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564A705-4291-42E2-98EB-ED57D0421B9C}" type="doc">
      <dgm:prSet loTypeId="urn:microsoft.com/office/officeart/2005/8/layout/vList5" loCatId="list" qsTypeId="urn:microsoft.com/office/officeart/2005/8/quickstyle/simple3" qsCatId="simple" csTypeId="urn:microsoft.com/office/officeart/2005/8/colors/accent1_2" csCatId="accent1" phldr="1"/>
      <dgm:spPr/>
      <dgm:t>
        <a:bodyPr/>
        <a:lstStyle/>
        <a:p>
          <a:endParaRPr lang="ru-RU"/>
        </a:p>
      </dgm:t>
    </dgm:pt>
    <dgm:pt modelId="{EFE6E4DA-BDA6-471E-B5B7-2BD7CA69406E}">
      <dgm:prSet custT="1"/>
      <dgm:spPr>
        <a:solidFill>
          <a:schemeClr val="accent2">
            <a:lumMod val="20000"/>
            <a:lumOff val="80000"/>
          </a:schemeClr>
        </a:solidFill>
        <a:ln>
          <a:solidFill>
            <a:srgbClr val="002060"/>
          </a:solidFill>
        </a:ln>
      </dgm:spPr>
      <dgm:t>
        <a:bodyPr/>
        <a:lstStyle/>
        <a:p>
          <a:r>
            <a:rPr lang="uz-Cyrl-UZ" sz="2800" b="1" dirty="0">
              <a:solidFill>
                <a:srgbClr val="002060"/>
              </a:solidFill>
            </a:rPr>
            <a:t>Vazirlar Mahkamasining 2019 yil 13 maydagi 391-sonli qarorini 5-ILOVAsi Reabilitastiya markaziga ega davlat ko’p tarmoqli ixtisoslashtirilgan maktabgacha ta’lim tashkiloti to’g’risida NIZOMga muvofiq Ixtisoslashtirilgan maktabgacha tashkilotda ta’lim-tarbiya jarayonini tashkil etiladi</a:t>
          </a:r>
          <a:r>
            <a:rPr lang="uz-Cyrl-UZ" sz="2400" b="1" dirty="0">
              <a:solidFill>
                <a:srgbClr val="002060"/>
              </a:solidFill>
            </a:rPr>
            <a:t>. </a:t>
          </a:r>
          <a:endParaRPr lang="ru-RU" sz="2400" b="1" dirty="0">
            <a:solidFill>
              <a:srgbClr val="002060"/>
            </a:solidFill>
          </a:endParaRPr>
        </a:p>
      </dgm:t>
    </dgm:pt>
    <dgm:pt modelId="{32227C3B-587D-4DDB-BEB2-B6A7616277E3}" type="parTrans" cxnId="{D7F21FD0-7990-41FB-8D01-744CAA78F12E}">
      <dgm:prSet/>
      <dgm:spPr/>
      <dgm:t>
        <a:bodyPr/>
        <a:lstStyle/>
        <a:p>
          <a:endParaRPr lang="ru-RU"/>
        </a:p>
      </dgm:t>
    </dgm:pt>
    <dgm:pt modelId="{421C38CE-0F66-47F5-A5FA-F49880AAD0DD}" type="sibTrans" cxnId="{D7F21FD0-7990-41FB-8D01-744CAA78F12E}">
      <dgm:prSet/>
      <dgm:spPr/>
      <dgm:t>
        <a:bodyPr/>
        <a:lstStyle/>
        <a:p>
          <a:endParaRPr lang="ru-RU"/>
        </a:p>
      </dgm:t>
    </dgm:pt>
    <dgm:pt modelId="{4FB56104-5B5F-4B5D-998E-CBC72EB79F62}" type="pres">
      <dgm:prSet presAssocID="{B564A705-4291-42E2-98EB-ED57D0421B9C}" presName="Name0" presStyleCnt="0">
        <dgm:presLayoutVars>
          <dgm:dir/>
          <dgm:animLvl val="lvl"/>
          <dgm:resizeHandles val="exact"/>
        </dgm:presLayoutVars>
      </dgm:prSet>
      <dgm:spPr/>
    </dgm:pt>
    <dgm:pt modelId="{BCEDD2D8-B675-42AA-AC14-61FD19A66196}" type="pres">
      <dgm:prSet presAssocID="{EFE6E4DA-BDA6-471E-B5B7-2BD7CA69406E}" presName="linNode" presStyleCnt="0"/>
      <dgm:spPr/>
    </dgm:pt>
    <dgm:pt modelId="{D75678F6-10ED-4E1D-9084-3E13EAA685E7}" type="pres">
      <dgm:prSet presAssocID="{EFE6E4DA-BDA6-471E-B5B7-2BD7CA69406E}" presName="parentText" presStyleLbl="node1" presStyleIdx="0" presStyleCnt="1" custScaleX="164055" custScaleY="100098" custLinFactNeighborX="26091" custLinFactNeighborY="-5272">
        <dgm:presLayoutVars>
          <dgm:chMax val="1"/>
          <dgm:bulletEnabled val="1"/>
        </dgm:presLayoutVars>
      </dgm:prSet>
      <dgm:spPr/>
    </dgm:pt>
  </dgm:ptLst>
  <dgm:cxnLst>
    <dgm:cxn modelId="{CBCC7C15-EA9E-4782-AFED-4DEFB5C09E3F}" type="presOf" srcId="{EFE6E4DA-BDA6-471E-B5B7-2BD7CA69406E}" destId="{D75678F6-10ED-4E1D-9084-3E13EAA685E7}" srcOrd="0" destOrd="0" presId="urn:microsoft.com/office/officeart/2005/8/layout/vList5"/>
    <dgm:cxn modelId="{9B7A8F81-B5CA-4C4D-82FF-43E6F31456CC}" type="presOf" srcId="{B564A705-4291-42E2-98EB-ED57D0421B9C}" destId="{4FB56104-5B5F-4B5D-998E-CBC72EB79F62}" srcOrd="0" destOrd="0" presId="urn:microsoft.com/office/officeart/2005/8/layout/vList5"/>
    <dgm:cxn modelId="{D7F21FD0-7990-41FB-8D01-744CAA78F12E}" srcId="{B564A705-4291-42E2-98EB-ED57D0421B9C}" destId="{EFE6E4DA-BDA6-471E-B5B7-2BD7CA69406E}" srcOrd="0" destOrd="0" parTransId="{32227C3B-587D-4DDB-BEB2-B6A7616277E3}" sibTransId="{421C38CE-0F66-47F5-A5FA-F49880AAD0DD}"/>
    <dgm:cxn modelId="{6A646049-D059-4B17-BB12-CDB6B3852EB0}" type="presParOf" srcId="{4FB56104-5B5F-4B5D-998E-CBC72EB79F62}" destId="{BCEDD2D8-B675-42AA-AC14-61FD19A66196}" srcOrd="0" destOrd="0" presId="urn:microsoft.com/office/officeart/2005/8/layout/vList5"/>
    <dgm:cxn modelId="{2504462D-5005-4AA1-98EE-48047362EF2F}" type="presParOf" srcId="{BCEDD2D8-B675-42AA-AC14-61FD19A66196}" destId="{D75678F6-10ED-4E1D-9084-3E13EAA685E7}" srcOrd="0"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72D4F02-101D-478C-AC19-F30BBCAB9EF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E2B7AD0F-A293-48EB-BDC8-D7C72CE6ABB3}">
      <dgm:prSet/>
      <dgm:spPr>
        <a:ln>
          <a:solidFill>
            <a:srgbClr val="002060"/>
          </a:solidFill>
        </a:ln>
      </dgm:spPr>
      <dgm:t>
        <a:bodyPr/>
        <a:lstStyle/>
        <a:p>
          <a:pPr algn="ctr"/>
          <a:r>
            <a:rPr lang="uz-Cyrl-UZ"/>
            <a:t>Shuningdek, </a:t>
          </a:r>
          <a:endParaRPr lang="ru-RU"/>
        </a:p>
      </dgm:t>
    </dgm:pt>
    <dgm:pt modelId="{92131D39-3BE7-41D8-BF74-08BFDF2E9298}" type="parTrans" cxnId="{D398525C-4B39-4071-B0B3-8B3032A88720}">
      <dgm:prSet/>
      <dgm:spPr/>
      <dgm:t>
        <a:bodyPr/>
        <a:lstStyle/>
        <a:p>
          <a:pPr algn="ctr"/>
          <a:endParaRPr lang="ru-RU"/>
        </a:p>
      </dgm:t>
    </dgm:pt>
    <dgm:pt modelId="{DAD5F655-9217-4AF7-BE81-C346E857951D}" type="sibTrans" cxnId="{D398525C-4B39-4071-B0B3-8B3032A88720}">
      <dgm:prSet/>
      <dgm:spPr/>
      <dgm:t>
        <a:bodyPr/>
        <a:lstStyle/>
        <a:p>
          <a:pPr algn="ctr"/>
          <a:endParaRPr lang="ru-RU"/>
        </a:p>
      </dgm:t>
    </dgm:pt>
    <dgm:pt modelId="{30E35795-D440-4080-A983-EC5E96461C91}" type="pres">
      <dgm:prSet presAssocID="{F72D4F02-101D-478C-AC19-F30BBCAB9EF0}" presName="linear" presStyleCnt="0">
        <dgm:presLayoutVars>
          <dgm:animLvl val="lvl"/>
          <dgm:resizeHandles val="exact"/>
        </dgm:presLayoutVars>
      </dgm:prSet>
      <dgm:spPr/>
    </dgm:pt>
    <dgm:pt modelId="{A9CDA802-FEDB-4D60-8A38-29CDD912177E}" type="pres">
      <dgm:prSet presAssocID="{E2B7AD0F-A293-48EB-BDC8-D7C72CE6ABB3}" presName="parentText" presStyleLbl="node1" presStyleIdx="0" presStyleCnt="1">
        <dgm:presLayoutVars>
          <dgm:chMax val="0"/>
          <dgm:bulletEnabled val="1"/>
        </dgm:presLayoutVars>
      </dgm:prSet>
      <dgm:spPr/>
    </dgm:pt>
  </dgm:ptLst>
  <dgm:cxnLst>
    <dgm:cxn modelId="{479F5E08-FD2E-43EF-A30F-E2F0880BB583}" type="presOf" srcId="{F72D4F02-101D-478C-AC19-F30BBCAB9EF0}" destId="{30E35795-D440-4080-A983-EC5E96461C91}" srcOrd="0" destOrd="0" presId="urn:microsoft.com/office/officeart/2005/8/layout/vList2"/>
    <dgm:cxn modelId="{D398525C-4B39-4071-B0B3-8B3032A88720}" srcId="{F72D4F02-101D-478C-AC19-F30BBCAB9EF0}" destId="{E2B7AD0F-A293-48EB-BDC8-D7C72CE6ABB3}" srcOrd="0" destOrd="0" parTransId="{92131D39-3BE7-41D8-BF74-08BFDF2E9298}" sibTransId="{DAD5F655-9217-4AF7-BE81-C346E857951D}"/>
    <dgm:cxn modelId="{E30F4A9D-8897-4645-9E39-F798A6ACA9B3}" type="presOf" srcId="{E2B7AD0F-A293-48EB-BDC8-D7C72CE6ABB3}" destId="{A9CDA802-FEDB-4D60-8A38-29CDD912177E}" srcOrd="0" destOrd="0" presId="urn:microsoft.com/office/officeart/2005/8/layout/vList2"/>
    <dgm:cxn modelId="{7BC64C22-A838-47B4-A62E-A8E52DA89023}" type="presParOf" srcId="{30E35795-D440-4080-A983-EC5E96461C91}" destId="{A9CDA802-FEDB-4D60-8A38-29CDD912177E}" srcOrd="0"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8D106CD-348B-4D92-94A8-5AD6F8B28E4C}" type="doc">
      <dgm:prSet loTypeId="urn:microsoft.com/office/officeart/2005/8/layout/vList2" loCatId="list" qsTypeId="urn:microsoft.com/office/officeart/2005/8/quickstyle/simple3" qsCatId="simple" csTypeId="urn:microsoft.com/office/officeart/2005/8/colors/colorful4" csCatId="colorful" phldr="1"/>
      <dgm:spPr/>
      <dgm:t>
        <a:bodyPr/>
        <a:lstStyle/>
        <a:p>
          <a:endParaRPr lang="ru-RU"/>
        </a:p>
      </dgm:t>
    </dgm:pt>
    <dgm:pt modelId="{65281D92-3285-4F1D-98BC-E69CE6C02AC5}">
      <dgm:prSet/>
      <dgm:spPr>
        <a:ln>
          <a:solidFill>
            <a:srgbClr val="002060"/>
          </a:solidFill>
        </a:ln>
      </dgm:spPr>
      <dgm:t>
        <a:bodyPr/>
        <a:lstStyle/>
        <a:p>
          <a:r>
            <a:rPr lang="uz-Cyrl-UZ" dirty="0">
              <a:solidFill>
                <a:srgbClr val="002060"/>
              </a:solidFill>
            </a:rPr>
            <a:t>Ixtisoslashtirilgan maktabgacha tashkilot maktabgacha ta’limga qo’yiladigan davlat talablariga muvofiq bolalarni ta’lim olishi, tarbiyalashni, ularni parvarishlashni va bolalarga korrekstion-pedagogik yordamni ko’rsatishni ta’minlaydi.</a:t>
          </a:r>
          <a:endParaRPr lang="ru-RU" dirty="0">
            <a:solidFill>
              <a:srgbClr val="002060"/>
            </a:solidFill>
          </a:endParaRPr>
        </a:p>
      </dgm:t>
    </dgm:pt>
    <dgm:pt modelId="{146E20B0-DF78-461C-81C4-F117BBCD149A}" type="parTrans" cxnId="{9C568C4D-4098-4197-AE8D-0A7EF3390CBF}">
      <dgm:prSet/>
      <dgm:spPr/>
      <dgm:t>
        <a:bodyPr/>
        <a:lstStyle/>
        <a:p>
          <a:endParaRPr lang="ru-RU"/>
        </a:p>
      </dgm:t>
    </dgm:pt>
    <dgm:pt modelId="{8F7FAFBD-AEEC-49F7-A573-6BCE2E88F2DF}" type="sibTrans" cxnId="{9C568C4D-4098-4197-AE8D-0A7EF3390CBF}">
      <dgm:prSet/>
      <dgm:spPr/>
      <dgm:t>
        <a:bodyPr/>
        <a:lstStyle/>
        <a:p>
          <a:endParaRPr lang="ru-RU"/>
        </a:p>
      </dgm:t>
    </dgm:pt>
    <dgm:pt modelId="{EA8E82D6-1376-448F-9FA5-6A15F1588C8B}">
      <dgm:prSet/>
      <dgm:spPr>
        <a:ln>
          <a:solidFill>
            <a:srgbClr val="002060"/>
          </a:solidFill>
        </a:ln>
      </dgm:spPr>
      <dgm:t>
        <a:bodyPr/>
        <a:lstStyle/>
        <a:p>
          <a:r>
            <a:rPr lang="uz-Cyrl-UZ" dirty="0">
              <a:solidFill>
                <a:srgbClr val="002060"/>
              </a:solidFill>
            </a:rPr>
            <a:t>Ixtisoslashtirilgan maktabgacha tashkilotdagi ta’lim-tarbiya jarayonining mazmun-mohiyati Ilk va maktabgacha yoshdagi bolalar rivojlanishiga qo’yiladigan davlat talablariga muvofiq O’zbekiston Respublikasi Maktabgacha ta’lim vazirligi tomonidan tasdiqlangan ta’lim dasturi asosida ishlab chiqilgan (shu jumladan, mualliflik, moslashtirilgan va boshqa) dastur bilan belgilanadi</a:t>
          </a:r>
          <a:r>
            <a:rPr lang="uz-Cyrl-UZ" dirty="0"/>
            <a:t>.</a:t>
          </a:r>
          <a:endParaRPr lang="ru-RU" dirty="0"/>
        </a:p>
      </dgm:t>
    </dgm:pt>
    <dgm:pt modelId="{890ECAD5-D4A1-4A9F-A005-A1F4A5823EAD}" type="parTrans" cxnId="{AAC4EEC8-DE1D-4C94-902C-7C88F75693D3}">
      <dgm:prSet/>
      <dgm:spPr/>
      <dgm:t>
        <a:bodyPr/>
        <a:lstStyle/>
        <a:p>
          <a:endParaRPr lang="ru-RU"/>
        </a:p>
      </dgm:t>
    </dgm:pt>
    <dgm:pt modelId="{C4737195-8594-46AB-B999-972DBEE6202A}" type="sibTrans" cxnId="{AAC4EEC8-DE1D-4C94-902C-7C88F75693D3}">
      <dgm:prSet/>
      <dgm:spPr/>
      <dgm:t>
        <a:bodyPr/>
        <a:lstStyle/>
        <a:p>
          <a:endParaRPr lang="ru-RU"/>
        </a:p>
      </dgm:t>
    </dgm:pt>
    <dgm:pt modelId="{0F2F2E04-2F0D-4D95-A673-5A292D0C0108}" type="pres">
      <dgm:prSet presAssocID="{88D106CD-348B-4D92-94A8-5AD6F8B28E4C}" presName="linear" presStyleCnt="0">
        <dgm:presLayoutVars>
          <dgm:animLvl val="lvl"/>
          <dgm:resizeHandles val="exact"/>
        </dgm:presLayoutVars>
      </dgm:prSet>
      <dgm:spPr/>
    </dgm:pt>
    <dgm:pt modelId="{2B413B6C-2DC8-4A7E-A8A6-133A9ED347BF}" type="pres">
      <dgm:prSet presAssocID="{65281D92-3285-4F1D-98BC-E69CE6C02AC5}" presName="parentText" presStyleLbl="node1" presStyleIdx="0" presStyleCnt="2">
        <dgm:presLayoutVars>
          <dgm:chMax val="0"/>
          <dgm:bulletEnabled val="1"/>
        </dgm:presLayoutVars>
      </dgm:prSet>
      <dgm:spPr/>
    </dgm:pt>
    <dgm:pt modelId="{32487843-63B2-4F21-9EA0-1FCB4FFCD670}" type="pres">
      <dgm:prSet presAssocID="{8F7FAFBD-AEEC-49F7-A573-6BCE2E88F2DF}" presName="spacer" presStyleCnt="0"/>
      <dgm:spPr/>
    </dgm:pt>
    <dgm:pt modelId="{F04EA47C-F47D-4552-A29E-32745730F0BF}" type="pres">
      <dgm:prSet presAssocID="{EA8E82D6-1376-448F-9FA5-6A15F1588C8B}" presName="parentText" presStyleLbl="node1" presStyleIdx="1" presStyleCnt="2">
        <dgm:presLayoutVars>
          <dgm:chMax val="0"/>
          <dgm:bulletEnabled val="1"/>
        </dgm:presLayoutVars>
      </dgm:prSet>
      <dgm:spPr/>
    </dgm:pt>
  </dgm:ptLst>
  <dgm:cxnLst>
    <dgm:cxn modelId="{78BAA23F-7066-42E4-B87B-48B2A67AC2E6}" type="presOf" srcId="{EA8E82D6-1376-448F-9FA5-6A15F1588C8B}" destId="{F04EA47C-F47D-4552-A29E-32745730F0BF}" srcOrd="0" destOrd="0" presId="urn:microsoft.com/office/officeart/2005/8/layout/vList2"/>
    <dgm:cxn modelId="{9C568C4D-4098-4197-AE8D-0A7EF3390CBF}" srcId="{88D106CD-348B-4D92-94A8-5AD6F8B28E4C}" destId="{65281D92-3285-4F1D-98BC-E69CE6C02AC5}" srcOrd="0" destOrd="0" parTransId="{146E20B0-DF78-461C-81C4-F117BBCD149A}" sibTransId="{8F7FAFBD-AEEC-49F7-A573-6BCE2E88F2DF}"/>
    <dgm:cxn modelId="{AAC4EEC8-DE1D-4C94-902C-7C88F75693D3}" srcId="{88D106CD-348B-4D92-94A8-5AD6F8B28E4C}" destId="{EA8E82D6-1376-448F-9FA5-6A15F1588C8B}" srcOrd="1" destOrd="0" parTransId="{890ECAD5-D4A1-4A9F-A005-A1F4A5823EAD}" sibTransId="{C4737195-8594-46AB-B999-972DBEE6202A}"/>
    <dgm:cxn modelId="{270047CC-BD57-4AC9-8147-BBE76799875C}" type="presOf" srcId="{88D106CD-348B-4D92-94A8-5AD6F8B28E4C}" destId="{0F2F2E04-2F0D-4D95-A673-5A292D0C0108}" srcOrd="0" destOrd="0" presId="urn:microsoft.com/office/officeart/2005/8/layout/vList2"/>
    <dgm:cxn modelId="{E24C13EE-8FCE-4DEE-B0C9-A0A49E021FDC}" type="presOf" srcId="{65281D92-3285-4F1D-98BC-E69CE6C02AC5}" destId="{2B413B6C-2DC8-4A7E-A8A6-133A9ED347BF}" srcOrd="0" destOrd="0" presId="urn:microsoft.com/office/officeart/2005/8/layout/vList2"/>
    <dgm:cxn modelId="{511EA01F-0792-4227-8034-6C118AAFC020}" type="presParOf" srcId="{0F2F2E04-2F0D-4D95-A673-5A292D0C0108}" destId="{2B413B6C-2DC8-4A7E-A8A6-133A9ED347BF}" srcOrd="0" destOrd="0" presId="urn:microsoft.com/office/officeart/2005/8/layout/vList2"/>
    <dgm:cxn modelId="{51CF3659-BD83-4294-9A40-5C3C0CA77D07}" type="presParOf" srcId="{0F2F2E04-2F0D-4D95-A673-5A292D0C0108}" destId="{32487843-63B2-4F21-9EA0-1FCB4FFCD670}" srcOrd="1" destOrd="0" presId="urn:microsoft.com/office/officeart/2005/8/layout/vList2"/>
    <dgm:cxn modelId="{3C42BB6E-F00D-4DA0-93BC-94606D96BD06}" type="presParOf" srcId="{0F2F2E04-2F0D-4D95-A673-5A292D0C0108}" destId="{F04EA47C-F47D-4552-A29E-32745730F0BF}" srcOrd="2" destOrd="0" presId="urn:microsoft.com/office/officeart/2005/8/layout/vList2"/>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1C9F379-127A-4CEA-A8FB-F87FB5729645}" type="doc">
      <dgm:prSet loTypeId="urn:microsoft.com/office/officeart/2005/8/layout/vList2" loCatId="list" qsTypeId="urn:microsoft.com/office/officeart/2005/8/quickstyle/simple3" qsCatId="simple" csTypeId="urn:microsoft.com/office/officeart/2005/8/colors/colorful4" csCatId="colorful" phldr="1"/>
      <dgm:spPr/>
      <dgm:t>
        <a:bodyPr/>
        <a:lstStyle/>
        <a:p>
          <a:endParaRPr lang="ru-RU"/>
        </a:p>
      </dgm:t>
    </dgm:pt>
    <dgm:pt modelId="{4F9E2F2A-946F-431A-9737-EF3E03F9F04D}">
      <dgm:prSet/>
      <dgm:spPr>
        <a:ln>
          <a:solidFill>
            <a:srgbClr val="002060"/>
          </a:solidFill>
        </a:ln>
      </dgm:spPr>
      <dgm:t>
        <a:bodyPr/>
        <a:lstStyle/>
        <a:p>
          <a:r>
            <a:rPr lang="en-US" dirty="0" err="1">
              <a:solidFill>
                <a:srgbClr val="002060"/>
              </a:solidFill>
            </a:rPr>
            <a:t>Ta’lim-tarbiya</a:t>
          </a:r>
          <a:r>
            <a:rPr lang="en-US" dirty="0">
              <a:solidFill>
                <a:srgbClr val="002060"/>
              </a:solidFill>
            </a:rPr>
            <a:t> </a:t>
          </a:r>
          <a:r>
            <a:rPr lang="en-US" dirty="0" err="1">
              <a:solidFill>
                <a:srgbClr val="002060"/>
              </a:solidFill>
            </a:rPr>
            <a:t>jarayoni</a:t>
          </a:r>
          <a:r>
            <a:rPr lang="en-US" dirty="0">
              <a:solidFill>
                <a:srgbClr val="002060"/>
              </a:solidFill>
            </a:rPr>
            <a:t> </a:t>
          </a:r>
          <a:r>
            <a:rPr lang="en-US" dirty="0" err="1">
              <a:solidFill>
                <a:srgbClr val="002060"/>
              </a:solidFill>
            </a:rPr>
            <a:t>mashg’ulotlarning</a:t>
          </a:r>
          <a:r>
            <a:rPr lang="en-US" dirty="0">
              <a:solidFill>
                <a:srgbClr val="002060"/>
              </a:solidFill>
            </a:rPr>
            <a:t> </a:t>
          </a:r>
          <a:r>
            <a:rPr lang="en-US" dirty="0" err="1">
              <a:solidFill>
                <a:srgbClr val="002060"/>
              </a:solidFill>
            </a:rPr>
            <a:t>yillik</a:t>
          </a:r>
          <a:r>
            <a:rPr lang="en-US" dirty="0">
              <a:solidFill>
                <a:srgbClr val="002060"/>
              </a:solidFill>
            </a:rPr>
            <a:t>, </a:t>
          </a:r>
          <a:r>
            <a:rPr lang="en-US" dirty="0" err="1">
              <a:solidFill>
                <a:srgbClr val="002060"/>
              </a:solidFill>
            </a:rPr>
            <a:t>taqvim-mavzuli</a:t>
          </a:r>
          <a:r>
            <a:rPr lang="en-US" dirty="0">
              <a:solidFill>
                <a:srgbClr val="002060"/>
              </a:solidFill>
            </a:rPr>
            <a:t> </a:t>
          </a:r>
          <a:r>
            <a:rPr lang="en-US" dirty="0" err="1">
              <a:solidFill>
                <a:srgbClr val="002060"/>
              </a:solidFill>
            </a:rPr>
            <a:t>rejalari</a:t>
          </a:r>
          <a:r>
            <a:rPr lang="en-US" dirty="0">
              <a:solidFill>
                <a:srgbClr val="002060"/>
              </a:solidFill>
            </a:rPr>
            <a:t> </a:t>
          </a:r>
          <a:r>
            <a:rPr lang="en-US" dirty="0" err="1">
              <a:solidFill>
                <a:srgbClr val="002060"/>
              </a:solidFill>
            </a:rPr>
            <a:t>va</a:t>
          </a:r>
          <a:r>
            <a:rPr lang="en-US" dirty="0">
              <a:solidFill>
                <a:srgbClr val="002060"/>
              </a:solidFill>
            </a:rPr>
            <a:t> </a:t>
          </a:r>
          <a:r>
            <a:rPr lang="en-US" dirty="0" err="1">
              <a:solidFill>
                <a:srgbClr val="002060"/>
              </a:solidFill>
            </a:rPr>
            <a:t>jadvali</a:t>
          </a:r>
          <a:r>
            <a:rPr lang="en-US" dirty="0">
              <a:solidFill>
                <a:srgbClr val="002060"/>
              </a:solidFill>
            </a:rPr>
            <a:t> </a:t>
          </a:r>
          <a:r>
            <a:rPr lang="en-US" dirty="0" err="1">
              <a:solidFill>
                <a:srgbClr val="002060"/>
              </a:solidFill>
            </a:rPr>
            <a:t>bilan</a:t>
          </a:r>
          <a:r>
            <a:rPr lang="en-US" dirty="0">
              <a:solidFill>
                <a:srgbClr val="002060"/>
              </a:solidFill>
            </a:rPr>
            <a:t> </a:t>
          </a:r>
          <a:r>
            <a:rPr lang="en-US" dirty="0" err="1">
              <a:solidFill>
                <a:srgbClr val="002060"/>
              </a:solidFill>
            </a:rPr>
            <a:t>tartibga</a:t>
          </a:r>
          <a:r>
            <a:rPr lang="en-US" dirty="0">
              <a:solidFill>
                <a:srgbClr val="002060"/>
              </a:solidFill>
            </a:rPr>
            <a:t> </a:t>
          </a:r>
          <a:r>
            <a:rPr lang="en-US" dirty="0" err="1">
              <a:solidFill>
                <a:srgbClr val="002060"/>
              </a:solidFill>
            </a:rPr>
            <a:t>solinadi</a:t>
          </a:r>
          <a:r>
            <a:rPr lang="en-US" dirty="0">
              <a:solidFill>
                <a:srgbClr val="002060"/>
              </a:solidFill>
            </a:rPr>
            <a:t>.</a:t>
          </a:r>
          <a:endParaRPr lang="ru-RU" dirty="0">
            <a:solidFill>
              <a:srgbClr val="002060"/>
            </a:solidFill>
          </a:endParaRPr>
        </a:p>
      </dgm:t>
    </dgm:pt>
    <dgm:pt modelId="{973581C8-55D0-4647-A147-15C2BD28E38D}" type="parTrans" cxnId="{DC09CCFC-69EE-44EE-8C22-35AE9032507D}">
      <dgm:prSet/>
      <dgm:spPr/>
      <dgm:t>
        <a:bodyPr/>
        <a:lstStyle/>
        <a:p>
          <a:endParaRPr lang="ru-RU"/>
        </a:p>
      </dgm:t>
    </dgm:pt>
    <dgm:pt modelId="{4B5A9E02-7651-4BD5-86D3-85E4607D3534}" type="sibTrans" cxnId="{DC09CCFC-69EE-44EE-8C22-35AE9032507D}">
      <dgm:prSet/>
      <dgm:spPr/>
      <dgm:t>
        <a:bodyPr/>
        <a:lstStyle/>
        <a:p>
          <a:endParaRPr lang="ru-RU"/>
        </a:p>
      </dgm:t>
    </dgm:pt>
    <dgm:pt modelId="{84B69C38-BBF1-45F0-99C9-0E8C1A666998}">
      <dgm:prSet/>
      <dgm:spPr>
        <a:ln>
          <a:solidFill>
            <a:srgbClr val="002060"/>
          </a:solidFill>
        </a:ln>
      </dgm:spPr>
      <dgm:t>
        <a:bodyPr/>
        <a:lstStyle/>
        <a:p>
          <a:r>
            <a:rPr lang="en-US" dirty="0" err="1">
              <a:solidFill>
                <a:srgbClr val="002060"/>
              </a:solidFill>
            </a:rPr>
            <a:t>Ixtisoslashtirilgan</a:t>
          </a:r>
          <a:r>
            <a:rPr lang="en-US" dirty="0">
              <a:solidFill>
                <a:srgbClr val="002060"/>
              </a:solidFill>
            </a:rPr>
            <a:t> </a:t>
          </a:r>
          <a:r>
            <a:rPr lang="en-US" dirty="0" err="1">
              <a:solidFill>
                <a:srgbClr val="002060"/>
              </a:solidFill>
            </a:rPr>
            <a:t>maktabgacha</a:t>
          </a:r>
          <a:r>
            <a:rPr lang="en-US" dirty="0">
              <a:solidFill>
                <a:srgbClr val="002060"/>
              </a:solidFill>
            </a:rPr>
            <a:t> </a:t>
          </a:r>
          <a:r>
            <a:rPr lang="en-US" dirty="0" err="1">
              <a:solidFill>
                <a:srgbClr val="002060"/>
              </a:solidFill>
            </a:rPr>
            <a:t>tashkilot</a:t>
          </a:r>
          <a:r>
            <a:rPr lang="en-US" dirty="0">
              <a:solidFill>
                <a:srgbClr val="002060"/>
              </a:solidFill>
            </a:rPr>
            <a:t> </a:t>
          </a:r>
          <a:r>
            <a:rPr lang="en-US" dirty="0" err="1">
              <a:solidFill>
                <a:srgbClr val="002060"/>
              </a:solidFill>
            </a:rPr>
            <a:t>qonun</a:t>
          </a:r>
          <a:r>
            <a:rPr lang="en-US" dirty="0">
              <a:solidFill>
                <a:srgbClr val="002060"/>
              </a:solidFill>
            </a:rPr>
            <a:t> </a:t>
          </a:r>
          <a:r>
            <a:rPr lang="en-US" dirty="0" err="1">
              <a:solidFill>
                <a:srgbClr val="002060"/>
              </a:solidFill>
            </a:rPr>
            <a:t>hujjatlariga</a:t>
          </a:r>
          <a:r>
            <a:rPr lang="en-US" dirty="0">
              <a:solidFill>
                <a:srgbClr val="002060"/>
              </a:solidFill>
            </a:rPr>
            <a:t> </a:t>
          </a:r>
          <a:r>
            <a:rPr lang="en-US" dirty="0" err="1">
              <a:solidFill>
                <a:srgbClr val="002060"/>
              </a:solidFill>
            </a:rPr>
            <a:t>hamda</a:t>
          </a:r>
          <a:r>
            <a:rPr lang="en-US" dirty="0">
              <a:solidFill>
                <a:srgbClr val="002060"/>
              </a:solidFill>
            </a:rPr>
            <a:t> Ilk </a:t>
          </a:r>
          <a:r>
            <a:rPr lang="en-US" dirty="0" err="1">
              <a:solidFill>
                <a:srgbClr val="002060"/>
              </a:solidFill>
            </a:rPr>
            <a:t>va</a:t>
          </a:r>
          <a:r>
            <a:rPr lang="en-US" dirty="0">
              <a:solidFill>
                <a:srgbClr val="002060"/>
              </a:solidFill>
            </a:rPr>
            <a:t> </a:t>
          </a:r>
          <a:r>
            <a:rPr lang="en-US" dirty="0" err="1">
              <a:solidFill>
                <a:srgbClr val="002060"/>
              </a:solidFill>
            </a:rPr>
            <a:t>maktabgacha</a:t>
          </a:r>
          <a:r>
            <a:rPr lang="en-US" dirty="0">
              <a:solidFill>
                <a:srgbClr val="002060"/>
              </a:solidFill>
            </a:rPr>
            <a:t> </a:t>
          </a:r>
          <a:r>
            <a:rPr lang="en-US" dirty="0" err="1">
              <a:solidFill>
                <a:srgbClr val="002060"/>
              </a:solidFill>
            </a:rPr>
            <a:t>yoshdagi</a:t>
          </a:r>
          <a:r>
            <a:rPr lang="en-US" dirty="0">
              <a:solidFill>
                <a:srgbClr val="002060"/>
              </a:solidFill>
            </a:rPr>
            <a:t> </a:t>
          </a:r>
          <a:r>
            <a:rPr lang="en-US" dirty="0" err="1">
              <a:solidFill>
                <a:srgbClr val="002060"/>
              </a:solidFill>
            </a:rPr>
            <a:t>bolalar</a:t>
          </a:r>
          <a:r>
            <a:rPr lang="en-US" dirty="0">
              <a:solidFill>
                <a:srgbClr val="002060"/>
              </a:solidFill>
            </a:rPr>
            <a:t> </a:t>
          </a:r>
          <a:r>
            <a:rPr lang="en-US" dirty="0" err="1">
              <a:solidFill>
                <a:srgbClr val="002060"/>
              </a:solidFill>
            </a:rPr>
            <a:t>rivojlanishiga</a:t>
          </a:r>
          <a:r>
            <a:rPr lang="en-US" dirty="0">
              <a:solidFill>
                <a:srgbClr val="002060"/>
              </a:solidFill>
            </a:rPr>
            <a:t> </a:t>
          </a:r>
          <a:r>
            <a:rPr lang="en-US" dirty="0" err="1">
              <a:solidFill>
                <a:srgbClr val="002060"/>
              </a:solidFill>
            </a:rPr>
            <a:t>qo’yiladigan</a:t>
          </a:r>
          <a:r>
            <a:rPr lang="en-US" dirty="0">
              <a:solidFill>
                <a:srgbClr val="002060"/>
              </a:solidFill>
            </a:rPr>
            <a:t> </a:t>
          </a:r>
          <a:r>
            <a:rPr lang="en-US" dirty="0" err="1">
              <a:solidFill>
                <a:srgbClr val="002060"/>
              </a:solidFill>
            </a:rPr>
            <a:t>davlat</a:t>
          </a:r>
          <a:r>
            <a:rPr lang="en-US" dirty="0">
              <a:solidFill>
                <a:srgbClr val="002060"/>
              </a:solidFill>
            </a:rPr>
            <a:t> </a:t>
          </a:r>
          <a:r>
            <a:rPr lang="en-US" dirty="0" err="1">
              <a:solidFill>
                <a:srgbClr val="002060"/>
              </a:solidFill>
            </a:rPr>
            <a:t>talablariga</a:t>
          </a:r>
          <a:r>
            <a:rPr lang="en-US" dirty="0">
              <a:solidFill>
                <a:srgbClr val="002060"/>
              </a:solidFill>
            </a:rPr>
            <a:t> </a:t>
          </a:r>
          <a:r>
            <a:rPr lang="en-US" dirty="0" err="1">
              <a:solidFill>
                <a:srgbClr val="002060"/>
              </a:solidFill>
            </a:rPr>
            <a:t>muvofiq</a:t>
          </a:r>
          <a:r>
            <a:rPr lang="en-US" dirty="0">
              <a:solidFill>
                <a:srgbClr val="002060"/>
              </a:solidFill>
            </a:rPr>
            <a:t> </a:t>
          </a:r>
          <a:r>
            <a:rPr lang="en-US" dirty="0" err="1">
              <a:solidFill>
                <a:srgbClr val="002060"/>
              </a:solidFill>
            </a:rPr>
            <a:t>bolalarga</a:t>
          </a:r>
          <a:r>
            <a:rPr lang="en-US" dirty="0">
              <a:solidFill>
                <a:srgbClr val="002060"/>
              </a:solidFill>
            </a:rPr>
            <a:t> </a:t>
          </a:r>
          <a:r>
            <a:rPr lang="en-US" dirty="0" err="1">
              <a:solidFill>
                <a:srgbClr val="002060"/>
              </a:solidFill>
            </a:rPr>
            <a:t>ta’lim-tarbiya</a:t>
          </a:r>
          <a:r>
            <a:rPr lang="en-US" dirty="0">
              <a:solidFill>
                <a:srgbClr val="002060"/>
              </a:solidFill>
            </a:rPr>
            <a:t> </a:t>
          </a:r>
          <a:r>
            <a:rPr lang="en-US" dirty="0" err="1">
              <a:solidFill>
                <a:srgbClr val="002060"/>
              </a:solidFill>
            </a:rPr>
            <a:t>berish</a:t>
          </a:r>
          <a:r>
            <a:rPr lang="en-US" dirty="0">
              <a:solidFill>
                <a:srgbClr val="002060"/>
              </a:solidFill>
            </a:rPr>
            <a:t> </a:t>
          </a:r>
          <a:r>
            <a:rPr lang="en-US" dirty="0" err="1">
              <a:solidFill>
                <a:srgbClr val="002060"/>
              </a:solidFill>
            </a:rPr>
            <a:t>shakllari</a:t>
          </a:r>
          <a:r>
            <a:rPr lang="en-US" dirty="0">
              <a:solidFill>
                <a:srgbClr val="002060"/>
              </a:solidFill>
            </a:rPr>
            <a:t>, </a:t>
          </a:r>
          <a:r>
            <a:rPr lang="en-US" dirty="0" err="1">
              <a:solidFill>
                <a:srgbClr val="002060"/>
              </a:solidFill>
            </a:rPr>
            <a:t>vositalari</a:t>
          </a:r>
          <a:r>
            <a:rPr lang="en-US" dirty="0">
              <a:solidFill>
                <a:srgbClr val="002060"/>
              </a:solidFill>
            </a:rPr>
            <a:t> </a:t>
          </a:r>
          <a:r>
            <a:rPr lang="en-US" dirty="0" err="1">
              <a:solidFill>
                <a:srgbClr val="002060"/>
              </a:solidFill>
            </a:rPr>
            <a:t>va</a:t>
          </a:r>
          <a:r>
            <a:rPr lang="en-US" dirty="0">
              <a:solidFill>
                <a:srgbClr val="002060"/>
              </a:solidFill>
            </a:rPr>
            <a:t> </a:t>
          </a:r>
          <a:r>
            <a:rPr lang="en-US" dirty="0" err="1">
              <a:solidFill>
                <a:srgbClr val="002060"/>
              </a:solidFill>
            </a:rPr>
            <a:t>usullarini</a:t>
          </a:r>
          <a:r>
            <a:rPr lang="en-US" dirty="0">
              <a:solidFill>
                <a:srgbClr val="002060"/>
              </a:solidFill>
            </a:rPr>
            <a:t> </a:t>
          </a:r>
          <a:r>
            <a:rPr lang="en-US" dirty="0" err="1">
              <a:solidFill>
                <a:srgbClr val="002060"/>
              </a:solidFill>
            </a:rPr>
            <a:t>tanlaydi</a:t>
          </a:r>
          <a:r>
            <a:rPr lang="en-US" dirty="0">
              <a:solidFill>
                <a:srgbClr val="002060"/>
              </a:solidFill>
            </a:rPr>
            <a:t>.</a:t>
          </a:r>
          <a:endParaRPr lang="ru-RU" dirty="0">
            <a:solidFill>
              <a:srgbClr val="002060"/>
            </a:solidFill>
          </a:endParaRPr>
        </a:p>
      </dgm:t>
    </dgm:pt>
    <dgm:pt modelId="{DFFA5D04-3910-437B-8B21-95F7918A36A8}" type="parTrans" cxnId="{06B5511D-C578-4546-82AC-AEC90DFB9509}">
      <dgm:prSet/>
      <dgm:spPr/>
      <dgm:t>
        <a:bodyPr/>
        <a:lstStyle/>
        <a:p>
          <a:endParaRPr lang="ru-RU"/>
        </a:p>
      </dgm:t>
    </dgm:pt>
    <dgm:pt modelId="{0CF98DAA-B513-4186-AF75-E40C2EA08E81}" type="sibTrans" cxnId="{06B5511D-C578-4546-82AC-AEC90DFB9509}">
      <dgm:prSet/>
      <dgm:spPr/>
      <dgm:t>
        <a:bodyPr/>
        <a:lstStyle/>
        <a:p>
          <a:endParaRPr lang="ru-RU"/>
        </a:p>
      </dgm:t>
    </dgm:pt>
    <dgm:pt modelId="{849A56D8-7992-4682-91D6-DEF0E0B71C7D}">
      <dgm:prSet/>
      <dgm:spPr>
        <a:ln>
          <a:solidFill>
            <a:srgbClr val="002060"/>
          </a:solidFill>
        </a:ln>
      </dgm:spPr>
      <dgm:t>
        <a:bodyPr/>
        <a:lstStyle/>
        <a:p>
          <a:r>
            <a:rPr lang="en-US" dirty="0" err="1">
              <a:solidFill>
                <a:srgbClr val="002060"/>
              </a:solidFill>
            </a:rPr>
            <a:t>Ta’lim-tarbiya</a:t>
          </a:r>
          <a:r>
            <a:rPr lang="en-US" dirty="0">
              <a:solidFill>
                <a:srgbClr val="002060"/>
              </a:solidFill>
            </a:rPr>
            <a:t> </a:t>
          </a:r>
          <a:r>
            <a:rPr lang="en-US" dirty="0" err="1">
              <a:solidFill>
                <a:srgbClr val="002060"/>
              </a:solidFill>
            </a:rPr>
            <a:t>jarayoni</a:t>
          </a:r>
          <a:r>
            <a:rPr lang="en-US" dirty="0">
              <a:solidFill>
                <a:srgbClr val="002060"/>
              </a:solidFill>
            </a:rPr>
            <a:t> </a:t>
          </a:r>
          <a:r>
            <a:rPr lang="en-US" dirty="0" err="1">
              <a:solidFill>
                <a:srgbClr val="002060"/>
              </a:solidFill>
            </a:rPr>
            <a:t>ishlab</a:t>
          </a:r>
          <a:r>
            <a:rPr lang="en-US" dirty="0">
              <a:solidFill>
                <a:srgbClr val="002060"/>
              </a:solidFill>
            </a:rPr>
            <a:t> </a:t>
          </a:r>
          <a:r>
            <a:rPr lang="en-US" dirty="0" err="1">
              <a:solidFill>
                <a:srgbClr val="002060"/>
              </a:solidFill>
            </a:rPr>
            <a:t>chiqiladigan</a:t>
          </a:r>
          <a:r>
            <a:rPr lang="en-US" dirty="0">
              <a:solidFill>
                <a:srgbClr val="002060"/>
              </a:solidFill>
            </a:rPr>
            <a:t> </a:t>
          </a:r>
          <a:r>
            <a:rPr lang="en-US" dirty="0" err="1">
              <a:solidFill>
                <a:srgbClr val="002060"/>
              </a:solidFill>
            </a:rPr>
            <a:t>yakka</a:t>
          </a:r>
          <a:r>
            <a:rPr lang="en-US" dirty="0">
              <a:solidFill>
                <a:srgbClr val="002060"/>
              </a:solidFill>
            </a:rPr>
            <a:t> </a:t>
          </a:r>
          <a:r>
            <a:rPr lang="en-US" dirty="0" err="1">
              <a:solidFill>
                <a:srgbClr val="002060"/>
              </a:solidFill>
            </a:rPr>
            <a:t>tartibdagi</a:t>
          </a:r>
          <a:r>
            <a:rPr lang="en-US" dirty="0">
              <a:solidFill>
                <a:srgbClr val="002060"/>
              </a:solidFill>
            </a:rPr>
            <a:t> </a:t>
          </a:r>
          <a:r>
            <a:rPr lang="en-US" dirty="0" err="1">
              <a:solidFill>
                <a:srgbClr val="002060"/>
              </a:solidFill>
            </a:rPr>
            <a:t>yo’nalish</a:t>
          </a:r>
          <a:r>
            <a:rPr lang="en-US" dirty="0">
              <a:solidFill>
                <a:srgbClr val="002060"/>
              </a:solidFill>
            </a:rPr>
            <a:t> </a:t>
          </a:r>
          <a:r>
            <a:rPr lang="en-US" dirty="0" err="1">
              <a:solidFill>
                <a:srgbClr val="002060"/>
              </a:solidFill>
            </a:rPr>
            <a:t>asosida</a:t>
          </a:r>
          <a:r>
            <a:rPr lang="en-US" dirty="0">
              <a:solidFill>
                <a:srgbClr val="002060"/>
              </a:solidFill>
            </a:rPr>
            <a:t> </a:t>
          </a:r>
          <a:r>
            <a:rPr lang="en-US" dirty="0" err="1">
              <a:solidFill>
                <a:srgbClr val="002060"/>
              </a:solidFill>
            </a:rPr>
            <a:t>bolalarning</a:t>
          </a:r>
          <a:r>
            <a:rPr lang="en-US" dirty="0">
              <a:solidFill>
                <a:srgbClr val="002060"/>
              </a:solidFill>
            </a:rPr>
            <a:t> </a:t>
          </a:r>
          <a:r>
            <a:rPr lang="en-US" dirty="0" err="1">
              <a:solidFill>
                <a:srgbClr val="002060"/>
              </a:solidFill>
            </a:rPr>
            <a:t>o’ziga</a:t>
          </a:r>
          <a:r>
            <a:rPr lang="en-US" dirty="0">
              <a:solidFill>
                <a:srgbClr val="002060"/>
              </a:solidFill>
            </a:rPr>
            <a:t> </a:t>
          </a:r>
          <a:r>
            <a:rPr lang="en-US" dirty="0" err="1">
              <a:solidFill>
                <a:srgbClr val="002060"/>
              </a:solidFill>
            </a:rPr>
            <a:t>xos</a:t>
          </a:r>
          <a:r>
            <a:rPr lang="en-US" dirty="0">
              <a:solidFill>
                <a:srgbClr val="002060"/>
              </a:solidFill>
            </a:rPr>
            <a:t> </a:t>
          </a:r>
          <a:r>
            <a:rPr lang="en-US" dirty="0" err="1">
              <a:solidFill>
                <a:srgbClr val="002060"/>
              </a:solidFill>
            </a:rPr>
            <a:t>xususiyatlari</a:t>
          </a:r>
          <a:r>
            <a:rPr lang="en-US" dirty="0">
              <a:solidFill>
                <a:srgbClr val="002060"/>
              </a:solidFill>
            </a:rPr>
            <a:t> </a:t>
          </a:r>
          <a:r>
            <a:rPr lang="en-US" dirty="0" err="1">
              <a:solidFill>
                <a:srgbClr val="002060"/>
              </a:solidFill>
            </a:rPr>
            <a:t>hisobga</a:t>
          </a:r>
          <a:r>
            <a:rPr lang="en-US" dirty="0">
              <a:solidFill>
                <a:srgbClr val="002060"/>
              </a:solidFill>
            </a:rPr>
            <a:t> </a:t>
          </a:r>
          <a:r>
            <a:rPr lang="en-US" dirty="0" err="1">
              <a:solidFill>
                <a:srgbClr val="002060"/>
              </a:solidFill>
            </a:rPr>
            <a:t>olingan</a:t>
          </a:r>
          <a:r>
            <a:rPr lang="en-US" dirty="0">
              <a:solidFill>
                <a:srgbClr val="002060"/>
              </a:solidFill>
            </a:rPr>
            <a:t> </a:t>
          </a:r>
          <a:r>
            <a:rPr lang="en-US" dirty="0" err="1">
              <a:solidFill>
                <a:srgbClr val="002060"/>
              </a:solidFill>
            </a:rPr>
            <a:t>holda</a:t>
          </a:r>
          <a:r>
            <a:rPr lang="en-US" dirty="0">
              <a:solidFill>
                <a:srgbClr val="002060"/>
              </a:solidFill>
            </a:rPr>
            <a:t> </a:t>
          </a:r>
          <a:r>
            <a:rPr lang="en-US" dirty="0" err="1">
              <a:solidFill>
                <a:srgbClr val="002060"/>
              </a:solidFill>
            </a:rPr>
            <a:t>tashkil</a:t>
          </a:r>
          <a:r>
            <a:rPr lang="en-US" dirty="0">
              <a:solidFill>
                <a:srgbClr val="002060"/>
              </a:solidFill>
            </a:rPr>
            <a:t> </a:t>
          </a:r>
          <a:r>
            <a:rPr lang="en-US" dirty="0" err="1">
              <a:solidFill>
                <a:srgbClr val="002060"/>
              </a:solidFill>
            </a:rPr>
            <a:t>etiladi</a:t>
          </a:r>
          <a:r>
            <a:rPr lang="en-US" dirty="0">
              <a:solidFill>
                <a:srgbClr val="002060"/>
              </a:solidFill>
            </a:rPr>
            <a:t>. </a:t>
          </a:r>
          <a:r>
            <a:rPr lang="en-US" dirty="0" err="1">
              <a:solidFill>
                <a:srgbClr val="002060"/>
              </a:solidFill>
            </a:rPr>
            <a:t>Mashg’ulotlar</a:t>
          </a:r>
          <a:r>
            <a:rPr lang="en-US" dirty="0">
              <a:solidFill>
                <a:srgbClr val="002060"/>
              </a:solidFill>
            </a:rPr>
            <a:t> frontal, </a:t>
          </a:r>
          <a:r>
            <a:rPr lang="en-US" dirty="0" err="1">
              <a:solidFill>
                <a:srgbClr val="002060"/>
              </a:solidFill>
            </a:rPr>
            <a:t>kichik</a:t>
          </a:r>
          <a:r>
            <a:rPr lang="en-US" dirty="0">
              <a:solidFill>
                <a:srgbClr val="002060"/>
              </a:solidFill>
            </a:rPr>
            <a:t> </a:t>
          </a:r>
          <a:r>
            <a:rPr lang="en-US" dirty="0" err="1">
              <a:solidFill>
                <a:srgbClr val="002060"/>
              </a:solidFill>
            </a:rPr>
            <a:t>guruh</a:t>
          </a:r>
          <a:r>
            <a:rPr lang="en-US" dirty="0">
              <a:solidFill>
                <a:srgbClr val="002060"/>
              </a:solidFill>
            </a:rPr>
            <a:t> </a:t>
          </a:r>
          <a:r>
            <a:rPr lang="en-US" dirty="0" err="1">
              <a:solidFill>
                <a:srgbClr val="002060"/>
              </a:solidFill>
            </a:rPr>
            <a:t>va</a:t>
          </a:r>
          <a:r>
            <a:rPr lang="en-US" dirty="0">
              <a:solidFill>
                <a:srgbClr val="002060"/>
              </a:solidFill>
            </a:rPr>
            <a:t> </a:t>
          </a:r>
          <a:r>
            <a:rPr lang="en-US" dirty="0" err="1">
              <a:solidFill>
                <a:srgbClr val="002060"/>
              </a:solidFill>
            </a:rPr>
            <a:t>yakka</a:t>
          </a:r>
          <a:r>
            <a:rPr lang="en-US" dirty="0">
              <a:solidFill>
                <a:srgbClr val="002060"/>
              </a:solidFill>
            </a:rPr>
            <a:t> </a:t>
          </a:r>
          <a:r>
            <a:rPr lang="en-US" dirty="0" err="1">
              <a:solidFill>
                <a:srgbClr val="002060"/>
              </a:solidFill>
            </a:rPr>
            <a:t>tartibda</a:t>
          </a:r>
          <a:r>
            <a:rPr lang="en-US" dirty="0">
              <a:solidFill>
                <a:srgbClr val="002060"/>
              </a:solidFill>
            </a:rPr>
            <a:t> </a:t>
          </a:r>
          <a:r>
            <a:rPr lang="en-US" dirty="0" err="1">
              <a:solidFill>
                <a:srgbClr val="002060"/>
              </a:solidFill>
            </a:rPr>
            <a:t>olib</a:t>
          </a:r>
          <a:r>
            <a:rPr lang="en-US" dirty="0">
              <a:solidFill>
                <a:srgbClr val="002060"/>
              </a:solidFill>
            </a:rPr>
            <a:t> </a:t>
          </a:r>
          <a:r>
            <a:rPr lang="en-US" dirty="0" err="1">
              <a:solidFill>
                <a:srgbClr val="002060"/>
              </a:solidFill>
            </a:rPr>
            <a:t>boriladi</a:t>
          </a:r>
          <a:r>
            <a:rPr lang="en-US" dirty="0">
              <a:solidFill>
                <a:srgbClr val="002060"/>
              </a:solidFill>
            </a:rPr>
            <a:t>. </a:t>
          </a:r>
          <a:r>
            <a:rPr lang="en-US" dirty="0" err="1">
              <a:solidFill>
                <a:srgbClr val="002060"/>
              </a:solidFill>
            </a:rPr>
            <a:t>Guruhlar</a:t>
          </a:r>
          <a:r>
            <a:rPr lang="en-US" dirty="0">
              <a:solidFill>
                <a:srgbClr val="002060"/>
              </a:solidFill>
            </a:rPr>
            <a:t> </a:t>
          </a:r>
          <a:r>
            <a:rPr lang="en-US" dirty="0" err="1">
              <a:solidFill>
                <a:srgbClr val="002060"/>
              </a:solidFill>
            </a:rPr>
            <a:t>va</a:t>
          </a:r>
          <a:r>
            <a:rPr lang="en-US" dirty="0">
              <a:solidFill>
                <a:srgbClr val="002060"/>
              </a:solidFill>
            </a:rPr>
            <a:t> </a:t>
          </a:r>
          <a:r>
            <a:rPr lang="en-US" dirty="0" err="1">
              <a:solidFill>
                <a:srgbClr val="002060"/>
              </a:solidFill>
            </a:rPr>
            <a:t>korrekstion</a:t>
          </a:r>
          <a:r>
            <a:rPr lang="en-US" dirty="0">
              <a:solidFill>
                <a:srgbClr val="002060"/>
              </a:solidFill>
            </a:rPr>
            <a:t> </a:t>
          </a:r>
          <a:r>
            <a:rPr lang="en-US" dirty="0" err="1">
              <a:solidFill>
                <a:srgbClr val="002060"/>
              </a:solidFill>
            </a:rPr>
            <a:t>ta’lim</a:t>
          </a:r>
          <a:r>
            <a:rPr lang="en-US" dirty="0">
              <a:solidFill>
                <a:srgbClr val="002060"/>
              </a:solidFill>
            </a:rPr>
            <a:t> </a:t>
          </a:r>
          <a:r>
            <a:rPr lang="en-US" dirty="0" err="1">
              <a:solidFill>
                <a:srgbClr val="002060"/>
              </a:solidFill>
            </a:rPr>
            <a:t>kabinetlar</a:t>
          </a:r>
          <a:r>
            <a:rPr lang="en-US" dirty="0">
              <a:solidFill>
                <a:srgbClr val="002060"/>
              </a:solidFill>
            </a:rPr>
            <a:t> </a:t>
          </a:r>
          <a:r>
            <a:rPr lang="en-US" dirty="0" err="1">
              <a:solidFill>
                <a:srgbClr val="002060"/>
              </a:solidFill>
            </a:rPr>
            <a:t>zarur</a:t>
          </a:r>
          <a:r>
            <a:rPr lang="en-US" dirty="0">
              <a:solidFill>
                <a:srgbClr val="002060"/>
              </a:solidFill>
            </a:rPr>
            <a:t> </a:t>
          </a:r>
          <a:r>
            <a:rPr lang="en-US" dirty="0" err="1">
              <a:solidFill>
                <a:srgbClr val="002060"/>
              </a:solidFill>
            </a:rPr>
            <a:t>ixtisoslashtirilgan</a:t>
          </a:r>
          <a:r>
            <a:rPr lang="en-US" dirty="0">
              <a:solidFill>
                <a:srgbClr val="002060"/>
              </a:solidFill>
            </a:rPr>
            <a:t> </a:t>
          </a:r>
          <a:r>
            <a:rPr lang="en-US" dirty="0" err="1">
              <a:solidFill>
                <a:srgbClr val="002060"/>
              </a:solidFill>
            </a:rPr>
            <a:t>asbob-uskuna</a:t>
          </a:r>
          <a:r>
            <a:rPr lang="en-US" dirty="0">
              <a:solidFill>
                <a:srgbClr val="002060"/>
              </a:solidFill>
            </a:rPr>
            <a:t> </a:t>
          </a:r>
          <a:r>
            <a:rPr lang="en-US" dirty="0" err="1">
              <a:solidFill>
                <a:srgbClr val="002060"/>
              </a:solidFill>
            </a:rPr>
            <a:t>va</a:t>
          </a:r>
          <a:r>
            <a:rPr lang="en-US" dirty="0">
              <a:solidFill>
                <a:srgbClr val="002060"/>
              </a:solidFill>
            </a:rPr>
            <a:t> </a:t>
          </a:r>
          <a:r>
            <a:rPr lang="en-US" dirty="0" err="1">
              <a:solidFill>
                <a:srgbClr val="002060"/>
              </a:solidFill>
            </a:rPr>
            <a:t>jihozlar</a:t>
          </a:r>
          <a:r>
            <a:rPr lang="en-US" dirty="0">
              <a:solidFill>
                <a:srgbClr val="002060"/>
              </a:solidFill>
            </a:rPr>
            <a:t> </a:t>
          </a:r>
          <a:r>
            <a:rPr lang="en-US" dirty="0" err="1">
              <a:solidFill>
                <a:srgbClr val="002060"/>
              </a:solidFill>
            </a:rPr>
            <a:t>bilan</a:t>
          </a:r>
          <a:r>
            <a:rPr lang="en-US" dirty="0">
              <a:solidFill>
                <a:srgbClr val="002060"/>
              </a:solidFill>
            </a:rPr>
            <a:t> </a:t>
          </a:r>
          <a:r>
            <a:rPr lang="en-US" dirty="0" err="1">
              <a:solidFill>
                <a:srgbClr val="002060"/>
              </a:solidFill>
            </a:rPr>
            <a:t>ta’minlangan</a:t>
          </a:r>
          <a:r>
            <a:rPr lang="en-US" dirty="0">
              <a:solidFill>
                <a:srgbClr val="002060"/>
              </a:solidFill>
            </a:rPr>
            <a:t> </a:t>
          </a:r>
          <a:r>
            <a:rPr lang="en-US" dirty="0" err="1">
              <a:solidFill>
                <a:srgbClr val="002060"/>
              </a:solidFill>
            </a:rPr>
            <a:t>bo’lishi</a:t>
          </a:r>
          <a:r>
            <a:rPr lang="en-US" dirty="0">
              <a:solidFill>
                <a:srgbClr val="002060"/>
              </a:solidFill>
            </a:rPr>
            <a:t> </a:t>
          </a:r>
          <a:r>
            <a:rPr lang="en-US" dirty="0" err="1">
              <a:solidFill>
                <a:srgbClr val="002060"/>
              </a:solidFill>
            </a:rPr>
            <a:t>kerak</a:t>
          </a:r>
          <a:r>
            <a:rPr lang="en-US" dirty="0">
              <a:solidFill>
                <a:srgbClr val="002060"/>
              </a:solidFill>
            </a:rPr>
            <a:t>.</a:t>
          </a:r>
          <a:endParaRPr lang="ru-RU" dirty="0">
            <a:solidFill>
              <a:srgbClr val="002060"/>
            </a:solidFill>
          </a:endParaRPr>
        </a:p>
      </dgm:t>
    </dgm:pt>
    <dgm:pt modelId="{86D43F90-8913-4226-97B4-1E104C1072D8}" type="parTrans" cxnId="{0E02D805-53A4-4268-96A1-42B880E58B19}">
      <dgm:prSet/>
      <dgm:spPr/>
      <dgm:t>
        <a:bodyPr/>
        <a:lstStyle/>
        <a:p>
          <a:endParaRPr lang="ru-RU"/>
        </a:p>
      </dgm:t>
    </dgm:pt>
    <dgm:pt modelId="{D5D21877-4694-4BBA-8FD1-AE889385443D}" type="sibTrans" cxnId="{0E02D805-53A4-4268-96A1-42B880E58B19}">
      <dgm:prSet/>
      <dgm:spPr/>
      <dgm:t>
        <a:bodyPr/>
        <a:lstStyle/>
        <a:p>
          <a:endParaRPr lang="ru-RU"/>
        </a:p>
      </dgm:t>
    </dgm:pt>
    <dgm:pt modelId="{5BF319AE-E789-4B3F-AEA7-56692EF3DF90}" type="pres">
      <dgm:prSet presAssocID="{81C9F379-127A-4CEA-A8FB-F87FB5729645}" presName="linear" presStyleCnt="0">
        <dgm:presLayoutVars>
          <dgm:animLvl val="lvl"/>
          <dgm:resizeHandles val="exact"/>
        </dgm:presLayoutVars>
      </dgm:prSet>
      <dgm:spPr/>
    </dgm:pt>
    <dgm:pt modelId="{D71E8E06-F207-4B94-851D-DBD454FF733D}" type="pres">
      <dgm:prSet presAssocID="{4F9E2F2A-946F-431A-9737-EF3E03F9F04D}" presName="parentText" presStyleLbl="node1" presStyleIdx="0" presStyleCnt="3">
        <dgm:presLayoutVars>
          <dgm:chMax val="0"/>
          <dgm:bulletEnabled val="1"/>
        </dgm:presLayoutVars>
      </dgm:prSet>
      <dgm:spPr/>
    </dgm:pt>
    <dgm:pt modelId="{B9D08C28-AA5D-4684-AE10-DDCD2A56C42E}" type="pres">
      <dgm:prSet presAssocID="{4B5A9E02-7651-4BD5-86D3-85E4607D3534}" presName="spacer" presStyleCnt="0"/>
      <dgm:spPr/>
    </dgm:pt>
    <dgm:pt modelId="{A207564B-3CCA-4589-B0D6-C856F8A15FAC}" type="pres">
      <dgm:prSet presAssocID="{84B69C38-BBF1-45F0-99C9-0E8C1A666998}" presName="parentText" presStyleLbl="node1" presStyleIdx="1" presStyleCnt="3">
        <dgm:presLayoutVars>
          <dgm:chMax val="0"/>
          <dgm:bulletEnabled val="1"/>
        </dgm:presLayoutVars>
      </dgm:prSet>
      <dgm:spPr/>
    </dgm:pt>
    <dgm:pt modelId="{4A8131EF-E372-4CB3-8DFB-4F5A8E6CA120}" type="pres">
      <dgm:prSet presAssocID="{0CF98DAA-B513-4186-AF75-E40C2EA08E81}" presName="spacer" presStyleCnt="0"/>
      <dgm:spPr/>
    </dgm:pt>
    <dgm:pt modelId="{98C2BEE6-4427-48AF-A6A5-1754F3C86A9D}" type="pres">
      <dgm:prSet presAssocID="{849A56D8-7992-4682-91D6-DEF0E0B71C7D}" presName="parentText" presStyleLbl="node1" presStyleIdx="2" presStyleCnt="3">
        <dgm:presLayoutVars>
          <dgm:chMax val="0"/>
          <dgm:bulletEnabled val="1"/>
        </dgm:presLayoutVars>
      </dgm:prSet>
      <dgm:spPr/>
    </dgm:pt>
  </dgm:ptLst>
  <dgm:cxnLst>
    <dgm:cxn modelId="{0E02D805-53A4-4268-96A1-42B880E58B19}" srcId="{81C9F379-127A-4CEA-A8FB-F87FB5729645}" destId="{849A56D8-7992-4682-91D6-DEF0E0B71C7D}" srcOrd="2" destOrd="0" parTransId="{86D43F90-8913-4226-97B4-1E104C1072D8}" sibTransId="{D5D21877-4694-4BBA-8FD1-AE889385443D}"/>
    <dgm:cxn modelId="{D891F30E-0554-4C9E-9D00-AF9068CE4F5B}" type="presOf" srcId="{81C9F379-127A-4CEA-A8FB-F87FB5729645}" destId="{5BF319AE-E789-4B3F-AEA7-56692EF3DF90}" srcOrd="0" destOrd="0" presId="urn:microsoft.com/office/officeart/2005/8/layout/vList2"/>
    <dgm:cxn modelId="{06B5511D-C578-4546-82AC-AEC90DFB9509}" srcId="{81C9F379-127A-4CEA-A8FB-F87FB5729645}" destId="{84B69C38-BBF1-45F0-99C9-0E8C1A666998}" srcOrd="1" destOrd="0" parTransId="{DFFA5D04-3910-437B-8B21-95F7918A36A8}" sibTransId="{0CF98DAA-B513-4186-AF75-E40C2EA08E81}"/>
    <dgm:cxn modelId="{B95F6649-EC96-4A31-813E-0C4729DF97CB}" type="presOf" srcId="{849A56D8-7992-4682-91D6-DEF0E0B71C7D}" destId="{98C2BEE6-4427-48AF-A6A5-1754F3C86A9D}" srcOrd="0" destOrd="0" presId="urn:microsoft.com/office/officeart/2005/8/layout/vList2"/>
    <dgm:cxn modelId="{2819724B-785C-4172-9EC5-436543059F5E}" type="presOf" srcId="{4F9E2F2A-946F-431A-9737-EF3E03F9F04D}" destId="{D71E8E06-F207-4B94-851D-DBD454FF733D}" srcOrd="0" destOrd="0" presId="urn:microsoft.com/office/officeart/2005/8/layout/vList2"/>
    <dgm:cxn modelId="{AFD6C677-8691-42A0-8666-912821B0E4AB}" type="presOf" srcId="{84B69C38-BBF1-45F0-99C9-0E8C1A666998}" destId="{A207564B-3CCA-4589-B0D6-C856F8A15FAC}" srcOrd="0" destOrd="0" presId="urn:microsoft.com/office/officeart/2005/8/layout/vList2"/>
    <dgm:cxn modelId="{DC09CCFC-69EE-44EE-8C22-35AE9032507D}" srcId="{81C9F379-127A-4CEA-A8FB-F87FB5729645}" destId="{4F9E2F2A-946F-431A-9737-EF3E03F9F04D}" srcOrd="0" destOrd="0" parTransId="{973581C8-55D0-4647-A147-15C2BD28E38D}" sibTransId="{4B5A9E02-7651-4BD5-86D3-85E4607D3534}"/>
    <dgm:cxn modelId="{FCD81C4E-34EC-4963-AF6B-AE3AC67C7C4C}" type="presParOf" srcId="{5BF319AE-E789-4B3F-AEA7-56692EF3DF90}" destId="{D71E8E06-F207-4B94-851D-DBD454FF733D}" srcOrd="0" destOrd="0" presId="urn:microsoft.com/office/officeart/2005/8/layout/vList2"/>
    <dgm:cxn modelId="{AD838FDC-952D-46D0-B1B5-8309B133DD35}" type="presParOf" srcId="{5BF319AE-E789-4B3F-AEA7-56692EF3DF90}" destId="{B9D08C28-AA5D-4684-AE10-DDCD2A56C42E}" srcOrd="1" destOrd="0" presId="urn:microsoft.com/office/officeart/2005/8/layout/vList2"/>
    <dgm:cxn modelId="{60DA6F99-7EC9-4488-BF2A-1ECFA59B9DE8}" type="presParOf" srcId="{5BF319AE-E789-4B3F-AEA7-56692EF3DF90}" destId="{A207564B-3CCA-4589-B0D6-C856F8A15FAC}" srcOrd="2" destOrd="0" presId="urn:microsoft.com/office/officeart/2005/8/layout/vList2"/>
    <dgm:cxn modelId="{DEF09921-78DE-48FE-9C83-D52799100B24}" type="presParOf" srcId="{5BF319AE-E789-4B3F-AEA7-56692EF3DF90}" destId="{4A8131EF-E372-4CB3-8DFB-4F5A8E6CA120}" srcOrd="3" destOrd="0" presId="urn:microsoft.com/office/officeart/2005/8/layout/vList2"/>
    <dgm:cxn modelId="{B4784489-BD31-404E-BA0E-9A7F7F0BC8B9}" type="presParOf" srcId="{5BF319AE-E789-4B3F-AEA7-56692EF3DF90}" destId="{98C2BEE6-4427-48AF-A6A5-1754F3C86A9D}" srcOrd="4"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A73CEB2-1298-47DF-AE2F-2A4A9EC02C49}" type="doc">
      <dgm:prSet loTypeId="urn:microsoft.com/office/officeart/2005/8/layout/vList3" loCatId="list" qsTypeId="urn:microsoft.com/office/officeart/2005/8/quickstyle/simple3" qsCatId="simple" csTypeId="urn:microsoft.com/office/officeart/2005/8/colors/colorful4" csCatId="colorful"/>
      <dgm:spPr/>
      <dgm:t>
        <a:bodyPr/>
        <a:lstStyle/>
        <a:p>
          <a:endParaRPr lang="ru-RU"/>
        </a:p>
      </dgm:t>
    </dgm:pt>
    <dgm:pt modelId="{A460DC92-0CED-444E-901F-CE92C73FAD14}">
      <dgm:prSet/>
      <dgm:spPr/>
      <dgm:t>
        <a:bodyPr/>
        <a:lstStyle/>
        <a:p>
          <a:r>
            <a:rPr lang="en-US" b="1" dirty="0" err="1">
              <a:solidFill>
                <a:srgbClr val="002060"/>
              </a:solidFill>
            </a:rPr>
            <a:t>ta’limning</a:t>
          </a:r>
          <a:r>
            <a:rPr lang="en-US" b="1" dirty="0">
              <a:solidFill>
                <a:srgbClr val="002060"/>
              </a:solidFill>
            </a:rPr>
            <a:t> </a:t>
          </a:r>
          <a:r>
            <a:rPr lang="en-US" b="1" dirty="0" err="1">
              <a:solidFill>
                <a:srgbClr val="002060"/>
              </a:solidFill>
            </a:rPr>
            <a:t>korrekstion</a:t>
          </a:r>
          <a:r>
            <a:rPr lang="en-US" b="1" dirty="0">
              <a:solidFill>
                <a:srgbClr val="002060"/>
              </a:solidFill>
            </a:rPr>
            <a:t> </a:t>
          </a:r>
          <a:r>
            <a:rPr lang="en-US" b="1" dirty="0" err="1">
              <a:solidFill>
                <a:srgbClr val="002060"/>
              </a:solidFill>
            </a:rPr>
            <a:t>yo’naltirilganligi</a:t>
          </a:r>
          <a:r>
            <a:rPr lang="en-US" b="1" dirty="0">
              <a:solidFill>
                <a:srgbClr val="002060"/>
              </a:solidFill>
            </a:rPr>
            <a:t>;</a:t>
          </a:r>
          <a:endParaRPr lang="ru-RU" b="1" dirty="0">
            <a:solidFill>
              <a:srgbClr val="002060"/>
            </a:solidFill>
          </a:endParaRPr>
        </a:p>
      </dgm:t>
    </dgm:pt>
    <dgm:pt modelId="{7375ECFD-53D0-48A1-9F75-30E5538F9F73}" type="parTrans" cxnId="{B7822F28-B9EF-4CCA-A8E0-675D3C4DD645}">
      <dgm:prSet/>
      <dgm:spPr/>
      <dgm:t>
        <a:bodyPr/>
        <a:lstStyle/>
        <a:p>
          <a:endParaRPr lang="ru-RU"/>
        </a:p>
      </dgm:t>
    </dgm:pt>
    <dgm:pt modelId="{8984F3C2-9D04-4F4E-992B-36D61BC4D790}" type="sibTrans" cxnId="{B7822F28-B9EF-4CCA-A8E0-675D3C4DD645}">
      <dgm:prSet/>
      <dgm:spPr/>
      <dgm:t>
        <a:bodyPr/>
        <a:lstStyle/>
        <a:p>
          <a:endParaRPr lang="ru-RU"/>
        </a:p>
      </dgm:t>
    </dgm:pt>
    <dgm:pt modelId="{AEA6BCEB-1B63-450E-B5DF-8FE0F1A67289}">
      <dgm:prSet/>
      <dgm:spPr/>
      <dgm:t>
        <a:bodyPr/>
        <a:lstStyle/>
        <a:p>
          <a:r>
            <a:rPr lang="en-US" b="1" dirty="0" err="1">
              <a:solidFill>
                <a:srgbClr val="002060"/>
              </a:solidFill>
            </a:rPr>
            <a:t>ijtimoiy</a:t>
          </a:r>
          <a:r>
            <a:rPr lang="en-US" b="1" dirty="0">
              <a:solidFill>
                <a:srgbClr val="002060"/>
              </a:solidFill>
            </a:rPr>
            <a:t> </a:t>
          </a:r>
          <a:r>
            <a:rPr lang="en-US" b="1" dirty="0" err="1">
              <a:solidFill>
                <a:srgbClr val="002060"/>
              </a:solidFill>
            </a:rPr>
            <a:t>moslashuvi</a:t>
          </a:r>
          <a:r>
            <a:rPr lang="en-US" b="1" dirty="0">
              <a:solidFill>
                <a:srgbClr val="002060"/>
              </a:solidFill>
            </a:rPr>
            <a:t>;</a:t>
          </a:r>
          <a:endParaRPr lang="ru-RU" b="1" dirty="0">
            <a:solidFill>
              <a:srgbClr val="002060"/>
            </a:solidFill>
          </a:endParaRPr>
        </a:p>
      </dgm:t>
    </dgm:pt>
    <dgm:pt modelId="{FF690F22-C1CF-4B3E-9CB2-268B5C010EFF}" type="parTrans" cxnId="{5B74EFB1-4F8E-492D-8EBE-BDA63B4C5844}">
      <dgm:prSet/>
      <dgm:spPr/>
      <dgm:t>
        <a:bodyPr/>
        <a:lstStyle/>
        <a:p>
          <a:endParaRPr lang="ru-RU"/>
        </a:p>
      </dgm:t>
    </dgm:pt>
    <dgm:pt modelId="{EE31D962-44F1-47F3-B201-AF37A7F2B7CC}" type="sibTrans" cxnId="{5B74EFB1-4F8E-492D-8EBE-BDA63B4C5844}">
      <dgm:prSet/>
      <dgm:spPr/>
      <dgm:t>
        <a:bodyPr/>
        <a:lstStyle/>
        <a:p>
          <a:endParaRPr lang="ru-RU"/>
        </a:p>
      </dgm:t>
    </dgm:pt>
    <dgm:pt modelId="{413F3D0F-C505-4DD7-891F-34E9B5A26004}">
      <dgm:prSet/>
      <dgm:spPr/>
      <dgm:t>
        <a:bodyPr/>
        <a:lstStyle/>
        <a:p>
          <a:r>
            <a:rPr lang="en-US" b="1" dirty="0" err="1">
              <a:solidFill>
                <a:srgbClr val="002060"/>
              </a:solidFill>
            </a:rPr>
            <a:t>ta’lim-tarbiya</a:t>
          </a:r>
          <a:r>
            <a:rPr lang="en-US" b="1" dirty="0">
              <a:solidFill>
                <a:srgbClr val="002060"/>
              </a:solidFill>
            </a:rPr>
            <a:t> </a:t>
          </a:r>
          <a:r>
            <a:rPr lang="en-US" b="1" dirty="0" err="1">
              <a:solidFill>
                <a:srgbClr val="002060"/>
              </a:solidFill>
            </a:rPr>
            <a:t>jarayonini</a:t>
          </a:r>
          <a:r>
            <a:rPr lang="en-US" b="1" dirty="0">
              <a:solidFill>
                <a:srgbClr val="002060"/>
              </a:solidFill>
            </a:rPr>
            <a:t> </a:t>
          </a:r>
          <a:r>
            <a:rPr lang="en-US" b="1" dirty="0" err="1">
              <a:solidFill>
                <a:srgbClr val="002060"/>
              </a:solidFill>
            </a:rPr>
            <a:t>tashkil</a:t>
          </a:r>
          <a:r>
            <a:rPr lang="en-US" b="1" dirty="0">
              <a:solidFill>
                <a:srgbClr val="002060"/>
              </a:solidFill>
            </a:rPr>
            <a:t> </a:t>
          </a:r>
          <a:r>
            <a:rPr lang="en-US" b="1" dirty="0" err="1">
              <a:solidFill>
                <a:srgbClr val="002060"/>
              </a:solidFill>
            </a:rPr>
            <a:t>etishda</a:t>
          </a:r>
          <a:r>
            <a:rPr lang="en-US" b="1" dirty="0">
              <a:solidFill>
                <a:srgbClr val="002060"/>
              </a:solidFill>
            </a:rPr>
            <a:t> </a:t>
          </a:r>
          <a:r>
            <a:rPr lang="en-US" b="1" dirty="0" err="1">
              <a:solidFill>
                <a:srgbClr val="002060"/>
              </a:solidFill>
            </a:rPr>
            <a:t>ta’limning</a:t>
          </a:r>
          <a:r>
            <a:rPr lang="en-US" b="1" dirty="0">
              <a:solidFill>
                <a:srgbClr val="002060"/>
              </a:solidFill>
            </a:rPr>
            <a:t> </a:t>
          </a:r>
          <a:r>
            <a:rPr lang="en-US" b="1" dirty="0" err="1">
              <a:solidFill>
                <a:srgbClr val="002060"/>
              </a:solidFill>
            </a:rPr>
            <a:t>maxsus</a:t>
          </a:r>
          <a:r>
            <a:rPr lang="en-US" b="1" dirty="0">
              <a:solidFill>
                <a:srgbClr val="002060"/>
              </a:solidFill>
            </a:rPr>
            <a:t> </a:t>
          </a:r>
          <a:r>
            <a:rPr lang="en-US" b="1" dirty="0" err="1">
              <a:solidFill>
                <a:srgbClr val="002060"/>
              </a:solidFill>
            </a:rPr>
            <a:t>metodologiyasidan</a:t>
          </a:r>
          <a:r>
            <a:rPr lang="en-US" b="1" dirty="0">
              <a:solidFill>
                <a:srgbClr val="002060"/>
              </a:solidFill>
            </a:rPr>
            <a:t> </a:t>
          </a:r>
          <a:r>
            <a:rPr lang="en-US" b="1" dirty="0" err="1">
              <a:solidFill>
                <a:srgbClr val="002060"/>
              </a:solidFill>
            </a:rPr>
            <a:t>va</a:t>
          </a:r>
          <a:r>
            <a:rPr lang="en-US" b="1" dirty="0">
              <a:solidFill>
                <a:srgbClr val="002060"/>
              </a:solidFill>
            </a:rPr>
            <a:t> </a:t>
          </a:r>
          <a:r>
            <a:rPr lang="en-US" dirty="0" err="1"/>
            <a:t>toifalangan</a:t>
          </a:r>
          <a:r>
            <a:rPr lang="en-US" dirty="0"/>
            <a:t> </a:t>
          </a:r>
          <a:r>
            <a:rPr lang="en-US" dirty="0" err="1"/>
            <a:t>yondashuvdan</a:t>
          </a:r>
          <a:r>
            <a:rPr lang="en-US" dirty="0"/>
            <a:t> </a:t>
          </a:r>
          <a:r>
            <a:rPr lang="en-US" dirty="0" err="1"/>
            <a:t>foydalanish</a:t>
          </a:r>
          <a:r>
            <a:rPr lang="en-US" dirty="0"/>
            <a:t>.</a:t>
          </a:r>
          <a:endParaRPr lang="ru-RU" dirty="0"/>
        </a:p>
      </dgm:t>
    </dgm:pt>
    <dgm:pt modelId="{A996AC87-8723-4EB0-B523-8230D8B82F35}" type="parTrans" cxnId="{FF358375-597F-47A1-8DF3-BAE5D87BB4CC}">
      <dgm:prSet/>
      <dgm:spPr/>
      <dgm:t>
        <a:bodyPr/>
        <a:lstStyle/>
        <a:p>
          <a:endParaRPr lang="ru-RU"/>
        </a:p>
      </dgm:t>
    </dgm:pt>
    <dgm:pt modelId="{667C1344-1C48-4061-87DB-39F7311A79DE}" type="sibTrans" cxnId="{FF358375-597F-47A1-8DF3-BAE5D87BB4CC}">
      <dgm:prSet/>
      <dgm:spPr/>
      <dgm:t>
        <a:bodyPr/>
        <a:lstStyle/>
        <a:p>
          <a:endParaRPr lang="ru-RU"/>
        </a:p>
      </dgm:t>
    </dgm:pt>
    <dgm:pt modelId="{D3344BFD-5271-4381-9C59-418D3D35C9B3}" type="pres">
      <dgm:prSet presAssocID="{1A73CEB2-1298-47DF-AE2F-2A4A9EC02C49}" presName="linearFlow" presStyleCnt="0">
        <dgm:presLayoutVars>
          <dgm:dir/>
          <dgm:resizeHandles val="exact"/>
        </dgm:presLayoutVars>
      </dgm:prSet>
      <dgm:spPr/>
    </dgm:pt>
    <dgm:pt modelId="{155049E9-C8DA-42BA-8000-0384CA28D6A5}" type="pres">
      <dgm:prSet presAssocID="{A460DC92-0CED-444E-901F-CE92C73FAD14}" presName="composite" presStyleCnt="0"/>
      <dgm:spPr/>
    </dgm:pt>
    <dgm:pt modelId="{319B79C5-EE58-4BF5-AD64-402A831E082C}" type="pres">
      <dgm:prSet presAssocID="{A460DC92-0CED-444E-901F-CE92C73FAD14}" presName="imgShp" presStyleLbl="fgImgPlace1" presStyleIdx="0" presStyleCnt="3"/>
      <dgm:spPr/>
    </dgm:pt>
    <dgm:pt modelId="{11CF3744-E07A-4FC9-9819-77C9CB080072}" type="pres">
      <dgm:prSet presAssocID="{A460DC92-0CED-444E-901F-CE92C73FAD14}" presName="txShp" presStyleLbl="node1" presStyleIdx="0" presStyleCnt="3">
        <dgm:presLayoutVars>
          <dgm:bulletEnabled val="1"/>
        </dgm:presLayoutVars>
      </dgm:prSet>
      <dgm:spPr/>
    </dgm:pt>
    <dgm:pt modelId="{7E03E71B-C18E-40B5-84F2-29F34B517017}" type="pres">
      <dgm:prSet presAssocID="{8984F3C2-9D04-4F4E-992B-36D61BC4D790}" presName="spacing" presStyleCnt="0"/>
      <dgm:spPr/>
    </dgm:pt>
    <dgm:pt modelId="{BE24A27B-96E2-4837-B1BA-097B5933A5B0}" type="pres">
      <dgm:prSet presAssocID="{AEA6BCEB-1B63-450E-B5DF-8FE0F1A67289}" presName="composite" presStyleCnt="0"/>
      <dgm:spPr/>
    </dgm:pt>
    <dgm:pt modelId="{92AB269A-9EB3-4D73-BCAC-EF846B0CCF4C}" type="pres">
      <dgm:prSet presAssocID="{AEA6BCEB-1B63-450E-B5DF-8FE0F1A67289}" presName="imgShp" presStyleLbl="fgImgPlace1" presStyleIdx="1" presStyleCnt="3"/>
      <dgm:spPr/>
    </dgm:pt>
    <dgm:pt modelId="{35144748-A9E4-490F-9E5E-58A8B349E72F}" type="pres">
      <dgm:prSet presAssocID="{AEA6BCEB-1B63-450E-B5DF-8FE0F1A67289}" presName="txShp" presStyleLbl="node1" presStyleIdx="1" presStyleCnt="3">
        <dgm:presLayoutVars>
          <dgm:bulletEnabled val="1"/>
        </dgm:presLayoutVars>
      </dgm:prSet>
      <dgm:spPr/>
    </dgm:pt>
    <dgm:pt modelId="{492213D0-34E5-4652-8F40-17DFBCD2C93F}" type="pres">
      <dgm:prSet presAssocID="{EE31D962-44F1-47F3-B201-AF37A7F2B7CC}" presName="spacing" presStyleCnt="0"/>
      <dgm:spPr/>
    </dgm:pt>
    <dgm:pt modelId="{AF8EE7E0-4989-418E-9409-CF722C642B57}" type="pres">
      <dgm:prSet presAssocID="{413F3D0F-C505-4DD7-891F-34E9B5A26004}" presName="composite" presStyleCnt="0"/>
      <dgm:spPr/>
    </dgm:pt>
    <dgm:pt modelId="{51E5B0ED-D0FB-40D1-BC8B-DEABEC37D1A0}" type="pres">
      <dgm:prSet presAssocID="{413F3D0F-C505-4DD7-891F-34E9B5A26004}" presName="imgShp" presStyleLbl="fgImgPlace1" presStyleIdx="2" presStyleCnt="3"/>
      <dgm:spPr/>
    </dgm:pt>
    <dgm:pt modelId="{85E7AFD6-05D4-4D31-B424-D92D944A7E0F}" type="pres">
      <dgm:prSet presAssocID="{413F3D0F-C505-4DD7-891F-34E9B5A26004}" presName="txShp" presStyleLbl="node1" presStyleIdx="2" presStyleCnt="3">
        <dgm:presLayoutVars>
          <dgm:bulletEnabled val="1"/>
        </dgm:presLayoutVars>
      </dgm:prSet>
      <dgm:spPr/>
    </dgm:pt>
  </dgm:ptLst>
  <dgm:cxnLst>
    <dgm:cxn modelId="{8DD55F06-C1AE-48E9-A6C4-2CB0A896780A}" type="presOf" srcId="{AEA6BCEB-1B63-450E-B5DF-8FE0F1A67289}" destId="{35144748-A9E4-490F-9E5E-58A8B349E72F}" srcOrd="0" destOrd="0" presId="urn:microsoft.com/office/officeart/2005/8/layout/vList3"/>
    <dgm:cxn modelId="{26C26F09-6DFC-4437-A626-6E441A1F6CDD}" type="presOf" srcId="{1A73CEB2-1298-47DF-AE2F-2A4A9EC02C49}" destId="{D3344BFD-5271-4381-9C59-418D3D35C9B3}" srcOrd="0" destOrd="0" presId="urn:microsoft.com/office/officeart/2005/8/layout/vList3"/>
    <dgm:cxn modelId="{47684626-225A-41DE-95FB-6F76F0546D05}" type="presOf" srcId="{A460DC92-0CED-444E-901F-CE92C73FAD14}" destId="{11CF3744-E07A-4FC9-9819-77C9CB080072}" srcOrd="0" destOrd="0" presId="urn:microsoft.com/office/officeart/2005/8/layout/vList3"/>
    <dgm:cxn modelId="{B7822F28-B9EF-4CCA-A8E0-675D3C4DD645}" srcId="{1A73CEB2-1298-47DF-AE2F-2A4A9EC02C49}" destId="{A460DC92-0CED-444E-901F-CE92C73FAD14}" srcOrd="0" destOrd="0" parTransId="{7375ECFD-53D0-48A1-9F75-30E5538F9F73}" sibTransId="{8984F3C2-9D04-4F4E-992B-36D61BC4D790}"/>
    <dgm:cxn modelId="{FF358375-597F-47A1-8DF3-BAE5D87BB4CC}" srcId="{1A73CEB2-1298-47DF-AE2F-2A4A9EC02C49}" destId="{413F3D0F-C505-4DD7-891F-34E9B5A26004}" srcOrd="2" destOrd="0" parTransId="{A996AC87-8723-4EB0-B523-8230D8B82F35}" sibTransId="{667C1344-1C48-4061-87DB-39F7311A79DE}"/>
    <dgm:cxn modelId="{923117A6-7E69-42C1-BF71-BC8F807B823B}" type="presOf" srcId="{413F3D0F-C505-4DD7-891F-34E9B5A26004}" destId="{85E7AFD6-05D4-4D31-B424-D92D944A7E0F}" srcOrd="0" destOrd="0" presId="urn:microsoft.com/office/officeart/2005/8/layout/vList3"/>
    <dgm:cxn modelId="{5B74EFB1-4F8E-492D-8EBE-BDA63B4C5844}" srcId="{1A73CEB2-1298-47DF-AE2F-2A4A9EC02C49}" destId="{AEA6BCEB-1B63-450E-B5DF-8FE0F1A67289}" srcOrd="1" destOrd="0" parTransId="{FF690F22-C1CF-4B3E-9CB2-268B5C010EFF}" sibTransId="{EE31D962-44F1-47F3-B201-AF37A7F2B7CC}"/>
    <dgm:cxn modelId="{60F8D375-0172-4160-8185-95B3347BFE93}" type="presParOf" srcId="{D3344BFD-5271-4381-9C59-418D3D35C9B3}" destId="{155049E9-C8DA-42BA-8000-0384CA28D6A5}" srcOrd="0" destOrd="0" presId="urn:microsoft.com/office/officeart/2005/8/layout/vList3"/>
    <dgm:cxn modelId="{A730B3AA-8DC8-4A30-BA53-EFC35AC55F22}" type="presParOf" srcId="{155049E9-C8DA-42BA-8000-0384CA28D6A5}" destId="{319B79C5-EE58-4BF5-AD64-402A831E082C}" srcOrd="0" destOrd="0" presId="urn:microsoft.com/office/officeart/2005/8/layout/vList3"/>
    <dgm:cxn modelId="{70F9F0E1-CF56-4D9D-997A-4D04047730EB}" type="presParOf" srcId="{155049E9-C8DA-42BA-8000-0384CA28D6A5}" destId="{11CF3744-E07A-4FC9-9819-77C9CB080072}" srcOrd="1" destOrd="0" presId="urn:microsoft.com/office/officeart/2005/8/layout/vList3"/>
    <dgm:cxn modelId="{C909A93C-5617-42E2-A574-866F6A1FEF2C}" type="presParOf" srcId="{D3344BFD-5271-4381-9C59-418D3D35C9B3}" destId="{7E03E71B-C18E-40B5-84F2-29F34B517017}" srcOrd="1" destOrd="0" presId="urn:microsoft.com/office/officeart/2005/8/layout/vList3"/>
    <dgm:cxn modelId="{92E71F93-466B-4BAF-84E1-97E547FCEFE3}" type="presParOf" srcId="{D3344BFD-5271-4381-9C59-418D3D35C9B3}" destId="{BE24A27B-96E2-4837-B1BA-097B5933A5B0}" srcOrd="2" destOrd="0" presId="urn:microsoft.com/office/officeart/2005/8/layout/vList3"/>
    <dgm:cxn modelId="{3416D498-4431-4D3F-9400-D794A16BD7E7}" type="presParOf" srcId="{BE24A27B-96E2-4837-B1BA-097B5933A5B0}" destId="{92AB269A-9EB3-4D73-BCAC-EF846B0CCF4C}" srcOrd="0" destOrd="0" presId="urn:microsoft.com/office/officeart/2005/8/layout/vList3"/>
    <dgm:cxn modelId="{0A47A969-6797-4773-970E-187C5491E811}" type="presParOf" srcId="{BE24A27B-96E2-4837-B1BA-097B5933A5B0}" destId="{35144748-A9E4-490F-9E5E-58A8B349E72F}" srcOrd="1" destOrd="0" presId="urn:microsoft.com/office/officeart/2005/8/layout/vList3"/>
    <dgm:cxn modelId="{2BC5DD29-B77E-4296-A899-AB930FAEBC37}" type="presParOf" srcId="{D3344BFD-5271-4381-9C59-418D3D35C9B3}" destId="{492213D0-34E5-4652-8F40-17DFBCD2C93F}" srcOrd="3" destOrd="0" presId="urn:microsoft.com/office/officeart/2005/8/layout/vList3"/>
    <dgm:cxn modelId="{DAB97D64-07C8-4D35-9CD8-CA8D7C50DFA4}" type="presParOf" srcId="{D3344BFD-5271-4381-9C59-418D3D35C9B3}" destId="{AF8EE7E0-4989-418E-9409-CF722C642B57}" srcOrd="4" destOrd="0" presId="urn:microsoft.com/office/officeart/2005/8/layout/vList3"/>
    <dgm:cxn modelId="{509A5C53-F74B-47EC-954A-C47FCAC0565F}" type="presParOf" srcId="{AF8EE7E0-4989-418E-9409-CF722C642B57}" destId="{51E5B0ED-D0FB-40D1-BC8B-DEABEC37D1A0}" srcOrd="0" destOrd="0" presId="urn:microsoft.com/office/officeart/2005/8/layout/vList3"/>
    <dgm:cxn modelId="{D8D3B3B1-1098-4B57-9D93-583999B1B2BC}" type="presParOf" srcId="{AF8EE7E0-4989-418E-9409-CF722C642B57}" destId="{85E7AFD6-05D4-4D31-B424-D92D944A7E0F}" srcOrd="1" destOrd="0" presId="urn:microsoft.com/office/officeart/2005/8/layout/v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5678F6-10ED-4E1D-9084-3E13EAA685E7}">
      <dsp:nvSpPr>
        <dsp:cNvPr id="0" name=""/>
        <dsp:cNvSpPr/>
      </dsp:nvSpPr>
      <dsp:spPr>
        <a:xfrm>
          <a:off x="2688340" y="0"/>
          <a:ext cx="5308044" cy="4571334"/>
        </a:xfrm>
        <a:prstGeom prst="roundRect">
          <a:avLst/>
        </a:prstGeom>
        <a:solidFill>
          <a:schemeClr val="accent2">
            <a:lumMod val="20000"/>
            <a:lumOff val="80000"/>
          </a:schemeClr>
        </a:solidFill>
        <a:ln>
          <a:solidFill>
            <a:srgbClr val="002060"/>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uz-Cyrl-UZ" sz="2800" b="1" kern="1200" dirty="0">
              <a:solidFill>
                <a:srgbClr val="002060"/>
              </a:solidFill>
            </a:rPr>
            <a:t>Vazirlar Mahkamasining 2019 yil 13 maydagi 391-sonli qarorini 5-ILOVAsi Reabilitastiya markaziga ega davlat ko’p tarmoqli ixtisoslashtirilgan maktabgacha ta’lim tashkiloti to’g’risida NIZOMga muvofiq Ixtisoslashtirilgan maktabgacha tashkilotda ta’lim-tarbiya jarayonini tashkil etiladi</a:t>
          </a:r>
          <a:r>
            <a:rPr lang="uz-Cyrl-UZ" sz="2400" b="1" kern="1200" dirty="0">
              <a:solidFill>
                <a:srgbClr val="002060"/>
              </a:solidFill>
            </a:rPr>
            <a:t>. </a:t>
          </a:r>
          <a:endParaRPr lang="ru-RU" sz="2400" b="1" kern="1200" dirty="0">
            <a:solidFill>
              <a:srgbClr val="002060"/>
            </a:solidFill>
          </a:endParaRPr>
        </a:p>
      </dsp:txBody>
      <dsp:txXfrm>
        <a:off x="2911494" y="223154"/>
        <a:ext cx="4861736" cy="412502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CDA802-FEDB-4D60-8A38-29CDD912177E}">
      <dsp:nvSpPr>
        <dsp:cNvPr id="0" name=""/>
        <dsp:cNvSpPr/>
      </dsp:nvSpPr>
      <dsp:spPr>
        <a:xfrm>
          <a:off x="0" y="4324"/>
          <a:ext cx="8203095" cy="887445"/>
        </a:xfrm>
        <a:prstGeom prst="roundRect">
          <a:avLst/>
        </a:prstGeom>
        <a:solidFill>
          <a:schemeClr val="accent1">
            <a:hueOff val="0"/>
            <a:satOff val="0"/>
            <a:lumOff val="0"/>
            <a:alphaOff val="0"/>
          </a:schemeClr>
        </a:solidFill>
        <a:ln w="12700" cap="flat" cmpd="sng" algn="ctr">
          <a:solidFill>
            <a:srgbClr val="00206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uz-Cyrl-UZ" sz="3700" kern="1200"/>
            <a:t>Shuningdek, </a:t>
          </a:r>
          <a:endParaRPr lang="ru-RU" sz="3700" kern="1200"/>
        </a:p>
      </dsp:txBody>
      <dsp:txXfrm>
        <a:off x="43321" y="47645"/>
        <a:ext cx="8116453" cy="80080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413B6C-2DC8-4A7E-A8A6-133A9ED347BF}">
      <dsp:nvSpPr>
        <dsp:cNvPr id="0" name=""/>
        <dsp:cNvSpPr/>
      </dsp:nvSpPr>
      <dsp:spPr>
        <a:xfrm>
          <a:off x="0" y="64754"/>
          <a:ext cx="10545417" cy="2174554"/>
        </a:xfrm>
        <a:prstGeom prst="roundRect">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solidFill>
            <a:srgbClr val="002060"/>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uz-Cyrl-UZ" sz="2500" kern="1200" dirty="0">
              <a:solidFill>
                <a:srgbClr val="002060"/>
              </a:solidFill>
            </a:rPr>
            <a:t>Ixtisoslashtirilgan maktabgacha tashkilot maktabgacha ta’limga qo’yiladigan davlat talablariga muvofiq bolalarni ta’lim olishi, tarbiyalashni, ularni parvarishlashni va bolalarga korrekstion-pedagogik yordamni ko’rsatishni ta’minlaydi.</a:t>
          </a:r>
          <a:endParaRPr lang="ru-RU" sz="2500" kern="1200" dirty="0">
            <a:solidFill>
              <a:srgbClr val="002060"/>
            </a:solidFill>
          </a:endParaRPr>
        </a:p>
      </dsp:txBody>
      <dsp:txXfrm>
        <a:off x="106153" y="170907"/>
        <a:ext cx="10333111" cy="1962248"/>
      </dsp:txXfrm>
    </dsp:sp>
    <dsp:sp modelId="{F04EA47C-F47D-4552-A29E-32745730F0BF}">
      <dsp:nvSpPr>
        <dsp:cNvPr id="0" name=""/>
        <dsp:cNvSpPr/>
      </dsp:nvSpPr>
      <dsp:spPr>
        <a:xfrm>
          <a:off x="0" y="2311309"/>
          <a:ext cx="10545417" cy="2174554"/>
        </a:xfrm>
        <a:prstGeom prst="roundRect">
          <a:avLst/>
        </a:prstGeom>
        <a:gradFill rotWithShape="0">
          <a:gsLst>
            <a:gs pos="0">
              <a:schemeClr val="accent4">
                <a:hueOff val="9800891"/>
                <a:satOff val="-40777"/>
                <a:lumOff val="9608"/>
                <a:alphaOff val="0"/>
                <a:lumMod val="110000"/>
                <a:satMod val="105000"/>
                <a:tint val="67000"/>
              </a:schemeClr>
            </a:gs>
            <a:gs pos="50000">
              <a:schemeClr val="accent4">
                <a:hueOff val="9800891"/>
                <a:satOff val="-40777"/>
                <a:lumOff val="9608"/>
                <a:alphaOff val="0"/>
                <a:lumMod val="105000"/>
                <a:satMod val="103000"/>
                <a:tint val="73000"/>
              </a:schemeClr>
            </a:gs>
            <a:gs pos="100000">
              <a:schemeClr val="accent4">
                <a:hueOff val="9800891"/>
                <a:satOff val="-40777"/>
                <a:lumOff val="9608"/>
                <a:alphaOff val="0"/>
                <a:lumMod val="105000"/>
                <a:satMod val="109000"/>
                <a:tint val="81000"/>
              </a:schemeClr>
            </a:gs>
          </a:gsLst>
          <a:lin ang="5400000" scaled="0"/>
        </a:gradFill>
        <a:ln>
          <a:solidFill>
            <a:srgbClr val="002060"/>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uz-Cyrl-UZ" sz="2500" kern="1200" dirty="0">
              <a:solidFill>
                <a:srgbClr val="002060"/>
              </a:solidFill>
            </a:rPr>
            <a:t>Ixtisoslashtirilgan maktabgacha tashkilotdagi ta’lim-tarbiya jarayonining mazmun-mohiyati Ilk va maktabgacha yoshdagi bolalar rivojlanishiga qo’yiladigan davlat talablariga muvofiq O’zbekiston Respublikasi Maktabgacha ta’lim vazirligi tomonidan tasdiqlangan ta’lim dasturi asosida ishlab chiqilgan (shu jumladan, mualliflik, moslashtirilgan va boshqa) dastur bilan belgilanadi</a:t>
          </a:r>
          <a:r>
            <a:rPr lang="uz-Cyrl-UZ" sz="2500" kern="1200" dirty="0"/>
            <a:t>.</a:t>
          </a:r>
          <a:endParaRPr lang="ru-RU" sz="2500" kern="1200" dirty="0"/>
        </a:p>
      </dsp:txBody>
      <dsp:txXfrm>
        <a:off x="106153" y="2417462"/>
        <a:ext cx="10333111" cy="196224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1E8E06-F207-4B94-851D-DBD454FF733D}">
      <dsp:nvSpPr>
        <dsp:cNvPr id="0" name=""/>
        <dsp:cNvSpPr/>
      </dsp:nvSpPr>
      <dsp:spPr>
        <a:xfrm>
          <a:off x="0" y="244691"/>
          <a:ext cx="10744200" cy="1648500"/>
        </a:xfrm>
        <a:prstGeom prst="roundRect">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solidFill>
            <a:srgbClr val="002060"/>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err="1">
              <a:solidFill>
                <a:srgbClr val="002060"/>
              </a:solidFill>
            </a:rPr>
            <a:t>Ta’lim-tarbiya</a:t>
          </a:r>
          <a:r>
            <a:rPr lang="en-US" sz="2300" kern="1200" dirty="0">
              <a:solidFill>
                <a:srgbClr val="002060"/>
              </a:solidFill>
            </a:rPr>
            <a:t> </a:t>
          </a:r>
          <a:r>
            <a:rPr lang="en-US" sz="2300" kern="1200" dirty="0" err="1">
              <a:solidFill>
                <a:srgbClr val="002060"/>
              </a:solidFill>
            </a:rPr>
            <a:t>jarayoni</a:t>
          </a:r>
          <a:r>
            <a:rPr lang="en-US" sz="2300" kern="1200" dirty="0">
              <a:solidFill>
                <a:srgbClr val="002060"/>
              </a:solidFill>
            </a:rPr>
            <a:t> </a:t>
          </a:r>
          <a:r>
            <a:rPr lang="en-US" sz="2300" kern="1200" dirty="0" err="1">
              <a:solidFill>
                <a:srgbClr val="002060"/>
              </a:solidFill>
            </a:rPr>
            <a:t>mashg’ulotlarning</a:t>
          </a:r>
          <a:r>
            <a:rPr lang="en-US" sz="2300" kern="1200" dirty="0">
              <a:solidFill>
                <a:srgbClr val="002060"/>
              </a:solidFill>
            </a:rPr>
            <a:t> </a:t>
          </a:r>
          <a:r>
            <a:rPr lang="en-US" sz="2300" kern="1200" dirty="0" err="1">
              <a:solidFill>
                <a:srgbClr val="002060"/>
              </a:solidFill>
            </a:rPr>
            <a:t>yillik</a:t>
          </a:r>
          <a:r>
            <a:rPr lang="en-US" sz="2300" kern="1200" dirty="0">
              <a:solidFill>
                <a:srgbClr val="002060"/>
              </a:solidFill>
            </a:rPr>
            <a:t>, </a:t>
          </a:r>
          <a:r>
            <a:rPr lang="en-US" sz="2300" kern="1200" dirty="0" err="1">
              <a:solidFill>
                <a:srgbClr val="002060"/>
              </a:solidFill>
            </a:rPr>
            <a:t>taqvim-mavzuli</a:t>
          </a:r>
          <a:r>
            <a:rPr lang="en-US" sz="2300" kern="1200" dirty="0">
              <a:solidFill>
                <a:srgbClr val="002060"/>
              </a:solidFill>
            </a:rPr>
            <a:t> </a:t>
          </a:r>
          <a:r>
            <a:rPr lang="en-US" sz="2300" kern="1200" dirty="0" err="1">
              <a:solidFill>
                <a:srgbClr val="002060"/>
              </a:solidFill>
            </a:rPr>
            <a:t>rejalari</a:t>
          </a:r>
          <a:r>
            <a:rPr lang="en-US" sz="2300" kern="1200" dirty="0">
              <a:solidFill>
                <a:srgbClr val="002060"/>
              </a:solidFill>
            </a:rPr>
            <a:t> </a:t>
          </a:r>
          <a:r>
            <a:rPr lang="en-US" sz="2300" kern="1200" dirty="0" err="1">
              <a:solidFill>
                <a:srgbClr val="002060"/>
              </a:solidFill>
            </a:rPr>
            <a:t>va</a:t>
          </a:r>
          <a:r>
            <a:rPr lang="en-US" sz="2300" kern="1200" dirty="0">
              <a:solidFill>
                <a:srgbClr val="002060"/>
              </a:solidFill>
            </a:rPr>
            <a:t> </a:t>
          </a:r>
          <a:r>
            <a:rPr lang="en-US" sz="2300" kern="1200" dirty="0" err="1">
              <a:solidFill>
                <a:srgbClr val="002060"/>
              </a:solidFill>
            </a:rPr>
            <a:t>jadvali</a:t>
          </a:r>
          <a:r>
            <a:rPr lang="en-US" sz="2300" kern="1200" dirty="0">
              <a:solidFill>
                <a:srgbClr val="002060"/>
              </a:solidFill>
            </a:rPr>
            <a:t> </a:t>
          </a:r>
          <a:r>
            <a:rPr lang="en-US" sz="2300" kern="1200" dirty="0" err="1">
              <a:solidFill>
                <a:srgbClr val="002060"/>
              </a:solidFill>
            </a:rPr>
            <a:t>bilan</a:t>
          </a:r>
          <a:r>
            <a:rPr lang="en-US" sz="2300" kern="1200" dirty="0">
              <a:solidFill>
                <a:srgbClr val="002060"/>
              </a:solidFill>
            </a:rPr>
            <a:t> </a:t>
          </a:r>
          <a:r>
            <a:rPr lang="en-US" sz="2300" kern="1200" dirty="0" err="1">
              <a:solidFill>
                <a:srgbClr val="002060"/>
              </a:solidFill>
            </a:rPr>
            <a:t>tartibga</a:t>
          </a:r>
          <a:r>
            <a:rPr lang="en-US" sz="2300" kern="1200" dirty="0">
              <a:solidFill>
                <a:srgbClr val="002060"/>
              </a:solidFill>
            </a:rPr>
            <a:t> </a:t>
          </a:r>
          <a:r>
            <a:rPr lang="en-US" sz="2300" kern="1200" dirty="0" err="1">
              <a:solidFill>
                <a:srgbClr val="002060"/>
              </a:solidFill>
            </a:rPr>
            <a:t>solinadi</a:t>
          </a:r>
          <a:r>
            <a:rPr lang="en-US" sz="2300" kern="1200" dirty="0">
              <a:solidFill>
                <a:srgbClr val="002060"/>
              </a:solidFill>
            </a:rPr>
            <a:t>.</a:t>
          </a:r>
          <a:endParaRPr lang="ru-RU" sz="2300" kern="1200" dirty="0">
            <a:solidFill>
              <a:srgbClr val="002060"/>
            </a:solidFill>
          </a:endParaRPr>
        </a:p>
      </dsp:txBody>
      <dsp:txXfrm>
        <a:off x="80473" y="325164"/>
        <a:ext cx="10583254" cy="1487554"/>
      </dsp:txXfrm>
    </dsp:sp>
    <dsp:sp modelId="{A207564B-3CCA-4589-B0D6-C856F8A15FAC}">
      <dsp:nvSpPr>
        <dsp:cNvPr id="0" name=""/>
        <dsp:cNvSpPr/>
      </dsp:nvSpPr>
      <dsp:spPr>
        <a:xfrm>
          <a:off x="0" y="1959431"/>
          <a:ext cx="10744200" cy="1648500"/>
        </a:xfrm>
        <a:prstGeom prst="roundRect">
          <a:avLst/>
        </a:prstGeom>
        <a:gradFill rotWithShape="0">
          <a:gsLst>
            <a:gs pos="0">
              <a:schemeClr val="accent4">
                <a:hueOff val="4900445"/>
                <a:satOff val="-20388"/>
                <a:lumOff val="4804"/>
                <a:alphaOff val="0"/>
                <a:lumMod val="110000"/>
                <a:satMod val="105000"/>
                <a:tint val="67000"/>
              </a:schemeClr>
            </a:gs>
            <a:gs pos="50000">
              <a:schemeClr val="accent4">
                <a:hueOff val="4900445"/>
                <a:satOff val="-20388"/>
                <a:lumOff val="4804"/>
                <a:alphaOff val="0"/>
                <a:lumMod val="105000"/>
                <a:satMod val="103000"/>
                <a:tint val="73000"/>
              </a:schemeClr>
            </a:gs>
            <a:gs pos="100000">
              <a:schemeClr val="accent4">
                <a:hueOff val="4900445"/>
                <a:satOff val="-20388"/>
                <a:lumOff val="4804"/>
                <a:alphaOff val="0"/>
                <a:lumMod val="105000"/>
                <a:satMod val="109000"/>
                <a:tint val="81000"/>
              </a:schemeClr>
            </a:gs>
          </a:gsLst>
          <a:lin ang="5400000" scaled="0"/>
        </a:gradFill>
        <a:ln>
          <a:solidFill>
            <a:srgbClr val="002060"/>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err="1">
              <a:solidFill>
                <a:srgbClr val="002060"/>
              </a:solidFill>
            </a:rPr>
            <a:t>Ixtisoslashtirilgan</a:t>
          </a:r>
          <a:r>
            <a:rPr lang="en-US" sz="2300" kern="1200" dirty="0">
              <a:solidFill>
                <a:srgbClr val="002060"/>
              </a:solidFill>
            </a:rPr>
            <a:t> </a:t>
          </a:r>
          <a:r>
            <a:rPr lang="en-US" sz="2300" kern="1200" dirty="0" err="1">
              <a:solidFill>
                <a:srgbClr val="002060"/>
              </a:solidFill>
            </a:rPr>
            <a:t>maktabgacha</a:t>
          </a:r>
          <a:r>
            <a:rPr lang="en-US" sz="2300" kern="1200" dirty="0">
              <a:solidFill>
                <a:srgbClr val="002060"/>
              </a:solidFill>
            </a:rPr>
            <a:t> </a:t>
          </a:r>
          <a:r>
            <a:rPr lang="en-US" sz="2300" kern="1200" dirty="0" err="1">
              <a:solidFill>
                <a:srgbClr val="002060"/>
              </a:solidFill>
            </a:rPr>
            <a:t>tashkilot</a:t>
          </a:r>
          <a:r>
            <a:rPr lang="en-US" sz="2300" kern="1200" dirty="0">
              <a:solidFill>
                <a:srgbClr val="002060"/>
              </a:solidFill>
            </a:rPr>
            <a:t> </a:t>
          </a:r>
          <a:r>
            <a:rPr lang="en-US" sz="2300" kern="1200" dirty="0" err="1">
              <a:solidFill>
                <a:srgbClr val="002060"/>
              </a:solidFill>
            </a:rPr>
            <a:t>qonun</a:t>
          </a:r>
          <a:r>
            <a:rPr lang="en-US" sz="2300" kern="1200" dirty="0">
              <a:solidFill>
                <a:srgbClr val="002060"/>
              </a:solidFill>
            </a:rPr>
            <a:t> </a:t>
          </a:r>
          <a:r>
            <a:rPr lang="en-US" sz="2300" kern="1200" dirty="0" err="1">
              <a:solidFill>
                <a:srgbClr val="002060"/>
              </a:solidFill>
            </a:rPr>
            <a:t>hujjatlariga</a:t>
          </a:r>
          <a:r>
            <a:rPr lang="en-US" sz="2300" kern="1200" dirty="0">
              <a:solidFill>
                <a:srgbClr val="002060"/>
              </a:solidFill>
            </a:rPr>
            <a:t> </a:t>
          </a:r>
          <a:r>
            <a:rPr lang="en-US" sz="2300" kern="1200" dirty="0" err="1">
              <a:solidFill>
                <a:srgbClr val="002060"/>
              </a:solidFill>
            </a:rPr>
            <a:t>hamda</a:t>
          </a:r>
          <a:r>
            <a:rPr lang="en-US" sz="2300" kern="1200" dirty="0">
              <a:solidFill>
                <a:srgbClr val="002060"/>
              </a:solidFill>
            </a:rPr>
            <a:t> Ilk </a:t>
          </a:r>
          <a:r>
            <a:rPr lang="en-US" sz="2300" kern="1200" dirty="0" err="1">
              <a:solidFill>
                <a:srgbClr val="002060"/>
              </a:solidFill>
            </a:rPr>
            <a:t>va</a:t>
          </a:r>
          <a:r>
            <a:rPr lang="en-US" sz="2300" kern="1200" dirty="0">
              <a:solidFill>
                <a:srgbClr val="002060"/>
              </a:solidFill>
            </a:rPr>
            <a:t> </a:t>
          </a:r>
          <a:r>
            <a:rPr lang="en-US" sz="2300" kern="1200" dirty="0" err="1">
              <a:solidFill>
                <a:srgbClr val="002060"/>
              </a:solidFill>
            </a:rPr>
            <a:t>maktabgacha</a:t>
          </a:r>
          <a:r>
            <a:rPr lang="en-US" sz="2300" kern="1200" dirty="0">
              <a:solidFill>
                <a:srgbClr val="002060"/>
              </a:solidFill>
            </a:rPr>
            <a:t> </a:t>
          </a:r>
          <a:r>
            <a:rPr lang="en-US" sz="2300" kern="1200" dirty="0" err="1">
              <a:solidFill>
                <a:srgbClr val="002060"/>
              </a:solidFill>
            </a:rPr>
            <a:t>yoshdagi</a:t>
          </a:r>
          <a:r>
            <a:rPr lang="en-US" sz="2300" kern="1200" dirty="0">
              <a:solidFill>
                <a:srgbClr val="002060"/>
              </a:solidFill>
            </a:rPr>
            <a:t> </a:t>
          </a:r>
          <a:r>
            <a:rPr lang="en-US" sz="2300" kern="1200" dirty="0" err="1">
              <a:solidFill>
                <a:srgbClr val="002060"/>
              </a:solidFill>
            </a:rPr>
            <a:t>bolalar</a:t>
          </a:r>
          <a:r>
            <a:rPr lang="en-US" sz="2300" kern="1200" dirty="0">
              <a:solidFill>
                <a:srgbClr val="002060"/>
              </a:solidFill>
            </a:rPr>
            <a:t> </a:t>
          </a:r>
          <a:r>
            <a:rPr lang="en-US" sz="2300" kern="1200" dirty="0" err="1">
              <a:solidFill>
                <a:srgbClr val="002060"/>
              </a:solidFill>
            </a:rPr>
            <a:t>rivojlanishiga</a:t>
          </a:r>
          <a:r>
            <a:rPr lang="en-US" sz="2300" kern="1200" dirty="0">
              <a:solidFill>
                <a:srgbClr val="002060"/>
              </a:solidFill>
            </a:rPr>
            <a:t> </a:t>
          </a:r>
          <a:r>
            <a:rPr lang="en-US" sz="2300" kern="1200" dirty="0" err="1">
              <a:solidFill>
                <a:srgbClr val="002060"/>
              </a:solidFill>
            </a:rPr>
            <a:t>qo’yiladigan</a:t>
          </a:r>
          <a:r>
            <a:rPr lang="en-US" sz="2300" kern="1200" dirty="0">
              <a:solidFill>
                <a:srgbClr val="002060"/>
              </a:solidFill>
            </a:rPr>
            <a:t> </a:t>
          </a:r>
          <a:r>
            <a:rPr lang="en-US" sz="2300" kern="1200" dirty="0" err="1">
              <a:solidFill>
                <a:srgbClr val="002060"/>
              </a:solidFill>
            </a:rPr>
            <a:t>davlat</a:t>
          </a:r>
          <a:r>
            <a:rPr lang="en-US" sz="2300" kern="1200" dirty="0">
              <a:solidFill>
                <a:srgbClr val="002060"/>
              </a:solidFill>
            </a:rPr>
            <a:t> </a:t>
          </a:r>
          <a:r>
            <a:rPr lang="en-US" sz="2300" kern="1200" dirty="0" err="1">
              <a:solidFill>
                <a:srgbClr val="002060"/>
              </a:solidFill>
            </a:rPr>
            <a:t>talablariga</a:t>
          </a:r>
          <a:r>
            <a:rPr lang="en-US" sz="2300" kern="1200" dirty="0">
              <a:solidFill>
                <a:srgbClr val="002060"/>
              </a:solidFill>
            </a:rPr>
            <a:t> </a:t>
          </a:r>
          <a:r>
            <a:rPr lang="en-US" sz="2300" kern="1200" dirty="0" err="1">
              <a:solidFill>
                <a:srgbClr val="002060"/>
              </a:solidFill>
            </a:rPr>
            <a:t>muvofiq</a:t>
          </a:r>
          <a:r>
            <a:rPr lang="en-US" sz="2300" kern="1200" dirty="0">
              <a:solidFill>
                <a:srgbClr val="002060"/>
              </a:solidFill>
            </a:rPr>
            <a:t> </a:t>
          </a:r>
          <a:r>
            <a:rPr lang="en-US" sz="2300" kern="1200" dirty="0" err="1">
              <a:solidFill>
                <a:srgbClr val="002060"/>
              </a:solidFill>
            </a:rPr>
            <a:t>bolalarga</a:t>
          </a:r>
          <a:r>
            <a:rPr lang="en-US" sz="2300" kern="1200" dirty="0">
              <a:solidFill>
                <a:srgbClr val="002060"/>
              </a:solidFill>
            </a:rPr>
            <a:t> </a:t>
          </a:r>
          <a:r>
            <a:rPr lang="en-US" sz="2300" kern="1200" dirty="0" err="1">
              <a:solidFill>
                <a:srgbClr val="002060"/>
              </a:solidFill>
            </a:rPr>
            <a:t>ta’lim-tarbiya</a:t>
          </a:r>
          <a:r>
            <a:rPr lang="en-US" sz="2300" kern="1200" dirty="0">
              <a:solidFill>
                <a:srgbClr val="002060"/>
              </a:solidFill>
            </a:rPr>
            <a:t> </a:t>
          </a:r>
          <a:r>
            <a:rPr lang="en-US" sz="2300" kern="1200" dirty="0" err="1">
              <a:solidFill>
                <a:srgbClr val="002060"/>
              </a:solidFill>
            </a:rPr>
            <a:t>berish</a:t>
          </a:r>
          <a:r>
            <a:rPr lang="en-US" sz="2300" kern="1200" dirty="0">
              <a:solidFill>
                <a:srgbClr val="002060"/>
              </a:solidFill>
            </a:rPr>
            <a:t> </a:t>
          </a:r>
          <a:r>
            <a:rPr lang="en-US" sz="2300" kern="1200" dirty="0" err="1">
              <a:solidFill>
                <a:srgbClr val="002060"/>
              </a:solidFill>
            </a:rPr>
            <a:t>shakllari</a:t>
          </a:r>
          <a:r>
            <a:rPr lang="en-US" sz="2300" kern="1200" dirty="0">
              <a:solidFill>
                <a:srgbClr val="002060"/>
              </a:solidFill>
            </a:rPr>
            <a:t>, </a:t>
          </a:r>
          <a:r>
            <a:rPr lang="en-US" sz="2300" kern="1200" dirty="0" err="1">
              <a:solidFill>
                <a:srgbClr val="002060"/>
              </a:solidFill>
            </a:rPr>
            <a:t>vositalari</a:t>
          </a:r>
          <a:r>
            <a:rPr lang="en-US" sz="2300" kern="1200" dirty="0">
              <a:solidFill>
                <a:srgbClr val="002060"/>
              </a:solidFill>
            </a:rPr>
            <a:t> </a:t>
          </a:r>
          <a:r>
            <a:rPr lang="en-US" sz="2300" kern="1200" dirty="0" err="1">
              <a:solidFill>
                <a:srgbClr val="002060"/>
              </a:solidFill>
            </a:rPr>
            <a:t>va</a:t>
          </a:r>
          <a:r>
            <a:rPr lang="en-US" sz="2300" kern="1200" dirty="0">
              <a:solidFill>
                <a:srgbClr val="002060"/>
              </a:solidFill>
            </a:rPr>
            <a:t> </a:t>
          </a:r>
          <a:r>
            <a:rPr lang="en-US" sz="2300" kern="1200" dirty="0" err="1">
              <a:solidFill>
                <a:srgbClr val="002060"/>
              </a:solidFill>
            </a:rPr>
            <a:t>usullarini</a:t>
          </a:r>
          <a:r>
            <a:rPr lang="en-US" sz="2300" kern="1200" dirty="0">
              <a:solidFill>
                <a:srgbClr val="002060"/>
              </a:solidFill>
            </a:rPr>
            <a:t> </a:t>
          </a:r>
          <a:r>
            <a:rPr lang="en-US" sz="2300" kern="1200" dirty="0" err="1">
              <a:solidFill>
                <a:srgbClr val="002060"/>
              </a:solidFill>
            </a:rPr>
            <a:t>tanlaydi</a:t>
          </a:r>
          <a:r>
            <a:rPr lang="en-US" sz="2300" kern="1200" dirty="0">
              <a:solidFill>
                <a:srgbClr val="002060"/>
              </a:solidFill>
            </a:rPr>
            <a:t>.</a:t>
          </a:r>
          <a:endParaRPr lang="ru-RU" sz="2300" kern="1200" dirty="0">
            <a:solidFill>
              <a:srgbClr val="002060"/>
            </a:solidFill>
          </a:endParaRPr>
        </a:p>
      </dsp:txBody>
      <dsp:txXfrm>
        <a:off x="80473" y="2039904"/>
        <a:ext cx="10583254" cy="1487554"/>
      </dsp:txXfrm>
    </dsp:sp>
    <dsp:sp modelId="{98C2BEE6-4427-48AF-A6A5-1754F3C86A9D}">
      <dsp:nvSpPr>
        <dsp:cNvPr id="0" name=""/>
        <dsp:cNvSpPr/>
      </dsp:nvSpPr>
      <dsp:spPr>
        <a:xfrm>
          <a:off x="0" y="3674171"/>
          <a:ext cx="10744200" cy="1648500"/>
        </a:xfrm>
        <a:prstGeom prst="roundRect">
          <a:avLst/>
        </a:prstGeom>
        <a:gradFill rotWithShape="0">
          <a:gsLst>
            <a:gs pos="0">
              <a:schemeClr val="accent4">
                <a:hueOff val="9800891"/>
                <a:satOff val="-40777"/>
                <a:lumOff val="9608"/>
                <a:alphaOff val="0"/>
                <a:lumMod val="110000"/>
                <a:satMod val="105000"/>
                <a:tint val="67000"/>
              </a:schemeClr>
            </a:gs>
            <a:gs pos="50000">
              <a:schemeClr val="accent4">
                <a:hueOff val="9800891"/>
                <a:satOff val="-40777"/>
                <a:lumOff val="9608"/>
                <a:alphaOff val="0"/>
                <a:lumMod val="105000"/>
                <a:satMod val="103000"/>
                <a:tint val="73000"/>
              </a:schemeClr>
            </a:gs>
            <a:gs pos="100000">
              <a:schemeClr val="accent4">
                <a:hueOff val="9800891"/>
                <a:satOff val="-40777"/>
                <a:lumOff val="9608"/>
                <a:alphaOff val="0"/>
                <a:lumMod val="105000"/>
                <a:satMod val="109000"/>
                <a:tint val="81000"/>
              </a:schemeClr>
            </a:gs>
          </a:gsLst>
          <a:lin ang="5400000" scaled="0"/>
        </a:gradFill>
        <a:ln>
          <a:solidFill>
            <a:srgbClr val="002060"/>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err="1">
              <a:solidFill>
                <a:srgbClr val="002060"/>
              </a:solidFill>
            </a:rPr>
            <a:t>Ta’lim-tarbiya</a:t>
          </a:r>
          <a:r>
            <a:rPr lang="en-US" sz="2300" kern="1200" dirty="0">
              <a:solidFill>
                <a:srgbClr val="002060"/>
              </a:solidFill>
            </a:rPr>
            <a:t> </a:t>
          </a:r>
          <a:r>
            <a:rPr lang="en-US" sz="2300" kern="1200" dirty="0" err="1">
              <a:solidFill>
                <a:srgbClr val="002060"/>
              </a:solidFill>
            </a:rPr>
            <a:t>jarayoni</a:t>
          </a:r>
          <a:r>
            <a:rPr lang="en-US" sz="2300" kern="1200" dirty="0">
              <a:solidFill>
                <a:srgbClr val="002060"/>
              </a:solidFill>
            </a:rPr>
            <a:t> </a:t>
          </a:r>
          <a:r>
            <a:rPr lang="en-US" sz="2300" kern="1200" dirty="0" err="1">
              <a:solidFill>
                <a:srgbClr val="002060"/>
              </a:solidFill>
            </a:rPr>
            <a:t>ishlab</a:t>
          </a:r>
          <a:r>
            <a:rPr lang="en-US" sz="2300" kern="1200" dirty="0">
              <a:solidFill>
                <a:srgbClr val="002060"/>
              </a:solidFill>
            </a:rPr>
            <a:t> </a:t>
          </a:r>
          <a:r>
            <a:rPr lang="en-US" sz="2300" kern="1200" dirty="0" err="1">
              <a:solidFill>
                <a:srgbClr val="002060"/>
              </a:solidFill>
            </a:rPr>
            <a:t>chiqiladigan</a:t>
          </a:r>
          <a:r>
            <a:rPr lang="en-US" sz="2300" kern="1200" dirty="0">
              <a:solidFill>
                <a:srgbClr val="002060"/>
              </a:solidFill>
            </a:rPr>
            <a:t> </a:t>
          </a:r>
          <a:r>
            <a:rPr lang="en-US" sz="2300" kern="1200" dirty="0" err="1">
              <a:solidFill>
                <a:srgbClr val="002060"/>
              </a:solidFill>
            </a:rPr>
            <a:t>yakka</a:t>
          </a:r>
          <a:r>
            <a:rPr lang="en-US" sz="2300" kern="1200" dirty="0">
              <a:solidFill>
                <a:srgbClr val="002060"/>
              </a:solidFill>
            </a:rPr>
            <a:t> </a:t>
          </a:r>
          <a:r>
            <a:rPr lang="en-US" sz="2300" kern="1200" dirty="0" err="1">
              <a:solidFill>
                <a:srgbClr val="002060"/>
              </a:solidFill>
            </a:rPr>
            <a:t>tartibdagi</a:t>
          </a:r>
          <a:r>
            <a:rPr lang="en-US" sz="2300" kern="1200" dirty="0">
              <a:solidFill>
                <a:srgbClr val="002060"/>
              </a:solidFill>
            </a:rPr>
            <a:t> </a:t>
          </a:r>
          <a:r>
            <a:rPr lang="en-US" sz="2300" kern="1200" dirty="0" err="1">
              <a:solidFill>
                <a:srgbClr val="002060"/>
              </a:solidFill>
            </a:rPr>
            <a:t>yo’nalish</a:t>
          </a:r>
          <a:r>
            <a:rPr lang="en-US" sz="2300" kern="1200" dirty="0">
              <a:solidFill>
                <a:srgbClr val="002060"/>
              </a:solidFill>
            </a:rPr>
            <a:t> </a:t>
          </a:r>
          <a:r>
            <a:rPr lang="en-US" sz="2300" kern="1200" dirty="0" err="1">
              <a:solidFill>
                <a:srgbClr val="002060"/>
              </a:solidFill>
            </a:rPr>
            <a:t>asosida</a:t>
          </a:r>
          <a:r>
            <a:rPr lang="en-US" sz="2300" kern="1200" dirty="0">
              <a:solidFill>
                <a:srgbClr val="002060"/>
              </a:solidFill>
            </a:rPr>
            <a:t> </a:t>
          </a:r>
          <a:r>
            <a:rPr lang="en-US" sz="2300" kern="1200" dirty="0" err="1">
              <a:solidFill>
                <a:srgbClr val="002060"/>
              </a:solidFill>
            </a:rPr>
            <a:t>bolalarning</a:t>
          </a:r>
          <a:r>
            <a:rPr lang="en-US" sz="2300" kern="1200" dirty="0">
              <a:solidFill>
                <a:srgbClr val="002060"/>
              </a:solidFill>
            </a:rPr>
            <a:t> </a:t>
          </a:r>
          <a:r>
            <a:rPr lang="en-US" sz="2300" kern="1200" dirty="0" err="1">
              <a:solidFill>
                <a:srgbClr val="002060"/>
              </a:solidFill>
            </a:rPr>
            <a:t>o’ziga</a:t>
          </a:r>
          <a:r>
            <a:rPr lang="en-US" sz="2300" kern="1200" dirty="0">
              <a:solidFill>
                <a:srgbClr val="002060"/>
              </a:solidFill>
            </a:rPr>
            <a:t> </a:t>
          </a:r>
          <a:r>
            <a:rPr lang="en-US" sz="2300" kern="1200" dirty="0" err="1">
              <a:solidFill>
                <a:srgbClr val="002060"/>
              </a:solidFill>
            </a:rPr>
            <a:t>xos</a:t>
          </a:r>
          <a:r>
            <a:rPr lang="en-US" sz="2300" kern="1200" dirty="0">
              <a:solidFill>
                <a:srgbClr val="002060"/>
              </a:solidFill>
            </a:rPr>
            <a:t> </a:t>
          </a:r>
          <a:r>
            <a:rPr lang="en-US" sz="2300" kern="1200" dirty="0" err="1">
              <a:solidFill>
                <a:srgbClr val="002060"/>
              </a:solidFill>
            </a:rPr>
            <a:t>xususiyatlari</a:t>
          </a:r>
          <a:r>
            <a:rPr lang="en-US" sz="2300" kern="1200" dirty="0">
              <a:solidFill>
                <a:srgbClr val="002060"/>
              </a:solidFill>
            </a:rPr>
            <a:t> </a:t>
          </a:r>
          <a:r>
            <a:rPr lang="en-US" sz="2300" kern="1200" dirty="0" err="1">
              <a:solidFill>
                <a:srgbClr val="002060"/>
              </a:solidFill>
            </a:rPr>
            <a:t>hisobga</a:t>
          </a:r>
          <a:r>
            <a:rPr lang="en-US" sz="2300" kern="1200" dirty="0">
              <a:solidFill>
                <a:srgbClr val="002060"/>
              </a:solidFill>
            </a:rPr>
            <a:t> </a:t>
          </a:r>
          <a:r>
            <a:rPr lang="en-US" sz="2300" kern="1200" dirty="0" err="1">
              <a:solidFill>
                <a:srgbClr val="002060"/>
              </a:solidFill>
            </a:rPr>
            <a:t>olingan</a:t>
          </a:r>
          <a:r>
            <a:rPr lang="en-US" sz="2300" kern="1200" dirty="0">
              <a:solidFill>
                <a:srgbClr val="002060"/>
              </a:solidFill>
            </a:rPr>
            <a:t> </a:t>
          </a:r>
          <a:r>
            <a:rPr lang="en-US" sz="2300" kern="1200" dirty="0" err="1">
              <a:solidFill>
                <a:srgbClr val="002060"/>
              </a:solidFill>
            </a:rPr>
            <a:t>holda</a:t>
          </a:r>
          <a:r>
            <a:rPr lang="en-US" sz="2300" kern="1200" dirty="0">
              <a:solidFill>
                <a:srgbClr val="002060"/>
              </a:solidFill>
            </a:rPr>
            <a:t> </a:t>
          </a:r>
          <a:r>
            <a:rPr lang="en-US" sz="2300" kern="1200" dirty="0" err="1">
              <a:solidFill>
                <a:srgbClr val="002060"/>
              </a:solidFill>
            </a:rPr>
            <a:t>tashkil</a:t>
          </a:r>
          <a:r>
            <a:rPr lang="en-US" sz="2300" kern="1200" dirty="0">
              <a:solidFill>
                <a:srgbClr val="002060"/>
              </a:solidFill>
            </a:rPr>
            <a:t> </a:t>
          </a:r>
          <a:r>
            <a:rPr lang="en-US" sz="2300" kern="1200" dirty="0" err="1">
              <a:solidFill>
                <a:srgbClr val="002060"/>
              </a:solidFill>
            </a:rPr>
            <a:t>etiladi</a:t>
          </a:r>
          <a:r>
            <a:rPr lang="en-US" sz="2300" kern="1200" dirty="0">
              <a:solidFill>
                <a:srgbClr val="002060"/>
              </a:solidFill>
            </a:rPr>
            <a:t>. </a:t>
          </a:r>
          <a:r>
            <a:rPr lang="en-US" sz="2300" kern="1200" dirty="0" err="1">
              <a:solidFill>
                <a:srgbClr val="002060"/>
              </a:solidFill>
            </a:rPr>
            <a:t>Mashg’ulotlar</a:t>
          </a:r>
          <a:r>
            <a:rPr lang="en-US" sz="2300" kern="1200" dirty="0">
              <a:solidFill>
                <a:srgbClr val="002060"/>
              </a:solidFill>
            </a:rPr>
            <a:t> frontal, </a:t>
          </a:r>
          <a:r>
            <a:rPr lang="en-US" sz="2300" kern="1200" dirty="0" err="1">
              <a:solidFill>
                <a:srgbClr val="002060"/>
              </a:solidFill>
            </a:rPr>
            <a:t>kichik</a:t>
          </a:r>
          <a:r>
            <a:rPr lang="en-US" sz="2300" kern="1200" dirty="0">
              <a:solidFill>
                <a:srgbClr val="002060"/>
              </a:solidFill>
            </a:rPr>
            <a:t> </a:t>
          </a:r>
          <a:r>
            <a:rPr lang="en-US" sz="2300" kern="1200" dirty="0" err="1">
              <a:solidFill>
                <a:srgbClr val="002060"/>
              </a:solidFill>
            </a:rPr>
            <a:t>guruh</a:t>
          </a:r>
          <a:r>
            <a:rPr lang="en-US" sz="2300" kern="1200" dirty="0">
              <a:solidFill>
                <a:srgbClr val="002060"/>
              </a:solidFill>
            </a:rPr>
            <a:t> </a:t>
          </a:r>
          <a:r>
            <a:rPr lang="en-US" sz="2300" kern="1200" dirty="0" err="1">
              <a:solidFill>
                <a:srgbClr val="002060"/>
              </a:solidFill>
            </a:rPr>
            <a:t>va</a:t>
          </a:r>
          <a:r>
            <a:rPr lang="en-US" sz="2300" kern="1200" dirty="0">
              <a:solidFill>
                <a:srgbClr val="002060"/>
              </a:solidFill>
            </a:rPr>
            <a:t> </a:t>
          </a:r>
          <a:r>
            <a:rPr lang="en-US" sz="2300" kern="1200" dirty="0" err="1">
              <a:solidFill>
                <a:srgbClr val="002060"/>
              </a:solidFill>
            </a:rPr>
            <a:t>yakka</a:t>
          </a:r>
          <a:r>
            <a:rPr lang="en-US" sz="2300" kern="1200" dirty="0">
              <a:solidFill>
                <a:srgbClr val="002060"/>
              </a:solidFill>
            </a:rPr>
            <a:t> </a:t>
          </a:r>
          <a:r>
            <a:rPr lang="en-US" sz="2300" kern="1200" dirty="0" err="1">
              <a:solidFill>
                <a:srgbClr val="002060"/>
              </a:solidFill>
            </a:rPr>
            <a:t>tartibda</a:t>
          </a:r>
          <a:r>
            <a:rPr lang="en-US" sz="2300" kern="1200" dirty="0">
              <a:solidFill>
                <a:srgbClr val="002060"/>
              </a:solidFill>
            </a:rPr>
            <a:t> </a:t>
          </a:r>
          <a:r>
            <a:rPr lang="en-US" sz="2300" kern="1200" dirty="0" err="1">
              <a:solidFill>
                <a:srgbClr val="002060"/>
              </a:solidFill>
            </a:rPr>
            <a:t>olib</a:t>
          </a:r>
          <a:r>
            <a:rPr lang="en-US" sz="2300" kern="1200" dirty="0">
              <a:solidFill>
                <a:srgbClr val="002060"/>
              </a:solidFill>
            </a:rPr>
            <a:t> </a:t>
          </a:r>
          <a:r>
            <a:rPr lang="en-US" sz="2300" kern="1200" dirty="0" err="1">
              <a:solidFill>
                <a:srgbClr val="002060"/>
              </a:solidFill>
            </a:rPr>
            <a:t>boriladi</a:t>
          </a:r>
          <a:r>
            <a:rPr lang="en-US" sz="2300" kern="1200" dirty="0">
              <a:solidFill>
                <a:srgbClr val="002060"/>
              </a:solidFill>
            </a:rPr>
            <a:t>. </a:t>
          </a:r>
          <a:r>
            <a:rPr lang="en-US" sz="2300" kern="1200" dirty="0" err="1">
              <a:solidFill>
                <a:srgbClr val="002060"/>
              </a:solidFill>
            </a:rPr>
            <a:t>Guruhlar</a:t>
          </a:r>
          <a:r>
            <a:rPr lang="en-US" sz="2300" kern="1200" dirty="0">
              <a:solidFill>
                <a:srgbClr val="002060"/>
              </a:solidFill>
            </a:rPr>
            <a:t> </a:t>
          </a:r>
          <a:r>
            <a:rPr lang="en-US" sz="2300" kern="1200" dirty="0" err="1">
              <a:solidFill>
                <a:srgbClr val="002060"/>
              </a:solidFill>
            </a:rPr>
            <a:t>va</a:t>
          </a:r>
          <a:r>
            <a:rPr lang="en-US" sz="2300" kern="1200" dirty="0">
              <a:solidFill>
                <a:srgbClr val="002060"/>
              </a:solidFill>
            </a:rPr>
            <a:t> </a:t>
          </a:r>
          <a:r>
            <a:rPr lang="en-US" sz="2300" kern="1200" dirty="0" err="1">
              <a:solidFill>
                <a:srgbClr val="002060"/>
              </a:solidFill>
            </a:rPr>
            <a:t>korrekstion</a:t>
          </a:r>
          <a:r>
            <a:rPr lang="en-US" sz="2300" kern="1200" dirty="0">
              <a:solidFill>
                <a:srgbClr val="002060"/>
              </a:solidFill>
            </a:rPr>
            <a:t> </a:t>
          </a:r>
          <a:r>
            <a:rPr lang="en-US" sz="2300" kern="1200" dirty="0" err="1">
              <a:solidFill>
                <a:srgbClr val="002060"/>
              </a:solidFill>
            </a:rPr>
            <a:t>ta’lim</a:t>
          </a:r>
          <a:r>
            <a:rPr lang="en-US" sz="2300" kern="1200" dirty="0">
              <a:solidFill>
                <a:srgbClr val="002060"/>
              </a:solidFill>
            </a:rPr>
            <a:t> </a:t>
          </a:r>
          <a:r>
            <a:rPr lang="en-US" sz="2300" kern="1200" dirty="0" err="1">
              <a:solidFill>
                <a:srgbClr val="002060"/>
              </a:solidFill>
            </a:rPr>
            <a:t>kabinetlar</a:t>
          </a:r>
          <a:r>
            <a:rPr lang="en-US" sz="2300" kern="1200" dirty="0">
              <a:solidFill>
                <a:srgbClr val="002060"/>
              </a:solidFill>
            </a:rPr>
            <a:t> </a:t>
          </a:r>
          <a:r>
            <a:rPr lang="en-US" sz="2300" kern="1200" dirty="0" err="1">
              <a:solidFill>
                <a:srgbClr val="002060"/>
              </a:solidFill>
            </a:rPr>
            <a:t>zarur</a:t>
          </a:r>
          <a:r>
            <a:rPr lang="en-US" sz="2300" kern="1200" dirty="0">
              <a:solidFill>
                <a:srgbClr val="002060"/>
              </a:solidFill>
            </a:rPr>
            <a:t> </a:t>
          </a:r>
          <a:r>
            <a:rPr lang="en-US" sz="2300" kern="1200" dirty="0" err="1">
              <a:solidFill>
                <a:srgbClr val="002060"/>
              </a:solidFill>
            </a:rPr>
            <a:t>ixtisoslashtirilgan</a:t>
          </a:r>
          <a:r>
            <a:rPr lang="en-US" sz="2300" kern="1200" dirty="0">
              <a:solidFill>
                <a:srgbClr val="002060"/>
              </a:solidFill>
            </a:rPr>
            <a:t> </a:t>
          </a:r>
          <a:r>
            <a:rPr lang="en-US" sz="2300" kern="1200" dirty="0" err="1">
              <a:solidFill>
                <a:srgbClr val="002060"/>
              </a:solidFill>
            </a:rPr>
            <a:t>asbob-uskuna</a:t>
          </a:r>
          <a:r>
            <a:rPr lang="en-US" sz="2300" kern="1200" dirty="0">
              <a:solidFill>
                <a:srgbClr val="002060"/>
              </a:solidFill>
            </a:rPr>
            <a:t> </a:t>
          </a:r>
          <a:r>
            <a:rPr lang="en-US" sz="2300" kern="1200" dirty="0" err="1">
              <a:solidFill>
                <a:srgbClr val="002060"/>
              </a:solidFill>
            </a:rPr>
            <a:t>va</a:t>
          </a:r>
          <a:r>
            <a:rPr lang="en-US" sz="2300" kern="1200" dirty="0">
              <a:solidFill>
                <a:srgbClr val="002060"/>
              </a:solidFill>
            </a:rPr>
            <a:t> </a:t>
          </a:r>
          <a:r>
            <a:rPr lang="en-US" sz="2300" kern="1200" dirty="0" err="1">
              <a:solidFill>
                <a:srgbClr val="002060"/>
              </a:solidFill>
            </a:rPr>
            <a:t>jihozlar</a:t>
          </a:r>
          <a:r>
            <a:rPr lang="en-US" sz="2300" kern="1200" dirty="0">
              <a:solidFill>
                <a:srgbClr val="002060"/>
              </a:solidFill>
            </a:rPr>
            <a:t> </a:t>
          </a:r>
          <a:r>
            <a:rPr lang="en-US" sz="2300" kern="1200" dirty="0" err="1">
              <a:solidFill>
                <a:srgbClr val="002060"/>
              </a:solidFill>
            </a:rPr>
            <a:t>bilan</a:t>
          </a:r>
          <a:r>
            <a:rPr lang="en-US" sz="2300" kern="1200" dirty="0">
              <a:solidFill>
                <a:srgbClr val="002060"/>
              </a:solidFill>
            </a:rPr>
            <a:t> </a:t>
          </a:r>
          <a:r>
            <a:rPr lang="en-US" sz="2300" kern="1200" dirty="0" err="1">
              <a:solidFill>
                <a:srgbClr val="002060"/>
              </a:solidFill>
            </a:rPr>
            <a:t>ta’minlangan</a:t>
          </a:r>
          <a:r>
            <a:rPr lang="en-US" sz="2300" kern="1200" dirty="0">
              <a:solidFill>
                <a:srgbClr val="002060"/>
              </a:solidFill>
            </a:rPr>
            <a:t> </a:t>
          </a:r>
          <a:r>
            <a:rPr lang="en-US" sz="2300" kern="1200" dirty="0" err="1">
              <a:solidFill>
                <a:srgbClr val="002060"/>
              </a:solidFill>
            </a:rPr>
            <a:t>bo’lishi</a:t>
          </a:r>
          <a:r>
            <a:rPr lang="en-US" sz="2300" kern="1200" dirty="0">
              <a:solidFill>
                <a:srgbClr val="002060"/>
              </a:solidFill>
            </a:rPr>
            <a:t> </a:t>
          </a:r>
          <a:r>
            <a:rPr lang="en-US" sz="2300" kern="1200" dirty="0" err="1">
              <a:solidFill>
                <a:srgbClr val="002060"/>
              </a:solidFill>
            </a:rPr>
            <a:t>kerak</a:t>
          </a:r>
          <a:r>
            <a:rPr lang="en-US" sz="2300" kern="1200" dirty="0">
              <a:solidFill>
                <a:srgbClr val="002060"/>
              </a:solidFill>
            </a:rPr>
            <a:t>.</a:t>
          </a:r>
          <a:endParaRPr lang="ru-RU" sz="2300" kern="1200" dirty="0">
            <a:solidFill>
              <a:srgbClr val="002060"/>
            </a:solidFill>
          </a:endParaRPr>
        </a:p>
      </dsp:txBody>
      <dsp:txXfrm>
        <a:off x="80473" y="3754644"/>
        <a:ext cx="10583254" cy="148755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CF3744-E07A-4FC9-9819-77C9CB080072}">
      <dsp:nvSpPr>
        <dsp:cNvPr id="0" name=""/>
        <dsp:cNvSpPr/>
      </dsp:nvSpPr>
      <dsp:spPr>
        <a:xfrm rot="10800000">
          <a:off x="1977517" y="893"/>
          <a:ext cx="6635959" cy="1224216"/>
        </a:xfrm>
        <a:prstGeom prst="homePlate">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9845" tIns="91440" rIns="170688"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err="1">
              <a:solidFill>
                <a:srgbClr val="002060"/>
              </a:solidFill>
            </a:rPr>
            <a:t>ta’limning</a:t>
          </a:r>
          <a:r>
            <a:rPr lang="en-US" sz="2400" b="1" kern="1200" dirty="0">
              <a:solidFill>
                <a:srgbClr val="002060"/>
              </a:solidFill>
            </a:rPr>
            <a:t> </a:t>
          </a:r>
          <a:r>
            <a:rPr lang="en-US" sz="2400" b="1" kern="1200" dirty="0" err="1">
              <a:solidFill>
                <a:srgbClr val="002060"/>
              </a:solidFill>
            </a:rPr>
            <a:t>korrekstion</a:t>
          </a:r>
          <a:r>
            <a:rPr lang="en-US" sz="2400" b="1" kern="1200" dirty="0">
              <a:solidFill>
                <a:srgbClr val="002060"/>
              </a:solidFill>
            </a:rPr>
            <a:t> </a:t>
          </a:r>
          <a:r>
            <a:rPr lang="en-US" sz="2400" b="1" kern="1200" dirty="0" err="1">
              <a:solidFill>
                <a:srgbClr val="002060"/>
              </a:solidFill>
            </a:rPr>
            <a:t>yo’naltirilganligi</a:t>
          </a:r>
          <a:r>
            <a:rPr lang="en-US" sz="2400" b="1" kern="1200" dirty="0">
              <a:solidFill>
                <a:srgbClr val="002060"/>
              </a:solidFill>
            </a:rPr>
            <a:t>;</a:t>
          </a:r>
          <a:endParaRPr lang="ru-RU" sz="2400" b="1" kern="1200" dirty="0">
            <a:solidFill>
              <a:srgbClr val="002060"/>
            </a:solidFill>
          </a:endParaRPr>
        </a:p>
      </dsp:txBody>
      <dsp:txXfrm rot="10800000">
        <a:off x="2283571" y="893"/>
        <a:ext cx="6329905" cy="1224216"/>
      </dsp:txXfrm>
    </dsp:sp>
    <dsp:sp modelId="{319B79C5-EE58-4BF5-AD64-402A831E082C}">
      <dsp:nvSpPr>
        <dsp:cNvPr id="0" name=""/>
        <dsp:cNvSpPr/>
      </dsp:nvSpPr>
      <dsp:spPr>
        <a:xfrm>
          <a:off x="1365409" y="893"/>
          <a:ext cx="1224216" cy="1224216"/>
        </a:xfrm>
        <a:prstGeom prst="ellipse">
          <a:avLst/>
        </a:prstGeom>
        <a:solidFill>
          <a:schemeClr val="accent4">
            <a:tint val="50000"/>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1">
          <a:scrgbClr r="0" g="0" b="0"/>
        </a:lnRef>
        <a:fillRef idx="1">
          <a:scrgbClr r="0" g="0" b="0"/>
        </a:fillRef>
        <a:effectRef idx="1">
          <a:scrgbClr r="0" g="0" b="0"/>
        </a:effectRef>
        <a:fontRef idx="minor"/>
      </dsp:style>
    </dsp:sp>
    <dsp:sp modelId="{35144748-A9E4-490F-9E5E-58A8B349E72F}">
      <dsp:nvSpPr>
        <dsp:cNvPr id="0" name=""/>
        <dsp:cNvSpPr/>
      </dsp:nvSpPr>
      <dsp:spPr>
        <a:xfrm rot="10800000">
          <a:off x="1977517" y="1590547"/>
          <a:ext cx="6635959" cy="1224216"/>
        </a:xfrm>
        <a:prstGeom prst="homePlate">
          <a:avLst/>
        </a:prstGeom>
        <a:gradFill rotWithShape="0">
          <a:gsLst>
            <a:gs pos="0">
              <a:schemeClr val="accent4">
                <a:hueOff val="4900445"/>
                <a:satOff val="-20388"/>
                <a:lumOff val="4804"/>
                <a:alphaOff val="0"/>
                <a:lumMod val="110000"/>
                <a:satMod val="105000"/>
                <a:tint val="67000"/>
              </a:schemeClr>
            </a:gs>
            <a:gs pos="50000">
              <a:schemeClr val="accent4">
                <a:hueOff val="4900445"/>
                <a:satOff val="-20388"/>
                <a:lumOff val="4804"/>
                <a:alphaOff val="0"/>
                <a:lumMod val="105000"/>
                <a:satMod val="103000"/>
                <a:tint val="73000"/>
              </a:schemeClr>
            </a:gs>
            <a:gs pos="100000">
              <a:schemeClr val="accent4">
                <a:hueOff val="4900445"/>
                <a:satOff val="-20388"/>
                <a:lumOff val="4804"/>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9845" tIns="91440" rIns="170688"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err="1">
              <a:solidFill>
                <a:srgbClr val="002060"/>
              </a:solidFill>
            </a:rPr>
            <a:t>ijtimoiy</a:t>
          </a:r>
          <a:r>
            <a:rPr lang="en-US" sz="2400" b="1" kern="1200" dirty="0">
              <a:solidFill>
                <a:srgbClr val="002060"/>
              </a:solidFill>
            </a:rPr>
            <a:t> </a:t>
          </a:r>
          <a:r>
            <a:rPr lang="en-US" sz="2400" b="1" kern="1200" dirty="0" err="1">
              <a:solidFill>
                <a:srgbClr val="002060"/>
              </a:solidFill>
            </a:rPr>
            <a:t>moslashuvi</a:t>
          </a:r>
          <a:r>
            <a:rPr lang="en-US" sz="2400" b="1" kern="1200" dirty="0">
              <a:solidFill>
                <a:srgbClr val="002060"/>
              </a:solidFill>
            </a:rPr>
            <a:t>;</a:t>
          </a:r>
          <a:endParaRPr lang="ru-RU" sz="2400" b="1" kern="1200" dirty="0">
            <a:solidFill>
              <a:srgbClr val="002060"/>
            </a:solidFill>
          </a:endParaRPr>
        </a:p>
      </dsp:txBody>
      <dsp:txXfrm rot="10800000">
        <a:off x="2283571" y="1590547"/>
        <a:ext cx="6329905" cy="1224216"/>
      </dsp:txXfrm>
    </dsp:sp>
    <dsp:sp modelId="{92AB269A-9EB3-4D73-BCAC-EF846B0CCF4C}">
      <dsp:nvSpPr>
        <dsp:cNvPr id="0" name=""/>
        <dsp:cNvSpPr/>
      </dsp:nvSpPr>
      <dsp:spPr>
        <a:xfrm>
          <a:off x="1365409" y="1590547"/>
          <a:ext cx="1224216" cy="1224216"/>
        </a:xfrm>
        <a:prstGeom prst="ellipse">
          <a:avLst/>
        </a:prstGeom>
        <a:solidFill>
          <a:schemeClr val="accent4">
            <a:tint val="50000"/>
            <a:hueOff val="5394097"/>
            <a:satOff val="-25103"/>
            <a:lumOff val="-1101"/>
            <a:alphaOff val="0"/>
          </a:schemeClr>
        </a:solidFill>
        <a:ln w="6350" cap="flat" cmpd="sng" algn="ctr">
          <a:solidFill>
            <a:schemeClr val="lt1">
              <a:hueOff val="0"/>
              <a:satOff val="0"/>
              <a:lumOff val="0"/>
              <a:alphaOff val="0"/>
            </a:schemeClr>
          </a:solidFill>
          <a:prstDash val="solid"/>
          <a:miter lim="800000"/>
        </a:ln>
        <a:effectLst/>
      </dsp:spPr>
      <dsp:style>
        <a:lnRef idx="1">
          <a:scrgbClr r="0" g="0" b="0"/>
        </a:lnRef>
        <a:fillRef idx="1">
          <a:scrgbClr r="0" g="0" b="0"/>
        </a:fillRef>
        <a:effectRef idx="1">
          <a:scrgbClr r="0" g="0" b="0"/>
        </a:effectRef>
        <a:fontRef idx="minor"/>
      </dsp:style>
    </dsp:sp>
    <dsp:sp modelId="{85E7AFD6-05D4-4D31-B424-D92D944A7E0F}">
      <dsp:nvSpPr>
        <dsp:cNvPr id="0" name=""/>
        <dsp:cNvSpPr/>
      </dsp:nvSpPr>
      <dsp:spPr>
        <a:xfrm rot="10800000">
          <a:off x="1977517" y="3180201"/>
          <a:ext cx="6635959" cy="1224216"/>
        </a:xfrm>
        <a:prstGeom prst="homePlate">
          <a:avLst/>
        </a:prstGeom>
        <a:gradFill rotWithShape="0">
          <a:gsLst>
            <a:gs pos="0">
              <a:schemeClr val="accent4">
                <a:hueOff val="9800891"/>
                <a:satOff val="-40777"/>
                <a:lumOff val="9608"/>
                <a:alphaOff val="0"/>
                <a:lumMod val="110000"/>
                <a:satMod val="105000"/>
                <a:tint val="67000"/>
              </a:schemeClr>
            </a:gs>
            <a:gs pos="50000">
              <a:schemeClr val="accent4">
                <a:hueOff val="9800891"/>
                <a:satOff val="-40777"/>
                <a:lumOff val="9608"/>
                <a:alphaOff val="0"/>
                <a:lumMod val="105000"/>
                <a:satMod val="103000"/>
                <a:tint val="73000"/>
              </a:schemeClr>
            </a:gs>
            <a:gs pos="100000">
              <a:schemeClr val="accent4">
                <a:hueOff val="9800891"/>
                <a:satOff val="-40777"/>
                <a:lumOff val="9608"/>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9845" tIns="91440" rIns="170688"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err="1">
              <a:solidFill>
                <a:srgbClr val="002060"/>
              </a:solidFill>
            </a:rPr>
            <a:t>ta’lim-tarbiya</a:t>
          </a:r>
          <a:r>
            <a:rPr lang="en-US" sz="2400" b="1" kern="1200" dirty="0">
              <a:solidFill>
                <a:srgbClr val="002060"/>
              </a:solidFill>
            </a:rPr>
            <a:t> </a:t>
          </a:r>
          <a:r>
            <a:rPr lang="en-US" sz="2400" b="1" kern="1200" dirty="0" err="1">
              <a:solidFill>
                <a:srgbClr val="002060"/>
              </a:solidFill>
            </a:rPr>
            <a:t>jarayonini</a:t>
          </a:r>
          <a:r>
            <a:rPr lang="en-US" sz="2400" b="1" kern="1200" dirty="0">
              <a:solidFill>
                <a:srgbClr val="002060"/>
              </a:solidFill>
            </a:rPr>
            <a:t> </a:t>
          </a:r>
          <a:r>
            <a:rPr lang="en-US" sz="2400" b="1" kern="1200" dirty="0" err="1">
              <a:solidFill>
                <a:srgbClr val="002060"/>
              </a:solidFill>
            </a:rPr>
            <a:t>tashkil</a:t>
          </a:r>
          <a:r>
            <a:rPr lang="en-US" sz="2400" b="1" kern="1200" dirty="0">
              <a:solidFill>
                <a:srgbClr val="002060"/>
              </a:solidFill>
            </a:rPr>
            <a:t> </a:t>
          </a:r>
          <a:r>
            <a:rPr lang="en-US" sz="2400" b="1" kern="1200" dirty="0" err="1">
              <a:solidFill>
                <a:srgbClr val="002060"/>
              </a:solidFill>
            </a:rPr>
            <a:t>etishda</a:t>
          </a:r>
          <a:r>
            <a:rPr lang="en-US" sz="2400" b="1" kern="1200" dirty="0">
              <a:solidFill>
                <a:srgbClr val="002060"/>
              </a:solidFill>
            </a:rPr>
            <a:t> </a:t>
          </a:r>
          <a:r>
            <a:rPr lang="en-US" sz="2400" b="1" kern="1200" dirty="0" err="1">
              <a:solidFill>
                <a:srgbClr val="002060"/>
              </a:solidFill>
            </a:rPr>
            <a:t>ta’limning</a:t>
          </a:r>
          <a:r>
            <a:rPr lang="en-US" sz="2400" b="1" kern="1200" dirty="0">
              <a:solidFill>
                <a:srgbClr val="002060"/>
              </a:solidFill>
            </a:rPr>
            <a:t> </a:t>
          </a:r>
          <a:r>
            <a:rPr lang="en-US" sz="2400" b="1" kern="1200" dirty="0" err="1">
              <a:solidFill>
                <a:srgbClr val="002060"/>
              </a:solidFill>
            </a:rPr>
            <a:t>maxsus</a:t>
          </a:r>
          <a:r>
            <a:rPr lang="en-US" sz="2400" b="1" kern="1200" dirty="0">
              <a:solidFill>
                <a:srgbClr val="002060"/>
              </a:solidFill>
            </a:rPr>
            <a:t> </a:t>
          </a:r>
          <a:r>
            <a:rPr lang="en-US" sz="2400" b="1" kern="1200" dirty="0" err="1">
              <a:solidFill>
                <a:srgbClr val="002060"/>
              </a:solidFill>
            </a:rPr>
            <a:t>metodologiyasidan</a:t>
          </a:r>
          <a:r>
            <a:rPr lang="en-US" sz="2400" b="1" kern="1200" dirty="0">
              <a:solidFill>
                <a:srgbClr val="002060"/>
              </a:solidFill>
            </a:rPr>
            <a:t> </a:t>
          </a:r>
          <a:r>
            <a:rPr lang="en-US" sz="2400" b="1" kern="1200" dirty="0" err="1">
              <a:solidFill>
                <a:srgbClr val="002060"/>
              </a:solidFill>
            </a:rPr>
            <a:t>va</a:t>
          </a:r>
          <a:r>
            <a:rPr lang="en-US" sz="2400" b="1" kern="1200" dirty="0">
              <a:solidFill>
                <a:srgbClr val="002060"/>
              </a:solidFill>
            </a:rPr>
            <a:t> </a:t>
          </a:r>
          <a:r>
            <a:rPr lang="en-US" sz="2400" kern="1200" dirty="0" err="1"/>
            <a:t>toifalangan</a:t>
          </a:r>
          <a:r>
            <a:rPr lang="en-US" sz="2400" kern="1200" dirty="0"/>
            <a:t> </a:t>
          </a:r>
          <a:r>
            <a:rPr lang="en-US" sz="2400" kern="1200" dirty="0" err="1"/>
            <a:t>yondashuvdan</a:t>
          </a:r>
          <a:r>
            <a:rPr lang="en-US" sz="2400" kern="1200" dirty="0"/>
            <a:t> </a:t>
          </a:r>
          <a:r>
            <a:rPr lang="en-US" sz="2400" kern="1200" dirty="0" err="1"/>
            <a:t>foydalanish</a:t>
          </a:r>
          <a:r>
            <a:rPr lang="en-US" sz="2400" kern="1200" dirty="0"/>
            <a:t>.</a:t>
          </a:r>
          <a:endParaRPr lang="ru-RU" sz="2400" kern="1200" dirty="0"/>
        </a:p>
      </dsp:txBody>
      <dsp:txXfrm rot="10800000">
        <a:off x="2283571" y="3180201"/>
        <a:ext cx="6329905" cy="1224216"/>
      </dsp:txXfrm>
    </dsp:sp>
    <dsp:sp modelId="{51E5B0ED-D0FB-40D1-BC8B-DEABEC37D1A0}">
      <dsp:nvSpPr>
        <dsp:cNvPr id="0" name=""/>
        <dsp:cNvSpPr/>
      </dsp:nvSpPr>
      <dsp:spPr>
        <a:xfrm>
          <a:off x="1365409" y="3180201"/>
          <a:ext cx="1224216" cy="1224216"/>
        </a:xfrm>
        <a:prstGeom prst="ellipse">
          <a:avLst/>
        </a:prstGeom>
        <a:solidFill>
          <a:schemeClr val="accent4">
            <a:tint val="50000"/>
            <a:hueOff val="10788194"/>
            <a:satOff val="-50206"/>
            <a:lumOff val="-2202"/>
            <a:alphaOff val="0"/>
          </a:schemeClr>
        </a:solidFill>
        <a:ln w="6350" cap="flat" cmpd="sng" algn="ctr">
          <a:solidFill>
            <a:schemeClr val="lt1">
              <a:hueOff val="0"/>
              <a:satOff val="0"/>
              <a:lumOff val="0"/>
              <a:alphaOff val="0"/>
            </a:schemeClr>
          </a:solidFill>
          <a:prstDash val="solid"/>
          <a:miter lim="800000"/>
        </a:ln>
        <a:effectLst/>
      </dsp:spPr>
      <dsp:style>
        <a:lnRef idx="1">
          <a:scrgbClr r="0" g="0" b="0"/>
        </a:lnRef>
        <a:fillRef idx="1">
          <a:scrgbClr r="0" g="0" b="0"/>
        </a:fillRef>
        <a:effectRef idx="1">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57E4EC9-F44B-4C5E-8077-36199FC25DC8}"/>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C50B6C24-084B-4CD7-96DC-5254EB517B9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91FA105C-3F8D-4AB9-9F03-C0A0F65548E4}"/>
              </a:ext>
            </a:extLst>
          </p:cNvPr>
          <p:cNvSpPr>
            <a:spLocks noGrp="1"/>
          </p:cNvSpPr>
          <p:nvPr>
            <p:ph type="dt" sz="half" idx="10"/>
          </p:nvPr>
        </p:nvSpPr>
        <p:spPr/>
        <p:txBody>
          <a:bodyPr/>
          <a:lstStyle/>
          <a:p>
            <a:fld id="{17BE80B5-A4B6-4E69-A0C5-E58166F310EE}" type="datetimeFigureOut">
              <a:rPr lang="ru-RU" smtClean="0"/>
              <a:t>08.12.2023</a:t>
            </a:fld>
            <a:endParaRPr lang="ru-RU"/>
          </a:p>
        </p:txBody>
      </p:sp>
      <p:sp>
        <p:nvSpPr>
          <p:cNvPr id="5" name="Нижний колонтитул 4">
            <a:extLst>
              <a:ext uri="{FF2B5EF4-FFF2-40B4-BE49-F238E27FC236}">
                <a16:creationId xmlns:a16="http://schemas.microsoft.com/office/drawing/2014/main" id="{0B17EB2C-11FA-4F22-8BBE-5D7BC64D4C8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EAFDF98-4508-43A8-9727-CD27DA7532B8}"/>
              </a:ext>
            </a:extLst>
          </p:cNvPr>
          <p:cNvSpPr>
            <a:spLocks noGrp="1"/>
          </p:cNvSpPr>
          <p:nvPr>
            <p:ph type="sldNum" sz="quarter" idx="12"/>
          </p:nvPr>
        </p:nvSpPr>
        <p:spPr/>
        <p:txBody>
          <a:bodyPr/>
          <a:lstStyle/>
          <a:p>
            <a:fld id="{74B80CC9-55E4-48F0-806A-8447ABCFFBD2}" type="slidenum">
              <a:rPr lang="ru-RU" smtClean="0"/>
              <a:t>‹#›</a:t>
            </a:fld>
            <a:endParaRPr lang="ru-RU"/>
          </a:p>
        </p:txBody>
      </p:sp>
    </p:spTree>
    <p:extLst>
      <p:ext uri="{BB962C8B-B14F-4D97-AF65-F5344CB8AC3E}">
        <p14:creationId xmlns:p14="http://schemas.microsoft.com/office/powerpoint/2010/main" val="543402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5C9267-9C12-4AD3-A13D-0C055FB6DB25}"/>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571C1CAB-135D-47F8-8375-6DC633FEC5C5}"/>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EC436A56-C37B-4E41-85F9-374663D509BB}"/>
              </a:ext>
            </a:extLst>
          </p:cNvPr>
          <p:cNvSpPr>
            <a:spLocks noGrp="1"/>
          </p:cNvSpPr>
          <p:nvPr>
            <p:ph type="dt" sz="half" idx="10"/>
          </p:nvPr>
        </p:nvSpPr>
        <p:spPr/>
        <p:txBody>
          <a:bodyPr/>
          <a:lstStyle/>
          <a:p>
            <a:fld id="{17BE80B5-A4B6-4E69-A0C5-E58166F310EE}" type="datetimeFigureOut">
              <a:rPr lang="ru-RU" smtClean="0"/>
              <a:t>08.12.2023</a:t>
            </a:fld>
            <a:endParaRPr lang="ru-RU"/>
          </a:p>
        </p:txBody>
      </p:sp>
      <p:sp>
        <p:nvSpPr>
          <p:cNvPr id="5" name="Нижний колонтитул 4">
            <a:extLst>
              <a:ext uri="{FF2B5EF4-FFF2-40B4-BE49-F238E27FC236}">
                <a16:creationId xmlns:a16="http://schemas.microsoft.com/office/drawing/2014/main" id="{B5EAC4F9-3FEB-4041-89F0-F47745012FE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FE37A67-A859-4616-A77F-121CCC6113AF}"/>
              </a:ext>
            </a:extLst>
          </p:cNvPr>
          <p:cNvSpPr>
            <a:spLocks noGrp="1"/>
          </p:cNvSpPr>
          <p:nvPr>
            <p:ph type="sldNum" sz="quarter" idx="12"/>
          </p:nvPr>
        </p:nvSpPr>
        <p:spPr/>
        <p:txBody>
          <a:bodyPr/>
          <a:lstStyle/>
          <a:p>
            <a:fld id="{74B80CC9-55E4-48F0-806A-8447ABCFFBD2}" type="slidenum">
              <a:rPr lang="ru-RU" smtClean="0"/>
              <a:t>‹#›</a:t>
            </a:fld>
            <a:endParaRPr lang="ru-RU"/>
          </a:p>
        </p:txBody>
      </p:sp>
    </p:spTree>
    <p:extLst>
      <p:ext uri="{BB962C8B-B14F-4D97-AF65-F5344CB8AC3E}">
        <p14:creationId xmlns:p14="http://schemas.microsoft.com/office/powerpoint/2010/main" val="3899618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513E5694-39F2-4B10-83F9-6149E98CFD65}"/>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77E2E9CB-0470-4116-8C4C-0716D9A00D5A}"/>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1536C4B-4343-47AD-8F0C-C186563E2BE2}"/>
              </a:ext>
            </a:extLst>
          </p:cNvPr>
          <p:cNvSpPr>
            <a:spLocks noGrp="1"/>
          </p:cNvSpPr>
          <p:nvPr>
            <p:ph type="dt" sz="half" idx="10"/>
          </p:nvPr>
        </p:nvSpPr>
        <p:spPr/>
        <p:txBody>
          <a:bodyPr/>
          <a:lstStyle/>
          <a:p>
            <a:fld id="{17BE80B5-A4B6-4E69-A0C5-E58166F310EE}" type="datetimeFigureOut">
              <a:rPr lang="ru-RU" smtClean="0"/>
              <a:t>08.12.2023</a:t>
            </a:fld>
            <a:endParaRPr lang="ru-RU"/>
          </a:p>
        </p:txBody>
      </p:sp>
      <p:sp>
        <p:nvSpPr>
          <p:cNvPr id="5" name="Нижний колонтитул 4">
            <a:extLst>
              <a:ext uri="{FF2B5EF4-FFF2-40B4-BE49-F238E27FC236}">
                <a16:creationId xmlns:a16="http://schemas.microsoft.com/office/drawing/2014/main" id="{C024BF7A-A8D1-45AB-88A8-0DB5AEE1807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5831D82-D185-4683-9610-535D093801E5}"/>
              </a:ext>
            </a:extLst>
          </p:cNvPr>
          <p:cNvSpPr>
            <a:spLocks noGrp="1"/>
          </p:cNvSpPr>
          <p:nvPr>
            <p:ph type="sldNum" sz="quarter" idx="12"/>
          </p:nvPr>
        </p:nvSpPr>
        <p:spPr/>
        <p:txBody>
          <a:bodyPr/>
          <a:lstStyle/>
          <a:p>
            <a:fld id="{74B80CC9-55E4-48F0-806A-8447ABCFFBD2}" type="slidenum">
              <a:rPr lang="ru-RU" smtClean="0"/>
              <a:t>‹#›</a:t>
            </a:fld>
            <a:endParaRPr lang="ru-RU"/>
          </a:p>
        </p:txBody>
      </p:sp>
    </p:spTree>
    <p:extLst>
      <p:ext uri="{BB962C8B-B14F-4D97-AF65-F5344CB8AC3E}">
        <p14:creationId xmlns:p14="http://schemas.microsoft.com/office/powerpoint/2010/main" val="318616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98A762-AA72-4DF2-BC84-28ED8AD603D8}"/>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343B6BEE-4C3F-4EE4-B62F-002771EAC2AD}"/>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E0363EB3-D4E4-4685-919E-16CB40905646}"/>
              </a:ext>
            </a:extLst>
          </p:cNvPr>
          <p:cNvSpPr>
            <a:spLocks noGrp="1"/>
          </p:cNvSpPr>
          <p:nvPr>
            <p:ph type="dt" sz="half" idx="10"/>
          </p:nvPr>
        </p:nvSpPr>
        <p:spPr/>
        <p:txBody>
          <a:bodyPr/>
          <a:lstStyle/>
          <a:p>
            <a:fld id="{17BE80B5-A4B6-4E69-A0C5-E58166F310EE}" type="datetimeFigureOut">
              <a:rPr lang="ru-RU" smtClean="0"/>
              <a:t>08.12.2023</a:t>
            </a:fld>
            <a:endParaRPr lang="ru-RU"/>
          </a:p>
        </p:txBody>
      </p:sp>
      <p:sp>
        <p:nvSpPr>
          <p:cNvPr id="5" name="Нижний колонтитул 4">
            <a:extLst>
              <a:ext uri="{FF2B5EF4-FFF2-40B4-BE49-F238E27FC236}">
                <a16:creationId xmlns:a16="http://schemas.microsoft.com/office/drawing/2014/main" id="{A4A6C441-8620-4032-97FC-A64902D36D6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49F82EB3-554E-4A5B-A126-53D85BDEEA0A}"/>
              </a:ext>
            </a:extLst>
          </p:cNvPr>
          <p:cNvSpPr>
            <a:spLocks noGrp="1"/>
          </p:cNvSpPr>
          <p:nvPr>
            <p:ph type="sldNum" sz="quarter" idx="12"/>
          </p:nvPr>
        </p:nvSpPr>
        <p:spPr/>
        <p:txBody>
          <a:bodyPr/>
          <a:lstStyle/>
          <a:p>
            <a:fld id="{74B80CC9-55E4-48F0-806A-8447ABCFFBD2}" type="slidenum">
              <a:rPr lang="ru-RU" smtClean="0"/>
              <a:t>‹#›</a:t>
            </a:fld>
            <a:endParaRPr lang="ru-RU"/>
          </a:p>
        </p:txBody>
      </p:sp>
    </p:spTree>
    <p:extLst>
      <p:ext uri="{BB962C8B-B14F-4D97-AF65-F5344CB8AC3E}">
        <p14:creationId xmlns:p14="http://schemas.microsoft.com/office/powerpoint/2010/main" val="3249437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AD2D9F5-8797-46C6-A221-D800CF404555}"/>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B69742E2-537B-46B9-95FE-E03FB0447AE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21277066-C2CF-4777-B60E-72D8C349BF2F}"/>
              </a:ext>
            </a:extLst>
          </p:cNvPr>
          <p:cNvSpPr>
            <a:spLocks noGrp="1"/>
          </p:cNvSpPr>
          <p:nvPr>
            <p:ph type="dt" sz="half" idx="10"/>
          </p:nvPr>
        </p:nvSpPr>
        <p:spPr/>
        <p:txBody>
          <a:bodyPr/>
          <a:lstStyle/>
          <a:p>
            <a:fld id="{17BE80B5-A4B6-4E69-A0C5-E58166F310EE}" type="datetimeFigureOut">
              <a:rPr lang="ru-RU" smtClean="0"/>
              <a:t>08.12.2023</a:t>
            </a:fld>
            <a:endParaRPr lang="ru-RU"/>
          </a:p>
        </p:txBody>
      </p:sp>
      <p:sp>
        <p:nvSpPr>
          <p:cNvPr id="5" name="Нижний колонтитул 4">
            <a:extLst>
              <a:ext uri="{FF2B5EF4-FFF2-40B4-BE49-F238E27FC236}">
                <a16:creationId xmlns:a16="http://schemas.microsoft.com/office/drawing/2014/main" id="{AD399FA3-E9A7-48B5-B883-73E0853D513B}"/>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7AD0D86E-0C93-42E0-A670-19484937F38D}"/>
              </a:ext>
            </a:extLst>
          </p:cNvPr>
          <p:cNvSpPr>
            <a:spLocks noGrp="1"/>
          </p:cNvSpPr>
          <p:nvPr>
            <p:ph type="sldNum" sz="quarter" idx="12"/>
          </p:nvPr>
        </p:nvSpPr>
        <p:spPr/>
        <p:txBody>
          <a:bodyPr/>
          <a:lstStyle/>
          <a:p>
            <a:fld id="{74B80CC9-55E4-48F0-806A-8447ABCFFBD2}" type="slidenum">
              <a:rPr lang="ru-RU" smtClean="0"/>
              <a:t>‹#›</a:t>
            </a:fld>
            <a:endParaRPr lang="ru-RU"/>
          </a:p>
        </p:txBody>
      </p:sp>
    </p:spTree>
    <p:extLst>
      <p:ext uri="{BB962C8B-B14F-4D97-AF65-F5344CB8AC3E}">
        <p14:creationId xmlns:p14="http://schemas.microsoft.com/office/powerpoint/2010/main" val="1816525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26857C4-B59D-4DF4-B5DD-C4CA24CE4177}"/>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140112B4-2B42-4F50-B8CB-8ADE41B2B253}"/>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8126D256-4397-49C0-874D-CB7831536F70}"/>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78F6F3CE-9AFE-4F06-B13F-A7DBCBE9C5AB}"/>
              </a:ext>
            </a:extLst>
          </p:cNvPr>
          <p:cNvSpPr>
            <a:spLocks noGrp="1"/>
          </p:cNvSpPr>
          <p:nvPr>
            <p:ph type="dt" sz="half" idx="10"/>
          </p:nvPr>
        </p:nvSpPr>
        <p:spPr/>
        <p:txBody>
          <a:bodyPr/>
          <a:lstStyle/>
          <a:p>
            <a:fld id="{17BE80B5-A4B6-4E69-A0C5-E58166F310EE}" type="datetimeFigureOut">
              <a:rPr lang="ru-RU" smtClean="0"/>
              <a:t>08.12.2023</a:t>
            </a:fld>
            <a:endParaRPr lang="ru-RU"/>
          </a:p>
        </p:txBody>
      </p:sp>
      <p:sp>
        <p:nvSpPr>
          <p:cNvPr id="6" name="Нижний колонтитул 5">
            <a:extLst>
              <a:ext uri="{FF2B5EF4-FFF2-40B4-BE49-F238E27FC236}">
                <a16:creationId xmlns:a16="http://schemas.microsoft.com/office/drawing/2014/main" id="{391C2F23-9D24-48D1-A2AE-324171E393C2}"/>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59D81FEA-B0EB-4E2F-BCE9-88262FC832A9}"/>
              </a:ext>
            </a:extLst>
          </p:cNvPr>
          <p:cNvSpPr>
            <a:spLocks noGrp="1"/>
          </p:cNvSpPr>
          <p:nvPr>
            <p:ph type="sldNum" sz="quarter" idx="12"/>
          </p:nvPr>
        </p:nvSpPr>
        <p:spPr/>
        <p:txBody>
          <a:bodyPr/>
          <a:lstStyle/>
          <a:p>
            <a:fld id="{74B80CC9-55E4-48F0-806A-8447ABCFFBD2}" type="slidenum">
              <a:rPr lang="ru-RU" smtClean="0"/>
              <a:t>‹#›</a:t>
            </a:fld>
            <a:endParaRPr lang="ru-RU"/>
          </a:p>
        </p:txBody>
      </p:sp>
    </p:spTree>
    <p:extLst>
      <p:ext uri="{BB962C8B-B14F-4D97-AF65-F5344CB8AC3E}">
        <p14:creationId xmlns:p14="http://schemas.microsoft.com/office/powerpoint/2010/main" val="2643534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C97CF3-5C60-4FC7-BD18-0AB132A201CF}"/>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E659E2D6-797E-473B-8BE9-EFF68EDEE01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40553BCE-F2A5-4B0D-970B-7843689FCD21}"/>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E9C6A28F-449E-4C90-88B4-F9E4930F87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AAEF8540-1B36-4EBD-8F24-BB194A988DD4}"/>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F488BEC6-DE98-4134-A692-CC8E3CF0CD4E}"/>
              </a:ext>
            </a:extLst>
          </p:cNvPr>
          <p:cNvSpPr>
            <a:spLocks noGrp="1"/>
          </p:cNvSpPr>
          <p:nvPr>
            <p:ph type="dt" sz="half" idx="10"/>
          </p:nvPr>
        </p:nvSpPr>
        <p:spPr/>
        <p:txBody>
          <a:bodyPr/>
          <a:lstStyle/>
          <a:p>
            <a:fld id="{17BE80B5-A4B6-4E69-A0C5-E58166F310EE}" type="datetimeFigureOut">
              <a:rPr lang="ru-RU" smtClean="0"/>
              <a:t>08.12.2023</a:t>
            </a:fld>
            <a:endParaRPr lang="ru-RU"/>
          </a:p>
        </p:txBody>
      </p:sp>
      <p:sp>
        <p:nvSpPr>
          <p:cNvPr id="8" name="Нижний колонтитул 7">
            <a:extLst>
              <a:ext uri="{FF2B5EF4-FFF2-40B4-BE49-F238E27FC236}">
                <a16:creationId xmlns:a16="http://schemas.microsoft.com/office/drawing/2014/main" id="{9DB789C4-FAF0-45F7-B481-FDD7A92B3C69}"/>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B3F33357-DBE1-4162-B11C-9D421D9A9123}"/>
              </a:ext>
            </a:extLst>
          </p:cNvPr>
          <p:cNvSpPr>
            <a:spLocks noGrp="1"/>
          </p:cNvSpPr>
          <p:nvPr>
            <p:ph type="sldNum" sz="quarter" idx="12"/>
          </p:nvPr>
        </p:nvSpPr>
        <p:spPr/>
        <p:txBody>
          <a:bodyPr/>
          <a:lstStyle/>
          <a:p>
            <a:fld id="{74B80CC9-55E4-48F0-806A-8447ABCFFBD2}" type="slidenum">
              <a:rPr lang="ru-RU" smtClean="0"/>
              <a:t>‹#›</a:t>
            </a:fld>
            <a:endParaRPr lang="ru-RU"/>
          </a:p>
        </p:txBody>
      </p:sp>
    </p:spTree>
    <p:extLst>
      <p:ext uri="{BB962C8B-B14F-4D97-AF65-F5344CB8AC3E}">
        <p14:creationId xmlns:p14="http://schemas.microsoft.com/office/powerpoint/2010/main" val="2272146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EAFDA8E-7115-4A53-B8CF-285853C151CE}"/>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71BC0E94-7E78-42CB-ABD1-D1D4752654E4}"/>
              </a:ext>
            </a:extLst>
          </p:cNvPr>
          <p:cNvSpPr>
            <a:spLocks noGrp="1"/>
          </p:cNvSpPr>
          <p:nvPr>
            <p:ph type="dt" sz="half" idx="10"/>
          </p:nvPr>
        </p:nvSpPr>
        <p:spPr/>
        <p:txBody>
          <a:bodyPr/>
          <a:lstStyle/>
          <a:p>
            <a:fld id="{17BE80B5-A4B6-4E69-A0C5-E58166F310EE}" type="datetimeFigureOut">
              <a:rPr lang="ru-RU" smtClean="0"/>
              <a:t>08.12.2023</a:t>
            </a:fld>
            <a:endParaRPr lang="ru-RU"/>
          </a:p>
        </p:txBody>
      </p:sp>
      <p:sp>
        <p:nvSpPr>
          <p:cNvPr id="4" name="Нижний колонтитул 3">
            <a:extLst>
              <a:ext uri="{FF2B5EF4-FFF2-40B4-BE49-F238E27FC236}">
                <a16:creationId xmlns:a16="http://schemas.microsoft.com/office/drawing/2014/main" id="{2AC489ED-D350-4056-8819-2E2D1FCD8D05}"/>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15E983C9-96C7-4537-B2AD-57C9E1E43B9F}"/>
              </a:ext>
            </a:extLst>
          </p:cNvPr>
          <p:cNvSpPr>
            <a:spLocks noGrp="1"/>
          </p:cNvSpPr>
          <p:nvPr>
            <p:ph type="sldNum" sz="quarter" idx="12"/>
          </p:nvPr>
        </p:nvSpPr>
        <p:spPr/>
        <p:txBody>
          <a:bodyPr/>
          <a:lstStyle/>
          <a:p>
            <a:fld id="{74B80CC9-55E4-48F0-806A-8447ABCFFBD2}" type="slidenum">
              <a:rPr lang="ru-RU" smtClean="0"/>
              <a:t>‹#›</a:t>
            </a:fld>
            <a:endParaRPr lang="ru-RU"/>
          </a:p>
        </p:txBody>
      </p:sp>
    </p:spTree>
    <p:extLst>
      <p:ext uri="{BB962C8B-B14F-4D97-AF65-F5344CB8AC3E}">
        <p14:creationId xmlns:p14="http://schemas.microsoft.com/office/powerpoint/2010/main" val="34164846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43D485F7-4D4F-4507-A1B8-D9CB70E22359}"/>
              </a:ext>
            </a:extLst>
          </p:cNvPr>
          <p:cNvSpPr>
            <a:spLocks noGrp="1"/>
          </p:cNvSpPr>
          <p:nvPr>
            <p:ph type="dt" sz="half" idx="10"/>
          </p:nvPr>
        </p:nvSpPr>
        <p:spPr/>
        <p:txBody>
          <a:bodyPr/>
          <a:lstStyle/>
          <a:p>
            <a:fld id="{17BE80B5-A4B6-4E69-A0C5-E58166F310EE}" type="datetimeFigureOut">
              <a:rPr lang="ru-RU" smtClean="0"/>
              <a:t>08.12.2023</a:t>
            </a:fld>
            <a:endParaRPr lang="ru-RU"/>
          </a:p>
        </p:txBody>
      </p:sp>
      <p:sp>
        <p:nvSpPr>
          <p:cNvPr id="3" name="Нижний колонтитул 2">
            <a:extLst>
              <a:ext uri="{FF2B5EF4-FFF2-40B4-BE49-F238E27FC236}">
                <a16:creationId xmlns:a16="http://schemas.microsoft.com/office/drawing/2014/main" id="{3B17E835-1EBC-4042-9307-378CB934B4D5}"/>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F0D6B305-08AC-4DC8-9C71-583D005431AA}"/>
              </a:ext>
            </a:extLst>
          </p:cNvPr>
          <p:cNvSpPr>
            <a:spLocks noGrp="1"/>
          </p:cNvSpPr>
          <p:nvPr>
            <p:ph type="sldNum" sz="quarter" idx="12"/>
          </p:nvPr>
        </p:nvSpPr>
        <p:spPr/>
        <p:txBody>
          <a:bodyPr/>
          <a:lstStyle/>
          <a:p>
            <a:fld id="{74B80CC9-55E4-48F0-806A-8447ABCFFBD2}" type="slidenum">
              <a:rPr lang="ru-RU" smtClean="0"/>
              <a:t>‹#›</a:t>
            </a:fld>
            <a:endParaRPr lang="ru-RU"/>
          </a:p>
        </p:txBody>
      </p:sp>
    </p:spTree>
    <p:extLst>
      <p:ext uri="{BB962C8B-B14F-4D97-AF65-F5344CB8AC3E}">
        <p14:creationId xmlns:p14="http://schemas.microsoft.com/office/powerpoint/2010/main" val="1282117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954A91-9421-4F57-A65C-23068718CED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3EB96728-C608-426D-8DF6-BCC94580592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94C48314-9DC5-4562-B7E4-7381276523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A6562A2E-36E0-485E-82C6-32A27F2ABC83}"/>
              </a:ext>
            </a:extLst>
          </p:cNvPr>
          <p:cNvSpPr>
            <a:spLocks noGrp="1"/>
          </p:cNvSpPr>
          <p:nvPr>
            <p:ph type="dt" sz="half" idx="10"/>
          </p:nvPr>
        </p:nvSpPr>
        <p:spPr/>
        <p:txBody>
          <a:bodyPr/>
          <a:lstStyle/>
          <a:p>
            <a:fld id="{17BE80B5-A4B6-4E69-A0C5-E58166F310EE}" type="datetimeFigureOut">
              <a:rPr lang="ru-RU" smtClean="0"/>
              <a:t>08.12.2023</a:t>
            </a:fld>
            <a:endParaRPr lang="ru-RU"/>
          </a:p>
        </p:txBody>
      </p:sp>
      <p:sp>
        <p:nvSpPr>
          <p:cNvPr id="6" name="Нижний колонтитул 5">
            <a:extLst>
              <a:ext uri="{FF2B5EF4-FFF2-40B4-BE49-F238E27FC236}">
                <a16:creationId xmlns:a16="http://schemas.microsoft.com/office/drawing/2014/main" id="{75976C09-0E02-4C17-BB7C-45AEA70BA6D9}"/>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4C5A6E92-85BC-4F4F-A740-32FD64498CFF}"/>
              </a:ext>
            </a:extLst>
          </p:cNvPr>
          <p:cNvSpPr>
            <a:spLocks noGrp="1"/>
          </p:cNvSpPr>
          <p:nvPr>
            <p:ph type="sldNum" sz="quarter" idx="12"/>
          </p:nvPr>
        </p:nvSpPr>
        <p:spPr/>
        <p:txBody>
          <a:bodyPr/>
          <a:lstStyle/>
          <a:p>
            <a:fld id="{74B80CC9-55E4-48F0-806A-8447ABCFFBD2}" type="slidenum">
              <a:rPr lang="ru-RU" smtClean="0"/>
              <a:t>‹#›</a:t>
            </a:fld>
            <a:endParaRPr lang="ru-RU"/>
          </a:p>
        </p:txBody>
      </p:sp>
    </p:spTree>
    <p:extLst>
      <p:ext uri="{BB962C8B-B14F-4D97-AF65-F5344CB8AC3E}">
        <p14:creationId xmlns:p14="http://schemas.microsoft.com/office/powerpoint/2010/main" val="11468212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E52D8D2-E47C-4DF9-B3C6-CB082C4EB0B8}"/>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09B08959-6C03-472E-87B1-E835615112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EFA72A85-B96D-43ED-A3B3-7AC162BCE8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17B3B5B5-DF5A-4AB0-8460-1616C4E6BD35}"/>
              </a:ext>
            </a:extLst>
          </p:cNvPr>
          <p:cNvSpPr>
            <a:spLocks noGrp="1"/>
          </p:cNvSpPr>
          <p:nvPr>
            <p:ph type="dt" sz="half" idx="10"/>
          </p:nvPr>
        </p:nvSpPr>
        <p:spPr/>
        <p:txBody>
          <a:bodyPr/>
          <a:lstStyle/>
          <a:p>
            <a:fld id="{17BE80B5-A4B6-4E69-A0C5-E58166F310EE}" type="datetimeFigureOut">
              <a:rPr lang="ru-RU" smtClean="0"/>
              <a:t>08.12.2023</a:t>
            </a:fld>
            <a:endParaRPr lang="ru-RU"/>
          </a:p>
        </p:txBody>
      </p:sp>
      <p:sp>
        <p:nvSpPr>
          <p:cNvPr id="6" name="Нижний колонтитул 5">
            <a:extLst>
              <a:ext uri="{FF2B5EF4-FFF2-40B4-BE49-F238E27FC236}">
                <a16:creationId xmlns:a16="http://schemas.microsoft.com/office/drawing/2014/main" id="{7EE31CF9-C0D0-4BF4-9E6E-FD0266210178}"/>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C7691771-4C2F-4EC6-838F-7F964C672D31}"/>
              </a:ext>
            </a:extLst>
          </p:cNvPr>
          <p:cNvSpPr>
            <a:spLocks noGrp="1"/>
          </p:cNvSpPr>
          <p:nvPr>
            <p:ph type="sldNum" sz="quarter" idx="12"/>
          </p:nvPr>
        </p:nvSpPr>
        <p:spPr/>
        <p:txBody>
          <a:bodyPr/>
          <a:lstStyle/>
          <a:p>
            <a:fld id="{74B80CC9-55E4-48F0-806A-8447ABCFFBD2}" type="slidenum">
              <a:rPr lang="ru-RU" smtClean="0"/>
              <a:t>‹#›</a:t>
            </a:fld>
            <a:endParaRPr lang="ru-RU"/>
          </a:p>
        </p:txBody>
      </p:sp>
    </p:spTree>
    <p:extLst>
      <p:ext uri="{BB962C8B-B14F-4D97-AF65-F5344CB8AC3E}">
        <p14:creationId xmlns:p14="http://schemas.microsoft.com/office/powerpoint/2010/main" val="2521323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D9CD634-68BC-4AF2-A4C9-5624F52968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3A63EA89-D907-4640-9D30-24C22DE283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7D156B26-0018-4633-885E-02A66F513A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E80B5-A4B6-4E69-A0C5-E58166F310EE}" type="datetimeFigureOut">
              <a:rPr lang="ru-RU" smtClean="0"/>
              <a:t>08.12.2023</a:t>
            </a:fld>
            <a:endParaRPr lang="ru-RU"/>
          </a:p>
        </p:txBody>
      </p:sp>
      <p:sp>
        <p:nvSpPr>
          <p:cNvPr id="5" name="Нижний колонтитул 4">
            <a:extLst>
              <a:ext uri="{FF2B5EF4-FFF2-40B4-BE49-F238E27FC236}">
                <a16:creationId xmlns:a16="http://schemas.microsoft.com/office/drawing/2014/main" id="{F1E1841F-E410-4A9C-8420-7AC31419BC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972EE7E9-36A8-447F-BBC0-A4663DBE7B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B80CC9-55E4-48F0-806A-8447ABCFFBD2}" type="slidenum">
              <a:rPr lang="ru-RU" smtClean="0"/>
              <a:t>‹#›</a:t>
            </a:fld>
            <a:endParaRPr lang="ru-RU"/>
          </a:p>
        </p:txBody>
      </p:sp>
    </p:spTree>
    <p:extLst>
      <p:ext uri="{BB962C8B-B14F-4D97-AF65-F5344CB8AC3E}">
        <p14:creationId xmlns:p14="http://schemas.microsoft.com/office/powerpoint/2010/main" val="29643512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microsoft.com/office/2007/relationships/hdphoto" Target="../media/hdphoto1.wdp"/><Relationship Id="rId7" Type="http://schemas.openxmlformats.org/officeDocument/2006/relationships/diagramColors" Target="../diagrams/colors1.xm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image" Target="../media/image2.jpeg"/></Relationships>
</file>

<file path=ppt/slides/_rels/slide3.xml.rels><?xml version="1.0" encoding="UTF-8" standalone="yes"?>
<Relationships xmlns="http://schemas.openxmlformats.org/package/2006/relationships"><Relationship Id="rId8" Type="http://schemas.microsoft.com/office/2007/relationships/diagramDrawing" Target="../diagrams/drawing2.xml"/><Relationship Id="rId13" Type="http://schemas.microsoft.com/office/2007/relationships/diagramDrawing" Target="../diagrams/drawing3.xml"/><Relationship Id="rId3" Type="http://schemas.microsoft.com/office/2007/relationships/hdphoto" Target="../media/hdphoto1.wdp"/><Relationship Id="rId7" Type="http://schemas.openxmlformats.org/officeDocument/2006/relationships/diagramColors" Target="../diagrams/colors2.xml"/><Relationship Id="rId12" Type="http://schemas.openxmlformats.org/officeDocument/2006/relationships/diagramColors" Target="../diagrams/colors3.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2.xml"/><Relationship Id="rId11" Type="http://schemas.openxmlformats.org/officeDocument/2006/relationships/diagramQuickStyle" Target="../diagrams/quickStyle3.xml"/><Relationship Id="rId5" Type="http://schemas.openxmlformats.org/officeDocument/2006/relationships/diagramLayout" Target="../diagrams/layout2.xml"/><Relationship Id="rId10" Type="http://schemas.openxmlformats.org/officeDocument/2006/relationships/diagramLayout" Target="../diagrams/layout3.xml"/><Relationship Id="rId4" Type="http://schemas.openxmlformats.org/officeDocument/2006/relationships/diagramData" Target="../diagrams/data2.xml"/><Relationship Id="rId9" Type="http://schemas.openxmlformats.org/officeDocument/2006/relationships/diagramData" Target="../diagrams/data3.xml"/></Relationships>
</file>

<file path=ppt/slides/_rels/slide4.xml.rels><?xml version="1.0" encoding="UTF-8" standalone="yes"?>
<Relationships xmlns="http://schemas.openxmlformats.org/package/2006/relationships"><Relationship Id="rId8" Type="http://schemas.microsoft.com/office/2007/relationships/diagramDrawing" Target="../diagrams/drawing4.xml"/><Relationship Id="rId3" Type="http://schemas.microsoft.com/office/2007/relationships/hdphoto" Target="../media/hdphoto1.wdp"/><Relationship Id="rId7" Type="http://schemas.openxmlformats.org/officeDocument/2006/relationships/diagramColors" Target="../diagrams/colors4.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5.xml.rels><?xml version="1.0" encoding="UTF-8" standalone="yes"?>
<Relationships xmlns="http://schemas.openxmlformats.org/package/2006/relationships"><Relationship Id="rId8" Type="http://schemas.microsoft.com/office/2007/relationships/diagramDrawing" Target="../diagrams/drawing5.xml"/><Relationship Id="rId3" Type="http://schemas.microsoft.com/office/2007/relationships/hdphoto" Target="../media/hdphoto1.wdp"/><Relationship Id="rId7" Type="http://schemas.openxmlformats.org/officeDocument/2006/relationships/diagramColors" Target="../diagrams/colors5.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Начальная школа. Шаблон для презентации. | Началочка">
            <a:extLst>
              <a:ext uri="{FF2B5EF4-FFF2-40B4-BE49-F238E27FC236}">
                <a16:creationId xmlns:a16="http://schemas.microsoft.com/office/drawing/2014/main" id="{40F38EE3-455F-4785-B232-2FD500A12122}"/>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15102" y="0"/>
            <a:ext cx="12176898" cy="6741368"/>
          </a:xfrm>
          <a:prstGeom prst="rect">
            <a:avLst/>
          </a:prstGeom>
          <a:noFill/>
          <a:extLst>
            <a:ext uri="{909E8E84-426E-40DD-AFC4-6F175D3DCCD1}">
              <a14:hiddenFill xmlns:a14="http://schemas.microsoft.com/office/drawing/2010/main">
                <a:solidFill>
                  <a:srgbClr val="FFFFFF"/>
                </a:solidFill>
              </a14:hiddenFill>
            </a:ext>
          </a:extLst>
        </p:spPr>
      </p:pic>
      <p:sp>
        <p:nvSpPr>
          <p:cNvPr id="5" name="Заголовок 4">
            <a:extLst>
              <a:ext uri="{FF2B5EF4-FFF2-40B4-BE49-F238E27FC236}">
                <a16:creationId xmlns:a16="http://schemas.microsoft.com/office/drawing/2014/main" id="{845EF43D-D22F-4ECD-991F-3CAB8BAFA882}"/>
              </a:ext>
            </a:extLst>
          </p:cNvPr>
          <p:cNvSpPr>
            <a:spLocks noGrp="1"/>
          </p:cNvSpPr>
          <p:nvPr>
            <p:ph type="title"/>
          </p:nvPr>
        </p:nvSpPr>
        <p:spPr>
          <a:solidFill>
            <a:schemeClr val="accent4">
              <a:lumMod val="20000"/>
              <a:lumOff val="80000"/>
            </a:schemeClr>
          </a:solidFill>
          <a:ln>
            <a:solidFill>
              <a:srgbClr val="002060"/>
            </a:solidFill>
          </a:ln>
        </p:spPr>
        <p:txBody>
          <a:bodyPr>
            <a:normAutofit fontScale="90000"/>
          </a:bodyPr>
          <a:lstStyle/>
          <a:p>
            <a:pPr algn="ctr"/>
            <a:r>
              <a:rPr lang="uz-Cyrl-UZ" sz="3100" b="1" dirty="0">
                <a:solidFill>
                  <a:srgbClr val="002060"/>
                </a:solidFill>
                <a:effectLst/>
                <a:latin typeface="+mn-lt"/>
                <a:ea typeface="Times New Roman" panose="02020603050405020304" pitchFamily="18" charset="0"/>
                <a:cs typeface="Times New Roman" panose="02020603050405020304" pitchFamily="18" charset="0"/>
              </a:rPr>
              <a:t>Mavzu. Maktabgacha inklyuziv ta’lim jarayonida o’qitishda individual dasturlarni tuzish, metodik va didaktik ta’minotini yaratish.</a:t>
            </a:r>
            <a:endParaRPr lang="ru-RU" dirty="0">
              <a:solidFill>
                <a:srgbClr val="002060"/>
              </a:solidFill>
            </a:endParaRPr>
          </a:p>
        </p:txBody>
      </p:sp>
      <p:sp>
        <p:nvSpPr>
          <p:cNvPr id="6" name="Объект 5">
            <a:extLst>
              <a:ext uri="{FF2B5EF4-FFF2-40B4-BE49-F238E27FC236}">
                <a16:creationId xmlns:a16="http://schemas.microsoft.com/office/drawing/2014/main" id="{B4E75E0F-E423-4580-A257-DE5890944971}"/>
              </a:ext>
            </a:extLst>
          </p:cNvPr>
          <p:cNvSpPr>
            <a:spLocks noGrp="1"/>
          </p:cNvSpPr>
          <p:nvPr>
            <p:ph idx="1"/>
          </p:nvPr>
        </p:nvSpPr>
        <p:spPr>
          <a:xfrm>
            <a:off x="838200" y="1825625"/>
            <a:ext cx="10515600" cy="2070514"/>
          </a:xfrm>
          <a:solidFill>
            <a:schemeClr val="accent5">
              <a:lumMod val="20000"/>
              <a:lumOff val="80000"/>
            </a:schemeClr>
          </a:solidFill>
          <a:ln>
            <a:solidFill>
              <a:srgbClr val="002060"/>
            </a:solidFill>
          </a:ln>
        </p:spPr>
        <p:txBody>
          <a:bodyPr/>
          <a:lstStyle/>
          <a:p>
            <a:pPr indent="228600">
              <a:lnSpc>
                <a:spcPct val="100000"/>
              </a:lnSpc>
              <a:spcAft>
                <a:spcPts val="1000"/>
              </a:spcAft>
            </a:pPr>
            <a:r>
              <a:rPr lang="uz-Cyrl-UZ" sz="2400" b="1" dirty="0">
                <a:solidFill>
                  <a:srgbClr val="002060"/>
                </a:solidFill>
                <a:effectLst/>
                <a:ea typeface="Times New Roman" panose="02020603050405020304" pitchFamily="18" charset="0"/>
                <a:cs typeface="Times New Roman" panose="02020603050405020304" pitchFamily="18" charset="0"/>
              </a:rPr>
              <a:t>Reja:</a:t>
            </a:r>
            <a:endParaRPr lang="ru-RU" sz="2400" b="1" dirty="0">
              <a:solidFill>
                <a:srgbClr val="002060"/>
              </a:solidFill>
              <a:effectLst/>
              <a:ea typeface="Times New Roman" panose="02020603050405020304" pitchFamily="18" charset="0"/>
              <a:cs typeface="Times New Roman" panose="02020603050405020304" pitchFamily="18" charset="0"/>
            </a:endParaRPr>
          </a:p>
          <a:p>
            <a:pPr marL="342900" lvl="0" indent="-342900" algn="just">
              <a:lnSpc>
                <a:spcPct val="100000"/>
              </a:lnSpc>
              <a:buFont typeface="+mj-lt"/>
              <a:buAutoNum type="arabicPeriod"/>
              <a:tabLst>
                <a:tab pos="990600" algn="l"/>
                <a:tab pos="1170305" algn="l"/>
              </a:tabLst>
            </a:pPr>
            <a:r>
              <a:rPr lang="uz-Cyrl-UZ" sz="2400" b="1" dirty="0">
                <a:solidFill>
                  <a:srgbClr val="002060"/>
                </a:solidFill>
                <a:effectLst/>
                <a:ea typeface="Times New Roman" panose="02020603050405020304" pitchFamily="18" charset="0"/>
                <a:cs typeface="Times New Roman" panose="02020603050405020304" pitchFamily="18" charset="0"/>
              </a:rPr>
              <a:t>Imkoniyati cheklangan bolalarni xususiyatlarini, nogironligini e’tiborga olgan holda individual dasturlarini tuzishga o’rgatish.</a:t>
            </a:r>
            <a:endParaRPr lang="ru-RU" sz="2400" b="1" dirty="0">
              <a:solidFill>
                <a:srgbClr val="002060"/>
              </a:solidFill>
              <a:effectLst/>
              <a:ea typeface="Times New Roman" panose="02020603050405020304" pitchFamily="18" charset="0"/>
              <a:cs typeface="Times New Roman" panose="02020603050405020304" pitchFamily="18" charset="0"/>
            </a:endParaRPr>
          </a:p>
          <a:p>
            <a:pPr marL="342900" lvl="0" indent="-342900" algn="just">
              <a:lnSpc>
                <a:spcPct val="100000"/>
              </a:lnSpc>
              <a:spcAft>
                <a:spcPts val="1000"/>
              </a:spcAft>
              <a:buFont typeface="+mj-lt"/>
              <a:buAutoNum type="arabicPeriod"/>
              <a:tabLst>
                <a:tab pos="990600" algn="l"/>
                <a:tab pos="1170305" algn="l"/>
              </a:tabLst>
            </a:pPr>
            <a:r>
              <a:rPr lang="en-US" sz="2400" b="1" dirty="0">
                <a:solidFill>
                  <a:srgbClr val="002060"/>
                </a:solidFill>
                <a:effectLst/>
                <a:ea typeface="Times New Roman" panose="02020603050405020304" pitchFamily="18" charset="0"/>
                <a:cs typeface="Times New Roman" panose="02020603050405020304" pitchFamily="18" charset="0"/>
              </a:rPr>
              <a:t>M</a:t>
            </a:r>
            <a:r>
              <a:rPr lang="uz-Cyrl-UZ" sz="2400" b="1" dirty="0">
                <a:solidFill>
                  <a:srgbClr val="002060"/>
                </a:solidFill>
                <a:effectLst/>
                <a:ea typeface="Times New Roman" panose="02020603050405020304" pitchFamily="18" charset="0"/>
                <a:cs typeface="Times New Roman" panose="02020603050405020304" pitchFamily="18" charset="0"/>
              </a:rPr>
              <a:t>etodik va didaktik ta’minotini tayyorlash usullari bilan tanishtirish.</a:t>
            </a:r>
            <a:endParaRPr lang="ru-RU" sz="2400" b="1" dirty="0">
              <a:solidFill>
                <a:srgbClr val="002060"/>
              </a:solidFill>
              <a:effectLst/>
              <a:ea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5743385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Начальная школа. Шаблон для презентации. | Началочка">
            <a:extLst>
              <a:ext uri="{FF2B5EF4-FFF2-40B4-BE49-F238E27FC236}">
                <a16:creationId xmlns:a16="http://schemas.microsoft.com/office/drawing/2014/main" id="{40F38EE3-455F-4785-B232-2FD500A12122}"/>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15102" y="0"/>
            <a:ext cx="12176898" cy="6741368"/>
          </a:xfrm>
          <a:prstGeom prst="rect">
            <a:avLst/>
          </a:prstGeom>
          <a:noFill/>
          <a:extLst>
            <a:ext uri="{909E8E84-426E-40DD-AFC4-6F175D3DCCD1}">
              <a14:hiddenFill xmlns:a14="http://schemas.microsoft.com/office/drawing/2010/main">
                <a:solidFill>
                  <a:srgbClr val="FFFFFF"/>
                </a:solidFill>
              </a14:hiddenFill>
            </a:ext>
          </a:extLst>
        </p:spPr>
      </p:pic>
      <p:sp>
        <p:nvSpPr>
          <p:cNvPr id="5" name="Заголовок 4">
            <a:extLst>
              <a:ext uri="{FF2B5EF4-FFF2-40B4-BE49-F238E27FC236}">
                <a16:creationId xmlns:a16="http://schemas.microsoft.com/office/drawing/2014/main" id="{845EF43D-D22F-4ECD-991F-3CAB8BAFA882}"/>
              </a:ext>
            </a:extLst>
          </p:cNvPr>
          <p:cNvSpPr>
            <a:spLocks noGrp="1"/>
          </p:cNvSpPr>
          <p:nvPr>
            <p:ph type="title"/>
          </p:nvPr>
        </p:nvSpPr>
        <p:spPr>
          <a:xfrm>
            <a:off x="2955235" y="312117"/>
            <a:ext cx="8398565" cy="642040"/>
          </a:xfrm>
          <a:solidFill>
            <a:schemeClr val="accent4">
              <a:lumMod val="20000"/>
              <a:lumOff val="80000"/>
            </a:schemeClr>
          </a:solidFill>
          <a:ln>
            <a:solidFill>
              <a:srgbClr val="002060"/>
            </a:solidFill>
          </a:ln>
        </p:spPr>
        <p:txBody>
          <a:bodyPr>
            <a:normAutofit/>
          </a:bodyPr>
          <a:lstStyle/>
          <a:p>
            <a:pPr algn="ctr"/>
            <a:r>
              <a:rPr lang="uz-Cyrl-UZ" sz="2400" b="1" dirty="0">
                <a:solidFill>
                  <a:srgbClr val="002060"/>
                </a:solidFill>
                <a:effectLst/>
                <a:latin typeface="+mn-lt"/>
                <a:ea typeface="Times New Roman" panose="02020603050405020304" pitchFamily="18" charset="0"/>
                <a:cs typeface="Times New Roman" panose="02020603050405020304" pitchFamily="18" charset="0"/>
              </a:rPr>
              <a:t>Talim va topshiriq</a:t>
            </a:r>
            <a:endParaRPr lang="ru-RU" sz="2400" dirty="0">
              <a:solidFill>
                <a:srgbClr val="002060"/>
              </a:solidFill>
              <a:latin typeface="+mn-lt"/>
            </a:endParaRPr>
          </a:p>
        </p:txBody>
      </p:sp>
      <p:sp>
        <p:nvSpPr>
          <p:cNvPr id="6" name="Объект 5">
            <a:extLst>
              <a:ext uri="{FF2B5EF4-FFF2-40B4-BE49-F238E27FC236}">
                <a16:creationId xmlns:a16="http://schemas.microsoft.com/office/drawing/2014/main" id="{B4E75E0F-E423-4580-A257-DE5890944971}"/>
              </a:ext>
            </a:extLst>
          </p:cNvPr>
          <p:cNvSpPr>
            <a:spLocks noGrp="1"/>
          </p:cNvSpPr>
          <p:nvPr>
            <p:ph idx="1"/>
          </p:nvPr>
        </p:nvSpPr>
        <p:spPr>
          <a:xfrm>
            <a:off x="3826565" y="1378226"/>
            <a:ext cx="7550426" cy="4691269"/>
          </a:xfrm>
          <a:solidFill>
            <a:schemeClr val="bg1">
              <a:lumMod val="95000"/>
            </a:schemeClr>
          </a:solidFill>
          <a:ln>
            <a:solidFill>
              <a:srgbClr val="002060"/>
            </a:solidFill>
          </a:ln>
        </p:spPr>
        <p:txBody>
          <a:bodyPr>
            <a:normAutofit/>
          </a:bodyPr>
          <a:lstStyle/>
          <a:p>
            <a:pPr algn="just">
              <a:lnSpc>
                <a:spcPct val="100000"/>
              </a:lnSpc>
              <a:spcBef>
                <a:spcPts val="600"/>
              </a:spcBef>
              <a:buFont typeface="Wingdings" panose="05000000000000000000" pitchFamily="2" charset="2"/>
              <a:buChar char="v"/>
            </a:pPr>
            <a:r>
              <a:rPr lang="uz-Cyrl-UZ" sz="2400" b="1" dirty="0">
                <a:solidFill>
                  <a:srgbClr val="7030A0"/>
                </a:solidFill>
                <a:effectLst/>
                <a:ea typeface="Times New Roman" panose="02020603050405020304" pitchFamily="18" charset="0"/>
                <a:cs typeface="Times New Roman" panose="02020603050405020304" pitchFamily="18" charset="0"/>
              </a:rPr>
              <a:t>Topshiriqlarning ham yozma, ham og’zaki shaklda qo’llanilishi;</a:t>
            </a:r>
            <a:endParaRPr lang="ru-RU" sz="2400" b="1" dirty="0">
              <a:solidFill>
                <a:srgbClr val="7030A0"/>
              </a:solidFill>
              <a:effectLst/>
              <a:ea typeface="Times New Roman" panose="02020603050405020304" pitchFamily="18" charset="0"/>
              <a:cs typeface="Times New Roman" panose="02020603050405020304" pitchFamily="18" charset="0"/>
            </a:endParaRPr>
          </a:p>
          <a:p>
            <a:pPr algn="just">
              <a:lnSpc>
                <a:spcPct val="100000"/>
              </a:lnSpc>
              <a:spcBef>
                <a:spcPts val="600"/>
              </a:spcBef>
              <a:buFont typeface="Wingdings" panose="05000000000000000000" pitchFamily="2" charset="2"/>
              <a:buChar char="v"/>
            </a:pPr>
            <a:r>
              <a:rPr lang="uz-Cyrl-UZ" sz="2400" b="1" dirty="0">
                <a:solidFill>
                  <a:srgbClr val="7030A0"/>
                </a:solidFill>
                <a:effectLst/>
                <a:ea typeface="Times New Roman" panose="02020603050405020304" pitchFamily="18" charset="0"/>
                <a:cs typeface="Times New Roman" panose="02020603050405020304" pitchFamily="18" charset="0"/>
              </a:rPr>
              <a:t>Topshiriqning bosqichma-bosqich tushuntirilishi;</a:t>
            </a:r>
            <a:endParaRPr lang="en-US" sz="2400" b="1" dirty="0">
              <a:solidFill>
                <a:srgbClr val="7030A0"/>
              </a:solidFill>
              <a:effectLst/>
              <a:ea typeface="Times New Roman" panose="02020603050405020304" pitchFamily="18" charset="0"/>
              <a:cs typeface="Times New Roman" panose="02020603050405020304" pitchFamily="18" charset="0"/>
            </a:endParaRPr>
          </a:p>
          <a:p>
            <a:pPr algn="just">
              <a:lnSpc>
                <a:spcPct val="100000"/>
              </a:lnSpc>
              <a:spcBef>
                <a:spcPts val="600"/>
              </a:spcBef>
              <a:buFont typeface="Wingdings" panose="05000000000000000000" pitchFamily="2" charset="2"/>
              <a:buChar char="v"/>
            </a:pPr>
            <a:r>
              <a:rPr lang="uz-Cyrl-UZ" sz="2400" b="1" dirty="0">
                <a:solidFill>
                  <a:srgbClr val="7030A0"/>
                </a:solidFill>
                <a:effectLst/>
                <a:ea typeface="Times New Roman" panose="02020603050405020304" pitchFamily="18" charset="0"/>
                <a:cs typeface="Times New Roman" panose="02020603050405020304" pitchFamily="18" charset="0"/>
              </a:rPr>
              <a:t>Topshiriqning ketma-ketli</a:t>
            </a:r>
            <a:r>
              <a:rPr lang="en-US" sz="2400" b="1" dirty="0">
                <a:solidFill>
                  <a:srgbClr val="7030A0"/>
                </a:solidFill>
                <a:effectLst/>
                <a:ea typeface="Times New Roman" panose="02020603050405020304" pitchFamily="18" charset="0"/>
                <a:cs typeface="Times New Roman" panose="02020603050405020304" pitchFamily="18" charset="0"/>
              </a:rPr>
              <a:t>k</a:t>
            </a:r>
            <a:r>
              <a:rPr lang="uz-Cyrl-UZ" sz="2400" b="1" dirty="0">
                <a:solidFill>
                  <a:srgbClr val="7030A0"/>
                </a:solidFill>
                <a:effectLst/>
                <a:ea typeface="Times New Roman" panose="02020603050405020304" pitchFamily="18" charset="0"/>
                <a:cs typeface="Times New Roman" panose="02020603050405020304" pitchFamily="18" charset="0"/>
              </a:rPr>
              <a:t>da bajarilishi;</a:t>
            </a:r>
            <a:endParaRPr lang="ru-RU" sz="2400" b="1" dirty="0">
              <a:solidFill>
                <a:srgbClr val="7030A0"/>
              </a:solidFill>
              <a:effectLst/>
              <a:ea typeface="Times New Roman" panose="02020603050405020304" pitchFamily="18" charset="0"/>
              <a:cs typeface="Times New Roman" panose="02020603050405020304" pitchFamily="18" charset="0"/>
            </a:endParaRPr>
          </a:p>
          <a:p>
            <a:pPr algn="just">
              <a:lnSpc>
                <a:spcPct val="100000"/>
              </a:lnSpc>
              <a:spcBef>
                <a:spcPts val="600"/>
              </a:spcBef>
              <a:buFont typeface="Wingdings" panose="05000000000000000000" pitchFamily="2" charset="2"/>
              <a:buChar char="v"/>
            </a:pPr>
            <a:r>
              <a:rPr lang="uz-Cyrl-UZ" sz="2400" b="1" dirty="0">
                <a:solidFill>
                  <a:srgbClr val="7030A0"/>
                </a:solidFill>
                <a:effectLst/>
                <a:ea typeface="Times New Roman" panose="02020603050405020304" pitchFamily="18" charset="0"/>
                <a:cs typeface="Times New Roman" panose="02020603050405020304" pitchFamily="18" charset="0"/>
              </a:rPr>
              <a:t>O’quvchilarning</a:t>
            </a:r>
            <a:r>
              <a:rPr lang="en-US" sz="2400" b="1" dirty="0">
                <a:solidFill>
                  <a:srgbClr val="7030A0"/>
                </a:solidFill>
                <a:effectLst/>
                <a:ea typeface="Times New Roman" panose="02020603050405020304" pitchFamily="18" charset="0"/>
                <a:cs typeface="Times New Roman" panose="02020603050405020304" pitchFamily="18" charset="0"/>
              </a:rPr>
              <a:t> </a:t>
            </a:r>
            <a:r>
              <a:rPr lang="uz-Cyrl-UZ" sz="2400" b="1" dirty="0">
                <a:solidFill>
                  <a:srgbClr val="7030A0"/>
                </a:solidFill>
                <a:effectLst/>
                <a:ea typeface="Times New Roman" panose="02020603050405020304" pitchFamily="18" charset="0"/>
                <a:cs typeface="Times New Roman" panose="02020603050405020304" pitchFamily="18" charset="0"/>
              </a:rPr>
              <a:t>topshiriqni bajarish</a:t>
            </a:r>
            <a:r>
              <a:rPr lang="en-US" sz="2400" b="1" dirty="0">
                <a:solidFill>
                  <a:srgbClr val="7030A0"/>
                </a:solidFill>
                <a:effectLst/>
                <a:ea typeface="Times New Roman" panose="02020603050405020304" pitchFamily="18" charset="0"/>
                <a:cs typeface="Times New Roman" panose="02020603050405020304" pitchFamily="18" charset="0"/>
              </a:rPr>
              <a:t> </a:t>
            </a:r>
            <a:r>
              <a:rPr lang="uz-Cyrl-UZ" sz="2400" b="1" dirty="0">
                <a:solidFill>
                  <a:srgbClr val="7030A0"/>
                </a:solidFill>
                <a:effectLst/>
                <a:ea typeface="Times New Roman" panose="02020603050405020304" pitchFamily="18" charset="0"/>
                <a:cs typeface="Times New Roman" panose="02020603050405020304" pitchFamily="18" charset="0"/>
              </a:rPr>
              <a:t>instruksiyasining</a:t>
            </a:r>
            <a:r>
              <a:rPr lang="en-US" sz="2400" b="1" dirty="0">
                <a:solidFill>
                  <a:srgbClr val="7030A0"/>
                </a:solidFill>
                <a:effectLst/>
                <a:ea typeface="Times New Roman" panose="02020603050405020304" pitchFamily="18" charset="0"/>
                <a:cs typeface="Times New Roman" panose="02020603050405020304" pitchFamily="18" charset="0"/>
              </a:rPr>
              <a:t> </a:t>
            </a:r>
            <a:r>
              <a:rPr lang="uz-Cyrl-UZ" sz="2400" b="1" dirty="0">
                <a:solidFill>
                  <a:srgbClr val="7030A0"/>
                </a:solidFill>
                <a:effectLst/>
                <a:ea typeface="Times New Roman" panose="02020603050405020304" pitchFamily="18" charset="0"/>
                <a:cs typeface="Times New Roman" panose="02020603050405020304" pitchFamily="18" charset="0"/>
              </a:rPr>
              <a:t>qaytarilishi;</a:t>
            </a:r>
            <a:endParaRPr lang="en-US" sz="2400" b="1" dirty="0">
              <a:solidFill>
                <a:srgbClr val="7030A0"/>
              </a:solidFill>
              <a:ea typeface="Times New Roman" panose="02020603050405020304" pitchFamily="18" charset="0"/>
              <a:cs typeface="Times New Roman" panose="02020603050405020304" pitchFamily="18" charset="0"/>
            </a:endParaRPr>
          </a:p>
          <a:p>
            <a:pPr algn="just">
              <a:lnSpc>
                <a:spcPct val="100000"/>
              </a:lnSpc>
              <a:spcBef>
                <a:spcPts val="600"/>
              </a:spcBef>
              <a:buFont typeface="Wingdings" panose="05000000000000000000" pitchFamily="2" charset="2"/>
              <a:buChar char="v"/>
            </a:pPr>
            <a:r>
              <a:rPr lang="uz-Cyrl-UZ" sz="2400" b="1" dirty="0">
                <a:solidFill>
                  <a:srgbClr val="7030A0"/>
                </a:solidFill>
                <a:effectLst/>
                <a:ea typeface="Times New Roman" panose="02020603050405020304" pitchFamily="18" charset="0"/>
                <a:cs typeface="Times New Roman" panose="02020603050405020304" pitchFamily="18" charset="0"/>
              </a:rPr>
              <a:t>O’qitishning audio-vi</a:t>
            </a:r>
            <a:r>
              <a:rPr lang="en-US" sz="2400" b="1" dirty="0">
                <a:solidFill>
                  <a:srgbClr val="7030A0"/>
                </a:solidFill>
                <a:effectLst/>
                <a:ea typeface="Times New Roman" panose="02020603050405020304" pitchFamily="18" charset="0"/>
                <a:cs typeface="Times New Roman" panose="02020603050405020304" pitchFamily="18" charset="0"/>
              </a:rPr>
              <a:t>s</a:t>
            </a:r>
            <a:r>
              <a:rPr lang="uz-Cyrl-UZ" sz="2400" b="1" dirty="0">
                <a:solidFill>
                  <a:srgbClr val="7030A0"/>
                </a:solidFill>
                <a:effectLst/>
                <a:ea typeface="Times New Roman" panose="02020603050405020304" pitchFamily="18" charset="0"/>
                <a:cs typeface="Times New Roman" panose="02020603050405020304" pitchFamily="18" charset="0"/>
              </a:rPr>
              <a:t>ual</a:t>
            </a:r>
            <a:r>
              <a:rPr lang="en-US" sz="2400" b="1" dirty="0">
                <a:solidFill>
                  <a:srgbClr val="7030A0"/>
                </a:solidFill>
                <a:effectLst/>
                <a:ea typeface="Times New Roman" panose="02020603050405020304" pitchFamily="18" charset="0"/>
                <a:cs typeface="Times New Roman" panose="02020603050405020304" pitchFamily="18" charset="0"/>
              </a:rPr>
              <a:t> </a:t>
            </a:r>
            <a:r>
              <a:rPr lang="uz-Cyrl-UZ" sz="2400" b="1" dirty="0">
                <a:solidFill>
                  <a:srgbClr val="7030A0"/>
                </a:solidFill>
                <a:effectLst/>
                <a:ea typeface="Times New Roman" panose="02020603050405020304" pitchFamily="18" charset="0"/>
                <a:cs typeface="Times New Roman" panose="02020603050405020304" pitchFamily="18" charset="0"/>
              </a:rPr>
              <a:t>texnik vositalardan</a:t>
            </a:r>
            <a:r>
              <a:rPr lang="en-US" sz="2400" b="1" dirty="0">
                <a:solidFill>
                  <a:srgbClr val="7030A0"/>
                </a:solidFill>
                <a:effectLst/>
                <a:ea typeface="Times New Roman" panose="02020603050405020304" pitchFamily="18" charset="0"/>
                <a:cs typeface="Times New Roman" panose="02020603050405020304" pitchFamily="18" charset="0"/>
              </a:rPr>
              <a:t> </a:t>
            </a:r>
            <a:r>
              <a:rPr lang="uz-Cyrl-UZ" sz="2400" b="1" dirty="0">
                <a:solidFill>
                  <a:srgbClr val="7030A0"/>
                </a:solidFill>
                <a:effectLst/>
                <a:ea typeface="Times New Roman" panose="02020603050405020304" pitchFamily="18" charset="0"/>
                <a:cs typeface="Times New Roman" panose="02020603050405020304" pitchFamily="18" charset="0"/>
              </a:rPr>
              <a:t>foydalanish;</a:t>
            </a:r>
            <a:endParaRPr lang="ru-RU" sz="2400" b="1" dirty="0">
              <a:solidFill>
                <a:srgbClr val="7030A0"/>
              </a:solidFill>
              <a:effectLst/>
              <a:ea typeface="Times New Roman" panose="02020603050405020304" pitchFamily="18" charset="0"/>
              <a:cs typeface="Times New Roman" panose="02020603050405020304" pitchFamily="18" charset="0"/>
            </a:endParaRPr>
          </a:p>
          <a:p>
            <a:pPr algn="just">
              <a:lnSpc>
                <a:spcPct val="100000"/>
              </a:lnSpc>
              <a:spcBef>
                <a:spcPts val="600"/>
              </a:spcBef>
              <a:buFont typeface="Wingdings" panose="05000000000000000000" pitchFamily="2" charset="2"/>
              <a:buChar char="v"/>
              <a:tabLst>
                <a:tab pos="207010" algn="l"/>
              </a:tabLst>
            </a:pPr>
            <a:r>
              <a:rPr lang="uz-Cyrl-UZ" sz="2400" b="1" dirty="0">
                <a:solidFill>
                  <a:srgbClr val="7030A0"/>
                </a:solidFill>
                <a:effectLst/>
                <a:ea typeface="Times New Roman" panose="02020603050405020304" pitchFamily="18" charset="0"/>
                <a:cs typeface="Times New Roman" panose="02020603050405020304" pitchFamily="18" charset="0"/>
              </a:rPr>
              <a:t>Bajarib bo’lingan topshiriqni namoyish qilish</a:t>
            </a:r>
            <a:r>
              <a:rPr lang="en-US" sz="2400" b="1" dirty="0">
                <a:solidFill>
                  <a:srgbClr val="7030A0"/>
                </a:solidFill>
                <a:effectLst/>
                <a:ea typeface="Times New Roman" panose="02020603050405020304" pitchFamily="18" charset="0"/>
                <a:cs typeface="Times New Roman" panose="02020603050405020304" pitchFamily="18" charset="0"/>
              </a:rPr>
              <a:t>.</a:t>
            </a:r>
            <a:endParaRPr lang="ru-RU" sz="2400" b="1" dirty="0">
              <a:solidFill>
                <a:srgbClr val="7030A0"/>
              </a:solidFill>
              <a:effectLst/>
              <a:ea typeface="Times New Roman" panose="02020603050405020304" pitchFamily="18" charset="0"/>
              <a:cs typeface="Times New Roman" panose="02020603050405020304" pitchFamily="18" charset="0"/>
            </a:endParaRPr>
          </a:p>
          <a:p>
            <a:pPr algn="just">
              <a:lnSpc>
                <a:spcPct val="100000"/>
              </a:lnSpc>
              <a:spcBef>
                <a:spcPts val="600"/>
              </a:spcBef>
              <a:buFont typeface="Wingdings" panose="05000000000000000000" pitchFamily="2" charset="2"/>
              <a:buChar char="v"/>
              <a:tabLst>
                <a:tab pos="204470" algn="l"/>
              </a:tabLst>
            </a:pPr>
            <a:r>
              <a:rPr lang="uz-Cyrl-UZ" sz="2400" b="1" dirty="0">
                <a:solidFill>
                  <a:srgbClr val="7030A0"/>
                </a:solidFill>
                <a:effectLst/>
                <a:ea typeface="Times New Roman" panose="02020603050405020304" pitchFamily="18" charset="0"/>
                <a:cs typeface="Times New Roman" panose="02020603050405020304" pitchFamily="18" charset="0"/>
              </a:rPr>
              <a:t>Topshiriqni tushuntirish vaqtida o’quvchilarga yaqinlik.</a:t>
            </a:r>
            <a:endParaRPr lang="ru-RU" sz="2400" b="1" dirty="0">
              <a:solidFill>
                <a:srgbClr val="7030A0"/>
              </a:solidFill>
              <a:effectLst/>
              <a:ea typeface="Times New Roman" panose="02020603050405020304" pitchFamily="18"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4175561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Начальная школа. Шаблон для презентации. | Началочка">
            <a:extLst>
              <a:ext uri="{FF2B5EF4-FFF2-40B4-BE49-F238E27FC236}">
                <a16:creationId xmlns:a16="http://schemas.microsoft.com/office/drawing/2014/main" id="{40F38EE3-455F-4785-B232-2FD500A12122}"/>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15102" y="0"/>
            <a:ext cx="12176898" cy="6741368"/>
          </a:xfrm>
          <a:prstGeom prst="rect">
            <a:avLst/>
          </a:prstGeom>
          <a:noFill/>
          <a:extLst>
            <a:ext uri="{909E8E84-426E-40DD-AFC4-6F175D3DCCD1}">
              <a14:hiddenFill xmlns:a14="http://schemas.microsoft.com/office/drawing/2010/main">
                <a:solidFill>
                  <a:srgbClr val="FFFFFF"/>
                </a:solidFill>
              </a14:hiddenFill>
            </a:ext>
          </a:extLst>
        </p:spPr>
      </p:pic>
      <p:sp>
        <p:nvSpPr>
          <p:cNvPr id="5" name="Заголовок 4">
            <a:extLst>
              <a:ext uri="{FF2B5EF4-FFF2-40B4-BE49-F238E27FC236}">
                <a16:creationId xmlns:a16="http://schemas.microsoft.com/office/drawing/2014/main" id="{845EF43D-D22F-4ECD-991F-3CAB8BAFA882}"/>
              </a:ext>
            </a:extLst>
          </p:cNvPr>
          <p:cNvSpPr>
            <a:spLocks noGrp="1"/>
          </p:cNvSpPr>
          <p:nvPr>
            <p:ph type="title"/>
          </p:nvPr>
        </p:nvSpPr>
        <p:spPr>
          <a:xfrm>
            <a:off x="2040835" y="365126"/>
            <a:ext cx="8375374" cy="721552"/>
          </a:xfrm>
          <a:solidFill>
            <a:schemeClr val="accent4">
              <a:lumMod val="20000"/>
              <a:lumOff val="80000"/>
            </a:schemeClr>
          </a:solidFill>
          <a:ln>
            <a:solidFill>
              <a:srgbClr val="002060"/>
            </a:solidFill>
          </a:ln>
        </p:spPr>
        <p:txBody>
          <a:bodyPr>
            <a:normAutofit/>
          </a:bodyPr>
          <a:lstStyle/>
          <a:p>
            <a:pPr algn="ctr"/>
            <a:r>
              <a:rPr lang="uz-Cyrl-UZ" sz="2400" b="1" dirty="0">
                <a:solidFill>
                  <a:srgbClr val="002060"/>
                </a:solidFill>
                <a:effectLst/>
                <a:latin typeface="+mn-lt"/>
                <a:ea typeface="Times New Roman" panose="02020603050405020304" pitchFamily="18" charset="0"/>
                <a:cs typeface="Times New Roman" panose="02020603050405020304" pitchFamily="18" charset="0"/>
              </a:rPr>
              <a:t>Faoliyat turlarini o’zgartirish</a:t>
            </a:r>
            <a:endParaRPr lang="ru-RU" sz="2400" dirty="0">
              <a:solidFill>
                <a:srgbClr val="002060"/>
              </a:solidFill>
              <a:latin typeface="+mn-lt"/>
            </a:endParaRPr>
          </a:p>
        </p:txBody>
      </p:sp>
      <p:sp>
        <p:nvSpPr>
          <p:cNvPr id="6" name="Объект 5">
            <a:extLst>
              <a:ext uri="{FF2B5EF4-FFF2-40B4-BE49-F238E27FC236}">
                <a16:creationId xmlns:a16="http://schemas.microsoft.com/office/drawing/2014/main" id="{B4E75E0F-E423-4580-A257-DE5890944971}"/>
              </a:ext>
            </a:extLst>
          </p:cNvPr>
          <p:cNvSpPr>
            <a:spLocks noGrp="1"/>
          </p:cNvSpPr>
          <p:nvPr>
            <p:ph idx="1"/>
          </p:nvPr>
        </p:nvSpPr>
        <p:spPr>
          <a:xfrm>
            <a:off x="3896138" y="1451803"/>
            <a:ext cx="7182679" cy="3491257"/>
          </a:xfrm>
          <a:solidFill>
            <a:schemeClr val="bg1">
              <a:lumMod val="95000"/>
            </a:schemeClr>
          </a:solidFill>
          <a:ln>
            <a:solidFill>
              <a:srgbClr val="002060"/>
            </a:solidFill>
          </a:ln>
        </p:spPr>
        <p:txBody>
          <a:bodyPr/>
          <a:lstStyle/>
          <a:p>
            <a:pPr marL="342900" lvl="0" indent="-342900" algn="just">
              <a:lnSpc>
                <a:spcPct val="100000"/>
              </a:lnSpc>
              <a:spcAft>
                <a:spcPts val="1000"/>
              </a:spcAft>
              <a:buFont typeface="Arial" panose="020B0604020202020204" pitchFamily="34" charset="0"/>
              <a:buChar char="*"/>
              <a:tabLst>
                <a:tab pos="204470" algn="l"/>
              </a:tabLst>
            </a:pPr>
            <a:r>
              <a:rPr lang="uz-Cyrl-UZ" sz="2400" b="1" dirty="0">
                <a:solidFill>
                  <a:srgbClr val="7030A0"/>
                </a:solidFill>
                <a:effectLst/>
                <a:ea typeface="Times New Roman" panose="02020603050405020304" pitchFamily="18" charset="0"/>
                <a:cs typeface="Times New Roman" panose="02020603050405020304" pitchFamily="18" charset="0"/>
              </a:rPr>
              <a:t>O’quvchilarning faoliyat turlari o’zgarishiga tayyorligi;</a:t>
            </a:r>
            <a:endParaRPr lang="ru-RU" sz="2400" b="1" dirty="0">
              <a:solidFill>
                <a:srgbClr val="7030A0"/>
              </a:solidFill>
              <a:effectLst/>
              <a:ea typeface="Times New Roman" panose="02020603050405020304" pitchFamily="18" charset="0"/>
              <a:cs typeface="Times New Roman" panose="02020603050405020304" pitchFamily="18" charset="0"/>
            </a:endParaRPr>
          </a:p>
          <a:p>
            <a:pPr marL="342900" lvl="0" indent="-342900" algn="just">
              <a:lnSpc>
                <a:spcPct val="100000"/>
              </a:lnSpc>
              <a:spcAft>
                <a:spcPts val="1000"/>
              </a:spcAft>
              <a:buFont typeface="Arial" panose="020B0604020202020204" pitchFamily="34" charset="0"/>
              <a:buChar char="*"/>
              <a:tabLst>
                <a:tab pos="204470" algn="l"/>
              </a:tabLst>
            </a:pPr>
            <a:r>
              <a:rPr lang="uz-Cyrl-UZ" sz="2400" b="1" dirty="0">
                <a:solidFill>
                  <a:srgbClr val="7030A0"/>
                </a:solidFill>
                <a:effectLst/>
                <a:ea typeface="Times New Roman" panose="02020603050405020304" pitchFamily="18" charset="0"/>
                <a:cs typeface="Times New Roman" panose="02020603050405020304" pitchFamily="18" charset="0"/>
              </a:rPr>
              <a:t>Topshiriqni tugatish uchun qo’shimcha vaqt berilishi;</a:t>
            </a:r>
            <a:endParaRPr lang="ru-RU" sz="2400" b="1" dirty="0">
              <a:solidFill>
                <a:srgbClr val="7030A0"/>
              </a:solidFill>
              <a:effectLst/>
              <a:ea typeface="Times New Roman" panose="02020603050405020304" pitchFamily="18" charset="0"/>
              <a:cs typeface="Times New Roman" panose="02020603050405020304" pitchFamily="18" charset="0"/>
            </a:endParaRPr>
          </a:p>
          <a:p>
            <a:pPr marL="342900" lvl="0" indent="-342900" algn="just">
              <a:lnSpc>
                <a:spcPct val="100000"/>
              </a:lnSpc>
              <a:spcAft>
                <a:spcPts val="1000"/>
              </a:spcAft>
              <a:buFont typeface="Arial" panose="020B0604020202020204" pitchFamily="34" charset="0"/>
              <a:buChar char="*"/>
              <a:tabLst>
                <a:tab pos="204470" algn="l"/>
              </a:tabLst>
            </a:pPr>
            <a:r>
              <a:rPr lang="uz-Cyrl-UZ" sz="2400" b="1" dirty="0">
                <a:solidFill>
                  <a:srgbClr val="7030A0"/>
                </a:solidFill>
                <a:effectLst/>
                <a:ea typeface="Times New Roman" panose="02020603050405020304" pitchFamily="18" charset="0"/>
                <a:cs typeface="Times New Roman" panose="02020603050405020304" pitchFamily="18" charset="0"/>
              </a:rPr>
              <a:t>Uy vazifasini tog</a:t>
            </a:r>
            <a:r>
              <a:rPr lang="en-US" sz="2400" b="1" dirty="0">
                <a:solidFill>
                  <a:srgbClr val="7030A0"/>
                </a:solidFill>
                <a:effectLst/>
                <a:ea typeface="Times New Roman" panose="02020603050405020304" pitchFamily="18" charset="0"/>
                <a:cs typeface="Times New Roman" panose="02020603050405020304" pitchFamily="18" charset="0"/>
              </a:rPr>
              <a:t>’</a:t>
            </a:r>
            <a:r>
              <a:rPr lang="en-US" sz="2400" b="1" dirty="0" err="1">
                <a:solidFill>
                  <a:srgbClr val="7030A0"/>
                </a:solidFill>
                <a:effectLst/>
                <a:ea typeface="Times New Roman" panose="02020603050405020304" pitchFamily="18" charset="0"/>
                <a:cs typeface="Times New Roman" panose="02020603050405020304" pitchFamily="18" charset="0"/>
              </a:rPr>
              <a:t>rila</a:t>
            </a:r>
            <a:r>
              <a:rPr lang="uz-Cyrl-UZ" sz="2400" b="1" dirty="0">
                <a:solidFill>
                  <a:srgbClr val="7030A0"/>
                </a:solidFill>
                <a:effectLst/>
                <a:ea typeface="Times New Roman" panose="02020603050405020304" pitchFamily="18" charset="0"/>
                <a:cs typeface="Times New Roman" panose="02020603050405020304" pitchFamily="18" charset="0"/>
              </a:rPr>
              <a:t>sh uchun qo’shimcha vaqtning berilishi;    </a:t>
            </a:r>
            <a:endParaRPr lang="ru-RU" sz="2400" b="1" dirty="0">
              <a:solidFill>
                <a:srgbClr val="7030A0"/>
              </a:solidFill>
              <a:effectLst/>
              <a:ea typeface="Times New Roman" panose="02020603050405020304" pitchFamily="18" charset="0"/>
              <a:cs typeface="Times New Roman" panose="02020603050405020304" pitchFamily="18" charset="0"/>
            </a:endParaRPr>
          </a:p>
          <a:p>
            <a:pPr marL="342900" lvl="0" indent="-342900" algn="just">
              <a:lnSpc>
                <a:spcPct val="100000"/>
              </a:lnSpc>
              <a:spcAft>
                <a:spcPts val="1000"/>
              </a:spcAft>
              <a:buFont typeface="Arial" panose="020B0604020202020204" pitchFamily="34" charset="0"/>
              <a:buChar char="*"/>
              <a:tabLst>
                <a:tab pos="204470" algn="l"/>
              </a:tabLst>
            </a:pPr>
            <a:r>
              <a:rPr lang="uz-Cyrl-UZ" sz="2400" b="1" dirty="0">
                <a:solidFill>
                  <a:srgbClr val="7030A0"/>
                </a:solidFill>
                <a:effectLst/>
                <a:ea typeface="Times New Roman" panose="02020603050405020304" pitchFamily="18" charset="0"/>
                <a:cs typeface="Times New Roman" panose="02020603050405020304" pitchFamily="18" charset="0"/>
              </a:rPr>
              <a:t>Harakatlanish chog’ida qo’shimcha yordamning ta’minlanishi.</a:t>
            </a:r>
            <a:endParaRPr lang="ru-RU" sz="2400" b="1" dirty="0">
              <a:solidFill>
                <a:srgbClr val="7030A0"/>
              </a:solidFill>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19161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Начальная школа. Шаблон для презентации. | Началочка">
            <a:extLst>
              <a:ext uri="{FF2B5EF4-FFF2-40B4-BE49-F238E27FC236}">
                <a16:creationId xmlns:a16="http://schemas.microsoft.com/office/drawing/2014/main" id="{40F38EE3-455F-4785-B232-2FD500A12122}"/>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15102" y="0"/>
            <a:ext cx="12176898" cy="6741368"/>
          </a:xfrm>
          <a:prstGeom prst="rect">
            <a:avLst/>
          </a:prstGeom>
          <a:noFill/>
          <a:extLst>
            <a:ext uri="{909E8E84-426E-40DD-AFC4-6F175D3DCCD1}">
              <a14:hiddenFill xmlns:a14="http://schemas.microsoft.com/office/drawing/2010/main">
                <a:solidFill>
                  <a:srgbClr val="FFFFFF"/>
                </a:solidFill>
              </a14:hiddenFill>
            </a:ext>
          </a:extLst>
        </p:spPr>
      </p:pic>
      <p:sp>
        <p:nvSpPr>
          <p:cNvPr id="5" name="Заголовок 4">
            <a:extLst>
              <a:ext uri="{FF2B5EF4-FFF2-40B4-BE49-F238E27FC236}">
                <a16:creationId xmlns:a16="http://schemas.microsoft.com/office/drawing/2014/main" id="{845EF43D-D22F-4ECD-991F-3CAB8BAFA882}"/>
              </a:ext>
            </a:extLst>
          </p:cNvPr>
          <p:cNvSpPr>
            <a:spLocks noGrp="1"/>
          </p:cNvSpPr>
          <p:nvPr>
            <p:ph type="title"/>
          </p:nvPr>
        </p:nvSpPr>
        <p:spPr>
          <a:xfrm>
            <a:off x="1971259" y="374719"/>
            <a:ext cx="9382539" cy="615536"/>
          </a:xfrm>
          <a:solidFill>
            <a:schemeClr val="accent4">
              <a:lumMod val="20000"/>
              <a:lumOff val="80000"/>
            </a:schemeClr>
          </a:solidFill>
          <a:ln>
            <a:solidFill>
              <a:srgbClr val="002060"/>
            </a:solidFill>
          </a:ln>
        </p:spPr>
        <p:txBody>
          <a:bodyPr>
            <a:normAutofit/>
          </a:bodyPr>
          <a:lstStyle/>
          <a:p>
            <a:pPr algn="ctr"/>
            <a:r>
              <a:rPr lang="uz-Cyrl-UZ" sz="2800" b="1" spc="-15" dirty="0">
                <a:solidFill>
                  <a:srgbClr val="002060"/>
                </a:solidFill>
                <a:effectLst/>
                <a:latin typeface="+mn-lt"/>
                <a:ea typeface="Times New Roman" panose="02020603050405020304" pitchFamily="18" charset="0"/>
              </a:rPr>
              <a:t>Bil</a:t>
            </a:r>
            <a:r>
              <a:rPr lang="en-US" sz="2800" b="1" spc="-15" dirty="0" err="1">
                <a:solidFill>
                  <a:srgbClr val="002060"/>
                </a:solidFill>
                <a:effectLst/>
                <a:latin typeface="+mn-lt"/>
                <a:ea typeface="Times New Roman" panose="02020603050405020304" pitchFamily="18" charset="0"/>
              </a:rPr>
              <a:t>i</a:t>
            </a:r>
            <a:r>
              <a:rPr lang="uz-Cyrl-UZ" sz="2800" b="1" spc="-15" dirty="0">
                <a:solidFill>
                  <a:srgbClr val="002060"/>
                </a:solidFill>
                <a:effectLst/>
                <a:latin typeface="+mn-lt"/>
                <a:ea typeface="Times New Roman" panose="02020603050405020304" pitchFamily="18" charset="0"/>
              </a:rPr>
              <a:t>mlarni baholash</a:t>
            </a:r>
            <a:endParaRPr lang="ru-RU" sz="2800" dirty="0">
              <a:solidFill>
                <a:srgbClr val="002060"/>
              </a:solidFill>
              <a:latin typeface="+mn-lt"/>
            </a:endParaRPr>
          </a:p>
        </p:txBody>
      </p:sp>
      <p:sp>
        <p:nvSpPr>
          <p:cNvPr id="6" name="Объект 5">
            <a:extLst>
              <a:ext uri="{FF2B5EF4-FFF2-40B4-BE49-F238E27FC236}">
                <a16:creationId xmlns:a16="http://schemas.microsoft.com/office/drawing/2014/main" id="{B4E75E0F-E423-4580-A257-DE5890944971}"/>
              </a:ext>
            </a:extLst>
          </p:cNvPr>
          <p:cNvSpPr>
            <a:spLocks noGrp="1"/>
          </p:cNvSpPr>
          <p:nvPr>
            <p:ph idx="1"/>
          </p:nvPr>
        </p:nvSpPr>
        <p:spPr>
          <a:xfrm>
            <a:off x="4823791" y="1179443"/>
            <a:ext cx="6530008" cy="4996070"/>
          </a:xfrm>
          <a:solidFill>
            <a:schemeClr val="bg1">
              <a:lumMod val="95000"/>
            </a:schemeClr>
          </a:solidFill>
          <a:ln>
            <a:solidFill>
              <a:srgbClr val="002060"/>
            </a:solidFill>
          </a:ln>
        </p:spPr>
        <p:txBody>
          <a:bodyPr>
            <a:normAutofit fontScale="92500" lnSpcReduction="10000"/>
          </a:bodyPr>
          <a:lstStyle/>
          <a:p>
            <a:pPr lvl="0" algn="just">
              <a:lnSpc>
                <a:spcPct val="110000"/>
              </a:lnSpc>
              <a:buFont typeface="Wingdings" panose="05000000000000000000" pitchFamily="2" charset="2"/>
              <a:buChar char="v"/>
              <a:tabLst>
                <a:tab pos="271145" algn="l"/>
              </a:tabLst>
            </a:pPr>
            <a:r>
              <a:rPr lang="uz-Cyrl-UZ" sz="2400" b="1" dirty="0">
                <a:solidFill>
                  <a:srgbClr val="7030A0"/>
                </a:solidFill>
                <a:effectLst/>
                <a:ea typeface="Times New Roman" panose="02020603050405020304" pitchFamily="18" charset="0"/>
                <a:cs typeface="Times New Roman" panose="02020603050405020304" pitchFamily="18" charset="0"/>
              </a:rPr>
              <a:t>Erishilgan yutuq va sarflangan kuchlarning mosligi bo’yicha individual baholash shkalasini qo’llash;</a:t>
            </a:r>
            <a:endParaRPr lang="ru-RU" sz="2400" b="1" dirty="0">
              <a:solidFill>
                <a:srgbClr val="7030A0"/>
              </a:solidFill>
              <a:effectLst/>
              <a:ea typeface="Times New Roman" panose="02020603050405020304" pitchFamily="18" charset="0"/>
              <a:cs typeface="Times New Roman" panose="02020603050405020304" pitchFamily="18" charset="0"/>
            </a:endParaRPr>
          </a:p>
          <a:p>
            <a:pPr lvl="0" algn="just">
              <a:lnSpc>
                <a:spcPct val="110000"/>
              </a:lnSpc>
              <a:buFont typeface="Wingdings" panose="05000000000000000000" pitchFamily="2" charset="2"/>
              <a:buChar char="v"/>
              <a:tabLst>
                <a:tab pos="271145" algn="l"/>
              </a:tabLst>
            </a:pPr>
            <a:r>
              <a:rPr lang="uz-Cyrl-UZ" sz="2400" b="1" dirty="0">
                <a:solidFill>
                  <a:srgbClr val="7030A0"/>
                </a:solidFill>
                <a:effectLst/>
                <a:ea typeface="Times New Roman" panose="02020603050405020304" pitchFamily="18" charset="0"/>
                <a:cs typeface="Times New Roman" panose="02020603050405020304" pitchFamily="18" charset="0"/>
              </a:rPr>
              <a:t>Chorak baho chiqarish maqsadida kundalik baholash;</a:t>
            </a:r>
            <a:endParaRPr lang="ru-RU" sz="2400" b="1" dirty="0">
              <a:solidFill>
                <a:srgbClr val="7030A0"/>
              </a:solidFill>
              <a:effectLst/>
              <a:ea typeface="Times New Roman" panose="02020603050405020304" pitchFamily="18" charset="0"/>
              <a:cs typeface="Times New Roman" panose="02020603050405020304" pitchFamily="18" charset="0"/>
            </a:endParaRPr>
          </a:p>
          <a:p>
            <a:pPr lvl="0" algn="just">
              <a:lnSpc>
                <a:spcPct val="110000"/>
              </a:lnSpc>
              <a:buFont typeface="Wingdings" panose="05000000000000000000" pitchFamily="2" charset="2"/>
              <a:buChar char="v"/>
              <a:tabLst>
                <a:tab pos="271145" algn="l"/>
              </a:tabLst>
            </a:pPr>
            <a:r>
              <a:rPr lang="uz-Cyrl-UZ" sz="2400" b="1" dirty="0">
                <a:solidFill>
                  <a:srgbClr val="7030A0"/>
                </a:solidFill>
                <a:effectLst/>
                <a:ea typeface="Times New Roman" panose="02020603050405020304" pitchFamily="18" charset="0"/>
                <a:cs typeface="Times New Roman" panose="02020603050405020304" pitchFamily="18" charset="0"/>
              </a:rPr>
              <a:t>Test topshiriqlarini yomon bajarayotgan o’quvchining darsdagi ishini baholash;</a:t>
            </a:r>
            <a:endParaRPr lang="ru-RU" sz="2400" b="1" dirty="0">
              <a:solidFill>
                <a:srgbClr val="7030A0"/>
              </a:solidFill>
              <a:effectLst/>
              <a:ea typeface="Times New Roman" panose="02020603050405020304" pitchFamily="18" charset="0"/>
              <a:cs typeface="Times New Roman" panose="02020603050405020304" pitchFamily="18" charset="0"/>
            </a:endParaRPr>
          </a:p>
          <a:p>
            <a:pPr lvl="0" algn="just">
              <a:lnSpc>
                <a:spcPct val="110000"/>
              </a:lnSpc>
              <a:buFont typeface="Wingdings" panose="05000000000000000000" pitchFamily="2" charset="2"/>
              <a:buChar char="v"/>
              <a:tabLst>
                <a:tab pos="271145" algn="l"/>
              </a:tabLst>
            </a:pPr>
            <a:r>
              <a:rPr lang="uz-Cyrl-UZ" sz="2400" b="1" dirty="0">
                <a:solidFill>
                  <a:srgbClr val="7030A0"/>
                </a:solidFill>
                <a:effectLst/>
                <a:ea typeface="Times New Roman" panose="02020603050405020304" pitchFamily="18" charset="0"/>
                <a:cs typeface="Times New Roman" panose="02020603050405020304" pitchFamily="18" charset="0"/>
              </a:rPr>
              <a:t>Yaxshi baholarga diqqatni qaratish;</a:t>
            </a:r>
            <a:endParaRPr lang="ru-RU" sz="2400" b="1" dirty="0">
              <a:solidFill>
                <a:srgbClr val="7030A0"/>
              </a:solidFill>
              <a:effectLst/>
              <a:ea typeface="Times New Roman" panose="02020603050405020304" pitchFamily="18" charset="0"/>
              <a:cs typeface="Times New Roman" panose="02020603050405020304" pitchFamily="18" charset="0"/>
            </a:endParaRPr>
          </a:p>
          <a:p>
            <a:pPr lvl="0" algn="just">
              <a:lnSpc>
                <a:spcPct val="110000"/>
              </a:lnSpc>
              <a:buFont typeface="Wingdings" panose="05000000000000000000" pitchFamily="2" charset="2"/>
              <a:buChar char="v"/>
              <a:tabLst>
                <a:tab pos="271145" algn="l"/>
              </a:tabLst>
            </a:pPr>
            <a:r>
              <a:rPr lang="uz-Cyrl-UZ" sz="2400" b="1" dirty="0">
                <a:solidFill>
                  <a:srgbClr val="7030A0"/>
                </a:solidFill>
                <a:effectLst/>
                <a:ea typeface="Times New Roman" panose="02020603050405020304" pitchFamily="18" charset="0"/>
                <a:cs typeface="Times New Roman" panose="02020603050405020304" pitchFamily="18" charset="0"/>
              </a:rPr>
              <a:t>O’quvchi bajara olmayotgan top</a:t>
            </a:r>
            <a:r>
              <a:rPr lang="en-US" sz="2400" b="1" dirty="0" err="1">
                <a:solidFill>
                  <a:srgbClr val="7030A0"/>
                </a:solidFill>
                <a:effectLst/>
                <a:ea typeface="Times New Roman" panose="02020603050405020304" pitchFamily="18" charset="0"/>
                <a:cs typeface="Times New Roman" panose="02020603050405020304" pitchFamily="18" charset="0"/>
              </a:rPr>
              <a:t>sh</a:t>
            </a:r>
            <a:r>
              <a:rPr lang="uz-Cyrl-UZ" sz="2400" b="1" dirty="0">
                <a:solidFill>
                  <a:srgbClr val="7030A0"/>
                </a:solidFill>
                <a:effectLst/>
                <a:ea typeface="Times New Roman" panose="02020603050405020304" pitchFamily="18" charset="0"/>
                <a:cs typeface="Times New Roman" panose="02020603050405020304" pitchFamily="18" charset="0"/>
              </a:rPr>
              <a:t>iri</a:t>
            </a:r>
            <a:r>
              <a:rPr lang="en-US" sz="2400" b="1" dirty="0">
                <a:solidFill>
                  <a:srgbClr val="7030A0"/>
                </a:solidFill>
                <a:effectLst/>
                <a:ea typeface="Times New Roman" panose="02020603050405020304" pitchFamily="18" charset="0"/>
                <a:cs typeface="Times New Roman" panose="02020603050405020304" pitchFamily="18" charset="0"/>
              </a:rPr>
              <a:t>q</a:t>
            </a:r>
            <a:r>
              <a:rPr lang="uz-Cyrl-UZ" sz="2400" b="1" dirty="0">
                <a:solidFill>
                  <a:srgbClr val="7030A0"/>
                </a:solidFill>
                <a:effectLst/>
                <a:ea typeface="Times New Roman" panose="02020603050405020304" pitchFamily="18" charset="0"/>
                <a:cs typeface="Times New Roman" panose="02020603050405020304" pitchFamily="18" charset="0"/>
              </a:rPr>
              <a:t>ni qayta ko’rib chiqishga ruxsat berish;</a:t>
            </a:r>
            <a:endParaRPr lang="ru-RU" sz="2400" b="1" dirty="0">
              <a:solidFill>
                <a:srgbClr val="7030A0"/>
              </a:solidFill>
              <a:effectLst/>
              <a:ea typeface="Times New Roman" panose="02020603050405020304" pitchFamily="18" charset="0"/>
              <a:cs typeface="Times New Roman" panose="02020603050405020304" pitchFamily="18" charset="0"/>
            </a:endParaRPr>
          </a:p>
          <a:p>
            <a:pPr lvl="0" algn="just">
              <a:lnSpc>
                <a:spcPct val="110000"/>
              </a:lnSpc>
              <a:buFont typeface="Wingdings" panose="05000000000000000000" pitchFamily="2" charset="2"/>
              <a:buChar char="v"/>
              <a:tabLst>
                <a:tab pos="271145" algn="l"/>
              </a:tabLst>
            </a:pPr>
            <a:r>
              <a:rPr lang="uz-Cyrl-UZ" sz="2400" b="1" dirty="0">
                <a:solidFill>
                  <a:srgbClr val="7030A0"/>
                </a:solidFill>
                <a:effectLst/>
                <a:ea typeface="Times New Roman" panose="02020603050405020304" pitchFamily="18" charset="0"/>
                <a:cs typeface="Times New Roman" panose="02020603050405020304" pitchFamily="18" charset="0"/>
              </a:rPr>
              <a:t>Qayta ko’rib chiqilgan ishlarni baholash;</a:t>
            </a:r>
            <a:endParaRPr lang="ru-RU" sz="2400" b="1" dirty="0">
              <a:solidFill>
                <a:srgbClr val="7030A0"/>
              </a:solidFill>
              <a:effectLst/>
              <a:ea typeface="Times New Roman" panose="02020603050405020304" pitchFamily="18" charset="0"/>
              <a:cs typeface="Times New Roman" panose="02020603050405020304" pitchFamily="18" charset="0"/>
            </a:endParaRPr>
          </a:p>
          <a:p>
            <a:pPr lvl="0" algn="just">
              <a:lnSpc>
                <a:spcPct val="110000"/>
              </a:lnSpc>
              <a:spcAft>
                <a:spcPts val="1000"/>
              </a:spcAft>
              <a:buFont typeface="Wingdings" panose="05000000000000000000" pitchFamily="2" charset="2"/>
              <a:buChar char="v"/>
              <a:tabLst>
                <a:tab pos="271145" algn="l"/>
              </a:tabLst>
            </a:pPr>
            <a:r>
              <a:rPr lang="uz-Cyrl-UZ" sz="2400" b="1" dirty="0">
                <a:solidFill>
                  <a:srgbClr val="7030A0"/>
                </a:solidFill>
                <a:effectLst/>
                <a:ea typeface="Times New Roman" panose="02020603050405020304" pitchFamily="18" charset="0"/>
                <a:cs typeface="Times New Roman" panose="02020603050405020304" pitchFamily="18" charset="0"/>
              </a:rPr>
              <a:t>O’quvchilar erishgan yutuqlarni baholash tizimini qo’llash.</a:t>
            </a:r>
            <a:endParaRPr lang="ru-RU" sz="2400" b="1" dirty="0">
              <a:solidFill>
                <a:srgbClr val="7030A0"/>
              </a:solidFill>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3640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Начальная школа. Шаблон для презентации. | Началочка">
            <a:extLst>
              <a:ext uri="{FF2B5EF4-FFF2-40B4-BE49-F238E27FC236}">
                <a16:creationId xmlns:a16="http://schemas.microsoft.com/office/drawing/2014/main" id="{40F38EE3-455F-4785-B232-2FD500A12122}"/>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15102" y="0"/>
            <a:ext cx="12176898" cy="674136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Объект 1">
            <a:extLst>
              <a:ext uri="{FF2B5EF4-FFF2-40B4-BE49-F238E27FC236}">
                <a16:creationId xmlns:a16="http://schemas.microsoft.com/office/drawing/2014/main" id="{F8084296-0F31-4BD4-90F0-77043885C3D6}"/>
              </a:ext>
            </a:extLst>
          </p:cNvPr>
          <p:cNvGraphicFramePr>
            <a:graphicFrameLocks noGrp="1"/>
          </p:cNvGraphicFramePr>
          <p:nvPr>
            <p:ph idx="4294967295"/>
            <p:extLst>
              <p:ext uri="{D42A27DB-BD31-4B8C-83A1-F6EECF244321}">
                <p14:modId xmlns:p14="http://schemas.microsoft.com/office/powerpoint/2010/main" val="3857626843"/>
              </p:ext>
            </p:extLst>
          </p:nvPr>
        </p:nvGraphicFramePr>
        <p:xfrm>
          <a:off x="3367916" y="1745491"/>
          <a:ext cx="8996362" cy="457579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1026" name="Picture 2" descr="Toshkent viloyatida imkoniyati cheklangan bolalar uchun maxsus MTT ochiladi  — Daryo Yangiliklari">
            <a:extLst>
              <a:ext uri="{FF2B5EF4-FFF2-40B4-BE49-F238E27FC236}">
                <a16:creationId xmlns:a16="http://schemas.microsoft.com/office/drawing/2014/main" id="{ACED8AB4-9B25-4315-BCC4-588F1CCB4C6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74642" y="116632"/>
            <a:ext cx="4625009" cy="30758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9921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Начальная школа. Шаблон для презентации. | Началочка">
            <a:extLst>
              <a:ext uri="{FF2B5EF4-FFF2-40B4-BE49-F238E27FC236}">
                <a16:creationId xmlns:a16="http://schemas.microsoft.com/office/drawing/2014/main" id="{40F38EE3-455F-4785-B232-2FD500A12122}"/>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15102" y="0"/>
            <a:ext cx="12176898" cy="674136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Схема 1">
            <a:extLst>
              <a:ext uri="{FF2B5EF4-FFF2-40B4-BE49-F238E27FC236}">
                <a16:creationId xmlns:a16="http://schemas.microsoft.com/office/drawing/2014/main" id="{5E6D59BA-2AF8-44D9-B37A-ED0FAA1094CF}"/>
              </a:ext>
            </a:extLst>
          </p:cNvPr>
          <p:cNvGraphicFramePr/>
          <p:nvPr>
            <p:extLst>
              <p:ext uri="{D42A27DB-BD31-4B8C-83A1-F6EECF244321}">
                <p14:modId xmlns:p14="http://schemas.microsoft.com/office/powerpoint/2010/main" val="4210770523"/>
              </p:ext>
            </p:extLst>
          </p:nvPr>
        </p:nvGraphicFramePr>
        <p:xfrm>
          <a:off x="2027582" y="365125"/>
          <a:ext cx="8203095" cy="89609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3" name="Объект 2">
            <a:extLst>
              <a:ext uri="{FF2B5EF4-FFF2-40B4-BE49-F238E27FC236}">
                <a16:creationId xmlns:a16="http://schemas.microsoft.com/office/drawing/2014/main" id="{00C791D2-36A2-4BB4-B8B3-5199C52D565B}"/>
              </a:ext>
            </a:extLst>
          </p:cNvPr>
          <p:cNvGraphicFramePr>
            <a:graphicFrameLocks noGrp="1"/>
          </p:cNvGraphicFramePr>
          <p:nvPr>
            <p:ph idx="1"/>
            <p:extLst>
              <p:ext uri="{D42A27DB-BD31-4B8C-83A1-F6EECF244321}">
                <p14:modId xmlns:p14="http://schemas.microsoft.com/office/powerpoint/2010/main" val="1542401015"/>
              </p:ext>
            </p:extLst>
          </p:nvPr>
        </p:nvGraphicFramePr>
        <p:xfrm>
          <a:off x="808383" y="1626345"/>
          <a:ext cx="10545417" cy="4550618"/>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Tree>
    <p:extLst>
      <p:ext uri="{BB962C8B-B14F-4D97-AF65-F5344CB8AC3E}">
        <p14:creationId xmlns:p14="http://schemas.microsoft.com/office/powerpoint/2010/main" val="631518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Начальная школа. Шаблон для презентации. | Началочка">
            <a:extLst>
              <a:ext uri="{FF2B5EF4-FFF2-40B4-BE49-F238E27FC236}">
                <a16:creationId xmlns:a16="http://schemas.microsoft.com/office/drawing/2014/main" id="{40F38EE3-455F-4785-B232-2FD500A12122}"/>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15102" y="0"/>
            <a:ext cx="12176898" cy="674136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Объект 1">
            <a:extLst>
              <a:ext uri="{FF2B5EF4-FFF2-40B4-BE49-F238E27FC236}">
                <a16:creationId xmlns:a16="http://schemas.microsoft.com/office/drawing/2014/main" id="{582E9F02-CBE8-4762-ACF8-F1028D8F9467}"/>
              </a:ext>
            </a:extLst>
          </p:cNvPr>
          <p:cNvGraphicFramePr>
            <a:graphicFrameLocks noGrp="1"/>
          </p:cNvGraphicFramePr>
          <p:nvPr>
            <p:ph idx="1"/>
            <p:extLst>
              <p:ext uri="{D42A27DB-BD31-4B8C-83A1-F6EECF244321}">
                <p14:modId xmlns:p14="http://schemas.microsoft.com/office/powerpoint/2010/main" val="3181333448"/>
              </p:ext>
            </p:extLst>
          </p:nvPr>
        </p:nvGraphicFramePr>
        <p:xfrm>
          <a:off x="891209" y="304800"/>
          <a:ext cx="10744200" cy="556736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484873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Начальная школа. Шаблон для презентации. | Началочка">
            <a:extLst>
              <a:ext uri="{FF2B5EF4-FFF2-40B4-BE49-F238E27FC236}">
                <a16:creationId xmlns:a16="http://schemas.microsoft.com/office/drawing/2014/main" id="{40F38EE3-455F-4785-B232-2FD500A12122}"/>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15102" y="0"/>
            <a:ext cx="12176898" cy="6741368"/>
          </a:xfrm>
          <a:prstGeom prst="rect">
            <a:avLst/>
          </a:prstGeom>
          <a:noFill/>
          <a:extLst>
            <a:ext uri="{909E8E84-426E-40DD-AFC4-6F175D3DCCD1}">
              <a14:hiddenFill xmlns:a14="http://schemas.microsoft.com/office/drawing/2010/main">
                <a:solidFill>
                  <a:srgbClr val="FFFFFF"/>
                </a:solidFill>
              </a14:hiddenFill>
            </a:ext>
          </a:extLst>
        </p:spPr>
      </p:pic>
      <p:sp>
        <p:nvSpPr>
          <p:cNvPr id="5" name="Заголовок 4">
            <a:extLst>
              <a:ext uri="{FF2B5EF4-FFF2-40B4-BE49-F238E27FC236}">
                <a16:creationId xmlns:a16="http://schemas.microsoft.com/office/drawing/2014/main" id="{845EF43D-D22F-4ECD-991F-3CAB8BAFA882}"/>
              </a:ext>
            </a:extLst>
          </p:cNvPr>
          <p:cNvSpPr>
            <a:spLocks noGrp="1"/>
          </p:cNvSpPr>
          <p:nvPr>
            <p:ph type="title"/>
          </p:nvPr>
        </p:nvSpPr>
        <p:spPr>
          <a:xfrm>
            <a:off x="838200" y="365125"/>
            <a:ext cx="10412896" cy="1145623"/>
          </a:xfrm>
          <a:solidFill>
            <a:schemeClr val="accent2">
              <a:lumMod val="20000"/>
              <a:lumOff val="80000"/>
            </a:schemeClr>
          </a:solidFill>
          <a:ln>
            <a:solidFill>
              <a:srgbClr val="002060"/>
            </a:solidFill>
          </a:ln>
        </p:spPr>
        <p:txBody>
          <a:bodyPr>
            <a:normAutofit/>
          </a:bodyPr>
          <a:lstStyle/>
          <a:p>
            <a:pPr algn="ctr"/>
            <a:r>
              <a:rPr lang="en-US" sz="2800" b="1" dirty="0" err="1">
                <a:solidFill>
                  <a:srgbClr val="002060"/>
                </a:solidFill>
                <a:effectLst/>
                <a:latin typeface="+mn-lt"/>
                <a:ea typeface="Times New Roman" panose="02020603050405020304" pitchFamily="18" charset="0"/>
                <a:cs typeface="Times New Roman" panose="02020603050405020304" pitchFamily="18" charset="0"/>
              </a:rPr>
              <a:t>Rivojlanishida</a:t>
            </a:r>
            <a:r>
              <a:rPr lang="en-US" sz="2800" b="1" dirty="0">
                <a:solidFill>
                  <a:srgbClr val="002060"/>
                </a:solidFill>
                <a:effectLst/>
                <a:latin typeface="+mn-lt"/>
                <a:ea typeface="Times New Roman" panose="02020603050405020304" pitchFamily="18" charset="0"/>
                <a:cs typeface="Times New Roman" panose="02020603050405020304" pitchFamily="18" charset="0"/>
              </a:rPr>
              <a:t> </a:t>
            </a:r>
            <a:r>
              <a:rPr lang="en-US" sz="2800" b="1" dirty="0" err="1">
                <a:solidFill>
                  <a:srgbClr val="002060"/>
                </a:solidFill>
                <a:effectLst/>
                <a:latin typeface="+mn-lt"/>
                <a:ea typeface="Times New Roman" panose="02020603050405020304" pitchFamily="18" charset="0"/>
                <a:cs typeface="Times New Roman" panose="02020603050405020304" pitchFamily="18" charset="0"/>
              </a:rPr>
              <a:t>jismoniy</a:t>
            </a:r>
            <a:r>
              <a:rPr lang="en-US" sz="2800" b="1" dirty="0">
                <a:solidFill>
                  <a:srgbClr val="002060"/>
                </a:solidFill>
                <a:effectLst/>
                <a:latin typeface="+mn-lt"/>
                <a:ea typeface="Times New Roman" panose="02020603050405020304" pitchFamily="18" charset="0"/>
                <a:cs typeface="Times New Roman" panose="02020603050405020304" pitchFamily="18" charset="0"/>
              </a:rPr>
              <a:t> </a:t>
            </a:r>
            <a:r>
              <a:rPr lang="en-US" sz="2800" b="1" dirty="0" err="1">
                <a:solidFill>
                  <a:srgbClr val="002060"/>
                </a:solidFill>
                <a:effectLst/>
                <a:latin typeface="+mn-lt"/>
                <a:ea typeface="Times New Roman" panose="02020603050405020304" pitchFamily="18" charset="0"/>
                <a:cs typeface="Times New Roman" panose="02020603050405020304" pitchFamily="18" charset="0"/>
              </a:rPr>
              <a:t>yoki</a:t>
            </a:r>
            <a:r>
              <a:rPr lang="en-US" sz="2800" b="1" dirty="0">
                <a:solidFill>
                  <a:srgbClr val="002060"/>
                </a:solidFill>
                <a:effectLst/>
                <a:latin typeface="+mn-lt"/>
                <a:ea typeface="Times New Roman" panose="02020603050405020304" pitchFamily="18" charset="0"/>
                <a:cs typeface="Times New Roman" panose="02020603050405020304" pitchFamily="18" charset="0"/>
              </a:rPr>
              <a:t> </a:t>
            </a:r>
            <a:r>
              <a:rPr lang="en-US" sz="2800" b="1" dirty="0" err="1">
                <a:solidFill>
                  <a:srgbClr val="002060"/>
                </a:solidFill>
                <a:effectLst/>
                <a:latin typeface="+mn-lt"/>
                <a:ea typeface="Times New Roman" panose="02020603050405020304" pitchFamily="18" charset="0"/>
                <a:cs typeface="Times New Roman" panose="02020603050405020304" pitchFamily="18" charset="0"/>
              </a:rPr>
              <a:t>psixik</a:t>
            </a:r>
            <a:r>
              <a:rPr lang="en-US" sz="2800" b="1" dirty="0">
                <a:solidFill>
                  <a:srgbClr val="002060"/>
                </a:solidFill>
                <a:effectLst/>
                <a:latin typeface="+mn-lt"/>
                <a:ea typeface="Times New Roman" panose="02020603050405020304" pitchFamily="18" charset="0"/>
                <a:cs typeface="Times New Roman" panose="02020603050405020304" pitchFamily="18" charset="0"/>
              </a:rPr>
              <a:t> </a:t>
            </a:r>
            <a:r>
              <a:rPr lang="en-US" sz="2800" b="1" dirty="0" err="1">
                <a:solidFill>
                  <a:srgbClr val="002060"/>
                </a:solidFill>
                <a:effectLst/>
                <a:latin typeface="+mn-lt"/>
                <a:ea typeface="Times New Roman" panose="02020603050405020304" pitchFamily="18" charset="0"/>
                <a:cs typeface="Times New Roman" panose="02020603050405020304" pitchFamily="18" charset="0"/>
              </a:rPr>
              <a:t>nuqsonlari</a:t>
            </a:r>
            <a:r>
              <a:rPr lang="en-US" sz="2800" b="1" dirty="0">
                <a:solidFill>
                  <a:srgbClr val="002060"/>
                </a:solidFill>
                <a:effectLst/>
                <a:latin typeface="+mn-lt"/>
                <a:ea typeface="Times New Roman" panose="02020603050405020304" pitchFamily="18" charset="0"/>
                <a:cs typeface="Times New Roman" panose="02020603050405020304" pitchFamily="18" charset="0"/>
              </a:rPr>
              <a:t> </a:t>
            </a:r>
            <a:r>
              <a:rPr lang="en-US" sz="2800" b="1" dirty="0" err="1">
                <a:solidFill>
                  <a:srgbClr val="002060"/>
                </a:solidFill>
                <a:effectLst/>
                <a:latin typeface="+mn-lt"/>
                <a:ea typeface="Times New Roman" panose="02020603050405020304" pitchFamily="18" charset="0"/>
                <a:cs typeface="Times New Roman" panose="02020603050405020304" pitchFamily="18" charset="0"/>
              </a:rPr>
              <a:t>bo’lgan</a:t>
            </a:r>
            <a:r>
              <a:rPr lang="en-US" sz="2800" b="1" dirty="0">
                <a:solidFill>
                  <a:srgbClr val="002060"/>
                </a:solidFill>
                <a:effectLst/>
                <a:latin typeface="+mn-lt"/>
                <a:ea typeface="Times New Roman" panose="02020603050405020304" pitchFamily="18" charset="0"/>
                <a:cs typeface="Times New Roman" panose="02020603050405020304" pitchFamily="18" charset="0"/>
              </a:rPr>
              <a:t> </a:t>
            </a:r>
            <a:r>
              <a:rPr lang="en-US" sz="2800" b="1" dirty="0" err="1">
                <a:solidFill>
                  <a:srgbClr val="002060"/>
                </a:solidFill>
                <a:effectLst/>
                <a:latin typeface="+mn-lt"/>
                <a:ea typeface="Times New Roman" panose="02020603050405020304" pitchFamily="18" charset="0"/>
                <a:cs typeface="Times New Roman" panose="02020603050405020304" pitchFamily="18" charset="0"/>
              </a:rPr>
              <a:t>bolalarga</a:t>
            </a:r>
            <a:r>
              <a:rPr lang="en-US" sz="2800" b="1" dirty="0">
                <a:solidFill>
                  <a:srgbClr val="002060"/>
                </a:solidFill>
                <a:effectLst/>
                <a:latin typeface="+mn-lt"/>
                <a:ea typeface="Times New Roman" panose="02020603050405020304" pitchFamily="18" charset="0"/>
                <a:cs typeface="Times New Roman" panose="02020603050405020304" pitchFamily="18" charset="0"/>
              </a:rPr>
              <a:t> </a:t>
            </a:r>
            <a:r>
              <a:rPr lang="en-US" sz="2800" b="1" dirty="0" err="1">
                <a:solidFill>
                  <a:srgbClr val="002060"/>
                </a:solidFill>
                <a:effectLst/>
                <a:latin typeface="+mn-lt"/>
                <a:ea typeface="Times New Roman" panose="02020603050405020304" pitchFamily="18" charset="0"/>
                <a:cs typeface="Times New Roman" panose="02020603050405020304" pitchFamily="18" charset="0"/>
              </a:rPr>
              <a:t>quyidagi</a:t>
            </a:r>
            <a:r>
              <a:rPr lang="en-US" sz="2800" b="1" dirty="0">
                <a:solidFill>
                  <a:srgbClr val="002060"/>
                </a:solidFill>
                <a:effectLst/>
                <a:latin typeface="+mn-lt"/>
                <a:ea typeface="Times New Roman" panose="02020603050405020304" pitchFamily="18" charset="0"/>
                <a:cs typeface="Times New Roman" panose="02020603050405020304" pitchFamily="18" charset="0"/>
              </a:rPr>
              <a:t> </a:t>
            </a:r>
            <a:r>
              <a:rPr lang="en-US" sz="2800" b="1" dirty="0" err="1">
                <a:solidFill>
                  <a:srgbClr val="002060"/>
                </a:solidFill>
                <a:effectLst/>
                <a:latin typeface="+mn-lt"/>
                <a:ea typeface="Times New Roman" panose="02020603050405020304" pitchFamily="18" charset="0"/>
                <a:cs typeface="Times New Roman" panose="02020603050405020304" pitchFamily="18" charset="0"/>
              </a:rPr>
              <a:t>tamoyillar</a:t>
            </a:r>
            <a:r>
              <a:rPr lang="en-US" sz="2800" b="1" dirty="0">
                <a:solidFill>
                  <a:srgbClr val="002060"/>
                </a:solidFill>
                <a:effectLst/>
                <a:latin typeface="+mn-lt"/>
                <a:ea typeface="Times New Roman" panose="02020603050405020304" pitchFamily="18" charset="0"/>
                <a:cs typeface="Times New Roman" panose="02020603050405020304" pitchFamily="18" charset="0"/>
              </a:rPr>
              <a:t> </a:t>
            </a:r>
            <a:r>
              <a:rPr lang="en-US" sz="2800" b="1" dirty="0" err="1">
                <a:solidFill>
                  <a:srgbClr val="002060"/>
                </a:solidFill>
                <a:effectLst/>
                <a:latin typeface="+mn-lt"/>
                <a:ea typeface="Times New Roman" panose="02020603050405020304" pitchFamily="18" charset="0"/>
                <a:cs typeface="Times New Roman" panose="02020603050405020304" pitchFamily="18" charset="0"/>
              </a:rPr>
              <a:t>asosida</a:t>
            </a:r>
            <a:r>
              <a:rPr lang="en-US" sz="2800" b="1" dirty="0">
                <a:solidFill>
                  <a:srgbClr val="002060"/>
                </a:solidFill>
                <a:effectLst/>
                <a:latin typeface="+mn-lt"/>
                <a:ea typeface="Times New Roman" panose="02020603050405020304" pitchFamily="18" charset="0"/>
                <a:cs typeface="Times New Roman" panose="02020603050405020304" pitchFamily="18" charset="0"/>
              </a:rPr>
              <a:t> </a:t>
            </a:r>
            <a:r>
              <a:rPr lang="en-US" sz="2800" b="1" dirty="0" err="1">
                <a:solidFill>
                  <a:srgbClr val="002060"/>
                </a:solidFill>
                <a:effectLst/>
                <a:latin typeface="+mn-lt"/>
                <a:ea typeface="Times New Roman" panose="02020603050405020304" pitchFamily="18" charset="0"/>
                <a:cs typeface="Times New Roman" panose="02020603050405020304" pitchFamily="18" charset="0"/>
              </a:rPr>
              <a:t>ta’lim</a:t>
            </a:r>
            <a:r>
              <a:rPr lang="en-US" sz="2800" b="1" dirty="0">
                <a:solidFill>
                  <a:srgbClr val="002060"/>
                </a:solidFill>
                <a:effectLst/>
                <a:latin typeface="+mn-lt"/>
                <a:ea typeface="Times New Roman" panose="02020603050405020304" pitchFamily="18" charset="0"/>
                <a:cs typeface="Times New Roman" panose="02020603050405020304" pitchFamily="18" charset="0"/>
              </a:rPr>
              <a:t> </a:t>
            </a:r>
            <a:r>
              <a:rPr lang="en-US" sz="2800" b="1" dirty="0" err="1">
                <a:solidFill>
                  <a:srgbClr val="002060"/>
                </a:solidFill>
                <a:effectLst/>
                <a:latin typeface="+mn-lt"/>
                <a:ea typeface="Times New Roman" panose="02020603050405020304" pitchFamily="18" charset="0"/>
                <a:cs typeface="Times New Roman" panose="02020603050405020304" pitchFamily="18" charset="0"/>
              </a:rPr>
              <a:t>beriladi</a:t>
            </a:r>
            <a:r>
              <a:rPr lang="en-US" sz="2800" b="1" dirty="0">
                <a:solidFill>
                  <a:srgbClr val="002060"/>
                </a:solidFill>
                <a:effectLst/>
                <a:latin typeface="+mn-lt"/>
                <a:ea typeface="Times New Roman" panose="02020603050405020304" pitchFamily="18" charset="0"/>
                <a:cs typeface="Times New Roman" panose="02020603050405020304" pitchFamily="18" charset="0"/>
              </a:rPr>
              <a:t> </a:t>
            </a:r>
            <a:r>
              <a:rPr lang="en-US" sz="2800" b="1" dirty="0" err="1">
                <a:solidFill>
                  <a:srgbClr val="002060"/>
                </a:solidFill>
                <a:effectLst/>
                <a:latin typeface="+mn-lt"/>
                <a:ea typeface="Times New Roman" panose="02020603050405020304" pitchFamily="18" charset="0"/>
                <a:cs typeface="Times New Roman" panose="02020603050405020304" pitchFamily="18" charset="0"/>
              </a:rPr>
              <a:t>va</a:t>
            </a:r>
            <a:r>
              <a:rPr lang="en-US" sz="2800" b="1" dirty="0">
                <a:solidFill>
                  <a:srgbClr val="002060"/>
                </a:solidFill>
                <a:effectLst/>
                <a:latin typeface="+mn-lt"/>
                <a:ea typeface="Times New Roman" panose="02020603050405020304" pitchFamily="18" charset="0"/>
                <a:cs typeface="Times New Roman" panose="02020603050405020304" pitchFamily="18" charset="0"/>
              </a:rPr>
              <a:t> </a:t>
            </a:r>
            <a:r>
              <a:rPr lang="en-US" sz="2800" b="1" dirty="0" err="1">
                <a:solidFill>
                  <a:srgbClr val="002060"/>
                </a:solidFill>
                <a:effectLst/>
                <a:latin typeface="+mn-lt"/>
                <a:ea typeface="Times New Roman" panose="02020603050405020304" pitchFamily="18" charset="0"/>
                <a:cs typeface="Times New Roman" panose="02020603050405020304" pitchFamily="18" charset="0"/>
              </a:rPr>
              <a:t>tarbiyalanadi</a:t>
            </a:r>
            <a:r>
              <a:rPr lang="en-US" sz="2800" b="1" dirty="0">
                <a:solidFill>
                  <a:srgbClr val="002060"/>
                </a:solidFill>
                <a:effectLst/>
                <a:latin typeface="+mn-lt"/>
                <a:ea typeface="Times New Roman" panose="02020603050405020304" pitchFamily="18" charset="0"/>
                <a:cs typeface="Times New Roman" panose="02020603050405020304" pitchFamily="18" charset="0"/>
              </a:rPr>
              <a:t>:</a:t>
            </a:r>
            <a:endParaRPr lang="ru-RU" sz="2800" b="1" dirty="0">
              <a:solidFill>
                <a:srgbClr val="002060"/>
              </a:solidFill>
              <a:latin typeface="+mn-lt"/>
            </a:endParaRPr>
          </a:p>
        </p:txBody>
      </p:sp>
      <p:graphicFrame>
        <p:nvGraphicFramePr>
          <p:cNvPr id="2" name="Объект 1">
            <a:extLst>
              <a:ext uri="{FF2B5EF4-FFF2-40B4-BE49-F238E27FC236}">
                <a16:creationId xmlns:a16="http://schemas.microsoft.com/office/drawing/2014/main" id="{111E14A2-499A-4B76-840D-F13A2EAEC40D}"/>
              </a:ext>
            </a:extLst>
          </p:cNvPr>
          <p:cNvGraphicFramePr>
            <a:graphicFrameLocks noGrp="1"/>
          </p:cNvGraphicFramePr>
          <p:nvPr>
            <p:ph idx="1"/>
            <p:extLst>
              <p:ext uri="{D42A27DB-BD31-4B8C-83A1-F6EECF244321}">
                <p14:modId xmlns:p14="http://schemas.microsoft.com/office/powerpoint/2010/main" val="2009795848"/>
              </p:ext>
            </p:extLst>
          </p:nvPr>
        </p:nvGraphicFramePr>
        <p:xfrm>
          <a:off x="1974573" y="1690689"/>
          <a:ext cx="9978887" cy="440531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87937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Начальная школа. Шаблон для презентации. | Началочка">
            <a:extLst>
              <a:ext uri="{FF2B5EF4-FFF2-40B4-BE49-F238E27FC236}">
                <a16:creationId xmlns:a16="http://schemas.microsoft.com/office/drawing/2014/main" id="{40F38EE3-455F-4785-B232-2FD500A12122}"/>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15102" y="0"/>
            <a:ext cx="12176898" cy="6741368"/>
          </a:xfrm>
          <a:prstGeom prst="rect">
            <a:avLst/>
          </a:prstGeom>
          <a:noFill/>
          <a:extLst>
            <a:ext uri="{909E8E84-426E-40DD-AFC4-6F175D3DCCD1}">
              <a14:hiddenFill xmlns:a14="http://schemas.microsoft.com/office/drawing/2010/main">
                <a:solidFill>
                  <a:srgbClr val="FFFFFF"/>
                </a:solidFill>
              </a14:hiddenFill>
            </a:ext>
          </a:extLst>
        </p:spPr>
      </p:pic>
      <p:sp>
        <p:nvSpPr>
          <p:cNvPr id="5" name="Заголовок 4">
            <a:extLst>
              <a:ext uri="{FF2B5EF4-FFF2-40B4-BE49-F238E27FC236}">
                <a16:creationId xmlns:a16="http://schemas.microsoft.com/office/drawing/2014/main" id="{845EF43D-D22F-4ECD-991F-3CAB8BAFA882}"/>
              </a:ext>
            </a:extLst>
          </p:cNvPr>
          <p:cNvSpPr>
            <a:spLocks noGrp="1"/>
          </p:cNvSpPr>
          <p:nvPr>
            <p:ph type="title"/>
          </p:nvPr>
        </p:nvSpPr>
        <p:spPr>
          <a:xfrm>
            <a:off x="1086678" y="365126"/>
            <a:ext cx="10058400" cy="933587"/>
          </a:xfrm>
          <a:solidFill>
            <a:schemeClr val="accent4">
              <a:lumMod val="20000"/>
              <a:lumOff val="80000"/>
            </a:schemeClr>
          </a:solidFill>
          <a:ln>
            <a:solidFill>
              <a:srgbClr val="002060"/>
            </a:solidFill>
          </a:ln>
        </p:spPr>
        <p:txBody>
          <a:bodyPr>
            <a:normAutofit/>
          </a:bodyPr>
          <a:lstStyle/>
          <a:p>
            <a:pPr algn="ctr"/>
            <a:r>
              <a:rPr lang="en-US" sz="2800" b="1" dirty="0" err="1">
                <a:solidFill>
                  <a:srgbClr val="002060"/>
                </a:solidFill>
                <a:effectLst/>
                <a:latin typeface="+mn-lt"/>
                <a:ea typeface="Times New Roman" panose="02020603050405020304" pitchFamily="18" charset="0"/>
                <a:cs typeface="Times New Roman" panose="02020603050405020304" pitchFamily="18" charset="0"/>
              </a:rPr>
              <a:t>O‘zbekiston</a:t>
            </a:r>
            <a:r>
              <a:rPr lang="en-US" sz="2800" b="1" dirty="0">
                <a:solidFill>
                  <a:srgbClr val="002060"/>
                </a:solidFill>
                <a:effectLst/>
                <a:latin typeface="+mn-lt"/>
                <a:ea typeface="Times New Roman" panose="02020603050405020304" pitchFamily="18" charset="0"/>
                <a:cs typeface="Times New Roman" panose="02020603050405020304" pitchFamily="18" charset="0"/>
              </a:rPr>
              <a:t> </a:t>
            </a:r>
            <a:r>
              <a:rPr lang="en-US" sz="2800" b="1" dirty="0" err="1">
                <a:solidFill>
                  <a:srgbClr val="002060"/>
                </a:solidFill>
                <a:effectLst/>
                <a:latin typeface="+mn-lt"/>
                <a:ea typeface="Times New Roman" panose="02020603050405020304" pitchFamily="18" charset="0"/>
                <a:cs typeface="Times New Roman" panose="02020603050405020304" pitchFamily="18" charset="0"/>
              </a:rPr>
              <a:t>Respublikasi</a:t>
            </a:r>
            <a:r>
              <a:rPr lang="en-US" sz="2800" b="1" dirty="0">
                <a:solidFill>
                  <a:srgbClr val="002060"/>
                </a:solidFill>
                <a:effectLst/>
                <a:latin typeface="+mn-lt"/>
                <a:ea typeface="Times New Roman" panose="02020603050405020304" pitchFamily="18" charset="0"/>
                <a:cs typeface="Times New Roman" panose="02020603050405020304" pitchFamily="18" charset="0"/>
              </a:rPr>
              <a:t> </a:t>
            </a:r>
            <a:r>
              <a:rPr lang="en-US" sz="2800" b="1" dirty="0" err="1">
                <a:solidFill>
                  <a:srgbClr val="002060"/>
                </a:solidFill>
                <a:effectLst/>
                <a:latin typeface="+mn-lt"/>
                <a:ea typeface="Times New Roman" panose="02020603050405020304" pitchFamily="18" charset="0"/>
                <a:cs typeface="Times New Roman" panose="02020603050405020304" pitchFamily="18" charset="0"/>
              </a:rPr>
              <a:t>Prezidentining</a:t>
            </a:r>
            <a:r>
              <a:rPr lang="en-US" sz="2800" b="1" dirty="0">
                <a:solidFill>
                  <a:srgbClr val="002060"/>
                </a:solidFill>
                <a:effectLst/>
                <a:latin typeface="+mn-lt"/>
                <a:ea typeface="Times New Roman" panose="02020603050405020304" pitchFamily="18" charset="0"/>
                <a:cs typeface="Times New Roman" panose="02020603050405020304" pitchFamily="18" charset="0"/>
              </a:rPr>
              <a:t> 2020-yil 13-oktabrdagi PQ-4860-sonli </a:t>
            </a:r>
            <a:r>
              <a:rPr lang="en-US" sz="2800" b="1" dirty="0" err="1">
                <a:solidFill>
                  <a:srgbClr val="002060"/>
                </a:solidFill>
                <a:effectLst/>
                <a:latin typeface="+mn-lt"/>
                <a:ea typeface="Times New Roman" panose="02020603050405020304" pitchFamily="18" charset="0"/>
                <a:cs typeface="Times New Roman" panose="02020603050405020304" pitchFamily="18" charset="0"/>
              </a:rPr>
              <a:t>qarorini</a:t>
            </a:r>
            <a:r>
              <a:rPr lang="en-US" sz="2800" b="1" dirty="0">
                <a:solidFill>
                  <a:srgbClr val="002060"/>
                </a:solidFill>
                <a:effectLst/>
                <a:latin typeface="+mn-lt"/>
                <a:ea typeface="Times New Roman" panose="02020603050405020304" pitchFamily="18" charset="0"/>
                <a:cs typeface="Times New Roman" panose="02020603050405020304" pitchFamily="18" charset="0"/>
              </a:rPr>
              <a:t> 1-ilova</a:t>
            </a:r>
            <a:endParaRPr lang="ru-RU" sz="2800" b="1" dirty="0">
              <a:solidFill>
                <a:srgbClr val="002060"/>
              </a:solidFill>
              <a:latin typeface="+mn-lt"/>
            </a:endParaRPr>
          </a:p>
        </p:txBody>
      </p:sp>
      <p:sp>
        <p:nvSpPr>
          <p:cNvPr id="6" name="Объект 5">
            <a:extLst>
              <a:ext uri="{FF2B5EF4-FFF2-40B4-BE49-F238E27FC236}">
                <a16:creationId xmlns:a16="http://schemas.microsoft.com/office/drawing/2014/main" id="{B4E75E0F-E423-4580-A257-DE5890944971}"/>
              </a:ext>
            </a:extLst>
          </p:cNvPr>
          <p:cNvSpPr>
            <a:spLocks noGrp="1"/>
          </p:cNvSpPr>
          <p:nvPr>
            <p:ph idx="1"/>
          </p:nvPr>
        </p:nvSpPr>
        <p:spPr>
          <a:xfrm>
            <a:off x="450574" y="1391478"/>
            <a:ext cx="10919791" cy="4890051"/>
          </a:xfrm>
          <a:solidFill>
            <a:schemeClr val="accent6">
              <a:lumMod val="20000"/>
              <a:lumOff val="80000"/>
            </a:schemeClr>
          </a:solidFill>
          <a:ln>
            <a:solidFill>
              <a:srgbClr val="002060"/>
            </a:solidFill>
          </a:ln>
        </p:spPr>
        <p:txBody>
          <a:bodyPr>
            <a:normAutofit lnSpcReduction="10000"/>
          </a:bodyPr>
          <a:lstStyle/>
          <a:p>
            <a:pPr algn="just">
              <a:lnSpc>
                <a:spcPct val="110000"/>
              </a:lnSpc>
            </a:pPr>
            <a:r>
              <a:rPr lang="en-US" sz="2400" b="1" dirty="0">
                <a:solidFill>
                  <a:srgbClr val="002060"/>
                </a:solidFill>
                <a:effectLst/>
                <a:ea typeface="Times New Roman" panose="02020603050405020304" pitchFamily="18" charset="0"/>
                <a:cs typeface="Times New Roman" panose="02020603050405020304" pitchFamily="18" charset="0"/>
              </a:rPr>
              <a:t>2020 — 2025-yillarda </a:t>
            </a:r>
            <a:r>
              <a:rPr lang="en-US" sz="2400" b="1" dirty="0" err="1">
                <a:solidFill>
                  <a:srgbClr val="002060"/>
                </a:solidFill>
                <a:effectLst/>
                <a:ea typeface="Times New Roman" panose="02020603050405020304" pitchFamily="18" charset="0"/>
                <a:cs typeface="Times New Roman" panose="02020603050405020304" pitchFamily="18" charset="0"/>
              </a:rPr>
              <a:t>xalq</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ta’limi</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tizimida</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inklyuziv</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ta’limni</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rivojlantirish</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Konsepsiyasiga</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asosan</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inklyuziv</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ta’lim</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jarayonida</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o‘quvchilarda</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o‘qishga</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sog‘lom</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kuchli</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va</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ta’sirchan</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motivatsiyani</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shakllantirish</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hamda</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kasb</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tanlash</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kasbiy</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o‘sishini</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mustaqil</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rejalashtirish</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zamonaviy</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kasblarni</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egallash</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qobiliyatini</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rivojlantirish</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inklyuziv</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ta’lim</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dasturlari</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asosida</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zamonaviy</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darsliklar</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o‘quv-uslubiy</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qo‘llanmalar</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axborot-kommunikatsiya</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texnologiyalarini</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joriy</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etgan</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holda</a:t>
            </a:r>
            <a:r>
              <a:rPr lang="en-US" sz="2400" b="1" dirty="0">
                <a:solidFill>
                  <a:srgbClr val="002060"/>
                </a:solidFill>
                <a:effectLst/>
                <a:ea typeface="Times New Roman" panose="02020603050405020304" pitchFamily="18" charset="0"/>
                <a:cs typeface="Times New Roman" panose="02020603050405020304" pitchFamily="18" charset="0"/>
              </a:rPr>
              <a:t> multimedia </a:t>
            </a:r>
            <a:r>
              <a:rPr lang="en-US" sz="2400" b="1" dirty="0" err="1">
                <a:solidFill>
                  <a:srgbClr val="002060"/>
                </a:solidFill>
                <a:effectLst/>
                <a:ea typeface="Times New Roman" panose="02020603050405020304" pitchFamily="18" charset="0"/>
                <a:cs typeface="Times New Roman" panose="02020603050405020304" pitchFamily="18" charset="0"/>
              </a:rPr>
              <a:t>ilovalarini</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yaratish</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inklyuziv</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ta’lim</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jarayonida</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o‘quvchilarni</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ma’naviy-axloqiy</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tarbiyalash</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bolaning</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jismonan</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sog‘lom</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va</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baquvvat</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shakllanishiga</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erishish</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fuqarolarning</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o‘zini</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o‘zi</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boshqarish</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organlari</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tomonidan</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ota-onalar</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o‘rtasida</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inklyuziv</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ta’lim</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tizimi</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to‘g‘risida</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tushuntirish</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ishlarini</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olib</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borish</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hamda</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rivojlangan</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mamlakatlarning</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ilg‘or</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tajribasini</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o‘rgangan</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holda</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inklyuziv</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ta’lim</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tizimi</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joriy</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qilingan</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ta’lim</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muassasalarida</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o‘quvchilar</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o‘rtasida</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zo‘ravonlikning</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oldini</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olishga</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qaratilgan</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dasturlarni</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joriy</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etish</a:t>
            </a:r>
            <a:r>
              <a:rPr lang="en-US" sz="2400" b="1" dirty="0">
                <a:solidFill>
                  <a:srgbClr val="002060"/>
                </a:solidFill>
                <a:effectLst/>
                <a:ea typeface="Times New Roman" panose="02020603050405020304" pitchFamily="18" charset="0"/>
                <a:cs typeface="Times New Roman" panose="02020603050405020304" pitchFamily="18" charset="0"/>
              </a:rPr>
              <a:t> </a:t>
            </a:r>
            <a:r>
              <a:rPr lang="en-US" sz="2400" b="1" dirty="0" err="1">
                <a:solidFill>
                  <a:srgbClr val="002060"/>
                </a:solidFill>
                <a:effectLst/>
                <a:ea typeface="Times New Roman" panose="02020603050405020304" pitchFamily="18" charset="0"/>
                <a:cs typeface="Times New Roman" panose="02020603050405020304" pitchFamily="18" charset="0"/>
              </a:rPr>
              <a:t>lozim</a:t>
            </a:r>
            <a:r>
              <a:rPr lang="en-US" sz="2400" b="1" dirty="0">
                <a:solidFill>
                  <a:srgbClr val="002060"/>
                </a:solidFill>
                <a:effectLst/>
                <a:ea typeface="Times New Roman" panose="02020603050405020304" pitchFamily="18" charset="0"/>
                <a:cs typeface="Times New Roman" panose="02020603050405020304" pitchFamily="18" charset="0"/>
              </a:rPr>
              <a:t>. </a:t>
            </a:r>
            <a:endParaRPr lang="ru-RU" sz="2400" b="1" dirty="0">
              <a:solidFill>
                <a:srgbClr val="002060"/>
              </a:solidFill>
              <a:effectLst/>
              <a:ea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235397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Начальная школа. Шаблон для презентации. | Началочка">
            <a:extLst>
              <a:ext uri="{FF2B5EF4-FFF2-40B4-BE49-F238E27FC236}">
                <a16:creationId xmlns:a16="http://schemas.microsoft.com/office/drawing/2014/main" id="{40F38EE3-455F-4785-B232-2FD500A12122}"/>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15102" y="0"/>
            <a:ext cx="12176898"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Заголовок 4">
            <a:extLst>
              <a:ext uri="{FF2B5EF4-FFF2-40B4-BE49-F238E27FC236}">
                <a16:creationId xmlns:a16="http://schemas.microsoft.com/office/drawing/2014/main" id="{845EF43D-D22F-4ECD-991F-3CAB8BAFA882}"/>
              </a:ext>
            </a:extLst>
          </p:cNvPr>
          <p:cNvSpPr>
            <a:spLocks noGrp="1"/>
          </p:cNvSpPr>
          <p:nvPr>
            <p:ph type="title"/>
          </p:nvPr>
        </p:nvSpPr>
        <p:spPr>
          <a:xfrm>
            <a:off x="722244" y="278296"/>
            <a:ext cx="10631556" cy="1020418"/>
          </a:xfrm>
          <a:solidFill>
            <a:schemeClr val="accent2">
              <a:lumMod val="20000"/>
              <a:lumOff val="80000"/>
            </a:schemeClr>
          </a:solidFill>
          <a:ln>
            <a:solidFill>
              <a:srgbClr val="002060"/>
            </a:solidFill>
          </a:ln>
        </p:spPr>
        <p:txBody>
          <a:bodyPr>
            <a:normAutofit fontScale="90000"/>
          </a:bodyPr>
          <a:lstStyle/>
          <a:p>
            <a:pPr algn="ctr"/>
            <a:r>
              <a:rPr lang="en-US" sz="2800" b="1" dirty="0">
                <a:solidFill>
                  <a:srgbClr val="002060"/>
                </a:solidFill>
                <a:effectLst/>
                <a:latin typeface="+mn-lt"/>
                <a:ea typeface="Times New Roman" panose="02020603050405020304" pitchFamily="18" charset="0"/>
              </a:rPr>
              <a:t>I</a:t>
            </a:r>
            <a:r>
              <a:rPr lang="uz-Cyrl-UZ" sz="2800" b="1" dirty="0">
                <a:solidFill>
                  <a:srgbClr val="002060"/>
                </a:solidFill>
                <a:effectLst/>
                <a:latin typeface="+mn-lt"/>
                <a:ea typeface="Times New Roman" panose="02020603050405020304" pitchFamily="18" charset="0"/>
              </a:rPr>
              <a:t>nklyuziv ta’lim uchun darslik, dastur, o’quv reja va boshqa ta’limiy masalalarni moslashtirish bo’yicha  </a:t>
            </a:r>
            <a:r>
              <a:rPr lang="uz-Cyrl-UZ" sz="2800" b="1" spc="-5" dirty="0">
                <a:solidFill>
                  <a:srgbClr val="002060"/>
                </a:solidFill>
                <a:effectLst/>
                <a:latin typeface="+mn-lt"/>
                <a:ea typeface="Times New Roman" panose="02020603050405020304" pitchFamily="18" charset="0"/>
              </a:rPr>
              <a:t>pedagoglarga tavsiyalar taqdim etilgan.</a:t>
            </a:r>
            <a:r>
              <a:rPr lang="uz-Cyrl-UZ" sz="2800" b="1" dirty="0">
                <a:solidFill>
                  <a:srgbClr val="002060"/>
                </a:solidFill>
                <a:effectLst/>
                <a:latin typeface="+mn-lt"/>
                <a:ea typeface="Times New Roman" panose="02020603050405020304" pitchFamily="18" charset="0"/>
              </a:rPr>
              <a:t>	</a:t>
            </a:r>
            <a:endParaRPr lang="ru-RU" sz="2800" b="1" dirty="0">
              <a:solidFill>
                <a:srgbClr val="002060"/>
              </a:solidFill>
              <a:latin typeface="+mn-lt"/>
            </a:endParaRPr>
          </a:p>
        </p:txBody>
      </p:sp>
      <p:sp>
        <p:nvSpPr>
          <p:cNvPr id="6" name="Объект 5">
            <a:extLst>
              <a:ext uri="{FF2B5EF4-FFF2-40B4-BE49-F238E27FC236}">
                <a16:creationId xmlns:a16="http://schemas.microsoft.com/office/drawing/2014/main" id="{B4E75E0F-E423-4580-A257-DE5890944971}"/>
              </a:ext>
            </a:extLst>
          </p:cNvPr>
          <p:cNvSpPr>
            <a:spLocks noGrp="1"/>
          </p:cNvSpPr>
          <p:nvPr>
            <p:ph idx="1"/>
          </p:nvPr>
        </p:nvSpPr>
        <p:spPr>
          <a:xfrm>
            <a:off x="265043" y="1431233"/>
            <a:ext cx="11555896" cy="5274367"/>
          </a:xfrm>
          <a:solidFill>
            <a:schemeClr val="bg1">
              <a:lumMod val="95000"/>
            </a:schemeClr>
          </a:solidFill>
          <a:ln>
            <a:solidFill>
              <a:srgbClr val="002060"/>
            </a:solidFill>
          </a:ln>
        </p:spPr>
        <p:txBody>
          <a:bodyPr>
            <a:normAutofit fontScale="92500" lnSpcReduction="10000"/>
          </a:bodyPr>
          <a:lstStyle/>
          <a:p>
            <a:pPr marL="0" indent="0" algn="just">
              <a:lnSpc>
                <a:spcPct val="100000"/>
              </a:lnSpc>
              <a:spcBef>
                <a:spcPts val="0"/>
              </a:spcBef>
              <a:buNone/>
              <a:tabLst>
                <a:tab pos="4404360" algn="l"/>
              </a:tabLst>
            </a:pPr>
            <a:r>
              <a:rPr lang="uz-Cyrl-UZ" sz="1800" b="1" dirty="0">
                <a:solidFill>
                  <a:srgbClr val="002060"/>
                </a:solidFill>
                <a:effectLst/>
                <a:ea typeface="Times New Roman" panose="02020603050405020304" pitchFamily="18" charset="0"/>
                <a:cs typeface="Times New Roman" panose="02020603050405020304" pitchFamily="18" charset="0"/>
              </a:rPr>
              <a:t>Darslik</a:t>
            </a:r>
            <a:r>
              <a:rPr lang="uz-Cyrl-UZ" sz="1800" b="1" dirty="0">
                <a:solidFill>
                  <a:srgbClr val="0070C0"/>
                </a:solidFill>
                <a:effectLst/>
                <a:ea typeface="Times New Roman" panose="02020603050405020304" pitchFamily="18" charset="0"/>
                <a:cs typeface="Times New Roman" panose="02020603050405020304" pitchFamily="18" charset="0"/>
              </a:rPr>
              <a:t>	</a:t>
            </a:r>
            <a:endParaRPr lang="ru-RU" sz="1800" b="1" dirty="0">
              <a:solidFill>
                <a:srgbClr val="0070C0"/>
              </a:solidFill>
              <a:effectLst/>
              <a:ea typeface="Times New Roman" panose="02020603050405020304" pitchFamily="18" charset="0"/>
              <a:cs typeface="Times New Roman" panose="02020603050405020304" pitchFamily="18" charset="0"/>
            </a:endParaRPr>
          </a:p>
          <a:p>
            <a:pPr marL="342900" lvl="0" indent="-342900" algn="just">
              <a:lnSpc>
                <a:spcPct val="100000"/>
              </a:lnSpc>
              <a:spcBef>
                <a:spcPts val="600"/>
              </a:spcBef>
              <a:buFont typeface="Arial" panose="020B0604020202020204" pitchFamily="34" charset="0"/>
              <a:buChar char="*"/>
              <a:tabLst>
                <a:tab pos="487680" algn="l"/>
                <a:tab pos="4401185" algn="l"/>
              </a:tabLst>
            </a:pPr>
            <a:r>
              <a:rPr lang="uz-Cyrl-UZ" sz="2300" b="1" dirty="0">
                <a:solidFill>
                  <a:srgbClr val="7030A0"/>
                </a:solidFill>
                <a:effectLst/>
                <a:ea typeface="Times New Roman" panose="02020603050405020304" pitchFamily="18" charset="0"/>
                <a:cs typeface="Times New Roman" panose="02020603050405020304" pitchFamily="18" charset="0"/>
              </a:rPr>
              <a:t>Bir xil mazmunga yoki nisbatan oson o’qiladigan alternativ </a:t>
            </a:r>
            <a:r>
              <a:rPr lang="en-US" sz="2300" b="1" dirty="0">
                <a:solidFill>
                  <a:srgbClr val="7030A0"/>
                </a:solidFill>
                <a:effectLst/>
                <a:ea typeface="Times New Roman" panose="02020603050405020304" pitchFamily="18" charset="0"/>
                <a:cs typeface="Times New Roman" panose="02020603050405020304" pitchFamily="18" charset="0"/>
              </a:rPr>
              <a:t>f</a:t>
            </a:r>
            <a:r>
              <a:rPr lang="uz-Cyrl-UZ" sz="2300" b="1" spc="-10" dirty="0">
                <a:solidFill>
                  <a:srgbClr val="7030A0"/>
                </a:solidFill>
                <a:effectLst/>
                <a:ea typeface="Times New Roman" panose="02020603050405020304" pitchFamily="18" charset="0"/>
                <a:cs typeface="Times New Roman" panose="02020603050405020304" pitchFamily="18" charset="0"/>
              </a:rPr>
              <a:t>ormatdagi darsliklar bilan ta’minlanishi;</a:t>
            </a:r>
            <a:r>
              <a:rPr lang="uz-Cyrl-UZ" sz="2300" b="1" dirty="0">
                <a:solidFill>
                  <a:srgbClr val="7030A0"/>
                </a:solidFill>
                <a:effectLst/>
                <a:ea typeface="Times New Roman" panose="02020603050405020304" pitchFamily="18" charset="0"/>
                <a:cs typeface="Times New Roman" panose="02020603050405020304" pitchFamily="18" charset="0"/>
              </a:rPr>
              <a:t>	</a:t>
            </a:r>
            <a:endParaRPr lang="ru-RU" sz="2300" b="1" dirty="0">
              <a:solidFill>
                <a:srgbClr val="7030A0"/>
              </a:solidFill>
              <a:effectLst/>
              <a:ea typeface="Times New Roman" panose="02020603050405020304" pitchFamily="18" charset="0"/>
              <a:cs typeface="Times New Roman" panose="02020603050405020304" pitchFamily="18" charset="0"/>
            </a:endParaRPr>
          </a:p>
          <a:p>
            <a:pPr marL="342900" lvl="0" indent="-342900" algn="just">
              <a:lnSpc>
                <a:spcPct val="100000"/>
              </a:lnSpc>
              <a:spcBef>
                <a:spcPts val="600"/>
              </a:spcBef>
              <a:buFont typeface="Arial" panose="020B0604020202020204" pitchFamily="34" charset="0"/>
              <a:buChar char="*"/>
              <a:tabLst>
                <a:tab pos="487680" algn="l"/>
                <a:tab pos="4395470" algn="l"/>
              </a:tabLst>
            </a:pPr>
            <a:r>
              <a:rPr lang="uz-Cyrl-UZ" sz="2300" b="1" dirty="0">
                <a:solidFill>
                  <a:srgbClr val="7030A0"/>
                </a:solidFill>
                <a:effectLst/>
                <a:ea typeface="Times New Roman" panose="02020603050405020304" pitchFamily="18" charset="0"/>
                <a:cs typeface="Times New Roman" panose="02020603050405020304" pitchFamily="18" charset="0"/>
              </a:rPr>
              <a:t>O’quvchilar</a:t>
            </a:r>
            <a:r>
              <a:rPr lang="en-US" sz="2300" b="1" dirty="0">
                <a:solidFill>
                  <a:srgbClr val="7030A0"/>
                </a:solidFill>
                <a:effectLst/>
                <a:ea typeface="Times New Roman" panose="02020603050405020304" pitchFamily="18" charset="0"/>
                <a:cs typeface="Times New Roman" panose="02020603050405020304" pitchFamily="18" charset="0"/>
              </a:rPr>
              <a:t> </a:t>
            </a:r>
            <a:r>
              <a:rPr lang="uz-Cyrl-UZ" sz="2300" b="1" dirty="0">
                <a:solidFill>
                  <a:srgbClr val="7030A0"/>
                </a:solidFill>
                <a:effectLst/>
                <a:ea typeface="Times New Roman" panose="02020603050405020304" pitchFamily="18" charset="0"/>
                <a:cs typeface="Times New Roman" panose="02020603050405020304" pitchFamily="18" charset="0"/>
              </a:rPr>
              <a:t>matnni bir vaqtning o’zida ham o’qishlari ham</a:t>
            </a:r>
            <a:r>
              <a:rPr lang="en-US" sz="2300" b="1" dirty="0">
                <a:solidFill>
                  <a:srgbClr val="7030A0"/>
                </a:solidFill>
                <a:effectLst/>
                <a:ea typeface="Times New Roman" panose="02020603050405020304" pitchFamily="18" charset="0"/>
                <a:cs typeface="Times New Roman" panose="02020603050405020304" pitchFamily="18" charset="0"/>
              </a:rPr>
              <a:t> </a:t>
            </a:r>
            <a:r>
              <a:rPr lang="uz-Cyrl-UZ" sz="2300" b="1" spc="-10" dirty="0">
                <a:solidFill>
                  <a:srgbClr val="7030A0"/>
                </a:solidFill>
                <a:effectLst/>
                <a:ea typeface="Times New Roman" panose="02020603050405020304" pitchFamily="18" charset="0"/>
                <a:cs typeface="Times New Roman" panose="02020603050405020304" pitchFamily="18" charset="0"/>
              </a:rPr>
              <a:t>eshitishlari</a:t>
            </a:r>
            <a:r>
              <a:rPr lang="en-US" sz="2300" b="1" spc="-10" dirty="0">
                <a:solidFill>
                  <a:srgbClr val="7030A0"/>
                </a:solidFill>
                <a:effectLst/>
                <a:ea typeface="Times New Roman" panose="02020603050405020304" pitchFamily="18" charset="0"/>
                <a:cs typeface="Times New Roman" panose="02020603050405020304" pitchFamily="18" charset="0"/>
              </a:rPr>
              <a:t> </a:t>
            </a:r>
            <a:r>
              <a:rPr lang="uz-Cyrl-UZ" sz="2300" b="1" spc="-10" dirty="0">
                <a:solidFill>
                  <a:srgbClr val="7030A0"/>
                </a:solidFill>
                <a:effectLst/>
                <a:ea typeface="Times New Roman" panose="02020603050405020304" pitchFamily="18" charset="0"/>
                <a:cs typeface="Times New Roman" panose="02020603050405020304" pitchFamily="18" charset="0"/>
              </a:rPr>
              <a:t>uchun</a:t>
            </a:r>
            <a:r>
              <a:rPr lang="en-US" sz="2300" b="1" spc="-10" dirty="0">
                <a:solidFill>
                  <a:srgbClr val="7030A0"/>
                </a:solidFill>
                <a:effectLst/>
                <a:ea typeface="Times New Roman" panose="02020603050405020304" pitchFamily="18" charset="0"/>
                <a:cs typeface="Times New Roman" panose="02020603050405020304" pitchFamily="18" charset="0"/>
              </a:rPr>
              <a:t> </a:t>
            </a:r>
            <a:r>
              <a:rPr lang="uz-Cyrl-UZ" sz="2300" b="1" spc="-10" dirty="0">
                <a:solidFill>
                  <a:srgbClr val="7030A0"/>
                </a:solidFill>
                <a:effectLst/>
                <a:ea typeface="Times New Roman" panose="02020603050405020304" pitchFamily="18" charset="0"/>
                <a:cs typeface="Times New Roman" panose="02020603050405020304" pitchFamily="18" charset="0"/>
              </a:rPr>
              <a:t>audio-darsliklar bilan ta’minlanishi;</a:t>
            </a:r>
            <a:r>
              <a:rPr lang="uz-Cyrl-UZ" sz="2300" b="1" dirty="0">
                <a:solidFill>
                  <a:srgbClr val="7030A0"/>
                </a:solidFill>
                <a:effectLst/>
                <a:ea typeface="Times New Roman" panose="02020603050405020304" pitchFamily="18" charset="0"/>
                <a:cs typeface="Times New Roman" panose="02020603050405020304" pitchFamily="18" charset="0"/>
              </a:rPr>
              <a:t>	</a:t>
            </a:r>
            <a:endParaRPr lang="ru-RU" sz="2300" b="1" dirty="0">
              <a:solidFill>
                <a:srgbClr val="7030A0"/>
              </a:solidFill>
              <a:effectLst/>
              <a:ea typeface="Times New Roman" panose="02020603050405020304" pitchFamily="18" charset="0"/>
              <a:cs typeface="Times New Roman" panose="02020603050405020304" pitchFamily="18" charset="0"/>
            </a:endParaRPr>
          </a:p>
          <a:p>
            <a:pPr marL="342900" lvl="0" indent="-342900" algn="just">
              <a:lnSpc>
                <a:spcPct val="100000"/>
              </a:lnSpc>
              <a:spcBef>
                <a:spcPts val="600"/>
              </a:spcBef>
              <a:buFont typeface="Arial" panose="020B0604020202020204" pitchFamily="34" charset="0"/>
              <a:buChar char="*"/>
              <a:tabLst>
                <a:tab pos="487680" algn="l"/>
                <a:tab pos="4392295" algn="l"/>
              </a:tabLst>
            </a:pPr>
            <a:r>
              <a:rPr lang="uz-Cyrl-UZ" sz="2300" b="1" spc="-5" dirty="0">
                <a:solidFill>
                  <a:srgbClr val="7030A0"/>
                </a:solidFill>
                <a:effectLst/>
                <a:ea typeface="Times New Roman" panose="02020603050405020304" pitchFamily="18" charset="0"/>
                <a:cs typeface="Times New Roman" panose="02020603050405020304" pitchFamily="18" charset="0"/>
              </a:rPr>
              <a:t>Darslik boblarining qisqa mazmunini keltirish;</a:t>
            </a:r>
            <a:r>
              <a:rPr lang="uz-Cyrl-UZ" sz="2300" b="1" dirty="0">
                <a:solidFill>
                  <a:srgbClr val="7030A0"/>
                </a:solidFill>
                <a:effectLst/>
                <a:ea typeface="Times New Roman" panose="02020603050405020304" pitchFamily="18" charset="0"/>
                <a:cs typeface="Times New Roman" panose="02020603050405020304" pitchFamily="18" charset="0"/>
              </a:rPr>
              <a:t>	</a:t>
            </a:r>
            <a:endParaRPr lang="ru-RU" sz="2300" b="1" dirty="0">
              <a:solidFill>
                <a:srgbClr val="7030A0"/>
              </a:solidFill>
              <a:effectLst/>
              <a:ea typeface="Times New Roman" panose="02020603050405020304" pitchFamily="18" charset="0"/>
              <a:cs typeface="Times New Roman" panose="02020603050405020304" pitchFamily="18" charset="0"/>
            </a:endParaRPr>
          </a:p>
          <a:p>
            <a:pPr marL="342900" lvl="0" indent="-342900" algn="just">
              <a:lnSpc>
                <a:spcPct val="100000"/>
              </a:lnSpc>
              <a:spcBef>
                <a:spcPts val="600"/>
              </a:spcBef>
              <a:buFont typeface="Arial" panose="020B0604020202020204" pitchFamily="34" charset="0"/>
              <a:buChar char="*"/>
              <a:tabLst>
                <a:tab pos="487680" algn="l"/>
              </a:tabLst>
            </a:pPr>
            <a:r>
              <a:rPr lang="uz-Cyrl-UZ" sz="2300" b="1" dirty="0">
                <a:solidFill>
                  <a:srgbClr val="7030A0"/>
                </a:solidFill>
                <a:effectLst/>
                <a:ea typeface="Times New Roman" panose="02020603050405020304" pitchFamily="18" charset="0"/>
                <a:cs typeface="Times New Roman" panose="02020603050405020304" pitchFamily="18" charset="0"/>
              </a:rPr>
              <a:t>Yuqori   darajada   o’qish   uchun   qiziq   materiallar   bilan ta’minlash;</a:t>
            </a:r>
            <a:endParaRPr lang="ru-RU" sz="2300" b="1" dirty="0">
              <a:solidFill>
                <a:srgbClr val="7030A0"/>
              </a:solidFill>
              <a:effectLst/>
              <a:ea typeface="Times New Roman" panose="02020603050405020304" pitchFamily="18" charset="0"/>
              <a:cs typeface="Times New Roman" panose="02020603050405020304" pitchFamily="18" charset="0"/>
            </a:endParaRPr>
          </a:p>
          <a:p>
            <a:pPr marL="342900" lvl="0" indent="-342900" algn="just">
              <a:lnSpc>
                <a:spcPct val="100000"/>
              </a:lnSpc>
              <a:spcBef>
                <a:spcPts val="600"/>
              </a:spcBef>
              <a:buFont typeface="Arial" panose="020B0604020202020204" pitchFamily="34" charset="0"/>
              <a:buChar char="*"/>
              <a:tabLst>
                <a:tab pos="487680" algn="l"/>
              </a:tabLst>
            </a:pPr>
            <a:r>
              <a:rPr lang="uz-Cyrl-UZ" sz="2300" b="1" dirty="0">
                <a:solidFill>
                  <a:srgbClr val="7030A0"/>
                </a:solidFill>
                <a:effectLst/>
                <a:ea typeface="Times New Roman" panose="02020603050405020304" pitchFamily="18" charset="0"/>
                <a:cs typeface="Times New Roman" panose="02020603050405020304" pitchFamily="18" charset="0"/>
              </a:rPr>
              <a:t>Muhim ma’lumotni aniqlash uchun markerlarni qo’llash;</a:t>
            </a:r>
            <a:endParaRPr lang="ru-RU" sz="2300" b="1" dirty="0">
              <a:solidFill>
                <a:srgbClr val="7030A0"/>
              </a:solidFill>
              <a:effectLst/>
              <a:ea typeface="Times New Roman" panose="02020603050405020304" pitchFamily="18" charset="0"/>
              <a:cs typeface="Times New Roman" panose="02020603050405020304" pitchFamily="18" charset="0"/>
            </a:endParaRPr>
          </a:p>
          <a:p>
            <a:pPr marL="342900" lvl="0" indent="-342900" algn="just">
              <a:lnSpc>
                <a:spcPct val="100000"/>
              </a:lnSpc>
              <a:spcBef>
                <a:spcPts val="600"/>
              </a:spcBef>
              <a:buFont typeface="Arial" panose="020B0604020202020204" pitchFamily="34" charset="0"/>
              <a:buChar char="*"/>
              <a:tabLst>
                <a:tab pos="487680" algn="l"/>
              </a:tabLst>
            </a:pPr>
            <a:r>
              <a:rPr lang="uz-Cyrl-UZ" sz="2300" b="1" dirty="0">
                <a:solidFill>
                  <a:srgbClr val="7030A0"/>
                </a:solidFill>
                <a:effectLst/>
                <a:ea typeface="Times New Roman" panose="02020603050405020304" pitchFamily="18" charset="0"/>
                <a:cs typeface="Times New Roman" panose="02020603050405020304" pitchFamily="18" charset="0"/>
              </a:rPr>
              <a:t>Tushirib qoldirilgan so’zli gaplarni qo’llash;</a:t>
            </a:r>
            <a:endParaRPr lang="ru-RU" sz="2300" b="1" dirty="0">
              <a:solidFill>
                <a:srgbClr val="7030A0"/>
              </a:solidFill>
              <a:effectLst/>
              <a:ea typeface="Times New Roman" panose="02020603050405020304" pitchFamily="18" charset="0"/>
              <a:cs typeface="Times New Roman" panose="02020603050405020304" pitchFamily="18" charset="0"/>
            </a:endParaRPr>
          </a:p>
          <a:p>
            <a:pPr marL="342900" lvl="0" indent="-342900" algn="just">
              <a:lnSpc>
                <a:spcPct val="100000"/>
              </a:lnSpc>
              <a:spcBef>
                <a:spcPts val="600"/>
              </a:spcBef>
              <a:buFont typeface="Arial" panose="020B0604020202020204" pitchFamily="34" charset="0"/>
              <a:buChar char="*"/>
              <a:tabLst>
                <a:tab pos="487680" algn="l"/>
              </a:tabLst>
            </a:pPr>
            <a:r>
              <a:rPr lang="uz-Cyrl-UZ" sz="2300" b="1" dirty="0">
                <a:solidFill>
                  <a:srgbClr val="7030A0"/>
                </a:solidFill>
                <a:effectLst/>
                <a:ea typeface="Times New Roman" panose="02020603050405020304" pitchFamily="18" charset="0"/>
                <a:cs typeface="Times New Roman" panose="02020603050405020304" pitchFamily="18" charset="0"/>
              </a:rPr>
              <a:t>Maktab va uy vazifalari uchun ikki komplekt bilan ta’minlanishi;</a:t>
            </a:r>
            <a:endParaRPr lang="ru-RU" sz="2300" b="1" dirty="0">
              <a:solidFill>
                <a:srgbClr val="7030A0"/>
              </a:solidFill>
              <a:effectLst/>
              <a:ea typeface="Times New Roman" panose="02020603050405020304" pitchFamily="18" charset="0"/>
              <a:cs typeface="Times New Roman" panose="02020603050405020304" pitchFamily="18" charset="0"/>
            </a:endParaRPr>
          </a:p>
          <a:p>
            <a:pPr marL="342900" lvl="0" indent="-342900" algn="just">
              <a:lnSpc>
                <a:spcPct val="100000"/>
              </a:lnSpc>
              <a:spcBef>
                <a:spcPts val="600"/>
              </a:spcBef>
              <a:buFont typeface="Arial" panose="020B0604020202020204" pitchFamily="34" charset="0"/>
              <a:buChar char="*"/>
              <a:tabLst>
                <a:tab pos="487680" algn="l"/>
              </a:tabLst>
            </a:pPr>
            <a:r>
              <a:rPr lang="uz-Cyrl-UZ" sz="2300" b="1" dirty="0">
                <a:solidFill>
                  <a:srgbClr val="7030A0"/>
                </a:solidFill>
                <a:effectLst/>
                <a:ea typeface="Times New Roman" panose="02020603050405020304" pitchFamily="18" charset="0"/>
                <a:cs typeface="Times New Roman" panose="02020603050405020304" pitchFamily="18" charset="0"/>
              </a:rPr>
              <a:t>Asosiy mavzularni yozish uchun kartochkalarni qo’llash;</a:t>
            </a:r>
            <a:endParaRPr lang="ru-RU" sz="2300" b="1" dirty="0">
              <a:solidFill>
                <a:srgbClr val="7030A0"/>
              </a:solidFill>
              <a:effectLst/>
              <a:ea typeface="Times New Roman" panose="02020603050405020304" pitchFamily="18" charset="0"/>
              <a:cs typeface="Times New Roman" panose="02020603050405020304" pitchFamily="18" charset="0"/>
            </a:endParaRPr>
          </a:p>
          <a:p>
            <a:pPr marL="342900" lvl="0" indent="-342900" algn="just">
              <a:lnSpc>
                <a:spcPct val="100000"/>
              </a:lnSpc>
              <a:spcBef>
                <a:spcPts val="600"/>
              </a:spcBef>
              <a:buFont typeface="Arial" panose="020B0604020202020204" pitchFamily="34" charset="0"/>
              <a:buChar char="*"/>
              <a:tabLst>
                <a:tab pos="487680" algn="l"/>
              </a:tabLst>
            </a:pPr>
            <a:r>
              <a:rPr lang="uz-Cyrl-UZ" sz="2300" b="1" dirty="0">
                <a:solidFill>
                  <a:srgbClr val="7030A0"/>
                </a:solidFill>
                <a:effectLst/>
                <a:ea typeface="Times New Roman" panose="02020603050405020304" pitchFamily="18" charset="0"/>
                <a:cs typeface="Times New Roman" panose="02020603050405020304" pitchFamily="18" charset="0"/>
              </a:rPr>
              <a:t>Matnni o’qishdan oldin shu mavzuni muhokama qilish uchun o’quvchilarga savollar ro’yxatini taqdim etish;</a:t>
            </a:r>
            <a:endParaRPr lang="ru-RU" sz="2300" b="1" dirty="0">
              <a:solidFill>
                <a:srgbClr val="7030A0"/>
              </a:solidFill>
              <a:effectLst/>
              <a:ea typeface="Times New Roman" panose="02020603050405020304" pitchFamily="18" charset="0"/>
              <a:cs typeface="Times New Roman" panose="02020603050405020304" pitchFamily="18" charset="0"/>
            </a:endParaRPr>
          </a:p>
          <a:p>
            <a:pPr marL="342900" lvl="0" indent="-342900" algn="just">
              <a:lnSpc>
                <a:spcPct val="100000"/>
              </a:lnSpc>
              <a:spcBef>
                <a:spcPts val="600"/>
              </a:spcBef>
              <a:buFont typeface="Arial" panose="020B0604020202020204" pitchFamily="34" charset="0"/>
              <a:buChar char="*"/>
              <a:tabLst>
                <a:tab pos="487680" algn="l"/>
              </a:tabLst>
            </a:pPr>
            <a:r>
              <a:rPr lang="uz-Cyrl-UZ" sz="2300" b="1" dirty="0">
                <a:solidFill>
                  <a:srgbClr val="7030A0"/>
                </a:solidFill>
                <a:effectLst/>
                <a:ea typeface="Times New Roman" panose="02020603050405020304" pitchFamily="18" charset="0"/>
                <a:cs typeface="Times New Roman" panose="02020603050405020304" pitchFamily="18" charset="0"/>
              </a:rPr>
              <a:t>Ko’rishda muammosi bo’lgan bolalarni Brayl tizimiga asoslangan yoki katta shriftlar bilan bosilgan o’quv materiallar va darsliklarning alternativ varianti bilan ta’minlash;</a:t>
            </a:r>
            <a:endParaRPr lang="ru-RU" sz="2300" b="1" dirty="0">
              <a:solidFill>
                <a:srgbClr val="7030A0"/>
              </a:solidFill>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9859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Начальная школа. Шаблон для презентации. | Началочка">
            <a:extLst>
              <a:ext uri="{FF2B5EF4-FFF2-40B4-BE49-F238E27FC236}">
                <a16:creationId xmlns:a16="http://schemas.microsoft.com/office/drawing/2014/main" id="{40F38EE3-455F-4785-B232-2FD500A12122}"/>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15102" y="0"/>
            <a:ext cx="12176898" cy="6741368"/>
          </a:xfrm>
          <a:prstGeom prst="rect">
            <a:avLst/>
          </a:prstGeom>
          <a:noFill/>
          <a:extLst>
            <a:ext uri="{909E8E84-426E-40DD-AFC4-6F175D3DCCD1}">
              <a14:hiddenFill xmlns:a14="http://schemas.microsoft.com/office/drawing/2010/main">
                <a:solidFill>
                  <a:srgbClr val="FFFFFF"/>
                </a:solidFill>
              </a14:hiddenFill>
            </a:ext>
          </a:extLst>
        </p:spPr>
      </p:pic>
      <p:sp>
        <p:nvSpPr>
          <p:cNvPr id="5" name="Заголовок 4">
            <a:extLst>
              <a:ext uri="{FF2B5EF4-FFF2-40B4-BE49-F238E27FC236}">
                <a16:creationId xmlns:a16="http://schemas.microsoft.com/office/drawing/2014/main" id="{845EF43D-D22F-4ECD-991F-3CAB8BAFA882}"/>
              </a:ext>
            </a:extLst>
          </p:cNvPr>
          <p:cNvSpPr>
            <a:spLocks noGrp="1"/>
          </p:cNvSpPr>
          <p:nvPr>
            <p:ph type="title"/>
          </p:nvPr>
        </p:nvSpPr>
        <p:spPr>
          <a:xfrm>
            <a:off x="1669774" y="365126"/>
            <a:ext cx="8441635" cy="628787"/>
          </a:xfrm>
          <a:solidFill>
            <a:schemeClr val="accent4">
              <a:lumMod val="20000"/>
              <a:lumOff val="80000"/>
            </a:schemeClr>
          </a:solidFill>
          <a:ln>
            <a:solidFill>
              <a:srgbClr val="002060"/>
            </a:solidFill>
          </a:ln>
        </p:spPr>
        <p:txBody>
          <a:bodyPr>
            <a:normAutofit/>
          </a:bodyPr>
          <a:lstStyle/>
          <a:p>
            <a:pPr algn="ctr"/>
            <a:r>
              <a:rPr lang="uz-Cyrl-UZ" sz="2800" b="1" dirty="0">
                <a:solidFill>
                  <a:srgbClr val="002060"/>
                </a:solidFill>
                <a:effectLst/>
                <a:latin typeface="+mn-lt"/>
                <a:ea typeface="Times New Roman" panose="02020603050405020304" pitchFamily="18" charset="0"/>
                <a:cs typeface="Times New Roman" panose="02020603050405020304" pitchFamily="18" charset="0"/>
              </a:rPr>
              <a:t>O’quv dasturlari</a:t>
            </a:r>
            <a:endParaRPr lang="ru-RU" sz="2800" dirty="0">
              <a:solidFill>
                <a:srgbClr val="002060"/>
              </a:solidFill>
              <a:latin typeface="+mn-lt"/>
            </a:endParaRPr>
          </a:p>
        </p:txBody>
      </p:sp>
      <p:sp>
        <p:nvSpPr>
          <p:cNvPr id="6" name="Объект 5">
            <a:extLst>
              <a:ext uri="{FF2B5EF4-FFF2-40B4-BE49-F238E27FC236}">
                <a16:creationId xmlns:a16="http://schemas.microsoft.com/office/drawing/2014/main" id="{B4E75E0F-E423-4580-A257-DE5890944971}"/>
              </a:ext>
            </a:extLst>
          </p:cNvPr>
          <p:cNvSpPr>
            <a:spLocks noGrp="1"/>
          </p:cNvSpPr>
          <p:nvPr>
            <p:ph idx="1"/>
          </p:nvPr>
        </p:nvSpPr>
        <p:spPr>
          <a:xfrm>
            <a:off x="781878" y="1232452"/>
            <a:ext cx="10571922" cy="4944511"/>
          </a:xfrm>
          <a:solidFill>
            <a:schemeClr val="bg1">
              <a:lumMod val="95000"/>
            </a:schemeClr>
          </a:solidFill>
          <a:ln>
            <a:solidFill>
              <a:srgbClr val="002060"/>
            </a:solidFill>
          </a:ln>
        </p:spPr>
        <p:txBody>
          <a:bodyPr>
            <a:normAutofit/>
          </a:bodyPr>
          <a:lstStyle/>
          <a:p>
            <a:pPr marL="342900" lvl="0" indent="-342900" algn="just">
              <a:lnSpc>
                <a:spcPct val="110000"/>
              </a:lnSpc>
              <a:spcBef>
                <a:spcPts val="600"/>
              </a:spcBef>
              <a:buFont typeface="Arial" panose="020B0604020202020204" pitchFamily="34" charset="0"/>
              <a:buChar char="*"/>
              <a:tabLst>
                <a:tab pos="533400" algn="l"/>
              </a:tabLst>
            </a:pPr>
            <a:r>
              <a:rPr lang="uz-Cyrl-UZ" sz="2400" b="1" dirty="0">
                <a:solidFill>
                  <a:srgbClr val="7030A0"/>
                </a:solidFill>
                <a:effectLst/>
                <a:ea typeface="Times New Roman" panose="02020603050405020304" pitchFamily="18" charset="0"/>
                <a:cs typeface="Times New Roman" panose="02020603050405020304" pitchFamily="18" charset="0"/>
              </a:rPr>
              <a:t>Asosiy tushunchalarni o’zlashtirishga yo’naltirilgan qisqartirilgan topshiriqlar berilishi;</a:t>
            </a:r>
            <a:endParaRPr lang="ru-RU" sz="2400" b="1" dirty="0">
              <a:solidFill>
                <a:srgbClr val="7030A0"/>
              </a:solidFill>
              <a:effectLst/>
              <a:ea typeface="Times New Roman" panose="02020603050405020304" pitchFamily="18" charset="0"/>
              <a:cs typeface="Times New Roman" panose="02020603050405020304" pitchFamily="18" charset="0"/>
            </a:endParaRPr>
          </a:p>
          <a:p>
            <a:pPr marL="342900" lvl="0" indent="-342900" algn="just">
              <a:lnSpc>
                <a:spcPct val="110000"/>
              </a:lnSpc>
              <a:spcBef>
                <a:spcPts val="600"/>
              </a:spcBef>
              <a:buFont typeface="Arial" panose="020B0604020202020204" pitchFamily="34" charset="0"/>
              <a:buChar char="*"/>
              <a:tabLst>
                <a:tab pos="533400" algn="l"/>
              </a:tabLst>
            </a:pPr>
            <a:r>
              <a:rPr lang="uz-Cyrl-UZ" sz="2400" b="1" dirty="0">
                <a:solidFill>
                  <a:srgbClr val="7030A0"/>
                </a:solidFill>
                <a:effectLst/>
                <a:ea typeface="Times New Roman" panose="02020603050405020304" pitchFamily="18" charset="0"/>
                <a:cs typeface="Times New Roman" panose="02020603050405020304" pitchFamily="18" charset="0"/>
              </a:rPr>
              <a:t>Nisbatan funksional so’zlarning ustida ishlash uchun yo’naltirilgan qisqa testlar;</a:t>
            </a:r>
            <a:endParaRPr lang="ru-RU" sz="2400" b="1" dirty="0">
              <a:solidFill>
                <a:srgbClr val="7030A0"/>
              </a:solidFill>
              <a:effectLst/>
              <a:ea typeface="Times New Roman" panose="02020603050405020304" pitchFamily="18" charset="0"/>
              <a:cs typeface="Times New Roman" panose="02020603050405020304" pitchFamily="18" charset="0"/>
            </a:endParaRPr>
          </a:p>
          <a:p>
            <a:pPr marL="342900" lvl="0" indent="-342900" algn="just">
              <a:lnSpc>
                <a:spcPct val="110000"/>
              </a:lnSpc>
              <a:spcBef>
                <a:spcPts val="600"/>
              </a:spcBef>
              <a:buFont typeface="Arial" panose="020B0604020202020204" pitchFamily="34" charset="0"/>
              <a:buChar char="*"/>
              <a:tabLst>
                <a:tab pos="533400" algn="l"/>
              </a:tabLst>
            </a:pPr>
            <a:r>
              <a:rPr lang="uz-Cyrl-UZ" sz="2400" b="1" dirty="0">
                <a:solidFill>
                  <a:srgbClr val="7030A0"/>
                </a:solidFill>
                <a:effectLst/>
                <a:ea typeface="Times New Roman" panose="02020603050405020304" pitchFamily="18" charset="0"/>
                <a:cs typeface="Times New Roman" panose="02020603050405020304" pitchFamily="18" charset="0"/>
              </a:rPr>
              <a:t>Yozma topshiriqlarga alternativ aralashuvlar</a:t>
            </a:r>
            <a:r>
              <a:rPr lang="en-US" sz="2400" b="1" dirty="0">
                <a:solidFill>
                  <a:srgbClr val="7030A0"/>
                </a:solidFill>
                <a:effectLst/>
                <a:ea typeface="Times New Roman" panose="02020603050405020304" pitchFamily="18" charset="0"/>
                <a:cs typeface="Times New Roman" panose="02020603050405020304" pitchFamily="18" charset="0"/>
              </a:rPr>
              <a:t> </a:t>
            </a:r>
            <a:r>
              <a:rPr lang="uz-Cyrl-UZ" sz="2400" b="1" dirty="0">
                <a:solidFill>
                  <a:srgbClr val="7030A0"/>
                </a:solidFill>
                <a:effectLst/>
                <a:ea typeface="Times New Roman" panose="02020603050405020304" pitchFamily="18" charset="0"/>
                <a:cs typeface="Times New Roman" panose="02020603050405020304" pitchFamily="18" charset="0"/>
              </a:rPr>
              <a:t>(yopishtirish, rasm chizish, panorama va boshqalar);</a:t>
            </a:r>
            <a:endParaRPr lang="ru-RU" sz="2400" b="1" dirty="0">
              <a:solidFill>
                <a:srgbClr val="7030A0"/>
              </a:solidFill>
              <a:effectLst/>
              <a:ea typeface="Times New Roman" panose="02020603050405020304" pitchFamily="18" charset="0"/>
              <a:cs typeface="Times New Roman" panose="02020603050405020304" pitchFamily="18" charset="0"/>
            </a:endParaRPr>
          </a:p>
          <a:p>
            <a:pPr marL="342900" lvl="0" indent="-342900" algn="just">
              <a:lnSpc>
                <a:spcPct val="110000"/>
              </a:lnSpc>
              <a:spcBef>
                <a:spcPts val="600"/>
              </a:spcBef>
              <a:buFont typeface="Arial" panose="020B0604020202020204" pitchFamily="34" charset="0"/>
              <a:buChar char="*"/>
              <a:tabLst>
                <a:tab pos="533400" algn="l"/>
              </a:tabLst>
            </a:pPr>
            <a:r>
              <a:rPr lang="uz-Cyrl-UZ" sz="2400" b="1" dirty="0">
                <a:solidFill>
                  <a:srgbClr val="7030A0"/>
                </a:solidFill>
                <a:effectLst/>
                <a:ea typeface="Times New Roman" panose="02020603050405020304" pitchFamily="18" charset="0"/>
                <a:cs typeface="Times New Roman" panose="02020603050405020304" pitchFamily="18" charset="0"/>
              </a:rPr>
              <a:t>Ko’p qaytariluvchi topshiriqlarni aniq tushuntirish;</a:t>
            </a:r>
            <a:endParaRPr lang="ru-RU" sz="2400" b="1" dirty="0">
              <a:solidFill>
                <a:srgbClr val="7030A0"/>
              </a:solidFill>
              <a:effectLst/>
              <a:ea typeface="Times New Roman" panose="02020603050405020304" pitchFamily="18" charset="0"/>
              <a:cs typeface="Times New Roman" panose="02020603050405020304" pitchFamily="18" charset="0"/>
            </a:endParaRPr>
          </a:p>
          <a:p>
            <a:pPr marL="342900" lvl="0" indent="-342900" algn="just">
              <a:lnSpc>
                <a:spcPct val="110000"/>
              </a:lnSpc>
              <a:spcBef>
                <a:spcPts val="600"/>
              </a:spcBef>
              <a:buFont typeface="Arial" panose="020B0604020202020204" pitchFamily="34" charset="0"/>
              <a:buChar char="*"/>
              <a:tabLst>
                <a:tab pos="533400" algn="l"/>
              </a:tabLst>
            </a:pPr>
            <a:r>
              <a:rPr lang="uz-Cyrl-UZ" sz="2400" b="1" dirty="0">
                <a:solidFill>
                  <a:srgbClr val="7030A0"/>
                </a:solidFill>
                <a:effectLst/>
                <a:ea typeface="Times New Roman" panose="02020603050405020304" pitchFamily="18" charset="0"/>
                <a:cs typeface="Times New Roman" panose="02020603050405020304" pitchFamily="18" charset="0"/>
              </a:rPr>
              <a:t>Topshiriqqa diqqatning yo’naltirilishi</a:t>
            </a:r>
            <a:r>
              <a:rPr lang="en-US" sz="2400" b="1" dirty="0">
                <a:solidFill>
                  <a:srgbClr val="7030A0"/>
                </a:solidFill>
                <a:effectLst/>
                <a:ea typeface="Times New Roman" panose="02020603050405020304" pitchFamily="18" charset="0"/>
                <a:cs typeface="Times New Roman" panose="02020603050405020304" pitchFamily="18" charset="0"/>
              </a:rPr>
              <a:t>.</a:t>
            </a:r>
            <a:r>
              <a:rPr lang="uz-Cyrl-UZ" sz="2400" b="1" dirty="0">
                <a:solidFill>
                  <a:srgbClr val="7030A0"/>
                </a:solidFill>
                <a:effectLst/>
                <a:ea typeface="Times New Roman" panose="02020603050405020304" pitchFamily="18" charset="0"/>
                <a:cs typeface="Times New Roman" panose="02020603050405020304" pitchFamily="18" charset="0"/>
              </a:rPr>
              <a:t> </a:t>
            </a:r>
            <a:endParaRPr lang="ru-RU" sz="2400" b="1" dirty="0">
              <a:solidFill>
                <a:srgbClr val="7030A0"/>
              </a:solidFill>
              <a:effectLst/>
              <a:ea typeface="Times New Roman" panose="02020603050405020304" pitchFamily="18" charset="0"/>
              <a:cs typeface="Times New Roman" panose="02020603050405020304" pitchFamily="18" charset="0"/>
            </a:endParaRPr>
          </a:p>
          <a:p>
            <a:pPr marL="342900" lvl="0" indent="-342900" algn="just">
              <a:lnSpc>
                <a:spcPct val="110000"/>
              </a:lnSpc>
              <a:spcBef>
                <a:spcPts val="600"/>
              </a:spcBef>
              <a:buFont typeface="Arial" panose="020B0604020202020204" pitchFamily="34" charset="0"/>
              <a:buChar char="*"/>
              <a:tabLst>
                <a:tab pos="533400" algn="l"/>
              </a:tabLst>
            </a:pPr>
            <a:r>
              <a:rPr lang="uz-Cyrl-UZ" sz="2400" b="1" dirty="0">
                <a:solidFill>
                  <a:srgbClr val="7030A0"/>
                </a:solidFill>
                <a:effectLst/>
                <a:ea typeface="Times New Roman" panose="02020603050405020304" pitchFamily="18" charset="0"/>
                <a:cs typeface="Times New Roman" panose="02020603050405020304" pitchFamily="18" charset="0"/>
              </a:rPr>
              <a:t>Hajmli yozma topshiriqni alternativ variantini taqdim</a:t>
            </a:r>
            <a:r>
              <a:rPr lang="en-US" sz="2400" b="1" dirty="0">
                <a:solidFill>
                  <a:srgbClr val="7030A0"/>
                </a:solidFill>
                <a:effectLst/>
                <a:ea typeface="Times New Roman" panose="02020603050405020304" pitchFamily="18" charset="0"/>
                <a:cs typeface="Times New Roman" panose="02020603050405020304" pitchFamily="18" charset="0"/>
              </a:rPr>
              <a:t> </a:t>
            </a:r>
            <a:r>
              <a:rPr lang="uz-Cyrl-UZ" sz="2400" b="1" dirty="0">
                <a:solidFill>
                  <a:srgbClr val="7030A0"/>
                </a:solidFill>
                <a:effectLst/>
                <a:ea typeface="Times New Roman" panose="02020603050405020304" pitchFamily="18" charset="0"/>
                <a:cs typeface="Times New Roman" panose="02020603050405020304" pitchFamily="18" charset="0"/>
              </a:rPr>
              <a:t>etish</a:t>
            </a:r>
            <a:r>
              <a:rPr lang="en-US" sz="2400" b="1" dirty="0">
                <a:solidFill>
                  <a:srgbClr val="7030A0"/>
                </a:solidFill>
                <a:effectLst/>
                <a:ea typeface="Times New Roman" panose="02020603050405020304" pitchFamily="18" charset="0"/>
                <a:cs typeface="Times New Roman" panose="02020603050405020304" pitchFamily="18" charset="0"/>
              </a:rPr>
              <a:t>.</a:t>
            </a:r>
            <a:r>
              <a:rPr lang="uz-Cyrl-UZ" sz="2400" b="1" dirty="0">
                <a:solidFill>
                  <a:srgbClr val="7030A0"/>
                </a:solidFill>
                <a:effectLst/>
                <a:ea typeface="Times New Roman" panose="02020603050405020304" pitchFamily="18" charset="0"/>
                <a:cs typeface="Times New Roman" panose="02020603050405020304" pitchFamily="18" charset="0"/>
              </a:rPr>
              <a:t> (Masalan bir necha katta bo’lmagan ma’lumotni yozish, belgilangan mavzu bo’yicha og’zaki ma’lumot taqdim etish);</a:t>
            </a:r>
            <a:endParaRPr lang="ru-RU" sz="2400" b="1" dirty="0">
              <a:solidFill>
                <a:srgbClr val="7030A0"/>
              </a:solidFill>
              <a:effectLst/>
              <a:ea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117491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Начальная школа. Шаблон для презентации. | Началочка">
            <a:extLst>
              <a:ext uri="{FF2B5EF4-FFF2-40B4-BE49-F238E27FC236}">
                <a16:creationId xmlns:a16="http://schemas.microsoft.com/office/drawing/2014/main" id="{40F38EE3-455F-4785-B232-2FD500A12122}"/>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15102" y="0"/>
            <a:ext cx="12176898" cy="6741368"/>
          </a:xfrm>
          <a:prstGeom prst="rect">
            <a:avLst/>
          </a:prstGeom>
          <a:noFill/>
          <a:extLst>
            <a:ext uri="{909E8E84-426E-40DD-AFC4-6F175D3DCCD1}">
              <a14:hiddenFill xmlns:a14="http://schemas.microsoft.com/office/drawing/2010/main">
                <a:solidFill>
                  <a:srgbClr val="FFFFFF"/>
                </a:solidFill>
              </a14:hiddenFill>
            </a:ext>
          </a:extLst>
        </p:spPr>
      </p:pic>
      <p:sp>
        <p:nvSpPr>
          <p:cNvPr id="5" name="Заголовок 4">
            <a:extLst>
              <a:ext uri="{FF2B5EF4-FFF2-40B4-BE49-F238E27FC236}">
                <a16:creationId xmlns:a16="http://schemas.microsoft.com/office/drawing/2014/main" id="{845EF43D-D22F-4ECD-991F-3CAB8BAFA882}"/>
              </a:ext>
            </a:extLst>
          </p:cNvPr>
          <p:cNvSpPr>
            <a:spLocks noGrp="1"/>
          </p:cNvSpPr>
          <p:nvPr>
            <p:ph type="title"/>
          </p:nvPr>
        </p:nvSpPr>
        <p:spPr>
          <a:xfrm>
            <a:off x="1524000" y="365125"/>
            <a:ext cx="8905461" cy="801065"/>
          </a:xfrm>
          <a:solidFill>
            <a:schemeClr val="accent4">
              <a:lumMod val="20000"/>
              <a:lumOff val="80000"/>
            </a:schemeClr>
          </a:solidFill>
          <a:ln>
            <a:solidFill>
              <a:srgbClr val="002060"/>
            </a:solidFill>
          </a:ln>
        </p:spPr>
        <p:txBody>
          <a:bodyPr>
            <a:normAutofit/>
          </a:bodyPr>
          <a:lstStyle/>
          <a:p>
            <a:pPr algn="ctr"/>
            <a:r>
              <a:rPr lang="uz-Cyrl-UZ" sz="2800" b="1" dirty="0">
                <a:solidFill>
                  <a:srgbClr val="002060"/>
                </a:solidFill>
                <a:effectLst/>
                <a:latin typeface="+mn-lt"/>
                <a:ea typeface="Times New Roman" panose="02020603050405020304" pitchFamily="18" charset="0"/>
              </a:rPr>
              <a:t>Sinf bilan ishlash</a:t>
            </a:r>
            <a:endParaRPr lang="ru-RU" sz="2800" b="1" dirty="0">
              <a:solidFill>
                <a:srgbClr val="002060"/>
              </a:solidFill>
              <a:latin typeface="+mn-lt"/>
            </a:endParaRPr>
          </a:p>
        </p:txBody>
      </p:sp>
      <p:sp>
        <p:nvSpPr>
          <p:cNvPr id="6" name="Объект 5">
            <a:extLst>
              <a:ext uri="{FF2B5EF4-FFF2-40B4-BE49-F238E27FC236}">
                <a16:creationId xmlns:a16="http://schemas.microsoft.com/office/drawing/2014/main" id="{B4E75E0F-E423-4580-A257-DE5890944971}"/>
              </a:ext>
            </a:extLst>
          </p:cNvPr>
          <p:cNvSpPr>
            <a:spLocks noGrp="1"/>
          </p:cNvSpPr>
          <p:nvPr>
            <p:ph idx="1"/>
          </p:nvPr>
        </p:nvSpPr>
        <p:spPr>
          <a:xfrm>
            <a:off x="838200" y="1325217"/>
            <a:ext cx="10515600" cy="4851746"/>
          </a:xfrm>
          <a:solidFill>
            <a:schemeClr val="bg1">
              <a:lumMod val="95000"/>
            </a:schemeClr>
          </a:solidFill>
          <a:ln>
            <a:solidFill>
              <a:srgbClr val="002060"/>
            </a:solidFill>
          </a:ln>
        </p:spPr>
        <p:txBody>
          <a:bodyPr>
            <a:normAutofit fontScale="62500" lnSpcReduction="20000"/>
          </a:bodyPr>
          <a:lstStyle/>
          <a:p>
            <a:pPr marL="342900" lvl="0" indent="-342900" algn="just">
              <a:lnSpc>
                <a:spcPct val="120000"/>
              </a:lnSpc>
              <a:spcBef>
                <a:spcPts val="600"/>
              </a:spcBef>
              <a:buFont typeface="Arial" panose="020B0604020202020204" pitchFamily="34" charset="0"/>
              <a:buChar char="*"/>
              <a:tabLst>
                <a:tab pos="207010" algn="l"/>
              </a:tabLst>
            </a:pPr>
            <a:r>
              <a:rPr lang="uz-Cyrl-UZ" sz="3800" b="1" dirty="0">
                <a:solidFill>
                  <a:srgbClr val="7030A0"/>
                </a:solidFill>
                <a:effectLst/>
                <a:ea typeface="Times New Roman" panose="02020603050405020304" pitchFamily="18" charset="0"/>
                <a:cs typeface="Times New Roman" panose="02020603050405020304" pitchFamily="18" charset="0"/>
              </a:rPr>
              <a:t>O’quvchilarning har biri uchun individual qoidalarning mavjudligi;</a:t>
            </a:r>
            <a:endParaRPr lang="ru-RU" sz="3800" b="1" dirty="0">
              <a:solidFill>
                <a:srgbClr val="7030A0"/>
              </a:solidFill>
              <a:effectLst/>
              <a:ea typeface="Times New Roman" panose="02020603050405020304" pitchFamily="18" charset="0"/>
              <a:cs typeface="Times New Roman" panose="02020603050405020304" pitchFamily="18" charset="0"/>
            </a:endParaRPr>
          </a:p>
          <a:p>
            <a:pPr marL="342900" lvl="0" indent="-342900" algn="just">
              <a:lnSpc>
                <a:spcPct val="120000"/>
              </a:lnSpc>
              <a:spcBef>
                <a:spcPts val="600"/>
              </a:spcBef>
              <a:buFont typeface="Arial" panose="020B0604020202020204" pitchFamily="34" charset="0"/>
              <a:buChar char="*"/>
              <a:tabLst>
                <a:tab pos="207010" algn="l"/>
              </a:tabLst>
            </a:pPr>
            <a:r>
              <a:rPr lang="uz-Cyrl-UZ" sz="3800" b="1" dirty="0">
                <a:solidFill>
                  <a:srgbClr val="7030A0"/>
                </a:solidFill>
                <a:effectLst/>
                <a:ea typeface="Times New Roman" panose="02020603050405020304" pitchFamily="18" charset="0"/>
                <a:cs typeface="Times New Roman" panose="02020603050405020304" pitchFamily="18" charset="0"/>
              </a:rPr>
              <a:t>O’quvchilarning ehtiyojlari bilan mos holda sinf tashkil etilganligini baholash;</a:t>
            </a:r>
            <a:endParaRPr lang="ru-RU" sz="3800" b="1" dirty="0">
              <a:solidFill>
                <a:srgbClr val="7030A0"/>
              </a:solidFill>
              <a:effectLst/>
              <a:ea typeface="Times New Roman" panose="02020603050405020304" pitchFamily="18" charset="0"/>
              <a:cs typeface="Times New Roman" panose="02020603050405020304" pitchFamily="18" charset="0"/>
            </a:endParaRPr>
          </a:p>
          <a:p>
            <a:pPr marL="342900" lvl="0" indent="-342900" algn="just">
              <a:lnSpc>
                <a:spcPct val="120000"/>
              </a:lnSpc>
              <a:spcBef>
                <a:spcPts val="600"/>
              </a:spcBef>
              <a:buFont typeface="Arial" panose="020B0604020202020204" pitchFamily="34" charset="0"/>
              <a:buChar char="*"/>
              <a:tabLst>
                <a:tab pos="207010" algn="l"/>
              </a:tabLst>
            </a:pPr>
            <a:r>
              <a:rPr lang="uz-Cyrl-UZ" sz="3800" b="1" dirty="0">
                <a:solidFill>
                  <a:srgbClr val="7030A0"/>
                </a:solidFill>
                <a:effectLst/>
                <a:ea typeface="Times New Roman" panose="02020603050405020304" pitchFamily="18" charset="0"/>
                <a:cs typeface="Times New Roman" panose="02020603050405020304" pitchFamily="18" charset="0"/>
              </a:rPr>
              <a:t>Shiddatli mashg’ulotlar vaqtida jimlikni saqlash;</a:t>
            </a:r>
            <a:endParaRPr lang="ru-RU" sz="3800" b="1" dirty="0">
              <a:solidFill>
                <a:srgbClr val="7030A0"/>
              </a:solidFill>
              <a:effectLst/>
              <a:ea typeface="Times New Roman" panose="02020603050405020304" pitchFamily="18" charset="0"/>
              <a:cs typeface="Times New Roman" panose="02020603050405020304" pitchFamily="18" charset="0"/>
            </a:endParaRPr>
          </a:p>
          <a:p>
            <a:pPr marL="342900" lvl="0" indent="-342900" algn="just">
              <a:lnSpc>
                <a:spcPct val="120000"/>
              </a:lnSpc>
              <a:spcBef>
                <a:spcPts val="600"/>
              </a:spcBef>
              <a:buFont typeface="Arial" panose="020B0604020202020204" pitchFamily="34" charset="0"/>
              <a:buChar char="*"/>
              <a:tabLst>
                <a:tab pos="207010" algn="l"/>
              </a:tabLst>
            </a:pPr>
            <a:r>
              <a:rPr lang="uz-Cyrl-UZ" sz="3800" b="1" dirty="0">
                <a:solidFill>
                  <a:srgbClr val="7030A0"/>
                </a:solidFill>
                <a:effectLst/>
                <a:ea typeface="Times New Roman" panose="02020603050405020304" pitchFamily="18" charset="0"/>
                <a:cs typeface="Times New Roman" panose="02020603050405020304" pitchFamily="18" charset="0"/>
              </a:rPr>
              <a:t>Sinfda diqqatni chalg’ituvchi narsalarning yo’qligi (masalan, mobil telefonlar);</a:t>
            </a:r>
            <a:endParaRPr lang="ru-RU" sz="3800" b="1" dirty="0">
              <a:solidFill>
                <a:srgbClr val="7030A0"/>
              </a:solidFill>
              <a:effectLst/>
              <a:ea typeface="Times New Roman" panose="02020603050405020304" pitchFamily="18" charset="0"/>
              <a:cs typeface="Times New Roman" panose="02020603050405020304" pitchFamily="18" charset="0"/>
            </a:endParaRPr>
          </a:p>
          <a:p>
            <a:pPr marL="342900" lvl="0" indent="-342900" algn="just">
              <a:lnSpc>
                <a:spcPct val="120000"/>
              </a:lnSpc>
              <a:spcBef>
                <a:spcPts val="600"/>
              </a:spcBef>
              <a:buFont typeface="Arial" panose="020B0604020202020204" pitchFamily="34" charset="0"/>
              <a:buChar char="*"/>
              <a:tabLst>
                <a:tab pos="207010" algn="l"/>
              </a:tabLst>
            </a:pPr>
            <a:r>
              <a:rPr lang="uz-Cyrl-UZ" sz="3800" b="1" dirty="0">
                <a:solidFill>
                  <a:srgbClr val="7030A0"/>
                </a:solidFill>
                <a:effectLst/>
                <a:ea typeface="Times New Roman" panose="02020603050405020304" pitchFamily="18" charset="0"/>
                <a:cs typeface="Times New Roman" panose="02020603050405020304" pitchFamily="18" charset="0"/>
              </a:rPr>
              <a:t>Yozma ishlarni bajarish uchun personal kompyuterlar bilan ta’minlanishi;</a:t>
            </a:r>
            <a:endParaRPr lang="ru-RU" sz="3800" b="1" dirty="0">
              <a:solidFill>
                <a:srgbClr val="7030A0"/>
              </a:solidFill>
              <a:effectLst/>
              <a:ea typeface="Times New Roman" panose="02020603050405020304" pitchFamily="18" charset="0"/>
              <a:cs typeface="Times New Roman" panose="02020603050405020304" pitchFamily="18" charset="0"/>
            </a:endParaRPr>
          </a:p>
          <a:p>
            <a:pPr marL="342900" lvl="0" indent="-342900" algn="just">
              <a:lnSpc>
                <a:spcPct val="120000"/>
              </a:lnSpc>
              <a:spcBef>
                <a:spcPts val="600"/>
              </a:spcBef>
              <a:buFont typeface="Arial" panose="020B0604020202020204" pitchFamily="34" charset="0"/>
              <a:buChar char="*"/>
              <a:tabLst>
                <a:tab pos="207010" algn="l"/>
              </a:tabLst>
            </a:pPr>
            <a:r>
              <a:rPr lang="uz-Cyrl-UZ" sz="3800" b="1" dirty="0">
                <a:solidFill>
                  <a:srgbClr val="7030A0"/>
                </a:solidFill>
                <a:effectLst/>
                <a:ea typeface="Times New Roman" panose="02020603050405020304" pitchFamily="18" charset="0"/>
                <a:cs typeface="Times New Roman" panose="02020603050405020304" pitchFamily="18" charset="0"/>
              </a:rPr>
              <a:t>O’quvchilarning o’qituvchiga yaqin do’stona munosabati;</a:t>
            </a:r>
            <a:endParaRPr lang="ru-RU" sz="3800" b="1" dirty="0">
              <a:solidFill>
                <a:srgbClr val="7030A0"/>
              </a:solidFill>
              <a:effectLst/>
              <a:ea typeface="Times New Roman" panose="02020603050405020304" pitchFamily="18" charset="0"/>
              <a:cs typeface="Times New Roman" panose="02020603050405020304" pitchFamily="18" charset="0"/>
            </a:endParaRPr>
          </a:p>
          <a:p>
            <a:pPr marL="342900" lvl="0" indent="-342900" algn="just">
              <a:lnSpc>
                <a:spcPct val="120000"/>
              </a:lnSpc>
              <a:spcBef>
                <a:spcPts val="600"/>
              </a:spcBef>
              <a:buFont typeface="Arial" panose="020B0604020202020204" pitchFamily="34" charset="0"/>
              <a:buChar char="*"/>
              <a:tabLst>
                <a:tab pos="207010" algn="l"/>
              </a:tabLst>
            </a:pPr>
            <a:r>
              <a:rPr lang="uz-Cyrl-UZ" sz="3800" b="1" dirty="0">
                <a:solidFill>
                  <a:srgbClr val="7030A0"/>
                </a:solidFill>
                <a:effectLst/>
                <a:ea typeface="Times New Roman" panose="02020603050405020304" pitchFamily="18" charset="0"/>
                <a:cs typeface="Times New Roman" panose="02020603050405020304" pitchFamily="18" charset="0"/>
              </a:rPr>
              <a:t>Individual ishlar uchun kabinaning qo’llanilishi;</a:t>
            </a:r>
            <a:endParaRPr lang="ru-RU" sz="3800" b="1" dirty="0">
              <a:solidFill>
                <a:srgbClr val="7030A0"/>
              </a:solidFill>
              <a:effectLst/>
              <a:ea typeface="Times New Roman" panose="02020603050405020304" pitchFamily="18" charset="0"/>
              <a:cs typeface="Times New Roman" panose="02020603050405020304" pitchFamily="18" charset="0"/>
            </a:endParaRPr>
          </a:p>
          <a:p>
            <a:pPr marL="342900" lvl="0" indent="-342900" algn="just">
              <a:lnSpc>
                <a:spcPct val="120000"/>
              </a:lnSpc>
              <a:spcBef>
                <a:spcPts val="600"/>
              </a:spcBef>
              <a:buFont typeface="Arial" panose="020B0604020202020204" pitchFamily="34" charset="0"/>
              <a:buChar char="*"/>
              <a:tabLst>
                <a:tab pos="207010" algn="l"/>
              </a:tabLst>
            </a:pPr>
            <a:r>
              <a:rPr lang="uz-Cyrl-UZ" sz="3800" b="1" dirty="0">
                <a:solidFill>
                  <a:srgbClr val="7030A0"/>
                </a:solidFill>
                <a:effectLst/>
                <a:ea typeface="Times New Roman" panose="02020603050405020304" pitchFamily="18" charset="0"/>
                <a:cs typeface="Times New Roman" panose="02020603050405020304" pitchFamily="18" charset="0"/>
              </a:rPr>
              <a:t>Sinfda qo’shimcha materiallarning mavjudligi (qalam, kitoblar);</a:t>
            </a:r>
            <a:endParaRPr lang="ru-RU" sz="3800" b="1" dirty="0">
              <a:solidFill>
                <a:srgbClr val="7030A0"/>
              </a:solidFill>
              <a:effectLst/>
              <a:ea typeface="Times New Roman" panose="02020603050405020304" pitchFamily="18" charset="0"/>
              <a:cs typeface="Times New Roman" panose="02020603050405020304" pitchFamily="18" charset="0"/>
            </a:endParaRPr>
          </a:p>
          <a:p>
            <a:pPr marL="342900" lvl="0" indent="-342900" algn="just">
              <a:lnSpc>
                <a:spcPct val="120000"/>
              </a:lnSpc>
              <a:spcBef>
                <a:spcPts val="600"/>
              </a:spcBef>
              <a:buFont typeface="Arial" panose="020B0604020202020204" pitchFamily="34" charset="0"/>
              <a:buChar char="*"/>
              <a:tabLst>
                <a:tab pos="207010" algn="l"/>
              </a:tabLst>
            </a:pPr>
            <a:r>
              <a:rPr lang="uz-Cyrl-UZ" sz="3800" b="1" dirty="0">
                <a:solidFill>
                  <a:srgbClr val="7030A0"/>
                </a:solidFill>
                <a:effectLst/>
                <a:ea typeface="Times New Roman" panose="02020603050405020304" pitchFamily="18" charset="0"/>
                <a:cs typeface="Times New Roman" panose="02020603050405020304" pitchFamily="18" charset="0"/>
              </a:rPr>
              <a:t>Alternativ topshiriqlarning krossvordlar bilan qo’llanilishi;</a:t>
            </a:r>
            <a:endParaRPr lang="ru-RU" sz="3800" b="1" dirty="0">
              <a:solidFill>
                <a:srgbClr val="7030A0"/>
              </a:solidFill>
              <a:effectLst/>
              <a:ea typeface="Times New Roman" panose="02020603050405020304" pitchFamily="18" charset="0"/>
              <a:cs typeface="Times New Roman" panose="02020603050405020304" pitchFamily="18" charset="0"/>
            </a:endParaRPr>
          </a:p>
          <a:p>
            <a:pPr marL="342900" lvl="0" indent="-342900" algn="just">
              <a:lnSpc>
                <a:spcPct val="120000"/>
              </a:lnSpc>
              <a:spcBef>
                <a:spcPts val="600"/>
              </a:spcBef>
              <a:buFont typeface="Arial" panose="020B0604020202020204" pitchFamily="34" charset="0"/>
              <a:buChar char="*"/>
              <a:tabLst>
                <a:tab pos="207010" algn="l"/>
              </a:tabLst>
            </a:pPr>
            <a:r>
              <a:rPr lang="uz-Cyrl-UZ" sz="3800" b="1" dirty="0">
                <a:solidFill>
                  <a:srgbClr val="7030A0"/>
                </a:solidFill>
                <a:effectLst/>
                <a:ea typeface="Times New Roman" panose="02020603050405020304" pitchFamily="18" charset="0"/>
                <a:cs typeface="Times New Roman" panose="02020603050405020304" pitchFamily="18" charset="0"/>
              </a:rPr>
              <a:t> Partalar orasidagi bo’shliqning yetarli bo’lishi.</a:t>
            </a:r>
            <a:endParaRPr lang="ru-RU" sz="3800" b="1" dirty="0">
              <a:solidFill>
                <a:srgbClr val="7030A0"/>
              </a:solidFill>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103333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TotalTime>
  <Words>846</Words>
  <Application>Microsoft Office PowerPoint</Application>
  <PresentationFormat>Широкоэкранный</PresentationFormat>
  <Paragraphs>68</Paragraphs>
  <Slides>12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vt:i4>
      </vt:variant>
    </vt:vector>
  </HeadingPairs>
  <TitlesOfParts>
    <vt:vector size="17" baseType="lpstr">
      <vt:lpstr>Arial</vt:lpstr>
      <vt:lpstr>Calibri</vt:lpstr>
      <vt:lpstr>Calibri Light</vt:lpstr>
      <vt:lpstr>Wingdings</vt:lpstr>
      <vt:lpstr>Тема Office</vt:lpstr>
      <vt:lpstr>Mavzu. Maktabgacha inklyuziv ta’lim jarayonida o’qitishda individual dasturlarni tuzish, metodik va didaktik ta’minotini yaratish.</vt:lpstr>
      <vt:lpstr>Презентация PowerPoint</vt:lpstr>
      <vt:lpstr>Презентация PowerPoint</vt:lpstr>
      <vt:lpstr>Презентация PowerPoint</vt:lpstr>
      <vt:lpstr>Rivojlanishida jismoniy yoki psixik nuqsonlari bo’lgan bolalarga quyidagi tamoyillar asosida ta’lim beriladi va tarbiyalanadi:</vt:lpstr>
      <vt:lpstr>O‘zbekiston Respublikasi Prezidentining 2020-yil 13-oktabrdagi PQ-4860-sonli qarorini 1-ilova</vt:lpstr>
      <vt:lpstr>Inklyuziv ta’lim uchun darslik, dastur, o’quv reja va boshqa ta’limiy masalalarni moslashtirish bo’yicha  pedagoglarga tavsiyalar taqdim etilgan. </vt:lpstr>
      <vt:lpstr>O’quv dasturlari</vt:lpstr>
      <vt:lpstr>Sinf bilan ishlash</vt:lpstr>
      <vt:lpstr>Talim va topshiriq</vt:lpstr>
      <vt:lpstr>Faoliyat turlarini o’zgartirish</vt:lpstr>
      <vt:lpstr>Bilimlarni baholash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Mavzu. Maktabgacha inklyuziv ta’lim jarayonida o’qitishda individual dasturlarni tuzish, metodik va didaktik ta’minotini yaratish.</dc:title>
  <dc:creator>ASUS</dc:creator>
  <cp:lastModifiedBy>ASUS</cp:lastModifiedBy>
  <cp:revision>15</cp:revision>
  <dcterms:created xsi:type="dcterms:W3CDTF">2023-12-08T16:23:57Z</dcterms:created>
  <dcterms:modified xsi:type="dcterms:W3CDTF">2023-12-08T17:30:49Z</dcterms:modified>
</cp:coreProperties>
</file>