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43" r:id="rId5"/>
    <p:sldId id="344" r:id="rId6"/>
    <p:sldId id="348" r:id="rId7"/>
    <p:sldId id="259" r:id="rId8"/>
    <p:sldId id="290" r:id="rId9"/>
    <p:sldId id="314" r:id="rId10"/>
    <p:sldId id="317" r:id="rId11"/>
    <p:sldId id="318" r:id="rId12"/>
    <p:sldId id="315" r:id="rId13"/>
    <p:sldId id="316" r:id="rId14"/>
    <p:sldId id="355" r:id="rId15"/>
    <p:sldId id="353" r:id="rId16"/>
    <p:sldId id="352" r:id="rId17"/>
    <p:sldId id="354" r:id="rId18"/>
    <p:sldId id="358" r:id="rId19"/>
    <p:sldId id="356" r:id="rId20"/>
    <p:sldId id="357" r:id="rId21"/>
    <p:sldId id="323" r:id="rId22"/>
    <p:sldId id="319" r:id="rId23"/>
    <p:sldId id="320" r:id="rId24"/>
    <p:sldId id="321" r:id="rId25"/>
    <p:sldId id="291" r:id="rId26"/>
    <p:sldId id="292" r:id="rId27"/>
    <p:sldId id="324" r:id="rId28"/>
    <p:sldId id="345" r:id="rId29"/>
    <p:sldId id="326" r:id="rId30"/>
    <p:sldId id="325" r:id="rId31"/>
    <p:sldId id="327" r:id="rId32"/>
    <p:sldId id="262" r:id="rId33"/>
    <p:sldId id="346" r:id="rId34"/>
    <p:sldId id="347" r:id="rId35"/>
    <p:sldId id="294" r:id="rId36"/>
    <p:sldId id="295" r:id="rId37"/>
    <p:sldId id="299" r:id="rId38"/>
    <p:sldId id="301" r:id="rId39"/>
    <p:sldId id="349" r:id="rId40"/>
    <p:sldId id="350" r:id="rId41"/>
    <p:sldId id="302" r:id="rId42"/>
    <p:sldId id="303" r:id="rId43"/>
    <p:sldId id="305" r:id="rId44"/>
    <p:sldId id="306" r:id="rId45"/>
    <p:sldId id="307" r:id="rId46"/>
    <p:sldId id="308" r:id="rId47"/>
    <p:sldId id="309" r:id="rId48"/>
    <p:sldId id="310" r:id="rId49"/>
    <p:sldId id="311" r:id="rId50"/>
    <p:sldId id="312" r:id="rId51"/>
    <p:sldId id="313"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263" r:id="rId67"/>
    <p:sldId id="342" r:id="rId68"/>
    <p:sldId id="264" r:id="rId69"/>
    <p:sldId id="265" r:id="rId70"/>
    <p:sldId id="266" r:id="rId71"/>
    <p:sldId id="267" r:id="rId72"/>
    <p:sldId id="268" r:id="rId73"/>
    <p:sldId id="269" r:id="rId74"/>
    <p:sldId id="270" r:id="rId75"/>
    <p:sldId id="271" r:id="rId76"/>
    <p:sldId id="272" r:id="rId77"/>
    <p:sldId id="273" r:id="rId78"/>
    <p:sldId id="275" r:id="rId79"/>
    <p:sldId id="276" r:id="rId80"/>
    <p:sldId id="279" r:id="rId81"/>
    <p:sldId id="280" r:id="rId82"/>
    <p:sldId id="281" r:id="rId83"/>
    <p:sldId id="282" r:id="rId84"/>
    <p:sldId id="283" r:id="rId85"/>
    <p:sldId id="359" r:id="rId86"/>
    <p:sldId id="284" r:id="rId87"/>
    <p:sldId id="285" r:id="rId88"/>
    <p:sldId id="286" r:id="rId89"/>
    <p:sldId id="287" r:id="rId90"/>
    <p:sldId id="288" r:id="rId91"/>
    <p:sldId id="289" r:id="rId92"/>
    <p:sldId id="351" r:id="rId93"/>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498"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CC207-F00E-45C3-B28D-C30BDE516276}"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30E9D132-9A60-4295-9297-B14BACBB083B}">
      <dgm:prSet custT="1"/>
      <dgm:spPr/>
      <dgm:t>
        <a:bodyPr/>
        <a:lstStyle/>
        <a:p>
          <a:pPr rtl="0"/>
          <a:r>
            <a:rPr lang="ru-RU" sz="2800" dirty="0">
              <a:latin typeface="Times New Roman" pitchFamily="18" charset="0"/>
              <a:cs typeface="Times New Roman" pitchFamily="18" charset="0"/>
            </a:rPr>
            <a:t>БМТ </a:t>
          </a:r>
          <a:r>
            <a:rPr lang="ru-RU" sz="2800" dirty="0" err="1">
              <a:latin typeface="Times New Roman" pitchFamily="18" charset="0"/>
              <a:cs typeface="Times New Roman" pitchFamily="18" charset="0"/>
            </a:rPr>
            <a:t>Уставида</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ва</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Халқаро</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ҳуқуқ</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принциплари</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бўйича</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декларацияда</a:t>
          </a:r>
          <a:r>
            <a:rPr lang="ru-RU" sz="2800" dirty="0">
              <a:latin typeface="Times New Roman" pitchFamily="18" charset="0"/>
              <a:cs typeface="Times New Roman" pitchFamily="18" charset="0"/>
            </a:rPr>
            <a:t> 7 та </a:t>
          </a:r>
          <a:r>
            <a:rPr lang="ru-RU" sz="2800" dirty="0" err="1">
              <a:latin typeface="Times New Roman" pitchFamily="18" charset="0"/>
              <a:cs typeface="Times New Roman" pitchFamily="18" charset="0"/>
            </a:rPr>
            <a:t>асосий</a:t>
          </a:r>
          <a:r>
            <a:rPr lang="ru-RU" sz="2800" dirty="0">
              <a:latin typeface="Times New Roman" pitchFamily="18" charset="0"/>
              <a:cs typeface="Times New Roman" pitchFamily="18" charset="0"/>
            </a:rPr>
            <a:t> принцип </a:t>
          </a:r>
          <a:r>
            <a:rPr lang="ru-RU" sz="2800" dirty="0" err="1">
              <a:latin typeface="Times New Roman" pitchFamily="18" charset="0"/>
              <a:cs typeface="Times New Roman" pitchFamily="18" charset="0"/>
            </a:rPr>
            <a:t>қайд</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этилган</a:t>
          </a:r>
          <a:r>
            <a:rPr lang="ru-RU" sz="2800" dirty="0">
              <a:latin typeface="Times New Roman" pitchFamily="18" charset="0"/>
              <a:cs typeface="Times New Roman" pitchFamily="18" charset="0"/>
            </a:rPr>
            <a:t>.</a:t>
          </a:r>
          <a:endParaRPr lang="ru-RU" sz="2600" dirty="0">
            <a:latin typeface="Times New Roman" pitchFamily="18" charset="0"/>
            <a:cs typeface="Times New Roman" pitchFamily="18" charset="0"/>
          </a:endParaRPr>
        </a:p>
      </dgm:t>
    </dgm:pt>
    <dgm:pt modelId="{614841A5-8DFB-46B4-BC1E-E6E1817562DC}" type="parTrans" cxnId="{3999C1CE-F4A7-460F-8967-D9FBCAC518C3}">
      <dgm:prSet/>
      <dgm:spPr/>
      <dgm:t>
        <a:bodyPr/>
        <a:lstStyle/>
        <a:p>
          <a:endParaRPr lang="ru-RU"/>
        </a:p>
      </dgm:t>
    </dgm:pt>
    <dgm:pt modelId="{1E61163E-EFE5-4943-8640-75E545218D2F}" type="sibTrans" cxnId="{3999C1CE-F4A7-460F-8967-D9FBCAC518C3}">
      <dgm:prSet/>
      <dgm:spPr/>
      <dgm:t>
        <a:bodyPr/>
        <a:lstStyle/>
        <a:p>
          <a:endParaRPr lang="ru-RU"/>
        </a:p>
      </dgm:t>
    </dgm:pt>
    <dgm:pt modelId="{129B5314-D198-4324-AD2A-57C5CC8CE6A7}" type="pres">
      <dgm:prSet presAssocID="{767CC207-F00E-45C3-B28D-C30BDE516276}" presName="Name0" presStyleCnt="0">
        <dgm:presLayoutVars>
          <dgm:chMax val="7"/>
          <dgm:dir/>
          <dgm:animLvl val="lvl"/>
          <dgm:resizeHandles val="exact"/>
        </dgm:presLayoutVars>
      </dgm:prSet>
      <dgm:spPr/>
    </dgm:pt>
    <dgm:pt modelId="{EE8109B2-8A55-434A-B919-91F671500D9B}" type="pres">
      <dgm:prSet presAssocID="{30E9D132-9A60-4295-9297-B14BACBB083B}" presName="circle1" presStyleLbl="node1" presStyleIdx="0" presStyleCnt="1" custScaleX="63798" custLinFactNeighborX="-6300" custLinFactNeighborY="9849"/>
      <dgm:spPr/>
    </dgm:pt>
    <dgm:pt modelId="{EE563AE4-6C22-4BE5-AB99-BA49A8C0A8A5}" type="pres">
      <dgm:prSet presAssocID="{30E9D132-9A60-4295-9297-B14BACBB083B}" presName="space" presStyleCnt="0"/>
      <dgm:spPr/>
    </dgm:pt>
    <dgm:pt modelId="{A970CE43-5F0A-4146-879A-041DC9E5312A}" type="pres">
      <dgm:prSet presAssocID="{30E9D132-9A60-4295-9297-B14BACBB083B}" presName="rect1" presStyleLbl="alignAcc1" presStyleIdx="0" presStyleCnt="1" custScaleX="103397" custLinFactNeighborX="-1780" custLinFactNeighborY="-15350"/>
      <dgm:spPr/>
    </dgm:pt>
    <dgm:pt modelId="{60FA31EF-7C24-4BBC-8FAD-E96E095715A9}" type="pres">
      <dgm:prSet presAssocID="{30E9D132-9A60-4295-9297-B14BACBB083B}" presName="rect1ParTxNoCh" presStyleLbl="alignAcc1" presStyleIdx="0" presStyleCnt="1">
        <dgm:presLayoutVars>
          <dgm:chMax val="1"/>
          <dgm:bulletEnabled val="1"/>
        </dgm:presLayoutVars>
      </dgm:prSet>
      <dgm:spPr/>
    </dgm:pt>
  </dgm:ptLst>
  <dgm:cxnLst>
    <dgm:cxn modelId="{44AEBE59-F9D1-45A0-9A6E-8B276EBDB4BF}" type="presOf" srcId="{30E9D132-9A60-4295-9297-B14BACBB083B}" destId="{60FA31EF-7C24-4BBC-8FAD-E96E095715A9}" srcOrd="1" destOrd="0" presId="urn:microsoft.com/office/officeart/2005/8/layout/target3"/>
    <dgm:cxn modelId="{CAE1AC80-40E2-49F3-B342-7AD81C8D5FBC}" type="presOf" srcId="{30E9D132-9A60-4295-9297-B14BACBB083B}" destId="{A970CE43-5F0A-4146-879A-041DC9E5312A}" srcOrd="0" destOrd="0" presId="urn:microsoft.com/office/officeart/2005/8/layout/target3"/>
    <dgm:cxn modelId="{16AF5BC5-DAB4-4945-AA89-62FD41066E98}" type="presOf" srcId="{767CC207-F00E-45C3-B28D-C30BDE516276}" destId="{129B5314-D198-4324-AD2A-57C5CC8CE6A7}" srcOrd="0" destOrd="0" presId="urn:microsoft.com/office/officeart/2005/8/layout/target3"/>
    <dgm:cxn modelId="{3999C1CE-F4A7-460F-8967-D9FBCAC518C3}" srcId="{767CC207-F00E-45C3-B28D-C30BDE516276}" destId="{30E9D132-9A60-4295-9297-B14BACBB083B}" srcOrd="0" destOrd="0" parTransId="{614841A5-8DFB-46B4-BC1E-E6E1817562DC}" sibTransId="{1E61163E-EFE5-4943-8640-75E545218D2F}"/>
    <dgm:cxn modelId="{6CF9C6AB-E180-4551-9B8E-F2214D3D4385}" type="presParOf" srcId="{129B5314-D198-4324-AD2A-57C5CC8CE6A7}" destId="{EE8109B2-8A55-434A-B919-91F671500D9B}" srcOrd="0" destOrd="0" presId="urn:microsoft.com/office/officeart/2005/8/layout/target3"/>
    <dgm:cxn modelId="{349148EB-28FD-4149-B619-1BCACEBAA7E3}" type="presParOf" srcId="{129B5314-D198-4324-AD2A-57C5CC8CE6A7}" destId="{EE563AE4-6C22-4BE5-AB99-BA49A8C0A8A5}" srcOrd="1" destOrd="0" presId="urn:microsoft.com/office/officeart/2005/8/layout/target3"/>
    <dgm:cxn modelId="{7D4EACD8-07E5-46BB-BB54-327E71194D7C}" type="presParOf" srcId="{129B5314-D198-4324-AD2A-57C5CC8CE6A7}" destId="{A970CE43-5F0A-4146-879A-041DC9E5312A}" srcOrd="2" destOrd="0" presId="urn:microsoft.com/office/officeart/2005/8/layout/target3"/>
    <dgm:cxn modelId="{52EC7D4E-669B-4F2D-9A9A-F08942286E02}" type="presParOf" srcId="{129B5314-D198-4324-AD2A-57C5CC8CE6A7}" destId="{60FA31EF-7C24-4BBC-8FAD-E96E095715A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9DE6E-7520-4AEE-B756-3CE25015555B}" type="doc">
      <dgm:prSet loTypeId="urn:microsoft.com/office/officeart/2005/8/layout/lProcess3" loCatId="process" qsTypeId="urn:microsoft.com/office/officeart/2005/8/quickstyle/simple1" qsCatId="simple" csTypeId="urn:microsoft.com/office/officeart/2005/8/colors/accent1_5" csCatId="accent1" phldr="1"/>
      <dgm:spPr/>
      <dgm:t>
        <a:bodyPr/>
        <a:lstStyle/>
        <a:p>
          <a:endParaRPr lang="ru-RU"/>
        </a:p>
      </dgm:t>
    </dgm:pt>
    <dgm:pt modelId="{EC3F62C8-AEC2-420F-9280-9B5CD9A844E4}">
      <dgm:prSet custT="1"/>
      <dgm:spPr/>
      <dgm:t>
        <a:bodyPr/>
        <a:lstStyle/>
        <a:p>
          <a:pPr algn="just" rtl="0"/>
          <a:r>
            <a:rPr lang="uz-Cyrl-UZ" sz="2400">
              <a:solidFill>
                <a:schemeClr val="tx1"/>
              </a:solidFill>
              <a:latin typeface="Times New Roman" pitchFamily="18" charset="0"/>
              <a:cs typeface="Times New Roman" pitchFamily="18" charset="0"/>
            </a:rPr>
            <a:t>1) Куч ишлатмаслик ёки куч билан таҳдид қилмаслик.</a:t>
          </a:r>
          <a:endParaRPr lang="ru-RU" sz="2400" dirty="0">
            <a:solidFill>
              <a:schemeClr val="tx1"/>
            </a:solidFill>
            <a:latin typeface="Times New Roman" pitchFamily="18" charset="0"/>
            <a:cs typeface="Times New Roman" pitchFamily="18" charset="0"/>
          </a:endParaRPr>
        </a:p>
      </dgm:t>
    </dgm:pt>
    <dgm:pt modelId="{7E6FCF82-2094-4C24-99B9-14C450C2FF93}" type="parTrans" cxnId="{DC8287A8-EF4A-46D1-8722-829CEDED9631}">
      <dgm:prSet/>
      <dgm:spPr/>
      <dgm:t>
        <a:bodyPr/>
        <a:lstStyle/>
        <a:p>
          <a:pPr algn="just"/>
          <a:endParaRPr lang="ru-RU" sz="2000">
            <a:solidFill>
              <a:schemeClr val="tx1"/>
            </a:solidFill>
            <a:latin typeface="Times New Roman" pitchFamily="18" charset="0"/>
            <a:cs typeface="Times New Roman" pitchFamily="18" charset="0"/>
          </a:endParaRPr>
        </a:p>
      </dgm:t>
    </dgm:pt>
    <dgm:pt modelId="{CF5A418F-97F8-4896-B7C1-66747DB70886}" type="sibTrans" cxnId="{DC8287A8-EF4A-46D1-8722-829CEDED9631}">
      <dgm:prSet/>
      <dgm:spPr/>
      <dgm:t>
        <a:bodyPr/>
        <a:lstStyle/>
        <a:p>
          <a:pPr algn="just"/>
          <a:endParaRPr lang="ru-RU" sz="2000">
            <a:solidFill>
              <a:schemeClr val="tx1"/>
            </a:solidFill>
            <a:latin typeface="Times New Roman" pitchFamily="18" charset="0"/>
            <a:cs typeface="Times New Roman" pitchFamily="18" charset="0"/>
          </a:endParaRPr>
        </a:p>
      </dgm:t>
    </dgm:pt>
    <dgm:pt modelId="{9F83D8EB-1916-4F78-ADD3-F37AEE5440AA}">
      <dgm:prSet custT="1"/>
      <dgm:spPr/>
      <dgm:t>
        <a:bodyPr/>
        <a:lstStyle/>
        <a:p>
          <a:pPr algn="just" rtl="0"/>
          <a:r>
            <a:rPr lang="uz-Cyrl-UZ" sz="2400">
              <a:solidFill>
                <a:schemeClr val="tx1"/>
              </a:solidFill>
              <a:latin typeface="Times New Roman" pitchFamily="18" charset="0"/>
              <a:cs typeface="Times New Roman" pitchFamily="18" charset="0"/>
            </a:rPr>
            <a:t>2) Зиддиятларни тинч йўл билан бартараф этиш.</a:t>
          </a:r>
          <a:endParaRPr lang="ru-RU" sz="2400" dirty="0">
            <a:solidFill>
              <a:schemeClr val="tx1"/>
            </a:solidFill>
            <a:latin typeface="Times New Roman" pitchFamily="18" charset="0"/>
            <a:cs typeface="Times New Roman" pitchFamily="18" charset="0"/>
          </a:endParaRPr>
        </a:p>
      </dgm:t>
    </dgm:pt>
    <dgm:pt modelId="{137763AB-54E3-47EF-914A-71FA8AC4AB0A}" type="parTrans" cxnId="{31D98E81-101B-444E-8C81-172942796E53}">
      <dgm:prSet/>
      <dgm:spPr/>
      <dgm:t>
        <a:bodyPr/>
        <a:lstStyle/>
        <a:p>
          <a:pPr algn="just"/>
          <a:endParaRPr lang="ru-RU" sz="2000">
            <a:solidFill>
              <a:schemeClr val="tx1"/>
            </a:solidFill>
            <a:latin typeface="Times New Roman" pitchFamily="18" charset="0"/>
            <a:cs typeface="Times New Roman" pitchFamily="18" charset="0"/>
          </a:endParaRPr>
        </a:p>
      </dgm:t>
    </dgm:pt>
    <dgm:pt modelId="{586C44C7-C5CC-4F4C-A04F-C666F5C52C0D}" type="sibTrans" cxnId="{31D98E81-101B-444E-8C81-172942796E53}">
      <dgm:prSet/>
      <dgm:spPr/>
      <dgm:t>
        <a:bodyPr/>
        <a:lstStyle/>
        <a:p>
          <a:pPr algn="just"/>
          <a:endParaRPr lang="ru-RU" sz="2000">
            <a:solidFill>
              <a:schemeClr val="tx1"/>
            </a:solidFill>
            <a:latin typeface="Times New Roman" pitchFamily="18" charset="0"/>
            <a:cs typeface="Times New Roman" pitchFamily="18" charset="0"/>
          </a:endParaRPr>
        </a:p>
      </dgm:t>
    </dgm:pt>
    <dgm:pt modelId="{57417D1A-EA3B-46CF-8256-E06537B3FD8B}">
      <dgm:prSet custT="1"/>
      <dgm:spPr/>
      <dgm:t>
        <a:bodyPr/>
        <a:lstStyle/>
        <a:p>
          <a:pPr algn="just" rtl="0"/>
          <a:r>
            <a:rPr lang="uz-Cyrl-UZ" sz="2400">
              <a:solidFill>
                <a:schemeClr val="tx1"/>
              </a:solidFill>
              <a:latin typeface="Times New Roman" pitchFamily="18" charset="0"/>
              <a:cs typeface="Times New Roman" pitchFamily="18" charset="0"/>
            </a:rPr>
            <a:t>3) Аралашмаслик.</a:t>
          </a:r>
          <a:endParaRPr lang="ru-RU" sz="2400">
            <a:solidFill>
              <a:schemeClr val="tx1"/>
            </a:solidFill>
            <a:latin typeface="Times New Roman" pitchFamily="18" charset="0"/>
            <a:cs typeface="Times New Roman" pitchFamily="18" charset="0"/>
          </a:endParaRPr>
        </a:p>
      </dgm:t>
    </dgm:pt>
    <dgm:pt modelId="{6EA3038C-1BEE-4E6F-AD24-812E32D2453C}" type="parTrans" cxnId="{91A0DAED-5B7F-4115-BD7D-C10F73828039}">
      <dgm:prSet/>
      <dgm:spPr/>
      <dgm:t>
        <a:bodyPr/>
        <a:lstStyle/>
        <a:p>
          <a:pPr algn="just"/>
          <a:endParaRPr lang="ru-RU" sz="2000">
            <a:solidFill>
              <a:schemeClr val="tx1"/>
            </a:solidFill>
            <a:latin typeface="Times New Roman" pitchFamily="18" charset="0"/>
            <a:cs typeface="Times New Roman" pitchFamily="18" charset="0"/>
          </a:endParaRPr>
        </a:p>
      </dgm:t>
    </dgm:pt>
    <dgm:pt modelId="{EF918CF4-D031-491F-88EA-3CAFB2460BE5}" type="sibTrans" cxnId="{91A0DAED-5B7F-4115-BD7D-C10F73828039}">
      <dgm:prSet/>
      <dgm:spPr/>
      <dgm:t>
        <a:bodyPr/>
        <a:lstStyle/>
        <a:p>
          <a:pPr algn="just"/>
          <a:endParaRPr lang="ru-RU" sz="2000">
            <a:solidFill>
              <a:schemeClr val="tx1"/>
            </a:solidFill>
            <a:latin typeface="Times New Roman" pitchFamily="18" charset="0"/>
            <a:cs typeface="Times New Roman" pitchFamily="18" charset="0"/>
          </a:endParaRPr>
        </a:p>
      </dgm:t>
    </dgm:pt>
    <dgm:pt modelId="{859AD344-2791-4E3F-B6B3-3CD5606CC58B}">
      <dgm:prSet custT="1"/>
      <dgm:spPr/>
      <dgm:t>
        <a:bodyPr/>
        <a:lstStyle/>
        <a:p>
          <a:pPr algn="just" rtl="0"/>
          <a:r>
            <a:rPr lang="uz-Cyrl-UZ" sz="2400">
              <a:solidFill>
                <a:schemeClr val="tx1"/>
              </a:solidFill>
              <a:latin typeface="Times New Roman" pitchFamily="18" charset="0"/>
              <a:cs typeface="Times New Roman" pitchFamily="18" charset="0"/>
            </a:rPr>
            <a:t>4) Халқларнинг тенг ҳуқуқлилиги ва ўз ҳуқуқларини ўзлари белгилаши.</a:t>
          </a:r>
          <a:endParaRPr lang="ru-RU" sz="2400" dirty="0">
            <a:solidFill>
              <a:schemeClr val="tx1"/>
            </a:solidFill>
            <a:latin typeface="Times New Roman" pitchFamily="18" charset="0"/>
            <a:cs typeface="Times New Roman" pitchFamily="18" charset="0"/>
          </a:endParaRPr>
        </a:p>
      </dgm:t>
    </dgm:pt>
    <dgm:pt modelId="{8113B5D0-05E1-409A-8E4B-25244CCDD880}" type="parTrans" cxnId="{D32851BA-D7F9-4132-A6EC-DE0B1643E629}">
      <dgm:prSet/>
      <dgm:spPr/>
      <dgm:t>
        <a:bodyPr/>
        <a:lstStyle/>
        <a:p>
          <a:pPr algn="just"/>
          <a:endParaRPr lang="ru-RU" sz="2000">
            <a:solidFill>
              <a:schemeClr val="tx1"/>
            </a:solidFill>
            <a:latin typeface="Times New Roman" pitchFamily="18" charset="0"/>
            <a:cs typeface="Times New Roman" pitchFamily="18" charset="0"/>
          </a:endParaRPr>
        </a:p>
      </dgm:t>
    </dgm:pt>
    <dgm:pt modelId="{5FF4C2FD-1AB4-49C3-B2FF-084069943D10}" type="sibTrans" cxnId="{D32851BA-D7F9-4132-A6EC-DE0B1643E629}">
      <dgm:prSet/>
      <dgm:spPr/>
      <dgm:t>
        <a:bodyPr/>
        <a:lstStyle/>
        <a:p>
          <a:pPr algn="just"/>
          <a:endParaRPr lang="ru-RU" sz="2000">
            <a:solidFill>
              <a:schemeClr val="tx1"/>
            </a:solidFill>
            <a:latin typeface="Times New Roman" pitchFamily="18" charset="0"/>
            <a:cs typeface="Times New Roman" pitchFamily="18" charset="0"/>
          </a:endParaRPr>
        </a:p>
      </dgm:t>
    </dgm:pt>
    <dgm:pt modelId="{4BC7E103-9521-419C-8361-EE4CAF370C1D}">
      <dgm:prSet custT="1"/>
      <dgm:spPr/>
      <dgm:t>
        <a:bodyPr/>
        <a:lstStyle/>
        <a:p>
          <a:pPr algn="just" rtl="0"/>
          <a:r>
            <a:rPr lang="uz-Cyrl-UZ" sz="2400">
              <a:solidFill>
                <a:schemeClr val="tx1"/>
              </a:solidFill>
              <a:latin typeface="Times New Roman" pitchFamily="18" charset="0"/>
              <a:cs typeface="Times New Roman" pitchFamily="18" charset="0"/>
            </a:rPr>
            <a:t>5) Ҳамкорлик.</a:t>
          </a:r>
          <a:endParaRPr lang="ru-RU" sz="2400">
            <a:solidFill>
              <a:schemeClr val="tx1"/>
            </a:solidFill>
            <a:latin typeface="Times New Roman" pitchFamily="18" charset="0"/>
            <a:cs typeface="Times New Roman" pitchFamily="18" charset="0"/>
          </a:endParaRPr>
        </a:p>
      </dgm:t>
    </dgm:pt>
    <dgm:pt modelId="{62E0423C-70CC-4001-84EC-802ABBEA4359}" type="parTrans" cxnId="{73C9B8A3-9724-4883-9156-908A172C0B4A}">
      <dgm:prSet/>
      <dgm:spPr/>
      <dgm:t>
        <a:bodyPr/>
        <a:lstStyle/>
        <a:p>
          <a:pPr algn="just"/>
          <a:endParaRPr lang="ru-RU" sz="2000">
            <a:solidFill>
              <a:schemeClr val="tx1"/>
            </a:solidFill>
            <a:latin typeface="Times New Roman" pitchFamily="18" charset="0"/>
            <a:cs typeface="Times New Roman" pitchFamily="18" charset="0"/>
          </a:endParaRPr>
        </a:p>
      </dgm:t>
    </dgm:pt>
    <dgm:pt modelId="{2F1C6C70-0526-4099-8AE2-7CC96979F976}" type="sibTrans" cxnId="{73C9B8A3-9724-4883-9156-908A172C0B4A}">
      <dgm:prSet/>
      <dgm:spPr/>
      <dgm:t>
        <a:bodyPr/>
        <a:lstStyle/>
        <a:p>
          <a:pPr algn="just"/>
          <a:endParaRPr lang="ru-RU" sz="2000">
            <a:solidFill>
              <a:schemeClr val="tx1"/>
            </a:solidFill>
            <a:latin typeface="Times New Roman" pitchFamily="18" charset="0"/>
            <a:cs typeface="Times New Roman" pitchFamily="18" charset="0"/>
          </a:endParaRPr>
        </a:p>
      </dgm:t>
    </dgm:pt>
    <dgm:pt modelId="{FB38D3C9-B35F-4B1D-8D51-31DE5D917768}">
      <dgm:prSet custT="1"/>
      <dgm:spPr/>
      <dgm:t>
        <a:bodyPr/>
        <a:lstStyle/>
        <a:p>
          <a:pPr algn="just" rtl="0"/>
          <a:r>
            <a:rPr lang="uz-Cyrl-UZ" sz="2400">
              <a:solidFill>
                <a:schemeClr val="tx1"/>
              </a:solidFill>
              <a:latin typeface="Times New Roman" pitchFamily="18" charset="0"/>
              <a:cs typeface="Times New Roman" pitchFamily="18" charset="0"/>
            </a:rPr>
            <a:t>6) Давлатларнинг суверен тенглиги.</a:t>
          </a:r>
          <a:endParaRPr lang="ru-RU" sz="2400">
            <a:solidFill>
              <a:schemeClr val="tx1"/>
            </a:solidFill>
            <a:latin typeface="Times New Roman" pitchFamily="18" charset="0"/>
            <a:cs typeface="Times New Roman" pitchFamily="18" charset="0"/>
          </a:endParaRPr>
        </a:p>
      </dgm:t>
    </dgm:pt>
    <dgm:pt modelId="{624BD080-3AC4-4288-817F-4030EEDD843E}" type="parTrans" cxnId="{36C21687-225E-4703-AF79-B1E9780B4825}">
      <dgm:prSet/>
      <dgm:spPr/>
      <dgm:t>
        <a:bodyPr/>
        <a:lstStyle/>
        <a:p>
          <a:pPr algn="just"/>
          <a:endParaRPr lang="ru-RU" sz="2000">
            <a:solidFill>
              <a:schemeClr val="tx1"/>
            </a:solidFill>
            <a:latin typeface="Times New Roman" pitchFamily="18" charset="0"/>
            <a:cs typeface="Times New Roman" pitchFamily="18" charset="0"/>
          </a:endParaRPr>
        </a:p>
      </dgm:t>
    </dgm:pt>
    <dgm:pt modelId="{4A31D675-77A1-4B88-B98E-61AEFFE7DAD7}" type="sibTrans" cxnId="{36C21687-225E-4703-AF79-B1E9780B4825}">
      <dgm:prSet/>
      <dgm:spPr/>
      <dgm:t>
        <a:bodyPr/>
        <a:lstStyle/>
        <a:p>
          <a:pPr algn="just"/>
          <a:endParaRPr lang="ru-RU" sz="2000">
            <a:solidFill>
              <a:schemeClr val="tx1"/>
            </a:solidFill>
            <a:latin typeface="Times New Roman" pitchFamily="18" charset="0"/>
            <a:cs typeface="Times New Roman" pitchFamily="18" charset="0"/>
          </a:endParaRPr>
        </a:p>
      </dgm:t>
    </dgm:pt>
    <dgm:pt modelId="{11A1C669-D290-4E8C-B356-1BE06A50C077}">
      <dgm:prSet custT="1"/>
      <dgm:spPr/>
      <dgm:t>
        <a:bodyPr/>
        <a:lstStyle/>
        <a:p>
          <a:pPr algn="just" rtl="0"/>
          <a:r>
            <a:rPr lang="uz-Cyrl-UZ" sz="2400">
              <a:solidFill>
                <a:schemeClr val="tx1"/>
              </a:solidFill>
              <a:latin typeface="Times New Roman" pitchFamily="18" charset="0"/>
              <a:cs typeface="Times New Roman" pitchFamily="18" charset="0"/>
            </a:rPr>
            <a:t>7) Халқаро ҳуқуқ бўйича мажбуриятларни виждонан бажариш.</a:t>
          </a:r>
          <a:endParaRPr lang="ru-RU" sz="2400">
            <a:solidFill>
              <a:schemeClr val="tx1"/>
            </a:solidFill>
            <a:latin typeface="Times New Roman" pitchFamily="18" charset="0"/>
            <a:cs typeface="Times New Roman" pitchFamily="18" charset="0"/>
          </a:endParaRPr>
        </a:p>
      </dgm:t>
    </dgm:pt>
    <dgm:pt modelId="{63504894-B336-4671-896B-991ED685E8D5}" type="parTrans" cxnId="{562A0983-F4CA-4B0F-8580-9EEAB4EEB1E0}">
      <dgm:prSet/>
      <dgm:spPr/>
      <dgm:t>
        <a:bodyPr/>
        <a:lstStyle/>
        <a:p>
          <a:pPr algn="just"/>
          <a:endParaRPr lang="ru-RU" sz="2000">
            <a:solidFill>
              <a:schemeClr val="tx1"/>
            </a:solidFill>
            <a:latin typeface="Times New Roman" pitchFamily="18" charset="0"/>
            <a:cs typeface="Times New Roman" pitchFamily="18" charset="0"/>
          </a:endParaRPr>
        </a:p>
      </dgm:t>
    </dgm:pt>
    <dgm:pt modelId="{09E1A0AA-557C-4777-90C8-88FBFAF8986A}" type="sibTrans" cxnId="{562A0983-F4CA-4B0F-8580-9EEAB4EEB1E0}">
      <dgm:prSet/>
      <dgm:spPr/>
      <dgm:t>
        <a:bodyPr/>
        <a:lstStyle/>
        <a:p>
          <a:pPr algn="just"/>
          <a:endParaRPr lang="ru-RU" sz="2000">
            <a:solidFill>
              <a:schemeClr val="tx1"/>
            </a:solidFill>
            <a:latin typeface="Times New Roman" pitchFamily="18" charset="0"/>
            <a:cs typeface="Times New Roman" pitchFamily="18" charset="0"/>
          </a:endParaRPr>
        </a:p>
      </dgm:t>
    </dgm:pt>
    <dgm:pt modelId="{93E0232A-D635-473F-9D43-4398510AF88A}" type="pres">
      <dgm:prSet presAssocID="{C269DE6E-7520-4AEE-B756-3CE25015555B}" presName="Name0" presStyleCnt="0">
        <dgm:presLayoutVars>
          <dgm:chPref val="3"/>
          <dgm:dir/>
          <dgm:animLvl val="lvl"/>
          <dgm:resizeHandles/>
        </dgm:presLayoutVars>
      </dgm:prSet>
      <dgm:spPr/>
    </dgm:pt>
    <dgm:pt modelId="{D5237F80-6E48-499F-9278-BC90876FB756}" type="pres">
      <dgm:prSet presAssocID="{EC3F62C8-AEC2-420F-9280-9B5CD9A844E4}" presName="horFlow" presStyleCnt="0"/>
      <dgm:spPr/>
    </dgm:pt>
    <dgm:pt modelId="{377D2C57-A692-4DB6-913D-96649378F3B2}" type="pres">
      <dgm:prSet presAssocID="{EC3F62C8-AEC2-420F-9280-9B5CD9A844E4}" presName="bigChev" presStyleLbl="node1" presStyleIdx="0" presStyleCnt="7" custScaleX="552022"/>
      <dgm:spPr/>
    </dgm:pt>
    <dgm:pt modelId="{C6C3AF9D-EAE5-4E32-8401-06FF67F45127}" type="pres">
      <dgm:prSet presAssocID="{EC3F62C8-AEC2-420F-9280-9B5CD9A844E4}" presName="vSp" presStyleCnt="0"/>
      <dgm:spPr/>
    </dgm:pt>
    <dgm:pt modelId="{05A0F367-6D83-4370-B979-F240E0EAFD38}" type="pres">
      <dgm:prSet presAssocID="{9F83D8EB-1916-4F78-ADD3-F37AEE5440AA}" presName="horFlow" presStyleCnt="0"/>
      <dgm:spPr/>
    </dgm:pt>
    <dgm:pt modelId="{305F8314-3061-4E8E-8304-695361C54E6B}" type="pres">
      <dgm:prSet presAssocID="{9F83D8EB-1916-4F78-ADD3-F37AEE5440AA}" presName="bigChev" presStyleLbl="node1" presStyleIdx="1" presStyleCnt="7" custScaleX="552767"/>
      <dgm:spPr/>
    </dgm:pt>
    <dgm:pt modelId="{9AB7BC3D-6C46-408F-92C4-8B1F0046CD1D}" type="pres">
      <dgm:prSet presAssocID="{9F83D8EB-1916-4F78-ADD3-F37AEE5440AA}" presName="vSp" presStyleCnt="0"/>
      <dgm:spPr/>
    </dgm:pt>
    <dgm:pt modelId="{C91DF9D4-16E1-4BED-8C45-4C18BA0E2B9E}" type="pres">
      <dgm:prSet presAssocID="{57417D1A-EA3B-46CF-8256-E06537B3FD8B}" presName="horFlow" presStyleCnt="0"/>
      <dgm:spPr/>
    </dgm:pt>
    <dgm:pt modelId="{0EF3313A-09E3-4C89-A337-84F186D8C9D5}" type="pres">
      <dgm:prSet presAssocID="{57417D1A-EA3B-46CF-8256-E06537B3FD8B}" presName="bigChev" presStyleLbl="node1" presStyleIdx="2" presStyleCnt="7" custScaleX="553514"/>
      <dgm:spPr/>
    </dgm:pt>
    <dgm:pt modelId="{F8A7A592-2088-4A9E-8B33-B417E516704E}" type="pres">
      <dgm:prSet presAssocID="{57417D1A-EA3B-46CF-8256-E06537B3FD8B}" presName="vSp" presStyleCnt="0"/>
      <dgm:spPr/>
    </dgm:pt>
    <dgm:pt modelId="{C22316E4-23B7-4A04-BD4F-FCD1294D9FA5}" type="pres">
      <dgm:prSet presAssocID="{859AD344-2791-4E3F-B6B3-3CD5606CC58B}" presName="horFlow" presStyleCnt="0"/>
      <dgm:spPr/>
    </dgm:pt>
    <dgm:pt modelId="{D135CF24-9AE5-4031-884A-B6D4A5C1C76D}" type="pres">
      <dgm:prSet presAssocID="{859AD344-2791-4E3F-B6B3-3CD5606CC58B}" presName="bigChev" presStyleLbl="node1" presStyleIdx="3" presStyleCnt="7" custScaleX="554263"/>
      <dgm:spPr/>
    </dgm:pt>
    <dgm:pt modelId="{9B7A51ED-B277-42B7-A8F7-6A4349A3A6E3}" type="pres">
      <dgm:prSet presAssocID="{859AD344-2791-4E3F-B6B3-3CD5606CC58B}" presName="vSp" presStyleCnt="0"/>
      <dgm:spPr/>
    </dgm:pt>
    <dgm:pt modelId="{A79AAE90-65EF-4725-819E-912866EE9BC3}" type="pres">
      <dgm:prSet presAssocID="{4BC7E103-9521-419C-8361-EE4CAF370C1D}" presName="horFlow" presStyleCnt="0"/>
      <dgm:spPr/>
    </dgm:pt>
    <dgm:pt modelId="{B7330A6C-4472-4F1E-BB65-D1115F5935D1}" type="pres">
      <dgm:prSet presAssocID="{4BC7E103-9521-419C-8361-EE4CAF370C1D}" presName="bigChev" presStyleLbl="node1" presStyleIdx="4" presStyleCnt="7" custScaleX="555014"/>
      <dgm:spPr/>
    </dgm:pt>
    <dgm:pt modelId="{1145987D-7C1E-4EF2-86E7-8EB490550E7A}" type="pres">
      <dgm:prSet presAssocID="{4BC7E103-9521-419C-8361-EE4CAF370C1D}" presName="vSp" presStyleCnt="0"/>
      <dgm:spPr/>
    </dgm:pt>
    <dgm:pt modelId="{CE694E87-D067-4F05-AA92-110A991D9AD3}" type="pres">
      <dgm:prSet presAssocID="{FB38D3C9-B35F-4B1D-8D51-31DE5D917768}" presName="horFlow" presStyleCnt="0"/>
      <dgm:spPr/>
    </dgm:pt>
    <dgm:pt modelId="{3B35EC45-6E17-45EA-AAC7-DC35B9B1E889}" type="pres">
      <dgm:prSet presAssocID="{FB38D3C9-B35F-4B1D-8D51-31DE5D917768}" presName="bigChev" presStyleLbl="node1" presStyleIdx="5" presStyleCnt="7" custScaleX="555767"/>
      <dgm:spPr/>
    </dgm:pt>
    <dgm:pt modelId="{2F465C07-FAED-4E93-9909-8F9647A1E6EA}" type="pres">
      <dgm:prSet presAssocID="{FB38D3C9-B35F-4B1D-8D51-31DE5D917768}" presName="vSp" presStyleCnt="0"/>
      <dgm:spPr/>
    </dgm:pt>
    <dgm:pt modelId="{9E83A581-00C9-4043-BA1F-1EFC5AE2C005}" type="pres">
      <dgm:prSet presAssocID="{11A1C669-D290-4E8C-B356-1BE06A50C077}" presName="horFlow" presStyleCnt="0"/>
      <dgm:spPr/>
    </dgm:pt>
    <dgm:pt modelId="{F0481A12-B55C-44AE-9FC4-B8B527939B13}" type="pres">
      <dgm:prSet presAssocID="{11A1C669-D290-4E8C-B356-1BE06A50C077}" presName="bigChev" presStyleLbl="node1" presStyleIdx="6" presStyleCnt="7" custScaleX="556522"/>
      <dgm:spPr/>
    </dgm:pt>
  </dgm:ptLst>
  <dgm:cxnLst>
    <dgm:cxn modelId="{41314C0D-77B6-4702-97B6-7624B3381ABC}" type="presOf" srcId="{EC3F62C8-AEC2-420F-9280-9B5CD9A844E4}" destId="{377D2C57-A692-4DB6-913D-96649378F3B2}" srcOrd="0" destOrd="0" presId="urn:microsoft.com/office/officeart/2005/8/layout/lProcess3"/>
    <dgm:cxn modelId="{CB051B34-66C8-4186-9CB2-F65365020679}" type="presOf" srcId="{859AD344-2791-4E3F-B6B3-3CD5606CC58B}" destId="{D135CF24-9AE5-4031-884A-B6D4A5C1C76D}" srcOrd="0" destOrd="0" presId="urn:microsoft.com/office/officeart/2005/8/layout/lProcess3"/>
    <dgm:cxn modelId="{4C3D243A-0D9D-4CDA-9292-E7AD8AC2A851}" type="presOf" srcId="{C269DE6E-7520-4AEE-B756-3CE25015555B}" destId="{93E0232A-D635-473F-9D43-4398510AF88A}" srcOrd="0" destOrd="0" presId="urn:microsoft.com/office/officeart/2005/8/layout/lProcess3"/>
    <dgm:cxn modelId="{7B73DE69-B75A-48CC-ACF8-719BBD9E4059}" type="presOf" srcId="{FB38D3C9-B35F-4B1D-8D51-31DE5D917768}" destId="{3B35EC45-6E17-45EA-AAC7-DC35B9B1E889}" srcOrd="0" destOrd="0" presId="urn:microsoft.com/office/officeart/2005/8/layout/lProcess3"/>
    <dgm:cxn modelId="{1F298880-8289-4970-9971-6BADBD1E2462}" type="presOf" srcId="{11A1C669-D290-4E8C-B356-1BE06A50C077}" destId="{F0481A12-B55C-44AE-9FC4-B8B527939B13}" srcOrd="0" destOrd="0" presId="urn:microsoft.com/office/officeart/2005/8/layout/lProcess3"/>
    <dgm:cxn modelId="{31D98E81-101B-444E-8C81-172942796E53}" srcId="{C269DE6E-7520-4AEE-B756-3CE25015555B}" destId="{9F83D8EB-1916-4F78-ADD3-F37AEE5440AA}" srcOrd="1" destOrd="0" parTransId="{137763AB-54E3-47EF-914A-71FA8AC4AB0A}" sibTransId="{586C44C7-C5CC-4F4C-A04F-C666F5C52C0D}"/>
    <dgm:cxn modelId="{562A0983-F4CA-4B0F-8580-9EEAB4EEB1E0}" srcId="{C269DE6E-7520-4AEE-B756-3CE25015555B}" destId="{11A1C669-D290-4E8C-B356-1BE06A50C077}" srcOrd="6" destOrd="0" parTransId="{63504894-B336-4671-896B-991ED685E8D5}" sibTransId="{09E1A0AA-557C-4777-90C8-88FBFAF8986A}"/>
    <dgm:cxn modelId="{36C21687-225E-4703-AF79-B1E9780B4825}" srcId="{C269DE6E-7520-4AEE-B756-3CE25015555B}" destId="{FB38D3C9-B35F-4B1D-8D51-31DE5D917768}" srcOrd="5" destOrd="0" parTransId="{624BD080-3AC4-4288-817F-4030EEDD843E}" sibTransId="{4A31D675-77A1-4B88-B98E-61AEFFE7DAD7}"/>
    <dgm:cxn modelId="{F3FB6098-9521-41B3-95DA-3332BF11FDA5}" type="presOf" srcId="{4BC7E103-9521-419C-8361-EE4CAF370C1D}" destId="{B7330A6C-4472-4F1E-BB65-D1115F5935D1}" srcOrd="0" destOrd="0" presId="urn:microsoft.com/office/officeart/2005/8/layout/lProcess3"/>
    <dgm:cxn modelId="{73C9B8A3-9724-4883-9156-908A172C0B4A}" srcId="{C269DE6E-7520-4AEE-B756-3CE25015555B}" destId="{4BC7E103-9521-419C-8361-EE4CAF370C1D}" srcOrd="4" destOrd="0" parTransId="{62E0423C-70CC-4001-84EC-802ABBEA4359}" sibTransId="{2F1C6C70-0526-4099-8AE2-7CC96979F976}"/>
    <dgm:cxn modelId="{DC8287A8-EF4A-46D1-8722-829CEDED9631}" srcId="{C269DE6E-7520-4AEE-B756-3CE25015555B}" destId="{EC3F62C8-AEC2-420F-9280-9B5CD9A844E4}" srcOrd="0" destOrd="0" parTransId="{7E6FCF82-2094-4C24-99B9-14C450C2FF93}" sibTransId="{CF5A418F-97F8-4896-B7C1-66747DB70886}"/>
    <dgm:cxn modelId="{FE6221B6-0094-49F5-B0FD-CBF7386C5891}" type="presOf" srcId="{57417D1A-EA3B-46CF-8256-E06537B3FD8B}" destId="{0EF3313A-09E3-4C89-A337-84F186D8C9D5}" srcOrd="0" destOrd="0" presId="urn:microsoft.com/office/officeart/2005/8/layout/lProcess3"/>
    <dgm:cxn modelId="{D32851BA-D7F9-4132-A6EC-DE0B1643E629}" srcId="{C269DE6E-7520-4AEE-B756-3CE25015555B}" destId="{859AD344-2791-4E3F-B6B3-3CD5606CC58B}" srcOrd="3" destOrd="0" parTransId="{8113B5D0-05E1-409A-8E4B-25244CCDD880}" sibTransId="{5FF4C2FD-1AB4-49C3-B2FF-084069943D10}"/>
    <dgm:cxn modelId="{913216C7-2676-44C2-9739-5B6366250294}" type="presOf" srcId="{9F83D8EB-1916-4F78-ADD3-F37AEE5440AA}" destId="{305F8314-3061-4E8E-8304-695361C54E6B}" srcOrd="0" destOrd="0" presId="urn:microsoft.com/office/officeart/2005/8/layout/lProcess3"/>
    <dgm:cxn modelId="{91A0DAED-5B7F-4115-BD7D-C10F73828039}" srcId="{C269DE6E-7520-4AEE-B756-3CE25015555B}" destId="{57417D1A-EA3B-46CF-8256-E06537B3FD8B}" srcOrd="2" destOrd="0" parTransId="{6EA3038C-1BEE-4E6F-AD24-812E32D2453C}" sibTransId="{EF918CF4-D031-491F-88EA-3CAFB2460BE5}"/>
    <dgm:cxn modelId="{B1E91894-A339-4C47-981F-52F0F3B1A2EB}" type="presParOf" srcId="{93E0232A-D635-473F-9D43-4398510AF88A}" destId="{D5237F80-6E48-499F-9278-BC90876FB756}" srcOrd="0" destOrd="0" presId="urn:microsoft.com/office/officeart/2005/8/layout/lProcess3"/>
    <dgm:cxn modelId="{3F968EB2-5C60-4D44-9E7E-C48AADFE5FB0}" type="presParOf" srcId="{D5237F80-6E48-499F-9278-BC90876FB756}" destId="{377D2C57-A692-4DB6-913D-96649378F3B2}" srcOrd="0" destOrd="0" presId="urn:microsoft.com/office/officeart/2005/8/layout/lProcess3"/>
    <dgm:cxn modelId="{4B9E95F3-884E-4DB2-A1D2-EB5A15FF32F5}" type="presParOf" srcId="{93E0232A-D635-473F-9D43-4398510AF88A}" destId="{C6C3AF9D-EAE5-4E32-8401-06FF67F45127}" srcOrd="1" destOrd="0" presId="urn:microsoft.com/office/officeart/2005/8/layout/lProcess3"/>
    <dgm:cxn modelId="{AA279F37-A0BB-4A39-A585-BC5777D3AE51}" type="presParOf" srcId="{93E0232A-D635-473F-9D43-4398510AF88A}" destId="{05A0F367-6D83-4370-B979-F240E0EAFD38}" srcOrd="2" destOrd="0" presId="urn:microsoft.com/office/officeart/2005/8/layout/lProcess3"/>
    <dgm:cxn modelId="{4D1820B0-0D93-4587-97AE-88D26422C384}" type="presParOf" srcId="{05A0F367-6D83-4370-B979-F240E0EAFD38}" destId="{305F8314-3061-4E8E-8304-695361C54E6B}" srcOrd="0" destOrd="0" presId="urn:microsoft.com/office/officeart/2005/8/layout/lProcess3"/>
    <dgm:cxn modelId="{26E8915A-EA5B-4D2E-9ECB-1196A0BC6BD9}" type="presParOf" srcId="{93E0232A-D635-473F-9D43-4398510AF88A}" destId="{9AB7BC3D-6C46-408F-92C4-8B1F0046CD1D}" srcOrd="3" destOrd="0" presId="urn:microsoft.com/office/officeart/2005/8/layout/lProcess3"/>
    <dgm:cxn modelId="{2315DAC9-D0B5-47ED-AD7F-EBF9CB06B3E3}" type="presParOf" srcId="{93E0232A-D635-473F-9D43-4398510AF88A}" destId="{C91DF9D4-16E1-4BED-8C45-4C18BA0E2B9E}" srcOrd="4" destOrd="0" presId="urn:microsoft.com/office/officeart/2005/8/layout/lProcess3"/>
    <dgm:cxn modelId="{895532E3-08CD-4BD5-9561-0EF91FD9CBAC}" type="presParOf" srcId="{C91DF9D4-16E1-4BED-8C45-4C18BA0E2B9E}" destId="{0EF3313A-09E3-4C89-A337-84F186D8C9D5}" srcOrd="0" destOrd="0" presId="urn:microsoft.com/office/officeart/2005/8/layout/lProcess3"/>
    <dgm:cxn modelId="{8DE0573A-E92F-4B66-924F-DBA0BE0DFAAE}" type="presParOf" srcId="{93E0232A-D635-473F-9D43-4398510AF88A}" destId="{F8A7A592-2088-4A9E-8B33-B417E516704E}" srcOrd="5" destOrd="0" presId="urn:microsoft.com/office/officeart/2005/8/layout/lProcess3"/>
    <dgm:cxn modelId="{317B0C0A-89D0-4396-A8B6-2516D34BFC94}" type="presParOf" srcId="{93E0232A-D635-473F-9D43-4398510AF88A}" destId="{C22316E4-23B7-4A04-BD4F-FCD1294D9FA5}" srcOrd="6" destOrd="0" presId="urn:microsoft.com/office/officeart/2005/8/layout/lProcess3"/>
    <dgm:cxn modelId="{1C099C76-6216-46D2-8F77-ECA13E6C5363}" type="presParOf" srcId="{C22316E4-23B7-4A04-BD4F-FCD1294D9FA5}" destId="{D135CF24-9AE5-4031-884A-B6D4A5C1C76D}" srcOrd="0" destOrd="0" presId="urn:microsoft.com/office/officeart/2005/8/layout/lProcess3"/>
    <dgm:cxn modelId="{11539953-CA70-4ED2-8C5F-62B336A07946}" type="presParOf" srcId="{93E0232A-D635-473F-9D43-4398510AF88A}" destId="{9B7A51ED-B277-42B7-A8F7-6A4349A3A6E3}" srcOrd="7" destOrd="0" presId="urn:microsoft.com/office/officeart/2005/8/layout/lProcess3"/>
    <dgm:cxn modelId="{A3EA8498-A1ED-4038-A21B-B8F5AD72DDF9}" type="presParOf" srcId="{93E0232A-D635-473F-9D43-4398510AF88A}" destId="{A79AAE90-65EF-4725-819E-912866EE9BC3}" srcOrd="8" destOrd="0" presId="urn:microsoft.com/office/officeart/2005/8/layout/lProcess3"/>
    <dgm:cxn modelId="{6AB2AA72-4A96-4AC1-B9AB-C420EA5B7D17}" type="presParOf" srcId="{A79AAE90-65EF-4725-819E-912866EE9BC3}" destId="{B7330A6C-4472-4F1E-BB65-D1115F5935D1}" srcOrd="0" destOrd="0" presId="urn:microsoft.com/office/officeart/2005/8/layout/lProcess3"/>
    <dgm:cxn modelId="{32B4FC5E-8B8E-46E5-919D-5338B70D9AB0}" type="presParOf" srcId="{93E0232A-D635-473F-9D43-4398510AF88A}" destId="{1145987D-7C1E-4EF2-86E7-8EB490550E7A}" srcOrd="9" destOrd="0" presId="urn:microsoft.com/office/officeart/2005/8/layout/lProcess3"/>
    <dgm:cxn modelId="{9354FB52-46AB-4516-92CB-2204A16C5E9B}" type="presParOf" srcId="{93E0232A-D635-473F-9D43-4398510AF88A}" destId="{CE694E87-D067-4F05-AA92-110A991D9AD3}" srcOrd="10" destOrd="0" presId="urn:microsoft.com/office/officeart/2005/8/layout/lProcess3"/>
    <dgm:cxn modelId="{B1BA55D8-DE8D-4DA4-9F6E-EA6599761CEE}" type="presParOf" srcId="{CE694E87-D067-4F05-AA92-110A991D9AD3}" destId="{3B35EC45-6E17-45EA-AAC7-DC35B9B1E889}" srcOrd="0" destOrd="0" presId="urn:microsoft.com/office/officeart/2005/8/layout/lProcess3"/>
    <dgm:cxn modelId="{9F5D9FD8-8F88-4D6B-99A0-DE92D5F40092}" type="presParOf" srcId="{93E0232A-D635-473F-9D43-4398510AF88A}" destId="{2F465C07-FAED-4E93-9909-8F9647A1E6EA}" srcOrd="11" destOrd="0" presId="urn:microsoft.com/office/officeart/2005/8/layout/lProcess3"/>
    <dgm:cxn modelId="{1BDF7897-7B2E-41D2-8A94-7FA6148B666D}" type="presParOf" srcId="{93E0232A-D635-473F-9D43-4398510AF88A}" destId="{9E83A581-00C9-4043-BA1F-1EFC5AE2C005}" srcOrd="12" destOrd="0" presId="urn:microsoft.com/office/officeart/2005/8/layout/lProcess3"/>
    <dgm:cxn modelId="{3B91BBD6-8886-40B8-A982-8F0D57F31D7A}" type="presParOf" srcId="{9E83A581-00C9-4043-BA1F-1EFC5AE2C005}" destId="{F0481A12-B55C-44AE-9FC4-B8B527939B13}"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2DBE3-03FB-4504-807A-30BD9B7BEF3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7CC11857-73F9-4D1D-90BC-EF9EAF8383C6}">
      <dgm:prSet custT="1"/>
      <dgm:spPr>
        <a:solidFill>
          <a:schemeClr val="accent3">
            <a:lumMod val="40000"/>
            <a:lumOff val="60000"/>
          </a:schemeClr>
        </a:solidFill>
      </dgm:spPr>
      <dgm:t>
        <a:bodyPr/>
        <a:lstStyle/>
        <a:p>
          <a:pPr rtl="0"/>
          <a:r>
            <a:rPr lang="uz-Cyrl-UZ" sz="2800" dirty="0">
              <a:latin typeface="Times New Roman" pitchFamily="18" charset="0"/>
              <a:cs typeface="Times New Roman" pitchFamily="18" charset="0"/>
            </a:rPr>
            <a:t>Ушбу принциплар ЕХҲКнинг 1975 йилдаги Якуний актида рўйхатга олиниб, 3 та принцип билан тўлдирилди:</a:t>
          </a:r>
          <a:endParaRPr lang="ru-RU" sz="2800" dirty="0">
            <a:latin typeface="Times New Roman" pitchFamily="18" charset="0"/>
            <a:cs typeface="Times New Roman" pitchFamily="18" charset="0"/>
          </a:endParaRPr>
        </a:p>
      </dgm:t>
    </dgm:pt>
    <dgm:pt modelId="{649F680F-62AE-4705-8E2F-69908ED02137}" type="parTrans" cxnId="{355FE902-FA1E-4785-9251-39762FAA1C79}">
      <dgm:prSet/>
      <dgm:spPr/>
      <dgm:t>
        <a:bodyPr/>
        <a:lstStyle/>
        <a:p>
          <a:endParaRPr lang="ru-RU"/>
        </a:p>
      </dgm:t>
    </dgm:pt>
    <dgm:pt modelId="{54A4A377-91E5-4E54-AACA-F1DDCAC59964}" type="sibTrans" cxnId="{355FE902-FA1E-4785-9251-39762FAA1C79}">
      <dgm:prSet/>
      <dgm:spPr/>
      <dgm:t>
        <a:bodyPr/>
        <a:lstStyle/>
        <a:p>
          <a:endParaRPr lang="ru-RU"/>
        </a:p>
      </dgm:t>
    </dgm:pt>
    <dgm:pt modelId="{FDB86345-6B78-4AC4-B224-1B8A2B47DBA9}" type="pres">
      <dgm:prSet presAssocID="{4CE2DBE3-03FB-4504-807A-30BD9B7BEF30}" presName="Name0" presStyleCnt="0">
        <dgm:presLayoutVars>
          <dgm:chMax val="7"/>
          <dgm:dir/>
          <dgm:animLvl val="lvl"/>
          <dgm:resizeHandles val="exact"/>
        </dgm:presLayoutVars>
      </dgm:prSet>
      <dgm:spPr/>
    </dgm:pt>
    <dgm:pt modelId="{482AA722-A537-402B-A7FC-626730947BE9}" type="pres">
      <dgm:prSet presAssocID="{7CC11857-73F9-4D1D-90BC-EF9EAF8383C6}" presName="circle1" presStyleLbl="node1" presStyleIdx="0" presStyleCnt="1"/>
      <dgm:spPr/>
    </dgm:pt>
    <dgm:pt modelId="{7567C378-95CD-412E-B66F-A8732D619768}" type="pres">
      <dgm:prSet presAssocID="{7CC11857-73F9-4D1D-90BC-EF9EAF8383C6}" presName="space" presStyleCnt="0"/>
      <dgm:spPr/>
    </dgm:pt>
    <dgm:pt modelId="{81897C62-9A8D-4B39-AE90-FDB9D83EABF1}" type="pres">
      <dgm:prSet presAssocID="{7CC11857-73F9-4D1D-90BC-EF9EAF8383C6}" presName="rect1" presStyleLbl="alignAcc1" presStyleIdx="0" presStyleCnt="1"/>
      <dgm:spPr/>
    </dgm:pt>
    <dgm:pt modelId="{265164C1-7F49-4CF1-86CA-A83336CD2228}" type="pres">
      <dgm:prSet presAssocID="{7CC11857-73F9-4D1D-90BC-EF9EAF8383C6}" presName="rect1ParTxNoCh" presStyleLbl="alignAcc1" presStyleIdx="0" presStyleCnt="1">
        <dgm:presLayoutVars>
          <dgm:chMax val="1"/>
          <dgm:bulletEnabled val="1"/>
        </dgm:presLayoutVars>
      </dgm:prSet>
      <dgm:spPr/>
    </dgm:pt>
  </dgm:ptLst>
  <dgm:cxnLst>
    <dgm:cxn modelId="{355FE902-FA1E-4785-9251-39762FAA1C79}" srcId="{4CE2DBE3-03FB-4504-807A-30BD9B7BEF30}" destId="{7CC11857-73F9-4D1D-90BC-EF9EAF8383C6}" srcOrd="0" destOrd="0" parTransId="{649F680F-62AE-4705-8E2F-69908ED02137}" sibTransId="{54A4A377-91E5-4E54-AACA-F1DDCAC59964}"/>
    <dgm:cxn modelId="{A7FC8F03-0DBD-4B08-B135-7462E78A6989}" type="presOf" srcId="{7CC11857-73F9-4D1D-90BC-EF9EAF8383C6}" destId="{81897C62-9A8D-4B39-AE90-FDB9D83EABF1}" srcOrd="0" destOrd="0" presId="urn:microsoft.com/office/officeart/2005/8/layout/target3"/>
    <dgm:cxn modelId="{5438C549-EE65-4E8F-9A6B-760F568AFCD4}" type="presOf" srcId="{4CE2DBE3-03FB-4504-807A-30BD9B7BEF30}" destId="{FDB86345-6B78-4AC4-B224-1B8A2B47DBA9}" srcOrd="0" destOrd="0" presId="urn:microsoft.com/office/officeart/2005/8/layout/target3"/>
    <dgm:cxn modelId="{E63D78ED-3ACD-4A83-B21F-5645705DABEA}" type="presOf" srcId="{7CC11857-73F9-4D1D-90BC-EF9EAF8383C6}" destId="{265164C1-7F49-4CF1-86CA-A83336CD2228}" srcOrd="1" destOrd="0" presId="urn:microsoft.com/office/officeart/2005/8/layout/target3"/>
    <dgm:cxn modelId="{0C3C50C2-2EAC-48A4-B64C-7EFA3218B8E5}" type="presParOf" srcId="{FDB86345-6B78-4AC4-B224-1B8A2B47DBA9}" destId="{482AA722-A537-402B-A7FC-626730947BE9}" srcOrd="0" destOrd="0" presId="urn:microsoft.com/office/officeart/2005/8/layout/target3"/>
    <dgm:cxn modelId="{50CA7DCC-AF4F-468F-AA0B-A4907924CEC3}" type="presParOf" srcId="{FDB86345-6B78-4AC4-B224-1B8A2B47DBA9}" destId="{7567C378-95CD-412E-B66F-A8732D619768}" srcOrd="1" destOrd="0" presId="urn:microsoft.com/office/officeart/2005/8/layout/target3"/>
    <dgm:cxn modelId="{47DE8C36-4A32-4D8B-B3E3-0CE68A2DD77C}" type="presParOf" srcId="{FDB86345-6B78-4AC4-B224-1B8A2B47DBA9}" destId="{81897C62-9A8D-4B39-AE90-FDB9D83EABF1}" srcOrd="2" destOrd="0" presId="urn:microsoft.com/office/officeart/2005/8/layout/target3"/>
    <dgm:cxn modelId="{F832FC78-09AD-4B3A-887A-2260B4995AE8}" type="presParOf" srcId="{FDB86345-6B78-4AC4-B224-1B8A2B47DBA9}" destId="{265164C1-7F49-4CF1-86CA-A83336CD2228}"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F18BA0-ABEA-450D-AA21-A99EA6FD9A3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ru-RU"/>
        </a:p>
      </dgm:t>
    </dgm:pt>
    <dgm:pt modelId="{CAF4CEA2-353E-40AA-BE28-C1D6E7560282}">
      <dgm:prSet custT="1"/>
      <dgm:spPr>
        <a:solidFill>
          <a:schemeClr val="accent5">
            <a:lumMod val="60000"/>
            <a:lumOff val="40000"/>
            <a:alpha val="90000"/>
          </a:schemeClr>
        </a:solidFill>
      </dgm:spPr>
      <dgm:t>
        <a:bodyPr/>
        <a:lstStyle/>
        <a:p>
          <a:pPr rtl="0"/>
          <a:r>
            <a:rPr lang="uz-Cyrl-UZ" sz="3600" dirty="0">
              <a:latin typeface="Times New Roman" pitchFamily="18" charset="0"/>
              <a:cs typeface="Times New Roman" pitchFamily="18" charset="0"/>
            </a:rPr>
            <a:t>1) Чегараларнинг дахлсизлиги.</a:t>
          </a:r>
          <a:endParaRPr lang="ru-RU" sz="3600" dirty="0">
            <a:latin typeface="Times New Roman" pitchFamily="18" charset="0"/>
            <a:cs typeface="Times New Roman" pitchFamily="18" charset="0"/>
          </a:endParaRPr>
        </a:p>
      </dgm:t>
    </dgm:pt>
    <dgm:pt modelId="{5104F281-2EA5-4B8B-A9A9-3444CAEA68E5}" type="parTrans" cxnId="{EE0398CB-B4DF-42B3-8C4A-18903018F051}">
      <dgm:prSet/>
      <dgm:spPr/>
      <dgm:t>
        <a:bodyPr/>
        <a:lstStyle/>
        <a:p>
          <a:endParaRPr lang="ru-RU" sz="2400">
            <a:latin typeface="Times New Roman" pitchFamily="18" charset="0"/>
            <a:cs typeface="Times New Roman" pitchFamily="18" charset="0"/>
          </a:endParaRPr>
        </a:p>
      </dgm:t>
    </dgm:pt>
    <dgm:pt modelId="{B44B0C5E-C8B8-4F91-A1AF-C4876DE219CE}" type="sibTrans" cxnId="{EE0398CB-B4DF-42B3-8C4A-18903018F051}">
      <dgm:prSet/>
      <dgm:spPr/>
      <dgm:t>
        <a:bodyPr/>
        <a:lstStyle/>
        <a:p>
          <a:endParaRPr lang="ru-RU" sz="2400">
            <a:latin typeface="Times New Roman" pitchFamily="18" charset="0"/>
            <a:cs typeface="Times New Roman" pitchFamily="18" charset="0"/>
          </a:endParaRPr>
        </a:p>
      </dgm:t>
    </dgm:pt>
    <dgm:pt modelId="{0A459FE3-8C49-4434-A5F2-E1E282683D83}">
      <dgm:prSet custT="1"/>
      <dgm:spPr>
        <a:solidFill>
          <a:schemeClr val="accent1">
            <a:lumMod val="40000"/>
            <a:lumOff val="60000"/>
            <a:alpha val="90000"/>
          </a:schemeClr>
        </a:solidFill>
      </dgm:spPr>
      <dgm:t>
        <a:bodyPr/>
        <a:lstStyle/>
        <a:p>
          <a:pPr rtl="0"/>
          <a:r>
            <a:rPr lang="uz-Cyrl-UZ" sz="3600" dirty="0">
              <a:latin typeface="Times New Roman" pitchFamily="18" charset="0"/>
              <a:cs typeface="Times New Roman" pitchFamily="18" charset="0"/>
            </a:rPr>
            <a:t>2) Ҳудудий яхлитлик.</a:t>
          </a:r>
          <a:endParaRPr lang="ru-RU" sz="3600" dirty="0">
            <a:latin typeface="Times New Roman" pitchFamily="18" charset="0"/>
            <a:cs typeface="Times New Roman" pitchFamily="18" charset="0"/>
          </a:endParaRPr>
        </a:p>
      </dgm:t>
    </dgm:pt>
    <dgm:pt modelId="{EE0A52B1-B6F9-473E-BF1A-5C5D671BE548}" type="parTrans" cxnId="{3E95CB7C-111A-4A2B-B25E-665BF000070E}">
      <dgm:prSet/>
      <dgm:spPr/>
      <dgm:t>
        <a:bodyPr/>
        <a:lstStyle/>
        <a:p>
          <a:endParaRPr lang="ru-RU" sz="2400">
            <a:latin typeface="Times New Roman" pitchFamily="18" charset="0"/>
            <a:cs typeface="Times New Roman" pitchFamily="18" charset="0"/>
          </a:endParaRPr>
        </a:p>
      </dgm:t>
    </dgm:pt>
    <dgm:pt modelId="{9C3FE580-98D6-4EEF-B3D5-BBBA39D27026}" type="sibTrans" cxnId="{3E95CB7C-111A-4A2B-B25E-665BF000070E}">
      <dgm:prSet/>
      <dgm:spPr/>
      <dgm:t>
        <a:bodyPr/>
        <a:lstStyle/>
        <a:p>
          <a:endParaRPr lang="ru-RU" sz="2400">
            <a:latin typeface="Times New Roman" pitchFamily="18" charset="0"/>
            <a:cs typeface="Times New Roman" pitchFamily="18" charset="0"/>
          </a:endParaRPr>
        </a:p>
      </dgm:t>
    </dgm:pt>
    <dgm:pt modelId="{BF1C67F7-4150-428F-BC8A-DC2CFCB05007}">
      <dgm:prSet custT="1"/>
      <dgm:spPr>
        <a:solidFill>
          <a:schemeClr val="accent1">
            <a:lumMod val="40000"/>
            <a:lumOff val="60000"/>
            <a:alpha val="90000"/>
          </a:schemeClr>
        </a:solidFill>
      </dgm:spPr>
      <dgm:t>
        <a:bodyPr/>
        <a:lstStyle/>
        <a:p>
          <a:pPr rtl="0"/>
          <a:r>
            <a:rPr lang="uz-Cyrl-UZ" sz="3600" dirty="0">
              <a:latin typeface="Times New Roman" pitchFamily="18" charset="0"/>
              <a:cs typeface="Times New Roman" pitchFamily="18" charset="0"/>
            </a:rPr>
            <a:t>3) Инсон ҳуқуқларини ҳурмат қилиш принциплари.</a:t>
          </a:r>
          <a:endParaRPr lang="ru-RU" sz="3600" dirty="0">
            <a:latin typeface="Times New Roman" pitchFamily="18" charset="0"/>
            <a:cs typeface="Times New Roman" pitchFamily="18" charset="0"/>
          </a:endParaRPr>
        </a:p>
      </dgm:t>
    </dgm:pt>
    <dgm:pt modelId="{45AE5455-FF08-444B-9B2A-2CF697E50A79}" type="parTrans" cxnId="{041C28FD-B78A-41FA-9B41-C4D3EFACAA4F}">
      <dgm:prSet/>
      <dgm:spPr/>
      <dgm:t>
        <a:bodyPr/>
        <a:lstStyle/>
        <a:p>
          <a:endParaRPr lang="ru-RU" sz="2400">
            <a:latin typeface="Times New Roman" pitchFamily="18" charset="0"/>
            <a:cs typeface="Times New Roman" pitchFamily="18" charset="0"/>
          </a:endParaRPr>
        </a:p>
      </dgm:t>
    </dgm:pt>
    <dgm:pt modelId="{DFDC7818-9621-47A1-992A-CC8162FE349C}" type="sibTrans" cxnId="{041C28FD-B78A-41FA-9B41-C4D3EFACAA4F}">
      <dgm:prSet/>
      <dgm:spPr/>
      <dgm:t>
        <a:bodyPr/>
        <a:lstStyle/>
        <a:p>
          <a:endParaRPr lang="ru-RU" sz="2400">
            <a:latin typeface="Times New Roman" pitchFamily="18" charset="0"/>
            <a:cs typeface="Times New Roman" pitchFamily="18" charset="0"/>
          </a:endParaRPr>
        </a:p>
      </dgm:t>
    </dgm:pt>
    <dgm:pt modelId="{215DF78E-3E37-40A0-89B3-23D2589CFC67}" type="pres">
      <dgm:prSet presAssocID="{0CF18BA0-ABEA-450D-AA21-A99EA6FD9A30}" presName="compositeShape" presStyleCnt="0">
        <dgm:presLayoutVars>
          <dgm:dir/>
          <dgm:resizeHandles/>
        </dgm:presLayoutVars>
      </dgm:prSet>
      <dgm:spPr/>
    </dgm:pt>
    <dgm:pt modelId="{2E20B16B-747F-4AD9-9F94-5E7F9F3FDB91}" type="pres">
      <dgm:prSet presAssocID="{0CF18BA0-ABEA-450D-AA21-A99EA6FD9A30}" presName="pyramid" presStyleLbl="node1" presStyleIdx="0" presStyleCnt="1" custLinFactNeighborX="-28414"/>
      <dgm:spPr/>
    </dgm:pt>
    <dgm:pt modelId="{D5EDDB46-02D0-461A-A659-A3D77ADC370E}" type="pres">
      <dgm:prSet presAssocID="{0CF18BA0-ABEA-450D-AA21-A99EA6FD9A30}" presName="theList" presStyleCnt="0"/>
      <dgm:spPr/>
    </dgm:pt>
    <dgm:pt modelId="{0C8F57CC-B93B-4253-9915-8E5B9A0F96A2}" type="pres">
      <dgm:prSet presAssocID="{CAF4CEA2-353E-40AA-BE28-C1D6E7560282}" presName="aNode" presStyleLbl="fgAcc1" presStyleIdx="0" presStyleCnt="3" custScaleX="196130" custLinFactNeighborX="20520">
        <dgm:presLayoutVars>
          <dgm:bulletEnabled val="1"/>
        </dgm:presLayoutVars>
      </dgm:prSet>
      <dgm:spPr/>
    </dgm:pt>
    <dgm:pt modelId="{8CD98BF6-39D0-4535-9CFF-A1857A643AFE}" type="pres">
      <dgm:prSet presAssocID="{CAF4CEA2-353E-40AA-BE28-C1D6E7560282}" presName="aSpace" presStyleCnt="0"/>
      <dgm:spPr/>
    </dgm:pt>
    <dgm:pt modelId="{B78607E1-A2EA-40EF-8D7B-0F98F5634D30}" type="pres">
      <dgm:prSet presAssocID="{0A459FE3-8C49-4434-A5F2-E1E282683D83}" presName="aNode" presStyleLbl="fgAcc1" presStyleIdx="1" presStyleCnt="3" custScaleX="195900" custLinFactY="11479" custLinFactNeighborX="20635" custLinFactNeighborY="100000">
        <dgm:presLayoutVars>
          <dgm:bulletEnabled val="1"/>
        </dgm:presLayoutVars>
      </dgm:prSet>
      <dgm:spPr/>
    </dgm:pt>
    <dgm:pt modelId="{E15650D7-44A1-47DD-9EFC-C5A872293CEC}" type="pres">
      <dgm:prSet presAssocID="{0A459FE3-8C49-4434-A5F2-E1E282683D83}" presName="aSpace" presStyleCnt="0"/>
      <dgm:spPr/>
    </dgm:pt>
    <dgm:pt modelId="{F07D50E6-2924-44AA-9161-741BD82CE9A6}" type="pres">
      <dgm:prSet presAssocID="{BF1C67F7-4150-428F-BC8A-DC2CFCB05007}" presName="aNode" presStyleLbl="fgAcc1" presStyleIdx="2" presStyleCnt="3" custScaleX="192831" custLinFactY="24209" custLinFactNeighborX="22169" custLinFactNeighborY="100000">
        <dgm:presLayoutVars>
          <dgm:bulletEnabled val="1"/>
        </dgm:presLayoutVars>
      </dgm:prSet>
      <dgm:spPr/>
    </dgm:pt>
    <dgm:pt modelId="{5794CBF7-6514-47DF-A38B-2E4DB92A3812}" type="pres">
      <dgm:prSet presAssocID="{BF1C67F7-4150-428F-BC8A-DC2CFCB05007}" presName="aSpace" presStyleCnt="0"/>
      <dgm:spPr/>
    </dgm:pt>
  </dgm:ptLst>
  <dgm:cxnLst>
    <dgm:cxn modelId="{BF184924-7928-4404-8A6F-B1105FCB4C05}" type="presOf" srcId="{BF1C67F7-4150-428F-BC8A-DC2CFCB05007}" destId="{F07D50E6-2924-44AA-9161-741BD82CE9A6}" srcOrd="0" destOrd="0" presId="urn:microsoft.com/office/officeart/2005/8/layout/pyramid2"/>
    <dgm:cxn modelId="{3DEF523F-5D26-4319-B23A-2F3CB34168DB}" type="presOf" srcId="{0A459FE3-8C49-4434-A5F2-E1E282683D83}" destId="{B78607E1-A2EA-40EF-8D7B-0F98F5634D30}" srcOrd="0" destOrd="0" presId="urn:microsoft.com/office/officeart/2005/8/layout/pyramid2"/>
    <dgm:cxn modelId="{4C80714E-5C17-40CC-9AEF-CE941C3F2714}" type="presOf" srcId="{0CF18BA0-ABEA-450D-AA21-A99EA6FD9A30}" destId="{215DF78E-3E37-40A0-89B3-23D2589CFC67}" srcOrd="0" destOrd="0" presId="urn:microsoft.com/office/officeart/2005/8/layout/pyramid2"/>
    <dgm:cxn modelId="{3E95CB7C-111A-4A2B-B25E-665BF000070E}" srcId="{0CF18BA0-ABEA-450D-AA21-A99EA6FD9A30}" destId="{0A459FE3-8C49-4434-A5F2-E1E282683D83}" srcOrd="1" destOrd="0" parTransId="{EE0A52B1-B6F9-473E-BF1A-5C5D671BE548}" sibTransId="{9C3FE580-98D6-4EEF-B3D5-BBBA39D27026}"/>
    <dgm:cxn modelId="{E2B99DBC-787B-4567-B959-EA892F4E030F}" type="presOf" srcId="{CAF4CEA2-353E-40AA-BE28-C1D6E7560282}" destId="{0C8F57CC-B93B-4253-9915-8E5B9A0F96A2}" srcOrd="0" destOrd="0" presId="urn:microsoft.com/office/officeart/2005/8/layout/pyramid2"/>
    <dgm:cxn modelId="{EE0398CB-B4DF-42B3-8C4A-18903018F051}" srcId="{0CF18BA0-ABEA-450D-AA21-A99EA6FD9A30}" destId="{CAF4CEA2-353E-40AA-BE28-C1D6E7560282}" srcOrd="0" destOrd="0" parTransId="{5104F281-2EA5-4B8B-A9A9-3444CAEA68E5}" sibTransId="{B44B0C5E-C8B8-4F91-A1AF-C4876DE219CE}"/>
    <dgm:cxn modelId="{041C28FD-B78A-41FA-9B41-C4D3EFACAA4F}" srcId="{0CF18BA0-ABEA-450D-AA21-A99EA6FD9A30}" destId="{BF1C67F7-4150-428F-BC8A-DC2CFCB05007}" srcOrd="2" destOrd="0" parTransId="{45AE5455-FF08-444B-9B2A-2CF697E50A79}" sibTransId="{DFDC7818-9621-47A1-992A-CC8162FE349C}"/>
    <dgm:cxn modelId="{253A727D-C335-4BD8-B43B-367C42871791}" type="presParOf" srcId="{215DF78E-3E37-40A0-89B3-23D2589CFC67}" destId="{2E20B16B-747F-4AD9-9F94-5E7F9F3FDB91}" srcOrd="0" destOrd="0" presId="urn:microsoft.com/office/officeart/2005/8/layout/pyramid2"/>
    <dgm:cxn modelId="{152758B0-EB1D-45EF-8A39-5F10FB1A19B3}" type="presParOf" srcId="{215DF78E-3E37-40A0-89B3-23D2589CFC67}" destId="{D5EDDB46-02D0-461A-A659-A3D77ADC370E}" srcOrd="1" destOrd="0" presId="urn:microsoft.com/office/officeart/2005/8/layout/pyramid2"/>
    <dgm:cxn modelId="{C4BA85A4-B7DD-4855-815F-E4A208C48995}" type="presParOf" srcId="{D5EDDB46-02D0-461A-A659-A3D77ADC370E}" destId="{0C8F57CC-B93B-4253-9915-8E5B9A0F96A2}" srcOrd="0" destOrd="0" presId="urn:microsoft.com/office/officeart/2005/8/layout/pyramid2"/>
    <dgm:cxn modelId="{590D78EC-DFAE-4C4E-8B66-4F931CE9515B}" type="presParOf" srcId="{D5EDDB46-02D0-461A-A659-A3D77ADC370E}" destId="{8CD98BF6-39D0-4535-9CFF-A1857A643AFE}" srcOrd="1" destOrd="0" presId="urn:microsoft.com/office/officeart/2005/8/layout/pyramid2"/>
    <dgm:cxn modelId="{7BCF1BCE-528A-48F2-8E0C-61C351C7510D}" type="presParOf" srcId="{D5EDDB46-02D0-461A-A659-A3D77ADC370E}" destId="{B78607E1-A2EA-40EF-8D7B-0F98F5634D30}" srcOrd="2" destOrd="0" presId="urn:microsoft.com/office/officeart/2005/8/layout/pyramid2"/>
    <dgm:cxn modelId="{CFD7A147-C2F0-48B3-8C3F-707D02B78CE9}" type="presParOf" srcId="{D5EDDB46-02D0-461A-A659-A3D77ADC370E}" destId="{E15650D7-44A1-47DD-9EFC-C5A872293CEC}" srcOrd="3" destOrd="0" presId="urn:microsoft.com/office/officeart/2005/8/layout/pyramid2"/>
    <dgm:cxn modelId="{356AB80B-5076-44AB-9EA0-DB443CD73EF4}" type="presParOf" srcId="{D5EDDB46-02D0-461A-A659-A3D77ADC370E}" destId="{F07D50E6-2924-44AA-9161-741BD82CE9A6}" srcOrd="4" destOrd="0" presId="urn:microsoft.com/office/officeart/2005/8/layout/pyramid2"/>
    <dgm:cxn modelId="{665A5D55-7ABC-4CF4-93D3-D0E6C27CDF4A}" type="presParOf" srcId="{D5EDDB46-02D0-461A-A659-A3D77ADC370E}" destId="{5794CBF7-6514-47DF-A38B-2E4DB92A3812}"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6E075D-4DF8-4D1A-B94F-D22004E8594E}" type="doc">
      <dgm:prSet loTypeId="urn:microsoft.com/office/officeart/2005/8/layout/vList6" loCatId="list" qsTypeId="urn:microsoft.com/office/officeart/2005/8/quickstyle/simple1" qsCatId="simple" csTypeId="urn:microsoft.com/office/officeart/2005/8/colors/accent3_1" csCatId="accent3" phldr="1"/>
      <dgm:spPr/>
      <dgm:t>
        <a:bodyPr/>
        <a:lstStyle/>
        <a:p>
          <a:endParaRPr lang="ru-RU"/>
        </a:p>
      </dgm:t>
    </dgm:pt>
    <dgm:pt modelId="{B0C6288F-82CD-482D-8DA0-E17143E57103}">
      <dgm:prSet phldrT="[Текст]" custT="1"/>
      <dgm:spPr/>
      <dgm:t>
        <a:bodyPr/>
        <a:lstStyle/>
        <a:p>
          <a:pPr>
            <a:lnSpc>
              <a:spcPct val="100000"/>
            </a:lnSpc>
          </a:pPr>
          <a:r>
            <a:rPr lang="en-US" sz="2800" b="1" dirty="0">
              <a:solidFill>
                <a:srgbClr val="002060"/>
              </a:solidFill>
              <a:latin typeface="Times New Roman" pitchFamily="18" charset="0"/>
              <a:cs typeface="Times New Roman" pitchFamily="18" charset="0"/>
            </a:rPr>
            <a:t>1993-yil      24-oktyabrda</a:t>
          </a:r>
          <a:endParaRPr lang="ru-RU" sz="2800" b="1" dirty="0">
            <a:solidFill>
              <a:srgbClr val="002060"/>
            </a:solidFill>
            <a:latin typeface="Times New Roman" pitchFamily="18" charset="0"/>
            <a:cs typeface="Times New Roman" pitchFamily="18" charset="0"/>
          </a:endParaRPr>
        </a:p>
      </dgm:t>
    </dgm:pt>
    <dgm:pt modelId="{EB2FAD89-75AB-447F-930E-788489741BB5}" type="parTrans" cxnId="{CEBB27F4-46AA-4F1E-BA89-64A2F17925CA}">
      <dgm:prSet/>
      <dgm:spPr/>
      <dgm:t>
        <a:bodyPr/>
        <a:lstStyle/>
        <a:p>
          <a:endParaRPr lang="ru-RU" b="1">
            <a:latin typeface="Times New Roman" panose="02020603050405020304" pitchFamily="18" charset="0"/>
            <a:cs typeface="Times New Roman" panose="02020603050405020304" pitchFamily="18" charset="0"/>
          </a:endParaRPr>
        </a:p>
      </dgm:t>
    </dgm:pt>
    <dgm:pt modelId="{33D56B68-DC6A-4A85-9D99-B2D4999D2CA0}" type="sibTrans" cxnId="{CEBB27F4-46AA-4F1E-BA89-64A2F17925CA}">
      <dgm:prSet/>
      <dgm:spPr/>
      <dgm:t>
        <a:bodyPr/>
        <a:lstStyle/>
        <a:p>
          <a:endParaRPr lang="ru-RU" b="1">
            <a:latin typeface="Times New Roman" panose="02020603050405020304" pitchFamily="18" charset="0"/>
            <a:cs typeface="Times New Roman" panose="02020603050405020304" pitchFamily="18" charset="0"/>
          </a:endParaRPr>
        </a:p>
      </dgm:t>
    </dgm:pt>
    <dgm:pt modelId="{0CC76B9B-3846-47DC-BA0B-24B40349D126}">
      <dgm:prSet phldrT="[Текст]" custT="1"/>
      <dgm:spPr/>
      <dgm:t>
        <a:bodyPr/>
        <a:lstStyle/>
        <a:p>
          <a:pPr algn="just"/>
          <a:r>
            <a:rPr lang="en-US" sz="1800" b="1" i="0" dirty="0">
              <a:latin typeface="Times New Roman" panose="02020603050405020304" pitchFamily="18" charset="0"/>
              <a:cs typeface="Times New Roman" panose="02020603050405020304" pitchFamily="18" charset="0"/>
            </a:rPr>
            <a:t>BMT </a:t>
          </a:r>
          <a:r>
            <a:rPr lang="en-US" sz="1800" b="1" i="0" dirty="0" err="1">
              <a:latin typeface="Times New Roman" panose="02020603050405020304" pitchFamily="18" charset="0"/>
              <a:cs typeface="Times New Roman" panose="02020603050405020304" pitchFamily="18" charset="0"/>
            </a:rPr>
            <a:t>Toshkentda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o'z</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vakolatxonasini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ochdi</a:t>
          </a:r>
          <a:r>
            <a:rPr lang="uz-Cyrl-UZ"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Ushbu</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vakolatxona</a:t>
          </a:r>
          <a:r>
            <a:rPr lang="en-US" sz="1800" b="1" i="0" dirty="0">
              <a:latin typeface="Times New Roman" panose="02020603050405020304" pitchFamily="18" charset="0"/>
              <a:cs typeface="Times New Roman" panose="02020603050405020304" pitchFamily="18" charset="0"/>
            </a:rPr>
            <a:t> 25 ta </a:t>
          </a:r>
          <a:r>
            <a:rPr lang="en-US" sz="1800" b="1" i="0" dirty="0" err="1">
              <a:latin typeface="Times New Roman" panose="02020603050405020304" pitchFamily="18" charset="0"/>
              <a:cs typeface="Times New Roman" panose="02020603050405020304" pitchFamily="18" charset="0"/>
            </a:rPr>
            <a:t>agentlik</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jamg’arma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va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dasturlardan</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iborat</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ular</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mamlakatni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Barqaror</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rivojlanish</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maqsadlari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va</a:t>
          </a:r>
          <a:r>
            <a:rPr lang="en-US" sz="1800" b="1" i="0" dirty="0">
              <a:latin typeface="Times New Roman" panose="02020603050405020304" pitchFamily="18" charset="0"/>
              <a:cs typeface="Times New Roman" panose="02020603050405020304" pitchFamily="18" charset="0"/>
            </a:rPr>
            <a:t> 2030-yilgacha </a:t>
          </a:r>
          <a:r>
            <a:rPr lang="en-US" sz="1800" b="1" i="0" dirty="0" err="1">
              <a:latin typeface="Times New Roman" panose="02020603050405020304" pitchFamily="18" charset="0"/>
              <a:cs typeface="Times New Roman" panose="02020603050405020304" pitchFamily="18" charset="0"/>
            </a:rPr>
            <a:t>mo'ljallangan</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rivojlanishning</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milliy</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ustuvor</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yo'nalishlariga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muvofiq</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shakllantirishda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ko'maklashmoqda</a:t>
          </a:r>
          <a:r>
            <a:rPr lang="en-US" sz="1800" b="1" i="0" dirty="0">
              <a:latin typeface="Times New Roman" panose="02020603050405020304" pitchFamily="18" charset="0"/>
              <a:cs typeface="Times New Roman" panose="02020603050405020304" pitchFamily="18" charset="0"/>
            </a:rPr>
            <a:t>.</a:t>
          </a:r>
          <a:endParaRPr lang="ru-RU" sz="1800" b="1" dirty="0">
            <a:solidFill>
              <a:srgbClr val="002060"/>
            </a:solidFill>
            <a:latin typeface="Times New Roman" pitchFamily="18" charset="0"/>
            <a:cs typeface="Times New Roman" pitchFamily="18" charset="0"/>
          </a:endParaRPr>
        </a:p>
      </dgm:t>
    </dgm:pt>
    <dgm:pt modelId="{EC78B2A2-FADC-4110-A738-E9BCBC1C4A50}" type="parTrans" cxnId="{56E5460E-78A5-4B2C-97D0-4F86F8DD30AB}">
      <dgm:prSet/>
      <dgm:spPr/>
      <dgm:t>
        <a:bodyPr/>
        <a:lstStyle/>
        <a:p>
          <a:endParaRPr lang="ru-RU" b="1">
            <a:latin typeface="Times New Roman" panose="02020603050405020304" pitchFamily="18" charset="0"/>
            <a:cs typeface="Times New Roman" panose="02020603050405020304" pitchFamily="18" charset="0"/>
          </a:endParaRPr>
        </a:p>
      </dgm:t>
    </dgm:pt>
    <dgm:pt modelId="{382F12C0-8036-4249-B120-349880E0D86E}" type="sibTrans" cxnId="{56E5460E-78A5-4B2C-97D0-4F86F8DD30AB}">
      <dgm:prSet/>
      <dgm:spPr/>
      <dgm:t>
        <a:bodyPr/>
        <a:lstStyle/>
        <a:p>
          <a:endParaRPr lang="ru-RU" b="1">
            <a:latin typeface="Times New Roman" panose="02020603050405020304" pitchFamily="18" charset="0"/>
            <a:cs typeface="Times New Roman" panose="02020603050405020304" pitchFamily="18" charset="0"/>
          </a:endParaRPr>
        </a:p>
      </dgm:t>
    </dgm:pt>
    <dgm:pt modelId="{9AA07AC3-B533-41B4-AC74-77642D4DAF89}">
      <dgm:prSet phldrT="[Текст]" custT="1"/>
      <dgm:spPr/>
      <dgm:t>
        <a:bodyPr/>
        <a:lstStyle/>
        <a:p>
          <a:r>
            <a:rPr lang="en-US" sz="2800" b="1" dirty="0">
              <a:latin typeface="Times New Roman" pitchFamily="18" charset="0"/>
              <a:cs typeface="Times New Roman" pitchFamily="18" charset="0"/>
            </a:rPr>
            <a:t>1993-yil</a:t>
          </a:r>
          <a:r>
            <a:rPr lang="uz-Cyrl-UZ"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     </a:t>
          </a:r>
          <a:r>
            <a:rPr lang="en-US" sz="2800" b="1" i="0" dirty="0">
              <a:latin typeface="Times New Roman" panose="02020603050405020304" pitchFamily="18" charset="0"/>
              <a:cs typeface="Times New Roman" panose="02020603050405020304" pitchFamily="18" charset="0"/>
            </a:rPr>
            <a:t>26-28-sentabr </a:t>
          </a:r>
          <a:r>
            <a:rPr lang="en-US" sz="2800" b="1" i="0" dirty="0" err="1">
              <a:latin typeface="Times New Roman" panose="02020603050405020304" pitchFamily="18" charset="0"/>
              <a:cs typeface="Times New Roman" panose="02020603050405020304" pitchFamily="18" charset="0"/>
            </a:rPr>
            <a:t>kunlari</a:t>
          </a:r>
          <a:r>
            <a:rPr lang="en-US" sz="2800" b="1" i="0" dirty="0">
              <a:latin typeface="Times New Roman" panose="02020603050405020304" pitchFamily="18" charset="0"/>
              <a:cs typeface="Times New Roman" panose="02020603050405020304" pitchFamily="18" charset="0"/>
            </a:rPr>
            <a:t> </a:t>
          </a:r>
          <a:endParaRPr lang="ru-RU" sz="2800" b="1" dirty="0">
            <a:latin typeface="Times New Roman" pitchFamily="18" charset="0"/>
            <a:cs typeface="Times New Roman" pitchFamily="18" charset="0"/>
          </a:endParaRPr>
        </a:p>
      </dgm:t>
    </dgm:pt>
    <dgm:pt modelId="{6FD4A7DB-0514-453C-BA2C-8F2D8BB83DF2}" type="parTrans" cxnId="{300E9673-BCEE-4D9B-AA5F-F3558971772F}">
      <dgm:prSet/>
      <dgm:spPr/>
      <dgm:t>
        <a:bodyPr/>
        <a:lstStyle/>
        <a:p>
          <a:endParaRPr lang="ru-RU" b="1">
            <a:latin typeface="Times New Roman" panose="02020603050405020304" pitchFamily="18" charset="0"/>
            <a:cs typeface="Times New Roman" panose="02020603050405020304" pitchFamily="18" charset="0"/>
          </a:endParaRPr>
        </a:p>
      </dgm:t>
    </dgm:pt>
    <dgm:pt modelId="{A5FF7A20-B62F-4434-B47F-2530F43811B7}" type="sibTrans" cxnId="{300E9673-BCEE-4D9B-AA5F-F3558971772F}">
      <dgm:prSet/>
      <dgm:spPr/>
      <dgm:t>
        <a:bodyPr/>
        <a:lstStyle/>
        <a:p>
          <a:endParaRPr lang="ru-RU" b="1">
            <a:latin typeface="Times New Roman" panose="02020603050405020304" pitchFamily="18" charset="0"/>
            <a:cs typeface="Times New Roman" panose="02020603050405020304" pitchFamily="18" charset="0"/>
          </a:endParaRPr>
        </a:p>
      </dgm:t>
    </dgm:pt>
    <dgm:pt modelId="{D26AA04E-9A9E-4617-ACFA-6A9189024EC3}">
      <dgm:prSet phldrT="[Текст]" custT="1"/>
      <dgm:spPr/>
      <dgm:t>
        <a:bodyPr/>
        <a:lstStyle/>
        <a:p>
          <a:pPr algn="just"/>
          <a:r>
            <a:rPr lang="en-US" sz="1800" b="1" i="0" dirty="0" err="1">
              <a:latin typeface="Times New Roman" panose="02020603050405020304" pitchFamily="18" charset="0"/>
              <a:cs typeface="Times New Roman" panose="02020603050405020304" pitchFamily="18" charset="0"/>
            </a:rPr>
            <a:t>O‘zbekiston</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Respublikasi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birinchi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Prezidenti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Islom</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Karimov</a:t>
          </a:r>
          <a:r>
            <a:rPr lang="en-US" sz="1800" b="1" i="0" dirty="0">
              <a:latin typeface="Times New Roman" panose="02020603050405020304" pitchFamily="18" charset="0"/>
              <a:cs typeface="Times New Roman" panose="02020603050405020304" pitchFamily="18" charset="0"/>
            </a:rPr>
            <a:t> BMT Bosh </a:t>
          </a:r>
          <a:r>
            <a:rPr lang="en-US" sz="1800" b="1" i="0" dirty="0" err="1">
              <a:latin typeface="Times New Roman" panose="02020603050405020304" pitchFamily="18" charset="0"/>
              <a:cs typeface="Times New Roman" panose="02020603050405020304" pitchFamily="18" charset="0"/>
            </a:rPr>
            <a:t>Assambleyasining</a:t>
          </a:r>
          <a:r>
            <a:rPr lang="en-US" sz="1800" b="1" i="0" dirty="0">
              <a:latin typeface="Times New Roman" panose="02020603050405020304" pitchFamily="18" charset="0"/>
              <a:cs typeface="Times New Roman" panose="02020603050405020304" pitchFamily="18" charset="0"/>
            </a:rPr>
            <a:t> 48-sessiyasida </a:t>
          </a:r>
          <a:r>
            <a:rPr lang="en-US" sz="1800" b="1" i="0" dirty="0" err="1">
              <a:latin typeface="Times New Roman" panose="02020603050405020304" pitchFamily="18" charset="0"/>
              <a:cs typeface="Times New Roman" panose="02020603050405020304" pitchFamily="18" charset="0"/>
            </a:rPr>
            <a:t>ishtirok</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etib</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Markaziy</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Osiyoda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yadro</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qurolidan</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xoli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zonani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barpo</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etish</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bo‘yicha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tashabbusni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ilgari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surdi</a:t>
          </a:r>
          <a:r>
            <a:rPr lang="en-US" sz="1800" b="1" i="0" dirty="0">
              <a:latin typeface="Times New Roman" panose="02020603050405020304" pitchFamily="18" charset="0"/>
              <a:cs typeface="Times New Roman" panose="02020603050405020304" pitchFamily="18" charset="0"/>
            </a:rPr>
            <a:t>.</a:t>
          </a:r>
          <a:endParaRPr lang="ru-RU" sz="1800" b="1" dirty="0">
            <a:solidFill>
              <a:srgbClr val="002060"/>
            </a:solidFill>
            <a:latin typeface="Times New Roman" pitchFamily="18" charset="0"/>
            <a:cs typeface="Times New Roman" pitchFamily="18" charset="0"/>
          </a:endParaRPr>
        </a:p>
      </dgm:t>
    </dgm:pt>
    <dgm:pt modelId="{E22A0B1D-F9D7-45F2-A4D9-0F927F708FD3}" type="parTrans" cxnId="{E8A4E582-228C-4838-955E-0ABCE0D1C4D7}">
      <dgm:prSet/>
      <dgm:spPr/>
      <dgm:t>
        <a:bodyPr/>
        <a:lstStyle/>
        <a:p>
          <a:endParaRPr lang="ru-RU" b="1">
            <a:latin typeface="Times New Roman" panose="02020603050405020304" pitchFamily="18" charset="0"/>
            <a:cs typeface="Times New Roman" panose="02020603050405020304" pitchFamily="18" charset="0"/>
          </a:endParaRPr>
        </a:p>
      </dgm:t>
    </dgm:pt>
    <dgm:pt modelId="{B503E598-D957-4895-832D-0CBF3A35FFF6}" type="sibTrans" cxnId="{E8A4E582-228C-4838-955E-0ABCE0D1C4D7}">
      <dgm:prSet/>
      <dgm:spPr/>
      <dgm:t>
        <a:bodyPr/>
        <a:lstStyle/>
        <a:p>
          <a:endParaRPr lang="ru-RU" b="1">
            <a:latin typeface="Times New Roman" panose="02020603050405020304" pitchFamily="18" charset="0"/>
            <a:cs typeface="Times New Roman" panose="02020603050405020304" pitchFamily="18" charset="0"/>
          </a:endParaRPr>
        </a:p>
      </dgm:t>
    </dgm:pt>
    <dgm:pt modelId="{07546E77-FA4B-46F2-A72C-8D9664A85EEA}">
      <dgm:prSet custT="1"/>
      <dgm:spPr/>
      <dgm:t>
        <a:bodyPr/>
        <a:lstStyle/>
        <a:p>
          <a:endParaRPr lang="ru-RU" sz="2000" b="1" dirty="0">
            <a:latin typeface="Times New Roman" pitchFamily="18" charset="0"/>
            <a:cs typeface="Times New Roman" pitchFamily="18" charset="0"/>
          </a:endParaRPr>
        </a:p>
        <a:p>
          <a:endParaRPr lang="ru-RU" sz="2000" b="1" dirty="0">
            <a:latin typeface="Times New Roman" pitchFamily="18" charset="0"/>
            <a:cs typeface="Times New Roman" pitchFamily="18" charset="0"/>
          </a:endParaRPr>
        </a:p>
        <a:p>
          <a:r>
            <a:rPr lang="ru-RU" sz="2000" b="1" dirty="0">
              <a:latin typeface="Times New Roman" pitchFamily="18" charset="0"/>
              <a:cs typeface="Times New Roman" pitchFamily="18" charset="0"/>
            </a:rPr>
            <a:t>1995</a:t>
          </a:r>
          <a:r>
            <a:rPr lang="en-US" sz="2000" b="1" dirty="0">
              <a:latin typeface="Times New Roman" pitchFamily="18" charset="0"/>
              <a:cs typeface="Times New Roman" pitchFamily="18" charset="0"/>
            </a:rPr>
            <a:t>-</a:t>
          </a:r>
          <a:r>
            <a:rPr lang="en-US" sz="2000" b="1" dirty="0" err="1">
              <a:latin typeface="Times New Roman" pitchFamily="18" charset="0"/>
              <a:cs typeface="Times New Roman" pitchFamily="18" charset="0"/>
            </a:rPr>
            <a:t>yil</a:t>
          </a:r>
          <a:r>
            <a:rPr lang="en-US" sz="2000" b="1" dirty="0">
              <a:latin typeface="Times New Roman" pitchFamily="18" charset="0"/>
              <a:cs typeface="Times New Roman" pitchFamily="18" charset="0"/>
            </a:rPr>
            <a:t>                </a:t>
          </a:r>
          <a:r>
            <a:rPr lang="en-US" sz="2000" b="1" i="0" dirty="0">
              <a:latin typeface="Times New Roman" panose="02020603050405020304" pitchFamily="18" charset="0"/>
              <a:cs typeface="Times New Roman" panose="02020603050405020304" pitchFamily="18" charset="0"/>
            </a:rPr>
            <a:t>22-24-oktabr   </a:t>
          </a:r>
          <a:r>
            <a:rPr lang="en-US" sz="2000" b="1" i="0" dirty="0" err="1">
              <a:latin typeface="Times New Roman" panose="02020603050405020304" pitchFamily="18" charset="0"/>
              <a:cs typeface="Times New Roman" panose="02020603050405020304" pitchFamily="18" charset="0"/>
            </a:rPr>
            <a:t>kunlari</a:t>
          </a:r>
          <a:r>
            <a:rPr lang="en-US" sz="2000" b="1" i="0" dirty="0">
              <a:latin typeface="Times New Roman" panose="02020603050405020304" pitchFamily="18" charset="0"/>
              <a:cs typeface="Times New Roman" panose="02020603050405020304" pitchFamily="18" charset="0"/>
            </a:rPr>
            <a:t> </a:t>
          </a:r>
          <a:endParaRPr lang="ru-RU" sz="2000" b="1" dirty="0">
            <a:latin typeface="Times New Roman" pitchFamily="18" charset="0"/>
            <a:cs typeface="Times New Roman" pitchFamily="18" charset="0"/>
          </a:endParaRPr>
        </a:p>
        <a:p>
          <a:endParaRPr lang="ru-RU" sz="2000" b="1" dirty="0">
            <a:latin typeface="Times New Roman" pitchFamily="18" charset="0"/>
            <a:cs typeface="Times New Roman" pitchFamily="18" charset="0"/>
          </a:endParaRPr>
        </a:p>
      </dgm:t>
    </dgm:pt>
    <dgm:pt modelId="{D0B9C3C1-E5E7-49E5-A6AD-8C32817F90B6}" type="parTrans" cxnId="{1C1287FD-DF84-4E81-B5D2-BB9E15726ED4}">
      <dgm:prSet/>
      <dgm:spPr/>
      <dgm:t>
        <a:bodyPr/>
        <a:lstStyle/>
        <a:p>
          <a:endParaRPr lang="ru-RU" b="1">
            <a:latin typeface="Times New Roman" panose="02020603050405020304" pitchFamily="18" charset="0"/>
            <a:cs typeface="Times New Roman" panose="02020603050405020304" pitchFamily="18" charset="0"/>
          </a:endParaRPr>
        </a:p>
      </dgm:t>
    </dgm:pt>
    <dgm:pt modelId="{466F7BE3-7B63-4494-B368-5DD68C950661}" type="sibTrans" cxnId="{1C1287FD-DF84-4E81-B5D2-BB9E15726ED4}">
      <dgm:prSet/>
      <dgm:spPr/>
      <dgm:t>
        <a:bodyPr/>
        <a:lstStyle/>
        <a:p>
          <a:endParaRPr lang="ru-RU" b="1">
            <a:latin typeface="Times New Roman" panose="02020603050405020304" pitchFamily="18" charset="0"/>
            <a:cs typeface="Times New Roman" panose="02020603050405020304" pitchFamily="18" charset="0"/>
          </a:endParaRPr>
        </a:p>
      </dgm:t>
    </dgm:pt>
    <dgm:pt modelId="{DB611BA5-6F2B-4783-AF20-34863057404A}">
      <dgm:prSet custT="1"/>
      <dgm:spPr/>
      <dgm:t>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ru-RU" sz="2400" b="1" dirty="0">
              <a:latin typeface="Times New Roman" pitchFamily="18" charset="0"/>
              <a:cs typeface="Times New Roman" pitchFamily="18" charset="0"/>
            </a:rPr>
            <a:t>2000</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yil</a:t>
          </a:r>
          <a:r>
            <a:rPr lang="en-US" sz="2400" b="1" dirty="0">
              <a:latin typeface="Times New Roman" pitchFamily="18" charset="0"/>
              <a:cs typeface="Times New Roman" pitchFamily="18" charset="0"/>
            </a:rPr>
            <a:t>           8-sentabrda</a:t>
          </a:r>
          <a:endParaRPr lang="ru-RU" sz="2400" b="1" dirty="0">
            <a:latin typeface="Times New Roman" pitchFamily="18" charset="0"/>
            <a:cs typeface="Times New Roman" pitchFamily="18" charset="0"/>
          </a:endParaRPr>
        </a:p>
        <a:p>
          <a:endParaRPr lang="ru-RU" sz="2400" b="1" dirty="0">
            <a:latin typeface="Times New Roman" pitchFamily="18" charset="0"/>
            <a:cs typeface="Times New Roman" pitchFamily="18" charset="0"/>
          </a:endParaRPr>
        </a:p>
        <a:p>
          <a:endParaRPr lang="ru-RU" sz="2400" b="1" dirty="0">
            <a:latin typeface="Times New Roman" pitchFamily="18" charset="0"/>
            <a:cs typeface="Times New Roman" pitchFamily="18" charset="0"/>
          </a:endParaRPr>
        </a:p>
      </dgm:t>
    </dgm:pt>
    <dgm:pt modelId="{BFEE5586-25F1-43E5-9054-D0EC28A172F5}" type="parTrans" cxnId="{9F666E24-8AEB-4535-B57C-461239D70789}">
      <dgm:prSet/>
      <dgm:spPr/>
      <dgm:t>
        <a:bodyPr/>
        <a:lstStyle/>
        <a:p>
          <a:endParaRPr lang="ru-RU" b="1">
            <a:latin typeface="Times New Roman" panose="02020603050405020304" pitchFamily="18" charset="0"/>
            <a:cs typeface="Times New Roman" panose="02020603050405020304" pitchFamily="18" charset="0"/>
          </a:endParaRPr>
        </a:p>
      </dgm:t>
    </dgm:pt>
    <dgm:pt modelId="{1E7D7F60-378A-4A31-8191-FD45C3FA01B3}" type="sibTrans" cxnId="{9F666E24-8AEB-4535-B57C-461239D70789}">
      <dgm:prSet/>
      <dgm:spPr/>
      <dgm:t>
        <a:bodyPr/>
        <a:lstStyle/>
        <a:p>
          <a:endParaRPr lang="ru-RU" b="1">
            <a:latin typeface="Times New Roman" panose="02020603050405020304" pitchFamily="18" charset="0"/>
            <a:cs typeface="Times New Roman" panose="02020603050405020304" pitchFamily="18" charset="0"/>
          </a:endParaRPr>
        </a:p>
      </dgm:t>
    </dgm:pt>
    <dgm:pt modelId="{913FD1E6-9A74-4936-919E-0834FA8D77EB}">
      <dgm:prSet custT="1"/>
      <dgm:spPr/>
      <dgm:t>
        <a:bodyPr/>
        <a:lstStyle/>
        <a:p>
          <a:pPr algn="just"/>
          <a:r>
            <a:rPr lang="en-US" sz="1800" b="1" i="0" dirty="0" err="1">
              <a:latin typeface="Times New Roman" panose="02020603050405020304" pitchFamily="18" charset="0"/>
              <a:cs typeface="Times New Roman" panose="02020603050405020304" pitchFamily="18" charset="0"/>
            </a:rPr>
            <a:t>Nyu-Yorkda</a:t>
          </a:r>
          <a:r>
            <a:rPr lang="en-US" sz="1800" b="1" i="0" dirty="0">
              <a:latin typeface="Times New Roman" panose="02020603050405020304" pitchFamily="18" charset="0"/>
              <a:cs typeface="Times New Roman" panose="02020603050405020304" pitchFamily="18" charset="0"/>
            </a:rPr>
            <a:t> BMT Bosh </a:t>
          </a:r>
          <a:r>
            <a:rPr lang="en-US" sz="1800" b="1" i="0" dirty="0" err="1">
              <a:latin typeface="Times New Roman" panose="02020603050405020304" pitchFamily="18" charset="0"/>
              <a:cs typeface="Times New Roman" panose="02020603050405020304" pitchFamily="18" charset="0"/>
            </a:rPr>
            <a:t>Assambleyasi</a:t>
          </a:r>
          <a:r>
            <a:rPr lang="en-US" sz="1800" b="1" i="0" dirty="0">
              <a:latin typeface="Times New Roman" panose="02020603050405020304" pitchFamily="18" charset="0"/>
              <a:cs typeface="Times New Roman" panose="02020603050405020304" pitchFamily="18" charset="0"/>
            </a:rPr>
            <a:t> 50-sessiyasining </a:t>
          </a:r>
          <a:r>
            <a:rPr lang="en-US" sz="1800" b="1" i="0" dirty="0" err="1">
              <a:latin typeface="Times New Roman" panose="02020603050405020304" pitchFamily="18" charset="0"/>
              <a:cs typeface="Times New Roman" panose="02020603050405020304" pitchFamily="18" charset="0"/>
            </a:rPr>
            <a:t>tantanali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majlisida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birinchi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Prezident</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Islom</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Karimov</a:t>
          </a:r>
          <a:r>
            <a:rPr lang="en-US" sz="1800" b="1" i="0" dirty="0">
              <a:latin typeface="Times New Roman" panose="02020603050405020304" pitchFamily="18" charset="0"/>
              <a:cs typeface="Times New Roman" panose="02020603050405020304" pitchFamily="18" charset="0"/>
            </a:rPr>
            <a:t> BMT </a:t>
          </a:r>
          <a:r>
            <a:rPr lang="en-US" sz="1800" b="1" i="0" dirty="0" err="1">
              <a:latin typeface="Times New Roman" panose="02020603050405020304" pitchFamily="18" charset="0"/>
              <a:cs typeface="Times New Roman" panose="02020603050405020304" pitchFamily="18" charset="0"/>
            </a:rPr>
            <a:t>ninng</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faoliyat</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dasturi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va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uni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kengaytirish</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haqida</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taklif</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ilgari</a:t>
          </a:r>
          <a:r>
            <a:rPr lang="en-US" sz="1800" b="1" i="0" dirty="0">
              <a:latin typeface="Times New Roman" panose="02020603050405020304" pitchFamily="18" charset="0"/>
              <a:cs typeface="Times New Roman" panose="02020603050405020304" pitchFamily="18" charset="0"/>
            </a:rPr>
            <a:t> </a:t>
          </a:r>
          <a:r>
            <a:rPr lang="en-US" sz="1800" b="1" i="0" dirty="0" err="1">
              <a:latin typeface="Times New Roman" panose="02020603050405020304" pitchFamily="18" charset="0"/>
              <a:cs typeface="Times New Roman" panose="02020603050405020304" pitchFamily="18" charset="0"/>
            </a:rPr>
            <a:t>surildi</a:t>
          </a:r>
          <a:r>
            <a:rPr lang="ru-RU" sz="1800" b="1" dirty="0">
              <a:latin typeface="Times New Roman" pitchFamily="18" charset="0"/>
              <a:cs typeface="Times New Roman" pitchFamily="18" charset="0"/>
            </a:rPr>
            <a:t>.</a:t>
          </a:r>
        </a:p>
      </dgm:t>
    </dgm:pt>
    <dgm:pt modelId="{D3C3B405-BFFF-4045-971D-9A506CE66E56}" type="parTrans" cxnId="{ED841301-74D6-4C74-8412-C8A2FF579BDB}">
      <dgm:prSet/>
      <dgm:spPr/>
      <dgm:t>
        <a:bodyPr/>
        <a:lstStyle/>
        <a:p>
          <a:endParaRPr lang="ru-RU" b="1">
            <a:latin typeface="Times New Roman" panose="02020603050405020304" pitchFamily="18" charset="0"/>
            <a:cs typeface="Times New Roman" panose="02020603050405020304" pitchFamily="18" charset="0"/>
          </a:endParaRPr>
        </a:p>
      </dgm:t>
    </dgm:pt>
    <dgm:pt modelId="{8559B1E9-1DB4-4C42-B4D8-F46B8481DE3C}" type="sibTrans" cxnId="{ED841301-74D6-4C74-8412-C8A2FF579BDB}">
      <dgm:prSet/>
      <dgm:spPr/>
      <dgm:t>
        <a:bodyPr/>
        <a:lstStyle/>
        <a:p>
          <a:endParaRPr lang="ru-RU" b="1">
            <a:latin typeface="Times New Roman" panose="02020603050405020304" pitchFamily="18" charset="0"/>
            <a:cs typeface="Times New Roman" panose="02020603050405020304" pitchFamily="18" charset="0"/>
          </a:endParaRPr>
        </a:p>
      </dgm:t>
    </dgm:pt>
    <dgm:pt modelId="{2BC28785-3040-41E1-AB45-2A6768A8ED46}">
      <dgm:prSet custT="1"/>
      <dgm:spPr/>
      <dgm:t>
        <a:bodyPr/>
        <a:lstStyle/>
        <a:p>
          <a:pPr algn="just"/>
          <a:r>
            <a:rPr lang="en-US" sz="2000" b="1" i="0" dirty="0">
              <a:latin typeface="Times New Roman" panose="02020603050405020304" pitchFamily="18" charset="0"/>
              <a:cs typeface="Times New Roman" panose="02020603050405020304" pitchFamily="18" charset="0"/>
            </a:rPr>
            <a:t>BMT </a:t>
          </a:r>
          <a:r>
            <a:rPr lang="en-US" sz="2000" b="1" i="0" dirty="0" err="1">
              <a:latin typeface="Times New Roman" panose="02020603050405020304" pitchFamily="18" charset="0"/>
              <a:cs typeface="Times New Roman" panose="02020603050405020304" pitchFamily="18" charset="0"/>
            </a:rPr>
            <a:t>ning</a:t>
          </a:r>
          <a:r>
            <a:rPr lang="en-US" sz="2000" b="1" i="0" dirty="0">
              <a:latin typeface="Times New Roman" panose="02020603050405020304" pitchFamily="18" charset="0"/>
              <a:cs typeface="Times New Roman" panose="02020603050405020304" pitchFamily="18" charset="0"/>
            </a:rPr>
            <a:t> "Ming </a:t>
          </a:r>
          <a:r>
            <a:rPr lang="en-US" sz="2000" b="1" i="0" dirty="0" err="1">
              <a:latin typeface="Times New Roman" panose="02020603050405020304" pitchFamily="18" charset="0"/>
              <a:cs typeface="Times New Roman" panose="02020603050405020304" pitchFamily="18" charset="0"/>
            </a:rPr>
            <a:t>yillik</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sammiti“da</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birinchi</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Prezident</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Islom</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Karimov</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dunyoning</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yangi</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asr</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boshida</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qanday</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muammolarni</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hal</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qilishi</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kerakligi</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haqida</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nutq</a:t>
          </a:r>
          <a:r>
            <a:rPr lang="en-US" sz="2000" b="1" i="0" dirty="0">
              <a:latin typeface="Times New Roman" panose="02020603050405020304" pitchFamily="18" charset="0"/>
              <a:cs typeface="Times New Roman" panose="02020603050405020304" pitchFamily="18" charset="0"/>
            </a:rPr>
            <a:t> </a:t>
          </a:r>
          <a:r>
            <a:rPr lang="en-US" sz="2000" b="1" i="0" dirty="0" err="1">
              <a:latin typeface="Times New Roman" panose="02020603050405020304" pitchFamily="18" charset="0"/>
              <a:cs typeface="Times New Roman" panose="02020603050405020304" pitchFamily="18" charset="0"/>
            </a:rPr>
            <a:t>so‘zladi</a:t>
          </a:r>
          <a:endParaRPr lang="ru-RU" sz="2000" b="1" dirty="0">
            <a:latin typeface="Times New Roman" pitchFamily="18" charset="0"/>
            <a:cs typeface="Times New Roman" pitchFamily="18" charset="0"/>
          </a:endParaRPr>
        </a:p>
      </dgm:t>
    </dgm:pt>
    <dgm:pt modelId="{B9890F24-EC61-42F1-82B4-9AE984558376}" type="parTrans" cxnId="{B5A910E2-D99D-4EBB-BFC8-7AEE4B89CDC0}">
      <dgm:prSet/>
      <dgm:spPr/>
      <dgm:t>
        <a:bodyPr/>
        <a:lstStyle/>
        <a:p>
          <a:endParaRPr lang="ru-RU" b="1">
            <a:latin typeface="Times New Roman" panose="02020603050405020304" pitchFamily="18" charset="0"/>
            <a:cs typeface="Times New Roman" panose="02020603050405020304" pitchFamily="18" charset="0"/>
          </a:endParaRPr>
        </a:p>
      </dgm:t>
    </dgm:pt>
    <dgm:pt modelId="{2080CC53-1DD4-44AF-8888-A5B056042558}" type="sibTrans" cxnId="{B5A910E2-D99D-4EBB-BFC8-7AEE4B89CDC0}">
      <dgm:prSet/>
      <dgm:spPr/>
      <dgm:t>
        <a:bodyPr/>
        <a:lstStyle/>
        <a:p>
          <a:endParaRPr lang="ru-RU" b="1">
            <a:latin typeface="Times New Roman" panose="02020603050405020304" pitchFamily="18" charset="0"/>
            <a:cs typeface="Times New Roman" panose="02020603050405020304" pitchFamily="18" charset="0"/>
          </a:endParaRPr>
        </a:p>
      </dgm:t>
    </dgm:pt>
    <dgm:pt modelId="{B83FDE9D-7B3C-4BD8-AA1D-6814BFD61795}">
      <dgm:prSet custT="1"/>
      <dgm:spPr/>
      <dgm:t>
        <a:bodyPr/>
        <a:lstStyle/>
        <a:p>
          <a:pPr algn="just"/>
          <a:endParaRPr lang="ru-RU" sz="1800" b="1" dirty="0">
            <a:solidFill>
              <a:srgbClr val="002060"/>
            </a:solidFill>
            <a:latin typeface="Times New Roman" pitchFamily="18" charset="0"/>
            <a:cs typeface="Times New Roman" pitchFamily="18" charset="0"/>
          </a:endParaRPr>
        </a:p>
      </dgm:t>
    </dgm:pt>
    <dgm:pt modelId="{A0EB3072-A023-4D80-9F6C-58429A89588C}" type="parTrans" cxnId="{6AC883DC-0565-4AB0-887A-5970EAFDDEEE}">
      <dgm:prSet/>
      <dgm:spPr/>
      <dgm:t>
        <a:bodyPr/>
        <a:lstStyle/>
        <a:p>
          <a:endParaRPr lang="ru-RU" b="1">
            <a:latin typeface="Times New Roman" panose="02020603050405020304" pitchFamily="18" charset="0"/>
            <a:cs typeface="Times New Roman" panose="02020603050405020304" pitchFamily="18" charset="0"/>
          </a:endParaRPr>
        </a:p>
      </dgm:t>
    </dgm:pt>
    <dgm:pt modelId="{E2AD7DF6-D8A3-4911-BCA3-CFB408C2548C}" type="sibTrans" cxnId="{6AC883DC-0565-4AB0-887A-5970EAFDDEEE}">
      <dgm:prSet/>
      <dgm:spPr/>
      <dgm:t>
        <a:bodyPr/>
        <a:lstStyle/>
        <a:p>
          <a:endParaRPr lang="ru-RU" b="1">
            <a:latin typeface="Times New Roman" panose="02020603050405020304" pitchFamily="18" charset="0"/>
            <a:cs typeface="Times New Roman" panose="02020603050405020304" pitchFamily="18" charset="0"/>
          </a:endParaRPr>
        </a:p>
      </dgm:t>
    </dgm:pt>
    <dgm:pt modelId="{0EEFAD4B-7B38-4CA8-9C1C-8A5B6AA38E51}">
      <dgm:prSet custT="1"/>
      <dgm:spPr/>
      <dgm:t>
        <a:bodyPr/>
        <a:lstStyle/>
        <a:p>
          <a:pPr algn="just"/>
          <a:endParaRPr lang="ru-RU" sz="1800" b="1" dirty="0">
            <a:solidFill>
              <a:srgbClr val="002060"/>
            </a:solidFill>
            <a:latin typeface="Times New Roman" pitchFamily="18" charset="0"/>
            <a:cs typeface="Times New Roman" pitchFamily="18" charset="0"/>
          </a:endParaRPr>
        </a:p>
      </dgm:t>
    </dgm:pt>
    <dgm:pt modelId="{C518980C-D427-42B2-925F-598C7C888358}" type="parTrans" cxnId="{A36B1975-A271-4CAC-B744-D2B508CA0370}">
      <dgm:prSet/>
      <dgm:spPr/>
      <dgm:t>
        <a:bodyPr/>
        <a:lstStyle/>
        <a:p>
          <a:endParaRPr lang="ru-RU" b="1">
            <a:latin typeface="Times New Roman" panose="02020603050405020304" pitchFamily="18" charset="0"/>
            <a:cs typeface="Times New Roman" panose="02020603050405020304" pitchFamily="18" charset="0"/>
          </a:endParaRPr>
        </a:p>
      </dgm:t>
    </dgm:pt>
    <dgm:pt modelId="{F082131D-0F71-4E11-A2EA-C94E26EDCEF4}" type="sibTrans" cxnId="{A36B1975-A271-4CAC-B744-D2B508CA0370}">
      <dgm:prSet/>
      <dgm:spPr/>
      <dgm:t>
        <a:bodyPr/>
        <a:lstStyle/>
        <a:p>
          <a:endParaRPr lang="ru-RU" b="1">
            <a:latin typeface="Times New Roman" panose="02020603050405020304" pitchFamily="18" charset="0"/>
            <a:cs typeface="Times New Roman" panose="02020603050405020304" pitchFamily="18" charset="0"/>
          </a:endParaRPr>
        </a:p>
      </dgm:t>
    </dgm:pt>
    <dgm:pt modelId="{95179614-50D6-4BDC-A67C-74F548A2B884}">
      <dgm:prSet custT="1"/>
      <dgm:spPr/>
      <dgm:t>
        <a:bodyPr/>
        <a:lstStyle/>
        <a:p>
          <a:pPr algn="just"/>
          <a:endParaRPr lang="ru-RU" sz="1800" b="1" dirty="0">
            <a:solidFill>
              <a:srgbClr val="002060"/>
            </a:solidFill>
            <a:latin typeface="Times New Roman" pitchFamily="18" charset="0"/>
            <a:cs typeface="Times New Roman" pitchFamily="18" charset="0"/>
          </a:endParaRPr>
        </a:p>
      </dgm:t>
    </dgm:pt>
    <dgm:pt modelId="{E3598252-49B5-4FBE-878B-9568B9D6CB2E}" type="parTrans" cxnId="{AE0636F5-3D13-4BCA-8A0A-A4878695DA13}">
      <dgm:prSet/>
      <dgm:spPr/>
      <dgm:t>
        <a:bodyPr/>
        <a:lstStyle/>
        <a:p>
          <a:endParaRPr lang="ru-RU" b="1">
            <a:latin typeface="Times New Roman" panose="02020603050405020304" pitchFamily="18" charset="0"/>
            <a:cs typeface="Times New Roman" panose="02020603050405020304" pitchFamily="18" charset="0"/>
          </a:endParaRPr>
        </a:p>
      </dgm:t>
    </dgm:pt>
    <dgm:pt modelId="{66A22EAB-1966-4A5D-8715-6BF41C6ABCB0}" type="sibTrans" cxnId="{AE0636F5-3D13-4BCA-8A0A-A4878695DA13}">
      <dgm:prSet/>
      <dgm:spPr/>
      <dgm:t>
        <a:bodyPr/>
        <a:lstStyle/>
        <a:p>
          <a:endParaRPr lang="ru-RU" b="1">
            <a:latin typeface="Times New Roman" panose="02020603050405020304" pitchFamily="18" charset="0"/>
            <a:cs typeface="Times New Roman" panose="02020603050405020304" pitchFamily="18" charset="0"/>
          </a:endParaRPr>
        </a:p>
      </dgm:t>
    </dgm:pt>
    <dgm:pt modelId="{E3B4C4DE-4E1C-4906-88B0-AF7B359245DA}">
      <dgm:prSet custT="1"/>
      <dgm:spPr/>
      <dgm:t>
        <a:bodyPr/>
        <a:lstStyle/>
        <a:p>
          <a:pPr algn="just"/>
          <a:endParaRPr lang="ru-RU" sz="1800" b="1" dirty="0">
            <a:latin typeface="Times New Roman" pitchFamily="18" charset="0"/>
            <a:cs typeface="Times New Roman" pitchFamily="18" charset="0"/>
          </a:endParaRPr>
        </a:p>
      </dgm:t>
    </dgm:pt>
    <dgm:pt modelId="{51C339A8-DD34-494A-8C09-0A2D31F75B15}" type="parTrans" cxnId="{8F210A27-81B4-4F18-A750-283E11D995BC}">
      <dgm:prSet/>
      <dgm:spPr/>
      <dgm:t>
        <a:bodyPr/>
        <a:lstStyle/>
        <a:p>
          <a:endParaRPr lang="ru-RU" b="1">
            <a:latin typeface="Times New Roman" panose="02020603050405020304" pitchFamily="18" charset="0"/>
            <a:cs typeface="Times New Roman" panose="02020603050405020304" pitchFamily="18" charset="0"/>
          </a:endParaRPr>
        </a:p>
      </dgm:t>
    </dgm:pt>
    <dgm:pt modelId="{4616D234-4081-4817-9761-07DC3D1882FE}" type="sibTrans" cxnId="{8F210A27-81B4-4F18-A750-283E11D995BC}">
      <dgm:prSet/>
      <dgm:spPr/>
      <dgm:t>
        <a:bodyPr/>
        <a:lstStyle/>
        <a:p>
          <a:endParaRPr lang="ru-RU" b="1">
            <a:latin typeface="Times New Roman" panose="02020603050405020304" pitchFamily="18" charset="0"/>
            <a:cs typeface="Times New Roman" panose="02020603050405020304" pitchFamily="18" charset="0"/>
          </a:endParaRPr>
        </a:p>
      </dgm:t>
    </dgm:pt>
    <dgm:pt modelId="{3AEADF46-4FEB-4F29-830F-3B0A47478AEE}">
      <dgm:prSet custT="1"/>
      <dgm:spPr/>
      <dgm:t>
        <a:bodyPr/>
        <a:lstStyle/>
        <a:p>
          <a:pPr algn="just"/>
          <a:endParaRPr lang="ru-RU" sz="1800" b="1" dirty="0">
            <a:latin typeface="Times New Roman" pitchFamily="18" charset="0"/>
            <a:cs typeface="Times New Roman" pitchFamily="18" charset="0"/>
          </a:endParaRPr>
        </a:p>
      </dgm:t>
    </dgm:pt>
    <dgm:pt modelId="{AE050406-C9C6-47B0-9F50-5CECDA54568C}" type="parTrans" cxnId="{8A0BFDA3-AF6B-40F2-AF72-1279F67AC8ED}">
      <dgm:prSet/>
      <dgm:spPr/>
      <dgm:t>
        <a:bodyPr/>
        <a:lstStyle/>
        <a:p>
          <a:endParaRPr lang="ru-RU" b="1">
            <a:latin typeface="Times New Roman" panose="02020603050405020304" pitchFamily="18" charset="0"/>
            <a:cs typeface="Times New Roman" panose="02020603050405020304" pitchFamily="18" charset="0"/>
          </a:endParaRPr>
        </a:p>
      </dgm:t>
    </dgm:pt>
    <dgm:pt modelId="{12DEAF7A-8A10-4340-84F2-9938BF79213F}" type="sibTrans" cxnId="{8A0BFDA3-AF6B-40F2-AF72-1279F67AC8ED}">
      <dgm:prSet/>
      <dgm:spPr/>
      <dgm:t>
        <a:bodyPr/>
        <a:lstStyle/>
        <a:p>
          <a:endParaRPr lang="ru-RU" b="1">
            <a:latin typeface="Times New Roman" panose="02020603050405020304" pitchFamily="18" charset="0"/>
            <a:cs typeface="Times New Roman" panose="02020603050405020304" pitchFamily="18" charset="0"/>
          </a:endParaRPr>
        </a:p>
      </dgm:t>
    </dgm:pt>
    <dgm:pt modelId="{7ECBF1F8-7AB3-4AF5-BB63-919EEB7C8043}">
      <dgm:prSet custT="1"/>
      <dgm:spPr/>
      <dgm:t>
        <a:bodyPr/>
        <a:lstStyle/>
        <a:p>
          <a:pPr algn="just"/>
          <a:endParaRPr lang="ru-RU" sz="1800" b="1" dirty="0">
            <a:latin typeface="Times New Roman" pitchFamily="18" charset="0"/>
            <a:cs typeface="Times New Roman" pitchFamily="18" charset="0"/>
          </a:endParaRPr>
        </a:p>
      </dgm:t>
    </dgm:pt>
    <dgm:pt modelId="{6E00DE01-4E34-4DA8-BE99-F6F0C33E70C4}" type="parTrans" cxnId="{239B02CE-AFBE-4981-BED3-314B35BAC442}">
      <dgm:prSet/>
      <dgm:spPr/>
      <dgm:t>
        <a:bodyPr/>
        <a:lstStyle/>
        <a:p>
          <a:endParaRPr lang="ru-RU" b="1">
            <a:latin typeface="Times New Roman" panose="02020603050405020304" pitchFamily="18" charset="0"/>
            <a:cs typeface="Times New Roman" panose="02020603050405020304" pitchFamily="18" charset="0"/>
          </a:endParaRPr>
        </a:p>
      </dgm:t>
    </dgm:pt>
    <dgm:pt modelId="{68393C6A-D477-4938-8913-FEA6B5D2B330}" type="sibTrans" cxnId="{239B02CE-AFBE-4981-BED3-314B35BAC442}">
      <dgm:prSet/>
      <dgm:spPr/>
      <dgm:t>
        <a:bodyPr/>
        <a:lstStyle/>
        <a:p>
          <a:endParaRPr lang="ru-RU" b="1">
            <a:latin typeface="Times New Roman" panose="02020603050405020304" pitchFamily="18" charset="0"/>
            <a:cs typeface="Times New Roman" panose="02020603050405020304" pitchFamily="18" charset="0"/>
          </a:endParaRPr>
        </a:p>
      </dgm:t>
    </dgm:pt>
    <dgm:pt modelId="{DF3504CA-D98E-491F-AD04-E3F633C63D5B}">
      <dgm:prSet custT="1"/>
      <dgm:spPr/>
      <dgm:t>
        <a:bodyPr/>
        <a:lstStyle/>
        <a:p>
          <a:pPr algn="just"/>
          <a:endParaRPr lang="ru-RU" sz="2000" b="1" dirty="0">
            <a:latin typeface="Times New Roman" pitchFamily="18" charset="0"/>
            <a:cs typeface="Times New Roman" pitchFamily="18" charset="0"/>
          </a:endParaRPr>
        </a:p>
      </dgm:t>
    </dgm:pt>
    <dgm:pt modelId="{C1DC6AF5-8232-41DB-93F9-3010DD94A391}" type="parTrans" cxnId="{5A8E0F0D-9A1C-4563-B08E-F1740EA1B983}">
      <dgm:prSet/>
      <dgm:spPr/>
      <dgm:t>
        <a:bodyPr/>
        <a:lstStyle/>
        <a:p>
          <a:endParaRPr lang="ru-RU" b="1">
            <a:latin typeface="Times New Roman" panose="02020603050405020304" pitchFamily="18" charset="0"/>
            <a:cs typeface="Times New Roman" panose="02020603050405020304" pitchFamily="18" charset="0"/>
          </a:endParaRPr>
        </a:p>
      </dgm:t>
    </dgm:pt>
    <dgm:pt modelId="{09EE05B6-E677-425B-BC8D-C81D4DAF746D}" type="sibTrans" cxnId="{5A8E0F0D-9A1C-4563-B08E-F1740EA1B983}">
      <dgm:prSet/>
      <dgm:spPr/>
      <dgm:t>
        <a:bodyPr/>
        <a:lstStyle/>
        <a:p>
          <a:endParaRPr lang="ru-RU" b="1">
            <a:latin typeface="Times New Roman" panose="02020603050405020304" pitchFamily="18" charset="0"/>
            <a:cs typeface="Times New Roman" panose="02020603050405020304" pitchFamily="18" charset="0"/>
          </a:endParaRPr>
        </a:p>
      </dgm:t>
    </dgm:pt>
    <dgm:pt modelId="{77C2F88E-65B5-4F01-9446-F08F6F98FB16}">
      <dgm:prSet custT="1"/>
      <dgm:spPr/>
      <dgm:t>
        <a:bodyPr/>
        <a:lstStyle/>
        <a:p>
          <a:pPr algn="just"/>
          <a:endParaRPr lang="ru-RU" sz="2000" b="1" dirty="0">
            <a:latin typeface="Times New Roman" pitchFamily="18" charset="0"/>
            <a:cs typeface="Times New Roman" pitchFamily="18" charset="0"/>
          </a:endParaRPr>
        </a:p>
      </dgm:t>
    </dgm:pt>
    <dgm:pt modelId="{B95B1E95-92AC-4BC7-9276-A88101B6F679}" type="parTrans" cxnId="{541D3CBF-DB15-4288-AFC9-CC88F2CF737C}">
      <dgm:prSet/>
      <dgm:spPr/>
      <dgm:t>
        <a:bodyPr/>
        <a:lstStyle/>
        <a:p>
          <a:endParaRPr lang="ru-RU" b="1">
            <a:latin typeface="Times New Roman" panose="02020603050405020304" pitchFamily="18" charset="0"/>
            <a:cs typeface="Times New Roman" panose="02020603050405020304" pitchFamily="18" charset="0"/>
          </a:endParaRPr>
        </a:p>
      </dgm:t>
    </dgm:pt>
    <dgm:pt modelId="{AB11BA97-1370-4A51-B34A-752A1239DC40}" type="sibTrans" cxnId="{541D3CBF-DB15-4288-AFC9-CC88F2CF737C}">
      <dgm:prSet/>
      <dgm:spPr/>
      <dgm:t>
        <a:bodyPr/>
        <a:lstStyle/>
        <a:p>
          <a:endParaRPr lang="ru-RU" b="1">
            <a:latin typeface="Times New Roman" panose="02020603050405020304" pitchFamily="18" charset="0"/>
            <a:cs typeface="Times New Roman" panose="02020603050405020304" pitchFamily="18" charset="0"/>
          </a:endParaRPr>
        </a:p>
      </dgm:t>
    </dgm:pt>
    <dgm:pt modelId="{37BE8070-15B3-48A8-B3B7-EF4091FBE7C0}">
      <dgm:prSet custT="1"/>
      <dgm:spPr/>
      <dgm:t>
        <a:bodyPr/>
        <a:lstStyle/>
        <a:p>
          <a:pPr algn="just"/>
          <a:endParaRPr lang="ru-RU" sz="2000" b="1" dirty="0">
            <a:latin typeface="Times New Roman" pitchFamily="18" charset="0"/>
            <a:cs typeface="Times New Roman" pitchFamily="18" charset="0"/>
          </a:endParaRPr>
        </a:p>
      </dgm:t>
    </dgm:pt>
    <dgm:pt modelId="{D9CF587D-5A70-46EC-A536-66151F05EACC}" type="parTrans" cxnId="{DD0DF563-74AC-4AB5-A479-4EACAD30C809}">
      <dgm:prSet/>
      <dgm:spPr/>
      <dgm:t>
        <a:bodyPr/>
        <a:lstStyle/>
        <a:p>
          <a:endParaRPr lang="ru-RU" b="1">
            <a:latin typeface="Times New Roman" panose="02020603050405020304" pitchFamily="18" charset="0"/>
            <a:cs typeface="Times New Roman" panose="02020603050405020304" pitchFamily="18" charset="0"/>
          </a:endParaRPr>
        </a:p>
      </dgm:t>
    </dgm:pt>
    <dgm:pt modelId="{FEFC9405-104C-405A-B0ED-165C76AE26B4}" type="sibTrans" cxnId="{DD0DF563-74AC-4AB5-A479-4EACAD30C809}">
      <dgm:prSet/>
      <dgm:spPr/>
      <dgm:t>
        <a:bodyPr/>
        <a:lstStyle/>
        <a:p>
          <a:endParaRPr lang="ru-RU" b="1">
            <a:latin typeface="Times New Roman" panose="02020603050405020304" pitchFamily="18" charset="0"/>
            <a:cs typeface="Times New Roman" panose="02020603050405020304" pitchFamily="18" charset="0"/>
          </a:endParaRPr>
        </a:p>
      </dgm:t>
    </dgm:pt>
    <dgm:pt modelId="{3D7BF104-51E3-43CD-9C88-C52DA8A1B121}">
      <dgm:prSet phldrT="[Текст]" custT="1"/>
      <dgm:spPr/>
      <dgm:t>
        <a:bodyPr/>
        <a:lstStyle/>
        <a:p>
          <a:pPr algn="just"/>
          <a:br>
            <a:rPr lang="en-US" sz="1800" b="1" dirty="0">
              <a:latin typeface="Times New Roman" panose="02020603050405020304" pitchFamily="18" charset="0"/>
              <a:cs typeface="Times New Roman" panose="02020603050405020304" pitchFamily="18" charset="0"/>
            </a:rPr>
          </a:br>
          <a:endParaRPr lang="ru-RU" sz="1800" b="1" dirty="0">
            <a:solidFill>
              <a:srgbClr val="002060"/>
            </a:solidFill>
            <a:latin typeface="Times New Roman" pitchFamily="18" charset="0"/>
            <a:cs typeface="Times New Roman" pitchFamily="18" charset="0"/>
          </a:endParaRPr>
        </a:p>
      </dgm:t>
    </dgm:pt>
    <dgm:pt modelId="{98228D30-C38E-4414-B2A8-76116B9988E0}" type="parTrans" cxnId="{9B8FB4E0-40BA-4CD8-89AD-BA67B189FB1B}">
      <dgm:prSet/>
      <dgm:spPr/>
      <dgm:t>
        <a:bodyPr/>
        <a:lstStyle/>
        <a:p>
          <a:endParaRPr lang="ru-RU" b="1">
            <a:latin typeface="Times New Roman" panose="02020603050405020304" pitchFamily="18" charset="0"/>
            <a:cs typeface="Times New Roman" panose="02020603050405020304" pitchFamily="18" charset="0"/>
          </a:endParaRPr>
        </a:p>
      </dgm:t>
    </dgm:pt>
    <dgm:pt modelId="{92079629-7B4A-4C1D-8A95-DA16F29D8AF3}" type="sibTrans" cxnId="{9B8FB4E0-40BA-4CD8-89AD-BA67B189FB1B}">
      <dgm:prSet/>
      <dgm:spPr/>
      <dgm:t>
        <a:bodyPr/>
        <a:lstStyle/>
        <a:p>
          <a:endParaRPr lang="ru-RU" b="1">
            <a:latin typeface="Times New Roman" panose="02020603050405020304" pitchFamily="18" charset="0"/>
            <a:cs typeface="Times New Roman" panose="02020603050405020304" pitchFamily="18" charset="0"/>
          </a:endParaRPr>
        </a:p>
      </dgm:t>
    </dgm:pt>
    <dgm:pt modelId="{FBD78928-152A-4D16-9AD9-F127DEC837C1}" type="pres">
      <dgm:prSet presAssocID="{736E075D-4DF8-4D1A-B94F-D22004E8594E}" presName="Name0" presStyleCnt="0">
        <dgm:presLayoutVars>
          <dgm:dir/>
          <dgm:animLvl val="lvl"/>
          <dgm:resizeHandles/>
        </dgm:presLayoutVars>
      </dgm:prSet>
      <dgm:spPr/>
    </dgm:pt>
    <dgm:pt modelId="{E39149A1-C099-4FD9-B3BB-0F41BD8AF8F4}" type="pres">
      <dgm:prSet presAssocID="{B0C6288F-82CD-482D-8DA0-E17143E57103}" presName="linNode" presStyleCnt="0"/>
      <dgm:spPr/>
    </dgm:pt>
    <dgm:pt modelId="{1624487F-F08B-42F5-A747-B35E8FCDBA6E}" type="pres">
      <dgm:prSet presAssocID="{B0C6288F-82CD-482D-8DA0-E17143E57103}" presName="parentShp" presStyleLbl="node1" presStyleIdx="0" presStyleCnt="4" custScaleX="64829" custScaleY="92007" custLinFactNeighborX="-2811">
        <dgm:presLayoutVars>
          <dgm:bulletEnabled val="1"/>
        </dgm:presLayoutVars>
      </dgm:prSet>
      <dgm:spPr/>
    </dgm:pt>
    <dgm:pt modelId="{0E1C6309-7850-4CFC-B41B-CADBBB839562}" type="pres">
      <dgm:prSet presAssocID="{B0C6288F-82CD-482D-8DA0-E17143E57103}" presName="childShp" presStyleLbl="bgAccFollowNode1" presStyleIdx="0" presStyleCnt="4" custScaleX="123610" custScaleY="129877">
        <dgm:presLayoutVars>
          <dgm:bulletEnabled val="1"/>
        </dgm:presLayoutVars>
      </dgm:prSet>
      <dgm:spPr/>
    </dgm:pt>
    <dgm:pt modelId="{9537B2B7-3A0C-4B66-81D7-A131EAB4CCDA}" type="pres">
      <dgm:prSet presAssocID="{33D56B68-DC6A-4A85-9D99-B2D4999D2CA0}" presName="spacing" presStyleCnt="0"/>
      <dgm:spPr/>
    </dgm:pt>
    <dgm:pt modelId="{2CD93604-7DF8-4A69-A6B4-921FBADFD25D}" type="pres">
      <dgm:prSet presAssocID="{9AA07AC3-B533-41B4-AC74-77642D4DAF89}" presName="linNode" presStyleCnt="0"/>
      <dgm:spPr/>
    </dgm:pt>
    <dgm:pt modelId="{E92D623C-7420-464F-9629-4029374C784B}" type="pres">
      <dgm:prSet presAssocID="{9AA07AC3-B533-41B4-AC74-77642D4DAF89}" presName="parentShp" presStyleLbl="node1" presStyleIdx="1" presStyleCnt="4" custScaleX="92877" custLinFactNeighborX="-76" custLinFactNeighborY="1421">
        <dgm:presLayoutVars>
          <dgm:bulletEnabled val="1"/>
        </dgm:presLayoutVars>
      </dgm:prSet>
      <dgm:spPr/>
    </dgm:pt>
    <dgm:pt modelId="{14C585E0-C7E7-47B6-8282-3211CCDB120B}" type="pres">
      <dgm:prSet presAssocID="{9AA07AC3-B533-41B4-AC74-77642D4DAF89}" presName="childShp" presStyleLbl="bgAccFollowNode1" presStyleIdx="1" presStyleCnt="4" custScaleX="166741">
        <dgm:presLayoutVars>
          <dgm:bulletEnabled val="1"/>
        </dgm:presLayoutVars>
      </dgm:prSet>
      <dgm:spPr/>
    </dgm:pt>
    <dgm:pt modelId="{F28F99BD-AA18-4077-A6B9-3312BDF3954C}" type="pres">
      <dgm:prSet presAssocID="{A5FF7A20-B62F-4434-B47F-2530F43811B7}" presName="spacing" presStyleCnt="0"/>
      <dgm:spPr/>
    </dgm:pt>
    <dgm:pt modelId="{14D36A6D-4C9A-43D8-B46A-C45C77A12ED0}" type="pres">
      <dgm:prSet presAssocID="{07546E77-FA4B-46F2-A72C-8D9664A85EEA}" presName="linNode" presStyleCnt="0"/>
      <dgm:spPr/>
    </dgm:pt>
    <dgm:pt modelId="{7D539282-28E7-4314-B139-C908A29A8448}" type="pres">
      <dgm:prSet presAssocID="{07546E77-FA4B-46F2-A72C-8D9664A85EEA}" presName="parentShp" presStyleLbl="node1" presStyleIdx="2" presStyleCnt="4">
        <dgm:presLayoutVars>
          <dgm:bulletEnabled val="1"/>
        </dgm:presLayoutVars>
      </dgm:prSet>
      <dgm:spPr/>
    </dgm:pt>
    <dgm:pt modelId="{EC4A3AD0-7443-4902-9F31-BBEA00130E23}" type="pres">
      <dgm:prSet presAssocID="{07546E77-FA4B-46F2-A72C-8D9664A85EEA}" presName="childShp" presStyleLbl="bgAccFollowNode1" presStyleIdx="2" presStyleCnt="4" custScaleX="184350">
        <dgm:presLayoutVars>
          <dgm:bulletEnabled val="1"/>
        </dgm:presLayoutVars>
      </dgm:prSet>
      <dgm:spPr/>
    </dgm:pt>
    <dgm:pt modelId="{1BB66A57-F029-4F41-A87F-348A76CE2686}" type="pres">
      <dgm:prSet presAssocID="{466F7BE3-7B63-4494-B368-5DD68C950661}" presName="spacing" presStyleCnt="0"/>
      <dgm:spPr/>
    </dgm:pt>
    <dgm:pt modelId="{5B5056A7-334E-46A0-B626-AF3B3D1A4D46}" type="pres">
      <dgm:prSet presAssocID="{DB611BA5-6F2B-4783-AF20-34863057404A}" presName="linNode" presStyleCnt="0"/>
      <dgm:spPr/>
    </dgm:pt>
    <dgm:pt modelId="{55063C27-F605-4521-9628-B8F0CB5862E8}" type="pres">
      <dgm:prSet presAssocID="{DB611BA5-6F2B-4783-AF20-34863057404A}" presName="parentShp" presStyleLbl="node1" presStyleIdx="3" presStyleCnt="4" custLinFactNeighborX="-8519" custLinFactNeighborY="305">
        <dgm:presLayoutVars>
          <dgm:bulletEnabled val="1"/>
        </dgm:presLayoutVars>
      </dgm:prSet>
      <dgm:spPr/>
    </dgm:pt>
    <dgm:pt modelId="{1F3F9354-2073-413D-A6B4-7DC29E38F760}" type="pres">
      <dgm:prSet presAssocID="{DB611BA5-6F2B-4783-AF20-34863057404A}" presName="childShp" presStyleLbl="bgAccFollowNode1" presStyleIdx="3" presStyleCnt="4" custScaleX="184994" custScaleY="114775">
        <dgm:presLayoutVars>
          <dgm:bulletEnabled val="1"/>
        </dgm:presLayoutVars>
      </dgm:prSet>
      <dgm:spPr/>
    </dgm:pt>
  </dgm:ptLst>
  <dgm:cxnLst>
    <dgm:cxn modelId="{ED841301-74D6-4C74-8412-C8A2FF579BDB}" srcId="{07546E77-FA4B-46F2-A72C-8D9664A85EEA}" destId="{913FD1E6-9A74-4936-919E-0834FA8D77EB}" srcOrd="0" destOrd="0" parTransId="{D3C3B405-BFFF-4045-971D-9A506CE66E56}" sibTransId="{8559B1E9-1DB4-4C42-B4D8-F46B8481DE3C}"/>
    <dgm:cxn modelId="{5A8E0F0D-9A1C-4563-B08E-F1740EA1B983}" srcId="{DB611BA5-6F2B-4783-AF20-34863057404A}" destId="{DF3504CA-D98E-491F-AD04-E3F633C63D5B}" srcOrd="1" destOrd="0" parTransId="{C1DC6AF5-8232-41DB-93F9-3010DD94A391}" sibTransId="{09EE05B6-E677-425B-BC8D-C81D4DAF746D}"/>
    <dgm:cxn modelId="{56E5460E-78A5-4B2C-97D0-4F86F8DD30AB}" srcId="{B0C6288F-82CD-482D-8DA0-E17143E57103}" destId="{0CC76B9B-3846-47DC-BA0B-24B40349D126}" srcOrd="0" destOrd="0" parTransId="{EC78B2A2-FADC-4110-A738-E9BCBC1C4A50}" sibTransId="{382F12C0-8036-4249-B120-349880E0D86E}"/>
    <dgm:cxn modelId="{9F666E24-8AEB-4535-B57C-461239D70789}" srcId="{736E075D-4DF8-4D1A-B94F-D22004E8594E}" destId="{DB611BA5-6F2B-4783-AF20-34863057404A}" srcOrd="3" destOrd="0" parTransId="{BFEE5586-25F1-43E5-9054-D0EC28A172F5}" sibTransId="{1E7D7F60-378A-4A31-8191-FD45C3FA01B3}"/>
    <dgm:cxn modelId="{8F210A27-81B4-4F18-A750-283E11D995BC}" srcId="{07546E77-FA4B-46F2-A72C-8D9664A85EEA}" destId="{E3B4C4DE-4E1C-4906-88B0-AF7B359245DA}" srcOrd="1" destOrd="0" parTransId="{51C339A8-DD34-494A-8C09-0A2D31F75B15}" sibTransId="{4616D234-4081-4817-9761-07DC3D1882FE}"/>
    <dgm:cxn modelId="{BAB3C02F-8B95-4319-8038-ED18F5B8CCF1}" type="presOf" srcId="{913FD1E6-9A74-4936-919E-0834FA8D77EB}" destId="{EC4A3AD0-7443-4902-9F31-BBEA00130E23}" srcOrd="0" destOrd="0" presId="urn:microsoft.com/office/officeart/2005/8/layout/vList6"/>
    <dgm:cxn modelId="{A2290D36-09EA-4541-A59C-CA84E5450EE9}" type="presOf" srcId="{DB611BA5-6F2B-4783-AF20-34863057404A}" destId="{55063C27-F605-4521-9628-B8F0CB5862E8}" srcOrd="0" destOrd="0" presId="urn:microsoft.com/office/officeart/2005/8/layout/vList6"/>
    <dgm:cxn modelId="{39235A3A-C3B2-465A-87C9-A78B52CF568C}" type="presOf" srcId="{0EEFAD4B-7B38-4CA8-9C1C-8A5B6AA38E51}" destId="{14C585E0-C7E7-47B6-8282-3211CCDB120B}" srcOrd="0" destOrd="3" presId="urn:microsoft.com/office/officeart/2005/8/layout/vList6"/>
    <dgm:cxn modelId="{81520E5B-A763-47E7-87DC-AD0F7343F467}" type="presOf" srcId="{E3B4C4DE-4E1C-4906-88B0-AF7B359245DA}" destId="{EC4A3AD0-7443-4902-9F31-BBEA00130E23}" srcOrd="0" destOrd="1" presId="urn:microsoft.com/office/officeart/2005/8/layout/vList6"/>
    <dgm:cxn modelId="{B20BE960-2083-4766-8C5D-3F7413200327}" type="presOf" srcId="{B83FDE9D-7B3C-4BD8-AA1D-6814BFD61795}" destId="{14C585E0-C7E7-47B6-8282-3211CCDB120B}" srcOrd="0" destOrd="2" presId="urn:microsoft.com/office/officeart/2005/8/layout/vList6"/>
    <dgm:cxn modelId="{DD0DF563-74AC-4AB5-A479-4EACAD30C809}" srcId="{DB611BA5-6F2B-4783-AF20-34863057404A}" destId="{37BE8070-15B3-48A8-B3B7-EF4091FBE7C0}" srcOrd="3" destOrd="0" parTransId="{D9CF587D-5A70-46EC-A536-66151F05EACC}" sibTransId="{FEFC9405-104C-405A-B0ED-165C76AE26B4}"/>
    <dgm:cxn modelId="{300E9673-BCEE-4D9B-AA5F-F3558971772F}" srcId="{736E075D-4DF8-4D1A-B94F-D22004E8594E}" destId="{9AA07AC3-B533-41B4-AC74-77642D4DAF89}" srcOrd="1" destOrd="0" parTransId="{6FD4A7DB-0514-453C-BA2C-8F2D8BB83DF2}" sibTransId="{A5FF7A20-B62F-4434-B47F-2530F43811B7}"/>
    <dgm:cxn modelId="{A36B1975-A271-4CAC-B744-D2B508CA0370}" srcId="{9AA07AC3-B533-41B4-AC74-77642D4DAF89}" destId="{0EEFAD4B-7B38-4CA8-9C1C-8A5B6AA38E51}" srcOrd="3" destOrd="0" parTransId="{C518980C-D427-42B2-925F-598C7C888358}" sibTransId="{F082131D-0F71-4E11-A2EA-C94E26EDCEF4}"/>
    <dgm:cxn modelId="{7CB03B7A-D493-4089-B992-1DF965975D84}" type="presOf" srcId="{77C2F88E-65B5-4F01-9446-F08F6F98FB16}" destId="{1F3F9354-2073-413D-A6B4-7DC29E38F760}" srcOrd="0" destOrd="2" presId="urn:microsoft.com/office/officeart/2005/8/layout/vList6"/>
    <dgm:cxn modelId="{6C94A47E-2B6E-4D24-93F7-2B01948078F9}" type="presOf" srcId="{0CC76B9B-3846-47DC-BA0B-24B40349D126}" destId="{0E1C6309-7850-4CFC-B41B-CADBBB839562}" srcOrd="0" destOrd="0" presId="urn:microsoft.com/office/officeart/2005/8/layout/vList6"/>
    <dgm:cxn modelId="{E8A4E582-228C-4838-955E-0ABCE0D1C4D7}" srcId="{9AA07AC3-B533-41B4-AC74-77642D4DAF89}" destId="{D26AA04E-9A9E-4617-ACFA-6A9189024EC3}" srcOrd="0" destOrd="0" parTransId="{E22A0B1D-F9D7-45F2-A4D9-0F927F708FD3}" sibTransId="{B503E598-D957-4895-832D-0CBF3A35FFF6}"/>
    <dgm:cxn modelId="{34944595-471D-49BC-B52E-182F6C1ADB1C}" type="presOf" srcId="{7ECBF1F8-7AB3-4AF5-BB63-919EEB7C8043}" destId="{EC4A3AD0-7443-4902-9F31-BBEA00130E23}" srcOrd="0" destOrd="3" presId="urn:microsoft.com/office/officeart/2005/8/layout/vList6"/>
    <dgm:cxn modelId="{0F571E9D-8D62-48CA-897C-38D0F344A48A}" type="presOf" srcId="{95179614-50D6-4BDC-A67C-74F548A2B884}" destId="{14C585E0-C7E7-47B6-8282-3211CCDB120B}" srcOrd="0" destOrd="4" presId="urn:microsoft.com/office/officeart/2005/8/layout/vList6"/>
    <dgm:cxn modelId="{8A0BFDA3-AF6B-40F2-AF72-1279F67AC8ED}" srcId="{07546E77-FA4B-46F2-A72C-8D9664A85EEA}" destId="{3AEADF46-4FEB-4F29-830F-3B0A47478AEE}" srcOrd="2" destOrd="0" parTransId="{AE050406-C9C6-47B0-9F50-5CECDA54568C}" sibTransId="{12DEAF7A-8A10-4340-84F2-9938BF79213F}"/>
    <dgm:cxn modelId="{27A4BBAC-3FBA-471D-A4B7-F59B84A7C20A}" type="presOf" srcId="{3D7BF104-51E3-43CD-9C88-C52DA8A1B121}" destId="{14C585E0-C7E7-47B6-8282-3211CCDB120B}" srcOrd="0" destOrd="1" presId="urn:microsoft.com/office/officeart/2005/8/layout/vList6"/>
    <dgm:cxn modelId="{B55E62B5-7883-4A02-A238-2211FB35D4D2}" type="presOf" srcId="{736E075D-4DF8-4D1A-B94F-D22004E8594E}" destId="{FBD78928-152A-4D16-9AD9-F127DEC837C1}" srcOrd="0" destOrd="0" presId="urn:microsoft.com/office/officeart/2005/8/layout/vList6"/>
    <dgm:cxn modelId="{63F615BB-7A6D-48CA-BFF4-0E3872B7FF06}" type="presOf" srcId="{2BC28785-3040-41E1-AB45-2A6768A8ED46}" destId="{1F3F9354-2073-413D-A6B4-7DC29E38F760}" srcOrd="0" destOrd="0" presId="urn:microsoft.com/office/officeart/2005/8/layout/vList6"/>
    <dgm:cxn modelId="{541D3CBF-DB15-4288-AFC9-CC88F2CF737C}" srcId="{DB611BA5-6F2B-4783-AF20-34863057404A}" destId="{77C2F88E-65B5-4F01-9446-F08F6F98FB16}" srcOrd="2" destOrd="0" parTransId="{B95B1E95-92AC-4BC7-9276-A88101B6F679}" sibTransId="{AB11BA97-1370-4A51-B34A-752A1239DC40}"/>
    <dgm:cxn modelId="{710759C6-1DDC-468C-900C-E79D7DF28208}" type="presOf" srcId="{3AEADF46-4FEB-4F29-830F-3B0A47478AEE}" destId="{EC4A3AD0-7443-4902-9F31-BBEA00130E23}" srcOrd="0" destOrd="2" presId="urn:microsoft.com/office/officeart/2005/8/layout/vList6"/>
    <dgm:cxn modelId="{239B02CE-AFBE-4981-BED3-314B35BAC442}" srcId="{07546E77-FA4B-46F2-A72C-8D9664A85EEA}" destId="{7ECBF1F8-7AB3-4AF5-BB63-919EEB7C8043}" srcOrd="3" destOrd="0" parTransId="{6E00DE01-4E34-4DA8-BE99-F6F0C33E70C4}" sibTransId="{68393C6A-D477-4938-8913-FEA6B5D2B330}"/>
    <dgm:cxn modelId="{AB4D63D6-C371-491E-8487-65D0DD61A41D}" type="presOf" srcId="{07546E77-FA4B-46F2-A72C-8D9664A85EEA}" destId="{7D539282-28E7-4314-B139-C908A29A8448}" srcOrd="0" destOrd="0" presId="urn:microsoft.com/office/officeart/2005/8/layout/vList6"/>
    <dgm:cxn modelId="{A0AF1ED7-FEC6-4D59-BACE-52A055C179AA}" type="presOf" srcId="{DF3504CA-D98E-491F-AD04-E3F633C63D5B}" destId="{1F3F9354-2073-413D-A6B4-7DC29E38F760}" srcOrd="0" destOrd="1" presId="urn:microsoft.com/office/officeart/2005/8/layout/vList6"/>
    <dgm:cxn modelId="{32BB51DC-3772-4111-8BC6-6FF8E0649A6D}" type="presOf" srcId="{D26AA04E-9A9E-4617-ACFA-6A9189024EC3}" destId="{14C585E0-C7E7-47B6-8282-3211CCDB120B}" srcOrd="0" destOrd="0" presId="urn:microsoft.com/office/officeart/2005/8/layout/vList6"/>
    <dgm:cxn modelId="{6AC883DC-0565-4AB0-887A-5970EAFDDEEE}" srcId="{9AA07AC3-B533-41B4-AC74-77642D4DAF89}" destId="{B83FDE9D-7B3C-4BD8-AA1D-6814BFD61795}" srcOrd="2" destOrd="0" parTransId="{A0EB3072-A023-4D80-9F6C-58429A89588C}" sibTransId="{E2AD7DF6-D8A3-4911-BCA3-CFB408C2548C}"/>
    <dgm:cxn modelId="{9B8FB4E0-40BA-4CD8-89AD-BA67B189FB1B}" srcId="{9AA07AC3-B533-41B4-AC74-77642D4DAF89}" destId="{3D7BF104-51E3-43CD-9C88-C52DA8A1B121}" srcOrd="1" destOrd="0" parTransId="{98228D30-C38E-4414-B2A8-76116B9988E0}" sibTransId="{92079629-7B4A-4C1D-8A95-DA16F29D8AF3}"/>
    <dgm:cxn modelId="{B5A910E2-D99D-4EBB-BFC8-7AEE4B89CDC0}" srcId="{DB611BA5-6F2B-4783-AF20-34863057404A}" destId="{2BC28785-3040-41E1-AB45-2A6768A8ED46}" srcOrd="0" destOrd="0" parTransId="{B9890F24-EC61-42F1-82B4-9AE984558376}" sibTransId="{2080CC53-1DD4-44AF-8888-A5B056042558}"/>
    <dgm:cxn modelId="{305DA4ED-31CF-4CC3-92F3-D34EAA238E3E}" type="presOf" srcId="{37BE8070-15B3-48A8-B3B7-EF4091FBE7C0}" destId="{1F3F9354-2073-413D-A6B4-7DC29E38F760}" srcOrd="0" destOrd="3" presId="urn:microsoft.com/office/officeart/2005/8/layout/vList6"/>
    <dgm:cxn modelId="{C23D9AF0-D911-482C-89FC-06DAF6F90AB1}" type="presOf" srcId="{9AA07AC3-B533-41B4-AC74-77642D4DAF89}" destId="{E92D623C-7420-464F-9629-4029374C784B}" srcOrd="0" destOrd="0" presId="urn:microsoft.com/office/officeart/2005/8/layout/vList6"/>
    <dgm:cxn modelId="{CEBB27F4-46AA-4F1E-BA89-64A2F17925CA}" srcId="{736E075D-4DF8-4D1A-B94F-D22004E8594E}" destId="{B0C6288F-82CD-482D-8DA0-E17143E57103}" srcOrd="0" destOrd="0" parTransId="{EB2FAD89-75AB-447F-930E-788489741BB5}" sibTransId="{33D56B68-DC6A-4A85-9D99-B2D4999D2CA0}"/>
    <dgm:cxn modelId="{AE0636F5-3D13-4BCA-8A0A-A4878695DA13}" srcId="{9AA07AC3-B533-41B4-AC74-77642D4DAF89}" destId="{95179614-50D6-4BDC-A67C-74F548A2B884}" srcOrd="4" destOrd="0" parTransId="{E3598252-49B5-4FBE-878B-9568B9D6CB2E}" sibTransId="{66A22EAB-1966-4A5D-8715-6BF41C6ABCB0}"/>
    <dgm:cxn modelId="{18BB7EFD-A2EB-47A0-A5BF-BF23B755D326}" type="presOf" srcId="{B0C6288F-82CD-482D-8DA0-E17143E57103}" destId="{1624487F-F08B-42F5-A747-B35E8FCDBA6E}" srcOrd="0" destOrd="0" presId="urn:microsoft.com/office/officeart/2005/8/layout/vList6"/>
    <dgm:cxn modelId="{1C1287FD-DF84-4E81-B5D2-BB9E15726ED4}" srcId="{736E075D-4DF8-4D1A-B94F-D22004E8594E}" destId="{07546E77-FA4B-46F2-A72C-8D9664A85EEA}" srcOrd="2" destOrd="0" parTransId="{D0B9C3C1-E5E7-49E5-A6AD-8C32817F90B6}" sibTransId="{466F7BE3-7B63-4494-B368-5DD68C950661}"/>
    <dgm:cxn modelId="{BAF94000-6F9E-4D9A-8ABE-A431BAFD18D5}" type="presParOf" srcId="{FBD78928-152A-4D16-9AD9-F127DEC837C1}" destId="{E39149A1-C099-4FD9-B3BB-0F41BD8AF8F4}" srcOrd="0" destOrd="0" presId="urn:microsoft.com/office/officeart/2005/8/layout/vList6"/>
    <dgm:cxn modelId="{05483B64-AE8C-4BBF-8905-D53A55B9A600}" type="presParOf" srcId="{E39149A1-C099-4FD9-B3BB-0F41BD8AF8F4}" destId="{1624487F-F08B-42F5-A747-B35E8FCDBA6E}" srcOrd="0" destOrd="0" presId="urn:microsoft.com/office/officeart/2005/8/layout/vList6"/>
    <dgm:cxn modelId="{157014FA-9AC4-4FA3-8039-94D8836E04F5}" type="presParOf" srcId="{E39149A1-C099-4FD9-B3BB-0F41BD8AF8F4}" destId="{0E1C6309-7850-4CFC-B41B-CADBBB839562}" srcOrd="1" destOrd="0" presId="urn:microsoft.com/office/officeart/2005/8/layout/vList6"/>
    <dgm:cxn modelId="{E19ADE65-2174-471E-AB8B-1FB392F78E91}" type="presParOf" srcId="{FBD78928-152A-4D16-9AD9-F127DEC837C1}" destId="{9537B2B7-3A0C-4B66-81D7-A131EAB4CCDA}" srcOrd="1" destOrd="0" presId="urn:microsoft.com/office/officeart/2005/8/layout/vList6"/>
    <dgm:cxn modelId="{349CDBC6-7AEA-4A19-87A5-F5E0B5F60370}" type="presParOf" srcId="{FBD78928-152A-4D16-9AD9-F127DEC837C1}" destId="{2CD93604-7DF8-4A69-A6B4-921FBADFD25D}" srcOrd="2" destOrd="0" presId="urn:microsoft.com/office/officeart/2005/8/layout/vList6"/>
    <dgm:cxn modelId="{506D80D0-96A2-4E5C-AD56-6B0A4936973E}" type="presParOf" srcId="{2CD93604-7DF8-4A69-A6B4-921FBADFD25D}" destId="{E92D623C-7420-464F-9629-4029374C784B}" srcOrd="0" destOrd="0" presId="urn:microsoft.com/office/officeart/2005/8/layout/vList6"/>
    <dgm:cxn modelId="{E62E8D87-872A-4DC6-BF2D-5F1C54AB2B57}" type="presParOf" srcId="{2CD93604-7DF8-4A69-A6B4-921FBADFD25D}" destId="{14C585E0-C7E7-47B6-8282-3211CCDB120B}" srcOrd="1" destOrd="0" presId="urn:microsoft.com/office/officeart/2005/8/layout/vList6"/>
    <dgm:cxn modelId="{1A6A68D1-BEE6-45F5-8AB0-0CCE91F27632}" type="presParOf" srcId="{FBD78928-152A-4D16-9AD9-F127DEC837C1}" destId="{F28F99BD-AA18-4077-A6B9-3312BDF3954C}" srcOrd="3" destOrd="0" presId="urn:microsoft.com/office/officeart/2005/8/layout/vList6"/>
    <dgm:cxn modelId="{ADF489A3-197B-4FE8-92B7-1E8D91BC4098}" type="presParOf" srcId="{FBD78928-152A-4D16-9AD9-F127DEC837C1}" destId="{14D36A6D-4C9A-43D8-B46A-C45C77A12ED0}" srcOrd="4" destOrd="0" presId="urn:microsoft.com/office/officeart/2005/8/layout/vList6"/>
    <dgm:cxn modelId="{3FBC97A0-6EAA-4B14-8C32-64DBE73968D7}" type="presParOf" srcId="{14D36A6D-4C9A-43D8-B46A-C45C77A12ED0}" destId="{7D539282-28E7-4314-B139-C908A29A8448}" srcOrd="0" destOrd="0" presId="urn:microsoft.com/office/officeart/2005/8/layout/vList6"/>
    <dgm:cxn modelId="{C1145187-010F-4130-BEC5-1C68D7DC9FD3}" type="presParOf" srcId="{14D36A6D-4C9A-43D8-B46A-C45C77A12ED0}" destId="{EC4A3AD0-7443-4902-9F31-BBEA00130E23}" srcOrd="1" destOrd="0" presId="urn:microsoft.com/office/officeart/2005/8/layout/vList6"/>
    <dgm:cxn modelId="{6D6837C4-56EA-440A-B393-23B4FF7E7F99}" type="presParOf" srcId="{FBD78928-152A-4D16-9AD9-F127DEC837C1}" destId="{1BB66A57-F029-4F41-A87F-348A76CE2686}" srcOrd="5" destOrd="0" presId="urn:microsoft.com/office/officeart/2005/8/layout/vList6"/>
    <dgm:cxn modelId="{31A94E44-CB4A-40F2-8E8B-D789BDE2C469}" type="presParOf" srcId="{FBD78928-152A-4D16-9AD9-F127DEC837C1}" destId="{5B5056A7-334E-46A0-B626-AF3B3D1A4D46}" srcOrd="6" destOrd="0" presId="urn:microsoft.com/office/officeart/2005/8/layout/vList6"/>
    <dgm:cxn modelId="{1D95D4B4-E63A-44FA-BBA5-7B681651782C}" type="presParOf" srcId="{5B5056A7-334E-46A0-B626-AF3B3D1A4D46}" destId="{55063C27-F605-4521-9628-B8F0CB5862E8}" srcOrd="0" destOrd="0" presId="urn:microsoft.com/office/officeart/2005/8/layout/vList6"/>
    <dgm:cxn modelId="{E09ADBB3-AE0A-4DBA-B8B2-0AF012B5B9F8}" type="presParOf" srcId="{5B5056A7-334E-46A0-B626-AF3B3D1A4D46}" destId="{1F3F9354-2073-413D-A6B4-7DC29E38F76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6E075D-4DF8-4D1A-B94F-D22004E8594E}" type="doc">
      <dgm:prSet loTypeId="urn:microsoft.com/office/officeart/2005/8/layout/vList6" loCatId="list" qsTypeId="urn:microsoft.com/office/officeart/2005/8/quickstyle/simple1" qsCatId="simple" csTypeId="urn:microsoft.com/office/officeart/2005/8/colors/accent3_1" csCatId="accent3" phldr="1"/>
      <dgm:spPr/>
      <dgm:t>
        <a:bodyPr/>
        <a:lstStyle/>
        <a:p>
          <a:endParaRPr lang="ru-RU"/>
        </a:p>
      </dgm:t>
    </dgm:pt>
    <dgm:pt modelId="{DF3504CA-D98E-491F-AD04-E3F633C63D5B}">
      <dgm:prSet custT="1"/>
      <dgm:spPr/>
      <dgm:t>
        <a:bodyPr/>
        <a:lstStyle/>
        <a:p>
          <a:pPr algn="ctr"/>
          <a:r>
            <a:rPr lang="en-US" sz="3600" b="1" dirty="0">
              <a:latin typeface="Times New Roman" pitchFamily="18" charset="0"/>
              <a:cs typeface="Times New Roman" pitchFamily="18" charset="0"/>
            </a:rPr>
            <a:t>2017-yil </a:t>
          </a:r>
        </a:p>
        <a:p>
          <a:pPr algn="ctr"/>
          <a:r>
            <a:rPr lang="en-US" sz="3600" b="1" dirty="0">
              <a:latin typeface="Times New Roman" pitchFamily="18" charset="0"/>
              <a:cs typeface="Times New Roman" pitchFamily="18" charset="0"/>
            </a:rPr>
            <a:t>19-sentabr</a:t>
          </a:r>
          <a:endParaRPr lang="ru-RU" sz="3600" b="1" dirty="0">
            <a:latin typeface="Times New Roman" pitchFamily="18" charset="0"/>
            <a:cs typeface="Times New Roman" pitchFamily="18" charset="0"/>
          </a:endParaRPr>
        </a:p>
      </dgm:t>
    </dgm:pt>
    <dgm:pt modelId="{C1DC6AF5-8232-41DB-93F9-3010DD94A391}" type="parTrans" cxnId="{5A8E0F0D-9A1C-4563-B08E-F1740EA1B983}">
      <dgm:prSet/>
      <dgm:spPr/>
      <dgm:t>
        <a:bodyPr/>
        <a:lstStyle/>
        <a:p>
          <a:endParaRPr lang="ru-RU"/>
        </a:p>
      </dgm:t>
    </dgm:pt>
    <dgm:pt modelId="{09EE05B6-E677-425B-BC8D-C81D4DAF746D}" type="sibTrans" cxnId="{5A8E0F0D-9A1C-4563-B08E-F1740EA1B983}">
      <dgm:prSet/>
      <dgm:spPr/>
      <dgm:t>
        <a:bodyPr/>
        <a:lstStyle/>
        <a:p>
          <a:endParaRPr lang="ru-RU"/>
        </a:p>
      </dgm:t>
    </dgm:pt>
    <dgm:pt modelId="{77C2F88E-65B5-4F01-9446-F08F6F98FB16}">
      <dgm:prSet custT="1"/>
      <dgm:spPr/>
      <dgm:t>
        <a:bodyPr/>
        <a:lstStyle/>
        <a:p>
          <a:pPr algn="just"/>
          <a:r>
            <a:rPr lang="en-US" sz="1800" b="0" i="0" dirty="0" err="1">
              <a:latin typeface="Times New Roman" panose="02020603050405020304" pitchFamily="18" charset="0"/>
              <a:cs typeface="Times New Roman" panose="02020603050405020304" pitchFamily="18" charset="0"/>
            </a:rPr>
            <a:t>Prezident</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Shavkat</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Mirziyoev</a:t>
          </a:r>
          <a:r>
            <a:rPr lang="en-US" sz="1800" b="0" i="0" dirty="0">
              <a:latin typeface="Times New Roman" panose="02020603050405020304" pitchFamily="18" charset="0"/>
              <a:cs typeface="Times New Roman" panose="02020603050405020304" pitchFamily="18" charset="0"/>
            </a:rPr>
            <a:t> BMT Bosh </a:t>
          </a:r>
          <a:r>
            <a:rPr lang="en-US" sz="1800" b="0" i="0" dirty="0" err="1">
              <a:latin typeface="Times New Roman" panose="02020603050405020304" pitchFamily="18" charset="0"/>
              <a:cs typeface="Times New Roman" panose="02020603050405020304" pitchFamily="18" charset="0"/>
            </a:rPr>
            <a:t>Assambleyasining</a:t>
          </a:r>
          <a:r>
            <a:rPr lang="en-US" sz="1800" b="0" i="0" dirty="0">
              <a:latin typeface="Times New Roman" panose="02020603050405020304" pitchFamily="18" charset="0"/>
              <a:cs typeface="Times New Roman" panose="02020603050405020304" pitchFamily="18" charset="0"/>
            </a:rPr>
            <a:t> 72-sessiyasida, 2020 </a:t>
          </a:r>
          <a:r>
            <a:rPr lang="en-US" sz="1800" b="0" i="0" dirty="0" err="1">
              <a:latin typeface="Times New Roman" panose="02020603050405020304" pitchFamily="18" charset="0"/>
              <a:cs typeface="Times New Roman" panose="02020603050405020304" pitchFamily="18" charset="0"/>
            </a:rPr>
            <a:t>yil</a:t>
          </a:r>
          <a:r>
            <a:rPr lang="en-US" sz="1800" b="0" i="0" dirty="0">
              <a:latin typeface="Times New Roman" panose="02020603050405020304" pitchFamily="18" charset="0"/>
              <a:cs typeface="Times New Roman" panose="02020603050405020304" pitchFamily="18" charset="0"/>
            </a:rPr>
            <a:t> 25 </a:t>
          </a:r>
          <a:r>
            <a:rPr lang="en-US" sz="1800" b="0" i="0" dirty="0" err="1">
              <a:latin typeface="Times New Roman" panose="02020603050405020304" pitchFamily="18" charset="0"/>
              <a:cs typeface="Times New Roman" panose="02020603050405020304" pitchFamily="18" charset="0"/>
            </a:rPr>
            <a:t>sentyabrda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videokonferensiya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shaklida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tashkil</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etilgan</a:t>
          </a:r>
          <a:r>
            <a:rPr lang="en-US" sz="1800" b="0" i="0" dirty="0">
              <a:latin typeface="Times New Roman" panose="02020603050405020304" pitchFamily="18" charset="0"/>
              <a:cs typeface="Times New Roman" panose="02020603050405020304" pitchFamily="18" charset="0"/>
            </a:rPr>
            <a:t> 75-yubiley </a:t>
          </a:r>
          <a:r>
            <a:rPr lang="en-US" sz="1800" b="0" i="0" dirty="0" err="1">
              <a:latin typeface="Times New Roman" panose="02020603050405020304" pitchFamily="18" charset="0"/>
              <a:cs typeface="Times New Roman" panose="02020603050405020304" pitchFamily="18" charset="0"/>
            </a:rPr>
            <a:t>sessiyasida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shuningdek</a:t>
          </a:r>
          <a:r>
            <a:rPr lang="en-US" sz="1800" b="0" i="0" dirty="0">
              <a:latin typeface="Times New Roman" panose="02020603050405020304" pitchFamily="18" charset="0"/>
              <a:cs typeface="Times New Roman" panose="02020603050405020304" pitchFamily="18" charset="0"/>
            </a:rPr>
            <a:t>, 2021 </a:t>
          </a:r>
          <a:r>
            <a:rPr lang="en-US" sz="1800" b="0" i="0" dirty="0" err="1">
              <a:latin typeface="Times New Roman" panose="02020603050405020304" pitchFamily="18" charset="0"/>
              <a:cs typeface="Times New Roman" panose="02020603050405020304" pitchFamily="18" charset="0"/>
            </a:rPr>
            <a:t>yilda</a:t>
          </a:r>
          <a:r>
            <a:rPr lang="en-US" sz="1800" b="0" i="0" dirty="0">
              <a:latin typeface="Times New Roman" panose="02020603050405020304" pitchFamily="18" charset="0"/>
              <a:cs typeface="Times New Roman" panose="02020603050405020304" pitchFamily="18" charset="0"/>
            </a:rPr>
            <a:t> BMT </a:t>
          </a:r>
          <a:r>
            <a:rPr lang="en-US" sz="1800" b="0" i="0" dirty="0" err="1">
              <a:latin typeface="Times New Roman" panose="02020603050405020304" pitchFamily="18" charset="0"/>
              <a:cs typeface="Times New Roman" panose="02020603050405020304" pitchFamily="18" charset="0"/>
            </a:rPr>
            <a:t>Inson</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huquqlari</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bo‘yicha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kengashining</a:t>
          </a:r>
          <a:r>
            <a:rPr lang="en-US" sz="1800" b="0" i="0" dirty="0">
              <a:latin typeface="Times New Roman" panose="02020603050405020304" pitchFamily="18" charset="0"/>
              <a:cs typeface="Times New Roman" panose="02020603050405020304" pitchFamily="18" charset="0"/>
            </a:rPr>
            <a:t> 46- </a:t>
          </a:r>
          <a:r>
            <a:rPr lang="en-US" sz="1800" b="0" i="0" dirty="0" err="1">
              <a:latin typeface="Times New Roman" panose="02020603050405020304" pitchFamily="18" charset="0"/>
              <a:cs typeface="Times New Roman" panose="02020603050405020304" pitchFamily="18" charset="0"/>
            </a:rPr>
            <a:t>sessiyasida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onlayn</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shaklda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va</a:t>
          </a:r>
          <a:r>
            <a:rPr lang="en-US" sz="1800" b="0" i="0" dirty="0">
              <a:latin typeface="Times New Roman" panose="02020603050405020304" pitchFamily="18" charset="0"/>
              <a:cs typeface="Times New Roman" panose="02020603050405020304" pitchFamily="18" charset="0"/>
            </a:rPr>
            <a:t> Bosh </a:t>
          </a:r>
          <a:r>
            <a:rPr lang="en-US" sz="1800" b="0" i="0" dirty="0" err="1">
              <a:latin typeface="Times New Roman" panose="02020603050405020304" pitchFamily="18" charset="0"/>
              <a:cs typeface="Times New Roman" panose="02020603050405020304" pitchFamily="18" charset="0"/>
            </a:rPr>
            <a:t>Assambleyaning</a:t>
          </a:r>
          <a:r>
            <a:rPr lang="en-US" sz="1800" b="0" i="0" dirty="0">
              <a:latin typeface="Times New Roman" panose="02020603050405020304" pitchFamily="18" charset="0"/>
              <a:cs typeface="Times New Roman" panose="02020603050405020304" pitchFamily="18" charset="0"/>
            </a:rPr>
            <a:t> 76-sessiyasida </a:t>
          </a:r>
          <a:r>
            <a:rPr lang="en-US" sz="1800" b="0" i="0" dirty="0" err="1">
              <a:latin typeface="Times New Roman" panose="02020603050405020304" pitchFamily="18" charset="0"/>
              <a:cs typeface="Times New Roman" panose="02020603050405020304" pitchFamily="18" charset="0"/>
            </a:rPr>
            <a:t>ma’ruza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qildi</a:t>
          </a:r>
          <a:r>
            <a:rPr lang="en-US" sz="1800" b="0" i="0" dirty="0">
              <a:latin typeface="Times New Roman" panose="02020603050405020304" pitchFamily="18" charset="0"/>
              <a:cs typeface="Times New Roman" panose="02020603050405020304" pitchFamily="18" charset="0"/>
            </a:rPr>
            <a:t>.</a:t>
          </a:r>
          <a:endParaRPr lang="ru-RU" sz="1800" b="1" dirty="0">
            <a:latin typeface="Times New Roman" pitchFamily="18" charset="0"/>
            <a:cs typeface="Times New Roman" pitchFamily="18" charset="0"/>
          </a:endParaRPr>
        </a:p>
      </dgm:t>
    </dgm:pt>
    <dgm:pt modelId="{B95B1E95-92AC-4BC7-9276-A88101B6F679}" type="parTrans" cxnId="{541D3CBF-DB15-4288-AFC9-CC88F2CF737C}">
      <dgm:prSet/>
      <dgm:spPr/>
      <dgm:t>
        <a:bodyPr/>
        <a:lstStyle/>
        <a:p>
          <a:endParaRPr lang="ru-RU"/>
        </a:p>
      </dgm:t>
    </dgm:pt>
    <dgm:pt modelId="{AB11BA97-1370-4A51-B34A-752A1239DC40}" type="sibTrans" cxnId="{541D3CBF-DB15-4288-AFC9-CC88F2CF737C}">
      <dgm:prSet/>
      <dgm:spPr/>
      <dgm:t>
        <a:bodyPr/>
        <a:lstStyle/>
        <a:p>
          <a:endParaRPr lang="ru-RU"/>
        </a:p>
      </dgm:t>
    </dgm:pt>
    <dgm:pt modelId="{37BE8070-15B3-48A8-B3B7-EF4091FBE7C0}">
      <dgm:prSet custT="1"/>
      <dgm:spPr/>
      <dgm:t>
        <a:bodyPr/>
        <a:lstStyle/>
        <a:p>
          <a:pPr algn="just"/>
          <a:endParaRPr lang="ru-RU" sz="1800" b="1" dirty="0">
            <a:latin typeface="Times New Roman" pitchFamily="18" charset="0"/>
            <a:cs typeface="Times New Roman" pitchFamily="18" charset="0"/>
          </a:endParaRPr>
        </a:p>
      </dgm:t>
    </dgm:pt>
    <dgm:pt modelId="{D9CF587D-5A70-46EC-A536-66151F05EACC}" type="parTrans" cxnId="{DD0DF563-74AC-4AB5-A479-4EACAD30C809}">
      <dgm:prSet/>
      <dgm:spPr/>
      <dgm:t>
        <a:bodyPr/>
        <a:lstStyle/>
        <a:p>
          <a:endParaRPr lang="ru-RU"/>
        </a:p>
      </dgm:t>
    </dgm:pt>
    <dgm:pt modelId="{FEFC9405-104C-405A-B0ED-165C76AE26B4}" type="sibTrans" cxnId="{DD0DF563-74AC-4AB5-A479-4EACAD30C809}">
      <dgm:prSet/>
      <dgm:spPr/>
      <dgm:t>
        <a:bodyPr/>
        <a:lstStyle/>
        <a:p>
          <a:endParaRPr lang="ru-RU"/>
        </a:p>
      </dgm:t>
    </dgm:pt>
    <dgm:pt modelId="{53CAB5E4-C63D-4442-B844-3CC9516ADEC9}">
      <dgm:prSet/>
      <dgm:spPr/>
      <dgm:t>
        <a:bodyPr/>
        <a:lstStyle/>
        <a:p>
          <a:r>
            <a:rPr lang="ru-RU" b="1" dirty="0">
              <a:latin typeface="Times New Roman" panose="02020603050405020304" pitchFamily="18" charset="0"/>
              <a:cs typeface="Times New Roman" panose="02020603050405020304" pitchFamily="18" charset="0"/>
            </a:rPr>
            <a:t>2010-yil </a:t>
          </a:r>
          <a:endParaRPr lang="en-US"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4-</a:t>
          </a:r>
          <a:r>
            <a:rPr lang="en-US" b="1" dirty="0">
              <a:latin typeface="Times New Roman" panose="02020603050405020304" pitchFamily="18" charset="0"/>
              <a:cs typeface="Times New Roman" panose="02020603050405020304" pitchFamily="18" charset="0"/>
            </a:rPr>
            <a:t>o</a:t>
          </a:r>
          <a:r>
            <a:rPr lang="ru-RU" b="1" dirty="0" err="1">
              <a:latin typeface="Times New Roman" panose="02020603050405020304" pitchFamily="18" charset="0"/>
              <a:cs typeface="Times New Roman" panose="02020603050405020304" pitchFamily="18" charset="0"/>
            </a:rPr>
            <a:t>ktyabr</a:t>
          </a:r>
          <a:endParaRPr lang="ru-RU" dirty="0">
            <a:latin typeface="Times New Roman" panose="02020603050405020304" pitchFamily="18" charset="0"/>
            <a:cs typeface="Times New Roman" panose="02020603050405020304" pitchFamily="18" charset="0"/>
          </a:endParaRPr>
        </a:p>
      </dgm:t>
    </dgm:pt>
    <dgm:pt modelId="{4A3CDBB2-9ED7-4374-A90E-C891D348DC87}" type="parTrans" cxnId="{15CB606C-305A-4798-BCB8-711DB7E6A4BA}">
      <dgm:prSet/>
      <dgm:spPr/>
      <dgm:t>
        <a:bodyPr/>
        <a:lstStyle/>
        <a:p>
          <a:endParaRPr lang="ru-RU"/>
        </a:p>
      </dgm:t>
    </dgm:pt>
    <dgm:pt modelId="{C5B3F5E8-9991-47C9-92DF-4273F63C313E}" type="sibTrans" cxnId="{15CB606C-305A-4798-BCB8-711DB7E6A4BA}">
      <dgm:prSet/>
      <dgm:spPr/>
      <dgm:t>
        <a:bodyPr/>
        <a:lstStyle/>
        <a:p>
          <a:endParaRPr lang="ru-RU"/>
        </a:p>
      </dgm:t>
    </dgm:pt>
    <dgm:pt modelId="{8D464D27-33F3-4799-8320-468182E12C2E}">
      <dgm:prSet/>
      <dgm:spPr/>
      <dgm:t>
        <a:bodyPr/>
        <a:lstStyle/>
        <a:p>
          <a:pPr algn="just"/>
          <a:r>
            <a:rPr lang="uz-Cyrl-UZ" b="1" dirty="0">
              <a:latin typeface="Times New Roman" panose="02020603050405020304" pitchFamily="18" charset="0"/>
              <a:cs typeface="Times New Roman" panose="02020603050405020304" pitchFamily="18" charset="0"/>
            </a:rPr>
            <a:t>BMT  sammitining mingyillik rivojlanish maqsadlariga bag‘ishlangan yalpi majlisidagi nutqida 4 ta muammo 1) Afg‘oniston muammosi; 2) 2010 yilning iyunida qo‘shni Qirg‘izistonda ro‘y bergan fojiali voqealar; 3) Orol fojiasi</a:t>
          </a:r>
          <a:r>
            <a:rPr lang="ru-RU" b="1" dirty="0">
              <a:latin typeface="Times New Roman" panose="02020603050405020304" pitchFamily="18" charset="0"/>
              <a:cs typeface="Times New Roman" panose="02020603050405020304" pitchFamily="18" charset="0"/>
            </a:rPr>
            <a:t>; 4) </a:t>
          </a:r>
          <a:r>
            <a:rPr lang="ru-RU" b="1" dirty="0" err="1">
              <a:latin typeface="Times New Roman" panose="02020603050405020304" pitchFamily="18" charset="0"/>
              <a:cs typeface="Times New Roman" panose="02020603050405020304" pitchFamily="18" charset="0"/>
            </a:rPr>
            <a:t>Transchegaraviy</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daryolar</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suv</a:t>
          </a:r>
          <a:r>
            <a:rPr lang="ru-RU" b="1" dirty="0">
              <a:latin typeface="Times New Roman" panose="02020603050405020304" pitchFamily="18" charset="0"/>
              <a:cs typeface="Times New Roman" panose="02020603050405020304" pitchFamily="18" charset="0"/>
            </a:rPr>
            <a:t> </a:t>
          </a:r>
          <a:r>
            <a:rPr lang="uz-Cyrl-UZ" b="1" dirty="0">
              <a:latin typeface="Times New Roman" panose="02020603050405020304" pitchFamily="18" charset="0"/>
              <a:cs typeface="Times New Roman" panose="02020603050405020304" pitchFamily="18" charset="0"/>
            </a:rPr>
            <a:t>zahiralaridan oqilona </a:t>
          </a:r>
          <a:r>
            <a:rPr lang="ru-RU" b="1" dirty="0" err="1">
              <a:latin typeface="Times New Roman" panose="02020603050405020304" pitchFamily="18" charset="0"/>
              <a:cs typeface="Times New Roman" panose="02020603050405020304" pitchFamily="18" charset="0"/>
            </a:rPr>
            <a:t>foydalanish</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muammolari</a:t>
          </a: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dgm:t>
    </dgm:pt>
    <dgm:pt modelId="{C30F3CF1-1616-4986-91C0-247969B50F4B}" type="parTrans" cxnId="{D82C91BE-B79D-40D5-B85A-F19FFA3FE2BA}">
      <dgm:prSet/>
      <dgm:spPr/>
      <dgm:t>
        <a:bodyPr/>
        <a:lstStyle/>
        <a:p>
          <a:endParaRPr lang="ru-RU"/>
        </a:p>
      </dgm:t>
    </dgm:pt>
    <dgm:pt modelId="{AEBAEE8C-A25A-4156-A540-46F21819FA9D}" type="sibTrans" cxnId="{D82C91BE-B79D-40D5-B85A-F19FFA3FE2BA}">
      <dgm:prSet/>
      <dgm:spPr/>
      <dgm:t>
        <a:bodyPr/>
        <a:lstStyle/>
        <a:p>
          <a:endParaRPr lang="ru-RU"/>
        </a:p>
      </dgm:t>
    </dgm:pt>
    <dgm:pt modelId="{B801927B-4C97-49AF-A514-54808A43419F}">
      <dgm:prSet/>
      <dgm:spPr/>
      <dgm:t>
        <a:bodyPr/>
        <a:lstStyle/>
        <a:p>
          <a:r>
            <a:rPr lang="en-US" b="1" i="0" dirty="0">
              <a:latin typeface="Times New Roman" panose="02020603050405020304" pitchFamily="18" charset="0"/>
              <a:cs typeface="Times New Roman" panose="02020603050405020304" pitchFamily="18" charset="0"/>
            </a:rPr>
            <a:t>2020-yil </a:t>
          </a:r>
          <a:r>
            <a:rPr lang="en-US" b="1" i="0" dirty="0" err="1">
              <a:latin typeface="Times New Roman" panose="02020603050405020304" pitchFamily="18" charset="0"/>
              <a:cs typeface="Times New Roman" panose="02020603050405020304" pitchFamily="18" charset="0"/>
            </a:rPr>
            <a:t>sentyabr</a:t>
          </a:r>
          <a:r>
            <a:rPr lang="en-US" b="1" i="0" dirty="0">
              <a:latin typeface="Times New Roman" panose="02020603050405020304" pitchFamily="18" charset="0"/>
              <a:cs typeface="Times New Roman" panose="02020603050405020304" pitchFamily="18" charset="0"/>
            </a:rPr>
            <a:t> </a:t>
          </a:r>
          <a:endParaRPr lang="ru-RU" b="1" dirty="0">
            <a:latin typeface="Times New Roman" panose="02020603050405020304" pitchFamily="18" charset="0"/>
            <a:cs typeface="Times New Roman" panose="02020603050405020304" pitchFamily="18" charset="0"/>
          </a:endParaRPr>
        </a:p>
      </dgm:t>
    </dgm:pt>
    <dgm:pt modelId="{8CE38A28-423F-4280-84E3-E8834A4B9046}" type="parTrans" cxnId="{7E722BE1-9173-4178-9804-5C514FE33797}">
      <dgm:prSet/>
      <dgm:spPr/>
      <dgm:t>
        <a:bodyPr/>
        <a:lstStyle/>
        <a:p>
          <a:endParaRPr lang="ru-RU"/>
        </a:p>
      </dgm:t>
    </dgm:pt>
    <dgm:pt modelId="{8BF4AFF4-6EE1-463E-A46D-3D5D9A88E15A}" type="sibTrans" cxnId="{7E722BE1-9173-4178-9804-5C514FE33797}">
      <dgm:prSet/>
      <dgm:spPr/>
      <dgm:t>
        <a:bodyPr/>
        <a:lstStyle/>
        <a:p>
          <a:endParaRPr lang="ru-RU"/>
        </a:p>
      </dgm:t>
    </dgm:pt>
    <dgm:pt modelId="{6A509F52-4E4A-437F-BC14-FC4D8A30F5CE}">
      <dgm:prSet custT="1"/>
      <dgm:spPr/>
      <dgm:t>
        <a:bodyPr/>
        <a:lstStyle/>
        <a:p>
          <a:r>
            <a:rPr lang="en-US" sz="1800" b="0" i="0" dirty="0">
              <a:latin typeface="Times New Roman" panose="02020603050405020304" pitchFamily="18" charset="0"/>
              <a:cs typeface="Times New Roman" panose="02020603050405020304" pitchFamily="18" charset="0"/>
            </a:rPr>
            <a:t>BMT </a:t>
          </a:r>
          <a:r>
            <a:rPr lang="en-US" sz="1800" b="0" i="0" dirty="0" err="1">
              <a:latin typeface="Times New Roman" panose="02020603050405020304" pitchFamily="18" charset="0"/>
              <a:cs typeface="Times New Roman" panose="02020603050405020304" pitchFamily="18" charset="0"/>
            </a:rPr>
            <a:t>ning</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O'zbekistondagi</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vakolatxonasi</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Barqaror</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rivojlanish</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bo'yicha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hamkorlikning</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keyingi</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davriga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oid</a:t>
          </a:r>
          <a:r>
            <a:rPr lang="en-US" sz="1800" b="0" i="0" dirty="0">
              <a:latin typeface="Times New Roman" panose="02020603050405020304" pitchFamily="18" charset="0"/>
              <a:cs typeface="Times New Roman" panose="02020603050405020304" pitchFamily="18" charset="0"/>
            </a:rPr>
            <a:t> (2021-2025) </a:t>
          </a:r>
          <a:r>
            <a:rPr lang="en-US" sz="1800" b="0" i="0" dirty="0" err="1">
              <a:latin typeface="Times New Roman" panose="02020603050405020304" pitchFamily="18" charset="0"/>
              <a:cs typeface="Times New Roman" panose="02020603050405020304" pitchFamily="18" charset="0"/>
            </a:rPr>
            <a:t>kelishuvni</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yakuniy</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namunada</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taqdim</a:t>
          </a:r>
          <a:r>
            <a:rPr lang="en-US" sz="1800" b="0" i="0" dirty="0">
              <a:latin typeface="Times New Roman" panose="02020603050405020304" pitchFamily="18" charset="0"/>
              <a:cs typeface="Times New Roman" panose="02020603050405020304" pitchFamily="18" charset="0"/>
            </a:rPr>
            <a:t> </a:t>
          </a:r>
          <a:r>
            <a:rPr lang="en-US" sz="1800" b="0" i="0" dirty="0" err="1">
              <a:latin typeface="Times New Roman" panose="02020603050405020304" pitchFamily="18" charset="0"/>
              <a:cs typeface="Times New Roman" panose="02020603050405020304" pitchFamily="18" charset="0"/>
            </a:rPr>
            <a:t>etdi</a:t>
          </a:r>
          <a:r>
            <a:rPr lang="en-US" sz="1800" b="0" i="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dgm:t>
    </dgm:pt>
    <dgm:pt modelId="{3D66604A-9378-4FE8-8975-50FE8962F37B}" type="parTrans" cxnId="{398F8B41-A9E1-4097-B49D-9E4AC2D1E045}">
      <dgm:prSet/>
      <dgm:spPr/>
      <dgm:t>
        <a:bodyPr/>
        <a:lstStyle/>
        <a:p>
          <a:endParaRPr lang="ru-RU"/>
        </a:p>
      </dgm:t>
    </dgm:pt>
    <dgm:pt modelId="{325E20A7-5CF2-4DCE-88A8-2BE5842894A6}" type="sibTrans" cxnId="{398F8B41-A9E1-4097-B49D-9E4AC2D1E045}">
      <dgm:prSet/>
      <dgm:spPr/>
      <dgm:t>
        <a:bodyPr/>
        <a:lstStyle/>
        <a:p>
          <a:endParaRPr lang="ru-RU"/>
        </a:p>
      </dgm:t>
    </dgm:pt>
    <dgm:pt modelId="{FBD78928-152A-4D16-9AD9-F127DEC837C1}" type="pres">
      <dgm:prSet presAssocID="{736E075D-4DF8-4D1A-B94F-D22004E8594E}" presName="Name0" presStyleCnt="0">
        <dgm:presLayoutVars>
          <dgm:dir/>
          <dgm:animLvl val="lvl"/>
          <dgm:resizeHandles/>
        </dgm:presLayoutVars>
      </dgm:prSet>
      <dgm:spPr/>
    </dgm:pt>
    <dgm:pt modelId="{67C454A1-B960-43EF-A527-7C4D531D81A0}" type="pres">
      <dgm:prSet presAssocID="{53CAB5E4-C63D-4442-B844-3CC9516ADEC9}" presName="linNode" presStyleCnt="0"/>
      <dgm:spPr/>
    </dgm:pt>
    <dgm:pt modelId="{621B8F6A-5D64-4322-87C8-A2568C60F449}" type="pres">
      <dgm:prSet presAssocID="{53CAB5E4-C63D-4442-B844-3CC9516ADEC9}" presName="parentShp" presStyleLbl="node1" presStyleIdx="0" presStyleCnt="3" custLinFactNeighborX="268" custLinFactNeighborY="-17771">
        <dgm:presLayoutVars>
          <dgm:bulletEnabled val="1"/>
        </dgm:presLayoutVars>
      </dgm:prSet>
      <dgm:spPr/>
    </dgm:pt>
    <dgm:pt modelId="{B093B80B-1020-48FE-A48B-4904B4909B3D}" type="pres">
      <dgm:prSet presAssocID="{53CAB5E4-C63D-4442-B844-3CC9516ADEC9}" presName="childShp" presStyleLbl="bgAccFollowNode1" presStyleIdx="0" presStyleCnt="3" custScaleY="211803" custLinFactNeighborX="4126" custLinFactNeighborY="-35692">
        <dgm:presLayoutVars>
          <dgm:bulletEnabled val="1"/>
        </dgm:presLayoutVars>
      </dgm:prSet>
      <dgm:spPr/>
    </dgm:pt>
    <dgm:pt modelId="{02449202-1E5D-4C76-B7BF-1F650506AB66}" type="pres">
      <dgm:prSet presAssocID="{C5B3F5E8-9991-47C9-92DF-4273F63C313E}" presName="spacing" presStyleCnt="0"/>
      <dgm:spPr/>
    </dgm:pt>
    <dgm:pt modelId="{DE4B9C04-7DE5-48F2-977E-DD6D8ED9B15C}" type="pres">
      <dgm:prSet presAssocID="{DF3504CA-D98E-491F-AD04-E3F633C63D5B}" presName="linNode" presStyleCnt="0"/>
      <dgm:spPr/>
    </dgm:pt>
    <dgm:pt modelId="{143ECC9F-DD5B-4864-9988-5870807AFBEC}" type="pres">
      <dgm:prSet presAssocID="{DF3504CA-D98E-491F-AD04-E3F633C63D5B}" presName="parentShp" presStyleLbl="node1" presStyleIdx="1" presStyleCnt="3" custScaleX="91854" custLinFactNeighborX="-83" custLinFactNeighborY="-28779">
        <dgm:presLayoutVars>
          <dgm:bulletEnabled val="1"/>
        </dgm:presLayoutVars>
      </dgm:prSet>
      <dgm:spPr/>
    </dgm:pt>
    <dgm:pt modelId="{13417DCC-7F3C-469F-9563-B7130FF15465}" type="pres">
      <dgm:prSet presAssocID="{DF3504CA-D98E-491F-AD04-E3F633C63D5B}" presName="childShp" presStyleLbl="bgAccFollowNode1" presStyleIdx="1" presStyleCnt="3" custScaleX="105431" custScaleY="207786" custLinFactNeighborX="122" custLinFactNeighborY="-18931">
        <dgm:presLayoutVars>
          <dgm:bulletEnabled val="1"/>
        </dgm:presLayoutVars>
      </dgm:prSet>
      <dgm:spPr/>
    </dgm:pt>
    <dgm:pt modelId="{C614F6ED-B072-46DA-9C63-D2B71EB0B218}" type="pres">
      <dgm:prSet presAssocID="{09EE05B6-E677-425B-BC8D-C81D4DAF746D}" presName="spacing" presStyleCnt="0"/>
      <dgm:spPr/>
    </dgm:pt>
    <dgm:pt modelId="{5BDC0315-09B8-4021-9BE6-7AABC301526B}" type="pres">
      <dgm:prSet presAssocID="{B801927B-4C97-49AF-A514-54808A43419F}" presName="linNode" presStyleCnt="0"/>
      <dgm:spPr/>
    </dgm:pt>
    <dgm:pt modelId="{1D79472C-7DDD-4DBE-B1A6-E3FABA2B38BB}" type="pres">
      <dgm:prSet presAssocID="{B801927B-4C97-49AF-A514-54808A43419F}" presName="parentShp" presStyleLbl="node1" presStyleIdx="2" presStyleCnt="3" custScaleX="87500">
        <dgm:presLayoutVars>
          <dgm:bulletEnabled val="1"/>
        </dgm:presLayoutVars>
      </dgm:prSet>
      <dgm:spPr/>
    </dgm:pt>
    <dgm:pt modelId="{15619A8D-C5FC-494E-9E71-5AEE7A755F7B}" type="pres">
      <dgm:prSet presAssocID="{B801927B-4C97-49AF-A514-54808A43419F}" presName="childShp" presStyleLbl="bgAccFollowNode1" presStyleIdx="2" presStyleCnt="3" custScaleX="108333">
        <dgm:presLayoutVars>
          <dgm:bulletEnabled val="1"/>
        </dgm:presLayoutVars>
      </dgm:prSet>
      <dgm:spPr/>
    </dgm:pt>
  </dgm:ptLst>
  <dgm:cxnLst>
    <dgm:cxn modelId="{5A8E0F0D-9A1C-4563-B08E-F1740EA1B983}" srcId="{736E075D-4DF8-4D1A-B94F-D22004E8594E}" destId="{DF3504CA-D98E-491F-AD04-E3F633C63D5B}" srcOrd="1" destOrd="0" parTransId="{C1DC6AF5-8232-41DB-93F9-3010DD94A391}" sibTransId="{09EE05B6-E677-425B-BC8D-C81D4DAF746D}"/>
    <dgm:cxn modelId="{8408C72E-668C-43F0-BC4C-D56E0B9E5851}" type="presOf" srcId="{8D464D27-33F3-4799-8320-468182E12C2E}" destId="{B093B80B-1020-48FE-A48B-4904B4909B3D}" srcOrd="0" destOrd="0" presId="urn:microsoft.com/office/officeart/2005/8/layout/vList6"/>
    <dgm:cxn modelId="{398F8B41-A9E1-4097-B49D-9E4AC2D1E045}" srcId="{B801927B-4C97-49AF-A514-54808A43419F}" destId="{6A509F52-4E4A-437F-BC14-FC4D8A30F5CE}" srcOrd="0" destOrd="0" parTransId="{3D66604A-9378-4FE8-8975-50FE8962F37B}" sibTransId="{325E20A7-5CF2-4DCE-88A8-2BE5842894A6}"/>
    <dgm:cxn modelId="{DD0DF563-74AC-4AB5-A479-4EACAD30C809}" srcId="{DF3504CA-D98E-491F-AD04-E3F633C63D5B}" destId="{37BE8070-15B3-48A8-B3B7-EF4091FBE7C0}" srcOrd="1" destOrd="0" parTransId="{D9CF587D-5A70-46EC-A536-66151F05EACC}" sibTransId="{FEFC9405-104C-405A-B0ED-165C76AE26B4}"/>
    <dgm:cxn modelId="{15CB606C-305A-4798-BCB8-711DB7E6A4BA}" srcId="{736E075D-4DF8-4D1A-B94F-D22004E8594E}" destId="{53CAB5E4-C63D-4442-B844-3CC9516ADEC9}" srcOrd="0" destOrd="0" parTransId="{4A3CDBB2-9ED7-4374-A90E-C891D348DC87}" sibTransId="{C5B3F5E8-9991-47C9-92DF-4273F63C313E}"/>
    <dgm:cxn modelId="{F7CB3986-32C4-4DE3-B277-0BA56BA2C6FA}" type="presOf" srcId="{77C2F88E-65B5-4F01-9446-F08F6F98FB16}" destId="{13417DCC-7F3C-469F-9563-B7130FF15465}" srcOrd="0" destOrd="0" presId="urn:microsoft.com/office/officeart/2005/8/layout/vList6"/>
    <dgm:cxn modelId="{B789DB87-3016-4A39-9723-4C06EB1406D7}" type="presOf" srcId="{53CAB5E4-C63D-4442-B844-3CC9516ADEC9}" destId="{621B8F6A-5D64-4322-87C8-A2568C60F449}" srcOrd="0" destOrd="0" presId="urn:microsoft.com/office/officeart/2005/8/layout/vList6"/>
    <dgm:cxn modelId="{A3610993-BA8D-446C-9C09-44AD315EFAE1}" type="presOf" srcId="{736E075D-4DF8-4D1A-B94F-D22004E8594E}" destId="{FBD78928-152A-4D16-9AD9-F127DEC837C1}" srcOrd="0" destOrd="0" presId="urn:microsoft.com/office/officeart/2005/8/layout/vList6"/>
    <dgm:cxn modelId="{CF0E1193-13F8-4ADD-8F74-C1489F77FF0C}" type="presOf" srcId="{37BE8070-15B3-48A8-B3B7-EF4091FBE7C0}" destId="{13417DCC-7F3C-469F-9563-B7130FF15465}" srcOrd="0" destOrd="1" presId="urn:microsoft.com/office/officeart/2005/8/layout/vList6"/>
    <dgm:cxn modelId="{EAE54FA8-00CC-4CB4-88C2-DD4D87F6429E}" type="presOf" srcId="{B801927B-4C97-49AF-A514-54808A43419F}" destId="{1D79472C-7DDD-4DBE-B1A6-E3FABA2B38BB}" srcOrd="0" destOrd="0" presId="urn:microsoft.com/office/officeart/2005/8/layout/vList6"/>
    <dgm:cxn modelId="{D82C91BE-B79D-40D5-B85A-F19FFA3FE2BA}" srcId="{53CAB5E4-C63D-4442-B844-3CC9516ADEC9}" destId="{8D464D27-33F3-4799-8320-468182E12C2E}" srcOrd="0" destOrd="0" parTransId="{C30F3CF1-1616-4986-91C0-247969B50F4B}" sibTransId="{AEBAEE8C-A25A-4156-A540-46F21819FA9D}"/>
    <dgm:cxn modelId="{541D3CBF-DB15-4288-AFC9-CC88F2CF737C}" srcId="{DF3504CA-D98E-491F-AD04-E3F633C63D5B}" destId="{77C2F88E-65B5-4F01-9446-F08F6F98FB16}" srcOrd="0" destOrd="0" parTransId="{B95B1E95-92AC-4BC7-9276-A88101B6F679}" sibTransId="{AB11BA97-1370-4A51-B34A-752A1239DC40}"/>
    <dgm:cxn modelId="{5302CECD-B4B0-4F52-B99A-ED35ABD42071}" type="presOf" srcId="{DF3504CA-D98E-491F-AD04-E3F633C63D5B}" destId="{143ECC9F-DD5B-4864-9988-5870807AFBEC}" srcOrd="0" destOrd="0" presId="urn:microsoft.com/office/officeart/2005/8/layout/vList6"/>
    <dgm:cxn modelId="{7E722BE1-9173-4178-9804-5C514FE33797}" srcId="{736E075D-4DF8-4D1A-B94F-D22004E8594E}" destId="{B801927B-4C97-49AF-A514-54808A43419F}" srcOrd="2" destOrd="0" parTransId="{8CE38A28-423F-4280-84E3-E8834A4B9046}" sibTransId="{8BF4AFF4-6EE1-463E-A46D-3D5D9A88E15A}"/>
    <dgm:cxn modelId="{A85B21FE-D91E-4CF1-B4B6-36ADE91E8247}" type="presOf" srcId="{6A509F52-4E4A-437F-BC14-FC4D8A30F5CE}" destId="{15619A8D-C5FC-494E-9E71-5AEE7A755F7B}" srcOrd="0" destOrd="0" presId="urn:microsoft.com/office/officeart/2005/8/layout/vList6"/>
    <dgm:cxn modelId="{DFC149B8-0A94-48AF-BD63-8B68DF56E2DA}" type="presParOf" srcId="{FBD78928-152A-4D16-9AD9-F127DEC837C1}" destId="{67C454A1-B960-43EF-A527-7C4D531D81A0}" srcOrd="0" destOrd="0" presId="urn:microsoft.com/office/officeart/2005/8/layout/vList6"/>
    <dgm:cxn modelId="{2FE08042-5EA3-4BE9-AC99-1ADD93853C71}" type="presParOf" srcId="{67C454A1-B960-43EF-A527-7C4D531D81A0}" destId="{621B8F6A-5D64-4322-87C8-A2568C60F449}" srcOrd="0" destOrd="0" presId="urn:microsoft.com/office/officeart/2005/8/layout/vList6"/>
    <dgm:cxn modelId="{E4C9049C-8EF0-4D26-BF2E-D745DDBEA316}" type="presParOf" srcId="{67C454A1-B960-43EF-A527-7C4D531D81A0}" destId="{B093B80B-1020-48FE-A48B-4904B4909B3D}" srcOrd="1" destOrd="0" presId="urn:microsoft.com/office/officeart/2005/8/layout/vList6"/>
    <dgm:cxn modelId="{83DBFB1B-EAB1-458B-A517-1A5BFB642F8E}" type="presParOf" srcId="{FBD78928-152A-4D16-9AD9-F127DEC837C1}" destId="{02449202-1E5D-4C76-B7BF-1F650506AB66}" srcOrd="1" destOrd="0" presId="urn:microsoft.com/office/officeart/2005/8/layout/vList6"/>
    <dgm:cxn modelId="{3A463DFA-ED43-4F5E-BE0A-8E1CCB7C8ACC}" type="presParOf" srcId="{FBD78928-152A-4D16-9AD9-F127DEC837C1}" destId="{DE4B9C04-7DE5-48F2-977E-DD6D8ED9B15C}" srcOrd="2" destOrd="0" presId="urn:microsoft.com/office/officeart/2005/8/layout/vList6"/>
    <dgm:cxn modelId="{30F0896B-6DBF-476A-A74F-D1263DBCF2E0}" type="presParOf" srcId="{DE4B9C04-7DE5-48F2-977E-DD6D8ED9B15C}" destId="{143ECC9F-DD5B-4864-9988-5870807AFBEC}" srcOrd="0" destOrd="0" presId="urn:microsoft.com/office/officeart/2005/8/layout/vList6"/>
    <dgm:cxn modelId="{CF3F1A89-503E-4D8F-B68B-AB2CB9215C04}" type="presParOf" srcId="{DE4B9C04-7DE5-48F2-977E-DD6D8ED9B15C}" destId="{13417DCC-7F3C-469F-9563-B7130FF15465}" srcOrd="1" destOrd="0" presId="urn:microsoft.com/office/officeart/2005/8/layout/vList6"/>
    <dgm:cxn modelId="{02E5BE3E-423D-4FA9-832C-B6BCB94D0F9C}" type="presParOf" srcId="{FBD78928-152A-4D16-9AD9-F127DEC837C1}" destId="{C614F6ED-B072-46DA-9C63-D2B71EB0B218}" srcOrd="3" destOrd="0" presId="urn:microsoft.com/office/officeart/2005/8/layout/vList6"/>
    <dgm:cxn modelId="{78332B5E-CBA5-4DE2-A13B-7FFC3AB33B3D}" type="presParOf" srcId="{FBD78928-152A-4D16-9AD9-F127DEC837C1}" destId="{5BDC0315-09B8-4021-9BE6-7AABC301526B}" srcOrd="4" destOrd="0" presId="urn:microsoft.com/office/officeart/2005/8/layout/vList6"/>
    <dgm:cxn modelId="{8C1B94EB-1E44-4A79-B9FC-14C85EACE6A1}" type="presParOf" srcId="{5BDC0315-09B8-4021-9BE6-7AABC301526B}" destId="{1D79472C-7DDD-4DBE-B1A6-E3FABA2B38BB}" srcOrd="0" destOrd="0" presId="urn:microsoft.com/office/officeart/2005/8/layout/vList6"/>
    <dgm:cxn modelId="{4423BC4C-C29E-4DF2-B8BD-770E432A2773}" type="presParOf" srcId="{5BDC0315-09B8-4021-9BE6-7AABC301526B}" destId="{15619A8D-C5FC-494E-9E71-5AEE7A755F7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4388E7-A588-483C-B231-11237254B0FF}" type="doc">
      <dgm:prSet loTypeId="urn:microsoft.com/office/officeart/2005/8/layout/process2" loCatId="process" qsTypeId="urn:microsoft.com/office/officeart/2005/8/quickstyle/simple1" qsCatId="simple" csTypeId="urn:microsoft.com/office/officeart/2005/8/colors/accent0_1" csCatId="mainScheme" phldr="1"/>
      <dgm:spPr/>
    </dgm:pt>
    <dgm:pt modelId="{B1CAEA16-B785-4DC8-9599-1FFA72020ECB}">
      <dgm:prSet phldrT="[Текст]" custT="1"/>
      <dgm:spPr/>
      <dgm:t>
        <a:bodyPr/>
        <a:lstStyle/>
        <a:p>
          <a:r>
            <a:rPr lang="ru-RU" sz="2400" b="1" dirty="0">
              <a:solidFill>
                <a:srgbClr val="002060"/>
              </a:solidFill>
              <a:latin typeface="Times New Roman" pitchFamily="18" charset="0"/>
              <a:cs typeface="Times New Roman" pitchFamily="18" charset="0"/>
            </a:rPr>
            <a:t>“</a:t>
          </a:r>
          <a:r>
            <a:rPr lang="uz-Cyrl-UZ" sz="2400" b="1" noProof="0" dirty="0">
              <a:solidFill>
                <a:srgbClr val="002060"/>
              </a:solidFill>
              <a:latin typeface="Times New Roman" pitchFamily="18" charset="0"/>
              <a:cs typeface="Times New Roman" pitchFamily="18" charset="0"/>
            </a:rPr>
            <a:t>Ўзбекистон Республикаси ташқи сиёсати фаолиятининг асосий принциплари тўғрисида”</a:t>
          </a:r>
        </a:p>
      </dgm:t>
    </dgm:pt>
    <dgm:pt modelId="{D5F03BE5-D715-4A09-B51E-08474E688C02}" type="parTrans" cxnId="{9CEC7FF3-3F29-480A-ABE8-C1BC260C6F49}">
      <dgm:prSet/>
      <dgm:spPr/>
      <dgm:t>
        <a:bodyPr/>
        <a:lstStyle/>
        <a:p>
          <a:endParaRPr lang="ru-RU"/>
        </a:p>
      </dgm:t>
    </dgm:pt>
    <dgm:pt modelId="{BDDC2BEF-663A-47AA-BA90-1319C85569EE}" type="sibTrans" cxnId="{9CEC7FF3-3F29-480A-ABE8-C1BC260C6F49}">
      <dgm:prSet/>
      <dgm:spPr/>
      <dgm:t>
        <a:bodyPr/>
        <a:lstStyle/>
        <a:p>
          <a:endParaRPr lang="ru-RU"/>
        </a:p>
      </dgm:t>
    </dgm:pt>
    <dgm:pt modelId="{8F0FABE4-33FE-477F-B724-0FA4EB7CEB98}">
      <dgm:prSet phldrT="[Текст]" custT="1"/>
      <dgm:spPr/>
      <dgm:t>
        <a:bodyPr/>
        <a:lstStyle/>
        <a:p>
          <a:r>
            <a:rPr lang="ru-RU" sz="2400" b="1" dirty="0">
              <a:solidFill>
                <a:srgbClr val="002060"/>
              </a:solidFill>
              <a:latin typeface="Times New Roman" pitchFamily="18" charset="0"/>
              <a:cs typeface="Times New Roman" pitchFamily="18" charset="0"/>
            </a:rPr>
            <a:t>“Чет эл </a:t>
          </a:r>
          <a:r>
            <a:rPr lang="uz-Cyrl-UZ" sz="2400" b="1" noProof="0" dirty="0">
              <a:solidFill>
                <a:srgbClr val="002060"/>
              </a:solidFill>
              <a:latin typeface="Times New Roman" pitchFamily="18" charset="0"/>
              <a:cs typeface="Times New Roman" pitchFamily="18" charset="0"/>
            </a:rPr>
            <a:t>инвеститсиялари ва xорижий инвестеторлар фаолият кафолатлари тўғрисида”</a:t>
          </a:r>
        </a:p>
      </dgm:t>
    </dgm:pt>
    <dgm:pt modelId="{0B2B5423-A92B-4DFC-8DCD-CEA61D2F3592}" type="parTrans" cxnId="{5FE2DC67-5844-4AFA-AAD2-10961C568749}">
      <dgm:prSet/>
      <dgm:spPr/>
      <dgm:t>
        <a:bodyPr/>
        <a:lstStyle/>
        <a:p>
          <a:endParaRPr lang="ru-RU"/>
        </a:p>
      </dgm:t>
    </dgm:pt>
    <dgm:pt modelId="{A60C620E-D9B4-49FB-8BBC-B981790C6604}" type="sibTrans" cxnId="{5FE2DC67-5844-4AFA-AAD2-10961C568749}">
      <dgm:prSet/>
      <dgm:spPr/>
      <dgm:t>
        <a:bodyPr/>
        <a:lstStyle/>
        <a:p>
          <a:endParaRPr lang="ru-RU"/>
        </a:p>
      </dgm:t>
    </dgm:pt>
    <dgm:pt modelId="{FE07FAC9-DCCB-4F59-B7CA-6B91C9646D99}">
      <dgm:prSet phldrT="[Текст]" custT="1"/>
      <dgm:spPr/>
      <dgm:t>
        <a:bodyPr/>
        <a:lstStyle/>
        <a:p>
          <a:endParaRPr lang="ru-RU" sz="2400" b="1" dirty="0">
            <a:solidFill>
              <a:srgbClr val="002060"/>
            </a:solidFill>
            <a:latin typeface="Times New Roman" pitchFamily="18" charset="0"/>
            <a:cs typeface="Times New Roman" pitchFamily="18" charset="0"/>
          </a:endParaRPr>
        </a:p>
        <a:p>
          <a:endParaRPr lang="ru-RU" sz="2400" b="1" dirty="0">
            <a:solidFill>
              <a:srgbClr val="002060"/>
            </a:solidFill>
            <a:latin typeface="Times New Roman" pitchFamily="18" charset="0"/>
            <a:cs typeface="Times New Roman" pitchFamily="18" charset="0"/>
          </a:endParaRPr>
        </a:p>
        <a:p>
          <a:r>
            <a:rPr lang="uz-Cyrl-UZ" sz="2400" b="1" noProof="0" dirty="0">
              <a:solidFill>
                <a:srgbClr val="002060"/>
              </a:solidFill>
              <a:latin typeface="Times New Roman" pitchFamily="18" charset="0"/>
              <a:cs typeface="Times New Roman" pitchFamily="18" charset="0"/>
            </a:rPr>
            <a:t>“Ташқи иқтисодий кафолат тўғрисида”</a:t>
          </a:r>
        </a:p>
        <a:p>
          <a:r>
            <a:rPr lang="uz-Cyrl-UZ" sz="2400" b="1" dirty="0">
              <a:solidFill>
                <a:srgbClr val="002060"/>
              </a:solidFill>
              <a:latin typeface="Times New Roman" pitchFamily="18" charset="0"/>
              <a:cs typeface="Times New Roman" pitchFamily="18" charset="0"/>
            </a:rPr>
            <a:t>“</a:t>
          </a:r>
          <a:r>
            <a:rPr lang="uz-Cyrl-UZ" sz="2400" b="1" dirty="0">
              <a:solidFill>
                <a:srgbClr val="002060"/>
              </a:solidFill>
              <a:effectLst/>
              <a:latin typeface="Times New Roman" pitchFamily="18" charset="0"/>
              <a:cs typeface="Times New Roman" pitchFamily="18" charset="0"/>
            </a:rPr>
            <a:t>Ўзбекистон республикаси ташқи сиёсий фаолияти концепцияси” тўғрисидаги қонун</a:t>
          </a:r>
          <a:endParaRPr lang="ru-RU" sz="2400" b="1" dirty="0">
            <a:solidFill>
              <a:srgbClr val="002060"/>
            </a:solidFill>
            <a:latin typeface="Times New Roman" pitchFamily="18" charset="0"/>
            <a:cs typeface="Times New Roman" pitchFamily="18" charset="0"/>
          </a:endParaRPr>
        </a:p>
        <a:p>
          <a:endParaRPr lang="ru-RU" sz="2400" b="1" dirty="0">
            <a:solidFill>
              <a:srgbClr val="002060"/>
            </a:solidFill>
            <a:latin typeface="Times New Roman" pitchFamily="18" charset="0"/>
            <a:cs typeface="Times New Roman" pitchFamily="18" charset="0"/>
          </a:endParaRPr>
        </a:p>
        <a:p>
          <a:endParaRPr lang="ru-RU" sz="2400" b="1" dirty="0">
            <a:solidFill>
              <a:srgbClr val="002060"/>
            </a:solidFill>
            <a:latin typeface="Times New Roman" pitchFamily="18" charset="0"/>
            <a:cs typeface="Times New Roman" pitchFamily="18" charset="0"/>
          </a:endParaRPr>
        </a:p>
      </dgm:t>
    </dgm:pt>
    <dgm:pt modelId="{2D240D42-9ACF-4F81-B75E-33E4F4239836}" type="parTrans" cxnId="{AA1F8D76-3439-4533-B491-387A5AFE8983}">
      <dgm:prSet/>
      <dgm:spPr/>
      <dgm:t>
        <a:bodyPr/>
        <a:lstStyle/>
        <a:p>
          <a:endParaRPr lang="ru-RU"/>
        </a:p>
      </dgm:t>
    </dgm:pt>
    <dgm:pt modelId="{A3FB4BFE-2630-405D-9992-15BD2880181B}" type="sibTrans" cxnId="{AA1F8D76-3439-4533-B491-387A5AFE8983}">
      <dgm:prSet/>
      <dgm:spPr/>
      <dgm:t>
        <a:bodyPr/>
        <a:lstStyle/>
        <a:p>
          <a:endParaRPr lang="ru-RU"/>
        </a:p>
      </dgm:t>
    </dgm:pt>
    <dgm:pt modelId="{8C28F6C2-9E1E-4AC0-88DA-346978EBBCDC}" type="pres">
      <dgm:prSet presAssocID="{F04388E7-A588-483C-B231-11237254B0FF}" presName="linearFlow" presStyleCnt="0">
        <dgm:presLayoutVars>
          <dgm:resizeHandles val="exact"/>
        </dgm:presLayoutVars>
      </dgm:prSet>
      <dgm:spPr/>
    </dgm:pt>
    <dgm:pt modelId="{42B8E0F9-F71E-4F50-9064-1362483D6A5C}" type="pres">
      <dgm:prSet presAssocID="{B1CAEA16-B785-4DC8-9599-1FFA72020ECB}" presName="node" presStyleLbl="node1" presStyleIdx="0" presStyleCnt="3" custScaleX="188340" custLinFactNeighborY="20310">
        <dgm:presLayoutVars>
          <dgm:bulletEnabled val="1"/>
        </dgm:presLayoutVars>
      </dgm:prSet>
      <dgm:spPr/>
    </dgm:pt>
    <dgm:pt modelId="{BFB1503C-628C-4824-A5D6-E6686D62CA8A}" type="pres">
      <dgm:prSet presAssocID="{BDDC2BEF-663A-47AA-BA90-1319C85569EE}" presName="sibTrans" presStyleLbl="sibTrans2D1" presStyleIdx="0" presStyleCnt="2"/>
      <dgm:spPr/>
    </dgm:pt>
    <dgm:pt modelId="{0236F880-F5DD-4022-AFDA-223C459310F4}" type="pres">
      <dgm:prSet presAssocID="{BDDC2BEF-663A-47AA-BA90-1319C85569EE}" presName="connectorText" presStyleLbl="sibTrans2D1" presStyleIdx="0" presStyleCnt="2"/>
      <dgm:spPr/>
    </dgm:pt>
    <dgm:pt modelId="{8F9E3D20-B99E-46CC-9630-34C9DDCF80DE}" type="pres">
      <dgm:prSet presAssocID="{8F0FABE4-33FE-477F-B724-0FA4EB7CEB98}" presName="node" presStyleLbl="node1" presStyleIdx="1" presStyleCnt="3" custScaleX="241237">
        <dgm:presLayoutVars>
          <dgm:bulletEnabled val="1"/>
        </dgm:presLayoutVars>
      </dgm:prSet>
      <dgm:spPr/>
    </dgm:pt>
    <dgm:pt modelId="{4EC7A5F3-5BA7-4F1E-91CE-859B8C05EF38}" type="pres">
      <dgm:prSet presAssocID="{A60C620E-D9B4-49FB-8BBC-B981790C6604}" presName="sibTrans" presStyleLbl="sibTrans2D1" presStyleIdx="1" presStyleCnt="2"/>
      <dgm:spPr/>
    </dgm:pt>
    <dgm:pt modelId="{708E770E-713C-4F8F-B9F6-61F323E12CE3}" type="pres">
      <dgm:prSet presAssocID="{A60C620E-D9B4-49FB-8BBC-B981790C6604}" presName="connectorText" presStyleLbl="sibTrans2D1" presStyleIdx="1" presStyleCnt="2"/>
      <dgm:spPr/>
    </dgm:pt>
    <dgm:pt modelId="{BCD62F14-23E1-4F66-BB2D-5EB1CC1265A2}" type="pres">
      <dgm:prSet presAssocID="{FE07FAC9-DCCB-4F59-B7CA-6B91C9646D99}" presName="node" presStyleLbl="node1" presStyleIdx="2" presStyleCnt="3" custScaleX="241846">
        <dgm:presLayoutVars>
          <dgm:bulletEnabled val="1"/>
        </dgm:presLayoutVars>
      </dgm:prSet>
      <dgm:spPr/>
    </dgm:pt>
  </dgm:ptLst>
  <dgm:cxnLst>
    <dgm:cxn modelId="{93736F01-2641-48C9-A3EF-719A591CB20D}" type="presOf" srcId="{BDDC2BEF-663A-47AA-BA90-1319C85569EE}" destId="{BFB1503C-628C-4824-A5D6-E6686D62CA8A}" srcOrd="0" destOrd="0" presId="urn:microsoft.com/office/officeart/2005/8/layout/process2"/>
    <dgm:cxn modelId="{5FE2DC67-5844-4AFA-AAD2-10961C568749}" srcId="{F04388E7-A588-483C-B231-11237254B0FF}" destId="{8F0FABE4-33FE-477F-B724-0FA4EB7CEB98}" srcOrd="1" destOrd="0" parTransId="{0B2B5423-A92B-4DFC-8DCD-CEA61D2F3592}" sibTransId="{A60C620E-D9B4-49FB-8BBC-B981790C6604}"/>
    <dgm:cxn modelId="{AA1F8D76-3439-4533-B491-387A5AFE8983}" srcId="{F04388E7-A588-483C-B231-11237254B0FF}" destId="{FE07FAC9-DCCB-4F59-B7CA-6B91C9646D99}" srcOrd="2" destOrd="0" parTransId="{2D240D42-9ACF-4F81-B75E-33E4F4239836}" sibTransId="{A3FB4BFE-2630-405D-9992-15BD2880181B}"/>
    <dgm:cxn modelId="{2B309E57-F2F4-4940-BD92-DB019815F88B}" type="presOf" srcId="{BDDC2BEF-663A-47AA-BA90-1319C85569EE}" destId="{0236F880-F5DD-4022-AFDA-223C459310F4}" srcOrd="1" destOrd="0" presId="urn:microsoft.com/office/officeart/2005/8/layout/process2"/>
    <dgm:cxn modelId="{E5C7347E-F070-4605-9E0A-EC72F1EEDF72}" type="presOf" srcId="{B1CAEA16-B785-4DC8-9599-1FFA72020ECB}" destId="{42B8E0F9-F71E-4F50-9064-1362483D6A5C}" srcOrd="0" destOrd="0" presId="urn:microsoft.com/office/officeart/2005/8/layout/process2"/>
    <dgm:cxn modelId="{FE1C0881-6E67-4467-998D-F396C99FCD90}" type="presOf" srcId="{8F0FABE4-33FE-477F-B724-0FA4EB7CEB98}" destId="{8F9E3D20-B99E-46CC-9630-34C9DDCF80DE}" srcOrd="0" destOrd="0" presId="urn:microsoft.com/office/officeart/2005/8/layout/process2"/>
    <dgm:cxn modelId="{2F289EAC-C1D9-4EC6-A7D1-8D9D1D587CD0}" type="presOf" srcId="{A60C620E-D9B4-49FB-8BBC-B981790C6604}" destId="{4EC7A5F3-5BA7-4F1E-91CE-859B8C05EF38}" srcOrd="0" destOrd="0" presId="urn:microsoft.com/office/officeart/2005/8/layout/process2"/>
    <dgm:cxn modelId="{2F2124B7-873B-4416-BB33-BA1B5876A990}" type="presOf" srcId="{FE07FAC9-DCCB-4F59-B7CA-6B91C9646D99}" destId="{BCD62F14-23E1-4F66-BB2D-5EB1CC1265A2}" srcOrd="0" destOrd="0" presId="urn:microsoft.com/office/officeart/2005/8/layout/process2"/>
    <dgm:cxn modelId="{E5A0A1CF-368C-412F-BC56-43E48B0ADE69}" type="presOf" srcId="{F04388E7-A588-483C-B231-11237254B0FF}" destId="{8C28F6C2-9E1E-4AC0-88DA-346978EBBCDC}" srcOrd="0" destOrd="0" presId="urn:microsoft.com/office/officeart/2005/8/layout/process2"/>
    <dgm:cxn modelId="{8F6BE1D8-0B97-44BC-BC67-2F74377C4428}" type="presOf" srcId="{A60C620E-D9B4-49FB-8BBC-B981790C6604}" destId="{708E770E-713C-4F8F-B9F6-61F323E12CE3}" srcOrd="1" destOrd="0" presId="urn:microsoft.com/office/officeart/2005/8/layout/process2"/>
    <dgm:cxn modelId="{9CEC7FF3-3F29-480A-ABE8-C1BC260C6F49}" srcId="{F04388E7-A588-483C-B231-11237254B0FF}" destId="{B1CAEA16-B785-4DC8-9599-1FFA72020ECB}" srcOrd="0" destOrd="0" parTransId="{D5F03BE5-D715-4A09-B51E-08474E688C02}" sibTransId="{BDDC2BEF-663A-47AA-BA90-1319C85569EE}"/>
    <dgm:cxn modelId="{0D7E654D-760B-4766-836A-F70A390C3269}" type="presParOf" srcId="{8C28F6C2-9E1E-4AC0-88DA-346978EBBCDC}" destId="{42B8E0F9-F71E-4F50-9064-1362483D6A5C}" srcOrd="0" destOrd="0" presId="urn:microsoft.com/office/officeart/2005/8/layout/process2"/>
    <dgm:cxn modelId="{A893524F-D079-45EB-BD14-77EFAC4F2DB3}" type="presParOf" srcId="{8C28F6C2-9E1E-4AC0-88DA-346978EBBCDC}" destId="{BFB1503C-628C-4824-A5D6-E6686D62CA8A}" srcOrd="1" destOrd="0" presId="urn:microsoft.com/office/officeart/2005/8/layout/process2"/>
    <dgm:cxn modelId="{452748D9-C890-4361-B61A-0AA4A0849DCB}" type="presParOf" srcId="{BFB1503C-628C-4824-A5D6-E6686D62CA8A}" destId="{0236F880-F5DD-4022-AFDA-223C459310F4}" srcOrd="0" destOrd="0" presId="urn:microsoft.com/office/officeart/2005/8/layout/process2"/>
    <dgm:cxn modelId="{0CD3CF81-739F-49AE-996F-6C5C69A787A2}" type="presParOf" srcId="{8C28F6C2-9E1E-4AC0-88DA-346978EBBCDC}" destId="{8F9E3D20-B99E-46CC-9630-34C9DDCF80DE}" srcOrd="2" destOrd="0" presId="urn:microsoft.com/office/officeart/2005/8/layout/process2"/>
    <dgm:cxn modelId="{4FBA009B-D70C-4CD2-9431-C54BE56E99DA}" type="presParOf" srcId="{8C28F6C2-9E1E-4AC0-88DA-346978EBBCDC}" destId="{4EC7A5F3-5BA7-4F1E-91CE-859B8C05EF38}" srcOrd="3" destOrd="0" presId="urn:microsoft.com/office/officeart/2005/8/layout/process2"/>
    <dgm:cxn modelId="{39C3E019-E681-4628-BF5B-CEFD9AA7E981}" type="presParOf" srcId="{4EC7A5F3-5BA7-4F1E-91CE-859B8C05EF38}" destId="{708E770E-713C-4F8F-B9F6-61F323E12CE3}" srcOrd="0" destOrd="0" presId="urn:microsoft.com/office/officeart/2005/8/layout/process2"/>
    <dgm:cxn modelId="{0CC82EC9-7A6C-4C6A-A746-E727C942864A}" type="presParOf" srcId="{8C28F6C2-9E1E-4AC0-88DA-346978EBBCDC}" destId="{BCD62F14-23E1-4F66-BB2D-5EB1CC1265A2}" srcOrd="4" destOrd="0" presId="urn:microsoft.com/office/officeart/2005/8/layout/process2"/>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F71A0D-2CF1-41B6-AC93-9EDC4E3E790A}"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ru-RU"/>
        </a:p>
      </dgm:t>
    </dgm:pt>
    <dgm:pt modelId="{8BD0A708-9DE5-4638-82A6-CD268AC117E5}">
      <dgm:prSet phldrT="[Текст]"/>
      <dgm:spPr/>
      <dgm:t>
        <a:bodyPr/>
        <a:lstStyle/>
        <a:p>
          <a:r>
            <a:rPr lang="uz-Cyrl-UZ" dirty="0">
              <a:latin typeface="Times New Roman" pitchFamily="18" charset="0"/>
              <a:cs typeface="Times New Roman" pitchFamily="18" charset="0"/>
            </a:rPr>
            <a:t>Ташқи ишлар вазирлиги</a:t>
          </a:r>
          <a:endParaRPr lang="ru-RU" dirty="0">
            <a:latin typeface="Times New Roman" pitchFamily="18" charset="0"/>
            <a:cs typeface="Times New Roman" pitchFamily="18" charset="0"/>
          </a:endParaRPr>
        </a:p>
      </dgm:t>
    </dgm:pt>
    <dgm:pt modelId="{44A10463-06C4-44A6-BD89-8FB810D477EB}" type="parTrans" cxnId="{615BF823-7769-4A8F-9060-754A1B333FD9}">
      <dgm:prSet/>
      <dgm:spPr/>
      <dgm:t>
        <a:bodyPr/>
        <a:lstStyle/>
        <a:p>
          <a:endParaRPr lang="ru-RU"/>
        </a:p>
      </dgm:t>
    </dgm:pt>
    <dgm:pt modelId="{04A48DA5-0AFD-45A7-A5D0-36ED157E23E4}" type="sibTrans" cxnId="{615BF823-7769-4A8F-9060-754A1B333FD9}">
      <dgm:prSet/>
      <dgm:spPr/>
      <dgm:t>
        <a:bodyPr/>
        <a:lstStyle/>
        <a:p>
          <a:endParaRPr lang="ru-RU"/>
        </a:p>
      </dgm:t>
    </dgm:pt>
    <dgm:pt modelId="{37173A4E-B17B-4E4E-A808-87602758FD1A}">
      <dgm:prSet phldrT="[Текст]"/>
      <dgm:spPr/>
      <dgm:t>
        <a:bodyPr/>
        <a:lstStyle/>
        <a:p>
          <a:r>
            <a:rPr lang="uz-Cyrl-UZ" dirty="0">
              <a:latin typeface="Times New Roman" pitchFamily="18" charset="0"/>
              <a:cs typeface="Times New Roman" pitchFamily="18" charset="0"/>
            </a:rPr>
            <a:t>Ташқи иқтисодий алоқалар ва савдо вазирлиги</a:t>
          </a:r>
          <a:endParaRPr lang="ru-RU" dirty="0">
            <a:latin typeface="Times New Roman" pitchFamily="18" charset="0"/>
            <a:cs typeface="Times New Roman" pitchFamily="18" charset="0"/>
          </a:endParaRPr>
        </a:p>
      </dgm:t>
    </dgm:pt>
    <dgm:pt modelId="{2032B288-36A2-45AB-9124-DC1B9749A77B}" type="parTrans" cxnId="{70B0E607-7B22-4D8B-95CF-C636807D1A7C}">
      <dgm:prSet/>
      <dgm:spPr/>
      <dgm:t>
        <a:bodyPr/>
        <a:lstStyle/>
        <a:p>
          <a:endParaRPr lang="ru-RU"/>
        </a:p>
      </dgm:t>
    </dgm:pt>
    <dgm:pt modelId="{BB9E4F82-216D-42D2-8FE2-C8C8F08F204B}" type="sibTrans" cxnId="{70B0E607-7B22-4D8B-95CF-C636807D1A7C}">
      <dgm:prSet/>
      <dgm:spPr/>
      <dgm:t>
        <a:bodyPr/>
        <a:lstStyle/>
        <a:p>
          <a:endParaRPr lang="ru-RU"/>
        </a:p>
      </dgm:t>
    </dgm:pt>
    <dgm:pt modelId="{5267405C-8599-4595-ACDA-B3363B05B970}">
      <dgm:prSet phldrT="[Текст]"/>
      <dgm:spPr/>
      <dgm:t>
        <a:bodyPr/>
        <a:lstStyle/>
        <a:p>
          <a:r>
            <a:rPr lang="uz-Cyrl-UZ" dirty="0">
              <a:solidFill>
                <a:srgbClr val="002060"/>
              </a:solidFill>
              <a:latin typeface="Times New Roman" pitchFamily="18" charset="0"/>
              <a:cs typeface="Times New Roman" pitchFamily="18" charset="0"/>
            </a:rPr>
            <a:t>Ташқи иқтисодий алоқалар миллий банки</a:t>
          </a:r>
          <a:endParaRPr lang="ru-RU" dirty="0">
            <a:solidFill>
              <a:srgbClr val="002060"/>
            </a:solidFill>
            <a:latin typeface="Times New Roman" pitchFamily="18" charset="0"/>
            <a:cs typeface="Times New Roman" pitchFamily="18" charset="0"/>
          </a:endParaRPr>
        </a:p>
      </dgm:t>
    </dgm:pt>
    <dgm:pt modelId="{4F63657D-B545-4E5F-9C52-C62E1ABB9DD3}" type="parTrans" cxnId="{B1016A33-B439-450A-AC9C-644AAE2AF1E0}">
      <dgm:prSet/>
      <dgm:spPr/>
      <dgm:t>
        <a:bodyPr/>
        <a:lstStyle/>
        <a:p>
          <a:endParaRPr lang="ru-RU"/>
        </a:p>
      </dgm:t>
    </dgm:pt>
    <dgm:pt modelId="{CD2DBE5B-592D-4D44-A90D-BFE539A51CEF}" type="sibTrans" cxnId="{B1016A33-B439-450A-AC9C-644AAE2AF1E0}">
      <dgm:prSet/>
      <dgm:spPr/>
      <dgm:t>
        <a:bodyPr/>
        <a:lstStyle/>
        <a:p>
          <a:endParaRPr lang="ru-RU"/>
        </a:p>
      </dgm:t>
    </dgm:pt>
    <dgm:pt modelId="{1C5FBE09-1801-4BF4-A467-4FBED784D090}">
      <dgm:prSet/>
      <dgm:spPr/>
      <dgm:t>
        <a:bodyPr/>
        <a:lstStyle/>
        <a:p>
          <a:r>
            <a:rPr lang="uz-Cyrl-UZ" dirty="0">
              <a:latin typeface="Times New Roman" pitchFamily="18" charset="0"/>
              <a:cs typeface="Times New Roman" pitchFamily="18" charset="0"/>
            </a:rPr>
            <a:t>Жахон иқтисодиёти ва дипломатия университети ва бошқа ташкилотлар</a:t>
          </a:r>
          <a:endParaRPr lang="ru-RU" dirty="0">
            <a:latin typeface="Times New Roman" pitchFamily="18" charset="0"/>
            <a:cs typeface="Times New Roman" pitchFamily="18" charset="0"/>
          </a:endParaRPr>
        </a:p>
      </dgm:t>
    </dgm:pt>
    <dgm:pt modelId="{73A87CC1-1B7C-4262-989B-29C82A0C6C43}" type="parTrans" cxnId="{D4A13E13-6DB5-4177-A6FC-88C8D56BE42D}">
      <dgm:prSet/>
      <dgm:spPr/>
      <dgm:t>
        <a:bodyPr/>
        <a:lstStyle/>
        <a:p>
          <a:endParaRPr lang="ru-RU"/>
        </a:p>
      </dgm:t>
    </dgm:pt>
    <dgm:pt modelId="{C6DD2118-5FBA-4934-93EA-91F015757747}" type="sibTrans" cxnId="{D4A13E13-6DB5-4177-A6FC-88C8D56BE42D}">
      <dgm:prSet/>
      <dgm:spPr/>
      <dgm:t>
        <a:bodyPr/>
        <a:lstStyle/>
        <a:p>
          <a:endParaRPr lang="ru-RU"/>
        </a:p>
      </dgm:t>
    </dgm:pt>
    <dgm:pt modelId="{4405F6C8-F0F2-4FA4-8FC2-E488A50544F6}" type="pres">
      <dgm:prSet presAssocID="{DFF71A0D-2CF1-41B6-AC93-9EDC4E3E790A}" presName="outerComposite" presStyleCnt="0">
        <dgm:presLayoutVars>
          <dgm:chMax val="5"/>
          <dgm:dir/>
          <dgm:resizeHandles val="exact"/>
        </dgm:presLayoutVars>
      </dgm:prSet>
      <dgm:spPr/>
    </dgm:pt>
    <dgm:pt modelId="{17F92C5D-297E-4337-A3F9-2954310DB448}" type="pres">
      <dgm:prSet presAssocID="{DFF71A0D-2CF1-41B6-AC93-9EDC4E3E790A}" presName="dummyMaxCanvas" presStyleCnt="0">
        <dgm:presLayoutVars/>
      </dgm:prSet>
      <dgm:spPr/>
    </dgm:pt>
    <dgm:pt modelId="{5CECDD2D-BF02-468B-8B13-815C38284DE4}" type="pres">
      <dgm:prSet presAssocID="{DFF71A0D-2CF1-41B6-AC93-9EDC4E3E790A}" presName="FourNodes_1" presStyleLbl="node1" presStyleIdx="0" presStyleCnt="4">
        <dgm:presLayoutVars>
          <dgm:bulletEnabled val="1"/>
        </dgm:presLayoutVars>
      </dgm:prSet>
      <dgm:spPr/>
    </dgm:pt>
    <dgm:pt modelId="{CB8B61FE-42A8-4121-A180-1368D4C6979B}" type="pres">
      <dgm:prSet presAssocID="{DFF71A0D-2CF1-41B6-AC93-9EDC4E3E790A}" presName="FourNodes_2" presStyleLbl="node1" presStyleIdx="1" presStyleCnt="4">
        <dgm:presLayoutVars>
          <dgm:bulletEnabled val="1"/>
        </dgm:presLayoutVars>
      </dgm:prSet>
      <dgm:spPr/>
    </dgm:pt>
    <dgm:pt modelId="{08D790AD-172B-4E57-9A8C-305C49765DC1}" type="pres">
      <dgm:prSet presAssocID="{DFF71A0D-2CF1-41B6-AC93-9EDC4E3E790A}" presName="FourNodes_3" presStyleLbl="node1" presStyleIdx="2" presStyleCnt="4">
        <dgm:presLayoutVars>
          <dgm:bulletEnabled val="1"/>
        </dgm:presLayoutVars>
      </dgm:prSet>
      <dgm:spPr/>
    </dgm:pt>
    <dgm:pt modelId="{881E47FE-C28E-4DC6-97FE-812467F1B17C}" type="pres">
      <dgm:prSet presAssocID="{DFF71A0D-2CF1-41B6-AC93-9EDC4E3E790A}" presName="FourNodes_4" presStyleLbl="node1" presStyleIdx="3" presStyleCnt="4">
        <dgm:presLayoutVars>
          <dgm:bulletEnabled val="1"/>
        </dgm:presLayoutVars>
      </dgm:prSet>
      <dgm:spPr/>
    </dgm:pt>
    <dgm:pt modelId="{725B6BD6-0070-4396-B128-D28F43C81E27}" type="pres">
      <dgm:prSet presAssocID="{DFF71A0D-2CF1-41B6-AC93-9EDC4E3E790A}" presName="FourConn_1-2" presStyleLbl="fgAccFollowNode1" presStyleIdx="0" presStyleCnt="3">
        <dgm:presLayoutVars>
          <dgm:bulletEnabled val="1"/>
        </dgm:presLayoutVars>
      </dgm:prSet>
      <dgm:spPr/>
    </dgm:pt>
    <dgm:pt modelId="{B07807F8-EF51-4172-9C58-3106F9E106FC}" type="pres">
      <dgm:prSet presAssocID="{DFF71A0D-2CF1-41B6-AC93-9EDC4E3E790A}" presName="FourConn_2-3" presStyleLbl="fgAccFollowNode1" presStyleIdx="1" presStyleCnt="3">
        <dgm:presLayoutVars>
          <dgm:bulletEnabled val="1"/>
        </dgm:presLayoutVars>
      </dgm:prSet>
      <dgm:spPr/>
    </dgm:pt>
    <dgm:pt modelId="{8626ED07-BDE7-4A35-929A-0E87E6717425}" type="pres">
      <dgm:prSet presAssocID="{DFF71A0D-2CF1-41B6-AC93-9EDC4E3E790A}" presName="FourConn_3-4" presStyleLbl="fgAccFollowNode1" presStyleIdx="2" presStyleCnt="3">
        <dgm:presLayoutVars>
          <dgm:bulletEnabled val="1"/>
        </dgm:presLayoutVars>
      </dgm:prSet>
      <dgm:spPr/>
    </dgm:pt>
    <dgm:pt modelId="{A7CFE7C1-5F7B-46EC-AB78-EFF0FF3DE41E}" type="pres">
      <dgm:prSet presAssocID="{DFF71A0D-2CF1-41B6-AC93-9EDC4E3E790A}" presName="FourNodes_1_text" presStyleLbl="node1" presStyleIdx="3" presStyleCnt="4">
        <dgm:presLayoutVars>
          <dgm:bulletEnabled val="1"/>
        </dgm:presLayoutVars>
      </dgm:prSet>
      <dgm:spPr/>
    </dgm:pt>
    <dgm:pt modelId="{DDAB3F5D-1D14-43CD-9333-86970F147A48}" type="pres">
      <dgm:prSet presAssocID="{DFF71A0D-2CF1-41B6-AC93-9EDC4E3E790A}" presName="FourNodes_2_text" presStyleLbl="node1" presStyleIdx="3" presStyleCnt="4">
        <dgm:presLayoutVars>
          <dgm:bulletEnabled val="1"/>
        </dgm:presLayoutVars>
      </dgm:prSet>
      <dgm:spPr/>
    </dgm:pt>
    <dgm:pt modelId="{73DACE7A-BB1E-4B21-A54F-7A290BCD5D23}" type="pres">
      <dgm:prSet presAssocID="{DFF71A0D-2CF1-41B6-AC93-9EDC4E3E790A}" presName="FourNodes_3_text" presStyleLbl="node1" presStyleIdx="3" presStyleCnt="4">
        <dgm:presLayoutVars>
          <dgm:bulletEnabled val="1"/>
        </dgm:presLayoutVars>
      </dgm:prSet>
      <dgm:spPr/>
    </dgm:pt>
    <dgm:pt modelId="{4689A8D9-479A-4568-9478-E40CDAD6559E}" type="pres">
      <dgm:prSet presAssocID="{DFF71A0D-2CF1-41B6-AC93-9EDC4E3E790A}" presName="FourNodes_4_text" presStyleLbl="node1" presStyleIdx="3" presStyleCnt="4">
        <dgm:presLayoutVars>
          <dgm:bulletEnabled val="1"/>
        </dgm:presLayoutVars>
      </dgm:prSet>
      <dgm:spPr/>
    </dgm:pt>
  </dgm:ptLst>
  <dgm:cxnLst>
    <dgm:cxn modelId="{2F233407-C336-4969-AABB-C1E772149CA1}" type="presOf" srcId="{1C5FBE09-1801-4BF4-A467-4FBED784D090}" destId="{881E47FE-C28E-4DC6-97FE-812467F1B17C}" srcOrd="0" destOrd="0" presId="urn:microsoft.com/office/officeart/2005/8/layout/vProcess5"/>
    <dgm:cxn modelId="{70B0E607-7B22-4D8B-95CF-C636807D1A7C}" srcId="{DFF71A0D-2CF1-41B6-AC93-9EDC4E3E790A}" destId="{37173A4E-B17B-4E4E-A808-87602758FD1A}" srcOrd="1" destOrd="0" parTransId="{2032B288-36A2-45AB-9124-DC1B9749A77B}" sibTransId="{BB9E4F82-216D-42D2-8FE2-C8C8F08F204B}"/>
    <dgm:cxn modelId="{D4A13E13-6DB5-4177-A6FC-88C8D56BE42D}" srcId="{DFF71A0D-2CF1-41B6-AC93-9EDC4E3E790A}" destId="{1C5FBE09-1801-4BF4-A467-4FBED784D090}" srcOrd="3" destOrd="0" parTransId="{73A87CC1-1B7C-4262-989B-29C82A0C6C43}" sibTransId="{C6DD2118-5FBA-4934-93EA-91F015757747}"/>
    <dgm:cxn modelId="{26AF1717-19B3-4EBE-A939-3C8CF00D94DA}" type="presOf" srcId="{DFF71A0D-2CF1-41B6-AC93-9EDC4E3E790A}" destId="{4405F6C8-F0F2-4FA4-8FC2-E488A50544F6}" srcOrd="0" destOrd="0" presId="urn:microsoft.com/office/officeart/2005/8/layout/vProcess5"/>
    <dgm:cxn modelId="{615BF823-7769-4A8F-9060-754A1B333FD9}" srcId="{DFF71A0D-2CF1-41B6-AC93-9EDC4E3E790A}" destId="{8BD0A708-9DE5-4638-82A6-CD268AC117E5}" srcOrd="0" destOrd="0" parTransId="{44A10463-06C4-44A6-BD89-8FB810D477EB}" sibTransId="{04A48DA5-0AFD-45A7-A5D0-36ED157E23E4}"/>
    <dgm:cxn modelId="{69110430-A64A-4ED8-9178-4633F2811200}" type="presOf" srcId="{5267405C-8599-4595-ACDA-B3363B05B970}" destId="{73DACE7A-BB1E-4B21-A54F-7A290BCD5D23}" srcOrd="1" destOrd="0" presId="urn:microsoft.com/office/officeart/2005/8/layout/vProcess5"/>
    <dgm:cxn modelId="{B1016A33-B439-450A-AC9C-644AAE2AF1E0}" srcId="{DFF71A0D-2CF1-41B6-AC93-9EDC4E3E790A}" destId="{5267405C-8599-4595-ACDA-B3363B05B970}" srcOrd="2" destOrd="0" parTransId="{4F63657D-B545-4E5F-9C52-C62E1ABB9DD3}" sibTransId="{CD2DBE5B-592D-4D44-A90D-BFE539A51CEF}"/>
    <dgm:cxn modelId="{550F7A38-133D-49CE-9D77-176D36384DDA}" type="presOf" srcId="{BB9E4F82-216D-42D2-8FE2-C8C8F08F204B}" destId="{B07807F8-EF51-4172-9C58-3106F9E106FC}" srcOrd="0" destOrd="0" presId="urn:microsoft.com/office/officeart/2005/8/layout/vProcess5"/>
    <dgm:cxn modelId="{A2C84144-4251-407A-8670-4F0A17CEFA48}" type="presOf" srcId="{1C5FBE09-1801-4BF4-A467-4FBED784D090}" destId="{4689A8D9-479A-4568-9478-E40CDAD6559E}" srcOrd="1" destOrd="0" presId="urn:microsoft.com/office/officeart/2005/8/layout/vProcess5"/>
    <dgm:cxn modelId="{E9DCC86A-DAD1-4AFC-9331-F336BC7A8726}" type="presOf" srcId="{5267405C-8599-4595-ACDA-B3363B05B970}" destId="{08D790AD-172B-4E57-9A8C-305C49765DC1}" srcOrd="0" destOrd="0" presId="urn:microsoft.com/office/officeart/2005/8/layout/vProcess5"/>
    <dgm:cxn modelId="{D69C1571-2518-405C-88CC-6D5E76625539}" type="presOf" srcId="{CD2DBE5B-592D-4D44-A90D-BFE539A51CEF}" destId="{8626ED07-BDE7-4A35-929A-0E87E6717425}" srcOrd="0" destOrd="0" presId="urn:microsoft.com/office/officeart/2005/8/layout/vProcess5"/>
    <dgm:cxn modelId="{68EEBD7F-A0D3-40CC-B496-58F1BDC6DBA2}" type="presOf" srcId="{8BD0A708-9DE5-4638-82A6-CD268AC117E5}" destId="{5CECDD2D-BF02-468B-8B13-815C38284DE4}" srcOrd="0" destOrd="0" presId="urn:microsoft.com/office/officeart/2005/8/layout/vProcess5"/>
    <dgm:cxn modelId="{386F2998-C96C-4426-9498-A5F9437299C0}" type="presOf" srcId="{37173A4E-B17B-4E4E-A808-87602758FD1A}" destId="{DDAB3F5D-1D14-43CD-9333-86970F147A48}" srcOrd="1" destOrd="0" presId="urn:microsoft.com/office/officeart/2005/8/layout/vProcess5"/>
    <dgm:cxn modelId="{9DB2B19A-33E1-43CD-8FD5-7E3CAA27A0B5}" type="presOf" srcId="{37173A4E-B17B-4E4E-A808-87602758FD1A}" destId="{CB8B61FE-42A8-4121-A180-1368D4C6979B}" srcOrd="0" destOrd="0" presId="urn:microsoft.com/office/officeart/2005/8/layout/vProcess5"/>
    <dgm:cxn modelId="{233B5EED-9DCA-4A4C-98D7-A4DE7202EE39}" type="presOf" srcId="{04A48DA5-0AFD-45A7-A5D0-36ED157E23E4}" destId="{725B6BD6-0070-4396-B128-D28F43C81E27}" srcOrd="0" destOrd="0" presId="urn:microsoft.com/office/officeart/2005/8/layout/vProcess5"/>
    <dgm:cxn modelId="{D030E4F6-C9AF-438C-BD3D-E69FD0C5378A}" type="presOf" srcId="{8BD0A708-9DE5-4638-82A6-CD268AC117E5}" destId="{A7CFE7C1-5F7B-46EC-AB78-EFF0FF3DE41E}" srcOrd="1" destOrd="0" presId="urn:microsoft.com/office/officeart/2005/8/layout/vProcess5"/>
    <dgm:cxn modelId="{645C7DBD-8138-44B3-8DB4-F342156AB59C}" type="presParOf" srcId="{4405F6C8-F0F2-4FA4-8FC2-E488A50544F6}" destId="{17F92C5D-297E-4337-A3F9-2954310DB448}" srcOrd="0" destOrd="0" presId="urn:microsoft.com/office/officeart/2005/8/layout/vProcess5"/>
    <dgm:cxn modelId="{255C533A-282F-485E-BF2D-7D347BF26830}" type="presParOf" srcId="{4405F6C8-F0F2-4FA4-8FC2-E488A50544F6}" destId="{5CECDD2D-BF02-468B-8B13-815C38284DE4}" srcOrd="1" destOrd="0" presId="urn:microsoft.com/office/officeart/2005/8/layout/vProcess5"/>
    <dgm:cxn modelId="{42EA93DB-20E7-409E-8696-32CF6E7C7BB0}" type="presParOf" srcId="{4405F6C8-F0F2-4FA4-8FC2-E488A50544F6}" destId="{CB8B61FE-42A8-4121-A180-1368D4C6979B}" srcOrd="2" destOrd="0" presId="urn:microsoft.com/office/officeart/2005/8/layout/vProcess5"/>
    <dgm:cxn modelId="{46274170-F08D-46D9-807A-556AD4AD93F7}" type="presParOf" srcId="{4405F6C8-F0F2-4FA4-8FC2-E488A50544F6}" destId="{08D790AD-172B-4E57-9A8C-305C49765DC1}" srcOrd="3" destOrd="0" presId="urn:microsoft.com/office/officeart/2005/8/layout/vProcess5"/>
    <dgm:cxn modelId="{DCA70BE6-3230-4603-B987-4B16A575A2E6}" type="presParOf" srcId="{4405F6C8-F0F2-4FA4-8FC2-E488A50544F6}" destId="{881E47FE-C28E-4DC6-97FE-812467F1B17C}" srcOrd="4" destOrd="0" presId="urn:microsoft.com/office/officeart/2005/8/layout/vProcess5"/>
    <dgm:cxn modelId="{9F958543-15CD-4AE5-BF66-6A9CE38A200D}" type="presParOf" srcId="{4405F6C8-F0F2-4FA4-8FC2-E488A50544F6}" destId="{725B6BD6-0070-4396-B128-D28F43C81E27}" srcOrd="5" destOrd="0" presId="urn:microsoft.com/office/officeart/2005/8/layout/vProcess5"/>
    <dgm:cxn modelId="{2B421DAE-50CF-4EB3-979B-27D3EE8A7886}" type="presParOf" srcId="{4405F6C8-F0F2-4FA4-8FC2-E488A50544F6}" destId="{B07807F8-EF51-4172-9C58-3106F9E106FC}" srcOrd="6" destOrd="0" presId="urn:microsoft.com/office/officeart/2005/8/layout/vProcess5"/>
    <dgm:cxn modelId="{F8F340B3-1426-47AD-9670-27BB4EB790BF}" type="presParOf" srcId="{4405F6C8-F0F2-4FA4-8FC2-E488A50544F6}" destId="{8626ED07-BDE7-4A35-929A-0E87E6717425}" srcOrd="7" destOrd="0" presId="urn:microsoft.com/office/officeart/2005/8/layout/vProcess5"/>
    <dgm:cxn modelId="{9DA21FCC-3D9B-41DA-B96E-F8C68B9AFAF7}" type="presParOf" srcId="{4405F6C8-F0F2-4FA4-8FC2-E488A50544F6}" destId="{A7CFE7C1-5F7B-46EC-AB78-EFF0FF3DE41E}" srcOrd="8" destOrd="0" presId="urn:microsoft.com/office/officeart/2005/8/layout/vProcess5"/>
    <dgm:cxn modelId="{1A7CDE6A-45B0-4A4E-99DF-29B751A1AE8C}" type="presParOf" srcId="{4405F6C8-F0F2-4FA4-8FC2-E488A50544F6}" destId="{DDAB3F5D-1D14-43CD-9333-86970F147A48}" srcOrd="9" destOrd="0" presId="urn:microsoft.com/office/officeart/2005/8/layout/vProcess5"/>
    <dgm:cxn modelId="{53534332-2BC5-451F-A8FA-A9C0102DB453}" type="presParOf" srcId="{4405F6C8-F0F2-4FA4-8FC2-E488A50544F6}" destId="{73DACE7A-BB1E-4B21-A54F-7A290BCD5D23}" srcOrd="10" destOrd="0" presId="urn:microsoft.com/office/officeart/2005/8/layout/vProcess5"/>
    <dgm:cxn modelId="{29A3D32F-0DB0-424E-BDF4-F26D93358B3F}" type="presParOf" srcId="{4405F6C8-F0F2-4FA4-8FC2-E488A50544F6}" destId="{4689A8D9-479A-4568-9478-E40CDAD6559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E4A2B0-F58D-4CB4-A0BA-1520A38B6040}" type="doc">
      <dgm:prSet loTypeId="urn:microsoft.com/office/officeart/2005/8/layout/hProcess9" loCatId="process" qsTypeId="urn:microsoft.com/office/officeart/2005/8/quickstyle/3d1" qsCatId="3D" csTypeId="urn:microsoft.com/office/officeart/2005/8/colors/accent1_1" csCatId="accent1" phldr="1"/>
      <dgm:spPr/>
    </dgm:pt>
    <dgm:pt modelId="{96FC6590-CB38-4585-A1CB-04D912D352EF}">
      <dgm:prSet phldrT="[Текст]" custT="1"/>
      <dgm:spPr/>
      <dgm:t>
        <a:bodyPr/>
        <a:lstStyle/>
        <a:p>
          <a:r>
            <a:rPr lang="ru-RU" sz="2400" dirty="0">
              <a:solidFill>
                <a:srgbClr val="002060"/>
              </a:solidFill>
              <a:latin typeface="Times New Roman" pitchFamily="18" charset="0"/>
              <a:cs typeface="Times New Roman" pitchFamily="18" charset="0"/>
            </a:rPr>
            <a:t>1992-йил </a:t>
          </a:r>
          <a:r>
            <a:rPr lang="ru-RU" sz="2400" dirty="0" err="1">
              <a:solidFill>
                <a:srgbClr val="002060"/>
              </a:solidFill>
              <a:latin typeface="Times New Roman" pitchFamily="18" charset="0"/>
              <a:cs typeface="Times New Roman" pitchFamily="18" charset="0"/>
            </a:rPr>
            <a:t>февралда</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Ўзбекистон</a:t>
          </a:r>
          <a:r>
            <a:rPr lang="ru-RU" sz="2400" dirty="0">
              <a:solidFill>
                <a:srgbClr val="002060"/>
              </a:solidFill>
              <a:latin typeface="Times New Roman" pitchFamily="18" charset="0"/>
              <a:cs typeface="Times New Roman" pitchFamily="18" charset="0"/>
            </a:rPr>
            <a:t> Е</a:t>
          </a:r>
          <a:r>
            <a:rPr lang="uz-Latn-UZ" sz="2400" dirty="0">
              <a:solidFill>
                <a:srgbClr val="002060"/>
              </a:solidFill>
              <a:latin typeface="Times New Roman" pitchFamily="18" charset="0"/>
              <a:cs typeface="Times New Roman" pitchFamily="18" charset="0"/>
            </a:rPr>
            <a:t>X</a:t>
          </a:r>
          <a:r>
            <a:rPr lang="uz-Cyrl-UZ" sz="2400" dirty="0">
              <a:solidFill>
                <a:srgbClr val="002060"/>
              </a:solidFill>
              <a:latin typeface="Times New Roman" pitchFamily="18" charset="0"/>
              <a:cs typeface="Times New Roman" pitchFamily="18" charset="0"/>
            </a:rPr>
            <a:t>Ҳ</a:t>
          </a:r>
          <a:r>
            <a:rPr lang="ru-RU" sz="2400" dirty="0" err="1">
              <a:solidFill>
                <a:srgbClr val="002060"/>
              </a:solidFill>
              <a:latin typeface="Times New Roman" pitchFamily="18" charset="0"/>
              <a:cs typeface="Times New Roman" pitchFamily="18" charset="0"/>
            </a:rPr>
            <a:t>Тга</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аъзо</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бўлиб</a:t>
          </a:r>
          <a:r>
            <a:rPr lang="ru-RU" sz="2400" dirty="0">
              <a:solidFill>
                <a:srgbClr val="002060"/>
              </a:solidFill>
              <a:latin typeface="Times New Roman" pitchFamily="18" charset="0"/>
              <a:cs typeface="Times New Roman" pitchFamily="18" charset="0"/>
            </a:rPr>
            <a:t> кирди.1995-йил </a:t>
          </a:r>
          <a:r>
            <a:rPr lang="ru-RU" sz="2400" dirty="0" err="1">
              <a:solidFill>
                <a:srgbClr val="002060"/>
              </a:solidFill>
              <a:latin typeface="Times New Roman" pitchFamily="18" charset="0"/>
              <a:cs typeface="Times New Roman" pitchFamily="18" charset="0"/>
            </a:rPr>
            <a:t>июлда</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Тошкентда</a:t>
          </a:r>
          <a:r>
            <a:rPr lang="ru-RU" sz="2400" dirty="0">
              <a:solidFill>
                <a:srgbClr val="002060"/>
              </a:solidFill>
              <a:latin typeface="Times New Roman" pitchFamily="18" charset="0"/>
              <a:cs typeface="Times New Roman" pitchFamily="18" charset="0"/>
            </a:rPr>
            <a:t> Е</a:t>
          </a:r>
          <a:r>
            <a:rPr lang="uz-Latn-UZ" sz="2400" dirty="0">
              <a:solidFill>
                <a:srgbClr val="002060"/>
              </a:solidFill>
              <a:latin typeface="Times New Roman" pitchFamily="18" charset="0"/>
              <a:cs typeface="Times New Roman" pitchFamily="18" charset="0"/>
            </a:rPr>
            <a:t>X</a:t>
          </a:r>
          <a:r>
            <a:rPr lang="uz-Cyrl-UZ" sz="2400" dirty="0">
              <a:solidFill>
                <a:srgbClr val="002060"/>
              </a:solidFill>
              <a:latin typeface="Times New Roman" pitchFamily="18" charset="0"/>
              <a:cs typeface="Times New Roman" pitchFamily="18" charset="0"/>
            </a:rPr>
            <a:t>Ҳ</a:t>
          </a:r>
          <a:r>
            <a:rPr lang="ru-RU" sz="2400" dirty="0" err="1">
              <a:solidFill>
                <a:srgbClr val="002060"/>
              </a:solidFill>
              <a:latin typeface="Times New Roman" pitchFamily="18" charset="0"/>
              <a:cs typeface="Times New Roman" pitchFamily="18" charset="0"/>
            </a:rPr>
            <a:t>Тнинг</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минтақавий</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бюроси</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очилди</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ва</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фаолият</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олиб</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бормоқда</a:t>
          </a:r>
          <a:endParaRPr lang="ru-RU" sz="2400" dirty="0">
            <a:solidFill>
              <a:srgbClr val="002060"/>
            </a:solidFill>
            <a:latin typeface="Times New Roman" pitchFamily="18" charset="0"/>
            <a:cs typeface="Times New Roman" pitchFamily="18" charset="0"/>
          </a:endParaRPr>
        </a:p>
        <a:p>
          <a:endParaRPr lang="ru-RU" sz="2400" dirty="0">
            <a:solidFill>
              <a:srgbClr val="002060"/>
            </a:solidFill>
            <a:latin typeface="Times New Roman" pitchFamily="18" charset="0"/>
            <a:cs typeface="Times New Roman" pitchFamily="18" charset="0"/>
          </a:endParaRPr>
        </a:p>
      </dgm:t>
    </dgm:pt>
    <dgm:pt modelId="{AC159029-4542-4620-9F52-D9B8F96EB0C7}" type="parTrans" cxnId="{2732AF33-C5D3-43CC-8FDE-47D6A600F259}">
      <dgm:prSet/>
      <dgm:spPr/>
      <dgm:t>
        <a:bodyPr/>
        <a:lstStyle/>
        <a:p>
          <a:endParaRPr lang="ru-RU"/>
        </a:p>
      </dgm:t>
    </dgm:pt>
    <dgm:pt modelId="{5E6F52EF-259B-448C-B9AD-3AEB931D1D03}" type="sibTrans" cxnId="{2732AF33-C5D3-43CC-8FDE-47D6A600F259}">
      <dgm:prSet/>
      <dgm:spPr/>
      <dgm:t>
        <a:bodyPr/>
        <a:lstStyle/>
        <a:p>
          <a:endParaRPr lang="ru-RU"/>
        </a:p>
      </dgm:t>
    </dgm:pt>
    <dgm:pt modelId="{1BA19E1E-0751-46AC-AC81-FBB91773C42A}">
      <dgm:prSet phldrT="[Текст]" custT="1"/>
      <dgm:spPr/>
      <dgm:t>
        <a:bodyPr/>
        <a:lstStyle/>
        <a:p>
          <a:r>
            <a:rPr lang="uz-Cyrl-UZ" sz="2000" b="1" noProof="0" dirty="0">
              <a:latin typeface="Times New Roman" pitchFamily="18" charset="0"/>
              <a:cs typeface="Times New Roman" pitchFamily="18" charset="0"/>
            </a:rPr>
            <a:t>1995-йил июлда Ўзбекистон НАТОнинг “Тинчлик йўлида хамкорлик” дастурига аъзо бўлди.</a:t>
          </a:r>
        </a:p>
        <a:p>
          <a:endParaRPr lang="uz-Cyrl-UZ" sz="2000" b="1" noProof="0" dirty="0">
            <a:latin typeface="Times New Roman" pitchFamily="18" charset="0"/>
            <a:cs typeface="Times New Roman" pitchFamily="18" charset="0"/>
          </a:endParaRPr>
        </a:p>
      </dgm:t>
    </dgm:pt>
    <dgm:pt modelId="{846FC8AE-BE8C-4020-BA6B-E53ADDA20082}" type="parTrans" cxnId="{C168564D-783B-4CD1-9C3B-164259A54340}">
      <dgm:prSet/>
      <dgm:spPr/>
      <dgm:t>
        <a:bodyPr/>
        <a:lstStyle/>
        <a:p>
          <a:endParaRPr lang="ru-RU"/>
        </a:p>
      </dgm:t>
    </dgm:pt>
    <dgm:pt modelId="{6247E6BA-8DE7-4CE4-902B-9386CDC440D5}" type="sibTrans" cxnId="{C168564D-783B-4CD1-9C3B-164259A54340}">
      <dgm:prSet/>
      <dgm:spPr/>
      <dgm:t>
        <a:bodyPr/>
        <a:lstStyle/>
        <a:p>
          <a:endParaRPr lang="ru-RU"/>
        </a:p>
      </dgm:t>
    </dgm:pt>
    <dgm:pt modelId="{0691A847-EF9D-42B2-84AF-6F0E14B075F1}">
      <dgm:prSet phldrT="[Текст]" custT="1"/>
      <dgm:spPr/>
      <dgm:t>
        <a:bodyPr/>
        <a:lstStyle/>
        <a:p>
          <a:r>
            <a:rPr lang="uz-Cyrl-UZ" sz="1800" noProof="0" dirty="0">
              <a:latin typeface="Times New Roman" pitchFamily="18" charset="0"/>
              <a:cs typeface="Times New Roman" pitchFamily="18" charset="0"/>
            </a:rPr>
            <a:t>1993-йил октабрда ЮНЕСКОга аъзо бўлиб кирди. Ташкилот билан хамкорлик асосида мамлакатда маданий ва маънавий сохада кўплаб ўзгаришлар амалга оширилди</a:t>
          </a:r>
        </a:p>
        <a:p>
          <a:endParaRPr lang="uz-Cyrl-UZ" sz="1800" noProof="0" dirty="0">
            <a:latin typeface="Times New Roman" pitchFamily="18" charset="0"/>
            <a:cs typeface="Times New Roman" pitchFamily="18" charset="0"/>
          </a:endParaRPr>
        </a:p>
      </dgm:t>
    </dgm:pt>
    <dgm:pt modelId="{26D083B9-F954-4BC9-9430-76A9FB8AE0CC}" type="parTrans" cxnId="{C6B6C51C-2C38-45EA-A892-9EDD37C45ADD}">
      <dgm:prSet/>
      <dgm:spPr/>
      <dgm:t>
        <a:bodyPr/>
        <a:lstStyle/>
        <a:p>
          <a:endParaRPr lang="ru-RU"/>
        </a:p>
      </dgm:t>
    </dgm:pt>
    <dgm:pt modelId="{243D3FA1-4395-45C6-BF54-87D99F806A1B}" type="sibTrans" cxnId="{C6B6C51C-2C38-45EA-A892-9EDD37C45ADD}">
      <dgm:prSet/>
      <dgm:spPr/>
      <dgm:t>
        <a:bodyPr/>
        <a:lstStyle/>
        <a:p>
          <a:endParaRPr lang="ru-RU"/>
        </a:p>
      </dgm:t>
    </dgm:pt>
    <dgm:pt modelId="{A584ADEC-6A67-4778-A8F9-103ADF51C333}" type="pres">
      <dgm:prSet presAssocID="{FFE4A2B0-F58D-4CB4-A0BA-1520A38B6040}" presName="CompostProcess" presStyleCnt="0">
        <dgm:presLayoutVars>
          <dgm:dir/>
          <dgm:resizeHandles val="exact"/>
        </dgm:presLayoutVars>
      </dgm:prSet>
      <dgm:spPr/>
    </dgm:pt>
    <dgm:pt modelId="{2A94144D-D268-4774-A7D3-C0371B0B528D}" type="pres">
      <dgm:prSet presAssocID="{FFE4A2B0-F58D-4CB4-A0BA-1520A38B6040}" presName="arrow" presStyleLbl="bgShp" presStyleIdx="0" presStyleCnt="1"/>
      <dgm:spPr/>
    </dgm:pt>
    <dgm:pt modelId="{DDEED0AB-7876-40C0-B13A-0114DF3AE008}" type="pres">
      <dgm:prSet presAssocID="{FFE4A2B0-F58D-4CB4-A0BA-1520A38B6040}" presName="linearProcess" presStyleCnt="0"/>
      <dgm:spPr/>
    </dgm:pt>
    <dgm:pt modelId="{0960D05F-F716-4B60-A5D3-72E05ACDD3D6}" type="pres">
      <dgm:prSet presAssocID="{96FC6590-CB38-4585-A1CB-04D912D352EF}" presName="textNode" presStyleLbl="node1" presStyleIdx="0" presStyleCnt="3" custScaleY="209459">
        <dgm:presLayoutVars>
          <dgm:bulletEnabled val="1"/>
        </dgm:presLayoutVars>
      </dgm:prSet>
      <dgm:spPr/>
    </dgm:pt>
    <dgm:pt modelId="{A9DD57A6-2DBD-45A6-87C7-BE15F9759F0C}" type="pres">
      <dgm:prSet presAssocID="{5E6F52EF-259B-448C-B9AD-3AEB931D1D03}" presName="sibTrans" presStyleCnt="0"/>
      <dgm:spPr/>
    </dgm:pt>
    <dgm:pt modelId="{70B6DE7E-2344-4FBC-B5A2-A78EAB37A419}" type="pres">
      <dgm:prSet presAssocID="{1BA19E1E-0751-46AC-AC81-FBB91773C42A}" presName="textNode" presStyleLbl="node1" presStyleIdx="1" presStyleCnt="3" custScaleY="179487">
        <dgm:presLayoutVars>
          <dgm:bulletEnabled val="1"/>
        </dgm:presLayoutVars>
      </dgm:prSet>
      <dgm:spPr/>
    </dgm:pt>
    <dgm:pt modelId="{00E90CF7-652A-42F1-951F-284F0DE78B2C}" type="pres">
      <dgm:prSet presAssocID="{6247E6BA-8DE7-4CE4-902B-9386CDC440D5}" presName="sibTrans" presStyleCnt="0"/>
      <dgm:spPr/>
    </dgm:pt>
    <dgm:pt modelId="{F983CE89-BF35-4FA6-A6B8-6F0F28E28B91}" type="pres">
      <dgm:prSet presAssocID="{0691A847-EF9D-42B2-84AF-6F0E14B075F1}" presName="textNode" presStyleLbl="node1" presStyleIdx="2" presStyleCnt="3" custScaleY="128204">
        <dgm:presLayoutVars>
          <dgm:bulletEnabled val="1"/>
        </dgm:presLayoutVars>
      </dgm:prSet>
      <dgm:spPr/>
    </dgm:pt>
  </dgm:ptLst>
  <dgm:cxnLst>
    <dgm:cxn modelId="{C6B6C51C-2C38-45EA-A892-9EDD37C45ADD}" srcId="{FFE4A2B0-F58D-4CB4-A0BA-1520A38B6040}" destId="{0691A847-EF9D-42B2-84AF-6F0E14B075F1}" srcOrd="2" destOrd="0" parTransId="{26D083B9-F954-4BC9-9430-76A9FB8AE0CC}" sibTransId="{243D3FA1-4395-45C6-BF54-87D99F806A1B}"/>
    <dgm:cxn modelId="{1658EB2A-FC0A-49C1-B65E-B084201D3C16}" type="presOf" srcId="{1BA19E1E-0751-46AC-AC81-FBB91773C42A}" destId="{70B6DE7E-2344-4FBC-B5A2-A78EAB37A419}" srcOrd="0" destOrd="0" presId="urn:microsoft.com/office/officeart/2005/8/layout/hProcess9"/>
    <dgm:cxn modelId="{2732AF33-C5D3-43CC-8FDE-47D6A600F259}" srcId="{FFE4A2B0-F58D-4CB4-A0BA-1520A38B6040}" destId="{96FC6590-CB38-4585-A1CB-04D912D352EF}" srcOrd="0" destOrd="0" parTransId="{AC159029-4542-4620-9F52-D9B8F96EB0C7}" sibTransId="{5E6F52EF-259B-448C-B9AD-3AEB931D1D03}"/>
    <dgm:cxn modelId="{B15D6F66-37BD-4055-B74C-F22ECF3AC780}" type="presOf" srcId="{96FC6590-CB38-4585-A1CB-04D912D352EF}" destId="{0960D05F-F716-4B60-A5D3-72E05ACDD3D6}" srcOrd="0" destOrd="0" presId="urn:microsoft.com/office/officeart/2005/8/layout/hProcess9"/>
    <dgm:cxn modelId="{C168564D-783B-4CD1-9C3B-164259A54340}" srcId="{FFE4A2B0-F58D-4CB4-A0BA-1520A38B6040}" destId="{1BA19E1E-0751-46AC-AC81-FBB91773C42A}" srcOrd="1" destOrd="0" parTransId="{846FC8AE-BE8C-4020-BA6B-E53ADDA20082}" sibTransId="{6247E6BA-8DE7-4CE4-902B-9386CDC440D5}"/>
    <dgm:cxn modelId="{925D01BE-3382-40CA-99EF-D7D1FD30CAD5}" type="presOf" srcId="{0691A847-EF9D-42B2-84AF-6F0E14B075F1}" destId="{F983CE89-BF35-4FA6-A6B8-6F0F28E28B91}" srcOrd="0" destOrd="0" presId="urn:microsoft.com/office/officeart/2005/8/layout/hProcess9"/>
    <dgm:cxn modelId="{C3DD6AF2-DCCB-48D5-AB73-071AC47DC5E5}" type="presOf" srcId="{FFE4A2B0-F58D-4CB4-A0BA-1520A38B6040}" destId="{A584ADEC-6A67-4778-A8F9-103ADF51C333}" srcOrd="0" destOrd="0" presId="urn:microsoft.com/office/officeart/2005/8/layout/hProcess9"/>
    <dgm:cxn modelId="{298F981C-BB90-445C-B57E-5BCBF9D944A1}" type="presParOf" srcId="{A584ADEC-6A67-4778-A8F9-103ADF51C333}" destId="{2A94144D-D268-4774-A7D3-C0371B0B528D}" srcOrd="0" destOrd="0" presId="urn:microsoft.com/office/officeart/2005/8/layout/hProcess9"/>
    <dgm:cxn modelId="{94FF9210-DC7B-4BEE-88E2-9BA01142A3BB}" type="presParOf" srcId="{A584ADEC-6A67-4778-A8F9-103ADF51C333}" destId="{DDEED0AB-7876-40C0-B13A-0114DF3AE008}" srcOrd="1" destOrd="0" presId="urn:microsoft.com/office/officeart/2005/8/layout/hProcess9"/>
    <dgm:cxn modelId="{8CAC1351-0E95-46BD-BAE8-00FD0DFC79FD}" type="presParOf" srcId="{DDEED0AB-7876-40C0-B13A-0114DF3AE008}" destId="{0960D05F-F716-4B60-A5D3-72E05ACDD3D6}" srcOrd="0" destOrd="0" presId="urn:microsoft.com/office/officeart/2005/8/layout/hProcess9"/>
    <dgm:cxn modelId="{F2E715DE-2E97-44E2-B04F-E7A3A67BA731}" type="presParOf" srcId="{DDEED0AB-7876-40C0-B13A-0114DF3AE008}" destId="{A9DD57A6-2DBD-45A6-87C7-BE15F9759F0C}" srcOrd="1" destOrd="0" presId="urn:microsoft.com/office/officeart/2005/8/layout/hProcess9"/>
    <dgm:cxn modelId="{15A5B33E-BFC2-4136-96B7-EC947D07E838}" type="presParOf" srcId="{DDEED0AB-7876-40C0-B13A-0114DF3AE008}" destId="{70B6DE7E-2344-4FBC-B5A2-A78EAB37A419}" srcOrd="2" destOrd="0" presId="urn:microsoft.com/office/officeart/2005/8/layout/hProcess9"/>
    <dgm:cxn modelId="{31FC54F9-C977-4CC0-A07F-C794094DA954}" type="presParOf" srcId="{DDEED0AB-7876-40C0-B13A-0114DF3AE008}" destId="{00E90CF7-652A-42F1-951F-284F0DE78B2C}" srcOrd="3" destOrd="0" presId="urn:microsoft.com/office/officeart/2005/8/layout/hProcess9"/>
    <dgm:cxn modelId="{B462EFEC-0C6A-4649-960C-E4EF46B40FCF}" type="presParOf" srcId="{DDEED0AB-7876-40C0-B13A-0114DF3AE008}" destId="{F983CE89-BF35-4FA6-A6B8-6F0F28E28B9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109B2-8A55-434A-B919-91F671500D9B}">
      <dsp:nvSpPr>
        <dsp:cNvPr id="0" name=""/>
        <dsp:cNvSpPr/>
      </dsp:nvSpPr>
      <dsp:spPr>
        <a:xfrm>
          <a:off x="-141761" y="9126"/>
          <a:ext cx="729211" cy="11430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0CE43-5F0A-4146-879A-041DC9E5312A}">
      <dsp:nvSpPr>
        <dsp:cNvPr id="0" name=""/>
        <dsp:cNvSpPr/>
      </dsp:nvSpPr>
      <dsp:spPr>
        <a:xfrm>
          <a:off x="216041" y="0"/>
          <a:ext cx="8492487" cy="1143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ru-RU" sz="2800" kern="1200" dirty="0">
              <a:latin typeface="Times New Roman" pitchFamily="18" charset="0"/>
              <a:cs typeface="Times New Roman" pitchFamily="18" charset="0"/>
            </a:rPr>
            <a:t>БМТ </a:t>
          </a:r>
          <a:r>
            <a:rPr lang="ru-RU" sz="2800" kern="1200" dirty="0" err="1">
              <a:latin typeface="Times New Roman" pitchFamily="18" charset="0"/>
              <a:cs typeface="Times New Roman" pitchFamily="18" charset="0"/>
            </a:rPr>
            <a:t>Уставида</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ва</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Халқаро</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ҳуқуқ</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принциплари</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бўйича</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декларацияда</a:t>
          </a:r>
          <a:r>
            <a:rPr lang="ru-RU" sz="2800" kern="1200" dirty="0">
              <a:latin typeface="Times New Roman" pitchFamily="18" charset="0"/>
              <a:cs typeface="Times New Roman" pitchFamily="18" charset="0"/>
            </a:rPr>
            <a:t> 7 та </a:t>
          </a:r>
          <a:r>
            <a:rPr lang="ru-RU" sz="2800" kern="1200" dirty="0" err="1">
              <a:latin typeface="Times New Roman" pitchFamily="18" charset="0"/>
              <a:cs typeface="Times New Roman" pitchFamily="18" charset="0"/>
            </a:rPr>
            <a:t>асосий</a:t>
          </a:r>
          <a:r>
            <a:rPr lang="ru-RU" sz="2800" kern="1200" dirty="0">
              <a:latin typeface="Times New Roman" pitchFamily="18" charset="0"/>
              <a:cs typeface="Times New Roman" pitchFamily="18" charset="0"/>
            </a:rPr>
            <a:t> принцип </a:t>
          </a:r>
          <a:r>
            <a:rPr lang="ru-RU" sz="2800" kern="1200" dirty="0" err="1">
              <a:latin typeface="Times New Roman" pitchFamily="18" charset="0"/>
              <a:cs typeface="Times New Roman" pitchFamily="18" charset="0"/>
            </a:rPr>
            <a:t>қайд</a:t>
          </a:r>
          <a:r>
            <a:rPr lang="ru-RU" sz="2800" kern="1200" dirty="0">
              <a:latin typeface="Times New Roman" pitchFamily="18" charset="0"/>
              <a:cs typeface="Times New Roman" pitchFamily="18" charset="0"/>
            </a:rPr>
            <a:t> </a:t>
          </a:r>
          <a:r>
            <a:rPr lang="ru-RU" sz="2800" kern="1200" dirty="0" err="1">
              <a:latin typeface="Times New Roman" pitchFamily="18" charset="0"/>
              <a:cs typeface="Times New Roman" pitchFamily="18" charset="0"/>
            </a:rPr>
            <a:t>этилган</a:t>
          </a:r>
          <a:r>
            <a:rPr lang="ru-RU" sz="2800" kern="1200" dirty="0">
              <a:latin typeface="Times New Roman" pitchFamily="18" charset="0"/>
              <a:cs typeface="Times New Roman" pitchFamily="18" charset="0"/>
            </a:rPr>
            <a:t>.</a:t>
          </a:r>
          <a:endParaRPr lang="ru-RU" sz="2600" kern="1200" dirty="0">
            <a:latin typeface="Times New Roman" pitchFamily="18" charset="0"/>
            <a:cs typeface="Times New Roman" pitchFamily="18" charset="0"/>
          </a:endParaRPr>
        </a:p>
      </dsp:txBody>
      <dsp:txXfrm>
        <a:off x="216041" y="0"/>
        <a:ext cx="8492487"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D2C57-A692-4DB6-913D-96649378F3B2}">
      <dsp:nvSpPr>
        <dsp:cNvPr id="0" name=""/>
        <dsp:cNvSpPr/>
      </dsp:nvSpPr>
      <dsp:spPr>
        <a:xfrm>
          <a:off x="6014" y="172231"/>
          <a:ext cx="8773434" cy="635730"/>
        </a:xfrm>
        <a:prstGeom prst="chevron">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1) Куч ишлатмаслик ёки куч билан таҳдид қилмаслик.</a:t>
          </a:r>
          <a:endParaRPr lang="ru-RU" sz="2400" kern="1200" dirty="0">
            <a:solidFill>
              <a:schemeClr val="tx1"/>
            </a:solidFill>
            <a:latin typeface="Times New Roman" pitchFamily="18" charset="0"/>
            <a:cs typeface="Times New Roman" pitchFamily="18" charset="0"/>
          </a:endParaRPr>
        </a:p>
      </dsp:txBody>
      <dsp:txXfrm>
        <a:off x="323879" y="172231"/>
        <a:ext cx="8137704" cy="635730"/>
      </dsp:txXfrm>
    </dsp:sp>
    <dsp:sp modelId="{305F8314-3061-4E8E-8304-695361C54E6B}">
      <dsp:nvSpPr>
        <dsp:cNvPr id="0" name=""/>
        <dsp:cNvSpPr/>
      </dsp:nvSpPr>
      <dsp:spPr>
        <a:xfrm>
          <a:off x="6014" y="896964"/>
          <a:ext cx="8785274" cy="635730"/>
        </a:xfrm>
        <a:prstGeom prst="chevron">
          <a:avLst/>
        </a:prstGeom>
        <a:solidFill>
          <a:schemeClr val="accent1">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2) Зиддиятларни тинч йўл билан бартараф этиш.</a:t>
          </a:r>
          <a:endParaRPr lang="ru-RU" sz="2400" kern="1200" dirty="0">
            <a:solidFill>
              <a:schemeClr val="tx1"/>
            </a:solidFill>
            <a:latin typeface="Times New Roman" pitchFamily="18" charset="0"/>
            <a:cs typeface="Times New Roman" pitchFamily="18" charset="0"/>
          </a:endParaRPr>
        </a:p>
      </dsp:txBody>
      <dsp:txXfrm>
        <a:off x="323879" y="896964"/>
        <a:ext cx="8149544" cy="635730"/>
      </dsp:txXfrm>
    </dsp:sp>
    <dsp:sp modelId="{0EF3313A-09E3-4C89-A337-84F186D8C9D5}">
      <dsp:nvSpPr>
        <dsp:cNvPr id="0" name=""/>
        <dsp:cNvSpPr/>
      </dsp:nvSpPr>
      <dsp:spPr>
        <a:xfrm>
          <a:off x="6014" y="1621697"/>
          <a:ext cx="8797147" cy="635730"/>
        </a:xfrm>
        <a:prstGeom prst="chevron">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3) Аралашмаслик.</a:t>
          </a:r>
          <a:endParaRPr lang="ru-RU" sz="2400" kern="1200">
            <a:solidFill>
              <a:schemeClr val="tx1"/>
            </a:solidFill>
            <a:latin typeface="Times New Roman" pitchFamily="18" charset="0"/>
            <a:cs typeface="Times New Roman" pitchFamily="18" charset="0"/>
          </a:endParaRPr>
        </a:p>
      </dsp:txBody>
      <dsp:txXfrm>
        <a:off x="323879" y="1621697"/>
        <a:ext cx="8161417" cy="635730"/>
      </dsp:txXfrm>
    </dsp:sp>
    <dsp:sp modelId="{D135CF24-9AE5-4031-884A-B6D4A5C1C76D}">
      <dsp:nvSpPr>
        <dsp:cNvPr id="0" name=""/>
        <dsp:cNvSpPr/>
      </dsp:nvSpPr>
      <dsp:spPr>
        <a:xfrm>
          <a:off x="6014" y="2346430"/>
          <a:ext cx="8809051" cy="635730"/>
        </a:xfrm>
        <a:prstGeom prst="chevron">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4) Халқларнинг тенг ҳуқуқлилиги ва ўз ҳуқуқларини ўзлари белгилаши.</a:t>
          </a:r>
          <a:endParaRPr lang="ru-RU" sz="2400" kern="1200" dirty="0">
            <a:solidFill>
              <a:schemeClr val="tx1"/>
            </a:solidFill>
            <a:latin typeface="Times New Roman" pitchFamily="18" charset="0"/>
            <a:cs typeface="Times New Roman" pitchFamily="18" charset="0"/>
          </a:endParaRPr>
        </a:p>
      </dsp:txBody>
      <dsp:txXfrm>
        <a:off x="323879" y="2346430"/>
        <a:ext cx="8173321" cy="635730"/>
      </dsp:txXfrm>
    </dsp:sp>
    <dsp:sp modelId="{B7330A6C-4472-4F1E-BB65-D1115F5935D1}">
      <dsp:nvSpPr>
        <dsp:cNvPr id="0" name=""/>
        <dsp:cNvSpPr/>
      </dsp:nvSpPr>
      <dsp:spPr>
        <a:xfrm>
          <a:off x="6014" y="3071163"/>
          <a:ext cx="8820987" cy="635730"/>
        </a:xfrm>
        <a:prstGeom prst="chevron">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5) Ҳамкорлик.</a:t>
          </a:r>
          <a:endParaRPr lang="ru-RU" sz="2400" kern="1200">
            <a:solidFill>
              <a:schemeClr val="tx1"/>
            </a:solidFill>
            <a:latin typeface="Times New Roman" pitchFamily="18" charset="0"/>
            <a:cs typeface="Times New Roman" pitchFamily="18" charset="0"/>
          </a:endParaRPr>
        </a:p>
      </dsp:txBody>
      <dsp:txXfrm>
        <a:off x="323879" y="3071163"/>
        <a:ext cx="8185257" cy="635730"/>
      </dsp:txXfrm>
    </dsp:sp>
    <dsp:sp modelId="{3B35EC45-6E17-45EA-AAC7-DC35B9B1E889}">
      <dsp:nvSpPr>
        <dsp:cNvPr id="0" name=""/>
        <dsp:cNvSpPr/>
      </dsp:nvSpPr>
      <dsp:spPr>
        <a:xfrm>
          <a:off x="6014" y="3795896"/>
          <a:ext cx="8832954" cy="635730"/>
        </a:xfrm>
        <a:prstGeom prst="chevron">
          <a:avLst/>
        </a:prstGeom>
        <a:solidFill>
          <a:schemeClr val="accent1">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6) Давлатларнинг суверен тенглиги.</a:t>
          </a:r>
          <a:endParaRPr lang="ru-RU" sz="2400" kern="1200">
            <a:solidFill>
              <a:schemeClr val="tx1"/>
            </a:solidFill>
            <a:latin typeface="Times New Roman" pitchFamily="18" charset="0"/>
            <a:cs typeface="Times New Roman" pitchFamily="18" charset="0"/>
          </a:endParaRPr>
        </a:p>
      </dsp:txBody>
      <dsp:txXfrm>
        <a:off x="323879" y="3795896"/>
        <a:ext cx="8197224" cy="635730"/>
      </dsp:txXfrm>
    </dsp:sp>
    <dsp:sp modelId="{F0481A12-B55C-44AE-9FC4-B8B527939B13}">
      <dsp:nvSpPr>
        <dsp:cNvPr id="0" name=""/>
        <dsp:cNvSpPr/>
      </dsp:nvSpPr>
      <dsp:spPr>
        <a:xfrm>
          <a:off x="6014" y="4520629"/>
          <a:ext cx="8844954" cy="635730"/>
        </a:xfrm>
        <a:prstGeom prst="chevron">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just" defTabSz="1066800" rtl="0">
            <a:lnSpc>
              <a:spcPct val="90000"/>
            </a:lnSpc>
            <a:spcBef>
              <a:spcPct val="0"/>
            </a:spcBef>
            <a:spcAft>
              <a:spcPct val="35000"/>
            </a:spcAft>
            <a:buNone/>
          </a:pPr>
          <a:r>
            <a:rPr lang="uz-Cyrl-UZ" sz="2400" kern="1200">
              <a:solidFill>
                <a:schemeClr val="tx1"/>
              </a:solidFill>
              <a:latin typeface="Times New Roman" pitchFamily="18" charset="0"/>
              <a:cs typeface="Times New Roman" pitchFamily="18" charset="0"/>
            </a:rPr>
            <a:t>7) Халқаро ҳуқуқ бўйича мажбуриятларни виждонан бажариш.</a:t>
          </a:r>
          <a:endParaRPr lang="ru-RU" sz="2400" kern="1200">
            <a:solidFill>
              <a:schemeClr val="tx1"/>
            </a:solidFill>
            <a:latin typeface="Times New Roman" pitchFamily="18" charset="0"/>
            <a:cs typeface="Times New Roman" pitchFamily="18" charset="0"/>
          </a:endParaRPr>
        </a:p>
      </dsp:txBody>
      <dsp:txXfrm>
        <a:off x="323879" y="4520629"/>
        <a:ext cx="8209224" cy="635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A722-A537-402B-A7FC-626730947BE9}">
      <dsp:nvSpPr>
        <dsp:cNvPr id="0" name=""/>
        <dsp:cNvSpPr/>
      </dsp:nvSpPr>
      <dsp:spPr>
        <a:xfrm>
          <a:off x="0" y="0"/>
          <a:ext cx="1210146" cy="121014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97C62-9A8D-4B39-AE90-FDB9D83EABF1}">
      <dsp:nvSpPr>
        <dsp:cNvPr id="0" name=""/>
        <dsp:cNvSpPr/>
      </dsp:nvSpPr>
      <dsp:spPr>
        <a:xfrm>
          <a:off x="605073" y="0"/>
          <a:ext cx="7830207" cy="1210146"/>
        </a:xfrm>
        <a:prstGeom prst="rect">
          <a:avLst/>
        </a:prstGeom>
        <a:solidFill>
          <a:schemeClr val="accent3">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uz-Cyrl-UZ" sz="2800" kern="1200" dirty="0">
              <a:latin typeface="Times New Roman" pitchFamily="18" charset="0"/>
              <a:cs typeface="Times New Roman" pitchFamily="18" charset="0"/>
            </a:rPr>
            <a:t>Ушбу принциплар ЕХҲКнинг 1975 йилдаги Якуний актида рўйхатга олиниб, 3 та принцип билан тўлдирилди:</a:t>
          </a:r>
          <a:endParaRPr lang="ru-RU" sz="2800" kern="1200" dirty="0">
            <a:latin typeface="Times New Roman" pitchFamily="18" charset="0"/>
            <a:cs typeface="Times New Roman" pitchFamily="18" charset="0"/>
          </a:endParaRPr>
        </a:p>
      </dsp:txBody>
      <dsp:txXfrm>
        <a:off x="605073" y="0"/>
        <a:ext cx="7830207" cy="1210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0B16B-747F-4AD9-9F94-5E7F9F3FDB91}">
      <dsp:nvSpPr>
        <dsp:cNvPr id="0" name=""/>
        <dsp:cNvSpPr/>
      </dsp:nvSpPr>
      <dsp:spPr>
        <a:xfrm>
          <a:off x="0" y="0"/>
          <a:ext cx="4997152" cy="4997152"/>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F57CC-B93B-4253-9915-8E5B9A0F96A2}">
      <dsp:nvSpPr>
        <dsp:cNvPr id="0" name=""/>
        <dsp:cNvSpPr/>
      </dsp:nvSpPr>
      <dsp:spPr>
        <a:xfrm>
          <a:off x="2342387" y="502399"/>
          <a:ext cx="6370594" cy="1182919"/>
        </a:xfrm>
        <a:prstGeom prst="roundRect">
          <a:avLst/>
        </a:prstGeom>
        <a:solidFill>
          <a:schemeClr val="accent5">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uz-Cyrl-UZ" sz="3600" kern="1200" dirty="0">
              <a:latin typeface="Times New Roman" pitchFamily="18" charset="0"/>
              <a:cs typeface="Times New Roman" pitchFamily="18" charset="0"/>
            </a:rPr>
            <a:t>1) Чегараларнинг дахлсизлиги.</a:t>
          </a:r>
          <a:endParaRPr lang="ru-RU" sz="3600" kern="1200" dirty="0">
            <a:latin typeface="Times New Roman" pitchFamily="18" charset="0"/>
            <a:cs typeface="Times New Roman" pitchFamily="18" charset="0"/>
          </a:endParaRPr>
        </a:p>
      </dsp:txBody>
      <dsp:txXfrm>
        <a:off x="2400132" y="560144"/>
        <a:ext cx="6255104" cy="1067429"/>
      </dsp:txXfrm>
    </dsp:sp>
    <dsp:sp modelId="{B78607E1-A2EA-40EF-8D7B-0F98F5634D30}">
      <dsp:nvSpPr>
        <dsp:cNvPr id="0" name=""/>
        <dsp:cNvSpPr/>
      </dsp:nvSpPr>
      <dsp:spPr>
        <a:xfrm>
          <a:off x="2349858" y="2116836"/>
          <a:ext cx="6363123" cy="1182919"/>
        </a:xfrm>
        <a:prstGeom prst="roundRect">
          <a:avLst/>
        </a:prstGeom>
        <a:solidFill>
          <a:schemeClr val="accent1">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uz-Cyrl-UZ" sz="3600" kern="1200" dirty="0">
              <a:latin typeface="Times New Roman" pitchFamily="18" charset="0"/>
              <a:cs typeface="Times New Roman" pitchFamily="18" charset="0"/>
            </a:rPr>
            <a:t>2) Ҳудудий яхлитлик.</a:t>
          </a:r>
          <a:endParaRPr lang="ru-RU" sz="3600" kern="1200" dirty="0">
            <a:latin typeface="Times New Roman" pitchFamily="18" charset="0"/>
            <a:cs typeface="Times New Roman" pitchFamily="18" charset="0"/>
          </a:endParaRPr>
        </a:p>
      </dsp:txBody>
      <dsp:txXfrm>
        <a:off x="2407603" y="2174581"/>
        <a:ext cx="6247633" cy="1067429"/>
      </dsp:txXfrm>
    </dsp:sp>
    <dsp:sp modelId="{F07D50E6-2924-44AA-9161-741BD82CE9A6}">
      <dsp:nvSpPr>
        <dsp:cNvPr id="0" name=""/>
        <dsp:cNvSpPr/>
      </dsp:nvSpPr>
      <dsp:spPr>
        <a:xfrm>
          <a:off x="2449527" y="3598206"/>
          <a:ext cx="6263437" cy="1182919"/>
        </a:xfrm>
        <a:prstGeom prst="roundRect">
          <a:avLst/>
        </a:prstGeom>
        <a:solidFill>
          <a:schemeClr val="accent1">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uz-Cyrl-UZ" sz="3600" kern="1200" dirty="0">
              <a:latin typeface="Times New Roman" pitchFamily="18" charset="0"/>
              <a:cs typeface="Times New Roman" pitchFamily="18" charset="0"/>
            </a:rPr>
            <a:t>3) Инсон ҳуқуқларини ҳурмат қилиш принциплари.</a:t>
          </a:r>
          <a:endParaRPr lang="ru-RU" sz="3600" kern="1200" dirty="0">
            <a:latin typeface="Times New Roman" pitchFamily="18" charset="0"/>
            <a:cs typeface="Times New Roman" pitchFamily="18" charset="0"/>
          </a:endParaRPr>
        </a:p>
      </dsp:txBody>
      <dsp:txXfrm>
        <a:off x="2507272" y="3655951"/>
        <a:ext cx="6147947" cy="10674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6309-7850-4CFC-B41B-CADBBB839562}">
      <dsp:nvSpPr>
        <dsp:cNvPr id="0" name=""/>
        <dsp:cNvSpPr/>
      </dsp:nvSpPr>
      <dsp:spPr>
        <a:xfrm>
          <a:off x="2368876" y="3398"/>
          <a:ext cx="6775116" cy="169092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US" sz="1800" b="1" i="0" kern="1200" dirty="0">
              <a:latin typeface="Times New Roman" panose="02020603050405020304" pitchFamily="18" charset="0"/>
              <a:cs typeface="Times New Roman" panose="02020603050405020304" pitchFamily="18" charset="0"/>
            </a:rPr>
            <a:t>BMT </a:t>
          </a:r>
          <a:r>
            <a:rPr lang="en-US" sz="1800" b="1" i="0" kern="1200" dirty="0" err="1">
              <a:latin typeface="Times New Roman" panose="02020603050405020304" pitchFamily="18" charset="0"/>
              <a:cs typeface="Times New Roman" panose="02020603050405020304" pitchFamily="18" charset="0"/>
            </a:rPr>
            <a:t>Toshkentda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o'z</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vakolatxonasini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ochdi</a:t>
          </a:r>
          <a:r>
            <a:rPr lang="uz-Cyrl-UZ"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Ushbu</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vakolatxona</a:t>
          </a:r>
          <a:r>
            <a:rPr lang="en-US" sz="1800" b="1" i="0" kern="1200" dirty="0">
              <a:latin typeface="Times New Roman" panose="02020603050405020304" pitchFamily="18" charset="0"/>
              <a:cs typeface="Times New Roman" panose="02020603050405020304" pitchFamily="18" charset="0"/>
            </a:rPr>
            <a:t> 25 ta </a:t>
          </a:r>
          <a:r>
            <a:rPr lang="en-US" sz="1800" b="1" i="0" kern="1200" dirty="0" err="1">
              <a:latin typeface="Times New Roman" panose="02020603050405020304" pitchFamily="18" charset="0"/>
              <a:cs typeface="Times New Roman" panose="02020603050405020304" pitchFamily="18" charset="0"/>
            </a:rPr>
            <a:t>agentlik</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jamg’arma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va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dasturlardan</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iborat</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ular</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mamlakatni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Barqaror</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rivojlanish</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maqsadlari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va</a:t>
          </a:r>
          <a:r>
            <a:rPr lang="en-US" sz="1800" b="1" i="0" kern="1200" dirty="0">
              <a:latin typeface="Times New Roman" panose="02020603050405020304" pitchFamily="18" charset="0"/>
              <a:cs typeface="Times New Roman" panose="02020603050405020304" pitchFamily="18" charset="0"/>
            </a:rPr>
            <a:t> 2030-yilgacha </a:t>
          </a:r>
          <a:r>
            <a:rPr lang="en-US" sz="1800" b="1" i="0" kern="1200" dirty="0" err="1">
              <a:latin typeface="Times New Roman" panose="02020603050405020304" pitchFamily="18" charset="0"/>
              <a:cs typeface="Times New Roman" panose="02020603050405020304" pitchFamily="18" charset="0"/>
            </a:rPr>
            <a:t>mo'ljallangan</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rivojlanishning</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milliy</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ustuvor</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yo'nalishlariga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muvofiq</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shakllantirishda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ko'maklashmoqda</a:t>
          </a:r>
          <a:r>
            <a:rPr lang="en-US" sz="1800" b="1" i="0" kern="1200" dirty="0">
              <a:latin typeface="Times New Roman" panose="02020603050405020304" pitchFamily="18" charset="0"/>
              <a:cs typeface="Times New Roman" panose="02020603050405020304" pitchFamily="18" charset="0"/>
            </a:rPr>
            <a:t>.</a:t>
          </a:r>
          <a:endParaRPr lang="ru-RU" sz="1800" b="1" kern="1200" dirty="0">
            <a:solidFill>
              <a:srgbClr val="002060"/>
            </a:solidFill>
            <a:latin typeface="Times New Roman" pitchFamily="18" charset="0"/>
            <a:cs typeface="Times New Roman" pitchFamily="18" charset="0"/>
          </a:endParaRPr>
        </a:p>
      </dsp:txBody>
      <dsp:txXfrm>
        <a:off x="2368876" y="214764"/>
        <a:ext cx="6141018" cy="1268196"/>
      </dsp:txXfrm>
    </dsp:sp>
    <dsp:sp modelId="{1624487F-F08B-42F5-A747-B35E8FCDBA6E}">
      <dsp:nvSpPr>
        <dsp:cNvPr id="0" name=""/>
        <dsp:cNvSpPr/>
      </dsp:nvSpPr>
      <dsp:spPr>
        <a:xfrm>
          <a:off x="0" y="249921"/>
          <a:ext cx="2368869" cy="1197881"/>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US" sz="2800" b="1" kern="1200" dirty="0">
              <a:solidFill>
                <a:srgbClr val="002060"/>
              </a:solidFill>
              <a:latin typeface="Times New Roman" pitchFamily="18" charset="0"/>
              <a:cs typeface="Times New Roman" pitchFamily="18" charset="0"/>
            </a:rPr>
            <a:t>1993-yil      24-oktyabrda</a:t>
          </a:r>
          <a:endParaRPr lang="ru-RU" sz="2800" b="1" kern="1200" dirty="0">
            <a:solidFill>
              <a:srgbClr val="002060"/>
            </a:solidFill>
            <a:latin typeface="Times New Roman" pitchFamily="18" charset="0"/>
            <a:cs typeface="Times New Roman" pitchFamily="18" charset="0"/>
          </a:endParaRPr>
        </a:p>
      </dsp:txBody>
      <dsp:txXfrm>
        <a:off x="58476" y="308397"/>
        <a:ext cx="2251917" cy="1080929"/>
      </dsp:txXfrm>
    </dsp:sp>
    <dsp:sp modelId="{14C585E0-C7E7-47B6-8282-3211CCDB120B}">
      <dsp:nvSpPr>
        <dsp:cNvPr id="0" name=""/>
        <dsp:cNvSpPr/>
      </dsp:nvSpPr>
      <dsp:spPr>
        <a:xfrm>
          <a:off x="2477150" y="1824521"/>
          <a:ext cx="6664517" cy="1301945"/>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US" sz="1800" b="1" i="0" kern="1200" dirty="0" err="1">
              <a:latin typeface="Times New Roman" panose="02020603050405020304" pitchFamily="18" charset="0"/>
              <a:cs typeface="Times New Roman" panose="02020603050405020304" pitchFamily="18" charset="0"/>
            </a:rPr>
            <a:t>O‘zbekiston</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Respublikasi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birinchi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Prezidenti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Islom</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Karimov</a:t>
          </a:r>
          <a:r>
            <a:rPr lang="en-US" sz="1800" b="1" i="0" kern="1200" dirty="0">
              <a:latin typeface="Times New Roman" panose="02020603050405020304" pitchFamily="18" charset="0"/>
              <a:cs typeface="Times New Roman" panose="02020603050405020304" pitchFamily="18" charset="0"/>
            </a:rPr>
            <a:t> BMT Bosh </a:t>
          </a:r>
          <a:r>
            <a:rPr lang="en-US" sz="1800" b="1" i="0" kern="1200" dirty="0" err="1">
              <a:latin typeface="Times New Roman" panose="02020603050405020304" pitchFamily="18" charset="0"/>
              <a:cs typeface="Times New Roman" panose="02020603050405020304" pitchFamily="18" charset="0"/>
            </a:rPr>
            <a:t>Assambleyasining</a:t>
          </a:r>
          <a:r>
            <a:rPr lang="en-US" sz="1800" b="1" i="0" kern="1200" dirty="0">
              <a:latin typeface="Times New Roman" panose="02020603050405020304" pitchFamily="18" charset="0"/>
              <a:cs typeface="Times New Roman" panose="02020603050405020304" pitchFamily="18" charset="0"/>
            </a:rPr>
            <a:t> 48-sessiyasida </a:t>
          </a:r>
          <a:r>
            <a:rPr lang="en-US" sz="1800" b="1" i="0" kern="1200" dirty="0" err="1">
              <a:latin typeface="Times New Roman" panose="02020603050405020304" pitchFamily="18" charset="0"/>
              <a:cs typeface="Times New Roman" panose="02020603050405020304" pitchFamily="18" charset="0"/>
            </a:rPr>
            <a:t>ishtirok</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etib</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Markaziy</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Osiyoda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yadro</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qurolidan</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xoli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zonani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barpo</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etish</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bo‘yicha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tashabbusni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ilgari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surdi</a:t>
          </a:r>
          <a:r>
            <a:rPr lang="en-US" sz="1800" b="1" i="0" kern="1200" dirty="0">
              <a:latin typeface="Times New Roman" panose="02020603050405020304" pitchFamily="18" charset="0"/>
              <a:cs typeface="Times New Roman" panose="02020603050405020304" pitchFamily="18" charset="0"/>
            </a:rPr>
            <a:t>.</a:t>
          </a:r>
          <a:endParaRPr lang="ru-RU" sz="1800" b="1" kern="1200" dirty="0">
            <a:solidFill>
              <a:srgbClr val="002060"/>
            </a:solidFill>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br>
            <a:rPr lang="en-US" sz="1800" b="1" kern="1200" dirty="0">
              <a:latin typeface="Times New Roman" panose="02020603050405020304" pitchFamily="18" charset="0"/>
              <a:cs typeface="Times New Roman" panose="02020603050405020304" pitchFamily="18" charset="0"/>
            </a:rPr>
          </a:br>
          <a:endParaRPr lang="ru-RU" sz="1800" b="1" kern="1200" dirty="0">
            <a:solidFill>
              <a:srgbClr val="002060"/>
            </a:solidFill>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solidFill>
              <a:srgbClr val="002060"/>
            </a:solidFill>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solidFill>
              <a:srgbClr val="002060"/>
            </a:solidFill>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solidFill>
              <a:srgbClr val="002060"/>
            </a:solidFill>
            <a:latin typeface="Times New Roman" pitchFamily="18" charset="0"/>
            <a:cs typeface="Times New Roman" pitchFamily="18" charset="0"/>
          </a:endParaRPr>
        </a:p>
      </dsp:txBody>
      <dsp:txXfrm>
        <a:off x="2477150" y="1987264"/>
        <a:ext cx="6176288" cy="976459"/>
      </dsp:txXfrm>
    </dsp:sp>
    <dsp:sp modelId="{E92D623C-7420-464F-9629-4029374C784B}">
      <dsp:nvSpPr>
        <dsp:cNvPr id="0" name=""/>
        <dsp:cNvSpPr/>
      </dsp:nvSpPr>
      <dsp:spPr>
        <a:xfrm>
          <a:off x="0" y="1843021"/>
          <a:ext cx="2474817" cy="130194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1993-yil</a:t>
          </a:r>
          <a:r>
            <a:rPr lang="uz-Cyrl-UZ" sz="2800" b="1" kern="1200" dirty="0">
              <a:latin typeface="Times New Roman" pitchFamily="18" charset="0"/>
              <a:cs typeface="Times New Roman" pitchFamily="18" charset="0"/>
            </a:rPr>
            <a:t> </a:t>
          </a:r>
          <a:r>
            <a:rPr lang="en-US" sz="2800" b="1" kern="1200" dirty="0">
              <a:latin typeface="Times New Roman" pitchFamily="18" charset="0"/>
              <a:cs typeface="Times New Roman" pitchFamily="18" charset="0"/>
            </a:rPr>
            <a:t>     </a:t>
          </a:r>
          <a:r>
            <a:rPr lang="en-US" sz="2800" b="1" i="0" kern="1200" dirty="0">
              <a:latin typeface="Times New Roman" panose="02020603050405020304" pitchFamily="18" charset="0"/>
              <a:cs typeface="Times New Roman" panose="02020603050405020304" pitchFamily="18" charset="0"/>
            </a:rPr>
            <a:t>26-28-sentabr </a:t>
          </a:r>
          <a:r>
            <a:rPr lang="en-US" sz="2800" b="1" i="0" kern="1200" dirty="0" err="1">
              <a:latin typeface="Times New Roman" panose="02020603050405020304" pitchFamily="18" charset="0"/>
              <a:cs typeface="Times New Roman" panose="02020603050405020304" pitchFamily="18" charset="0"/>
            </a:rPr>
            <a:t>kunlari</a:t>
          </a:r>
          <a:r>
            <a:rPr lang="en-US" sz="2800" b="1" i="0" kern="1200" dirty="0">
              <a:latin typeface="Times New Roman" panose="02020603050405020304" pitchFamily="18" charset="0"/>
              <a:cs typeface="Times New Roman" panose="02020603050405020304" pitchFamily="18" charset="0"/>
            </a:rPr>
            <a:t> </a:t>
          </a:r>
          <a:endParaRPr lang="ru-RU" sz="2800" b="1" kern="1200" dirty="0">
            <a:latin typeface="Times New Roman" pitchFamily="18" charset="0"/>
            <a:cs typeface="Times New Roman" pitchFamily="18" charset="0"/>
          </a:endParaRPr>
        </a:p>
      </dsp:txBody>
      <dsp:txXfrm>
        <a:off x="63556" y="1906577"/>
        <a:ext cx="2347705" cy="1174833"/>
      </dsp:txXfrm>
    </dsp:sp>
    <dsp:sp modelId="{EC4A3AD0-7443-4902-9F31-BBEA00130E23}">
      <dsp:nvSpPr>
        <dsp:cNvPr id="0" name=""/>
        <dsp:cNvSpPr/>
      </dsp:nvSpPr>
      <dsp:spPr>
        <a:xfrm>
          <a:off x="2431366" y="3256661"/>
          <a:ext cx="6706569" cy="1301945"/>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US" sz="1800" b="1" i="0" kern="1200" dirty="0" err="1">
              <a:latin typeface="Times New Roman" panose="02020603050405020304" pitchFamily="18" charset="0"/>
              <a:cs typeface="Times New Roman" panose="02020603050405020304" pitchFamily="18" charset="0"/>
            </a:rPr>
            <a:t>Nyu-Yorkda</a:t>
          </a:r>
          <a:r>
            <a:rPr lang="en-US" sz="1800" b="1" i="0" kern="1200" dirty="0">
              <a:latin typeface="Times New Roman" panose="02020603050405020304" pitchFamily="18" charset="0"/>
              <a:cs typeface="Times New Roman" panose="02020603050405020304" pitchFamily="18" charset="0"/>
            </a:rPr>
            <a:t> BMT Bosh </a:t>
          </a:r>
          <a:r>
            <a:rPr lang="en-US" sz="1800" b="1" i="0" kern="1200" dirty="0" err="1">
              <a:latin typeface="Times New Roman" panose="02020603050405020304" pitchFamily="18" charset="0"/>
              <a:cs typeface="Times New Roman" panose="02020603050405020304" pitchFamily="18" charset="0"/>
            </a:rPr>
            <a:t>Assambleyasi</a:t>
          </a:r>
          <a:r>
            <a:rPr lang="en-US" sz="1800" b="1" i="0" kern="1200" dirty="0">
              <a:latin typeface="Times New Roman" panose="02020603050405020304" pitchFamily="18" charset="0"/>
              <a:cs typeface="Times New Roman" panose="02020603050405020304" pitchFamily="18" charset="0"/>
            </a:rPr>
            <a:t> 50-sessiyasining </a:t>
          </a:r>
          <a:r>
            <a:rPr lang="en-US" sz="1800" b="1" i="0" kern="1200" dirty="0" err="1">
              <a:latin typeface="Times New Roman" panose="02020603050405020304" pitchFamily="18" charset="0"/>
              <a:cs typeface="Times New Roman" panose="02020603050405020304" pitchFamily="18" charset="0"/>
            </a:rPr>
            <a:t>tantanali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majlisida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birinchi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Prezident</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Islom</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Karimov</a:t>
          </a:r>
          <a:r>
            <a:rPr lang="en-US" sz="1800" b="1" i="0" kern="1200" dirty="0">
              <a:latin typeface="Times New Roman" panose="02020603050405020304" pitchFamily="18" charset="0"/>
              <a:cs typeface="Times New Roman" panose="02020603050405020304" pitchFamily="18" charset="0"/>
            </a:rPr>
            <a:t> BMT </a:t>
          </a:r>
          <a:r>
            <a:rPr lang="en-US" sz="1800" b="1" i="0" kern="1200" dirty="0" err="1">
              <a:latin typeface="Times New Roman" panose="02020603050405020304" pitchFamily="18" charset="0"/>
              <a:cs typeface="Times New Roman" panose="02020603050405020304" pitchFamily="18" charset="0"/>
            </a:rPr>
            <a:t>ninng</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faoliyat</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dasturi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va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uni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kengaytirish</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haqida</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taklif</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ilgari</a:t>
          </a:r>
          <a:r>
            <a:rPr lang="en-US" sz="1800" b="1" i="0" kern="1200" dirty="0">
              <a:latin typeface="Times New Roman" panose="02020603050405020304" pitchFamily="18" charset="0"/>
              <a:cs typeface="Times New Roman" panose="02020603050405020304" pitchFamily="18" charset="0"/>
            </a:rPr>
            <a:t> </a:t>
          </a:r>
          <a:r>
            <a:rPr lang="en-US" sz="1800" b="1" i="0" kern="1200" dirty="0" err="1">
              <a:latin typeface="Times New Roman" panose="02020603050405020304" pitchFamily="18" charset="0"/>
              <a:cs typeface="Times New Roman" panose="02020603050405020304" pitchFamily="18" charset="0"/>
            </a:rPr>
            <a:t>surildi</a:t>
          </a:r>
          <a:r>
            <a:rPr lang="ru-RU" sz="1800" b="1" kern="1200" dirty="0">
              <a:latin typeface="Times New Roman" pitchFamily="18" charset="0"/>
              <a:cs typeface="Times New Roman" pitchFamily="18" charset="0"/>
            </a:rPr>
            <a:t>.</a:t>
          </a:r>
        </a:p>
        <a:p>
          <a:pPr marL="171450" lvl="1" indent="-171450" algn="just" defTabSz="800100">
            <a:lnSpc>
              <a:spcPct val="90000"/>
            </a:lnSpc>
            <a:spcBef>
              <a:spcPct val="0"/>
            </a:spcBef>
            <a:spcAft>
              <a:spcPct val="15000"/>
            </a:spcAft>
            <a:buChar char="•"/>
          </a:pPr>
          <a:endParaRPr lang="ru-RU" sz="1800" b="1" kern="1200" dirty="0">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latin typeface="Times New Roman" pitchFamily="18" charset="0"/>
            <a:cs typeface="Times New Roman" pitchFamily="18" charset="0"/>
          </a:endParaRPr>
        </a:p>
      </dsp:txBody>
      <dsp:txXfrm>
        <a:off x="2431366" y="3419404"/>
        <a:ext cx="6218340" cy="976459"/>
      </dsp:txXfrm>
    </dsp:sp>
    <dsp:sp modelId="{7D539282-28E7-4314-B139-C908A29A8448}">
      <dsp:nvSpPr>
        <dsp:cNvPr id="0" name=""/>
        <dsp:cNvSpPr/>
      </dsp:nvSpPr>
      <dsp:spPr>
        <a:xfrm>
          <a:off x="6063" y="3256661"/>
          <a:ext cx="2425303" cy="130194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ru-RU" sz="2000" b="1" kern="1200" dirty="0">
            <a:latin typeface="Times New Roman" pitchFamily="18" charset="0"/>
            <a:cs typeface="Times New Roman" pitchFamily="18" charset="0"/>
          </a:endParaRPr>
        </a:p>
        <a:p>
          <a:pPr marL="0" lvl="0" indent="0" algn="ctr" defTabSz="889000">
            <a:lnSpc>
              <a:spcPct val="90000"/>
            </a:lnSpc>
            <a:spcBef>
              <a:spcPct val="0"/>
            </a:spcBef>
            <a:spcAft>
              <a:spcPct val="35000"/>
            </a:spcAft>
            <a:buNone/>
          </a:pPr>
          <a:endParaRPr lang="ru-RU" sz="2000" b="1" kern="1200" dirty="0">
            <a:latin typeface="Times New Roman" pitchFamily="18" charset="0"/>
            <a:cs typeface="Times New Roman" pitchFamily="18" charset="0"/>
          </a:endParaRPr>
        </a:p>
        <a:p>
          <a:pPr marL="0" lvl="0" indent="0" algn="ctr" defTabSz="889000">
            <a:lnSpc>
              <a:spcPct val="90000"/>
            </a:lnSpc>
            <a:spcBef>
              <a:spcPct val="0"/>
            </a:spcBef>
            <a:spcAft>
              <a:spcPct val="35000"/>
            </a:spcAft>
            <a:buNone/>
          </a:pPr>
          <a:r>
            <a:rPr lang="ru-RU" sz="2000" b="1" kern="1200" dirty="0">
              <a:latin typeface="Times New Roman" pitchFamily="18" charset="0"/>
              <a:cs typeface="Times New Roman" pitchFamily="18" charset="0"/>
            </a:rPr>
            <a:t>1995</a:t>
          </a:r>
          <a:r>
            <a:rPr lang="en-US" sz="2000" b="1" kern="1200" dirty="0">
              <a:latin typeface="Times New Roman" pitchFamily="18" charset="0"/>
              <a:cs typeface="Times New Roman" pitchFamily="18" charset="0"/>
            </a:rPr>
            <a:t>-</a:t>
          </a:r>
          <a:r>
            <a:rPr lang="en-US" sz="2000" b="1" kern="1200" dirty="0" err="1">
              <a:latin typeface="Times New Roman" pitchFamily="18" charset="0"/>
              <a:cs typeface="Times New Roman" pitchFamily="18" charset="0"/>
            </a:rPr>
            <a:t>yil</a:t>
          </a:r>
          <a:r>
            <a:rPr lang="en-US" sz="2000" b="1" kern="1200" dirty="0">
              <a:latin typeface="Times New Roman" pitchFamily="18" charset="0"/>
              <a:cs typeface="Times New Roman" pitchFamily="18" charset="0"/>
            </a:rPr>
            <a:t>                </a:t>
          </a:r>
          <a:r>
            <a:rPr lang="en-US" sz="2000" b="1" i="0" kern="1200" dirty="0">
              <a:latin typeface="Times New Roman" panose="02020603050405020304" pitchFamily="18" charset="0"/>
              <a:cs typeface="Times New Roman" panose="02020603050405020304" pitchFamily="18" charset="0"/>
            </a:rPr>
            <a:t>22-24-oktabr   </a:t>
          </a:r>
          <a:r>
            <a:rPr lang="en-US" sz="2000" b="1" i="0" kern="1200" dirty="0" err="1">
              <a:latin typeface="Times New Roman" panose="02020603050405020304" pitchFamily="18" charset="0"/>
              <a:cs typeface="Times New Roman" panose="02020603050405020304" pitchFamily="18" charset="0"/>
            </a:rPr>
            <a:t>kunlari</a:t>
          </a:r>
          <a:r>
            <a:rPr lang="en-US" sz="2000" b="1" i="0" kern="1200" dirty="0">
              <a:latin typeface="Times New Roman" panose="02020603050405020304" pitchFamily="18" charset="0"/>
              <a:cs typeface="Times New Roman" panose="02020603050405020304" pitchFamily="18" charset="0"/>
            </a:rPr>
            <a:t> </a:t>
          </a:r>
          <a:endParaRPr lang="ru-RU" sz="2000" b="1" kern="1200" dirty="0">
            <a:latin typeface="Times New Roman" pitchFamily="18" charset="0"/>
            <a:cs typeface="Times New Roman" pitchFamily="18" charset="0"/>
          </a:endParaRPr>
        </a:p>
        <a:p>
          <a:pPr marL="0" lvl="0" indent="0" algn="ctr" defTabSz="889000">
            <a:lnSpc>
              <a:spcPct val="90000"/>
            </a:lnSpc>
            <a:spcBef>
              <a:spcPct val="0"/>
            </a:spcBef>
            <a:spcAft>
              <a:spcPct val="35000"/>
            </a:spcAft>
            <a:buNone/>
          </a:pPr>
          <a:endParaRPr lang="ru-RU" sz="2000" b="1" kern="1200" dirty="0">
            <a:latin typeface="Times New Roman" pitchFamily="18" charset="0"/>
            <a:cs typeface="Times New Roman" pitchFamily="18" charset="0"/>
          </a:endParaRPr>
        </a:p>
      </dsp:txBody>
      <dsp:txXfrm>
        <a:off x="69619" y="3320217"/>
        <a:ext cx="2298191" cy="1174833"/>
      </dsp:txXfrm>
    </dsp:sp>
    <dsp:sp modelId="{1F3F9354-2073-413D-A6B4-7DC29E38F760}">
      <dsp:nvSpPr>
        <dsp:cNvPr id="0" name=""/>
        <dsp:cNvSpPr/>
      </dsp:nvSpPr>
      <dsp:spPr>
        <a:xfrm>
          <a:off x="2422822" y="4688802"/>
          <a:ext cx="6720086" cy="149430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r>
            <a:rPr lang="en-US" sz="2000" b="1" i="0" kern="1200" dirty="0">
              <a:latin typeface="Times New Roman" panose="02020603050405020304" pitchFamily="18" charset="0"/>
              <a:cs typeface="Times New Roman" panose="02020603050405020304" pitchFamily="18" charset="0"/>
            </a:rPr>
            <a:t>BMT </a:t>
          </a:r>
          <a:r>
            <a:rPr lang="en-US" sz="2000" b="1" i="0" kern="1200" dirty="0" err="1">
              <a:latin typeface="Times New Roman" panose="02020603050405020304" pitchFamily="18" charset="0"/>
              <a:cs typeface="Times New Roman" panose="02020603050405020304" pitchFamily="18" charset="0"/>
            </a:rPr>
            <a:t>ning</a:t>
          </a:r>
          <a:r>
            <a:rPr lang="en-US" sz="2000" b="1" i="0" kern="1200" dirty="0">
              <a:latin typeface="Times New Roman" panose="02020603050405020304" pitchFamily="18" charset="0"/>
              <a:cs typeface="Times New Roman" panose="02020603050405020304" pitchFamily="18" charset="0"/>
            </a:rPr>
            <a:t> "Ming </a:t>
          </a:r>
          <a:r>
            <a:rPr lang="en-US" sz="2000" b="1" i="0" kern="1200" dirty="0" err="1">
              <a:latin typeface="Times New Roman" panose="02020603050405020304" pitchFamily="18" charset="0"/>
              <a:cs typeface="Times New Roman" panose="02020603050405020304" pitchFamily="18" charset="0"/>
            </a:rPr>
            <a:t>yillik</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sammiti“da</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birinchi</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Prezident</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Islom</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Karimov</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dunyoning</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yangi</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asr</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boshida</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qanday</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muammolarni</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hal</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qilishi</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kerakligi</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haqida</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nutq</a:t>
          </a:r>
          <a:r>
            <a:rPr lang="en-US" sz="2000" b="1" i="0" kern="1200" dirty="0">
              <a:latin typeface="Times New Roman" panose="02020603050405020304" pitchFamily="18" charset="0"/>
              <a:cs typeface="Times New Roman" panose="02020603050405020304" pitchFamily="18" charset="0"/>
            </a:rPr>
            <a:t> </a:t>
          </a:r>
          <a:r>
            <a:rPr lang="en-US" sz="2000" b="1" i="0" kern="1200" dirty="0" err="1">
              <a:latin typeface="Times New Roman" panose="02020603050405020304" pitchFamily="18" charset="0"/>
              <a:cs typeface="Times New Roman" panose="02020603050405020304" pitchFamily="18" charset="0"/>
            </a:rPr>
            <a:t>so‘zladi</a:t>
          </a:r>
          <a:endParaRPr lang="ru-RU" sz="2000" b="1"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endParaRPr lang="ru-RU" sz="2000" b="1"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endParaRPr lang="ru-RU" sz="2000" b="1" kern="1200" dirty="0">
            <a:latin typeface="Times New Roman" pitchFamily="18" charset="0"/>
            <a:cs typeface="Times New Roman" pitchFamily="18" charset="0"/>
          </a:endParaRPr>
        </a:p>
        <a:p>
          <a:pPr marL="228600" lvl="1" indent="-228600" algn="just" defTabSz="889000">
            <a:lnSpc>
              <a:spcPct val="90000"/>
            </a:lnSpc>
            <a:spcBef>
              <a:spcPct val="0"/>
            </a:spcBef>
            <a:spcAft>
              <a:spcPct val="15000"/>
            </a:spcAft>
            <a:buChar char="•"/>
          </a:pPr>
          <a:endParaRPr lang="ru-RU" sz="2000" b="1" kern="1200" dirty="0">
            <a:latin typeface="Times New Roman" pitchFamily="18" charset="0"/>
            <a:cs typeface="Times New Roman" pitchFamily="18" charset="0"/>
          </a:endParaRPr>
        </a:p>
      </dsp:txBody>
      <dsp:txXfrm>
        <a:off x="2422822" y="4875591"/>
        <a:ext cx="6159721" cy="1120731"/>
      </dsp:txXfrm>
    </dsp:sp>
    <dsp:sp modelId="{55063C27-F605-4521-9628-B8F0CB5862E8}">
      <dsp:nvSpPr>
        <dsp:cNvPr id="0" name=""/>
        <dsp:cNvSpPr/>
      </dsp:nvSpPr>
      <dsp:spPr>
        <a:xfrm>
          <a:off x="0" y="4788954"/>
          <a:ext cx="2421731" cy="130194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b="1" kern="1200" dirty="0">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en-US" sz="2400" b="1" kern="1200" dirty="0">
            <a:latin typeface="Times New Roman" pitchFamily="18" charset="0"/>
            <a:cs typeface="Times New Roman" pitchFamily="18" charset="0"/>
          </a:endParaRPr>
        </a:p>
        <a:p>
          <a:pPr marL="0" lvl="0" indent="0" algn="ctr" defTabSz="1066800">
            <a:lnSpc>
              <a:spcPct val="90000"/>
            </a:lnSpc>
            <a:spcBef>
              <a:spcPct val="0"/>
            </a:spcBef>
            <a:spcAft>
              <a:spcPct val="35000"/>
            </a:spcAft>
            <a:buNone/>
          </a:pPr>
          <a:r>
            <a:rPr lang="ru-RU" sz="2400" b="1" kern="1200" dirty="0">
              <a:latin typeface="Times New Roman" pitchFamily="18" charset="0"/>
              <a:cs typeface="Times New Roman" pitchFamily="18" charset="0"/>
            </a:rPr>
            <a:t>2000</a:t>
          </a:r>
          <a:r>
            <a:rPr lang="en-US" sz="2400" b="1" kern="1200" dirty="0">
              <a:latin typeface="Times New Roman" pitchFamily="18" charset="0"/>
              <a:cs typeface="Times New Roman" pitchFamily="18" charset="0"/>
            </a:rPr>
            <a:t>-</a:t>
          </a:r>
          <a:r>
            <a:rPr lang="en-US" sz="2400" b="1" kern="1200" dirty="0" err="1">
              <a:latin typeface="Times New Roman" pitchFamily="18" charset="0"/>
              <a:cs typeface="Times New Roman" pitchFamily="18" charset="0"/>
            </a:rPr>
            <a:t>yil</a:t>
          </a:r>
          <a:r>
            <a:rPr lang="en-US" sz="2400" b="1" kern="1200" dirty="0">
              <a:latin typeface="Times New Roman" pitchFamily="18" charset="0"/>
              <a:cs typeface="Times New Roman" pitchFamily="18" charset="0"/>
            </a:rPr>
            <a:t>           8-sentabrda</a:t>
          </a:r>
          <a:endParaRPr lang="ru-RU" sz="2400" b="1" kern="1200" dirty="0">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b="1" kern="1200" dirty="0">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b="1" kern="1200" dirty="0">
            <a:latin typeface="Times New Roman" pitchFamily="18" charset="0"/>
            <a:cs typeface="Times New Roman" pitchFamily="18" charset="0"/>
          </a:endParaRPr>
        </a:p>
      </dsp:txBody>
      <dsp:txXfrm>
        <a:off x="63556" y="4852510"/>
        <a:ext cx="2294619" cy="11748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3B80B-1020-48FE-A48B-4904B4909B3D}">
      <dsp:nvSpPr>
        <dsp:cNvPr id="0" name=""/>
        <dsp:cNvSpPr/>
      </dsp:nvSpPr>
      <dsp:spPr>
        <a:xfrm>
          <a:off x="3668310" y="0"/>
          <a:ext cx="5475689" cy="233584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just" defTabSz="755650">
            <a:lnSpc>
              <a:spcPct val="90000"/>
            </a:lnSpc>
            <a:spcBef>
              <a:spcPct val="0"/>
            </a:spcBef>
            <a:spcAft>
              <a:spcPct val="15000"/>
            </a:spcAft>
            <a:buChar char="•"/>
          </a:pPr>
          <a:r>
            <a:rPr lang="uz-Cyrl-UZ" sz="1700" b="1" kern="1200" dirty="0">
              <a:latin typeface="Times New Roman" panose="02020603050405020304" pitchFamily="18" charset="0"/>
              <a:cs typeface="Times New Roman" panose="02020603050405020304" pitchFamily="18" charset="0"/>
            </a:rPr>
            <a:t>BMT  sammitining mingyillik rivojlanish maqsadlariga bag‘ishlangan yalpi majlisidagi nutqida 4 ta muammo 1) Afg‘oniston muammosi; 2) 2010 yilning iyunida qo‘shni Qirg‘izistonda ro‘y bergan fojiali voqealar; 3) Orol fojiasi</a:t>
          </a:r>
          <a:r>
            <a:rPr lang="ru-RU" sz="1700" b="1" kern="1200" dirty="0">
              <a:latin typeface="Times New Roman" panose="02020603050405020304" pitchFamily="18" charset="0"/>
              <a:cs typeface="Times New Roman" panose="02020603050405020304" pitchFamily="18" charset="0"/>
            </a:rPr>
            <a:t>; 4) </a:t>
          </a:r>
          <a:r>
            <a:rPr lang="ru-RU" sz="1700" b="1" kern="1200" dirty="0" err="1">
              <a:latin typeface="Times New Roman" panose="02020603050405020304" pitchFamily="18" charset="0"/>
              <a:cs typeface="Times New Roman" panose="02020603050405020304" pitchFamily="18" charset="0"/>
            </a:rPr>
            <a:t>Transchegaraviy</a:t>
          </a:r>
          <a:r>
            <a:rPr lang="ru-RU" sz="1700" b="1" kern="1200" dirty="0">
              <a:latin typeface="Times New Roman" panose="02020603050405020304" pitchFamily="18" charset="0"/>
              <a:cs typeface="Times New Roman" panose="02020603050405020304" pitchFamily="18" charset="0"/>
            </a:rPr>
            <a:t> </a:t>
          </a:r>
          <a:r>
            <a:rPr lang="ru-RU" sz="1700" b="1" kern="1200" dirty="0" err="1">
              <a:latin typeface="Times New Roman" panose="02020603050405020304" pitchFamily="18" charset="0"/>
              <a:cs typeface="Times New Roman" panose="02020603050405020304" pitchFamily="18" charset="0"/>
            </a:rPr>
            <a:t>daryolar</a:t>
          </a:r>
          <a:r>
            <a:rPr lang="ru-RU" sz="1700" b="1" kern="1200" dirty="0">
              <a:latin typeface="Times New Roman" panose="02020603050405020304" pitchFamily="18" charset="0"/>
              <a:cs typeface="Times New Roman" panose="02020603050405020304" pitchFamily="18" charset="0"/>
            </a:rPr>
            <a:t> </a:t>
          </a:r>
          <a:r>
            <a:rPr lang="ru-RU" sz="1700" b="1" kern="1200" dirty="0" err="1">
              <a:latin typeface="Times New Roman" panose="02020603050405020304" pitchFamily="18" charset="0"/>
              <a:cs typeface="Times New Roman" panose="02020603050405020304" pitchFamily="18" charset="0"/>
            </a:rPr>
            <a:t>suv</a:t>
          </a:r>
          <a:r>
            <a:rPr lang="ru-RU" sz="1700" b="1" kern="1200" dirty="0">
              <a:latin typeface="Times New Roman" panose="02020603050405020304" pitchFamily="18" charset="0"/>
              <a:cs typeface="Times New Roman" panose="02020603050405020304" pitchFamily="18" charset="0"/>
            </a:rPr>
            <a:t> </a:t>
          </a:r>
          <a:r>
            <a:rPr lang="uz-Cyrl-UZ" sz="1700" b="1" kern="1200" dirty="0">
              <a:latin typeface="Times New Roman" panose="02020603050405020304" pitchFamily="18" charset="0"/>
              <a:cs typeface="Times New Roman" panose="02020603050405020304" pitchFamily="18" charset="0"/>
            </a:rPr>
            <a:t>zahiralaridan oqilona </a:t>
          </a:r>
          <a:r>
            <a:rPr lang="ru-RU" sz="1700" b="1" kern="1200" dirty="0" err="1">
              <a:latin typeface="Times New Roman" panose="02020603050405020304" pitchFamily="18" charset="0"/>
              <a:cs typeface="Times New Roman" panose="02020603050405020304" pitchFamily="18" charset="0"/>
            </a:rPr>
            <a:t>foydalanish</a:t>
          </a:r>
          <a:r>
            <a:rPr lang="ru-RU" sz="1700" b="1" kern="1200" dirty="0">
              <a:latin typeface="Times New Roman" panose="02020603050405020304" pitchFamily="18" charset="0"/>
              <a:cs typeface="Times New Roman" panose="02020603050405020304" pitchFamily="18" charset="0"/>
            </a:rPr>
            <a:t> </a:t>
          </a:r>
          <a:r>
            <a:rPr lang="ru-RU" sz="1700" b="1" kern="1200" dirty="0" err="1">
              <a:latin typeface="Times New Roman" panose="02020603050405020304" pitchFamily="18" charset="0"/>
              <a:cs typeface="Times New Roman" panose="02020603050405020304" pitchFamily="18" charset="0"/>
            </a:rPr>
            <a:t>muammolari</a:t>
          </a:r>
          <a:r>
            <a:rPr lang="ru-RU" sz="1700" b="1" kern="1200" dirty="0">
              <a:latin typeface="Times New Roman" panose="02020603050405020304" pitchFamily="18" charset="0"/>
              <a:cs typeface="Times New Roman" panose="02020603050405020304" pitchFamily="18" charset="0"/>
            </a:rPr>
            <a:t> </a:t>
          </a:r>
          <a:endParaRPr lang="ru-RU" sz="1700" kern="1200" dirty="0">
            <a:latin typeface="Times New Roman" panose="02020603050405020304" pitchFamily="18" charset="0"/>
            <a:cs typeface="Times New Roman" panose="02020603050405020304" pitchFamily="18" charset="0"/>
          </a:endParaRPr>
        </a:p>
      </dsp:txBody>
      <dsp:txXfrm>
        <a:off x="3668310" y="291981"/>
        <a:ext cx="4599746" cy="1751886"/>
      </dsp:txXfrm>
    </dsp:sp>
    <dsp:sp modelId="{621B8F6A-5D64-4322-87C8-A2568C60F449}">
      <dsp:nvSpPr>
        <dsp:cNvPr id="0" name=""/>
        <dsp:cNvSpPr/>
      </dsp:nvSpPr>
      <dsp:spPr>
        <a:xfrm>
          <a:off x="23600" y="420895"/>
          <a:ext cx="3650459" cy="11028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b="1" kern="1200" dirty="0">
              <a:latin typeface="Times New Roman" panose="02020603050405020304" pitchFamily="18" charset="0"/>
              <a:cs typeface="Times New Roman" panose="02020603050405020304" pitchFamily="18" charset="0"/>
            </a:rPr>
            <a:t>2010-yil </a:t>
          </a:r>
          <a:endParaRPr lang="en-US" sz="2800" b="1"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ru-RU" sz="2800" b="1" kern="1200" dirty="0">
              <a:latin typeface="Times New Roman" panose="02020603050405020304" pitchFamily="18" charset="0"/>
              <a:cs typeface="Times New Roman" panose="02020603050405020304" pitchFamily="18" charset="0"/>
            </a:rPr>
            <a:t>4-</a:t>
          </a:r>
          <a:r>
            <a:rPr lang="en-US" sz="2800" b="1" kern="1200" dirty="0">
              <a:latin typeface="Times New Roman" panose="02020603050405020304" pitchFamily="18" charset="0"/>
              <a:cs typeface="Times New Roman" panose="02020603050405020304" pitchFamily="18" charset="0"/>
            </a:rPr>
            <a:t>o</a:t>
          </a:r>
          <a:r>
            <a:rPr lang="ru-RU" sz="2800" b="1" kern="1200" dirty="0" err="1">
              <a:latin typeface="Times New Roman" panose="02020603050405020304" pitchFamily="18" charset="0"/>
              <a:cs typeface="Times New Roman" panose="02020603050405020304" pitchFamily="18" charset="0"/>
            </a:rPr>
            <a:t>ktyabr</a:t>
          </a:r>
          <a:endParaRPr lang="ru-RU" sz="2800" kern="1200" dirty="0">
            <a:latin typeface="Times New Roman" panose="02020603050405020304" pitchFamily="18" charset="0"/>
            <a:cs typeface="Times New Roman" panose="02020603050405020304" pitchFamily="18" charset="0"/>
          </a:endParaRPr>
        </a:p>
      </dsp:txBody>
      <dsp:txXfrm>
        <a:off x="77436" y="474731"/>
        <a:ext cx="3542787" cy="995168"/>
      </dsp:txXfrm>
    </dsp:sp>
    <dsp:sp modelId="{13417DCC-7F3C-469F-9563-B7130FF15465}">
      <dsp:nvSpPr>
        <dsp:cNvPr id="0" name=""/>
        <dsp:cNvSpPr/>
      </dsp:nvSpPr>
      <dsp:spPr>
        <a:xfrm>
          <a:off x="3365282" y="2237731"/>
          <a:ext cx="5778717" cy="2291547"/>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US" sz="1800" b="0" i="0" kern="1200" dirty="0" err="1">
              <a:latin typeface="Times New Roman" panose="02020603050405020304" pitchFamily="18" charset="0"/>
              <a:cs typeface="Times New Roman" panose="02020603050405020304" pitchFamily="18" charset="0"/>
            </a:rPr>
            <a:t>Prezident</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Shavkat</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Mirziyoev</a:t>
          </a:r>
          <a:r>
            <a:rPr lang="en-US" sz="1800" b="0" i="0" kern="1200" dirty="0">
              <a:latin typeface="Times New Roman" panose="02020603050405020304" pitchFamily="18" charset="0"/>
              <a:cs typeface="Times New Roman" panose="02020603050405020304" pitchFamily="18" charset="0"/>
            </a:rPr>
            <a:t> BMT Bosh </a:t>
          </a:r>
          <a:r>
            <a:rPr lang="en-US" sz="1800" b="0" i="0" kern="1200" dirty="0" err="1">
              <a:latin typeface="Times New Roman" panose="02020603050405020304" pitchFamily="18" charset="0"/>
              <a:cs typeface="Times New Roman" panose="02020603050405020304" pitchFamily="18" charset="0"/>
            </a:rPr>
            <a:t>Assambleyasining</a:t>
          </a:r>
          <a:r>
            <a:rPr lang="en-US" sz="1800" b="0" i="0" kern="1200" dirty="0">
              <a:latin typeface="Times New Roman" panose="02020603050405020304" pitchFamily="18" charset="0"/>
              <a:cs typeface="Times New Roman" panose="02020603050405020304" pitchFamily="18" charset="0"/>
            </a:rPr>
            <a:t> 72-sessiyasida, 2020 </a:t>
          </a:r>
          <a:r>
            <a:rPr lang="en-US" sz="1800" b="0" i="0" kern="1200" dirty="0" err="1">
              <a:latin typeface="Times New Roman" panose="02020603050405020304" pitchFamily="18" charset="0"/>
              <a:cs typeface="Times New Roman" panose="02020603050405020304" pitchFamily="18" charset="0"/>
            </a:rPr>
            <a:t>yil</a:t>
          </a:r>
          <a:r>
            <a:rPr lang="en-US" sz="1800" b="0" i="0" kern="1200" dirty="0">
              <a:latin typeface="Times New Roman" panose="02020603050405020304" pitchFamily="18" charset="0"/>
              <a:cs typeface="Times New Roman" panose="02020603050405020304" pitchFamily="18" charset="0"/>
            </a:rPr>
            <a:t> 25 </a:t>
          </a:r>
          <a:r>
            <a:rPr lang="en-US" sz="1800" b="0" i="0" kern="1200" dirty="0" err="1">
              <a:latin typeface="Times New Roman" panose="02020603050405020304" pitchFamily="18" charset="0"/>
              <a:cs typeface="Times New Roman" panose="02020603050405020304" pitchFamily="18" charset="0"/>
            </a:rPr>
            <a:t>sentyabrda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videokonferensiya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shaklida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tashkil</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etilgan</a:t>
          </a:r>
          <a:r>
            <a:rPr lang="en-US" sz="1800" b="0" i="0" kern="1200" dirty="0">
              <a:latin typeface="Times New Roman" panose="02020603050405020304" pitchFamily="18" charset="0"/>
              <a:cs typeface="Times New Roman" panose="02020603050405020304" pitchFamily="18" charset="0"/>
            </a:rPr>
            <a:t> 75-yubiley </a:t>
          </a:r>
          <a:r>
            <a:rPr lang="en-US" sz="1800" b="0" i="0" kern="1200" dirty="0" err="1">
              <a:latin typeface="Times New Roman" panose="02020603050405020304" pitchFamily="18" charset="0"/>
              <a:cs typeface="Times New Roman" panose="02020603050405020304" pitchFamily="18" charset="0"/>
            </a:rPr>
            <a:t>sessiyasida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shuningdek</a:t>
          </a:r>
          <a:r>
            <a:rPr lang="en-US" sz="1800" b="0" i="0" kern="1200" dirty="0">
              <a:latin typeface="Times New Roman" panose="02020603050405020304" pitchFamily="18" charset="0"/>
              <a:cs typeface="Times New Roman" panose="02020603050405020304" pitchFamily="18" charset="0"/>
            </a:rPr>
            <a:t>, 2021 </a:t>
          </a:r>
          <a:r>
            <a:rPr lang="en-US" sz="1800" b="0" i="0" kern="1200" dirty="0" err="1">
              <a:latin typeface="Times New Roman" panose="02020603050405020304" pitchFamily="18" charset="0"/>
              <a:cs typeface="Times New Roman" panose="02020603050405020304" pitchFamily="18" charset="0"/>
            </a:rPr>
            <a:t>yilda</a:t>
          </a:r>
          <a:r>
            <a:rPr lang="en-US" sz="1800" b="0" i="0" kern="1200" dirty="0">
              <a:latin typeface="Times New Roman" panose="02020603050405020304" pitchFamily="18" charset="0"/>
              <a:cs typeface="Times New Roman" panose="02020603050405020304" pitchFamily="18" charset="0"/>
            </a:rPr>
            <a:t> BMT </a:t>
          </a:r>
          <a:r>
            <a:rPr lang="en-US" sz="1800" b="0" i="0" kern="1200" dirty="0" err="1">
              <a:latin typeface="Times New Roman" panose="02020603050405020304" pitchFamily="18" charset="0"/>
              <a:cs typeface="Times New Roman" panose="02020603050405020304" pitchFamily="18" charset="0"/>
            </a:rPr>
            <a:t>Inson</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huquqlari</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bo‘yicha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kengashining</a:t>
          </a:r>
          <a:r>
            <a:rPr lang="en-US" sz="1800" b="0" i="0" kern="1200" dirty="0">
              <a:latin typeface="Times New Roman" panose="02020603050405020304" pitchFamily="18" charset="0"/>
              <a:cs typeface="Times New Roman" panose="02020603050405020304" pitchFamily="18" charset="0"/>
            </a:rPr>
            <a:t> 46- </a:t>
          </a:r>
          <a:r>
            <a:rPr lang="en-US" sz="1800" b="0" i="0" kern="1200" dirty="0" err="1">
              <a:latin typeface="Times New Roman" panose="02020603050405020304" pitchFamily="18" charset="0"/>
              <a:cs typeface="Times New Roman" panose="02020603050405020304" pitchFamily="18" charset="0"/>
            </a:rPr>
            <a:t>sessiyasida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onlayn</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shaklda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va</a:t>
          </a:r>
          <a:r>
            <a:rPr lang="en-US" sz="1800" b="0" i="0" kern="1200" dirty="0">
              <a:latin typeface="Times New Roman" panose="02020603050405020304" pitchFamily="18" charset="0"/>
              <a:cs typeface="Times New Roman" panose="02020603050405020304" pitchFamily="18" charset="0"/>
            </a:rPr>
            <a:t> Bosh </a:t>
          </a:r>
          <a:r>
            <a:rPr lang="en-US" sz="1800" b="0" i="0" kern="1200" dirty="0" err="1">
              <a:latin typeface="Times New Roman" panose="02020603050405020304" pitchFamily="18" charset="0"/>
              <a:cs typeface="Times New Roman" panose="02020603050405020304" pitchFamily="18" charset="0"/>
            </a:rPr>
            <a:t>Assambleyaning</a:t>
          </a:r>
          <a:r>
            <a:rPr lang="en-US" sz="1800" b="0" i="0" kern="1200" dirty="0">
              <a:latin typeface="Times New Roman" panose="02020603050405020304" pitchFamily="18" charset="0"/>
              <a:cs typeface="Times New Roman" panose="02020603050405020304" pitchFamily="18" charset="0"/>
            </a:rPr>
            <a:t> 76-sessiyasida </a:t>
          </a:r>
          <a:r>
            <a:rPr lang="en-US" sz="1800" b="0" i="0" kern="1200" dirty="0" err="1">
              <a:latin typeface="Times New Roman" panose="02020603050405020304" pitchFamily="18" charset="0"/>
              <a:cs typeface="Times New Roman" panose="02020603050405020304" pitchFamily="18" charset="0"/>
            </a:rPr>
            <a:t>ma’ruza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qildi</a:t>
          </a:r>
          <a:r>
            <a:rPr lang="en-US" sz="1800" b="0" i="0" kern="1200" dirty="0">
              <a:latin typeface="Times New Roman" panose="02020603050405020304" pitchFamily="18" charset="0"/>
              <a:cs typeface="Times New Roman" panose="02020603050405020304" pitchFamily="18" charset="0"/>
            </a:rPr>
            <a:t>.</a:t>
          </a:r>
          <a:endParaRPr lang="ru-RU" sz="1800" b="1" kern="1200" dirty="0">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endParaRPr lang="ru-RU" sz="1800" b="1" kern="1200" dirty="0">
            <a:latin typeface="Times New Roman" pitchFamily="18" charset="0"/>
            <a:cs typeface="Times New Roman" pitchFamily="18" charset="0"/>
          </a:endParaRPr>
        </a:p>
      </dsp:txBody>
      <dsp:txXfrm>
        <a:off x="3365282" y="2524174"/>
        <a:ext cx="4919387" cy="1718661"/>
      </dsp:txXfrm>
    </dsp:sp>
    <dsp:sp modelId="{143ECC9F-DD5B-4864-9988-5870807AFBEC}">
      <dsp:nvSpPr>
        <dsp:cNvPr id="0" name=""/>
        <dsp:cNvSpPr/>
      </dsp:nvSpPr>
      <dsp:spPr>
        <a:xfrm>
          <a:off x="0" y="2723477"/>
          <a:ext cx="3356370" cy="11028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2017-yil </a:t>
          </a:r>
        </a:p>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19-sentabr</a:t>
          </a:r>
          <a:endParaRPr lang="ru-RU" sz="3600" b="1" kern="1200" dirty="0">
            <a:latin typeface="Times New Roman" pitchFamily="18" charset="0"/>
            <a:cs typeface="Times New Roman" pitchFamily="18" charset="0"/>
          </a:endParaRPr>
        </a:p>
      </dsp:txBody>
      <dsp:txXfrm>
        <a:off x="53836" y="2777313"/>
        <a:ext cx="3248698" cy="995168"/>
      </dsp:txXfrm>
    </dsp:sp>
    <dsp:sp modelId="{15619A8D-C5FC-494E-9E71-5AEE7A755F7B}">
      <dsp:nvSpPr>
        <dsp:cNvPr id="0" name=""/>
        <dsp:cNvSpPr/>
      </dsp:nvSpPr>
      <dsp:spPr>
        <a:xfrm>
          <a:off x="3200409" y="4848342"/>
          <a:ext cx="5943581" cy="1102840"/>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latin typeface="Times New Roman" panose="02020603050405020304" pitchFamily="18" charset="0"/>
              <a:cs typeface="Times New Roman" panose="02020603050405020304" pitchFamily="18" charset="0"/>
            </a:rPr>
            <a:t>BMT </a:t>
          </a:r>
          <a:r>
            <a:rPr lang="en-US" sz="1800" b="0" i="0" kern="1200" dirty="0" err="1">
              <a:latin typeface="Times New Roman" panose="02020603050405020304" pitchFamily="18" charset="0"/>
              <a:cs typeface="Times New Roman" panose="02020603050405020304" pitchFamily="18" charset="0"/>
            </a:rPr>
            <a:t>ning</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O'zbekistondagi</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vakolatxonasi</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Barqaror</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rivojlanish</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bo'yicha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hamkorlikning</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keyingi</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davriga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oid</a:t>
          </a:r>
          <a:r>
            <a:rPr lang="en-US" sz="1800" b="0" i="0" kern="1200" dirty="0">
              <a:latin typeface="Times New Roman" panose="02020603050405020304" pitchFamily="18" charset="0"/>
              <a:cs typeface="Times New Roman" panose="02020603050405020304" pitchFamily="18" charset="0"/>
            </a:rPr>
            <a:t> (2021-2025) </a:t>
          </a:r>
          <a:r>
            <a:rPr lang="en-US" sz="1800" b="0" i="0" kern="1200" dirty="0" err="1">
              <a:latin typeface="Times New Roman" panose="02020603050405020304" pitchFamily="18" charset="0"/>
              <a:cs typeface="Times New Roman" panose="02020603050405020304" pitchFamily="18" charset="0"/>
            </a:rPr>
            <a:t>kelishuvni</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yakuniy</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namunada</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taqdim</a:t>
          </a:r>
          <a:r>
            <a:rPr lang="en-US" sz="1800" b="0" i="0" kern="1200" dirty="0">
              <a:latin typeface="Times New Roman" panose="02020603050405020304" pitchFamily="18" charset="0"/>
              <a:cs typeface="Times New Roman" panose="02020603050405020304" pitchFamily="18" charset="0"/>
            </a:rPr>
            <a:t> </a:t>
          </a:r>
          <a:r>
            <a:rPr lang="en-US" sz="1800" b="0" i="0" kern="1200" dirty="0" err="1">
              <a:latin typeface="Times New Roman" panose="02020603050405020304" pitchFamily="18" charset="0"/>
              <a:cs typeface="Times New Roman" panose="02020603050405020304" pitchFamily="18" charset="0"/>
            </a:rPr>
            <a:t>etdi</a:t>
          </a:r>
          <a:r>
            <a:rPr lang="en-US" sz="1800" b="0" i="0" kern="1200" dirty="0">
              <a:latin typeface="Times New Roman" panose="02020603050405020304" pitchFamily="18" charset="0"/>
              <a:cs typeface="Times New Roman" panose="02020603050405020304" pitchFamily="18" charset="0"/>
            </a:rPr>
            <a:t>.</a:t>
          </a:r>
          <a:endParaRPr lang="ru-RU" sz="1800" kern="1200" dirty="0">
            <a:latin typeface="Times New Roman" panose="02020603050405020304" pitchFamily="18" charset="0"/>
            <a:cs typeface="Times New Roman" panose="02020603050405020304" pitchFamily="18" charset="0"/>
          </a:endParaRPr>
        </a:p>
      </dsp:txBody>
      <dsp:txXfrm>
        <a:off x="3200409" y="4986197"/>
        <a:ext cx="5530016" cy="827130"/>
      </dsp:txXfrm>
    </dsp:sp>
    <dsp:sp modelId="{1D79472C-7DDD-4DBE-B1A6-E3FABA2B38BB}">
      <dsp:nvSpPr>
        <dsp:cNvPr id="0" name=""/>
        <dsp:cNvSpPr/>
      </dsp:nvSpPr>
      <dsp:spPr>
        <a:xfrm>
          <a:off x="9" y="4848342"/>
          <a:ext cx="3200400" cy="11028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Times New Roman" panose="02020603050405020304" pitchFamily="18" charset="0"/>
              <a:cs typeface="Times New Roman" panose="02020603050405020304" pitchFamily="18" charset="0"/>
            </a:rPr>
            <a:t>2020-yil </a:t>
          </a:r>
          <a:r>
            <a:rPr lang="en-US" sz="2800" b="1" i="0" kern="1200" dirty="0" err="1">
              <a:latin typeface="Times New Roman" panose="02020603050405020304" pitchFamily="18" charset="0"/>
              <a:cs typeface="Times New Roman" panose="02020603050405020304" pitchFamily="18" charset="0"/>
            </a:rPr>
            <a:t>sentyabr</a:t>
          </a:r>
          <a:r>
            <a:rPr lang="en-US" sz="2800" b="1" i="0" kern="1200" dirty="0">
              <a:latin typeface="Times New Roman" panose="02020603050405020304" pitchFamily="18" charset="0"/>
              <a:cs typeface="Times New Roman" panose="02020603050405020304" pitchFamily="18" charset="0"/>
            </a:rPr>
            <a:t> </a:t>
          </a:r>
          <a:endParaRPr lang="ru-RU" sz="2800" b="1" kern="1200" dirty="0">
            <a:latin typeface="Times New Roman" panose="02020603050405020304" pitchFamily="18" charset="0"/>
            <a:cs typeface="Times New Roman" panose="02020603050405020304" pitchFamily="18" charset="0"/>
          </a:endParaRPr>
        </a:p>
      </dsp:txBody>
      <dsp:txXfrm>
        <a:off x="53845" y="4902178"/>
        <a:ext cx="3092728" cy="9951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8E0F9-F71E-4F50-9064-1362483D6A5C}">
      <dsp:nvSpPr>
        <dsp:cNvPr id="0" name=""/>
        <dsp:cNvSpPr/>
      </dsp:nvSpPr>
      <dsp:spPr>
        <a:xfrm>
          <a:off x="924205" y="127425"/>
          <a:ext cx="6581273" cy="123110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a:t>
          </a:r>
          <a:r>
            <a:rPr lang="uz-Cyrl-UZ" sz="2400" b="1" kern="1200" noProof="0" dirty="0">
              <a:solidFill>
                <a:srgbClr val="002060"/>
              </a:solidFill>
              <a:latin typeface="Times New Roman" pitchFamily="18" charset="0"/>
              <a:cs typeface="Times New Roman" pitchFamily="18" charset="0"/>
            </a:rPr>
            <a:t>Ўзбекистон Республикаси ташқи сиёсати фаолиятининг асосий принциплари тўғрисида”</a:t>
          </a:r>
        </a:p>
      </dsp:txBody>
      <dsp:txXfrm>
        <a:off x="960263" y="163483"/>
        <a:ext cx="6509157" cy="1158986"/>
      </dsp:txXfrm>
    </dsp:sp>
    <dsp:sp modelId="{BFB1503C-628C-4824-A5D6-E6686D62CA8A}">
      <dsp:nvSpPr>
        <dsp:cNvPr id="0" name=""/>
        <dsp:cNvSpPr/>
      </dsp:nvSpPr>
      <dsp:spPr>
        <a:xfrm rot="5400000">
          <a:off x="4030892" y="1326795"/>
          <a:ext cx="367899" cy="55399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ru-RU" sz="1800" kern="1200"/>
        </a:p>
      </dsp:txBody>
      <dsp:txXfrm rot="-5400000">
        <a:off x="4048643" y="1419843"/>
        <a:ext cx="332397" cy="257529"/>
      </dsp:txXfrm>
    </dsp:sp>
    <dsp:sp modelId="{8F9E3D20-B99E-46CC-9630-34C9DDCF80DE}">
      <dsp:nvSpPr>
        <dsp:cNvPr id="0" name=""/>
        <dsp:cNvSpPr/>
      </dsp:nvSpPr>
      <dsp:spPr>
        <a:xfrm>
          <a:off x="0" y="1849059"/>
          <a:ext cx="8429684" cy="123110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“Чет эл </a:t>
          </a:r>
          <a:r>
            <a:rPr lang="uz-Cyrl-UZ" sz="2400" b="1" kern="1200" noProof="0" dirty="0">
              <a:solidFill>
                <a:srgbClr val="002060"/>
              </a:solidFill>
              <a:latin typeface="Times New Roman" pitchFamily="18" charset="0"/>
              <a:cs typeface="Times New Roman" pitchFamily="18" charset="0"/>
            </a:rPr>
            <a:t>инвеститсиялари ва xорижий инвестеторлар фаолият кафолатлари тўғрисида”</a:t>
          </a:r>
        </a:p>
      </dsp:txBody>
      <dsp:txXfrm>
        <a:off x="36058" y="1885117"/>
        <a:ext cx="8357568" cy="1158986"/>
      </dsp:txXfrm>
    </dsp:sp>
    <dsp:sp modelId="{4EC7A5F3-5BA7-4F1E-91CE-859B8C05EF38}">
      <dsp:nvSpPr>
        <dsp:cNvPr id="0" name=""/>
        <dsp:cNvSpPr/>
      </dsp:nvSpPr>
      <dsp:spPr>
        <a:xfrm rot="5400000">
          <a:off x="3984010" y="3110939"/>
          <a:ext cx="461663" cy="553995"/>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ru-RU" sz="2300" kern="1200"/>
        </a:p>
      </dsp:txBody>
      <dsp:txXfrm rot="-5400000">
        <a:off x="4048644" y="3157105"/>
        <a:ext cx="332397" cy="323164"/>
      </dsp:txXfrm>
    </dsp:sp>
    <dsp:sp modelId="{BCD62F14-23E1-4F66-BB2D-5EB1CC1265A2}">
      <dsp:nvSpPr>
        <dsp:cNvPr id="0" name=""/>
        <dsp:cNvSpPr/>
      </dsp:nvSpPr>
      <dsp:spPr>
        <a:xfrm>
          <a:off x="-10640" y="3695713"/>
          <a:ext cx="8450964" cy="123110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ru-RU" sz="2400" b="1" kern="1200" dirty="0">
            <a:solidFill>
              <a:srgbClr val="002060"/>
            </a:solidFill>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b="1" kern="1200" dirty="0">
            <a:solidFill>
              <a:srgbClr val="002060"/>
            </a:solidFill>
            <a:latin typeface="Times New Roman" pitchFamily="18" charset="0"/>
            <a:cs typeface="Times New Roman" pitchFamily="18" charset="0"/>
          </a:endParaRPr>
        </a:p>
        <a:p>
          <a:pPr marL="0" lvl="0" indent="0" algn="ctr" defTabSz="1066800">
            <a:lnSpc>
              <a:spcPct val="90000"/>
            </a:lnSpc>
            <a:spcBef>
              <a:spcPct val="0"/>
            </a:spcBef>
            <a:spcAft>
              <a:spcPct val="35000"/>
            </a:spcAft>
            <a:buNone/>
          </a:pPr>
          <a:r>
            <a:rPr lang="uz-Cyrl-UZ" sz="2400" b="1" kern="1200" noProof="0" dirty="0">
              <a:solidFill>
                <a:srgbClr val="002060"/>
              </a:solidFill>
              <a:latin typeface="Times New Roman" pitchFamily="18" charset="0"/>
              <a:cs typeface="Times New Roman" pitchFamily="18" charset="0"/>
            </a:rPr>
            <a:t>“Ташқи иқтисодий кафолат тўғрисида”</a:t>
          </a:r>
        </a:p>
        <a:p>
          <a:pPr marL="0" lvl="0" indent="0" algn="ctr" defTabSz="1066800">
            <a:lnSpc>
              <a:spcPct val="90000"/>
            </a:lnSpc>
            <a:spcBef>
              <a:spcPct val="0"/>
            </a:spcBef>
            <a:spcAft>
              <a:spcPct val="35000"/>
            </a:spcAft>
            <a:buNone/>
          </a:pPr>
          <a:r>
            <a:rPr lang="uz-Cyrl-UZ" sz="2400" b="1" kern="1200" dirty="0">
              <a:solidFill>
                <a:srgbClr val="002060"/>
              </a:solidFill>
              <a:latin typeface="Times New Roman" pitchFamily="18" charset="0"/>
              <a:cs typeface="Times New Roman" pitchFamily="18" charset="0"/>
            </a:rPr>
            <a:t>“</a:t>
          </a:r>
          <a:r>
            <a:rPr lang="uz-Cyrl-UZ" sz="2400" b="1" kern="1200" dirty="0">
              <a:solidFill>
                <a:srgbClr val="002060"/>
              </a:solidFill>
              <a:effectLst/>
              <a:latin typeface="Times New Roman" pitchFamily="18" charset="0"/>
              <a:cs typeface="Times New Roman" pitchFamily="18" charset="0"/>
            </a:rPr>
            <a:t>Ўзбекистон республикаси ташқи сиёсий фаолияти концепцияси” тўғрисидаги қонун</a:t>
          </a:r>
          <a:endParaRPr lang="ru-RU" sz="2400" b="1" kern="1200" dirty="0">
            <a:solidFill>
              <a:srgbClr val="002060"/>
            </a:solidFill>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b="1" kern="1200" dirty="0">
            <a:solidFill>
              <a:srgbClr val="002060"/>
            </a:solidFill>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b="1" kern="1200" dirty="0">
            <a:solidFill>
              <a:srgbClr val="002060"/>
            </a:solidFill>
            <a:latin typeface="Times New Roman" pitchFamily="18" charset="0"/>
            <a:cs typeface="Times New Roman" pitchFamily="18" charset="0"/>
          </a:endParaRPr>
        </a:p>
      </dsp:txBody>
      <dsp:txXfrm>
        <a:off x="25418" y="3731771"/>
        <a:ext cx="8378848" cy="11589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CDD2D-BF02-468B-8B13-815C38284DE4}">
      <dsp:nvSpPr>
        <dsp:cNvPr id="0" name=""/>
        <dsp:cNvSpPr/>
      </dsp:nvSpPr>
      <dsp:spPr>
        <a:xfrm>
          <a:off x="0" y="0"/>
          <a:ext cx="6682342" cy="10297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uz-Cyrl-UZ" sz="2600" kern="1200" dirty="0">
              <a:latin typeface="Times New Roman" pitchFamily="18" charset="0"/>
              <a:cs typeface="Times New Roman" pitchFamily="18" charset="0"/>
            </a:rPr>
            <a:t>Ташқи ишлар вазирлиги</a:t>
          </a:r>
          <a:endParaRPr lang="ru-RU" sz="2600" kern="1200" dirty="0">
            <a:latin typeface="Times New Roman" pitchFamily="18" charset="0"/>
            <a:cs typeface="Times New Roman" pitchFamily="18" charset="0"/>
          </a:endParaRPr>
        </a:p>
      </dsp:txBody>
      <dsp:txXfrm>
        <a:off x="30159" y="30159"/>
        <a:ext cx="5484189" cy="969396"/>
      </dsp:txXfrm>
    </dsp:sp>
    <dsp:sp modelId="{CB8B61FE-42A8-4121-A180-1368D4C6979B}">
      <dsp:nvSpPr>
        <dsp:cNvPr id="0" name=""/>
        <dsp:cNvSpPr/>
      </dsp:nvSpPr>
      <dsp:spPr>
        <a:xfrm>
          <a:off x="559646" y="1216935"/>
          <a:ext cx="6682342" cy="10297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uz-Cyrl-UZ" sz="2600" kern="1200" dirty="0">
              <a:latin typeface="Times New Roman" pitchFamily="18" charset="0"/>
              <a:cs typeface="Times New Roman" pitchFamily="18" charset="0"/>
            </a:rPr>
            <a:t>Ташқи иқтисодий алоқалар ва савдо вазирлиги</a:t>
          </a:r>
          <a:endParaRPr lang="ru-RU" sz="2600" kern="1200" dirty="0">
            <a:latin typeface="Times New Roman" pitchFamily="18" charset="0"/>
            <a:cs typeface="Times New Roman" pitchFamily="18" charset="0"/>
          </a:endParaRPr>
        </a:p>
      </dsp:txBody>
      <dsp:txXfrm>
        <a:off x="589805" y="1247094"/>
        <a:ext cx="5393063" cy="969396"/>
      </dsp:txXfrm>
    </dsp:sp>
    <dsp:sp modelId="{08D790AD-172B-4E57-9A8C-305C49765DC1}">
      <dsp:nvSpPr>
        <dsp:cNvPr id="0" name=""/>
        <dsp:cNvSpPr/>
      </dsp:nvSpPr>
      <dsp:spPr>
        <a:xfrm>
          <a:off x="1110939" y="2433870"/>
          <a:ext cx="6682342" cy="10297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uz-Cyrl-UZ" sz="2600" kern="1200" dirty="0">
              <a:solidFill>
                <a:srgbClr val="002060"/>
              </a:solidFill>
              <a:latin typeface="Times New Roman" pitchFamily="18" charset="0"/>
              <a:cs typeface="Times New Roman" pitchFamily="18" charset="0"/>
            </a:rPr>
            <a:t>Ташқи иқтисодий алоқалар миллий банки</a:t>
          </a:r>
          <a:endParaRPr lang="ru-RU" sz="2600" kern="1200" dirty="0">
            <a:solidFill>
              <a:srgbClr val="002060"/>
            </a:solidFill>
            <a:latin typeface="Times New Roman" pitchFamily="18" charset="0"/>
            <a:cs typeface="Times New Roman" pitchFamily="18" charset="0"/>
          </a:endParaRPr>
        </a:p>
      </dsp:txBody>
      <dsp:txXfrm>
        <a:off x="1141098" y="2464029"/>
        <a:ext cx="5401416" cy="969396"/>
      </dsp:txXfrm>
    </dsp:sp>
    <dsp:sp modelId="{881E47FE-C28E-4DC6-97FE-812467F1B17C}">
      <dsp:nvSpPr>
        <dsp:cNvPr id="0" name=""/>
        <dsp:cNvSpPr/>
      </dsp:nvSpPr>
      <dsp:spPr>
        <a:xfrm>
          <a:off x="1670585" y="3650805"/>
          <a:ext cx="6682342" cy="10297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uz-Cyrl-UZ" sz="2600" kern="1200" dirty="0">
              <a:latin typeface="Times New Roman" pitchFamily="18" charset="0"/>
              <a:cs typeface="Times New Roman" pitchFamily="18" charset="0"/>
            </a:rPr>
            <a:t>Жахон иқтисодиёти ва дипломатия университети ва бошқа ташкилотлар</a:t>
          </a:r>
          <a:endParaRPr lang="ru-RU" sz="2600" kern="1200" dirty="0">
            <a:latin typeface="Times New Roman" pitchFamily="18" charset="0"/>
            <a:cs typeface="Times New Roman" pitchFamily="18" charset="0"/>
          </a:endParaRPr>
        </a:p>
      </dsp:txBody>
      <dsp:txXfrm>
        <a:off x="1700744" y="3680964"/>
        <a:ext cx="5393063" cy="969396"/>
      </dsp:txXfrm>
    </dsp:sp>
    <dsp:sp modelId="{725B6BD6-0070-4396-B128-D28F43C81E27}">
      <dsp:nvSpPr>
        <dsp:cNvPr id="0" name=""/>
        <dsp:cNvSpPr/>
      </dsp:nvSpPr>
      <dsp:spPr>
        <a:xfrm>
          <a:off x="6013028" y="788667"/>
          <a:ext cx="669314" cy="66931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6163624" y="788667"/>
        <a:ext cx="368122" cy="503659"/>
      </dsp:txXfrm>
    </dsp:sp>
    <dsp:sp modelId="{B07807F8-EF51-4172-9C58-3106F9E106FC}">
      <dsp:nvSpPr>
        <dsp:cNvPr id="0" name=""/>
        <dsp:cNvSpPr/>
      </dsp:nvSpPr>
      <dsp:spPr>
        <a:xfrm>
          <a:off x="6572674" y="2005602"/>
          <a:ext cx="669314" cy="66931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6723270" y="2005602"/>
        <a:ext cx="368122" cy="503659"/>
      </dsp:txXfrm>
    </dsp:sp>
    <dsp:sp modelId="{8626ED07-BDE7-4A35-929A-0E87E6717425}">
      <dsp:nvSpPr>
        <dsp:cNvPr id="0" name=""/>
        <dsp:cNvSpPr/>
      </dsp:nvSpPr>
      <dsp:spPr>
        <a:xfrm>
          <a:off x="7123967" y="3222538"/>
          <a:ext cx="669314" cy="66931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ru-RU" sz="3000" kern="1200"/>
        </a:p>
      </dsp:txBody>
      <dsp:txXfrm>
        <a:off x="7274563" y="3222538"/>
        <a:ext cx="368122" cy="5036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4144D-D268-4774-A7D3-C0371B0B528D}">
      <dsp:nvSpPr>
        <dsp:cNvPr id="0" name=""/>
        <dsp:cNvSpPr/>
      </dsp:nvSpPr>
      <dsp:spPr>
        <a:xfrm>
          <a:off x="685799" y="0"/>
          <a:ext cx="7772400" cy="5572140"/>
        </a:xfrm>
        <a:prstGeom prst="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960D05F-F716-4B60-A5D3-72E05ACDD3D6}">
      <dsp:nvSpPr>
        <dsp:cNvPr id="0" name=""/>
        <dsp:cNvSpPr/>
      </dsp:nvSpPr>
      <dsp:spPr>
        <a:xfrm>
          <a:off x="3617" y="451800"/>
          <a:ext cx="2802403" cy="466853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rgbClr val="002060"/>
              </a:solidFill>
              <a:latin typeface="Times New Roman" pitchFamily="18" charset="0"/>
              <a:cs typeface="Times New Roman" pitchFamily="18" charset="0"/>
            </a:rPr>
            <a:t>1992-йил </a:t>
          </a:r>
          <a:r>
            <a:rPr lang="ru-RU" sz="2400" kern="1200" dirty="0" err="1">
              <a:solidFill>
                <a:srgbClr val="002060"/>
              </a:solidFill>
              <a:latin typeface="Times New Roman" pitchFamily="18" charset="0"/>
              <a:cs typeface="Times New Roman" pitchFamily="18" charset="0"/>
            </a:rPr>
            <a:t>февралда</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Ўзбекистон</a:t>
          </a:r>
          <a:r>
            <a:rPr lang="ru-RU" sz="2400" kern="1200" dirty="0">
              <a:solidFill>
                <a:srgbClr val="002060"/>
              </a:solidFill>
              <a:latin typeface="Times New Roman" pitchFamily="18" charset="0"/>
              <a:cs typeface="Times New Roman" pitchFamily="18" charset="0"/>
            </a:rPr>
            <a:t> Е</a:t>
          </a:r>
          <a:r>
            <a:rPr lang="uz-Latn-UZ" sz="2400" kern="1200" dirty="0">
              <a:solidFill>
                <a:srgbClr val="002060"/>
              </a:solidFill>
              <a:latin typeface="Times New Roman" pitchFamily="18" charset="0"/>
              <a:cs typeface="Times New Roman" pitchFamily="18" charset="0"/>
            </a:rPr>
            <a:t>X</a:t>
          </a:r>
          <a:r>
            <a:rPr lang="uz-Cyrl-UZ" sz="2400" kern="1200" dirty="0">
              <a:solidFill>
                <a:srgbClr val="002060"/>
              </a:solidFill>
              <a:latin typeface="Times New Roman" pitchFamily="18" charset="0"/>
              <a:cs typeface="Times New Roman" pitchFamily="18" charset="0"/>
            </a:rPr>
            <a:t>Ҳ</a:t>
          </a:r>
          <a:r>
            <a:rPr lang="ru-RU" sz="2400" kern="1200" dirty="0" err="1">
              <a:solidFill>
                <a:srgbClr val="002060"/>
              </a:solidFill>
              <a:latin typeface="Times New Roman" pitchFamily="18" charset="0"/>
              <a:cs typeface="Times New Roman" pitchFamily="18" charset="0"/>
            </a:rPr>
            <a:t>Тга</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аъзо</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бўлиб</a:t>
          </a:r>
          <a:r>
            <a:rPr lang="ru-RU" sz="2400" kern="1200" dirty="0">
              <a:solidFill>
                <a:srgbClr val="002060"/>
              </a:solidFill>
              <a:latin typeface="Times New Roman" pitchFamily="18" charset="0"/>
              <a:cs typeface="Times New Roman" pitchFamily="18" charset="0"/>
            </a:rPr>
            <a:t> кирди.1995-йил </a:t>
          </a:r>
          <a:r>
            <a:rPr lang="ru-RU" sz="2400" kern="1200" dirty="0" err="1">
              <a:solidFill>
                <a:srgbClr val="002060"/>
              </a:solidFill>
              <a:latin typeface="Times New Roman" pitchFamily="18" charset="0"/>
              <a:cs typeface="Times New Roman" pitchFamily="18" charset="0"/>
            </a:rPr>
            <a:t>июлда</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Тошкентда</a:t>
          </a:r>
          <a:r>
            <a:rPr lang="ru-RU" sz="2400" kern="1200" dirty="0">
              <a:solidFill>
                <a:srgbClr val="002060"/>
              </a:solidFill>
              <a:latin typeface="Times New Roman" pitchFamily="18" charset="0"/>
              <a:cs typeface="Times New Roman" pitchFamily="18" charset="0"/>
            </a:rPr>
            <a:t> Е</a:t>
          </a:r>
          <a:r>
            <a:rPr lang="uz-Latn-UZ" sz="2400" kern="1200" dirty="0">
              <a:solidFill>
                <a:srgbClr val="002060"/>
              </a:solidFill>
              <a:latin typeface="Times New Roman" pitchFamily="18" charset="0"/>
              <a:cs typeface="Times New Roman" pitchFamily="18" charset="0"/>
            </a:rPr>
            <a:t>X</a:t>
          </a:r>
          <a:r>
            <a:rPr lang="uz-Cyrl-UZ" sz="2400" kern="1200" dirty="0">
              <a:solidFill>
                <a:srgbClr val="002060"/>
              </a:solidFill>
              <a:latin typeface="Times New Roman" pitchFamily="18" charset="0"/>
              <a:cs typeface="Times New Roman" pitchFamily="18" charset="0"/>
            </a:rPr>
            <a:t>Ҳ</a:t>
          </a:r>
          <a:r>
            <a:rPr lang="ru-RU" sz="2400" kern="1200" dirty="0" err="1">
              <a:solidFill>
                <a:srgbClr val="002060"/>
              </a:solidFill>
              <a:latin typeface="Times New Roman" pitchFamily="18" charset="0"/>
              <a:cs typeface="Times New Roman" pitchFamily="18" charset="0"/>
            </a:rPr>
            <a:t>Тнинг</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минтақавий</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бюроси</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очилди</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ва</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фаолият</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олиб</a:t>
          </a:r>
          <a:r>
            <a:rPr lang="ru-RU" sz="2400" kern="1200" dirty="0">
              <a:solidFill>
                <a:srgbClr val="002060"/>
              </a:solidFill>
              <a:latin typeface="Times New Roman" pitchFamily="18" charset="0"/>
              <a:cs typeface="Times New Roman" pitchFamily="18" charset="0"/>
            </a:rPr>
            <a:t> </a:t>
          </a:r>
          <a:r>
            <a:rPr lang="ru-RU" sz="2400" kern="1200" dirty="0" err="1">
              <a:solidFill>
                <a:srgbClr val="002060"/>
              </a:solidFill>
              <a:latin typeface="Times New Roman" pitchFamily="18" charset="0"/>
              <a:cs typeface="Times New Roman" pitchFamily="18" charset="0"/>
            </a:rPr>
            <a:t>бормоқда</a:t>
          </a:r>
          <a:endParaRPr lang="ru-RU" sz="2400" kern="1200" dirty="0">
            <a:solidFill>
              <a:srgbClr val="002060"/>
            </a:solidFill>
            <a:latin typeface="Times New Roman" pitchFamily="18" charset="0"/>
            <a:cs typeface="Times New Roman" pitchFamily="18" charset="0"/>
          </a:endParaRPr>
        </a:p>
        <a:p>
          <a:pPr marL="0" lvl="0" indent="0" algn="ctr" defTabSz="1066800">
            <a:lnSpc>
              <a:spcPct val="90000"/>
            </a:lnSpc>
            <a:spcBef>
              <a:spcPct val="0"/>
            </a:spcBef>
            <a:spcAft>
              <a:spcPct val="35000"/>
            </a:spcAft>
            <a:buNone/>
          </a:pPr>
          <a:endParaRPr lang="ru-RU" sz="2400" kern="1200" dirty="0">
            <a:solidFill>
              <a:srgbClr val="002060"/>
            </a:solidFill>
            <a:latin typeface="Times New Roman" pitchFamily="18" charset="0"/>
            <a:cs typeface="Times New Roman" pitchFamily="18" charset="0"/>
          </a:endParaRPr>
        </a:p>
      </dsp:txBody>
      <dsp:txXfrm>
        <a:off x="140419" y="588602"/>
        <a:ext cx="2528799" cy="4394935"/>
      </dsp:txXfrm>
    </dsp:sp>
    <dsp:sp modelId="{70B6DE7E-2344-4FBC-B5A2-A78EAB37A419}">
      <dsp:nvSpPr>
        <dsp:cNvPr id="0" name=""/>
        <dsp:cNvSpPr/>
      </dsp:nvSpPr>
      <dsp:spPr>
        <a:xfrm>
          <a:off x="3170798" y="785816"/>
          <a:ext cx="2802403" cy="400050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z-Cyrl-UZ" sz="2000" b="1" kern="1200" noProof="0" dirty="0">
              <a:latin typeface="Times New Roman" pitchFamily="18" charset="0"/>
              <a:cs typeface="Times New Roman" pitchFamily="18" charset="0"/>
            </a:rPr>
            <a:t>1995-йил июлда Ўзбекистон НАТОнинг “Тинчлик йўлида хамкорлик” дастурига аъзо бўлди.</a:t>
          </a:r>
        </a:p>
        <a:p>
          <a:pPr marL="0" lvl="0" indent="0" algn="ctr" defTabSz="889000">
            <a:lnSpc>
              <a:spcPct val="90000"/>
            </a:lnSpc>
            <a:spcBef>
              <a:spcPct val="0"/>
            </a:spcBef>
            <a:spcAft>
              <a:spcPct val="35000"/>
            </a:spcAft>
            <a:buNone/>
          </a:pPr>
          <a:endParaRPr lang="uz-Cyrl-UZ" sz="2000" b="1" kern="1200" noProof="0" dirty="0">
            <a:latin typeface="Times New Roman" pitchFamily="18" charset="0"/>
            <a:cs typeface="Times New Roman" pitchFamily="18" charset="0"/>
          </a:endParaRPr>
        </a:p>
      </dsp:txBody>
      <dsp:txXfrm>
        <a:off x="3307600" y="922618"/>
        <a:ext cx="2528799" cy="3726902"/>
      </dsp:txXfrm>
    </dsp:sp>
    <dsp:sp modelId="{F983CE89-BF35-4FA6-A6B8-6F0F28E28B91}">
      <dsp:nvSpPr>
        <dsp:cNvPr id="0" name=""/>
        <dsp:cNvSpPr/>
      </dsp:nvSpPr>
      <dsp:spPr>
        <a:xfrm>
          <a:off x="6337979" y="1357328"/>
          <a:ext cx="2802403" cy="2857482"/>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uz-Cyrl-UZ" sz="1800" kern="1200" noProof="0" dirty="0">
              <a:latin typeface="Times New Roman" pitchFamily="18" charset="0"/>
              <a:cs typeface="Times New Roman" pitchFamily="18" charset="0"/>
            </a:rPr>
            <a:t>1993-йил октабрда ЮНЕСКОга аъзо бўлиб кирди. Ташкилот билан хамкорлик асосида мамлакатда маданий ва маънавий сохада кўплаб ўзгаришлар амалга оширилди</a:t>
          </a:r>
        </a:p>
        <a:p>
          <a:pPr marL="0" lvl="0" indent="0" algn="ctr" defTabSz="800100">
            <a:lnSpc>
              <a:spcPct val="90000"/>
            </a:lnSpc>
            <a:spcBef>
              <a:spcPct val="0"/>
            </a:spcBef>
            <a:spcAft>
              <a:spcPct val="35000"/>
            </a:spcAft>
            <a:buNone/>
          </a:pPr>
          <a:endParaRPr lang="uz-Cyrl-UZ" sz="1800" kern="1200" noProof="0" dirty="0">
            <a:latin typeface="Times New Roman" pitchFamily="18" charset="0"/>
            <a:cs typeface="Times New Roman" pitchFamily="18" charset="0"/>
          </a:endParaRPr>
        </a:p>
      </dsp:txBody>
      <dsp:txXfrm>
        <a:off x="6474781" y="1494130"/>
        <a:ext cx="2528799" cy="258387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1" i="1">
                <a:solidFill>
                  <a:srgbClr val="080808"/>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400" b="0" i="0">
                <a:solidFill>
                  <a:srgbClr val="080808"/>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80808"/>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0" i="0">
                <a:solidFill>
                  <a:srgbClr val="080808"/>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80808"/>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1">
                <a:solidFill>
                  <a:srgbClr val="080808"/>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0A9C8784-41AC-436D-8CCA-48C04A265AC7}" type="slidenum">
              <a:rPr lang="ru-RU"/>
              <a:pPr>
                <a:defRPr/>
              </a:pPr>
              <a:t>‹#›</a:t>
            </a:fld>
            <a:endParaRPr lang="ru-RU"/>
          </a:p>
        </p:txBody>
      </p:sp>
    </p:spTree>
    <p:extLst>
      <p:ext uri="{BB962C8B-B14F-4D97-AF65-F5344CB8AC3E}">
        <p14:creationId xmlns:p14="http://schemas.microsoft.com/office/powerpoint/2010/main" val="172239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Заголовок раздела">
    <p:spTree>
      <p:nvGrpSpPr>
        <p:cNvPr id="1" name=""/>
        <p:cNvGrpSpPr/>
        <p:nvPr/>
      </p:nvGrpSpPr>
      <p:grpSpPr>
        <a:xfrm>
          <a:off x="0" y="0"/>
          <a:ext cx="0" cy="0"/>
          <a:chOff x="0" y="0"/>
          <a:chExt cx="0" cy="0"/>
        </a:xfrm>
      </p:grpSpPr>
      <p:sp>
        <p:nvSpPr>
          <p:cNvPr id="4" name="Прямоугольник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5" name="Прямоугольник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6" name="Овал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b="0">
              <a:solidFill>
                <a:prstClr val="black"/>
              </a:solidFill>
            </a:endParaRPr>
          </a:p>
        </p:txBody>
      </p:sp>
      <p:sp>
        <p:nvSpPr>
          <p:cNvPr id="7" name="Овал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sz="1800" b="0">
              <a:solidFill>
                <a:prstClr val="black"/>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p:txBody>
          <a:bodyPr/>
          <a:lstStyle>
            <a:lvl1pPr>
              <a:defRPr b="1"/>
            </a:lvl1pPr>
            <a:extLst/>
          </a:lstStyle>
          <a:p>
            <a:pPr>
              <a:defRPr/>
            </a:pPr>
            <a:fld id="{B26FA749-19D1-4C75-B289-F11D8076A203}" type="datetimeFigureOut">
              <a:rPr lang="ru-RU"/>
              <a:pPr>
                <a:defRPr/>
              </a:pPr>
              <a:t>21.12.2025</a:t>
            </a:fld>
            <a:endParaRPr lang="ru-RU"/>
          </a:p>
        </p:txBody>
      </p:sp>
      <p:sp>
        <p:nvSpPr>
          <p:cNvPr id="9" name="Нижний колонтитул 4"/>
          <p:cNvSpPr>
            <a:spLocks noGrp="1"/>
          </p:cNvSpPr>
          <p:nvPr>
            <p:ph type="ftr" sz="quarter" idx="11"/>
          </p:nvPr>
        </p:nvSpPr>
        <p:spPr/>
        <p:txBody>
          <a:bodyPr/>
          <a:lstStyle>
            <a:lvl1pPr algn="just">
              <a:defRPr b="1"/>
            </a:lvl1pPr>
            <a:extLst/>
          </a:lstStyle>
          <a:p>
            <a:pPr>
              <a:defRPr/>
            </a:pPr>
            <a:endParaRPr lang="ru-RU"/>
          </a:p>
        </p:txBody>
      </p:sp>
      <p:sp>
        <p:nvSpPr>
          <p:cNvPr id="10" name="Номер слайда 5"/>
          <p:cNvSpPr>
            <a:spLocks noGrp="1"/>
          </p:cNvSpPr>
          <p:nvPr>
            <p:ph type="sldNum" sz="quarter" idx="12"/>
          </p:nvPr>
        </p:nvSpPr>
        <p:spPr/>
        <p:txBody>
          <a:bodyPr/>
          <a:lstStyle>
            <a:lvl1pPr>
              <a:defRPr b="1"/>
            </a:lvl1pPr>
          </a:lstStyle>
          <a:p>
            <a:pPr>
              <a:defRPr/>
            </a:pPr>
            <a:fld id="{51DADBAD-F0CE-4A2E-BAE7-5A15A22B3428}" type="slidenum">
              <a:rPr lang="ru-RU"/>
              <a:pPr>
                <a:defRPr/>
              </a:pPr>
              <a:t>‹#›</a:t>
            </a:fld>
            <a:endParaRPr lang="ru-RU"/>
          </a:p>
        </p:txBody>
      </p:sp>
    </p:spTree>
    <p:extLst>
      <p:ext uri="{BB962C8B-B14F-4D97-AF65-F5344CB8AC3E}">
        <p14:creationId xmlns:p14="http://schemas.microsoft.com/office/powerpoint/2010/main" val="1717041839"/>
      </p:ext>
    </p:extLst>
  </p:cSld>
  <p:clrMapOvr>
    <a:masterClrMapping/>
  </p:clrMapOvr>
  <p:transition spd="slow" advTm="3672">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6324598"/>
            <a:ext cx="9144000" cy="533398"/>
          </a:xfrm>
          <a:prstGeom prst="rect">
            <a:avLst/>
          </a:prstGeom>
        </p:spPr>
      </p:pic>
      <p:pic>
        <p:nvPicPr>
          <p:cNvPr id="17" name="bg object 17"/>
          <p:cNvPicPr/>
          <p:nvPr/>
        </p:nvPicPr>
        <p:blipFill>
          <a:blip r:embed="rId10" cstate="print"/>
          <a:stretch>
            <a:fillRect/>
          </a:stretch>
        </p:blipFill>
        <p:spPr>
          <a:xfrm>
            <a:off x="0" y="0"/>
            <a:ext cx="9144000" cy="1219200"/>
          </a:xfrm>
          <a:prstGeom prst="rect">
            <a:avLst/>
          </a:prstGeom>
        </p:spPr>
      </p:pic>
      <p:pic>
        <p:nvPicPr>
          <p:cNvPr id="18" name="bg object 18"/>
          <p:cNvPicPr/>
          <p:nvPr/>
        </p:nvPicPr>
        <p:blipFill>
          <a:blip r:embed="rId11" cstate="print"/>
          <a:stretch>
            <a:fillRect/>
          </a:stretch>
        </p:blipFill>
        <p:spPr>
          <a:xfrm>
            <a:off x="7891271" y="5935978"/>
            <a:ext cx="1235964" cy="833628"/>
          </a:xfrm>
          <a:prstGeom prst="rect">
            <a:avLst/>
          </a:prstGeom>
        </p:spPr>
      </p:pic>
      <p:pic>
        <p:nvPicPr>
          <p:cNvPr id="19" name="bg object 19"/>
          <p:cNvPicPr/>
          <p:nvPr/>
        </p:nvPicPr>
        <p:blipFill>
          <a:blip r:embed="rId12" cstate="print"/>
          <a:stretch>
            <a:fillRect/>
          </a:stretch>
        </p:blipFill>
        <p:spPr>
          <a:xfrm>
            <a:off x="7982711" y="5916168"/>
            <a:ext cx="827531" cy="158495"/>
          </a:xfrm>
          <a:prstGeom prst="rect">
            <a:avLst/>
          </a:prstGeom>
        </p:spPr>
      </p:pic>
      <p:pic>
        <p:nvPicPr>
          <p:cNvPr id="20" name="bg object 20"/>
          <p:cNvPicPr/>
          <p:nvPr/>
        </p:nvPicPr>
        <p:blipFill>
          <a:blip r:embed="rId13" cstate="print"/>
          <a:stretch>
            <a:fillRect/>
          </a:stretch>
        </p:blipFill>
        <p:spPr>
          <a:xfrm>
            <a:off x="8161019" y="5608320"/>
            <a:ext cx="431292" cy="463296"/>
          </a:xfrm>
          <a:prstGeom prst="rect">
            <a:avLst/>
          </a:prstGeom>
        </p:spPr>
      </p:pic>
      <p:pic>
        <p:nvPicPr>
          <p:cNvPr id="21" name="bg object 21"/>
          <p:cNvPicPr/>
          <p:nvPr/>
        </p:nvPicPr>
        <p:blipFill>
          <a:blip r:embed="rId14" cstate="print"/>
          <a:stretch>
            <a:fillRect/>
          </a:stretch>
        </p:blipFill>
        <p:spPr>
          <a:xfrm>
            <a:off x="8103107" y="5850636"/>
            <a:ext cx="172211" cy="161544"/>
          </a:xfrm>
          <a:prstGeom prst="rect">
            <a:avLst/>
          </a:prstGeom>
        </p:spPr>
      </p:pic>
      <p:pic>
        <p:nvPicPr>
          <p:cNvPr id="22" name="bg object 22"/>
          <p:cNvPicPr/>
          <p:nvPr/>
        </p:nvPicPr>
        <p:blipFill>
          <a:blip r:embed="rId15" cstate="print"/>
          <a:stretch>
            <a:fillRect/>
          </a:stretch>
        </p:blipFill>
        <p:spPr>
          <a:xfrm>
            <a:off x="8468867" y="5969508"/>
            <a:ext cx="461772" cy="243839"/>
          </a:xfrm>
          <a:prstGeom prst="rect">
            <a:avLst/>
          </a:prstGeom>
        </p:spPr>
      </p:pic>
      <p:pic>
        <p:nvPicPr>
          <p:cNvPr id="23" name="bg object 23"/>
          <p:cNvPicPr/>
          <p:nvPr/>
        </p:nvPicPr>
        <p:blipFill>
          <a:blip r:embed="rId16" cstate="print"/>
          <a:stretch>
            <a:fillRect/>
          </a:stretch>
        </p:blipFill>
        <p:spPr>
          <a:xfrm>
            <a:off x="8563355" y="5943600"/>
            <a:ext cx="309372" cy="240792"/>
          </a:xfrm>
          <a:prstGeom prst="rect">
            <a:avLst/>
          </a:prstGeom>
        </p:spPr>
      </p:pic>
      <p:pic>
        <p:nvPicPr>
          <p:cNvPr id="24" name="bg object 24"/>
          <p:cNvPicPr/>
          <p:nvPr/>
        </p:nvPicPr>
        <p:blipFill>
          <a:blip r:embed="rId17" cstate="print"/>
          <a:stretch>
            <a:fillRect/>
          </a:stretch>
        </p:blipFill>
        <p:spPr>
          <a:xfrm>
            <a:off x="7926323" y="6333743"/>
            <a:ext cx="1217676" cy="524254"/>
          </a:xfrm>
          <a:prstGeom prst="rect">
            <a:avLst/>
          </a:prstGeom>
        </p:spPr>
      </p:pic>
      <p:sp>
        <p:nvSpPr>
          <p:cNvPr id="2" name="Holder 2"/>
          <p:cNvSpPr>
            <a:spLocks noGrp="1"/>
          </p:cNvSpPr>
          <p:nvPr>
            <p:ph type="title"/>
          </p:nvPr>
        </p:nvSpPr>
        <p:spPr>
          <a:xfrm>
            <a:off x="204012" y="38480"/>
            <a:ext cx="8735974" cy="1123315"/>
          </a:xfrm>
          <a:prstGeom prst="rect">
            <a:avLst/>
          </a:prstGeom>
        </p:spPr>
        <p:txBody>
          <a:bodyPr wrap="square" lIns="0" tIns="0" rIns="0" bIns="0">
            <a:spAutoFit/>
          </a:bodyPr>
          <a:lstStyle>
            <a:lvl1pPr>
              <a:defRPr sz="3600" b="1" i="1">
                <a:solidFill>
                  <a:srgbClr val="080808"/>
                </a:solidFill>
                <a:latin typeface="Times New Roman"/>
                <a:cs typeface="Times New Roman"/>
              </a:defRPr>
            </a:lvl1pPr>
          </a:lstStyle>
          <a:p>
            <a:endParaRPr/>
          </a:p>
        </p:txBody>
      </p:sp>
      <p:sp>
        <p:nvSpPr>
          <p:cNvPr id="3" name="Holder 3"/>
          <p:cNvSpPr>
            <a:spLocks noGrp="1"/>
          </p:cNvSpPr>
          <p:nvPr>
            <p:ph type="body" idx="1"/>
          </p:nvPr>
        </p:nvSpPr>
        <p:spPr>
          <a:xfrm>
            <a:off x="524408" y="1633220"/>
            <a:ext cx="8095183" cy="4744085"/>
          </a:xfrm>
          <a:prstGeom prst="rect">
            <a:avLst/>
          </a:prstGeom>
        </p:spPr>
        <p:txBody>
          <a:bodyPr wrap="square" lIns="0" tIns="0" rIns="0" bIns="0">
            <a:spAutoFit/>
          </a:bodyPr>
          <a:lstStyle>
            <a:lvl1pPr>
              <a:defRPr sz="2400" b="0" i="0">
                <a:solidFill>
                  <a:srgbClr val="080808"/>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12/21/2025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upload.wikimedia.org/wikipedia/commons/a/aa/Clarence_Moore_House.JPG" TargetMode="Externa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jp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8.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upload.wikimedia.org/wikipedia/commons/7/76/%D0%A3%D0%B7%D0%B1%D0%B5%D0%BA%D0%B8%D1%81%D1%82%D0%B0%D0%BD_%D0%BD%D0%B0_%D0%B3%D0%BB%D0%BE%D0%B1%D1%83%D1%81%D0%B5.svg"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pic>
          <p:nvPicPr>
            <p:cNvPr id="4" name="object 4"/>
            <p:cNvPicPr/>
            <p:nvPr/>
          </p:nvPicPr>
          <p:blipFill>
            <a:blip r:embed="rId3" cstate="print"/>
            <a:stretch>
              <a:fillRect/>
            </a:stretch>
          </p:blipFill>
          <p:spPr>
            <a:xfrm>
              <a:off x="0" y="0"/>
              <a:ext cx="9144000" cy="1828800"/>
            </a:xfrm>
            <a:prstGeom prst="rect">
              <a:avLst/>
            </a:prstGeom>
          </p:spPr>
        </p:pic>
        <p:pic>
          <p:nvPicPr>
            <p:cNvPr id="5" name="object 5"/>
            <p:cNvPicPr/>
            <p:nvPr/>
          </p:nvPicPr>
          <p:blipFill>
            <a:blip r:embed="rId4" cstate="print"/>
            <a:stretch>
              <a:fillRect/>
            </a:stretch>
          </p:blipFill>
          <p:spPr>
            <a:xfrm>
              <a:off x="6445946" y="3438652"/>
              <a:ext cx="419165" cy="208280"/>
            </a:xfrm>
            <a:prstGeom prst="rect">
              <a:avLst/>
            </a:prstGeom>
          </p:spPr>
        </p:pic>
        <p:sp>
          <p:nvSpPr>
            <p:cNvPr id="6" name="object 6"/>
            <p:cNvSpPr/>
            <p:nvPr/>
          </p:nvSpPr>
          <p:spPr>
            <a:xfrm>
              <a:off x="6797863" y="3366515"/>
              <a:ext cx="43815" cy="41275"/>
            </a:xfrm>
            <a:custGeom>
              <a:avLst/>
              <a:gdLst/>
              <a:ahLst/>
              <a:cxnLst/>
              <a:rect l="l" t="t" r="r" b="b"/>
              <a:pathLst>
                <a:path w="43815" h="41275">
                  <a:moveTo>
                    <a:pt x="28259" y="0"/>
                  </a:moveTo>
                  <a:lnTo>
                    <a:pt x="24110" y="7310"/>
                  </a:lnTo>
                  <a:lnTo>
                    <a:pt x="18686" y="10001"/>
                  </a:lnTo>
                  <a:lnTo>
                    <a:pt x="11668" y="10929"/>
                  </a:lnTo>
                  <a:lnTo>
                    <a:pt x="2732" y="12954"/>
                  </a:lnTo>
                  <a:lnTo>
                    <a:pt x="0" y="23145"/>
                  </a:lnTo>
                  <a:lnTo>
                    <a:pt x="4304" y="31908"/>
                  </a:lnTo>
                  <a:lnTo>
                    <a:pt x="12680" y="38242"/>
                  </a:lnTo>
                  <a:lnTo>
                    <a:pt x="22163" y="41148"/>
                  </a:lnTo>
                  <a:lnTo>
                    <a:pt x="29529" y="40005"/>
                  </a:lnTo>
                  <a:lnTo>
                    <a:pt x="33085" y="32893"/>
                  </a:lnTo>
                  <a:lnTo>
                    <a:pt x="40324" y="30607"/>
                  </a:lnTo>
                  <a:lnTo>
                    <a:pt x="43582" y="24342"/>
                  </a:lnTo>
                  <a:lnTo>
                    <a:pt x="38863" y="14874"/>
                  </a:lnTo>
                  <a:lnTo>
                    <a:pt x="31859" y="5621"/>
                  </a:lnTo>
                  <a:lnTo>
                    <a:pt x="28259" y="0"/>
                  </a:lnTo>
                  <a:close/>
                </a:path>
              </a:pathLst>
            </a:custGeom>
            <a:solidFill>
              <a:srgbClr val="FDFDFD">
                <a:alpha val="30195"/>
              </a:srgbClr>
            </a:solidFill>
          </p:spPr>
          <p:txBody>
            <a:bodyPr wrap="square" lIns="0" tIns="0" rIns="0" bIns="0" rtlCol="0"/>
            <a:lstStyle/>
            <a:p>
              <a:endParaRPr dirty="0"/>
            </a:p>
          </p:txBody>
        </p:sp>
        <p:pic>
          <p:nvPicPr>
            <p:cNvPr id="7" name="object 7"/>
            <p:cNvPicPr/>
            <p:nvPr/>
          </p:nvPicPr>
          <p:blipFill>
            <a:blip r:embed="rId5" cstate="print"/>
            <a:stretch>
              <a:fillRect/>
            </a:stretch>
          </p:blipFill>
          <p:spPr>
            <a:xfrm>
              <a:off x="152400" y="382270"/>
              <a:ext cx="6436312" cy="3363722"/>
            </a:xfrm>
            <a:prstGeom prst="rect">
              <a:avLst/>
            </a:prstGeom>
          </p:spPr>
        </p:pic>
        <p:pic>
          <p:nvPicPr>
            <p:cNvPr id="8" name="object 8"/>
            <p:cNvPicPr/>
            <p:nvPr/>
          </p:nvPicPr>
          <p:blipFill>
            <a:blip r:embed="rId6" cstate="print"/>
            <a:stretch>
              <a:fillRect/>
            </a:stretch>
          </p:blipFill>
          <p:spPr>
            <a:xfrm>
              <a:off x="6542694" y="3073050"/>
              <a:ext cx="65591" cy="89249"/>
            </a:xfrm>
            <a:prstGeom prst="rect">
              <a:avLst/>
            </a:prstGeom>
          </p:spPr>
        </p:pic>
        <p:pic>
          <p:nvPicPr>
            <p:cNvPr id="9" name="object 9"/>
            <p:cNvPicPr/>
            <p:nvPr/>
          </p:nvPicPr>
          <p:blipFill>
            <a:blip r:embed="rId7" cstate="print"/>
            <a:stretch>
              <a:fillRect/>
            </a:stretch>
          </p:blipFill>
          <p:spPr>
            <a:xfrm>
              <a:off x="6907910" y="2988564"/>
              <a:ext cx="84200" cy="71653"/>
            </a:xfrm>
            <a:prstGeom prst="rect">
              <a:avLst/>
            </a:prstGeom>
          </p:spPr>
        </p:pic>
        <p:sp>
          <p:nvSpPr>
            <p:cNvPr id="10" name="object 10"/>
            <p:cNvSpPr/>
            <p:nvPr/>
          </p:nvSpPr>
          <p:spPr>
            <a:xfrm>
              <a:off x="6640068" y="2915411"/>
              <a:ext cx="31115" cy="70485"/>
            </a:xfrm>
            <a:custGeom>
              <a:avLst/>
              <a:gdLst/>
              <a:ahLst/>
              <a:cxnLst/>
              <a:rect l="l" t="t" r="r" b="b"/>
              <a:pathLst>
                <a:path w="31115" h="70485">
                  <a:moveTo>
                    <a:pt x="28778" y="10820"/>
                  </a:moveTo>
                  <a:lnTo>
                    <a:pt x="26708" y="5575"/>
                  </a:lnTo>
                  <a:lnTo>
                    <a:pt x="23368" y="0"/>
                  </a:lnTo>
                  <a:lnTo>
                    <a:pt x="20421" y="7683"/>
                  </a:lnTo>
                  <a:lnTo>
                    <a:pt x="15392" y="11684"/>
                  </a:lnTo>
                  <a:lnTo>
                    <a:pt x="8509" y="13792"/>
                  </a:lnTo>
                  <a:lnTo>
                    <a:pt x="0" y="15748"/>
                  </a:lnTo>
                  <a:lnTo>
                    <a:pt x="4876" y="21412"/>
                  </a:lnTo>
                  <a:lnTo>
                    <a:pt x="10617" y="23787"/>
                  </a:lnTo>
                  <a:lnTo>
                    <a:pt x="17513" y="23825"/>
                  </a:lnTo>
                  <a:lnTo>
                    <a:pt x="25908" y="22479"/>
                  </a:lnTo>
                  <a:lnTo>
                    <a:pt x="28778" y="16281"/>
                  </a:lnTo>
                  <a:lnTo>
                    <a:pt x="28778" y="10820"/>
                  </a:lnTo>
                  <a:close/>
                </a:path>
                <a:path w="31115" h="70485">
                  <a:moveTo>
                    <a:pt x="31102" y="58216"/>
                  </a:moveTo>
                  <a:lnTo>
                    <a:pt x="28041" y="49060"/>
                  </a:lnTo>
                  <a:lnTo>
                    <a:pt x="23723" y="41287"/>
                  </a:lnTo>
                  <a:lnTo>
                    <a:pt x="23876" y="33528"/>
                  </a:lnTo>
                  <a:lnTo>
                    <a:pt x="22733" y="42037"/>
                  </a:lnTo>
                  <a:lnTo>
                    <a:pt x="17145" y="43307"/>
                  </a:lnTo>
                  <a:lnTo>
                    <a:pt x="13703" y="50546"/>
                  </a:lnTo>
                  <a:lnTo>
                    <a:pt x="17145" y="59182"/>
                  </a:lnTo>
                  <a:lnTo>
                    <a:pt x="22733" y="62738"/>
                  </a:lnTo>
                  <a:lnTo>
                    <a:pt x="27178" y="70104"/>
                  </a:lnTo>
                  <a:lnTo>
                    <a:pt x="31102" y="58216"/>
                  </a:lnTo>
                  <a:close/>
                </a:path>
              </a:pathLst>
            </a:custGeom>
            <a:solidFill>
              <a:srgbClr val="FDFDFD">
                <a:alpha val="30195"/>
              </a:srgbClr>
            </a:solidFill>
          </p:spPr>
          <p:txBody>
            <a:bodyPr wrap="square" lIns="0" tIns="0" rIns="0" bIns="0" rtlCol="0"/>
            <a:lstStyle/>
            <a:p>
              <a:endParaRPr dirty="0"/>
            </a:p>
          </p:txBody>
        </p:sp>
        <p:pic>
          <p:nvPicPr>
            <p:cNvPr id="11" name="object 11"/>
            <p:cNvPicPr/>
            <p:nvPr/>
          </p:nvPicPr>
          <p:blipFill>
            <a:blip r:embed="rId8" cstate="print"/>
            <a:stretch>
              <a:fillRect/>
            </a:stretch>
          </p:blipFill>
          <p:spPr>
            <a:xfrm>
              <a:off x="4870703" y="3166872"/>
              <a:ext cx="4273296" cy="2990088"/>
            </a:xfrm>
            <a:prstGeom prst="rect">
              <a:avLst/>
            </a:prstGeom>
          </p:spPr>
        </p:pic>
        <p:pic>
          <p:nvPicPr>
            <p:cNvPr id="12" name="object 12"/>
            <p:cNvPicPr/>
            <p:nvPr/>
          </p:nvPicPr>
          <p:blipFill>
            <a:blip r:embed="rId9" cstate="print"/>
            <a:stretch>
              <a:fillRect/>
            </a:stretch>
          </p:blipFill>
          <p:spPr>
            <a:xfrm>
              <a:off x="6957059" y="3352800"/>
              <a:ext cx="1653540" cy="877824"/>
            </a:xfrm>
            <a:prstGeom prst="rect">
              <a:avLst/>
            </a:prstGeom>
          </p:spPr>
        </p:pic>
        <p:pic>
          <p:nvPicPr>
            <p:cNvPr id="13" name="object 13"/>
            <p:cNvPicPr/>
            <p:nvPr/>
          </p:nvPicPr>
          <p:blipFill>
            <a:blip r:embed="rId10" cstate="print"/>
            <a:stretch>
              <a:fillRect/>
            </a:stretch>
          </p:blipFill>
          <p:spPr>
            <a:xfrm>
              <a:off x="4994147" y="4594859"/>
              <a:ext cx="4149851" cy="1882139"/>
            </a:xfrm>
            <a:prstGeom prst="rect">
              <a:avLst/>
            </a:prstGeom>
          </p:spPr>
        </p:pic>
      </p:grpSp>
      <p:grpSp>
        <p:nvGrpSpPr>
          <p:cNvPr id="15" name="object 15"/>
          <p:cNvGrpSpPr/>
          <p:nvPr/>
        </p:nvGrpSpPr>
        <p:grpSpPr>
          <a:xfrm>
            <a:off x="1072069" y="-125603"/>
            <a:ext cx="7844155" cy="3668395"/>
            <a:chOff x="323088" y="0"/>
            <a:chExt cx="7844155" cy="3668395"/>
          </a:xfrm>
        </p:grpSpPr>
        <p:pic>
          <p:nvPicPr>
            <p:cNvPr id="16" name="object 16"/>
            <p:cNvPicPr/>
            <p:nvPr/>
          </p:nvPicPr>
          <p:blipFill>
            <a:blip r:embed="rId11" cstate="print"/>
            <a:stretch>
              <a:fillRect/>
            </a:stretch>
          </p:blipFill>
          <p:spPr>
            <a:xfrm>
              <a:off x="5195316" y="3096767"/>
              <a:ext cx="2971799" cy="571499"/>
            </a:xfrm>
            <a:prstGeom prst="rect">
              <a:avLst/>
            </a:prstGeom>
          </p:spPr>
        </p:pic>
        <p:pic>
          <p:nvPicPr>
            <p:cNvPr id="17" name="object 17"/>
            <p:cNvPicPr/>
            <p:nvPr/>
          </p:nvPicPr>
          <p:blipFill>
            <a:blip r:embed="rId12" cstate="print"/>
            <a:stretch>
              <a:fillRect/>
            </a:stretch>
          </p:blipFill>
          <p:spPr>
            <a:xfrm>
              <a:off x="5943599" y="1993392"/>
              <a:ext cx="1546859" cy="1664207"/>
            </a:xfrm>
            <a:prstGeom prst="rect">
              <a:avLst/>
            </a:prstGeom>
          </p:spPr>
        </p:pic>
        <p:pic>
          <p:nvPicPr>
            <p:cNvPr id="18" name="object 18"/>
            <p:cNvPicPr/>
            <p:nvPr/>
          </p:nvPicPr>
          <p:blipFill>
            <a:blip r:embed="rId13" cstate="print"/>
            <a:stretch>
              <a:fillRect/>
            </a:stretch>
          </p:blipFill>
          <p:spPr>
            <a:xfrm>
              <a:off x="5626608" y="2862072"/>
              <a:ext cx="623315" cy="579120"/>
            </a:xfrm>
            <a:prstGeom prst="rect">
              <a:avLst/>
            </a:prstGeom>
          </p:spPr>
        </p:pic>
        <p:pic>
          <p:nvPicPr>
            <p:cNvPr id="19" name="object 19"/>
            <p:cNvPicPr/>
            <p:nvPr/>
          </p:nvPicPr>
          <p:blipFill>
            <a:blip r:embed="rId14" cstate="print"/>
            <a:stretch>
              <a:fillRect/>
            </a:stretch>
          </p:blipFill>
          <p:spPr>
            <a:xfrm>
              <a:off x="323088" y="0"/>
              <a:ext cx="7019544" cy="2087879"/>
            </a:xfrm>
            <a:prstGeom prst="rect">
              <a:avLst/>
            </a:prstGeom>
          </p:spPr>
        </p:pic>
      </p:grpSp>
      <p:sp>
        <p:nvSpPr>
          <p:cNvPr id="20" name="object 20"/>
          <p:cNvSpPr txBox="1"/>
          <p:nvPr/>
        </p:nvSpPr>
        <p:spPr>
          <a:xfrm>
            <a:off x="215645" y="2612898"/>
            <a:ext cx="4785360" cy="1016635"/>
          </a:xfrm>
          <a:prstGeom prst="rect">
            <a:avLst/>
          </a:prstGeom>
          <a:solidFill>
            <a:srgbClr val="FFFFFF"/>
          </a:solidFill>
          <a:ln w="25907">
            <a:solidFill>
              <a:srgbClr val="8F038F"/>
            </a:solidFill>
          </a:ln>
        </p:spPr>
        <p:txBody>
          <a:bodyPr vert="horz" wrap="square" lIns="0" tIns="36830" rIns="0" bIns="0" rtlCol="0">
            <a:spAutoFit/>
          </a:bodyPr>
          <a:lstStyle/>
          <a:p>
            <a:pPr marL="843280" marR="491490" indent="-346075">
              <a:lnSpc>
                <a:spcPct val="100000"/>
              </a:lnSpc>
              <a:spcBef>
                <a:spcPts val="290"/>
              </a:spcBef>
            </a:pPr>
            <a:r>
              <a:rPr sz="3000" b="1" dirty="0">
                <a:solidFill>
                  <a:srgbClr val="080808"/>
                </a:solidFill>
                <a:latin typeface="Times New Roman"/>
                <a:cs typeface="Times New Roman"/>
              </a:rPr>
              <a:t>Mavzu:</a:t>
            </a:r>
            <a:r>
              <a:rPr sz="3000" b="1" spc="-90" dirty="0">
                <a:solidFill>
                  <a:srgbClr val="080808"/>
                </a:solidFill>
                <a:latin typeface="Times New Roman"/>
                <a:cs typeface="Times New Roman"/>
              </a:rPr>
              <a:t> </a:t>
            </a:r>
            <a:r>
              <a:rPr sz="3000" b="1" dirty="0">
                <a:solidFill>
                  <a:srgbClr val="080808"/>
                </a:solidFill>
                <a:latin typeface="Times New Roman"/>
                <a:cs typeface="Times New Roman"/>
              </a:rPr>
              <a:t>O’zbekiston</a:t>
            </a:r>
            <a:r>
              <a:rPr sz="3000" b="1" spc="-75" dirty="0">
                <a:solidFill>
                  <a:srgbClr val="080808"/>
                </a:solidFill>
                <a:latin typeface="Times New Roman"/>
                <a:cs typeface="Times New Roman"/>
              </a:rPr>
              <a:t> </a:t>
            </a:r>
            <a:r>
              <a:rPr sz="3000" b="1" spc="-25" dirty="0">
                <a:solidFill>
                  <a:srgbClr val="080808"/>
                </a:solidFill>
                <a:latin typeface="Times New Roman"/>
                <a:cs typeface="Times New Roman"/>
              </a:rPr>
              <a:t>va </a:t>
            </a:r>
            <a:r>
              <a:rPr sz="3000" b="1" dirty="0">
                <a:solidFill>
                  <a:srgbClr val="080808"/>
                </a:solidFill>
                <a:latin typeface="Times New Roman"/>
                <a:cs typeface="Times New Roman"/>
              </a:rPr>
              <a:t>jahon</a:t>
            </a:r>
            <a:r>
              <a:rPr sz="3000" b="1" spc="-15" dirty="0">
                <a:solidFill>
                  <a:srgbClr val="080808"/>
                </a:solidFill>
                <a:latin typeface="Times New Roman"/>
                <a:cs typeface="Times New Roman"/>
              </a:rPr>
              <a:t> </a:t>
            </a:r>
            <a:r>
              <a:rPr sz="3000" b="1" spc="-10" dirty="0">
                <a:solidFill>
                  <a:srgbClr val="080808"/>
                </a:solidFill>
                <a:latin typeface="Times New Roman"/>
                <a:cs typeface="Times New Roman"/>
              </a:rPr>
              <a:t>hamjamiyati</a:t>
            </a:r>
            <a:endParaRPr sz="3000" dirty="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457200"/>
            <a:ext cx="9144000" cy="5229225"/>
          </a:xfrm>
          <a:prstGeom prst="rect">
            <a:avLst/>
          </a:prstGeom>
        </p:spPr>
      </p:pic>
    </p:spTree>
    <p:extLst>
      <p:ext uri="{BB962C8B-B14F-4D97-AF65-F5344CB8AC3E}">
        <p14:creationId xmlns:p14="http://schemas.microsoft.com/office/powerpoint/2010/main" val="916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305274" cy="5562600"/>
          </a:xfrm>
          <a:prstGeom prst="rect">
            <a:avLst/>
          </a:prstGeom>
        </p:spPr>
      </p:pic>
    </p:spTree>
    <p:extLst>
      <p:ext uri="{BB962C8B-B14F-4D97-AF65-F5344CB8AC3E}">
        <p14:creationId xmlns:p14="http://schemas.microsoft.com/office/powerpoint/2010/main" val="124218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diplomacy.state.gov/img/11/45211/Tashkent2NOBChancery_944_1.jpg"/>
          <p:cNvPicPr>
            <a:picLocks noChangeAspect="1" noChangeArrowheads="1"/>
          </p:cNvPicPr>
          <p:nvPr/>
        </p:nvPicPr>
        <p:blipFill>
          <a:blip r:embed="rId2"/>
          <a:srcRect/>
          <a:stretch>
            <a:fillRect/>
          </a:stretch>
        </p:blipFill>
        <p:spPr bwMode="auto">
          <a:xfrm>
            <a:off x="4689475" y="3071813"/>
            <a:ext cx="4203700" cy="3524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2/26/Vue_de_l%27Aqua-Park_-_Tachkent.jpg"/>
          <p:cNvPicPr>
            <a:picLocks noChangeAspect="1" noChangeArrowheads="1"/>
          </p:cNvPicPr>
          <p:nvPr/>
        </p:nvPicPr>
        <p:blipFill>
          <a:blip r:embed="rId3"/>
          <a:srcRect/>
          <a:stretch>
            <a:fillRect/>
          </a:stretch>
        </p:blipFill>
        <p:spPr bwMode="auto">
          <a:xfrm>
            <a:off x="152400" y="2078512"/>
            <a:ext cx="4286250" cy="350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48213" y="2071688"/>
            <a:ext cx="4071937" cy="830262"/>
          </a:xfrm>
          <a:prstGeom prst="rect">
            <a:avLst/>
          </a:prstGeom>
          <a:solidFill>
            <a:schemeClr val="accent3">
              <a:lumMod val="60000"/>
              <a:lumOff val="40000"/>
            </a:schemeClr>
          </a:solidFill>
        </p:spPr>
        <p:txBody>
          <a:bodyPr>
            <a:spAutoFit/>
          </a:bodyPr>
          <a:lstStyle/>
          <a:p>
            <a:pPr algn="ctr" eaLnBrk="1" hangingPunct="1">
              <a:defRPr/>
            </a:pPr>
            <a:r>
              <a:rPr lang="ru-RU" sz="2400" b="1" dirty="0">
                <a:solidFill>
                  <a:srgbClr val="002060"/>
                </a:solidFill>
                <a:latin typeface="Times New Roman" pitchFamily="18" charset="0"/>
                <a:cs typeface="Times New Roman" pitchFamily="18" charset="0"/>
              </a:rPr>
              <a:t>АҚШ </a:t>
            </a:r>
            <a:r>
              <a:rPr lang="ru-RU" sz="2400" b="1" dirty="0" err="1">
                <a:solidFill>
                  <a:srgbClr val="002060"/>
                </a:solidFill>
                <a:latin typeface="Times New Roman" pitchFamily="18" charset="0"/>
                <a:cs typeface="Times New Roman" pitchFamily="18" charset="0"/>
              </a:rPr>
              <a:t>нинг</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Ўзбекистондаги</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элчи</a:t>
            </a:r>
            <a:r>
              <a:rPr lang="uz-Latn-UZ" sz="2400" b="1" dirty="0">
                <a:solidFill>
                  <a:srgbClr val="002060"/>
                </a:solidFill>
                <a:latin typeface="Times New Roman" pitchFamily="18" charset="0"/>
                <a:cs typeface="Times New Roman" pitchFamily="18" charset="0"/>
              </a:rPr>
              <a:t>x</a:t>
            </a:r>
            <a:r>
              <a:rPr lang="ru-RU" sz="2400" b="1" dirty="0" err="1">
                <a:solidFill>
                  <a:srgbClr val="002060"/>
                </a:solidFill>
                <a:latin typeface="Times New Roman" pitchFamily="18" charset="0"/>
                <a:cs typeface="Times New Roman" pitchFamily="18" charset="0"/>
              </a:rPr>
              <a:t>онаси</a:t>
            </a:r>
            <a:endParaRPr lang="ru-RU" sz="2400" b="1" dirty="0">
              <a:solidFill>
                <a:srgbClr val="002060"/>
              </a:solidFill>
              <a:latin typeface="Times New Roman" pitchFamily="18" charset="0"/>
              <a:cs typeface="Times New Roman" pitchFamily="18" charset="0"/>
            </a:endParaRPr>
          </a:p>
        </p:txBody>
      </p:sp>
      <p:sp>
        <p:nvSpPr>
          <p:cNvPr id="3" name="Прямоугольник с двумя скругленными противолежащими углами 2"/>
          <p:cNvSpPr/>
          <p:nvPr/>
        </p:nvSpPr>
        <p:spPr>
          <a:xfrm>
            <a:off x="0" y="-9099"/>
            <a:ext cx="9144000" cy="1676400"/>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Toshkentda</a:t>
            </a:r>
            <a:r>
              <a:rPr lang="en-US" sz="2400" b="1" dirty="0">
                <a:solidFill>
                  <a:schemeClr val="tx1"/>
                </a:solidFill>
                <a:latin typeface="Times New Roman" panose="02020603050405020304" pitchFamily="18" charset="0"/>
                <a:cs typeface="Times New Roman" panose="02020603050405020304" pitchFamily="18" charset="0"/>
              </a:rPr>
              <a:t> 46 ta </a:t>
            </a:r>
            <a:r>
              <a:rPr lang="en-US" sz="2400" b="1" dirty="0" err="1">
                <a:solidFill>
                  <a:schemeClr val="tx1"/>
                </a:solidFill>
                <a:latin typeface="Times New Roman" panose="02020603050405020304" pitchFamily="18" charset="0"/>
                <a:cs typeface="Times New Roman" panose="02020603050405020304" pitchFamily="18" charset="0"/>
              </a:rPr>
              <a:t>chet</a:t>
            </a:r>
            <a:r>
              <a:rPr lang="en-US" sz="2400" b="1" dirty="0">
                <a:solidFill>
                  <a:schemeClr val="tx1"/>
                </a:solidFill>
                <a:latin typeface="Times New Roman" panose="02020603050405020304" pitchFamily="18" charset="0"/>
                <a:cs typeface="Times New Roman" panose="02020603050405020304" pitchFamily="18" charset="0"/>
              </a:rPr>
              <a:t> el </a:t>
            </a:r>
            <a:r>
              <a:rPr lang="en-US" sz="2400" b="1" dirty="0" err="1">
                <a:solidFill>
                  <a:schemeClr val="tx1"/>
                </a:solidFill>
                <a:latin typeface="Times New Roman" panose="02020603050405020304" pitchFamily="18" charset="0"/>
                <a:cs typeface="Times New Roman" panose="02020603050405020304" pitchFamily="18" charset="0"/>
              </a:rPr>
              <a:t>elchixonalari</a:t>
            </a:r>
            <a:r>
              <a:rPr lang="en-US" sz="2400" b="1" dirty="0">
                <a:solidFill>
                  <a:schemeClr val="tx1"/>
                </a:solidFill>
                <a:latin typeface="Times New Roman" panose="02020603050405020304" pitchFamily="18" charset="0"/>
                <a:cs typeface="Times New Roman" panose="02020603050405020304" pitchFamily="18" charset="0"/>
              </a:rPr>
              <a:t>, 3 ta bosh </a:t>
            </a:r>
            <a:r>
              <a:rPr lang="en-US" sz="2400" b="1" dirty="0" err="1">
                <a:solidFill>
                  <a:schemeClr val="tx1"/>
                </a:solidFill>
                <a:latin typeface="Times New Roman" panose="02020603050405020304" pitchFamily="18" charset="0"/>
                <a:cs typeface="Times New Roman" panose="02020603050405020304" pitchFamily="18" charset="0"/>
              </a:rPr>
              <a:t>konsullik</a:t>
            </a:r>
            <a:r>
              <a:rPr lang="en-US" sz="2400" b="1" dirty="0">
                <a:solidFill>
                  <a:schemeClr val="tx1"/>
                </a:solidFill>
                <a:latin typeface="Times New Roman" panose="02020603050405020304" pitchFamily="18" charset="0"/>
                <a:cs typeface="Times New Roman" panose="02020603050405020304" pitchFamily="18" charset="0"/>
              </a:rPr>
              <a:t>, 13 </a:t>
            </a:r>
            <a:r>
              <a:rPr lang="en-US" sz="2400" b="1" dirty="0" err="1">
                <a:solidFill>
                  <a:schemeClr val="tx1"/>
                </a:solidFill>
                <a:latin typeface="Times New Roman" panose="02020603050405020304" pitchFamily="18" charset="0"/>
                <a:cs typeface="Times New Roman" panose="02020603050405020304" pitchFamily="18" charset="0"/>
              </a:rPr>
              <a:t>nafar</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faxriy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konsullar</a:t>
            </a:r>
            <a:r>
              <a:rPr lang="en-US" sz="2400" b="1" dirty="0">
                <a:solidFill>
                  <a:schemeClr val="tx1"/>
                </a:solidFill>
                <a:latin typeface="Times New Roman" panose="02020603050405020304" pitchFamily="18" charset="0"/>
                <a:cs typeface="Times New Roman" panose="02020603050405020304" pitchFamily="18" charset="0"/>
              </a:rPr>
              <a:t>, 24 ta </a:t>
            </a:r>
            <a:r>
              <a:rPr lang="en-US" sz="2400" b="1" dirty="0" err="1">
                <a:solidFill>
                  <a:schemeClr val="tx1"/>
                </a:solidFill>
                <a:latin typeface="Times New Roman" panose="02020603050405020304" pitchFamily="18" charset="0"/>
                <a:cs typeface="Times New Roman" panose="02020603050405020304" pitchFamily="18" charset="0"/>
              </a:rPr>
              <a:t>xalqaro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tashkilotlar</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vakolatxonalari</a:t>
            </a:r>
            <a:r>
              <a:rPr lang="en-US" sz="2400" b="1" dirty="0">
                <a:solidFill>
                  <a:schemeClr val="tx1"/>
                </a:solidFill>
                <a:latin typeface="Times New Roman" panose="02020603050405020304" pitchFamily="18" charset="0"/>
                <a:cs typeface="Times New Roman" panose="02020603050405020304" pitchFamily="18" charset="0"/>
              </a:rPr>
              <a:t>, 26 ta </a:t>
            </a:r>
            <a:r>
              <a:rPr lang="en-US" sz="2400" b="1" dirty="0" err="1">
                <a:solidFill>
                  <a:schemeClr val="tx1"/>
                </a:solidFill>
                <a:latin typeface="Times New Roman" panose="02020603050405020304" pitchFamily="18" charset="0"/>
                <a:cs typeface="Times New Roman" panose="02020603050405020304" pitchFamily="18" charset="0"/>
              </a:rPr>
              <a:t>xorijiy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xalqaro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hukumatlararo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hukumat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tashkilotlari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vakolatxonalari</a:t>
            </a:r>
            <a:r>
              <a:rPr lang="en-US" sz="2400" b="1" dirty="0">
                <a:solidFill>
                  <a:schemeClr val="tx1"/>
                </a:solidFill>
                <a:latin typeface="Times New Roman" panose="02020603050405020304" pitchFamily="18" charset="0"/>
                <a:cs typeface="Times New Roman" panose="02020603050405020304" pitchFamily="18" charset="0"/>
              </a:rPr>
              <a:t>, 1 ta </a:t>
            </a:r>
            <a:r>
              <a:rPr lang="en-US" sz="2400" b="1" dirty="0" err="1">
                <a:solidFill>
                  <a:schemeClr val="tx1"/>
                </a:solidFill>
                <a:latin typeface="Times New Roman" panose="02020603050405020304" pitchFamily="18" charset="0"/>
                <a:cs typeface="Times New Roman" panose="02020603050405020304" pitchFamily="18" charset="0"/>
              </a:rPr>
              <a:t>savdo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vakolatxonasi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faoliyat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ko‘rsatmoqda</a:t>
            </a:r>
            <a:r>
              <a:rPr lang="en-US" sz="2400" b="1" dirty="0">
                <a:solidFill>
                  <a:schemeClr val="tx1"/>
                </a:solidFill>
                <a:latin typeface="Times New Roman" panose="02020603050405020304" pitchFamily="18" charset="0"/>
                <a:cs typeface="Times New Roman" panose="02020603050405020304" pitchFamily="18" charset="0"/>
              </a:rPr>
              <a:t>.</a:t>
            </a:r>
            <a:r>
              <a:rPr lang="ru-RU" sz="2400"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334291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2000"/>
                                        <p:tgtEl>
                                          <p:spTgt spid="10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le:Clarence Moore Hou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763713"/>
            <a:ext cx="34639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ttp://lds.localdataimages.com/large/1002/100259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1785938"/>
            <a:ext cx="45910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лево 5"/>
          <p:cNvSpPr/>
          <p:nvPr/>
        </p:nvSpPr>
        <p:spPr>
          <a:xfrm>
            <a:off x="4162425" y="6053138"/>
            <a:ext cx="4643438" cy="7858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eaLnBrk="1" hangingPunct="1">
              <a:defRPr/>
            </a:pPr>
            <a:endParaRPr lang="ru-RU" b="1" dirty="0">
              <a:solidFill>
                <a:schemeClr val="tx1">
                  <a:lumMod val="85000"/>
                  <a:lumOff val="15000"/>
                </a:schemeClr>
              </a:solidFill>
              <a:latin typeface="Times New Roman" pitchFamily="18" charset="0"/>
              <a:cs typeface="Times New Roman" pitchFamily="18" charset="0"/>
            </a:endParaRPr>
          </a:p>
          <a:p>
            <a:pPr eaLnBrk="1" hangingPunct="1">
              <a:defRPr/>
            </a:pPr>
            <a:endParaRPr lang="ru-RU" b="1" dirty="0">
              <a:solidFill>
                <a:schemeClr val="tx1">
                  <a:lumMod val="85000"/>
                  <a:lumOff val="15000"/>
                </a:schemeClr>
              </a:solidFill>
              <a:latin typeface="Times New Roman" pitchFamily="18" charset="0"/>
              <a:cs typeface="Times New Roman" pitchFamily="18" charset="0"/>
            </a:endParaRPr>
          </a:p>
          <a:p>
            <a:pPr eaLnBrk="1" hangingPunct="1">
              <a:defRPr/>
            </a:pPr>
            <a:r>
              <a:rPr lang="ru-RU" b="1" dirty="0" err="1">
                <a:solidFill>
                  <a:schemeClr val="tx1">
                    <a:lumMod val="85000"/>
                    <a:lumOff val="15000"/>
                  </a:schemeClr>
                </a:solidFill>
                <a:latin typeface="Times New Roman" pitchFamily="18" charset="0"/>
                <a:cs typeface="Times New Roman" pitchFamily="18" charset="0"/>
              </a:rPr>
              <a:t>Ўзбекистоннинг</a:t>
            </a:r>
            <a:r>
              <a:rPr lang="ru-RU" b="1" dirty="0">
                <a:solidFill>
                  <a:schemeClr val="tx1">
                    <a:lumMod val="85000"/>
                    <a:lumOff val="15000"/>
                  </a:schemeClr>
                </a:solidFill>
                <a:latin typeface="Times New Roman" pitchFamily="18" charset="0"/>
                <a:cs typeface="Times New Roman" pitchFamily="18" charset="0"/>
              </a:rPr>
              <a:t> АҚШ </a:t>
            </a:r>
            <a:r>
              <a:rPr lang="ru-RU" b="1" dirty="0" err="1">
                <a:solidFill>
                  <a:schemeClr val="tx1">
                    <a:lumMod val="85000"/>
                    <a:lumOff val="15000"/>
                  </a:schemeClr>
                </a:solidFill>
                <a:latin typeface="Times New Roman" pitchFamily="18" charset="0"/>
                <a:cs typeface="Times New Roman" pitchFamily="18" charset="0"/>
              </a:rPr>
              <a:t>даги</a:t>
            </a:r>
            <a:r>
              <a:rPr lang="ru-RU" b="1" dirty="0">
                <a:solidFill>
                  <a:schemeClr val="tx1">
                    <a:lumMod val="85000"/>
                    <a:lumOff val="15000"/>
                  </a:schemeClr>
                </a:solidFill>
                <a:latin typeface="Times New Roman" pitchFamily="18" charset="0"/>
                <a:cs typeface="Times New Roman" pitchFamily="18" charset="0"/>
              </a:rPr>
              <a:t> </a:t>
            </a:r>
            <a:r>
              <a:rPr lang="ru-RU" b="1" dirty="0" err="1">
                <a:solidFill>
                  <a:schemeClr val="tx1">
                    <a:lumMod val="85000"/>
                    <a:lumOff val="15000"/>
                  </a:schemeClr>
                </a:solidFill>
                <a:latin typeface="Times New Roman" pitchFamily="18" charset="0"/>
                <a:cs typeface="Times New Roman" pitchFamily="18" charset="0"/>
              </a:rPr>
              <a:t>элчи</a:t>
            </a:r>
            <a:r>
              <a:rPr lang="uz-Latn-UZ" b="1" dirty="0">
                <a:solidFill>
                  <a:schemeClr val="tx1">
                    <a:lumMod val="85000"/>
                    <a:lumOff val="15000"/>
                  </a:schemeClr>
                </a:solidFill>
                <a:latin typeface="Times New Roman" pitchFamily="18" charset="0"/>
                <a:cs typeface="Times New Roman" pitchFamily="18" charset="0"/>
              </a:rPr>
              <a:t>x</a:t>
            </a:r>
            <a:r>
              <a:rPr lang="ru-RU" b="1" dirty="0" err="1">
                <a:solidFill>
                  <a:schemeClr val="tx1">
                    <a:lumMod val="85000"/>
                    <a:lumOff val="15000"/>
                  </a:schemeClr>
                </a:solidFill>
                <a:latin typeface="Times New Roman" pitchFamily="18" charset="0"/>
                <a:cs typeface="Times New Roman" pitchFamily="18" charset="0"/>
              </a:rPr>
              <a:t>онаси</a:t>
            </a:r>
            <a:endParaRPr lang="ru-RU" b="1" dirty="0">
              <a:solidFill>
                <a:schemeClr val="tx1">
                  <a:lumMod val="85000"/>
                  <a:lumOff val="15000"/>
                </a:schemeClr>
              </a:solidFill>
              <a:latin typeface="Times New Roman" pitchFamily="18" charset="0"/>
              <a:cs typeface="Times New Roman" pitchFamily="18" charset="0"/>
            </a:endParaRPr>
          </a:p>
          <a:p>
            <a:pPr eaLnBrk="1" hangingPunct="1">
              <a:defRPr/>
            </a:pPr>
            <a:endParaRPr lang="ru-RU" b="1" dirty="0">
              <a:solidFill>
                <a:schemeClr val="tx1">
                  <a:lumMod val="85000"/>
                  <a:lumOff val="15000"/>
                </a:schemeClr>
              </a:solidFill>
              <a:latin typeface="Times New Roman" pitchFamily="18" charset="0"/>
              <a:cs typeface="Times New Roman" pitchFamily="18" charset="0"/>
            </a:endParaRPr>
          </a:p>
          <a:p>
            <a:pPr algn="ctr" eaLnBrk="1" hangingPunct="1">
              <a:defRPr/>
            </a:pPr>
            <a:endParaRPr lang="ru-RU" b="1" dirty="0">
              <a:solidFill>
                <a:schemeClr val="tx1">
                  <a:lumMod val="85000"/>
                  <a:lumOff val="15000"/>
                </a:schemeClr>
              </a:solidFill>
              <a:latin typeface="Times New Roman" pitchFamily="18" charset="0"/>
              <a:cs typeface="Times New Roman" pitchFamily="18" charset="0"/>
            </a:endParaRPr>
          </a:p>
        </p:txBody>
      </p:sp>
      <p:sp>
        <p:nvSpPr>
          <p:cNvPr id="7" name="Стрелка вправо 6"/>
          <p:cNvSpPr/>
          <p:nvPr/>
        </p:nvSpPr>
        <p:spPr>
          <a:xfrm>
            <a:off x="4214813" y="5357813"/>
            <a:ext cx="4643437" cy="857250"/>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ru-RU" sz="1400" b="1" dirty="0" err="1">
                <a:solidFill>
                  <a:srgbClr val="002060"/>
                </a:solidFill>
                <a:latin typeface="Times New Roman" pitchFamily="18" charset="0"/>
                <a:cs typeface="Times New Roman" pitchFamily="18" charset="0"/>
              </a:rPr>
              <a:t>Юртимизнинг</a:t>
            </a:r>
            <a:r>
              <a:rPr lang="ru-RU" sz="1400" b="1" dirty="0">
                <a:solidFill>
                  <a:srgbClr val="002060"/>
                </a:solidFill>
                <a:latin typeface="Times New Roman" pitchFamily="18" charset="0"/>
                <a:cs typeface="Times New Roman" pitchFamily="18" charset="0"/>
              </a:rPr>
              <a:t> </a:t>
            </a:r>
            <a:r>
              <a:rPr lang="ru-RU" sz="1400" b="1" dirty="0" err="1">
                <a:solidFill>
                  <a:srgbClr val="002060"/>
                </a:solidFill>
                <a:latin typeface="Times New Roman" pitchFamily="18" charset="0"/>
                <a:cs typeface="Times New Roman" pitchFamily="18" charset="0"/>
              </a:rPr>
              <a:t>Буюк</a:t>
            </a:r>
            <a:r>
              <a:rPr lang="ru-RU" sz="1400" b="1" dirty="0">
                <a:solidFill>
                  <a:srgbClr val="002060"/>
                </a:solidFill>
                <a:latin typeface="Times New Roman" pitchFamily="18" charset="0"/>
                <a:cs typeface="Times New Roman" pitchFamily="18" charset="0"/>
              </a:rPr>
              <a:t> </a:t>
            </a:r>
            <a:r>
              <a:rPr lang="ru-RU" sz="1400" b="1" dirty="0" err="1">
                <a:solidFill>
                  <a:srgbClr val="002060"/>
                </a:solidFill>
                <a:latin typeface="Times New Roman" pitchFamily="18" charset="0"/>
                <a:cs typeface="Times New Roman" pitchFamily="18" charset="0"/>
              </a:rPr>
              <a:t>Британиядаги</a:t>
            </a:r>
            <a:r>
              <a:rPr lang="ru-RU" sz="1400" b="1" dirty="0">
                <a:solidFill>
                  <a:srgbClr val="002060"/>
                </a:solidFill>
                <a:latin typeface="Times New Roman" pitchFamily="18" charset="0"/>
                <a:cs typeface="Times New Roman" pitchFamily="18" charset="0"/>
              </a:rPr>
              <a:t> </a:t>
            </a:r>
            <a:r>
              <a:rPr lang="ru-RU" sz="1400" b="1" dirty="0" err="1">
                <a:solidFill>
                  <a:srgbClr val="002060"/>
                </a:solidFill>
                <a:latin typeface="Times New Roman" pitchFamily="18" charset="0"/>
                <a:cs typeface="Times New Roman" pitchFamily="18" charset="0"/>
              </a:rPr>
              <a:t>элчи</a:t>
            </a:r>
            <a:r>
              <a:rPr lang="uz-Latn-UZ" sz="1400" b="1" dirty="0">
                <a:solidFill>
                  <a:srgbClr val="002060"/>
                </a:solidFill>
                <a:latin typeface="Times New Roman" pitchFamily="18" charset="0"/>
                <a:cs typeface="Times New Roman" pitchFamily="18" charset="0"/>
              </a:rPr>
              <a:t>x</a:t>
            </a:r>
            <a:r>
              <a:rPr lang="ru-RU" sz="1400" b="1" dirty="0" err="1">
                <a:solidFill>
                  <a:srgbClr val="002060"/>
                </a:solidFill>
                <a:latin typeface="Times New Roman" pitchFamily="18" charset="0"/>
                <a:cs typeface="Times New Roman" pitchFamily="18" charset="0"/>
              </a:rPr>
              <a:t>онаси</a:t>
            </a:r>
            <a:endParaRPr lang="ru-RU" sz="1400" b="1" dirty="0">
              <a:solidFill>
                <a:srgbClr val="002060"/>
              </a:solidFill>
              <a:latin typeface="Times New Roman" pitchFamily="18" charset="0"/>
              <a:cs typeface="Times New Roman" pitchFamily="18" charset="0"/>
            </a:endParaRPr>
          </a:p>
        </p:txBody>
      </p:sp>
      <p:sp>
        <p:nvSpPr>
          <p:cNvPr id="3" name="Прямоугольник с двумя скругленными противолежащими углами 2"/>
          <p:cNvSpPr/>
          <p:nvPr/>
        </p:nvSpPr>
        <p:spPr>
          <a:xfrm>
            <a:off x="0" y="76200"/>
            <a:ext cx="9144000" cy="1616075"/>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200" b="1" dirty="0" err="1">
                <a:solidFill>
                  <a:schemeClr val="tx1"/>
                </a:solidFill>
                <a:latin typeface="Times New Roman" panose="02020603050405020304" pitchFamily="18" charset="0"/>
                <a:cs typeface="Times New Roman" panose="02020603050405020304" pitchFamily="18" charset="0"/>
              </a:rPr>
              <a:t>Xorijiy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mamlakatlarda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xalqaro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tashkilotlarda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O‘zbekiston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Respublikasining</a:t>
            </a:r>
            <a:r>
              <a:rPr lang="en-US" sz="2200" b="1" dirty="0">
                <a:solidFill>
                  <a:schemeClr val="tx1"/>
                </a:solidFill>
                <a:latin typeface="Times New Roman" panose="02020603050405020304" pitchFamily="18" charset="0"/>
                <a:cs typeface="Times New Roman" panose="02020603050405020304" pitchFamily="18" charset="0"/>
              </a:rPr>
              <a:t> 59 ta </a:t>
            </a:r>
            <a:r>
              <a:rPr lang="en-US" sz="2200" b="1" dirty="0" err="1">
                <a:solidFill>
                  <a:schemeClr val="tx1"/>
                </a:solidFill>
                <a:latin typeface="Times New Roman" panose="02020603050405020304" pitchFamily="18" charset="0"/>
                <a:cs typeface="Times New Roman" panose="02020603050405020304" pitchFamily="18" charset="0"/>
              </a:rPr>
              <a:t>diplomatik</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konsullik</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vakolatxonalari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mavjud</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O‘zbekiston</a:t>
            </a:r>
            <a:r>
              <a:rPr lang="en-US" sz="2200" b="1" dirty="0">
                <a:solidFill>
                  <a:schemeClr val="tx1"/>
                </a:solidFill>
                <a:latin typeface="Times New Roman" panose="02020603050405020304" pitchFamily="18" charset="0"/>
                <a:cs typeface="Times New Roman" panose="02020603050405020304" pitchFamily="18" charset="0"/>
              </a:rPr>
              <a:t> 100 </a:t>
            </a:r>
            <a:r>
              <a:rPr lang="en-US" sz="2200" b="1" dirty="0" err="1">
                <a:solidFill>
                  <a:schemeClr val="tx1"/>
                </a:solidFill>
                <a:latin typeface="Times New Roman" panose="02020603050405020304" pitchFamily="18" charset="0"/>
                <a:cs typeface="Times New Roman" panose="02020603050405020304" pitchFamily="18" charset="0"/>
              </a:rPr>
              <a:t>dan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ortiq</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xalqaro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tashkilotlarning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a’zosi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bo‘lib</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mamlakatimiz</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turli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xil</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ko‘p</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tomonlama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hamkorlik</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tuzilmalari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bilan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o‘zaro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sherikchilik</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aloqalarini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rivojlantiradi</a:t>
            </a:r>
            <a:r>
              <a:rPr lang="en-US" sz="2200" b="1" dirty="0">
                <a:solidFill>
                  <a:schemeClr val="tx1"/>
                </a:solidFill>
                <a:latin typeface="Times New Roman" panose="02020603050405020304" pitchFamily="18" charset="0"/>
                <a:cs typeface="Times New Roman" panose="02020603050405020304" pitchFamily="18" charset="0"/>
              </a:rPr>
              <a:t>. </a:t>
            </a:r>
            <a:endParaRPr lang="ru-RU" sz="2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47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5556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a:solidFill>
                  <a:srgbClr val="00B050"/>
                </a:solidFill>
                <a:effectLst/>
                <a:latin typeface="Times New Roman" panose="02020603050405020304" pitchFamily="18" charset="0"/>
                <a:cs typeface="Times New Roman" panose="02020603050405020304" pitchFamily="18" charset="0"/>
              </a:rPr>
              <a:t>“</a:t>
            </a:r>
            <a:r>
              <a:rPr lang="en-US" sz="2000" b="1" dirty="0" err="1">
                <a:solidFill>
                  <a:srgbClr val="00B050"/>
                </a:solidFill>
                <a:latin typeface="Times New Roman" panose="02020603050405020304" pitchFamily="18" charset="0"/>
                <a:cs typeface="Times New Roman" panose="02020603050405020304" pitchFamily="18" charset="0"/>
              </a:rPr>
              <a:t>I</a:t>
            </a:r>
            <a:r>
              <a:rPr lang="en-US" sz="2000" b="1" i="0" dirty="0" err="1">
                <a:solidFill>
                  <a:srgbClr val="00B050"/>
                </a:solidFill>
                <a:effectLst/>
                <a:latin typeface="Times New Roman" panose="02020603050405020304" pitchFamily="18" charset="0"/>
                <a:cs typeface="Times New Roman" panose="02020603050405020304" pitchFamily="18" charset="0"/>
              </a:rPr>
              <a:t>ttifoqchilik</a:t>
            </a:r>
            <a:r>
              <a:rPr lang="en-US" sz="2000" b="1" i="0" dirty="0">
                <a:solidFill>
                  <a:srgbClr val="00B050"/>
                </a:solidFill>
                <a:effectLst/>
                <a:latin typeface="Times New Roman" panose="02020603050405020304" pitchFamily="18" charset="0"/>
                <a:cs typeface="Times New Roman" panose="02020603050405020304" pitchFamily="18" charset="0"/>
              </a:rPr>
              <a:t> </a:t>
            </a:r>
            <a:r>
              <a:rPr lang="en-US" sz="2000" b="1" i="0" dirty="0" err="1">
                <a:solidFill>
                  <a:srgbClr val="00B050"/>
                </a:solidFill>
                <a:effectLst/>
                <a:latin typeface="Times New Roman" panose="02020603050405020304" pitchFamily="18" charset="0"/>
                <a:cs typeface="Times New Roman" panose="02020603050405020304" pitchFamily="18" charset="0"/>
              </a:rPr>
              <a:t>munosabatlari</a:t>
            </a:r>
            <a:r>
              <a:rPr lang="en-US" sz="2000" b="1" i="0" dirty="0">
                <a:solidFill>
                  <a:srgbClr val="00B050"/>
                </a:solidFill>
                <a:effectLst/>
                <a:latin typeface="Times New Roman" panose="02020603050405020304" pitchFamily="18" charset="0"/>
                <a:cs typeface="Times New Roman" panose="02020603050405020304" pitchFamily="18" charset="0"/>
              </a:rPr>
              <a:t>” (allied relations)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a:solidFill>
                  <a:srgbClr val="C00000"/>
                </a:solidFill>
                <a:effectLst/>
                <a:latin typeface="Times New Roman" panose="02020603050405020304" pitchFamily="18" charset="0"/>
                <a:cs typeface="Times New Roman" panose="02020603050405020304" pitchFamily="18" charset="0"/>
              </a:rPr>
              <a:t>“</a:t>
            </a:r>
            <a:r>
              <a:rPr lang="en-US" sz="2000" b="1" i="0" dirty="0" err="1">
                <a:solidFill>
                  <a:srgbClr val="C00000"/>
                </a:solidFill>
                <a:effectLst/>
                <a:latin typeface="Times New Roman" panose="02020603050405020304" pitchFamily="18" charset="0"/>
                <a:cs typeface="Times New Roman" panose="02020603050405020304" pitchFamily="18" charset="0"/>
              </a:rPr>
              <a:t>strategik</a:t>
            </a:r>
            <a:r>
              <a:rPr lang="en-US" sz="2000" b="1" i="0" dirty="0">
                <a:solidFill>
                  <a:srgbClr val="C00000"/>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sheriklik</a:t>
            </a:r>
            <a:r>
              <a:rPr lang="en-US" sz="2000" b="1" i="0" dirty="0">
                <a:solidFill>
                  <a:srgbClr val="C00000"/>
                </a:solidFill>
                <a:effectLst/>
                <a:latin typeface="Times New Roman" panose="02020603050405020304" pitchFamily="18" charset="0"/>
                <a:cs typeface="Times New Roman" panose="02020603050405020304" pitchFamily="18" charset="0"/>
              </a:rPr>
              <a:t>” (strategic partnerships)</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tushunchalari</a:t>
            </a:r>
            <a:r>
              <a:rPr lang="en-US" sz="2000" b="1" i="0" dirty="0">
                <a:solidFill>
                  <a:srgbClr val="000000"/>
                </a:solidFill>
                <a:effectLst/>
                <a:latin typeface="Times New Roman" panose="02020603050405020304" pitchFamily="18" charset="0"/>
                <a:cs typeface="Times New Roman" panose="02020603050405020304" pitchFamily="18" charset="0"/>
              </a:rPr>
              <a:t>.</a:t>
            </a:r>
          </a:p>
          <a:p>
            <a:pPr algn="just"/>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7030A0"/>
                </a:solidFill>
                <a:effectLst/>
                <a:latin typeface="Times New Roman" panose="02020603050405020304" pitchFamily="18" charset="0"/>
                <a:cs typeface="Times New Roman" panose="02020603050405020304" pitchFamily="18" charset="0"/>
              </a:rPr>
              <a:t>Ittifoqdosh</a:t>
            </a:r>
            <a:r>
              <a:rPr lang="en-US" sz="2000" b="1" i="0" dirty="0">
                <a:solidFill>
                  <a:srgbClr val="7030A0"/>
                </a:solidFill>
                <a:effectLst/>
                <a:latin typeface="Times New Roman" panose="02020603050405020304" pitchFamily="18" charset="0"/>
                <a:cs typeface="Times New Roman" panose="02020603050405020304" pitchFamily="18" charset="0"/>
              </a:rPr>
              <a:t> </a:t>
            </a:r>
            <a:r>
              <a:rPr lang="en-US" sz="2000" b="1" i="0" dirty="0" err="1">
                <a:solidFill>
                  <a:srgbClr val="7030A0"/>
                </a:solidFill>
                <a:effectLst/>
                <a:latin typeface="Times New Roman" panose="02020603050405020304" pitchFamily="18" charset="0"/>
                <a:cs typeface="Times New Roman" panose="02020603050405020304" pitchFamily="18" charset="0"/>
              </a:rPr>
              <a:t>davlatlar</a:t>
            </a:r>
            <a:r>
              <a:rPr lang="en-US" sz="2000" b="1" i="0" dirty="0">
                <a:solidFill>
                  <a:srgbClr val="7030A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o‘rtasida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odatda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do‘stlik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yaqinlik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tabiiy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hamjihatlik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uyg‘un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munosabatlar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mavjud</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bo‘ladi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G‘arb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manbalarida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bunday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davlatlar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a:solidFill>
                  <a:srgbClr val="002060"/>
                </a:solidFill>
                <a:effectLst/>
                <a:latin typeface="Times New Roman" panose="02020603050405020304" pitchFamily="18" charset="0"/>
                <a:cs typeface="Times New Roman" panose="02020603050405020304" pitchFamily="18" charset="0"/>
              </a:rPr>
              <a:t>“</a:t>
            </a:r>
            <a:r>
              <a:rPr lang="en-US" sz="2000" b="1" i="0" dirty="0" err="1">
                <a:solidFill>
                  <a:srgbClr val="002060"/>
                </a:solidFill>
                <a:effectLst/>
                <a:latin typeface="Times New Roman" panose="02020603050405020304" pitchFamily="18" charset="0"/>
                <a:cs typeface="Times New Roman" panose="02020603050405020304" pitchFamily="18" charset="0"/>
              </a:rPr>
              <a:t>tabiiy</a:t>
            </a:r>
            <a:r>
              <a:rPr lang="en-US" sz="2000" b="1" i="0" dirty="0">
                <a:solidFill>
                  <a:srgbClr val="002060"/>
                </a:solidFill>
                <a:effectLst/>
                <a:latin typeface="Times New Roman" panose="02020603050405020304" pitchFamily="18" charset="0"/>
                <a:cs typeface="Times New Roman" panose="02020603050405020304" pitchFamily="18" charset="0"/>
              </a:rPr>
              <a:t> </a:t>
            </a:r>
            <a:r>
              <a:rPr lang="en-US" sz="2000" b="1" i="0" dirty="0" err="1">
                <a:solidFill>
                  <a:srgbClr val="002060"/>
                </a:solidFill>
                <a:effectLst/>
                <a:latin typeface="Times New Roman" panose="02020603050405020304" pitchFamily="18" charset="0"/>
                <a:cs typeface="Times New Roman" panose="02020603050405020304" pitchFamily="18" charset="0"/>
              </a:rPr>
              <a:t>ittifoqdoshlar</a:t>
            </a:r>
            <a:r>
              <a:rPr lang="en-US" sz="2000" b="1" i="0" dirty="0">
                <a:solidFill>
                  <a:srgbClr val="002060"/>
                </a:solidFill>
                <a:effectLst/>
                <a:latin typeface="Times New Roman" panose="02020603050405020304" pitchFamily="18" charset="0"/>
                <a:cs typeface="Times New Roman" panose="02020603050405020304" pitchFamily="18" charset="0"/>
              </a:rPr>
              <a:t>” (natural allies) </a:t>
            </a:r>
            <a:r>
              <a:rPr lang="en-US" sz="2000" b="1" i="0" dirty="0">
                <a:solidFill>
                  <a:srgbClr val="000000"/>
                </a:solidFill>
                <a:effectLst/>
                <a:latin typeface="Times New Roman" panose="02020603050405020304" pitchFamily="18" charset="0"/>
                <a:cs typeface="Times New Roman" panose="02020603050405020304" pitchFamily="18" charset="0"/>
              </a:rPr>
              <a:t>deb ham </a:t>
            </a:r>
            <a:r>
              <a:rPr lang="en-US" sz="2000" b="1" i="0" dirty="0" err="1">
                <a:solidFill>
                  <a:srgbClr val="000000"/>
                </a:solidFill>
                <a:effectLst/>
                <a:latin typeface="Times New Roman" panose="02020603050405020304" pitchFamily="18" charset="0"/>
                <a:cs typeface="Times New Roman" panose="02020603050405020304" pitchFamily="18" charset="0"/>
              </a:rPr>
              <a:t>ataladi</a:t>
            </a:r>
            <a:r>
              <a:rPr lang="en-US" sz="2000" b="1" i="0" dirty="0">
                <a:solidFill>
                  <a:srgbClr val="000000"/>
                </a:solidFill>
                <a:effectLst/>
                <a:latin typeface="Times New Roman" panose="02020603050405020304" pitchFamily="18" charset="0"/>
                <a:cs typeface="Times New Roman" panose="02020603050405020304" pitchFamily="18" charset="0"/>
              </a:rPr>
              <a:t>.</a:t>
            </a:r>
          </a:p>
          <a:p>
            <a:pPr algn="just"/>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Strategik</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sheriklik</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holatida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esa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ikki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davlatni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umumiy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manfaatlar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birlashtirib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siyosiy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qadam</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sa’y-harakatlarni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birgalikda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kelishgan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holda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qabul</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qilishga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undaydi</a:t>
            </a:r>
            <a:r>
              <a:rPr lang="en-US" sz="2000" b="1" dirty="0">
                <a:solidFill>
                  <a:srgbClr val="000000"/>
                </a:solidFill>
                <a:latin typeface="Times New Roman" panose="02020603050405020304" pitchFamily="18" charset="0"/>
                <a:cs typeface="Times New Roman" panose="02020603050405020304" pitchFamily="18" charset="0"/>
              </a:rPr>
              <a:t>.</a:t>
            </a:r>
            <a:r>
              <a:rPr lang="en-US" sz="2000" b="1" i="0" dirty="0">
                <a:solidFill>
                  <a:srgbClr val="000000"/>
                </a:solidFill>
                <a:effectLst/>
                <a:latin typeface="Times New Roman" panose="02020603050405020304" pitchFamily="18" charset="0"/>
                <a:cs typeface="Times New Roman" panose="02020603050405020304" pitchFamily="18" charset="0"/>
              </a:rPr>
              <a:t> Bu </a:t>
            </a:r>
            <a:r>
              <a:rPr lang="en-US" sz="2000" b="1" i="0" dirty="0" err="1">
                <a:solidFill>
                  <a:srgbClr val="000000"/>
                </a:solidFill>
                <a:effectLst/>
                <a:latin typeface="Times New Roman" panose="02020603050405020304" pitchFamily="18" charset="0"/>
                <a:cs typeface="Times New Roman" panose="02020603050405020304" pitchFamily="18" charset="0"/>
              </a:rPr>
              <a:t>holatda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eng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birinchi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navbatda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milliy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manfaatlarning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uyg‘unligi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bo‘lib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strategik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qarorlarni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birgalikda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hamjihat</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bo‘lib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qabul</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qilish</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nazarda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tutiladi</a:t>
            </a:r>
            <a:r>
              <a:rPr lang="en-US" sz="2000" b="1" i="0" dirty="0">
                <a:solidFill>
                  <a:srgbClr val="000000"/>
                </a:solidFill>
                <a:effectLst/>
                <a:latin typeface="Times New Roman" panose="02020603050405020304" pitchFamily="18" charset="0"/>
                <a:cs typeface="Times New Roman" panose="02020603050405020304" pitchFamily="18" charset="0"/>
              </a:rPr>
              <a:t>.</a:t>
            </a:r>
          </a:p>
          <a:p>
            <a:pPr algn="just"/>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Strategik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sheriklar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ittifoqdoshlardan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farqli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o‘laroq</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madaniy</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yoki</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mafkuraviy</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yaqinlikka</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ega</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bo‘lishi</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shart</a:t>
            </a:r>
            <a:r>
              <a:rPr lang="en-US" sz="2000" b="1"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2000" b="1" i="0" dirty="0" err="1">
                <a:solidFill>
                  <a:schemeClr val="accent6">
                    <a:lumMod val="75000"/>
                  </a:schemeClr>
                </a:solidFill>
                <a:effectLst/>
                <a:latin typeface="Times New Roman" panose="02020603050405020304" pitchFamily="18" charset="0"/>
                <a:cs typeface="Times New Roman" panose="02020603050405020304" pitchFamily="18" charset="0"/>
              </a:rPr>
              <a:t>emas</a:t>
            </a:r>
            <a:r>
              <a:rPr lang="en-US" sz="2000" b="1" i="0" dirty="0">
                <a:solidFill>
                  <a:srgbClr val="000000"/>
                </a:solidFill>
                <a:effectLst/>
                <a:latin typeface="Times New Roman" panose="02020603050405020304" pitchFamily="18" charset="0"/>
                <a:cs typeface="Times New Roman" panose="02020603050405020304" pitchFamily="18" charset="0"/>
              </a:rPr>
              <a:t>. Ammo </a:t>
            </a:r>
            <a:r>
              <a:rPr lang="en-US" sz="2000" b="1" i="0" dirty="0" err="1">
                <a:solidFill>
                  <a:srgbClr val="000000"/>
                </a:solidFill>
                <a:effectLst/>
                <a:latin typeface="Times New Roman" panose="02020603050405020304" pitchFamily="18" charset="0"/>
                <a:cs typeface="Times New Roman" panose="02020603050405020304" pitchFamily="18" charset="0"/>
              </a:rPr>
              <a:t>xavfsizlikka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umumiy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tahdidlar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xavf-xatarlarga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yuzlanganda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ikki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tomon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o‘zlarining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madaniy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mafkuraviy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tafovutlariga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e’tibor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qaratmay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strategik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sheriklarga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aylanadi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Umumiy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muammoga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qarshi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ikki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tomon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o‘zlarining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strategik</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resurs</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imkoniyatlarini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birlashtirib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bir-birlariga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yordam</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qo‘lini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cho‘zadi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Milliy</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manfaat</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barcha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mulohazalardan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ustun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bo‘ladi</a:t>
            </a:r>
            <a:r>
              <a:rPr lang="en-US" sz="2000" b="1" i="0" dirty="0">
                <a:solidFill>
                  <a:srgbClr val="000000"/>
                </a:solidFill>
                <a:effectLst/>
                <a:latin typeface="Times New Roman" panose="02020603050405020304" pitchFamily="18" charset="0"/>
                <a:cs typeface="Times New Roman" panose="02020603050405020304" pitchFamily="18" charset="0"/>
              </a:rPr>
              <a:t>.</a:t>
            </a:r>
          </a:p>
          <a:p>
            <a:pPr algn="just"/>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Ittifoqdoshlar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bilan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esa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mamlakatning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xalqaro</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sahnadagi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qarorlari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va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xatti-harakatlari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legitim</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mantiqan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asosli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tuyulib</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ularga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nisbatan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xalqaro</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hamjamiyatda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ishonch</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yuqoriroq</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bo‘ladi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Chunki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bu</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qarorlar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bir</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nechta</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mamlakatning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roziligini</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olgan</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bo‘ladi</a:t>
            </a:r>
            <a:r>
              <a:rPr lang="en-US" sz="2000" b="1"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803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5878"/>
            <a:ext cx="9144000" cy="5364147"/>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305992957"/>
              </p:ext>
            </p:extLst>
          </p:nvPr>
        </p:nvGraphicFramePr>
        <p:xfrm>
          <a:off x="9099" y="5398265"/>
          <a:ext cx="9134901" cy="1920240"/>
        </p:xfrm>
        <a:graphic>
          <a:graphicData uri="http://schemas.openxmlformats.org/drawingml/2006/table">
            <a:tbl>
              <a:tblPr firstRow="1" bandRow="1">
                <a:tableStyleId>{5C22544A-7EE6-4342-B048-85BDC9FD1C3A}</a:tableStyleId>
              </a:tblPr>
              <a:tblGrid>
                <a:gridCol w="981502">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95599">
                  <a:extLst>
                    <a:ext uri="{9D8B030D-6E8A-4147-A177-3AD203B41FA5}">
                      <a16:colId xmlns:a16="http://schemas.microsoft.com/office/drawing/2014/main" val="20003"/>
                    </a:ext>
                  </a:extLst>
                </a:gridCol>
              </a:tblGrid>
              <a:tr h="370840">
                <a:tc>
                  <a:txBody>
                    <a:bodyPr/>
                    <a:lstStyle/>
                    <a:p>
                      <a:pPr algn="ctr"/>
                      <a:endParaRPr lang="en-US" sz="2000" dirty="0"/>
                    </a:p>
                    <a:p>
                      <a:pPr algn="ctr"/>
                      <a:r>
                        <a:rPr lang="en-US" sz="2000" b="0" dirty="0"/>
                        <a:t>3</a:t>
                      </a:r>
                      <a:endParaRPr lang="ru-RU" sz="2000" b="0" dirty="0"/>
                    </a:p>
                  </a:txBody>
                  <a:tcPr/>
                </a:tc>
                <a:tc>
                  <a:txBody>
                    <a:bodyPr/>
                    <a:lstStyle/>
                    <a:p>
                      <a:pPr algn="ctr"/>
                      <a:endParaRPr lang="en-US" sz="2000" b="0" i="0" dirty="0">
                        <a:solidFill>
                          <a:schemeClr val="lt1"/>
                        </a:solidFill>
                        <a:effectLst/>
                        <a:latin typeface="+mn-lt"/>
                        <a:ea typeface="+mn-ea"/>
                        <a:cs typeface="+mn-cs"/>
                      </a:endParaRPr>
                    </a:p>
                    <a:p>
                      <a:pPr algn="ctr"/>
                      <a:r>
                        <a:rPr lang="en-US" sz="2000" b="0" i="0" dirty="0" err="1">
                          <a:solidFill>
                            <a:schemeClr val="lt1"/>
                          </a:solidFill>
                          <a:effectLst/>
                          <a:latin typeface="+mn-lt"/>
                          <a:ea typeface="+mn-ea"/>
                          <a:cs typeface="+mn-cs"/>
                        </a:rPr>
                        <a:t>Tojikiston</a:t>
                      </a:r>
                      <a:endParaRPr lang="en-US" sz="2000" b="0" i="0" dirty="0">
                        <a:solidFill>
                          <a:schemeClr val="lt1"/>
                        </a:solidFill>
                        <a:effectLst/>
                        <a:latin typeface="+mn-lt"/>
                        <a:ea typeface="+mn-ea"/>
                        <a:cs typeface="+mn-cs"/>
                      </a:endParaRPr>
                    </a:p>
                    <a:p>
                      <a:pPr algn="ctr"/>
                      <a:r>
                        <a:rPr lang="en-US" sz="2000" b="0" i="0" dirty="0" err="1">
                          <a:solidFill>
                            <a:schemeClr val="lt1"/>
                          </a:solidFill>
                          <a:effectLst/>
                          <a:latin typeface="+mn-lt"/>
                          <a:ea typeface="+mn-ea"/>
                          <a:cs typeface="+mn-cs"/>
                        </a:rPr>
                        <a:t>Respublikasi</a:t>
                      </a:r>
                      <a:endParaRPr lang="ru-RU" sz="20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0" i="0" dirty="0">
                          <a:solidFill>
                            <a:schemeClr val="lt1"/>
                          </a:solidFill>
                          <a:effectLst/>
                          <a:latin typeface="+mn-lt"/>
                          <a:ea typeface="+mn-ea"/>
                          <a:cs typeface="+mn-cs"/>
                        </a:rPr>
                        <a:t>2018 </a:t>
                      </a:r>
                      <a:r>
                        <a:rPr lang="en-US" sz="2000" b="0" i="0" dirty="0" err="1">
                          <a:solidFill>
                            <a:schemeClr val="lt1"/>
                          </a:solidFill>
                          <a:effectLst/>
                          <a:latin typeface="+mn-lt"/>
                          <a:ea typeface="+mn-ea"/>
                          <a:cs typeface="+mn-cs"/>
                        </a:rPr>
                        <a:t>yilda</a:t>
                      </a:r>
                      <a:r>
                        <a:rPr lang="en-US" sz="2000" b="0" i="0" dirty="0">
                          <a:solidFill>
                            <a:schemeClr val="lt1"/>
                          </a:solidFill>
                          <a:effectLst/>
                          <a:latin typeface="+mn-lt"/>
                          <a:ea typeface="+mn-ea"/>
                          <a:cs typeface="+mn-cs"/>
                        </a:rPr>
                        <a:t> </a:t>
                      </a:r>
                      <a:r>
                        <a:rPr lang="en-US" sz="2000" b="0" i="0" dirty="0" err="1">
                          <a:solidFill>
                            <a:schemeClr val="lt1"/>
                          </a:solidFill>
                          <a:effectLst/>
                          <a:latin typeface="+mn-lt"/>
                          <a:ea typeface="+mn-ea"/>
                          <a:cs typeface="+mn-cs"/>
                        </a:rPr>
                        <a:t>strategik</a:t>
                      </a:r>
                      <a:r>
                        <a:rPr lang="en-US" sz="2000" b="0" i="0" dirty="0">
                          <a:solidFill>
                            <a:schemeClr val="lt1"/>
                          </a:solidFill>
                          <a:effectLst/>
                          <a:latin typeface="+mn-lt"/>
                          <a:ea typeface="+mn-ea"/>
                          <a:cs typeface="+mn-cs"/>
                        </a:rPr>
                        <a:t> </a:t>
                      </a:r>
                      <a:r>
                        <a:rPr lang="en-US" sz="2000" b="0" i="0" dirty="0" err="1">
                          <a:solidFill>
                            <a:schemeClr val="lt1"/>
                          </a:solidFill>
                          <a:effectLst/>
                          <a:latin typeface="+mn-lt"/>
                          <a:ea typeface="+mn-ea"/>
                          <a:cs typeface="+mn-cs"/>
                        </a:rPr>
                        <a:t>sheriklik</a:t>
                      </a:r>
                      <a:r>
                        <a:rPr lang="en-US" sz="2000" b="0" i="0" dirty="0">
                          <a:solidFill>
                            <a:schemeClr val="lt1"/>
                          </a:solidFill>
                          <a:effectLst/>
                          <a:latin typeface="+mn-lt"/>
                          <a:ea typeface="+mn-ea"/>
                          <a:cs typeface="+mn-cs"/>
                        </a:rPr>
                        <a:t>, </a:t>
                      </a:r>
                      <a:r>
                        <a:rPr lang="en-US" sz="2000" b="0" i="0" dirty="0">
                          <a:solidFill>
                            <a:schemeClr val="bg1"/>
                          </a:solidFill>
                          <a:effectLst/>
                          <a:latin typeface="+mn-lt"/>
                          <a:cs typeface="Times New Roman" panose="02020603050405020304" pitchFamily="18" charset="0"/>
                        </a:rPr>
                        <a:t>2024-yil 18-aprelda </a:t>
                      </a:r>
                      <a:r>
                        <a:rPr lang="en-US" sz="2000" b="0" i="0" dirty="0" err="1">
                          <a:solidFill>
                            <a:schemeClr val="bg1"/>
                          </a:solidFill>
                          <a:effectLst/>
                          <a:latin typeface="+mn-lt"/>
                          <a:cs typeface="Times New Roman" panose="02020603050405020304" pitchFamily="18" charset="0"/>
                        </a:rPr>
                        <a:t>i</a:t>
                      </a:r>
                      <a:r>
                        <a:rPr lang="en-US" sz="2000" b="0" dirty="0" err="1">
                          <a:solidFill>
                            <a:schemeClr val="bg1"/>
                          </a:solidFill>
                          <a:latin typeface="+mn-lt"/>
                          <a:cs typeface="Times New Roman" panose="02020603050405020304" pitchFamily="18" charset="0"/>
                        </a:rPr>
                        <a:t>ttifoqchilik</a:t>
                      </a:r>
                      <a:r>
                        <a:rPr lang="en-US" sz="2000" b="0" dirty="0">
                          <a:solidFill>
                            <a:schemeClr val="bg1"/>
                          </a:solidFill>
                          <a:latin typeface="+mn-lt"/>
                          <a:cs typeface="Times New Roman" panose="02020603050405020304" pitchFamily="18" charset="0"/>
                        </a:rPr>
                        <a:t> </a:t>
                      </a:r>
                      <a:r>
                        <a:rPr lang="en-US" sz="2000" b="0" dirty="0" err="1">
                          <a:solidFill>
                            <a:schemeClr val="bg1"/>
                          </a:solidFill>
                          <a:latin typeface="+mn-lt"/>
                          <a:cs typeface="Times New Roman" panose="02020603050405020304" pitchFamily="18" charset="0"/>
                        </a:rPr>
                        <a:t>aloqalari</a:t>
                      </a:r>
                      <a:endParaRPr lang="en-US" sz="2000" b="0" dirty="0">
                        <a:solidFill>
                          <a:schemeClr val="bg1"/>
                        </a:solidFill>
                        <a:latin typeface="+mn-lt"/>
                        <a:cs typeface="Times New Roman" panose="02020603050405020304"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en-US" sz="2000" b="0" i="0" dirty="0" err="1">
                          <a:solidFill>
                            <a:schemeClr val="bg1"/>
                          </a:solidFill>
                          <a:effectLst/>
                          <a:latin typeface="+mn-lt"/>
                          <a:cs typeface="Times New Roman" panose="02020603050405020304" pitchFamily="18" charset="0"/>
                        </a:rPr>
                        <a:t>o‘rnatilgan</a:t>
                      </a:r>
                      <a:r>
                        <a:rPr lang="en-US" sz="2000" b="0" i="0" dirty="0">
                          <a:solidFill>
                            <a:schemeClr val="bg1"/>
                          </a:solidFill>
                          <a:effectLst/>
                          <a:latin typeface="+mn-lt"/>
                          <a:cs typeface="Times New Roman" panose="02020603050405020304" pitchFamily="18" charset="0"/>
                        </a:rPr>
                        <a:t>. </a:t>
                      </a:r>
                    </a:p>
                    <a:p>
                      <a:pPr algn="ctr"/>
                      <a:endParaRPr lang="ru-RU" sz="2000" b="0" dirty="0">
                        <a:solidFill>
                          <a:schemeClr val="bg1"/>
                        </a:solidFill>
                        <a:latin typeface="+mn-lt"/>
                      </a:endParaRPr>
                    </a:p>
                  </a:txBody>
                  <a:tcPr/>
                </a:tc>
                <a:tc>
                  <a:txBody>
                    <a:bodyPr/>
                    <a:lstStyle/>
                    <a:p>
                      <a:pPr algn="ctr"/>
                      <a:endParaRPr lang="en-US" sz="2000" b="0" i="0" dirty="0">
                        <a:solidFill>
                          <a:schemeClr val="lt1"/>
                        </a:solidFill>
                        <a:effectLst/>
                        <a:latin typeface="+mn-lt"/>
                        <a:ea typeface="+mn-ea"/>
                        <a:cs typeface="+mn-cs"/>
                      </a:endParaRPr>
                    </a:p>
                    <a:p>
                      <a:pPr algn="ctr"/>
                      <a:r>
                        <a:rPr lang="en-US" sz="2000" b="0" i="0" dirty="0">
                          <a:solidFill>
                            <a:schemeClr val="lt1"/>
                          </a:solidFill>
                          <a:effectLst/>
                          <a:latin typeface="+mn-lt"/>
                          <a:ea typeface="+mn-ea"/>
                          <a:cs typeface="+mn-cs"/>
                        </a:rPr>
                        <a:t>750 </a:t>
                      </a:r>
                      <a:r>
                        <a:rPr lang="en-US" sz="2000" b="0" i="0" dirty="0" err="1">
                          <a:solidFill>
                            <a:schemeClr val="lt1"/>
                          </a:solidFill>
                          <a:effectLst/>
                          <a:latin typeface="+mn-lt"/>
                          <a:ea typeface="+mn-ea"/>
                          <a:cs typeface="+mn-cs"/>
                        </a:rPr>
                        <a:t>mln</a:t>
                      </a:r>
                      <a:r>
                        <a:rPr lang="en-US" sz="2000" b="0" i="0" dirty="0">
                          <a:solidFill>
                            <a:schemeClr val="lt1"/>
                          </a:solidFill>
                          <a:effectLst/>
                          <a:latin typeface="+mn-lt"/>
                          <a:ea typeface="+mn-ea"/>
                          <a:cs typeface="+mn-cs"/>
                        </a:rPr>
                        <a:t> dollar</a:t>
                      </a:r>
                      <a:endParaRPr lang="ru-RU" sz="2000" dirty="0"/>
                    </a:p>
                  </a:txBody>
                  <a:tcPr/>
                </a:tc>
                <a:extLst>
                  <a:ext uri="{0D108BD9-81ED-4DB2-BD59-A6C34878D82A}">
                    <a16:rowId xmlns:a16="http://schemas.microsoft.com/office/drawing/2014/main" val="10000"/>
                  </a:ext>
                </a:extLst>
              </a:tr>
            </a:tbl>
          </a:graphicData>
        </a:graphic>
      </p:graphicFrame>
      <p:sp>
        <p:nvSpPr>
          <p:cNvPr id="6" name="TextBox 5"/>
          <p:cNvSpPr txBox="1"/>
          <p:nvPr/>
        </p:nvSpPr>
        <p:spPr>
          <a:xfrm>
            <a:off x="6324600" y="990600"/>
            <a:ext cx="762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solidFill>
                  <a:schemeClr val="tx1"/>
                </a:solidFill>
              </a:rPr>
              <a:t>2023-</a:t>
            </a:r>
            <a:endParaRPr lang="ru-RU" b="1" dirty="0">
              <a:solidFill>
                <a:schemeClr val="tx1"/>
              </a:solidFill>
            </a:endParaRPr>
          </a:p>
        </p:txBody>
      </p:sp>
      <p:sp>
        <p:nvSpPr>
          <p:cNvPr id="7" name="Прямоугольник 6"/>
          <p:cNvSpPr/>
          <p:nvPr/>
        </p:nvSpPr>
        <p:spPr>
          <a:xfrm>
            <a:off x="6628869" y="2019865"/>
            <a:ext cx="2210862"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b="1" i="0" dirty="0">
                <a:solidFill>
                  <a:srgbClr val="000000"/>
                </a:solidFill>
                <a:effectLst/>
                <a:latin typeface="PTSerif"/>
              </a:rPr>
              <a:t>9,88 milliard dollar</a:t>
            </a:r>
          </a:p>
          <a:p>
            <a:pPr algn="ctr"/>
            <a:r>
              <a:rPr lang="en-US" b="1" i="0" dirty="0">
                <a:solidFill>
                  <a:srgbClr val="000000"/>
                </a:solidFill>
                <a:effectLst/>
                <a:latin typeface="PTSerif"/>
              </a:rPr>
              <a:t>(15,8 </a:t>
            </a:r>
            <a:r>
              <a:rPr lang="en-US" b="1" i="0" dirty="0" err="1">
                <a:solidFill>
                  <a:srgbClr val="000000"/>
                </a:solidFill>
                <a:effectLst/>
                <a:latin typeface="PTSerif"/>
              </a:rPr>
              <a:t>foiz</a:t>
            </a:r>
            <a:r>
              <a:rPr lang="en-US" b="1" i="0" dirty="0">
                <a:solidFill>
                  <a:srgbClr val="000000"/>
                </a:solidFill>
                <a:effectLst/>
                <a:latin typeface="PTSerif"/>
              </a:rPr>
              <a:t>)</a:t>
            </a:r>
            <a:endParaRPr lang="ru-RU" b="1" dirty="0"/>
          </a:p>
        </p:txBody>
      </p:sp>
      <p:sp>
        <p:nvSpPr>
          <p:cNvPr id="8" name="Прямоугольник 7"/>
          <p:cNvSpPr/>
          <p:nvPr/>
        </p:nvSpPr>
        <p:spPr>
          <a:xfrm>
            <a:off x="6300716" y="2733466"/>
            <a:ext cx="284328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i="0" dirty="0" err="1">
                <a:solidFill>
                  <a:srgbClr val="000000"/>
                </a:solidFill>
                <a:effectLst/>
                <a:latin typeface="PTSerif"/>
              </a:rPr>
              <a:t>Xitoy</a:t>
            </a:r>
            <a:r>
              <a:rPr lang="en-US" b="1" i="0" dirty="0">
                <a:solidFill>
                  <a:srgbClr val="000000"/>
                </a:solidFill>
                <a:effectLst/>
                <a:latin typeface="PTSerif"/>
              </a:rPr>
              <a:t> </a:t>
            </a:r>
            <a:r>
              <a:rPr lang="en-US" b="1" i="0" dirty="0" err="1">
                <a:solidFill>
                  <a:srgbClr val="000000"/>
                </a:solidFill>
                <a:effectLst/>
                <a:latin typeface="PTSerif"/>
              </a:rPr>
              <a:t>bilan</a:t>
            </a:r>
            <a:r>
              <a:rPr lang="en-US" b="1" i="0" dirty="0">
                <a:solidFill>
                  <a:srgbClr val="000000"/>
                </a:solidFill>
                <a:effectLst/>
                <a:latin typeface="PTSerif"/>
              </a:rPr>
              <a:t> 13,72 milliard dollar</a:t>
            </a:r>
          </a:p>
          <a:p>
            <a:pPr algn="ctr"/>
            <a:r>
              <a:rPr lang="en-US" b="1" i="0" dirty="0">
                <a:solidFill>
                  <a:srgbClr val="000000"/>
                </a:solidFill>
                <a:effectLst/>
                <a:latin typeface="PTSerif"/>
              </a:rPr>
              <a:t>(21,9 </a:t>
            </a:r>
            <a:r>
              <a:rPr lang="en-US" b="1" i="0" dirty="0" err="1">
                <a:solidFill>
                  <a:srgbClr val="000000"/>
                </a:solidFill>
                <a:effectLst/>
                <a:latin typeface="PTSerif"/>
              </a:rPr>
              <a:t>foizi</a:t>
            </a:r>
            <a:r>
              <a:rPr lang="en-US" b="1" i="0" dirty="0">
                <a:solidFill>
                  <a:srgbClr val="000000"/>
                </a:solidFill>
                <a:effectLst/>
                <a:latin typeface="PTSerif"/>
              </a:rPr>
              <a:t>) </a:t>
            </a:r>
            <a:endParaRPr lang="ru-RU" b="1" dirty="0"/>
          </a:p>
        </p:txBody>
      </p:sp>
      <p:sp>
        <p:nvSpPr>
          <p:cNvPr id="9" name="Прямоугольник 8"/>
          <p:cNvSpPr/>
          <p:nvPr/>
        </p:nvSpPr>
        <p:spPr>
          <a:xfrm>
            <a:off x="6572378" y="3886200"/>
            <a:ext cx="2302233" cy="707886"/>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000" b="1" i="0" dirty="0">
                <a:solidFill>
                  <a:srgbClr val="000000"/>
                </a:solidFill>
                <a:effectLst/>
                <a:latin typeface="+mj-lt"/>
              </a:rPr>
              <a:t>4,39 milliard (7 </a:t>
            </a:r>
            <a:r>
              <a:rPr lang="en-US" sz="2000" b="1" i="0" dirty="0" err="1">
                <a:solidFill>
                  <a:srgbClr val="000000"/>
                </a:solidFill>
                <a:effectLst/>
                <a:latin typeface="+mj-lt"/>
              </a:rPr>
              <a:t>foiz</a:t>
            </a:r>
            <a:r>
              <a:rPr lang="en-US" sz="2000" b="1" i="0" dirty="0">
                <a:solidFill>
                  <a:srgbClr val="000000"/>
                </a:solidFill>
                <a:effectLst/>
                <a:latin typeface="+mj-lt"/>
              </a:rPr>
              <a:t>)</a:t>
            </a:r>
          </a:p>
          <a:p>
            <a:endParaRPr lang="ru-RU" sz="2000" b="1" dirty="0">
              <a:latin typeface="+mj-lt"/>
            </a:endParaRPr>
          </a:p>
        </p:txBody>
      </p:sp>
      <p:sp>
        <p:nvSpPr>
          <p:cNvPr id="10" name="Прямоугольник 9"/>
          <p:cNvSpPr/>
          <p:nvPr/>
        </p:nvSpPr>
        <p:spPr>
          <a:xfrm>
            <a:off x="6300716" y="4215210"/>
            <a:ext cx="2841009"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i="0" dirty="0">
                <a:solidFill>
                  <a:srgbClr val="000000"/>
                </a:solidFill>
                <a:effectLst/>
                <a:latin typeface="PTSerif"/>
              </a:rPr>
              <a:t>1 372,5 million </a:t>
            </a:r>
            <a:r>
              <a:rPr lang="en-US" b="1" i="0" dirty="0" err="1">
                <a:solidFill>
                  <a:srgbClr val="000000"/>
                </a:solidFill>
                <a:effectLst/>
                <a:latin typeface="PTSerif"/>
              </a:rPr>
              <a:t>dollarlik</a:t>
            </a:r>
            <a:r>
              <a:rPr lang="en-US" b="1" i="0" dirty="0">
                <a:solidFill>
                  <a:srgbClr val="000000"/>
                </a:solidFill>
                <a:effectLst/>
                <a:latin typeface="PTSerif"/>
              </a:rPr>
              <a:t> </a:t>
            </a:r>
          </a:p>
          <a:p>
            <a:pPr algn="ctr"/>
            <a:r>
              <a:rPr lang="en-US" b="1" i="0" dirty="0" err="1">
                <a:solidFill>
                  <a:srgbClr val="000000"/>
                </a:solidFill>
                <a:effectLst/>
                <a:latin typeface="PTSerif"/>
              </a:rPr>
              <a:t>mahsulot</a:t>
            </a:r>
            <a:r>
              <a:rPr lang="en-US" b="1" i="0" dirty="0">
                <a:solidFill>
                  <a:srgbClr val="000000"/>
                </a:solidFill>
                <a:effectLst/>
                <a:latin typeface="PTSerif"/>
              </a:rPr>
              <a:t> </a:t>
            </a:r>
            <a:r>
              <a:rPr lang="en-US" b="1" i="0" dirty="0" err="1">
                <a:solidFill>
                  <a:srgbClr val="000000"/>
                </a:solidFill>
                <a:effectLst/>
                <a:latin typeface="PTSerif"/>
              </a:rPr>
              <a:t>eksport</a:t>
            </a:r>
            <a:r>
              <a:rPr lang="en-US" b="1" i="0" dirty="0">
                <a:solidFill>
                  <a:srgbClr val="000000"/>
                </a:solidFill>
                <a:effectLst/>
                <a:latin typeface="PTSerif"/>
              </a:rPr>
              <a:t> </a:t>
            </a:r>
            <a:r>
              <a:rPr lang="en-US" b="1" i="0" dirty="0" err="1">
                <a:solidFill>
                  <a:srgbClr val="000000"/>
                </a:solidFill>
                <a:effectLst/>
                <a:latin typeface="PTSerif"/>
              </a:rPr>
              <a:t>qilgan</a:t>
            </a:r>
            <a:r>
              <a:rPr lang="en-US" b="1" i="0" dirty="0">
                <a:solidFill>
                  <a:srgbClr val="000000"/>
                </a:solidFill>
                <a:effectLst/>
                <a:latin typeface="PTSerif"/>
              </a:rPr>
              <a:t>, import  3 026,4 million dollar</a:t>
            </a:r>
            <a:endParaRPr lang="ru-RU" b="1" dirty="0"/>
          </a:p>
        </p:txBody>
      </p:sp>
    </p:spTree>
    <p:extLst>
      <p:ext uri="{BB962C8B-B14F-4D97-AF65-F5344CB8AC3E}">
        <p14:creationId xmlns:p14="http://schemas.microsoft.com/office/powerpoint/2010/main" val="368479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67039" y="3405963"/>
            <a:ext cx="5148528" cy="3429000"/>
          </a:xfrm>
          <a:prstGeom prst="rect">
            <a:avLst/>
          </a:prstGeom>
        </p:spPr>
      </p:pic>
      <p:pic>
        <p:nvPicPr>
          <p:cNvPr id="7" name="Рисунок 6"/>
          <p:cNvPicPr>
            <a:picLocks noChangeAspect="1"/>
          </p:cNvPicPr>
          <p:nvPr/>
        </p:nvPicPr>
        <p:blipFill>
          <a:blip r:embed="rId3"/>
          <a:stretch>
            <a:fillRect/>
          </a:stretch>
        </p:blipFill>
        <p:spPr>
          <a:xfrm>
            <a:off x="0" y="0"/>
            <a:ext cx="5105400" cy="3400276"/>
          </a:xfrm>
          <a:prstGeom prst="rect">
            <a:avLst/>
          </a:prstGeom>
        </p:spPr>
      </p:pic>
      <p:sp>
        <p:nvSpPr>
          <p:cNvPr id="8" name="Прямоугольник 7"/>
          <p:cNvSpPr/>
          <p:nvPr/>
        </p:nvSpPr>
        <p:spPr>
          <a:xfrm>
            <a:off x="5124733" y="1137"/>
            <a:ext cx="3990833"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0" dirty="0">
                <a:solidFill>
                  <a:srgbClr val="1B4586"/>
                </a:solidFill>
                <a:effectLst/>
                <a:latin typeface="Times New Roman" panose="02020603050405020304" pitchFamily="18" charset="0"/>
                <a:cs typeface="Times New Roman" panose="02020603050405020304" pitchFamily="18" charset="0"/>
              </a:rPr>
              <a:t>2024-yil 18-aprelda </a:t>
            </a:r>
            <a:r>
              <a:rPr lang="en-US" sz="2400" b="1" i="0" dirty="0" err="1">
                <a:solidFill>
                  <a:srgbClr val="1B4586"/>
                </a:solidFill>
                <a:effectLst/>
                <a:latin typeface="Times New Roman" panose="02020603050405020304" pitchFamily="18" charset="0"/>
                <a:cs typeface="Times New Roman" panose="02020603050405020304" pitchFamily="18" charset="0"/>
              </a:rPr>
              <a:t>O‘zbekiston</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va</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Tojikiston</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o‘rtasida</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I</a:t>
            </a:r>
            <a:r>
              <a:rPr lang="en-US" sz="2400" b="1" dirty="0" err="1">
                <a:solidFill>
                  <a:schemeClr val="dk1"/>
                </a:solidFill>
                <a:latin typeface="Times New Roman" panose="02020603050405020304" pitchFamily="18" charset="0"/>
                <a:cs typeface="Times New Roman" panose="02020603050405020304" pitchFamily="18" charset="0"/>
              </a:rPr>
              <a:t>ttifoqchilik</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munosabatlari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to‘g‘risida”gi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shartnoma</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imzolandi</a:t>
            </a:r>
            <a:r>
              <a:rPr lang="en-US" sz="2400" b="1" i="0" dirty="0">
                <a:solidFill>
                  <a:srgbClr val="1B4586"/>
                </a:solidFill>
                <a:effectLst/>
                <a:latin typeface="Times New Roman" panose="02020603050405020304" pitchFamily="18" charset="0"/>
                <a:cs typeface="Times New Roman" panose="02020603050405020304" pitchFamily="18" charset="0"/>
              </a:rPr>
              <a:t>. </a:t>
            </a:r>
          </a:p>
          <a:p>
            <a:pPr algn="ctr"/>
            <a:r>
              <a:rPr lang="en-US" sz="2400" b="1" i="0" dirty="0">
                <a:solidFill>
                  <a:srgbClr val="1B4586"/>
                </a:solidFill>
                <a:effectLst/>
                <a:latin typeface="Times New Roman" panose="02020603050405020304" pitchFamily="18" charset="0"/>
                <a:cs typeface="Times New Roman" panose="02020603050405020304" pitchFamily="18" charset="0"/>
              </a:rPr>
              <a:t>19-aprelda </a:t>
            </a:r>
            <a:r>
              <a:rPr lang="en-US" sz="2400" b="1" i="0" dirty="0" err="1">
                <a:solidFill>
                  <a:srgbClr val="1B4586"/>
                </a:solidFill>
                <a:effectLst/>
                <a:latin typeface="Times New Roman" panose="02020603050405020304" pitchFamily="18" charset="0"/>
                <a:cs typeface="Times New Roman" panose="02020603050405020304" pitchFamily="18" charset="0"/>
              </a:rPr>
              <a:t>esa</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O‘zbekistonning</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Dushanbedagi</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elchixonasi</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yangi</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binosi</a:t>
            </a:r>
            <a:r>
              <a:rPr lang="en-US" sz="2400" b="1" i="0" dirty="0">
                <a:solidFill>
                  <a:srgbClr val="1B4586"/>
                </a:solidFill>
                <a:effectLst/>
                <a:latin typeface="Times New Roman" panose="02020603050405020304" pitchFamily="18" charset="0"/>
                <a:cs typeface="Times New Roman" panose="02020603050405020304" pitchFamily="18" charset="0"/>
              </a:rPr>
              <a:t> </a:t>
            </a:r>
            <a:r>
              <a:rPr lang="en-US" sz="2400" b="1" i="0" dirty="0" err="1">
                <a:solidFill>
                  <a:srgbClr val="1B4586"/>
                </a:solidFill>
                <a:effectLst/>
                <a:latin typeface="Times New Roman" panose="02020603050405020304" pitchFamily="18" charset="0"/>
                <a:cs typeface="Times New Roman" panose="02020603050405020304" pitchFamily="18" charset="0"/>
              </a:rPr>
              <a:t>ochildi</a:t>
            </a:r>
            <a:r>
              <a:rPr lang="en-US" sz="2400" b="1" i="0" dirty="0">
                <a:solidFill>
                  <a:srgbClr val="1B4586"/>
                </a:solidFill>
                <a:effectLst/>
                <a:latin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0" y="3505200"/>
            <a:ext cx="3967039" cy="3046988"/>
          </a:xfrm>
          <a:prstGeom prst="rect">
            <a:avLst/>
          </a:prstGeom>
        </p:spPr>
        <p:txBody>
          <a:bodyPr wrap="square">
            <a:spAutoFit/>
          </a:bodyPr>
          <a:lstStyle/>
          <a:p>
            <a:pPr algn="ctr"/>
            <a:r>
              <a:rPr lang="en-US" sz="2400" b="1" i="0" u="none" strike="noStrike" dirty="0">
                <a:solidFill>
                  <a:srgbClr val="000080"/>
                </a:solidFill>
                <a:effectLst/>
                <a:latin typeface="Times New Roman" panose="02020603050405020304" pitchFamily="18" charset="0"/>
                <a:cs typeface="Times New Roman" panose="02020603050405020304" pitchFamily="18" charset="0"/>
              </a:rPr>
              <a:t>2006-yil 19-iyuldan </a:t>
            </a:r>
            <a:r>
              <a:rPr lang="en-US" sz="2400" b="1" i="0" u="none" strike="noStrike" dirty="0" err="1">
                <a:solidFill>
                  <a:srgbClr val="000080"/>
                </a:solidFill>
                <a:effectLst/>
                <a:latin typeface="Times New Roman" panose="02020603050405020304" pitchFamily="18" charset="0"/>
                <a:cs typeface="Times New Roman" panose="02020603050405020304" pitchFamily="18" charset="0"/>
              </a:rPr>
              <a:t>Rossiya</a:t>
            </a:r>
            <a:endParaRPr lang="en-US" sz="2400" b="1" i="0" u="none" strike="noStrike" dirty="0">
              <a:solidFill>
                <a:srgbClr val="000080"/>
              </a:solidFill>
              <a:effectLst/>
              <a:latin typeface="Times New Roman" panose="02020603050405020304" pitchFamily="18" charset="0"/>
              <a:cs typeface="Times New Roman" panose="02020603050405020304" pitchFamily="18" charset="0"/>
            </a:endParaRPr>
          </a:p>
          <a:p>
            <a:pPr algn="ctr"/>
            <a:r>
              <a:rPr lang="en-US" sz="2400" b="1" dirty="0" err="1">
                <a:solidFill>
                  <a:srgbClr val="000080"/>
                </a:solidFill>
                <a:latin typeface="Times New Roman" panose="02020603050405020304" pitchFamily="18" charset="0"/>
                <a:cs typeface="Times New Roman" panose="02020603050405020304" pitchFamily="18" charset="0"/>
              </a:rPr>
              <a:t>Federatsiyasi</a:t>
            </a:r>
            <a:r>
              <a:rPr lang="en-US" sz="2400" b="1" dirty="0">
                <a:solidFill>
                  <a:srgbClr val="000080"/>
                </a:solidFill>
                <a:latin typeface="Times New Roman" panose="02020603050405020304" pitchFamily="18" charset="0"/>
                <a:cs typeface="Times New Roman" panose="02020603050405020304" pitchFamily="18" charset="0"/>
              </a:rPr>
              <a:t> </a:t>
            </a:r>
            <a:r>
              <a:rPr lang="en-US" sz="2400" b="1" dirty="0" err="1">
                <a:solidFill>
                  <a:srgbClr val="000080"/>
                </a:solidFill>
                <a:latin typeface="Times New Roman" panose="02020603050405020304" pitchFamily="18" charset="0"/>
                <a:cs typeface="Times New Roman" panose="02020603050405020304" pitchFamily="18" charset="0"/>
              </a:rPr>
              <a:t>bilan</a:t>
            </a:r>
            <a:r>
              <a:rPr lang="en-US" sz="2400" b="1" dirty="0">
                <a:solidFill>
                  <a:srgbClr val="000080"/>
                </a:solidFill>
                <a:latin typeface="Times New Roman" panose="02020603050405020304" pitchFamily="18" charset="0"/>
                <a:cs typeface="Times New Roman" panose="02020603050405020304" pitchFamily="18" charset="0"/>
              </a:rPr>
              <a:t>, </a:t>
            </a:r>
          </a:p>
          <a:p>
            <a:pPr algn="ctr"/>
            <a:r>
              <a:rPr lang="en-US" sz="2400" b="1" i="0" u="none" strike="noStrike" dirty="0">
                <a:solidFill>
                  <a:srgbClr val="000080"/>
                </a:solidFill>
                <a:effectLst/>
                <a:latin typeface="Times New Roman" panose="02020603050405020304" pitchFamily="18" charset="0"/>
                <a:cs typeface="Times New Roman" panose="02020603050405020304" pitchFamily="18" charset="0"/>
              </a:rPr>
              <a:t>2023-yil 1-dekabrdan </a:t>
            </a:r>
          </a:p>
          <a:p>
            <a:pPr algn="ctr"/>
            <a:r>
              <a:rPr lang="en-US" sz="2400" b="1" dirty="0" err="1">
                <a:solidFill>
                  <a:srgbClr val="000080"/>
                </a:solidFill>
                <a:latin typeface="Times New Roman" panose="02020603050405020304" pitchFamily="18" charset="0"/>
                <a:cs typeface="Times New Roman" panose="02020603050405020304" pitchFamily="18" charset="0"/>
              </a:rPr>
              <a:t>Qozog‘iston</a:t>
            </a:r>
            <a:r>
              <a:rPr lang="en-US" sz="2400" b="1" dirty="0">
                <a:solidFill>
                  <a:srgbClr val="000080"/>
                </a:solidFill>
                <a:latin typeface="Times New Roman" panose="02020603050405020304" pitchFamily="18" charset="0"/>
                <a:cs typeface="Times New Roman" panose="02020603050405020304" pitchFamily="18" charset="0"/>
              </a:rPr>
              <a:t> </a:t>
            </a:r>
            <a:r>
              <a:rPr lang="en-US" sz="2400" b="1" dirty="0" err="1">
                <a:solidFill>
                  <a:srgbClr val="000080"/>
                </a:solidFill>
                <a:latin typeface="Times New Roman" panose="02020603050405020304" pitchFamily="18" charset="0"/>
                <a:cs typeface="Times New Roman" panose="02020603050405020304" pitchFamily="18" charset="0"/>
              </a:rPr>
              <a:t>Respublikasi</a:t>
            </a:r>
            <a:endParaRPr lang="en-US" sz="2400" b="1" i="0" u="none" strike="noStrike" dirty="0">
              <a:solidFill>
                <a:srgbClr val="000080"/>
              </a:solidFill>
              <a:effectLst/>
              <a:latin typeface="Times New Roman" panose="02020603050405020304" pitchFamily="18" charset="0"/>
              <a:cs typeface="Times New Roman" panose="02020603050405020304" pitchFamily="18" charset="0"/>
            </a:endParaRPr>
          </a:p>
          <a:p>
            <a:pPr algn="ctr"/>
            <a:r>
              <a:rPr lang="en-US" sz="2400" b="1" dirty="0" err="1">
                <a:solidFill>
                  <a:srgbClr val="000080"/>
                </a:solidFill>
                <a:latin typeface="Times New Roman" panose="02020603050405020304" pitchFamily="18" charset="0"/>
                <a:cs typeface="Times New Roman" panose="02020603050405020304" pitchFamily="18" charset="0"/>
              </a:rPr>
              <a:t>bilan</a:t>
            </a:r>
            <a:r>
              <a:rPr lang="en-US" sz="2400" b="1" dirty="0">
                <a:solidFill>
                  <a:srgbClr val="00008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Ittifoqchilik</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munosabatlari</a:t>
            </a: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to‘g‘risida”gi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shartnomalar</a:t>
            </a:r>
            <a:endParaRPr lang="en-US" sz="2400" b="1" dirty="0">
              <a:latin typeface="Times New Roman" panose="02020603050405020304" pitchFamily="18" charset="0"/>
              <a:cs typeface="Times New Roman" panose="02020603050405020304" pitchFamily="18" charset="0"/>
            </a:endParaRPr>
          </a:p>
          <a:p>
            <a:pPr algn="ctr"/>
            <a:r>
              <a:rPr lang="en-US" sz="2400" b="1" dirty="0" err="1">
                <a:solidFill>
                  <a:srgbClr val="002060"/>
                </a:solidFill>
                <a:latin typeface="Times New Roman" panose="02020603050405020304" pitchFamily="18" charset="0"/>
                <a:cs typeface="Times New Roman" panose="02020603050405020304" pitchFamily="18" charset="0"/>
              </a:rPr>
              <a:t>kuchga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kirgan</a:t>
            </a:r>
            <a:r>
              <a:rPr lang="en-US" sz="2400" b="1" dirty="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009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9144000" cy="6311348"/>
          </a:xfrm>
          <a:prstGeom prst="rect">
            <a:avLst/>
          </a:prstGeom>
        </p:spPr>
      </p:pic>
      <p:sp>
        <p:nvSpPr>
          <p:cNvPr id="6" name="TextBox 5"/>
          <p:cNvSpPr txBox="1"/>
          <p:nvPr/>
        </p:nvSpPr>
        <p:spPr>
          <a:xfrm>
            <a:off x="5638800" y="609600"/>
            <a:ext cx="762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solidFill>
                  <a:schemeClr val="tx1"/>
                </a:solidFill>
              </a:rPr>
              <a:t>2023-</a:t>
            </a:r>
            <a:endParaRPr lang="ru-RU" b="1" dirty="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445970091"/>
              </p:ext>
            </p:extLst>
          </p:nvPr>
        </p:nvGraphicFramePr>
        <p:xfrm>
          <a:off x="9099" y="6311348"/>
          <a:ext cx="9134901" cy="396240"/>
        </p:xfrm>
        <a:graphic>
          <a:graphicData uri="http://schemas.openxmlformats.org/drawingml/2006/table">
            <a:tbl>
              <a:tblPr firstRow="1" bandRow="1">
                <a:tableStyleId>{5C22544A-7EE6-4342-B048-85BDC9FD1C3A}</a:tableStyleId>
              </a:tblPr>
              <a:tblGrid>
                <a:gridCol w="829101">
                  <a:extLst>
                    <a:ext uri="{9D8B030D-6E8A-4147-A177-3AD203B41FA5}">
                      <a16:colId xmlns:a16="http://schemas.microsoft.com/office/drawing/2014/main" val="20000"/>
                    </a:ext>
                  </a:extLst>
                </a:gridCol>
                <a:gridCol w="2667001">
                  <a:extLst>
                    <a:ext uri="{9D8B030D-6E8A-4147-A177-3AD203B41FA5}">
                      <a16:colId xmlns:a16="http://schemas.microsoft.com/office/drawing/2014/main" val="20001"/>
                    </a:ext>
                  </a:extLst>
                </a:gridCol>
                <a:gridCol w="2209799">
                  <a:extLst>
                    <a:ext uri="{9D8B030D-6E8A-4147-A177-3AD203B41FA5}">
                      <a16:colId xmlns:a16="http://schemas.microsoft.com/office/drawing/2014/main" val="20002"/>
                    </a:ext>
                  </a:extLst>
                </a:gridCol>
                <a:gridCol w="3429000">
                  <a:extLst>
                    <a:ext uri="{9D8B030D-6E8A-4147-A177-3AD203B41FA5}">
                      <a16:colId xmlns:a16="http://schemas.microsoft.com/office/drawing/2014/main" val="20003"/>
                    </a:ext>
                  </a:extLst>
                </a:gridCol>
              </a:tblGrid>
              <a:tr h="370840">
                <a:tc>
                  <a:txBody>
                    <a:bodyPr/>
                    <a:lstStyle/>
                    <a:p>
                      <a:pPr algn="ctr"/>
                      <a:r>
                        <a:rPr lang="en-US" sz="2000" b="0" dirty="0"/>
                        <a:t>15</a:t>
                      </a:r>
                      <a:endParaRPr lang="ru-RU" sz="2000" b="0" dirty="0"/>
                    </a:p>
                  </a:txBody>
                  <a:tcPr/>
                </a:tc>
                <a:tc>
                  <a:txBody>
                    <a:bodyPr/>
                    <a:lstStyle/>
                    <a:p>
                      <a:pPr algn="ctr"/>
                      <a:r>
                        <a:rPr lang="en-US" sz="2000" b="0" i="0" dirty="0">
                          <a:solidFill>
                            <a:schemeClr val="lt1"/>
                          </a:solidFill>
                          <a:effectLst/>
                          <a:latin typeface="+mn-lt"/>
                          <a:ea typeface="+mn-ea"/>
                          <a:cs typeface="+mn-cs"/>
                        </a:rPr>
                        <a:t>Qatar</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mn-lt"/>
                          <a:cs typeface="Times New Roman" panose="02020603050405020304" pitchFamily="18" charset="0"/>
                        </a:rPr>
                        <a:t>2024-yil 15-aprel</a:t>
                      </a:r>
                    </a:p>
                  </a:txBody>
                  <a:tcPr/>
                </a:tc>
                <a:tc>
                  <a:txBody>
                    <a:bodyPr/>
                    <a:lstStyle/>
                    <a:p>
                      <a:pPr algn="ctr"/>
                      <a:r>
                        <a:rPr lang="en-US" sz="2000" b="0" i="0" dirty="0">
                          <a:solidFill>
                            <a:schemeClr val="lt1"/>
                          </a:solidFill>
                          <a:effectLst/>
                          <a:latin typeface="+mn-lt"/>
                          <a:ea typeface="+mn-ea"/>
                          <a:cs typeface="+mn-cs"/>
                        </a:rPr>
                        <a:t>750 </a:t>
                      </a:r>
                      <a:r>
                        <a:rPr lang="en-US" sz="2000" b="0" i="0" dirty="0" err="1">
                          <a:solidFill>
                            <a:schemeClr val="lt1"/>
                          </a:solidFill>
                          <a:effectLst/>
                          <a:latin typeface="+mn-lt"/>
                          <a:ea typeface="+mn-ea"/>
                          <a:cs typeface="+mn-cs"/>
                        </a:rPr>
                        <a:t>mln</a:t>
                      </a:r>
                      <a:r>
                        <a:rPr lang="en-US" sz="2000" b="0" i="0" dirty="0">
                          <a:solidFill>
                            <a:schemeClr val="lt1"/>
                          </a:solidFill>
                          <a:effectLst/>
                          <a:latin typeface="+mn-lt"/>
                          <a:ea typeface="+mn-ea"/>
                          <a:cs typeface="+mn-cs"/>
                        </a:rPr>
                        <a:t> dollar</a:t>
                      </a:r>
                      <a:endParaRPr lang="ru-RU" sz="2000" dirty="0"/>
                    </a:p>
                  </a:txBody>
                  <a:tcPr/>
                </a:tc>
                <a:extLst>
                  <a:ext uri="{0D108BD9-81ED-4DB2-BD59-A6C34878D82A}">
                    <a16:rowId xmlns:a16="http://schemas.microsoft.com/office/drawing/2014/main" val="10000"/>
                  </a:ext>
                </a:extLst>
              </a:tr>
            </a:tbl>
          </a:graphicData>
        </a:graphic>
      </p:graphicFrame>
      <p:sp>
        <p:nvSpPr>
          <p:cNvPr id="8" name="Прямоугольник 7"/>
          <p:cNvSpPr/>
          <p:nvPr/>
        </p:nvSpPr>
        <p:spPr>
          <a:xfrm>
            <a:off x="6284871" y="4083098"/>
            <a:ext cx="137890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mj-lt"/>
              </a:rPr>
              <a:t>3,09 milliard</a:t>
            </a:r>
            <a:endParaRPr lang="ru-RU" b="1" dirty="0">
              <a:latin typeface="+mj-lt"/>
            </a:endParaRPr>
          </a:p>
        </p:txBody>
      </p:sp>
      <p:sp>
        <p:nvSpPr>
          <p:cNvPr id="9" name="Прямоугольник 8"/>
          <p:cNvSpPr/>
          <p:nvPr/>
        </p:nvSpPr>
        <p:spPr>
          <a:xfrm>
            <a:off x="6081291" y="1868753"/>
            <a:ext cx="158248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PTSerif"/>
              </a:rPr>
              <a:t>9,88 milliard </a:t>
            </a:r>
            <a:endParaRPr lang="ru-RU" dirty="0"/>
          </a:p>
        </p:txBody>
      </p:sp>
      <p:sp>
        <p:nvSpPr>
          <p:cNvPr id="10" name="Прямоугольник 9"/>
          <p:cNvSpPr/>
          <p:nvPr/>
        </p:nvSpPr>
        <p:spPr>
          <a:xfrm>
            <a:off x="6081291" y="3719581"/>
            <a:ext cx="158248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a:solidFill>
                  <a:srgbClr val="000000"/>
                </a:solidFill>
              </a:rPr>
              <a:t>4,39 milliard </a:t>
            </a:r>
            <a:endParaRPr lang="ru-RU" dirty="0"/>
          </a:p>
        </p:txBody>
      </p:sp>
      <p:sp>
        <p:nvSpPr>
          <p:cNvPr id="11" name="Прямоугольник 10"/>
          <p:cNvSpPr/>
          <p:nvPr/>
        </p:nvSpPr>
        <p:spPr>
          <a:xfrm>
            <a:off x="6049230" y="3350249"/>
            <a:ext cx="164660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PTSerif"/>
              </a:rPr>
              <a:t>13,72 milliard</a:t>
            </a:r>
            <a:endParaRPr lang="ru-RU" dirty="0"/>
          </a:p>
        </p:txBody>
      </p:sp>
      <p:sp>
        <p:nvSpPr>
          <p:cNvPr id="12" name="Прямоугольник 11"/>
          <p:cNvSpPr/>
          <p:nvPr/>
        </p:nvSpPr>
        <p:spPr>
          <a:xfrm>
            <a:off x="6255149" y="2617400"/>
            <a:ext cx="1378904"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mj-lt"/>
              </a:rPr>
              <a:t>2,34 milliard</a:t>
            </a:r>
            <a:endParaRPr lang="ru-RU" b="1" dirty="0">
              <a:latin typeface="+mj-lt"/>
            </a:endParaRPr>
          </a:p>
        </p:txBody>
      </p:sp>
      <p:sp>
        <p:nvSpPr>
          <p:cNvPr id="13" name="Прямоугольник 12"/>
          <p:cNvSpPr/>
          <p:nvPr/>
        </p:nvSpPr>
        <p:spPr>
          <a:xfrm>
            <a:off x="6199913" y="4815947"/>
            <a:ext cx="149592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a:solidFill>
                  <a:srgbClr val="000000"/>
                </a:solidFill>
                <a:latin typeface="+mj-lt"/>
              </a:rPr>
              <a:t>1</a:t>
            </a:r>
            <a:r>
              <a:rPr lang="en-US" b="1" i="0" dirty="0">
                <a:solidFill>
                  <a:srgbClr val="000000"/>
                </a:solidFill>
                <a:effectLst/>
                <a:latin typeface="+mj-lt"/>
              </a:rPr>
              <a:t>,094 milliard</a:t>
            </a:r>
            <a:endParaRPr lang="ru-RU" b="1" dirty="0">
              <a:latin typeface="+mj-lt"/>
            </a:endParaRPr>
          </a:p>
        </p:txBody>
      </p:sp>
      <p:sp>
        <p:nvSpPr>
          <p:cNvPr id="14" name="Прямоугольник 13"/>
          <p:cNvSpPr/>
          <p:nvPr/>
        </p:nvSpPr>
        <p:spPr>
          <a:xfrm>
            <a:off x="6181501" y="5219002"/>
            <a:ext cx="149592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mj-lt"/>
              </a:rPr>
              <a:t>0,750 milliard</a:t>
            </a:r>
            <a:endParaRPr lang="ru-RU" b="1" dirty="0">
              <a:latin typeface="+mj-lt"/>
            </a:endParaRPr>
          </a:p>
        </p:txBody>
      </p:sp>
      <p:sp>
        <p:nvSpPr>
          <p:cNvPr id="15" name="Прямоугольник 14"/>
          <p:cNvSpPr/>
          <p:nvPr/>
        </p:nvSpPr>
        <p:spPr>
          <a:xfrm>
            <a:off x="6151779" y="4458245"/>
            <a:ext cx="149592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mj-lt"/>
              </a:rPr>
              <a:t>0,953 milliard</a:t>
            </a:r>
            <a:endParaRPr lang="ru-RU" b="1" dirty="0">
              <a:latin typeface="+mj-lt"/>
            </a:endParaRPr>
          </a:p>
        </p:txBody>
      </p:sp>
      <p:sp>
        <p:nvSpPr>
          <p:cNvPr id="16" name="Прямоугольник 15"/>
          <p:cNvSpPr/>
          <p:nvPr/>
        </p:nvSpPr>
        <p:spPr>
          <a:xfrm>
            <a:off x="6181501" y="1166819"/>
            <a:ext cx="1495922"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0" dirty="0">
                <a:solidFill>
                  <a:srgbClr val="000000"/>
                </a:solidFill>
                <a:effectLst/>
                <a:latin typeface="+mj-lt"/>
              </a:rPr>
              <a:t>0,953 milliard</a:t>
            </a:r>
            <a:endParaRPr lang="ru-RU" b="1" dirty="0">
              <a:latin typeface="+mj-lt"/>
            </a:endParaRPr>
          </a:p>
        </p:txBody>
      </p:sp>
      <p:sp>
        <p:nvSpPr>
          <p:cNvPr id="22" name="Прямоугольник 21"/>
          <p:cNvSpPr/>
          <p:nvPr/>
        </p:nvSpPr>
        <p:spPr>
          <a:xfrm>
            <a:off x="6213560" y="6314569"/>
            <a:ext cx="130676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dirty="0">
                <a:solidFill>
                  <a:schemeClr val="dk1"/>
                </a:solidFill>
              </a:rPr>
              <a:t>4,82 million</a:t>
            </a:r>
            <a:endParaRPr lang="ru-RU" b="1" dirty="0">
              <a:latin typeface="+mj-lt"/>
            </a:endParaRPr>
          </a:p>
        </p:txBody>
      </p:sp>
      <p:sp>
        <p:nvSpPr>
          <p:cNvPr id="23" name="TextBox 22"/>
          <p:cNvSpPr txBox="1"/>
          <p:nvPr/>
        </p:nvSpPr>
        <p:spPr>
          <a:xfrm>
            <a:off x="8001000" y="5924661"/>
            <a:ext cx="1143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solidFill>
                  <a:schemeClr val="tx1"/>
                </a:solidFill>
              </a:rPr>
              <a:t>(2022-yil)</a:t>
            </a:r>
            <a:endParaRPr lang="ru-RU" b="1" dirty="0">
              <a:solidFill>
                <a:schemeClr val="tx1"/>
              </a:solidFill>
            </a:endParaRPr>
          </a:p>
        </p:txBody>
      </p:sp>
    </p:spTree>
    <p:extLst>
      <p:ext uri="{BB962C8B-B14F-4D97-AF65-F5344CB8AC3E}">
        <p14:creationId xmlns:p14="http://schemas.microsoft.com/office/powerpoint/2010/main" val="364231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3412"/>
            <a:ext cx="9166394" cy="6321188"/>
          </a:xfrm>
          <a:prstGeom prst="rect">
            <a:avLst/>
          </a:prstGeom>
        </p:spPr>
      </p:pic>
    </p:spTree>
    <p:extLst>
      <p:ext uri="{BB962C8B-B14F-4D97-AF65-F5344CB8AC3E}">
        <p14:creationId xmlns:p14="http://schemas.microsoft.com/office/powerpoint/2010/main" val="3238237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9008" cy="5791200"/>
          </a:xfrm>
          <a:prstGeom prst="rect">
            <a:avLst/>
          </a:prstGeom>
        </p:spPr>
      </p:pic>
    </p:spTree>
    <p:extLst>
      <p:ext uri="{BB962C8B-B14F-4D97-AF65-F5344CB8AC3E}">
        <p14:creationId xmlns:p14="http://schemas.microsoft.com/office/powerpoint/2010/main" val="413950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01942"/>
            <a:ext cx="9144000" cy="5965380"/>
          </a:xfrm>
          <a:custGeom>
            <a:avLst/>
            <a:gdLst/>
            <a:ahLst/>
            <a:cxnLst/>
            <a:rect l="l" t="t" r="r" b="b"/>
            <a:pathLst>
              <a:path w="8641080" h="4897120">
                <a:moveTo>
                  <a:pt x="0" y="4896612"/>
                </a:moveTo>
                <a:lnTo>
                  <a:pt x="8641080" y="4896612"/>
                </a:lnTo>
                <a:lnTo>
                  <a:pt x="8641080" y="0"/>
                </a:lnTo>
                <a:lnTo>
                  <a:pt x="0" y="0"/>
                </a:lnTo>
                <a:lnTo>
                  <a:pt x="0" y="4896612"/>
                </a:lnTo>
                <a:close/>
              </a:path>
            </a:pathLst>
          </a:custGeom>
          <a:ln w="28956">
            <a:solidFill>
              <a:srgbClr val="080808"/>
            </a:solidFill>
          </a:ln>
        </p:spPr>
        <p:txBody>
          <a:bodyPr wrap="square" lIns="0" tIns="0" rIns="0" bIns="0" rtlCol="0"/>
          <a:lstStyle/>
          <a:p>
            <a:endParaRPr dirty="0"/>
          </a:p>
        </p:txBody>
      </p:sp>
      <p:sp>
        <p:nvSpPr>
          <p:cNvPr id="3" name="object 3"/>
          <p:cNvSpPr txBox="1">
            <a:spLocks noGrp="1"/>
          </p:cNvSpPr>
          <p:nvPr>
            <p:ph type="title"/>
          </p:nvPr>
        </p:nvSpPr>
        <p:spPr>
          <a:xfrm>
            <a:off x="2171700" y="1138"/>
            <a:ext cx="4762500" cy="600805"/>
          </a:xfrm>
          <a:prstGeom prst="rect">
            <a:avLst/>
          </a:prstGeom>
          <a:solidFill>
            <a:srgbClr val="FFFFFF"/>
          </a:solidFill>
          <a:ln w="25907">
            <a:solidFill>
              <a:srgbClr val="8F038F"/>
            </a:solidFill>
          </a:ln>
        </p:spPr>
        <p:txBody>
          <a:bodyPr vert="horz" wrap="square" lIns="0" tIns="137795" rIns="0" bIns="0" rtlCol="0">
            <a:spAutoFit/>
          </a:bodyPr>
          <a:lstStyle/>
          <a:p>
            <a:pPr algn="ctr">
              <a:lnSpc>
                <a:spcPct val="100000"/>
              </a:lnSpc>
              <a:spcBef>
                <a:spcPts val="1085"/>
              </a:spcBef>
            </a:pPr>
            <a:r>
              <a:rPr sz="3000" i="0" spc="-10" dirty="0"/>
              <a:t>REJA</a:t>
            </a:r>
            <a:r>
              <a:rPr sz="3000" i="0" spc="-10" dirty="0">
                <a:solidFill>
                  <a:schemeClr val="tx1"/>
                </a:solidFill>
              </a:rPr>
              <a:t>:</a:t>
            </a:r>
            <a:endParaRPr sz="3000" i="0" dirty="0">
              <a:solidFill>
                <a:schemeClr val="tx1"/>
              </a:solidFill>
            </a:endParaRPr>
          </a:p>
        </p:txBody>
      </p:sp>
      <p:sp>
        <p:nvSpPr>
          <p:cNvPr id="4" name="object 4"/>
          <p:cNvSpPr txBox="1"/>
          <p:nvPr/>
        </p:nvSpPr>
        <p:spPr>
          <a:xfrm>
            <a:off x="141984" y="767275"/>
            <a:ext cx="8773415" cy="5614999"/>
          </a:xfrm>
          <a:prstGeom prst="rect">
            <a:avLst/>
          </a:prstGeom>
        </p:spPr>
        <p:txBody>
          <a:bodyPr vert="horz" wrap="square" lIns="0" tIns="13335" rIns="0" bIns="0" rtlCol="0">
            <a:spAutoFit/>
          </a:bodyPr>
          <a:lstStyle/>
          <a:p>
            <a:pPr marL="514350" indent="-514350" algn="just">
              <a:buAutoNum type="arabicPeriod"/>
            </a:pPr>
            <a:r>
              <a:rPr lang="en-US" sz="2800" dirty="0" err="1">
                <a:latin typeface="Times New Roman" panose="02020603050405020304" pitchFamily="18" charset="0"/>
                <a:cs typeface="Times New Roman" panose="02020603050405020304" pitchFamily="18" charset="0"/>
              </a:rPr>
              <a:t>O‘zbekistonning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tinchliksevar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tashqi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siyosati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hamjamiyati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tomonidan</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olinishi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O‘zbekistonning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xalqaro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tashkilotlar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xorijiy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mamlakatlar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iqtisodiy-siyosiy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aloqalarining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yo‘lga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qo‘yilishi</a:t>
            </a:r>
            <a:r>
              <a:rPr lang="en-US" sz="2800" dirty="0">
                <a:latin typeface="Times New Roman" panose="02020603050405020304" pitchFamily="18" charset="0"/>
                <a:cs typeface="Times New Roman" panose="02020603050405020304" pitchFamily="18" charset="0"/>
              </a:rPr>
              <a:t>. </a:t>
            </a: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O‘zbekiston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Respublikasining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BMTga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a’zo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bo‘lishi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hamjamiyatidagi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o‘ziga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o‘rni</a:t>
            </a:r>
            <a:r>
              <a:rPr lang="en-US" sz="2800" dirty="0">
                <a:latin typeface="Times New Roman" panose="02020603050405020304" pitchFamily="18" charset="0"/>
                <a:cs typeface="Times New Roman" panose="02020603050405020304" pitchFamily="18" charset="0"/>
              </a:rPr>
              <a:t>. </a:t>
            </a: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O‘zbekistonning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MDHdagi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o‘rni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mavqeining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oshib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borishi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O‘zbekistonning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Markaziy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Osiyo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davlatlari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o‘zaro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hamkorlik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aloqalari</a:t>
            </a:r>
            <a:r>
              <a:rPr lang="en-US" sz="2800" dirty="0">
                <a:latin typeface="Times New Roman" panose="02020603050405020304" pitchFamily="18" charset="0"/>
                <a:cs typeface="Times New Roman" panose="02020603050405020304" pitchFamily="18" charset="0"/>
              </a:rPr>
              <a:t>. </a:t>
            </a:r>
          </a:p>
          <a:p>
            <a:pPr marL="514350" indent="-514350" algn="just">
              <a:buAutoNum type="arabicPeriod"/>
            </a:pPr>
            <a:r>
              <a:rPr lang="en-US" sz="2800" dirty="0" err="1">
                <a:latin typeface="Times New Roman" panose="02020603050405020304" pitchFamily="18" charset="0"/>
                <a:cs typeface="Times New Roman" panose="02020603050405020304" pitchFamily="18" charset="0"/>
              </a:rPr>
              <a:t>O‘zbekistonning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Yevropa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Ittifoqi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mamlakatlari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istiqbolli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hamkorliklari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Tashqi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siyosiy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faoliyat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konsepsiyasi</a:t>
            </a:r>
            <a:r>
              <a:rPr lang="en-US"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
        <p:nvSpPr>
          <p:cNvPr id="5" name="object 5"/>
          <p:cNvSpPr txBox="1"/>
          <p:nvPr/>
        </p:nvSpPr>
        <p:spPr>
          <a:xfrm>
            <a:off x="8497316" y="656732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Microsoft Sans Serif"/>
                <a:cs typeface="Microsoft Sans Serif"/>
              </a:rPr>
              <a:t>2</a:t>
            </a:r>
            <a:endParaRPr sz="1200">
              <a:latin typeface="Microsoft Sans Serif"/>
              <a:cs typeface="Microsoft Sans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34120"/>
            <a:ext cx="9242244" cy="5672919"/>
          </a:xfrm>
          <a:prstGeom prst="rect">
            <a:avLst/>
          </a:prstGeom>
        </p:spPr>
      </p:pic>
    </p:spTree>
    <p:extLst>
      <p:ext uri="{BB962C8B-B14F-4D97-AF65-F5344CB8AC3E}">
        <p14:creationId xmlns:p14="http://schemas.microsoft.com/office/powerpoint/2010/main" val="1632023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43200" y="518956"/>
            <a:ext cx="3962400" cy="820738"/>
          </a:xfrm>
          <a:prstGeom prst="rect">
            <a:avLst/>
          </a:prstGeom>
          <a:ln w="28955">
            <a:solidFill>
              <a:srgbClr val="080808"/>
            </a:solidFill>
          </a:ln>
        </p:spPr>
        <p:txBody>
          <a:bodyPr vert="horz" wrap="square" lIns="0" tIns="0" rIns="0" bIns="0" rtlCol="0">
            <a:spAutoFit/>
          </a:bodyPr>
          <a:lstStyle/>
          <a:p>
            <a:pPr algn="ctr">
              <a:lnSpc>
                <a:spcPts val="3195"/>
              </a:lnSpc>
            </a:pPr>
            <a:r>
              <a:rPr sz="2800" b="1" dirty="0" err="1">
                <a:solidFill>
                  <a:srgbClr val="080808"/>
                </a:solidFill>
                <a:latin typeface="Times New Roman"/>
                <a:cs typeface="Times New Roman"/>
              </a:rPr>
              <a:t>O</a:t>
            </a:r>
            <a:r>
              <a:rPr lang="en-US" sz="2800" b="1" dirty="0" err="1">
                <a:solidFill>
                  <a:srgbClr val="080808"/>
                </a:solidFill>
                <a:latin typeface="Times New Roman"/>
                <a:cs typeface="Times New Roman"/>
              </a:rPr>
              <a:t>‘</a:t>
            </a:r>
            <a:r>
              <a:rPr sz="2800" b="1" dirty="0" err="1">
                <a:solidFill>
                  <a:srgbClr val="080808"/>
                </a:solidFill>
                <a:latin typeface="Times New Roman"/>
                <a:cs typeface="Times New Roman"/>
              </a:rPr>
              <a:t>zbekistonning</a:t>
            </a:r>
            <a:r>
              <a:rPr sz="2800" b="1" spc="-114" dirty="0">
                <a:solidFill>
                  <a:srgbClr val="080808"/>
                </a:solidFill>
                <a:latin typeface="Times New Roman"/>
                <a:cs typeface="Times New Roman"/>
              </a:rPr>
              <a:t> </a:t>
            </a:r>
            <a:r>
              <a:rPr sz="2800" b="1" dirty="0" err="1">
                <a:solidFill>
                  <a:srgbClr val="080808"/>
                </a:solidFill>
                <a:latin typeface="Times New Roman"/>
                <a:cs typeface="Times New Roman"/>
              </a:rPr>
              <a:t>BMTga</a:t>
            </a:r>
            <a:endParaRPr lang="en-US" sz="2800" b="1" dirty="0">
              <a:solidFill>
                <a:srgbClr val="080808"/>
              </a:solidFill>
              <a:latin typeface="Times New Roman"/>
              <a:cs typeface="Times New Roman"/>
            </a:endParaRPr>
          </a:p>
          <a:p>
            <a:pPr algn="ctr">
              <a:lnSpc>
                <a:spcPts val="3195"/>
              </a:lnSpc>
            </a:pPr>
            <a:r>
              <a:rPr sz="2800" b="1" spc="-90" dirty="0">
                <a:solidFill>
                  <a:srgbClr val="080808"/>
                </a:solidFill>
                <a:latin typeface="Times New Roman"/>
                <a:cs typeface="Times New Roman"/>
              </a:rPr>
              <a:t> </a:t>
            </a:r>
            <a:r>
              <a:rPr sz="2800" b="1" spc="-20" dirty="0" err="1">
                <a:solidFill>
                  <a:srgbClr val="080808"/>
                </a:solidFill>
                <a:latin typeface="Times New Roman"/>
                <a:cs typeface="Times New Roman"/>
              </a:rPr>
              <a:t>a</a:t>
            </a:r>
            <a:r>
              <a:rPr lang="en-US" sz="2800" b="1" spc="-20" dirty="0" err="1">
                <a:solidFill>
                  <a:srgbClr val="080808"/>
                </a:solidFill>
                <a:latin typeface="Times New Roman"/>
                <a:cs typeface="Times New Roman"/>
              </a:rPr>
              <a:t>'</a:t>
            </a:r>
            <a:r>
              <a:rPr sz="2800" b="1" spc="-20" dirty="0" err="1">
                <a:solidFill>
                  <a:srgbClr val="080808"/>
                </a:solidFill>
                <a:latin typeface="Times New Roman"/>
                <a:cs typeface="Times New Roman"/>
              </a:rPr>
              <a:t>zo</a:t>
            </a:r>
            <a:r>
              <a:rPr lang="en-US" sz="2800" b="1" spc="-20" dirty="0">
                <a:solidFill>
                  <a:srgbClr val="080808"/>
                </a:solidFill>
                <a:latin typeface="Times New Roman"/>
                <a:cs typeface="Times New Roman"/>
              </a:rPr>
              <a:t> </a:t>
            </a:r>
            <a:r>
              <a:rPr lang="en-US" sz="2800" b="1" spc="-10" dirty="0" err="1">
                <a:solidFill>
                  <a:srgbClr val="080808"/>
                </a:solidFill>
                <a:latin typeface="Times New Roman"/>
                <a:cs typeface="Times New Roman"/>
              </a:rPr>
              <a:t>bo‘</a:t>
            </a:r>
            <a:r>
              <a:rPr sz="2800" b="1" spc="-10" dirty="0" err="1">
                <a:solidFill>
                  <a:srgbClr val="080808"/>
                </a:solidFill>
                <a:latin typeface="Times New Roman"/>
                <a:cs typeface="Times New Roman"/>
              </a:rPr>
              <a:t>lishi</a:t>
            </a:r>
            <a:endParaRPr sz="2800" dirty="0">
              <a:latin typeface="Times New Roman"/>
              <a:cs typeface="Times New Roman"/>
            </a:endParaRPr>
          </a:p>
        </p:txBody>
      </p:sp>
      <p:sp>
        <p:nvSpPr>
          <p:cNvPr id="3" name="object 3"/>
          <p:cNvSpPr txBox="1"/>
          <p:nvPr/>
        </p:nvSpPr>
        <p:spPr>
          <a:xfrm>
            <a:off x="1" y="1874573"/>
            <a:ext cx="9143999" cy="4504823"/>
          </a:xfrm>
          <a:prstGeom prst="rect">
            <a:avLst/>
          </a:prstGeom>
        </p:spPr>
        <p:txBody>
          <a:bodyPr vert="horz" wrap="square" lIns="0" tIns="12700" rIns="0" bIns="0" rtlCol="0">
            <a:spAutoFit/>
          </a:bodyPr>
          <a:lstStyle/>
          <a:p>
            <a:pPr marL="283845" indent="-273050" algn="just">
              <a:lnSpc>
                <a:spcPts val="2595"/>
              </a:lnSpc>
              <a:spcBef>
                <a:spcPts val="100"/>
              </a:spcBef>
              <a:buClr>
                <a:srgbClr val="5BBD4E"/>
              </a:buClr>
              <a:buSzPct val="95833"/>
              <a:buFont typeface="Wingdings"/>
              <a:buChar char=""/>
              <a:tabLst>
                <a:tab pos="283845" algn="l"/>
              </a:tabLst>
            </a:pPr>
            <a:r>
              <a:rPr lang="en-US" sz="2400" dirty="0" err="1">
                <a:solidFill>
                  <a:srgbClr val="080808"/>
                </a:solidFill>
                <a:latin typeface="Times New Roman" panose="02020603050405020304" pitchFamily="18" charset="0"/>
                <a:cs typeface="Times New Roman" panose="02020603050405020304" pitchFamily="18" charset="0"/>
              </a:rPr>
              <a:t>O‘zbekiston</a:t>
            </a:r>
            <a:r>
              <a:rPr lang="en-US" sz="2400" spc="-2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Respublikasi</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Birinchi</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Prezidenti</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I.Karimov</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inauguratsiya</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marosimining</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ertasigayoq</a:t>
            </a:r>
            <a:r>
              <a:rPr lang="en-US" sz="2400" spc="-10" dirty="0">
                <a:solidFill>
                  <a:srgbClr val="080808"/>
                </a:solidFill>
                <a:latin typeface="Times New Roman" panose="02020603050405020304" pitchFamily="18" charset="0"/>
                <a:cs typeface="Times New Roman" panose="02020603050405020304" pitchFamily="18" charset="0"/>
              </a:rPr>
              <a:t> BMT Bosh </a:t>
            </a:r>
            <a:r>
              <a:rPr lang="en-US" sz="2400" spc="-10" dirty="0" err="1">
                <a:solidFill>
                  <a:srgbClr val="080808"/>
                </a:solidFill>
                <a:latin typeface="Times New Roman" panose="02020603050405020304" pitchFamily="18" charset="0"/>
                <a:cs typeface="Times New Roman" panose="02020603050405020304" pitchFamily="18" charset="0"/>
              </a:rPr>
              <a:t>kotibi</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Butros</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Butros</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G‘oliyga</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O‘zbekistonni</a:t>
            </a:r>
            <a:r>
              <a:rPr lang="en-US" sz="2400" spc="-10" dirty="0">
                <a:solidFill>
                  <a:srgbClr val="080808"/>
                </a:solidFill>
                <a:latin typeface="Times New Roman" panose="02020603050405020304" pitchFamily="18" charset="0"/>
                <a:cs typeface="Times New Roman" panose="02020603050405020304" pitchFamily="18" charset="0"/>
              </a:rPr>
              <a:t> BMT </a:t>
            </a:r>
            <a:r>
              <a:rPr lang="en-US" sz="2400" spc="-10" dirty="0" err="1">
                <a:solidFill>
                  <a:srgbClr val="080808"/>
                </a:solidFill>
                <a:latin typeface="Times New Roman" panose="02020603050405020304" pitchFamily="18" charset="0"/>
                <a:cs typeface="Times New Roman" panose="02020603050405020304" pitchFamily="18" charset="0"/>
              </a:rPr>
              <a:t>a’zoligiga</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qabul</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qilishni</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so‘rab</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maktub</a:t>
            </a:r>
            <a:r>
              <a:rPr lang="en-US" sz="2400" spc="-10" dirty="0">
                <a:solidFill>
                  <a:srgbClr val="080808"/>
                </a:solidFill>
                <a:latin typeface="Times New Roman" panose="02020603050405020304" pitchFamily="18" charset="0"/>
                <a:cs typeface="Times New Roman" panose="02020603050405020304" pitchFamily="18" charset="0"/>
              </a:rPr>
              <a:t> </a:t>
            </a:r>
            <a:r>
              <a:rPr lang="en-US" sz="2400" spc="-10" dirty="0" err="1">
                <a:solidFill>
                  <a:srgbClr val="080808"/>
                </a:solidFill>
                <a:latin typeface="Times New Roman" panose="02020603050405020304" pitchFamily="18" charset="0"/>
                <a:cs typeface="Times New Roman" panose="02020603050405020304" pitchFamily="18" charset="0"/>
              </a:rPr>
              <a:t>yo‘lladi</a:t>
            </a:r>
            <a:r>
              <a:rPr lang="en-US" sz="2400" spc="-10" dirty="0">
                <a:solidFill>
                  <a:srgbClr val="080808"/>
                </a:solidFill>
                <a:latin typeface="Times New Roman" panose="02020603050405020304" pitchFamily="18" charset="0"/>
                <a:cs typeface="Times New Roman" panose="02020603050405020304" pitchFamily="18" charset="0"/>
              </a:rPr>
              <a:t>.</a:t>
            </a:r>
            <a:endParaRPr lang="en-US" sz="2400" dirty="0">
              <a:solidFill>
                <a:srgbClr val="080808"/>
              </a:solidFill>
              <a:latin typeface="Times New Roman" panose="02020603050405020304" pitchFamily="18" charset="0"/>
              <a:cs typeface="Times New Roman" panose="02020603050405020304" pitchFamily="18" charset="0"/>
            </a:endParaRPr>
          </a:p>
          <a:p>
            <a:pPr marL="283845" indent="-273050" algn="just">
              <a:lnSpc>
                <a:spcPts val="2595"/>
              </a:lnSpc>
              <a:spcBef>
                <a:spcPts val="100"/>
              </a:spcBef>
              <a:buClr>
                <a:srgbClr val="5BBD4E"/>
              </a:buClr>
              <a:buSzPct val="95833"/>
              <a:buFont typeface="Wingdings"/>
              <a:buChar char=""/>
              <a:tabLst>
                <a:tab pos="283845" algn="l"/>
              </a:tabLst>
            </a:pPr>
            <a:r>
              <a:rPr sz="2400" dirty="0" err="1">
                <a:solidFill>
                  <a:srgbClr val="080808"/>
                </a:solidFill>
                <a:latin typeface="Times New Roman" panose="02020603050405020304" pitchFamily="18" charset="0"/>
                <a:cs typeface="Times New Roman" panose="02020603050405020304" pitchFamily="18" charset="0"/>
              </a:rPr>
              <a:t>O</a:t>
            </a:r>
            <a:r>
              <a:rPr lang="en-US" sz="2400" dirty="0" err="1">
                <a:solidFill>
                  <a:srgbClr val="080808"/>
                </a:solidFill>
                <a:latin typeface="Times New Roman" panose="02020603050405020304" pitchFamily="18" charset="0"/>
                <a:cs typeface="Times New Roman" panose="02020603050405020304" pitchFamily="18" charset="0"/>
              </a:rPr>
              <a:t>‘</a:t>
            </a:r>
            <a:r>
              <a:rPr sz="2400" dirty="0" err="1">
                <a:solidFill>
                  <a:srgbClr val="080808"/>
                </a:solidFill>
                <a:latin typeface="Times New Roman" panose="02020603050405020304" pitchFamily="18" charset="0"/>
                <a:cs typeface="Times New Roman" panose="02020603050405020304" pitchFamily="18" charset="0"/>
              </a:rPr>
              <a:t>zbekiston</a:t>
            </a:r>
            <a:r>
              <a:rPr sz="2400" spc="-20" dirty="0">
                <a:solidFill>
                  <a:srgbClr val="080808"/>
                </a:solidFill>
                <a:latin typeface="Times New Roman" panose="02020603050405020304" pitchFamily="18" charset="0"/>
                <a:cs typeface="Times New Roman" panose="02020603050405020304" pitchFamily="18" charset="0"/>
              </a:rPr>
              <a:t> </a:t>
            </a:r>
            <a:r>
              <a:rPr sz="2400" spc="-10" dirty="0" err="1">
                <a:solidFill>
                  <a:srgbClr val="080808"/>
                </a:solidFill>
                <a:latin typeface="Times New Roman" panose="02020603050405020304" pitchFamily="18" charset="0"/>
                <a:cs typeface="Times New Roman" panose="02020603050405020304" pitchFamily="18" charset="0"/>
              </a:rPr>
              <a:t>Respublikasi</a:t>
            </a:r>
            <a:r>
              <a:rPr sz="2400" spc="-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1992</a:t>
            </a:r>
            <a:r>
              <a:rPr lang="en-US" sz="2400" spc="-15" dirty="0">
                <a:solidFill>
                  <a:srgbClr val="080808"/>
                </a:solidFill>
                <a:latin typeface="Times New Roman" panose="02020603050405020304" pitchFamily="18" charset="0"/>
                <a:cs typeface="Times New Roman" panose="02020603050405020304" pitchFamily="18" charset="0"/>
              </a:rPr>
              <a:t>-</a:t>
            </a:r>
            <a:r>
              <a:rPr sz="2400" dirty="0">
                <a:solidFill>
                  <a:srgbClr val="080808"/>
                </a:solidFill>
                <a:latin typeface="Times New Roman" panose="02020603050405020304" pitchFamily="18" charset="0"/>
                <a:cs typeface="Times New Roman" panose="02020603050405020304" pitchFamily="18" charset="0"/>
              </a:rPr>
              <a:t>yil</a:t>
            </a:r>
            <a:r>
              <a:rPr sz="2400" spc="-3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2</a:t>
            </a:r>
            <a:r>
              <a:rPr lang="en-US" sz="2400" spc="-25" dirty="0">
                <a:solidFill>
                  <a:srgbClr val="080808"/>
                </a:solidFill>
                <a:latin typeface="Times New Roman" panose="02020603050405020304" pitchFamily="18" charset="0"/>
                <a:cs typeface="Times New Roman" panose="02020603050405020304" pitchFamily="18" charset="0"/>
              </a:rPr>
              <a:t>-</a:t>
            </a:r>
            <a:r>
              <a:rPr sz="2400" dirty="0">
                <a:solidFill>
                  <a:srgbClr val="080808"/>
                </a:solidFill>
                <a:latin typeface="Times New Roman" panose="02020603050405020304" pitchFamily="18" charset="0"/>
                <a:cs typeface="Times New Roman" panose="02020603050405020304" pitchFamily="18" charset="0"/>
              </a:rPr>
              <a:t>martda</a:t>
            </a:r>
            <a:r>
              <a:rPr sz="2400" spc="-35"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Birlashgan</a:t>
            </a:r>
            <a:endParaRPr sz="2400" dirty="0">
              <a:latin typeface="Times New Roman" panose="02020603050405020304" pitchFamily="18" charset="0"/>
              <a:cs typeface="Times New Roman" panose="02020603050405020304" pitchFamily="18" charset="0"/>
            </a:endParaRPr>
          </a:p>
          <a:p>
            <a:pPr marL="12700" algn="just">
              <a:lnSpc>
                <a:spcPts val="2595"/>
              </a:lnSpc>
            </a:pPr>
            <a:r>
              <a:rPr sz="2400" dirty="0">
                <a:solidFill>
                  <a:srgbClr val="080808"/>
                </a:solidFill>
                <a:latin typeface="Times New Roman" panose="02020603050405020304" pitchFamily="18" charset="0"/>
                <a:cs typeface="Times New Roman" panose="02020603050405020304" pitchFamily="18" charset="0"/>
              </a:rPr>
              <a:t>Millatlar</a:t>
            </a:r>
            <a:r>
              <a:rPr sz="2400" spc="-10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tashkilotining</a:t>
            </a:r>
            <a:r>
              <a:rPr sz="2400" spc="-9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a'zosi</a:t>
            </a:r>
            <a:r>
              <a:rPr sz="2400" spc="-105"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bo'ldi.</a:t>
            </a:r>
            <a:endParaRPr sz="2400" dirty="0">
              <a:latin typeface="Times New Roman" panose="02020603050405020304" pitchFamily="18" charset="0"/>
              <a:cs typeface="Times New Roman" panose="02020603050405020304" pitchFamily="18" charset="0"/>
            </a:endParaRPr>
          </a:p>
          <a:p>
            <a:pPr marL="12700" marR="5080" indent="-2540" algn="just">
              <a:lnSpc>
                <a:spcPct val="80000"/>
              </a:lnSpc>
              <a:spcBef>
                <a:spcPts val="575"/>
              </a:spcBef>
              <a:buClr>
                <a:srgbClr val="5BBD4E"/>
              </a:buClr>
              <a:buSzPct val="95833"/>
              <a:buFont typeface="Wingdings"/>
              <a:buChar char=""/>
              <a:tabLst>
                <a:tab pos="283210" algn="l"/>
              </a:tabLst>
            </a:pPr>
            <a:r>
              <a:rPr sz="2400" dirty="0">
                <a:solidFill>
                  <a:srgbClr val="080808"/>
                </a:solidFill>
                <a:latin typeface="Times New Roman" panose="02020603050405020304" pitchFamily="18" charset="0"/>
                <a:cs typeface="Times New Roman" panose="02020603050405020304" pitchFamily="18" charset="0"/>
              </a:rPr>
              <a:t>	BMT</a:t>
            </a:r>
            <a:r>
              <a:rPr sz="2400" spc="-9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bilan</a:t>
            </a:r>
            <a:r>
              <a:rPr sz="2400" spc="-5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hamkorlikdagi</a:t>
            </a:r>
            <a:r>
              <a:rPr sz="2400" spc="-4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asosiy</a:t>
            </a:r>
            <a:r>
              <a:rPr sz="2400" spc="-6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yo'nalishlar</a:t>
            </a:r>
            <a:r>
              <a:rPr sz="2400" spc="-25" dirty="0">
                <a:solidFill>
                  <a:srgbClr val="080808"/>
                </a:solidFill>
                <a:latin typeface="Times New Roman" panose="02020603050405020304" pitchFamily="18" charset="0"/>
                <a:cs typeface="Times New Roman" panose="02020603050405020304" pitchFamily="18" charset="0"/>
              </a:rPr>
              <a:t> </a:t>
            </a:r>
            <a:r>
              <a:rPr sz="2400" dirty="0" err="1">
                <a:solidFill>
                  <a:srgbClr val="080808"/>
                </a:solidFill>
                <a:latin typeface="Times New Roman" panose="02020603050405020304" pitchFamily="18" charset="0"/>
                <a:cs typeface="Times New Roman" panose="02020603050405020304" pitchFamily="18" charset="0"/>
              </a:rPr>
              <a:t>bu</a:t>
            </a:r>
            <a:r>
              <a:rPr sz="2400" spc="-80"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a:t>
            </a:r>
            <a:r>
              <a:rPr lang="en-US" sz="2400" spc="-10" dirty="0">
                <a:solidFill>
                  <a:srgbClr val="080808"/>
                </a:solidFill>
                <a:latin typeface="Times New Roman" panose="02020603050405020304" pitchFamily="18" charset="0"/>
                <a:cs typeface="Times New Roman" panose="02020603050405020304" pitchFamily="18" charset="0"/>
              </a:rPr>
              <a:t> </a:t>
            </a:r>
            <a:r>
              <a:rPr sz="2400" spc="-10" dirty="0" err="1">
                <a:solidFill>
                  <a:srgbClr val="080808"/>
                </a:solidFill>
                <a:latin typeface="Times New Roman" panose="02020603050405020304" pitchFamily="18" charset="0"/>
                <a:cs typeface="Times New Roman" panose="02020603050405020304" pitchFamily="18" charset="0"/>
              </a:rPr>
              <a:t>xavfsizlikka</a:t>
            </a:r>
            <a:r>
              <a:rPr sz="2400" spc="-1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tahdidlarga</a:t>
            </a:r>
            <a:r>
              <a:rPr sz="2400" spc="-8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qarshi</a:t>
            </a:r>
            <a:r>
              <a:rPr sz="2400" spc="-100"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kurashish;</a:t>
            </a:r>
            <a:endParaRPr sz="2400" dirty="0">
              <a:latin typeface="Times New Roman" panose="02020603050405020304" pitchFamily="18" charset="0"/>
              <a:cs typeface="Times New Roman" panose="02020603050405020304" pitchFamily="18" charset="0"/>
            </a:endParaRPr>
          </a:p>
          <a:p>
            <a:pPr marL="283845" indent="-273050" algn="just">
              <a:lnSpc>
                <a:spcPct val="100000"/>
              </a:lnSpc>
              <a:buClr>
                <a:srgbClr val="5BBD4E"/>
              </a:buClr>
              <a:buSzPct val="95833"/>
              <a:buFont typeface="Wingdings"/>
              <a:buChar char=""/>
              <a:tabLst>
                <a:tab pos="283845" algn="l"/>
              </a:tabLst>
            </a:pPr>
            <a:r>
              <a:rPr sz="2400" dirty="0">
                <a:solidFill>
                  <a:srgbClr val="080808"/>
                </a:solidFill>
                <a:latin typeface="Times New Roman" panose="02020603050405020304" pitchFamily="18" charset="0"/>
                <a:cs typeface="Times New Roman" panose="02020603050405020304" pitchFamily="18" charset="0"/>
              </a:rPr>
              <a:t>ommaviy</a:t>
            </a:r>
            <a:r>
              <a:rPr sz="2400" spc="-11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qirg'in</a:t>
            </a:r>
            <a:r>
              <a:rPr sz="2400" spc="-8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qurollarini</a:t>
            </a:r>
            <a:r>
              <a:rPr sz="2400" spc="-75"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tarqatmaslik;</a:t>
            </a:r>
            <a:endParaRPr sz="2400" dirty="0">
              <a:latin typeface="Times New Roman" panose="02020603050405020304" pitchFamily="18" charset="0"/>
              <a:cs typeface="Times New Roman" panose="02020603050405020304" pitchFamily="18" charset="0"/>
            </a:endParaRPr>
          </a:p>
          <a:p>
            <a:pPr marL="283210" indent="-273050" algn="just">
              <a:lnSpc>
                <a:spcPct val="100000"/>
              </a:lnSpc>
              <a:spcBef>
                <a:spcPts val="5"/>
              </a:spcBef>
              <a:buClr>
                <a:srgbClr val="5BBD4E"/>
              </a:buClr>
              <a:buSzPct val="95833"/>
              <a:buFont typeface="Wingdings"/>
              <a:buChar char=""/>
              <a:tabLst>
                <a:tab pos="283210" algn="l"/>
              </a:tabLst>
            </a:pPr>
            <a:r>
              <a:rPr sz="2400" dirty="0">
                <a:solidFill>
                  <a:srgbClr val="080808"/>
                </a:solidFill>
                <a:latin typeface="Times New Roman" panose="02020603050405020304" pitchFamily="18" charset="0"/>
                <a:cs typeface="Times New Roman" panose="02020603050405020304" pitchFamily="18" charset="0"/>
              </a:rPr>
              <a:t>Afg'onistonni</a:t>
            </a:r>
            <a:r>
              <a:rPr sz="2400" spc="-8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qayta</a:t>
            </a:r>
            <a:r>
              <a:rPr sz="2400" spc="-110"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tiklash;</a:t>
            </a:r>
            <a:endParaRPr sz="2400" dirty="0">
              <a:latin typeface="Times New Roman" panose="02020603050405020304" pitchFamily="18" charset="0"/>
              <a:cs typeface="Times New Roman" panose="02020603050405020304" pitchFamily="18" charset="0"/>
            </a:endParaRPr>
          </a:p>
          <a:p>
            <a:pPr marL="283210" indent="-273050" algn="just">
              <a:lnSpc>
                <a:spcPct val="100000"/>
              </a:lnSpc>
              <a:buClr>
                <a:srgbClr val="5BBD4E"/>
              </a:buClr>
              <a:buSzPct val="95833"/>
              <a:buFont typeface="Wingdings"/>
              <a:buChar char=""/>
              <a:tabLst>
                <a:tab pos="283210" algn="l"/>
              </a:tabLst>
            </a:pPr>
            <a:r>
              <a:rPr sz="2400" dirty="0">
                <a:solidFill>
                  <a:srgbClr val="080808"/>
                </a:solidFill>
                <a:latin typeface="Times New Roman" panose="02020603050405020304" pitchFamily="18" charset="0"/>
                <a:cs typeface="Times New Roman" panose="02020603050405020304" pitchFamily="18" charset="0"/>
              </a:rPr>
              <a:t>ekologik</a:t>
            </a:r>
            <a:r>
              <a:rPr sz="2400" spc="-9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muammolarni</a:t>
            </a:r>
            <a:r>
              <a:rPr sz="2400" spc="-110"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yechish,</a:t>
            </a:r>
            <a:endParaRPr sz="2400" dirty="0">
              <a:latin typeface="Times New Roman" panose="02020603050405020304" pitchFamily="18" charset="0"/>
              <a:cs typeface="Times New Roman" panose="02020603050405020304" pitchFamily="18" charset="0"/>
            </a:endParaRPr>
          </a:p>
          <a:p>
            <a:pPr marL="283210" indent="-273050" algn="just">
              <a:lnSpc>
                <a:spcPct val="100000"/>
              </a:lnSpc>
              <a:buClr>
                <a:srgbClr val="5BBD4E"/>
              </a:buClr>
              <a:buSzPct val="95833"/>
              <a:buFont typeface="Wingdings"/>
              <a:buChar char=""/>
              <a:tabLst>
                <a:tab pos="283210" algn="l"/>
              </a:tabLst>
            </a:pPr>
            <a:r>
              <a:rPr sz="2400" dirty="0">
                <a:solidFill>
                  <a:srgbClr val="080808"/>
                </a:solidFill>
                <a:latin typeface="Times New Roman" panose="02020603050405020304" pitchFamily="18" charset="0"/>
                <a:cs typeface="Times New Roman" panose="02020603050405020304" pitchFamily="18" charset="0"/>
              </a:rPr>
              <a:t>shu</a:t>
            </a:r>
            <a:r>
              <a:rPr sz="2400" spc="-8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jumladan</a:t>
            </a:r>
            <a:r>
              <a:rPr sz="2400" spc="-5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Orol</a:t>
            </a:r>
            <a:r>
              <a:rPr sz="2400" spc="-9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fojiasi</a:t>
            </a:r>
            <a:r>
              <a:rPr sz="2400" spc="-70"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oqibatlarini</a:t>
            </a:r>
            <a:r>
              <a:rPr sz="2400" spc="-45"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yengillashtirish;</a:t>
            </a:r>
            <a:endParaRPr sz="2400" dirty="0">
              <a:latin typeface="Times New Roman" panose="02020603050405020304" pitchFamily="18" charset="0"/>
              <a:cs typeface="Times New Roman" panose="02020603050405020304" pitchFamily="18" charset="0"/>
            </a:endParaRPr>
          </a:p>
          <a:p>
            <a:pPr marL="283845" indent="-273050" algn="just">
              <a:lnSpc>
                <a:spcPts val="2595"/>
              </a:lnSpc>
              <a:buClr>
                <a:srgbClr val="5BBD4E"/>
              </a:buClr>
              <a:buSzPct val="95833"/>
              <a:buFont typeface="Wingdings"/>
              <a:buChar char=""/>
              <a:tabLst>
                <a:tab pos="283845" algn="l"/>
              </a:tabLst>
            </a:pPr>
            <a:r>
              <a:rPr sz="2400" spc="-10" dirty="0">
                <a:solidFill>
                  <a:srgbClr val="080808"/>
                </a:solidFill>
                <a:latin typeface="Times New Roman" panose="02020603050405020304" pitchFamily="18" charset="0"/>
                <a:cs typeface="Times New Roman" panose="02020603050405020304" pitchFamily="18" charset="0"/>
              </a:rPr>
              <a:t>ijtimoiy-</a:t>
            </a:r>
            <a:r>
              <a:rPr sz="2400" dirty="0">
                <a:solidFill>
                  <a:srgbClr val="080808"/>
                </a:solidFill>
                <a:latin typeface="Times New Roman" panose="02020603050405020304" pitchFamily="18" charset="0"/>
                <a:cs typeface="Times New Roman" panose="02020603050405020304" pitchFamily="18" charset="0"/>
              </a:rPr>
              <a:t>iqtisodiy</a:t>
            </a:r>
            <a:r>
              <a:rPr sz="2400" spc="-70" dirty="0">
                <a:solidFill>
                  <a:srgbClr val="080808"/>
                </a:solidFill>
                <a:latin typeface="Times New Roman" panose="02020603050405020304" pitchFamily="18" charset="0"/>
                <a:cs typeface="Times New Roman" panose="02020603050405020304" pitchFamily="18" charset="0"/>
              </a:rPr>
              <a:t> </a:t>
            </a:r>
            <a:r>
              <a:rPr sz="2400" spc="-10" dirty="0" err="1">
                <a:solidFill>
                  <a:srgbClr val="080808"/>
                </a:solidFill>
                <a:latin typeface="Times New Roman" panose="02020603050405020304" pitchFamily="18" charset="0"/>
                <a:cs typeface="Times New Roman" panose="02020603050405020304" pitchFamily="18" charset="0"/>
              </a:rPr>
              <a:t>rivojlanish</a:t>
            </a:r>
            <a:r>
              <a:rPr sz="2400" spc="-10" dirty="0">
                <a:solidFill>
                  <a:srgbClr val="080808"/>
                </a:solidFill>
                <a:latin typeface="Times New Roman" panose="02020603050405020304" pitchFamily="18" charset="0"/>
                <a:cs typeface="Times New Roman" panose="02020603050405020304" pitchFamily="18" charset="0"/>
              </a:rPr>
              <a:t>;</a:t>
            </a:r>
            <a:r>
              <a:rPr lang="en-US" sz="2400" spc="-10" dirty="0">
                <a:solidFill>
                  <a:srgbClr val="080808"/>
                </a:solidFill>
                <a:latin typeface="Times New Roman" panose="02020603050405020304" pitchFamily="18" charset="0"/>
                <a:cs typeface="Times New Roman" panose="02020603050405020304" pitchFamily="18" charset="0"/>
              </a:rPr>
              <a:t> </a:t>
            </a:r>
            <a:r>
              <a:rPr sz="2400" spc="-10" dirty="0" err="1">
                <a:solidFill>
                  <a:srgbClr val="080808"/>
                </a:solidFill>
                <a:latin typeface="Times New Roman" panose="02020603050405020304" pitchFamily="18" charset="0"/>
                <a:cs typeface="Times New Roman" panose="02020603050405020304" pitchFamily="18" charset="0"/>
              </a:rPr>
              <a:t>inson</a:t>
            </a:r>
            <a:r>
              <a:rPr sz="2400" spc="-4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huquqlarini</a:t>
            </a:r>
            <a:r>
              <a:rPr sz="2400" spc="-55" dirty="0">
                <a:solidFill>
                  <a:srgbClr val="080808"/>
                </a:solidFill>
                <a:latin typeface="Times New Roman" panose="02020603050405020304" pitchFamily="18" charset="0"/>
                <a:cs typeface="Times New Roman" panose="02020603050405020304" pitchFamily="18" charset="0"/>
              </a:rPr>
              <a:t> </a:t>
            </a:r>
            <a:r>
              <a:rPr sz="2400" dirty="0">
                <a:solidFill>
                  <a:srgbClr val="080808"/>
                </a:solidFill>
                <a:latin typeface="Times New Roman" panose="02020603050405020304" pitchFamily="18" charset="0"/>
                <a:cs typeface="Times New Roman" panose="02020603050405020304" pitchFamily="18" charset="0"/>
              </a:rPr>
              <a:t>himoya</a:t>
            </a:r>
            <a:r>
              <a:rPr sz="2400" spc="-95" dirty="0">
                <a:solidFill>
                  <a:srgbClr val="080808"/>
                </a:solidFill>
                <a:latin typeface="Times New Roman" panose="02020603050405020304" pitchFamily="18" charset="0"/>
                <a:cs typeface="Times New Roman" panose="02020603050405020304" pitchFamily="18" charset="0"/>
              </a:rPr>
              <a:t> </a:t>
            </a:r>
            <a:r>
              <a:rPr sz="2400" spc="-10" dirty="0">
                <a:solidFill>
                  <a:srgbClr val="080808"/>
                </a:solidFill>
                <a:latin typeface="Times New Roman" panose="02020603050405020304" pitchFamily="18" charset="0"/>
                <a:cs typeface="Times New Roman" panose="02020603050405020304" pitchFamily="18" charset="0"/>
              </a:rPr>
              <a:t>qilish</a:t>
            </a:r>
            <a:endParaRPr sz="2400" dirty="0">
              <a:latin typeface="Times New Roman" panose="02020603050405020304" pitchFamily="18" charset="0"/>
              <a:cs typeface="Times New Roman" panose="02020603050405020304" pitchFamily="18" charset="0"/>
            </a:endParaRPr>
          </a:p>
          <a:p>
            <a:pPr marL="12700" algn="just">
              <a:lnSpc>
                <a:spcPts val="2595"/>
              </a:lnSpc>
            </a:pPr>
            <a:r>
              <a:rPr sz="2400" spc="-10" dirty="0">
                <a:solidFill>
                  <a:srgbClr val="080808"/>
                </a:solidFill>
                <a:latin typeface="Times New Roman" panose="02020603050405020304" pitchFamily="18" charset="0"/>
                <a:cs typeface="Times New Roman" panose="02020603050405020304" pitchFamily="18" charset="0"/>
              </a:rPr>
              <a:t>masalalaridir.</a:t>
            </a:r>
            <a:endParaRPr sz="24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8497316" y="656732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Microsoft Sans Serif"/>
                <a:cs typeface="Microsoft Sans Serif"/>
              </a:rPr>
              <a:t>5</a:t>
            </a:r>
            <a:endParaRPr sz="1200">
              <a:latin typeface="Microsoft Sans Serif"/>
              <a:cs typeface="Microsoft Sans Serif"/>
            </a:endParaRPr>
          </a:p>
        </p:txBody>
      </p:sp>
      <p:pic>
        <p:nvPicPr>
          <p:cNvPr id="6" name="object 6"/>
          <p:cNvPicPr/>
          <p:nvPr/>
        </p:nvPicPr>
        <p:blipFill>
          <a:blip r:embed="rId2" cstate="print"/>
          <a:stretch>
            <a:fillRect/>
          </a:stretch>
        </p:blipFill>
        <p:spPr>
          <a:xfrm>
            <a:off x="7866760" y="5609741"/>
            <a:ext cx="1371600" cy="1165860"/>
          </a:xfrm>
          <a:prstGeom prst="rect">
            <a:avLst/>
          </a:prstGeom>
        </p:spPr>
      </p:pic>
      <p:pic>
        <p:nvPicPr>
          <p:cNvPr id="8" name="Рисунок 7"/>
          <p:cNvPicPr>
            <a:picLocks noChangeAspect="1"/>
          </p:cNvPicPr>
          <p:nvPr/>
        </p:nvPicPr>
        <p:blipFill>
          <a:blip r:embed="rId3"/>
          <a:stretch>
            <a:fillRect/>
          </a:stretch>
        </p:blipFill>
        <p:spPr>
          <a:xfrm>
            <a:off x="1" y="-15922"/>
            <a:ext cx="2590799" cy="1890495"/>
          </a:xfrm>
          <a:prstGeom prst="rect">
            <a:avLst/>
          </a:prstGeom>
        </p:spPr>
      </p:pic>
      <p:pic>
        <p:nvPicPr>
          <p:cNvPr id="7" name="Рисунок 6"/>
          <p:cNvPicPr>
            <a:picLocks noChangeAspect="1"/>
          </p:cNvPicPr>
          <p:nvPr/>
        </p:nvPicPr>
        <p:blipFill>
          <a:blip r:embed="rId4"/>
          <a:stretch>
            <a:fillRect/>
          </a:stretch>
        </p:blipFill>
        <p:spPr>
          <a:xfrm>
            <a:off x="6979251" y="0"/>
            <a:ext cx="2192045" cy="1724178"/>
          </a:xfrm>
          <a:prstGeom prst="rect">
            <a:avLst/>
          </a:prstGeom>
        </p:spPr>
      </p:pic>
    </p:spTree>
    <p:extLst>
      <p:ext uri="{BB962C8B-B14F-4D97-AF65-F5344CB8AC3E}">
        <p14:creationId xmlns:p14="http://schemas.microsoft.com/office/powerpoint/2010/main" val="3003237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20965"/>
            <a:ext cx="9210675" cy="5724525"/>
          </a:xfrm>
          <a:prstGeom prst="rect">
            <a:avLst/>
          </a:prstGeom>
        </p:spPr>
      </p:pic>
      <p:sp>
        <p:nvSpPr>
          <p:cNvPr id="3" name="TextBox 2"/>
          <p:cNvSpPr txBox="1"/>
          <p:nvPr/>
        </p:nvSpPr>
        <p:spPr>
          <a:xfrm>
            <a:off x="2768937" y="228600"/>
            <a:ext cx="3672800"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200" b="1" dirty="0">
                <a:latin typeface="Times New Roman" panose="02020603050405020304" pitchFamily="18" charset="0"/>
                <a:cs typeface="Times New Roman" panose="02020603050405020304" pitchFamily="18" charset="0"/>
              </a:rPr>
              <a:t>BMT bosh </a:t>
            </a:r>
            <a:r>
              <a:rPr lang="en-US" sz="3200" b="1" dirty="0" err="1">
                <a:latin typeface="Times New Roman" panose="02020603050405020304" pitchFamily="18" charset="0"/>
                <a:cs typeface="Times New Roman" panose="02020603050405020304" pitchFamily="18" charset="0"/>
              </a:rPr>
              <a:t>kotiblari</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348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0"/>
            <a:ext cx="3672800"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200" b="1" dirty="0">
                <a:latin typeface="Times New Roman" panose="02020603050405020304" pitchFamily="18" charset="0"/>
                <a:cs typeface="Times New Roman" panose="02020603050405020304" pitchFamily="18" charset="0"/>
              </a:rPr>
              <a:t>BMT bosh </a:t>
            </a:r>
            <a:r>
              <a:rPr lang="en-US" sz="3200" b="1" dirty="0" err="1">
                <a:latin typeface="Times New Roman" panose="02020603050405020304" pitchFamily="18" charset="0"/>
                <a:cs typeface="Times New Roman" panose="02020603050405020304" pitchFamily="18" charset="0"/>
              </a:rPr>
              <a:t>kotiblari</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763" y="728662"/>
            <a:ext cx="9153525" cy="5400675"/>
          </a:xfrm>
          <a:prstGeom prst="rect">
            <a:avLst/>
          </a:prstGeom>
        </p:spPr>
      </p:pic>
    </p:spTree>
    <p:extLst>
      <p:ext uri="{BB962C8B-B14F-4D97-AF65-F5344CB8AC3E}">
        <p14:creationId xmlns:p14="http://schemas.microsoft.com/office/powerpoint/2010/main" val="3006438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0"/>
            <a:ext cx="3672800"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200" b="1" dirty="0">
                <a:latin typeface="Times New Roman" panose="02020603050405020304" pitchFamily="18" charset="0"/>
                <a:cs typeface="Times New Roman" panose="02020603050405020304" pitchFamily="18" charset="0"/>
              </a:rPr>
              <a:t>BMT bosh </a:t>
            </a:r>
            <a:r>
              <a:rPr lang="en-US" sz="3200" b="1" dirty="0" err="1">
                <a:latin typeface="Times New Roman" panose="02020603050405020304" pitchFamily="18" charset="0"/>
                <a:cs typeface="Times New Roman" panose="02020603050405020304" pitchFamily="18" charset="0"/>
              </a:rPr>
              <a:t>kotiblari</a:t>
            </a:r>
            <a:endParaRPr lang="ru-RU" sz="32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0" y="1143000"/>
            <a:ext cx="9172575" cy="2886075"/>
          </a:xfrm>
          <a:prstGeom prst="rect">
            <a:avLst/>
          </a:prstGeom>
        </p:spPr>
      </p:pic>
    </p:spTree>
    <p:extLst>
      <p:ext uri="{BB962C8B-B14F-4D97-AF65-F5344CB8AC3E}">
        <p14:creationId xmlns:p14="http://schemas.microsoft.com/office/powerpoint/2010/main" val="332280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00204" y="-39846"/>
            <a:ext cx="5224462" cy="6897846"/>
          </a:xfrm>
          <a:prstGeom prst="rect">
            <a:avLst/>
          </a:prstGeom>
        </p:spPr>
      </p:pic>
      <p:pic>
        <p:nvPicPr>
          <p:cNvPr id="2050" name="Picture 2" descr="https://upload.wikimedia.org/wikipedia/commons/thumb/2/2f/Flag_of_the_United_Nations.svg/125px-Flag_of_the_United_Nation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 y="350725"/>
            <a:ext cx="218041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e/UN_emblem_blue.svg/85px-UN_emblem_blu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782" y="465025"/>
            <a:ext cx="1439333"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3987717"/>
            <a:ext cx="3897929"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000" b="0" i="0" dirty="0" err="1">
                <a:solidFill>
                  <a:schemeClr val="tx1"/>
                </a:solidFill>
                <a:effectLst/>
                <a:latin typeface="Times New Roman" panose="02020603050405020304" pitchFamily="18" charset="0"/>
                <a:cs typeface="Times New Roman" panose="02020603050405020304" pitchFamily="18" charset="0"/>
              </a:rPr>
              <a:t>Birlashgan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Millatlar</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Tashkilotiga</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a'zo</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davlatlar</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ularning</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hududlari</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va</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boshqa</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davlatlar</a:t>
            </a:r>
            <a:r>
              <a:rPr lang="en-US" sz="2000" b="0" i="0" dirty="0">
                <a:solidFill>
                  <a:schemeClr val="tx1"/>
                </a:solidFill>
                <a:effectLst/>
                <a:latin typeface="Times New Roman" panose="02020603050405020304" pitchFamily="18" charset="0"/>
                <a:cs typeface="Times New Roman" panose="02020603050405020304" pitchFamily="18" charset="0"/>
              </a:rPr>
              <a:t>: 193 ta </a:t>
            </a:r>
            <a:r>
              <a:rPr lang="en-US" sz="2000" b="0" i="0" dirty="0" err="1">
                <a:solidFill>
                  <a:schemeClr val="tx1"/>
                </a:solidFill>
                <a:effectLst/>
                <a:latin typeface="Times New Roman" panose="02020603050405020304" pitchFamily="18" charset="0"/>
                <a:cs typeface="Times New Roman" panose="02020603050405020304" pitchFamily="18" charset="0"/>
              </a:rPr>
              <a:t>BMTga</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a'zo</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davlatlar</a:t>
            </a:r>
            <a:r>
              <a:rPr lang="en-US" sz="2000" b="0" i="0" dirty="0">
                <a:solidFill>
                  <a:schemeClr val="tx1"/>
                </a:solidFill>
                <a:effectLst/>
                <a:latin typeface="Times New Roman" panose="02020603050405020304" pitchFamily="18" charset="0"/>
                <a:cs typeface="Times New Roman" panose="02020603050405020304" pitchFamily="18" charset="0"/>
              </a:rPr>
              <a:t> 2 ta BMT </a:t>
            </a:r>
            <a:r>
              <a:rPr lang="en-US" sz="2000" b="0" i="0" dirty="0" err="1">
                <a:solidFill>
                  <a:schemeClr val="tx1"/>
                </a:solidFill>
                <a:effectLst/>
                <a:latin typeface="Times New Roman" panose="02020603050405020304" pitchFamily="18" charset="0"/>
                <a:cs typeface="Times New Roman" panose="02020603050405020304" pitchFamily="18" charset="0"/>
              </a:rPr>
              <a:t>kuzatuvchisi</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Falastin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Vatikan</a:t>
            </a:r>
            <a:r>
              <a:rPr lang="en-US" sz="2000" b="0" i="0" dirty="0">
                <a:solidFill>
                  <a:schemeClr val="tx1"/>
                </a:solidFill>
                <a:effectLst/>
                <a:latin typeface="Times New Roman" panose="02020603050405020304" pitchFamily="18" charset="0"/>
                <a:cs typeface="Times New Roman" panose="02020603050405020304" pitchFamily="18" charset="0"/>
              </a:rPr>
              <a:t>) 2 ta </a:t>
            </a:r>
            <a:r>
              <a:rPr lang="en-US" sz="2000" b="0" i="0" dirty="0" err="1">
                <a:solidFill>
                  <a:schemeClr val="tx1"/>
                </a:solidFill>
                <a:effectLst/>
                <a:latin typeface="Times New Roman" panose="02020603050405020304" pitchFamily="18" charset="0"/>
                <a:cs typeface="Times New Roman" panose="02020603050405020304" pitchFamily="18" charset="0"/>
              </a:rPr>
              <a:t>a'zo</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bo'lmagan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davlatlar</a:t>
            </a:r>
            <a:r>
              <a:rPr lang="en-US" sz="2000" b="0" i="0" dirty="0">
                <a:solidFill>
                  <a:schemeClr val="tx1"/>
                </a:solidFill>
                <a:effectLst/>
                <a:latin typeface="Times New Roman" panose="02020603050405020304" pitchFamily="18" charset="0"/>
                <a:cs typeface="Times New Roman" panose="02020603050405020304" pitchFamily="18" charset="0"/>
              </a:rPr>
              <a:t> (Niue, </a:t>
            </a:r>
            <a:r>
              <a:rPr lang="en-US" sz="2000" b="0" i="0" dirty="0" err="1">
                <a:solidFill>
                  <a:schemeClr val="tx1"/>
                </a:solidFill>
                <a:effectLst/>
                <a:latin typeface="Times New Roman" panose="02020603050405020304" pitchFamily="18" charset="0"/>
                <a:cs typeface="Times New Roman" panose="02020603050405020304" pitchFamily="18" charset="0"/>
              </a:rPr>
              <a:t>Kuk</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orollari</a:t>
            </a:r>
            <a:r>
              <a:rPr lang="en-US" sz="2000" b="0" i="0" dirty="0">
                <a:solidFill>
                  <a:schemeClr val="tx1"/>
                </a:solidFill>
                <a:effectLst/>
                <a:latin typeface="Times New Roman" panose="02020603050405020304" pitchFamily="18" charset="0"/>
                <a:cs typeface="Times New Roman" panose="02020603050405020304" pitchFamily="18" charset="0"/>
              </a:rPr>
              <a:t>) 17 ta </a:t>
            </a:r>
            <a:r>
              <a:rPr lang="en-US" sz="2000" b="0" i="0" dirty="0" err="1">
                <a:solidFill>
                  <a:schemeClr val="tx1"/>
                </a:solidFill>
                <a:effectLst/>
                <a:latin typeface="Times New Roman" panose="02020603050405020304" pitchFamily="18" charset="0"/>
                <a:cs typeface="Times New Roman" panose="02020603050405020304" pitchFamily="18" charset="0"/>
              </a:rPr>
              <a:t>o'zini</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o'zi</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boshqarmaydigan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hududlar</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Antarktida</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xalqaro</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hudud</a:t>
            </a:r>
            <a:r>
              <a:rPr lang="en-US" sz="2000" b="0" i="0" dirty="0">
                <a:solidFill>
                  <a:schemeClr val="tx1"/>
                </a:solidFill>
                <a:effectLst/>
                <a:latin typeface="Times New Roman" panose="02020603050405020304" pitchFamily="18" charset="0"/>
                <a:cs typeface="Times New Roman" panose="02020603050405020304" pitchFamily="18" charset="0"/>
              </a:rPr>
              <a:t>)</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2054" name="Picture 6" descr="Birlashgan Millatlar Tashkiloti a'zola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 y="1920650"/>
            <a:ext cx="3869190" cy="196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2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1371600"/>
            <a:ext cx="9204243" cy="5486400"/>
          </a:xfrm>
          <a:prstGeom prst="rect">
            <a:avLst/>
          </a:prstGeom>
        </p:spPr>
      </p:pic>
      <p:pic>
        <p:nvPicPr>
          <p:cNvPr id="4098" name="Picture 2" descr="https://upload.wikimedia.org/wikipedia/commons/thumb/a/a4/Uncharter.pdf/page1-300px-Uncharter.pd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368646"/>
            <a:ext cx="28575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09800" y="2456387"/>
            <a:ext cx="4191000" cy="2862322"/>
          </a:xfrm>
          <a:prstGeom prst="rect">
            <a:avLst/>
          </a:prstGeom>
        </p:spPr>
        <p:txBody>
          <a:bodyPr wrap="square">
            <a:spAutoFit/>
          </a:bodyPr>
          <a:lstStyle/>
          <a:p>
            <a:pPr algn="just"/>
            <a:r>
              <a:rPr lang="en-US" dirty="0">
                <a:solidFill>
                  <a:schemeClr val="tx1"/>
                </a:solidFill>
                <a:latin typeface="Times New Roman" panose="02020603050405020304" pitchFamily="18" charset="0"/>
                <a:cs typeface="Times New Roman" panose="02020603050405020304" pitchFamily="18" charset="0"/>
              </a:rPr>
              <a:t>     1945-yil 25-aprelda </a:t>
            </a:r>
            <a:r>
              <a:rPr lang="en-US" dirty="0" err="1">
                <a:solidFill>
                  <a:schemeClr val="tx1"/>
                </a:solidFill>
                <a:latin typeface="Times New Roman" panose="02020603050405020304" pitchFamily="18" charset="0"/>
                <a:cs typeface="Times New Roman" panose="02020603050405020304" pitchFamily="18" charset="0"/>
              </a:rPr>
              <a:t>Kaliforniyaning</a:t>
            </a:r>
            <a:r>
              <a:rPr lang="en-US" dirty="0">
                <a:solidFill>
                  <a:schemeClr val="tx1"/>
                </a:solidFill>
                <a:latin typeface="Times New Roman" panose="02020603050405020304" pitchFamily="18" charset="0"/>
                <a:cs typeface="Times New Roman" panose="02020603050405020304" pitchFamily="18" charset="0"/>
              </a:rPr>
              <a:t> San-</a:t>
            </a:r>
            <a:r>
              <a:rPr lang="en-US" dirty="0" err="1">
                <a:solidFill>
                  <a:schemeClr val="tx1"/>
                </a:solidFill>
                <a:latin typeface="Times New Roman" panose="02020603050405020304" pitchFamily="18" charset="0"/>
                <a:cs typeface="Times New Roman" panose="02020603050405020304" pitchFamily="18" charset="0"/>
              </a:rPr>
              <a:t>Fransisko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shahrida</a:t>
            </a:r>
            <a:r>
              <a:rPr lang="en-US" dirty="0">
                <a:solidFill>
                  <a:schemeClr val="tx1"/>
                </a:solidFill>
                <a:latin typeface="Times New Roman" panose="02020603050405020304" pitchFamily="18" charset="0"/>
                <a:cs typeface="Times New Roman" panose="02020603050405020304" pitchFamily="18" charset="0"/>
              </a:rPr>
              <a:t> 50 ta </a:t>
            </a:r>
            <a:r>
              <a:rPr lang="en-US" dirty="0" err="1">
                <a:solidFill>
                  <a:schemeClr val="tx1"/>
                </a:solidFill>
                <a:latin typeface="Times New Roman" panose="02020603050405020304" pitchFamily="18" charset="0"/>
                <a:cs typeface="Times New Roman" panose="02020603050405020304" pitchFamily="18" charset="0"/>
              </a:rPr>
              <a:t>davlat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konferentsiya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uchun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yig‘ildi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va</a:t>
            </a:r>
            <a:r>
              <a:rPr lang="en-US" dirty="0">
                <a:solidFill>
                  <a:schemeClr val="tx1"/>
                </a:solidFill>
                <a:latin typeface="Times New Roman" panose="02020603050405020304" pitchFamily="18" charset="0"/>
                <a:cs typeface="Times New Roman" panose="02020603050405020304" pitchFamily="18" charset="0"/>
              </a:rPr>
              <a:t> BMT </a:t>
            </a:r>
            <a:r>
              <a:rPr lang="en-US" dirty="0" err="1">
                <a:solidFill>
                  <a:schemeClr val="tx1"/>
                </a:solidFill>
                <a:latin typeface="Times New Roman" panose="02020603050405020304" pitchFamily="18" charset="0"/>
                <a:cs typeface="Times New Roman" panose="02020603050405020304" pitchFamily="18" charset="0"/>
              </a:rPr>
              <a:t>Nizomi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loyihasini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ishlab</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chiqishni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boshladi</a:t>
            </a:r>
            <a:r>
              <a:rPr lang="en-US" dirty="0">
                <a:solidFill>
                  <a:schemeClr val="tx1"/>
                </a:solidFill>
                <a:latin typeface="Times New Roman" panose="02020603050405020304" pitchFamily="18" charset="0"/>
                <a:cs typeface="Times New Roman" panose="02020603050405020304" pitchFamily="18" charset="0"/>
              </a:rPr>
              <a:t>, u 1945-yil 25-iyunda </a:t>
            </a:r>
            <a:r>
              <a:rPr lang="en-US" dirty="0" err="1">
                <a:solidFill>
                  <a:schemeClr val="tx1"/>
                </a:solidFill>
                <a:latin typeface="Times New Roman" panose="02020603050405020304" pitchFamily="18" charset="0"/>
                <a:cs typeface="Times New Roman" panose="02020603050405020304" pitchFamily="18" charset="0"/>
              </a:rPr>
              <a:t>qabul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qilindi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Nizom</a:t>
            </a:r>
            <a:r>
              <a:rPr lang="en-US" dirty="0">
                <a:solidFill>
                  <a:schemeClr val="tx1"/>
                </a:solidFill>
                <a:latin typeface="Times New Roman" panose="02020603050405020304" pitchFamily="18" charset="0"/>
                <a:cs typeface="Times New Roman" panose="02020603050405020304" pitchFamily="18" charset="0"/>
              </a:rPr>
              <a:t> 1945-yil 24-oktyabrda BMT </a:t>
            </a:r>
            <a:r>
              <a:rPr lang="en-US" dirty="0" err="1">
                <a:solidFill>
                  <a:schemeClr val="tx1"/>
                </a:solidFill>
                <a:latin typeface="Times New Roman" panose="02020603050405020304" pitchFamily="18" charset="0"/>
                <a:cs typeface="Times New Roman" panose="02020603050405020304" pitchFamily="18" charset="0"/>
              </a:rPr>
              <a:t>o‘z</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faoliyatini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boshlaganida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kuchga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kirdi</a:t>
            </a:r>
            <a:r>
              <a:rPr lang="en-US" dirty="0">
                <a:solidFill>
                  <a:schemeClr val="tx1"/>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BMT </a:t>
            </a:r>
            <a:r>
              <a:rPr lang="en-US" b="1" dirty="0" err="1">
                <a:solidFill>
                  <a:schemeClr val="tx1"/>
                </a:solidFill>
                <a:effectLst/>
                <a:latin typeface="Times New Roman" panose="02020603050405020304" pitchFamily="18" charset="0"/>
                <a:cs typeface="Times New Roman" panose="02020603050405020304" pitchFamily="18" charset="0"/>
              </a:rPr>
              <a:t>Nizomi</a:t>
            </a:r>
            <a:r>
              <a:rPr lang="en-US" b="1" dirty="0">
                <a:solidFill>
                  <a:schemeClr val="tx1"/>
                </a:solidFill>
                <a:effectLst/>
                <a:latin typeface="Times New Roman" panose="02020603050405020304" pitchFamily="18" charset="0"/>
                <a:cs typeface="Times New Roman" panose="02020603050405020304" pitchFamily="18" charset="0"/>
              </a:rPr>
              <a:t> </a:t>
            </a:r>
            <a:r>
              <a:rPr lang="en-US" b="1" strike="noStrike" dirty="0" err="1">
                <a:solidFill>
                  <a:schemeClr val="tx1"/>
                </a:solidFill>
                <a:effectLst/>
                <a:latin typeface="Times New Roman" panose="02020603050405020304" pitchFamily="18" charset="0"/>
                <a:cs typeface="Times New Roman" panose="02020603050405020304" pitchFamily="18" charset="0"/>
              </a:rPr>
              <a:t>muqaddima</a:t>
            </a:r>
            <a:r>
              <a:rPr lang="en-US" b="1" dirty="0">
                <a:solidFill>
                  <a:schemeClr val="tx1"/>
                </a:solidFill>
                <a:effectLst/>
                <a:latin typeface="Times New Roman" panose="02020603050405020304" pitchFamily="18" charset="0"/>
                <a:cs typeface="Times New Roman" panose="02020603050405020304" pitchFamily="18" charset="0"/>
              </a:rPr>
              <a:t> </a:t>
            </a:r>
            <a:r>
              <a:rPr lang="en-US" b="1" dirty="0" err="1">
                <a:solidFill>
                  <a:schemeClr val="tx1"/>
                </a:solidFill>
                <a:effectLst/>
                <a:latin typeface="Times New Roman" panose="02020603050405020304" pitchFamily="18" charset="0"/>
                <a:cs typeface="Times New Roman" panose="02020603050405020304" pitchFamily="18" charset="0"/>
              </a:rPr>
              <a:t>va</a:t>
            </a:r>
            <a:r>
              <a:rPr lang="en-US" b="1" dirty="0">
                <a:solidFill>
                  <a:schemeClr val="tx1"/>
                </a:solidFill>
                <a:effectLst/>
                <a:latin typeface="Times New Roman" panose="02020603050405020304" pitchFamily="18" charset="0"/>
                <a:cs typeface="Times New Roman" panose="02020603050405020304" pitchFamily="18" charset="0"/>
              </a:rPr>
              <a:t> 19 </a:t>
            </a:r>
            <a:r>
              <a:rPr lang="en-US" b="1" dirty="0" err="1">
                <a:solidFill>
                  <a:schemeClr val="tx1"/>
                </a:solidFill>
                <a:effectLst/>
                <a:latin typeface="Times New Roman" panose="02020603050405020304" pitchFamily="18" charset="0"/>
                <a:cs typeface="Times New Roman" panose="02020603050405020304" pitchFamily="18" charset="0"/>
              </a:rPr>
              <a:t>bobga</a:t>
            </a:r>
            <a:r>
              <a:rPr lang="en-US" b="1" dirty="0">
                <a:solidFill>
                  <a:schemeClr val="tx1"/>
                </a:solidFill>
                <a:effectLst/>
                <a:latin typeface="Times New Roman" panose="02020603050405020304" pitchFamily="18" charset="0"/>
                <a:cs typeface="Times New Roman" panose="02020603050405020304" pitchFamily="18" charset="0"/>
              </a:rPr>
              <a:t> </a:t>
            </a:r>
            <a:r>
              <a:rPr lang="en-US" b="1" dirty="0" err="1">
                <a:solidFill>
                  <a:schemeClr val="tx1"/>
                </a:solidFill>
                <a:effectLst/>
                <a:latin typeface="Times New Roman" panose="02020603050405020304" pitchFamily="18" charset="0"/>
                <a:cs typeface="Times New Roman" panose="02020603050405020304" pitchFamily="18" charset="0"/>
              </a:rPr>
              <a:t>birlashtirilgan</a:t>
            </a:r>
            <a:r>
              <a:rPr lang="en-US" b="1" dirty="0">
                <a:solidFill>
                  <a:schemeClr val="tx1"/>
                </a:solidFill>
                <a:effectLst/>
                <a:latin typeface="Times New Roman" panose="02020603050405020304" pitchFamily="18" charset="0"/>
                <a:cs typeface="Times New Roman" panose="02020603050405020304" pitchFamily="18" charset="0"/>
              </a:rPr>
              <a:t> 111 </a:t>
            </a:r>
            <a:r>
              <a:rPr lang="en-US" b="1" dirty="0" err="1">
                <a:solidFill>
                  <a:schemeClr val="tx1"/>
                </a:solidFill>
                <a:effectLst/>
                <a:latin typeface="Times New Roman" panose="02020603050405020304" pitchFamily="18" charset="0"/>
                <a:cs typeface="Times New Roman" panose="02020603050405020304" pitchFamily="18" charset="0"/>
              </a:rPr>
              <a:t>moddadan</a:t>
            </a:r>
            <a:r>
              <a:rPr lang="en-US" b="1" dirty="0">
                <a:solidFill>
                  <a:schemeClr val="tx1"/>
                </a:solidFill>
                <a:effectLst/>
                <a:latin typeface="Times New Roman" panose="02020603050405020304" pitchFamily="18" charset="0"/>
                <a:cs typeface="Times New Roman" panose="02020603050405020304" pitchFamily="18" charset="0"/>
              </a:rPr>
              <a:t> </a:t>
            </a:r>
            <a:r>
              <a:rPr lang="en-US" b="1" dirty="0" err="1">
                <a:solidFill>
                  <a:schemeClr val="tx1"/>
                </a:solidFill>
                <a:effectLst/>
                <a:latin typeface="Times New Roman" panose="02020603050405020304" pitchFamily="18" charset="0"/>
                <a:cs typeface="Times New Roman" panose="02020603050405020304" pitchFamily="18" charset="0"/>
              </a:rPr>
              <a:t>iborat</a:t>
            </a:r>
            <a:r>
              <a:rPr lang="en-US" b="1" dirty="0">
                <a:solidFill>
                  <a:schemeClr val="tx1"/>
                </a:solidFill>
                <a:effectLst/>
                <a:latin typeface="Times New Roman" panose="02020603050405020304" pitchFamily="18" charset="0"/>
                <a:cs typeface="Times New Roman" panose="02020603050405020304" pitchFamily="18" charset="0"/>
              </a:rPr>
              <a:t>.</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743200" y="332262"/>
            <a:ext cx="3518912" cy="461665"/>
          </a:xfrm>
          <a:prstGeom prst="rect">
            <a:avLst/>
          </a:prstGeom>
          <a:noFill/>
        </p:spPr>
        <p:txBody>
          <a:bodyPr wrap="none" rtlCol="0">
            <a:spAutoFit/>
          </a:bodyPr>
          <a:lstStyle/>
          <a:p>
            <a:r>
              <a:rPr lang="en-US" sz="2400" b="1" dirty="0">
                <a:solidFill>
                  <a:schemeClr val="tx1"/>
                </a:solidFill>
                <a:latin typeface="Times New Roman" panose="02020603050405020304" pitchFamily="18" charset="0"/>
                <a:cs typeface="Times New Roman" panose="02020603050405020304" pitchFamily="18" charset="0"/>
              </a:rPr>
              <a:t>BMT </a:t>
            </a:r>
            <a:r>
              <a:rPr lang="en-US" sz="2400" b="1" dirty="0" err="1">
                <a:solidFill>
                  <a:schemeClr val="tx1"/>
                </a:solidFill>
                <a:latin typeface="Times New Roman" panose="02020603050405020304" pitchFamily="18" charset="0"/>
                <a:cs typeface="Times New Roman" panose="02020603050405020304" pitchFamily="18" charset="0"/>
              </a:rPr>
              <a:t>Xavfsizlik</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kengashi</a:t>
            </a:r>
            <a:endParaRPr lang="ru-RU"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655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extLst>
              <p:ext uri="{D42A27DB-BD31-4B8C-83A1-F6EECF244321}">
                <p14:modId xmlns:p14="http://schemas.microsoft.com/office/powerpoint/2010/main" val="2723614399"/>
              </p:ext>
            </p:extLst>
          </p:nvPr>
        </p:nvGraphicFramePr>
        <p:xfrm>
          <a:off x="0" y="457201"/>
          <a:ext cx="9144000" cy="6186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с двумя скругленными противолежащими углами 2"/>
          <p:cNvSpPr/>
          <p:nvPr/>
        </p:nvSpPr>
        <p:spPr>
          <a:xfrm>
            <a:off x="304800" y="1"/>
            <a:ext cx="8569325" cy="457200"/>
          </a:xfrm>
          <a:prstGeom prst="round2Diag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sz="3200" b="1" dirty="0" err="1">
                <a:solidFill>
                  <a:srgbClr val="002060"/>
                </a:solidFill>
                <a:latin typeface="Times New Roman" pitchFamily="18" charset="0"/>
                <a:cs typeface="Times New Roman" pitchFamily="18" charset="0"/>
              </a:rPr>
              <a:t>O‘zbekiston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va</a:t>
            </a:r>
            <a:r>
              <a:rPr lang="en-US" sz="3200" b="1" dirty="0">
                <a:solidFill>
                  <a:srgbClr val="002060"/>
                </a:solidFill>
                <a:latin typeface="Times New Roman" pitchFamily="18" charset="0"/>
                <a:cs typeface="Times New Roman" pitchFamily="18" charset="0"/>
              </a:rPr>
              <a:t> BMT</a:t>
            </a:r>
            <a:endParaRPr lang="ru-RU" sz="3200" b="1" dirty="0"/>
          </a:p>
        </p:txBody>
      </p:sp>
    </p:spTree>
    <p:extLst>
      <p:ext uri="{BB962C8B-B14F-4D97-AF65-F5344CB8AC3E}">
        <p14:creationId xmlns:p14="http://schemas.microsoft.com/office/powerpoint/2010/main" val="630749424"/>
      </p:ext>
    </p:extLst>
  </p:cSld>
  <p:clrMapOvr>
    <a:masterClrMapping/>
  </p:clrMapOvr>
  <p:transition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extLst>
              <p:ext uri="{D42A27DB-BD31-4B8C-83A1-F6EECF244321}">
                <p14:modId xmlns:p14="http://schemas.microsoft.com/office/powerpoint/2010/main" val="2300235187"/>
              </p:ext>
            </p:extLst>
          </p:nvPr>
        </p:nvGraphicFramePr>
        <p:xfrm>
          <a:off x="0" y="692150"/>
          <a:ext cx="9144000" cy="5951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с двумя скругленными противолежащими углами 2"/>
          <p:cNvSpPr/>
          <p:nvPr/>
        </p:nvSpPr>
        <p:spPr>
          <a:xfrm>
            <a:off x="323850" y="115888"/>
            <a:ext cx="8569325" cy="576262"/>
          </a:xfrm>
          <a:prstGeom prst="round2Diag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sz="3200" b="1" dirty="0" err="1">
                <a:solidFill>
                  <a:srgbClr val="002060"/>
                </a:solidFill>
                <a:latin typeface="Times New Roman" pitchFamily="18" charset="0"/>
                <a:cs typeface="Times New Roman" pitchFamily="18" charset="0"/>
              </a:rPr>
              <a:t>O‘zbekiston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va</a:t>
            </a:r>
            <a:r>
              <a:rPr lang="en-US" sz="3200" b="1" dirty="0">
                <a:solidFill>
                  <a:srgbClr val="002060"/>
                </a:solidFill>
                <a:latin typeface="Times New Roman" pitchFamily="18" charset="0"/>
                <a:cs typeface="Times New Roman" pitchFamily="18" charset="0"/>
              </a:rPr>
              <a:t> BMT</a:t>
            </a:r>
            <a:endParaRPr lang="ru-RU" sz="3200" b="1" dirty="0"/>
          </a:p>
        </p:txBody>
      </p:sp>
    </p:spTree>
    <p:extLst>
      <p:ext uri="{BB962C8B-B14F-4D97-AF65-F5344CB8AC3E}">
        <p14:creationId xmlns:p14="http://schemas.microsoft.com/office/powerpoint/2010/main" val="1037491362"/>
      </p:ext>
    </p:extLst>
  </p:cSld>
  <p:clrMapOvr>
    <a:masterClrMapping/>
  </p:clrMapOvr>
  <p:transition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tatus of World Nuclear Forces - Federation of American Sci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3" y="685799"/>
            <a:ext cx="9162319" cy="521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99564"/>
      </p:ext>
    </p:extLst>
  </p:cSld>
  <p:clrMapOvr>
    <a:masterClrMapping/>
  </p:clrMapOvr>
  <mc:AlternateContent xmlns:mc="http://schemas.openxmlformats.org/markup-compatibility/2006" xmlns:p14="http://schemas.microsoft.com/office/powerpoint/2010/main">
    <mc:Choice Requires="p14">
      <p:transition spd="slow" p14:dur="2000" advTm="3672"/>
    </mc:Choice>
    <mc:Fallback xmlns="">
      <p:transition spd="slow" advTm="36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099"/>
            <a:ext cx="8971788" cy="761747"/>
          </a:xfrm>
          <a:prstGeom prst="rect">
            <a:avLst/>
          </a:prstGeom>
          <a:ln w="28955">
            <a:solidFill>
              <a:srgbClr val="080808"/>
            </a:solidFill>
          </a:ln>
        </p:spPr>
        <p:txBody>
          <a:bodyPr vert="horz" wrap="square" lIns="0" tIns="144780" rIns="0" bIns="0" rtlCol="0">
            <a:spAutoFit/>
          </a:bodyPr>
          <a:lstStyle/>
          <a:p>
            <a:pPr marL="744855" marR="563880" indent="-173990" algn="ctr">
              <a:lnSpc>
                <a:spcPct val="100000"/>
              </a:lnSpc>
              <a:spcBef>
                <a:spcPts val="1140"/>
              </a:spcBef>
            </a:pPr>
            <a:r>
              <a:rPr sz="2000" b="1" dirty="0">
                <a:solidFill>
                  <a:srgbClr val="080808"/>
                </a:solidFill>
                <a:latin typeface="Times New Roman" panose="02020603050405020304" pitchFamily="18" charset="0"/>
                <a:cs typeface="Times New Roman" panose="02020603050405020304" pitchFamily="18" charset="0"/>
              </a:rPr>
              <a:t>O</a:t>
            </a:r>
            <a:r>
              <a:rPr lang="en-US" sz="2000" b="1" dirty="0">
                <a:solidFill>
                  <a:srgbClr val="080808"/>
                </a:solidFill>
                <a:latin typeface="Times New Roman" panose="02020603050405020304" pitchFamily="18" charset="0"/>
                <a:cs typeface="Times New Roman" panose="02020603050405020304" pitchFamily="18" charset="0"/>
              </a:rPr>
              <a:t>‘</a:t>
            </a:r>
            <a:r>
              <a:rPr sz="2000" b="1" dirty="0">
                <a:solidFill>
                  <a:srgbClr val="080808"/>
                </a:solidFill>
                <a:latin typeface="Times New Roman" panose="02020603050405020304" pitchFamily="18" charset="0"/>
                <a:cs typeface="Times New Roman" panose="02020603050405020304" pitchFamily="18" charset="0"/>
              </a:rPr>
              <a:t>ZBEKISTON</a:t>
            </a:r>
            <a:r>
              <a:rPr sz="2000" b="1" spc="-65" dirty="0">
                <a:solidFill>
                  <a:srgbClr val="080808"/>
                </a:solidFill>
                <a:latin typeface="Times New Roman" panose="02020603050405020304" pitchFamily="18" charset="0"/>
                <a:cs typeface="Times New Roman" panose="02020603050405020304" pitchFamily="18" charset="0"/>
              </a:rPr>
              <a:t> </a:t>
            </a:r>
            <a:r>
              <a:rPr sz="2000" b="1" dirty="0">
                <a:solidFill>
                  <a:srgbClr val="080808"/>
                </a:solidFill>
                <a:latin typeface="Times New Roman" panose="02020603050405020304" pitchFamily="18" charset="0"/>
                <a:cs typeface="Times New Roman" panose="02020603050405020304" pitchFamily="18" charset="0"/>
              </a:rPr>
              <a:t>RESPUBLIKASI</a:t>
            </a:r>
            <a:r>
              <a:rPr sz="2000" b="1" spc="-50" dirty="0">
                <a:solidFill>
                  <a:srgbClr val="080808"/>
                </a:solidFill>
                <a:latin typeface="Times New Roman" panose="02020603050405020304" pitchFamily="18" charset="0"/>
                <a:cs typeface="Times New Roman" panose="02020603050405020304" pitchFamily="18" charset="0"/>
              </a:rPr>
              <a:t> </a:t>
            </a:r>
            <a:r>
              <a:rPr sz="2000" b="1" spc="-10" dirty="0">
                <a:solidFill>
                  <a:srgbClr val="080808"/>
                </a:solidFill>
                <a:latin typeface="Times New Roman" panose="02020603050405020304" pitchFamily="18" charset="0"/>
                <a:cs typeface="Times New Roman" panose="02020603050405020304" pitchFamily="18" charset="0"/>
              </a:rPr>
              <a:t>TASHQI </a:t>
            </a:r>
            <a:r>
              <a:rPr sz="2000" b="1" dirty="0">
                <a:solidFill>
                  <a:srgbClr val="080808"/>
                </a:solidFill>
                <a:latin typeface="Times New Roman" panose="02020603050405020304" pitchFamily="18" charset="0"/>
                <a:cs typeface="Times New Roman" panose="02020603050405020304" pitchFamily="18" charset="0"/>
              </a:rPr>
              <a:t>SIYOSATI</a:t>
            </a:r>
            <a:r>
              <a:rPr sz="2000" b="1" spc="-30" dirty="0">
                <a:solidFill>
                  <a:srgbClr val="080808"/>
                </a:solidFill>
                <a:latin typeface="Times New Roman" panose="02020603050405020304" pitchFamily="18" charset="0"/>
                <a:cs typeface="Times New Roman" panose="02020603050405020304" pitchFamily="18" charset="0"/>
              </a:rPr>
              <a:t> </a:t>
            </a:r>
            <a:r>
              <a:rPr sz="2000" b="1" dirty="0">
                <a:solidFill>
                  <a:srgbClr val="080808"/>
                </a:solidFill>
                <a:latin typeface="Times New Roman" panose="02020603050405020304" pitchFamily="18" charset="0"/>
                <a:cs typeface="Times New Roman" panose="02020603050405020304" pitchFamily="18" charset="0"/>
              </a:rPr>
              <a:t>VA</a:t>
            </a:r>
            <a:r>
              <a:rPr sz="2000" b="1" spc="-25" dirty="0">
                <a:solidFill>
                  <a:srgbClr val="080808"/>
                </a:solidFill>
                <a:latin typeface="Times New Roman" panose="02020603050405020304" pitchFamily="18" charset="0"/>
                <a:cs typeface="Times New Roman" panose="02020603050405020304" pitchFamily="18" charset="0"/>
              </a:rPr>
              <a:t> </a:t>
            </a:r>
            <a:r>
              <a:rPr lang="en-US" sz="2000" b="1" dirty="0">
                <a:solidFill>
                  <a:srgbClr val="080808"/>
                </a:solidFill>
                <a:latin typeface="Times New Roman" panose="02020603050405020304" pitchFamily="18" charset="0"/>
                <a:cs typeface="Times New Roman" panose="02020603050405020304" pitchFamily="18" charset="0"/>
              </a:rPr>
              <a:t>X</a:t>
            </a:r>
            <a:r>
              <a:rPr sz="2000" b="1" dirty="0">
                <a:solidFill>
                  <a:srgbClr val="080808"/>
                </a:solidFill>
                <a:latin typeface="Times New Roman" panose="02020603050405020304" pitchFamily="18" charset="0"/>
                <a:cs typeface="Times New Roman" panose="02020603050405020304" pitchFamily="18" charset="0"/>
              </a:rPr>
              <a:t>ALQARO</a:t>
            </a:r>
            <a:r>
              <a:rPr sz="2000" b="1" spc="-55" dirty="0">
                <a:solidFill>
                  <a:srgbClr val="080808"/>
                </a:solidFill>
                <a:latin typeface="Times New Roman" panose="02020603050405020304" pitchFamily="18" charset="0"/>
                <a:cs typeface="Times New Roman" panose="02020603050405020304" pitchFamily="18" charset="0"/>
              </a:rPr>
              <a:t> </a:t>
            </a:r>
            <a:r>
              <a:rPr sz="2000" b="1" spc="-10" dirty="0">
                <a:solidFill>
                  <a:srgbClr val="080808"/>
                </a:solidFill>
                <a:latin typeface="Times New Roman" panose="02020603050405020304" pitchFamily="18" charset="0"/>
                <a:cs typeface="Times New Roman" panose="02020603050405020304" pitchFamily="18" charset="0"/>
              </a:rPr>
              <a:t>FAOLIYATI</a:t>
            </a:r>
            <a:endParaRPr sz="20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0" y="770847"/>
            <a:ext cx="8971788" cy="4302075"/>
          </a:xfrm>
          <a:prstGeom prst="rect">
            <a:avLst/>
          </a:prstGeom>
        </p:spPr>
        <p:txBody>
          <a:bodyPr vert="horz" wrap="square" lIns="0" tIns="85725" rIns="0" bIns="0" rtlCol="0">
            <a:spAutoFit/>
          </a:bodyPr>
          <a:lstStyle/>
          <a:p>
            <a:pPr marL="355600" marR="1259840" indent="-342900" algn="just">
              <a:lnSpc>
                <a:spcPct val="80000"/>
              </a:lnSpc>
              <a:spcBef>
                <a:spcPts val="675"/>
              </a:spcBef>
              <a:buClr>
                <a:srgbClr val="5BBD4E"/>
              </a:buClr>
              <a:buFont typeface="Wingdings"/>
              <a:buChar char=""/>
              <a:tabLst>
                <a:tab pos="355600" algn="l"/>
              </a:tabLst>
            </a:pPr>
            <a:r>
              <a:rPr lang="en-US" sz="2400" dirty="0" err="1">
                <a:solidFill>
                  <a:srgbClr val="080808"/>
                </a:solidFill>
                <a:latin typeface="Times New Roman"/>
                <a:cs typeface="Times New Roman"/>
              </a:rPr>
              <a:t>O‘zbekiston</a:t>
            </a:r>
            <a:r>
              <a:rPr sz="2400" spc="-5" dirty="0">
                <a:solidFill>
                  <a:srgbClr val="080808"/>
                </a:solidFill>
                <a:latin typeface="Times New Roman"/>
                <a:cs typeface="Times New Roman"/>
              </a:rPr>
              <a:t> </a:t>
            </a:r>
            <a:r>
              <a:rPr sz="2400" dirty="0">
                <a:solidFill>
                  <a:srgbClr val="080808"/>
                </a:solidFill>
                <a:latin typeface="Times New Roman"/>
                <a:cs typeface="Times New Roman"/>
              </a:rPr>
              <a:t>Respublikasi</a:t>
            </a:r>
            <a:r>
              <a:rPr sz="2400" spc="-30" dirty="0">
                <a:solidFill>
                  <a:srgbClr val="080808"/>
                </a:solidFill>
                <a:latin typeface="Times New Roman"/>
                <a:cs typeface="Times New Roman"/>
              </a:rPr>
              <a:t> </a:t>
            </a:r>
            <a:r>
              <a:rPr sz="2400" dirty="0">
                <a:solidFill>
                  <a:srgbClr val="080808"/>
                </a:solidFill>
                <a:latin typeface="Times New Roman"/>
                <a:cs typeface="Times New Roman"/>
              </a:rPr>
              <a:t>Konstitusiyasining</a:t>
            </a:r>
            <a:r>
              <a:rPr sz="2400" spc="-40" dirty="0">
                <a:solidFill>
                  <a:srgbClr val="080808"/>
                </a:solidFill>
                <a:latin typeface="Times New Roman"/>
                <a:cs typeface="Times New Roman"/>
              </a:rPr>
              <a:t> </a:t>
            </a:r>
            <a:r>
              <a:rPr sz="2400" dirty="0" err="1">
                <a:solidFill>
                  <a:srgbClr val="080808"/>
                </a:solidFill>
                <a:latin typeface="Times New Roman"/>
                <a:cs typeface="Times New Roman"/>
              </a:rPr>
              <a:t>normalari</a:t>
            </a:r>
            <a:r>
              <a:rPr sz="2400" spc="-20" dirty="0">
                <a:solidFill>
                  <a:srgbClr val="080808"/>
                </a:solidFill>
                <a:latin typeface="Times New Roman"/>
                <a:cs typeface="Times New Roman"/>
              </a:rPr>
              <a:t> </a:t>
            </a:r>
            <a:r>
              <a:rPr sz="2400" spc="-25" dirty="0" err="1">
                <a:solidFill>
                  <a:srgbClr val="080808"/>
                </a:solidFill>
                <a:latin typeface="Times New Roman"/>
                <a:cs typeface="Times New Roman"/>
              </a:rPr>
              <a:t>va</a:t>
            </a:r>
            <a:r>
              <a:rPr lang="en-US" sz="2400" spc="-25" dirty="0">
                <a:solidFill>
                  <a:srgbClr val="080808"/>
                </a:solidFill>
                <a:latin typeface="Times New Roman"/>
                <a:cs typeface="Times New Roman"/>
              </a:rPr>
              <a:t> </a:t>
            </a:r>
            <a:r>
              <a:rPr sz="2400" spc="-10" dirty="0" err="1">
                <a:solidFill>
                  <a:srgbClr val="080808"/>
                </a:solidFill>
                <a:latin typeface="Times New Roman"/>
                <a:cs typeface="Times New Roman"/>
              </a:rPr>
              <a:t>tamoyillariga</a:t>
            </a:r>
            <a:r>
              <a:rPr sz="2400" spc="-10" dirty="0">
                <a:solidFill>
                  <a:srgbClr val="080808"/>
                </a:solidFill>
                <a:latin typeface="Times New Roman"/>
                <a:cs typeface="Times New Roman"/>
              </a:rPr>
              <a:t>,</a:t>
            </a:r>
            <a:endParaRPr sz="2400" dirty="0">
              <a:latin typeface="Times New Roman"/>
              <a:cs typeface="Times New Roman"/>
            </a:endParaRPr>
          </a:p>
          <a:p>
            <a:pPr marL="354965" indent="-342265" algn="just">
              <a:lnSpc>
                <a:spcPts val="2595"/>
              </a:lnSpc>
              <a:buClr>
                <a:srgbClr val="5BBD4E"/>
              </a:buClr>
              <a:buFont typeface="Wingdings"/>
              <a:buChar char=""/>
              <a:tabLst>
                <a:tab pos="354965" algn="l"/>
              </a:tabLst>
            </a:pPr>
            <a:r>
              <a:rPr lang="en-US" sz="2400" dirty="0">
                <a:solidFill>
                  <a:srgbClr val="080808"/>
                </a:solidFill>
                <a:latin typeface="Times New Roman"/>
                <a:cs typeface="Times New Roman"/>
              </a:rPr>
              <a:t>"</a:t>
            </a:r>
            <a:r>
              <a:rPr sz="2400" dirty="0" err="1">
                <a:solidFill>
                  <a:srgbClr val="080808"/>
                </a:solidFill>
                <a:latin typeface="Times New Roman"/>
                <a:cs typeface="Times New Roman"/>
              </a:rPr>
              <a:t>O</a:t>
            </a:r>
            <a:r>
              <a:rPr lang="en-US" sz="2400" dirty="0" err="1">
                <a:solidFill>
                  <a:srgbClr val="080808"/>
                </a:solidFill>
                <a:latin typeface="Times New Roman"/>
                <a:cs typeface="Times New Roman"/>
              </a:rPr>
              <a:t>‘</a:t>
            </a:r>
            <a:r>
              <a:rPr sz="2400" dirty="0" err="1">
                <a:solidFill>
                  <a:srgbClr val="080808"/>
                </a:solidFill>
                <a:latin typeface="Times New Roman"/>
                <a:cs typeface="Times New Roman"/>
              </a:rPr>
              <a:t>zbekiston</a:t>
            </a:r>
            <a:r>
              <a:rPr sz="2400" spc="-25" dirty="0">
                <a:solidFill>
                  <a:srgbClr val="080808"/>
                </a:solidFill>
                <a:latin typeface="Times New Roman"/>
                <a:cs typeface="Times New Roman"/>
              </a:rPr>
              <a:t> </a:t>
            </a:r>
            <a:r>
              <a:rPr sz="2400" dirty="0">
                <a:solidFill>
                  <a:srgbClr val="080808"/>
                </a:solidFill>
                <a:latin typeface="Times New Roman"/>
                <a:cs typeface="Times New Roman"/>
              </a:rPr>
              <a:t>Respublikasining</a:t>
            </a:r>
            <a:r>
              <a:rPr sz="2400" spc="-45" dirty="0">
                <a:solidFill>
                  <a:srgbClr val="080808"/>
                </a:solidFill>
                <a:latin typeface="Times New Roman"/>
                <a:cs typeface="Times New Roman"/>
              </a:rPr>
              <a:t> </a:t>
            </a:r>
            <a:r>
              <a:rPr sz="2400" dirty="0">
                <a:solidFill>
                  <a:srgbClr val="080808"/>
                </a:solidFill>
                <a:latin typeface="Times New Roman"/>
                <a:cs typeface="Times New Roman"/>
              </a:rPr>
              <a:t>xalqaro</a:t>
            </a:r>
            <a:r>
              <a:rPr sz="2400" spc="-30" dirty="0">
                <a:solidFill>
                  <a:srgbClr val="080808"/>
                </a:solidFill>
                <a:latin typeface="Times New Roman"/>
                <a:cs typeface="Times New Roman"/>
              </a:rPr>
              <a:t> </a:t>
            </a:r>
            <a:r>
              <a:rPr sz="2400" dirty="0" err="1">
                <a:solidFill>
                  <a:srgbClr val="080808"/>
                </a:solidFill>
                <a:latin typeface="Times New Roman"/>
                <a:cs typeface="Times New Roman"/>
              </a:rPr>
              <a:t>shartnomalari</a:t>
            </a:r>
            <a:r>
              <a:rPr sz="2400" spc="-35" dirty="0">
                <a:solidFill>
                  <a:srgbClr val="080808"/>
                </a:solidFill>
                <a:latin typeface="Times New Roman"/>
                <a:cs typeface="Times New Roman"/>
              </a:rPr>
              <a:t> </a:t>
            </a:r>
            <a:r>
              <a:rPr sz="2400" spc="-10" dirty="0" err="1">
                <a:solidFill>
                  <a:srgbClr val="080808"/>
                </a:solidFill>
                <a:latin typeface="Times New Roman"/>
                <a:cs typeface="Times New Roman"/>
              </a:rPr>
              <a:t>to</a:t>
            </a:r>
            <a:r>
              <a:rPr lang="en-US" sz="2400" spc="-10" dirty="0" err="1">
                <a:solidFill>
                  <a:srgbClr val="080808"/>
                </a:solidFill>
                <a:latin typeface="Times New Roman"/>
                <a:cs typeface="Times New Roman"/>
              </a:rPr>
              <a:t>‘</a:t>
            </a:r>
            <a:r>
              <a:rPr sz="2400" spc="-10" dirty="0" err="1">
                <a:solidFill>
                  <a:srgbClr val="080808"/>
                </a:solidFill>
                <a:latin typeface="Times New Roman"/>
                <a:cs typeface="Times New Roman"/>
              </a:rPr>
              <a:t>g</a:t>
            </a:r>
            <a:r>
              <a:rPr lang="en-US" sz="2400" spc="-10" dirty="0" err="1">
                <a:solidFill>
                  <a:srgbClr val="080808"/>
                </a:solidFill>
                <a:latin typeface="Times New Roman"/>
                <a:cs typeface="Times New Roman"/>
              </a:rPr>
              <a:t>‘</a:t>
            </a:r>
            <a:r>
              <a:rPr sz="2400" spc="-10" dirty="0" err="1">
                <a:solidFill>
                  <a:srgbClr val="080808"/>
                </a:solidFill>
                <a:latin typeface="Times New Roman"/>
                <a:cs typeface="Times New Roman"/>
              </a:rPr>
              <a:t>risida"gi</a:t>
            </a:r>
            <a:endParaRPr sz="2400" dirty="0">
              <a:latin typeface="Times New Roman"/>
              <a:cs typeface="Times New Roman"/>
            </a:endParaRPr>
          </a:p>
          <a:p>
            <a:pPr marL="355600" algn="just">
              <a:lnSpc>
                <a:spcPts val="2595"/>
              </a:lnSpc>
            </a:pPr>
            <a:r>
              <a:rPr lang="en-US" sz="2400" spc="-10" dirty="0" err="1">
                <a:solidFill>
                  <a:srgbClr val="080808"/>
                </a:solidFill>
                <a:latin typeface="Times New Roman"/>
                <a:cs typeface="Times New Roman"/>
              </a:rPr>
              <a:t>Q</a:t>
            </a:r>
            <a:r>
              <a:rPr sz="2400" spc="-10" dirty="0" err="1">
                <a:solidFill>
                  <a:srgbClr val="080808"/>
                </a:solidFill>
                <a:latin typeface="Times New Roman"/>
                <a:cs typeface="Times New Roman"/>
              </a:rPr>
              <a:t>onun</a:t>
            </a:r>
            <a:r>
              <a:rPr lang="en-US" sz="2400" spc="-10" dirty="0">
                <a:solidFill>
                  <a:srgbClr val="080808"/>
                </a:solidFill>
                <a:latin typeface="Times New Roman"/>
                <a:cs typeface="Times New Roman"/>
              </a:rPr>
              <a:t> (06.02.2019, 56-modda) </a:t>
            </a:r>
            <a:r>
              <a:rPr sz="2400" spc="-10" dirty="0" err="1">
                <a:solidFill>
                  <a:srgbClr val="080808"/>
                </a:solidFill>
                <a:latin typeface="Times New Roman"/>
                <a:cs typeface="Times New Roman"/>
              </a:rPr>
              <a:t>ga</a:t>
            </a:r>
            <a:r>
              <a:rPr sz="2400" spc="-10" dirty="0">
                <a:solidFill>
                  <a:srgbClr val="080808"/>
                </a:solidFill>
                <a:latin typeface="Times New Roman"/>
                <a:cs typeface="Times New Roman"/>
              </a:rPr>
              <a:t>,</a:t>
            </a:r>
            <a:endParaRPr sz="2400" dirty="0">
              <a:latin typeface="Times New Roman"/>
              <a:cs typeface="Times New Roman"/>
            </a:endParaRPr>
          </a:p>
          <a:p>
            <a:pPr marL="354965" indent="-342265" algn="just">
              <a:lnSpc>
                <a:spcPct val="100000"/>
              </a:lnSpc>
              <a:buClr>
                <a:srgbClr val="5BBD4E"/>
              </a:buClr>
              <a:buFont typeface="Wingdings"/>
              <a:buChar char=""/>
              <a:tabLst>
                <a:tab pos="354965" algn="l"/>
              </a:tabLst>
            </a:pPr>
            <a:r>
              <a:rPr sz="2400" dirty="0">
                <a:solidFill>
                  <a:srgbClr val="080808"/>
                </a:solidFill>
                <a:latin typeface="Times New Roman"/>
                <a:cs typeface="Times New Roman"/>
              </a:rPr>
              <a:t>"</a:t>
            </a:r>
            <a:r>
              <a:rPr sz="2400" dirty="0" err="1">
                <a:solidFill>
                  <a:srgbClr val="080808"/>
                </a:solidFill>
                <a:latin typeface="Times New Roman"/>
                <a:cs typeface="Times New Roman"/>
              </a:rPr>
              <a:t>Mudofaa</a:t>
            </a:r>
            <a:r>
              <a:rPr sz="2400" spc="-35" dirty="0">
                <a:solidFill>
                  <a:srgbClr val="080808"/>
                </a:solidFill>
                <a:latin typeface="Times New Roman"/>
                <a:cs typeface="Times New Roman"/>
              </a:rPr>
              <a:t> </a:t>
            </a:r>
            <a:r>
              <a:rPr sz="2400" dirty="0" err="1">
                <a:solidFill>
                  <a:srgbClr val="080808"/>
                </a:solidFill>
                <a:latin typeface="Times New Roman"/>
                <a:cs typeface="Times New Roman"/>
              </a:rPr>
              <a:t>to</a:t>
            </a:r>
            <a:r>
              <a:rPr lang="en-US" sz="2400" dirty="0" err="1">
                <a:solidFill>
                  <a:srgbClr val="080808"/>
                </a:solidFill>
                <a:latin typeface="Times New Roman"/>
                <a:cs typeface="Times New Roman"/>
              </a:rPr>
              <a:t>‘</a:t>
            </a:r>
            <a:r>
              <a:rPr sz="2400" dirty="0" err="1">
                <a:solidFill>
                  <a:srgbClr val="080808"/>
                </a:solidFill>
                <a:latin typeface="Times New Roman"/>
                <a:cs typeface="Times New Roman"/>
              </a:rPr>
              <a:t>g</a:t>
            </a:r>
            <a:r>
              <a:rPr lang="en-US" sz="2400" dirty="0" err="1">
                <a:solidFill>
                  <a:srgbClr val="080808"/>
                </a:solidFill>
                <a:latin typeface="Times New Roman"/>
                <a:cs typeface="Times New Roman"/>
              </a:rPr>
              <a:t>‘</a:t>
            </a:r>
            <a:r>
              <a:rPr sz="2400" dirty="0" err="1">
                <a:solidFill>
                  <a:srgbClr val="080808"/>
                </a:solidFill>
                <a:latin typeface="Times New Roman"/>
                <a:cs typeface="Times New Roman"/>
              </a:rPr>
              <a:t>risida"gi</a:t>
            </a:r>
            <a:r>
              <a:rPr sz="2400" spc="-30" dirty="0">
                <a:solidFill>
                  <a:srgbClr val="080808"/>
                </a:solidFill>
                <a:latin typeface="Times New Roman"/>
                <a:cs typeface="Times New Roman"/>
              </a:rPr>
              <a:t> </a:t>
            </a:r>
            <a:r>
              <a:rPr sz="2400" dirty="0" err="1">
                <a:solidFill>
                  <a:srgbClr val="080808"/>
                </a:solidFill>
                <a:latin typeface="Times New Roman"/>
                <a:cs typeface="Times New Roman"/>
              </a:rPr>
              <a:t>O</a:t>
            </a:r>
            <a:r>
              <a:rPr lang="en-US" sz="2400" dirty="0" err="1">
                <a:solidFill>
                  <a:srgbClr val="080808"/>
                </a:solidFill>
                <a:latin typeface="Times New Roman"/>
                <a:cs typeface="Times New Roman"/>
              </a:rPr>
              <a:t>‘</a:t>
            </a:r>
            <a:r>
              <a:rPr sz="2400" dirty="0" err="1">
                <a:solidFill>
                  <a:srgbClr val="080808"/>
                </a:solidFill>
                <a:latin typeface="Times New Roman"/>
                <a:cs typeface="Times New Roman"/>
              </a:rPr>
              <a:t>zbekiston</a:t>
            </a:r>
            <a:r>
              <a:rPr sz="2400" spc="-10" dirty="0">
                <a:solidFill>
                  <a:srgbClr val="080808"/>
                </a:solidFill>
                <a:latin typeface="Times New Roman"/>
                <a:cs typeface="Times New Roman"/>
              </a:rPr>
              <a:t> </a:t>
            </a:r>
            <a:r>
              <a:rPr sz="2400" dirty="0" err="1">
                <a:solidFill>
                  <a:srgbClr val="080808"/>
                </a:solidFill>
                <a:latin typeface="Times New Roman"/>
                <a:cs typeface="Times New Roman"/>
              </a:rPr>
              <a:t>Respublikasi</a:t>
            </a:r>
            <a:r>
              <a:rPr sz="2400" spc="-35" dirty="0">
                <a:solidFill>
                  <a:srgbClr val="080808"/>
                </a:solidFill>
                <a:latin typeface="Times New Roman"/>
                <a:cs typeface="Times New Roman"/>
              </a:rPr>
              <a:t> </a:t>
            </a:r>
            <a:r>
              <a:rPr sz="2400" spc="-10" dirty="0" err="1">
                <a:solidFill>
                  <a:srgbClr val="080808"/>
                </a:solidFill>
                <a:latin typeface="Times New Roman"/>
                <a:cs typeface="Times New Roman"/>
              </a:rPr>
              <a:t>Qonuni</a:t>
            </a:r>
            <a:r>
              <a:rPr lang="en-US" sz="2400" spc="-10" dirty="0">
                <a:solidFill>
                  <a:srgbClr val="080808"/>
                </a:solidFill>
                <a:latin typeface="Times New Roman"/>
                <a:cs typeface="Times New Roman"/>
              </a:rPr>
              <a:t> (11.05.2001, 01.06.2001 </a:t>
            </a:r>
            <a:r>
              <a:rPr lang="en-US" sz="2400" spc="-10" dirty="0" err="1">
                <a:solidFill>
                  <a:srgbClr val="080808"/>
                </a:solidFill>
                <a:latin typeface="Times New Roman"/>
                <a:cs typeface="Times New Roman"/>
              </a:rPr>
              <a:t>kuchga</a:t>
            </a:r>
            <a:r>
              <a:rPr lang="en-US" sz="2400" spc="-10" dirty="0">
                <a:solidFill>
                  <a:srgbClr val="080808"/>
                </a:solidFill>
                <a:latin typeface="Times New Roman"/>
                <a:cs typeface="Times New Roman"/>
              </a:rPr>
              <a:t> </a:t>
            </a:r>
            <a:r>
              <a:rPr lang="en-US" sz="2400" spc="-10" dirty="0" err="1">
                <a:solidFill>
                  <a:srgbClr val="080808"/>
                </a:solidFill>
                <a:latin typeface="Times New Roman"/>
                <a:cs typeface="Times New Roman"/>
              </a:rPr>
              <a:t>kirgan</a:t>
            </a:r>
            <a:r>
              <a:rPr lang="en-US" sz="2400" spc="-10" dirty="0">
                <a:solidFill>
                  <a:srgbClr val="080808"/>
                </a:solidFill>
                <a:latin typeface="Times New Roman"/>
                <a:cs typeface="Times New Roman"/>
              </a:rPr>
              <a:t>, 25-modda) </a:t>
            </a:r>
            <a:r>
              <a:rPr sz="2400" spc="-10" dirty="0" err="1">
                <a:solidFill>
                  <a:srgbClr val="080808"/>
                </a:solidFill>
                <a:latin typeface="Times New Roman"/>
                <a:cs typeface="Times New Roman"/>
              </a:rPr>
              <a:t>ga</a:t>
            </a:r>
            <a:r>
              <a:rPr sz="2400" spc="-10" dirty="0">
                <a:solidFill>
                  <a:srgbClr val="080808"/>
                </a:solidFill>
                <a:latin typeface="Times New Roman"/>
                <a:cs typeface="Times New Roman"/>
              </a:rPr>
              <a:t>,</a:t>
            </a:r>
            <a:endParaRPr sz="2400" dirty="0">
              <a:latin typeface="Times New Roman"/>
              <a:cs typeface="Times New Roman"/>
            </a:endParaRPr>
          </a:p>
          <a:p>
            <a:pPr marL="355600" marR="33655" indent="-342900" algn="just">
              <a:lnSpc>
                <a:spcPct val="80000"/>
              </a:lnSpc>
              <a:spcBef>
                <a:spcPts val="575"/>
              </a:spcBef>
              <a:buClr>
                <a:srgbClr val="5BBD4E"/>
              </a:buClr>
              <a:buFont typeface="Wingdings"/>
              <a:buChar char=""/>
              <a:tabLst>
                <a:tab pos="355600" algn="l"/>
              </a:tabLst>
            </a:pPr>
            <a:r>
              <a:rPr lang="en-US" sz="2400" dirty="0" err="1">
                <a:solidFill>
                  <a:srgbClr val="080808"/>
                </a:solidFill>
                <a:latin typeface="Times New Roman"/>
                <a:cs typeface="Times New Roman"/>
              </a:rPr>
              <a:t>O‘zbekiston</a:t>
            </a:r>
            <a:r>
              <a:rPr sz="2400" spc="-5" dirty="0">
                <a:solidFill>
                  <a:srgbClr val="080808"/>
                </a:solidFill>
                <a:latin typeface="Times New Roman"/>
                <a:cs typeface="Times New Roman"/>
              </a:rPr>
              <a:t> </a:t>
            </a:r>
            <a:r>
              <a:rPr sz="2400" dirty="0">
                <a:solidFill>
                  <a:srgbClr val="080808"/>
                </a:solidFill>
                <a:latin typeface="Times New Roman"/>
                <a:cs typeface="Times New Roman"/>
              </a:rPr>
              <a:t>Respublikasining</a:t>
            </a:r>
            <a:r>
              <a:rPr sz="2400" spc="-40" dirty="0">
                <a:solidFill>
                  <a:srgbClr val="080808"/>
                </a:solidFill>
                <a:latin typeface="Times New Roman"/>
                <a:cs typeface="Times New Roman"/>
              </a:rPr>
              <a:t> </a:t>
            </a:r>
            <a:r>
              <a:rPr sz="2400" dirty="0" err="1">
                <a:solidFill>
                  <a:srgbClr val="080808"/>
                </a:solidFill>
                <a:latin typeface="Times New Roman"/>
                <a:cs typeface="Times New Roman"/>
              </a:rPr>
              <a:t>harbiy</a:t>
            </a:r>
            <a:r>
              <a:rPr sz="2400" spc="-20" dirty="0">
                <a:solidFill>
                  <a:srgbClr val="080808"/>
                </a:solidFill>
                <a:latin typeface="Times New Roman"/>
                <a:cs typeface="Times New Roman"/>
              </a:rPr>
              <a:t> </a:t>
            </a:r>
            <a:r>
              <a:rPr sz="2400" spc="-10" dirty="0" err="1">
                <a:solidFill>
                  <a:srgbClr val="080808"/>
                </a:solidFill>
                <a:latin typeface="Times New Roman"/>
                <a:cs typeface="Times New Roman"/>
              </a:rPr>
              <a:t>doktrinasi</a:t>
            </a:r>
            <a:r>
              <a:rPr lang="en-US" sz="2400" spc="-10" dirty="0">
                <a:solidFill>
                  <a:srgbClr val="080808"/>
                </a:solidFill>
                <a:latin typeface="Times New Roman"/>
                <a:cs typeface="Times New Roman"/>
              </a:rPr>
              <a:t> (09.01.2018) </a:t>
            </a:r>
            <a:r>
              <a:rPr sz="2400" spc="-10" dirty="0" err="1">
                <a:solidFill>
                  <a:srgbClr val="080808"/>
                </a:solidFill>
                <a:latin typeface="Times New Roman"/>
                <a:cs typeface="Times New Roman"/>
              </a:rPr>
              <a:t>ga</a:t>
            </a:r>
            <a:r>
              <a:rPr sz="2400" spc="-10" dirty="0">
                <a:solidFill>
                  <a:srgbClr val="080808"/>
                </a:solidFill>
                <a:latin typeface="Times New Roman"/>
                <a:cs typeface="Times New Roman"/>
              </a:rPr>
              <a:t>,</a:t>
            </a:r>
            <a:r>
              <a:rPr lang="en-US" sz="2400" spc="-10" dirty="0">
                <a:solidFill>
                  <a:srgbClr val="080808"/>
                </a:solidFill>
                <a:latin typeface="Times New Roman"/>
                <a:cs typeface="Times New Roman"/>
              </a:rPr>
              <a:t> </a:t>
            </a:r>
            <a:r>
              <a:rPr sz="2400" spc="-10" dirty="0" err="1">
                <a:solidFill>
                  <a:srgbClr val="080808"/>
                </a:solidFill>
                <a:latin typeface="Times New Roman"/>
                <a:cs typeface="Times New Roman"/>
              </a:rPr>
              <a:t>Birlashgan</a:t>
            </a:r>
            <a:r>
              <a:rPr sz="2400" spc="-10" dirty="0">
                <a:solidFill>
                  <a:srgbClr val="080808"/>
                </a:solidFill>
                <a:latin typeface="Times New Roman"/>
                <a:cs typeface="Times New Roman"/>
              </a:rPr>
              <a:t> </a:t>
            </a:r>
            <a:r>
              <a:rPr sz="2400" dirty="0">
                <a:solidFill>
                  <a:srgbClr val="080808"/>
                </a:solidFill>
                <a:latin typeface="Times New Roman"/>
                <a:cs typeface="Times New Roman"/>
              </a:rPr>
              <a:t>Millatlar</a:t>
            </a:r>
            <a:r>
              <a:rPr sz="2400" spc="-40" dirty="0">
                <a:solidFill>
                  <a:srgbClr val="080808"/>
                </a:solidFill>
                <a:latin typeface="Times New Roman"/>
                <a:cs typeface="Times New Roman"/>
              </a:rPr>
              <a:t> </a:t>
            </a:r>
            <a:r>
              <a:rPr sz="2400" dirty="0">
                <a:solidFill>
                  <a:srgbClr val="080808"/>
                </a:solidFill>
                <a:latin typeface="Times New Roman"/>
                <a:cs typeface="Times New Roman"/>
              </a:rPr>
              <a:t>Tashkilotining</a:t>
            </a:r>
            <a:r>
              <a:rPr sz="2400" spc="-40" dirty="0">
                <a:solidFill>
                  <a:srgbClr val="080808"/>
                </a:solidFill>
                <a:latin typeface="Times New Roman"/>
                <a:cs typeface="Times New Roman"/>
              </a:rPr>
              <a:t> </a:t>
            </a:r>
            <a:r>
              <a:rPr sz="2400" dirty="0" err="1">
                <a:solidFill>
                  <a:srgbClr val="080808"/>
                </a:solidFill>
                <a:latin typeface="Times New Roman"/>
                <a:cs typeface="Times New Roman"/>
              </a:rPr>
              <a:t>hamda</a:t>
            </a:r>
            <a:r>
              <a:rPr sz="2400" spc="-5" dirty="0">
                <a:solidFill>
                  <a:srgbClr val="080808"/>
                </a:solidFill>
                <a:latin typeface="Times New Roman"/>
                <a:cs typeface="Times New Roman"/>
              </a:rPr>
              <a:t> </a:t>
            </a:r>
            <a:r>
              <a:rPr lang="en-US" sz="2400" dirty="0" err="1">
                <a:solidFill>
                  <a:srgbClr val="080808"/>
                </a:solidFill>
                <a:latin typeface="Times New Roman"/>
                <a:cs typeface="Times New Roman"/>
              </a:rPr>
              <a:t>Ye</a:t>
            </a:r>
            <a:r>
              <a:rPr sz="2400" dirty="0" err="1">
                <a:solidFill>
                  <a:srgbClr val="080808"/>
                </a:solidFill>
                <a:latin typeface="Times New Roman"/>
                <a:cs typeface="Times New Roman"/>
              </a:rPr>
              <a:t>vropada</a:t>
            </a:r>
            <a:r>
              <a:rPr sz="2400" spc="-35" dirty="0">
                <a:solidFill>
                  <a:srgbClr val="080808"/>
                </a:solidFill>
                <a:latin typeface="Times New Roman"/>
                <a:cs typeface="Times New Roman"/>
              </a:rPr>
              <a:t> </a:t>
            </a:r>
            <a:r>
              <a:rPr sz="2400" dirty="0">
                <a:solidFill>
                  <a:srgbClr val="080808"/>
                </a:solidFill>
                <a:latin typeface="Times New Roman"/>
                <a:cs typeface="Times New Roman"/>
              </a:rPr>
              <a:t>xavfsizlik</a:t>
            </a:r>
            <a:r>
              <a:rPr sz="2400" spc="-25" dirty="0">
                <a:solidFill>
                  <a:srgbClr val="080808"/>
                </a:solidFill>
                <a:latin typeface="Times New Roman"/>
                <a:cs typeface="Times New Roman"/>
              </a:rPr>
              <a:t> </a:t>
            </a:r>
            <a:r>
              <a:rPr sz="2400" dirty="0">
                <a:solidFill>
                  <a:srgbClr val="080808"/>
                </a:solidFill>
                <a:latin typeface="Times New Roman"/>
                <a:cs typeface="Times New Roman"/>
              </a:rPr>
              <a:t>va</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hamkorlik </a:t>
            </a:r>
            <a:r>
              <a:rPr sz="2400" dirty="0" err="1">
                <a:solidFill>
                  <a:srgbClr val="080808"/>
                </a:solidFill>
                <a:latin typeface="Times New Roman"/>
                <a:cs typeface="Times New Roman"/>
              </a:rPr>
              <a:t>Tashkilotining</a:t>
            </a:r>
            <a:r>
              <a:rPr sz="2400" spc="-30" dirty="0">
                <a:solidFill>
                  <a:srgbClr val="080808"/>
                </a:solidFill>
                <a:latin typeface="Times New Roman"/>
                <a:cs typeface="Times New Roman"/>
              </a:rPr>
              <a:t> </a:t>
            </a:r>
            <a:r>
              <a:rPr sz="2400" dirty="0" err="1">
                <a:solidFill>
                  <a:srgbClr val="080808"/>
                </a:solidFill>
                <a:latin typeface="Times New Roman"/>
                <a:cs typeface="Times New Roman"/>
              </a:rPr>
              <a:t>prinsiplari</a:t>
            </a:r>
            <a:r>
              <a:rPr sz="2400" spc="-30" dirty="0">
                <a:solidFill>
                  <a:srgbClr val="080808"/>
                </a:solidFill>
                <a:latin typeface="Times New Roman"/>
                <a:cs typeface="Times New Roman"/>
              </a:rPr>
              <a:t> </a:t>
            </a:r>
            <a:r>
              <a:rPr sz="2400" dirty="0">
                <a:solidFill>
                  <a:srgbClr val="080808"/>
                </a:solidFill>
                <a:latin typeface="Times New Roman"/>
                <a:cs typeface="Times New Roman"/>
              </a:rPr>
              <a:t>va</a:t>
            </a:r>
            <a:r>
              <a:rPr sz="2400" spc="-10" dirty="0">
                <a:solidFill>
                  <a:srgbClr val="080808"/>
                </a:solidFill>
                <a:latin typeface="Times New Roman"/>
                <a:cs typeface="Times New Roman"/>
              </a:rPr>
              <a:t> </a:t>
            </a:r>
            <a:r>
              <a:rPr sz="2400" dirty="0" err="1">
                <a:solidFill>
                  <a:srgbClr val="080808"/>
                </a:solidFill>
                <a:latin typeface="Times New Roman"/>
                <a:cs typeface="Times New Roman"/>
              </a:rPr>
              <a:t>maqsadlariga</a:t>
            </a:r>
            <a:r>
              <a:rPr sz="2400" dirty="0">
                <a:solidFill>
                  <a:srgbClr val="080808"/>
                </a:solidFill>
                <a:latin typeface="Times New Roman"/>
                <a:cs typeface="Times New Roman"/>
              </a:rPr>
              <a:t>,</a:t>
            </a:r>
            <a:r>
              <a:rPr lang="en-US" sz="2400" dirty="0">
                <a:solidFill>
                  <a:srgbClr val="080808"/>
                </a:solidFill>
                <a:latin typeface="Times New Roman"/>
                <a:cs typeface="Times New Roman"/>
              </a:rPr>
              <a:t> </a:t>
            </a:r>
            <a:r>
              <a:rPr sz="2400" dirty="0" err="1">
                <a:solidFill>
                  <a:srgbClr val="080808"/>
                </a:solidFill>
                <a:latin typeface="Times New Roman"/>
                <a:cs typeface="Times New Roman"/>
              </a:rPr>
              <a:t>shuningdek</a:t>
            </a:r>
            <a:r>
              <a:rPr sz="2400" spc="-20" dirty="0">
                <a:solidFill>
                  <a:srgbClr val="080808"/>
                </a:solidFill>
                <a:latin typeface="Times New Roman"/>
                <a:cs typeface="Times New Roman"/>
              </a:rPr>
              <a:t> </a:t>
            </a:r>
            <a:r>
              <a:rPr lang="en-US" sz="2400" dirty="0" err="1">
                <a:solidFill>
                  <a:srgbClr val="080808"/>
                </a:solidFill>
                <a:latin typeface="Times New Roman"/>
                <a:cs typeface="Times New Roman"/>
              </a:rPr>
              <a:t>O‘zbekiston</a:t>
            </a:r>
            <a:r>
              <a:rPr sz="2400" spc="-10" dirty="0">
                <a:solidFill>
                  <a:srgbClr val="080808"/>
                </a:solidFill>
                <a:latin typeface="Times New Roman"/>
                <a:cs typeface="Times New Roman"/>
              </a:rPr>
              <a:t> </a:t>
            </a:r>
            <a:r>
              <a:rPr sz="2400" dirty="0">
                <a:solidFill>
                  <a:srgbClr val="080808"/>
                </a:solidFill>
                <a:latin typeface="Times New Roman"/>
                <a:cs typeface="Times New Roman"/>
              </a:rPr>
              <a:t>Respublikasi</a:t>
            </a:r>
            <a:r>
              <a:rPr sz="2400" spc="-35" dirty="0">
                <a:solidFill>
                  <a:srgbClr val="080808"/>
                </a:solidFill>
                <a:latin typeface="Times New Roman"/>
                <a:cs typeface="Times New Roman"/>
              </a:rPr>
              <a:t> </a:t>
            </a:r>
            <a:r>
              <a:rPr sz="2400" dirty="0">
                <a:solidFill>
                  <a:srgbClr val="080808"/>
                </a:solidFill>
                <a:latin typeface="Times New Roman"/>
                <a:cs typeface="Times New Roman"/>
              </a:rPr>
              <a:t>Oliy</a:t>
            </a:r>
            <a:r>
              <a:rPr sz="2400" spc="5" dirty="0">
                <a:solidFill>
                  <a:srgbClr val="080808"/>
                </a:solidFill>
                <a:latin typeface="Times New Roman"/>
                <a:cs typeface="Times New Roman"/>
              </a:rPr>
              <a:t> </a:t>
            </a:r>
            <a:r>
              <a:rPr sz="2400" dirty="0">
                <a:solidFill>
                  <a:srgbClr val="080808"/>
                </a:solidFill>
                <a:latin typeface="Times New Roman"/>
                <a:cs typeface="Times New Roman"/>
              </a:rPr>
              <a:t>Majlisi</a:t>
            </a:r>
            <a:r>
              <a:rPr sz="2400" spc="-35" dirty="0">
                <a:solidFill>
                  <a:srgbClr val="080808"/>
                </a:solidFill>
                <a:latin typeface="Times New Roman"/>
                <a:cs typeface="Times New Roman"/>
              </a:rPr>
              <a:t> </a:t>
            </a:r>
            <a:r>
              <a:rPr sz="2400" dirty="0">
                <a:solidFill>
                  <a:srgbClr val="080808"/>
                </a:solidFill>
                <a:latin typeface="Times New Roman"/>
                <a:cs typeface="Times New Roman"/>
              </a:rPr>
              <a:t>tomonidan</a:t>
            </a:r>
            <a:r>
              <a:rPr sz="2400" spc="-5" dirty="0">
                <a:solidFill>
                  <a:srgbClr val="080808"/>
                </a:solidFill>
                <a:latin typeface="Times New Roman"/>
                <a:cs typeface="Times New Roman"/>
              </a:rPr>
              <a:t> </a:t>
            </a:r>
            <a:r>
              <a:rPr sz="2400" dirty="0">
                <a:solidFill>
                  <a:srgbClr val="080808"/>
                </a:solidFill>
                <a:latin typeface="Times New Roman"/>
                <a:cs typeface="Times New Roman"/>
              </a:rPr>
              <a:t>ratifikasiya</a:t>
            </a:r>
            <a:r>
              <a:rPr sz="2400" spc="-30" dirty="0">
                <a:solidFill>
                  <a:srgbClr val="080808"/>
                </a:solidFill>
                <a:latin typeface="Times New Roman"/>
                <a:cs typeface="Times New Roman"/>
              </a:rPr>
              <a:t> </a:t>
            </a:r>
            <a:r>
              <a:rPr sz="2400" spc="-10" dirty="0" err="1">
                <a:solidFill>
                  <a:srgbClr val="080808"/>
                </a:solidFill>
                <a:latin typeface="Times New Roman"/>
                <a:cs typeface="Times New Roman"/>
              </a:rPr>
              <a:t>qilingan</a:t>
            </a:r>
            <a:r>
              <a:rPr sz="2400" spc="-10" dirty="0">
                <a:solidFill>
                  <a:srgbClr val="080808"/>
                </a:solidFill>
                <a:latin typeface="Times New Roman"/>
                <a:cs typeface="Times New Roman"/>
              </a:rPr>
              <a:t> </a:t>
            </a:r>
            <a:r>
              <a:rPr lang="en-US" sz="2400" dirty="0" err="1">
                <a:solidFill>
                  <a:srgbClr val="080808"/>
                </a:solidFill>
                <a:latin typeface="Times New Roman"/>
                <a:cs typeface="Times New Roman"/>
              </a:rPr>
              <a:t>O‘zbekiston</a:t>
            </a:r>
            <a:r>
              <a:rPr sz="2400" spc="-10" dirty="0">
                <a:solidFill>
                  <a:srgbClr val="080808"/>
                </a:solidFill>
                <a:latin typeface="Times New Roman"/>
                <a:cs typeface="Times New Roman"/>
              </a:rPr>
              <a:t> </a:t>
            </a:r>
            <a:r>
              <a:rPr sz="2400" dirty="0">
                <a:solidFill>
                  <a:srgbClr val="080808"/>
                </a:solidFill>
                <a:latin typeface="Times New Roman"/>
                <a:cs typeface="Times New Roman"/>
              </a:rPr>
              <a:t>Respublikasining</a:t>
            </a:r>
            <a:r>
              <a:rPr sz="2400" spc="-50" dirty="0">
                <a:solidFill>
                  <a:srgbClr val="080808"/>
                </a:solidFill>
                <a:latin typeface="Times New Roman"/>
                <a:cs typeface="Times New Roman"/>
              </a:rPr>
              <a:t> </a:t>
            </a:r>
            <a:r>
              <a:rPr sz="2400" dirty="0">
                <a:solidFill>
                  <a:srgbClr val="080808"/>
                </a:solidFill>
                <a:latin typeface="Times New Roman"/>
                <a:cs typeface="Times New Roman"/>
              </a:rPr>
              <a:t>xalqaro</a:t>
            </a:r>
            <a:r>
              <a:rPr sz="2400" spc="-35" dirty="0">
                <a:solidFill>
                  <a:srgbClr val="080808"/>
                </a:solidFill>
                <a:latin typeface="Times New Roman"/>
                <a:cs typeface="Times New Roman"/>
              </a:rPr>
              <a:t> </a:t>
            </a:r>
            <a:r>
              <a:rPr sz="2400" dirty="0">
                <a:solidFill>
                  <a:srgbClr val="080808"/>
                </a:solidFill>
                <a:latin typeface="Times New Roman"/>
                <a:cs typeface="Times New Roman"/>
              </a:rPr>
              <a:t>shartnomalari</a:t>
            </a:r>
            <a:r>
              <a:rPr sz="2400" spc="-40" dirty="0">
                <a:solidFill>
                  <a:srgbClr val="080808"/>
                </a:solidFill>
                <a:latin typeface="Times New Roman"/>
                <a:cs typeface="Times New Roman"/>
              </a:rPr>
              <a:t> </a:t>
            </a:r>
            <a:r>
              <a:rPr sz="2400" dirty="0">
                <a:solidFill>
                  <a:srgbClr val="080808"/>
                </a:solidFill>
                <a:latin typeface="Times New Roman"/>
                <a:cs typeface="Times New Roman"/>
              </a:rPr>
              <a:t>va</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bitimlaridan </a:t>
            </a:r>
            <a:r>
              <a:rPr sz="2400" dirty="0">
                <a:solidFill>
                  <a:srgbClr val="080808"/>
                </a:solidFill>
                <a:latin typeface="Times New Roman"/>
                <a:cs typeface="Times New Roman"/>
              </a:rPr>
              <a:t>kelib</a:t>
            </a:r>
            <a:r>
              <a:rPr sz="2400" spc="-25" dirty="0">
                <a:solidFill>
                  <a:srgbClr val="080808"/>
                </a:solidFill>
                <a:latin typeface="Times New Roman"/>
                <a:cs typeface="Times New Roman"/>
              </a:rPr>
              <a:t> </a:t>
            </a:r>
            <a:r>
              <a:rPr sz="2400" dirty="0">
                <a:solidFill>
                  <a:srgbClr val="080808"/>
                </a:solidFill>
                <a:latin typeface="Times New Roman"/>
                <a:cs typeface="Times New Roman"/>
              </a:rPr>
              <a:t>chiqadigan</a:t>
            </a:r>
            <a:r>
              <a:rPr sz="2400" spc="-40" dirty="0">
                <a:solidFill>
                  <a:srgbClr val="080808"/>
                </a:solidFill>
                <a:latin typeface="Times New Roman"/>
                <a:cs typeface="Times New Roman"/>
              </a:rPr>
              <a:t> </a:t>
            </a:r>
            <a:r>
              <a:rPr sz="2400" dirty="0">
                <a:solidFill>
                  <a:srgbClr val="080808"/>
                </a:solidFill>
                <a:latin typeface="Times New Roman"/>
                <a:cs typeface="Times New Roman"/>
              </a:rPr>
              <a:t>majburiyatlarga</a:t>
            </a:r>
            <a:r>
              <a:rPr sz="2400" spc="-40" dirty="0">
                <a:solidFill>
                  <a:srgbClr val="080808"/>
                </a:solidFill>
                <a:latin typeface="Times New Roman"/>
                <a:cs typeface="Times New Roman"/>
              </a:rPr>
              <a:t> </a:t>
            </a:r>
            <a:r>
              <a:rPr sz="2400" spc="-10" dirty="0">
                <a:solidFill>
                  <a:srgbClr val="080808"/>
                </a:solidFill>
                <a:latin typeface="Times New Roman"/>
                <a:cs typeface="Times New Roman"/>
              </a:rPr>
              <a:t>asoslanadi.</a:t>
            </a:r>
            <a:endParaRPr sz="2400" dirty="0">
              <a:latin typeface="Times New Roman"/>
              <a:cs typeface="Times New Roman"/>
            </a:endParaRPr>
          </a:p>
          <a:p>
            <a:pPr marL="8610600" algn="just">
              <a:lnSpc>
                <a:spcPct val="100000"/>
              </a:lnSpc>
              <a:spcBef>
                <a:spcPts val="5"/>
              </a:spcBef>
            </a:pPr>
            <a:r>
              <a:rPr sz="2400" spc="-50" dirty="0">
                <a:solidFill>
                  <a:srgbClr val="080808"/>
                </a:solidFill>
                <a:latin typeface="Times New Roman"/>
                <a:cs typeface="Times New Roman"/>
              </a:rPr>
              <a:t>.</a:t>
            </a:r>
            <a:r>
              <a:rPr sz="1200" spc="-50" dirty="0">
                <a:solidFill>
                  <a:srgbClr val="FFFFFF"/>
                </a:solidFill>
                <a:latin typeface="Microsoft Sans Serif"/>
                <a:cs typeface="Microsoft Sans Serif"/>
              </a:rPr>
              <a:t>3</a:t>
            </a:r>
            <a:endParaRPr sz="1200" dirty="0">
              <a:latin typeface="Microsoft Sans Serif"/>
              <a:cs typeface="Microsoft Sans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 y="609600"/>
            <a:ext cx="8686800" cy="5262979"/>
          </a:xfrm>
          <a:prstGeom prst="rect">
            <a:avLst/>
          </a:prstGeom>
        </p:spPr>
        <p:txBody>
          <a:bodyPr wrap="square">
            <a:spAutoFit/>
          </a:bodyPr>
          <a:lstStyle/>
          <a:p>
            <a:pPr lvl="0" algn="just"/>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Markaziy</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Osiyoda</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yadro</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qurolidan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xoli</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zonani</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barpo</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etish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bo‘yicha</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tashabbus</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yuzasidan</a:t>
            </a:r>
            <a:r>
              <a:rPr lang="en-US" sz="2400" b="1" i="0" dirty="0">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shartnoma</a:t>
            </a:r>
            <a:r>
              <a:rPr lang="en-US" sz="2400" b="1" i="0" dirty="0">
                <a:solidFill>
                  <a:schemeClr val="tx1"/>
                </a:solidFill>
                <a:effectLst/>
                <a:latin typeface="Times New Roman" panose="02020603050405020304" pitchFamily="18" charset="0"/>
                <a:cs typeface="Times New Roman" panose="02020603050405020304" pitchFamily="18" charset="0"/>
              </a:rPr>
              <a:t> 2006-yil </a:t>
            </a:r>
            <a:r>
              <a:rPr lang="en-US" sz="2400" b="1" i="0" dirty="0" err="1">
                <a:solidFill>
                  <a:schemeClr val="tx1"/>
                </a:solidFill>
                <a:effectLst/>
                <a:latin typeface="Times New Roman" panose="02020603050405020304" pitchFamily="18" charset="0"/>
                <a:cs typeface="Times New Roman" panose="02020603050405020304" pitchFamily="18" charset="0"/>
              </a:rPr>
              <a:t>sentabr</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oyida</a:t>
            </a:r>
            <a:r>
              <a:rPr lang="en-US" sz="2400" b="1" i="0" dirty="0">
                <a:solidFill>
                  <a:schemeClr val="tx1"/>
                </a:solidFill>
                <a:effectLst/>
                <a:latin typeface="Times New Roman" panose="02020603050405020304" pitchFamily="18" charset="0"/>
                <a:cs typeface="Times New Roman" panose="02020603050405020304" pitchFamily="18" charset="0"/>
              </a:rPr>
              <a:t> Semipalatinsk </a:t>
            </a:r>
            <a:r>
              <a:rPr lang="en-US" sz="2400" b="1" i="0" dirty="0" err="1">
                <a:solidFill>
                  <a:schemeClr val="tx1"/>
                </a:solidFill>
                <a:effectLst/>
                <a:latin typeface="Times New Roman" panose="02020603050405020304" pitchFamily="18" charset="0"/>
                <a:cs typeface="Times New Roman" panose="02020603050405020304" pitchFamily="18" charset="0"/>
              </a:rPr>
              <a:t>shahrida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imzolandi</a:t>
            </a:r>
            <a:r>
              <a:rPr lang="en-US" sz="2400" b="1" i="0" dirty="0">
                <a:solidFill>
                  <a:schemeClr val="tx1"/>
                </a:solidFill>
                <a:effectLst/>
                <a:latin typeface="Times New Roman" panose="02020603050405020304" pitchFamily="18" charset="0"/>
                <a:cs typeface="Times New Roman" panose="02020603050405020304" pitchFamily="18" charset="0"/>
              </a:rPr>
              <a:t>. 2009-yil mart </a:t>
            </a:r>
            <a:r>
              <a:rPr lang="en-US" sz="2400" b="1" i="0" dirty="0" err="1">
                <a:solidFill>
                  <a:schemeClr val="tx1"/>
                </a:solidFill>
                <a:effectLst/>
                <a:latin typeface="Times New Roman" panose="02020603050405020304" pitchFamily="18" charset="0"/>
                <a:cs typeface="Times New Roman" panose="02020603050405020304" pitchFamily="18" charset="0"/>
              </a:rPr>
              <a:t>oyida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esa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shartnoma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Markaziy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Osiyo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mintaqasining</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besh</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davlati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tomonidan</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ratifikatsiya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qilingach</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kuchga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kirdi</a:t>
            </a:r>
            <a:r>
              <a:rPr lang="en-US" sz="2400" b="1" i="0" dirty="0">
                <a:solidFill>
                  <a:schemeClr val="tx1"/>
                </a:solidFill>
                <a:effectLst/>
                <a:latin typeface="Times New Roman" panose="02020603050405020304" pitchFamily="18" charset="0"/>
                <a:cs typeface="Times New Roman" panose="02020603050405020304" pitchFamily="18" charset="0"/>
              </a:rPr>
              <a:t>. </a:t>
            </a:r>
          </a:p>
          <a:p>
            <a:pPr algn="just"/>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BMTning</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Nyu-Yorkdagi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shtab-kvartirasida</a:t>
            </a:r>
            <a:r>
              <a:rPr lang="en-US" sz="2400" b="1" i="0" dirty="0">
                <a:solidFill>
                  <a:schemeClr val="tx1"/>
                </a:solidFill>
                <a:effectLst/>
                <a:latin typeface="Times New Roman" panose="02020603050405020304" pitchFamily="18" charset="0"/>
                <a:cs typeface="Times New Roman" panose="02020603050405020304" pitchFamily="18" charset="0"/>
              </a:rPr>
              <a:t> 2014-yil 6-may </a:t>
            </a:r>
            <a:r>
              <a:rPr lang="en-US" sz="2400" b="1" i="0" dirty="0" err="1">
                <a:solidFill>
                  <a:schemeClr val="tx1"/>
                </a:solidFill>
                <a:effectLst/>
                <a:latin typeface="Times New Roman" panose="02020603050405020304" pitchFamily="18" charset="0"/>
                <a:cs typeface="Times New Roman" panose="02020603050405020304" pitchFamily="18" charset="0"/>
              </a:rPr>
              <a:t>kuni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tarixiy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voqea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sodir</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bo‘ldi</a:t>
            </a:r>
            <a:r>
              <a:rPr lang="en-US" sz="2400" b="1" i="0" dirty="0">
                <a:solidFill>
                  <a:schemeClr val="tx1"/>
                </a:solidFill>
                <a:effectLst/>
                <a:latin typeface="Times New Roman" panose="02020603050405020304" pitchFamily="18" charset="0"/>
                <a:cs typeface="Times New Roman" panose="02020603050405020304" pitchFamily="18" charset="0"/>
              </a:rPr>
              <a:t> – BMT </a:t>
            </a:r>
            <a:r>
              <a:rPr lang="en-US" sz="2400" b="1" i="0" dirty="0" err="1">
                <a:solidFill>
                  <a:schemeClr val="tx1"/>
                </a:solidFill>
                <a:effectLst/>
                <a:latin typeface="Times New Roman" panose="02020603050405020304" pitchFamily="18" charset="0"/>
                <a:cs typeface="Times New Roman" panose="02020603050405020304" pitchFamily="18" charset="0"/>
              </a:rPr>
              <a:t>tashkil</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etilganidan</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buyon</a:t>
            </a:r>
            <a:r>
              <a:rPr lang="en-US" sz="2400" b="1" i="0" dirty="0">
                <a:solidFill>
                  <a:schemeClr val="tx1"/>
                </a:solidFill>
                <a:effectLst/>
                <a:latin typeface="Times New Roman" panose="02020603050405020304" pitchFamily="18" charset="0"/>
                <a:cs typeface="Times New Roman" panose="02020603050405020304" pitchFamily="18" charset="0"/>
              </a:rPr>
              <a:t> ilk </a:t>
            </a:r>
            <a:r>
              <a:rPr lang="en-US" sz="2400" b="1" i="0" dirty="0" err="1">
                <a:solidFill>
                  <a:schemeClr val="tx1"/>
                </a:solidFill>
                <a:effectLst/>
                <a:latin typeface="Times New Roman" panose="02020603050405020304" pitchFamily="18" charset="0"/>
                <a:cs typeface="Times New Roman" panose="02020603050405020304" pitchFamily="18" charset="0"/>
              </a:rPr>
              <a:t>bor</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yadro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quroliga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ega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besh</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davlat</a:t>
            </a:r>
            <a:r>
              <a:rPr lang="en-US" sz="2400" b="1" i="0" dirty="0">
                <a:solidFill>
                  <a:schemeClr val="tx1"/>
                </a:solidFill>
                <a:effectLst/>
                <a:latin typeface="Times New Roman" panose="02020603050405020304" pitchFamily="18" charset="0"/>
                <a:cs typeface="Times New Roman" panose="02020603050405020304" pitchFamily="18" charset="0"/>
              </a:rPr>
              <a:t> – AQSH, </a:t>
            </a:r>
            <a:r>
              <a:rPr lang="en-US" sz="2400" b="1" i="0" dirty="0" err="1">
                <a:solidFill>
                  <a:schemeClr val="tx1"/>
                </a:solidFill>
                <a:effectLst/>
                <a:latin typeface="Times New Roman" panose="02020603050405020304" pitchFamily="18" charset="0"/>
                <a:cs typeface="Times New Roman" panose="02020603050405020304" pitchFamily="18" charset="0"/>
              </a:rPr>
              <a:t>Buyuk</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Britaniya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Fransiya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Xitoy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va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Rossiya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vakillari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bir</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vaqtning</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o‘zida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va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bir</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ovozdan</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muhim</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xalqaro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hujjat</a:t>
            </a:r>
            <a:r>
              <a:rPr lang="en-US" sz="2400" b="1" i="0" dirty="0">
                <a:solidFill>
                  <a:schemeClr val="tx1"/>
                </a:solidFill>
                <a:effectLst/>
                <a:latin typeface="Times New Roman" panose="02020603050405020304" pitchFamily="18" charset="0"/>
                <a:cs typeface="Times New Roman" panose="02020603050405020304" pitchFamily="18" charset="0"/>
              </a:rPr>
              <a:t> – </a:t>
            </a:r>
            <a:r>
              <a:rPr lang="en-US" sz="2400" b="1" i="0" dirty="0" err="1">
                <a:solidFill>
                  <a:schemeClr val="tx1"/>
                </a:solidFill>
                <a:effectLst/>
                <a:latin typeface="Times New Roman" panose="02020603050405020304" pitchFamily="18" charset="0"/>
                <a:cs typeface="Times New Roman" panose="02020603050405020304" pitchFamily="18" charset="0"/>
              </a:rPr>
              <a:t>Markaziy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Osiyoda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yadro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qurolidan</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xoli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zona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barpo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etish</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to‘g‘risidagi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shartnomaga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Xavfsizlik</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kafolatlari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to‘g‘risidagi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protokolni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imzoladi</a:t>
            </a:r>
            <a:r>
              <a:rPr lang="en-US" sz="2400" b="1" i="0" dirty="0">
                <a:solidFill>
                  <a:schemeClr val="tx1"/>
                </a:solidFill>
                <a:effectLst/>
                <a:latin typeface="Times New Roman" panose="02020603050405020304" pitchFamily="18" charset="0"/>
                <a:cs typeface="Times New Roman" panose="02020603050405020304" pitchFamily="18" charset="0"/>
              </a:rPr>
              <a:t>. Shu </a:t>
            </a:r>
            <a:r>
              <a:rPr lang="en-US" sz="2400" b="1" i="0" dirty="0" err="1">
                <a:solidFill>
                  <a:schemeClr val="tx1"/>
                </a:solidFill>
                <a:effectLst/>
                <a:latin typeface="Times New Roman" panose="02020603050405020304" pitchFamily="18" charset="0"/>
                <a:cs typeface="Times New Roman" panose="02020603050405020304" pitchFamily="18" charset="0"/>
              </a:rPr>
              <a:t>tariqa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Markaziy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Osiyo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mintaqasi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sayyoramizning</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shimoliy</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yarim</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sharidagi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yadro</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qurolidan</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xoli</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yagona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zonaga</a:t>
            </a:r>
            <a:r>
              <a:rPr lang="en-US" sz="2400" b="1" i="0" dirty="0">
                <a:solidFill>
                  <a:schemeClr val="tx1"/>
                </a:solidFill>
                <a:effectLst/>
                <a:latin typeface="Times New Roman" panose="02020603050405020304" pitchFamily="18" charset="0"/>
                <a:cs typeface="Times New Roman" panose="02020603050405020304" pitchFamily="18" charset="0"/>
              </a:rPr>
              <a:t> </a:t>
            </a:r>
            <a:r>
              <a:rPr lang="en-US" sz="2400" b="1" i="0" dirty="0" err="1">
                <a:solidFill>
                  <a:schemeClr val="tx1"/>
                </a:solidFill>
                <a:effectLst/>
                <a:latin typeface="Times New Roman" panose="02020603050405020304" pitchFamily="18" charset="0"/>
                <a:cs typeface="Times New Roman" panose="02020603050405020304" pitchFamily="18" charset="0"/>
              </a:rPr>
              <a:t>aylandi</a:t>
            </a:r>
            <a:r>
              <a:rPr lang="en-US" sz="2400" b="1" i="0" dirty="0">
                <a:solidFill>
                  <a:schemeClr val="tx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4091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7060"/>
            <a:ext cx="6176962" cy="1757362"/>
          </a:xfrm>
        </p:spPr>
        <p:txBody>
          <a:bodyPr>
            <a:normAutofit/>
          </a:bodyPr>
          <a:lstStyle/>
          <a:p>
            <a:pPr algn="ctr">
              <a:defRPr/>
            </a:pPr>
            <a:r>
              <a:rPr lang="en-US" i="0" dirty="0" err="1">
                <a:latin typeface="Times New Roman" panose="02020603050405020304" pitchFamily="18" charset="0"/>
                <a:cs typeface="Times New Roman" panose="02020603050405020304" pitchFamily="18" charset="0"/>
              </a:rPr>
              <a:t>Dunyodagi</a:t>
            </a:r>
            <a:r>
              <a:rPr lang="en-US" i="0" dirty="0">
                <a:latin typeface="Times New Roman" panose="02020603050405020304" pitchFamily="18" charset="0"/>
                <a:cs typeface="Times New Roman" panose="02020603050405020304" pitchFamily="18" charset="0"/>
              </a:rPr>
              <a:t> </a:t>
            </a:r>
            <a:r>
              <a:rPr lang="en-US" i="0" dirty="0" err="1">
                <a:latin typeface="Times New Roman" panose="02020603050405020304" pitchFamily="18" charset="0"/>
                <a:cs typeface="Times New Roman" panose="02020603050405020304" pitchFamily="18" charset="0"/>
              </a:rPr>
              <a:t>yadro</a:t>
            </a:r>
            <a:r>
              <a:rPr lang="en-US" i="0" dirty="0">
                <a:latin typeface="Times New Roman" panose="02020603050405020304" pitchFamily="18" charset="0"/>
                <a:cs typeface="Times New Roman" panose="02020603050405020304" pitchFamily="18" charset="0"/>
              </a:rPr>
              <a:t> </a:t>
            </a:r>
            <a:r>
              <a:rPr lang="en-US" i="0" dirty="0" err="1">
                <a:latin typeface="Times New Roman" panose="02020603050405020304" pitchFamily="18" charset="0"/>
                <a:cs typeface="Times New Roman" panose="02020603050405020304" pitchFamily="18" charset="0"/>
              </a:rPr>
              <a:t>qurolidan</a:t>
            </a:r>
            <a:r>
              <a:rPr lang="en-US" i="0" dirty="0">
                <a:latin typeface="Times New Roman" panose="02020603050405020304" pitchFamily="18" charset="0"/>
                <a:cs typeface="Times New Roman" panose="02020603050405020304" pitchFamily="18" charset="0"/>
              </a:rPr>
              <a:t> </a:t>
            </a:r>
            <a:r>
              <a:rPr lang="en-US" i="0" dirty="0" err="1">
                <a:latin typeface="Times New Roman" panose="02020603050405020304" pitchFamily="18" charset="0"/>
                <a:cs typeface="Times New Roman" panose="02020603050405020304" pitchFamily="18" charset="0"/>
              </a:rPr>
              <a:t>holi</a:t>
            </a:r>
            <a:r>
              <a:rPr lang="en-US" i="0" dirty="0">
                <a:latin typeface="Times New Roman" panose="02020603050405020304" pitchFamily="18" charset="0"/>
                <a:cs typeface="Times New Roman" panose="02020603050405020304" pitchFamily="18" charset="0"/>
              </a:rPr>
              <a:t> </a:t>
            </a:r>
            <a:r>
              <a:rPr lang="en-US" i="0" dirty="0" err="1">
                <a:latin typeface="Times New Roman" panose="02020603050405020304" pitchFamily="18" charset="0"/>
                <a:cs typeface="Times New Roman" panose="02020603050405020304" pitchFamily="18" charset="0"/>
              </a:rPr>
              <a:t>HUDUDlar</a:t>
            </a:r>
            <a:r>
              <a:rPr lang="en-US" i="0" dirty="0">
                <a:latin typeface="Times New Roman" panose="02020603050405020304" pitchFamily="18" charset="0"/>
                <a:cs typeface="Times New Roman" panose="02020603050405020304" pitchFamily="18" charset="0"/>
              </a:rPr>
              <a:t>.</a:t>
            </a:r>
            <a:endParaRPr lang="ru-RU" i="0"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779462" y="1905000"/>
            <a:ext cx="7993063" cy="2949525"/>
          </a:xfrm>
        </p:spPr>
        <p:txBody>
          <a:bodyPr/>
          <a:lstStyle/>
          <a:p>
            <a:pPr marL="0">
              <a:defRPr/>
            </a:pPr>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Lotin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Amerikasi</a:t>
            </a:r>
            <a:r>
              <a:rPr lang="en-US" sz="3200" b="1" dirty="0">
                <a:solidFill>
                  <a:schemeClr val="tx1"/>
                </a:solidFill>
                <a:latin typeface="Times New Roman" panose="02020603050405020304" pitchFamily="18" charset="0"/>
                <a:cs typeface="Times New Roman" panose="02020603050405020304" pitchFamily="18" charset="0"/>
              </a:rPr>
              <a:t> (19</a:t>
            </a:r>
            <a:r>
              <a:rPr lang="ru-RU" sz="3200" b="1" dirty="0">
                <a:solidFill>
                  <a:schemeClr val="tx1"/>
                </a:solidFill>
                <a:latin typeface="Times New Roman" panose="02020603050405020304" pitchFamily="18" charset="0"/>
                <a:cs typeface="Times New Roman" panose="02020603050405020304" pitchFamily="18" charset="0"/>
              </a:rPr>
              <a:t>76</a:t>
            </a:r>
            <a:r>
              <a:rPr lang="en-US" sz="3200" b="1" dirty="0">
                <a:solidFill>
                  <a:schemeClr val="tx1"/>
                </a:solidFill>
                <a:latin typeface="Times New Roman" panose="02020603050405020304" pitchFamily="18" charset="0"/>
                <a:cs typeface="Times New Roman" panose="02020603050405020304" pitchFamily="18" charset="0"/>
              </a:rPr>
              <a:t>-</a:t>
            </a:r>
            <a:r>
              <a:rPr lang="en-US" sz="3200" b="1" dirty="0" err="1">
                <a:solidFill>
                  <a:schemeClr val="tx1"/>
                </a:solidFill>
                <a:latin typeface="Times New Roman" panose="02020603050405020304" pitchFamily="18" charset="0"/>
                <a:cs typeface="Times New Roman" panose="02020603050405020304" pitchFamily="18" charset="0"/>
              </a:rPr>
              <a:t>yil</a:t>
            </a:r>
            <a:r>
              <a:rPr lang="en-US" sz="3200" b="1" dirty="0">
                <a:solidFill>
                  <a:schemeClr val="tx1"/>
                </a:solidFill>
                <a:latin typeface="Times New Roman" panose="02020603050405020304" pitchFamily="18" charset="0"/>
                <a:cs typeface="Times New Roman" panose="02020603050405020304" pitchFamily="18" charset="0"/>
              </a:rPr>
              <a:t>)</a:t>
            </a:r>
          </a:p>
          <a:p>
            <a:pPr marL="0">
              <a:defRPr/>
            </a:pPr>
            <a:endParaRPr lang="en-US" sz="3200" b="1" dirty="0">
              <a:solidFill>
                <a:schemeClr val="tx1"/>
              </a:solidFill>
              <a:latin typeface="Times New Roman" panose="02020603050405020304" pitchFamily="18" charset="0"/>
              <a:cs typeface="Times New Roman" panose="02020603050405020304" pitchFamily="18" charset="0"/>
            </a:endParaRPr>
          </a:p>
          <a:p>
            <a:pPr marL="0">
              <a:defRPr/>
            </a:pPr>
            <a:r>
              <a:rPr lang="en-US" sz="3200" b="1" dirty="0">
                <a:solidFill>
                  <a:schemeClr val="tx1"/>
                </a:solidFill>
                <a:latin typeface="Times New Roman" panose="02020603050405020304" pitchFamily="18" charset="0"/>
                <a:cs typeface="Times New Roman" panose="02020603050405020304" pitchFamily="18" charset="0"/>
              </a:rPr>
              <a:t>2. </a:t>
            </a:r>
            <a:r>
              <a:rPr lang="en-US" sz="3200" b="1" dirty="0" err="1">
                <a:solidFill>
                  <a:schemeClr val="tx1"/>
                </a:solidFill>
                <a:latin typeface="Times New Roman" panose="02020603050405020304" pitchFamily="18" charset="0"/>
                <a:cs typeface="Times New Roman" panose="02020603050405020304" pitchFamily="18" charset="0"/>
              </a:rPr>
              <a:t>Tinch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okeaning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Janubiy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qismi</a:t>
            </a:r>
            <a:r>
              <a:rPr lang="en-US" sz="3200" b="1" dirty="0">
                <a:solidFill>
                  <a:schemeClr val="tx1"/>
                </a:solidFill>
                <a:latin typeface="Times New Roman" panose="02020603050405020304" pitchFamily="18" charset="0"/>
                <a:cs typeface="Times New Roman" panose="02020603050405020304" pitchFamily="18" charset="0"/>
              </a:rPr>
              <a:t> (1985-yil)</a:t>
            </a:r>
          </a:p>
          <a:p>
            <a:pPr marL="257175" indent="-257175">
              <a:buFont typeface="+mj-lt"/>
              <a:buAutoNum type="arabicPeriod"/>
              <a:defRPr/>
            </a:pPr>
            <a:endParaRPr lang="en-US" sz="3200" b="1" dirty="0">
              <a:solidFill>
                <a:schemeClr val="tx1"/>
              </a:solidFill>
              <a:latin typeface="Times New Roman" panose="02020603050405020304" pitchFamily="18" charset="0"/>
              <a:cs typeface="Times New Roman" panose="02020603050405020304" pitchFamily="18" charset="0"/>
            </a:endParaRPr>
          </a:p>
          <a:p>
            <a:pPr marL="0">
              <a:defRPr/>
            </a:pPr>
            <a:r>
              <a:rPr lang="en-US" sz="3200" b="1" dirty="0">
                <a:solidFill>
                  <a:schemeClr val="tx1"/>
                </a:solidFill>
                <a:latin typeface="Times New Roman" panose="02020603050405020304" pitchFamily="18" charset="0"/>
                <a:cs typeface="Times New Roman" panose="02020603050405020304" pitchFamily="18" charset="0"/>
              </a:rPr>
              <a:t>3. </a:t>
            </a:r>
            <a:r>
              <a:rPr lang="en-US" sz="3200" b="1" dirty="0" err="1">
                <a:solidFill>
                  <a:schemeClr val="tx1"/>
                </a:solidFill>
                <a:latin typeface="Times New Roman" panose="02020603050405020304" pitchFamily="18" charset="0"/>
                <a:cs typeface="Times New Roman" panose="02020603050405020304" pitchFamily="18" charset="0"/>
              </a:rPr>
              <a:t>Janubi-Sharqiy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Osiyo</a:t>
            </a:r>
            <a:r>
              <a:rPr lang="en-US" sz="3200" b="1" dirty="0">
                <a:solidFill>
                  <a:schemeClr val="tx1"/>
                </a:solidFill>
                <a:latin typeface="Times New Roman" panose="02020603050405020304" pitchFamily="18" charset="0"/>
                <a:cs typeface="Times New Roman" panose="02020603050405020304" pitchFamily="18" charset="0"/>
              </a:rPr>
              <a:t> (1995-yil)</a:t>
            </a:r>
          </a:p>
          <a:p>
            <a:pPr marL="0">
              <a:defRPr/>
            </a:pPr>
            <a:endParaRPr lang="en-US" sz="3200" b="1" dirty="0">
              <a:solidFill>
                <a:schemeClr val="tx1"/>
              </a:solidFill>
              <a:latin typeface="Times New Roman" panose="02020603050405020304" pitchFamily="18" charset="0"/>
              <a:cs typeface="Times New Roman" panose="02020603050405020304" pitchFamily="18" charset="0"/>
            </a:endParaRPr>
          </a:p>
          <a:p>
            <a:pPr marL="0">
              <a:defRPr/>
            </a:pPr>
            <a:r>
              <a:rPr lang="en-US" sz="3200" b="1" dirty="0">
                <a:solidFill>
                  <a:schemeClr val="tx1"/>
                </a:solidFill>
                <a:latin typeface="Times New Roman" panose="02020603050405020304" pitchFamily="18" charset="0"/>
                <a:cs typeface="Times New Roman" panose="02020603050405020304" pitchFamily="18" charset="0"/>
              </a:rPr>
              <a:t>4. </a:t>
            </a:r>
            <a:r>
              <a:rPr lang="en-US" sz="3200" b="1" dirty="0" err="1">
                <a:solidFill>
                  <a:schemeClr val="tx1"/>
                </a:solidFill>
                <a:latin typeface="Times New Roman" panose="02020603050405020304" pitchFamily="18" charset="0"/>
                <a:cs typeface="Times New Roman" panose="02020603050405020304" pitchFamily="18" charset="0"/>
              </a:rPr>
              <a:t>Afrika</a:t>
            </a:r>
            <a:r>
              <a:rPr lang="en-US" sz="3200" b="1" dirty="0">
                <a:solidFill>
                  <a:schemeClr val="tx1"/>
                </a:solidFill>
                <a:latin typeface="Times New Roman" panose="02020603050405020304" pitchFamily="18" charset="0"/>
                <a:cs typeface="Times New Roman" panose="02020603050405020304" pitchFamily="18" charset="0"/>
              </a:rPr>
              <a:t> (1996-yil)</a:t>
            </a:r>
          </a:p>
          <a:p>
            <a:pPr marL="0">
              <a:defRPr/>
            </a:pPr>
            <a:endParaRPr lang="en-US" sz="3200" b="1" dirty="0">
              <a:solidFill>
                <a:schemeClr val="tx1"/>
              </a:solidFill>
              <a:latin typeface="Times New Roman" panose="02020603050405020304" pitchFamily="18" charset="0"/>
              <a:cs typeface="Times New Roman" panose="02020603050405020304" pitchFamily="18" charset="0"/>
            </a:endParaRPr>
          </a:p>
          <a:p>
            <a:pPr marL="0">
              <a:defRPr/>
            </a:pPr>
            <a:r>
              <a:rPr lang="en-US" sz="3200" b="1" dirty="0">
                <a:solidFill>
                  <a:schemeClr val="tx1"/>
                </a:solidFill>
                <a:latin typeface="Times New Roman" panose="02020603050405020304" pitchFamily="18" charset="0"/>
                <a:cs typeface="Times New Roman" panose="02020603050405020304" pitchFamily="18" charset="0"/>
              </a:rPr>
              <a:t>5. </a:t>
            </a:r>
            <a:r>
              <a:rPr lang="en-US" sz="3200" b="1" dirty="0" err="1">
                <a:solidFill>
                  <a:schemeClr val="tx1"/>
                </a:solidFill>
                <a:latin typeface="Times New Roman" panose="02020603050405020304" pitchFamily="18" charset="0"/>
                <a:cs typeface="Times New Roman" panose="02020603050405020304" pitchFamily="18" charset="0"/>
              </a:rPr>
              <a:t>Markaziy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Osiyo</a:t>
            </a:r>
            <a:r>
              <a:rPr lang="en-US" sz="3200" b="1" dirty="0">
                <a:solidFill>
                  <a:schemeClr val="tx1"/>
                </a:solidFill>
                <a:latin typeface="Times New Roman" panose="02020603050405020304" pitchFamily="18" charset="0"/>
                <a:cs typeface="Times New Roman" panose="02020603050405020304" pitchFamily="18" charset="0"/>
              </a:rPr>
              <a:t> (2014-yil)</a:t>
            </a:r>
          </a:p>
          <a:p>
            <a:pPr>
              <a:defRPr/>
            </a:pP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069387"/>
      </p:ext>
    </p:extLst>
  </p:cSld>
  <p:clrMapOvr>
    <a:masterClrMapping/>
  </p:clrMapOvr>
  <p:transition spd="slow" advTm="3672">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497316" y="656732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Microsoft Sans Serif"/>
                <a:cs typeface="Microsoft Sans Serif"/>
              </a:rPr>
              <a:t>7</a:t>
            </a:r>
            <a:endParaRPr sz="1200">
              <a:latin typeface="Microsoft Sans Serif"/>
              <a:cs typeface="Microsoft Sans Serif"/>
            </a:endParaRPr>
          </a:p>
        </p:txBody>
      </p:sp>
      <p:pic>
        <p:nvPicPr>
          <p:cNvPr id="4" name="object 4"/>
          <p:cNvPicPr/>
          <p:nvPr/>
        </p:nvPicPr>
        <p:blipFill>
          <a:blip r:embed="rId2" cstate="print"/>
          <a:stretch>
            <a:fillRect/>
          </a:stretch>
        </p:blipFill>
        <p:spPr>
          <a:xfrm>
            <a:off x="6248400" y="59435"/>
            <a:ext cx="2895600" cy="2195551"/>
          </a:xfrm>
          <a:prstGeom prst="rect">
            <a:avLst/>
          </a:prstGeom>
        </p:spPr>
      </p:pic>
      <p:pic>
        <p:nvPicPr>
          <p:cNvPr id="5" name="object 5"/>
          <p:cNvPicPr/>
          <p:nvPr/>
        </p:nvPicPr>
        <p:blipFill>
          <a:blip r:embed="rId3" cstate="print"/>
          <a:stretch>
            <a:fillRect/>
          </a:stretch>
        </p:blipFill>
        <p:spPr>
          <a:xfrm>
            <a:off x="76200" y="5615938"/>
            <a:ext cx="1371600" cy="1165860"/>
          </a:xfrm>
          <a:prstGeom prst="rect">
            <a:avLst/>
          </a:prstGeom>
        </p:spPr>
      </p:pic>
      <p:sp>
        <p:nvSpPr>
          <p:cNvPr id="6" name="object 6"/>
          <p:cNvSpPr/>
          <p:nvPr/>
        </p:nvSpPr>
        <p:spPr>
          <a:xfrm>
            <a:off x="252222" y="2667761"/>
            <a:ext cx="8435340" cy="2667000"/>
          </a:xfrm>
          <a:custGeom>
            <a:avLst/>
            <a:gdLst/>
            <a:ahLst/>
            <a:cxnLst/>
            <a:rect l="l" t="t" r="r" b="b"/>
            <a:pathLst>
              <a:path w="8435340" h="2667000">
                <a:moveTo>
                  <a:pt x="0" y="2667000"/>
                </a:moveTo>
                <a:lnTo>
                  <a:pt x="8435340" y="2667000"/>
                </a:lnTo>
                <a:lnTo>
                  <a:pt x="8435340" y="0"/>
                </a:lnTo>
                <a:lnTo>
                  <a:pt x="0" y="0"/>
                </a:lnTo>
                <a:lnTo>
                  <a:pt x="0" y="2667000"/>
                </a:lnTo>
                <a:close/>
              </a:path>
            </a:pathLst>
          </a:custGeom>
          <a:ln w="28956">
            <a:solidFill>
              <a:srgbClr val="080808"/>
            </a:solidFill>
          </a:ln>
        </p:spPr>
        <p:txBody>
          <a:bodyPr wrap="square" lIns="0" tIns="0" rIns="0" bIns="0" rtlCol="0"/>
          <a:lstStyle/>
          <a:p>
            <a:endParaRPr/>
          </a:p>
        </p:txBody>
      </p:sp>
      <p:sp>
        <p:nvSpPr>
          <p:cNvPr id="7" name="object 7"/>
          <p:cNvSpPr txBox="1"/>
          <p:nvPr/>
        </p:nvSpPr>
        <p:spPr>
          <a:xfrm>
            <a:off x="426516" y="2637866"/>
            <a:ext cx="8084184" cy="2709545"/>
          </a:xfrm>
          <a:prstGeom prst="rect">
            <a:avLst/>
          </a:prstGeom>
        </p:spPr>
        <p:txBody>
          <a:bodyPr vert="horz" wrap="square" lIns="0" tIns="62230" rIns="0" bIns="0" rtlCol="0">
            <a:spAutoFit/>
          </a:bodyPr>
          <a:lstStyle/>
          <a:p>
            <a:pPr marL="12065" marR="5080" indent="635" algn="ctr">
              <a:lnSpc>
                <a:spcPct val="90000"/>
              </a:lnSpc>
              <a:spcBef>
                <a:spcPts val="490"/>
              </a:spcBef>
            </a:pPr>
            <a:r>
              <a:rPr sz="3200" dirty="0">
                <a:solidFill>
                  <a:srgbClr val="080808"/>
                </a:solidFill>
                <a:latin typeface="Times New Roman"/>
                <a:cs typeface="Times New Roman"/>
              </a:rPr>
              <a:t>O'zbekiston</a:t>
            </a:r>
            <a:r>
              <a:rPr sz="3200" spc="-40" dirty="0">
                <a:solidFill>
                  <a:srgbClr val="080808"/>
                </a:solidFill>
                <a:latin typeface="Times New Roman"/>
                <a:cs typeface="Times New Roman"/>
              </a:rPr>
              <a:t> </a:t>
            </a:r>
            <a:r>
              <a:rPr sz="3200" dirty="0">
                <a:solidFill>
                  <a:srgbClr val="080808"/>
                </a:solidFill>
                <a:latin typeface="Times New Roman"/>
                <a:cs typeface="Times New Roman"/>
              </a:rPr>
              <a:t>Respublikasi</a:t>
            </a:r>
            <a:r>
              <a:rPr sz="3200" spc="-25" dirty="0">
                <a:solidFill>
                  <a:srgbClr val="080808"/>
                </a:solidFill>
                <a:latin typeface="Times New Roman"/>
                <a:cs typeface="Times New Roman"/>
              </a:rPr>
              <a:t> </a:t>
            </a:r>
            <a:r>
              <a:rPr sz="3200" dirty="0">
                <a:solidFill>
                  <a:srgbClr val="080808"/>
                </a:solidFill>
                <a:latin typeface="Times New Roman"/>
                <a:cs typeface="Times New Roman"/>
              </a:rPr>
              <a:t>BMTning</a:t>
            </a:r>
            <a:r>
              <a:rPr sz="3200" spc="-5" dirty="0">
                <a:solidFill>
                  <a:srgbClr val="080808"/>
                </a:solidFill>
                <a:latin typeface="Times New Roman"/>
                <a:cs typeface="Times New Roman"/>
              </a:rPr>
              <a:t> </a:t>
            </a:r>
            <a:r>
              <a:rPr sz="3200" spc="-10" dirty="0">
                <a:solidFill>
                  <a:srgbClr val="080808"/>
                </a:solidFill>
                <a:latin typeface="Times New Roman"/>
                <a:cs typeface="Times New Roman"/>
              </a:rPr>
              <a:t>terrorizmga </a:t>
            </a:r>
            <a:r>
              <a:rPr sz="3200" dirty="0">
                <a:solidFill>
                  <a:srgbClr val="080808"/>
                </a:solidFill>
                <a:latin typeface="Times New Roman"/>
                <a:cs typeface="Times New Roman"/>
              </a:rPr>
              <a:t>qarshi</a:t>
            </a:r>
            <a:r>
              <a:rPr sz="3200" spc="-30" dirty="0">
                <a:solidFill>
                  <a:srgbClr val="080808"/>
                </a:solidFill>
                <a:latin typeface="Times New Roman"/>
                <a:cs typeface="Times New Roman"/>
              </a:rPr>
              <a:t> </a:t>
            </a:r>
            <a:r>
              <a:rPr sz="3200" dirty="0">
                <a:solidFill>
                  <a:srgbClr val="080808"/>
                </a:solidFill>
                <a:latin typeface="Times New Roman"/>
                <a:cs typeface="Times New Roman"/>
              </a:rPr>
              <a:t>kurash</a:t>
            </a:r>
            <a:r>
              <a:rPr sz="3200" spc="-25" dirty="0">
                <a:solidFill>
                  <a:srgbClr val="080808"/>
                </a:solidFill>
                <a:latin typeface="Times New Roman"/>
                <a:cs typeface="Times New Roman"/>
              </a:rPr>
              <a:t> </a:t>
            </a:r>
            <a:r>
              <a:rPr sz="3200" dirty="0">
                <a:solidFill>
                  <a:srgbClr val="080808"/>
                </a:solidFill>
                <a:latin typeface="Times New Roman"/>
                <a:cs typeface="Times New Roman"/>
              </a:rPr>
              <a:t>bo'yicha</a:t>
            </a:r>
            <a:r>
              <a:rPr sz="3200" spc="-40" dirty="0">
                <a:solidFill>
                  <a:srgbClr val="080808"/>
                </a:solidFill>
                <a:latin typeface="Times New Roman"/>
                <a:cs typeface="Times New Roman"/>
              </a:rPr>
              <a:t> </a:t>
            </a:r>
            <a:r>
              <a:rPr sz="3200" dirty="0">
                <a:solidFill>
                  <a:srgbClr val="080808"/>
                </a:solidFill>
                <a:latin typeface="Times New Roman"/>
                <a:cs typeface="Times New Roman"/>
              </a:rPr>
              <a:t>barcha</a:t>
            </a:r>
            <a:r>
              <a:rPr sz="3200" spc="-35" dirty="0">
                <a:solidFill>
                  <a:srgbClr val="080808"/>
                </a:solidFill>
                <a:latin typeface="Times New Roman"/>
                <a:cs typeface="Times New Roman"/>
              </a:rPr>
              <a:t> </a:t>
            </a:r>
            <a:r>
              <a:rPr sz="3200" dirty="0">
                <a:solidFill>
                  <a:srgbClr val="080808"/>
                </a:solidFill>
                <a:latin typeface="Times New Roman"/>
                <a:cs typeface="Times New Roman"/>
              </a:rPr>
              <a:t>13</a:t>
            </a:r>
            <a:r>
              <a:rPr sz="3200" spc="-15" dirty="0">
                <a:solidFill>
                  <a:srgbClr val="080808"/>
                </a:solidFill>
                <a:latin typeface="Times New Roman"/>
                <a:cs typeface="Times New Roman"/>
              </a:rPr>
              <a:t> </a:t>
            </a:r>
            <a:r>
              <a:rPr sz="3200" spc="-10" dirty="0" err="1">
                <a:solidFill>
                  <a:srgbClr val="080808"/>
                </a:solidFill>
                <a:latin typeface="Times New Roman"/>
                <a:cs typeface="Times New Roman"/>
              </a:rPr>
              <a:t>konvensiyasi</a:t>
            </a:r>
            <a:r>
              <a:rPr sz="3200" spc="-10" dirty="0">
                <a:solidFill>
                  <a:srgbClr val="080808"/>
                </a:solidFill>
                <a:latin typeface="Times New Roman"/>
                <a:cs typeface="Times New Roman"/>
              </a:rPr>
              <a:t> </a:t>
            </a:r>
            <a:r>
              <a:rPr sz="3200" dirty="0">
                <a:solidFill>
                  <a:srgbClr val="080808"/>
                </a:solidFill>
                <a:latin typeface="Times New Roman"/>
                <a:cs typeface="Times New Roman"/>
              </a:rPr>
              <a:t>ishtirokchisi</a:t>
            </a:r>
            <a:r>
              <a:rPr sz="3200" spc="-50" dirty="0">
                <a:solidFill>
                  <a:srgbClr val="080808"/>
                </a:solidFill>
                <a:latin typeface="Times New Roman"/>
                <a:cs typeface="Times New Roman"/>
              </a:rPr>
              <a:t> </a:t>
            </a:r>
            <a:r>
              <a:rPr sz="3200" dirty="0">
                <a:solidFill>
                  <a:srgbClr val="080808"/>
                </a:solidFill>
                <a:latin typeface="Times New Roman"/>
                <a:cs typeface="Times New Roman"/>
              </a:rPr>
              <a:t>bo'lib,</a:t>
            </a:r>
            <a:r>
              <a:rPr sz="3200" spc="-35" dirty="0">
                <a:solidFill>
                  <a:srgbClr val="080808"/>
                </a:solidFill>
                <a:latin typeface="Times New Roman"/>
                <a:cs typeface="Times New Roman"/>
              </a:rPr>
              <a:t> </a:t>
            </a:r>
            <a:r>
              <a:rPr sz="3200" dirty="0">
                <a:solidFill>
                  <a:srgbClr val="080808"/>
                </a:solidFill>
                <a:latin typeface="Times New Roman"/>
                <a:cs typeface="Times New Roman"/>
              </a:rPr>
              <a:t>jahon</a:t>
            </a:r>
            <a:r>
              <a:rPr sz="3200" spc="-35" dirty="0">
                <a:solidFill>
                  <a:srgbClr val="080808"/>
                </a:solidFill>
                <a:latin typeface="Times New Roman"/>
                <a:cs typeface="Times New Roman"/>
              </a:rPr>
              <a:t> </a:t>
            </a:r>
            <a:r>
              <a:rPr sz="3200" dirty="0">
                <a:solidFill>
                  <a:srgbClr val="080808"/>
                </a:solidFill>
                <a:latin typeface="Times New Roman"/>
                <a:cs typeface="Times New Roman"/>
              </a:rPr>
              <a:t>hamjamiyatining</a:t>
            </a:r>
            <a:r>
              <a:rPr sz="3200" spc="-40" dirty="0">
                <a:solidFill>
                  <a:srgbClr val="080808"/>
                </a:solidFill>
                <a:latin typeface="Times New Roman"/>
                <a:cs typeface="Times New Roman"/>
              </a:rPr>
              <a:t> </a:t>
            </a:r>
            <a:r>
              <a:rPr sz="3200" spc="-10" dirty="0">
                <a:solidFill>
                  <a:srgbClr val="080808"/>
                </a:solidFill>
                <a:latin typeface="Times New Roman"/>
                <a:cs typeface="Times New Roman"/>
              </a:rPr>
              <a:t>ushbu </a:t>
            </a:r>
            <a:r>
              <a:rPr sz="3200" dirty="0">
                <a:solidFill>
                  <a:srgbClr val="080808"/>
                </a:solidFill>
                <a:latin typeface="Times New Roman"/>
                <a:cs typeface="Times New Roman"/>
              </a:rPr>
              <a:t>xavfga</a:t>
            </a:r>
            <a:r>
              <a:rPr sz="3200" spc="-35" dirty="0">
                <a:solidFill>
                  <a:srgbClr val="080808"/>
                </a:solidFill>
                <a:latin typeface="Times New Roman"/>
                <a:cs typeface="Times New Roman"/>
              </a:rPr>
              <a:t> </a:t>
            </a:r>
            <a:r>
              <a:rPr sz="3200" dirty="0">
                <a:solidFill>
                  <a:srgbClr val="080808"/>
                </a:solidFill>
                <a:latin typeface="Times New Roman"/>
                <a:cs typeface="Times New Roman"/>
              </a:rPr>
              <a:t>qarshi</a:t>
            </a:r>
            <a:r>
              <a:rPr sz="3200" spc="-35" dirty="0">
                <a:solidFill>
                  <a:srgbClr val="080808"/>
                </a:solidFill>
                <a:latin typeface="Times New Roman"/>
                <a:cs typeface="Times New Roman"/>
              </a:rPr>
              <a:t> </a:t>
            </a:r>
            <a:r>
              <a:rPr sz="3200" dirty="0">
                <a:solidFill>
                  <a:srgbClr val="080808"/>
                </a:solidFill>
                <a:latin typeface="Times New Roman"/>
                <a:cs typeface="Times New Roman"/>
              </a:rPr>
              <a:t>kurash</a:t>
            </a:r>
            <a:r>
              <a:rPr sz="3200" spc="-15" dirty="0">
                <a:solidFill>
                  <a:srgbClr val="080808"/>
                </a:solidFill>
                <a:latin typeface="Times New Roman"/>
                <a:cs typeface="Times New Roman"/>
              </a:rPr>
              <a:t> </a:t>
            </a:r>
            <a:r>
              <a:rPr sz="3200" dirty="0">
                <a:solidFill>
                  <a:srgbClr val="080808"/>
                </a:solidFill>
                <a:latin typeface="Times New Roman"/>
                <a:cs typeface="Times New Roman"/>
              </a:rPr>
              <a:t>borasidagi</a:t>
            </a:r>
            <a:r>
              <a:rPr sz="3200" spc="-45" dirty="0">
                <a:solidFill>
                  <a:srgbClr val="080808"/>
                </a:solidFill>
                <a:latin typeface="Times New Roman"/>
                <a:cs typeface="Times New Roman"/>
              </a:rPr>
              <a:t> </a:t>
            </a:r>
            <a:r>
              <a:rPr sz="3200" spc="-10" dirty="0">
                <a:solidFill>
                  <a:srgbClr val="080808"/>
                </a:solidFill>
                <a:latin typeface="Times New Roman"/>
                <a:cs typeface="Times New Roman"/>
              </a:rPr>
              <a:t>harakatlarini </a:t>
            </a:r>
            <a:r>
              <a:rPr sz="3200" dirty="0">
                <a:solidFill>
                  <a:srgbClr val="080808"/>
                </a:solidFill>
                <a:latin typeface="Times New Roman"/>
                <a:cs typeface="Times New Roman"/>
              </a:rPr>
              <a:t>birlashtirish</a:t>
            </a:r>
            <a:r>
              <a:rPr sz="3200" spc="-50" dirty="0">
                <a:solidFill>
                  <a:srgbClr val="080808"/>
                </a:solidFill>
                <a:latin typeface="Times New Roman"/>
                <a:cs typeface="Times New Roman"/>
              </a:rPr>
              <a:t> </a:t>
            </a:r>
            <a:r>
              <a:rPr sz="3200" dirty="0">
                <a:solidFill>
                  <a:srgbClr val="080808"/>
                </a:solidFill>
                <a:latin typeface="Times New Roman"/>
                <a:cs typeface="Times New Roman"/>
              </a:rPr>
              <a:t>yuzasidan</a:t>
            </a:r>
            <a:r>
              <a:rPr sz="3200" spc="-40" dirty="0">
                <a:solidFill>
                  <a:srgbClr val="080808"/>
                </a:solidFill>
                <a:latin typeface="Times New Roman"/>
                <a:cs typeface="Times New Roman"/>
              </a:rPr>
              <a:t> </a:t>
            </a:r>
            <a:r>
              <a:rPr sz="3200" dirty="0">
                <a:solidFill>
                  <a:srgbClr val="080808"/>
                </a:solidFill>
                <a:latin typeface="Times New Roman"/>
                <a:cs typeface="Times New Roman"/>
              </a:rPr>
              <a:t>ko'plab</a:t>
            </a:r>
            <a:r>
              <a:rPr sz="3200" spc="-35" dirty="0">
                <a:solidFill>
                  <a:srgbClr val="080808"/>
                </a:solidFill>
                <a:latin typeface="Times New Roman"/>
                <a:cs typeface="Times New Roman"/>
              </a:rPr>
              <a:t> </a:t>
            </a:r>
            <a:r>
              <a:rPr sz="3200" spc="-10" dirty="0">
                <a:solidFill>
                  <a:srgbClr val="080808"/>
                </a:solidFill>
                <a:latin typeface="Times New Roman"/>
                <a:cs typeface="Times New Roman"/>
              </a:rPr>
              <a:t>amaliy </a:t>
            </a:r>
            <a:r>
              <a:rPr sz="3200" dirty="0">
                <a:solidFill>
                  <a:srgbClr val="080808"/>
                </a:solidFill>
                <a:latin typeface="Times New Roman"/>
                <a:cs typeface="Times New Roman"/>
              </a:rPr>
              <a:t>tashabbuslarni</a:t>
            </a:r>
            <a:r>
              <a:rPr sz="3200" spc="-75" dirty="0">
                <a:solidFill>
                  <a:srgbClr val="080808"/>
                </a:solidFill>
                <a:latin typeface="Times New Roman"/>
                <a:cs typeface="Times New Roman"/>
              </a:rPr>
              <a:t> </a:t>
            </a:r>
            <a:r>
              <a:rPr sz="3200" dirty="0">
                <a:solidFill>
                  <a:srgbClr val="080808"/>
                </a:solidFill>
                <a:latin typeface="Times New Roman"/>
                <a:cs typeface="Times New Roman"/>
              </a:rPr>
              <a:t>ilgari</a:t>
            </a:r>
            <a:r>
              <a:rPr sz="3200" spc="-30" dirty="0">
                <a:solidFill>
                  <a:srgbClr val="080808"/>
                </a:solidFill>
                <a:latin typeface="Times New Roman"/>
                <a:cs typeface="Times New Roman"/>
              </a:rPr>
              <a:t> </a:t>
            </a:r>
            <a:r>
              <a:rPr sz="3200" spc="-10" dirty="0">
                <a:solidFill>
                  <a:srgbClr val="080808"/>
                </a:solidFill>
                <a:latin typeface="Times New Roman"/>
                <a:cs typeface="Times New Roman"/>
              </a:rPr>
              <a:t>surdi</a:t>
            </a:r>
            <a:endParaRPr sz="3200" dirty="0">
              <a:latin typeface="Times New Roman"/>
              <a:cs typeface="Times New Roman"/>
            </a:endParaRPr>
          </a:p>
        </p:txBody>
      </p:sp>
      <p:pic>
        <p:nvPicPr>
          <p:cNvPr id="3074" name="Picture 2" descr="https://storage.kun.uz/source/uploads/20180508/a87efga9g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9435"/>
            <a:ext cx="2813050" cy="219555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5"/>
          <a:stretch>
            <a:fillRect/>
          </a:stretch>
        </p:blipFill>
        <p:spPr>
          <a:xfrm>
            <a:off x="76200" y="63984"/>
            <a:ext cx="2785545" cy="21910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ъект 2"/>
          <p:cNvSpPr>
            <a:spLocks noGrp="1"/>
          </p:cNvSpPr>
          <p:nvPr>
            <p:ph idx="4294967295"/>
          </p:nvPr>
        </p:nvSpPr>
        <p:spPr>
          <a:xfrm>
            <a:off x="107950" y="1341438"/>
            <a:ext cx="8496300" cy="5256212"/>
          </a:xfrm>
          <a:prstGeom prst="rect">
            <a:avLst/>
          </a:prstGeom>
        </p:spPr>
        <p:txBody>
          <a:bodyPr/>
          <a:lstStyle/>
          <a:p>
            <a:r>
              <a:rPr lang="ru-RU" altLang="ru-RU" sz="2200">
                <a:latin typeface="Times New Roman" panose="02020603050405020304" pitchFamily="18" charset="0"/>
                <a:cs typeface="Times New Roman" panose="02020603050405020304" pitchFamily="18" charset="0"/>
              </a:rPr>
              <a:t>1992-йил 15—16-февралда АҚШ давлат котибининг Ўзбекистонга расмий ташриф буюриши асносида икки давлат ўртасида дипломатик алоқалар ўрнатилди. 1992-йил 16-март куни Тошкентдаъбиринчи бўлиб АҚШнинг элчихонаси очилди.</a:t>
            </a:r>
          </a:p>
          <a:p>
            <a:r>
              <a:rPr lang="ru-RU" altLang="ru-RU" sz="2200">
                <a:latin typeface="Times New Roman" panose="02020603050405020304" pitchFamily="18" charset="0"/>
                <a:cs typeface="Times New Roman" panose="02020603050405020304" pitchFamily="18" charset="0"/>
              </a:rPr>
              <a:t>Ўзбекистон </a:t>
            </a:r>
            <a:r>
              <a:rPr lang="uz-Cyrl-UZ" altLang="ru-RU" sz="2200">
                <a:latin typeface="Times New Roman" panose="02020603050405020304" pitchFamily="18" charset="0"/>
                <a:cs typeface="Times New Roman" panose="02020603050405020304" pitchFamily="18" charset="0"/>
              </a:rPr>
              <a:t> биринчи </a:t>
            </a:r>
            <a:r>
              <a:rPr lang="ru-RU" altLang="ru-RU" sz="2200">
                <a:latin typeface="Times New Roman" panose="02020603050405020304" pitchFamily="18" charset="0"/>
                <a:cs typeface="Times New Roman" panose="02020603050405020304" pitchFamily="18" charset="0"/>
              </a:rPr>
              <a:t>Президенти И.А.Каримовнинг 1996-йил 23-28- июнда АҚШга ташрифи, унинг АҚШ Президенти Билл Клинтон билан учрашуви икки мамлакат ўртасидаги ўзаро муносабатларига замин ҳозирлади. 1996-йил 25-июнда Ўзбекистоннинг АҚШдаги элчихонаси очилди.</a:t>
            </a:r>
          </a:p>
          <a:p>
            <a:r>
              <a:rPr lang="ru-RU" altLang="ru-RU" sz="2200">
                <a:latin typeface="Times New Roman" panose="02020603050405020304" pitchFamily="18" charset="0"/>
                <a:cs typeface="Times New Roman" panose="02020603050405020304" pitchFamily="18" charset="0"/>
              </a:rPr>
              <a:t>Ўзбекистоннинг Европа минтақаси билан ўзаро расмий алоқалари 1992-йил 30-январда Прагада Европада хавфсизлик ва ҳамкорлик ташкилоти (ЕХҲТ) қўмитасининг мажлисида Мустақил Давлатлар Ҳамдўстлиги (МДҲ) таркибига кирувчи давлатлами, жумладан Ўзбекистонни ЕХҲТ нинг тенг ҳуқуқли аъзолари қилиб қабул қилиши билан бошланди.</a:t>
            </a:r>
          </a:p>
          <a:p>
            <a:endParaRPr lang="ru-RU" altLang="ru-RU" sz="220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755650" y="260350"/>
            <a:ext cx="7488238" cy="8651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800" dirty="0" err="1">
                <a:solidFill>
                  <a:schemeClr val="tx1"/>
                </a:solidFill>
                <a:latin typeface="Times New Roman" panose="02020603050405020304" pitchFamily="18" charset="0"/>
                <a:cs typeface="Times New Roman" panose="02020603050405020304" pitchFamily="18" charset="0"/>
              </a:rPr>
              <a:t>Ўзбекистоннинг</a:t>
            </a:r>
            <a:r>
              <a:rPr lang="ru-RU" sz="2800" dirty="0">
                <a:solidFill>
                  <a:schemeClr val="tx1"/>
                </a:solidFill>
                <a:latin typeface="Times New Roman" panose="02020603050405020304" pitchFamily="18" charset="0"/>
                <a:cs typeface="Times New Roman" panose="02020603050405020304" pitchFamily="18" charset="0"/>
              </a:rPr>
              <a:t> Америка </a:t>
            </a:r>
            <a:r>
              <a:rPr lang="ru-RU" sz="2800" dirty="0" err="1">
                <a:solidFill>
                  <a:schemeClr val="tx1"/>
                </a:solidFill>
                <a:latin typeface="Times New Roman" panose="02020603050405020304" pitchFamily="18" charset="0"/>
                <a:cs typeface="Times New Roman" panose="02020603050405020304" pitchFamily="18" charset="0"/>
              </a:rPr>
              <a:t>мамлакатлари</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ва</a:t>
            </a:r>
            <a:r>
              <a:rPr lang="ru-RU" sz="2800" dirty="0">
                <a:solidFill>
                  <a:schemeClr val="tx1"/>
                </a:solidFill>
                <a:latin typeface="Times New Roman" panose="02020603050405020304" pitchFamily="18" charset="0"/>
                <a:cs typeface="Times New Roman" panose="02020603050405020304" pitchFamily="18" charset="0"/>
              </a:rPr>
              <a:t> Европа </a:t>
            </a:r>
            <a:r>
              <a:rPr lang="ru-RU" sz="2800" dirty="0" err="1">
                <a:solidFill>
                  <a:schemeClr val="tx1"/>
                </a:solidFill>
                <a:latin typeface="Times New Roman" panose="02020603050405020304" pitchFamily="18" charset="0"/>
                <a:cs typeface="Times New Roman" panose="02020603050405020304" pitchFamily="18" charset="0"/>
              </a:rPr>
              <a:t>Иттифоқи</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билан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ҳамкорлиги</a:t>
            </a:r>
            <a:r>
              <a:rPr lang="ru-RU"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60638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95288" y="1196975"/>
            <a:ext cx="8208962" cy="5111750"/>
          </a:xfrm>
          <a:prstGeom prst="rect">
            <a:avLst/>
          </a:prstGeom>
          <a:solidFill>
            <a:schemeClr val="accent3">
              <a:lumMod val="20000"/>
              <a:lumOff val="80000"/>
            </a:schemeClr>
          </a:solidFill>
        </p:spPr>
        <p:txBody>
          <a:bodyPr/>
          <a:lstStyle/>
          <a:p>
            <a:pPr algn="just">
              <a:defRPr/>
            </a:pPr>
            <a:r>
              <a:rPr lang="ru-RU" sz="2200" dirty="0">
                <a:latin typeface="Times New Roman" panose="02020603050405020304" pitchFamily="18" charset="0"/>
                <a:cs typeface="Times New Roman" panose="02020603050405020304" pitchFamily="18" charset="0"/>
              </a:rPr>
              <a:t>Европа </a:t>
            </a:r>
            <a:r>
              <a:rPr lang="ru-RU" sz="2200" dirty="0" err="1">
                <a:latin typeface="Times New Roman" panose="02020603050405020304" pitchFamily="18" charset="0"/>
                <a:cs typeface="Times New Roman" panose="02020603050405020304" pitchFamily="18" charset="0"/>
              </a:rPr>
              <a:t>Иттифоқининг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Ўзбекистондаги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ваколатхонаси</a:t>
            </a:r>
            <a:r>
              <a:rPr lang="ru-RU" sz="2200" dirty="0">
                <a:latin typeface="Times New Roman" panose="02020603050405020304" pitchFamily="18" charset="0"/>
                <a:cs typeface="Times New Roman" panose="02020603050405020304" pitchFamily="18" charset="0"/>
              </a:rPr>
              <a:t> 2012-йилдан </a:t>
            </a:r>
            <a:r>
              <a:rPr lang="ru-RU" sz="2200" dirty="0" err="1">
                <a:latin typeface="Times New Roman" panose="02020603050405020304" pitchFamily="18" charset="0"/>
                <a:cs typeface="Times New Roman" panose="02020603050405020304" pitchFamily="18" charset="0"/>
              </a:rPr>
              <a:t>бошлаб</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ўз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фаолиятини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бошлади</a:t>
            </a:r>
            <a:r>
              <a:rPr lang="ru-RU" sz="2200" dirty="0">
                <a:latin typeface="Times New Roman" panose="02020603050405020304" pitchFamily="18" charset="0"/>
                <a:cs typeface="Times New Roman" panose="02020603050405020304" pitchFamily="18" charset="0"/>
              </a:rPr>
              <a:t>. Европа </a:t>
            </a:r>
            <a:r>
              <a:rPr lang="ru-RU" sz="2200" dirty="0" err="1">
                <a:latin typeface="Times New Roman" panose="02020603050405020304" pitchFamily="18" charset="0"/>
                <a:cs typeface="Times New Roman" panose="02020603050405020304" pitchFamily="18" charset="0"/>
              </a:rPr>
              <a:t>Иттифоқи</a:t>
            </a:r>
            <a:r>
              <a:rPr lang="ru-RU" sz="2200" dirty="0">
                <a:latin typeface="Times New Roman" panose="02020603050405020304" pitchFamily="18" charset="0"/>
                <a:cs typeface="Times New Roman" panose="02020603050405020304" pitchFamily="18" charset="0"/>
              </a:rPr>
              <a:t> 2007-2013- </a:t>
            </a:r>
            <a:r>
              <a:rPr lang="ru-RU" sz="2200" dirty="0" err="1">
                <a:latin typeface="Times New Roman" panose="02020603050405020304" pitchFamily="18" charset="0"/>
                <a:cs typeface="Times New Roman" panose="02020603050405020304" pitchFamily="18" charset="0"/>
              </a:rPr>
              <a:t>йилларда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Ўзбекистонда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ривожланиш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жараёнини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қўллаб-қувватлаш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учун</a:t>
            </a:r>
            <a:r>
              <a:rPr lang="ru-RU" sz="2200" dirty="0">
                <a:latin typeface="Times New Roman" panose="02020603050405020304" pitchFamily="18" charset="0"/>
                <a:cs typeface="Times New Roman" panose="02020603050405020304" pitchFamily="18" charset="0"/>
              </a:rPr>
              <a:t> 72 мин. евро </a:t>
            </a:r>
            <a:r>
              <a:rPr lang="ru-RU" sz="2200" dirty="0" err="1">
                <a:latin typeface="Times New Roman" panose="02020603050405020304" pitchFamily="18" charset="0"/>
                <a:cs typeface="Times New Roman" panose="02020603050405020304" pitchFamily="18" charset="0"/>
              </a:rPr>
              <a:t>ажратди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Шунингдек</a:t>
            </a:r>
            <a:r>
              <a:rPr lang="ru-RU" sz="2200" dirty="0">
                <a:latin typeface="Times New Roman" panose="02020603050405020304" pitchFamily="18" charset="0"/>
                <a:cs typeface="Times New Roman" panose="02020603050405020304" pitchFamily="18" charset="0"/>
              </a:rPr>
              <a:t>, Европа </a:t>
            </a:r>
            <a:r>
              <a:rPr lang="ru-RU" sz="2200" dirty="0" err="1">
                <a:latin typeface="Times New Roman" panose="02020603050405020304" pitchFamily="18" charset="0"/>
                <a:cs typeface="Times New Roman" panose="02020603050405020304" pitchFamily="18" charset="0"/>
              </a:rPr>
              <a:t>Иттифоқи</a:t>
            </a:r>
            <a:r>
              <a:rPr lang="ru-RU" sz="2200" dirty="0">
                <a:latin typeface="Times New Roman" panose="02020603050405020304" pitchFamily="18" charset="0"/>
                <a:cs typeface="Times New Roman" panose="02020603050405020304" pitchFamily="18" charset="0"/>
              </a:rPr>
              <a:t> 2014— 2020-йилларда </a:t>
            </a:r>
            <a:r>
              <a:rPr lang="ru-RU" sz="2200" dirty="0" err="1">
                <a:latin typeface="Times New Roman" panose="02020603050405020304" pitchFamily="18" charset="0"/>
                <a:cs typeface="Times New Roman" panose="02020603050405020304" pitchFamily="18" charset="0"/>
              </a:rPr>
              <a:t>Ўзбекистонда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амалга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оширилаётган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лойиҳаларни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қўллаб-қу</a:t>
            </a:r>
            <a:r>
              <a:rPr lang="uz-Cyrl-UZ" sz="2200" dirty="0">
                <a:latin typeface="Times New Roman" panose="02020603050405020304" pitchFamily="18" charset="0"/>
                <a:cs typeface="Times New Roman" panose="02020603050405020304" pitchFamily="18" charset="0"/>
              </a:rPr>
              <a:t>вв</a:t>
            </a:r>
            <a:r>
              <a:rPr lang="ru-RU" sz="2200" dirty="0" err="1">
                <a:latin typeface="Times New Roman" panose="02020603050405020304" pitchFamily="18" charset="0"/>
                <a:cs typeface="Times New Roman" panose="02020603050405020304" pitchFamily="18" charset="0"/>
              </a:rPr>
              <a:t>атлаш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молиялаштириш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учун</a:t>
            </a:r>
            <a:r>
              <a:rPr lang="ru-RU" sz="2200" dirty="0">
                <a:latin typeface="Times New Roman" panose="02020603050405020304" pitchFamily="18" charset="0"/>
                <a:cs typeface="Times New Roman" panose="02020603050405020304" pitchFamily="18" charset="0"/>
              </a:rPr>
              <a:t> 168 миллион евро </a:t>
            </a:r>
            <a:r>
              <a:rPr lang="ru-RU" sz="2200" dirty="0" err="1">
                <a:latin typeface="Times New Roman" panose="02020603050405020304" pitchFamily="18" charset="0"/>
                <a:cs typeface="Times New Roman" panose="02020603050405020304" pitchFamily="18" charset="0"/>
              </a:rPr>
              <a:t>ажратишини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эълон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қилди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Саъй-ҳаракатлар</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маблағла</a:t>
            </a:r>
            <a:r>
              <a:rPr lang="uz-Cyrl-UZ" sz="2200" dirty="0">
                <a:latin typeface="Times New Roman" panose="02020603050405020304" pitchFamily="18" charset="0"/>
                <a:cs typeface="Times New Roman" panose="02020603050405020304" pitchFamily="18" charset="0"/>
              </a:rPr>
              <a:t>рн</a:t>
            </a:r>
            <a:r>
              <a:rPr lang="ru-RU" sz="2200" dirty="0" err="1">
                <a:latin typeface="Times New Roman" panose="02020603050405020304" pitchFamily="18" charset="0"/>
                <a:cs typeface="Times New Roman" panose="02020603050405020304" pitchFamily="18" charset="0"/>
              </a:rPr>
              <a:t>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аксарият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қисми</a:t>
            </a:r>
            <a:r>
              <a:rPr lang="ru-RU" sz="2200" dirty="0">
                <a:latin typeface="Times New Roman" panose="02020603050405020304" pitchFamily="18" charset="0"/>
                <a:cs typeface="Times New Roman" panose="02020603050405020304" pitchFamily="18" charset="0"/>
              </a:rPr>
              <a:t> ирригация </a:t>
            </a:r>
            <a:r>
              <a:rPr lang="ru-RU" sz="2200" dirty="0" err="1">
                <a:latin typeface="Times New Roman" panose="02020603050405020304" pitchFamily="18" charset="0"/>
                <a:cs typeface="Times New Roman" panose="02020603050405020304" pitchFamily="18" charset="0"/>
              </a:rPr>
              <a:t>инфратузилмасини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яхшилаш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соҳага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сувни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тежаш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технологияларини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жорий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қилиш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мамлакатда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тақсимотининг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янги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шаклларини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ярати</a:t>
            </a:r>
            <a:r>
              <a:rPr lang="en-US" sz="2200" dirty="0" err="1">
                <a:latin typeface="Times New Roman" panose="02020603050405020304" pitchFamily="18" charset="0"/>
                <a:cs typeface="Times New Roman" panose="02020603050405020304" pitchFamily="18" charset="0"/>
              </a:rPr>
              <a:t>шга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қа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ратилад</a:t>
            </a:r>
            <a:r>
              <a:rPr lang="ru-RU" sz="2200" dirty="0">
                <a:latin typeface="Times New Roman" panose="02020603050405020304" pitchFamily="18" charset="0"/>
                <a:cs typeface="Times New Roman" panose="02020603050405020304" pitchFamily="18" charset="0"/>
              </a:rPr>
              <a:t>и. Шу </a:t>
            </a:r>
            <a:r>
              <a:rPr lang="ru-RU" sz="2200" dirty="0" err="1">
                <a:latin typeface="Times New Roman" panose="02020603050405020304" pitchFamily="18" charset="0"/>
                <a:cs typeface="Times New Roman" panose="02020603050405020304" pitchFamily="18" charset="0"/>
              </a:rPr>
              <a:t>билан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бирга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агро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озиқ-овқат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бизнеси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озиқ-овқат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соҳасидаги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корхоналами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ривожлантириш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янги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қу</a:t>
            </a:r>
            <a:r>
              <a:rPr lang="en-US" sz="2200" dirty="0">
                <a:latin typeface="Times New Roman" panose="02020603050405020304" pitchFamily="18" charset="0"/>
                <a:cs typeface="Times New Roman" panose="02020603050405020304" pitchFamily="18" charset="0"/>
              </a:rPr>
              <a:t>w</a:t>
            </a:r>
            <a:r>
              <a:rPr lang="ru-RU" sz="2200" dirty="0" err="1">
                <a:latin typeface="Times New Roman" panose="02020603050405020304" pitchFamily="18" charset="0"/>
                <a:cs typeface="Times New Roman" panose="02020603050405020304" pitchFamily="18" charset="0"/>
              </a:rPr>
              <a:t>атларни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ишга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тушири</a:t>
            </a:r>
            <a:r>
              <a:rPr lang="en-US" sz="2200" dirty="0" err="1">
                <a:latin typeface="Times New Roman" panose="02020603050405020304" pitchFamily="18" charset="0"/>
                <a:cs typeface="Times New Roman" panose="02020603050405020304" pitchFamily="18" charset="0"/>
              </a:rPr>
              <a:t>шга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ҳам</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лойиҳалар</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йўналтирилади</a:t>
            </a:r>
            <a:endParaRPr lang="ru-RU" sz="2200"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042988" y="382588"/>
            <a:ext cx="6913562" cy="6477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400" dirty="0" err="1">
                <a:solidFill>
                  <a:schemeClr val="tx1"/>
                </a:solidFill>
                <a:latin typeface="Times New Roman" panose="02020603050405020304" pitchFamily="18" charset="0"/>
                <a:cs typeface="Times New Roman" panose="02020603050405020304" pitchFamily="18" charset="0"/>
              </a:rPr>
              <a:t>Ўзбекистоннинг</a:t>
            </a:r>
            <a:r>
              <a:rPr lang="ru-RU" sz="2400" dirty="0">
                <a:solidFill>
                  <a:schemeClr val="tx1"/>
                </a:solidFill>
                <a:latin typeface="Times New Roman" panose="02020603050405020304" pitchFamily="18" charset="0"/>
                <a:cs typeface="Times New Roman" panose="02020603050405020304" pitchFamily="18" charset="0"/>
              </a:rPr>
              <a:t> Америка </a:t>
            </a:r>
            <a:r>
              <a:rPr lang="ru-RU" sz="2400" dirty="0" err="1">
                <a:solidFill>
                  <a:schemeClr val="tx1"/>
                </a:solidFill>
                <a:latin typeface="Times New Roman" panose="02020603050405020304" pitchFamily="18" charset="0"/>
                <a:cs typeface="Times New Roman" panose="02020603050405020304" pitchFamily="18" charset="0"/>
              </a:rPr>
              <a:t>мамлакатлари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ва</a:t>
            </a:r>
            <a:r>
              <a:rPr lang="ru-RU" sz="2400" dirty="0">
                <a:solidFill>
                  <a:schemeClr val="tx1"/>
                </a:solidFill>
                <a:latin typeface="Times New Roman" panose="02020603050405020304" pitchFamily="18" charset="0"/>
                <a:cs typeface="Times New Roman" panose="02020603050405020304" pitchFamily="18" charset="0"/>
              </a:rPr>
              <a:t> Европа </a:t>
            </a:r>
            <a:r>
              <a:rPr lang="ru-RU" sz="2400" dirty="0" err="1">
                <a:solidFill>
                  <a:schemeClr val="tx1"/>
                </a:solidFill>
                <a:latin typeface="Times New Roman" panose="02020603050405020304" pitchFamily="18" charset="0"/>
                <a:cs typeface="Times New Roman" panose="02020603050405020304" pitchFamily="18" charset="0"/>
              </a:rPr>
              <a:t>Иттифоқи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билан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ҳамкорлиги</a:t>
            </a:r>
            <a:r>
              <a:rPr lang="ru-RU"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8259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defRPr/>
            </a:pPr>
            <a:r>
              <a:rPr lang="uz-Cyrl-UZ" sz="2400" dirty="0">
                <a:solidFill>
                  <a:srgbClr val="002060"/>
                </a:solidFill>
                <a:effectLst/>
                <a:latin typeface="Times New Roman" pitchFamily="18" charset="0"/>
                <a:cs typeface="Times New Roman" pitchFamily="18" charset="0"/>
              </a:rPr>
              <a:t>Республикамизнинг</a:t>
            </a:r>
            <a:r>
              <a:rPr lang="uz-Cyrl-UZ" sz="2400" dirty="0">
                <a:effectLst/>
                <a:latin typeface="Times New Roman" pitchFamily="18" charset="0"/>
                <a:cs typeface="Times New Roman" pitchFamily="18" charset="0"/>
              </a:rPr>
              <a:t> ташқи сиёсати ва ташқи иқтисодий алоқаларини тартибга соладиган қонунлар қабул қилинди.</a:t>
            </a:r>
          </a:p>
        </p:txBody>
      </p:sp>
      <p:graphicFrame>
        <p:nvGraphicFramePr>
          <p:cNvPr id="4" name="Схема 3"/>
          <p:cNvGraphicFramePr/>
          <p:nvPr/>
        </p:nvGraphicFramePr>
        <p:xfrm>
          <a:off x="428596" y="1643050"/>
          <a:ext cx="842968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p:cNvSpPr/>
          <p:nvPr/>
        </p:nvSpPr>
        <p:spPr>
          <a:xfrm>
            <a:off x="107950" y="188913"/>
            <a:ext cx="8928100" cy="1223962"/>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uz-Cyrl-UZ" sz="2800" b="1" dirty="0">
                <a:solidFill>
                  <a:srgbClr val="7030A0"/>
                </a:solidFill>
                <a:latin typeface="Times New Roman" pitchFamily="18" charset="0"/>
                <a:cs typeface="Times New Roman" pitchFamily="18" charset="0"/>
              </a:rPr>
              <a:t>Республикамизнинг ташқи сиёсати ва ташқи иқтисодий алоқаларини тартибга соладиган қонунлар қабул қилинди.</a:t>
            </a:r>
            <a:endParaRPr lang="ru-RU" sz="2800" b="1" dirty="0">
              <a:solidFill>
                <a:srgbClr val="7030A0"/>
              </a:solidFill>
            </a:endParaRPr>
          </a:p>
        </p:txBody>
      </p:sp>
    </p:spTree>
    <p:extLst>
      <p:ext uri="{BB962C8B-B14F-4D97-AF65-F5344CB8AC3E}">
        <p14:creationId xmlns:p14="http://schemas.microsoft.com/office/powerpoint/2010/main" val="149313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extLst>
              <p:ext uri="{D42A27DB-BD31-4B8C-83A1-F6EECF244321}">
                <p14:modId xmlns:p14="http://schemas.microsoft.com/office/powerpoint/2010/main" val="462937235"/>
              </p:ext>
            </p:extLst>
          </p:nvPr>
        </p:nvGraphicFramePr>
        <p:xfrm>
          <a:off x="395536" y="1772816"/>
          <a:ext cx="835292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p:cNvSpPr/>
          <p:nvPr/>
        </p:nvSpPr>
        <p:spPr>
          <a:xfrm>
            <a:off x="395288" y="188913"/>
            <a:ext cx="8569325" cy="12827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3200" b="1" dirty="0">
                <a:solidFill>
                  <a:srgbClr val="002060"/>
                </a:solidFill>
                <a:latin typeface="Times New Roman" pitchFamily="18" charset="0"/>
                <a:cs typeface="Times New Roman" pitchFamily="18" charset="0"/>
              </a:rPr>
              <a:t>Ташқи алокаларни таъминлайдиган вазирликлар ва муассасалар ташкил этилди</a:t>
            </a:r>
            <a:endParaRPr lang="ru-RU" sz="3200" b="1" dirty="0">
              <a:solidFill>
                <a:srgbClr val="002060"/>
              </a:solidFill>
            </a:endParaRPr>
          </a:p>
        </p:txBody>
      </p:sp>
    </p:spTree>
    <p:extLst>
      <p:ext uri="{BB962C8B-B14F-4D97-AF65-F5344CB8AC3E}">
        <p14:creationId xmlns:p14="http://schemas.microsoft.com/office/powerpoint/2010/main" val="4095359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500188"/>
            <a:ext cx="3786187"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995738"/>
            <a:ext cx="40005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с одним скругленным углом 2"/>
          <p:cNvSpPr/>
          <p:nvPr/>
        </p:nvSpPr>
        <p:spPr>
          <a:xfrm>
            <a:off x="250825" y="44450"/>
            <a:ext cx="8713788" cy="1239838"/>
          </a:xfrm>
          <a:prstGeom prst="round1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ru-RU" sz="2800" b="1" dirty="0">
                <a:solidFill>
                  <a:srgbClr val="002060"/>
                </a:solidFill>
                <a:latin typeface="Times New Roman" pitchFamily="18" charset="0"/>
                <a:cs typeface="Times New Roman" pitchFamily="18" charset="0"/>
              </a:rPr>
              <a:t>БМТ </a:t>
            </a:r>
            <a:r>
              <a:rPr lang="ru-RU" sz="2800" b="1" dirty="0" err="1">
                <a:solidFill>
                  <a:srgbClr val="002060"/>
                </a:solidFill>
                <a:latin typeface="Times New Roman" pitchFamily="18" charset="0"/>
                <a:cs typeface="Times New Roman" pitchFamily="18" charset="0"/>
              </a:rPr>
              <a:t>хомийлигидаги</a:t>
            </a:r>
            <a:r>
              <a:rPr lang="ru-RU" sz="2800" b="1" dirty="0">
                <a:solidFill>
                  <a:srgbClr val="002060"/>
                </a:solidFill>
                <a:latin typeface="Times New Roman" pitchFamily="18" charset="0"/>
                <a:cs typeface="Times New Roman" pitchFamily="18" charset="0"/>
              </a:rPr>
              <a:t> ЮНЕСКО </a:t>
            </a:r>
            <a:r>
              <a:rPr lang="ru-RU" sz="2800" b="1" dirty="0" err="1">
                <a:solidFill>
                  <a:srgbClr val="002060"/>
                </a:solidFill>
                <a:latin typeface="Times New Roman" pitchFamily="18" charset="0"/>
                <a:cs typeface="Times New Roman" pitchFamily="18" charset="0"/>
              </a:rPr>
              <a:t>ташкилотига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Ўзбекистон</a:t>
            </a:r>
            <a:r>
              <a:rPr lang="ru-RU" sz="2800" b="1" dirty="0">
                <a:solidFill>
                  <a:srgbClr val="002060"/>
                </a:solidFill>
                <a:latin typeface="Times New Roman" pitchFamily="18" charset="0"/>
                <a:cs typeface="Times New Roman" pitchFamily="18" charset="0"/>
              </a:rPr>
              <a:t> 1993-йил 29-октабрда </a:t>
            </a:r>
            <a:r>
              <a:rPr lang="ru-RU" sz="2800" b="1" dirty="0" err="1">
                <a:solidFill>
                  <a:srgbClr val="002060"/>
                </a:solidFill>
                <a:latin typeface="Times New Roman" pitchFamily="18" charset="0"/>
                <a:cs typeface="Times New Roman" pitchFamily="18" charset="0"/>
              </a:rPr>
              <a:t>аъзо</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бўлиб</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кирган</a:t>
            </a:r>
            <a:r>
              <a:rPr lang="ru-RU" sz="2800" b="1" dirty="0">
                <a:solidFill>
                  <a:srgbClr val="002060"/>
                </a:solidFill>
                <a:latin typeface="Times New Roman" pitchFamily="18" charset="0"/>
                <a:cs typeface="Times New Roman" pitchFamily="18" charset="0"/>
              </a:rPr>
              <a:t>. </a:t>
            </a:r>
            <a:endParaRPr lang="ru-RU" sz="2800" b="1" dirty="0">
              <a:solidFill>
                <a:srgbClr val="002060"/>
              </a:solidFill>
            </a:endParaRPr>
          </a:p>
        </p:txBody>
      </p:sp>
    </p:spTree>
    <p:extLst>
      <p:ext uri="{BB962C8B-B14F-4D97-AF65-F5344CB8AC3E}">
        <p14:creationId xmlns:p14="http://schemas.microsoft.com/office/powerpoint/2010/main" val="406094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extLst>
              <p:ext uri="{D42A27DB-BD31-4B8C-83A1-F6EECF244321}">
                <p14:modId xmlns:p14="http://schemas.microsoft.com/office/powerpoint/2010/main" val="1502110720"/>
              </p:ext>
            </p:extLst>
          </p:nvPr>
        </p:nvGraphicFramePr>
        <p:xfrm>
          <a:off x="0" y="1285860"/>
          <a:ext cx="9144000"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467544" y="260648"/>
            <a:ext cx="8229600" cy="1008112"/>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lstStyle/>
          <a:p>
            <a:pPr marL="0" indent="0" algn="ctr">
              <a:buFont typeface="Georgia" panose="02040502050405020303" pitchFamily="18" charset="0"/>
              <a:buNone/>
              <a:defRPr/>
            </a:pPr>
            <a:r>
              <a:rPr lang="ru-RU" sz="2400" dirty="0" err="1">
                <a:solidFill>
                  <a:srgbClr val="002060"/>
                </a:solidFill>
                <a:latin typeface="Times New Roman" pitchFamily="18" charset="0"/>
                <a:cs typeface="Times New Roman" pitchFamily="18" charset="0"/>
              </a:rPr>
              <a:t>Ўзбекистоннинг</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мустақиллик</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йилларидаги</a:t>
            </a:r>
            <a:r>
              <a:rPr lang="ru-RU" sz="2400" dirty="0">
                <a:solidFill>
                  <a:srgbClr val="002060"/>
                </a:solidFill>
                <a:latin typeface="Times New Roman" pitchFamily="18" charset="0"/>
                <a:cs typeface="Times New Roman" pitchFamily="18" charset="0"/>
              </a:rPr>
              <a:t> </a:t>
            </a:r>
            <a:r>
              <a:rPr lang="uz-Latn-UZ" sz="2400" dirty="0">
                <a:solidFill>
                  <a:srgbClr val="002060"/>
                </a:solidFill>
                <a:latin typeface="Times New Roman" pitchFamily="18" charset="0"/>
                <a:cs typeface="Times New Roman" pitchFamily="18" charset="0"/>
              </a:rPr>
              <a:t>x</a:t>
            </a:r>
            <a:r>
              <a:rPr lang="ru-RU" sz="2400" dirty="0" err="1">
                <a:solidFill>
                  <a:srgbClr val="002060"/>
                </a:solidFill>
                <a:latin typeface="Times New Roman" pitchFamily="18" charset="0"/>
                <a:cs typeface="Times New Roman" pitchFamily="18" charset="0"/>
              </a:rPr>
              <a:t>алқаро</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алокалари</a:t>
            </a:r>
            <a:endParaRPr lang="ru-RU"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444673915"/>
      </p:ext>
    </p:extLst>
  </p:cSld>
  <p:clrMapOvr>
    <a:masterClrMapping/>
  </p:clrMapOvr>
  <p:transition advTm="1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ъект 2"/>
          <p:cNvSpPr>
            <a:spLocks noGrp="1"/>
          </p:cNvSpPr>
          <p:nvPr>
            <p:ph idx="4294967295"/>
          </p:nvPr>
        </p:nvSpPr>
        <p:spPr>
          <a:xfrm>
            <a:off x="107950" y="1341438"/>
            <a:ext cx="8496300" cy="5256212"/>
          </a:xfrm>
          <a:prstGeom prst="rect">
            <a:avLst/>
          </a:prstGeom>
        </p:spPr>
        <p:txBody>
          <a:bodyPr/>
          <a:lstStyle/>
          <a:p>
            <a:pPr algn="just"/>
            <a:r>
              <a:rPr lang="ru-RU" altLang="ru-RU" sz="2200" dirty="0">
                <a:latin typeface="Times New Roman" panose="02020603050405020304" pitchFamily="18" charset="0"/>
                <a:cs typeface="Times New Roman" panose="02020603050405020304" pitchFamily="18" charset="0"/>
              </a:rPr>
              <a:t>1992-йил 15—16-февралда АҚШ </a:t>
            </a:r>
            <a:r>
              <a:rPr lang="ru-RU" altLang="ru-RU" sz="2200" dirty="0" err="1">
                <a:latin typeface="Times New Roman" panose="02020603050405020304" pitchFamily="18" charset="0"/>
                <a:cs typeface="Times New Roman" panose="02020603050405020304" pitchFamily="18" charset="0"/>
              </a:rPr>
              <a:t>давлат</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котибининг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Ўзбекистонга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расмий</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ташриф</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буюриши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асносида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икки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давлат</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ўртасида</a:t>
            </a:r>
            <a:r>
              <a:rPr lang="ru-RU" altLang="ru-RU" sz="2200" dirty="0">
                <a:latin typeface="Times New Roman" panose="02020603050405020304" pitchFamily="18" charset="0"/>
                <a:cs typeface="Times New Roman" panose="02020603050405020304" pitchFamily="18" charset="0"/>
              </a:rPr>
              <a:t> дипломатик </a:t>
            </a:r>
            <a:r>
              <a:rPr lang="ru-RU" altLang="ru-RU" sz="2200" dirty="0" err="1">
                <a:latin typeface="Times New Roman" panose="02020603050405020304" pitchFamily="18" charset="0"/>
                <a:cs typeface="Times New Roman" panose="02020603050405020304" pitchFamily="18" charset="0"/>
              </a:rPr>
              <a:t>алоқалар</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ўрнатилди</a:t>
            </a:r>
            <a:r>
              <a:rPr lang="ru-RU" altLang="ru-RU" sz="2200" dirty="0">
                <a:latin typeface="Times New Roman" panose="02020603050405020304" pitchFamily="18" charset="0"/>
                <a:cs typeface="Times New Roman" panose="02020603050405020304" pitchFamily="18" charset="0"/>
              </a:rPr>
              <a:t>. 1992-йил 16-март </a:t>
            </a:r>
            <a:r>
              <a:rPr lang="ru-RU" altLang="ru-RU" sz="2200" dirty="0" err="1">
                <a:latin typeface="Times New Roman" panose="02020603050405020304" pitchFamily="18" charset="0"/>
                <a:cs typeface="Times New Roman" panose="02020603050405020304" pitchFamily="18" charset="0"/>
              </a:rPr>
              <a:t>куни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Тошкентдаъбиринчи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бўлиб</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АҚШнинг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элчихонаси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очилди</a:t>
            </a:r>
            <a:r>
              <a:rPr lang="ru-RU" altLang="ru-RU" sz="2200" dirty="0">
                <a:latin typeface="Times New Roman" panose="02020603050405020304" pitchFamily="18" charset="0"/>
                <a:cs typeface="Times New Roman" panose="02020603050405020304" pitchFamily="18" charset="0"/>
              </a:rPr>
              <a:t>.</a:t>
            </a:r>
          </a:p>
          <a:p>
            <a:pPr algn="just"/>
            <a:r>
              <a:rPr lang="ru-RU" altLang="ru-RU" sz="2200" dirty="0" err="1">
                <a:latin typeface="Times New Roman" panose="02020603050405020304" pitchFamily="18" charset="0"/>
                <a:cs typeface="Times New Roman" panose="02020603050405020304" pitchFamily="18" charset="0"/>
              </a:rPr>
              <a:t>Ўзбекистон</a:t>
            </a:r>
            <a:r>
              <a:rPr lang="ru-RU" altLang="ru-RU" sz="2200" dirty="0">
                <a:latin typeface="Times New Roman" panose="02020603050405020304" pitchFamily="18" charset="0"/>
                <a:cs typeface="Times New Roman" panose="02020603050405020304" pitchFamily="18" charset="0"/>
              </a:rPr>
              <a:t> </a:t>
            </a:r>
            <a:r>
              <a:rPr lang="uz-Cyrl-UZ" altLang="ru-RU" sz="2200" dirty="0">
                <a:latin typeface="Times New Roman" panose="02020603050405020304" pitchFamily="18" charset="0"/>
                <a:cs typeface="Times New Roman" panose="02020603050405020304" pitchFamily="18" charset="0"/>
              </a:rPr>
              <a:t> биринчи </a:t>
            </a:r>
            <a:r>
              <a:rPr lang="ru-RU" altLang="ru-RU" sz="2200" dirty="0" err="1">
                <a:latin typeface="Times New Roman" panose="02020603050405020304" pitchFamily="18" charset="0"/>
                <a:cs typeface="Times New Roman" panose="02020603050405020304" pitchFamily="18" charset="0"/>
              </a:rPr>
              <a:t>Президенти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И.А.Каримовнинг</a:t>
            </a:r>
            <a:r>
              <a:rPr lang="ru-RU" altLang="ru-RU" sz="2200" dirty="0">
                <a:latin typeface="Times New Roman" panose="02020603050405020304" pitchFamily="18" charset="0"/>
                <a:cs typeface="Times New Roman" panose="02020603050405020304" pitchFamily="18" charset="0"/>
              </a:rPr>
              <a:t> 1996-йил 23-28- </a:t>
            </a:r>
            <a:r>
              <a:rPr lang="ru-RU" altLang="ru-RU" sz="2200" dirty="0" err="1">
                <a:latin typeface="Times New Roman" panose="02020603050405020304" pitchFamily="18" charset="0"/>
                <a:cs typeface="Times New Roman" panose="02020603050405020304" pitchFamily="18" charset="0"/>
              </a:rPr>
              <a:t>июнда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АҚШга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ташрифи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унинг</a:t>
            </a:r>
            <a:r>
              <a:rPr lang="ru-RU" altLang="ru-RU" sz="2200" dirty="0">
                <a:latin typeface="Times New Roman" panose="02020603050405020304" pitchFamily="18" charset="0"/>
                <a:cs typeface="Times New Roman" panose="02020603050405020304" pitchFamily="18" charset="0"/>
              </a:rPr>
              <a:t> АҚШ </a:t>
            </a:r>
            <a:r>
              <a:rPr lang="ru-RU" altLang="ru-RU" sz="2200" dirty="0" err="1">
                <a:latin typeface="Times New Roman" panose="02020603050405020304" pitchFamily="18" charset="0"/>
                <a:cs typeface="Times New Roman" panose="02020603050405020304" pitchFamily="18" charset="0"/>
              </a:rPr>
              <a:t>Президенти</a:t>
            </a:r>
            <a:r>
              <a:rPr lang="ru-RU" altLang="ru-RU" sz="2200" dirty="0">
                <a:latin typeface="Times New Roman" panose="02020603050405020304" pitchFamily="18" charset="0"/>
                <a:cs typeface="Times New Roman" panose="02020603050405020304" pitchFamily="18" charset="0"/>
              </a:rPr>
              <a:t> Билл Клинтон </a:t>
            </a:r>
            <a:r>
              <a:rPr lang="ru-RU" altLang="ru-RU" sz="2200" dirty="0" err="1">
                <a:latin typeface="Times New Roman" panose="02020603050405020304" pitchFamily="18" charset="0"/>
                <a:cs typeface="Times New Roman" panose="02020603050405020304" pitchFamily="18" charset="0"/>
              </a:rPr>
              <a:t>билан</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учрашуви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икки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мамлакат</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ўртасидаги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ўзаро</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муносабатларига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замин</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ҳозирлади</a:t>
            </a:r>
            <a:r>
              <a:rPr lang="ru-RU" altLang="ru-RU" sz="2200" dirty="0">
                <a:latin typeface="Times New Roman" panose="02020603050405020304" pitchFamily="18" charset="0"/>
                <a:cs typeface="Times New Roman" panose="02020603050405020304" pitchFamily="18" charset="0"/>
              </a:rPr>
              <a:t>. 1996-йил 25-июнда </a:t>
            </a:r>
            <a:r>
              <a:rPr lang="ru-RU" altLang="ru-RU" sz="2200" dirty="0" err="1">
                <a:latin typeface="Times New Roman" panose="02020603050405020304" pitchFamily="18" charset="0"/>
                <a:cs typeface="Times New Roman" panose="02020603050405020304" pitchFamily="18" charset="0"/>
              </a:rPr>
              <a:t>Ўзбекистоннинг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АҚШдаги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элчихонаси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очилди</a:t>
            </a:r>
            <a:r>
              <a:rPr lang="ru-RU" altLang="ru-RU" sz="2200" dirty="0">
                <a:latin typeface="Times New Roman" panose="02020603050405020304" pitchFamily="18" charset="0"/>
                <a:cs typeface="Times New Roman" panose="02020603050405020304" pitchFamily="18" charset="0"/>
              </a:rPr>
              <a:t>.</a:t>
            </a:r>
          </a:p>
          <a:p>
            <a:pPr algn="just"/>
            <a:r>
              <a:rPr lang="ru-RU" altLang="ru-RU" sz="2200" dirty="0" err="1">
                <a:latin typeface="Times New Roman" panose="02020603050405020304" pitchFamily="18" charset="0"/>
                <a:cs typeface="Times New Roman" panose="02020603050405020304" pitchFamily="18" charset="0"/>
              </a:rPr>
              <a:t>Ўзбекистоннинг</a:t>
            </a:r>
            <a:r>
              <a:rPr lang="ru-RU" altLang="ru-RU" sz="2200" dirty="0">
                <a:latin typeface="Times New Roman" panose="02020603050405020304" pitchFamily="18" charset="0"/>
                <a:cs typeface="Times New Roman" panose="02020603050405020304" pitchFamily="18" charset="0"/>
              </a:rPr>
              <a:t> Европа </a:t>
            </a:r>
            <a:r>
              <a:rPr lang="ru-RU" altLang="ru-RU" sz="2200" dirty="0" err="1">
                <a:latin typeface="Times New Roman" panose="02020603050405020304" pitchFamily="18" charset="0"/>
                <a:cs typeface="Times New Roman" panose="02020603050405020304" pitchFamily="18" charset="0"/>
              </a:rPr>
              <a:t>минтақаси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билан</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ўзаро</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расмий</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алоқалари</a:t>
            </a:r>
            <a:r>
              <a:rPr lang="ru-RU" altLang="ru-RU" sz="2200" dirty="0">
                <a:latin typeface="Times New Roman" panose="02020603050405020304" pitchFamily="18" charset="0"/>
                <a:cs typeface="Times New Roman" panose="02020603050405020304" pitchFamily="18" charset="0"/>
              </a:rPr>
              <a:t> 1992-йил 30-январда </a:t>
            </a:r>
            <a:r>
              <a:rPr lang="ru-RU" altLang="ru-RU" sz="2200" dirty="0" err="1">
                <a:latin typeface="Times New Roman" panose="02020603050405020304" pitchFamily="18" charset="0"/>
                <a:cs typeface="Times New Roman" panose="02020603050405020304" pitchFamily="18" charset="0"/>
              </a:rPr>
              <a:t>Прагада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Европада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хавфсизлик</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ва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ҳамкорлик</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ташкилоти</a:t>
            </a:r>
            <a:r>
              <a:rPr lang="ru-RU" altLang="ru-RU" sz="2200" dirty="0">
                <a:latin typeface="Times New Roman" panose="02020603050405020304" pitchFamily="18" charset="0"/>
                <a:cs typeface="Times New Roman" panose="02020603050405020304" pitchFamily="18" charset="0"/>
              </a:rPr>
              <a:t> (ЕХҲТ) </a:t>
            </a:r>
            <a:r>
              <a:rPr lang="ru-RU" altLang="ru-RU" sz="2200" dirty="0" err="1">
                <a:latin typeface="Times New Roman" panose="02020603050405020304" pitchFamily="18" charset="0"/>
                <a:cs typeface="Times New Roman" panose="02020603050405020304" pitchFamily="18" charset="0"/>
              </a:rPr>
              <a:t>қўмитасининг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мажлисида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Мустақил</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Давлатлар</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Ҳамдўстлиги</a:t>
            </a:r>
            <a:r>
              <a:rPr lang="ru-RU" altLang="ru-RU" sz="2200" dirty="0">
                <a:latin typeface="Times New Roman" panose="02020603050405020304" pitchFamily="18" charset="0"/>
                <a:cs typeface="Times New Roman" panose="02020603050405020304" pitchFamily="18" charset="0"/>
              </a:rPr>
              <a:t> (МДҲ) </a:t>
            </a:r>
            <a:r>
              <a:rPr lang="ru-RU" altLang="ru-RU" sz="2200" dirty="0" err="1">
                <a:latin typeface="Times New Roman" panose="02020603050405020304" pitchFamily="18" charset="0"/>
                <a:cs typeface="Times New Roman" panose="02020603050405020304" pitchFamily="18" charset="0"/>
              </a:rPr>
              <a:t>таркибига</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кирувчи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давлатлами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жумладан</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Ўзбекистонни</a:t>
            </a:r>
            <a:r>
              <a:rPr lang="ru-RU" altLang="ru-RU" sz="2200" dirty="0">
                <a:latin typeface="Times New Roman" panose="02020603050405020304" pitchFamily="18" charset="0"/>
                <a:cs typeface="Times New Roman" panose="02020603050405020304" pitchFamily="18" charset="0"/>
              </a:rPr>
              <a:t> ЕХҲТ </a:t>
            </a:r>
            <a:r>
              <a:rPr lang="ru-RU" altLang="ru-RU" sz="2200" dirty="0" err="1">
                <a:latin typeface="Times New Roman" panose="02020603050405020304" pitchFamily="18" charset="0"/>
                <a:cs typeface="Times New Roman" panose="02020603050405020304" pitchFamily="18" charset="0"/>
              </a:rPr>
              <a:t>нинг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тенг</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ҳуқуқли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аъзолари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қилиб</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қабул</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қилиши</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билан</a:t>
            </a:r>
            <a:r>
              <a:rPr lang="ru-RU" altLang="ru-RU" sz="2200" dirty="0">
                <a:latin typeface="Times New Roman" panose="02020603050405020304" pitchFamily="18" charset="0"/>
                <a:cs typeface="Times New Roman" panose="02020603050405020304" pitchFamily="18" charset="0"/>
              </a:rPr>
              <a:t> </a:t>
            </a:r>
            <a:r>
              <a:rPr lang="ru-RU" altLang="ru-RU" sz="2200" dirty="0" err="1">
                <a:latin typeface="Times New Roman" panose="02020603050405020304" pitchFamily="18" charset="0"/>
                <a:cs typeface="Times New Roman" panose="02020603050405020304" pitchFamily="18" charset="0"/>
              </a:rPr>
              <a:t>бошланди</a:t>
            </a:r>
            <a:r>
              <a:rPr lang="ru-RU" altLang="ru-RU" sz="2200" dirty="0">
                <a:latin typeface="Times New Roman" panose="02020603050405020304" pitchFamily="18" charset="0"/>
                <a:cs typeface="Times New Roman" panose="02020603050405020304" pitchFamily="18" charset="0"/>
              </a:rPr>
              <a:t>.</a:t>
            </a:r>
          </a:p>
          <a:p>
            <a:pPr algn="just"/>
            <a:endParaRPr lang="ru-RU" altLang="ru-RU" sz="2200"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755650" y="260350"/>
            <a:ext cx="7488238" cy="8651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800" dirty="0" err="1">
                <a:solidFill>
                  <a:schemeClr val="tx1"/>
                </a:solidFill>
                <a:latin typeface="Times New Roman" panose="02020603050405020304" pitchFamily="18" charset="0"/>
                <a:cs typeface="Times New Roman" panose="02020603050405020304" pitchFamily="18" charset="0"/>
              </a:rPr>
              <a:t>Ўзбекистоннинг</a:t>
            </a:r>
            <a:r>
              <a:rPr lang="ru-RU" sz="2800" dirty="0">
                <a:solidFill>
                  <a:schemeClr val="tx1"/>
                </a:solidFill>
                <a:latin typeface="Times New Roman" panose="02020603050405020304" pitchFamily="18" charset="0"/>
                <a:cs typeface="Times New Roman" panose="02020603050405020304" pitchFamily="18" charset="0"/>
              </a:rPr>
              <a:t> Америка </a:t>
            </a:r>
            <a:r>
              <a:rPr lang="ru-RU" sz="2800" dirty="0" err="1">
                <a:solidFill>
                  <a:schemeClr val="tx1"/>
                </a:solidFill>
                <a:latin typeface="Times New Roman" panose="02020603050405020304" pitchFamily="18" charset="0"/>
                <a:cs typeface="Times New Roman" panose="02020603050405020304" pitchFamily="18" charset="0"/>
              </a:rPr>
              <a:t>мамлакатлари</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ва</a:t>
            </a:r>
            <a:r>
              <a:rPr lang="ru-RU" sz="2800" dirty="0">
                <a:solidFill>
                  <a:schemeClr val="tx1"/>
                </a:solidFill>
                <a:latin typeface="Times New Roman" panose="02020603050405020304" pitchFamily="18" charset="0"/>
                <a:cs typeface="Times New Roman" panose="02020603050405020304" pitchFamily="18" charset="0"/>
              </a:rPr>
              <a:t> Европа </a:t>
            </a:r>
            <a:r>
              <a:rPr lang="ru-RU" sz="2800" dirty="0" err="1">
                <a:solidFill>
                  <a:schemeClr val="tx1"/>
                </a:solidFill>
                <a:latin typeface="Times New Roman" panose="02020603050405020304" pitchFamily="18" charset="0"/>
                <a:cs typeface="Times New Roman" panose="02020603050405020304" pitchFamily="18" charset="0"/>
              </a:rPr>
              <a:t>Иттифоқи</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билан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ҳамкорлиги</a:t>
            </a:r>
            <a:r>
              <a:rPr lang="ru-RU"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231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251520" y="116632"/>
          <a:ext cx="878497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Объект 4"/>
          <p:cNvGraphicFramePr>
            <a:graphicFrameLocks noGrp="1"/>
          </p:cNvGraphicFramePr>
          <p:nvPr>
            <p:ph idx="4294967295"/>
          </p:nvPr>
        </p:nvGraphicFramePr>
        <p:xfrm>
          <a:off x="179512" y="1412776"/>
          <a:ext cx="8856984" cy="53285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57135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95288" y="1196975"/>
            <a:ext cx="8208962" cy="5111750"/>
          </a:xfrm>
          <a:prstGeom prst="rect">
            <a:avLst/>
          </a:prstGeom>
          <a:solidFill>
            <a:schemeClr val="accent3">
              <a:lumMod val="20000"/>
              <a:lumOff val="80000"/>
            </a:schemeClr>
          </a:solidFill>
        </p:spPr>
        <p:txBody>
          <a:bodyPr/>
          <a:lstStyle/>
          <a:p>
            <a:pPr algn="just">
              <a:defRPr/>
            </a:pPr>
            <a:r>
              <a:rPr lang="ru-RU" sz="2200" dirty="0">
                <a:latin typeface="Times New Roman" panose="02020603050405020304" pitchFamily="18" charset="0"/>
                <a:cs typeface="Times New Roman" panose="02020603050405020304" pitchFamily="18" charset="0"/>
              </a:rPr>
              <a:t>Европа </a:t>
            </a:r>
            <a:r>
              <a:rPr lang="ru-RU" sz="2200" dirty="0" err="1">
                <a:latin typeface="Times New Roman" panose="02020603050405020304" pitchFamily="18" charset="0"/>
                <a:cs typeface="Times New Roman" panose="02020603050405020304" pitchFamily="18" charset="0"/>
              </a:rPr>
              <a:t>Иттифоқининг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Ўзбекистондаги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ваколатхонаси</a:t>
            </a:r>
            <a:r>
              <a:rPr lang="ru-RU" sz="2200" dirty="0">
                <a:latin typeface="Times New Roman" panose="02020603050405020304" pitchFamily="18" charset="0"/>
                <a:cs typeface="Times New Roman" panose="02020603050405020304" pitchFamily="18" charset="0"/>
              </a:rPr>
              <a:t> 2012-йилдан </a:t>
            </a:r>
            <a:r>
              <a:rPr lang="ru-RU" sz="2200" dirty="0" err="1">
                <a:latin typeface="Times New Roman" panose="02020603050405020304" pitchFamily="18" charset="0"/>
                <a:cs typeface="Times New Roman" panose="02020603050405020304" pitchFamily="18" charset="0"/>
              </a:rPr>
              <a:t>бошлаб</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ўз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фаолиятини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бошлади</a:t>
            </a:r>
            <a:r>
              <a:rPr lang="ru-RU" sz="2200" dirty="0">
                <a:latin typeface="Times New Roman" panose="02020603050405020304" pitchFamily="18" charset="0"/>
                <a:cs typeface="Times New Roman" panose="02020603050405020304" pitchFamily="18" charset="0"/>
              </a:rPr>
              <a:t>. Европа </a:t>
            </a:r>
            <a:r>
              <a:rPr lang="ru-RU" sz="2200" dirty="0" err="1">
                <a:latin typeface="Times New Roman" panose="02020603050405020304" pitchFamily="18" charset="0"/>
                <a:cs typeface="Times New Roman" panose="02020603050405020304" pitchFamily="18" charset="0"/>
              </a:rPr>
              <a:t>Иттифоқи</a:t>
            </a:r>
            <a:r>
              <a:rPr lang="ru-RU" sz="2200" dirty="0">
                <a:latin typeface="Times New Roman" panose="02020603050405020304" pitchFamily="18" charset="0"/>
                <a:cs typeface="Times New Roman" panose="02020603050405020304" pitchFamily="18" charset="0"/>
              </a:rPr>
              <a:t> 2007-2013-йилларда </a:t>
            </a:r>
            <a:r>
              <a:rPr lang="ru-RU" sz="2200" dirty="0" err="1">
                <a:latin typeface="Times New Roman" panose="02020603050405020304" pitchFamily="18" charset="0"/>
                <a:cs typeface="Times New Roman" panose="02020603050405020304" pitchFamily="18" charset="0"/>
              </a:rPr>
              <a:t>Ўзбекистонда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ривожланиш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жараёнини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қўллаб-қувватлаш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учун</a:t>
            </a:r>
            <a:r>
              <a:rPr lang="ru-RU" sz="2200" dirty="0">
                <a:latin typeface="Times New Roman" panose="02020603050405020304" pitchFamily="18" charset="0"/>
                <a:cs typeface="Times New Roman" panose="02020603050405020304" pitchFamily="18" charset="0"/>
              </a:rPr>
              <a:t> 72 м</a:t>
            </a:r>
            <a:r>
              <a:rPr lang="uz-Cyrl-UZ" sz="2200" dirty="0">
                <a:latin typeface="Times New Roman" panose="02020603050405020304" pitchFamily="18" charset="0"/>
                <a:cs typeface="Times New Roman" panose="02020603050405020304" pitchFamily="18" charset="0"/>
              </a:rPr>
              <a:t>лн</a:t>
            </a:r>
            <a:r>
              <a:rPr lang="ru-RU" sz="2200" dirty="0">
                <a:latin typeface="Times New Roman" panose="02020603050405020304" pitchFamily="18" charset="0"/>
                <a:cs typeface="Times New Roman" panose="02020603050405020304" pitchFamily="18" charset="0"/>
              </a:rPr>
              <a:t>. евро </a:t>
            </a:r>
            <a:r>
              <a:rPr lang="ru-RU" sz="2200" dirty="0" err="1">
                <a:latin typeface="Times New Roman" panose="02020603050405020304" pitchFamily="18" charset="0"/>
                <a:cs typeface="Times New Roman" panose="02020603050405020304" pitchFamily="18" charset="0"/>
              </a:rPr>
              <a:t>ажратди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Шунингдек</a:t>
            </a:r>
            <a:r>
              <a:rPr lang="ru-RU" sz="2200" dirty="0">
                <a:latin typeface="Times New Roman" panose="02020603050405020304" pitchFamily="18" charset="0"/>
                <a:cs typeface="Times New Roman" panose="02020603050405020304" pitchFamily="18" charset="0"/>
              </a:rPr>
              <a:t>, Европа </a:t>
            </a:r>
            <a:r>
              <a:rPr lang="ru-RU" sz="2200" dirty="0" err="1">
                <a:latin typeface="Times New Roman" panose="02020603050405020304" pitchFamily="18" charset="0"/>
                <a:cs typeface="Times New Roman" panose="02020603050405020304" pitchFamily="18" charset="0"/>
              </a:rPr>
              <a:t>Иттифоқи</a:t>
            </a:r>
            <a:r>
              <a:rPr lang="ru-RU" sz="2200" dirty="0">
                <a:latin typeface="Times New Roman" panose="02020603050405020304" pitchFamily="18" charset="0"/>
                <a:cs typeface="Times New Roman" panose="02020603050405020304" pitchFamily="18" charset="0"/>
              </a:rPr>
              <a:t> 2014-2020-йилларда </a:t>
            </a:r>
            <a:r>
              <a:rPr lang="ru-RU" sz="2200" dirty="0" err="1">
                <a:latin typeface="Times New Roman" panose="02020603050405020304" pitchFamily="18" charset="0"/>
                <a:cs typeface="Times New Roman" panose="02020603050405020304" pitchFamily="18" charset="0"/>
              </a:rPr>
              <a:t>Ўзбекистонда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амалга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оширилаётган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лойиҳаларни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қўллаб-қу</a:t>
            </a:r>
            <a:r>
              <a:rPr lang="uz-Cyrl-UZ" sz="2200" dirty="0">
                <a:latin typeface="Times New Roman" panose="02020603050405020304" pitchFamily="18" charset="0"/>
                <a:cs typeface="Times New Roman" panose="02020603050405020304" pitchFamily="18" charset="0"/>
              </a:rPr>
              <a:t>вв</a:t>
            </a:r>
            <a:r>
              <a:rPr lang="ru-RU" sz="2200" dirty="0" err="1">
                <a:latin typeface="Times New Roman" panose="02020603050405020304" pitchFamily="18" charset="0"/>
                <a:cs typeface="Times New Roman" panose="02020603050405020304" pitchFamily="18" charset="0"/>
              </a:rPr>
              <a:t>атлаш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молиялаштириш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учун</a:t>
            </a:r>
            <a:r>
              <a:rPr lang="ru-RU" sz="2200" dirty="0">
                <a:latin typeface="Times New Roman" panose="02020603050405020304" pitchFamily="18" charset="0"/>
                <a:cs typeface="Times New Roman" panose="02020603050405020304" pitchFamily="18" charset="0"/>
              </a:rPr>
              <a:t> 168 миллион евро </a:t>
            </a:r>
            <a:r>
              <a:rPr lang="ru-RU" sz="2200" dirty="0" err="1">
                <a:latin typeface="Times New Roman" panose="02020603050405020304" pitchFamily="18" charset="0"/>
                <a:cs typeface="Times New Roman" panose="02020603050405020304" pitchFamily="18" charset="0"/>
              </a:rPr>
              <a:t>ажратишини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эълон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қилди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Саъй-ҳаракатлар</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маблағла</a:t>
            </a:r>
            <a:r>
              <a:rPr lang="uz-Cyrl-UZ" sz="2200" dirty="0">
                <a:latin typeface="Times New Roman" panose="02020603050405020304" pitchFamily="18" charset="0"/>
                <a:cs typeface="Times New Roman" panose="02020603050405020304" pitchFamily="18" charset="0"/>
              </a:rPr>
              <a:t>рн</a:t>
            </a:r>
            <a:r>
              <a:rPr lang="ru-RU" sz="2200" dirty="0" err="1">
                <a:latin typeface="Times New Roman" panose="02020603050405020304" pitchFamily="18" charset="0"/>
                <a:cs typeface="Times New Roman" panose="02020603050405020304" pitchFamily="18" charset="0"/>
              </a:rPr>
              <a:t>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аксарият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қисми</a:t>
            </a:r>
            <a:r>
              <a:rPr lang="ru-RU" sz="2200" dirty="0">
                <a:latin typeface="Times New Roman" panose="02020603050405020304" pitchFamily="18" charset="0"/>
                <a:cs typeface="Times New Roman" panose="02020603050405020304" pitchFamily="18" charset="0"/>
              </a:rPr>
              <a:t> ирригация </a:t>
            </a:r>
            <a:r>
              <a:rPr lang="ru-RU" sz="2200" dirty="0" err="1">
                <a:latin typeface="Times New Roman" panose="02020603050405020304" pitchFamily="18" charset="0"/>
                <a:cs typeface="Times New Roman" panose="02020603050405020304" pitchFamily="18" charset="0"/>
              </a:rPr>
              <a:t>инфратузилмасини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яхшилаш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соҳага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сувни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тежаш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технологияларини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жорий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қилиш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мамлакатда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тақсимотининг</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янги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шаклларини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ярати</a:t>
            </a:r>
            <a:r>
              <a:rPr lang="en-US" sz="2200" dirty="0" err="1">
                <a:latin typeface="Times New Roman" panose="02020603050405020304" pitchFamily="18" charset="0"/>
                <a:cs typeface="Times New Roman" panose="02020603050405020304" pitchFamily="18" charset="0"/>
              </a:rPr>
              <a:t>шга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қа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ратилад</a:t>
            </a:r>
            <a:r>
              <a:rPr lang="ru-RU" sz="2200" dirty="0">
                <a:latin typeface="Times New Roman" panose="02020603050405020304" pitchFamily="18" charset="0"/>
                <a:cs typeface="Times New Roman" panose="02020603050405020304" pitchFamily="18" charset="0"/>
              </a:rPr>
              <a:t>и. Шу </a:t>
            </a:r>
            <a:r>
              <a:rPr lang="ru-RU" sz="2200" dirty="0" err="1">
                <a:latin typeface="Times New Roman" panose="02020603050405020304" pitchFamily="18" charset="0"/>
                <a:cs typeface="Times New Roman" panose="02020603050405020304" pitchFamily="18" charset="0"/>
              </a:rPr>
              <a:t>билан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бирга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агро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озиқ-овқат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бизнеси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озиқ-овқат</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соҳасидаги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корхоналами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ривожлантириш</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янги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қу</a:t>
            </a:r>
            <a:r>
              <a:rPr lang="en-US" sz="2200" dirty="0">
                <a:latin typeface="Times New Roman" panose="02020603050405020304" pitchFamily="18" charset="0"/>
                <a:cs typeface="Times New Roman" panose="02020603050405020304" pitchFamily="18" charset="0"/>
              </a:rPr>
              <a:t>w</a:t>
            </a:r>
            <a:r>
              <a:rPr lang="ru-RU" sz="2200" dirty="0" err="1">
                <a:latin typeface="Times New Roman" panose="02020603050405020304" pitchFamily="18" charset="0"/>
                <a:cs typeface="Times New Roman" panose="02020603050405020304" pitchFamily="18" charset="0"/>
              </a:rPr>
              <a:t>атларни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ишга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тушири</a:t>
            </a:r>
            <a:r>
              <a:rPr lang="en-US" sz="2200" dirty="0" err="1">
                <a:latin typeface="Times New Roman" panose="02020603050405020304" pitchFamily="18" charset="0"/>
                <a:cs typeface="Times New Roman" panose="02020603050405020304" pitchFamily="18" charset="0"/>
              </a:rPr>
              <a:t>шга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ҳам</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лойиҳалар</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йўналтирилади</a:t>
            </a:r>
            <a:endParaRPr lang="ru-RU" sz="2200"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042988" y="382588"/>
            <a:ext cx="6913562" cy="6477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2400" dirty="0" err="1">
                <a:solidFill>
                  <a:schemeClr val="tx1"/>
                </a:solidFill>
                <a:latin typeface="Times New Roman" panose="02020603050405020304" pitchFamily="18" charset="0"/>
                <a:cs typeface="Times New Roman" panose="02020603050405020304" pitchFamily="18" charset="0"/>
              </a:rPr>
              <a:t>Ўзбекистоннинг</a:t>
            </a:r>
            <a:r>
              <a:rPr lang="ru-RU" sz="2400" dirty="0">
                <a:solidFill>
                  <a:schemeClr val="tx1"/>
                </a:solidFill>
                <a:latin typeface="Times New Roman" panose="02020603050405020304" pitchFamily="18" charset="0"/>
                <a:cs typeface="Times New Roman" panose="02020603050405020304" pitchFamily="18" charset="0"/>
              </a:rPr>
              <a:t> Америка </a:t>
            </a:r>
            <a:r>
              <a:rPr lang="ru-RU" sz="2400" dirty="0" err="1">
                <a:solidFill>
                  <a:schemeClr val="tx1"/>
                </a:solidFill>
                <a:latin typeface="Times New Roman" panose="02020603050405020304" pitchFamily="18" charset="0"/>
                <a:cs typeface="Times New Roman" panose="02020603050405020304" pitchFamily="18" charset="0"/>
              </a:rPr>
              <a:t>мамлакатлари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ва</a:t>
            </a:r>
            <a:r>
              <a:rPr lang="ru-RU" sz="2400" dirty="0">
                <a:solidFill>
                  <a:schemeClr val="tx1"/>
                </a:solidFill>
                <a:latin typeface="Times New Roman" panose="02020603050405020304" pitchFamily="18" charset="0"/>
                <a:cs typeface="Times New Roman" panose="02020603050405020304" pitchFamily="18" charset="0"/>
              </a:rPr>
              <a:t> Европа </a:t>
            </a:r>
            <a:r>
              <a:rPr lang="ru-RU" sz="2400" dirty="0" err="1">
                <a:solidFill>
                  <a:schemeClr val="tx1"/>
                </a:solidFill>
                <a:latin typeface="Times New Roman" panose="02020603050405020304" pitchFamily="18" charset="0"/>
                <a:cs typeface="Times New Roman" panose="02020603050405020304" pitchFamily="18" charset="0"/>
              </a:rPr>
              <a:t>Иттифоқи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билан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ҳамкорлиги</a:t>
            </a:r>
            <a:r>
              <a:rPr lang="ru-RU"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0555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BCD5449-40A4-4E58-A5DC-752CEBA12A6D}" type="slidenum">
              <a:rPr lang="ru-RU" altLang="ru-RU" sz="1200" smtClean="0">
                <a:solidFill>
                  <a:schemeClr val="tx1"/>
                </a:solidFill>
                <a:latin typeface="Arial" panose="020B0604020202020204" pitchFamily="34" charset="0"/>
              </a:rPr>
              <a:pPr>
                <a:spcBef>
                  <a:spcPct val="0"/>
                </a:spcBef>
                <a:spcAft>
                  <a:spcPct val="0"/>
                </a:spcAft>
                <a:buClrTx/>
                <a:buSzTx/>
                <a:buFontTx/>
                <a:buNone/>
              </a:pPr>
              <a:t>41</a:t>
            </a:fld>
            <a:endParaRPr lang="ru-RU" altLang="ru-RU" sz="1200">
              <a:solidFill>
                <a:schemeClr val="tx1"/>
              </a:solidFill>
              <a:latin typeface="Arial" panose="020B0604020202020204" pitchFamily="34" charset="0"/>
            </a:endParaRPr>
          </a:p>
        </p:txBody>
      </p:sp>
      <p:sp>
        <p:nvSpPr>
          <p:cNvPr id="16387" name="Rectangle 3"/>
          <p:cNvSpPr>
            <a:spLocks noGrp="1" noChangeArrowheads="1"/>
          </p:cNvSpPr>
          <p:nvPr>
            <p:ph type="body" sz="half" idx="4294967295"/>
          </p:nvPr>
        </p:nvSpPr>
        <p:spPr>
          <a:xfrm>
            <a:off x="2519363" y="1341438"/>
            <a:ext cx="6624637" cy="5111750"/>
          </a:xfrm>
        </p:spPr>
        <p:txBody>
          <a:bodyPr/>
          <a:lstStyle/>
          <a:p>
            <a:pPr eaLnBrk="1" hangingPunct="1">
              <a:buFont typeface="Wingdings" panose="05000000000000000000" pitchFamily="2" charset="2"/>
              <a:buNone/>
            </a:pPr>
            <a:r>
              <a:rPr lang="uz-Cyrl-UZ" altLang="ru-RU" sz="4600">
                <a:latin typeface="Times New Roman" panose="02020603050405020304" pitchFamily="18" charset="0"/>
              </a:rPr>
              <a:t>	</a:t>
            </a:r>
            <a:r>
              <a:rPr lang="ru-RU" altLang="ru-RU" sz="4600">
                <a:latin typeface="Times New Roman" panose="02020603050405020304" pitchFamily="18" charset="0"/>
              </a:rPr>
              <a:t>	</a:t>
            </a:r>
            <a:endParaRPr lang="ru-RU" altLang="ru-RU" sz="4400" i="1">
              <a:solidFill>
                <a:schemeClr val="folHlink"/>
              </a:solidFill>
              <a:latin typeface="Times New Roman" panose="02020603050405020304" pitchFamily="18" charset="0"/>
            </a:endParaRPr>
          </a:p>
        </p:txBody>
      </p:sp>
      <p:sp>
        <p:nvSpPr>
          <p:cNvPr id="16388" name="Объект 1"/>
          <p:cNvSpPr>
            <a:spLocks noGrp="1"/>
          </p:cNvSpPr>
          <p:nvPr>
            <p:ph sz="quarter" idx="4294967295"/>
          </p:nvPr>
        </p:nvSpPr>
        <p:spPr>
          <a:xfrm>
            <a:off x="2879725" y="1341438"/>
            <a:ext cx="6084888" cy="1606594"/>
          </a:xfrm>
        </p:spPr>
        <p:txBody>
          <a:bodyPr/>
          <a:lstStyle/>
          <a:p>
            <a:pPr marL="169863" indent="549275" eaLnBrk="1" hangingPunct="1">
              <a:lnSpc>
                <a:spcPct val="90000"/>
              </a:lnSpc>
              <a:buFont typeface="Wingdings" panose="05000000000000000000" pitchFamily="2" charset="2"/>
              <a:buNone/>
            </a:pPr>
            <a:endParaRPr lang="ru-RU" altLang="ru-RU" sz="2000" b="1" dirty="0">
              <a:solidFill>
                <a:srgbClr val="002060"/>
              </a:solidFill>
              <a:latin typeface="Times New Roman" panose="02020603050405020304" pitchFamily="18" charset="0"/>
            </a:endParaRPr>
          </a:p>
          <a:p>
            <a:pPr marL="169863" indent="549275" algn="just" eaLnBrk="1" hangingPunct="1">
              <a:lnSpc>
                <a:spcPct val="90000"/>
              </a:lnSpc>
              <a:buFont typeface="Wingdings" panose="05000000000000000000" pitchFamily="2" charset="2"/>
              <a:buNone/>
            </a:pPr>
            <a:r>
              <a:rPr lang="uz-Cyrl-UZ" altLang="ru-RU" b="1" dirty="0">
                <a:solidFill>
                  <a:srgbClr val="002060"/>
                </a:solidFill>
                <a:latin typeface="Times New Roman" panose="02020603050405020304" pitchFamily="18" charset="0"/>
              </a:rPr>
              <a:t>2012 йил бошида биринчи Президент ташқи сиёсий фаолият соҳасида доктринал ҳужжат ишлаб чиқиш ташаббусини илгари сурди</a:t>
            </a:r>
            <a:r>
              <a:rPr lang="ru-RU" altLang="ru-RU" b="1" dirty="0">
                <a:solidFill>
                  <a:srgbClr val="002060"/>
                </a:solidFill>
                <a:latin typeface="Times New Roman" panose="02020603050405020304" pitchFamily="18" charset="0"/>
              </a:rPr>
              <a:t>. </a:t>
            </a:r>
          </a:p>
        </p:txBody>
      </p:sp>
      <p:pic>
        <p:nvPicPr>
          <p:cNvPr id="16389" name="Picture 11" descr="1601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341438"/>
            <a:ext cx="27717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Объект 1"/>
          <p:cNvSpPr>
            <a:spLocks/>
          </p:cNvSpPr>
          <p:nvPr/>
        </p:nvSpPr>
        <p:spPr bwMode="auto">
          <a:xfrm>
            <a:off x="250825" y="260350"/>
            <a:ext cx="87137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7313">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Aft>
                <a:spcPct val="0"/>
              </a:spcAft>
              <a:buClr>
                <a:schemeClr val="hlink"/>
              </a:buClr>
              <a:buSzPct val="70000"/>
              <a:buFont typeface="Wingdings" panose="05000000000000000000" pitchFamily="2" charset="2"/>
              <a:buNone/>
            </a:pPr>
            <a:r>
              <a:rPr lang="uz-Cyrl-UZ" altLang="ru-RU" sz="2400" b="1" dirty="0">
                <a:solidFill>
                  <a:srgbClr val="002060"/>
                </a:solidFill>
                <a:latin typeface="Times New Roman" panose="02020603050405020304" pitchFamily="18" charset="0"/>
                <a:cs typeface="Times New Roman" panose="02020603050405020304" pitchFamily="18" charset="0"/>
              </a:rPr>
              <a:t>ЎЗБЕКИСТОН РЕСПУБЛИКАСИ БИРИНЧИ ПРЕЗИДЕНТИНИНГ ТАШАББУСИ</a:t>
            </a:r>
            <a:r>
              <a:rPr lang="ru-RU" altLang="ru-RU" sz="2400" b="1" dirty="0">
                <a:solidFill>
                  <a:srgbClr val="002060"/>
                </a:solidFill>
                <a:latin typeface="Times New Roman" panose="02020603050405020304" pitchFamily="18" charset="0"/>
                <a:cs typeface="Times New Roman" panose="02020603050405020304" pitchFamily="18" charset="0"/>
              </a:rPr>
              <a:t> </a:t>
            </a:r>
          </a:p>
        </p:txBody>
      </p:sp>
      <p:sp>
        <p:nvSpPr>
          <p:cNvPr id="16391" name="Объект 1"/>
          <p:cNvSpPr>
            <a:spLocks/>
          </p:cNvSpPr>
          <p:nvPr/>
        </p:nvSpPr>
        <p:spPr bwMode="auto">
          <a:xfrm>
            <a:off x="2843213" y="3429000"/>
            <a:ext cx="60483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533400">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Aft>
                <a:spcPct val="0"/>
              </a:spcAft>
              <a:buClr>
                <a:schemeClr val="hlink"/>
              </a:buClr>
              <a:buSzPct val="70000"/>
              <a:buFont typeface="Wingdings" panose="05000000000000000000" pitchFamily="2" charset="2"/>
              <a:buNone/>
            </a:pPr>
            <a:r>
              <a:rPr lang="uz-Cyrl-UZ" altLang="ru-RU" b="1">
                <a:solidFill>
                  <a:schemeClr val="tx1"/>
                </a:solidFill>
                <a:latin typeface="Times New Roman" panose="02020603050405020304" pitchFamily="18" charset="0"/>
                <a:cs typeface="Times New Roman" panose="02020603050405020304" pitchFamily="18" charset="0"/>
              </a:rPr>
              <a:t>Мақсад</a:t>
            </a:r>
            <a:r>
              <a:rPr lang="ru-RU" altLang="ru-RU" b="1">
                <a:solidFill>
                  <a:schemeClr val="tx1"/>
                </a:solidFill>
                <a:latin typeface="Times New Roman" panose="02020603050405020304" pitchFamily="18" charset="0"/>
                <a:cs typeface="Times New Roman" panose="02020603050405020304" pitchFamily="18" charset="0"/>
              </a:rPr>
              <a:t> - </a:t>
            </a:r>
            <a:r>
              <a:rPr lang="uz-Cyrl-UZ" altLang="ru-RU" b="1">
                <a:solidFill>
                  <a:schemeClr val="tx1"/>
                </a:solidFill>
                <a:latin typeface="Times New Roman" panose="02020603050405020304" pitchFamily="18" charset="0"/>
                <a:cs typeface="Times New Roman" panose="02020603050405020304" pitchFamily="18" charset="0"/>
              </a:rPr>
              <a:t>XXI асрнинг шиддат билан ўзгариб бораётган халқаро сиёсий вазиятида мамлакатнинг кейинги барқарор ривожланиши ва миллий хавфсизлигини мустаҳкамлаш учун юқори даражада қулай бўлган ташқи шароитларни яратиш</a:t>
            </a:r>
            <a:r>
              <a:rPr lang="ru-RU" altLang="ru-RU" b="1">
                <a:solidFill>
                  <a:schemeClr val="tx1"/>
                </a:solidFill>
                <a:latin typeface="Times New Roman" panose="02020603050405020304" pitchFamily="18" charset="0"/>
                <a:cs typeface="Times New Roman" panose="02020603050405020304" pitchFamily="18" charset="0"/>
              </a:rPr>
              <a:t>.</a:t>
            </a:r>
            <a:endParaRPr lang="uz-Cyrl-UZ" altLang="ru-RU" b="1">
              <a:solidFill>
                <a:schemeClr val="tx1"/>
              </a:solidFill>
              <a:latin typeface="Times New Roman" panose="02020603050405020304" pitchFamily="18" charset="0"/>
              <a:cs typeface="Times New Roman" panose="02020603050405020304" pitchFamily="18" charset="0"/>
            </a:endParaRPr>
          </a:p>
          <a:p>
            <a:pPr algn="just" eaLnBrk="1" hangingPunct="1">
              <a:spcAft>
                <a:spcPct val="0"/>
              </a:spcAft>
              <a:buClr>
                <a:schemeClr val="hlink"/>
              </a:buClr>
              <a:buSzPct val="70000"/>
              <a:buFont typeface="Wingdings" panose="05000000000000000000" pitchFamily="2" charset="2"/>
              <a:buNone/>
            </a:pPr>
            <a:endParaRPr lang="ru-RU" altLang="ru-RU" b="1">
              <a:solidFill>
                <a:schemeClr val="tx1"/>
              </a:solidFill>
              <a:latin typeface="Times New Roman" panose="02020603050405020304" pitchFamily="18" charset="0"/>
              <a:cs typeface="Times New Roman" panose="02020603050405020304" pitchFamily="18" charset="0"/>
            </a:endParaRPr>
          </a:p>
        </p:txBody>
      </p:sp>
      <p:pic>
        <p:nvPicPr>
          <p:cNvPr id="16392" name="Picture 11" descr="http://legalexpert.in.ua/images/stories/normativnaya-ba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4221163"/>
            <a:ext cx="25034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886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4294967295"/>
          </p:nvPr>
        </p:nvSpPr>
        <p:spPr>
          <a:xfrm>
            <a:off x="457200" y="1052513"/>
            <a:ext cx="8229600" cy="5073650"/>
          </a:xfrm>
        </p:spPr>
        <p:txBody>
          <a:bodyPr/>
          <a:lstStyle/>
          <a:p>
            <a:r>
              <a:rPr lang="uz-Cyrl-UZ" altLang="ru-RU" sz="2800" b="1">
                <a:latin typeface="Times New Roman" panose="02020603050405020304" pitchFamily="18" charset="0"/>
              </a:rPr>
              <a:t>махсус Идоралараро ҳайъат тузилди; </a:t>
            </a:r>
          </a:p>
          <a:p>
            <a:r>
              <a:rPr lang="uz-Cyrl-UZ" altLang="ru-RU" sz="2800" b="1">
                <a:latin typeface="Times New Roman" panose="02020603050405020304" pitchFamily="18" charset="0"/>
              </a:rPr>
              <a:t>Ўзбекистоннинг бой тарихий тажрибаси инобатга олинди;</a:t>
            </a:r>
            <a:r>
              <a:rPr lang="ru-RU" altLang="ru-RU" sz="2800" b="1">
                <a:latin typeface="Times New Roman" panose="02020603050405020304" pitchFamily="18" charset="0"/>
              </a:rPr>
              <a:t> </a:t>
            </a:r>
            <a:endParaRPr lang="uz-Cyrl-UZ" altLang="ru-RU" sz="2800" b="1">
              <a:latin typeface="Times New Roman" panose="02020603050405020304" pitchFamily="18" charset="0"/>
            </a:endParaRPr>
          </a:p>
          <a:p>
            <a:r>
              <a:rPr lang="uz-Cyrl-UZ" altLang="ru-RU" sz="2800" b="1">
                <a:latin typeface="Times New Roman" panose="02020603050405020304" pitchFamily="18" charset="0"/>
              </a:rPr>
              <a:t>ривожланган давлатлар тажрибаси ўрганилди;</a:t>
            </a:r>
            <a:r>
              <a:rPr lang="ru-RU" altLang="ru-RU" sz="2800" b="1">
                <a:latin typeface="Times New Roman" panose="02020603050405020304" pitchFamily="18" charset="0"/>
              </a:rPr>
              <a:t> </a:t>
            </a:r>
            <a:endParaRPr lang="uz-Cyrl-UZ" altLang="ru-RU" sz="2800" b="1">
              <a:latin typeface="Times New Roman" panose="02020603050405020304" pitchFamily="18" charset="0"/>
            </a:endParaRPr>
          </a:p>
          <a:p>
            <a:r>
              <a:rPr lang="uz-Cyrl-UZ" altLang="ru-RU" sz="2800" b="1">
                <a:latin typeface="Times New Roman" panose="02020603050405020304" pitchFamily="18" charset="0"/>
              </a:rPr>
              <a:t>минтақамизда ва халқаро майдонда вужудга келаётган вазият Ўзбекистон манфаатлари нуқтаи-назаридан таҳлил этилди;</a:t>
            </a:r>
          </a:p>
          <a:p>
            <a:pPr>
              <a:spcBef>
                <a:spcPct val="0"/>
              </a:spcBef>
            </a:pPr>
            <a:r>
              <a:rPr lang="uz-Cyrl-UZ" altLang="ru-RU" sz="2800" b="1">
                <a:latin typeface="Times New Roman" panose="02020603050405020304" pitchFamily="18" charset="0"/>
              </a:rPr>
              <a:t>мамлакатимиз қонунлари ва бошқа ҳуқуқий хужжатлари, халқаро шартномалари мукаммал равишда инвентаризация қилинди.</a:t>
            </a:r>
            <a:r>
              <a:rPr lang="ru-RU" altLang="ru-RU" sz="2400" b="1">
                <a:latin typeface="Times New Roman" panose="02020603050405020304" pitchFamily="18" charset="0"/>
              </a:rPr>
              <a:t> </a:t>
            </a:r>
            <a:r>
              <a:rPr lang="uz-Cyrl-UZ" altLang="ru-RU" sz="2400" b="1">
                <a:latin typeface="Times New Roman" panose="02020603050405020304" pitchFamily="18" charset="0"/>
              </a:rPr>
              <a:t> </a:t>
            </a:r>
            <a:endParaRPr lang="ru-RU" altLang="ru-RU" sz="2400" b="1">
              <a:latin typeface="Times New Roman" panose="02020603050405020304" pitchFamily="18" charset="0"/>
            </a:endParaRPr>
          </a:p>
        </p:txBody>
      </p:sp>
      <p:sp>
        <p:nvSpPr>
          <p:cNvPr id="17411"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5B5C617-6B5F-451F-B276-7F066497F743}" type="slidenum">
              <a:rPr lang="ru-RU" altLang="ru-RU" sz="1200" smtClean="0">
                <a:solidFill>
                  <a:schemeClr val="tx1"/>
                </a:solidFill>
                <a:latin typeface="Arial" panose="020B0604020202020204" pitchFamily="34" charset="0"/>
              </a:rPr>
              <a:pPr>
                <a:spcBef>
                  <a:spcPct val="0"/>
                </a:spcBef>
                <a:spcAft>
                  <a:spcPct val="0"/>
                </a:spcAft>
                <a:buClrTx/>
                <a:buSzTx/>
                <a:buFontTx/>
                <a:buNone/>
              </a:pPr>
              <a:t>42</a:t>
            </a:fld>
            <a:endParaRPr lang="ru-RU" altLang="ru-RU" sz="1200">
              <a:solidFill>
                <a:schemeClr val="tx1"/>
              </a:solidFill>
              <a:latin typeface="Arial" panose="020B0604020202020204" pitchFamily="34" charset="0"/>
            </a:endParaRPr>
          </a:p>
        </p:txBody>
      </p:sp>
      <p:sp>
        <p:nvSpPr>
          <p:cNvPr id="17412" name="Rectangle 2"/>
          <p:cNvSpPr>
            <a:spLocks noGrp="1" noRot="1" noChangeArrowheads="1"/>
          </p:cNvSpPr>
          <p:nvPr>
            <p:ph type="title"/>
          </p:nvPr>
        </p:nvSpPr>
        <p:spPr bwMode="auto">
          <a:xfrm>
            <a:off x="457200" y="274638"/>
            <a:ext cx="8229600" cy="850900"/>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800">
                <a:solidFill>
                  <a:srgbClr val="002060"/>
                </a:solidFill>
                <a:effectLst/>
                <a:latin typeface="Times New Roman" panose="02020603050405020304" pitchFamily="18" charset="0"/>
              </a:rPr>
              <a:t>Ҳужжатни ишлаб чиқиш давомида</a:t>
            </a:r>
            <a:endParaRPr lang="ru-RU" altLang="ru-RU" sz="2800">
              <a:solidFill>
                <a:srgbClr val="002060"/>
              </a:solidFill>
              <a:effectLst/>
              <a:latin typeface="Times New Roman" panose="02020603050405020304" pitchFamily="18" charset="0"/>
            </a:endParaRPr>
          </a:p>
        </p:txBody>
      </p:sp>
    </p:spTree>
    <p:extLst>
      <p:ext uri="{BB962C8B-B14F-4D97-AF65-F5344CB8AC3E}">
        <p14:creationId xmlns:p14="http://schemas.microsoft.com/office/powerpoint/2010/main" val="232527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DFB649F-DCA2-4A0F-83EB-CC5E3C305506}" type="slidenum">
              <a:rPr lang="ru-RU" altLang="ru-RU" sz="1200" smtClean="0">
                <a:solidFill>
                  <a:schemeClr val="tx1"/>
                </a:solidFill>
                <a:latin typeface="Arial" panose="020B0604020202020204" pitchFamily="34" charset="0"/>
              </a:rPr>
              <a:pPr>
                <a:spcBef>
                  <a:spcPct val="0"/>
                </a:spcBef>
                <a:spcAft>
                  <a:spcPct val="0"/>
                </a:spcAft>
                <a:buClrTx/>
                <a:buSzTx/>
                <a:buFontTx/>
                <a:buNone/>
              </a:pPr>
              <a:t>43</a:t>
            </a:fld>
            <a:endParaRPr lang="ru-RU" altLang="ru-RU" sz="1200">
              <a:solidFill>
                <a:schemeClr val="tx1"/>
              </a:solidFill>
              <a:latin typeface="Arial" panose="020B0604020202020204" pitchFamily="34" charset="0"/>
            </a:endParaRPr>
          </a:p>
        </p:txBody>
      </p:sp>
      <p:pic>
        <p:nvPicPr>
          <p:cNvPr id="194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1120775"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Прямоугольник 1"/>
          <p:cNvSpPr>
            <a:spLocks noChangeArrowheads="1"/>
          </p:cNvSpPr>
          <p:nvPr/>
        </p:nvSpPr>
        <p:spPr bwMode="auto">
          <a:xfrm>
            <a:off x="1331913" y="692150"/>
            <a:ext cx="756126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358775">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lnSpc>
                <a:spcPct val="120000"/>
              </a:lnSpc>
              <a:spcAft>
                <a:spcPct val="0"/>
              </a:spcAft>
              <a:buClr>
                <a:schemeClr val="hlink"/>
              </a:buClr>
              <a:buSzPct val="70000"/>
              <a:buFont typeface="Wingdings" panose="05000000000000000000" pitchFamily="2" charset="2"/>
              <a:buChar char="n"/>
            </a:pPr>
            <a:r>
              <a:rPr lang="ru-RU" altLang="ru-RU" sz="1800" b="1">
                <a:solidFill>
                  <a:srgbClr val="002060"/>
                </a:solidFill>
                <a:latin typeface="Times New Roman" panose="02020603050405020304" pitchFamily="18" charset="0"/>
                <a:cs typeface="Times New Roman" panose="02020603050405020304" pitchFamily="18" charset="0"/>
              </a:rPr>
              <a:t> </a:t>
            </a:r>
            <a:r>
              <a:rPr lang="uz-Cyrl-UZ" altLang="ru-RU" sz="1800" b="1">
                <a:solidFill>
                  <a:srgbClr val="002060"/>
                </a:solidFill>
                <a:latin typeface="Times New Roman" panose="02020603050405020304" pitchFamily="18" charset="0"/>
                <a:cs typeface="Times New Roman" panose="02020603050405020304" pitchFamily="18" charset="0"/>
              </a:rPr>
              <a:t>Ўзбекистон Республикаси </a:t>
            </a:r>
            <a:r>
              <a:rPr lang="ru-RU" altLang="ru-RU" sz="1800" b="1">
                <a:solidFill>
                  <a:srgbClr val="002060"/>
                </a:solidFill>
                <a:latin typeface="Times New Roman" panose="02020603050405020304" pitchFamily="18" charset="0"/>
                <a:cs typeface="Times New Roman" panose="02020603050405020304" pitchFamily="18" charset="0"/>
              </a:rPr>
              <a:t>Конституция</a:t>
            </a:r>
            <a:r>
              <a:rPr lang="uz-Cyrl-UZ" altLang="ru-RU" sz="1800" b="1">
                <a:solidFill>
                  <a:srgbClr val="002060"/>
                </a:solidFill>
                <a:latin typeface="Times New Roman" panose="02020603050405020304" pitchFamily="18" charset="0"/>
                <a:cs typeface="Times New Roman" panose="02020603050405020304" pitchFamily="18" charset="0"/>
              </a:rPr>
              <a:t>си</a:t>
            </a:r>
            <a:r>
              <a:rPr lang="ru-RU" altLang="ru-RU" sz="1800" b="1">
                <a:solidFill>
                  <a:srgbClr val="002060"/>
                </a:solidFill>
                <a:latin typeface="Times New Roman" panose="02020603050405020304" pitchFamily="18" charset="0"/>
                <a:cs typeface="Times New Roman" panose="02020603050405020304" pitchFamily="18" charset="0"/>
              </a:rPr>
              <a:t>;</a:t>
            </a:r>
          </a:p>
          <a:p>
            <a:pPr algn="just" eaLnBrk="1" hangingPunct="1">
              <a:lnSpc>
                <a:spcPct val="120000"/>
              </a:lnSpc>
              <a:spcAft>
                <a:spcPct val="0"/>
              </a:spcAft>
              <a:buClr>
                <a:schemeClr val="hlink"/>
              </a:buClr>
              <a:buSzPct val="70000"/>
              <a:buFont typeface="Wingdings" panose="05000000000000000000" pitchFamily="2" charset="2"/>
              <a:buChar char="n"/>
            </a:pPr>
            <a:r>
              <a:rPr lang="ru-RU" altLang="ru-RU" sz="1800" b="1">
                <a:solidFill>
                  <a:srgbClr val="002060"/>
                </a:solidFill>
                <a:latin typeface="Times New Roman" panose="02020603050405020304" pitchFamily="18" charset="0"/>
                <a:cs typeface="Times New Roman" panose="02020603050405020304" pitchFamily="18" charset="0"/>
              </a:rPr>
              <a:t> «Мамлакатимизда демо</a:t>
            </a:r>
            <a:r>
              <a:rPr lang="uz-Cyrl-UZ" altLang="ru-RU" sz="1800" b="1">
                <a:solidFill>
                  <a:srgbClr val="002060"/>
                </a:solidFill>
                <a:latin typeface="Times New Roman" panose="02020603050405020304" pitchFamily="18" charset="0"/>
                <a:cs typeface="Times New Roman" panose="02020603050405020304" pitchFamily="18" charset="0"/>
              </a:rPr>
              <a:t>к</a:t>
            </a:r>
            <a:r>
              <a:rPr lang="ru-RU" altLang="ru-RU" sz="1800" b="1">
                <a:solidFill>
                  <a:srgbClr val="002060"/>
                </a:solidFill>
                <a:latin typeface="Times New Roman" panose="02020603050405020304" pitchFamily="18" charset="0"/>
                <a:cs typeface="Times New Roman" panose="02020603050405020304" pitchFamily="18" charset="0"/>
              </a:rPr>
              <a:t>ратик исло</a:t>
            </a:r>
            <a:r>
              <a:rPr lang="uz-Cyrl-UZ" altLang="ru-RU" sz="1800" b="1">
                <a:solidFill>
                  <a:srgbClr val="002060"/>
                </a:solidFill>
                <a:latin typeface="Times New Roman" panose="02020603050405020304" pitchFamily="18" charset="0"/>
                <a:cs typeface="Times New Roman" panose="02020603050405020304" pitchFamily="18" charset="0"/>
              </a:rPr>
              <a:t>ҳ</a:t>
            </a:r>
            <a:r>
              <a:rPr lang="ru-RU" altLang="ru-RU" sz="1800" b="1">
                <a:solidFill>
                  <a:srgbClr val="002060"/>
                </a:solidFill>
                <a:latin typeface="Times New Roman" panose="02020603050405020304" pitchFamily="18" charset="0"/>
                <a:cs typeface="Times New Roman" panose="02020603050405020304" pitchFamily="18" charset="0"/>
              </a:rPr>
              <a:t>отларни янада чуқурлаштириш ва фуқаролик жамиятини ривожлантириш концепцияси»;</a:t>
            </a:r>
          </a:p>
          <a:p>
            <a:pPr algn="just" eaLnBrk="1" hangingPunct="1">
              <a:lnSpc>
                <a:spcPct val="120000"/>
              </a:lnSpc>
              <a:spcAft>
                <a:spcPct val="0"/>
              </a:spcAft>
              <a:buClr>
                <a:schemeClr val="hlink"/>
              </a:buClr>
              <a:buSzPct val="70000"/>
              <a:buFont typeface="Wingdings" panose="05000000000000000000" pitchFamily="2" charset="2"/>
              <a:buChar char="n"/>
            </a:pPr>
            <a:r>
              <a:rPr lang="ru-RU" altLang="ru-RU" sz="1800" b="1">
                <a:solidFill>
                  <a:srgbClr val="002060"/>
                </a:solidFill>
                <a:latin typeface="Times New Roman" panose="02020603050405020304" pitchFamily="18" charset="0"/>
                <a:cs typeface="Times New Roman" panose="02020603050405020304" pitchFamily="18" charset="0"/>
              </a:rPr>
              <a:t> «Ўзбекистон Республикасининг халқаро шартномалари т</a:t>
            </a:r>
            <a:r>
              <a:rPr lang="uz-Cyrl-UZ" altLang="ru-RU" sz="1800" b="1">
                <a:solidFill>
                  <a:srgbClr val="002060"/>
                </a:solidFill>
                <a:latin typeface="Times New Roman" panose="02020603050405020304" pitchFamily="18" charset="0"/>
                <a:cs typeface="Times New Roman" panose="02020603050405020304" pitchFamily="18" charset="0"/>
              </a:rPr>
              <a:t>ўғ</a:t>
            </a:r>
            <a:r>
              <a:rPr lang="ru-RU" altLang="ru-RU" sz="1800" b="1">
                <a:solidFill>
                  <a:srgbClr val="002060"/>
                </a:solidFill>
                <a:latin typeface="Times New Roman" panose="02020603050405020304" pitchFamily="18" charset="0"/>
                <a:cs typeface="Times New Roman" panose="02020603050405020304" pitchFamily="18" charset="0"/>
              </a:rPr>
              <a:t>рисида»ги </a:t>
            </a:r>
            <a:r>
              <a:rPr lang="uz-Cyrl-UZ" altLang="ru-RU" sz="1800" b="1">
                <a:solidFill>
                  <a:srgbClr val="002060"/>
                </a:solidFill>
                <a:latin typeface="Times New Roman" panose="02020603050405020304" pitchFamily="18" charset="0"/>
                <a:cs typeface="Times New Roman" panose="02020603050405020304" pitchFamily="18" charset="0"/>
              </a:rPr>
              <a:t>қонун.</a:t>
            </a:r>
            <a:endParaRPr lang="ru-RU" altLang="ru-RU" sz="1800" b="1">
              <a:solidFill>
                <a:srgbClr val="002060"/>
              </a:solidFill>
              <a:latin typeface="Times New Roman" panose="02020603050405020304" pitchFamily="18" charset="0"/>
              <a:cs typeface="Times New Roman" panose="02020603050405020304" pitchFamily="18" charset="0"/>
            </a:endParaRP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24400"/>
            <a:ext cx="12303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7"/>
          <p:cNvSpPr txBox="1">
            <a:spLocks noChangeArrowheads="1"/>
          </p:cNvSpPr>
          <p:nvPr/>
        </p:nvSpPr>
        <p:spPr bwMode="auto">
          <a:xfrm>
            <a:off x="0" y="188913"/>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50000"/>
              </a:spcBef>
              <a:spcAft>
                <a:spcPct val="0"/>
              </a:spcAft>
              <a:buClrTx/>
              <a:buSzTx/>
              <a:buFontTx/>
              <a:buNone/>
            </a:pPr>
            <a:r>
              <a:rPr lang="ru-RU" altLang="ru-RU" b="1">
                <a:solidFill>
                  <a:srgbClr val="002060"/>
                </a:solidFill>
                <a:latin typeface="Times New Roman" panose="02020603050405020304" pitchFamily="18" charset="0"/>
              </a:rPr>
              <a:t>КОНЦЕПЦИЯ ҚОИДАЛАРИ</a:t>
            </a:r>
            <a:r>
              <a:rPr lang="ru-RU" altLang="ru-RU" sz="2000">
                <a:solidFill>
                  <a:srgbClr val="002060"/>
                </a:solidFill>
                <a:latin typeface="Times New Roman" panose="02020603050405020304" pitchFamily="18" charset="0"/>
              </a:rPr>
              <a:t> </a:t>
            </a:r>
            <a:r>
              <a:rPr lang="uz-Cyrl-UZ" altLang="ru-RU" b="1">
                <a:solidFill>
                  <a:srgbClr val="002060"/>
                </a:solidFill>
                <a:latin typeface="Times New Roman" panose="02020603050405020304" pitchFamily="18" charset="0"/>
              </a:rPr>
              <a:t>ҚУЙИДАГИЛАРГА АСОСЛАНАДИ</a:t>
            </a:r>
            <a:r>
              <a:rPr lang="ru-RU" altLang="ru-RU" b="1">
                <a:solidFill>
                  <a:srgbClr val="002060"/>
                </a:solidFill>
                <a:latin typeface="Times New Roman" panose="02020603050405020304" pitchFamily="18" charset="0"/>
              </a:rPr>
              <a:t>:</a:t>
            </a:r>
          </a:p>
        </p:txBody>
      </p:sp>
      <p:sp>
        <p:nvSpPr>
          <p:cNvPr id="19463" name="Прямоугольник 1"/>
          <p:cNvSpPr>
            <a:spLocks noChangeArrowheads="1"/>
          </p:cNvSpPr>
          <p:nvPr/>
        </p:nvSpPr>
        <p:spPr bwMode="auto">
          <a:xfrm>
            <a:off x="1476375" y="4365625"/>
            <a:ext cx="74168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358775">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lnSpc>
                <a:spcPct val="120000"/>
              </a:lnSpc>
              <a:spcAft>
                <a:spcPct val="0"/>
              </a:spcAft>
              <a:buClr>
                <a:schemeClr val="hlink"/>
              </a:buClr>
              <a:buSzPct val="70000"/>
              <a:buFont typeface="Wingdings" panose="05000000000000000000" pitchFamily="2" charset="2"/>
              <a:buChar char="n"/>
            </a:pPr>
            <a:r>
              <a:rPr lang="ru-RU" altLang="ru-RU" sz="1800" b="1">
                <a:solidFill>
                  <a:schemeClr val="tx1"/>
                </a:solidFill>
                <a:latin typeface="Times New Roman" panose="02020603050405020304" pitchFamily="18" charset="0"/>
                <a:cs typeface="Times New Roman" panose="02020603050405020304" pitchFamily="18" charset="0"/>
              </a:rPr>
              <a:t>Бирлашган Миллатлар Таш</a:t>
            </a:r>
            <a:r>
              <a:rPr lang="uz-Cyrl-UZ" altLang="ru-RU" sz="1800" b="1">
                <a:solidFill>
                  <a:schemeClr val="tx1"/>
                </a:solidFill>
                <a:latin typeface="Times New Roman" panose="02020603050405020304" pitchFamily="18" charset="0"/>
                <a:cs typeface="Times New Roman" panose="02020603050405020304" pitchFamily="18" charset="0"/>
              </a:rPr>
              <a:t>к</a:t>
            </a:r>
            <a:r>
              <a:rPr lang="ru-RU" altLang="ru-RU" sz="1800" b="1">
                <a:solidFill>
                  <a:schemeClr val="tx1"/>
                </a:solidFill>
                <a:latin typeface="Times New Roman" panose="02020603050405020304" pitchFamily="18" charset="0"/>
                <a:cs typeface="Times New Roman" panose="02020603050405020304" pitchFamily="18" charset="0"/>
              </a:rPr>
              <a:t>илоти Низомига</a:t>
            </a:r>
            <a:r>
              <a:rPr lang="ru-RU" altLang="ru-RU" b="1">
                <a:solidFill>
                  <a:schemeClr val="tx1"/>
                </a:solidFill>
                <a:latin typeface="Times New Roman" panose="02020603050405020304" pitchFamily="18" charset="0"/>
                <a:cs typeface="Times New Roman" panose="02020603050405020304" pitchFamily="18" charset="0"/>
              </a:rPr>
              <a:t>;</a:t>
            </a:r>
          </a:p>
          <a:p>
            <a:pPr algn="just" eaLnBrk="1" hangingPunct="1">
              <a:lnSpc>
                <a:spcPct val="120000"/>
              </a:lnSpc>
              <a:spcAft>
                <a:spcPct val="0"/>
              </a:spcAft>
              <a:buClr>
                <a:schemeClr val="hlink"/>
              </a:buClr>
              <a:buSzPct val="70000"/>
              <a:buFont typeface="Wingdings" panose="05000000000000000000" pitchFamily="2" charset="2"/>
              <a:buChar char="n"/>
            </a:pPr>
            <a:r>
              <a:rPr lang="ru-RU" altLang="ru-RU" sz="1800" b="1">
                <a:solidFill>
                  <a:schemeClr val="tx1"/>
                </a:solidFill>
                <a:latin typeface="Times New Roman" panose="02020603050405020304" pitchFamily="18" charset="0"/>
                <a:cs typeface="Times New Roman" panose="02020603050405020304" pitchFamily="18" charset="0"/>
              </a:rPr>
              <a:t>«Инсон ҳуқуқлари умумжаҳон декларацияси»га;</a:t>
            </a:r>
            <a:endParaRPr lang="ru-RU" altLang="ru-RU" b="1">
              <a:solidFill>
                <a:schemeClr val="tx1"/>
              </a:solidFill>
              <a:latin typeface="Times New Roman" panose="02020603050405020304" pitchFamily="18" charset="0"/>
              <a:cs typeface="Times New Roman" panose="02020603050405020304" pitchFamily="18" charset="0"/>
            </a:endParaRPr>
          </a:p>
          <a:p>
            <a:pPr algn="just" eaLnBrk="1" hangingPunct="1">
              <a:lnSpc>
                <a:spcPct val="120000"/>
              </a:lnSpc>
              <a:spcAft>
                <a:spcPct val="0"/>
              </a:spcAft>
              <a:buClr>
                <a:schemeClr val="hlink"/>
              </a:buClr>
              <a:buSzPct val="70000"/>
              <a:buFont typeface="Wingdings" panose="05000000000000000000" pitchFamily="2" charset="2"/>
              <a:buChar char="n"/>
            </a:pPr>
            <a:r>
              <a:rPr lang="ru-RU" altLang="ru-RU" b="1">
                <a:solidFill>
                  <a:schemeClr val="tx1"/>
                </a:solidFill>
                <a:latin typeface="Times New Roman" panose="02020603050405020304" pitchFamily="18" charset="0"/>
                <a:cs typeface="Times New Roman" panose="02020603050405020304" pitchFamily="18" charset="0"/>
              </a:rPr>
              <a:t>«</a:t>
            </a:r>
            <a:r>
              <a:rPr lang="ru-RU" altLang="ru-RU" sz="1800" b="1">
                <a:solidFill>
                  <a:schemeClr val="tx1"/>
                </a:solidFill>
                <a:latin typeface="Times New Roman" panose="02020603050405020304" pitchFamily="18" charset="0"/>
                <a:cs typeface="Times New Roman" panose="02020603050405020304" pitchFamily="18" charset="0"/>
              </a:rPr>
              <a:t>Халқаро ҳуқуқ принциплари тўғрисида</a:t>
            </a:r>
            <a:r>
              <a:rPr lang="ru-RU" altLang="ru-RU" b="1">
                <a:solidFill>
                  <a:schemeClr val="tx1"/>
                </a:solidFill>
                <a:latin typeface="Times New Roman" panose="02020603050405020304" pitchFamily="18" charset="0"/>
                <a:cs typeface="Times New Roman" panose="02020603050405020304" pitchFamily="18" charset="0"/>
              </a:rPr>
              <a:t>»</a:t>
            </a:r>
            <a:r>
              <a:rPr lang="ru-RU" altLang="ru-RU" sz="1800" b="1">
                <a:solidFill>
                  <a:schemeClr val="tx1"/>
                </a:solidFill>
                <a:latin typeface="Times New Roman" panose="02020603050405020304" pitchFamily="18" charset="0"/>
                <a:cs typeface="Times New Roman" panose="02020603050405020304" pitchFamily="18" charset="0"/>
              </a:rPr>
              <a:t>ги декларацияга</a:t>
            </a:r>
            <a:r>
              <a:rPr lang="ru-RU" altLang="ru-RU" b="1">
                <a:solidFill>
                  <a:schemeClr val="tx1"/>
                </a:solidFill>
                <a:latin typeface="Times New Roman" panose="02020603050405020304" pitchFamily="18" charset="0"/>
                <a:cs typeface="Times New Roman" panose="02020603050405020304" pitchFamily="18" charset="0"/>
              </a:rPr>
              <a:t>;</a:t>
            </a:r>
          </a:p>
          <a:p>
            <a:pPr algn="just" eaLnBrk="1" hangingPunct="1">
              <a:lnSpc>
                <a:spcPct val="120000"/>
              </a:lnSpc>
              <a:spcAft>
                <a:spcPct val="0"/>
              </a:spcAft>
              <a:buClr>
                <a:schemeClr val="hlink"/>
              </a:buClr>
              <a:buSzPct val="70000"/>
              <a:buFont typeface="Wingdings" panose="05000000000000000000" pitchFamily="2" charset="2"/>
              <a:buChar char="n"/>
            </a:pPr>
            <a:r>
              <a:rPr lang="ru-RU" altLang="ru-RU" b="1">
                <a:solidFill>
                  <a:schemeClr val="tx1"/>
                </a:solidFill>
                <a:latin typeface="Times New Roman" panose="02020603050405020304" pitchFamily="18" charset="0"/>
                <a:cs typeface="Times New Roman" panose="02020603050405020304" pitchFamily="18" charset="0"/>
              </a:rPr>
              <a:t> «</a:t>
            </a:r>
            <a:r>
              <a:rPr lang="ru-RU" altLang="ru-RU" sz="1800" b="1">
                <a:solidFill>
                  <a:schemeClr val="tx1"/>
                </a:solidFill>
                <a:latin typeface="Times New Roman" panose="02020603050405020304" pitchFamily="18" charset="0"/>
                <a:cs typeface="Times New Roman" panose="02020603050405020304" pitchFamily="18" charset="0"/>
              </a:rPr>
              <a:t>Европада хавфсизлик ва ҳамкорлик кенгашининг Хельсинки Якунловчи акти</a:t>
            </a:r>
            <a:r>
              <a:rPr lang="ru-RU" altLang="ru-RU" b="1">
                <a:solidFill>
                  <a:schemeClr val="tx1"/>
                </a:solidFill>
                <a:latin typeface="Times New Roman" panose="02020603050405020304" pitchFamily="18" charset="0"/>
                <a:cs typeface="Times New Roman" panose="02020603050405020304" pitchFamily="18" charset="0"/>
              </a:rPr>
              <a:t>»</a:t>
            </a:r>
            <a:r>
              <a:rPr lang="ru-RU" altLang="ru-RU" sz="1800" b="1">
                <a:solidFill>
                  <a:schemeClr val="tx1"/>
                </a:solidFill>
                <a:latin typeface="Times New Roman" panose="02020603050405020304" pitchFamily="18" charset="0"/>
                <a:cs typeface="Times New Roman" panose="02020603050405020304" pitchFamily="18" charset="0"/>
              </a:rPr>
              <a:t>га</a:t>
            </a:r>
            <a:r>
              <a:rPr lang="ru-RU" altLang="ru-RU" b="1">
                <a:solidFill>
                  <a:schemeClr val="tx1"/>
                </a:solidFill>
                <a:latin typeface="Times New Roman" panose="02020603050405020304" pitchFamily="18" charset="0"/>
                <a:cs typeface="Times New Roman" panose="02020603050405020304" pitchFamily="18" charset="0"/>
              </a:rPr>
              <a:t>.</a:t>
            </a:r>
          </a:p>
        </p:txBody>
      </p:sp>
      <p:sp>
        <p:nvSpPr>
          <p:cNvPr id="19464" name="Прямоугольник 1"/>
          <p:cNvSpPr>
            <a:spLocks noChangeArrowheads="1"/>
          </p:cNvSpPr>
          <p:nvPr/>
        </p:nvSpPr>
        <p:spPr bwMode="auto">
          <a:xfrm>
            <a:off x="179388" y="3500438"/>
            <a:ext cx="8713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Aft>
                <a:spcPct val="0"/>
              </a:spcAft>
              <a:buClr>
                <a:schemeClr val="hlink"/>
              </a:buClr>
              <a:buSzPct val="70000"/>
              <a:buFont typeface="Wingdings" panose="05000000000000000000" pitchFamily="2" charset="2"/>
              <a:buNone/>
            </a:pPr>
            <a:r>
              <a:rPr lang="ru-RU" altLang="ru-RU" b="1">
                <a:solidFill>
                  <a:srgbClr val="002060"/>
                </a:solidFill>
                <a:latin typeface="Times New Roman" panose="02020603050405020304" pitchFamily="18" charset="0"/>
                <a:cs typeface="Times New Roman" panose="02020603050405020304" pitchFamily="18" charset="0"/>
              </a:rPr>
              <a:t>Халқаро ҳуқуқнинг умум эътироф этилган норма ва принципларига</a:t>
            </a:r>
            <a:r>
              <a:rPr lang="uz-Cyrl-UZ" altLang="ru-RU" b="1">
                <a:solidFill>
                  <a:srgbClr val="002060"/>
                </a:solidFill>
                <a:latin typeface="Times New Roman" panose="02020603050405020304" pitchFamily="18" charset="0"/>
                <a:cs typeface="Times New Roman" panose="02020603050405020304" pitchFamily="18" charset="0"/>
              </a:rPr>
              <a:t> мос келади</a:t>
            </a:r>
            <a:r>
              <a:rPr lang="ru-RU" altLang="ru-RU" b="1">
                <a:solidFill>
                  <a:srgbClr val="002060"/>
                </a:solidFill>
                <a:latin typeface="Times New Roman" panose="02020603050405020304" pitchFamily="18" charset="0"/>
                <a:cs typeface="Times New Roman" panose="02020603050405020304" pitchFamily="18" charset="0"/>
              </a:rPr>
              <a:t>, </a:t>
            </a:r>
            <a:r>
              <a:rPr lang="uz-Cyrl-UZ" altLang="ru-RU" b="1">
                <a:solidFill>
                  <a:srgbClr val="002060"/>
                </a:solidFill>
                <a:latin typeface="Times New Roman" panose="02020603050405020304" pitchFamily="18" charset="0"/>
                <a:cs typeface="Times New Roman" panose="02020603050405020304" pitchFamily="18" charset="0"/>
              </a:rPr>
              <a:t>жумладан</a:t>
            </a:r>
            <a:r>
              <a:rPr lang="ru-RU" altLang="ru-RU" b="1">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5379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24BC9291-E20D-487A-8E42-A1C7D461809E}" type="slidenum">
              <a:rPr lang="ru-RU" altLang="ru-RU" sz="1200" smtClean="0">
                <a:solidFill>
                  <a:schemeClr val="tx1"/>
                </a:solidFill>
                <a:latin typeface="Arial" panose="020B0604020202020204" pitchFamily="34" charset="0"/>
              </a:rPr>
              <a:pPr>
                <a:spcBef>
                  <a:spcPct val="0"/>
                </a:spcBef>
                <a:spcAft>
                  <a:spcPct val="0"/>
                </a:spcAft>
                <a:buClrTx/>
                <a:buSzTx/>
                <a:buFontTx/>
                <a:buNone/>
              </a:pPr>
              <a:t>44</a:t>
            </a:fld>
            <a:endParaRPr lang="ru-RU" altLang="ru-RU" sz="1200">
              <a:solidFill>
                <a:schemeClr val="tx1"/>
              </a:solidFill>
              <a:latin typeface="Arial" panose="020B0604020202020204" pitchFamily="34" charset="0"/>
            </a:endParaRPr>
          </a:p>
        </p:txBody>
      </p:sp>
      <p:sp>
        <p:nvSpPr>
          <p:cNvPr id="20483" name="Rectangle 3"/>
          <p:cNvSpPr>
            <a:spLocks noChangeArrowheads="1"/>
          </p:cNvSpPr>
          <p:nvPr/>
        </p:nvSpPr>
        <p:spPr bwMode="auto">
          <a:xfrm>
            <a:off x="179388" y="549275"/>
            <a:ext cx="87137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Aft>
                <a:spcPct val="0"/>
              </a:spcAft>
              <a:buClr>
                <a:schemeClr val="hlink"/>
              </a:buClr>
              <a:buSzPct val="70000"/>
              <a:buFont typeface="Wingdings" panose="05000000000000000000" pitchFamily="2" charset="2"/>
              <a:buNone/>
            </a:pPr>
            <a:endParaRPr lang="ru-RU" altLang="ru-RU" b="1">
              <a:solidFill>
                <a:srgbClr val="FFFF00"/>
              </a:solidFill>
              <a:latin typeface="Arial" panose="020B0604020202020204" pitchFamily="34" charset="0"/>
            </a:endParaRPr>
          </a:p>
        </p:txBody>
      </p:sp>
      <p:sp>
        <p:nvSpPr>
          <p:cNvPr id="3" name="Rectangle 3"/>
          <p:cNvSpPr>
            <a:spLocks noChangeArrowheads="1"/>
          </p:cNvSpPr>
          <p:nvPr/>
        </p:nvSpPr>
        <p:spPr bwMode="auto">
          <a:xfrm>
            <a:off x="179388" y="260350"/>
            <a:ext cx="8675687" cy="1296988"/>
          </a:xfrm>
          <a:prstGeom prst="rect">
            <a:avLst/>
          </a:prstGeom>
          <a:noFill/>
          <a:ln>
            <a:noFill/>
          </a:ln>
          <a:effectLst/>
        </p:spPr>
        <p:txBody>
          <a:bodyPr/>
          <a:lstStyle/>
          <a:p>
            <a:pPr marL="87313" algn="ctr" eaLnBrk="1" hangingPunct="1">
              <a:spcBef>
                <a:spcPct val="20000"/>
              </a:spcBef>
              <a:buClr>
                <a:schemeClr val="hlink"/>
              </a:buClr>
              <a:buSzPct val="70000"/>
              <a:buFont typeface="Wingdings" pitchFamily="2" charset="2"/>
              <a:buNone/>
              <a:defRPr/>
            </a:pPr>
            <a:r>
              <a:rPr lang="ru-RU" sz="3200" b="1" dirty="0">
                <a:solidFill>
                  <a:srgbClr val="002060"/>
                </a:solidFill>
                <a:latin typeface="Times New Roman" pitchFamily="18" charset="0"/>
                <a:cs typeface="Times New Roman" pitchFamily="18" charset="0"/>
              </a:rPr>
              <a:t>Концепция «</a:t>
            </a:r>
            <a:r>
              <a:rPr lang="uz-Cyrl-UZ" sz="3200" b="1" dirty="0">
                <a:solidFill>
                  <a:srgbClr val="002060"/>
                </a:solidFill>
                <a:latin typeface="Times New Roman" pitchFamily="18" charset="0"/>
                <a:cs typeface="Times New Roman" pitchFamily="18" charset="0"/>
              </a:rPr>
              <a:t>Умумий қоидалар</a:t>
            </a:r>
            <a:r>
              <a:rPr lang="ru-RU" sz="3200" b="1" dirty="0">
                <a:solidFill>
                  <a:srgbClr val="002060"/>
                </a:solidFill>
                <a:latin typeface="Times New Roman" pitchFamily="18" charset="0"/>
                <a:cs typeface="Times New Roman" pitchFamily="18" charset="0"/>
              </a:rPr>
              <a:t>»  </a:t>
            </a:r>
            <a:r>
              <a:rPr lang="uz-Cyrl-UZ" sz="3200" b="1" dirty="0">
                <a:solidFill>
                  <a:srgbClr val="002060"/>
                </a:solidFill>
                <a:latin typeface="Times New Roman" pitchFamily="18" charset="0"/>
                <a:cs typeface="Times New Roman" pitchFamily="18" charset="0"/>
              </a:rPr>
              <a:t>ва</a:t>
            </a:r>
            <a:r>
              <a:rPr lang="ru-RU" sz="3200" b="1" dirty="0">
                <a:solidFill>
                  <a:srgbClr val="002060"/>
                </a:solidFill>
                <a:latin typeface="Times New Roman" pitchFamily="18" charset="0"/>
                <a:cs typeface="Times New Roman" pitchFamily="18" charset="0"/>
              </a:rPr>
              <a:t>  </a:t>
            </a:r>
            <a:r>
              <a:rPr lang="uz-Cyrl-UZ" sz="3200" b="1" dirty="0">
                <a:solidFill>
                  <a:srgbClr val="002060"/>
                </a:solidFill>
                <a:latin typeface="Times New Roman" pitchFamily="18" charset="0"/>
                <a:cs typeface="Times New Roman" pitchFamily="18" charset="0"/>
              </a:rPr>
              <a:t>тўртта қуйидаги  бўлимлардан иборат</a:t>
            </a:r>
            <a:r>
              <a:rPr lang="ru-RU" sz="3200" b="1" dirty="0">
                <a:solidFill>
                  <a:srgbClr val="002060"/>
                </a:solidFill>
                <a:latin typeface="Times New Roman" pitchFamily="18" charset="0"/>
                <a:cs typeface="Times New Roman" pitchFamily="18" charset="0"/>
              </a:rPr>
              <a:t>:</a:t>
            </a:r>
            <a:r>
              <a:rPr lang="ru-RU" sz="2800" dirty="0">
                <a:solidFill>
                  <a:srgbClr val="002060"/>
                </a:solidFill>
                <a:effectLst>
                  <a:outerShdw blurRad="38100" dist="38100" dir="2700000" algn="tl">
                    <a:srgbClr val="000000"/>
                  </a:outerShdw>
                </a:effectLst>
                <a:latin typeface="Times New Roman" pitchFamily="18" charset="0"/>
                <a:cs typeface="Times New Roman" pitchFamily="18" charset="0"/>
              </a:rPr>
              <a:t> </a:t>
            </a:r>
          </a:p>
          <a:p>
            <a:pPr marL="87313" eaLnBrk="1" hangingPunct="1">
              <a:spcBef>
                <a:spcPct val="20000"/>
              </a:spcBef>
              <a:buClr>
                <a:schemeClr val="hlink"/>
              </a:buClr>
              <a:buSzPct val="70000"/>
              <a:buFont typeface="Wingdings" pitchFamily="2" charset="2"/>
              <a:buNone/>
              <a:defRPr/>
            </a:pPr>
            <a:endParaRPr lang="ru-RU" sz="1200" dirty="0">
              <a:solidFill>
                <a:srgbClr val="002060"/>
              </a:solidFill>
              <a:latin typeface="Times New Roman" pitchFamily="18" charset="0"/>
              <a:cs typeface="Times New Roman" pitchFamily="18" charset="0"/>
            </a:endParaRPr>
          </a:p>
        </p:txBody>
      </p:sp>
      <p:sp>
        <p:nvSpPr>
          <p:cNvPr id="2" name="Прямоугольник с двумя скругленными противолежащими углами 1"/>
          <p:cNvSpPr/>
          <p:nvPr/>
        </p:nvSpPr>
        <p:spPr>
          <a:xfrm>
            <a:off x="179388" y="1700213"/>
            <a:ext cx="8856662" cy="4968875"/>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87313" indent="446088" algn="just" eaLnBrk="1" hangingPunct="1">
              <a:lnSpc>
                <a:spcPct val="90000"/>
              </a:lnSpc>
              <a:buFont typeface="Wingdings" pitchFamily="2" charset="2"/>
              <a:buNone/>
              <a:defRPr/>
            </a:pPr>
            <a:r>
              <a:rPr lang="ru-RU" sz="2800" b="1" dirty="0">
                <a:solidFill>
                  <a:schemeClr val="tx1">
                    <a:lumMod val="95000"/>
                    <a:lumOff val="5000"/>
                  </a:schemeClr>
                </a:solidFill>
                <a:latin typeface="Times New Roman" pitchFamily="18" charset="0"/>
              </a:rPr>
              <a:t>I</a:t>
            </a:r>
            <a:r>
              <a:rPr lang="uz-Cyrl-UZ" sz="2800" b="1" dirty="0">
                <a:solidFill>
                  <a:schemeClr val="tx1">
                    <a:lumMod val="95000"/>
                    <a:lumOff val="5000"/>
                  </a:schemeClr>
                </a:solidFill>
                <a:latin typeface="Times New Roman" pitchFamily="18" charset="0"/>
              </a:rPr>
              <a:t> бўлим</a:t>
            </a:r>
            <a:r>
              <a:rPr lang="ru-RU" sz="2800" b="1" dirty="0">
                <a:solidFill>
                  <a:schemeClr val="tx1">
                    <a:lumMod val="95000"/>
                    <a:lumOff val="5000"/>
                  </a:schemeClr>
                </a:solidFill>
                <a:latin typeface="Times New Roman" pitchFamily="18" charset="0"/>
              </a:rPr>
              <a:t>. </a:t>
            </a:r>
            <a:r>
              <a:rPr lang="ru-RU" sz="2800" dirty="0">
                <a:solidFill>
                  <a:schemeClr val="tx1">
                    <a:lumMod val="95000"/>
                    <a:lumOff val="5000"/>
                  </a:schemeClr>
                </a:solidFill>
                <a:latin typeface="Times New Roman" pitchFamily="18" charset="0"/>
              </a:rPr>
              <a:t>«</a:t>
            </a:r>
            <a:r>
              <a:rPr lang="uz-Cyrl-UZ" sz="2800" dirty="0">
                <a:solidFill>
                  <a:schemeClr val="tx1">
                    <a:lumMod val="95000"/>
                    <a:lumOff val="5000"/>
                  </a:schemeClr>
                </a:solidFill>
                <a:latin typeface="Times New Roman" pitchFamily="18" charset="0"/>
              </a:rPr>
              <a:t>Ҳ</a:t>
            </a:r>
            <a:r>
              <a:rPr lang="ru-RU" sz="2800" dirty="0" err="1">
                <a:solidFill>
                  <a:schemeClr val="tx1">
                    <a:lumMod val="95000"/>
                    <a:lumOff val="5000"/>
                  </a:schemeClr>
                </a:solidFill>
                <a:latin typeface="Times New Roman" pitchFamily="18" charset="0"/>
              </a:rPr>
              <a:t>озирги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халқаро</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муносабатлар</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тизимидаги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ўзгаришларни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Ўзбекистон</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Республикаси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манфаатлари</a:t>
            </a:r>
            <a:r>
              <a:rPr lang="ru-RU" sz="2800" dirty="0">
                <a:solidFill>
                  <a:schemeClr val="tx1">
                    <a:lumMod val="95000"/>
                    <a:lumOff val="5000"/>
                  </a:schemeClr>
                </a:solidFill>
                <a:latin typeface="Times New Roman" pitchFamily="18" charset="0"/>
              </a:rPr>
              <a:t> ну</a:t>
            </a:r>
            <a:r>
              <a:rPr lang="uz-Cyrl-UZ" sz="2800" dirty="0">
                <a:solidFill>
                  <a:schemeClr val="tx1">
                    <a:lumMod val="95000"/>
                    <a:lumOff val="5000"/>
                  </a:schemeClr>
                </a:solidFill>
                <a:latin typeface="Times New Roman" pitchFamily="18" charset="0"/>
              </a:rPr>
              <a:t>қ</a:t>
            </a:r>
            <a:r>
              <a:rPr lang="ru-RU" sz="2800" dirty="0">
                <a:solidFill>
                  <a:schemeClr val="tx1">
                    <a:lumMod val="95000"/>
                    <a:lumOff val="5000"/>
                  </a:schemeClr>
                </a:solidFill>
                <a:latin typeface="Times New Roman" pitchFamily="18" charset="0"/>
              </a:rPr>
              <a:t>таи- </a:t>
            </a:r>
            <a:r>
              <a:rPr lang="ru-RU" sz="2800" dirty="0" err="1">
                <a:solidFill>
                  <a:schemeClr val="tx1">
                    <a:lumMod val="95000"/>
                    <a:lumOff val="5000"/>
                  </a:schemeClr>
                </a:solidFill>
                <a:latin typeface="Times New Roman" pitchFamily="18" charset="0"/>
              </a:rPr>
              <a:t>назаридан</a:t>
            </a:r>
            <a:r>
              <a:rPr lang="ru-RU" sz="2800" dirty="0">
                <a:solidFill>
                  <a:schemeClr val="tx1">
                    <a:lumMod val="95000"/>
                    <a:lumOff val="5000"/>
                  </a:schemeClr>
                </a:solidFill>
                <a:latin typeface="Times New Roman" pitchFamily="18" charset="0"/>
              </a:rPr>
              <a:t> ба</a:t>
            </a:r>
            <a:r>
              <a:rPr lang="uz-Cyrl-UZ" sz="2800" dirty="0">
                <a:solidFill>
                  <a:schemeClr val="tx1">
                    <a:lumMod val="95000"/>
                    <a:lumOff val="5000"/>
                  </a:schemeClr>
                </a:solidFill>
                <a:latin typeface="Times New Roman" pitchFamily="18" charset="0"/>
              </a:rPr>
              <a:t>ҳ</a:t>
            </a:r>
            <a:r>
              <a:rPr lang="ru-RU" sz="2800" dirty="0" err="1">
                <a:solidFill>
                  <a:schemeClr val="tx1">
                    <a:lumMod val="95000"/>
                    <a:lumOff val="5000"/>
                  </a:schemeClr>
                </a:solidFill>
                <a:latin typeface="Times New Roman" pitchFamily="18" charset="0"/>
              </a:rPr>
              <a:t>олаш</a:t>
            </a:r>
            <a:r>
              <a:rPr lang="ru-RU" sz="2800" dirty="0">
                <a:solidFill>
                  <a:schemeClr val="tx1">
                    <a:lumMod val="95000"/>
                    <a:lumOff val="5000"/>
                  </a:schemeClr>
                </a:solidFill>
                <a:latin typeface="Times New Roman" pitchFamily="18" charset="0"/>
              </a:rPr>
              <a:t>»;</a:t>
            </a:r>
          </a:p>
          <a:p>
            <a:pPr marL="87313" indent="446088" algn="just" eaLnBrk="1" hangingPunct="1">
              <a:lnSpc>
                <a:spcPct val="90000"/>
              </a:lnSpc>
              <a:buFont typeface="Wingdings" pitchFamily="2" charset="2"/>
              <a:buNone/>
              <a:defRPr/>
            </a:pPr>
            <a:endParaRPr lang="ru-RU" sz="900" dirty="0">
              <a:solidFill>
                <a:schemeClr val="tx1">
                  <a:lumMod val="95000"/>
                  <a:lumOff val="5000"/>
                </a:schemeClr>
              </a:solidFill>
              <a:latin typeface="Times New Roman" pitchFamily="18" charset="0"/>
            </a:endParaRPr>
          </a:p>
          <a:p>
            <a:pPr marL="87313" indent="446088" algn="just" eaLnBrk="1" hangingPunct="1">
              <a:lnSpc>
                <a:spcPct val="90000"/>
              </a:lnSpc>
              <a:buFont typeface="Wingdings" pitchFamily="2" charset="2"/>
              <a:buNone/>
              <a:defRPr/>
            </a:pPr>
            <a:r>
              <a:rPr lang="ru-RU" sz="2800" b="1" dirty="0">
                <a:solidFill>
                  <a:schemeClr val="tx1">
                    <a:lumMod val="95000"/>
                    <a:lumOff val="5000"/>
                  </a:schemeClr>
                </a:solidFill>
                <a:latin typeface="Times New Roman" pitchFamily="18" charset="0"/>
              </a:rPr>
              <a:t>II</a:t>
            </a:r>
            <a:r>
              <a:rPr lang="uz-Cyrl-UZ" sz="2800" b="1" dirty="0">
                <a:solidFill>
                  <a:schemeClr val="tx1">
                    <a:lumMod val="95000"/>
                    <a:lumOff val="5000"/>
                  </a:schemeClr>
                </a:solidFill>
                <a:latin typeface="Times New Roman" pitchFamily="18" charset="0"/>
              </a:rPr>
              <a:t> бўлим</a:t>
            </a:r>
            <a:r>
              <a:rPr lang="ru-RU" sz="2800" b="1" dirty="0">
                <a:solidFill>
                  <a:schemeClr val="tx1">
                    <a:lumMod val="95000"/>
                    <a:lumOff val="5000"/>
                  </a:schemeClr>
                </a:solidFill>
                <a:latin typeface="Times New Roman" pitchFamily="18" charset="0"/>
              </a:rPr>
              <a:t>. </a:t>
            </a:r>
            <a:r>
              <a:rPr lang="ru-RU" sz="2800" dirty="0">
                <a:solidFill>
                  <a:schemeClr val="tx1">
                    <a:lumMod val="95000"/>
                    <a:lumOff val="5000"/>
                  </a:schemeClr>
                </a:solidFill>
                <a:latin typeface="Times New Roman" pitchFamily="18" charset="0"/>
              </a:rPr>
              <a:t>«</a:t>
            </a:r>
            <a:r>
              <a:rPr lang="ru-RU" sz="2800" dirty="0" err="1">
                <a:solidFill>
                  <a:schemeClr val="tx1">
                    <a:lumMod val="95000"/>
                    <a:lumOff val="5000"/>
                  </a:schemeClr>
                </a:solidFill>
                <a:latin typeface="Times New Roman" pitchFamily="18" charset="0"/>
              </a:rPr>
              <a:t>Ўзбекистон</a:t>
            </a:r>
            <a:r>
              <a:rPr lang="ru-RU" sz="2800" dirty="0">
                <a:solidFill>
                  <a:schemeClr val="tx1">
                    <a:lumMod val="95000"/>
                    <a:lumOff val="5000"/>
                  </a:schemeClr>
                </a:solidFill>
                <a:latin typeface="Times New Roman" pitchFamily="18" charset="0"/>
              </a:rPr>
              <a:t> </a:t>
            </a:r>
            <a:r>
              <a:rPr lang="uz-Cyrl-UZ" sz="2800" dirty="0">
                <a:solidFill>
                  <a:schemeClr val="tx1">
                    <a:lumMod val="95000"/>
                    <a:lumOff val="5000"/>
                  </a:schemeClr>
                </a:solidFill>
                <a:latin typeface="Times New Roman" pitchFamily="18" charset="0"/>
              </a:rPr>
              <a:t>т</a:t>
            </a:r>
            <a:r>
              <a:rPr lang="ru-RU" sz="2800" dirty="0" err="1">
                <a:solidFill>
                  <a:schemeClr val="tx1">
                    <a:lumMod val="95000"/>
                    <a:lumOff val="5000"/>
                  </a:schemeClr>
                </a:solidFill>
                <a:latin typeface="Times New Roman" pitchFamily="18" charset="0"/>
              </a:rPr>
              <a:t>ашқи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сиёсатининг</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асосий</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мақсади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принциплари</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ва</a:t>
            </a:r>
            <a:r>
              <a:rPr lang="ru-RU" sz="2800" dirty="0">
                <a:solidFill>
                  <a:schemeClr val="tx1">
                    <a:lumMod val="95000"/>
                    <a:lumOff val="5000"/>
                  </a:schemeClr>
                </a:solidFill>
                <a:latin typeface="Times New Roman" pitchFamily="18" charset="0"/>
              </a:rPr>
              <a:t> </a:t>
            </a:r>
            <a:r>
              <a:rPr lang="ru-RU" sz="2800" dirty="0" err="1">
                <a:solidFill>
                  <a:schemeClr val="tx1">
                    <a:lumMod val="95000"/>
                    <a:lumOff val="5000"/>
                  </a:schemeClr>
                </a:solidFill>
                <a:latin typeface="Times New Roman" pitchFamily="18" charset="0"/>
              </a:rPr>
              <a:t>вазифалари</a:t>
            </a:r>
            <a:r>
              <a:rPr lang="ru-RU" sz="2800" dirty="0">
                <a:solidFill>
                  <a:schemeClr val="tx1">
                    <a:lumMod val="95000"/>
                    <a:lumOff val="5000"/>
                  </a:schemeClr>
                </a:solidFill>
                <a:latin typeface="Times New Roman" pitchFamily="18" charset="0"/>
              </a:rPr>
              <a:t>»;</a:t>
            </a:r>
          </a:p>
          <a:p>
            <a:pPr marL="87313" indent="446088" algn="just" eaLnBrk="1" hangingPunct="1">
              <a:lnSpc>
                <a:spcPct val="90000"/>
              </a:lnSpc>
              <a:buFont typeface="Wingdings" pitchFamily="2" charset="2"/>
              <a:buNone/>
              <a:defRPr/>
            </a:pPr>
            <a:endParaRPr lang="ru-RU" sz="900" dirty="0">
              <a:solidFill>
                <a:schemeClr val="tx1">
                  <a:lumMod val="95000"/>
                  <a:lumOff val="5000"/>
                </a:schemeClr>
              </a:solidFill>
              <a:latin typeface="Times New Roman" pitchFamily="18" charset="0"/>
            </a:endParaRPr>
          </a:p>
          <a:p>
            <a:pPr marL="87313" indent="446088" algn="just" eaLnBrk="1" hangingPunct="1">
              <a:lnSpc>
                <a:spcPct val="90000"/>
              </a:lnSpc>
              <a:buFont typeface="Wingdings" pitchFamily="2" charset="2"/>
              <a:buNone/>
              <a:defRPr/>
            </a:pPr>
            <a:r>
              <a:rPr lang="ru-RU" sz="2800" b="1" dirty="0">
                <a:solidFill>
                  <a:schemeClr val="tx1">
                    <a:lumMod val="95000"/>
                    <a:lumOff val="5000"/>
                  </a:schemeClr>
                </a:solidFill>
                <a:latin typeface="Times New Roman" pitchFamily="18" charset="0"/>
              </a:rPr>
              <a:t>III</a:t>
            </a:r>
            <a:r>
              <a:rPr lang="uz-Cyrl-UZ" sz="2800" b="1" dirty="0">
                <a:solidFill>
                  <a:schemeClr val="tx1">
                    <a:lumMod val="95000"/>
                    <a:lumOff val="5000"/>
                  </a:schemeClr>
                </a:solidFill>
                <a:latin typeface="Times New Roman" pitchFamily="18" charset="0"/>
              </a:rPr>
              <a:t> бўлим</a:t>
            </a:r>
            <a:r>
              <a:rPr lang="ru-RU" sz="2800" b="1" dirty="0">
                <a:solidFill>
                  <a:schemeClr val="tx1">
                    <a:lumMod val="95000"/>
                    <a:lumOff val="5000"/>
                  </a:schemeClr>
                </a:solidFill>
                <a:latin typeface="Times New Roman" pitchFamily="18" charset="0"/>
              </a:rPr>
              <a:t>. </a:t>
            </a:r>
            <a:r>
              <a:rPr lang="ru-RU" sz="2800" dirty="0">
                <a:solidFill>
                  <a:schemeClr val="tx1">
                    <a:lumMod val="95000"/>
                    <a:lumOff val="5000"/>
                  </a:schemeClr>
                </a:solidFill>
                <a:latin typeface="Times New Roman" pitchFamily="18" charset="0"/>
              </a:rPr>
              <a:t>«</a:t>
            </a:r>
            <a:r>
              <a:rPr lang="uz-Cyrl-UZ" sz="2800" dirty="0">
                <a:solidFill>
                  <a:schemeClr val="tx1">
                    <a:lumMod val="95000"/>
                    <a:lumOff val="5000"/>
                  </a:schemeClr>
                </a:solidFill>
                <a:latin typeface="Times New Roman" pitchFamily="18" charset="0"/>
              </a:rPr>
              <a:t>Ўзбекистон Республикаси ташқи сиёсатининг устувор йўналишлари</a:t>
            </a:r>
            <a:r>
              <a:rPr lang="ru-RU" sz="2800" dirty="0">
                <a:solidFill>
                  <a:schemeClr val="tx1">
                    <a:lumMod val="95000"/>
                    <a:lumOff val="5000"/>
                  </a:schemeClr>
                </a:solidFill>
                <a:latin typeface="Times New Roman" pitchFamily="18" charset="0"/>
              </a:rPr>
              <a:t>»;</a:t>
            </a:r>
          </a:p>
          <a:p>
            <a:pPr marL="87313" indent="446088" algn="just" eaLnBrk="1" hangingPunct="1">
              <a:lnSpc>
                <a:spcPct val="90000"/>
              </a:lnSpc>
              <a:buFont typeface="Wingdings" pitchFamily="2" charset="2"/>
              <a:buNone/>
              <a:defRPr/>
            </a:pPr>
            <a:endParaRPr lang="ru-RU" sz="900" dirty="0">
              <a:solidFill>
                <a:schemeClr val="tx1">
                  <a:lumMod val="95000"/>
                  <a:lumOff val="5000"/>
                </a:schemeClr>
              </a:solidFill>
              <a:latin typeface="Times New Roman" pitchFamily="18" charset="0"/>
            </a:endParaRPr>
          </a:p>
          <a:p>
            <a:pPr marL="87313" indent="446088" algn="just" eaLnBrk="1" hangingPunct="1">
              <a:lnSpc>
                <a:spcPct val="90000"/>
              </a:lnSpc>
              <a:buFont typeface="Wingdings" pitchFamily="2" charset="2"/>
              <a:buNone/>
              <a:defRPr/>
            </a:pPr>
            <a:r>
              <a:rPr lang="ru-RU" sz="2800" b="1" dirty="0">
                <a:solidFill>
                  <a:schemeClr val="tx1">
                    <a:lumMod val="95000"/>
                    <a:lumOff val="5000"/>
                  </a:schemeClr>
                </a:solidFill>
                <a:latin typeface="Times New Roman" pitchFamily="18" charset="0"/>
              </a:rPr>
              <a:t>IV</a:t>
            </a:r>
            <a:r>
              <a:rPr lang="uz-Cyrl-UZ" sz="2800" b="1" dirty="0">
                <a:solidFill>
                  <a:schemeClr val="tx1">
                    <a:lumMod val="95000"/>
                    <a:lumOff val="5000"/>
                  </a:schemeClr>
                </a:solidFill>
                <a:latin typeface="Times New Roman" pitchFamily="18" charset="0"/>
              </a:rPr>
              <a:t> бўлим</a:t>
            </a:r>
            <a:r>
              <a:rPr lang="ru-RU" sz="2800" b="1" dirty="0">
                <a:solidFill>
                  <a:schemeClr val="tx1">
                    <a:lumMod val="95000"/>
                    <a:lumOff val="5000"/>
                  </a:schemeClr>
                </a:solidFill>
                <a:latin typeface="Times New Roman" pitchFamily="18" charset="0"/>
              </a:rPr>
              <a:t>.</a:t>
            </a:r>
            <a:r>
              <a:rPr lang="ru-RU" sz="2800" dirty="0">
                <a:solidFill>
                  <a:schemeClr val="tx1">
                    <a:lumMod val="95000"/>
                    <a:lumOff val="5000"/>
                  </a:schemeClr>
                </a:solidFill>
                <a:latin typeface="Times New Roman" pitchFamily="18" charset="0"/>
              </a:rPr>
              <a:t> «</a:t>
            </a:r>
            <a:r>
              <a:rPr lang="uz-Cyrl-UZ" sz="2800" dirty="0">
                <a:solidFill>
                  <a:schemeClr val="tx1">
                    <a:lumMod val="95000"/>
                    <a:lumOff val="5000"/>
                  </a:schemeClr>
                </a:solidFill>
                <a:latin typeface="Times New Roman" pitchFamily="18" charset="0"/>
              </a:rPr>
              <a:t>Ўзбекистон Республикаси ташқи сиёсатини шакллантириш ва амалга ошириш механизмлари</a:t>
            </a:r>
            <a:r>
              <a:rPr lang="ru-RU" sz="2800" dirty="0">
                <a:solidFill>
                  <a:schemeClr val="tx1">
                    <a:lumMod val="95000"/>
                    <a:lumOff val="5000"/>
                  </a:schemeClr>
                </a:solidFill>
                <a:latin typeface="Times New Roman" pitchFamily="18" charset="0"/>
              </a:rPr>
              <a:t>».</a:t>
            </a:r>
          </a:p>
        </p:txBody>
      </p:sp>
    </p:spTree>
    <p:extLst>
      <p:ext uri="{BB962C8B-B14F-4D97-AF65-F5344CB8AC3E}">
        <p14:creationId xmlns:p14="http://schemas.microsoft.com/office/powerpoint/2010/main" val="1953075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42EE406-D9BB-4139-92C1-2A8C1C302F06}" type="slidenum">
              <a:rPr lang="ru-RU" altLang="ru-RU" sz="1200" smtClean="0">
                <a:solidFill>
                  <a:schemeClr val="tx1"/>
                </a:solidFill>
                <a:latin typeface="Arial" panose="020B0604020202020204" pitchFamily="34" charset="0"/>
              </a:rPr>
              <a:pPr>
                <a:spcBef>
                  <a:spcPct val="0"/>
                </a:spcBef>
                <a:spcAft>
                  <a:spcPct val="0"/>
                </a:spcAft>
                <a:buClrTx/>
                <a:buSzTx/>
                <a:buFontTx/>
                <a:buNone/>
              </a:pPr>
              <a:t>45</a:t>
            </a:fld>
            <a:endParaRPr lang="ru-RU" altLang="ru-RU" sz="1200">
              <a:solidFill>
                <a:schemeClr val="tx1"/>
              </a:solidFill>
              <a:latin typeface="Arial" panose="020B0604020202020204" pitchFamily="34" charset="0"/>
            </a:endParaRPr>
          </a:p>
        </p:txBody>
      </p:sp>
      <p:sp>
        <p:nvSpPr>
          <p:cNvPr id="2" name="Прямоугольник 1"/>
          <p:cNvSpPr/>
          <p:nvPr/>
        </p:nvSpPr>
        <p:spPr>
          <a:xfrm>
            <a:off x="468313" y="620713"/>
            <a:ext cx="8280400" cy="554513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82550" indent="636588" eaLnBrk="1" hangingPunct="1">
              <a:defRPr/>
            </a:pPr>
            <a:endParaRPr lang="ru-RU" sz="2400" b="1" dirty="0">
              <a:solidFill>
                <a:srgbClr val="002060"/>
              </a:solidFill>
              <a:latin typeface="Times New Roman" pitchFamily="18" charset="0"/>
            </a:endParaRPr>
          </a:p>
          <a:p>
            <a:pPr marL="82550" indent="636588" algn="just" eaLnBrk="1" hangingPunct="1">
              <a:buFont typeface="Wingdings" pitchFamily="2" charset="2"/>
              <a:buNone/>
              <a:defRPr/>
            </a:pPr>
            <a:r>
              <a:rPr lang="ru-RU" sz="2800" b="1" dirty="0" err="1">
                <a:solidFill>
                  <a:schemeClr val="accent6">
                    <a:lumMod val="75000"/>
                  </a:schemeClr>
                </a:solidFill>
                <a:latin typeface="Times New Roman" pitchFamily="18" charset="0"/>
                <a:cs typeface="Times New Roman" pitchFamily="18" charset="0"/>
              </a:rPr>
              <a:t>Ўзбекистон</a:t>
            </a:r>
            <a:r>
              <a:rPr lang="ru-RU" sz="2800" b="1" dirty="0">
                <a:solidFill>
                  <a:schemeClr val="accent6">
                    <a:lumMod val="75000"/>
                  </a:schemeClr>
                </a:solidFill>
                <a:latin typeface="Times New Roman" pitchFamily="18" charset="0"/>
                <a:cs typeface="Times New Roman" pitchFamily="18" charset="0"/>
              </a:rPr>
              <a:t> </a:t>
            </a:r>
            <a:r>
              <a:rPr lang="ru-RU" sz="2800" b="1" dirty="0" err="1">
                <a:solidFill>
                  <a:schemeClr val="accent6">
                    <a:lumMod val="75000"/>
                  </a:schemeClr>
                </a:solidFill>
                <a:latin typeface="Times New Roman" pitchFamily="18" charset="0"/>
                <a:cs typeface="Times New Roman" pitchFamily="18" charset="0"/>
              </a:rPr>
              <a:t>Республикасининг</a:t>
            </a:r>
            <a:r>
              <a:rPr lang="ru-RU" sz="2800" b="1" dirty="0">
                <a:solidFill>
                  <a:schemeClr val="accent6">
                    <a:lumMod val="75000"/>
                  </a:schemeClr>
                </a:solidFill>
                <a:latin typeface="Times New Roman" pitchFamily="18" charset="0"/>
                <a:cs typeface="Times New Roman" pitchFamily="18" charset="0"/>
              </a:rPr>
              <a:t> </a:t>
            </a:r>
            <a:r>
              <a:rPr lang="ru-RU" sz="2800" b="1" dirty="0" err="1">
                <a:solidFill>
                  <a:schemeClr val="accent6">
                    <a:lumMod val="75000"/>
                  </a:schemeClr>
                </a:solidFill>
                <a:latin typeface="Times New Roman" pitchFamily="18" charset="0"/>
                <a:cs typeface="Times New Roman" pitchFamily="18" charset="0"/>
              </a:rPr>
              <a:t>Ташқи</a:t>
            </a:r>
            <a:r>
              <a:rPr lang="ru-RU" sz="2800" b="1" dirty="0">
                <a:solidFill>
                  <a:schemeClr val="accent6">
                    <a:lumMod val="75000"/>
                  </a:schemeClr>
                </a:solidFill>
                <a:latin typeface="Times New Roman" pitchFamily="18" charset="0"/>
                <a:cs typeface="Times New Roman" pitchFamily="18" charset="0"/>
              </a:rPr>
              <a:t> </a:t>
            </a:r>
            <a:r>
              <a:rPr lang="ru-RU" sz="2800" b="1" dirty="0" err="1">
                <a:solidFill>
                  <a:schemeClr val="accent6">
                    <a:lumMod val="75000"/>
                  </a:schemeClr>
                </a:solidFill>
                <a:latin typeface="Times New Roman" pitchFamily="18" charset="0"/>
                <a:cs typeface="Times New Roman" pitchFamily="18" charset="0"/>
              </a:rPr>
              <a:t>сиёсий</a:t>
            </a:r>
            <a:r>
              <a:rPr lang="ru-RU" sz="2800" b="1" dirty="0">
                <a:solidFill>
                  <a:schemeClr val="accent6">
                    <a:lumMod val="75000"/>
                  </a:schemeClr>
                </a:solidFill>
                <a:latin typeface="Times New Roman" pitchFamily="18" charset="0"/>
                <a:cs typeface="Times New Roman" pitchFamily="18" charset="0"/>
              </a:rPr>
              <a:t> </a:t>
            </a:r>
            <a:r>
              <a:rPr lang="ru-RU" sz="2800" b="1" dirty="0" err="1">
                <a:solidFill>
                  <a:schemeClr val="accent6">
                    <a:lumMod val="75000"/>
                  </a:schemeClr>
                </a:solidFill>
                <a:latin typeface="Times New Roman" pitchFamily="18" charset="0"/>
                <a:cs typeface="Times New Roman" pitchFamily="18" charset="0"/>
              </a:rPr>
              <a:t>фаолияти</a:t>
            </a:r>
            <a:r>
              <a:rPr lang="ru-RU" sz="2800" b="1" dirty="0">
                <a:solidFill>
                  <a:schemeClr val="accent6">
                    <a:lumMod val="75000"/>
                  </a:schemeClr>
                </a:solidFill>
                <a:latin typeface="Times New Roman" pitchFamily="18" charset="0"/>
                <a:cs typeface="Times New Roman" pitchFamily="18" charset="0"/>
              </a:rPr>
              <a:t> </a:t>
            </a:r>
            <a:r>
              <a:rPr lang="ru-RU" sz="2800" b="1" dirty="0" err="1">
                <a:solidFill>
                  <a:schemeClr val="accent6">
                    <a:lumMod val="75000"/>
                  </a:schemeClr>
                </a:solidFill>
                <a:latin typeface="Times New Roman" pitchFamily="18" charset="0"/>
                <a:cs typeface="Times New Roman" pitchFamily="18" charset="0"/>
              </a:rPr>
              <a:t>концепцияси</a:t>
            </a:r>
            <a:r>
              <a:rPr lang="ru-RU" sz="2800" b="1" dirty="0">
                <a:solidFill>
                  <a:schemeClr val="accent6">
                    <a:lumMod val="75000"/>
                  </a:schemeClr>
                </a:solidFill>
                <a:latin typeface="Times New Roman" pitchFamily="18" charset="0"/>
                <a:cs typeface="Times New Roman" pitchFamily="18" charset="0"/>
              </a:rPr>
              <a:t> </a:t>
            </a:r>
            <a:r>
              <a:rPr lang="uz-Cyrl-UZ" sz="2800" b="1" dirty="0">
                <a:solidFill>
                  <a:srgbClr val="002060"/>
                </a:solidFill>
                <a:latin typeface="Times New Roman" pitchFamily="18" charset="0"/>
                <a:cs typeface="Times New Roman" pitchFamily="18" charset="0"/>
              </a:rPr>
              <a:t>– бу </a:t>
            </a:r>
            <a:r>
              <a:rPr lang="ru-RU" sz="2800" b="1" dirty="0" err="1">
                <a:solidFill>
                  <a:srgbClr val="002060"/>
                </a:solidFill>
                <a:latin typeface="Times New Roman" pitchFamily="18" charset="0"/>
                <a:cs typeface="Times New Roman" pitchFamily="18" charset="0"/>
              </a:rPr>
              <a:t>давлат</a:t>
            </a:r>
            <a:r>
              <a:rPr lang="uz-Cyrl-UZ" sz="2800" b="1" dirty="0">
                <a:solidFill>
                  <a:srgbClr val="002060"/>
                </a:solidFill>
                <a:latin typeface="Times New Roman" pitchFamily="18" charset="0"/>
                <a:cs typeface="Times New Roman" pitchFamily="18" charset="0"/>
              </a:rPr>
              <a:t> т</a:t>
            </a:r>
            <a:r>
              <a:rPr lang="ru-RU" sz="2800" b="1" dirty="0" err="1">
                <a:solidFill>
                  <a:srgbClr val="002060"/>
                </a:solidFill>
                <a:latin typeface="Times New Roman" pitchFamily="18" charset="0"/>
                <a:cs typeface="Times New Roman" pitchFamily="18" charset="0"/>
              </a:rPr>
              <a:t>ашқи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сиёсатининг</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фундаментал</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принциплари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стратегик</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устувор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йўналишларини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халқаро</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майдондаги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мақсад</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вазифаларини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ўрта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узоқ</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истиқболда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Ўзбекистон</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миллий</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манфаатларини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илгари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суриш</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механизмларини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белгилаб</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берадиган</a:t>
            </a:r>
            <a:r>
              <a:rPr lang="ru-RU" sz="2800" b="1" dirty="0">
                <a:solidFill>
                  <a:srgbClr val="002060"/>
                </a:solidFill>
                <a:latin typeface="Times New Roman" pitchFamily="18" charset="0"/>
                <a:cs typeface="Times New Roman" pitchFamily="18" charset="0"/>
              </a:rPr>
              <a:t> </a:t>
            </a:r>
            <a:r>
              <a:rPr lang="uz-Cyrl-UZ" sz="2800" b="1" dirty="0">
                <a:solidFill>
                  <a:srgbClr val="002060"/>
                </a:solidFill>
                <a:latin typeface="Times New Roman" pitchFamily="18" charset="0"/>
                <a:cs typeface="Times New Roman" pitchFamily="18" charset="0"/>
              </a:rPr>
              <a:t>қ</a:t>
            </a:r>
            <a:r>
              <a:rPr lang="ru-RU" sz="2800" b="1" dirty="0" err="1">
                <a:solidFill>
                  <a:srgbClr val="002060"/>
                </a:solidFill>
                <a:latin typeface="Times New Roman" pitchFamily="18" charset="0"/>
                <a:cs typeface="Times New Roman" pitchFamily="18" charset="0"/>
              </a:rPr>
              <a:t>арашларнинг</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яхлит</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тизимидир</a:t>
            </a:r>
            <a:r>
              <a:rPr lang="ru-RU" sz="2800" b="1" dirty="0">
                <a:solidFill>
                  <a:srgbClr val="002060"/>
                </a:solidFill>
                <a:latin typeface="Times New Roman" pitchFamily="18" charset="0"/>
                <a:cs typeface="Times New Roman" pitchFamily="18" charset="0"/>
              </a:rPr>
              <a:t>.</a:t>
            </a:r>
            <a:endParaRPr lang="ru-RU" sz="2800" b="1" dirty="0">
              <a:solidFill>
                <a:srgbClr val="002060"/>
              </a:solidFill>
              <a:latin typeface="Times New Roman" pitchFamily="18" charset="0"/>
            </a:endParaRPr>
          </a:p>
          <a:p>
            <a:pPr marL="82550" indent="636588" eaLnBrk="1" hangingPunct="1">
              <a:defRPr/>
            </a:pPr>
            <a:endParaRPr lang="ru-RU" sz="2800" b="1" dirty="0">
              <a:solidFill>
                <a:srgbClr val="002060"/>
              </a:solidFill>
              <a:latin typeface="Times New Roman" pitchFamily="18" charset="0"/>
            </a:endParaRPr>
          </a:p>
        </p:txBody>
      </p:sp>
    </p:spTree>
    <p:extLst>
      <p:ext uri="{BB962C8B-B14F-4D97-AF65-F5344CB8AC3E}">
        <p14:creationId xmlns:p14="http://schemas.microsoft.com/office/powerpoint/2010/main" val="1122971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A760E28-8383-4CAC-A537-BD714EB35443}" type="slidenum">
              <a:rPr lang="ru-RU" altLang="ru-RU" sz="1200" smtClean="0">
                <a:solidFill>
                  <a:schemeClr val="tx1"/>
                </a:solidFill>
                <a:latin typeface="Arial" panose="020B0604020202020204" pitchFamily="34" charset="0"/>
              </a:rPr>
              <a:pPr>
                <a:spcBef>
                  <a:spcPct val="0"/>
                </a:spcBef>
                <a:spcAft>
                  <a:spcPct val="0"/>
                </a:spcAft>
                <a:buClrTx/>
                <a:buSzTx/>
                <a:buFontTx/>
                <a:buNone/>
              </a:pPr>
              <a:t>46</a:t>
            </a:fld>
            <a:endParaRPr lang="ru-RU" altLang="ru-RU" sz="1200">
              <a:solidFill>
                <a:schemeClr val="tx1"/>
              </a:solidFill>
              <a:latin typeface="Arial" panose="020B0604020202020204" pitchFamily="34" charset="0"/>
            </a:endParaRPr>
          </a:p>
        </p:txBody>
      </p:sp>
      <p:sp>
        <p:nvSpPr>
          <p:cNvPr id="22531" name="Объект 2"/>
          <p:cNvSpPr>
            <a:spLocks noGrp="1"/>
          </p:cNvSpPr>
          <p:nvPr>
            <p:ph sz="quarter" idx="4294967295"/>
          </p:nvPr>
        </p:nvSpPr>
        <p:spPr>
          <a:xfrm>
            <a:off x="468313" y="1052513"/>
            <a:ext cx="8229600" cy="5472112"/>
          </a:xfrm>
        </p:spPr>
        <p:txBody>
          <a:bodyPr/>
          <a:lstStyle/>
          <a:p>
            <a:pPr algn="just" eaLnBrk="1" hangingPunct="1">
              <a:lnSpc>
                <a:spcPct val="90000"/>
              </a:lnSpc>
              <a:buFont typeface="Wingdings" panose="05000000000000000000" pitchFamily="2" charset="2"/>
              <a:buChar char="Ø"/>
            </a:pPr>
            <a:r>
              <a:rPr lang="ru-RU" altLang="ru-RU" sz="2300">
                <a:solidFill>
                  <a:srgbClr val="002060"/>
                </a:solidFill>
                <a:latin typeface="Times New Roman" panose="02020603050405020304" pitchFamily="18" charset="0"/>
              </a:rPr>
              <a:t> халқаро муносабатлар таркибий тузилмасининг </a:t>
            </a:r>
            <a:r>
              <a:rPr lang="uz-Cyrl-UZ" altLang="ru-RU" sz="2300">
                <a:solidFill>
                  <a:srgbClr val="002060"/>
                </a:solidFill>
                <a:latin typeface="Times New Roman" panose="02020603050405020304" pitchFamily="18" charset="0"/>
              </a:rPr>
              <a:t>ўзгариши </a:t>
            </a:r>
            <a:r>
              <a:rPr lang="ru-RU" altLang="ru-RU" sz="2300">
                <a:solidFill>
                  <a:srgbClr val="002060"/>
                </a:solidFill>
                <a:latin typeface="Times New Roman" panose="02020603050405020304" pitchFamily="18" charset="0"/>
              </a:rPr>
              <a:t>глобал хавфсизлик учун олдиндан айтиш </a:t>
            </a:r>
            <a:r>
              <a:rPr lang="uz-Cyrl-UZ" altLang="ru-RU" sz="2300">
                <a:solidFill>
                  <a:srgbClr val="002060"/>
                </a:solidFill>
                <a:latin typeface="Times New Roman" panose="02020603050405020304" pitchFamily="18" charset="0"/>
              </a:rPr>
              <a:t>қ</a:t>
            </a:r>
            <a:r>
              <a:rPr lang="ru-RU" altLang="ru-RU" sz="2300">
                <a:solidFill>
                  <a:srgbClr val="002060"/>
                </a:solidFill>
                <a:latin typeface="Times New Roman" panose="02020603050405020304" pitchFamily="18" charset="0"/>
              </a:rPr>
              <a:t>ийин бўлган оқибатлар</a:t>
            </a:r>
            <a:r>
              <a:rPr lang="uz-Cyrl-UZ" altLang="ru-RU" sz="2300">
                <a:solidFill>
                  <a:srgbClr val="002060"/>
                </a:solidFill>
                <a:latin typeface="Times New Roman" panose="02020603050405020304" pitchFamily="18" charset="0"/>
              </a:rPr>
              <a:t>га олиб келмоқда;</a:t>
            </a:r>
          </a:p>
          <a:p>
            <a:pPr algn="just" eaLnBrk="1" hangingPunct="1">
              <a:lnSpc>
                <a:spcPct val="90000"/>
              </a:lnSpc>
              <a:buFont typeface="Wingdings" panose="05000000000000000000" pitchFamily="2" charset="2"/>
              <a:buChar char="Ø"/>
            </a:pPr>
            <a:r>
              <a:rPr lang="ru-RU" altLang="ru-RU" sz="2300">
                <a:solidFill>
                  <a:srgbClr val="002060"/>
                </a:solidFill>
                <a:latin typeface="Times New Roman" panose="02020603050405020304" pitchFamily="18" charset="0"/>
              </a:rPr>
              <a:t>жа</a:t>
            </a:r>
            <a:r>
              <a:rPr lang="uz-Cyrl-UZ" altLang="ru-RU" sz="2300">
                <a:solidFill>
                  <a:srgbClr val="002060"/>
                </a:solidFill>
                <a:latin typeface="Times New Roman" panose="02020603050405020304" pitchFamily="18" charset="0"/>
              </a:rPr>
              <a:t>ҳ</a:t>
            </a:r>
            <a:r>
              <a:rPr lang="ru-RU" altLang="ru-RU" sz="2300">
                <a:solidFill>
                  <a:srgbClr val="002060"/>
                </a:solidFill>
                <a:latin typeface="Times New Roman" panose="02020603050405020304" pitchFamily="18" charset="0"/>
              </a:rPr>
              <a:t>оннинг муҳим минтақаларида кескинликнинг янги </a:t>
            </a:r>
            <a:r>
              <a:rPr lang="uz-Cyrl-UZ" altLang="ru-RU" sz="2300">
                <a:solidFill>
                  <a:srgbClr val="002060"/>
                </a:solidFill>
                <a:latin typeface="Times New Roman" panose="02020603050405020304" pitchFamily="18" charset="0"/>
              </a:rPr>
              <a:t>ў</a:t>
            </a:r>
            <a:r>
              <a:rPr lang="ru-RU" altLang="ru-RU" sz="2300">
                <a:solidFill>
                  <a:srgbClr val="002060"/>
                </a:solidFill>
                <a:latin typeface="Times New Roman" panose="02020603050405020304" pitchFamily="18" charset="0"/>
              </a:rPr>
              <a:t>чоқлари ва қуролли можаролар юзага келиш хавфи орт</a:t>
            </a:r>
            <a:r>
              <a:rPr lang="uz-Cyrl-UZ" altLang="ru-RU" sz="2300">
                <a:solidFill>
                  <a:srgbClr val="002060"/>
                </a:solidFill>
                <a:latin typeface="Times New Roman" panose="02020603050405020304" pitchFamily="18" charset="0"/>
              </a:rPr>
              <a:t>моқда;</a:t>
            </a:r>
            <a:r>
              <a:rPr lang="ru-RU" altLang="ru-RU" sz="2300">
                <a:solidFill>
                  <a:srgbClr val="002060"/>
                </a:solidFill>
                <a:latin typeface="Times New Roman" panose="02020603050405020304" pitchFamily="18" charset="0"/>
              </a:rPr>
              <a:t> </a:t>
            </a:r>
            <a:endParaRPr lang="uz-Cyrl-UZ" altLang="ru-RU" sz="2300">
              <a:solidFill>
                <a:srgbClr val="002060"/>
              </a:solidFill>
              <a:latin typeface="Times New Roman" panose="02020603050405020304" pitchFamily="18" charset="0"/>
            </a:endParaRPr>
          </a:p>
          <a:p>
            <a:pPr algn="just" eaLnBrk="1" hangingPunct="1">
              <a:lnSpc>
                <a:spcPct val="90000"/>
              </a:lnSpc>
              <a:buFont typeface="Wingdings" panose="05000000000000000000" pitchFamily="2" charset="2"/>
              <a:buChar char="Ø"/>
            </a:pPr>
            <a:r>
              <a:rPr lang="ru-RU" altLang="ru-RU" sz="2300">
                <a:solidFill>
                  <a:srgbClr val="002060"/>
                </a:solidFill>
                <a:latin typeface="Times New Roman" panose="02020603050405020304" pitchFamily="18" charset="0"/>
              </a:rPr>
              <a:t>геосиёсий таъсир остидаги соҳаларни «қайта тақсимлаш»га уринишлар к</a:t>
            </a:r>
            <a:r>
              <a:rPr lang="uz-Cyrl-UZ" altLang="ru-RU" sz="2300">
                <a:solidFill>
                  <a:srgbClr val="002060"/>
                </a:solidFill>
                <a:latin typeface="Times New Roman" panose="02020603050405020304" pitchFamily="18" charset="0"/>
              </a:rPr>
              <a:t>у</a:t>
            </a:r>
            <a:r>
              <a:rPr lang="ru-RU" altLang="ru-RU" sz="2300">
                <a:solidFill>
                  <a:srgbClr val="002060"/>
                </a:solidFill>
                <a:latin typeface="Times New Roman" panose="02020603050405020304" pitchFamily="18" charset="0"/>
              </a:rPr>
              <a:t>затилмоқда</a:t>
            </a:r>
            <a:r>
              <a:rPr lang="uz-Cyrl-UZ" altLang="ru-RU" sz="2300">
                <a:solidFill>
                  <a:srgbClr val="002060"/>
                </a:solidFill>
                <a:latin typeface="Times New Roman" panose="02020603050405020304" pitchFamily="18" charset="0"/>
              </a:rPr>
              <a:t>;</a:t>
            </a:r>
          </a:p>
          <a:p>
            <a:pPr algn="just" eaLnBrk="1" hangingPunct="1">
              <a:lnSpc>
                <a:spcPct val="90000"/>
              </a:lnSpc>
              <a:buFont typeface="Wingdings" panose="05000000000000000000" pitchFamily="2" charset="2"/>
              <a:buChar char="Ø"/>
            </a:pPr>
            <a:r>
              <a:rPr lang="ru-RU" altLang="ru-RU" sz="2300">
                <a:solidFill>
                  <a:srgbClr val="002060"/>
                </a:solidFill>
                <a:latin typeface="Times New Roman" panose="02020603050405020304" pitchFamily="18" charset="0"/>
              </a:rPr>
              <a:t>халқаро ҳуқуқ</a:t>
            </a:r>
            <a:r>
              <a:rPr lang="uz-Cyrl-UZ" altLang="ru-RU" sz="2300">
                <a:solidFill>
                  <a:srgbClr val="002060"/>
                </a:solidFill>
                <a:latin typeface="Times New Roman" panose="02020603050405020304" pitchFamily="18" charset="0"/>
              </a:rPr>
              <a:t>нинг </a:t>
            </a:r>
            <a:r>
              <a:rPr lang="ru-RU" altLang="ru-RU" sz="2300">
                <a:solidFill>
                  <a:srgbClr val="002060"/>
                </a:solidFill>
                <a:latin typeface="Times New Roman" panose="02020603050405020304" pitchFamily="18" charset="0"/>
              </a:rPr>
              <a:t>универсал принципларининг б</a:t>
            </a:r>
            <a:r>
              <a:rPr lang="uz-Cyrl-UZ" altLang="ru-RU" sz="2300">
                <a:solidFill>
                  <a:srgbClr val="002060"/>
                </a:solidFill>
                <a:latin typeface="Times New Roman" panose="02020603050405020304" pitchFamily="18" charset="0"/>
              </a:rPr>
              <a:t>у</a:t>
            </a:r>
            <a:r>
              <a:rPr lang="ru-RU" altLang="ru-RU" sz="2300">
                <a:solidFill>
                  <a:srgbClr val="002060"/>
                </a:solidFill>
                <a:latin typeface="Times New Roman" panose="02020603050405020304" pitchFamily="18" charset="0"/>
              </a:rPr>
              <a:t>зилиши жаҳонда стратегик мав</a:t>
            </a:r>
            <a:r>
              <a:rPr lang="uz-Cyrl-UZ" altLang="ru-RU" sz="2300">
                <a:solidFill>
                  <a:srgbClr val="002060"/>
                </a:solidFill>
                <a:latin typeface="Times New Roman" panose="02020603050405020304" pitchFamily="18" charset="0"/>
              </a:rPr>
              <a:t>ҳ</a:t>
            </a:r>
            <a:r>
              <a:rPr lang="ru-RU" altLang="ru-RU" sz="2300">
                <a:solidFill>
                  <a:srgbClr val="002060"/>
                </a:solidFill>
                <a:latin typeface="Times New Roman" panose="02020603050405020304" pitchFamily="18" charset="0"/>
              </a:rPr>
              <a:t>умлик</a:t>
            </a:r>
            <a:r>
              <a:rPr lang="uz-Cyrl-UZ" altLang="ru-RU" sz="2300">
                <a:solidFill>
                  <a:srgbClr val="002060"/>
                </a:solidFill>
                <a:latin typeface="Times New Roman" panose="02020603050405020304" pitchFamily="18" charset="0"/>
              </a:rPr>
              <a:t>ни</a:t>
            </a:r>
            <a:r>
              <a:rPr lang="ru-RU" altLang="ru-RU" sz="2300">
                <a:solidFill>
                  <a:srgbClr val="002060"/>
                </a:solidFill>
                <a:latin typeface="Times New Roman" panose="02020603050405020304" pitchFamily="18" charset="0"/>
              </a:rPr>
              <a:t> кучай</a:t>
            </a:r>
            <a:r>
              <a:rPr lang="uz-Cyrl-UZ" altLang="ru-RU" sz="2300">
                <a:solidFill>
                  <a:srgbClr val="002060"/>
                </a:solidFill>
                <a:latin typeface="Times New Roman" panose="02020603050405020304" pitchFamily="18" charset="0"/>
              </a:rPr>
              <a:t>тирмоқда;</a:t>
            </a:r>
            <a:r>
              <a:rPr lang="ru-RU" altLang="ru-RU" sz="2300">
                <a:solidFill>
                  <a:srgbClr val="002060"/>
                </a:solidFill>
                <a:latin typeface="Times New Roman" panose="02020603050405020304" pitchFamily="18" charset="0"/>
              </a:rPr>
              <a:t> </a:t>
            </a:r>
            <a:endParaRPr lang="uz-Cyrl-UZ" altLang="ru-RU" sz="2300">
              <a:solidFill>
                <a:srgbClr val="002060"/>
              </a:solidFill>
              <a:latin typeface="Times New Roman" panose="02020603050405020304" pitchFamily="18" charset="0"/>
            </a:endParaRPr>
          </a:p>
          <a:p>
            <a:pPr algn="just" eaLnBrk="1" hangingPunct="1">
              <a:lnSpc>
                <a:spcPct val="90000"/>
              </a:lnSpc>
              <a:buFont typeface="Wingdings" panose="05000000000000000000" pitchFamily="2" charset="2"/>
              <a:buChar char="Ø"/>
            </a:pPr>
            <a:r>
              <a:rPr lang="ru-RU" altLang="ru-RU" sz="2300">
                <a:solidFill>
                  <a:srgbClr val="002060"/>
                </a:solidFill>
                <a:latin typeface="Times New Roman" panose="02020603050405020304" pitchFamily="18" charset="0"/>
              </a:rPr>
              <a:t>глобаллашув</a:t>
            </a:r>
            <a:r>
              <a:rPr lang="uz-Cyrl-UZ" altLang="ru-RU" sz="2300">
                <a:solidFill>
                  <a:srgbClr val="002060"/>
                </a:solidFill>
                <a:latin typeface="Times New Roman" panose="02020603050405020304" pitchFamily="18" charset="0"/>
              </a:rPr>
              <a:t> - </a:t>
            </a:r>
            <a:r>
              <a:rPr lang="ru-RU" altLang="ru-RU" sz="2300">
                <a:solidFill>
                  <a:srgbClr val="002060"/>
                </a:solidFill>
                <a:latin typeface="Times New Roman" panose="02020603050405020304" pitchFamily="18" charset="0"/>
              </a:rPr>
              <a:t> бир томондан, давлатларнинг барқарор ривожланиши учун </a:t>
            </a:r>
            <a:r>
              <a:rPr lang="uz-Cyrl-UZ" altLang="ru-RU" sz="2300">
                <a:solidFill>
                  <a:srgbClr val="002060"/>
                </a:solidFill>
                <a:latin typeface="Times New Roman" panose="02020603050405020304" pitchFamily="18" charset="0"/>
              </a:rPr>
              <a:t>қ</a:t>
            </a:r>
            <a:r>
              <a:rPr lang="ru-RU" altLang="ru-RU" sz="2300">
                <a:solidFill>
                  <a:srgbClr val="002060"/>
                </a:solidFill>
                <a:latin typeface="Times New Roman" panose="02020603050405020304" pitchFamily="18" charset="0"/>
              </a:rPr>
              <a:t>улай имкониятлар оч</a:t>
            </a:r>
            <a:r>
              <a:rPr lang="uz-Cyrl-UZ" altLang="ru-RU" sz="2300">
                <a:solidFill>
                  <a:srgbClr val="002060"/>
                </a:solidFill>
                <a:latin typeface="Times New Roman" panose="02020603050405020304" pitchFamily="18" charset="0"/>
              </a:rPr>
              <a:t>моқда</a:t>
            </a:r>
            <a:r>
              <a:rPr lang="ru-RU" altLang="ru-RU" sz="2300">
                <a:solidFill>
                  <a:srgbClr val="002060"/>
                </a:solidFill>
                <a:latin typeface="Times New Roman" panose="02020603050405020304" pitchFamily="18" charset="0"/>
              </a:rPr>
              <a:t>, бошқа томондан иқтисодий, ози</a:t>
            </a:r>
            <a:r>
              <a:rPr lang="uz-Cyrl-UZ" altLang="ru-RU" sz="2300">
                <a:solidFill>
                  <a:srgbClr val="002060"/>
                </a:solidFill>
                <a:latin typeface="Times New Roman" panose="02020603050405020304" pitchFamily="18" charset="0"/>
              </a:rPr>
              <a:t>қ</a:t>
            </a:r>
            <a:r>
              <a:rPr lang="ru-RU" altLang="ru-RU" sz="2300">
                <a:solidFill>
                  <a:srgbClr val="002060"/>
                </a:solidFill>
                <a:latin typeface="Times New Roman" panose="02020603050405020304" pitchFamily="18" charset="0"/>
              </a:rPr>
              <a:t>-ов</a:t>
            </a:r>
            <a:r>
              <a:rPr lang="uz-Cyrl-UZ" altLang="ru-RU" sz="2300">
                <a:solidFill>
                  <a:srgbClr val="002060"/>
                </a:solidFill>
                <a:latin typeface="Times New Roman" panose="02020603050405020304" pitchFamily="18" charset="0"/>
              </a:rPr>
              <a:t>қ</a:t>
            </a:r>
            <a:r>
              <a:rPr lang="ru-RU" altLang="ru-RU" sz="2300">
                <a:solidFill>
                  <a:srgbClr val="002060"/>
                </a:solidFill>
                <a:latin typeface="Times New Roman" panose="02020603050405020304" pitchFamily="18" charset="0"/>
              </a:rPr>
              <a:t>ат, энергетика, экология, ахборот, гуманитар хавфсизлик соҳаларида т</a:t>
            </a:r>
            <a:r>
              <a:rPr lang="uz-Cyrl-UZ" altLang="ru-RU" sz="2300">
                <a:solidFill>
                  <a:srgbClr val="002060"/>
                </a:solidFill>
                <a:latin typeface="Times New Roman" panose="02020603050405020304" pitchFamily="18" charset="0"/>
              </a:rPr>
              <a:t>ўғ</a:t>
            </a:r>
            <a:r>
              <a:rPr lang="ru-RU" altLang="ru-RU" sz="2300">
                <a:solidFill>
                  <a:srgbClr val="002060"/>
                </a:solidFill>
                <a:latin typeface="Times New Roman" panose="02020603050405020304" pitchFamily="18" charset="0"/>
              </a:rPr>
              <a:t>ридан-т</a:t>
            </a:r>
            <a:r>
              <a:rPr lang="uz-Cyrl-UZ" altLang="ru-RU" sz="2300">
                <a:solidFill>
                  <a:srgbClr val="002060"/>
                </a:solidFill>
                <a:latin typeface="Times New Roman" panose="02020603050405020304" pitchFamily="18" charset="0"/>
              </a:rPr>
              <a:t>ўғ</a:t>
            </a:r>
            <a:r>
              <a:rPr lang="ru-RU" altLang="ru-RU" sz="2300">
                <a:solidFill>
                  <a:srgbClr val="002060"/>
                </a:solidFill>
                <a:latin typeface="Times New Roman" panose="02020603050405020304" pitchFamily="18" charset="0"/>
              </a:rPr>
              <a:t>ри ва потенциал хавфлар ту</a:t>
            </a:r>
            <a:r>
              <a:rPr lang="uz-Cyrl-UZ" altLang="ru-RU" sz="2300">
                <a:solidFill>
                  <a:srgbClr val="002060"/>
                </a:solidFill>
                <a:latin typeface="Times New Roman" panose="02020603050405020304" pitchFamily="18" charset="0"/>
              </a:rPr>
              <a:t>ғ</a:t>
            </a:r>
            <a:r>
              <a:rPr lang="ru-RU" altLang="ru-RU" sz="2300">
                <a:solidFill>
                  <a:srgbClr val="002060"/>
                </a:solidFill>
                <a:latin typeface="Times New Roman" panose="02020603050405020304" pitchFamily="18" charset="0"/>
              </a:rPr>
              <a:t>дир</a:t>
            </a:r>
            <a:r>
              <a:rPr lang="uz-Cyrl-UZ" altLang="ru-RU" sz="2300">
                <a:solidFill>
                  <a:srgbClr val="002060"/>
                </a:solidFill>
                <a:latin typeface="Times New Roman" panose="02020603050405020304" pitchFamily="18" charset="0"/>
              </a:rPr>
              <a:t>моқда;</a:t>
            </a:r>
            <a:endParaRPr lang="ru-RU" altLang="ru-RU" sz="2300">
              <a:solidFill>
                <a:srgbClr val="002060"/>
              </a:solidFill>
              <a:latin typeface="Times New Roman" panose="02020603050405020304" pitchFamily="18" charset="0"/>
            </a:endParaRPr>
          </a:p>
          <a:p>
            <a:pPr algn="just" eaLnBrk="1" hangingPunct="1">
              <a:lnSpc>
                <a:spcPct val="90000"/>
              </a:lnSpc>
            </a:pPr>
            <a:endParaRPr lang="ru-RU" altLang="ru-RU" sz="2300">
              <a:solidFill>
                <a:srgbClr val="002060"/>
              </a:solidFill>
              <a:latin typeface="Times New Roman" panose="02020603050405020304" pitchFamily="18" charset="0"/>
            </a:endParaRPr>
          </a:p>
          <a:p>
            <a:pPr algn="just" eaLnBrk="1" hangingPunct="1">
              <a:lnSpc>
                <a:spcPct val="90000"/>
              </a:lnSpc>
              <a:buFont typeface="Wingdings" panose="05000000000000000000" pitchFamily="2" charset="2"/>
              <a:buNone/>
            </a:pPr>
            <a:r>
              <a:rPr lang="ru-RU" altLang="ru-RU" sz="2300">
                <a:solidFill>
                  <a:srgbClr val="002060"/>
                </a:solidFill>
                <a:latin typeface="Times New Roman" panose="02020603050405020304" pitchFamily="18" charset="0"/>
              </a:rPr>
              <a:t> </a:t>
            </a:r>
          </a:p>
        </p:txBody>
      </p:sp>
      <p:sp>
        <p:nvSpPr>
          <p:cNvPr id="2" name="Прямоугольник 1"/>
          <p:cNvSpPr/>
          <p:nvPr/>
        </p:nvSpPr>
        <p:spPr>
          <a:xfrm>
            <a:off x="539750" y="115888"/>
            <a:ext cx="8424863" cy="79216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b="1" dirty="0">
                <a:solidFill>
                  <a:srgbClr val="002060"/>
                </a:solidFill>
                <a:latin typeface="Times New Roman" pitchFamily="18" charset="0"/>
              </a:rPr>
              <a:t>ХАЛҚАРО МУНОСАБАТЛАР ТИЗИ</a:t>
            </a:r>
            <a:r>
              <a:rPr lang="ru-RU" b="1" dirty="0">
                <a:solidFill>
                  <a:srgbClr val="002060"/>
                </a:solidFill>
                <a:latin typeface="Times New Roman" pitchFamily="18" charset="0"/>
              </a:rPr>
              <a:t>М</a:t>
            </a:r>
            <a:r>
              <a:rPr lang="uz-Cyrl-UZ" b="1" dirty="0">
                <a:solidFill>
                  <a:srgbClr val="002060"/>
                </a:solidFill>
                <a:latin typeface="Times New Roman" pitchFamily="18" charset="0"/>
              </a:rPr>
              <a:t>ИНИНГ ЗАМОНАВИЙ ҲОЛАТИ ТАСНИФИ</a:t>
            </a:r>
            <a:endParaRPr lang="ru-RU" b="1" dirty="0">
              <a:solidFill>
                <a:srgbClr val="002060"/>
              </a:solidFill>
            </a:endParaRPr>
          </a:p>
        </p:txBody>
      </p:sp>
    </p:spTree>
    <p:extLst>
      <p:ext uri="{BB962C8B-B14F-4D97-AF65-F5344CB8AC3E}">
        <p14:creationId xmlns:p14="http://schemas.microsoft.com/office/powerpoint/2010/main" val="1925890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4294967295"/>
          </p:nvPr>
        </p:nvSpPr>
        <p:spPr>
          <a:xfrm>
            <a:off x="457200" y="1196975"/>
            <a:ext cx="8229600" cy="5256213"/>
          </a:xfrm>
        </p:spPr>
        <p:txBody>
          <a:bodyPr/>
          <a:lstStyle/>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террорчилик, диний ва сиёсий экстремизм, наркотажов</a:t>
            </a:r>
            <a:r>
              <a:rPr lang="uz-Cyrl-UZ" altLang="ru-RU">
                <a:latin typeface="Times New Roman" panose="02020603050405020304" pitchFamily="18" charset="0"/>
              </a:rPr>
              <a:t>у</a:t>
            </a:r>
            <a:r>
              <a:rPr lang="ru-RU" altLang="ru-RU">
                <a:latin typeface="Times New Roman" panose="02020603050405020304" pitchFamily="18" charset="0"/>
              </a:rPr>
              <a:t>з, кибержиноятчилик, ахборот «урушлари», транс-миллий жиноятчилик каби ноанъанавий хавф-хатарлар ва шунга ўхшаш таҳдидлар к</a:t>
            </a:r>
            <a:r>
              <a:rPr lang="uz-Cyrl-UZ" altLang="ru-RU">
                <a:latin typeface="Times New Roman" panose="02020603050405020304" pitchFamily="18" charset="0"/>
              </a:rPr>
              <a:t>ў</a:t>
            </a:r>
            <a:r>
              <a:rPr lang="ru-RU" altLang="ru-RU">
                <a:latin typeface="Times New Roman" panose="02020603050405020304" pitchFamily="18" charset="0"/>
              </a:rPr>
              <a:t>лами кенгайиб бор</a:t>
            </a:r>
            <a:r>
              <a:rPr lang="uz-Cyrl-UZ" altLang="ru-RU">
                <a:latin typeface="Times New Roman" panose="02020603050405020304" pitchFamily="18" charset="0"/>
              </a:rPr>
              <a:t>моқда;</a:t>
            </a:r>
            <a:endParaRPr lang="ru-RU" altLang="ru-RU">
              <a:latin typeface="Times New Roman" panose="02020603050405020304" pitchFamily="18" charset="0"/>
            </a:endParaRPr>
          </a:p>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глобал иқтисодиётда, молия, банк ҳамда валюта бозорларида ин</a:t>
            </a:r>
            <a:r>
              <a:rPr lang="uz-Cyrl-UZ" altLang="ru-RU">
                <a:latin typeface="Times New Roman" panose="02020603050405020304" pitchFamily="18" charset="0"/>
              </a:rPr>
              <a:t>қ</a:t>
            </a:r>
            <a:r>
              <a:rPr lang="ru-RU" altLang="ru-RU">
                <a:latin typeface="Times New Roman" panose="02020603050405020304" pitchFamily="18" charset="0"/>
              </a:rPr>
              <a:t>ирозли вазиятлар юзага кел</a:t>
            </a:r>
            <a:r>
              <a:rPr lang="uz-Cyrl-UZ" altLang="ru-RU">
                <a:latin typeface="Times New Roman" panose="02020603050405020304" pitchFamily="18" charset="0"/>
              </a:rPr>
              <a:t>моқда;</a:t>
            </a:r>
            <a:r>
              <a:rPr lang="ru-RU" altLang="ru-RU" sz="2400">
                <a:latin typeface="Times New Roman" panose="02020603050405020304" pitchFamily="18" charset="0"/>
              </a:rPr>
              <a:t> </a:t>
            </a:r>
            <a:endParaRPr lang="uz-Cyrl-UZ" altLang="ru-RU" sz="2400">
              <a:latin typeface="Times New Roman" panose="02020603050405020304" pitchFamily="18" charset="0"/>
            </a:endParaRPr>
          </a:p>
          <a:p>
            <a:pPr algn="just" eaLnBrk="1" hangingPunct="1">
              <a:lnSpc>
                <a:spcPct val="90000"/>
              </a:lnSpc>
              <a:buFont typeface="Wingdings" panose="05000000000000000000" pitchFamily="2" charset="2"/>
              <a:buChar char="Ø"/>
            </a:pPr>
            <a:r>
              <a:rPr lang="uz-Cyrl-UZ" altLang="ru-RU">
                <a:latin typeface="Times New Roman" panose="02020603050405020304" pitchFamily="18" charset="0"/>
              </a:rPr>
              <a:t>иқтисодий ўсиш маркази Осиёга силжимоқда;</a:t>
            </a:r>
          </a:p>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турли хил йўналишдаги интеграцион ва дезинтеграцион жараёнлар чуқурлаш</a:t>
            </a:r>
            <a:r>
              <a:rPr lang="uz-Cyrl-UZ" altLang="ru-RU">
                <a:latin typeface="Times New Roman" panose="02020603050405020304" pitchFamily="18" charset="0"/>
              </a:rPr>
              <a:t>моқда;</a:t>
            </a:r>
            <a:r>
              <a:rPr lang="uz-Cyrl-UZ" altLang="ru-RU" sz="2400">
                <a:latin typeface="Times New Roman" panose="02020603050405020304" pitchFamily="18" charset="0"/>
              </a:rPr>
              <a:t> </a:t>
            </a:r>
            <a:r>
              <a:rPr lang="ru-RU" altLang="ru-RU" sz="2400">
                <a:latin typeface="Times New Roman" panose="02020603050405020304" pitchFamily="18" charset="0"/>
              </a:rPr>
              <a:t> </a:t>
            </a:r>
            <a:endParaRPr lang="uz-Cyrl-UZ" altLang="ru-RU" sz="2400">
              <a:latin typeface="Times New Roman" panose="02020603050405020304" pitchFamily="18" charset="0"/>
            </a:endParaRPr>
          </a:p>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стратегик ресурслар учун кураш кучай</a:t>
            </a:r>
            <a:r>
              <a:rPr lang="uz-Cyrl-UZ" altLang="ru-RU">
                <a:latin typeface="Times New Roman" panose="02020603050405020304" pitchFamily="18" charset="0"/>
              </a:rPr>
              <a:t>моқда;</a:t>
            </a:r>
          </a:p>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дунёнинг турли минтақалари ривожланишидаги номутаносиблик чуқурлаш</a:t>
            </a:r>
            <a:r>
              <a:rPr lang="uz-Cyrl-UZ" altLang="ru-RU">
                <a:latin typeface="Times New Roman" panose="02020603050405020304" pitchFamily="18" charset="0"/>
              </a:rPr>
              <a:t>моқда.</a:t>
            </a:r>
            <a:r>
              <a:rPr lang="uz-Cyrl-UZ" altLang="ru-RU" sz="2400">
                <a:latin typeface="Times New Roman" panose="02020603050405020304" pitchFamily="18" charset="0"/>
              </a:rPr>
              <a:t> </a:t>
            </a:r>
          </a:p>
          <a:p>
            <a:pPr algn="just" eaLnBrk="1" hangingPunct="1">
              <a:lnSpc>
                <a:spcPct val="90000"/>
              </a:lnSpc>
              <a:buFont typeface="Wingdings" panose="05000000000000000000" pitchFamily="2" charset="2"/>
              <a:buChar char="Ø"/>
            </a:pPr>
            <a:r>
              <a:rPr lang="ru-RU" altLang="ru-RU">
                <a:latin typeface="Times New Roman" panose="02020603050405020304" pitchFamily="18" charset="0"/>
              </a:rPr>
              <a:t>Буларнинг барчаси пировард натижада давлатлараро муносабатларда кескинлик ва </a:t>
            </a:r>
            <a:r>
              <a:rPr lang="uz-Cyrl-UZ" altLang="ru-RU">
                <a:latin typeface="Times New Roman" panose="02020603050405020304" pitchFamily="18" charset="0"/>
              </a:rPr>
              <a:t>қ</a:t>
            </a:r>
            <a:r>
              <a:rPr lang="ru-RU" altLang="ru-RU">
                <a:latin typeface="Times New Roman" panose="02020603050405020304" pitchFamily="18" charset="0"/>
              </a:rPr>
              <a:t>арама-</a:t>
            </a:r>
            <a:r>
              <a:rPr lang="uz-Cyrl-UZ" altLang="ru-RU">
                <a:latin typeface="Times New Roman" panose="02020603050405020304" pitchFamily="18" charset="0"/>
              </a:rPr>
              <a:t>қ</a:t>
            </a:r>
            <a:r>
              <a:rPr lang="ru-RU" altLang="ru-RU">
                <a:latin typeface="Times New Roman" panose="02020603050405020304" pitchFamily="18" charset="0"/>
              </a:rPr>
              <a:t>аршиликларга олиб келиши мумкин. </a:t>
            </a:r>
            <a:endParaRPr lang="uz-Cyrl-UZ" altLang="ru-RU">
              <a:latin typeface="Times New Roman" panose="02020603050405020304" pitchFamily="18" charset="0"/>
            </a:endParaRPr>
          </a:p>
          <a:p>
            <a:pPr algn="just" eaLnBrk="1" hangingPunct="1">
              <a:lnSpc>
                <a:spcPct val="90000"/>
              </a:lnSpc>
              <a:buFont typeface="Wingdings" panose="05000000000000000000" pitchFamily="2" charset="2"/>
              <a:buChar char="Ø"/>
            </a:pPr>
            <a:endParaRPr lang="ru-RU" altLang="ru-RU">
              <a:latin typeface="Times New Roman" panose="02020603050405020304" pitchFamily="18" charset="0"/>
            </a:endParaRPr>
          </a:p>
          <a:p>
            <a:pPr>
              <a:lnSpc>
                <a:spcPct val="80000"/>
              </a:lnSpc>
              <a:buFont typeface="Wingdings" panose="05000000000000000000" pitchFamily="2" charset="2"/>
              <a:buChar char="Ø"/>
            </a:pPr>
            <a:endParaRPr lang="ru-RU" altLang="ru-RU" sz="2000">
              <a:latin typeface="Times New Roman" panose="02020603050405020304" pitchFamily="18" charset="0"/>
            </a:endParaRPr>
          </a:p>
        </p:txBody>
      </p:sp>
      <p:sp>
        <p:nvSpPr>
          <p:cNvPr id="23555"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8E4DC847-A50E-4C60-A799-7EF840661950}" type="slidenum">
              <a:rPr lang="ru-RU" altLang="ru-RU" sz="1200" smtClean="0">
                <a:solidFill>
                  <a:schemeClr val="tx1"/>
                </a:solidFill>
                <a:latin typeface="Arial" panose="020B0604020202020204" pitchFamily="34" charset="0"/>
              </a:rPr>
              <a:pPr>
                <a:spcBef>
                  <a:spcPct val="0"/>
                </a:spcBef>
                <a:spcAft>
                  <a:spcPct val="0"/>
                </a:spcAft>
                <a:buClrTx/>
                <a:buSzTx/>
                <a:buFontTx/>
                <a:buNone/>
              </a:pPr>
              <a:t>47</a:t>
            </a:fld>
            <a:endParaRPr lang="ru-RU" altLang="ru-RU" sz="1200">
              <a:solidFill>
                <a:schemeClr val="tx1"/>
              </a:solidFill>
              <a:latin typeface="Arial" panose="020B0604020202020204" pitchFamily="34" charset="0"/>
            </a:endParaRPr>
          </a:p>
        </p:txBody>
      </p:sp>
      <p:sp>
        <p:nvSpPr>
          <p:cNvPr id="23556" name="Rectangle 2"/>
          <p:cNvSpPr>
            <a:spLocks noGrp="1" noRot="1" noChangeArrowheads="1"/>
          </p:cNvSpPr>
          <p:nvPr>
            <p:ph type="title"/>
          </p:nvPr>
        </p:nvSpPr>
        <p:spPr bwMode="auto">
          <a:xfrm>
            <a:off x="457200" y="274638"/>
            <a:ext cx="8229600" cy="922337"/>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000">
                <a:solidFill>
                  <a:srgbClr val="002060"/>
                </a:solidFill>
                <a:effectLst/>
                <a:latin typeface="Times New Roman" panose="02020603050405020304" pitchFamily="18" charset="0"/>
              </a:rPr>
              <a:t>ХАЛҚАРО МУНОСАБАТЛАР ТИЗИ</a:t>
            </a:r>
            <a:r>
              <a:rPr lang="ru-RU" altLang="ru-RU" sz="2000">
                <a:solidFill>
                  <a:srgbClr val="002060"/>
                </a:solidFill>
                <a:effectLst/>
                <a:latin typeface="Times New Roman" panose="02020603050405020304" pitchFamily="18" charset="0"/>
              </a:rPr>
              <a:t>М</a:t>
            </a:r>
            <a:r>
              <a:rPr lang="uz-Cyrl-UZ" altLang="ru-RU" sz="2000">
                <a:solidFill>
                  <a:srgbClr val="002060"/>
                </a:solidFill>
                <a:effectLst/>
                <a:latin typeface="Times New Roman" panose="02020603050405020304" pitchFamily="18" charset="0"/>
              </a:rPr>
              <a:t>ИНИНГ ЗАМОНАВИЙ ҲОЛАТИ ТАСНИФИ</a:t>
            </a:r>
            <a:endParaRPr lang="ru-RU" altLang="ru-RU" sz="2000">
              <a:solidFill>
                <a:srgbClr val="002060"/>
              </a:solidFill>
              <a:effectLst/>
              <a:latin typeface="Times New Roman" panose="02020603050405020304" pitchFamily="18" charset="0"/>
            </a:endParaRPr>
          </a:p>
        </p:txBody>
      </p:sp>
    </p:spTree>
    <p:extLst>
      <p:ext uri="{BB962C8B-B14F-4D97-AF65-F5344CB8AC3E}">
        <p14:creationId xmlns:p14="http://schemas.microsoft.com/office/powerpoint/2010/main" val="2306275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558D347-F9FC-4EE2-B5B4-9E65F994C4FC}" type="slidenum">
              <a:rPr lang="ru-RU" altLang="ru-RU" sz="1200" smtClean="0">
                <a:solidFill>
                  <a:schemeClr val="tx1"/>
                </a:solidFill>
                <a:latin typeface="Arial" panose="020B0604020202020204" pitchFamily="34" charset="0"/>
              </a:rPr>
              <a:pPr>
                <a:spcBef>
                  <a:spcPct val="0"/>
                </a:spcBef>
                <a:spcAft>
                  <a:spcPct val="0"/>
                </a:spcAft>
                <a:buClrTx/>
                <a:buSzTx/>
                <a:buFontTx/>
                <a:buNone/>
              </a:pPr>
              <a:t>48</a:t>
            </a:fld>
            <a:endParaRPr lang="ru-RU" altLang="ru-RU" sz="1200">
              <a:solidFill>
                <a:schemeClr val="tx1"/>
              </a:solidFill>
              <a:latin typeface="Arial" panose="020B0604020202020204" pitchFamily="34" charset="0"/>
            </a:endParaRPr>
          </a:p>
        </p:txBody>
      </p:sp>
      <p:sp>
        <p:nvSpPr>
          <p:cNvPr id="24579" name="Заголовок 1"/>
          <p:cNvSpPr>
            <a:spLocks noGrp="1"/>
          </p:cNvSpPr>
          <p:nvPr>
            <p:ph type="title" idx="4294967295"/>
          </p:nvPr>
        </p:nvSpPr>
        <p:spPr bwMode="auto">
          <a:xfrm>
            <a:off x="914400" y="498059"/>
            <a:ext cx="8229600" cy="338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compatLnSpc="1">
            <a:prstTxWarp prst="textNoShape">
              <a:avLst/>
            </a:prstTxWarp>
          </a:bodyPr>
          <a:lstStyle/>
          <a:p>
            <a:pPr marL="0" indent="0" algn="ctr" eaLnBrk="1" hangingPunct="1">
              <a:buFont typeface="Georgia" panose="02040502050405020303" pitchFamily="18" charset="0"/>
              <a:buNone/>
            </a:pPr>
            <a:r>
              <a:rPr lang="uz-Cyrl-UZ" altLang="ru-RU" sz="2200" dirty="0">
                <a:solidFill>
                  <a:srgbClr val="002060"/>
                </a:solidFill>
                <a:effectLst/>
                <a:latin typeface="Times New Roman" panose="02020603050405020304" pitchFamily="18" charset="0"/>
              </a:rPr>
              <a:t>МАРКАЗИЙ </a:t>
            </a:r>
            <a:r>
              <a:rPr lang="uz-Cyrl-UZ" altLang="ru-RU" sz="2200" i="0" dirty="0">
                <a:solidFill>
                  <a:srgbClr val="002060"/>
                </a:solidFill>
                <a:effectLst/>
                <a:latin typeface="Times New Roman" panose="02020603050405020304" pitchFamily="18" charset="0"/>
              </a:rPr>
              <a:t>ОСИЁДАГИ</a:t>
            </a:r>
            <a:r>
              <a:rPr lang="uz-Cyrl-UZ" altLang="ru-RU" sz="2200" dirty="0">
                <a:solidFill>
                  <a:srgbClr val="002060"/>
                </a:solidFill>
                <a:effectLst/>
                <a:latin typeface="Times New Roman" panose="02020603050405020304" pitchFamily="18" charset="0"/>
              </a:rPr>
              <a:t> ВАЗИЯТНИ БАҲОЛАШ</a:t>
            </a:r>
            <a:endParaRPr lang="ru-RU" altLang="ru-RU" sz="2200" dirty="0">
              <a:solidFill>
                <a:srgbClr val="002060"/>
              </a:solidFill>
              <a:effectLst/>
              <a:latin typeface="Times New Roman" panose="02020603050405020304" pitchFamily="18" charset="0"/>
            </a:endParaRPr>
          </a:p>
        </p:txBody>
      </p:sp>
      <p:sp>
        <p:nvSpPr>
          <p:cNvPr id="24580" name="Прямоугольник 3"/>
          <p:cNvSpPr>
            <a:spLocks noChangeArrowheads="1"/>
          </p:cNvSpPr>
          <p:nvPr/>
        </p:nvSpPr>
        <p:spPr bwMode="auto">
          <a:xfrm>
            <a:off x="4284663" y="1412875"/>
            <a:ext cx="43195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uz-Cyrl-UZ" altLang="ru-RU">
                <a:solidFill>
                  <a:schemeClr val="tx1"/>
                </a:solidFill>
                <a:latin typeface="Times New Roman" panose="02020603050405020304" pitchFamily="18" charset="0"/>
                <a:cs typeface="Times New Roman" panose="02020603050405020304" pitchFamily="18" charset="0"/>
              </a:rPr>
              <a:t>	Ҳужжатда асосий эътибор,</a:t>
            </a:r>
            <a:r>
              <a:rPr lang="ru-RU" altLang="ru-RU">
                <a:solidFill>
                  <a:schemeClr val="tx1"/>
                </a:solidFill>
                <a:latin typeface="Times New Roman" panose="02020603050405020304" pitchFamily="18" charset="0"/>
                <a:cs typeface="Times New Roman" panose="02020603050405020304" pitchFamily="18" charset="0"/>
              </a:rPr>
              <a:t> Концепция</a:t>
            </a:r>
            <a:r>
              <a:rPr lang="uz-Cyrl-UZ" altLang="ru-RU">
                <a:solidFill>
                  <a:schemeClr val="tx1"/>
                </a:solidFill>
                <a:latin typeface="Times New Roman" panose="02020603050405020304" pitchFamily="18" charset="0"/>
                <a:cs typeface="Times New Roman" panose="02020603050405020304" pitchFamily="18" charset="0"/>
              </a:rPr>
              <a:t>да айтилгандек, </a:t>
            </a:r>
            <a:r>
              <a:rPr lang="ru-RU" altLang="ru-RU">
                <a:solidFill>
                  <a:schemeClr val="tx1"/>
                </a:solidFill>
                <a:latin typeface="Times New Roman" panose="02020603050405020304" pitchFamily="18" charset="0"/>
                <a:cs typeface="Times New Roman" panose="02020603050405020304" pitchFamily="18" charset="0"/>
              </a:rPr>
              <a:t>«</a:t>
            </a:r>
            <a:r>
              <a:rPr lang="uz-Cyrl-UZ" altLang="ru-RU">
                <a:solidFill>
                  <a:schemeClr val="tx1"/>
                </a:solidFill>
                <a:latin typeface="Times New Roman" panose="02020603050405020304" pitchFamily="18" charset="0"/>
                <a:cs typeface="Times New Roman" panose="02020603050405020304" pitchFamily="18" charset="0"/>
              </a:rPr>
              <a:t>Ўзбекистон Республикасининг ҳаётий муҳим манфаатлари билан боғлиқ бўлган</a:t>
            </a:r>
            <a:r>
              <a:rPr lang="ru-RU" altLang="ru-RU">
                <a:solidFill>
                  <a:schemeClr val="tx1"/>
                </a:solidFill>
                <a:latin typeface="Times New Roman" panose="02020603050405020304" pitchFamily="18" charset="0"/>
                <a:cs typeface="Times New Roman" panose="02020603050405020304" pitchFamily="18" charset="0"/>
              </a:rPr>
              <a:t>»</a:t>
            </a:r>
            <a:r>
              <a:rPr lang="uz-Cyrl-UZ" altLang="ru-RU">
                <a:solidFill>
                  <a:schemeClr val="tx1"/>
                </a:solidFill>
                <a:latin typeface="Times New Roman" panose="02020603050405020304" pitchFamily="18" charset="0"/>
                <a:cs typeface="Times New Roman" panose="02020603050405020304" pitchFamily="18" charset="0"/>
              </a:rPr>
              <a:t> Марказий Осиёдаги вазиятни баҳолашга қаратилган</a:t>
            </a:r>
            <a:r>
              <a:rPr lang="ru-RU" altLang="ru-RU">
                <a:solidFill>
                  <a:schemeClr val="tx1"/>
                </a:solidFill>
                <a:latin typeface="Times New Roman" panose="02020603050405020304" pitchFamily="18" charset="0"/>
                <a:cs typeface="Times New Roman" panose="02020603050405020304" pitchFamily="18" charset="0"/>
              </a:rPr>
              <a:t>. </a:t>
            </a:r>
          </a:p>
        </p:txBody>
      </p:sp>
      <p:pic>
        <p:nvPicPr>
          <p:cNvPr id="24581" name="Picture 8" descr="ANd9GcQ0BaOYhLxRAIB1EbY7qRFmi4a4xXrzr7wy_ieEaNN4QGT870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38877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Прямоугольник 3"/>
          <p:cNvSpPr>
            <a:spLocks noChangeArrowheads="1"/>
          </p:cNvSpPr>
          <p:nvPr/>
        </p:nvSpPr>
        <p:spPr bwMode="auto">
          <a:xfrm>
            <a:off x="179388" y="4221163"/>
            <a:ext cx="8569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ru-RU" altLang="ru-RU" b="1">
                <a:solidFill>
                  <a:schemeClr val="tx1"/>
                </a:solidFill>
                <a:latin typeface="Times New Roman" panose="02020603050405020304" pitchFamily="18" charset="0"/>
                <a:cs typeface="Times New Roman" panose="02020603050405020304" pitchFamily="18" charset="0"/>
              </a:rPr>
              <a:t>Марказий Осиё ўзининг муҳим геосиёсий жойлашуви ва минерал-хомашё ресурсларининг </a:t>
            </a:r>
            <a:r>
              <a:rPr lang="uz-Cyrl-UZ" altLang="ru-RU" b="1">
                <a:solidFill>
                  <a:schemeClr val="tx1"/>
                </a:solidFill>
                <a:latin typeface="Times New Roman" panose="02020603050405020304" pitchFamily="18" charset="0"/>
                <a:cs typeface="Times New Roman" panose="02020603050405020304" pitchFamily="18" charset="0"/>
              </a:rPr>
              <a:t>ў</a:t>
            </a:r>
            <a:r>
              <a:rPr lang="ru-RU" altLang="ru-RU" b="1">
                <a:solidFill>
                  <a:schemeClr val="tx1"/>
                </a:solidFill>
                <a:latin typeface="Times New Roman" panose="02020603050405020304" pitchFamily="18" charset="0"/>
                <a:cs typeface="Times New Roman" panose="02020603050405020304" pitchFamily="18" charset="0"/>
              </a:rPr>
              <a:t>лкан за</a:t>
            </a:r>
            <a:r>
              <a:rPr lang="uz-Cyrl-UZ" altLang="ru-RU" b="1">
                <a:solidFill>
                  <a:schemeClr val="tx1"/>
                </a:solidFill>
                <a:latin typeface="Times New Roman" panose="02020603050405020304" pitchFamily="18" charset="0"/>
                <a:cs typeface="Times New Roman" panose="02020603050405020304" pitchFamily="18" charset="0"/>
              </a:rPr>
              <a:t>ҳ</a:t>
            </a:r>
            <a:r>
              <a:rPr lang="ru-RU" altLang="ru-RU" b="1">
                <a:solidFill>
                  <a:schemeClr val="tx1"/>
                </a:solidFill>
                <a:latin typeface="Times New Roman" panose="02020603050405020304" pitchFamily="18" charset="0"/>
                <a:cs typeface="Times New Roman" panose="02020603050405020304" pitchFamily="18" charset="0"/>
              </a:rPr>
              <a:t>иралари мавжудлиги туфайли кучли эътибор объектига</a:t>
            </a:r>
            <a:r>
              <a:rPr lang="uz-Cyrl-UZ" altLang="ru-RU" b="1">
                <a:solidFill>
                  <a:schemeClr val="tx1"/>
                </a:solidFill>
                <a:latin typeface="Times New Roman" panose="02020603050405020304" pitchFamily="18" charset="0"/>
                <a:cs typeface="Times New Roman" panose="02020603050405020304" pitchFamily="18" charset="0"/>
              </a:rPr>
              <a:t>,</a:t>
            </a:r>
            <a:r>
              <a:rPr lang="ru-RU" altLang="ru-RU" b="1">
                <a:solidFill>
                  <a:schemeClr val="tx1"/>
                </a:solidFill>
                <a:latin typeface="Times New Roman" panose="02020603050405020304" pitchFamily="18" charset="0"/>
                <a:cs typeface="Times New Roman" panose="02020603050405020304" pitchFamily="18" charset="0"/>
              </a:rPr>
              <a:t> ҳамда жаҳондаги энг йирик давлатларнинг стратегик манфаатлари т</a:t>
            </a:r>
            <a:r>
              <a:rPr lang="uz-Cyrl-UZ" altLang="ru-RU" b="1">
                <a:solidFill>
                  <a:schemeClr val="tx1"/>
                </a:solidFill>
                <a:latin typeface="Times New Roman" panose="02020603050405020304" pitchFamily="18" charset="0"/>
                <a:cs typeface="Times New Roman" panose="02020603050405020304" pitchFamily="18" charset="0"/>
              </a:rPr>
              <a:t>ўқ</a:t>
            </a:r>
            <a:r>
              <a:rPr lang="ru-RU" altLang="ru-RU" b="1">
                <a:solidFill>
                  <a:schemeClr val="tx1"/>
                </a:solidFill>
                <a:latin typeface="Times New Roman" panose="02020603050405020304" pitchFamily="18" charset="0"/>
                <a:cs typeface="Times New Roman" panose="02020603050405020304" pitchFamily="18" charset="0"/>
              </a:rPr>
              <a:t>нашадиган </a:t>
            </a:r>
            <a:r>
              <a:rPr lang="uz-Cyrl-UZ" altLang="ru-RU" b="1">
                <a:solidFill>
                  <a:schemeClr val="tx1"/>
                </a:solidFill>
                <a:latin typeface="Times New Roman" panose="02020603050405020304" pitchFamily="18" charset="0"/>
                <a:cs typeface="Times New Roman" panose="02020603050405020304" pitchFamily="18" charset="0"/>
              </a:rPr>
              <a:t>ҳ</a:t>
            </a:r>
            <a:r>
              <a:rPr lang="ru-RU" altLang="ru-RU" b="1">
                <a:solidFill>
                  <a:schemeClr val="tx1"/>
                </a:solidFill>
                <a:latin typeface="Times New Roman" panose="02020603050405020304" pitchFamily="18" charset="0"/>
                <a:cs typeface="Times New Roman" panose="02020603050405020304" pitchFamily="18" charset="0"/>
              </a:rPr>
              <a:t>удудга айланмоқда</a:t>
            </a:r>
            <a:r>
              <a:rPr lang="uz-Cyrl-UZ" altLang="ru-RU" b="1">
                <a:solidFill>
                  <a:schemeClr val="tx1"/>
                </a:solidFill>
                <a:latin typeface="Times New Roman" panose="02020603050405020304" pitchFamily="18" charset="0"/>
                <a:cs typeface="Times New Roman" panose="02020603050405020304" pitchFamily="18" charset="0"/>
              </a:rPr>
              <a:t>;</a:t>
            </a:r>
            <a:r>
              <a:rPr lang="ru-RU" altLang="ru-RU" b="1">
                <a:solidFill>
                  <a:schemeClr val="tx1"/>
                </a:solidFill>
                <a:latin typeface="Times New Roman" panose="02020603050405020304" pitchFamily="18" charset="0"/>
                <a:cs typeface="Times New Roman" panose="02020603050405020304" pitchFamily="18" charset="0"/>
              </a:rPr>
              <a:t> </a:t>
            </a:r>
          </a:p>
          <a:p>
            <a:pPr algn="just" eaLnBrk="1" hangingPunct="1">
              <a:spcBef>
                <a:spcPct val="0"/>
              </a:spcBef>
              <a:spcAft>
                <a:spcPct val="0"/>
              </a:spcAft>
              <a:buClrTx/>
              <a:buSzTx/>
              <a:buFontTx/>
              <a:buNone/>
            </a:pPr>
            <a:endParaRPr lang="ru-RU" altLang="ru-RU">
              <a:solidFill>
                <a:schemeClr val="tx1"/>
              </a:solidFill>
              <a:latin typeface="Arial" panose="020B0604020202020204" pitchFamily="34" charset="0"/>
            </a:endParaRPr>
          </a:p>
        </p:txBody>
      </p:sp>
    </p:spTree>
    <p:extLst>
      <p:ext uri="{BB962C8B-B14F-4D97-AF65-F5344CB8AC3E}">
        <p14:creationId xmlns:p14="http://schemas.microsoft.com/office/powerpoint/2010/main" val="2691430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A4F151D-AF18-4AA5-B317-24231BE950F5}" type="slidenum">
              <a:rPr lang="ru-RU" altLang="ru-RU" sz="1200" smtClean="0">
                <a:solidFill>
                  <a:schemeClr val="tx1"/>
                </a:solidFill>
                <a:latin typeface="Arial" panose="020B0604020202020204" pitchFamily="34" charset="0"/>
              </a:rPr>
              <a:pPr>
                <a:spcBef>
                  <a:spcPct val="0"/>
                </a:spcBef>
                <a:spcAft>
                  <a:spcPct val="0"/>
                </a:spcAft>
                <a:buClrTx/>
                <a:buSzTx/>
                <a:buFontTx/>
                <a:buNone/>
              </a:pPr>
              <a:t>49</a:t>
            </a:fld>
            <a:endParaRPr lang="ru-RU" altLang="ru-RU" sz="1200">
              <a:solidFill>
                <a:schemeClr val="tx1"/>
              </a:solidFill>
              <a:latin typeface="Arial" panose="020B0604020202020204" pitchFamily="34" charset="0"/>
            </a:endParaRPr>
          </a:p>
        </p:txBody>
      </p:sp>
      <p:sp>
        <p:nvSpPr>
          <p:cNvPr id="2" name="Прямоугольник 1"/>
          <p:cNvSpPr/>
          <p:nvPr/>
        </p:nvSpPr>
        <p:spPr>
          <a:xfrm>
            <a:off x="107950" y="1052513"/>
            <a:ext cx="8928100" cy="540067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nchor="ctr"/>
          <a:lstStyle/>
          <a:p>
            <a:pPr marL="342900" indent="-342900" algn="just" eaLnBrk="1" hangingPunct="1">
              <a:lnSpc>
                <a:spcPct val="90000"/>
              </a:lnSpc>
              <a:buFont typeface="Arial" pitchFamily="34" charset="0"/>
              <a:buChar char="•"/>
              <a:defRPr/>
            </a:pPr>
            <a:r>
              <a:rPr lang="ru-RU" sz="2400" dirty="0" err="1">
                <a:solidFill>
                  <a:srgbClr val="002060"/>
                </a:solidFill>
                <a:latin typeface="Times New Roman" pitchFamily="18" charset="0"/>
              </a:rPr>
              <a:t>дунёдаги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минтақавий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йирик</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давлатларнинг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Марказий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Осиё</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ҳамда</a:t>
            </a:r>
            <a:r>
              <a:rPr lang="ru-RU" sz="2400" dirty="0">
                <a:solidFill>
                  <a:srgbClr val="002060"/>
                </a:solidFill>
                <a:latin typeface="Times New Roman" pitchFamily="18" charset="0"/>
              </a:rPr>
              <a:t> </a:t>
            </a:r>
            <a:r>
              <a:rPr lang="uz-Cyrl-UZ" sz="2400" dirty="0">
                <a:solidFill>
                  <a:srgbClr val="002060"/>
                </a:solidFill>
                <a:latin typeface="Times New Roman" pitchFamily="18" charset="0"/>
              </a:rPr>
              <a:t>қў</a:t>
            </a:r>
            <a:r>
              <a:rPr lang="ru-RU" sz="2400" dirty="0" err="1">
                <a:solidFill>
                  <a:srgbClr val="002060"/>
                </a:solidFill>
                <a:latin typeface="Times New Roman" pitchFamily="18" charset="0"/>
              </a:rPr>
              <a:t>шни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минтақалардаги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табиий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ресурслардан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фойдаланиш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бу</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ресурсларни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ташиш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йўналишларини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назорат</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қилиш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учун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кураш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борган</a:t>
            </a:r>
            <a:r>
              <a:rPr lang="ru-RU" sz="2400" dirty="0">
                <a:solidFill>
                  <a:srgbClr val="002060"/>
                </a:solidFill>
                <a:latin typeface="Times New Roman" pitchFamily="18" charset="0"/>
              </a:rPr>
              <a:t> сари </a:t>
            </a:r>
            <a:r>
              <a:rPr lang="ru-RU" sz="2400" dirty="0" err="1">
                <a:solidFill>
                  <a:srgbClr val="002060"/>
                </a:solidFill>
                <a:latin typeface="Times New Roman" pitchFamily="18" charset="0"/>
              </a:rPr>
              <a:t>мураккаб</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жадал</a:t>
            </a:r>
            <a:r>
              <a:rPr lang="ru-RU" sz="2400" dirty="0">
                <a:solidFill>
                  <a:srgbClr val="002060"/>
                </a:solidFill>
                <a:latin typeface="Times New Roman" pitchFamily="18" charset="0"/>
              </a:rPr>
              <a:t> ту</a:t>
            </a:r>
            <a:r>
              <a:rPr lang="uz-Cyrl-UZ" sz="2400" dirty="0">
                <a:solidFill>
                  <a:srgbClr val="002060"/>
                </a:solidFill>
                <a:latin typeface="Times New Roman" pitchFamily="18" charset="0"/>
              </a:rPr>
              <a:t>с</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олмоқда</a:t>
            </a:r>
            <a:r>
              <a:rPr lang="uz-Cyrl-UZ" sz="2400" dirty="0">
                <a:solidFill>
                  <a:srgbClr val="002060"/>
                </a:solidFill>
                <a:latin typeface="Times New Roman" pitchFamily="18" charset="0"/>
              </a:rPr>
              <a:t>;</a:t>
            </a:r>
          </a:p>
          <a:p>
            <a:pPr algn="just" eaLnBrk="1" hangingPunct="1">
              <a:lnSpc>
                <a:spcPct val="90000"/>
              </a:lnSpc>
              <a:defRPr/>
            </a:pPr>
            <a:endParaRPr lang="uz-Cyrl-UZ" sz="2400" dirty="0">
              <a:solidFill>
                <a:srgbClr val="002060"/>
              </a:solidFill>
              <a:latin typeface="Times New Roman" pitchFamily="18" charset="0"/>
            </a:endParaRPr>
          </a:p>
          <a:p>
            <a:pPr marL="342900" indent="-342900" algn="just" eaLnBrk="1" hangingPunct="1">
              <a:lnSpc>
                <a:spcPct val="90000"/>
              </a:lnSpc>
              <a:buFont typeface="Arial" pitchFamily="34" charset="0"/>
              <a:buChar char="•"/>
              <a:defRPr/>
            </a:pPr>
            <a:r>
              <a:rPr lang="uz-Cyrl-UZ" sz="2400" dirty="0">
                <a:solidFill>
                  <a:srgbClr val="002060"/>
                </a:solidFill>
                <a:latin typeface="Times New Roman" pitchFamily="18" charset="0"/>
              </a:rPr>
              <a:t>й</a:t>
            </a:r>
            <a:r>
              <a:rPr lang="ru-RU" sz="2400" dirty="0" err="1">
                <a:solidFill>
                  <a:srgbClr val="002060"/>
                </a:solidFill>
                <a:latin typeface="Times New Roman" pitchFamily="18" charset="0"/>
              </a:rPr>
              <a:t>ирик</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давлатларнинг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Марказий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Осиё</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мамлакатларининг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сиёсий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йўли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ривожланишини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белгилашга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бу</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ерда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ҳарбий-сиёсий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иштирокини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кенгайтиришга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бўлган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интилиши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кучайиб</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бормоқда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Минтақада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a:t>
            </a:r>
            <a:r>
              <a:rPr lang="ru-RU" sz="2400" dirty="0">
                <a:solidFill>
                  <a:srgbClr val="002060"/>
                </a:solidFill>
                <a:latin typeface="Times New Roman" pitchFamily="18" charset="0"/>
              </a:rPr>
              <a:t> шах</a:t>
            </a:r>
            <a:r>
              <a:rPr lang="uz-Cyrl-UZ" sz="2400" dirty="0">
                <a:solidFill>
                  <a:srgbClr val="002060"/>
                </a:solidFill>
                <a:latin typeface="Times New Roman" pitchFamily="18" charset="0"/>
              </a:rPr>
              <a:t>с</a:t>
            </a:r>
            <a:r>
              <a:rPr lang="ru-RU" sz="2400" dirty="0" err="1">
                <a:solidFill>
                  <a:srgbClr val="002060"/>
                </a:solidFill>
                <a:latin typeface="Times New Roman" pitchFamily="18" charset="0"/>
              </a:rPr>
              <a:t>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манфаатларини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кўзловчи</a:t>
            </a:r>
            <a:r>
              <a:rPr lang="ru-RU" sz="2400" dirty="0">
                <a:solidFill>
                  <a:srgbClr val="002060"/>
                </a:solidFill>
                <a:latin typeface="Times New Roman" pitchFamily="18" charset="0"/>
              </a:rPr>
              <a:t> </a:t>
            </a:r>
            <a:r>
              <a:rPr lang="uz-Cyrl-UZ" sz="2400" dirty="0">
                <a:solidFill>
                  <a:srgbClr val="002060"/>
                </a:solidFill>
                <a:latin typeface="Times New Roman" pitchFamily="18" charset="0"/>
              </a:rPr>
              <a:t>т</a:t>
            </a:r>
            <a:r>
              <a:rPr lang="ru-RU" sz="2400" dirty="0" err="1">
                <a:solidFill>
                  <a:srgbClr val="002060"/>
                </a:solidFill>
                <a:latin typeface="Times New Roman" pitchFamily="18" charset="0"/>
              </a:rPr>
              <a:t>ашқи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кучларнинг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ра</a:t>
            </a:r>
            <a:r>
              <a:rPr lang="uz-Cyrl-UZ" sz="2400" dirty="0">
                <a:solidFill>
                  <a:srgbClr val="002060"/>
                </a:solidFill>
                <a:latin typeface="Times New Roman" pitchFamily="18" charset="0"/>
              </a:rPr>
              <a:t>қ</a:t>
            </a:r>
            <a:r>
              <a:rPr lang="ru-RU" sz="2400" dirty="0" err="1">
                <a:solidFill>
                  <a:srgbClr val="002060"/>
                </a:solidFill>
                <a:latin typeface="Times New Roman" pitchFamily="18" charset="0"/>
              </a:rPr>
              <a:t>обати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кескинлашмоқда</a:t>
            </a:r>
            <a:r>
              <a:rPr lang="uz-Cyrl-UZ" sz="2400" dirty="0">
                <a:solidFill>
                  <a:srgbClr val="002060"/>
                </a:solidFill>
                <a:latin typeface="Times New Roman" pitchFamily="18" charset="0"/>
              </a:rPr>
              <a:t>;</a:t>
            </a:r>
          </a:p>
          <a:p>
            <a:pPr marL="342900" indent="-342900" algn="just" eaLnBrk="1" hangingPunct="1">
              <a:lnSpc>
                <a:spcPct val="90000"/>
              </a:lnSpc>
              <a:buFont typeface="Arial" pitchFamily="34" charset="0"/>
              <a:buChar char="•"/>
              <a:defRPr/>
            </a:pPr>
            <a:endParaRPr lang="uz-Cyrl-UZ" sz="2400" dirty="0">
              <a:solidFill>
                <a:srgbClr val="002060"/>
              </a:solidFill>
              <a:latin typeface="Times New Roman" pitchFamily="18" charset="0"/>
            </a:endParaRPr>
          </a:p>
          <a:p>
            <a:pPr marL="342900" indent="-342900" algn="just" eaLnBrk="1" hangingPunct="1">
              <a:lnSpc>
                <a:spcPct val="90000"/>
              </a:lnSpc>
              <a:buFont typeface="Arial" pitchFamily="34" charset="0"/>
              <a:buChar char="•"/>
              <a:defRPr/>
            </a:pPr>
            <a:r>
              <a:rPr lang="uz-Cyrl-UZ" sz="2400" dirty="0">
                <a:solidFill>
                  <a:srgbClr val="002060"/>
                </a:solidFill>
                <a:latin typeface="Times New Roman" pitchFamily="18" charset="0"/>
              </a:rPr>
              <a:t>собиқ шўро маконида давлатлараро бирлашмалар ва иттифоқлар тузишга, давлатлар миллий суверенитетининг бир қисмини уларга ўтказишга қаратилган турли интеграцион ҳаракатларнинг фаоллашиш жараёни кузатилмоқда;</a:t>
            </a:r>
            <a:endParaRPr lang="ru-RU" sz="2400" dirty="0">
              <a:solidFill>
                <a:srgbClr val="002060"/>
              </a:solidFill>
              <a:latin typeface="Times New Roman" pitchFamily="18" charset="0"/>
            </a:endParaRPr>
          </a:p>
        </p:txBody>
      </p:sp>
      <p:sp>
        <p:nvSpPr>
          <p:cNvPr id="3" name="Прямоугольник 2"/>
          <p:cNvSpPr/>
          <p:nvPr/>
        </p:nvSpPr>
        <p:spPr>
          <a:xfrm>
            <a:off x="539750" y="115888"/>
            <a:ext cx="8208963" cy="79216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2400" b="1" dirty="0">
                <a:solidFill>
                  <a:srgbClr val="002060"/>
                </a:solidFill>
                <a:latin typeface="Times New Roman" pitchFamily="18" charset="0"/>
              </a:rPr>
              <a:t>МАРКАЗИЙ ОСИЁДАГИ ВАЗИЯТНИ БАҲОЛАШ</a:t>
            </a:r>
            <a:endParaRPr lang="ru-RU" sz="2400" b="1" dirty="0"/>
          </a:p>
        </p:txBody>
      </p:sp>
    </p:spTree>
    <p:extLst>
      <p:ext uri="{BB962C8B-B14F-4D97-AF65-F5344CB8AC3E}">
        <p14:creationId xmlns:p14="http://schemas.microsoft.com/office/powerpoint/2010/main" val="402110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457200" y="274638"/>
          <a:ext cx="8435280" cy="1210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Объект 4"/>
          <p:cNvGraphicFramePr>
            <a:graphicFrameLocks noGrp="1"/>
          </p:cNvGraphicFramePr>
          <p:nvPr>
            <p:ph idx="4294967295"/>
          </p:nvPr>
        </p:nvGraphicFramePr>
        <p:xfrm>
          <a:off x="179512" y="1600200"/>
          <a:ext cx="8784976" cy="49971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54742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4294967295"/>
          </p:nvPr>
        </p:nvSpPr>
        <p:spPr>
          <a:xfrm>
            <a:off x="250825" y="1484313"/>
            <a:ext cx="8642350" cy="4968875"/>
          </a:xfrm>
        </p:spPr>
        <p:txBody>
          <a:bodyPr/>
          <a:lstStyle/>
          <a:p>
            <a:pPr algn="just" eaLnBrk="1" hangingPunct="1">
              <a:lnSpc>
                <a:spcPct val="80000"/>
              </a:lnSpc>
              <a:buFont typeface="Wingdings" panose="05000000000000000000" pitchFamily="2" charset="2"/>
              <a:buChar char="q"/>
            </a:pPr>
            <a:r>
              <a:rPr lang="uz-Cyrl-UZ" altLang="ru-RU">
                <a:latin typeface="Times New Roman" panose="02020603050405020304" pitchFamily="18" charset="0"/>
              </a:rPr>
              <a:t>минтақанинг айрим мамлакатларида давлат ҳокимияти институтларининг заифлиги, ижтимоий-сиёсий кескинликнинг кучайиб бораётганлиги, сиёсий ва миллатлараро келишмовчиликларнинг чуқурлашиб бораётганлиги туфайли жиддий таҳдид ва хавф-хатарлар юзага келмоқда;</a:t>
            </a:r>
          </a:p>
          <a:p>
            <a:pPr algn="just" eaLnBrk="1" hangingPunct="1">
              <a:lnSpc>
                <a:spcPct val="80000"/>
              </a:lnSpc>
              <a:buFont typeface="Wingdings" panose="05000000000000000000" pitchFamily="2" charset="2"/>
              <a:buChar char="q"/>
            </a:pPr>
            <a:endParaRPr lang="uz-Cyrl-UZ" altLang="ru-RU" sz="1000">
              <a:latin typeface="Times New Roman" panose="02020603050405020304" pitchFamily="18" charset="0"/>
            </a:endParaRPr>
          </a:p>
          <a:p>
            <a:pPr algn="just" eaLnBrk="1" hangingPunct="1">
              <a:lnSpc>
                <a:spcPct val="80000"/>
              </a:lnSpc>
              <a:buFont typeface="Wingdings" panose="05000000000000000000" pitchFamily="2" charset="2"/>
              <a:buChar char="q"/>
            </a:pPr>
            <a:r>
              <a:rPr lang="uz-Cyrl-UZ" altLang="ru-RU">
                <a:latin typeface="Times New Roman" panose="02020603050405020304" pitchFamily="18" charset="0"/>
              </a:rPr>
              <a:t>энг муҳим денгиз портларига чиқишни таъминловчи транспорт-коммуникация йўлакларининг ишончли тизими йўқлиги Марказий Осиё давлатларининг мавжуд имкониятларини ва иқтисодий ривожланиш истиқболларини жиддий чеклаб қуймоқда;</a:t>
            </a:r>
          </a:p>
          <a:p>
            <a:pPr algn="just" eaLnBrk="1" hangingPunct="1">
              <a:lnSpc>
                <a:spcPct val="80000"/>
              </a:lnSpc>
              <a:buFont typeface="Wingdings" panose="05000000000000000000" pitchFamily="2" charset="2"/>
              <a:buChar char="q"/>
            </a:pPr>
            <a:endParaRPr lang="uz-Cyrl-UZ" altLang="ru-RU" sz="1000">
              <a:latin typeface="Times New Roman" panose="02020603050405020304" pitchFamily="18" charset="0"/>
            </a:endParaRPr>
          </a:p>
          <a:p>
            <a:pPr algn="just" eaLnBrk="1" hangingPunct="1">
              <a:lnSpc>
                <a:spcPct val="80000"/>
              </a:lnSpc>
              <a:buFont typeface="Wingdings" panose="05000000000000000000" pitchFamily="2" charset="2"/>
              <a:buChar char="q"/>
            </a:pPr>
            <a:r>
              <a:rPr lang="uz-Cyrl-UZ" altLang="ru-RU">
                <a:latin typeface="Times New Roman" panose="02020603050405020304" pitchFamily="18" charset="0"/>
              </a:rPr>
              <a:t>қўшни мамлакатлар ўртасидаги давлат чегараларини делимитация ва демаркация қилиш жараёнлари тугалланмаганлиги вазиятни мураккаблаштирмоқда, бу эса минтақа давлатларининг қатор муҳим сиёсий, иқтисодий ва хўжалик муаммоларини хал этиш бўйича ўзаро самарали ҳамкорлигига тўсқинлик қилмоқда;</a:t>
            </a:r>
            <a:endParaRPr lang="ru-RU" altLang="ru-RU">
              <a:latin typeface="Times New Roman" panose="02020603050405020304" pitchFamily="18" charset="0"/>
            </a:endParaRPr>
          </a:p>
        </p:txBody>
      </p:sp>
      <p:sp>
        <p:nvSpPr>
          <p:cNvPr id="26627"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929C2E0-1398-4A97-8005-5538EEAC80A1}" type="slidenum">
              <a:rPr lang="ru-RU" altLang="ru-RU" sz="1200" smtClean="0">
                <a:solidFill>
                  <a:schemeClr val="tx1"/>
                </a:solidFill>
                <a:latin typeface="Arial" panose="020B0604020202020204" pitchFamily="34" charset="0"/>
              </a:rPr>
              <a:pPr>
                <a:spcBef>
                  <a:spcPct val="0"/>
                </a:spcBef>
                <a:spcAft>
                  <a:spcPct val="0"/>
                </a:spcAft>
                <a:buClrTx/>
                <a:buSzTx/>
                <a:buFontTx/>
                <a:buNone/>
              </a:pPr>
              <a:t>50</a:t>
            </a:fld>
            <a:endParaRPr lang="ru-RU" altLang="ru-RU" sz="1200">
              <a:solidFill>
                <a:schemeClr val="tx1"/>
              </a:solidFill>
              <a:latin typeface="Arial" panose="020B0604020202020204" pitchFamily="34" charset="0"/>
            </a:endParaRPr>
          </a:p>
        </p:txBody>
      </p:sp>
      <p:sp>
        <p:nvSpPr>
          <p:cNvPr id="26628" name="Rectangle 2"/>
          <p:cNvSpPr>
            <a:spLocks noGrp="1" noRot="1" noChangeArrowheads="1"/>
          </p:cNvSpPr>
          <p:nvPr>
            <p:ph type="title"/>
          </p:nvPr>
        </p:nvSpPr>
        <p:spPr bwMode="auto">
          <a:xfrm>
            <a:off x="1331913" y="333375"/>
            <a:ext cx="6511925" cy="800219"/>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600" i="0" dirty="0">
                <a:solidFill>
                  <a:srgbClr val="002060"/>
                </a:solidFill>
                <a:effectLst/>
                <a:latin typeface="Times New Roman" panose="02020603050405020304" pitchFamily="18" charset="0"/>
              </a:rPr>
              <a:t>МАРКАЗИЙ ОСИЁДАГИ ВАЗИЯТНИ БАҲОЛАШ</a:t>
            </a:r>
            <a:endParaRPr lang="ru-RU" altLang="ru-RU" sz="2600" i="0" dirty="0">
              <a:solidFill>
                <a:srgbClr val="002060"/>
              </a:solidFill>
              <a:effectLst/>
              <a:latin typeface="Times New Roman" panose="02020603050405020304" pitchFamily="18" charset="0"/>
            </a:endParaRPr>
          </a:p>
        </p:txBody>
      </p:sp>
    </p:spTree>
    <p:extLst>
      <p:ext uri="{BB962C8B-B14F-4D97-AF65-F5344CB8AC3E}">
        <p14:creationId xmlns:p14="http://schemas.microsoft.com/office/powerpoint/2010/main" val="292493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4294967295"/>
          </p:nvPr>
        </p:nvSpPr>
        <p:spPr>
          <a:xfrm>
            <a:off x="323850" y="1412875"/>
            <a:ext cx="8569325" cy="4968875"/>
          </a:xfrm>
        </p:spPr>
        <p:txBody>
          <a:bodyPr/>
          <a:lstStyle/>
          <a:p>
            <a:pPr algn="just">
              <a:lnSpc>
                <a:spcPct val="80000"/>
              </a:lnSpc>
            </a:pPr>
            <a:r>
              <a:rPr lang="uz-Cyrl-UZ" altLang="ru-RU" sz="2300">
                <a:solidFill>
                  <a:srgbClr val="002060"/>
                </a:solidFill>
                <a:latin typeface="Times New Roman" panose="02020603050405020304" pitchFamily="18" charset="0"/>
              </a:rPr>
              <a:t>трансчегаравий дарёлардан фойдаланиш масаласида Марказий Осиё мамлакатларининг ягона нуқтаи назари йўқлиги сабабли ҳамда сувдан биргаликда фойдаланиш соҳасидаги давлатлараро муносабатларни тартибга соладиган халқаро ҳуқуқ нормалари айрим давлатлар томонидан инкор этилиши оқибатида трансчегаравий дарёларнинг сув ресурсларидан самарали фойдаланиш каби муҳим ҳаётий муаммолар ҳал қилинмасдан қолмоқда;</a:t>
            </a:r>
          </a:p>
          <a:p>
            <a:pPr algn="just">
              <a:lnSpc>
                <a:spcPct val="80000"/>
              </a:lnSpc>
            </a:pPr>
            <a:endParaRPr lang="uz-Cyrl-UZ" altLang="ru-RU" sz="2300">
              <a:solidFill>
                <a:srgbClr val="002060"/>
              </a:solidFill>
              <a:latin typeface="Times New Roman" panose="02020603050405020304" pitchFamily="18" charset="0"/>
            </a:endParaRPr>
          </a:p>
          <a:p>
            <a:pPr algn="just">
              <a:lnSpc>
                <a:spcPct val="80000"/>
              </a:lnSpc>
            </a:pPr>
            <a:r>
              <a:rPr lang="uz-Cyrl-UZ" altLang="ru-RU" sz="2300">
                <a:solidFill>
                  <a:srgbClr val="002060"/>
                </a:solidFill>
                <a:latin typeface="Times New Roman" panose="02020603050405020304" pitchFamily="18" charset="0"/>
              </a:rPr>
              <a:t>тобора мураккаблашиб бораётган, атроф муҳитга, минтақа мамлакатлари аҳолисининг соғлиғи ва генофондига зиён етказаётган экологик муаммолар, хусусан, Орол денгизи фалокати оқибатлари, корхоналарнинг саноат оқавалари ҳудудларни ҳамда сув ресурсларини трансчегаравий кўламда ифлослантираётганлиги Марказий Осиёнинг фаровонлиги ва барқарор тараққиёти учун тобора хавфли тус олмоқда.</a:t>
            </a:r>
          </a:p>
          <a:p>
            <a:pPr>
              <a:lnSpc>
                <a:spcPct val="80000"/>
              </a:lnSpc>
            </a:pPr>
            <a:endParaRPr lang="ru-RU" altLang="ru-RU" sz="2300">
              <a:solidFill>
                <a:srgbClr val="002060"/>
              </a:solidFill>
              <a:latin typeface="Times New Roman" panose="02020603050405020304" pitchFamily="18" charset="0"/>
            </a:endParaRPr>
          </a:p>
        </p:txBody>
      </p:sp>
      <p:sp>
        <p:nvSpPr>
          <p:cNvPr id="27651"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36B89C1-6502-4563-A5A4-6060134A9E0B}" type="slidenum">
              <a:rPr lang="ru-RU" altLang="ru-RU" sz="1200" smtClean="0">
                <a:solidFill>
                  <a:schemeClr val="tx1"/>
                </a:solidFill>
                <a:latin typeface="Arial" panose="020B0604020202020204" pitchFamily="34" charset="0"/>
              </a:rPr>
              <a:pPr>
                <a:spcBef>
                  <a:spcPct val="0"/>
                </a:spcBef>
                <a:spcAft>
                  <a:spcPct val="0"/>
                </a:spcAft>
                <a:buClrTx/>
                <a:buSzTx/>
                <a:buFontTx/>
                <a:buNone/>
              </a:pPr>
              <a:t>51</a:t>
            </a:fld>
            <a:endParaRPr lang="ru-RU" altLang="ru-RU" sz="1200">
              <a:solidFill>
                <a:schemeClr val="tx1"/>
              </a:solidFill>
              <a:latin typeface="Arial" panose="020B0604020202020204" pitchFamily="34" charset="0"/>
            </a:endParaRPr>
          </a:p>
        </p:txBody>
      </p:sp>
      <p:sp>
        <p:nvSpPr>
          <p:cNvPr id="2" name="Прямоугольник с двумя скругленными противолежащими углами 1"/>
          <p:cNvSpPr/>
          <p:nvPr/>
        </p:nvSpPr>
        <p:spPr>
          <a:xfrm>
            <a:off x="323850" y="115888"/>
            <a:ext cx="8351838" cy="1081087"/>
          </a:xfrm>
          <a:prstGeom prst="round2Diag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uz-Cyrl-UZ" sz="2800" b="1" dirty="0">
                <a:solidFill>
                  <a:srgbClr val="7030A0"/>
                </a:solidFill>
                <a:latin typeface="Times New Roman" pitchFamily="18" charset="0"/>
              </a:rPr>
              <a:t>МАРКАЗИЙ ОСИЁДАГИ ВАЗИЯТНИ БАҲОЛАШ</a:t>
            </a:r>
            <a:endParaRPr lang="ru-RU" sz="2800" b="1" dirty="0">
              <a:solidFill>
                <a:srgbClr val="7030A0"/>
              </a:solidFill>
            </a:endParaRPr>
          </a:p>
        </p:txBody>
      </p:sp>
    </p:spTree>
    <p:extLst>
      <p:ext uri="{BB962C8B-B14F-4D97-AF65-F5344CB8AC3E}">
        <p14:creationId xmlns:p14="http://schemas.microsoft.com/office/powerpoint/2010/main" val="2623284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E89DE317-4EFE-4167-98A3-79EA7C0DB9AB}" type="slidenum">
              <a:rPr lang="ru-RU" altLang="ru-RU" sz="1200" smtClean="0">
                <a:solidFill>
                  <a:srgbClr val="002060"/>
                </a:solidFill>
                <a:latin typeface="Times New Roman" panose="02020603050405020304" pitchFamily="18" charset="0"/>
                <a:cs typeface="Times New Roman" panose="02020603050405020304" pitchFamily="18" charset="0"/>
              </a:rPr>
              <a:pPr>
                <a:spcBef>
                  <a:spcPct val="0"/>
                </a:spcBef>
                <a:spcAft>
                  <a:spcPct val="0"/>
                </a:spcAft>
                <a:buClrTx/>
                <a:buSzTx/>
                <a:buFontTx/>
                <a:buNone/>
              </a:pPr>
              <a:t>52</a:t>
            </a:fld>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31747" name="Объект 2"/>
          <p:cNvSpPr>
            <a:spLocks noGrp="1"/>
          </p:cNvSpPr>
          <p:nvPr>
            <p:ph sz="quarter" idx="4294967295"/>
          </p:nvPr>
        </p:nvSpPr>
        <p:spPr>
          <a:xfrm>
            <a:off x="374650" y="981075"/>
            <a:ext cx="8518525" cy="5543550"/>
          </a:xfrm>
        </p:spPr>
        <p:txBody>
          <a:bodyPr/>
          <a:lstStyle/>
          <a:p>
            <a:pPr>
              <a:buFont typeface="Wingdings" panose="05000000000000000000" pitchFamily="2" charset="2"/>
              <a:buChar char="v"/>
            </a:pPr>
            <a:r>
              <a:rPr lang="ru-RU" altLang="ru-RU" b="1">
                <a:solidFill>
                  <a:srgbClr val="002060"/>
                </a:solidFill>
                <a:latin typeface="Times New Roman" panose="02020603050405020304" pitchFamily="18" charset="0"/>
                <a:cs typeface="Times New Roman" panose="02020603050405020304" pitchFamily="18" charset="0"/>
              </a:rPr>
              <a:t>миллий манфаатлар</a:t>
            </a:r>
            <a:r>
              <a:rPr lang="uz-Cyrl-UZ" altLang="ru-RU" b="1">
                <a:solidFill>
                  <a:srgbClr val="002060"/>
                </a:solidFill>
                <a:latin typeface="Times New Roman" panose="02020603050405020304" pitchFamily="18" charset="0"/>
                <a:cs typeface="Times New Roman" panose="02020603050405020304" pitchFamily="18" charset="0"/>
              </a:rPr>
              <a:t>дан келиб чиқиб, ташқи сиёсат олиб бориш;</a:t>
            </a:r>
          </a:p>
          <a:p>
            <a:pPr>
              <a:buFont typeface="Wingdings" panose="05000000000000000000" pitchFamily="2" charset="2"/>
              <a:buChar char="v"/>
            </a:pPr>
            <a:endParaRPr lang="uz-Cyrl-UZ" altLang="ru-RU" sz="1000" b="1">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ru-RU" altLang="ru-RU" b="1">
                <a:solidFill>
                  <a:srgbClr val="002060"/>
                </a:solidFill>
                <a:latin typeface="Times New Roman" panose="02020603050405020304" pitchFamily="18" charset="0"/>
                <a:cs typeface="Times New Roman" panose="02020603050405020304" pitchFamily="18" charset="0"/>
              </a:rPr>
              <a:t>мафкуравий қарашлардан </a:t>
            </a:r>
            <a:r>
              <a:rPr lang="uz-Cyrl-UZ" altLang="ru-RU" b="1">
                <a:solidFill>
                  <a:srgbClr val="002060"/>
                </a:solidFill>
                <a:latin typeface="Times New Roman" panose="02020603050405020304" pitchFamily="18" charset="0"/>
                <a:cs typeface="Times New Roman" panose="02020603050405020304" pitchFamily="18" charset="0"/>
              </a:rPr>
              <a:t>қ</a:t>
            </a:r>
            <a:r>
              <a:rPr lang="ru-RU" altLang="ru-RU" b="1">
                <a:solidFill>
                  <a:srgbClr val="002060"/>
                </a:solidFill>
                <a:latin typeface="Times New Roman" panose="02020603050405020304" pitchFamily="18" charset="0"/>
                <a:cs typeface="Times New Roman" panose="02020603050405020304" pitchFamily="18" charset="0"/>
              </a:rPr>
              <a:t>атъи</a:t>
            </a:r>
            <a:r>
              <a:rPr lang="uz-Cyrl-UZ" altLang="ru-RU" b="1">
                <a:solidFill>
                  <a:srgbClr val="002060"/>
                </a:solidFill>
                <a:latin typeface="Times New Roman" panose="02020603050405020304" pitchFamily="18" charset="0"/>
                <a:cs typeface="Times New Roman" panose="02020603050405020304" pitchFamily="18" charset="0"/>
              </a:rPr>
              <a:t>-</a:t>
            </a:r>
            <a:r>
              <a:rPr lang="ru-RU" altLang="ru-RU" b="1">
                <a:solidFill>
                  <a:srgbClr val="002060"/>
                </a:solidFill>
                <a:latin typeface="Times New Roman" panose="02020603050405020304" pitchFamily="18" charset="0"/>
                <a:cs typeface="Times New Roman" panose="02020603050405020304" pitchFamily="18" charset="0"/>
              </a:rPr>
              <a:t>назар, ҳамкорлик учун очиқлик, умум эътироф этилган халқаро норма ва принципларга соди</a:t>
            </a:r>
            <a:r>
              <a:rPr lang="uz-Cyrl-UZ" altLang="ru-RU" b="1">
                <a:solidFill>
                  <a:srgbClr val="002060"/>
                </a:solidFill>
                <a:latin typeface="Times New Roman" panose="02020603050405020304" pitchFamily="18" charset="0"/>
                <a:cs typeface="Times New Roman" panose="02020603050405020304" pitchFamily="18" charset="0"/>
              </a:rPr>
              <a:t>қ</a:t>
            </a:r>
            <a:r>
              <a:rPr lang="ru-RU" altLang="ru-RU" b="1">
                <a:solidFill>
                  <a:srgbClr val="002060"/>
                </a:solidFill>
                <a:latin typeface="Times New Roman" panose="02020603050405020304" pitchFamily="18" charset="0"/>
                <a:cs typeface="Times New Roman" panose="02020603050405020304" pitchFamily="18" charset="0"/>
              </a:rPr>
              <a:t>лик, тинчлик ва хавфсизликни сақлаш;</a:t>
            </a:r>
          </a:p>
          <a:p>
            <a:pPr>
              <a:buFont typeface="Wingdings" panose="05000000000000000000" pitchFamily="2" charset="2"/>
              <a:buChar char="v"/>
            </a:pPr>
            <a:endParaRPr lang="uz-Cyrl-UZ" altLang="ru-RU" sz="1000" b="1">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ru-RU" altLang="ru-RU" b="1">
                <a:solidFill>
                  <a:srgbClr val="002060"/>
                </a:solidFill>
                <a:latin typeface="Times New Roman" panose="02020603050405020304" pitchFamily="18" charset="0"/>
                <a:cs typeface="Times New Roman" panose="02020603050405020304" pitchFamily="18" charset="0"/>
              </a:rPr>
              <a:t>тенг ҳуқуқлилик ва ўзаро манфаатдорлик, суверенитетни, </a:t>
            </a:r>
            <a:r>
              <a:rPr lang="uz-Cyrl-UZ" altLang="ru-RU" b="1">
                <a:solidFill>
                  <a:srgbClr val="002060"/>
                </a:solidFill>
                <a:latin typeface="Times New Roman" panose="02020603050405020304" pitchFamily="18" charset="0"/>
                <a:cs typeface="Times New Roman" panose="02020603050405020304" pitchFamily="18" charset="0"/>
              </a:rPr>
              <a:t>ҳ</a:t>
            </a:r>
            <a:r>
              <a:rPr lang="ru-RU" altLang="ru-RU" b="1">
                <a:solidFill>
                  <a:srgbClr val="002060"/>
                </a:solidFill>
                <a:latin typeface="Times New Roman" panose="02020603050405020304" pitchFamily="18" charset="0"/>
                <a:cs typeface="Times New Roman" panose="02020603050405020304" pitchFamily="18" charset="0"/>
              </a:rPr>
              <a:t>удудий яхлитликни </a:t>
            </a:r>
            <a:r>
              <a:rPr lang="uz-Cyrl-UZ" altLang="ru-RU" b="1">
                <a:solidFill>
                  <a:srgbClr val="002060"/>
                </a:solidFill>
                <a:latin typeface="Times New Roman" panose="02020603050405020304" pitchFamily="18" charset="0"/>
                <a:cs typeface="Times New Roman" panose="02020603050405020304" pitchFamily="18" charset="0"/>
              </a:rPr>
              <a:t>ҳ</a:t>
            </a:r>
            <a:r>
              <a:rPr lang="ru-RU" altLang="ru-RU" b="1">
                <a:solidFill>
                  <a:srgbClr val="002060"/>
                </a:solidFill>
                <a:latin typeface="Times New Roman" panose="02020603050405020304" pitchFamily="18" charset="0"/>
                <a:cs typeface="Times New Roman" panose="02020603050405020304" pitchFamily="18" charset="0"/>
              </a:rPr>
              <a:t>урмат қилиш, чегараларнинг дахлсизлиги ва давлатларнинг ички ишларига аралашмаслик, мунозарали масалаларни тинч йўл билан </a:t>
            </a:r>
            <a:r>
              <a:rPr lang="uz-Cyrl-UZ" altLang="ru-RU" b="1">
                <a:solidFill>
                  <a:srgbClr val="002060"/>
                </a:solidFill>
                <a:latin typeface="Times New Roman" panose="02020603050405020304" pitchFamily="18" charset="0"/>
                <a:cs typeface="Times New Roman" panose="02020603050405020304" pitchFamily="18" charset="0"/>
              </a:rPr>
              <a:t>ҳ</a:t>
            </a:r>
            <a:r>
              <a:rPr lang="ru-RU" altLang="ru-RU" b="1">
                <a:solidFill>
                  <a:srgbClr val="002060"/>
                </a:solidFill>
                <a:latin typeface="Times New Roman" panose="02020603050405020304" pitchFamily="18" charset="0"/>
                <a:cs typeface="Times New Roman" panose="02020603050405020304" pitchFamily="18" charset="0"/>
              </a:rPr>
              <a:t>ал этиш, куч ишлатмаслик ёки куч билан таҳдид </a:t>
            </a:r>
            <a:r>
              <a:rPr lang="uz-Cyrl-UZ" altLang="ru-RU" b="1">
                <a:solidFill>
                  <a:srgbClr val="002060"/>
                </a:solidFill>
                <a:latin typeface="Times New Roman" panose="02020603050405020304" pitchFamily="18" charset="0"/>
                <a:cs typeface="Times New Roman" panose="02020603050405020304" pitchFamily="18" charset="0"/>
              </a:rPr>
              <a:t>қ</a:t>
            </a:r>
            <a:r>
              <a:rPr lang="ru-RU" altLang="ru-RU" b="1">
                <a:solidFill>
                  <a:srgbClr val="002060"/>
                </a:solidFill>
                <a:latin typeface="Times New Roman" panose="02020603050405020304" pitchFamily="18" charset="0"/>
                <a:cs typeface="Times New Roman" panose="02020603050405020304" pitchFamily="18" charset="0"/>
              </a:rPr>
              <a:t>илмаслик</a:t>
            </a:r>
            <a:r>
              <a:rPr lang="uz-Cyrl-UZ" altLang="ru-RU" b="1">
                <a:solidFill>
                  <a:srgbClr val="002060"/>
                </a:solidFill>
                <a:latin typeface="Times New Roman" panose="02020603050405020304" pitchFamily="18" charset="0"/>
                <a:cs typeface="Times New Roman" panose="02020603050405020304" pitchFamily="18" charset="0"/>
              </a:rPr>
              <a:t>;</a:t>
            </a:r>
            <a:endParaRPr lang="ru-RU" altLang="ru-RU" b="1">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uz-Cyrl-UZ" altLang="ru-RU" sz="1000" b="1">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ru-RU" altLang="ru-RU" b="1">
                <a:solidFill>
                  <a:srgbClr val="002060"/>
                </a:solidFill>
                <a:latin typeface="Times New Roman" panose="02020603050405020304" pitchFamily="18" charset="0"/>
                <a:cs typeface="Times New Roman" panose="02020603050405020304" pitchFamily="18" charset="0"/>
              </a:rPr>
              <a:t>умум эътироф этилган халқаро ҳуқуқ нормаларининг давлат ички нормаларидан устуворлиги</a:t>
            </a:r>
            <a:r>
              <a:rPr lang="uz-Cyrl-UZ" altLang="ru-RU" b="1">
                <a:solidFill>
                  <a:srgbClr val="002060"/>
                </a:solidFill>
                <a:latin typeface="Times New Roman" panose="02020603050405020304" pitchFamily="18" charset="0"/>
                <a:cs typeface="Times New Roman" panose="02020603050405020304" pitchFamily="18" charset="0"/>
              </a:rPr>
              <a:t>;</a:t>
            </a:r>
            <a:endParaRPr lang="ru-RU" altLang="ru-RU" b="1">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с двумя скругленными соседними углами 1"/>
          <p:cNvSpPr/>
          <p:nvPr/>
        </p:nvSpPr>
        <p:spPr>
          <a:xfrm>
            <a:off x="250825" y="115888"/>
            <a:ext cx="8642350" cy="792162"/>
          </a:xfrm>
          <a:prstGeom prst="round2Same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uz-Cyrl-UZ" sz="2400" b="1" dirty="0">
                <a:solidFill>
                  <a:srgbClr val="0070C0"/>
                </a:solidFill>
                <a:latin typeface="Times New Roman" pitchFamily="18" charset="0"/>
                <a:cs typeface="Times New Roman" pitchFamily="18" charset="0"/>
              </a:rPr>
              <a:t>ЎЗБЕКИСТОН ТАШҚИ СИЁСАТИ ПРИНЦИПЛАРИ</a:t>
            </a:r>
            <a:endParaRPr lang="ru-RU" sz="2400" b="1" dirty="0">
              <a:solidFill>
                <a:srgbClr val="0070C0"/>
              </a:solidFill>
            </a:endParaRPr>
          </a:p>
        </p:txBody>
      </p:sp>
    </p:spTree>
    <p:extLst>
      <p:ext uri="{BB962C8B-B14F-4D97-AF65-F5344CB8AC3E}">
        <p14:creationId xmlns:p14="http://schemas.microsoft.com/office/powerpoint/2010/main" val="388175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10C53F2-62B5-41C8-A8C5-21ECFFC603AB}" type="slidenum">
              <a:rPr lang="ru-RU" altLang="ru-RU" sz="1200" smtClean="0">
                <a:solidFill>
                  <a:schemeClr val="tx1"/>
                </a:solidFill>
                <a:latin typeface="Arial" panose="020B0604020202020204" pitchFamily="34" charset="0"/>
              </a:rPr>
              <a:pPr>
                <a:spcBef>
                  <a:spcPct val="0"/>
                </a:spcBef>
                <a:spcAft>
                  <a:spcPct val="0"/>
                </a:spcAft>
                <a:buClrTx/>
                <a:buSzTx/>
                <a:buFontTx/>
                <a:buNone/>
              </a:pPr>
              <a:t>53</a:t>
            </a:fld>
            <a:endParaRPr lang="ru-RU" altLang="ru-RU" sz="1200">
              <a:solidFill>
                <a:schemeClr val="tx1"/>
              </a:solidFill>
              <a:latin typeface="Arial" panose="020B0604020202020204" pitchFamily="34" charset="0"/>
            </a:endParaRPr>
          </a:p>
        </p:txBody>
      </p:sp>
      <p:sp>
        <p:nvSpPr>
          <p:cNvPr id="32771" name="Объект 2"/>
          <p:cNvSpPr>
            <a:spLocks noGrp="1"/>
          </p:cNvSpPr>
          <p:nvPr>
            <p:ph sz="quarter" idx="4294967295"/>
          </p:nvPr>
        </p:nvSpPr>
        <p:spPr>
          <a:xfrm>
            <a:off x="179388" y="1196975"/>
            <a:ext cx="8785225" cy="5327650"/>
          </a:xfrm>
        </p:spPr>
        <p:txBody>
          <a:bodyPr/>
          <a:lstStyle/>
          <a:p>
            <a:pPr algn="just" eaLnBrk="1" hangingPunct="1">
              <a:buFont typeface="Wingdings" panose="05000000000000000000" pitchFamily="2" charset="2"/>
              <a:buChar char="v"/>
            </a:pPr>
            <a:r>
              <a:rPr lang="ru-RU" altLang="ru-RU" sz="1800" b="1">
                <a:solidFill>
                  <a:srgbClr val="002060"/>
                </a:solidFill>
                <a:latin typeface="Times New Roman" panose="02020603050405020304" pitchFamily="18" charset="0"/>
              </a:rPr>
              <a:t>Ўзбекистон Республикаси давлатнинг, хал</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нинг олий манфаатларига, унинг фаровонлиги ва хавфсизлигига, мамлакатни модернизация қилишнинг устувор йўналишларига, амалдаги миллий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онунчилик ҳамда қабул қилинган халқаро мажбуриятларга амал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илган ҳолда иттифо</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лар т</a:t>
            </a:r>
            <a:r>
              <a:rPr lang="uz-Cyrl-UZ" altLang="ru-RU" sz="1800" b="1">
                <a:solidFill>
                  <a:srgbClr val="002060"/>
                </a:solidFill>
                <a:latin typeface="Times New Roman" panose="02020603050405020304" pitchFamily="18" charset="0"/>
              </a:rPr>
              <a:t>у</a:t>
            </a:r>
            <a:r>
              <a:rPr lang="ru-RU" altLang="ru-RU" sz="1800" b="1">
                <a:solidFill>
                  <a:srgbClr val="002060"/>
                </a:solidFill>
                <a:latin typeface="Times New Roman" panose="02020603050405020304" pitchFamily="18" charset="0"/>
              </a:rPr>
              <a:t>зиш, </a:t>
            </a:r>
            <a:r>
              <a:rPr lang="uz-Cyrl-UZ" altLang="ru-RU" sz="1800" b="1">
                <a:solidFill>
                  <a:srgbClr val="002060"/>
                </a:solidFill>
                <a:latin typeface="Times New Roman" panose="02020603050405020304" pitchFamily="18" charset="0"/>
              </a:rPr>
              <a:t>ҳ</a:t>
            </a:r>
            <a:r>
              <a:rPr lang="ru-RU" altLang="ru-RU" sz="1800" b="1">
                <a:solidFill>
                  <a:srgbClr val="002060"/>
                </a:solidFill>
                <a:latin typeface="Times New Roman" panose="02020603050405020304" pitchFamily="18" charset="0"/>
              </a:rPr>
              <a:t>амд</a:t>
            </a:r>
            <a:r>
              <a:rPr lang="uz-Cyrl-UZ" altLang="ru-RU" sz="1800" b="1">
                <a:solidFill>
                  <a:srgbClr val="002060"/>
                </a:solidFill>
                <a:latin typeface="Times New Roman" panose="02020603050405020304" pitchFamily="18" charset="0"/>
              </a:rPr>
              <a:t>ў</a:t>
            </a:r>
            <a:r>
              <a:rPr lang="ru-RU" altLang="ru-RU" sz="1800" b="1">
                <a:solidFill>
                  <a:srgbClr val="002060"/>
                </a:solidFill>
                <a:latin typeface="Times New Roman" panose="02020603050405020304" pitchFamily="18" charset="0"/>
              </a:rPr>
              <a:t>стликларга ва бошқа давлатлараро т</a:t>
            </a:r>
            <a:r>
              <a:rPr lang="uz-Cyrl-UZ" altLang="ru-RU" sz="1800" b="1">
                <a:solidFill>
                  <a:srgbClr val="002060"/>
                </a:solidFill>
                <a:latin typeface="Times New Roman" panose="02020603050405020304" pitchFamily="18" charset="0"/>
              </a:rPr>
              <a:t>у</a:t>
            </a:r>
            <a:r>
              <a:rPr lang="ru-RU" altLang="ru-RU" sz="1800" b="1">
                <a:solidFill>
                  <a:srgbClr val="002060"/>
                </a:solidFill>
                <a:latin typeface="Times New Roman" panose="02020603050405020304" pitchFamily="18" charset="0"/>
              </a:rPr>
              <a:t>зилмаларга кириш, шунингдек улардан чи</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иш ҳуқуқини ўзида са</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лаб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олади</a:t>
            </a:r>
            <a:r>
              <a:rPr lang="uz-Cyrl-UZ" altLang="ru-RU" sz="1800" b="1">
                <a:solidFill>
                  <a:srgbClr val="002060"/>
                </a:solidFill>
                <a:latin typeface="Times New Roman" panose="02020603050405020304" pitchFamily="18" charset="0"/>
              </a:rPr>
              <a:t>;</a:t>
            </a:r>
            <a:endParaRPr lang="ru-RU" altLang="ru-RU" sz="1800" b="1">
              <a:solidFill>
                <a:srgbClr val="002060"/>
              </a:solidFill>
              <a:latin typeface="Times New Roman" panose="02020603050405020304" pitchFamily="18" charset="0"/>
            </a:endParaRPr>
          </a:p>
          <a:p>
            <a:pPr algn="just">
              <a:buFont typeface="Wingdings" panose="05000000000000000000" pitchFamily="2" charset="2"/>
              <a:buChar char="v"/>
            </a:pPr>
            <a:r>
              <a:rPr lang="ru-RU" altLang="ru-RU" sz="1800" b="1">
                <a:solidFill>
                  <a:srgbClr val="002060"/>
                </a:solidFill>
                <a:latin typeface="Times New Roman" panose="02020603050405020304" pitchFamily="18" charset="0"/>
              </a:rPr>
              <a:t>Ўзбекистон тинчликсевар сиёсат юритади ва ҳарбий-сиёсий блокларда иштирок этмайди, ҳар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андай давлатлараро т</a:t>
            </a:r>
            <a:r>
              <a:rPr lang="uz-Cyrl-UZ" altLang="ru-RU" sz="1800" b="1">
                <a:solidFill>
                  <a:srgbClr val="002060"/>
                </a:solidFill>
                <a:latin typeface="Times New Roman" panose="02020603050405020304" pitchFamily="18" charset="0"/>
              </a:rPr>
              <a:t>у</a:t>
            </a:r>
            <a:r>
              <a:rPr lang="ru-RU" altLang="ru-RU" sz="1800" b="1">
                <a:solidFill>
                  <a:srgbClr val="002060"/>
                </a:solidFill>
                <a:latin typeface="Times New Roman" panose="02020603050405020304" pitchFamily="18" charset="0"/>
              </a:rPr>
              <a:t>зилмалар ҳарбий-сиёсий блокка айланган та</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дирда, улардан чи</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иш ҳуқуқини ўзида са</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лаб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олади</a:t>
            </a:r>
            <a:r>
              <a:rPr lang="uz-Cyrl-UZ" altLang="ru-RU" sz="1800" b="1">
                <a:solidFill>
                  <a:srgbClr val="002060"/>
                </a:solidFill>
                <a:latin typeface="Times New Roman" panose="02020603050405020304" pitchFamily="18" charset="0"/>
              </a:rPr>
              <a:t>;</a:t>
            </a:r>
            <a:endParaRPr lang="ru-RU" altLang="ru-RU" sz="1800" b="1">
              <a:solidFill>
                <a:srgbClr val="002060"/>
              </a:solidFill>
              <a:latin typeface="Times New Roman" panose="02020603050405020304" pitchFamily="18" charset="0"/>
            </a:endParaRPr>
          </a:p>
          <a:p>
            <a:pPr algn="just">
              <a:buFont typeface="Wingdings" panose="05000000000000000000" pitchFamily="2" charset="2"/>
              <a:buChar char="v"/>
            </a:pPr>
            <a:r>
              <a:rPr lang="ru-RU" altLang="ru-RU" sz="1800" b="1">
                <a:solidFill>
                  <a:srgbClr val="002060"/>
                </a:solidFill>
                <a:latin typeface="Times New Roman" panose="02020603050405020304" pitchFamily="18" charset="0"/>
              </a:rPr>
              <a:t>Ўзбекистон Республикаси </a:t>
            </a:r>
            <a:r>
              <a:rPr lang="uz-Cyrl-UZ" altLang="ru-RU" sz="1800" b="1">
                <a:solidFill>
                  <a:srgbClr val="002060"/>
                </a:solidFill>
                <a:latin typeface="Times New Roman" panose="02020603050405020304" pitchFamily="18" charset="0"/>
              </a:rPr>
              <a:t>қў</a:t>
            </a:r>
            <a:r>
              <a:rPr lang="ru-RU" altLang="ru-RU" sz="1800" b="1">
                <a:solidFill>
                  <a:srgbClr val="002060"/>
                </a:solidFill>
                <a:latin typeface="Times New Roman" panose="02020603050405020304" pitchFamily="18" charset="0"/>
              </a:rPr>
              <a:t>шни давлатлардаги қуролли можароларга ва кескинлик </a:t>
            </a:r>
            <a:r>
              <a:rPr lang="uz-Cyrl-UZ" altLang="ru-RU" sz="1800" b="1">
                <a:solidFill>
                  <a:srgbClr val="002060"/>
                </a:solidFill>
                <a:latin typeface="Times New Roman" panose="02020603050405020304" pitchFamily="18" charset="0"/>
              </a:rPr>
              <a:t>ў</a:t>
            </a:r>
            <a:r>
              <a:rPr lang="ru-RU" altLang="ru-RU" sz="1800" b="1">
                <a:solidFill>
                  <a:srgbClr val="002060"/>
                </a:solidFill>
                <a:latin typeface="Times New Roman" panose="02020603050405020304" pitchFamily="18" charset="0"/>
              </a:rPr>
              <a:t>чоқларига тортилишининг олдини олиш юзасидан сиёсий, иқтисодий ва бошқа чора-тадбирларни к</a:t>
            </a:r>
            <a:r>
              <a:rPr lang="uz-Cyrl-UZ" altLang="ru-RU" sz="1800" b="1">
                <a:solidFill>
                  <a:srgbClr val="002060"/>
                </a:solidFill>
                <a:latin typeface="Times New Roman" panose="02020603050405020304" pitchFamily="18" charset="0"/>
              </a:rPr>
              <a:t>ў</a:t>
            </a:r>
            <a:r>
              <a:rPr lang="ru-RU" altLang="ru-RU" sz="1800" b="1">
                <a:solidFill>
                  <a:srgbClr val="002060"/>
                </a:solidFill>
                <a:latin typeface="Times New Roman" panose="02020603050405020304" pitchFamily="18" charset="0"/>
              </a:rPr>
              <a:t>ради, шунингдек ўз </a:t>
            </a:r>
            <a:r>
              <a:rPr lang="uz-Cyrl-UZ" altLang="ru-RU" sz="1800" b="1">
                <a:solidFill>
                  <a:srgbClr val="002060"/>
                </a:solidFill>
                <a:latin typeface="Times New Roman" panose="02020603050405020304" pitchFamily="18" charset="0"/>
              </a:rPr>
              <a:t>ҳ</a:t>
            </a:r>
            <a:r>
              <a:rPr lang="ru-RU" altLang="ru-RU" sz="1800" b="1">
                <a:solidFill>
                  <a:srgbClr val="002060"/>
                </a:solidFill>
                <a:latin typeface="Times New Roman" panose="02020603050405020304" pitchFamily="18" charset="0"/>
              </a:rPr>
              <a:t>удудида хорижий давлатларнинг ҳарбий базалари ва объектлари жойлаштирилишига йўл </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уймайди</a:t>
            </a:r>
            <a:r>
              <a:rPr lang="uz-Cyrl-UZ" altLang="ru-RU" sz="1800" b="1">
                <a:solidFill>
                  <a:srgbClr val="002060"/>
                </a:solidFill>
                <a:latin typeface="Times New Roman" panose="02020603050405020304" pitchFamily="18" charset="0"/>
              </a:rPr>
              <a:t>;</a:t>
            </a:r>
            <a:endParaRPr lang="ru-RU" altLang="ru-RU" sz="1800" b="1">
              <a:solidFill>
                <a:srgbClr val="002060"/>
              </a:solidFill>
              <a:latin typeface="Times New Roman" panose="02020603050405020304" pitchFamily="18" charset="0"/>
            </a:endParaRPr>
          </a:p>
          <a:p>
            <a:pPr algn="just">
              <a:buFont typeface="Wingdings" panose="05000000000000000000" pitchFamily="2" charset="2"/>
              <a:buChar char="v"/>
            </a:pPr>
            <a:r>
              <a:rPr lang="ru-RU" altLang="ru-RU" sz="1800" b="1">
                <a:solidFill>
                  <a:srgbClr val="002060"/>
                </a:solidFill>
                <a:latin typeface="Times New Roman" panose="02020603050405020304" pitchFamily="18" charset="0"/>
              </a:rPr>
              <a:t>Ўзбекистон Республикаси Қуролли Кучлари фа</a:t>
            </a:r>
            <a:r>
              <a:rPr lang="uz-Cyrl-UZ" altLang="ru-RU" sz="1800" b="1">
                <a:solidFill>
                  <a:srgbClr val="002060"/>
                </a:solidFill>
                <a:latin typeface="Times New Roman" panose="02020603050405020304" pitchFamily="18" charset="0"/>
              </a:rPr>
              <a:t>қ</a:t>
            </a:r>
            <a:r>
              <a:rPr lang="ru-RU" altLang="ru-RU" sz="1800" b="1">
                <a:solidFill>
                  <a:srgbClr val="002060"/>
                </a:solidFill>
                <a:latin typeface="Times New Roman" panose="02020603050405020304" pitchFamily="18" charset="0"/>
              </a:rPr>
              <a:t>ат давлат суверенитети ва мамлакат </a:t>
            </a:r>
            <a:r>
              <a:rPr lang="uz-Cyrl-UZ" altLang="ru-RU" sz="1800" b="1">
                <a:solidFill>
                  <a:srgbClr val="002060"/>
                </a:solidFill>
                <a:latin typeface="Times New Roman" panose="02020603050405020304" pitchFamily="18" charset="0"/>
              </a:rPr>
              <a:t>ҳ</a:t>
            </a:r>
            <a:r>
              <a:rPr lang="ru-RU" altLang="ru-RU" sz="1800" b="1">
                <a:solidFill>
                  <a:srgbClr val="002060"/>
                </a:solidFill>
                <a:latin typeface="Times New Roman" panose="02020603050405020304" pitchFamily="18" charset="0"/>
              </a:rPr>
              <a:t>удудининг яхлитлигини, а</a:t>
            </a:r>
            <a:r>
              <a:rPr lang="uz-Cyrl-UZ" altLang="ru-RU" sz="1800" b="1">
                <a:solidFill>
                  <a:srgbClr val="002060"/>
                </a:solidFill>
                <a:latin typeface="Times New Roman" panose="02020603050405020304" pitchFamily="18" charset="0"/>
              </a:rPr>
              <a:t>ҳ</a:t>
            </a:r>
            <a:r>
              <a:rPr lang="ru-RU" altLang="ru-RU" sz="1800" b="1">
                <a:solidFill>
                  <a:srgbClr val="002060"/>
                </a:solidFill>
                <a:latin typeface="Times New Roman" panose="02020603050405020304" pitchFamily="18" charset="0"/>
              </a:rPr>
              <a:t>олининг тинч </a:t>
            </a:r>
            <a:r>
              <a:rPr lang="uz-Cyrl-UZ" altLang="ru-RU" sz="1800" b="1">
                <a:solidFill>
                  <a:srgbClr val="002060"/>
                </a:solidFill>
                <a:latin typeface="Times New Roman" panose="02020603050405020304" pitchFamily="18" charset="0"/>
              </a:rPr>
              <a:t>ҳ</a:t>
            </a:r>
            <a:r>
              <a:rPr lang="ru-RU" altLang="ru-RU" sz="1800" b="1">
                <a:solidFill>
                  <a:srgbClr val="002060"/>
                </a:solidFill>
                <a:latin typeface="Times New Roman" panose="02020603050405020304" pitchFamily="18" charset="0"/>
              </a:rPr>
              <a:t>аёти ва хавфсизлигини ҳимоя қилиш мақсадида т</a:t>
            </a:r>
            <a:r>
              <a:rPr lang="uz-Cyrl-UZ" altLang="ru-RU" sz="1800" b="1">
                <a:solidFill>
                  <a:srgbClr val="002060"/>
                </a:solidFill>
                <a:latin typeface="Times New Roman" panose="02020603050405020304" pitchFamily="18" charset="0"/>
              </a:rPr>
              <a:t>у</a:t>
            </a:r>
            <a:r>
              <a:rPr lang="ru-RU" altLang="ru-RU" sz="1800" b="1">
                <a:solidFill>
                  <a:srgbClr val="002060"/>
                </a:solidFill>
                <a:latin typeface="Times New Roman" panose="02020603050405020304" pitchFamily="18" charset="0"/>
              </a:rPr>
              <a:t>зилади ҳамда хориждаги тинчликпарварлик операцияларида иштирок этмайди.</a:t>
            </a:r>
          </a:p>
        </p:txBody>
      </p:sp>
      <p:sp>
        <p:nvSpPr>
          <p:cNvPr id="2" name="Прямоугольник с двумя скругленными соседними углами 1"/>
          <p:cNvSpPr/>
          <p:nvPr/>
        </p:nvSpPr>
        <p:spPr>
          <a:xfrm>
            <a:off x="611188" y="260350"/>
            <a:ext cx="8281987" cy="720725"/>
          </a:xfrm>
          <a:prstGeom prst="round2Same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2400" b="1" dirty="0">
                <a:solidFill>
                  <a:srgbClr val="7030A0"/>
                </a:solidFill>
                <a:latin typeface="Times New Roman" pitchFamily="18" charset="0"/>
              </a:rPr>
              <a:t>ЎЗБЕКИСТОН ТАШҚИ СИЁСАТИ ПРИНЦИПЛАРИ</a:t>
            </a:r>
            <a:endParaRPr lang="ru-RU" sz="2400" b="1" dirty="0"/>
          </a:p>
        </p:txBody>
      </p:sp>
    </p:spTree>
    <p:extLst>
      <p:ext uri="{BB962C8B-B14F-4D97-AF65-F5344CB8AC3E}">
        <p14:creationId xmlns:p14="http://schemas.microsoft.com/office/powerpoint/2010/main" val="3730244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4294967295"/>
          </p:nvPr>
        </p:nvSpPr>
        <p:spPr>
          <a:xfrm>
            <a:off x="179388" y="981075"/>
            <a:ext cx="8785225" cy="5327650"/>
          </a:xfrm>
        </p:spPr>
        <p:txBody>
          <a:bodyPr/>
          <a:lstStyle/>
          <a:p>
            <a:pPr marL="609600" indent="-609600" algn="just">
              <a:lnSpc>
                <a:spcPct val="80000"/>
              </a:lnSpc>
            </a:pPr>
            <a:r>
              <a:rPr lang="ru-RU" altLang="ru-RU" sz="2000" b="1">
                <a:latin typeface="Times New Roman" panose="02020603050405020304" pitchFamily="18" charset="0"/>
              </a:rPr>
              <a:t>Марказий Осиёда тинчлик ва барқарорликни сақлаш ҳамда муста</a:t>
            </a:r>
            <a:r>
              <a:rPr lang="uz-Cyrl-UZ" altLang="ru-RU" sz="2000" b="1">
                <a:latin typeface="Times New Roman" panose="02020603050405020304" pitchFamily="18" charset="0"/>
              </a:rPr>
              <a:t>ҳ</a:t>
            </a:r>
            <a:r>
              <a:rPr lang="ru-RU" altLang="ru-RU" sz="2000" b="1">
                <a:latin typeface="Times New Roman" panose="02020603050405020304" pitchFamily="18" charset="0"/>
              </a:rPr>
              <a:t>камлаш</a:t>
            </a:r>
            <a:r>
              <a:rPr lang="uz-Cyrl-UZ" altLang="ru-RU" sz="2000" b="1">
                <a:latin typeface="Times New Roman" panose="02020603050405020304" pitchFamily="18" charset="0"/>
              </a:rPr>
              <a:t>;</a:t>
            </a:r>
          </a:p>
          <a:p>
            <a:pPr marL="609600" indent="-609600" algn="just">
              <a:lnSpc>
                <a:spcPct val="80000"/>
              </a:lnSpc>
            </a:pPr>
            <a:r>
              <a:rPr lang="uz-Cyrl-UZ" altLang="ru-RU" sz="2000" b="1">
                <a:latin typeface="Times New Roman" panose="02020603050405020304" pitchFamily="18" charset="0"/>
              </a:rPr>
              <a:t>мамлакат</a:t>
            </a:r>
            <a:r>
              <a:rPr lang="ru-RU" altLang="ru-RU" sz="2000" b="1">
                <a:latin typeface="Times New Roman" panose="02020603050405020304" pitchFamily="18" charset="0"/>
              </a:rPr>
              <a:t> мудофаа </a:t>
            </a:r>
            <a:r>
              <a:rPr lang="uz-Cyrl-UZ" altLang="ru-RU" sz="2000" b="1">
                <a:latin typeface="Times New Roman" panose="02020603050405020304" pitchFamily="18" charset="0"/>
              </a:rPr>
              <a:t>қ</a:t>
            </a:r>
            <a:r>
              <a:rPr lang="ru-RU" altLang="ru-RU" sz="2000" b="1">
                <a:latin typeface="Times New Roman" panose="02020603050405020304" pitchFamily="18" charset="0"/>
              </a:rPr>
              <a:t>обилиятини ошириш</a:t>
            </a:r>
            <a:r>
              <a:rPr lang="uz-Cyrl-UZ" altLang="ru-RU" sz="2000" b="1">
                <a:latin typeface="Times New Roman" panose="02020603050405020304" pitchFamily="18" charset="0"/>
              </a:rPr>
              <a:t>га </a:t>
            </a:r>
            <a:r>
              <a:rPr lang="ru-RU" altLang="ru-RU" sz="2000" b="1">
                <a:latin typeface="Times New Roman" panose="02020603050405020304" pitchFamily="18" charset="0"/>
              </a:rPr>
              <a:t>к</a:t>
            </a:r>
            <a:r>
              <a:rPr lang="uz-Cyrl-UZ" altLang="ru-RU" sz="2000" b="1">
                <a:latin typeface="Times New Roman" panose="02020603050405020304" pitchFamily="18" charset="0"/>
              </a:rPr>
              <a:t>ў</a:t>
            </a:r>
            <a:r>
              <a:rPr lang="ru-RU" altLang="ru-RU" sz="2000" b="1">
                <a:latin typeface="Times New Roman" panose="02020603050405020304" pitchFamily="18" charset="0"/>
              </a:rPr>
              <a:t>маклашиш</a:t>
            </a:r>
            <a:r>
              <a:rPr lang="uz-Cyrl-UZ" altLang="ru-RU" sz="2000" b="1">
                <a:latin typeface="Times New Roman" panose="02020603050405020304" pitchFamily="18" charset="0"/>
              </a:rPr>
              <a:t>; </a:t>
            </a:r>
          </a:p>
          <a:p>
            <a:pPr marL="609600" indent="-609600" algn="just">
              <a:lnSpc>
                <a:spcPct val="80000"/>
              </a:lnSpc>
            </a:pPr>
            <a:r>
              <a:rPr lang="uz-Cyrl-UZ" altLang="ru-RU" sz="2000" b="1">
                <a:latin typeface="Times New Roman" panose="02020603050405020304" pitchFamily="18" charset="0"/>
              </a:rPr>
              <a:t>ж</a:t>
            </a:r>
            <a:r>
              <a:rPr lang="ru-RU" altLang="ru-RU" sz="2000" b="1">
                <a:latin typeface="Times New Roman" panose="02020603050405020304" pitchFamily="18" charset="0"/>
              </a:rPr>
              <a:t>аҳоннинг етакчи давлатлари ва халқаро </a:t>
            </a:r>
            <a:r>
              <a:rPr lang="uz-Cyrl-UZ" altLang="ru-RU" sz="2000" b="1">
                <a:latin typeface="Times New Roman" panose="02020603050405020304" pitchFamily="18" charset="0"/>
              </a:rPr>
              <a:t>т</a:t>
            </a:r>
            <a:r>
              <a:rPr lang="ru-RU" altLang="ru-RU" sz="2000" b="1">
                <a:latin typeface="Times New Roman" panose="02020603050405020304" pitchFamily="18" charset="0"/>
              </a:rPr>
              <a:t>аш</a:t>
            </a:r>
            <a:r>
              <a:rPr lang="uz-Cyrl-UZ" altLang="ru-RU" sz="2000" b="1">
                <a:latin typeface="Times New Roman" panose="02020603050405020304" pitchFamily="18" charset="0"/>
              </a:rPr>
              <a:t>к</a:t>
            </a:r>
            <a:r>
              <a:rPr lang="ru-RU" altLang="ru-RU" sz="2000" b="1">
                <a:latin typeface="Times New Roman" panose="02020603050405020304" pitchFamily="18" charset="0"/>
              </a:rPr>
              <a:t>илотлар билан стратегик ҳамкорлик </a:t>
            </a:r>
            <a:r>
              <a:rPr lang="uz-Cyrl-UZ" altLang="ru-RU" sz="2000" b="1">
                <a:latin typeface="Times New Roman" panose="02020603050405020304" pitchFamily="18" charset="0"/>
              </a:rPr>
              <a:t>тизимини</a:t>
            </a:r>
            <a:r>
              <a:rPr lang="ru-RU" altLang="ru-RU" sz="2000" b="1">
                <a:latin typeface="Times New Roman" panose="02020603050405020304" pitchFamily="18" charset="0"/>
              </a:rPr>
              <a:t> шакллантириш</a:t>
            </a:r>
            <a:r>
              <a:rPr lang="uz-Cyrl-UZ" altLang="ru-RU" sz="2000" b="1">
                <a:latin typeface="Times New Roman" panose="02020603050405020304" pitchFamily="18" charset="0"/>
              </a:rPr>
              <a:t>;</a:t>
            </a:r>
          </a:p>
          <a:p>
            <a:pPr marL="609600" indent="-609600" algn="just">
              <a:lnSpc>
                <a:spcPct val="80000"/>
              </a:lnSpc>
            </a:pPr>
            <a:r>
              <a:rPr lang="uz-Cyrl-UZ" altLang="ru-RU" sz="2000" b="1">
                <a:latin typeface="Times New Roman" panose="02020603050405020304" pitchFamily="18" charset="0"/>
              </a:rPr>
              <a:t>с</a:t>
            </a:r>
            <a:r>
              <a:rPr lang="ru-RU" altLang="ru-RU" sz="2000" b="1">
                <a:latin typeface="Times New Roman" panose="02020603050405020304" pitchFamily="18" charset="0"/>
              </a:rPr>
              <a:t>иёсий, савдо-иқтисодий, маданий-гуманитар, илмий-техникавий ва бошқа соҳаларда халқаро ҳамкорликни изчиллик билан ривожлантириш</a:t>
            </a:r>
            <a:r>
              <a:rPr lang="uz-Cyrl-UZ" altLang="ru-RU" sz="2000" b="1">
                <a:latin typeface="Times New Roman" panose="02020603050405020304" pitchFamily="18" charset="0"/>
              </a:rPr>
              <a:t>;</a:t>
            </a:r>
            <a:endParaRPr lang="ru-RU" altLang="ru-RU" sz="2000" b="1">
              <a:latin typeface="Times New Roman" panose="02020603050405020304" pitchFamily="18" charset="0"/>
            </a:endParaRPr>
          </a:p>
          <a:p>
            <a:pPr marL="609600" indent="-609600" algn="just">
              <a:lnSpc>
                <a:spcPct val="80000"/>
              </a:lnSpc>
            </a:pPr>
            <a:r>
              <a:rPr lang="ru-RU" altLang="ru-RU" sz="2000" b="1">
                <a:latin typeface="Times New Roman" panose="02020603050405020304" pitchFamily="18" charset="0"/>
              </a:rPr>
              <a:t>чет эл инвестициялари ва ил</a:t>
            </a:r>
            <a:r>
              <a:rPr lang="uz-Cyrl-UZ" altLang="ru-RU" sz="2000" b="1">
                <a:latin typeface="Times New Roman" panose="02020603050405020304" pitchFamily="18" charset="0"/>
              </a:rPr>
              <a:t>ғ</a:t>
            </a:r>
            <a:r>
              <a:rPr lang="ru-RU" altLang="ru-RU" sz="2000" b="1">
                <a:latin typeface="Times New Roman" panose="02020603050405020304" pitchFamily="18" charset="0"/>
              </a:rPr>
              <a:t>ор технологиялар</a:t>
            </a:r>
            <a:r>
              <a:rPr lang="uz-Cyrl-UZ" altLang="ru-RU" sz="2000" b="1">
                <a:latin typeface="Times New Roman" panose="02020603050405020304" pitchFamily="18" charset="0"/>
              </a:rPr>
              <a:t>и</a:t>
            </a:r>
            <a:r>
              <a:rPr lang="ru-RU" altLang="ru-RU" sz="2000" b="1">
                <a:latin typeface="Times New Roman" panose="02020603050405020304" pitchFamily="18" charset="0"/>
              </a:rPr>
              <a:t>ни жалб этиш</a:t>
            </a:r>
            <a:r>
              <a:rPr lang="uz-Cyrl-UZ" altLang="ru-RU" sz="2000" b="1">
                <a:latin typeface="Times New Roman" panose="02020603050405020304" pitchFamily="18" charset="0"/>
              </a:rPr>
              <a:t>;</a:t>
            </a:r>
            <a:r>
              <a:rPr lang="ru-RU" altLang="ru-RU" sz="2000" b="1">
                <a:latin typeface="Times New Roman" panose="02020603050405020304" pitchFamily="18" charset="0"/>
              </a:rPr>
              <a:t>  </a:t>
            </a:r>
            <a:endParaRPr lang="uz-Cyrl-UZ" altLang="ru-RU" sz="2000" b="1">
              <a:latin typeface="Times New Roman" panose="02020603050405020304" pitchFamily="18" charset="0"/>
            </a:endParaRPr>
          </a:p>
          <a:p>
            <a:pPr marL="609600" indent="-609600" algn="just">
              <a:lnSpc>
                <a:spcPct val="80000"/>
              </a:lnSpc>
            </a:pPr>
            <a:r>
              <a:rPr lang="ru-RU" altLang="ru-RU" sz="2000" b="1">
                <a:latin typeface="Times New Roman" panose="02020603050405020304" pitchFamily="18" charset="0"/>
              </a:rPr>
              <a:t>демо</a:t>
            </a:r>
            <a:r>
              <a:rPr lang="uz-Cyrl-UZ" altLang="ru-RU" sz="2000" b="1">
                <a:latin typeface="Times New Roman" panose="02020603050405020304" pitchFamily="18" charset="0"/>
              </a:rPr>
              <a:t>к</a:t>
            </a:r>
            <a:r>
              <a:rPr lang="ru-RU" altLang="ru-RU" sz="2000" b="1">
                <a:latin typeface="Times New Roman" panose="02020603050405020304" pitchFamily="18" charset="0"/>
              </a:rPr>
              <a:t>ратик ислоҳотлар ҳамда  модернизация жараёнларини самарали амалга ошириш учун </a:t>
            </a:r>
            <a:r>
              <a:rPr lang="uz-Cyrl-UZ" altLang="ru-RU" sz="2000" b="1">
                <a:latin typeface="Times New Roman" panose="02020603050405020304" pitchFamily="18" charset="0"/>
              </a:rPr>
              <a:t>қ</a:t>
            </a:r>
            <a:r>
              <a:rPr lang="ru-RU" altLang="ru-RU" sz="2000" b="1">
                <a:latin typeface="Times New Roman" panose="02020603050405020304" pitchFamily="18" charset="0"/>
              </a:rPr>
              <a:t>улай </a:t>
            </a:r>
            <a:r>
              <a:rPr lang="uz-Cyrl-UZ" altLang="ru-RU" sz="2000" b="1">
                <a:latin typeface="Times New Roman" panose="02020603050405020304" pitchFamily="18" charset="0"/>
              </a:rPr>
              <a:t>т</a:t>
            </a:r>
            <a:r>
              <a:rPr lang="ru-RU" altLang="ru-RU" sz="2000" b="1">
                <a:latin typeface="Times New Roman" panose="02020603050405020304" pitchFamily="18" charset="0"/>
              </a:rPr>
              <a:t>ашқи сиёсий шароитларни шакллантириш</a:t>
            </a:r>
            <a:r>
              <a:rPr lang="uz-Cyrl-UZ" altLang="ru-RU" sz="2000" b="1">
                <a:latin typeface="Times New Roman" panose="02020603050405020304" pitchFamily="18" charset="0"/>
              </a:rPr>
              <a:t>;</a:t>
            </a:r>
            <a:endParaRPr lang="ru-RU" altLang="ru-RU" sz="2000" b="1">
              <a:latin typeface="Times New Roman" panose="02020603050405020304" pitchFamily="18" charset="0"/>
            </a:endParaRPr>
          </a:p>
          <a:p>
            <a:pPr marL="609600" indent="-609600" algn="just">
              <a:lnSpc>
                <a:spcPct val="80000"/>
              </a:lnSpc>
            </a:pPr>
            <a:r>
              <a:rPr lang="uz-Cyrl-UZ" altLang="ru-RU" sz="2000" b="1">
                <a:latin typeface="Times New Roman" panose="02020603050405020304" pitchFamily="18" charset="0"/>
              </a:rPr>
              <a:t>дунёнинг йирик бозорларига кафолатли чиқишни таъминлайдиган транспорт-коммуникация йўлакларининг кўп муқобилли тизимини шакллантириш;</a:t>
            </a:r>
            <a:r>
              <a:rPr lang="ru-RU" altLang="ru-RU" sz="2000" b="1">
                <a:latin typeface="Times New Roman" panose="02020603050405020304" pitchFamily="18" charset="0"/>
              </a:rPr>
              <a:t>  </a:t>
            </a:r>
            <a:endParaRPr lang="uz-Cyrl-UZ" altLang="ru-RU" sz="2000" b="1">
              <a:latin typeface="Times New Roman" panose="02020603050405020304" pitchFamily="18" charset="0"/>
            </a:endParaRPr>
          </a:p>
          <a:p>
            <a:pPr marL="609600" indent="-609600" algn="just">
              <a:lnSpc>
                <a:spcPct val="80000"/>
              </a:lnSpc>
            </a:pPr>
            <a:r>
              <a:rPr lang="ru-RU" altLang="ru-RU" sz="2000" b="1">
                <a:latin typeface="Times New Roman" panose="02020603050405020304" pitchFamily="18" charset="0"/>
              </a:rPr>
              <a:t>Ўзбекистоннинг халқаро нуф</a:t>
            </a:r>
            <a:r>
              <a:rPr lang="uz-Cyrl-UZ" altLang="ru-RU" sz="2000" b="1">
                <a:latin typeface="Times New Roman" panose="02020603050405020304" pitchFamily="18" charset="0"/>
              </a:rPr>
              <a:t>у</a:t>
            </a:r>
            <a:r>
              <a:rPr lang="ru-RU" altLang="ru-RU" sz="2000" b="1">
                <a:latin typeface="Times New Roman" panose="02020603050405020304" pitchFamily="18" charset="0"/>
              </a:rPr>
              <a:t>зини </a:t>
            </a:r>
            <a:r>
              <a:rPr lang="uz-Cyrl-UZ" altLang="ru-RU" sz="2000" b="1">
                <a:latin typeface="Times New Roman" panose="02020603050405020304" pitchFamily="18" charset="0"/>
              </a:rPr>
              <a:t>ошириш ва </a:t>
            </a:r>
            <a:r>
              <a:rPr lang="ru-RU" altLang="ru-RU" sz="2000" b="1">
                <a:latin typeface="Times New Roman" panose="02020603050405020304" pitchFamily="18" charset="0"/>
              </a:rPr>
              <a:t>мустаҳкамлаш</a:t>
            </a:r>
            <a:r>
              <a:rPr lang="uz-Cyrl-UZ" altLang="ru-RU" sz="2000" b="1">
                <a:latin typeface="Times New Roman" panose="02020603050405020304" pitchFamily="18" charset="0"/>
              </a:rPr>
              <a:t>;</a:t>
            </a:r>
          </a:p>
          <a:p>
            <a:pPr marL="609600" indent="-609600" algn="just">
              <a:lnSpc>
                <a:spcPct val="80000"/>
              </a:lnSpc>
            </a:pPr>
            <a:r>
              <a:rPr lang="uz-Cyrl-UZ" altLang="ru-RU" sz="2000" b="1">
                <a:latin typeface="Times New Roman" panose="02020603050405020304" pitchFamily="18" charset="0"/>
              </a:rPr>
              <a:t>хориждаги Ўзбекистон фуқаролари ва юридик шахсларининг ҳуқуқ ва манфаатлари ҳимоя қилиш.</a:t>
            </a:r>
          </a:p>
          <a:p>
            <a:pPr marL="609600" indent="-609600">
              <a:lnSpc>
                <a:spcPct val="80000"/>
              </a:lnSpc>
            </a:pPr>
            <a:endParaRPr lang="ru-RU" altLang="ru-RU" sz="2000" b="1">
              <a:latin typeface="Times New Roman" panose="02020603050405020304" pitchFamily="18" charset="0"/>
            </a:endParaRPr>
          </a:p>
        </p:txBody>
      </p:sp>
      <p:sp>
        <p:nvSpPr>
          <p:cNvPr id="33795"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70EA14F1-2BB4-4FCB-B3E2-E32B9B8ECBB3}" type="slidenum">
              <a:rPr lang="ru-RU" altLang="ru-RU" sz="1200" smtClean="0">
                <a:solidFill>
                  <a:schemeClr val="tx1"/>
                </a:solidFill>
                <a:latin typeface="Arial" panose="020B0604020202020204" pitchFamily="34" charset="0"/>
              </a:rPr>
              <a:pPr>
                <a:spcBef>
                  <a:spcPct val="0"/>
                </a:spcBef>
                <a:spcAft>
                  <a:spcPct val="0"/>
                </a:spcAft>
                <a:buClrTx/>
                <a:buSzTx/>
                <a:buFontTx/>
                <a:buNone/>
              </a:pPr>
              <a:t>54</a:t>
            </a:fld>
            <a:endParaRPr lang="ru-RU" altLang="ru-RU" sz="1200">
              <a:solidFill>
                <a:schemeClr val="tx1"/>
              </a:solidFill>
              <a:latin typeface="Arial" panose="020B0604020202020204" pitchFamily="34" charset="0"/>
            </a:endParaRPr>
          </a:p>
        </p:txBody>
      </p:sp>
      <p:sp>
        <p:nvSpPr>
          <p:cNvPr id="33796" name="Rectangle 2"/>
          <p:cNvSpPr>
            <a:spLocks noGrp="1" noRot="1" noChangeArrowheads="1"/>
          </p:cNvSpPr>
          <p:nvPr>
            <p:ph type="title"/>
          </p:nvPr>
        </p:nvSpPr>
        <p:spPr bwMode="auto">
          <a:xfrm>
            <a:off x="1331913" y="188913"/>
            <a:ext cx="6511925" cy="677108"/>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i="0" dirty="0">
                <a:solidFill>
                  <a:srgbClr val="FF0000"/>
                </a:solidFill>
                <a:effectLst/>
                <a:latin typeface="Times New Roman" panose="02020603050405020304" pitchFamily="18" charset="0"/>
              </a:rPr>
              <a:t>ТАШҚИ СИЁСАТНИНГ АСОСИЙ ВАЗИФАЛАРИ</a:t>
            </a:r>
            <a:endParaRPr lang="ru-RU" altLang="ru-RU" sz="2200" i="0" dirty="0">
              <a:solidFill>
                <a:srgbClr val="FF0000"/>
              </a:solidFill>
              <a:effectLst/>
              <a:latin typeface="Times New Roman" panose="02020603050405020304" pitchFamily="18" charset="0"/>
            </a:endParaRPr>
          </a:p>
        </p:txBody>
      </p:sp>
    </p:spTree>
    <p:extLst>
      <p:ext uri="{BB962C8B-B14F-4D97-AF65-F5344CB8AC3E}">
        <p14:creationId xmlns:p14="http://schemas.microsoft.com/office/powerpoint/2010/main" val="2018440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4294967295"/>
          </p:nvPr>
        </p:nvSpPr>
        <p:spPr>
          <a:xfrm>
            <a:off x="179388" y="765175"/>
            <a:ext cx="8642350" cy="5903913"/>
          </a:xfrm>
        </p:spPr>
        <p:txBody>
          <a:bodyPr/>
          <a:lstStyle/>
          <a:p>
            <a:pPr algn="just">
              <a:lnSpc>
                <a:spcPct val="80000"/>
              </a:lnSpc>
              <a:buFont typeface="Wingdings" panose="05000000000000000000" pitchFamily="2" charset="2"/>
              <a:buChar char="§"/>
            </a:pPr>
            <a:r>
              <a:rPr lang="uz-Cyrl-UZ" altLang="ru-RU" sz="2100">
                <a:solidFill>
                  <a:srgbClr val="002060"/>
                </a:solidFill>
                <a:latin typeface="Times New Roman" panose="02020603050405020304" pitchFamily="18" charset="0"/>
              </a:rPr>
              <a:t>Ў</a:t>
            </a:r>
            <a:r>
              <a:rPr lang="ru-RU" altLang="ru-RU" sz="2100">
                <a:solidFill>
                  <a:srgbClr val="002060"/>
                </a:solidFill>
                <a:latin typeface="Times New Roman" panose="02020603050405020304" pitchFamily="18" charset="0"/>
              </a:rPr>
              <a:t>збекистон </a:t>
            </a:r>
            <a:r>
              <a:rPr lang="uz-Cyrl-UZ" altLang="ru-RU" sz="2100">
                <a:solidFill>
                  <a:srgbClr val="002060"/>
                </a:solidFill>
                <a:latin typeface="Times New Roman" panose="02020603050405020304" pitchFamily="18" charset="0"/>
              </a:rPr>
              <a:t>т</a:t>
            </a:r>
            <a:r>
              <a:rPr lang="ru-RU" altLang="ru-RU" sz="2100">
                <a:solidFill>
                  <a:srgbClr val="002060"/>
                </a:solidFill>
                <a:latin typeface="Times New Roman" panose="02020603050405020304" pitchFamily="18" charset="0"/>
              </a:rPr>
              <a:t>ашқи сиёсий фаолиятининг асосий устувор йўналиши </a:t>
            </a:r>
            <a:r>
              <a:rPr lang="ru-RU" altLang="ru-RU" sz="2100" b="1">
                <a:solidFill>
                  <a:srgbClr val="002060"/>
                </a:solidFill>
                <a:latin typeface="Times New Roman" panose="02020603050405020304" pitchFamily="18" charset="0"/>
              </a:rPr>
              <a:t>Марказий Осиё</a:t>
            </a:r>
            <a:r>
              <a:rPr lang="ru-RU" altLang="ru-RU" sz="2100">
                <a:solidFill>
                  <a:srgbClr val="002060"/>
                </a:solidFill>
                <a:latin typeface="Times New Roman" panose="02020603050405020304" pitchFamily="18" charset="0"/>
              </a:rPr>
              <a:t> минтақаси бўлиб, мамлакатнинг </a:t>
            </a:r>
            <a:r>
              <a:rPr lang="uz-Cyrl-UZ" altLang="ru-RU" sz="2100">
                <a:solidFill>
                  <a:srgbClr val="002060"/>
                </a:solidFill>
                <a:latin typeface="Times New Roman" panose="02020603050405020304" pitchFamily="18" charset="0"/>
              </a:rPr>
              <a:t>ҳ</a:t>
            </a:r>
            <a:r>
              <a:rPr lang="ru-RU" altLang="ru-RU" sz="2100">
                <a:solidFill>
                  <a:srgbClr val="002060"/>
                </a:solidFill>
                <a:latin typeface="Times New Roman" panose="02020603050405020304" pitchFamily="18" charset="0"/>
              </a:rPr>
              <a:t>аётий муҳим манфаатлари бу минтақа билан чамбарчас бо</a:t>
            </a:r>
            <a:r>
              <a:rPr lang="uz-Cyrl-UZ" altLang="ru-RU" sz="2100">
                <a:solidFill>
                  <a:srgbClr val="002060"/>
                </a:solidFill>
                <a:latin typeface="Times New Roman" panose="02020603050405020304" pitchFamily="18" charset="0"/>
              </a:rPr>
              <a:t>ғ</a:t>
            </a:r>
            <a:r>
              <a:rPr lang="ru-RU" altLang="ru-RU" sz="2100">
                <a:solidFill>
                  <a:srgbClr val="002060"/>
                </a:solidFill>
                <a:latin typeface="Times New Roman" panose="02020603050405020304" pitchFamily="18" charset="0"/>
              </a:rPr>
              <a:t>ли</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дир. </a:t>
            </a:r>
            <a:endParaRPr lang="uz-Cyrl-UZ" altLang="ru-RU" sz="2100">
              <a:solidFill>
                <a:srgbClr val="002060"/>
              </a:solidFill>
              <a:latin typeface="Times New Roman" panose="02020603050405020304" pitchFamily="18" charset="0"/>
            </a:endParaRPr>
          </a:p>
          <a:p>
            <a:pPr algn="just">
              <a:lnSpc>
                <a:spcPct val="80000"/>
              </a:lnSpc>
              <a:buFont typeface="Wingdings" panose="05000000000000000000" pitchFamily="2" charset="2"/>
              <a:buChar char="§"/>
            </a:pPr>
            <a:r>
              <a:rPr lang="ru-RU" altLang="ru-RU" sz="2100">
                <a:solidFill>
                  <a:srgbClr val="002060"/>
                </a:solidFill>
                <a:latin typeface="Times New Roman" panose="02020603050405020304" pitchFamily="18" charset="0"/>
              </a:rPr>
              <a:t>Ўзбекистоннинг Марказий Осиёга</a:t>
            </a:r>
            <a:r>
              <a:rPr lang="ru-RU" altLang="ru-RU" sz="2100" b="1">
                <a:solidFill>
                  <a:srgbClr val="002060"/>
                </a:solidFill>
                <a:latin typeface="Times New Roman" panose="02020603050405020304" pitchFamily="18" charset="0"/>
              </a:rPr>
              <a:t> </a:t>
            </a:r>
            <a:r>
              <a:rPr lang="ru-RU" altLang="ru-RU" sz="2100">
                <a:solidFill>
                  <a:srgbClr val="002060"/>
                </a:solidFill>
                <a:latin typeface="Times New Roman" panose="02020603050405020304" pitchFamily="18" charset="0"/>
              </a:rPr>
              <a:t>оид сиёсатининг асосий йўналишлари - минтақада тинчлик ва барқарорликни таъминлашдан, минтақавий хавфсизликнинг энг муҳим муаммоларини </a:t>
            </a:r>
            <a:r>
              <a:rPr lang="uz-Cyrl-UZ" altLang="ru-RU" sz="2100">
                <a:solidFill>
                  <a:srgbClr val="002060"/>
                </a:solidFill>
                <a:latin typeface="Times New Roman" panose="02020603050405020304" pitchFamily="18" charset="0"/>
              </a:rPr>
              <a:t>ҳ</a:t>
            </a:r>
            <a:r>
              <a:rPr lang="ru-RU" altLang="ru-RU" sz="2100">
                <a:solidFill>
                  <a:srgbClr val="002060"/>
                </a:solidFill>
                <a:latin typeface="Times New Roman" panose="02020603050405020304" pitchFamily="18" charset="0"/>
              </a:rPr>
              <a:t>ал этиш, жумладан, Афғонистондаги вазиятни изга туширишга к</a:t>
            </a:r>
            <a:r>
              <a:rPr lang="uz-Cyrl-UZ" altLang="ru-RU" sz="2100">
                <a:solidFill>
                  <a:srgbClr val="002060"/>
                </a:solidFill>
                <a:latin typeface="Times New Roman" panose="02020603050405020304" pitchFamily="18" charset="0"/>
              </a:rPr>
              <a:t>ў</a:t>
            </a:r>
            <a:r>
              <a:rPr lang="ru-RU" altLang="ru-RU" sz="2100">
                <a:solidFill>
                  <a:srgbClr val="002060"/>
                </a:solidFill>
                <a:latin typeface="Times New Roman" panose="02020603050405020304" pitchFamily="18" charset="0"/>
              </a:rPr>
              <a:t>маклашишдан, трансчегаравий сув </a:t>
            </a:r>
            <a:r>
              <a:rPr lang="uz-Cyrl-UZ" altLang="ru-RU" sz="2100">
                <a:solidFill>
                  <a:srgbClr val="002060"/>
                </a:solidFill>
                <a:latin typeface="Times New Roman" panose="02020603050405020304" pitchFamily="18" charset="0"/>
              </a:rPr>
              <a:t>ҳ</a:t>
            </a:r>
            <a:r>
              <a:rPr lang="ru-RU" altLang="ru-RU" sz="2100">
                <a:solidFill>
                  <a:srgbClr val="002060"/>
                </a:solidFill>
                <a:latin typeface="Times New Roman" panose="02020603050405020304" pitchFamily="18" charset="0"/>
              </a:rPr>
              <a:t>авзалари ресурсларидан фойдаланиш масалаларини </a:t>
            </a:r>
            <a:r>
              <a:rPr lang="uz-Cyrl-UZ" altLang="ru-RU" sz="2100">
                <a:solidFill>
                  <a:srgbClr val="002060"/>
                </a:solidFill>
                <a:latin typeface="Times New Roman" panose="02020603050405020304" pitchFamily="18" charset="0"/>
              </a:rPr>
              <a:t>ҳ</a:t>
            </a:r>
            <a:r>
              <a:rPr lang="ru-RU" altLang="ru-RU" sz="2100">
                <a:solidFill>
                  <a:srgbClr val="002060"/>
                </a:solidFill>
                <a:latin typeface="Times New Roman" panose="02020603050405020304" pitchFamily="18" charset="0"/>
              </a:rPr>
              <a:t>ал этишдан, чегараларни делимитация ва демаркация қилиш жараёнларини якунлашдан, экологик барқарорликни таъминлашдан, трансчегаравий таҳдидларга </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арши кураш борасида самарали чора-тадбирлар к</a:t>
            </a:r>
            <a:r>
              <a:rPr lang="uz-Cyrl-UZ" altLang="ru-RU" sz="2100">
                <a:solidFill>
                  <a:srgbClr val="002060"/>
                </a:solidFill>
                <a:latin typeface="Times New Roman" panose="02020603050405020304" pitchFamily="18" charset="0"/>
              </a:rPr>
              <a:t>ў</a:t>
            </a:r>
            <a:r>
              <a:rPr lang="ru-RU" altLang="ru-RU" sz="2100">
                <a:solidFill>
                  <a:srgbClr val="002060"/>
                </a:solidFill>
                <a:latin typeface="Times New Roman" panose="02020603050405020304" pitchFamily="18" charset="0"/>
              </a:rPr>
              <a:t>ришдан, барча </a:t>
            </a:r>
            <a:r>
              <a:rPr lang="uz-Cyrl-UZ" altLang="ru-RU" sz="2100">
                <a:solidFill>
                  <a:srgbClr val="002060"/>
                </a:solidFill>
                <a:latin typeface="Times New Roman" panose="02020603050405020304" pitchFamily="18" charset="0"/>
              </a:rPr>
              <a:t>қў</a:t>
            </a:r>
            <a:r>
              <a:rPr lang="ru-RU" altLang="ru-RU" sz="2100">
                <a:solidFill>
                  <a:srgbClr val="002060"/>
                </a:solidFill>
                <a:latin typeface="Times New Roman" panose="02020603050405020304" pitchFamily="18" charset="0"/>
              </a:rPr>
              <a:t>шни мамлакатлар билан ўзаро я</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ин, манфаатли ва амалий ҳамкорликни йўлга </a:t>
            </a:r>
            <a:r>
              <a:rPr lang="uz-Cyrl-UZ" altLang="ru-RU" sz="2100">
                <a:solidFill>
                  <a:srgbClr val="002060"/>
                </a:solidFill>
                <a:latin typeface="Times New Roman" panose="02020603050405020304" pitchFamily="18" charset="0"/>
              </a:rPr>
              <a:t>қў</a:t>
            </a:r>
            <a:r>
              <a:rPr lang="ru-RU" altLang="ru-RU" sz="2100">
                <a:solidFill>
                  <a:srgbClr val="002060"/>
                </a:solidFill>
                <a:latin typeface="Times New Roman" panose="02020603050405020304" pitchFamily="18" charset="0"/>
              </a:rPr>
              <a:t>йишдан иборатдир. </a:t>
            </a:r>
            <a:endParaRPr lang="uz-Cyrl-UZ" altLang="ru-RU" sz="2100">
              <a:solidFill>
                <a:srgbClr val="002060"/>
              </a:solidFill>
              <a:latin typeface="Times New Roman" panose="02020603050405020304" pitchFamily="18" charset="0"/>
            </a:endParaRPr>
          </a:p>
          <a:p>
            <a:pPr algn="just">
              <a:lnSpc>
                <a:spcPct val="80000"/>
              </a:lnSpc>
              <a:buFont typeface="Wingdings" panose="05000000000000000000" pitchFamily="2" charset="2"/>
              <a:buChar char="§"/>
            </a:pPr>
            <a:r>
              <a:rPr lang="ru-RU" altLang="ru-RU" sz="2100">
                <a:solidFill>
                  <a:srgbClr val="002060"/>
                </a:solidFill>
                <a:latin typeface="Times New Roman" panose="02020603050405020304" pitchFamily="18" charset="0"/>
              </a:rPr>
              <a:t>Ўзбекистон ўз</a:t>
            </a:r>
            <a:r>
              <a:rPr lang="uz-Cyrl-UZ" altLang="ru-RU" sz="2100">
                <a:solidFill>
                  <a:srgbClr val="002060"/>
                </a:solidFill>
                <a:latin typeface="Times New Roman" panose="02020603050405020304" pitchFamily="18" charset="0"/>
              </a:rPr>
              <a:t>ини</a:t>
            </a:r>
            <a:r>
              <a:rPr lang="ru-RU" altLang="ru-RU" sz="2100">
                <a:solidFill>
                  <a:srgbClr val="002060"/>
                </a:solidFill>
                <a:latin typeface="Times New Roman" panose="02020603050405020304" pitchFamily="18" charset="0"/>
              </a:rPr>
              <a:t>нг я</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ин </a:t>
            </a:r>
            <a:r>
              <a:rPr lang="uz-Cyrl-UZ" altLang="ru-RU" sz="2100">
                <a:solidFill>
                  <a:srgbClr val="002060"/>
                </a:solidFill>
                <a:latin typeface="Times New Roman" panose="02020603050405020304" pitchFamily="18" charset="0"/>
              </a:rPr>
              <a:t>қў</a:t>
            </a:r>
            <a:r>
              <a:rPr lang="ru-RU" altLang="ru-RU" sz="2100">
                <a:solidFill>
                  <a:srgbClr val="002060"/>
                </a:solidFill>
                <a:latin typeface="Times New Roman" panose="02020603050405020304" pitchFamily="18" charset="0"/>
              </a:rPr>
              <a:t>шнилари билан муносабатларда доимо очиқ, д</a:t>
            </a:r>
            <a:r>
              <a:rPr lang="uz-Cyrl-UZ" altLang="ru-RU" sz="2100">
                <a:solidFill>
                  <a:srgbClr val="002060"/>
                </a:solidFill>
                <a:latin typeface="Times New Roman" panose="02020603050405020304" pitchFamily="18" charset="0"/>
              </a:rPr>
              <a:t>ў</a:t>
            </a:r>
            <a:r>
              <a:rPr lang="ru-RU" altLang="ru-RU" sz="2100">
                <a:solidFill>
                  <a:srgbClr val="002060"/>
                </a:solidFill>
                <a:latin typeface="Times New Roman" panose="02020603050405020304" pitchFamily="18" charset="0"/>
              </a:rPr>
              <a:t>стона ва прагматик сиёсат юритиш тарафдори бўлиб </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олади, минтақадаги барча долзарб сиёсий, иқтисодий ва экологик муаммолар ўзаро манфаатларни ҳисобга олган ҳолда, амалий муло</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от ва халқаро ҳуқуқ нормалари асосида </a:t>
            </a:r>
            <a:r>
              <a:rPr lang="uz-Cyrl-UZ" altLang="ru-RU" sz="2100">
                <a:solidFill>
                  <a:srgbClr val="002060"/>
                </a:solidFill>
                <a:latin typeface="Times New Roman" panose="02020603050405020304" pitchFamily="18" charset="0"/>
              </a:rPr>
              <a:t>ҳ</a:t>
            </a:r>
            <a:r>
              <a:rPr lang="ru-RU" altLang="ru-RU" sz="2100">
                <a:solidFill>
                  <a:srgbClr val="002060"/>
                </a:solidFill>
                <a:latin typeface="Times New Roman" panose="02020603050405020304" pitchFamily="18" charset="0"/>
              </a:rPr>
              <a:t>ал этилишини ё</a:t>
            </a:r>
            <a:r>
              <a:rPr lang="uz-Cyrl-UZ" altLang="ru-RU" sz="2100">
                <a:solidFill>
                  <a:srgbClr val="002060"/>
                </a:solidFill>
                <a:latin typeface="Times New Roman" panose="02020603050405020304" pitchFamily="18" charset="0"/>
              </a:rPr>
              <a:t>қ</a:t>
            </a:r>
            <a:r>
              <a:rPr lang="ru-RU" altLang="ru-RU" sz="2100">
                <a:solidFill>
                  <a:srgbClr val="002060"/>
                </a:solidFill>
                <a:latin typeface="Times New Roman" panose="02020603050405020304" pitchFamily="18" charset="0"/>
              </a:rPr>
              <a:t>лайди.</a:t>
            </a:r>
            <a:endParaRPr lang="uz-Cyrl-UZ" altLang="ru-RU" sz="2100">
              <a:solidFill>
                <a:srgbClr val="002060"/>
              </a:solidFill>
              <a:latin typeface="Times New Roman" panose="02020603050405020304" pitchFamily="18" charset="0"/>
            </a:endParaRPr>
          </a:p>
          <a:p>
            <a:pPr algn="just">
              <a:lnSpc>
                <a:spcPct val="80000"/>
              </a:lnSpc>
              <a:buFont typeface="Wingdings" panose="05000000000000000000" pitchFamily="2" charset="2"/>
              <a:buChar char="§"/>
            </a:pPr>
            <a:r>
              <a:rPr lang="ru-RU" altLang="ru-RU" sz="2100">
                <a:solidFill>
                  <a:srgbClr val="002060"/>
                </a:solidFill>
                <a:latin typeface="Times New Roman" panose="02020603050405020304" pitchFamily="18" charset="0"/>
              </a:rPr>
              <a:t>Марказий Осиёнинг муаммолари </a:t>
            </a:r>
            <a:r>
              <a:rPr lang="uz-Cyrl-UZ" altLang="ru-RU" sz="2100">
                <a:solidFill>
                  <a:srgbClr val="002060"/>
                </a:solidFill>
                <a:latin typeface="Times New Roman" panose="02020603050405020304" pitchFamily="18" charset="0"/>
              </a:rPr>
              <a:t>т</a:t>
            </a:r>
            <a:r>
              <a:rPr lang="ru-RU" altLang="ru-RU" sz="2100">
                <a:solidFill>
                  <a:srgbClr val="002060"/>
                </a:solidFill>
                <a:latin typeface="Times New Roman" panose="02020603050405020304" pitchFamily="18" charset="0"/>
              </a:rPr>
              <a:t>ашқи кучларнинг аралашувисиз минтақадаги давлатларнинг ўзлари томонидан ечилмо</a:t>
            </a:r>
            <a:r>
              <a:rPr lang="uz-Cyrl-UZ" altLang="ru-RU" sz="2100">
                <a:solidFill>
                  <a:srgbClr val="002060"/>
                </a:solidFill>
                <a:latin typeface="Times New Roman" panose="02020603050405020304" pitchFamily="18" charset="0"/>
              </a:rPr>
              <a:t>ғ</a:t>
            </a:r>
            <a:r>
              <a:rPr lang="ru-RU" altLang="ru-RU" sz="2100">
                <a:solidFill>
                  <a:srgbClr val="002060"/>
                </a:solidFill>
                <a:latin typeface="Times New Roman" panose="02020603050405020304" pitchFamily="18" charset="0"/>
              </a:rPr>
              <a:t>и зарур.</a:t>
            </a:r>
          </a:p>
        </p:txBody>
      </p:sp>
      <p:sp>
        <p:nvSpPr>
          <p:cNvPr id="34819"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BE64D2F-6B99-40D4-93D6-6FA103145F92}" type="slidenum">
              <a:rPr lang="ru-RU" altLang="ru-RU" sz="1200" smtClean="0">
                <a:solidFill>
                  <a:schemeClr val="tx1"/>
                </a:solidFill>
                <a:latin typeface="Arial" panose="020B0604020202020204" pitchFamily="34" charset="0"/>
              </a:rPr>
              <a:pPr>
                <a:spcBef>
                  <a:spcPct val="0"/>
                </a:spcBef>
                <a:spcAft>
                  <a:spcPct val="0"/>
                </a:spcAft>
                <a:buClrTx/>
                <a:buSzTx/>
                <a:buFontTx/>
                <a:buNone/>
              </a:pPr>
              <a:t>55</a:t>
            </a:fld>
            <a:endParaRPr lang="ru-RU" altLang="ru-RU" sz="1200">
              <a:solidFill>
                <a:schemeClr val="tx1"/>
              </a:solidFill>
              <a:latin typeface="Arial" panose="020B0604020202020204" pitchFamily="34" charset="0"/>
            </a:endParaRPr>
          </a:p>
        </p:txBody>
      </p:sp>
      <p:sp>
        <p:nvSpPr>
          <p:cNvPr id="34820" name="Rectangle 2"/>
          <p:cNvSpPr>
            <a:spLocks noGrp="1" noRot="1" noChangeArrowheads="1"/>
          </p:cNvSpPr>
          <p:nvPr>
            <p:ph type="title"/>
          </p:nvPr>
        </p:nvSpPr>
        <p:spPr bwMode="auto">
          <a:xfrm>
            <a:off x="457200" y="274638"/>
            <a:ext cx="8229600" cy="338554"/>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buFont typeface="Georgia" panose="02040502050405020303" pitchFamily="18" charset="0"/>
              <a:buNone/>
            </a:pPr>
            <a:r>
              <a:rPr lang="uz-Cyrl-UZ" altLang="ru-RU" sz="2200" i="0" dirty="0">
                <a:solidFill>
                  <a:srgbClr val="FF0000"/>
                </a:solidFill>
                <a:effectLst/>
                <a:latin typeface="Times New Roman" panose="02020603050405020304" pitchFamily="18" charset="0"/>
              </a:rPr>
              <a:t>Т</a:t>
            </a:r>
            <a:r>
              <a:rPr lang="ru-RU" altLang="ru-RU" sz="2200" i="0" dirty="0">
                <a:solidFill>
                  <a:srgbClr val="FF0000"/>
                </a:solidFill>
                <a:effectLst/>
                <a:latin typeface="Times New Roman" panose="02020603050405020304" pitchFamily="18" charset="0"/>
              </a:rPr>
              <a:t>АШҚИ СИЁСАТНИНГ УСТУВОР ЙЎНАЛИШЛАРИ </a:t>
            </a:r>
          </a:p>
        </p:txBody>
      </p:sp>
    </p:spTree>
    <p:extLst>
      <p:ext uri="{BB962C8B-B14F-4D97-AF65-F5344CB8AC3E}">
        <p14:creationId xmlns:p14="http://schemas.microsoft.com/office/powerpoint/2010/main" val="2141161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4294967295"/>
          </p:nvPr>
        </p:nvSpPr>
        <p:spPr>
          <a:xfrm>
            <a:off x="457200" y="1308100"/>
            <a:ext cx="8229600" cy="4857750"/>
          </a:xfrm>
        </p:spPr>
        <p:txBody>
          <a:bodyPr/>
          <a:lstStyle/>
          <a:p>
            <a:pPr algn="just">
              <a:lnSpc>
                <a:spcPct val="90000"/>
              </a:lnSpc>
            </a:pPr>
            <a:r>
              <a:rPr lang="ru-RU" altLang="ru-RU" sz="2000">
                <a:latin typeface="Times New Roman" panose="02020603050405020304" pitchFamily="18" charset="0"/>
              </a:rPr>
              <a:t>Ўзбекистон </a:t>
            </a:r>
            <a:r>
              <a:rPr lang="uz-Cyrl-UZ" altLang="ru-RU" sz="2000">
                <a:latin typeface="Times New Roman" panose="02020603050405020304" pitchFamily="18" charset="0"/>
              </a:rPr>
              <a:t>т</a:t>
            </a:r>
            <a:r>
              <a:rPr lang="ru-RU" altLang="ru-RU" sz="2000">
                <a:latin typeface="Times New Roman" panose="02020603050405020304" pitchFamily="18" charset="0"/>
              </a:rPr>
              <a:t>ашқи сиёсатининг яна бир устувор йўналиши </a:t>
            </a:r>
            <a:r>
              <a:rPr lang="ru-RU" altLang="ru-RU" sz="2000" b="1">
                <a:latin typeface="Times New Roman" panose="02020603050405020304" pitchFamily="18" charset="0"/>
              </a:rPr>
              <a:t>МД</a:t>
            </a:r>
            <a:r>
              <a:rPr lang="uz-Cyrl-UZ" altLang="ru-RU" sz="2000" b="1">
                <a:latin typeface="Times New Roman" panose="02020603050405020304" pitchFamily="18" charset="0"/>
              </a:rPr>
              <a:t>Ҳ</a:t>
            </a:r>
            <a:r>
              <a:rPr lang="ru-RU" altLang="ru-RU" sz="2000" b="1">
                <a:latin typeface="Times New Roman" panose="02020603050405020304" pitchFamily="18" charset="0"/>
              </a:rPr>
              <a:t>га аъзо </a:t>
            </a:r>
            <a:r>
              <a:rPr lang="ru-RU" altLang="ru-RU" sz="2000">
                <a:latin typeface="Times New Roman" panose="02020603050405020304" pitchFamily="18" charset="0"/>
              </a:rPr>
              <a:t>мамлакатлар бўлиб, уни бу мамлакатлар билан тарихан таркиб топган сиёсий, иқтисодий, транспорт-коммуникация ва бошқа ало</a:t>
            </a:r>
            <a:r>
              <a:rPr lang="uz-Cyrl-UZ" altLang="ru-RU" sz="2000">
                <a:latin typeface="Times New Roman" panose="02020603050405020304" pitchFamily="18" charset="0"/>
              </a:rPr>
              <a:t>қ</a:t>
            </a:r>
            <a:r>
              <a:rPr lang="ru-RU" altLang="ru-RU" sz="2000">
                <a:latin typeface="Times New Roman" panose="02020603050405020304" pitchFamily="18" charset="0"/>
              </a:rPr>
              <a:t>алар бо</a:t>
            </a:r>
            <a:r>
              <a:rPr lang="uz-Cyrl-UZ" altLang="ru-RU" sz="2000">
                <a:latin typeface="Times New Roman" panose="02020603050405020304" pitchFamily="18" charset="0"/>
              </a:rPr>
              <a:t>ғ</a:t>
            </a:r>
            <a:r>
              <a:rPr lang="ru-RU" altLang="ru-RU" sz="2000">
                <a:latin typeface="Times New Roman" panose="02020603050405020304" pitchFamily="18" charset="0"/>
              </a:rPr>
              <a:t>лаб туради.</a:t>
            </a:r>
            <a:r>
              <a:rPr lang="uz-Cyrl-UZ" altLang="ru-RU" sz="2000">
                <a:latin typeface="Times New Roman" panose="02020603050405020304" pitchFamily="18" charset="0"/>
              </a:rPr>
              <a:t> </a:t>
            </a:r>
          </a:p>
          <a:p>
            <a:pPr algn="just">
              <a:lnSpc>
                <a:spcPct val="90000"/>
              </a:lnSpc>
            </a:pPr>
            <a:r>
              <a:rPr lang="ru-RU" altLang="ru-RU" sz="2000" b="1">
                <a:latin typeface="Times New Roman" panose="02020603050405020304" pitchFamily="18" charset="0"/>
              </a:rPr>
              <a:t>А</a:t>
            </a:r>
            <a:r>
              <a:rPr lang="uz-Cyrl-UZ" altLang="ru-RU" sz="2000" b="1">
                <a:latin typeface="Times New Roman" panose="02020603050405020304" pitchFamily="18" charset="0"/>
              </a:rPr>
              <a:t>Қ</a:t>
            </a:r>
            <a:r>
              <a:rPr lang="ru-RU" altLang="ru-RU" sz="2000" b="1">
                <a:latin typeface="Times New Roman" panose="02020603050405020304" pitchFamily="18" charset="0"/>
              </a:rPr>
              <a:t>Ш ва Европанинг</a:t>
            </a:r>
            <a:r>
              <a:rPr lang="ru-RU" altLang="ru-RU" sz="2000">
                <a:latin typeface="Times New Roman" panose="02020603050405020304" pitchFamily="18" charset="0"/>
              </a:rPr>
              <a:t> етакчи давлатлари билан муштарак манфаатлар асосида ҳар томонлама ўзаро фойдали ва амалий ҳамкорликни ривожлантириш Ўзбекистон </a:t>
            </a:r>
            <a:r>
              <a:rPr lang="uz-Cyrl-UZ" altLang="ru-RU" sz="2000">
                <a:latin typeface="Times New Roman" panose="02020603050405020304" pitchFamily="18" charset="0"/>
              </a:rPr>
              <a:t>т</a:t>
            </a:r>
            <a:r>
              <a:rPr lang="ru-RU" altLang="ru-RU" sz="2000">
                <a:latin typeface="Times New Roman" panose="02020603050405020304" pitchFamily="18" charset="0"/>
              </a:rPr>
              <a:t>ашқи сиёсатида устувор аҳамиятга эга</a:t>
            </a:r>
            <a:r>
              <a:rPr lang="uz-Cyrl-UZ" altLang="ru-RU" sz="2000">
                <a:latin typeface="Times New Roman" panose="02020603050405020304" pitchFamily="18" charset="0"/>
              </a:rPr>
              <a:t>.</a:t>
            </a:r>
          </a:p>
          <a:p>
            <a:pPr algn="just">
              <a:lnSpc>
                <a:spcPct val="90000"/>
              </a:lnSpc>
            </a:pPr>
            <a:r>
              <a:rPr lang="ru-RU" altLang="ru-RU" sz="2000" b="1">
                <a:latin typeface="Times New Roman" panose="02020603050405020304" pitchFamily="18" charset="0"/>
              </a:rPr>
              <a:t>Осиё </a:t>
            </a:r>
            <a:r>
              <a:rPr lang="uz-Cyrl-UZ" altLang="ru-RU" sz="2000" b="1">
                <a:latin typeface="Times New Roman" panose="02020603050405020304" pitchFamily="18" charset="0"/>
              </a:rPr>
              <a:t>-</a:t>
            </a:r>
            <a:r>
              <a:rPr lang="ru-RU" altLang="ru-RU" sz="2000" b="1">
                <a:latin typeface="Times New Roman" panose="02020603050405020304" pitchFamily="18" charset="0"/>
              </a:rPr>
              <a:t> Тинч океани минтақаси</a:t>
            </a:r>
            <a:r>
              <a:rPr lang="ru-RU" altLang="ru-RU" sz="2000">
                <a:latin typeface="Times New Roman" panose="02020603050405020304" pitchFamily="18" charset="0"/>
              </a:rPr>
              <a:t> глобал иқтисодиёт ва сиёсатнинг йирик марказларидан бири ма</a:t>
            </a:r>
            <a:r>
              <a:rPr lang="uz-Cyrl-UZ" altLang="ru-RU" sz="2000">
                <a:latin typeface="Times New Roman" panose="02020603050405020304" pitchFamily="18" charset="0"/>
              </a:rPr>
              <a:t>қ</a:t>
            </a:r>
            <a:r>
              <a:rPr lang="ru-RU" altLang="ru-RU" sz="2000">
                <a:latin typeface="Times New Roman" panose="02020603050405020304" pitchFamily="18" charset="0"/>
              </a:rPr>
              <a:t>омига эга эканлигини ҳисобга олган ҳолда, бу </a:t>
            </a:r>
            <a:r>
              <a:rPr lang="uz-Cyrl-UZ" altLang="ru-RU" sz="2000">
                <a:latin typeface="Times New Roman" panose="02020603050405020304" pitchFamily="18" charset="0"/>
              </a:rPr>
              <a:t>ҳ</a:t>
            </a:r>
            <a:r>
              <a:rPr lang="ru-RU" altLang="ru-RU" sz="2000">
                <a:latin typeface="Times New Roman" panose="02020603050405020304" pitchFamily="18" charset="0"/>
              </a:rPr>
              <a:t>удуд билан </a:t>
            </a:r>
            <a:r>
              <a:rPr lang="uz-Cyrl-UZ" altLang="ru-RU" sz="2000">
                <a:latin typeface="Times New Roman" panose="02020603050405020304" pitchFamily="18" charset="0"/>
              </a:rPr>
              <a:t>т</a:t>
            </a:r>
            <a:r>
              <a:rPr lang="ru-RU" altLang="ru-RU" sz="2000">
                <a:latin typeface="Times New Roman" panose="02020603050405020304" pitchFamily="18" charset="0"/>
              </a:rPr>
              <a:t>ашқи сиёсатни изчил фаоллаштириш Ўзбекистоннинг узоқ муддатга м</a:t>
            </a:r>
            <a:r>
              <a:rPr lang="uz-Cyrl-UZ" altLang="ru-RU" sz="2000">
                <a:latin typeface="Times New Roman" panose="02020603050405020304" pitchFamily="18" charset="0"/>
              </a:rPr>
              <a:t>ў</a:t>
            </a:r>
            <a:r>
              <a:rPr lang="ru-RU" altLang="ru-RU" sz="2000">
                <a:latin typeface="Times New Roman" panose="02020603050405020304" pitchFamily="18" charset="0"/>
              </a:rPr>
              <a:t>лжалланган миллий манфаатларига мо</a:t>
            </a:r>
            <a:r>
              <a:rPr lang="uz-Cyrl-UZ" altLang="ru-RU" sz="2000">
                <a:latin typeface="Times New Roman" panose="02020603050405020304" pitchFamily="18" charset="0"/>
              </a:rPr>
              <a:t>с</a:t>
            </a:r>
            <a:r>
              <a:rPr lang="ru-RU" altLang="ru-RU" sz="2000">
                <a:latin typeface="Times New Roman" panose="02020603050405020304" pitchFamily="18" charset="0"/>
              </a:rPr>
              <a:t> тушади</a:t>
            </a:r>
            <a:r>
              <a:rPr lang="uz-Cyrl-UZ" altLang="ru-RU" sz="2000">
                <a:latin typeface="Times New Roman" panose="02020603050405020304" pitchFamily="18" charset="0"/>
              </a:rPr>
              <a:t>.</a:t>
            </a:r>
          </a:p>
          <a:p>
            <a:pPr algn="just">
              <a:lnSpc>
                <a:spcPct val="90000"/>
              </a:lnSpc>
            </a:pPr>
            <a:r>
              <a:rPr lang="ru-RU" altLang="ru-RU" sz="2000">
                <a:latin typeface="Times New Roman" panose="02020603050405020304" pitchFamily="18" charset="0"/>
              </a:rPr>
              <a:t>Ўзбекистон Республикаси </a:t>
            </a:r>
            <a:r>
              <a:rPr lang="ru-RU" altLang="ru-RU" sz="2000" b="1">
                <a:latin typeface="Times New Roman" panose="02020603050405020304" pitchFamily="18" charset="0"/>
              </a:rPr>
              <a:t>Жанубий Осиё</a:t>
            </a:r>
            <a:r>
              <a:rPr lang="ru-RU" altLang="ru-RU" sz="2000">
                <a:latin typeface="Times New Roman" panose="02020603050405020304" pitchFamily="18" charset="0"/>
              </a:rPr>
              <a:t> мамлакатлари билан ҳар томонлама ва ўзаро манфаатли муносабатларни ривожлантириш тарафдоридир.   </a:t>
            </a:r>
          </a:p>
        </p:txBody>
      </p:sp>
      <p:sp>
        <p:nvSpPr>
          <p:cNvPr id="35843"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049EB4D8-AC45-4D3B-81B5-19DF23CCC397}" type="slidenum">
              <a:rPr lang="ru-RU" altLang="ru-RU" sz="1200" smtClean="0">
                <a:solidFill>
                  <a:schemeClr val="tx1"/>
                </a:solidFill>
                <a:latin typeface="Arial" panose="020B0604020202020204" pitchFamily="34" charset="0"/>
              </a:rPr>
              <a:pPr>
                <a:spcBef>
                  <a:spcPct val="0"/>
                </a:spcBef>
                <a:spcAft>
                  <a:spcPct val="0"/>
                </a:spcAft>
                <a:buClrTx/>
                <a:buSzTx/>
                <a:buFontTx/>
                <a:buNone/>
              </a:pPr>
              <a:t>56</a:t>
            </a:fld>
            <a:endParaRPr lang="ru-RU" altLang="ru-RU" sz="1200">
              <a:solidFill>
                <a:schemeClr val="tx1"/>
              </a:solidFill>
              <a:latin typeface="Arial" panose="020B0604020202020204" pitchFamily="34" charset="0"/>
            </a:endParaRPr>
          </a:p>
        </p:txBody>
      </p:sp>
      <p:sp>
        <p:nvSpPr>
          <p:cNvPr id="2" name="Прямоугольник с одним скругленным углом 1"/>
          <p:cNvSpPr/>
          <p:nvPr/>
        </p:nvSpPr>
        <p:spPr>
          <a:xfrm>
            <a:off x="611188" y="260350"/>
            <a:ext cx="8064500" cy="936625"/>
          </a:xfrm>
          <a:prstGeom prst="round1Rect">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uz-Cyrl-UZ" sz="2400" b="1" dirty="0">
                <a:solidFill>
                  <a:srgbClr val="7030A0"/>
                </a:solidFill>
                <a:latin typeface="Times New Roman" pitchFamily="18" charset="0"/>
              </a:rPr>
              <a:t>Т</a:t>
            </a:r>
            <a:r>
              <a:rPr lang="ru-RU" sz="2400" b="1" dirty="0">
                <a:solidFill>
                  <a:srgbClr val="7030A0"/>
                </a:solidFill>
                <a:latin typeface="Times New Roman" pitchFamily="18" charset="0"/>
              </a:rPr>
              <a:t>АШҚИ СИЁСАТНИНГ УСТУВОР ЙЎНАЛИШЛАРИ</a:t>
            </a:r>
            <a:endParaRPr lang="ru-RU" sz="2400" b="1" dirty="0"/>
          </a:p>
        </p:txBody>
      </p:sp>
    </p:spTree>
    <p:extLst>
      <p:ext uri="{BB962C8B-B14F-4D97-AF65-F5344CB8AC3E}">
        <p14:creationId xmlns:p14="http://schemas.microsoft.com/office/powerpoint/2010/main" val="2756800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568E6DF8-4D43-4712-97FB-7C3B7227AC67}" type="slidenum">
              <a:rPr lang="ru-RU" altLang="ru-RU" sz="1200" smtClean="0">
                <a:solidFill>
                  <a:schemeClr val="tx1"/>
                </a:solidFill>
                <a:latin typeface="Arial" panose="020B0604020202020204" pitchFamily="34" charset="0"/>
              </a:rPr>
              <a:pPr>
                <a:spcBef>
                  <a:spcPct val="0"/>
                </a:spcBef>
                <a:spcAft>
                  <a:spcPct val="0"/>
                </a:spcAft>
                <a:buClrTx/>
                <a:buSzTx/>
                <a:buFontTx/>
                <a:buNone/>
              </a:pPr>
              <a:t>57</a:t>
            </a:fld>
            <a:endParaRPr lang="ru-RU" altLang="ru-RU" sz="1200">
              <a:solidFill>
                <a:schemeClr val="tx1"/>
              </a:solidFill>
              <a:latin typeface="Arial" panose="020B0604020202020204" pitchFamily="34" charset="0"/>
            </a:endParaRPr>
          </a:p>
        </p:txBody>
      </p:sp>
      <p:sp>
        <p:nvSpPr>
          <p:cNvPr id="36867" name="Rectangle 2"/>
          <p:cNvSpPr>
            <a:spLocks noGrp="1" noRot="1" noChangeArrowheads="1"/>
          </p:cNvSpPr>
          <p:nvPr>
            <p:ph type="title"/>
          </p:nvPr>
        </p:nvSpPr>
        <p:spPr bwMode="auto">
          <a:xfrm>
            <a:off x="1187450" y="260350"/>
            <a:ext cx="6511925" cy="677108"/>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i="0" dirty="0">
                <a:solidFill>
                  <a:srgbClr val="002060"/>
                </a:solidFill>
                <a:effectLst/>
                <a:latin typeface="Times New Roman" panose="02020603050405020304" pitchFamily="18" charset="0"/>
              </a:rPr>
              <a:t>Т</a:t>
            </a:r>
            <a:r>
              <a:rPr lang="ru-RU" altLang="ru-RU" sz="2200" i="0" dirty="0">
                <a:solidFill>
                  <a:srgbClr val="002060"/>
                </a:solidFill>
                <a:effectLst/>
                <a:latin typeface="Times New Roman" panose="02020603050405020304" pitchFamily="18" charset="0"/>
              </a:rPr>
              <a:t>АШҚИ СИЁСАТНИНГ УСТУВОР ЙЎНАЛИШЛАРИ</a:t>
            </a:r>
          </a:p>
        </p:txBody>
      </p:sp>
      <p:sp>
        <p:nvSpPr>
          <p:cNvPr id="2" name="Прямоугольник 1"/>
          <p:cNvSpPr/>
          <p:nvPr/>
        </p:nvSpPr>
        <p:spPr>
          <a:xfrm>
            <a:off x="468313" y="1125538"/>
            <a:ext cx="8424862" cy="47513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just" eaLnBrk="1" hangingPunct="1">
              <a:defRPr/>
            </a:pP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Ўзбекистон</a:t>
            </a:r>
            <a:r>
              <a:rPr lang="ru-RU" sz="2400" dirty="0">
                <a:solidFill>
                  <a:srgbClr val="002060"/>
                </a:solidFill>
                <a:latin typeface="Times New Roman" pitchFamily="18" charset="0"/>
              </a:rPr>
              <a:t> </a:t>
            </a:r>
            <a:r>
              <a:rPr lang="ru-RU" sz="2400" b="1" dirty="0">
                <a:solidFill>
                  <a:srgbClr val="002060"/>
                </a:solidFill>
                <a:latin typeface="Times New Roman" pitchFamily="18" charset="0"/>
              </a:rPr>
              <a:t>Я</a:t>
            </a:r>
            <a:r>
              <a:rPr lang="uz-Cyrl-UZ" sz="2400" b="1" dirty="0">
                <a:solidFill>
                  <a:srgbClr val="002060"/>
                </a:solidFill>
                <a:latin typeface="Times New Roman" pitchFamily="18" charset="0"/>
              </a:rPr>
              <a:t>қ</a:t>
            </a:r>
            <a:r>
              <a:rPr lang="ru-RU" sz="2400" b="1" dirty="0">
                <a:solidFill>
                  <a:srgbClr val="002060"/>
                </a:solidFill>
                <a:latin typeface="Times New Roman" pitchFamily="18" charset="0"/>
              </a:rPr>
              <a:t>ин </a:t>
            </a:r>
            <a:r>
              <a:rPr lang="ru-RU" sz="2400" b="1" dirty="0" err="1">
                <a:solidFill>
                  <a:srgbClr val="002060"/>
                </a:solidFill>
                <a:latin typeface="Times New Roman" pitchFamily="18" charset="0"/>
              </a:rPr>
              <a:t>ва</a:t>
            </a: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Ўрта</a:t>
            </a:r>
            <a:r>
              <a:rPr lang="ru-RU" sz="2400" b="1" dirty="0">
                <a:solidFill>
                  <a:srgbClr val="002060"/>
                </a:solidFill>
                <a:latin typeface="Times New Roman" pitchFamily="18" charset="0"/>
              </a:rPr>
              <a:t> Шар</a:t>
            </a:r>
            <a:r>
              <a:rPr lang="uz-Cyrl-UZ" sz="2400" b="1" dirty="0">
                <a:solidFill>
                  <a:srgbClr val="002060"/>
                </a:solidFill>
                <a:latin typeface="Times New Roman" pitchFamily="18" charset="0"/>
              </a:rPr>
              <a:t>қ </a:t>
            </a:r>
            <a:r>
              <a:rPr lang="ru-RU" sz="2400" dirty="0" err="1">
                <a:solidFill>
                  <a:srgbClr val="002060"/>
                </a:solidFill>
                <a:latin typeface="Times New Roman" pitchFamily="18" charset="0"/>
              </a:rPr>
              <a:t>мамлакатлари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билан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анъанавий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тарихий-маданий</a:t>
            </a:r>
            <a:r>
              <a:rPr lang="ru-RU" sz="2400" dirty="0">
                <a:solidFill>
                  <a:srgbClr val="002060"/>
                </a:solidFill>
                <a:latin typeface="Times New Roman" pitchFamily="18" charset="0"/>
              </a:rPr>
              <a:t> ало</a:t>
            </a:r>
            <a:r>
              <a:rPr lang="uz-Cyrl-UZ" sz="2400" dirty="0">
                <a:solidFill>
                  <a:srgbClr val="002060"/>
                </a:solidFill>
                <a:latin typeface="Times New Roman" pitchFamily="18" charset="0"/>
              </a:rPr>
              <a:t>қ</a:t>
            </a:r>
            <a:r>
              <a:rPr lang="ru-RU" sz="2400" dirty="0" err="1">
                <a:solidFill>
                  <a:srgbClr val="002060"/>
                </a:solidFill>
                <a:latin typeface="Times New Roman" pitchFamily="18" charset="0"/>
              </a:rPr>
              <a:t>алар</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ҳамда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дунёнинг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бу</a:t>
            </a:r>
            <a:r>
              <a:rPr lang="ru-RU" sz="2400" dirty="0">
                <a:solidFill>
                  <a:srgbClr val="002060"/>
                </a:solidFill>
                <a:latin typeface="Times New Roman" pitchFamily="18" charset="0"/>
              </a:rPr>
              <a:t> </a:t>
            </a:r>
            <a:r>
              <a:rPr lang="uz-Cyrl-UZ" sz="2400" dirty="0">
                <a:solidFill>
                  <a:srgbClr val="002060"/>
                </a:solidFill>
                <a:latin typeface="Times New Roman" pitchFamily="18" charset="0"/>
              </a:rPr>
              <a:t>қ</a:t>
            </a:r>
            <a:r>
              <a:rPr lang="ru-RU" sz="2400" dirty="0" err="1">
                <a:solidFill>
                  <a:srgbClr val="002060"/>
                </a:solidFill>
                <a:latin typeface="Times New Roman" pitchFamily="18" charset="0"/>
              </a:rPr>
              <a:t>исмида</a:t>
            </a:r>
            <a:r>
              <a:rPr lang="ru-RU" sz="2400" dirty="0">
                <a:solidFill>
                  <a:srgbClr val="002060"/>
                </a:solidFill>
                <a:latin typeface="Times New Roman" pitchFamily="18" charset="0"/>
              </a:rPr>
              <a:t> р</a:t>
            </a:r>
            <a:r>
              <a:rPr lang="uz-Cyrl-UZ" sz="2400" dirty="0">
                <a:solidFill>
                  <a:srgbClr val="002060"/>
                </a:solidFill>
                <a:latin typeface="Times New Roman" pitchFamily="18" charset="0"/>
              </a:rPr>
              <a:t>ў</a:t>
            </a:r>
            <a:r>
              <a:rPr lang="ru-RU" sz="2400" dirty="0">
                <a:solidFill>
                  <a:srgbClr val="002060"/>
                </a:solidFill>
                <a:latin typeface="Times New Roman" pitchFamily="18" charset="0"/>
              </a:rPr>
              <a:t>й </a:t>
            </a:r>
            <a:r>
              <a:rPr lang="ru-RU" sz="2400" dirty="0" err="1">
                <a:solidFill>
                  <a:srgbClr val="002060"/>
                </a:solidFill>
                <a:latin typeface="Times New Roman" pitchFamily="18" charset="0"/>
              </a:rPr>
              <a:t>бераётган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изчил</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ўзгаришларнинг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келгусидаги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хусусиятини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ҳисобга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олган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ҳолда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ўзаро</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манфаатли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муносабатларни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ҳар</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томонлама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ривожлантириш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мустаҳкамлашни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давом</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эттиради</a:t>
            </a:r>
            <a:r>
              <a:rPr lang="ru-RU" sz="2400" dirty="0">
                <a:solidFill>
                  <a:srgbClr val="002060"/>
                </a:solidFill>
                <a:latin typeface="Times New Roman" pitchFamily="18" charset="0"/>
              </a:rPr>
              <a:t>. </a:t>
            </a:r>
            <a:endParaRPr lang="uz-Cyrl-UZ" sz="2400" dirty="0">
              <a:solidFill>
                <a:srgbClr val="002060"/>
              </a:solidFill>
              <a:latin typeface="Times New Roman" pitchFamily="18" charset="0"/>
            </a:endParaRPr>
          </a:p>
          <a:p>
            <a:pPr algn="just" eaLnBrk="1" hangingPunct="1">
              <a:defRPr/>
            </a:pPr>
            <a:endParaRPr lang="uz-Cyrl-UZ" sz="1050" dirty="0">
              <a:solidFill>
                <a:srgbClr val="002060"/>
              </a:solidFill>
              <a:latin typeface="Times New Roman" pitchFamily="18" charset="0"/>
            </a:endParaRPr>
          </a:p>
          <a:p>
            <a:pPr algn="just" eaLnBrk="1" hangingPunct="1">
              <a:defRPr/>
            </a:pP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Лотин</a:t>
            </a: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Америкасининг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ҳамда</a:t>
            </a:r>
            <a:r>
              <a:rPr lang="ru-RU" sz="2400" dirty="0">
                <a:solidFill>
                  <a:srgbClr val="002060"/>
                </a:solidFill>
                <a:latin typeface="Times New Roman" pitchFamily="18" charset="0"/>
              </a:rPr>
              <a:t> </a:t>
            </a:r>
            <a:r>
              <a:rPr lang="ru-RU" sz="2400" b="1" dirty="0" err="1">
                <a:solidFill>
                  <a:srgbClr val="002060"/>
                </a:solidFill>
                <a:latin typeface="Times New Roman" pitchFamily="18" charset="0"/>
              </a:rPr>
              <a:t>Кариб</a:t>
            </a: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денгизи</a:t>
            </a:r>
            <a:r>
              <a:rPr lang="ru-RU" sz="2400" dirty="0">
                <a:solidFill>
                  <a:srgbClr val="002060"/>
                </a:solidFill>
                <a:latin typeface="Times New Roman" pitchFamily="18" charset="0"/>
              </a:rPr>
              <a:t> </a:t>
            </a:r>
            <a:r>
              <a:rPr lang="ru-RU" sz="2400" b="1" dirty="0" err="1">
                <a:solidFill>
                  <a:srgbClr val="002060"/>
                </a:solidFill>
                <a:latin typeface="Times New Roman" pitchFamily="18" charset="0"/>
              </a:rPr>
              <a:t>минта</a:t>
            </a:r>
            <a:r>
              <a:rPr lang="uz-Cyrl-UZ" sz="2400" b="1" dirty="0">
                <a:solidFill>
                  <a:srgbClr val="002060"/>
                </a:solidFill>
                <a:latin typeface="Times New Roman" pitchFamily="18" charset="0"/>
              </a:rPr>
              <a:t>қа</a:t>
            </a:r>
            <a:r>
              <a:rPr lang="ru-RU" sz="2400" b="1" dirty="0" err="1">
                <a:solidFill>
                  <a:srgbClr val="002060"/>
                </a:solidFill>
                <a:latin typeface="Times New Roman" pitchFamily="18" charset="0"/>
              </a:rPr>
              <a:t>сидаги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етакчи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давлатлар</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b="1" dirty="0">
                <a:solidFill>
                  <a:srgbClr val="002060"/>
                </a:solidFill>
                <a:latin typeface="Times New Roman" pitchFamily="18" charset="0"/>
              </a:rPr>
              <a:t>Африка </a:t>
            </a:r>
            <a:r>
              <a:rPr lang="uz-Cyrl-UZ" sz="2400" b="1" dirty="0">
                <a:solidFill>
                  <a:srgbClr val="002060"/>
                </a:solidFill>
                <a:latin typeface="Times New Roman" pitchFamily="18" charset="0"/>
              </a:rPr>
              <a:t>қ</a:t>
            </a:r>
            <a:r>
              <a:rPr lang="ru-RU" sz="2400" b="1" dirty="0" err="1">
                <a:solidFill>
                  <a:srgbClr val="002060"/>
                </a:solidFill>
                <a:latin typeface="Times New Roman" pitchFamily="18" charset="0"/>
              </a:rPr>
              <a:t>итъасидаги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мамлакатлар</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билан</a:t>
            </a:r>
            <a:r>
              <a:rPr lang="ru-RU" sz="2400" dirty="0">
                <a:solidFill>
                  <a:srgbClr val="002060"/>
                </a:solidFill>
                <a:latin typeface="Times New Roman" pitchFamily="18" charset="0"/>
              </a:rPr>
              <a:t> хам </a:t>
            </a:r>
            <a:r>
              <a:rPr lang="ru-RU" sz="2400" dirty="0" err="1">
                <a:solidFill>
                  <a:srgbClr val="002060"/>
                </a:solidFill>
                <a:latin typeface="Times New Roman" pitchFamily="18" charset="0"/>
              </a:rPr>
              <a:t>икки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томонлама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асосда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шунингдек</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халқаро</a:t>
            </a:r>
            <a:r>
              <a:rPr lang="ru-RU" sz="2400" dirty="0">
                <a:solidFill>
                  <a:srgbClr val="002060"/>
                </a:solidFill>
                <a:latin typeface="Times New Roman" pitchFamily="18" charset="0"/>
              </a:rPr>
              <a:t> </a:t>
            </a:r>
            <a:r>
              <a:rPr lang="uz-Cyrl-UZ" sz="2400" dirty="0">
                <a:solidFill>
                  <a:srgbClr val="002060"/>
                </a:solidFill>
                <a:latin typeface="Times New Roman" pitchFamily="18" charset="0"/>
              </a:rPr>
              <a:t>т</a:t>
            </a:r>
            <a:r>
              <a:rPr lang="ru-RU" sz="2400" dirty="0" err="1">
                <a:solidFill>
                  <a:srgbClr val="002060"/>
                </a:solidFill>
                <a:latin typeface="Times New Roman" pitchFamily="18" charset="0"/>
              </a:rPr>
              <a:t>ашкилотлар</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доирасида</a:t>
            </a:r>
            <a:r>
              <a:rPr lang="ru-RU" sz="2400" dirty="0">
                <a:solidFill>
                  <a:srgbClr val="002060"/>
                </a:solidFill>
                <a:latin typeface="Times New Roman" pitchFamily="18" charset="0"/>
              </a:rPr>
              <a:t> ало</a:t>
            </a:r>
            <a:r>
              <a:rPr lang="uz-Cyrl-UZ" sz="2400" dirty="0">
                <a:solidFill>
                  <a:srgbClr val="002060"/>
                </a:solidFill>
                <a:latin typeface="Times New Roman" pitchFamily="18" charset="0"/>
              </a:rPr>
              <a:t>қ</a:t>
            </a:r>
            <a:r>
              <a:rPr lang="ru-RU" sz="2400" dirty="0" err="1">
                <a:solidFill>
                  <a:srgbClr val="002060"/>
                </a:solidFill>
                <a:latin typeface="Times New Roman" pitchFamily="18" charset="0"/>
              </a:rPr>
              <a:t>аларни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кенгайтириш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мустаҳкамлаш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Ўзбекистон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манфаатларига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мо</a:t>
            </a:r>
            <a:r>
              <a:rPr lang="uz-Cyrl-UZ" sz="2400" dirty="0">
                <a:solidFill>
                  <a:srgbClr val="002060"/>
                </a:solidFill>
                <a:latin typeface="Times New Roman" pitchFamily="18" charset="0"/>
              </a:rPr>
              <a:t>с</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тушади</a:t>
            </a:r>
            <a:r>
              <a:rPr lang="ru-RU" sz="2400" dirty="0">
                <a:solidFill>
                  <a:srgbClr val="002060"/>
                </a:solidFill>
                <a:latin typeface="Times New Roman" pitchFamily="18" charset="0"/>
              </a:rPr>
              <a:t>.</a:t>
            </a:r>
            <a:endParaRPr lang="uz-Cyrl-UZ" sz="2400" dirty="0">
              <a:solidFill>
                <a:srgbClr val="002060"/>
              </a:solidFill>
              <a:latin typeface="Times New Roman" pitchFamily="18" charset="0"/>
            </a:endParaRPr>
          </a:p>
          <a:p>
            <a:pPr eaLnBrk="1" hangingPunct="1">
              <a:defRPr/>
            </a:pPr>
            <a:endParaRPr lang="ru-RU" sz="2400" dirty="0">
              <a:solidFill>
                <a:srgbClr val="002060"/>
              </a:solidFill>
              <a:latin typeface="Times New Roman" pitchFamily="18" charset="0"/>
            </a:endParaRPr>
          </a:p>
        </p:txBody>
      </p:sp>
    </p:spTree>
    <p:extLst>
      <p:ext uri="{BB962C8B-B14F-4D97-AF65-F5344CB8AC3E}">
        <p14:creationId xmlns:p14="http://schemas.microsoft.com/office/powerpoint/2010/main" val="1825866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BC9B7469-3230-4D45-8996-3AC3F8429005}" type="slidenum">
              <a:rPr lang="ru-RU" altLang="ru-RU" sz="1200" smtClean="0">
                <a:solidFill>
                  <a:schemeClr val="tx1"/>
                </a:solidFill>
                <a:latin typeface="Arial" panose="020B0604020202020204" pitchFamily="34" charset="0"/>
              </a:rPr>
              <a:pPr>
                <a:spcBef>
                  <a:spcPct val="0"/>
                </a:spcBef>
                <a:spcAft>
                  <a:spcPct val="0"/>
                </a:spcAft>
                <a:buClrTx/>
                <a:buSzTx/>
                <a:buFontTx/>
                <a:buNone/>
              </a:pPr>
              <a:t>58</a:t>
            </a:fld>
            <a:endParaRPr lang="ru-RU" altLang="ru-RU" sz="1200">
              <a:solidFill>
                <a:schemeClr val="tx1"/>
              </a:solidFill>
              <a:latin typeface="Arial" panose="020B0604020202020204" pitchFamily="34" charset="0"/>
            </a:endParaRPr>
          </a:p>
        </p:txBody>
      </p:sp>
      <p:sp>
        <p:nvSpPr>
          <p:cNvPr id="2" name="Прямоугольник 1"/>
          <p:cNvSpPr/>
          <p:nvPr/>
        </p:nvSpPr>
        <p:spPr>
          <a:xfrm>
            <a:off x="179388" y="1125538"/>
            <a:ext cx="8856662" cy="547211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just" eaLnBrk="1" hangingPunct="1">
              <a:lnSpc>
                <a:spcPct val="80000"/>
              </a:lnSpc>
              <a:defRPr/>
            </a:pPr>
            <a:r>
              <a:rPr lang="uz-Cyrl-UZ" sz="2000" dirty="0">
                <a:solidFill>
                  <a:srgbClr val="002060"/>
                </a:solidFill>
                <a:latin typeface="Times New Roman" pitchFamily="18" charset="0"/>
              </a:rPr>
              <a:t>	Нуфузли халқаро ва минтақавий ташкилотлар ишида фаол иштирок этиш Ўзбекистоннинг миллий манфаатларига мос келади. Ўзбекистон </a:t>
            </a:r>
            <a:r>
              <a:rPr lang="uz-Cyrl-UZ" sz="2000" b="1" dirty="0">
                <a:solidFill>
                  <a:srgbClr val="002060"/>
                </a:solidFill>
                <a:latin typeface="Times New Roman" pitchFamily="18" charset="0"/>
              </a:rPr>
              <a:t>БМТ</a:t>
            </a:r>
            <a:r>
              <a:rPr lang="uz-Cyrl-UZ" sz="2000" dirty="0">
                <a:solidFill>
                  <a:srgbClr val="002060"/>
                </a:solidFill>
                <a:latin typeface="Times New Roman" pitchFamily="18" charset="0"/>
              </a:rPr>
              <a:t>ни глобал хавфсизлик ва барқарорликни сақлаб туриш, давлатлараро долзарб муаммоларни ҳал этиш борасидаги ягона универсал ташкилот деб билади. </a:t>
            </a:r>
          </a:p>
          <a:p>
            <a:pPr algn="just" eaLnBrk="1" hangingPunct="1">
              <a:lnSpc>
                <a:spcPct val="80000"/>
              </a:lnSpc>
              <a:defRPr/>
            </a:pPr>
            <a:endParaRPr lang="uz-Cyrl-UZ" sz="2000" dirty="0">
              <a:solidFill>
                <a:srgbClr val="002060"/>
              </a:solidFill>
              <a:latin typeface="Times New Roman" pitchFamily="18" charset="0"/>
            </a:endParaRPr>
          </a:p>
          <a:p>
            <a:pPr algn="just" eaLnBrk="1" hangingPunct="1">
              <a:lnSpc>
                <a:spcPct val="80000"/>
              </a:lnSpc>
              <a:defRPr/>
            </a:pPr>
            <a:endParaRPr lang="uz-Cyrl-UZ" sz="800" dirty="0">
              <a:solidFill>
                <a:srgbClr val="002060"/>
              </a:solidFill>
              <a:latin typeface="Times New Roman" pitchFamily="18" charset="0"/>
            </a:endParaRPr>
          </a:p>
          <a:p>
            <a:pPr algn="just" eaLnBrk="1" hangingPunct="1">
              <a:lnSpc>
                <a:spcPct val="80000"/>
              </a:lnSpc>
              <a:defRPr/>
            </a:pPr>
            <a:r>
              <a:rPr lang="uz-Cyrl-UZ" sz="2000" dirty="0">
                <a:solidFill>
                  <a:srgbClr val="002060"/>
                </a:solidFill>
                <a:latin typeface="Times New Roman" pitchFamily="18" charset="0"/>
              </a:rPr>
              <a:t>Ўзбекистон Республикаси </a:t>
            </a:r>
            <a:r>
              <a:rPr lang="uz-Cyrl-UZ" sz="2000" b="1" dirty="0">
                <a:solidFill>
                  <a:srgbClr val="002060"/>
                </a:solidFill>
                <a:latin typeface="Times New Roman" pitchFamily="18" charset="0"/>
              </a:rPr>
              <a:t>Шанхай ҳамкорлик ташкилотини</a:t>
            </a:r>
            <a:r>
              <a:rPr lang="uz-Cyrl-UZ" sz="2000" dirty="0">
                <a:solidFill>
                  <a:srgbClr val="002060"/>
                </a:solidFill>
                <a:latin typeface="Times New Roman" pitchFamily="18" charset="0"/>
              </a:rPr>
              <a:t> тинчлик ва барқарорликни мустаҳкамлашга қаратилган кўп томонлама ҳамкорлик механизми, минтақавий ва халқаро хавфсизлик таҳдидларига қарши турадиган ҳамда минтақанинг барқарор ижтимоий-иқтисодий тараққиётини таъминлайдиган амалий шерик деб билади. </a:t>
            </a:r>
          </a:p>
          <a:p>
            <a:pPr algn="just" eaLnBrk="1" hangingPunct="1">
              <a:lnSpc>
                <a:spcPct val="80000"/>
              </a:lnSpc>
              <a:defRPr/>
            </a:pPr>
            <a:endParaRPr lang="uz-Cyrl-UZ" sz="2000" dirty="0">
              <a:solidFill>
                <a:srgbClr val="002060"/>
              </a:solidFill>
              <a:latin typeface="Times New Roman" pitchFamily="18" charset="0"/>
            </a:endParaRPr>
          </a:p>
          <a:p>
            <a:pPr algn="just" eaLnBrk="1" hangingPunct="1">
              <a:lnSpc>
                <a:spcPct val="80000"/>
              </a:lnSpc>
              <a:defRPr/>
            </a:pPr>
            <a:endParaRPr lang="uz-Cyrl-UZ" sz="800" dirty="0">
              <a:solidFill>
                <a:srgbClr val="002060"/>
              </a:solidFill>
              <a:latin typeface="Times New Roman" pitchFamily="18" charset="0"/>
            </a:endParaRPr>
          </a:p>
          <a:p>
            <a:pPr algn="just" eaLnBrk="1" hangingPunct="1">
              <a:lnSpc>
                <a:spcPct val="80000"/>
              </a:lnSpc>
              <a:defRPr/>
            </a:pPr>
            <a:r>
              <a:rPr lang="uz-Cyrl-UZ" sz="2000" b="1" dirty="0">
                <a:solidFill>
                  <a:srgbClr val="002060"/>
                </a:solidFill>
                <a:latin typeface="Times New Roman" pitchFamily="18" charset="0"/>
              </a:rPr>
              <a:t>Мустақил Давлатлар Ҳамдўстлиги</a:t>
            </a:r>
            <a:r>
              <a:rPr lang="uz-Cyrl-UZ" sz="2000" dirty="0">
                <a:solidFill>
                  <a:srgbClr val="002060"/>
                </a:solidFill>
                <a:latin typeface="Times New Roman" pitchFamily="18" charset="0"/>
              </a:rPr>
              <a:t> ташкилотининг салоҳияти ҳозирги босқичда кўп томонлама ҳамкорлик қилиш учун шароитлар яратишдан манфаатдор бўлган суверен давлатларнинг бирлашмаси сифатида муваффақиятли ишга солиниши мумкин. </a:t>
            </a:r>
          </a:p>
          <a:p>
            <a:pPr algn="just" eaLnBrk="1" hangingPunct="1">
              <a:lnSpc>
                <a:spcPct val="80000"/>
              </a:lnSpc>
              <a:defRPr/>
            </a:pPr>
            <a:endParaRPr lang="uz-Cyrl-UZ" sz="2000" dirty="0">
              <a:solidFill>
                <a:srgbClr val="002060"/>
              </a:solidFill>
              <a:latin typeface="Times New Roman" pitchFamily="18" charset="0"/>
            </a:endParaRPr>
          </a:p>
          <a:p>
            <a:pPr algn="just" eaLnBrk="1" hangingPunct="1">
              <a:lnSpc>
                <a:spcPct val="80000"/>
              </a:lnSpc>
              <a:defRPr/>
            </a:pPr>
            <a:endParaRPr lang="uz-Cyrl-UZ" sz="800" dirty="0">
              <a:solidFill>
                <a:srgbClr val="002060"/>
              </a:solidFill>
              <a:latin typeface="Times New Roman" pitchFamily="18" charset="0"/>
            </a:endParaRPr>
          </a:p>
          <a:p>
            <a:pPr algn="just" eaLnBrk="1" hangingPunct="1">
              <a:lnSpc>
                <a:spcPct val="80000"/>
              </a:lnSpc>
              <a:defRPr/>
            </a:pPr>
            <a:r>
              <a:rPr lang="uz-Cyrl-UZ" sz="2000" dirty="0">
                <a:solidFill>
                  <a:srgbClr val="002060"/>
                </a:solidFill>
                <a:latin typeface="Times New Roman" pitchFamily="18" charset="0"/>
              </a:rPr>
              <a:t>Ўзбекистон Республикаси </a:t>
            </a:r>
            <a:r>
              <a:rPr lang="uz-Cyrl-UZ" sz="2000" b="1" dirty="0">
                <a:solidFill>
                  <a:srgbClr val="002060"/>
                </a:solidFill>
                <a:latin typeface="Times New Roman" pitchFamily="18" charset="0"/>
              </a:rPr>
              <a:t>Ислом Ҳамкорлик Ташкилоти, Европада хавфсизлик ва ҳамкорлик ташкилоти, Жаҳон банки, Халқаро валюта фонди, Осиё тараққиёт банки, Ислом тараққиёт банки ва Жаҳон савдо ташкилоти</a:t>
            </a:r>
            <a:r>
              <a:rPr lang="uz-Cyrl-UZ" sz="2000" dirty="0">
                <a:solidFill>
                  <a:srgbClr val="002060"/>
                </a:solidFill>
                <a:latin typeface="Times New Roman" pitchFamily="18" charset="0"/>
              </a:rPr>
              <a:t> билан ўзаро ҳамкорликни йўлга қўйиш ва ривожлантиришни давом эттиради.</a:t>
            </a:r>
            <a:endParaRPr lang="ru-RU" sz="2000" dirty="0">
              <a:solidFill>
                <a:srgbClr val="002060"/>
              </a:solidFill>
              <a:latin typeface="Times New Roman" pitchFamily="18" charset="0"/>
            </a:endParaRPr>
          </a:p>
        </p:txBody>
      </p:sp>
      <p:sp>
        <p:nvSpPr>
          <p:cNvPr id="3" name="Прямоугольник с двумя скругленными противолежащими углами 2"/>
          <p:cNvSpPr/>
          <p:nvPr/>
        </p:nvSpPr>
        <p:spPr>
          <a:xfrm>
            <a:off x="611188" y="115888"/>
            <a:ext cx="8281987" cy="720725"/>
          </a:xfrm>
          <a:prstGeom prst="round2Diag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2400" b="1" dirty="0">
                <a:solidFill>
                  <a:srgbClr val="7030A0"/>
                </a:solidFill>
                <a:latin typeface="Times New Roman" pitchFamily="18" charset="0"/>
              </a:rPr>
              <a:t>Т</a:t>
            </a:r>
            <a:r>
              <a:rPr lang="ru-RU" sz="2400" b="1" dirty="0">
                <a:solidFill>
                  <a:srgbClr val="7030A0"/>
                </a:solidFill>
                <a:latin typeface="Times New Roman" pitchFamily="18" charset="0"/>
              </a:rPr>
              <a:t>АШҚИ СИЁСАТНИНГ УСТУВОР ЙЎНАЛИШЛАРИ</a:t>
            </a:r>
            <a:endParaRPr lang="ru-RU" sz="2400" b="1" dirty="0">
              <a:solidFill>
                <a:srgbClr val="7030A0"/>
              </a:solidFill>
            </a:endParaRPr>
          </a:p>
        </p:txBody>
      </p:sp>
    </p:spTree>
    <p:extLst>
      <p:ext uri="{BB962C8B-B14F-4D97-AF65-F5344CB8AC3E}">
        <p14:creationId xmlns:p14="http://schemas.microsoft.com/office/powerpoint/2010/main" val="1968925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4294967295"/>
          </p:nvPr>
        </p:nvSpPr>
        <p:spPr>
          <a:xfrm>
            <a:off x="179387" y="918286"/>
            <a:ext cx="8964613" cy="5939714"/>
          </a:xfrm>
        </p:spPr>
        <p:style>
          <a:lnRef idx="2">
            <a:schemeClr val="accent2"/>
          </a:lnRef>
          <a:fillRef idx="1">
            <a:schemeClr val="lt1"/>
          </a:fillRef>
          <a:effectRef idx="0">
            <a:schemeClr val="accent2"/>
          </a:effectRef>
          <a:fontRef idx="minor">
            <a:schemeClr val="dk1"/>
          </a:fontRef>
        </p:style>
        <p:txBody>
          <a:bodyPr/>
          <a:lstStyle/>
          <a:p>
            <a:pPr marL="0" indent="355600" algn="just">
              <a:lnSpc>
                <a:spcPct val="80000"/>
              </a:lnSpc>
              <a:buFont typeface="Wingdings" panose="05000000000000000000" pitchFamily="2" charset="2"/>
              <a:buNone/>
              <a:tabLst>
                <a:tab pos="177800" algn="l"/>
              </a:tabLst>
            </a:pPr>
            <a:r>
              <a:rPr lang="uz-Cyrl-UZ" altLang="ru-RU" dirty="0">
                <a:solidFill>
                  <a:schemeClr val="tx2"/>
                </a:solidFill>
                <a:latin typeface="Times New Roman" panose="02020603050405020304" pitchFamily="18" charset="0"/>
              </a:rPr>
              <a:t>Мамлакат ташқи сиёсий фаолиятини амалга ошириш учун халқаро майдонда сиёсий, дипломатик, шартномавий-ҳуқуқий, савдо-иқтисодий, ҳамда бошқа механизмлар, усул ва услублар, шакл ва воситалар мажмуасидан самарали фойдаланиш кўзда тутилади.</a:t>
            </a:r>
          </a:p>
          <a:p>
            <a:pPr marL="0" indent="355600" algn="just">
              <a:lnSpc>
                <a:spcPct val="80000"/>
              </a:lnSpc>
              <a:buFont typeface="Wingdings" panose="05000000000000000000" pitchFamily="2" charset="2"/>
              <a:buNone/>
              <a:tabLst>
                <a:tab pos="177800" algn="l"/>
              </a:tabLst>
            </a:pPr>
            <a:r>
              <a:rPr lang="ru-RU" altLang="ru-RU" dirty="0" err="1">
                <a:solidFill>
                  <a:schemeClr val="tx2"/>
                </a:solidFill>
                <a:latin typeface="Times New Roman" panose="02020603050405020304" pitchFamily="18" charset="0"/>
              </a:rPr>
              <a:t>Мамлакатнинг</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сиёсий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йўлини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белгилаш</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амалга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ошириш</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вазифаси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зиммасига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юклатилган</a:t>
            </a:r>
            <a:r>
              <a:rPr lang="ru-RU" altLang="ru-RU" dirty="0">
                <a:solidFill>
                  <a:schemeClr val="tx2"/>
                </a:solidFill>
                <a:latin typeface="Times New Roman" panose="02020603050405020304" pitchFamily="18" charset="0"/>
              </a:rPr>
              <a:t> орган </a:t>
            </a:r>
            <a:r>
              <a:rPr lang="ru-RU" altLang="ru-RU" dirty="0" err="1">
                <a:solidFill>
                  <a:schemeClr val="tx2"/>
                </a:solidFill>
                <a:latin typeface="Times New Roman" panose="02020603050405020304" pitchFamily="18" charset="0"/>
              </a:rPr>
              <a:t>ва</a:t>
            </a:r>
            <a:r>
              <a:rPr lang="ru-RU" altLang="ru-RU" dirty="0">
                <a:solidFill>
                  <a:schemeClr val="tx2"/>
                </a:solidFill>
                <a:latin typeface="Times New Roman" panose="02020603050405020304" pitchFamily="18" charset="0"/>
              </a:rPr>
              <a:t> т</a:t>
            </a:r>
            <a:r>
              <a:rPr lang="uz-Cyrl-UZ" altLang="ru-RU" dirty="0">
                <a:solidFill>
                  <a:schemeClr val="tx2"/>
                </a:solidFill>
                <a:latin typeface="Times New Roman" panose="02020603050405020304" pitchFamily="18" charset="0"/>
              </a:rPr>
              <a:t>у</a:t>
            </a:r>
            <a:r>
              <a:rPr lang="ru-RU" altLang="ru-RU" dirty="0" err="1">
                <a:solidFill>
                  <a:schemeClr val="tx2"/>
                </a:solidFill>
                <a:latin typeface="Times New Roman" panose="02020603050405020304" pitchFamily="18" charset="0"/>
              </a:rPr>
              <a:t>зилмалар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олдида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турган</a:t>
            </a:r>
            <a:r>
              <a:rPr lang="uz-Cyrl-UZ"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вазифалар</a:t>
            </a:r>
            <a:r>
              <a:rPr lang="uz-Cyrl-UZ" altLang="ru-RU" dirty="0">
                <a:solidFill>
                  <a:schemeClr val="tx2"/>
                </a:solidFill>
                <a:latin typeface="Times New Roman" panose="02020603050405020304" pitchFamily="18" charset="0"/>
              </a:rPr>
              <a:t>:</a:t>
            </a:r>
          </a:p>
          <a:p>
            <a:pPr marL="0" indent="355600" algn="just">
              <a:lnSpc>
                <a:spcPct val="80000"/>
              </a:lnSpc>
              <a:tabLst>
                <a:tab pos="177800" algn="l"/>
              </a:tabLst>
            </a:pP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сиёсий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жараёнлар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ҳамда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тенденцияларни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чуқур</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ў</a:t>
            </a:r>
            <a:r>
              <a:rPr lang="ru-RU" altLang="ru-RU" dirty="0" err="1">
                <a:solidFill>
                  <a:schemeClr val="tx2"/>
                </a:solidFill>
                <a:latin typeface="Times New Roman" panose="02020603050405020304" pitchFamily="18" charset="0"/>
              </a:rPr>
              <a:t>рганиш</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a:t>
            </a:r>
            <a:r>
              <a:rPr lang="ru-RU" altLang="ru-RU" dirty="0">
                <a:solidFill>
                  <a:schemeClr val="tx2"/>
                </a:solidFill>
                <a:latin typeface="Times New Roman" panose="02020603050405020304" pitchFamily="18" charset="0"/>
              </a:rPr>
              <a:t> та</a:t>
            </a:r>
            <a:r>
              <a:rPr lang="uz-Cyrl-UZ" altLang="ru-RU" dirty="0">
                <a:solidFill>
                  <a:schemeClr val="tx2"/>
                </a:solidFill>
                <a:latin typeface="Times New Roman" panose="02020603050405020304" pitchFamily="18" charset="0"/>
              </a:rPr>
              <a:t>ҳ</a:t>
            </a:r>
            <a:r>
              <a:rPr lang="ru-RU" altLang="ru-RU" dirty="0">
                <a:solidFill>
                  <a:schemeClr val="tx2"/>
                </a:solidFill>
                <a:latin typeface="Times New Roman" panose="02020603050405020304" pitchFamily="18" charset="0"/>
              </a:rPr>
              <a:t>лил </a:t>
            </a:r>
            <a:r>
              <a:rPr lang="ru-RU" altLang="ru-RU" dirty="0" err="1">
                <a:solidFill>
                  <a:schemeClr val="tx2"/>
                </a:solidFill>
                <a:latin typeface="Times New Roman" panose="02020603050405020304" pitchFamily="18" charset="0"/>
              </a:rPr>
              <a:t>қилиш</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Ўзбекистон</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миллий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манфаатларини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самарали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таъминлашга</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қ</a:t>
            </a:r>
            <a:r>
              <a:rPr lang="ru-RU" altLang="ru-RU" dirty="0" err="1">
                <a:solidFill>
                  <a:schemeClr val="tx2"/>
                </a:solidFill>
                <a:latin typeface="Times New Roman" panose="02020603050405020304" pitchFamily="18" charset="0"/>
              </a:rPr>
              <a:t>аратилган</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прогнозлар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амалий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таклифлар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a:t>
            </a:r>
            <a:r>
              <a:rPr lang="ru-RU" altLang="ru-RU" dirty="0">
                <a:solidFill>
                  <a:schemeClr val="tx2"/>
                </a:solidFill>
                <a:latin typeface="Times New Roman" panose="02020603050405020304" pitchFamily="18" charset="0"/>
              </a:rPr>
              <a:t> реал </a:t>
            </a:r>
            <a:r>
              <a:rPr lang="ru-RU" altLang="ru-RU" dirty="0" err="1">
                <a:solidFill>
                  <a:schemeClr val="tx2"/>
                </a:solidFill>
                <a:latin typeface="Times New Roman" panose="02020603050405020304" pitchFamily="18" charset="0"/>
              </a:rPr>
              <a:t>стратегик</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қ</a:t>
            </a:r>
            <a:r>
              <a:rPr lang="ru-RU" altLang="ru-RU" dirty="0" err="1">
                <a:solidFill>
                  <a:schemeClr val="tx2"/>
                </a:solidFill>
                <a:latin typeface="Times New Roman" panose="02020603050405020304" pitchFamily="18" charset="0"/>
              </a:rPr>
              <a:t>арорлар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ишлаб</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чи</a:t>
            </a:r>
            <a:r>
              <a:rPr lang="uz-Cyrl-UZ" altLang="ru-RU" dirty="0">
                <a:solidFill>
                  <a:schemeClr val="tx2"/>
                </a:solidFill>
                <a:latin typeface="Times New Roman" panose="02020603050405020304" pitchFamily="18" charset="0"/>
              </a:rPr>
              <a:t>қ</a:t>
            </a:r>
            <a:r>
              <a:rPr lang="ru-RU" altLang="ru-RU" dirty="0" err="1">
                <a:solidFill>
                  <a:schemeClr val="tx2"/>
                </a:solidFill>
                <a:latin typeface="Times New Roman" panose="02020603050405020304" pitchFamily="18" charset="0"/>
              </a:rPr>
              <a:t>иш</a:t>
            </a:r>
            <a:r>
              <a:rPr lang="uz-Cyrl-UZ" altLang="ru-RU" dirty="0">
                <a:solidFill>
                  <a:schemeClr val="tx2"/>
                </a:solidFill>
                <a:latin typeface="Times New Roman" panose="02020603050405020304" pitchFamily="18" charset="0"/>
              </a:rPr>
              <a:t>;</a:t>
            </a:r>
            <a:r>
              <a:rPr lang="ru-RU" altLang="ru-RU" dirty="0">
                <a:solidFill>
                  <a:schemeClr val="tx2"/>
                </a:solidFill>
                <a:latin typeface="Times New Roman" panose="02020603050405020304" pitchFamily="18" charset="0"/>
              </a:rPr>
              <a:t> </a:t>
            </a:r>
            <a:endParaRPr lang="uz-Cyrl-UZ" altLang="ru-RU" dirty="0">
              <a:solidFill>
                <a:schemeClr val="tx2"/>
              </a:solidFill>
              <a:latin typeface="Times New Roman" panose="02020603050405020304" pitchFamily="18" charset="0"/>
            </a:endParaRPr>
          </a:p>
          <a:p>
            <a:pPr marL="0" indent="355600" algn="just">
              <a:lnSpc>
                <a:spcPct val="80000"/>
              </a:lnSpc>
              <a:tabLst>
                <a:tab pos="177800" algn="l"/>
              </a:tabLst>
            </a:pP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сиёсий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ва</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иқтисодий</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алоқадарни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ҳуқуқий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жи</a:t>
            </a:r>
            <a:r>
              <a:rPr lang="uz-Cyrl-UZ" altLang="ru-RU" dirty="0">
                <a:solidFill>
                  <a:schemeClr val="tx2"/>
                </a:solidFill>
                <a:latin typeface="Times New Roman" panose="02020603050405020304" pitchFamily="18" charset="0"/>
              </a:rPr>
              <a:t>ҳ</a:t>
            </a:r>
            <a:r>
              <a:rPr lang="ru-RU" altLang="ru-RU" dirty="0" err="1">
                <a:solidFill>
                  <a:schemeClr val="tx2"/>
                </a:solidFill>
                <a:latin typeface="Times New Roman" panose="02020603050405020304" pitchFamily="18" charset="0"/>
              </a:rPr>
              <a:t>атдан</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таъминлашни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доимий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равишда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такомиллаштириб</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бориш</a:t>
            </a:r>
            <a:r>
              <a:rPr lang="uz-Cyrl-UZ" altLang="ru-RU" dirty="0">
                <a:solidFill>
                  <a:schemeClr val="tx2"/>
                </a:solidFill>
                <a:latin typeface="Times New Roman" panose="02020603050405020304" pitchFamily="18" charset="0"/>
              </a:rPr>
              <a:t>;</a:t>
            </a:r>
            <a:r>
              <a:rPr lang="ru-RU" altLang="ru-RU" dirty="0">
                <a:solidFill>
                  <a:schemeClr val="tx2"/>
                </a:solidFill>
                <a:latin typeface="Times New Roman" panose="02020603050405020304" pitchFamily="18" charset="0"/>
              </a:rPr>
              <a:t> </a:t>
            </a:r>
            <a:endParaRPr lang="uz-Cyrl-UZ" altLang="ru-RU" dirty="0">
              <a:solidFill>
                <a:schemeClr val="tx2"/>
              </a:solidFill>
              <a:latin typeface="Times New Roman" panose="02020603050405020304" pitchFamily="18" charset="0"/>
            </a:endParaRPr>
          </a:p>
          <a:p>
            <a:pPr marL="0" indent="355600" algn="just">
              <a:lnSpc>
                <a:spcPct val="80000"/>
              </a:lnSpc>
              <a:tabLst>
                <a:tab pos="177800" algn="l"/>
              </a:tabLst>
            </a:pPr>
            <a:r>
              <a:rPr lang="ru-RU" altLang="ru-RU" dirty="0" err="1">
                <a:solidFill>
                  <a:schemeClr val="tx2"/>
                </a:solidFill>
                <a:latin typeface="Times New Roman" panose="02020603050405020304" pitchFamily="18" charset="0"/>
              </a:rPr>
              <a:t>Ўзбекистоннинг</a:t>
            </a:r>
            <a:r>
              <a:rPr lang="ru-RU" altLang="ru-RU" dirty="0">
                <a:solidFill>
                  <a:schemeClr val="tx2"/>
                </a:solidFill>
                <a:latin typeface="Times New Roman" panose="02020603050405020304" pitchFamily="18" charset="0"/>
              </a:rPr>
              <a:t> </a:t>
            </a: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сиёсий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фаолиятини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ахборот</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жи</a:t>
            </a:r>
            <a:r>
              <a:rPr lang="uz-Cyrl-UZ" altLang="ru-RU" dirty="0">
                <a:solidFill>
                  <a:schemeClr val="tx2"/>
                </a:solidFill>
                <a:latin typeface="Times New Roman" panose="02020603050405020304" pitchFamily="18" charset="0"/>
              </a:rPr>
              <a:t>ҳ</a:t>
            </a:r>
            <a:r>
              <a:rPr lang="ru-RU" altLang="ru-RU" dirty="0" err="1">
                <a:solidFill>
                  <a:schemeClr val="tx2"/>
                </a:solidFill>
                <a:latin typeface="Times New Roman" panose="02020603050405020304" pitchFamily="18" charset="0"/>
              </a:rPr>
              <a:t>атидан</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самарали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таъминлаш</a:t>
            </a:r>
            <a:r>
              <a:rPr lang="uz-Cyrl-UZ" altLang="ru-RU" dirty="0">
                <a:solidFill>
                  <a:schemeClr val="tx2"/>
                </a:solidFill>
                <a:latin typeface="Times New Roman" panose="02020603050405020304" pitchFamily="18" charset="0"/>
              </a:rPr>
              <a:t>;</a:t>
            </a:r>
          </a:p>
          <a:p>
            <a:pPr marL="0" indent="355600" algn="just">
              <a:lnSpc>
                <a:spcPct val="80000"/>
              </a:lnSpc>
              <a:tabLst>
                <a:tab pos="177800" algn="l"/>
              </a:tabLst>
            </a:pPr>
            <a:r>
              <a:rPr lang="uz-Cyrl-UZ" altLang="ru-RU" dirty="0">
                <a:solidFill>
                  <a:schemeClr val="tx2"/>
                </a:solidFill>
                <a:latin typeface="Times New Roman" panose="02020603050405020304" pitchFamily="18" charset="0"/>
              </a:rPr>
              <a:t>т</a:t>
            </a:r>
            <a:r>
              <a:rPr lang="ru-RU" altLang="ru-RU" dirty="0" err="1">
                <a:solidFill>
                  <a:schemeClr val="tx2"/>
                </a:solidFill>
                <a:latin typeface="Times New Roman" panose="02020603050405020304" pitchFamily="18" charset="0"/>
              </a:rPr>
              <a:t>ашқи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сиёсий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фаолият</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билан</a:t>
            </a:r>
            <a:r>
              <a:rPr lang="ru-RU" altLang="ru-RU" dirty="0">
                <a:solidFill>
                  <a:schemeClr val="tx2"/>
                </a:solidFill>
                <a:latin typeface="Times New Roman" panose="02020603050405020304" pitchFamily="18" charset="0"/>
              </a:rPr>
              <a:t> шу</a:t>
            </a:r>
            <a:r>
              <a:rPr lang="uz-Cyrl-UZ" altLang="ru-RU" dirty="0">
                <a:solidFill>
                  <a:schemeClr val="tx2"/>
                </a:solidFill>
                <a:latin typeface="Times New Roman" panose="02020603050405020304" pitchFamily="18" charset="0"/>
              </a:rPr>
              <a:t>ғ</a:t>
            </a:r>
            <a:r>
              <a:rPr lang="ru-RU" altLang="ru-RU" dirty="0" err="1">
                <a:solidFill>
                  <a:schemeClr val="tx2"/>
                </a:solidFill>
                <a:latin typeface="Times New Roman" panose="02020603050405020304" pitchFamily="18" charset="0"/>
              </a:rPr>
              <a:t>улланадиган</a:t>
            </a:r>
            <a:r>
              <a:rPr lang="ru-RU" altLang="ru-RU" dirty="0">
                <a:solidFill>
                  <a:schemeClr val="tx2"/>
                </a:solidFill>
                <a:latin typeface="Times New Roman" panose="02020603050405020304" pitchFamily="18" charset="0"/>
              </a:rPr>
              <a:t> т</a:t>
            </a:r>
            <a:r>
              <a:rPr lang="uz-Cyrl-UZ" altLang="ru-RU" dirty="0">
                <a:solidFill>
                  <a:schemeClr val="tx2"/>
                </a:solidFill>
                <a:latin typeface="Times New Roman" panose="02020603050405020304" pitchFamily="18" charset="0"/>
              </a:rPr>
              <a:t>у</a:t>
            </a:r>
            <a:r>
              <a:rPr lang="ru-RU" altLang="ru-RU" dirty="0" err="1">
                <a:solidFill>
                  <a:schemeClr val="tx2"/>
                </a:solidFill>
                <a:latin typeface="Times New Roman" panose="02020603050405020304" pitchFamily="18" charset="0"/>
              </a:rPr>
              <a:t>зилмалар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учун</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кадрларни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замонавий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андозалар</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асосида</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касбий</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тайёрлаш</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тизимини</a:t>
            </a:r>
            <a:r>
              <a:rPr lang="ru-RU" altLang="ru-RU" dirty="0">
                <a:solidFill>
                  <a:schemeClr val="tx2"/>
                </a:solidFill>
                <a:latin typeface="Times New Roman" panose="02020603050405020304" pitchFamily="18" charset="0"/>
              </a:rPr>
              <a:t> </a:t>
            </a:r>
            <a:r>
              <a:rPr lang="ru-RU" altLang="ru-RU" dirty="0" err="1">
                <a:solidFill>
                  <a:schemeClr val="tx2"/>
                </a:solidFill>
                <a:latin typeface="Times New Roman" panose="02020603050405020304" pitchFamily="18" charset="0"/>
              </a:rPr>
              <a:t>такомиллаштириш</a:t>
            </a:r>
            <a:r>
              <a:rPr lang="ru-RU" altLang="ru-RU" dirty="0">
                <a:solidFill>
                  <a:schemeClr val="tx2"/>
                </a:solidFill>
                <a:latin typeface="Times New Roman" panose="02020603050405020304" pitchFamily="18" charset="0"/>
              </a:rPr>
              <a:t>.</a:t>
            </a:r>
            <a:endParaRPr lang="uz-Cyrl-UZ" altLang="ru-RU" dirty="0">
              <a:solidFill>
                <a:schemeClr val="tx2"/>
              </a:solidFill>
              <a:latin typeface="Times New Roman" panose="02020603050405020304" pitchFamily="18" charset="0"/>
            </a:endParaRPr>
          </a:p>
        </p:txBody>
      </p:sp>
      <p:sp>
        <p:nvSpPr>
          <p:cNvPr id="38915"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682AD908-241F-46B5-A5AD-2AC913525725}" type="slidenum">
              <a:rPr lang="ru-RU" altLang="ru-RU" sz="1200" smtClean="0">
                <a:solidFill>
                  <a:schemeClr val="tx1"/>
                </a:solidFill>
                <a:latin typeface="Arial" panose="020B0604020202020204" pitchFamily="34" charset="0"/>
              </a:rPr>
              <a:pPr>
                <a:spcBef>
                  <a:spcPct val="0"/>
                </a:spcBef>
                <a:spcAft>
                  <a:spcPct val="0"/>
                </a:spcAft>
                <a:buClrTx/>
                <a:buSzTx/>
                <a:buFontTx/>
                <a:buNone/>
              </a:pPr>
              <a:t>59</a:t>
            </a:fld>
            <a:endParaRPr lang="ru-RU" altLang="ru-RU" sz="1200">
              <a:solidFill>
                <a:schemeClr val="tx1"/>
              </a:solidFill>
              <a:latin typeface="Arial" panose="020B0604020202020204" pitchFamily="34" charset="0"/>
            </a:endParaRPr>
          </a:p>
        </p:txBody>
      </p:sp>
      <p:sp>
        <p:nvSpPr>
          <p:cNvPr id="2" name="Прямоугольник с двумя скругленными противолежащими углами 1"/>
          <p:cNvSpPr/>
          <p:nvPr/>
        </p:nvSpPr>
        <p:spPr>
          <a:xfrm>
            <a:off x="684213" y="115888"/>
            <a:ext cx="7991475" cy="792162"/>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b="1" dirty="0">
                <a:solidFill>
                  <a:srgbClr val="002060"/>
                </a:solidFill>
                <a:latin typeface="Times New Roman" pitchFamily="18" charset="0"/>
              </a:rPr>
              <a:t>ЎЗБЕКИСТОН ТАШҚИ СИЁСАТИНИ ШАКЛЛАНТИРИШ ВА АМАЛГА ОШИРИШ МЕХАНИЗМЛАРИ</a:t>
            </a:r>
            <a:r>
              <a:rPr lang="ru-RU" b="1" dirty="0">
                <a:solidFill>
                  <a:srgbClr val="002060"/>
                </a:solidFill>
                <a:latin typeface="Times New Roman" pitchFamily="18" charset="0"/>
              </a:rPr>
              <a:t> </a:t>
            </a:r>
            <a:endParaRPr lang="ru-RU" b="1" dirty="0"/>
          </a:p>
        </p:txBody>
      </p:sp>
    </p:spTree>
    <p:extLst>
      <p:ext uri="{BB962C8B-B14F-4D97-AF65-F5344CB8AC3E}">
        <p14:creationId xmlns:p14="http://schemas.microsoft.com/office/powerpoint/2010/main" val="100939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1414"/>
            <a:ext cx="8229600" cy="868346"/>
          </a:xfrm>
        </p:spPr>
        <p:style>
          <a:lnRef idx="2">
            <a:schemeClr val="accent3"/>
          </a:lnRef>
          <a:fillRef idx="1">
            <a:schemeClr val="lt1"/>
          </a:fillRef>
          <a:effectRef idx="0">
            <a:schemeClr val="accent3"/>
          </a:effectRef>
          <a:fontRef idx="minor">
            <a:schemeClr val="dk1"/>
          </a:fontRef>
        </p:style>
        <p:txBody>
          <a:bodyPr>
            <a:normAutofit/>
          </a:bodyPr>
          <a:lstStyle/>
          <a:p>
            <a:pPr marL="0" indent="0" algn="ctr">
              <a:buFont typeface="Georgia" panose="02040502050405020303" pitchFamily="18" charset="0"/>
              <a:buNone/>
              <a:defRPr/>
            </a:pPr>
            <a:r>
              <a:rPr lang="uz-Cyrl-UZ" sz="2400" i="0" dirty="0">
                <a:solidFill>
                  <a:srgbClr val="002060"/>
                </a:solidFill>
                <a:latin typeface="Times New Roman" pitchFamily="18" charset="0"/>
                <a:cs typeface="Times New Roman" pitchFamily="18" charset="0"/>
              </a:rPr>
              <a:t>ЎЗБЕКИСТОНДА МУСТАҚИЛ ТАШҚИ СИЁСАТ ЗАМИНИНИНГ ЯРАТИЛИШИ</a:t>
            </a:r>
            <a:endParaRPr lang="ru-RU" sz="2400" i="0" dirty="0">
              <a:solidFill>
                <a:srgbClr val="002060"/>
              </a:solidFill>
              <a:latin typeface="Times New Roman" pitchFamily="18" charset="0"/>
              <a:cs typeface="Times New Roman" pitchFamily="18" charset="0"/>
            </a:endParaRPr>
          </a:p>
        </p:txBody>
      </p:sp>
      <p:pic>
        <p:nvPicPr>
          <p:cNvPr id="7171" name="Picture 2" descr="http://www.gov.uz/upload/files/1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24955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5438" y="3644900"/>
            <a:ext cx="3500437" cy="304641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defRPr/>
            </a:pPr>
            <a:r>
              <a:rPr lang="uz-Cyrl-UZ" sz="2400" dirty="0">
                <a:latin typeface="Times New Roman" pitchFamily="18" charset="0"/>
                <a:cs typeface="Times New Roman" pitchFamily="18" charset="0"/>
              </a:rPr>
              <a:t>Президент Ислом Каримов ўзининг </a:t>
            </a:r>
            <a:r>
              <a:rPr lang="uz-Cyrl-UZ" sz="2400" b="1" dirty="0">
                <a:latin typeface="Times New Roman" pitchFamily="18" charset="0"/>
                <a:cs typeface="Times New Roman" pitchFamily="18" charset="0"/>
              </a:rPr>
              <a:t>“Ўзбекистоннинг ўз истиқлол ва тараққиёт йўли”</a:t>
            </a:r>
            <a:r>
              <a:rPr lang="en-US" sz="2400" b="1" dirty="0">
                <a:latin typeface="Times New Roman" pitchFamily="18" charset="0"/>
                <a:cs typeface="Times New Roman" pitchFamily="18" charset="0"/>
              </a:rPr>
              <a:t> </a:t>
            </a:r>
            <a:r>
              <a:rPr lang="uz-Cyrl-UZ" sz="2400" b="1" dirty="0">
                <a:latin typeface="Times New Roman" pitchFamily="18" charset="0"/>
                <a:cs typeface="Times New Roman" pitchFamily="18" charset="0"/>
              </a:rPr>
              <a:t>асарида</a:t>
            </a:r>
            <a:r>
              <a:rPr lang="en-US" sz="2400" b="1" dirty="0">
                <a:latin typeface="Times New Roman" pitchFamily="18" charset="0"/>
                <a:cs typeface="Times New Roman" pitchFamily="18" charset="0"/>
              </a:rPr>
              <a:t> </a:t>
            </a:r>
            <a:r>
              <a:rPr lang="uz-Cyrl-UZ" sz="2400" b="1" dirty="0">
                <a:latin typeface="Times New Roman" pitchFamily="18" charset="0"/>
                <a:cs typeface="Times New Roman" pitchFamily="18" charset="0"/>
              </a:rPr>
              <a:t>мустақил ташқи сиёсат</a:t>
            </a:r>
            <a:r>
              <a:rPr lang="en-US" sz="2400" dirty="0">
                <a:latin typeface="Times New Roman" pitchFamily="18" charset="0"/>
                <a:cs typeface="Times New Roman" pitchFamily="18" charset="0"/>
              </a:rPr>
              <a:t> </a:t>
            </a:r>
            <a:r>
              <a:rPr lang="uz-Cyrl-UZ" sz="2400" dirty="0">
                <a:latin typeface="Times New Roman" pitchFamily="18" charset="0"/>
                <a:cs typeface="Times New Roman" pitchFamily="18" charset="0"/>
              </a:rPr>
              <a:t>юритиш қоидалари белгилаб берган</a:t>
            </a:r>
            <a:r>
              <a:rPr lang="en-US" sz="2400" dirty="0">
                <a:latin typeface="Times New Roman" pitchFamily="18" charset="0"/>
                <a:cs typeface="Times New Roman" pitchFamily="18" charset="0"/>
              </a:rPr>
              <a:t>.</a:t>
            </a:r>
            <a:endParaRPr lang="ru-RU" sz="2400" b="1" dirty="0">
              <a:latin typeface="Times New Roman" pitchFamily="18" charset="0"/>
              <a:cs typeface="Times New Roman" pitchFamily="18" charset="0"/>
            </a:endParaRPr>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3" y="1000125"/>
            <a:ext cx="25241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43425" y="4005263"/>
            <a:ext cx="4319588" cy="19383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uz-Cyrl-UZ" sz="2000" dirty="0">
                <a:solidFill>
                  <a:srgbClr val="002060"/>
                </a:solidFill>
                <a:latin typeface="Times New Roman" pitchFamily="18" charset="0"/>
                <a:cs typeface="Times New Roman" pitchFamily="18" charset="0"/>
              </a:rPr>
              <a:t>Ўзбекистон Республикаси Конституциясининг </a:t>
            </a:r>
          </a:p>
          <a:p>
            <a:pPr algn="ctr" eaLnBrk="1" hangingPunct="1">
              <a:defRPr/>
            </a:pPr>
            <a:r>
              <a:rPr lang="uz-Cyrl-UZ" sz="2000" b="1" dirty="0">
                <a:solidFill>
                  <a:srgbClr val="002060"/>
                </a:solidFill>
                <a:latin typeface="Times New Roman" pitchFamily="18" charset="0"/>
                <a:cs typeface="Times New Roman" pitchFamily="18" charset="0"/>
              </a:rPr>
              <a:t>17-моддасида</a:t>
            </a:r>
            <a:r>
              <a:rPr lang="uz-Cyrl-UZ" sz="2000" dirty="0">
                <a:solidFill>
                  <a:srgbClr val="002060"/>
                </a:solidFill>
                <a:latin typeface="Times New Roman" pitchFamily="18" charset="0"/>
                <a:cs typeface="Times New Roman" pitchFamily="18" charset="0"/>
              </a:rPr>
              <a:t> мамлакатимиз ташқи сиёсатининг асосий қоидалари белгиланди ва қонун билан мустаҳкамланди.</a:t>
            </a: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10603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idx="4294967295"/>
          </p:nvPr>
        </p:nvSpPr>
        <p:spPr>
          <a:xfrm>
            <a:off x="395288" y="1557338"/>
            <a:ext cx="5040312" cy="4568825"/>
          </a:xfrm>
        </p:spPr>
        <p:txBody>
          <a:bodyPr/>
          <a:lstStyle/>
          <a:p>
            <a:pPr marL="46037" indent="0" algn="ctr">
              <a:lnSpc>
                <a:spcPct val="90000"/>
              </a:lnSpc>
              <a:buFont typeface="Georgia" panose="02040502050405020303" pitchFamily="18" charset="0"/>
              <a:buNone/>
              <a:defRPr/>
            </a:pPr>
            <a:r>
              <a:rPr lang="ru-RU" sz="2400" b="1" dirty="0" err="1">
                <a:solidFill>
                  <a:srgbClr val="002060"/>
                </a:solidFill>
                <a:latin typeface="Times New Roman" pitchFamily="18" charset="0"/>
              </a:rPr>
              <a:t>Ўзбекистон</a:t>
            </a: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Республикаси</a:t>
            </a:r>
            <a:r>
              <a:rPr lang="ru-RU" sz="2400" b="1" dirty="0">
                <a:solidFill>
                  <a:srgbClr val="002060"/>
                </a:solidFill>
                <a:latin typeface="Times New Roman" pitchFamily="18" charset="0"/>
              </a:rPr>
              <a:t> </a:t>
            </a:r>
            <a:r>
              <a:rPr lang="ru-RU" sz="2400" b="1" dirty="0" err="1">
                <a:solidFill>
                  <a:srgbClr val="002060"/>
                </a:solidFill>
                <a:latin typeface="Times New Roman" pitchFamily="18" charset="0"/>
              </a:rPr>
              <a:t>Президенти</a:t>
            </a:r>
            <a:r>
              <a:rPr lang="ru-RU" sz="2400" b="1" dirty="0">
                <a:solidFill>
                  <a:srgbClr val="002060"/>
                </a:solidFill>
                <a:latin typeface="Times New Roman" pitchFamily="18" charset="0"/>
              </a:rPr>
              <a:t> </a:t>
            </a:r>
            <a:endParaRPr lang="uz-Cyrl-UZ" sz="2400" b="1" dirty="0">
              <a:solidFill>
                <a:srgbClr val="002060"/>
              </a:solidFill>
              <a:latin typeface="Times New Roman" pitchFamily="18" charset="0"/>
            </a:endParaRPr>
          </a:p>
          <a:p>
            <a:pPr algn="just">
              <a:lnSpc>
                <a:spcPct val="90000"/>
              </a:lnSpc>
              <a:defRPr/>
            </a:pPr>
            <a:r>
              <a:rPr lang="uz-Cyrl-UZ" sz="2400" b="1" dirty="0">
                <a:solidFill>
                  <a:srgbClr val="002060"/>
                </a:solidFill>
                <a:latin typeface="Times New Roman" pitchFamily="18" charset="0"/>
              </a:rPr>
              <a:t> </a:t>
            </a:r>
            <a:r>
              <a:rPr lang="ru-RU" sz="2400" dirty="0" err="1">
                <a:solidFill>
                  <a:srgbClr val="002060"/>
                </a:solidFill>
                <a:latin typeface="Times New Roman" pitchFamily="18" charset="0"/>
              </a:rPr>
              <a:t>мамлакатнинг</a:t>
            </a:r>
            <a:r>
              <a:rPr lang="ru-RU" sz="2400" dirty="0">
                <a:solidFill>
                  <a:srgbClr val="002060"/>
                </a:solidFill>
                <a:latin typeface="Times New Roman" pitchFamily="18" charset="0"/>
              </a:rPr>
              <a:t> </a:t>
            </a:r>
            <a:r>
              <a:rPr lang="uz-Cyrl-UZ" sz="2400" dirty="0">
                <a:solidFill>
                  <a:srgbClr val="002060"/>
                </a:solidFill>
                <a:latin typeface="Times New Roman" pitchFamily="18" charset="0"/>
              </a:rPr>
              <a:t>т</a:t>
            </a:r>
            <a:r>
              <a:rPr lang="ru-RU" sz="2400" dirty="0" err="1">
                <a:solidFill>
                  <a:srgbClr val="002060"/>
                </a:solidFill>
                <a:latin typeface="Times New Roman" pitchFamily="18" charset="0"/>
              </a:rPr>
              <a:t>ашқи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сиёсий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фаолиятига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умумий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ра</a:t>
            </a:r>
            <a:r>
              <a:rPr lang="uz-Cyrl-UZ" sz="2400" dirty="0">
                <a:solidFill>
                  <a:srgbClr val="002060"/>
                </a:solidFill>
                <a:latin typeface="Times New Roman" pitchFamily="18" charset="0"/>
              </a:rPr>
              <a:t>ҳ</a:t>
            </a:r>
            <a:r>
              <a:rPr lang="ru-RU" sz="2400" dirty="0" err="1">
                <a:solidFill>
                  <a:srgbClr val="002060"/>
                </a:solidFill>
                <a:latin typeface="Times New Roman" pitchFamily="18" charset="0"/>
              </a:rPr>
              <a:t>барликни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амалга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оширади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давлатнинг</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халқаро</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минтақавий</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хавфсизлик</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масалаларига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оид</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стратегик</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мақсад</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вазифаларини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белгилаб</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беради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ҳамда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Давлат</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ра</a:t>
            </a:r>
            <a:r>
              <a:rPr lang="uz-Cyrl-UZ" sz="2400" dirty="0">
                <a:solidFill>
                  <a:srgbClr val="002060"/>
                </a:solidFill>
                <a:latin typeface="Times New Roman" pitchFamily="18" charset="0"/>
              </a:rPr>
              <a:t>ҳ</a:t>
            </a:r>
            <a:r>
              <a:rPr lang="ru-RU" sz="2400" dirty="0" err="1">
                <a:solidFill>
                  <a:srgbClr val="002060"/>
                </a:solidFill>
                <a:latin typeface="Times New Roman" pitchFamily="18" charset="0"/>
              </a:rPr>
              <a:t>бари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сифатида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халқаро</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муносабатларда</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Ўзбекистон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Республикаси</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номидан</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иш</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олиб</a:t>
            </a:r>
            <a:r>
              <a:rPr lang="ru-RU" sz="2400" dirty="0">
                <a:solidFill>
                  <a:srgbClr val="002060"/>
                </a:solidFill>
                <a:latin typeface="Times New Roman" pitchFamily="18" charset="0"/>
              </a:rPr>
              <a:t> </a:t>
            </a:r>
            <a:r>
              <a:rPr lang="ru-RU" sz="2400" dirty="0" err="1">
                <a:solidFill>
                  <a:srgbClr val="002060"/>
                </a:solidFill>
                <a:latin typeface="Times New Roman" pitchFamily="18" charset="0"/>
              </a:rPr>
              <a:t>боради</a:t>
            </a:r>
            <a:r>
              <a:rPr lang="ru-RU" sz="2400" dirty="0">
                <a:solidFill>
                  <a:srgbClr val="002060"/>
                </a:solidFill>
                <a:latin typeface="Times New Roman" pitchFamily="18" charset="0"/>
              </a:rPr>
              <a:t>.</a:t>
            </a:r>
            <a:endParaRPr lang="uz-Cyrl-UZ" sz="2400" dirty="0">
              <a:solidFill>
                <a:srgbClr val="002060"/>
              </a:solidFill>
              <a:latin typeface="Times New Roman" pitchFamily="18" charset="0"/>
            </a:endParaRPr>
          </a:p>
          <a:p>
            <a:pPr>
              <a:lnSpc>
                <a:spcPct val="90000"/>
              </a:lnSpc>
              <a:defRPr/>
            </a:pPr>
            <a:endParaRPr lang="ru-RU" sz="2400" dirty="0">
              <a:solidFill>
                <a:srgbClr val="002060"/>
              </a:solidFill>
              <a:latin typeface="Times New Roman" pitchFamily="18" charset="0"/>
            </a:endParaRPr>
          </a:p>
        </p:txBody>
      </p:sp>
      <p:sp>
        <p:nvSpPr>
          <p:cNvPr id="39939"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0C58BCA4-983D-4AB8-86DC-B40AE5EABCD6}" type="slidenum">
              <a:rPr lang="ru-RU" altLang="ru-RU" sz="1200" smtClean="0">
                <a:solidFill>
                  <a:schemeClr val="tx1"/>
                </a:solidFill>
                <a:latin typeface="Arial" panose="020B0604020202020204" pitchFamily="34" charset="0"/>
              </a:rPr>
              <a:pPr>
                <a:spcBef>
                  <a:spcPct val="0"/>
                </a:spcBef>
                <a:spcAft>
                  <a:spcPct val="0"/>
                </a:spcAft>
                <a:buClrTx/>
                <a:buSzTx/>
                <a:buFontTx/>
                <a:buNone/>
              </a:pPr>
              <a:t>60</a:t>
            </a:fld>
            <a:endParaRPr lang="ru-RU" altLang="ru-RU" sz="1200">
              <a:solidFill>
                <a:schemeClr val="tx1"/>
              </a:solidFill>
              <a:latin typeface="Arial" panose="020B0604020202020204" pitchFamily="34" charset="0"/>
            </a:endParaRPr>
          </a:p>
        </p:txBody>
      </p:sp>
      <p:sp>
        <p:nvSpPr>
          <p:cNvPr id="39940" name="Rectangle 2"/>
          <p:cNvSpPr>
            <a:spLocks noGrp="1" noRot="1" noChangeArrowheads="1"/>
          </p:cNvSpPr>
          <p:nvPr>
            <p:ph type="title"/>
          </p:nvPr>
        </p:nvSpPr>
        <p:spPr bwMode="auto">
          <a:xfrm>
            <a:off x="684213" y="274638"/>
            <a:ext cx="7775575" cy="677108"/>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i="0" dirty="0">
                <a:solidFill>
                  <a:srgbClr val="002060"/>
                </a:solidFill>
                <a:effectLst/>
                <a:latin typeface="Times New Roman" panose="02020603050405020304" pitchFamily="18" charset="0"/>
              </a:rPr>
              <a:t>Т</a:t>
            </a:r>
            <a:r>
              <a:rPr lang="ru-RU" altLang="ru-RU" sz="2200" i="0" dirty="0">
                <a:solidFill>
                  <a:srgbClr val="002060"/>
                </a:solidFill>
                <a:effectLst/>
                <a:latin typeface="Times New Roman" panose="02020603050405020304" pitchFamily="18" charset="0"/>
              </a:rPr>
              <a:t>АШҚИ СИЁСИЙ </a:t>
            </a:r>
            <a:r>
              <a:rPr lang="uz-Cyrl-UZ" altLang="ru-RU" sz="2200" i="0" dirty="0">
                <a:solidFill>
                  <a:srgbClr val="002060"/>
                </a:solidFill>
                <a:effectLst/>
                <a:latin typeface="Times New Roman" panose="02020603050405020304" pitchFamily="18" charset="0"/>
              </a:rPr>
              <a:t>ФАОЛИЯТНИ ОЛИБ БОРУВЧИ </a:t>
            </a:r>
            <a:r>
              <a:rPr lang="ru-RU" altLang="ru-RU" sz="2200" i="0" dirty="0">
                <a:solidFill>
                  <a:srgbClr val="002060"/>
                </a:solidFill>
                <a:effectLst/>
                <a:latin typeface="Times New Roman" panose="02020603050405020304" pitchFamily="18" charset="0"/>
              </a:rPr>
              <a:t>ДАВЛАТ </a:t>
            </a:r>
            <a:r>
              <a:rPr lang="uz-Cyrl-UZ" altLang="ru-RU" sz="2200" i="0" dirty="0">
                <a:solidFill>
                  <a:srgbClr val="002060"/>
                </a:solidFill>
                <a:effectLst/>
                <a:latin typeface="Times New Roman" panose="02020603050405020304" pitchFamily="18" charset="0"/>
              </a:rPr>
              <a:t>Ҳ</a:t>
            </a:r>
            <a:r>
              <a:rPr lang="ru-RU" altLang="ru-RU" sz="2200" i="0" dirty="0">
                <a:solidFill>
                  <a:srgbClr val="002060"/>
                </a:solidFill>
                <a:effectLst/>
                <a:latin typeface="Times New Roman" panose="02020603050405020304" pitchFamily="18" charset="0"/>
              </a:rPr>
              <a:t>ОКИМИЯТИ ОРГАНЛАРИ</a:t>
            </a:r>
          </a:p>
        </p:txBody>
      </p:sp>
      <p:pic>
        <p:nvPicPr>
          <p:cNvPr id="399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701800"/>
            <a:ext cx="31686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9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idx="4294967295"/>
          </p:nvPr>
        </p:nvSpPr>
        <p:spPr>
          <a:xfrm>
            <a:off x="34925" y="1125538"/>
            <a:ext cx="5545138" cy="5327650"/>
          </a:xfrm>
        </p:spPr>
        <p:txBody>
          <a:bodyPr/>
          <a:lstStyle/>
          <a:p>
            <a:pPr marL="46037" indent="0" algn="ctr">
              <a:lnSpc>
                <a:spcPct val="80000"/>
              </a:lnSpc>
              <a:buFont typeface="Georgia" panose="02040502050405020303" pitchFamily="18" charset="0"/>
              <a:buNone/>
              <a:defRPr/>
            </a:pPr>
            <a:r>
              <a:rPr lang="ru-RU" sz="2000" b="1" dirty="0" err="1">
                <a:solidFill>
                  <a:srgbClr val="002060"/>
                </a:solidFill>
                <a:latin typeface="Times New Roman" pitchFamily="18" charset="0"/>
              </a:rPr>
              <a:t>Олий</a:t>
            </a:r>
            <a:r>
              <a:rPr lang="ru-RU" sz="2000" b="1" dirty="0">
                <a:solidFill>
                  <a:srgbClr val="002060"/>
                </a:solidFill>
                <a:latin typeface="Times New Roman" pitchFamily="18" charset="0"/>
              </a:rPr>
              <a:t> </a:t>
            </a:r>
            <a:r>
              <a:rPr lang="ru-RU" sz="2000" b="1" dirty="0" err="1">
                <a:solidFill>
                  <a:srgbClr val="002060"/>
                </a:solidFill>
                <a:latin typeface="Times New Roman" pitchFamily="18" charset="0"/>
              </a:rPr>
              <a:t>Мажлис</a:t>
            </a:r>
            <a:r>
              <a:rPr lang="ru-RU" sz="2000" b="1" dirty="0">
                <a:solidFill>
                  <a:srgbClr val="002060"/>
                </a:solidFill>
                <a:latin typeface="Times New Roman" pitchFamily="18" charset="0"/>
              </a:rPr>
              <a:t> </a:t>
            </a:r>
            <a:endParaRPr lang="uz-Cyrl-UZ" sz="2000" b="1" dirty="0">
              <a:solidFill>
                <a:srgbClr val="002060"/>
              </a:solidFill>
              <a:latin typeface="Times New Roman" pitchFamily="18" charset="0"/>
            </a:endParaRPr>
          </a:p>
          <a:p>
            <a:pPr algn="just">
              <a:lnSpc>
                <a:spcPct val="80000"/>
              </a:lnSpc>
              <a:defRPr/>
            </a:pPr>
            <a:r>
              <a:rPr lang="ru-RU" sz="2100" dirty="0" err="1">
                <a:solidFill>
                  <a:srgbClr val="002060"/>
                </a:solidFill>
                <a:latin typeface="Times New Roman" pitchFamily="18" charset="0"/>
              </a:rPr>
              <a:t>мамлакат</a:t>
            </a:r>
            <a:r>
              <a:rPr lang="ru-RU" sz="2100" dirty="0">
                <a:solidFill>
                  <a:srgbClr val="002060"/>
                </a:solidFill>
                <a:latin typeface="Times New Roman" pitchFamily="18" charset="0"/>
              </a:rPr>
              <a:t> </a:t>
            </a:r>
            <a:r>
              <a:rPr lang="uz-Cyrl-UZ" sz="2100" dirty="0">
                <a:solidFill>
                  <a:srgbClr val="002060"/>
                </a:solidFill>
                <a:latin typeface="Times New Roman" pitchFamily="18" charset="0"/>
              </a:rPr>
              <a:t>т</a:t>
            </a:r>
            <a:r>
              <a:rPr lang="ru-RU" sz="2100" dirty="0" err="1">
                <a:solidFill>
                  <a:srgbClr val="002060"/>
                </a:solidFill>
                <a:latin typeface="Times New Roman" pitchFamily="18" charset="0"/>
              </a:rPr>
              <a:t>ашқи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сиёсий</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фаолиятининг</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асосий</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йўналишларига</a:t>
            </a:r>
            <a:r>
              <a:rPr lang="ru-RU" sz="2100" dirty="0">
                <a:solidFill>
                  <a:srgbClr val="002060"/>
                </a:solidFill>
                <a:latin typeface="Times New Roman" pitchFamily="18" charset="0"/>
              </a:rPr>
              <a:t> до</a:t>
            </a:r>
            <a:r>
              <a:rPr lang="uz-Cyrl-UZ" sz="2100" dirty="0">
                <a:solidFill>
                  <a:srgbClr val="002060"/>
                </a:solidFill>
                <a:latin typeface="Times New Roman" pitchFamily="18" charset="0"/>
              </a:rPr>
              <a:t>и</a:t>
            </a:r>
            <a:r>
              <a:rPr lang="ru-RU" sz="2100" dirty="0">
                <a:solidFill>
                  <a:srgbClr val="002060"/>
                </a:solidFill>
                <a:latin typeface="Times New Roman" pitchFamily="18" charset="0"/>
              </a:rPr>
              <a:t>р </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онунларни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ишлаб</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чи</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кўриб</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чи</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қабул</a:t>
            </a:r>
            <a:r>
              <a:rPr lang="ru-RU" sz="2100" dirty="0">
                <a:solidFill>
                  <a:srgbClr val="002060"/>
                </a:solidFill>
                <a:latin typeface="Times New Roman" pitchFamily="18" charset="0"/>
              </a:rPr>
              <a:t> </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илади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Ўзбекистон</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Республикасининг</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халқаро</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шартномаларини</a:t>
            </a:r>
            <a:r>
              <a:rPr lang="ru-RU" sz="2100" dirty="0">
                <a:solidFill>
                  <a:srgbClr val="002060"/>
                </a:solidFill>
                <a:latin typeface="Times New Roman" pitchFamily="18" charset="0"/>
              </a:rPr>
              <a:t> ратификация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денонсация </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илади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Олий</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Мажлис</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Сенати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Ўзбекистон</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Республикаси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Президентининг</a:t>
            </a:r>
            <a:r>
              <a:rPr lang="ru-RU" sz="2100" dirty="0">
                <a:solidFill>
                  <a:srgbClr val="002060"/>
                </a:solidFill>
                <a:latin typeface="Times New Roman" pitchFamily="18" charset="0"/>
              </a:rPr>
              <a:t> та</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димига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биноан</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Ўзбекистон</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Республикасининг</a:t>
            </a:r>
            <a:r>
              <a:rPr lang="ru-RU" sz="2100" dirty="0">
                <a:solidFill>
                  <a:srgbClr val="002060"/>
                </a:solidFill>
                <a:latin typeface="Times New Roman" pitchFamily="18" charset="0"/>
              </a:rPr>
              <a:t> чет </a:t>
            </a:r>
            <a:r>
              <a:rPr lang="ru-RU" sz="2100" dirty="0" err="1">
                <a:solidFill>
                  <a:srgbClr val="002060"/>
                </a:solidFill>
                <a:latin typeface="Times New Roman" pitchFamily="18" charset="0"/>
              </a:rPr>
              <a:t>давлатлардаги</a:t>
            </a:r>
            <a:r>
              <a:rPr lang="ru-RU" sz="2100" dirty="0">
                <a:solidFill>
                  <a:srgbClr val="002060"/>
                </a:solidFill>
                <a:latin typeface="Times New Roman" pitchFamily="18" charset="0"/>
              </a:rPr>
              <a:t> дипломатик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бошқа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вакилларини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тайинлайди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лавозимидан</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озод</a:t>
            </a:r>
            <a:r>
              <a:rPr lang="ru-RU" sz="2100" dirty="0">
                <a:solidFill>
                  <a:srgbClr val="002060"/>
                </a:solidFill>
                <a:latin typeface="Times New Roman" pitchFamily="18" charset="0"/>
              </a:rPr>
              <a:t> </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илади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Олий</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Мажлис</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Ўзбекистон</a:t>
            </a:r>
            <a:r>
              <a:rPr lang="ru-RU" sz="2100" dirty="0">
                <a:solidFill>
                  <a:srgbClr val="002060"/>
                </a:solidFill>
                <a:latin typeface="Times New Roman" pitchFamily="18" charset="0"/>
              </a:rPr>
              <a:t> </a:t>
            </a:r>
            <a:r>
              <a:rPr lang="uz-Cyrl-UZ" sz="2100" dirty="0">
                <a:solidFill>
                  <a:srgbClr val="002060"/>
                </a:solidFill>
                <a:latin typeface="Times New Roman" pitchFamily="18" charset="0"/>
              </a:rPr>
              <a:t>т</a:t>
            </a:r>
            <a:r>
              <a:rPr lang="ru-RU" sz="2100" dirty="0" err="1">
                <a:solidFill>
                  <a:srgbClr val="002060"/>
                </a:solidFill>
                <a:latin typeface="Times New Roman" pitchFamily="18" charset="0"/>
              </a:rPr>
              <a:t>ашқи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сиёсатининг</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мақсад</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вазифаларига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эришишда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фаол</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иштирок</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этади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унинг</a:t>
            </a:r>
            <a:r>
              <a:rPr lang="ru-RU" sz="2100" dirty="0">
                <a:solidFill>
                  <a:srgbClr val="002060"/>
                </a:solidFill>
                <a:latin typeface="Times New Roman" pitchFamily="18" charset="0"/>
              </a:rPr>
              <a:t> </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онунчилик</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базасини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такомиллаштиришга</a:t>
            </a:r>
            <a:r>
              <a:rPr lang="ru-RU" sz="2100" dirty="0">
                <a:solidFill>
                  <a:srgbClr val="002060"/>
                </a:solidFill>
                <a:latin typeface="Times New Roman" pitchFamily="18" charset="0"/>
              </a:rPr>
              <a:t> до</a:t>
            </a:r>
            <a:r>
              <a:rPr lang="uz-Cyrl-UZ" sz="2100" dirty="0">
                <a:solidFill>
                  <a:srgbClr val="002060"/>
                </a:solidFill>
                <a:latin typeface="Times New Roman" pitchFamily="18" charset="0"/>
              </a:rPr>
              <a:t>и</a:t>
            </a:r>
            <a:r>
              <a:rPr lang="ru-RU" sz="2100" dirty="0">
                <a:solidFill>
                  <a:srgbClr val="002060"/>
                </a:solidFill>
                <a:latin typeface="Times New Roman" pitchFamily="18" charset="0"/>
              </a:rPr>
              <a:t>р </a:t>
            </a:r>
            <a:r>
              <a:rPr lang="ru-RU" sz="2100" dirty="0" err="1">
                <a:solidFill>
                  <a:srgbClr val="002060"/>
                </a:solidFill>
                <a:latin typeface="Times New Roman" pitchFamily="18" charset="0"/>
              </a:rPr>
              <a:t>тизимли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кенг</a:t>
            </a:r>
            <a:r>
              <a:rPr lang="ru-RU" sz="2100" dirty="0">
                <a:solidFill>
                  <a:srgbClr val="002060"/>
                </a:solidFill>
                <a:latin typeface="Times New Roman" pitchFamily="18" charset="0"/>
              </a:rPr>
              <a:t> к</a:t>
            </a:r>
            <a:r>
              <a:rPr lang="uz-Cyrl-UZ" sz="2100" dirty="0">
                <a:solidFill>
                  <a:srgbClr val="002060"/>
                </a:solidFill>
                <a:latin typeface="Times New Roman" pitchFamily="18" charset="0"/>
              </a:rPr>
              <a:t>ў</a:t>
            </a:r>
            <a:r>
              <a:rPr lang="ru-RU" sz="2100" dirty="0" err="1">
                <a:solidFill>
                  <a:srgbClr val="002060"/>
                </a:solidFill>
                <a:latin typeface="Times New Roman" pitchFamily="18" charset="0"/>
              </a:rPr>
              <a:t>ламли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ишларни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амалга</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оширади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хорижий</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давлатларнинг</a:t>
            </a:r>
            <a:r>
              <a:rPr lang="ru-RU" sz="2100" dirty="0">
                <a:solidFill>
                  <a:srgbClr val="002060"/>
                </a:solidFill>
                <a:latin typeface="Times New Roman" pitchFamily="18" charset="0"/>
              </a:rPr>
              <a:t> парламент </a:t>
            </a:r>
            <a:r>
              <a:rPr lang="ru-RU" sz="2100" dirty="0" err="1">
                <a:solidFill>
                  <a:srgbClr val="002060"/>
                </a:solidFill>
                <a:latin typeface="Times New Roman" pitchFamily="18" charset="0"/>
              </a:rPr>
              <a:t>органлари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билан</a:t>
            </a:r>
            <a:r>
              <a:rPr lang="ru-RU" sz="2100" dirty="0">
                <a:solidFill>
                  <a:srgbClr val="002060"/>
                </a:solidFill>
                <a:latin typeface="Times New Roman" pitchFamily="18" charset="0"/>
              </a:rPr>
              <a:t> ало</a:t>
            </a:r>
            <a:r>
              <a:rPr lang="uz-Cyrl-UZ" sz="2100" dirty="0">
                <a:solidFill>
                  <a:srgbClr val="002060"/>
                </a:solidFill>
                <a:latin typeface="Times New Roman" pitchFamily="18" charset="0"/>
              </a:rPr>
              <a:t>қ</a:t>
            </a:r>
            <a:r>
              <a:rPr lang="ru-RU" sz="2100" dirty="0" err="1">
                <a:solidFill>
                  <a:srgbClr val="002060"/>
                </a:solidFill>
                <a:latin typeface="Times New Roman" pitchFamily="18" charset="0"/>
              </a:rPr>
              <a:t>аларни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ривожлантиради</a:t>
            </a:r>
            <a:r>
              <a:rPr lang="ru-RU" sz="2100" dirty="0">
                <a:solidFill>
                  <a:srgbClr val="002060"/>
                </a:solidFill>
                <a:latin typeface="Times New Roman" pitchFamily="18" charset="0"/>
              </a:rPr>
              <a:t> </a:t>
            </a:r>
            <a:r>
              <a:rPr lang="ru-RU" sz="2100" dirty="0" err="1">
                <a:solidFill>
                  <a:srgbClr val="002060"/>
                </a:solidFill>
                <a:latin typeface="Times New Roman" pitchFamily="18" charset="0"/>
              </a:rPr>
              <a:t>ва</a:t>
            </a:r>
            <a:r>
              <a:rPr lang="ru-RU" sz="2100" dirty="0">
                <a:solidFill>
                  <a:srgbClr val="002060"/>
                </a:solidFill>
                <a:latin typeface="Times New Roman" pitchFamily="18" charset="0"/>
              </a:rPr>
              <a:t> муста</a:t>
            </a:r>
            <a:r>
              <a:rPr lang="uz-Cyrl-UZ" sz="2100" dirty="0">
                <a:solidFill>
                  <a:srgbClr val="002060"/>
                </a:solidFill>
                <a:latin typeface="Times New Roman" pitchFamily="18" charset="0"/>
              </a:rPr>
              <a:t>ҳ</a:t>
            </a:r>
            <a:r>
              <a:rPr lang="ru-RU" sz="2100" dirty="0" err="1">
                <a:solidFill>
                  <a:srgbClr val="002060"/>
                </a:solidFill>
                <a:latin typeface="Times New Roman" pitchFamily="18" charset="0"/>
              </a:rPr>
              <a:t>камлайди</a:t>
            </a:r>
            <a:r>
              <a:rPr lang="ru-RU" sz="2100" dirty="0">
                <a:solidFill>
                  <a:srgbClr val="002060"/>
                </a:solidFill>
                <a:latin typeface="Times New Roman" pitchFamily="18" charset="0"/>
              </a:rPr>
              <a:t>.</a:t>
            </a:r>
            <a:endParaRPr lang="uz-Cyrl-UZ" sz="2100" dirty="0">
              <a:solidFill>
                <a:srgbClr val="002060"/>
              </a:solidFill>
              <a:latin typeface="Times New Roman" pitchFamily="18" charset="0"/>
            </a:endParaRPr>
          </a:p>
        </p:txBody>
      </p:sp>
      <p:sp>
        <p:nvSpPr>
          <p:cNvPr id="40963"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CF41D394-E730-4215-AE98-127DF85286D0}" type="slidenum">
              <a:rPr lang="ru-RU" altLang="ru-RU" sz="1200" smtClean="0">
                <a:solidFill>
                  <a:schemeClr val="tx1"/>
                </a:solidFill>
                <a:latin typeface="Arial" panose="020B0604020202020204" pitchFamily="34" charset="0"/>
              </a:rPr>
              <a:pPr>
                <a:spcBef>
                  <a:spcPct val="0"/>
                </a:spcBef>
                <a:spcAft>
                  <a:spcPct val="0"/>
                </a:spcAft>
                <a:buClrTx/>
                <a:buSzTx/>
                <a:buFontTx/>
                <a:buNone/>
              </a:pPr>
              <a:t>61</a:t>
            </a:fld>
            <a:endParaRPr lang="ru-RU" altLang="ru-RU" sz="1200">
              <a:solidFill>
                <a:schemeClr val="tx1"/>
              </a:solidFill>
              <a:latin typeface="Arial" panose="020B0604020202020204" pitchFamily="34" charset="0"/>
            </a:endParaRPr>
          </a:p>
        </p:txBody>
      </p:sp>
      <p:sp>
        <p:nvSpPr>
          <p:cNvPr id="40964" name="Rectangle 2"/>
          <p:cNvSpPr>
            <a:spLocks noGrp="1" noRot="1" noChangeArrowheads="1"/>
          </p:cNvSpPr>
          <p:nvPr>
            <p:ph type="title"/>
          </p:nvPr>
        </p:nvSpPr>
        <p:spPr bwMode="auto">
          <a:xfrm>
            <a:off x="755650" y="274638"/>
            <a:ext cx="7561263" cy="677108"/>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i="0" dirty="0">
                <a:solidFill>
                  <a:srgbClr val="7030A0"/>
                </a:solidFill>
                <a:effectLst/>
                <a:latin typeface="Times New Roman" panose="02020603050405020304" pitchFamily="18" charset="0"/>
              </a:rPr>
              <a:t>Т</a:t>
            </a:r>
            <a:r>
              <a:rPr lang="ru-RU" altLang="ru-RU" sz="2200" i="0" dirty="0">
                <a:solidFill>
                  <a:srgbClr val="7030A0"/>
                </a:solidFill>
                <a:effectLst/>
                <a:latin typeface="Times New Roman" panose="02020603050405020304" pitchFamily="18" charset="0"/>
              </a:rPr>
              <a:t>АШҚИ СИЁСИЙ </a:t>
            </a:r>
            <a:r>
              <a:rPr lang="uz-Cyrl-UZ" altLang="ru-RU" sz="2200" i="0" dirty="0">
                <a:solidFill>
                  <a:srgbClr val="7030A0"/>
                </a:solidFill>
                <a:effectLst/>
                <a:latin typeface="Times New Roman" panose="02020603050405020304" pitchFamily="18" charset="0"/>
              </a:rPr>
              <a:t>ФАОЛИЯТНИ ОЛИБ БОРУВЧИ </a:t>
            </a:r>
            <a:r>
              <a:rPr lang="ru-RU" altLang="ru-RU" sz="2200" i="0" dirty="0">
                <a:solidFill>
                  <a:srgbClr val="7030A0"/>
                </a:solidFill>
                <a:effectLst/>
                <a:latin typeface="Times New Roman" panose="02020603050405020304" pitchFamily="18" charset="0"/>
              </a:rPr>
              <a:t>ДАВЛАТ </a:t>
            </a:r>
            <a:r>
              <a:rPr lang="uz-Cyrl-UZ" altLang="ru-RU" sz="2200" i="0" dirty="0">
                <a:solidFill>
                  <a:srgbClr val="7030A0"/>
                </a:solidFill>
                <a:effectLst/>
                <a:latin typeface="Times New Roman" panose="02020603050405020304" pitchFamily="18" charset="0"/>
              </a:rPr>
              <a:t>Ҳ</a:t>
            </a:r>
            <a:r>
              <a:rPr lang="ru-RU" altLang="ru-RU" sz="2200" i="0" dirty="0">
                <a:solidFill>
                  <a:srgbClr val="7030A0"/>
                </a:solidFill>
                <a:effectLst/>
                <a:latin typeface="Times New Roman" panose="02020603050405020304" pitchFamily="18" charset="0"/>
              </a:rPr>
              <a:t>ОКИМИЯТИ ОРГАНЛАРИ</a:t>
            </a:r>
          </a:p>
        </p:txBody>
      </p:sp>
      <p:pic>
        <p:nvPicPr>
          <p:cNvPr id="40965" name="Picture 4" descr="uzbekistan_parlia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005263"/>
            <a:ext cx="29876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senat-uzbekist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412875"/>
            <a:ext cx="302418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354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4294967295"/>
          </p:nvPr>
        </p:nvSpPr>
        <p:spPr>
          <a:xfrm>
            <a:off x="179388" y="908050"/>
            <a:ext cx="5184775" cy="5616575"/>
          </a:xfrm>
        </p:spPr>
        <p:txBody>
          <a:bodyPr/>
          <a:lstStyle/>
          <a:p>
            <a:pPr>
              <a:defRPr/>
            </a:pPr>
            <a:endParaRPr lang="uz-Cyrl-UZ" sz="2800" b="1" dirty="0">
              <a:latin typeface="Times New Roman" pitchFamily="18" charset="0"/>
            </a:endParaRPr>
          </a:p>
          <a:p>
            <a:pPr marL="46037" indent="0" algn="ctr">
              <a:buFont typeface="Georgia" panose="02040502050405020303" pitchFamily="18" charset="0"/>
              <a:buNone/>
              <a:defRPr/>
            </a:pPr>
            <a:r>
              <a:rPr lang="ru-RU" sz="2400" b="1" dirty="0" err="1">
                <a:latin typeface="Times New Roman" pitchFamily="18" charset="0"/>
              </a:rPr>
              <a:t>Вазирлар</a:t>
            </a:r>
            <a:r>
              <a:rPr lang="ru-RU" sz="2400" b="1" dirty="0">
                <a:latin typeface="Times New Roman" pitchFamily="18" charset="0"/>
              </a:rPr>
              <a:t> </a:t>
            </a:r>
            <a:r>
              <a:rPr lang="ru-RU" sz="2400" b="1" dirty="0" err="1">
                <a:latin typeface="Times New Roman" pitchFamily="18" charset="0"/>
              </a:rPr>
              <a:t>Маҳкамаси</a:t>
            </a:r>
            <a:r>
              <a:rPr lang="ru-RU" sz="2400" dirty="0">
                <a:latin typeface="Times New Roman" pitchFamily="18" charset="0"/>
              </a:rPr>
              <a:t> </a:t>
            </a:r>
            <a:endParaRPr lang="uz-Cyrl-UZ" sz="2400" dirty="0">
              <a:latin typeface="Times New Roman" pitchFamily="18" charset="0"/>
            </a:endParaRPr>
          </a:p>
          <a:p>
            <a:pPr algn="just">
              <a:defRPr/>
            </a:pPr>
            <a:r>
              <a:rPr lang="ru-RU" sz="2400" dirty="0" err="1">
                <a:latin typeface="Times New Roman" pitchFamily="18" charset="0"/>
              </a:rPr>
              <a:t>мамлакатнинг</a:t>
            </a:r>
            <a:r>
              <a:rPr lang="ru-RU" sz="2400" dirty="0">
                <a:latin typeface="Times New Roman" pitchFamily="18" charset="0"/>
              </a:rPr>
              <a:t> </a:t>
            </a:r>
            <a:r>
              <a:rPr lang="uz-Cyrl-UZ" sz="2400" dirty="0">
                <a:latin typeface="Times New Roman" pitchFamily="18" charset="0"/>
              </a:rPr>
              <a:t>т</a:t>
            </a:r>
            <a:r>
              <a:rPr lang="ru-RU" sz="2400" dirty="0" err="1">
                <a:latin typeface="Times New Roman" pitchFamily="18" charset="0"/>
              </a:rPr>
              <a:t>ашқи</a:t>
            </a:r>
            <a:r>
              <a:rPr lang="ru-RU" sz="2400" dirty="0">
                <a:latin typeface="Times New Roman" pitchFamily="18" charset="0"/>
              </a:rPr>
              <a:t> </a:t>
            </a:r>
            <a:r>
              <a:rPr lang="ru-RU" sz="2400" dirty="0" err="1">
                <a:latin typeface="Times New Roman" pitchFamily="18" charset="0"/>
              </a:rPr>
              <a:t>сиёсий</a:t>
            </a:r>
            <a:r>
              <a:rPr lang="ru-RU" sz="2400" dirty="0">
                <a:latin typeface="Times New Roman" pitchFamily="18" charset="0"/>
              </a:rPr>
              <a:t> </a:t>
            </a:r>
            <a:r>
              <a:rPr lang="ru-RU" sz="2400" dirty="0" err="1">
                <a:latin typeface="Times New Roman" pitchFamily="18" charset="0"/>
              </a:rPr>
              <a:t>йўлини</a:t>
            </a:r>
            <a:r>
              <a:rPr lang="ru-RU" sz="2400" dirty="0">
                <a:latin typeface="Times New Roman" pitchFamily="18" charset="0"/>
              </a:rPr>
              <a:t> </a:t>
            </a:r>
            <a:r>
              <a:rPr lang="ru-RU" sz="2400" dirty="0" err="1">
                <a:latin typeface="Times New Roman" pitchFamily="18" charset="0"/>
              </a:rPr>
              <a:t>амалга</a:t>
            </a:r>
            <a:r>
              <a:rPr lang="ru-RU" sz="2400" dirty="0">
                <a:latin typeface="Times New Roman" pitchFamily="18" charset="0"/>
              </a:rPr>
              <a:t> </a:t>
            </a:r>
            <a:r>
              <a:rPr lang="ru-RU" sz="2400" dirty="0" err="1">
                <a:latin typeface="Times New Roman" pitchFamily="18" charset="0"/>
              </a:rPr>
              <a:t>ошириш</a:t>
            </a:r>
            <a:r>
              <a:rPr lang="ru-RU" sz="2400" dirty="0">
                <a:latin typeface="Times New Roman" pitchFamily="18" charset="0"/>
              </a:rPr>
              <a:t> </a:t>
            </a:r>
            <a:r>
              <a:rPr lang="ru-RU" sz="2400" dirty="0" err="1">
                <a:latin typeface="Times New Roman" pitchFamily="18" charset="0"/>
              </a:rPr>
              <a:t>ва</a:t>
            </a:r>
            <a:r>
              <a:rPr lang="ru-RU" sz="2400" dirty="0">
                <a:latin typeface="Times New Roman" pitchFamily="18" charset="0"/>
              </a:rPr>
              <a:t> </a:t>
            </a:r>
            <a:r>
              <a:rPr lang="uz-Cyrl-UZ" sz="2400" dirty="0">
                <a:latin typeface="Times New Roman" pitchFamily="18" charset="0"/>
              </a:rPr>
              <a:t>т</a:t>
            </a:r>
            <a:r>
              <a:rPr lang="ru-RU" sz="2400" dirty="0" err="1">
                <a:latin typeface="Times New Roman" pitchFamily="18" charset="0"/>
              </a:rPr>
              <a:t>ашқи</a:t>
            </a:r>
            <a:r>
              <a:rPr lang="ru-RU" sz="2400" dirty="0">
                <a:latin typeface="Times New Roman" pitchFamily="18" charset="0"/>
              </a:rPr>
              <a:t> </a:t>
            </a:r>
            <a:r>
              <a:rPr lang="ru-RU" sz="2400" dirty="0" err="1">
                <a:latin typeface="Times New Roman" pitchFamily="18" charset="0"/>
              </a:rPr>
              <a:t>иқтисодий</a:t>
            </a:r>
            <a:r>
              <a:rPr lang="ru-RU" sz="2400" dirty="0">
                <a:latin typeface="Times New Roman" pitchFamily="18" charset="0"/>
              </a:rPr>
              <a:t> </a:t>
            </a:r>
            <a:r>
              <a:rPr lang="ru-RU" sz="2400" dirty="0" err="1">
                <a:latin typeface="Times New Roman" pitchFamily="18" charset="0"/>
              </a:rPr>
              <a:t>манфаатларини</a:t>
            </a:r>
            <a:r>
              <a:rPr lang="ru-RU" sz="2400" dirty="0">
                <a:latin typeface="Times New Roman" pitchFamily="18" charset="0"/>
              </a:rPr>
              <a:t> </a:t>
            </a:r>
            <a:r>
              <a:rPr lang="ru-RU" sz="2400" dirty="0" err="1">
                <a:latin typeface="Times New Roman" pitchFamily="18" charset="0"/>
              </a:rPr>
              <a:t>ҳимоя</a:t>
            </a:r>
            <a:r>
              <a:rPr lang="ru-RU" sz="2400" dirty="0">
                <a:latin typeface="Times New Roman" pitchFamily="18" charset="0"/>
              </a:rPr>
              <a:t> </a:t>
            </a:r>
            <a:r>
              <a:rPr lang="ru-RU" sz="2400" dirty="0" err="1">
                <a:latin typeface="Times New Roman" pitchFamily="18" charset="0"/>
              </a:rPr>
              <a:t>қилиш</a:t>
            </a:r>
            <a:r>
              <a:rPr lang="ru-RU" sz="2400" dirty="0">
                <a:latin typeface="Times New Roman" pitchFamily="18" charset="0"/>
              </a:rPr>
              <a:t>, </a:t>
            </a:r>
            <a:r>
              <a:rPr lang="ru-RU" sz="2400" dirty="0" err="1">
                <a:latin typeface="Times New Roman" pitchFamily="18" charset="0"/>
              </a:rPr>
              <a:t>Ўзбекистон</a:t>
            </a:r>
            <a:r>
              <a:rPr lang="ru-RU" sz="2400" dirty="0">
                <a:latin typeface="Times New Roman" pitchFamily="18" charset="0"/>
              </a:rPr>
              <a:t> </a:t>
            </a:r>
            <a:r>
              <a:rPr lang="ru-RU" sz="2400" dirty="0" err="1">
                <a:latin typeface="Times New Roman" pitchFamily="18" charset="0"/>
              </a:rPr>
              <a:t>Республикасининг</a:t>
            </a:r>
            <a:r>
              <a:rPr lang="ru-RU" sz="2400" dirty="0">
                <a:latin typeface="Times New Roman" pitchFamily="18" charset="0"/>
              </a:rPr>
              <a:t> </a:t>
            </a:r>
            <a:r>
              <a:rPr lang="ru-RU" sz="2400" dirty="0" err="1">
                <a:latin typeface="Times New Roman" pitchFamily="18" charset="0"/>
              </a:rPr>
              <a:t>халқаро</a:t>
            </a:r>
            <a:r>
              <a:rPr lang="ru-RU" sz="2400" dirty="0">
                <a:latin typeface="Times New Roman" pitchFamily="18" charset="0"/>
              </a:rPr>
              <a:t> </a:t>
            </a:r>
            <a:r>
              <a:rPr lang="ru-RU" sz="2400" dirty="0" err="1">
                <a:latin typeface="Times New Roman" pitchFamily="18" charset="0"/>
              </a:rPr>
              <a:t>шартномалари</a:t>
            </a:r>
            <a:r>
              <a:rPr lang="ru-RU" sz="2400" dirty="0">
                <a:latin typeface="Times New Roman" pitchFamily="18" charset="0"/>
              </a:rPr>
              <a:t> </a:t>
            </a:r>
            <a:r>
              <a:rPr lang="ru-RU" sz="2400" dirty="0" err="1">
                <a:latin typeface="Times New Roman" pitchFamily="18" charset="0"/>
              </a:rPr>
              <a:t>бажарилишини</a:t>
            </a:r>
            <a:r>
              <a:rPr lang="ru-RU" sz="2400" dirty="0">
                <a:latin typeface="Times New Roman" pitchFamily="18" charset="0"/>
              </a:rPr>
              <a:t> </a:t>
            </a:r>
            <a:r>
              <a:rPr lang="ru-RU" sz="2400" dirty="0" err="1">
                <a:latin typeface="Times New Roman" pitchFamily="18" charset="0"/>
              </a:rPr>
              <a:t>таъминлаш</a:t>
            </a:r>
            <a:r>
              <a:rPr lang="ru-RU" sz="2400" dirty="0">
                <a:latin typeface="Times New Roman" pitchFamily="18" charset="0"/>
              </a:rPr>
              <a:t> </a:t>
            </a:r>
            <a:r>
              <a:rPr lang="ru-RU" sz="2400" dirty="0" err="1">
                <a:latin typeface="Times New Roman" pitchFamily="18" charset="0"/>
              </a:rPr>
              <a:t>борасида</a:t>
            </a:r>
            <a:r>
              <a:rPr lang="ru-RU" sz="2400" dirty="0">
                <a:latin typeface="Times New Roman" pitchFamily="18" charset="0"/>
              </a:rPr>
              <a:t> </a:t>
            </a:r>
            <a:r>
              <a:rPr lang="ru-RU" sz="2400" dirty="0" err="1">
                <a:latin typeface="Times New Roman" pitchFamily="18" charset="0"/>
              </a:rPr>
              <a:t>амалий</a:t>
            </a:r>
            <a:r>
              <a:rPr lang="ru-RU" sz="2400" dirty="0">
                <a:latin typeface="Times New Roman" pitchFamily="18" charset="0"/>
              </a:rPr>
              <a:t> </a:t>
            </a:r>
            <a:r>
              <a:rPr lang="ru-RU" sz="2400" dirty="0" err="1">
                <a:latin typeface="Times New Roman" pitchFamily="18" charset="0"/>
              </a:rPr>
              <a:t>чора-тадбирлар</a:t>
            </a:r>
            <a:r>
              <a:rPr lang="ru-RU" sz="2400" dirty="0">
                <a:latin typeface="Times New Roman" pitchFamily="18" charset="0"/>
              </a:rPr>
              <a:t> к</a:t>
            </a:r>
            <a:r>
              <a:rPr lang="uz-Cyrl-UZ" sz="2400" dirty="0">
                <a:latin typeface="Times New Roman" pitchFamily="18" charset="0"/>
              </a:rPr>
              <a:t>ў</a:t>
            </a:r>
            <a:r>
              <a:rPr lang="ru-RU" sz="2400" dirty="0">
                <a:latin typeface="Times New Roman" pitchFamily="18" charset="0"/>
              </a:rPr>
              <a:t>ради. </a:t>
            </a:r>
            <a:r>
              <a:rPr lang="ru-RU" sz="2400" dirty="0" err="1">
                <a:latin typeface="Times New Roman" pitchFamily="18" charset="0"/>
              </a:rPr>
              <a:t>Ҳукуматлараро</a:t>
            </a:r>
            <a:r>
              <a:rPr lang="ru-RU" sz="2400" dirty="0">
                <a:latin typeface="Times New Roman" pitchFamily="18" charset="0"/>
              </a:rPr>
              <a:t> ало</a:t>
            </a:r>
            <a:r>
              <a:rPr lang="uz-Cyrl-UZ" sz="2400" dirty="0">
                <a:latin typeface="Times New Roman" pitchFamily="18" charset="0"/>
              </a:rPr>
              <a:t>қ</a:t>
            </a:r>
            <a:r>
              <a:rPr lang="ru-RU" sz="2400" dirty="0" err="1">
                <a:latin typeface="Times New Roman" pitchFamily="18" charset="0"/>
              </a:rPr>
              <a:t>аларни</a:t>
            </a:r>
            <a:r>
              <a:rPr lang="ru-RU" sz="2400" dirty="0">
                <a:latin typeface="Times New Roman" pitchFamily="18" charset="0"/>
              </a:rPr>
              <a:t> </a:t>
            </a:r>
            <a:r>
              <a:rPr lang="ru-RU" sz="2400" dirty="0" err="1">
                <a:latin typeface="Times New Roman" pitchFamily="18" charset="0"/>
              </a:rPr>
              <a:t>ва</a:t>
            </a:r>
            <a:r>
              <a:rPr lang="ru-RU" sz="2400" dirty="0">
                <a:latin typeface="Times New Roman" pitchFamily="18" charset="0"/>
              </a:rPr>
              <a:t> т</a:t>
            </a:r>
            <a:r>
              <a:rPr lang="uz-Cyrl-UZ" sz="2400" dirty="0">
                <a:latin typeface="Times New Roman" pitchFamily="18" charset="0"/>
              </a:rPr>
              <a:t>у</a:t>
            </a:r>
            <a:r>
              <a:rPr lang="ru-RU" sz="2400" dirty="0" err="1">
                <a:latin typeface="Times New Roman" pitchFamily="18" charset="0"/>
              </a:rPr>
              <a:t>зилмаларни</a:t>
            </a:r>
            <a:r>
              <a:rPr lang="ru-RU" sz="2400" dirty="0">
                <a:latin typeface="Times New Roman" pitchFamily="18" charset="0"/>
              </a:rPr>
              <a:t> </a:t>
            </a:r>
            <a:r>
              <a:rPr lang="ru-RU" sz="2400" dirty="0" err="1">
                <a:latin typeface="Times New Roman" pitchFamily="18" charset="0"/>
              </a:rPr>
              <a:t>ривожлантириш</a:t>
            </a:r>
            <a:r>
              <a:rPr lang="ru-RU" sz="2400" dirty="0">
                <a:latin typeface="Times New Roman" pitchFamily="18" charset="0"/>
              </a:rPr>
              <a:t> </a:t>
            </a:r>
            <a:r>
              <a:rPr lang="ru-RU" sz="2400" dirty="0" err="1">
                <a:latin typeface="Times New Roman" pitchFamily="18" charset="0"/>
              </a:rPr>
              <a:t>ҳамда</a:t>
            </a:r>
            <a:r>
              <a:rPr lang="ru-RU" sz="2400" dirty="0">
                <a:latin typeface="Times New Roman" pitchFamily="18" charset="0"/>
              </a:rPr>
              <a:t> </a:t>
            </a:r>
            <a:r>
              <a:rPr lang="ru-RU" sz="2400" dirty="0" err="1">
                <a:latin typeface="Times New Roman" pitchFamily="18" charset="0"/>
              </a:rPr>
              <a:t>мустаҳкамлаш</a:t>
            </a:r>
            <a:r>
              <a:rPr lang="ru-RU" sz="2400" dirty="0">
                <a:latin typeface="Times New Roman" pitchFamily="18" charset="0"/>
              </a:rPr>
              <a:t> </a:t>
            </a:r>
            <a:r>
              <a:rPr lang="ru-RU" sz="2400" dirty="0" err="1">
                <a:latin typeface="Times New Roman" pitchFamily="18" charset="0"/>
              </a:rPr>
              <a:t>Вазирлар</a:t>
            </a:r>
            <a:r>
              <a:rPr lang="ru-RU" sz="2400" dirty="0">
                <a:latin typeface="Times New Roman" pitchFamily="18" charset="0"/>
              </a:rPr>
              <a:t> </a:t>
            </a:r>
            <a:r>
              <a:rPr lang="ru-RU" sz="2400" dirty="0" err="1">
                <a:latin typeface="Times New Roman" pitchFamily="18" charset="0"/>
              </a:rPr>
              <a:t>Маҳкамаси</a:t>
            </a:r>
            <a:r>
              <a:rPr lang="ru-RU" sz="2400" dirty="0">
                <a:latin typeface="Times New Roman" pitchFamily="18" charset="0"/>
              </a:rPr>
              <a:t> </a:t>
            </a:r>
            <a:r>
              <a:rPr lang="ru-RU" sz="2400" dirty="0" err="1">
                <a:latin typeface="Times New Roman" pitchFamily="18" charset="0"/>
              </a:rPr>
              <a:t>халқаро</a:t>
            </a:r>
            <a:r>
              <a:rPr lang="ru-RU" sz="2400" dirty="0">
                <a:latin typeface="Times New Roman" pitchFamily="18" charset="0"/>
              </a:rPr>
              <a:t> </a:t>
            </a:r>
            <a:r>
              <a:rPr lang="ru-RU" sz="2400" dirty="0" err="1">
                <a:latin typeface="Times New Roman" pitchFamily="18" charset="0"/>
              </a:rPr>
              <a:t>фаолиятининг</a:t>
            </a:r>
            <a:r>
              <a:rPr lang="ru-RU" sz="2400" dirty="0">
                <a:latin typeface="Times New Roman" pitchFamily="18" charset="0"/>
              </a:rPr>
              <a:t> </a:t>
            </a:r>
            <a:r>
              <a:rPr lang="ru-RU" sz="2400" dirty="0" err="1">
                <a:latin typeface="Times New Roman" pitchFamily="18" charset="0"/>
              </a:rPr>
              <a:t>муҳим</a:t>
            </a:r>
            <a:r>
              <a:rPr lang="ru-RU" sz="2400" dirty="0">
                <a:latin typeface="Times New Roman" pitchFamily="18" charset="0"/>
              </a:rPr>
              <a:t> </a:t>
            </a:r>
            <a:r>
              <a:rPr lang="ru-RU" sz="2400" dirty="0" err="1">
                <a:latin typeface="Times New Roman" pitchFamily="18" charset="0"/>
              </a:rPr>
              <a:t>йўналишидир</a:t>
            </a:r>
            <a:r>
              <a:rPr lang="ru-RU" sz="2400" dirty="0">
                <a:latin typeface="Times New Roman" pitchFamily="18" charset="0"/>
              </a:rPr>
              <a:t>.</a:t>
            </a:r>
            <a:endParaRPr lang="uz-Cyrl-UZ" sz="2400" dirty="0">
              <a:latin typeface="Times New Roman" pitchFamily="18" charset="0"/>
            </a:endParaRPr>
          </a:p>
        </p:txBody>
      </p:sp>
      <p:sp>
        <p:nvSpPr>
          <p:cNvPr id="41987"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F544E880-8F95-4A76-99CE-B913E9E81793}" type="slidenum">
              <a:rPr lang="ru-RU" altLang="ru-RU" sz="1200" smtClean="0">
                <a:solidFill>
                  <a:schemeClr val="tx1"/>
                </a:solidFill>
                <a:latin typeface="Arial" panose="020B0604020202020204" pitchFamily="34" charset="0"/>
              </a:rPr>
              <a:pPr>
                <a:spcBef>
                  <a:spcPct val="0"/>
                </a:spcBef>
                <a:spcAft>
                  <a:spcPct val="0"/>
                </a:spcAft>
                <a:buClrTx/>
                <a:buSzTx/>
                <a:buFontTx/>
                <a:buNone/>
              </a:pPr>
              <a:t>62</a:t>
            </a:fld>
            <a:endParaRPr lang="ru-RU" altLang="ru-RU" sz="1200">
              <a:solidFill>
                <a:schemeClr val="tx1"/>
              </a:solidFill>
              <a:latin typeface="Arial" panose="020B0604020202020204" pitchFamily="34" charset="0"/>
            </a:endParaRPr>
          </a:p>
        </p:txBody>
      </p:sp>
      <p:sp>
        <p:nvSpPr>
          <p:cNvPr id="41988" name="Rectangle 2"/>
          <p:cNvSpPr>
            <a:spLocks noGrp="1" noRot="1" noChangeArrowheads="1"/>
          </p:cNvSpPr>
          <p:nvPr>
            <p:ph type="title"/>
          </p:nvPr>
        </p:nvSpPr>
        <p:spPr bwMode="auto">
          <a:xfrm>
            <a:off x="827088" y="274638"/>
            <a:ext cx="7561262" cy="677108"/>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i="0" dirty="0">
                <a:solidFill>
                  <a:srgbClr val="7030A0"/>
                </a:solidFill>
                <a:effectLst/>
                <a:latin typeface="Times New Roman" panose="02020603050405020304" pitchFamily="18" charset="0"/>
              </a:rPr>
              <a:t>Т</a:t>
            </a:r>
            <a:r>
              <a:rPr lang="ru-RU" altLang="ru-RU" sz="2200" i="0" dirty="0">
                <a:solidFill>
                  <a:srgbClr val="7030A0"/>
                </a:solidFill>
                <a:effectLst/>
                <a:latin typeface="Times New Roman" panose="02020603050405020304" pitchFamily="18" charset="0"/>
              </a:rPr>
              <a:t>АШҚИ СИЁСИЙ </a:t>
            </a:r>
            <a:r>
              <a:rPr lang="uz-Cyrl-UZ" altLang="ru-RU" sz="2200" i="0" dirty="0">
                <a:solidFill>
                  <a:srgbClr val="7030A0"/>
                </a:solidFill>
                <a:effectLst/>
                <a:latin typeface="Times New Roman" panose="02020603050405020304" pitchFamily="18" charset="0"/>
              </a:rPr>
              <a:t>ФАОЛИЯТНИ ОЛИБ БОРУВЧИ </a:t>
            </a:r>
            <a:r>
              <a:rPr lang="ru-RU" altLang="ru-RU" sz="2200" i="0" dirty="0">
                <a:solidFill>
                  <a:srgbClr val="7030A0"/>
                </a:solidFill>
                <a:effectLst/>
                <a:latin typeface="Times New Roman" panose="02020603050405020304" pitchFamily="18" charset="0"/>
              </a:rPr>
              <a:t>ДАВЛАТ </a:t>
            </a:r>
            <a:r>
              <a:rPr lang="uz-Cyrl-UZ" altLang="ru-RU" sz="2200" i="0" dirty="0">
                <a:solidFill>
                  <a:srgbClr val="7030A0"/>
                </a:solidFill>
                <a:effectLst/>
                <a:latin typeface="Times New Roman" panose="02020603050405020304" pitchFamily="18" charset="0"/>
              </a:rPr>
              <a:t>Ҳ</a:t>
            </a:r>
            <a:r>
              <a:rPr lang="ru-RU" altLang="ru-RU" sz="2200" i="0" dirty="0">
                <a:solidFill>
                  <a:srgbClr val="7030A0"/>
                </a:solidFill>
                <a:effectLst/>
                <a:latin typeface="Times New Roman" panose="02020603050405020304" pitchFamily="18" charset="0"/>
              </a:rPr>
              <a:t>ОКИМИЯТИ ОРГАНЛАРИ</a:t>
            </a:r>
          </a:p>
        </p:txBody>
      </p:sp>
      <p:pic>
        <p:nvPicPr>
          <p:cNvPr id="41989" name="Picture 4" desc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205038"/>
            <a:ext cx="34909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278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idx="4294967295"/>
          </p:nvPr>
        </p:nvSpPr>
        <p:spPr>
          <a:xfrm>
            <a:off x="250825" y="1125538"/>
            <a:ext cx="8642350" cy="5256212"/>
          </a:xfrm>
        </p:spPr>
        <p:txBody>
          <a:bodyPr/>
          <a:lstStyle/>
          <a:p>
            <a:pPr marL="46037" indent="0" algn="ctr">
              <a:lnSpc>
                <a:spcPct val="80000"/>
              </a:lnSpc>
              <a:buFont typeface="Georgia" panose="02040502050405020303" pitchFamily="18" charset="0"/>
              <a:buNone/>
              <a:defRPr/>
            </a:pPr>
            <a:r>
              <a:rPr lang="ru-RU" sz="2000" b="1" dirty="0" err="1">
                <a:solidFill>
                  <a:srgbClr val="002060"/>
                </a:solidFill>
                <a:latin typeface="Times New Roman" pitchFamily="18" charset="0"/>
              </a:rPr>
              <a:t>Миллий</a:t>
            </a:r>
            <a:r>
              <a:rPr lang="ru-RU" sz="2000" b="1" dirty="0">
                <a:solidFill>
                  <a:srgbClr val="002060"/>
                </a:solidFill>
                <a:latin typeface="Times New Roman" pitchFamily="18" charset="0"/>
              </a:rPr>
              <a:t> </a:t>
            </a:r>
            <a:r>
              <a:rPr lang="ru-RU" sz="2000" b="1" dirty="0" err="1">
                <a:solidFill>
                  <a:srgbClr val="002060"/>
                </a:solidFill>
                <a:latin typeface="Times New Roman" pitchFamily="18" charset="0"/>
              </a:rPr>
              <a:t>хавфсизлик</a:t>
            </a:r>
            <a:r>
              <a:rPr lang="ru-RU" sz="2000" b="1" dirty="0">
                <a:solidFill>
                  <a:srgbClr val="002060"/>
                </a:solidFill>
                <a:latin typeface="Times New Roman" pitchFamily="18" charset="0"/>
              </a:rPr>
              <a:t> </a:t>
            </a:r>
            <a:r>
              <a:rPr lang="ru-RU" sz="2000" b="1" dirty="0" err="1">
                <a:solidFill>
                  <a:srgbClr val="002060"/>
                </a:solidFill>
                <a:latin typeface="Times New Roman" pitchFamily="18" charset="0"/>
              </a:rPr>
              <a:t>кенгаши</a:t>
            </a:r>
            <a:r>
              <a:rPr lang="ru-RU" sz="2000" dirty="0">
                <a:solidFill>
                  <a:srgbClr val="002060"/>
                </a:solidFill>
                <a:latin typeface="Times New Roman" pitchFamily="18" charset="0"/>
              </a:rPr>
              <a:t> </a:t>
            </a:r>
            <a:endParaRPr lang="uz-Cyrl-UZ" sz="2000" dirty="0">
              <a:solidFill>
                <a:srgbClr val="002060"/>
              </a:solidFill>
              <a:latin typeface="Times New Roman" pitchFamily="18" charset="0"/>
            </a:endParaRPr>
          </a:p>
          <a:p>
            <a:pPr algn="just">
              <a:lnSpc>
                <a:spcPct val="80000"/>
              </a:lnSpc>
              <a:defRPr/>
            </a:pPr>
            <a:r>
              <a:rPr lang="ru-RU" dirty="0" err="1">
                <a:solidFill>
                  <a:srgbClr val="002060"/>
                </a:solidFill>
                <a:latin typeface="Times New Roman" pitchFamily="18" charset="0"/>
              </a:rPr>
              <a:t>мамлакатнинг</a:t>
            </a:r>
            <a:r>
              <a:rPr lang="ru-RU" dirty="0">
                <a:solidFill>
                  <a:srgbClr val="002060"/>
                </a:solidFill>
                <a:latin typeface="Times New Roman" pitchFamily="18" charset="0"/>
              </a:rPr>
              <a:t> </a:t>
            </a:r>
            <a:r>
              <a:rPr lang="ru-RU" dirty="0" err="1">
                <a:solidFill>
                  <a:srgbClr val="002060"/>
                </a:solidFill>
                <a:latin typeface="Times New Roman" pitchFamily="18" charset="0"/>
              </a:rPr>
              <a:t>миллий</a:t>
            </a:r>
            <a:r>
              <a:rPr lang="ru-RU" dirty="0">
                <a:solidFill>
                  <a:srgbClr val="002060"/>
                </a:solidFill>
                <a:latin typeface="Times New Roman" pitchFamily="18" charset="0"/>
              </a:rPr>
              <a:t> </a:t>
            </a:r>
            <a:r>
              <a:rPr lang="ru-RU" dirty="0" err="1">
                <a:solidFill>
                  <a:srgbClr val="002060"/>
                </a:solidFill>
                <a:latin typeface="Times New Roman" pitchFamily="18" charset="0"/>
              </a:rPr>
              <a:t>манфаатларига</a:t>
            </a:r>
            <a:r>
              <a:rPr lang="ru-RU" dirty="0">
                <a:solidFill>
                  <a:srgbClr val="002060"/>
                </a:solidFill>
                <a:latin typeface="Times New Roman" pitchFamily="18" charset="0"/>
              </a:rPr>
              <a:t> </a:t>
            </a:r>
            <a:r>
              <a:rPr lang="ru-RU" dirty="0" err="1">
                <a:solidFill>
                  <a:srgbClr val="002060"/>
                </a:solidFill>
                <a:latin typeface="Times New Roman" pitchFamily="18" charset="0"/>
              </a:rPr>
              <a:t>ички</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uz-Cyrl-UZ" dirty="0">
                <a:solidFill>
                  <a:srgbClr val="002060"/>
                </a:solidFill>
                <a:latin typeface="Times New Roman" pitchFamily="18" charset="0"/>
              </a:rPr>
              <a:t>т</a:t>
            </a:r>
            <a:r>
              <a:rPr lang="ru-RU" dirty="0" err="1">
                <a:solidFill>
                  <a:srgbClr val="002060"/>
                </a:solidFill>
                <a:latin typeface="Times New Roman" pitchFamily="18" charset="0"/>
              </a:rPr>
              <a:t>ашқи</a:t>
            </a:r>
            <a:r>
              <a:rPr lang="uz-Cyrl-UZ" dirty="0">
                <a:solidFill>
                  <a:srgbClr val="002060"/>
                </a:solidFill>
                <a:latin typeface="Times New Roman" pitchFamily="18" charset="0"/>
              </a:rPr>
              <a:t> </a:t>
            </a:r>
            <a:r>
              <a:rPr lang="ru-RU" dirty="0" err="1">
                <a:solidFill>
                  <a:srgbClr val="002060"/>
                </a:solidFill>
                <a:latin typeface="Times New Roman" pitchFamily="18" charset="0"/>
              </a:rPr>
              <a:t>таҳдидлар</a:t>
            </a:r>
            <a:r>
              <a:rPr lang="ru-RU" dirty="0">
                <a:solidFill>
                  <a:srgbClr val="002060"/>
                </a:solidFill>
                <a:latin typeface="Times New Roman" pitchFamily="18" charset="0"/>
              </a:rPr>
              <a:t> </a:t>
            </a:r>
            <a:r>
              <a:rPr lang="ru-RU" dirty="0" err="1">
                <a:solidFill>
                  <a:srgbClr val="002060"/>
                </a:solidFill>
                <a:latin typeface="Times New Roman" pitchFamily="18" charset="0"/>
              </a:rPr>
              <a:t>ҳамда</a:t>
            </a:r>
            <a:r>
              <a:rPr lang="ru-RU" dirty="0">
                <a:solidFill>
                  <a:srgbClr val="002060"/>
                </a:solidFill>
                <a:latin typeface="Times New Roman" pitchFamily="18" charset="0"/>
              </a:rPr>
              <a:t> </a:t>
            </a:r>
            <a:r>
              <a:rPr lang="ru-RU" dirty="0" err="1">
                <a:solidFill>
                  <a:srgbClr val="002060"/>
                </a:solidFill>
                <a:latin typeface="Times New Roman" pitchFamily="18" charset="0"/>
              </a:rPr>
              <a:t>хавф-хатарларни</a:t>
            </a:r>
            <a:r>
              <a:rPr lang="ru-RU" dirty="0">
                <a:solidFill>
                  <a:srgbClr val="002060"/>
                </a:solidFill>
                <a:latin typeface="Times New Roman" pitchFamily="18" charset="0"/>
              </a:rPr>
              <a:t> </a:t>
            </a:r>
            <a:r>
              <a:rPr lang="ru-RU" dirty="0" err="1">
                <a:solidFill>
                  <a:srgbClr val="002060"/>
                </a:solidFill>
                <a:latin typeface="Times New Roman" pitchFamily="18" charset="0"/>
              </a:rPr>
              <a:t>ани</a:t>
            </a:r>
            <a:r>
              <a:rPr lang="uz-Cyrl-UZ" dirty="0">
                <a:solidFill>
                  <a:srgbClr val="002060"/>
                </a:solidFill>
                <a:latin typeface="Times New Roman" pitchFamily="18" charset="0"/>
              </a:rPr>
              <a:t>қ</a:t>
            </a:r>
            <a:r>
              <a:rPr lang="ru-RU" dirty="0" err="1">
                <a:solidFill>
                  <a:srgbClr val="002060"/>
                </a:solidFill>
                <a:latin typeface="Times New Roman" pitchFamily="18" charset="0"/>
              </a:rPr>
              <a:t>лаш</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мониторинг </a:t>
            </a:r>
            <a:r>
              <a:rPr lang="ru-RU" dirty="0" err="1">
                <a:solidFill>
                  <a:srgbClr val="002060"/>
                </a:solidFill>
                <a:latin typeface="Times New Roman" pitchFamily="18" charset="0"/>
              </a:rPr>
              <a:t>қилиш</a:t>
            </a:r>
            <a:r>
              <a:rPr lang="ru-RU" dirty="0">
                <a:solidFill>
                  <a:srgbClr val="002060"/>
                </a:solidFill>
                <a:latin typeface="Times New Roman" pitchFamily="18" charset="0"/>
              </a:rPr>
              <a:t>, </a:t>
            </a:r>
            <a:r>
              <a:rPr lang="ru-RU" dirty="0" err="1">
                <a:solidFill>
                  <a:srgbClr val="002060"/>
                </a:solidFill>
                <a:latin typeface="Times New Roman" pitchFamily="18" charset="0"/>
              </a:rPr>
              <a:t>вазирлик</a:t>
            </a:r>
            <a:r>
              <a:rPr lang="ru-RU" dirty="0">
                <a:solidFill>
                  <a:srgbClr val="002060"/>
                </a:solidFill>
                <a:latin typeface="Times New Roman" pitchFamily="18" charset="0"/>
              </a:rPr>
              <a:t> </a:t>
            </a:r>
            <a:r>
              <a:rPr lang="ru-RU" dirty="0" err="1">
                <a:solidFill>
                  <a:srgbClr val="002060"/>
                </a:solidFill>
                <a:latin typeface="Times New Roman" pitchFamily="18" charset="0"/>
              </a:rPr>
              <a:t>ҳамда</a:t>
            </a:r>
            <a:r>
              <a:rPr lang="ru-RU" dirty="0">
                <a:solidFill>
                  <a:srgbClr val="002060"/>
                </a:solidFill>
                <a:latin typeface="Times New Roman" pitchFamily="18" charset="0"/>
              </a:rPr>
              <a:t> </a:t>
            </a:r>
            <a:r>
              <a:rPr lang="ru-RU" dirty="0" err="1">
                <a:solidFill>
                  <a:srgbClr val="002060"/>
                </a:solidFill>
                <a:latin typeface="Times New Roman" pitchFamily="18" charset="0"/>
              </a:rPr>
              <a:t>идораларнинг</a:t>
            </a:r>
            <a:r>
              <a:rPr lang="ru-RU" dirty="0">
                <a:solidFill>
                  <a:srgbClr val="002060"/>
                </a:solidFill>
                <a:latin typeface="Times New Roman" pitchFamily="18" charset="0"/>
              </a:rPr>
              <a:t> </a:t>
            </a:r>
            <a:r>
              <a:rPr lang="ru-RU" dirty="0" err="1">
                <a:solidFill>
                  <a:srgbClr val="002060"/>
                </a:solidFill>
                <a:latin typeface="Times New Roman" pitchFamily="18" charset="0"/>
              </a:rPr>
              <a:t>миллий</a:t>
            </a:r>
            <a:r>
              <a:rPr lang="ru-RU" dirty="0">
                <a:solidFill>
                  <a:srgbClr val="002060"/>
                </a:solidFill>
                <a:latin typeface="Times New Roman" pitchFamily="18" charset="0"/>
              </a:rPr>
              <a:t> </a:t>
            </a:r>
            <a:r>
              <a:rPr lang="ru-RU" dirty="0" err="1">
                <a:solidFill>
                  <a:srgbClr val="002060"/>
                </a:solidFill>
                <a:latin typeface="Times New Roman" pitchFamily="18" charset="0"/>
              </a:rPr>
              <a:t>хавфсизликни</a:t>
            </a:r>
            <a:r>
              <a:rPr lang="ru-RU" dirty="0">
                <a:solidFill>
                  <a:srgbClr val="002060"/>
                </a:solidFill>
                <a:latin typeface="Times New Roman" pitchFamily="18" charset="0"/>
              </a:rPr>
              <a:t> </a:t>
            </a:r>
            <a:r>
              <a:rPr lang="ru-RU" dirty="0" err="1">
                <a:solidFill>
                  <a:srgbClr val="002060"/>
                </a:solidFill>
                <a:latin typeface="Times New Roman" pitchFamily="18" charset="0"/>
              </a:rPr>
              <a:t>таъминлашга</a:t>
            </a:r>
            <a:r>
              <a:rPr lang="ru-RU" dirty="0">
                <a:solidFill>
                  <a:srgbClr val="002060"/>
                </a:solidFill>
                <a:latin typeface="Times New Roman" pitchFamily="18" charset="0"/>
              </a:rPr>
              <a:t> </a:t>
            </a:r>
            <a:r>
              <a:rPr lang="ru-RU" dirty="0" err="1">
                <a:solidFill>
                  <a:srgbClr val="002060"/>
                </a:solidFill>
                <a:latin typeface="Times New Roman" pitchFamily="18" charset="0"/>
              </a:rPr>
              <a:t>оид</a:t>
            </a:r>
            <a:r>
              <a:rPr lang="ru-RU" dirty="0">
                <a:solidFill>
                  <a:srgbClr val="002060"/>
                </a:solidFill>
                <a:latin typeface="Times New Roman" pitchFamily="18" charset="0"/>
              </a:rPr>
              <a:t> </a:t>
            </a:r>
            <a:r>
              <a:rPr lang="ru-RU" dirty="0" err="1">
                <a:solidFill>
                  <a:srgbClr val="002060"/>
                </a:solidFill>
                <a:latin typeface="Times New Roman" pitchFamily="18" charset="0"/>
              </a:rPr>
              <a:t>чора-тадбирлар</a:t>
            </a:r>
            <a:r>
              <a:rPr lang="ru-RU" dirty="0">
                <a:solidFill>
                  <a:srgbClr val="002060"/>
                </a:solidFill>
                <a:latin typeface="Times New Roman" pitchFamily="18" charset="0"/>
              </a:rPr>
              <a:t> </a:t>
            </a:r>
            <a:r>
              <a:rPr lang="ru-RU" dirty="0" err="1">
                <a:solidFill>
                  <a:srgbClr val="002060"/>
                </a:solidFill>
                <a:latin typeface="Times New Roman" pitchFamily="18" charset="0"/>
              </a:rPr>
              <a:t>мажмуини</a:t>
            </a:r>
            <a:r>
              <a:rPr lang="ru-RU" dirty="0">
                <a:solidFill>
                  <a:srgbClr val="002060"/>
                </a:solidFill>
                <a:latin typeface="Times New Roman" pitchFamily="18" charset="0"/>
              </a:rPr>
              <a:t> </a:t>
            </a:r>
            <a:r>
              <a:rPr lang="ru-RU" dirty="0" err="1">
                <a:solidFill>
                  <a:srgbClr val="002060"/>
                </a:solidFill>
                <a:latin typeface="Times New Roman" pitchFamily="18" charset="0"/>
              </a:rPr>
              <a:t>ишлаб</a:t>
            </a:r>
            <a:r>
              <a:rPr lang="ru-RU" dirty="0">
                <a:solidFill>
                  <a:srgbClr val="002060"/>
                </a:solidFill>
                <a:latin typeface="Times New Roman" pitchFamily="18" charset="0"/>
              </a:rPr>
              <a:t> </a:t>
            </a:r>
            <a:r>
              <a:rPr lang="ru-RU" dirty="0" err="1">
                <a:solidFill>
                  <a:srgbClr val="002060"/>
                </a:solidFill>
                <a:latin typeface="Times New Roman" pitchFamily="18" charset="0"/>
              </a:rPr>
              <a:t>чи</a:t>
            </a:r>
            <a:r>
              <a:rPr lang="uz-Cyrl-UZ" dirty="0">
                <a:solidFill>
                  <a:srgbClr val="002060"/>
                </a:solidFill>
                <a:latin typeface="Times New Roman" pitchFamily="18" charset="0"/>
              </a:rPr>
              <a:t>қ</a:t>
            </a:r>
            <a:r>
              <a:rPr lang="ru-RU" dirty="0" err="1">
                <a:solidFill>
                  <a:srgbClr val="002060"/>
                </a:solidFill>
                <a:latin typeface="Times New Roman" pitchFamily="18" charset="0"/>
              </a:rPr>
              <a:t>иш</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ru-RU" dirty="0" err="1">
                <a:solidFill>
                  <a:srgbClr val="002060"/>
                </a:solidFill>
                <a:latin typeface="Times New Roman" pitchFamily="18" charset="0"/>
              </a:rPr>
              <a:t>амалга</a:t>
            </a:r>
            <a:r>
              <a:rPr lang="ru-RU" dirty="0">
                <a:solidFill>
                  <a:srgbClr val="002060"/>
                </a:solidFill>
                <a:latin typeface="Times New Roman" pitchFamily="18" charset="0"/>
              </a:rPr>
              <a:t> </a:t>
            </a:r>
            <a:r>
              <a:rPr lang="ru-RU" dirty="0" err="1">
                <a:solidFill>
                  <a:srgbClr val="002060"/>
                </a:solidFill>
                <a:latin typeface="Times New Roman" pitchFamily="18" charset="0"/>
              </a:rPr>
              <a:t>ошириш</a:t>
            </a:r>
            <a:r>
              <a:rPr lang="ru-RU" dirty="0">
                <a:solidFill>
                  <a:srgbClr val="002060"/>
                </a:solidFill>
                <a:latin typeface="Times New Roman" pitchFamily="18" charset="0"/>
              </a:rPr>
              <a:t> </a:t>
            </a:r>
            <a:r>
              <a:rPr lang="ru-RU" dirty="0" err="1">
                <a:solidFill>
                  <a:srgbClr val="002060"/>
                </a:solidFill>
                <a:latin typeface="Times New Roman" pitchFamily="18" charset="0"/>
              </a:rPr>
              <a:t>борасидаги</a:t>
            </a:r>
            <a:r>
              <a:rPr lang="ru-RU" dirty="0">
                <a:solidFill>
                  <a:srgbClr val="002060"/>
                </a:solidFill>
                <a:latin typeface="Times New Roman" pitchFamily="18" charset="0"/>
              </a:rPr>
              <a:t> </a:t>
            </a:r>
            <a:r>
              <a:rPr lang="ru-RU" dirty="0" err="1">
                <a:solidFill>
                  <a:srgbClr val="002060"/>
                </a:solidFill>
                <a:latin typeface="Times New Roman" pitchFamily="18" charset="0"/>
              </a:rPr>
              <a:t>ахборот</a:t>
            </a:r>
            <a:r>
              <a:rPr lang="ru-RU" dirty="0">
                <a:solidFill>
                  <a:srgbClr val="002060"/>
                </a:solidFill>
                <a:latin typeface="Times New Roman" pitchFamily="18" charset="0"/>
              </a:rPr>
              <a:t>-та</a:t>
            </a:r>
            <a:r>
              <a:rPr lang="uz-Cyrl-UZ" dirty="0">
                <a:solidFill>
                  <a:srgbClr val="002060"/>
                </a:solidFill>
                <a:latin typeface="Times New Roman" pitchFamily="18" charset="0"/>
              </a:rPr>
              <a:t>ҳ</a:t>
            </a:r>
            <a:r>
              <a:rPr lang="ru-RU" dirty="0">
                <a:solidFill>
                  <a:srgbClr val="002060"/>
                </a:solidFill>
                <a:latin typeface="Times New Roman" pitchFamily="18" charset="0"/>
              </a:rPr>
              <a:t>лилий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uz-Cyrl-UZ" dirty="0">
                <a:solidFill>
                  <a:srgbClr val="002060"/>
                </a:solidFill>
                <a:latin typeface="Times New Roman" pitchFamily="18" charset="0"/>
              </a:rPr>
              <a:t>т</a:t>
            </a:r>
            <a:r>
              <a:rPr lang="ru-RU" dirty="0" err="1">
                <a:solidFill>
                  <a:srgbClr val="002060"/>
                </a:solidFill>
                <a:latin typeface="Times New Roman" pitchFamily="18" charset="0"/>
              </a:rPr>
              <a:t>ашкилий-ҳуқуқий</a:t>
            </a:r>
            <a:r>
              <a:rPr lang="ru-RU" dirty="0">
                <a:solidFill>
                  <a:srgbClr val="002060"/>
                </a:solidFill>
                <a:latin typeface="Times New Roman" pitchFamily="18" charset="0"/>
              </a:rPr>
              <a:t> </a:t>
            </a:r>
            <a:r>
              <a:rPr lang="ru-RU" dirty="0" err="1">
                <a:solidFill>
                  <a:srgbClr val="002060"/>
                </a:solidFill>
                <a:latin typeface="Times New Roman" pitchFamily="18" charset="0"/>
              </a:rPr>
              <a:t>фаолиятини</a:t>
            </a:r>
            <a:r>
              <a:rPr lang="ru-RU" dirty="0">
                <a:solidFill>
                  <a:srgbClr val="002060"/>
                </a:solidFill>
                <a:latin typeface="Times New Roman" pitchFamily="18" charset="0"/>
              </a:rPr>
              <a:t> </a:t>
            </a:r>
            <a:r>
              <a:rPr lang="ru-RU" dirty="0" err="1">
                <a:solidFill>
                  <a:srgbClr val="002060"/>
                </a:solidFill>
                <a:latin typeface="Times New Roman" pitchFamily="18" charset="0"/>
              </a:rPr>
              <a:t>мувофи</a:t>
            </a:r>
            <a:r>
              <a:rPr lang="uz-Cyrl-UZ" dirty="0">
                <a:solidFill>
                  <a:srgbClr val="002060"/>
                </a:solidFill>
                <a:latin typeface="Times New Roman" pitchFamily="18" charset="0"/>
              </a:rPr>
              <a:t>қ</a:t>
            </a:r>
            <a:r>
              <a:rPr lang="ru-RU" dirty="0" err="1">
                <a:solidFill>
                  <a:srgbClr val="002060"/>
                </a:solidFill>
                <a:latin typeface="Times New Roman" pitchFamily="18" charset="0"/>
              </a:rPr>
              <a:t>лаштириш</a:t>
            </a:r>
            <a:r>
              <a:rPr lang="ru-RU" dirty="0">
                <a:solidFill>
                  <a:srgbClr val="002060"/>
                </a:solidFill>
                <a:latin typeface="Times New Roman" pitchFamily="18" charset="0"/>
              </a:rPr>
              <a:t> </a:t>
            </a:r>
            <a:r>
              <a:rPr lang="ru-RU" dirty="0" err="1">
                <a:solidFill>
                  <a:srgbClr val="002060"/>
                </a:solidFill>
                <a:latin typeface="Times New Roman" pitchFamily="18" charset="0"/>
              </a:rPr>
              <a:t>вазифаларини</a:t>
            </a:r>
            <a:r>
              <a:rPr lang="ru-RU" dirty="0">
                <a:solidFill>
                  <a:srgbClr val="002060"/>
                </a:solidFill>
                <a:latin typeface="Times New Roman" pitchFamily="18" charset="0"/>
              </a:rPr>
              <a:t>, </a:t>
            </a:r>
            <a:r>
              <a:rPr lang="ru-RU" dirty="0" err="1">
                <a:solidFill>
                  <a:srgbClr val="002060"/>
                </a:solidFill>
                <a:latin typeface="Times New Roman" pitchFamily="18" charset="0"/>
              </a:rPr>
              <a:t>Ўзбекистон</a:t>
            </a:r>
            <a:r>
              <a:rPr lang="ru-RU" dirty="0">
                <a:solidFill>
                  <a:srgbClr val="002060"/>
                </a:solidFill>
                <a:latin typeface="Times New Roman" pitchFamily="18" charset="0"/>
              </a:rPr>
              <a:t> </a:t>
            </a:r>
            <a:r>
              <a:rPr lang="ru-RU" dirty="0" err="1">
                <a:solidFill>
                  <a:srgbClr val="002060"/>
                </a:solidFill>
                <a:latin typeface="Times New Roman" pitchFamily="18" charset="0"/>
              </a:rPr>
              <a:t>Республикаси</a:t>
            </a:r>
            <a:r>
              <a:rPr lang="ru-RU" dirty="0">
                <a:solidFill>
                  <a:srgbClr val="002060"/>
                </a:solidFill>
                <a:latin typeface="Times New Roman" pitchFamily="18" charset="0"/>
              </a:rPr>
              <a:t> </a:t>
            </a:r>
            <a:r>
              <a:rPr lang="ru-RU" dirty="0" err="1">
                <a:solidFill>
                  <a:srgbClr val="002060"/>
                </a:solidFill>
                <a:latin typeface="Times New Roman" pitchFamily="18" charset="0"/>
              </a:rPr>
              <a:t>Президентига</a:t>
            </a:r>
            <a:r>
              <a:rPr lang="ru-RU" dirty="0">
                <a:solidFill>
                  <a:srgbClr val="002060"/>
                </a:solidFill>
                <a:latin typeface="Times New Roman" pitchFamily="18" charset="0"/>
              </a:rPr>
              <a:t> </a:t>
            </a:r>
            <a:r>
              <a:rPr lang="ru-RU" dirty="0" err="1">
                <a:solidFill>
                  <a:srgbClr val="002060"/>
                </a:solidFill>
                <a:latin typeface="Times New Roman" pitchFamily="18" charset="0"/>
              </a:rPr>
              <a:t>маълумот</a:t>
            </a:r>
            <a:r>
              <a:rPr lang="ru-RU" dirty="0">
                <a:solidFill>
                  <a:srgbClr val="002060"/>
                </a:solidFill>
                <a:latin typeface="Times New Roman" pitchFamily="18" charset="0"/>
              </a:rPr>
              <a:t> </a:t>
            </a:r>
            <a:r>
              <a:rPr lang="ru-RU" dirty="0" err="1">
                <a:solidFill>
                  <a:srgbClr val="002060"/>
                </a:solidFill>
                <a:latin typeface="Times New Roman" pitchFamily="18" charset="0"/>
              </a:rPr>
              <a:t>бериш</a:t>
            </a:r>
            <a:r>
              <a:rPr lang="ru-RU" dirty="0">
                <a:solidFill>
                  <a:srgbClr val="002060"/>
                </a:solidFill>
                <a:latin typeface="Times New Roman" pitchFamily="18" charset="0"/>
              </a:rPr>
              <a:t> </a:t>
            </a:r>
            <a:r>
              <a:rPr lang="ru-RU" dirty="0" err="1">
                <a:solidFill>
                  <a:srgbClr val="002060"/>
                </a:solidFill>
                <a:latin typeface="Times New Roman" pitchFamily="18" charset="0"/>
              </a:rPr>
              <a:t>учун</a:t>
            </a:r>
            <a:r>
              <a:rPr lang="ru-RU" dirty="0">
                <a:solidFill>
                  <a:srgbClr val="002060"/>
                </a:solidFill>
                <a:latin typeface="Times New Roman" pitchFamily="18" charset="0"/>
              </a:rPr>
              <a:t> та</a:t>
            </a:r>
            <a:r>
              <a:rPr lang="uz-Cyrl-UZ" dirty="0">
                <a:solidFill>
                  <a:srgbClr val="002060"/>
                </a:solidFill>
                <a:latin typeface="Times New Roman" pitchFamily="18" charset="0"/>
              </a:rPr>
              <a:t>ҳ</a:t>
            </a:r>
            <a:r>
              <a:rPr lang="ru-RU" dirty="0">
                <a:solidFill>
                  <a:srgbClr val="002060"/>
                </a:solidFill>
                <a:latin typeface="Times New Roman" pitchFamily="18" charset="0"/>
              </a:rPr>
              <a:t>лилий </a:t>
            </a:r>
            <a:r>
              <a:rPr lang="ru-RU" dirty="0" err="1">
                <a:solidFill>
                  <a:srgbClr val="002060"/>
                </a:solidFill>
                <a:latin typeface="Times New Roman" pitchFamily="18" charset="0"/>
              </a:rPr>
              <a:t>материаллар</a:t>
            </a:r>
            <a:r>
              <a:rPr lang="ru-RU" dirty="0">
                <a:solidFill>
                  <a:srgbClr val="002060"/>
                </a:solidFill>
                <a:latin typeface="Times New Roman" pitchFamily="18" charset="0"/>
              </a:rPr>
              <a:t> </a:t>
            </a:r>
            <a:r>
              <a:rPr lang="ru-RU" dirty="0" err="1">
                <a:solidFill>
                  <a:srgbClr val="002060"/>
                </a:solidFill>
                <a:latin typeface="Times New Roman" pitchFamily="18" charset="0"/>
              </a:rPr>
              <a:t>тайёрланишини</a:t>
            </a:r>
            <a:r>
              <a:rPr lang="ru-RU" dirty="0">
                <a:solidFill>
                  <a:srgbClr val="002060"/>
                </a:solidFill>
                <a:latin typeface="Times New Roman" pitchFamily="18" charset="0"/>
              </a:rPr>
              <a:t> </a:t>
            </a:r>
            <a:r>
              <a:rPr lang="ru-RU" dirty="0" err="1">
                <a:solidFill>
                  <a:srgbClr val="002060"/>
                </a:solidFill>
                <a:latin typeface="Times New Roman" pitchFamily="18" charset="0"/>
              </a:rPr>
              <a:t>амалга</a:t>
            </a:r>
            <a:r>
              <a:rPr lang="ru-RU" dirty="0">
                <a:solidFill>
                  <a:srgbClr val="002060"/>
                </a:solidFill>
                <a:latin typeface="Times New Roman" pitchFamily="18" charset="0"/>
              </a:rPr>
              <a:t> </a:t>
            </a:r>
            <a:r>
              <a:rPr lang="ru-RU" dirty="0" err="1">
                <a:solidFill>
                  <a:srgbClr val="002060"/>
                </a:solidFill>
                <a:latin typeface="Times New Roman" pitchFamily="18" charset="0"/>
              </a:rPr>
              <a:t>оширади</a:t>
            </a:r>
            <a:r>
              <a:rPr lang="ru-RU" dirty="0">
                <a:solidFill>
                  <a:srgbClr val="002060"/>
                </a:solidFill>
                <a:latin typeface="Times New Roman" pitchFamily="18" charset="0"/>
              </a:rPr>
              <a:t>.</a:t>
            </a:r>
            <a:endParaRPr lang="uz-Cyrl-UZ" dirty="0">
              <a:solidFill>
                <a:srgbClr val="002060"/>
              </a:solidFill>
              <a:latin typeface="Times New Roman" pitchFamily="18" charset="0"/>
            </a:endParaRPr>
          </a:p>
          <a:p>
            <a:pPr>
              <a:lnSpc>
                <a:spcPct val="80000"/>
              </a:lnSpc>
              <a:defRPr/>
            </a:pPr>
            <a:endParaRPr lang="uz-Cyrl-UZ" dirty="0">
              <a:solidFill>
                <a:srgbClr val="002060"/>
              </a:solidFill>
              <a:latin typeface="Times New Roman" pitchFamily="18" charset="0"/>
            </a:endParaRPr>
          </a:p>
          <a:p>
            <a:pPr marL="46037" indent="0" algn="ctr">
              <a:lnSpc>
                <a:spcPct val="80000"/>
              </a:lnSpc>
              <a:buFont typeface="Georgia" panose="02040502050405020303" pitchFamily="18" charset="0"/>
              <a:buNone/>
              <a:defRPr/>
            </a:pPr>
            <a:r>
              <a:rPr lang="ru-RU" b="1" dirty="0" err="1">
                <a:solidFill>
                  <a:srgbClr val="002060"/>
                </a:solidFill>
                <a:latin typeface="Times New Roman" pitchFamily="18" charset="0"/>
              </a:rPr>
              <a:t>Президентнинг</a:t>
            </a:r>
            <a:r>
              <a:rPr lang="ru-RU" b="1" dirty="0">
                <a:solidFill>
                  <a:srgbClr val="002060"/>
                </a:solidFill>
                <a:latin typeface="Times New Roman" pitchFamily="18" charset="0"/>
              </a:rPr>
              <a:t> Протокол </a:t>
            </a:r>
            <a:r>
              <a:rPr lang="ru-RU" b="1" dirty="0" err="1">
                <a:solidFill>
                  <a:srgbClr val="002060"/>
                </a:solidFill>
                <a:latin typeface="Times New Roman" pitchFamily="18" charset="0"/>
              </a:rPr>
              <a:t>хизмати</a:t>
            </a:r>
            <a:r>
              <a:rPr lang="ru-RU" dirty="0">
                <a:solidFill>
                  <a:srgbClr val="002060"/>
                </a:solidFill>
                <a:latin typeface="Times New Roman" pitchFamily="18" charset="0"/>
              </a:rPr>
              <a:t> </a:t>
            </a:r>
            <a:endParaRPr lang="uz-Cyrl-UZ" dirty="0">
              <a:solidFill>
                <a:srgbClr val="002060"/>
              </a:solidFill>
              <a:latin typeface="Times New Roman" pitchFamily="18" charset="0"/>
            </a:endParaRPr>
          </a:p>
          <a:p>
            <a:pPr algn="just">
              <a:lnSpc>
                <a:spcPct val="80000"/>
              </a:lnSpc>
              <a:defRPr/>
            </a:pPr>
            <a:r>
              <a:rPr lang="ru-RU" dirty="0" err="1">
                <a:solidFill>
                  <a:srgbClr val="002060"/>
                </a:solidFill>
                <a:latin typeface="Times New Roman" pitchFamily="18" charset="0"/>
              </a:rPr>
              <a:t>Ўзбекистон</a:t>
            </a:r>
            <a:r>
              <a:rPr lang="ru-RU" dirty="0">
                <a:solidFill>
                  <a:srgbClr val="002060"/>
                </a:solidFill>
                <a:latin typeface="Times New Roman" pitchFamily="18" charset="0"/>
              </a:rPr>
              <a:t> </a:t>
            </a:r>
            <a:r>
              <a:rPr lang="ru-RU" dirty="0" err="1">
                <a:solidFill>
                  <a:srgbClr val="002060"/>
                </a:solidFill>
                <a:latin typeface="Times New Roman" pitchFamily="18" charset="0"/>
              </a:rPr>
              <a:t>Республикаси</a:t>
            </a:r>
            <a:r>
              <a:rPr lang="ru-RU" dirty="0">
                <a:solidFill>
                  <a:srgbClr val="002060"/>
                </a:solidFill>
                <a:latin typeface="Times New Roman" pitchFamily="18" charset="0"/>
              </a:rPr>
              <a:t> </a:t>
            </a:r>
            <a:r>
              <a:rPr lang="ru-RU" dirty="0" err="1">
                <a:solidFill>
                  <a:srgbClr val="002060"/>
                </a:solidFill>
                <a:latin typeface="Times New Roman" pitchFamily="18" charset="0"/>
              </a:rPr>
              <a:t>Президентининг</a:t>
            </a:r>
            <a:r>
              <a:rPr lang="ru-RU" dirty="0">
                <a:solidFill>
                  <a:srgbClr val="002060"/>
                </a:solidFill>
                <a:latin typeface="Times New Roman" pitchFamily="18" charset="0"/>
              </a:rPr>
              <a:t> </a:t>
            </a:r>
            <a:r>
              <a:rPr lang="ru-RU" dirty="0" err="1">
                <a:solidFill>
                  <a:srgbClr val="002060"/>
                </a:solidFill>
                <a:latin typeface="Times New Roman" pitchFamily="18" charset="0"/>
              </a:rPr>
              <a:t>хорижий</a:t>
            </a:r>
            <a:r>
              <a:rPr lang="ru-RU" dirty="0">
                <a:solidFill>
                  <a:srgbClr val="002060"/>
                </a:solidFill>
                <a:latin typeface="Times New Roman" pitchFamily="18" charset="0"/>
              </a:rPr>
              <a:t> </a:t>
            </a:r>
            <a:r>
              <a:rPr lang="ru-RU" dirty="0" err="1">
                <a:solidFill>
                  <a:srgbClr val="002060"/>
                </a:solidFill>
                <a:latin typeface="Times New Roman" pitchFamily="18" charset="0"/>
              </a:rPr>
              <a:t>давлатлар</a:t>
            </a:r>
            <a:r>
              <a:rPr lang="ru-RU" dirty="0">
                <a:solidFill>
                  <a:srgbClr val="002060"/>
                </a:solidFill>
                <a:latin typeface="Times New Roman" pitchFamily="18" charset="0"/>
              </a:rPr>
              <a:t> </a:t>
            </a:r>
            <a:r>
              <a:rPr lang="ru-RU" dirty="0" err="1">
                <a:solidFill>
                  <a:srgbClr val="002060"/>
                </a:solidFill>
                <a:latin typeface="Times New Roman" pitchFamily="18" charset="0"/>
              </a:rPr>
              <a:t>ҳамда</a:t>
            </a:r>
            <a:r>
              <a:rPr lang="ru-RU" dirty="0">
                <a:solidFill>
                  <a:srgbClr val="002060"/>
                </a:solidFill>
                <a:latin typeface="Times New Roman" pitchFamily="18" charset="0"/>
              </a:rPr>
              <a:t> </a:t>
            </a:r>
            <a:r>
              <a:rPr lang="ru-RU" dirty="0" err="1">
                <a:solidFill>
                  <a:srgbClr val="002060"/>
                </a:solidFill>
                <a:latin typeface="Times New Roman" pitchFamily="18" charset="0"/>
              </a:rPr>
              <a:t>халқаро</a:t>
            </a:r>
            <a:r>
              <a:rPr lang="ru-RU" dirty="0">
                <a:solidFill>
                  <a:srgbClr val="002060"/>
                </a:solidFill>
                <a:latin typeface="Times New Roman" pitchFamily="18" charset="0"/>
              </a:rPr>
              <a:t> т</a:t>
            </a:r>
            <a:r>
              <a:rPr lang="uz-Cyrl-UZ" dirty="0">
                <a:solidFill>
                  <a:srgbClr val="002060"/>
                </a:solidFill>
                <a:latin typeface="Times New Roman" pitchFamily="18" charset="0"/>
              </a:rPr>
              <a:t>у</a:t>
            </a:r>
            <a:r>
              <a:rPr lang="ru-RU" dirty="0" err="1">
                <a:solidFill>
                  <a:srgbClr val="002060"/>
                </a:solidFill>
                <a:latin typeface="Times New Roman" pitchFamily="18" charset="0"/>
              </a:rPr>
              <a:t>зилмалар</a:t>
            </a:r>
            <a:r>
              <a:rPr lang="ru-RU" dirty="0">
                <a:solidFill>
                  <a:srgbClr val="002060"/>
                </a:solidFill>
                <a:latin typeface="Times New Roman" pitchFamily="18" charset="0"/>
              </a:rPr>
              <a:t> </a:t>
            </a:r>
            <a:r>
              <a:rPr lang="ru-RU" dirty="0" err="1">
                <a:solidFill>
                  <a:srgbClr val="002060"/>
                </a:solidFill>
                <a:latin typeface="Times New Roman" pitchFamily="18" charset="0"/>
              </a:rPr>
              <a:t>вакиллари</a:t>
            </a:r>
            <a:r>
              <a:rPr lang="ru-RU" dirty="0">
                <a:solidFill>
                  <a:srgbClr val="002060"/>
                </a:solidFill>
                <a:latin typeface="Times New Roman" pitchFamily="18" charset="0"/>
              </a:rPr>
              <a:t> </a:t>
            </a:r>
            <a:r>
              <a:rPr lang="ru-RU" dirty="0" err="1">
                <a:solidFill>
                  <a:srgbClr val="002060"/>
                </a:solidFill>
                <a:latin typeface="Times New Roman" pitchFamily="18" charset="0"/>
              </a:rPr>
              <a:t>билан</a:t>
            </a:r>
            <a:r>
              <a:rPr lang="ru-RU" dirty="0">
                <a:solidFill>
                  <a:srgbClr val="002060"/>
                </a:solidFill>
                <a:latin typeface="Times New Roman" pitchFamily="18" charset="0"/>
              </a:rPr>
              <a:t> </a:t>
            </a:r>
            <a:r>
              <a:rPr lang="ru-RU" dirty="0" err="1">
                <a:solidFill>
                  <a:srgbClr val="002060"/>
                </a:solidFill>
                <a:latin typeface="Times New Roman" pitchFamily="18" charset="0"/>
              </a:rPr>
              <a:t>муло</a:t>
            </a:r>
            <a:r>
              <a:rPr lang="uz-Cyrl-UZ" dirty="0">
                <a:solidFill>
                  <a:srgbClr val="002060"/>
                </a:solidFill>
                <a:latin typeface="Times New Roman" pitchFamily="18" charset="0"/>
              </a:rPr>
              <a:t>қ</a:t>
            </a:r>
            <a:r>
              <a:rPr lang="ru-RU" dirty="0">
                <a:solidFill>
                  <a:srgbClr val="002060"/>
                </a:solidFill>
                <a:latin typeface="Times New Roman" pitchFamily="18" charset="0"/>
              </a:rPr>
              <a:t>от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ru-RU" dirty="0" err="1">
                <a:solidFill>
                  <a:srgbClr val="002060"/>
                </a:solidFill>
                <a:latin typeface="Times New Roman" pitchFamily="18" charset="0"/>
              </a:rPr>
              <a:t>учрашувларини</a:t>
            </a:r>
            <a:r>
              <a:rPr lang="ru-RU" dirty="0">
                <a:solidFill>
                  <a:srgbClr val="002060"/>
                </a:solidFill>
                <a:latin typeface="Times New Roman" pitchFamily="18" charset="0"/>
              </a:rPr>
              <a:t> </a:t>
            </a:r>
            <a:r>
              <a:rPr lang="ru-RU" dirty="0" err="1">
                <a:solidFill>
                  <a:srgbClr val="002060"/>
                </a:solidFill>
                <a:latin typeface="Times New Roman" pitchFamily="18" charset="0"/>
              </a:rPr>
              <a:t>ахборот</a:t>
            </a:r>
            <a:r>
              <a:rPr lang="ru-RU" dirty="0">
                <a:solidFill>
                  <a:srgbClr val="002060"/>
                </a:solidFill>
                <a:latin typeface="Times New Roman" pitchFamily="18" charset="0"/>
              </a:rPr>
              <a:t>-та</a:t>
            </a:r>
            <a:r>
              <a:rPr lang="uz-Cyrl-UZ" dirty="0">
                <a:solidFill>
                  <a:srgbClr val="002060"/>
                </a:solidFill>
                <a:latin typeface="Times New Roman" pitchFamily="18" charset="0"/>
              </a:rPr>
              <a:t>ҳ</a:t>
            </a:r>
            <a:r>
              <a:rPr lang="ru-RU" dirty="0">
                <a:solidFill>
                  <a:srgbClr val="002060"/>
                </a:solidFill>
                <a:latin typeface="Times New Roman" pitchFamily="18" charset="0"/>
              </a:rPr>
              <a:t>лилий </a:t>
            </a:r>
            <a:r>
              <a:rPr lang="ru-RU" dirty="0" err="1">
                <a:solidFill>
                  <a:srgbClr val="002060"/>
                </a:solidFill>
                <a:latin typeface="Times New Roman" pitchFamily="18" charset="0"/>
              </a:rPr>
              <a:t>ҳамда</a:t>
            </a:r>
            <a:r>
              <a:rPr lang="ru-RU" dirty="0">
                <a:solidFill>
                  <a:srgbClr val="002060"/>
                </a:solidFill>
                <a:latin typeface="Times New Roman" pitchFamily="18" charset="0"/>
              </a:rPr>
              <a:t> протокол-</a:t>
            </a:r>
            <a:r>
              <a:rPr lang="uz-Cyrl-UZ" dirty="0">
                <a:solidFill>
                  <a:srgbClr val="002060"/>
                </a:solidFill>
                <a:latin typeface="Times New Roman" pitchFamily="18" charset="0"/>
              </a:rPr>
              <a:t>т</a:t>
            </a:r>
            <a:r>
              <a:rPr lang="ru-RU" dirty="0" err="1">
                <a:solidFill>
                  <a:srgbClr val="002060"/>
                </a:solidFill>
                <a:latin typeface="Times New Roman" pitchFamily="18" charset="0"/>
              </a:rPr>
              <a:t>аш</a:t>
            </a:r>
            <a:r>
              <a:rPr lang="uz-Cyrl-UZ" dirty="0">
                <a:solidFill>
                  <a:srgbClr val="002060"/>
                </a:solidFill>
                <a:latin typeface="Times New Roman" pitchFamily="18" charset="0"/>
              </a:rPr>
              <a:t>к</a:t>
            </a:r>
            <a:r>
              <a:rPr lang="ru-RU" dirty="0" err="1">
                <a:solidFill>
                  <a:srgbClr val="002060"/>
                </a:solidFill>
                <a:latin typeface="Times New Roman" pitchFamily="18" charset="0"/>
              </a:rPr>
              <a:t>илий</a:t>
            </a:r>
            <a:r>
              <a:rPr lang="ru-RU" dirty="0">
                <a:solidFill>
                  <a:srgbClr val="002060"/>
                </a:solidFill>
                <a:latin typeface="Times New Roman" pitchFamily="18" charset="0"/>
              </a:rPr>
              <a:t> </a:t>
            </a:r>
            <a:r>
              <a:rPr lang="ru-RU" dirty="0" err="1">
                <a:solidFill>
                  <a:srgbClr val="002060"/>
                </a:solidFill>
                <a:latin typeface="Times New Roman" pitchFamily="18" charset="0"/>
              </a:rPr>
              <a:t>жи</a:t>
            </a:r>
            <a:r>
              <a:rPr lang="uz-Cyrl-UZ" dirty="0">
                <a:solidFill>
                  <a:srgbClr val="002060"/>
                </a:solidFill>
                <a:latin typeface="Times New Roman" pitchFamily="18" charset="0"/>
              </a:rPr>
              <a:t>ҳ</a:t>
            </a:r>
            <a:r>
              <a:rPr lang="ru-RU" dirty="0" err="1">
                <a:solidFill>
                  <a:srgbClr val="002060"/>
                </a:solidFill>
                <a:latin typeface="Times New Roman" pitchFamily="18" charset="0"/>
              </a:rPr>
              <a:t>атдан</a:t>
            </a:r>
            <a:r>
              <a:rPr lang="ru-RU" dirty="0">
                <a:solidFill>
                  <a:srgbClr val="002060"/>
                </a:solidFill>
                <a:latin typeface="Times New Roman" pitchFamily="18" charset="0"/>
              </a:rPr>
              <a:t> </a:t>
            </a:r>
            <a:r>
              <a:rPr lang="ru-RU" dirty="0" err="1">
                <a:solidFill>
                  <a:srgbClr val="002060"/>
                </a:solidFill>
                <a:latin typeface="Times New Roman" pitchFamily="18" charset="0"/>
              </a:rPr>
              <a:t>таъминлашни</a:t>
            </a:r>
            <a:r>
              <a:rPr lang="ru-RU" dirty="0">
                <a:solidFill>
                  <a:srgbClr val="002060"/>
                </a:solidFill>
                <a:latin typeface="Times New Roman" pitchFamily="18" charset="0"/>
              </a:rPr>
              <a:t> </a:t>
            </a:r>
            <a:r>
              <a:rPr lang="ru-RU" dirty="0" err="1">
                <a:solidFill>
                  <a:srgbClr val="002060"/>
                </a:solidFill>
                <a:latin typeface="Times New Roman" pitchFamily="18" charset="0"/>
              </a:rPr>
              <a:t>амалга</a:t>
            </a:r>
            <a:r>
              <a:rPr lang="ru-RU" dirty="0">
                <a:solidFill>
                  <a:srgbClr val="002060"/>
                </a:solidFill>
                <a:latin typeface="Times New Roman" pitchFamily="18" charset="0"/>
              </a:rPr>
              <a:t> </a:t>
            </a:r>
            <a:r>
              <a:rPr lang="ru-RU" dirty="0" err="1">
                <a:solidFill>
                  <a:srgbClr val="002060"/>
                </a:solidFill>
                <a:latin typeface="Times New Roman" pitchFamily="18" charset="0"/>
              </a:rPr>
              <a:t>оширади</a:t>
            </a:r>
            <a:r>
              <a:rPr lang="ru-RU" dirty="0">
                <a:solidFill>
                  <a:srgbClr val="002060"/>
                </a:solidFill>
                <a:latin typeface="Times New Roman" pitchFamily="18" charset="0"/>
              </a:rPr>
              <a:t>, чет </a:t>
            </a:r>
            <a:r>
              <a:rPr lang="ru-RU" dirty="0" err="1">
                <a:solidFill>
                  <a:srgbClr val="002060"/>
                </a:solidFill>
                <a:latin typeface="Times New Roman" pitchFamily="18" charset="0"/>
              </a:rPr>
              <a:t>элларга</a:t>
            </a:r>
            <a:r>
              <a:rPr lang="ru-RU" dirty="0">
                <a:solidFill>
                  <a:srgbClr val="002060"/>
                </a:solidFill>
                <a:latin typeface="Times New Roman" pitchFamily="18" charset="0"/>
              </a:rPr>
              <a:t> </a:t>
            </a:r>
            <a:r>
              <a:rPr lang="ru-RU" dirty="0" err="1">
                <a:solidFill>
                  <a:srgbClr val="002060"/>
                </a:solidFill>
                <a:latin typeface="Times New Roman" pitchFamily="18" charset="0"/>
              </a:rPr>
              <a:t>ташрифларни</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чет эл </a:t>
            </a:r>
            <a:r>
              <a:rPr lang="ru-RU" dirty="0" err="1">
                <a:solidFill>
                  <a:srgbClr val="002060"/>
                </a:solidFill>
                <a:latin typeface="Times New Roman" pitchFamily="18" charset="0"/>
              </a:rPr>
              <a:t>делегацияларини</a:t>
            </a:r>
            <a:r>
              <a:rPr lang="ru-RU" dirty="0">
                <a:solidFill>
                  <a:srgbClr val="002060"/>
                </a:solidFill>
                <a:latin typeface="Times New Roman" pitchFamily="18" charset="0"/>
              </a:rPr>
              <a:t> </a:t>
            </a:r>
            <a:r>
              <a:rPr lang="ru-RU" dirty="0" err="1">
                <a:solidFill>
                  <a:srgbClr val="002060"/>
                </a:solidFill>
                <a:latin typeface="Times New Roman" pitchFamily="18" charset="0"/>
              </a:rPr>
              <a:t>қабул</a:t>
            </a:r>
            <a:r>
              <a:rPr lang="ru-RU" dirty="0">
                <a:solidFill>
                  <a:srgbClr val="002060"/>
                </a:solidFill>
                <a:latin typeface="Times New Roman" pitchFamily="18" charset="0"/>
              </a:rPr>
              <a:t> </a:t>
            </a:r>
            <a:r>
              <a:rPr lang="ru-RU" dirty="0" err="1">
                <a:solidFill>
                  <a:srgbClr val="002060"/>
                </a:solidFill>
                <a:latin typeface="Times New Roman" pitchFamily="18" charset="0"/>
              </a:rPr>
              <a:t>қилишни</a:t>
            </a:r>
            <a:r>
              <a:rPr lang="ru-RU" dirty="0">
                <a:solidFill>
                  <a:srgbClr val="002060"/>
                </a:solidFill>
                <a:latin typeface="Times New Roman" pitchFamily="18" charset="0"/>
              </a:rPr>
              <a:t> </a:t>
            </a:r>
            <a:r>
              <a:rPr lang="uz-Cyrl-UZ" dirty="0">
                <a:solidFill>
                  <a:srgbClr val="002060"/>
                </a:solidFill>
                <a:latin typeface="Times New Roman" pitchFamily="18" charset="0"/>
              </a:rPr>
              <a:t>т</a:t>
            </a:r>
            <a:r>
              <a:rPr lang="ru-RU" dirty="0" err="1">
                <a:solidFill>
                  <a:srgbClr val="002060"/>
                </a:solidFill>
                <a:latin typeface="Times New Roman" pitchFamily="18" charset="0"/>
              </a:rPr>
              <a:t>ашкил</a:t>
            </a:r>
            <a:r>
              <a:rPr lang="ru-RU" dirty="0">
                <a:solidFill>
                  <a:srgbClr val="002060"/>
                </a:solidFill>
                <a:latin typeface="Times New Roman" pitchFamily="18" charset="0"/>
              </a:rPr>
              <a:t> </a:t>
            </a:r>
            <a:r>
              <a:rPr lang="ru-RU" dirty="0" err="1">
                <a:solidFill>
                  <a:srgbClr val="002060"/>
                </a:solidFill>
                <a:latin typeface="Times New Roman" pitchFamily="18" charset="0"/>
              </a:rPr>
              <a:t>этиш</a:t>
            </a:r>
            <a:r>
              <a:rPr lang="ru-RU" dirty="0">
                <a:solidFill>
                  <a:srgbClr val="002060"/>
                </a:solidFill>
                <a:latin typeface="Times New Roman" pitchFamily="18" charset="0"/>
              </a:rPr>
              <a:t> </a:t>
            </a:r>
            <a:r>
              <a:rPr lang="ru-RU" dirty="0" err="1">
                <a:solidFill>
                  <a:srgbClr val="002060"/>
                </a:solidFill>
                <a:latin typeface="Times New Roman" pitchFamily="18" charset="0"/>
              </a:rPr>
              <a:t>даврида</a:t>
            </a:r>
            <a:r>
              <a:rPr lang="ru-RU" dirty="0">
                <a:solidFill>
                  <a:srgbClr val="002060"/>
                </a:solidFill>
                <a:latin typeface="Times New Roman" pitchFamily="18" charset="0"/>
              </a:rPr>
              <a:t> </a:t>
            </a:r>
            <a:r>
              <a:rPr lang="ru-RU" dirty="0" err="1">
                <a:solidFill>
                  <a:srgbClr val="002060"/>
                </a:solidFill>
                <a:latin typeface="Times New Roman" pitchFamily="18" charset="0"/>
              </a:rPr>
              <a:t>сиёсий</a:t>
            </a:r>
            <a:r>
              <a:rPr lang="ru-RU" dirty="0">
                <a:solidFill>
                  <a:srgbClr val="002060"/>
                </a:solidFill>
                <a:latin typeface="Times New Roman" pitchFamily="18" charset="0"/>
              </a:rPr>
              <a:t>, </a:t>
            </a:r>
            <a:r>
              <a:rPr lang="ru-RU" dirty="0" err="1">
                <a:solidFill>
                  <a:srgbClr val="002060"/>
                </a:solidFill>
                <a:latin typeface="Times New Roman" pitchFamily="18" charset="0"/>
              </a:rPr>
              <a:t>иқтисодий</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ru-RU" dirty="0" err="1">
                <a:solidFill>
                  <a:srgbClr val="002060"/>
                </a:solidFill>
                <a:latin typeface="Times New Roman" pitchFamily="18" charset="0"/>
              </a:rPr>
              <a:t>гуманитар</a:t>
            </a:r>
            <a:r>
              <a:rPr lang="ru-RU" dirty="0">
                <a:solidFill>
                  <a:srgbClr val="002060"/>
                </a:solidFill>
                <a:latin typeface="Times New Roman" pitchFamily="18" charset="0"/>
              </a:rPr>
              <a:t> </a:t>
            </a:r>
            <a:r>
              <a:rPr lang="ru-RU" dirty="0" err="1">
                <a:solidFill>
                  <a:srgbClr val="002060"/>
                </a:solidFill>
                <a:latin typeface="Times New Roman" pitchFamily="18" charset="0"/>
              </a:rPr>
              <a:t>ҳамкорлик</a:t>
            </a:r>
            <a:r>
              <a:rPr lang="ru-RU" dirty="0">
                <a:solidFill>
                  <a:srgbClr val="002060"/>
                </a:solidFill>
                <a:latin typeface="Times New Roman" pitchFamily="18" charset="0"/>
              </a:rPr>
              <a:t> </a:t>
            </a:r>
            <a:r>
              <a:rPr lang="ru-RU" dirty="0" err="1">
                <a:solidFill>
                  <a:srgbClr val="002060"/>
                </a:solidFill>
                <a:latin typeface="Times New Roman" pitchFamily="18" charset="0"/>
              </a:rPr>
              <a:t>соҳаларида</a:t>
            </a:r>
            <a:r>
              <a:rPr lang="ru-RU" dirty="0">
                <a:solidFill>
                  <a:srgbClr val="002060"/>
                </a:solidFill>
                <a:latin typeface="Times New Roman" pitchFamily="18" charset="0"/>
              </a:rPr>
              <a:t> </a:t>
            </a:r>
            <a:r>
              <a:rPr lang="ru-RU" dirty="0" err="1">
                <a:solidFill>
                  <a:srgbClr val="002060"/>
                </a:solidFill>
                <a:latin typeface="Times New Roman" pitchFamily="18" charset="0"/>
              </a:rPr>
              <a:t>ахборот</a:t>
            </a:r>
            <a:r>
              <a:rPr lang="ru-RU" dirty="0">
                <a:solidFill>
                  <a:srgbClr val="002060"/>
                </a:solidFill>
                <a:latin typeface="Times New Roman" pitchFamily="18" charset="0"/>
              </a:rPr>
              <a:t>-та</a:t>
            </a:r>
            <a:r>
              <a:rPr lang="uz-Cyrl-UZ" dirty="0">
                <a:solidFill>
                  <a:srgbClr val="002060"/>
                </a:solidFill>
                <a:latin typeface="Times New Roman" pitchFamily="18" charset="0"/>
              </a:rPr>
              <a:t>ҳ</a:t>
            </a:r>
            <a:r>
              <a:rPr lang="ru-RU" dirty="0">
                <a:solidFill>
                  <a:srgbClr val="002060"/>
                </a:solidFill>
                <a:latin typeface="Times New Roman" pitchFamily="18" charset="0"/>
              </a:rPr>
              <a:t>лилий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ru-RU" dirty="0" err="1">
                <a:solidFill>
                  <a:srgbClr val="002060"/>
                </a:solidFill>
                <a:latin typeface="Times New Roman" pitchFamily="18" charset="0"/>
              </a:rPr>
              <a:t>маълумотнома</a:t>
            </a:r>
            <a:r>
              <a:rPr lang="ru-RU" dirty="0">
                <a:solidFill>
                  <a:srgbClr val="002060"/>
                </a:solidFill>
                <a:latin typeface="Times New Roman" pitchFamily="18" charset="0"/>
              </a:rPr>
              <a:t> </a:t>
            </a:r>
            <a:r>
              <a:rPr lang="ru-RU" dirty="0" err="1">
                <a:solidFill>
                  <a:srgbClr val="002060"/>
                </a:solidFill>
                <a:latin typeface="Times New Roman" pitchFamily="18" charset="0"/>
              </a:rPr>
              <a:t>материалларни</a:t>
            </a:r>
            <a:r>
              <a:rPr lang="ru-RU" dirty="0">
                <a:solidFill>
                  <a:srgbClr val="002060"/>
                </a:solidFill>
                <a:latin typeface="Times New Roman" pitchFamily="18" charset="0"/>
              </a:rPr>
              <a:t> </a:t>
            </a:r>
            <a:r>
              <a:rPr lang="ru-RU" dirty="0" err="1">
                <a:solidFill>
                  <a:srgbClr val="002060"/>
                </a:solidFill>
                <a:latin typeface="Times New Roman" pitchFamily="18" charset="0"/>
              </a:rPr>
              <a:t>йи</a:t>
            </a:r>
            <a:r>
              <a:rPr lang="uz-Cyrl-UZ" dirty="0">
                <a:solidFill>
                  <a:srgbClr val="002060"/>
                </a:solidFill>
                <a:latin typeface="Times New Roman" pitchFamily="18" charset="0"/>
              </a:rPr>
              <a:t>ғ</a:t>
            </a:r>
            <a:r>
              <a:rPr lang="ru-RU" dirty="0" err="1">
                <a:solidFill>
                  <a:srgbClr val="002060"/>
                </a:solidFill>
                <a:latin typeface="Times New Roman" pitchFamily="18" charset="0"/>
              </a:rPr>
              <a:t>иш</a:t>
            </a:r>
            <a:r>
              <a:rPr lang="ru-RU" dirty="0">
                <a:solidFill>
                  <a:srgbClr val="002060"/>
                </a:solidFill>
                <a:latin typeface="Times New Roman" pitchFamily="18" charset="0"/>
              </a:rPr>
              <a:t>, </a:t>
            </a:r>
            <a:r>
              <a:rPr lang="ru-RU" dirty="0" err="1">
                <a:solidFill>
                  <a:srgbClr val="002060"/>
                </a:solidFill>
                <a:latin typeface="Times New Roman" pitchFamily="18" charset="0"/>
              </a:rPr>
              <a:t>тизимлаштириш</a:t>
            </a:r>
            <a:r>
              <a:rPr lang="ru-RU" dirty="0">
                <a:solidFill>
                  <a:srgbClr val="002060"/>
                </a:solidFill>
                <a:latin typeface="Times New Roman" pitchFamily="18" charset="0"/>
              </a:rPr>
              <a:t> </a:t>
            </a:r>
            <a:r>
              <a:rPr lang="ru-RU" dirty="0" err="1">
                <a:solidFill>
                  <a:srgbClr val="002060"/>
                </a:solidFill>
                <a:latin typeface="Times New Roman" pitchFamily="18" charset="0"/>
              </a:rPr>
              <a:t>ва</a:t>
            </a:r>
            <a:r>
              <a:rPr lang="ru-RU" dirty="0">
                <a:solidFill>
                  <a:srgbClr val="002060"/>
                </a:solidFill>
                <a:latin typeface="Times New Roman" pitchFamily="18" charset="0"/>
              </a:rPr>
              <a:t> </a:t>
            </a:r>
            <a:r>
              <a:rPr lang="ru-RU" dirty="0" err="1">
                <a:solidFill>
                  <a:srgbClr val="002060"/>
                </a:solidFill>
                <a:latin typeface="Times New Roman" pitchFamily="18" charset="0"/>
              </a:rPr>
              <a:t>тайёрлашни</a:t>
            </a:r>
            <a:r>
              <a:rPr lang="ru-RU" dirty="0">
                <a:solidFill>
                  <a:srgbClr val="002060"/>
                </a:solidFill>
                <a:latin typeface="Times New Roman" pitchFamily="18" charset="0"/>
              </a:rPr>
              <a:t> </a:t>
            </a:r>
            <a:r>
              <a:rPr lang="ru-RU" dirty="0" err="1">
                <a:solidFill>
                  <a:srgbClr val="002060"/>
                </a:solidFill>
                <a:latin typeface="Times New Roman" pitchFamily="18" charset="0"/>
              </a:rPr>
              <a:t>таъминлайди</a:t>
            </a:r>
            <a:r>
              <a:rPr lang="ru-RU" dirty="0">
                <a:solidFill>
                  <a:srgbClr val="002060"/>
                </a:solidFill>
                <a:latin typeface="Times New Roman" pitchFamily="18" charset="0"/>
              </a:rPr>
              <a:t>.</a:t>
            </a:r>
            <a:endParaRPr lang="uz-Cyrl-UZ" dirty="0">
              <a:solidFill>
                <a:srgbClr val="002060"/>
              </a:solidFill>
              <a:latin typeface="Times New Roman" pitchFamily="18" charset="0"/>
            </a:endParaRPr>
          </a:p>
        </p:txBody>
      </p:sp>
      <p:sp>
        <p:nvSpPr>
          <p:cNvPr id="43011"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35990E5A-CEBA-4DCB-8B3F-0F7B5714BDB0}" type="slidenum">
              <a:rPr lang="ru-RU" altLang="ru-RU" sz="1200" smtClean="0">
                <a:solidFill>
                  <a:schemeClr val="tx1"/>
                </a:solidFill>
                <a:latin typeface="Arial" panose="020B0604020202020204" pitchFamily="34" charset="0"/>
              </a:rPr>
              <a:pPr>
                <a:spcBef>
                  <a:spcPct val="0"/>
                </a:spcBef>
                <a:spcAft>
                  <a:spcPct val="0"/>
                </a:spcAft>
                <a:buClrTx/>
                <a:buSzTx/>
                <a:buFontTx/>
                <a:buNone/>
              </a:pPr>
              <a:t>63</a:t>
            </a:fld>
            <a:endParaRPr lang="ru-RU" altLang="ru-RU" sz="1200">
              <a:solidFill>
                <a:schemeClr val="tx1"/>
              </a:solidFill>
              <a:latin typeface="Arial" panose="020B0604020202020204" pitchFamily="34" charset="0"/>
            </a:endParaRPr>
          </a:p>
        </p:txBody>
      </p:sp>
      <p:sp>
        <p:nvSpPr>
          <p:cNvPr id="43012" name="Rectangle 2"/>
          <p:cNvSpPr>
            <a:spLocks noGrp="1" noRot="1" noChangeArrowheads="1"/>
          </p:cNvSpPr>
          <p:nvPr>
            <p:ph type="title"/>
          </p:nvPr>
        </p:nvSpPr>
        <p:spPr bwMode="auto">
          <a:xfrm>
            <a:off x="1042988" y="274638"/>
            <a:ext cx="7345362" cy="1143000"/>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algn="ctr">
              <a:buFont typeface="Georgia" panose="02040502050405020303" pitchFamily="18" charset="0"/>
              <a:buNone/>
            </a:pPr>
            <a:r>
              <a:rPr lang="uz-Cyrl-UZ" altLang="ru-RU" sz="2200">
                <a:solidFill>
                  <a:srgbClr val="002060"/>
                </a:solidFill>
                <a:effectLst/>
                <a:latin typeface="Times New Roman" panose="02020603050405020304" pitchFamily="18" charset="0"/>
              </a:rPr>
              <a:t>Т</a:t>
            </a:r>
            <a:r>
              <a:rPr lang="ru-RU" altLang="ru-RU" sz="2200">
                <a:solidFill>
                  <a:srgbClr val="002060"/>
                </a:solidFill>
                <a:effectLst/>
                <a:latin typeface="Times New Roman" panose="02020603050405020304" pitchFamily="18" charset="0"/>
              </a:rPr>
              <a:t>АШҚИ СИЁСИЙ </a:t>
            </a:r>
            <a:r>
              <a:rPr lang="uz-Cyrl-UZ" altLang="ru-RU" sz="2200">
                <a:solidFill>
                  <a:srgbClr val="002060"/>
                </a:solidFill>
                <a:effectLst/>
                <a:latin typeface="Times New Roman" panose="02020603050405020304" pitchFamily="18" charset="0"/>
              </a:rPr>
              <a:t>ФАОЛИЯТНИ ОЛИБ БОРУВЧИ </a:t>
            </a:r>
            <a:r>
              <a:rPr lang="ru-RU" altLang="ru-RU" sz="2200">
                <a:solidFill>
                  <a:srgbClr val="002060"/>
                </a:solidFill>
                <a:effectLst/>
                <a:latin typeface="Times New Roman" panose="02020603050405020304" pitchFamily="18" charset="0"/>
              </a:rPr>
              <a:t>ДАВЛАТ </a:t>
            </a:r>
            <a:r>
              <a:rPr lang="uz-Cyrl-UZ" altLang="ru-RU" sz="2200">
                <a:solidFill>
                  <a:srgbClr val="002060"/>
                </a:solidFill>
                <a:effectLst/>
                <a:latin typeface="Times New Roman" panose="02020603050405020304" pitchFamily="18" charset="0"/>
              </a:rPr>
              <a:t>Ҳ</a:t>
            </a:r>
            <a:r>
              <a:rPr lang="ru-RU" altLang="ru-RU" sz="2200">
                <a:solidFill>
                  <a:srgbClr val="002060"/>
                </a:solidFill>
                <a:effectLst/>
                <a:latin typeface="Times New Roman" panose="02020603050405020304" pitchFamily="18" charset="0"/>
              </a:rPr>
              <a:t>ОКИМИЯТИ ОРГАНЛАРИ</a:t>
            </a:r>
          </a:p>
        </p:txBody>
      </p:sp>
    </p:spTree>
    <p:extLst>
      <p:ext uri="{BB962C8B-B14F-4D97-AF65-F5344CB8AC3E}">
        <p14:creationId xmlns:p14="http://schemas.microsoft.com/office/powerpoint/2010/main" val="1762009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4294967295"/>
          </p:nvPr>
        </p:nvSpPr>
        <p:spPr>
          <a:xfrm>
            <a:off x="457200" y="1600200"/>
            <a:ext cx="5338763" cy="4525963"/>
          </a:xfrm>
        </p:spPr>
        <p:txBody>
          <a:bodyPr/>
          <a:lstStyle/>
          <a:p>
            <a:pPr marL="46037" indent="0" algn="ctr">
              <a:buFont typeface="Georgia" panose="02040502050405020303" pitchFamily="18" charset="0"/>
              <a:buNone/>
              <a:defRPr/>
            </a:pPr>
            <a:r>
              <a:rPr lang="ru-RU" sz="2000" b="1" dirty="0" err="1">
                <a:solidFill>
                  <a:srgbClr val="002060"/>
                </a:solidFill>
                <a:latin typeface="Times New Roman" pitchFamily="18" charset="0"/>
              </a:rPr>
              <a:t>Ташқи</a:t>
            </a:r>
            <a:r>
              <a:rPr lang="ru-RU" sz="2000" b="1" dirty="0">
                <a:solidFill>
                  <a:srgbClr val="002060"/>
                </a:solidFill>
                <a:latin typeface="Times New Roman" pitchFamily="18" charset="0"/>
              </a:rPr>
              <a:t> </a:t>
            </a:r>
            <a:r>
              <a:rPr lang="ru-RU" sz="2000" b="1" dirty="0" err="1">
                <a:solidFill>
                  <a:srgbClr val="002060"/>
                </a:solidFill>
                <a:latin typeface="Times New Roman" pitchFamily="18" charset="0"/>
              </a:rPr>
              <a:t>ишлар</a:t>
            </a:r>
            <a:r>
              <a:rPr lang="ru-RU" sz="2000" b="1" dirty="0">
                <a:solidFill>
                  <a:srgbClr val="002060"/>
                </a:solidFill>
                <a:latin typeface="Times New Roman" pitchFamily="18" charset="0"/>
              </a:rPr>
              <a:t> </a:t>
            </a:r>
            <a:r>
              <a:rPr lang="ru-RU" sz="2000" b="1" dirty="0" err="1">
                <a:solidFill>
                  <a:srgbClr val="002060"/>
                </a:solidFill>
                <a:latin typeface="Times New Roman" pitchFamily="18" charset="0"/>
              </a:rPr>
              <a:t>вазирлиги</a:t>
            </a:r>
            <a:r>
              <a:rPr lang="ru-RU" sz="2000" b="1" dirty="0">
                <a:solidFill>
                  <a:srgbClr val="002060"/>
                </a:solidFill>
                <a:latin typeface="Times New Roman" pitchFamily="18" charset="0"/>
              </a:rPr>
              <a:t> </a:t>
            </a:r>
            <a:endParaRPr lang="uz-Cyrl-UZ" sz="2000" b="1" dirty="0">
              <a:solidFill>
                <a:srgbClr val="002060"/>
              </a:solidFill>
              <a:latin typeface="Times New Roman" pitchFamily="18" charset="0"/>
            </a:endParaRPr>
          </a:p>
          <a:p>
            <a:pPr algn="just">
              <a:defRPr/>
            </a:pPr>
            <a:r>
              <a:rPr lang="ru-RU" sz="2000" dirty="0" err="1">
                <a:solidFill>
                  <a:srgbClr val="002060"/>
                </a:solidFill>
                <a:latin typeface="Times New Roman" pitchFamily="18" charset="0"/>
              </a:rPr>
              <a:t>мамлакатнинг</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т</a:t>
            </a:r>
            <a:r>
              <a:rPr lang="ru-RU" sz="2000" dirty="0" err="1">
                <a:solidFill>
                  <a:srgbClr val="002060"/>
                </a:solidFill>
                <a:latin typeface="Times New Roman" pitchFamily="18" charset="0"/>
              </a:rPr>
              <a:t>ашқи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сиёсий</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ва</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т</a:t>
            </a:r>
            <a:r>
              <a:rPr lang="ru-RU" sz="2000" dirty="0" err="1">
                <a:solidFill>
                  <a:srgbClr val="002060"/>
                </a:solidFill>
                <a:latin typeface="Times New Roman" pitchFamily="18" charset="0"/>
              </a:rPr>
              <a:t>ашқи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иқтисодий</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йўлини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таъминлаш</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ҳамда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амалга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ошириш</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учун</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жавобгар</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бўлган</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давлат</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органлари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тизимида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марказий</a:t>
            </a:r>
            <a:r>
              <a:rPr lang="ru-RU" sz="2000" dirty="0">
                <a:solidFill>
                  <a:srgbClr val="002060"/>
                </a:solidFill>
                <a:latin typeface="Times New Roman" pitchFamily="18" charset="0"/>
              </a:rPr>
              <a:t> б</a:t>
            </a:r>
            <a:r>
              <a:rPr lang="uz-Cyrl-UZ" sz="2000" dirty="0">
                <a:solidFill>
                  <a:srgbClr val="002060"/>
                </a:solidFill>
                <a:latin typeface="Times New Roman" pitchFamily="18" charset="0"/>
              </a:rPr>
              <a:t>ўғ</a:t>
            </a:r>
            <a:r>
              <a:rPr lang="ru-RU" sz="2000" dirty="0">
                <a:solidFill>
                  <a:srgbClr val="002060"/>
                </a:solidFill>
                <a:latin typeface="Times New Roman" pitchFamily="18" charset="0"/>
              </a:rPr>
              <a:t>ин </a:t>
            </a:r>
            <a:r>
              <a:rPr lang="ru-RU" sz="2000" dirty="0" err="1">
                <a:solidFill>
                  <a:srgbClr val="002060"/>
                </a:solidFill>
                <a:latin typeface="Times New Roman" pitchFamily="18" charset="0"/>
              </a:rPr>
              <a:t>ҳисобланади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Ташқи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ишлар</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вазирлигига</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т</a:t>
            </a:r>
            <a:r>
              <a:rPr lang="ru-RU" sz="2000" dirty="0" err="1">
                <a:solidFill>
                  <a:srgbClr val="002060"/>
                </a:solidFill>
                <a:latin typeface="Times New Roman" pitchFamily="18" charset="0"/>
              </a:rPr>
              <a:t>ашқи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сиёсатда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стратегик</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мақсадларни</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ҳ</a:t>
            </a:r>
            <a:r>
              <a:rPr lang="ru-RU" sz="2000" dirty="0">
                <a:solidFill>
                  <a:srgbClr val="002060"/>
                </a:solidFill>
                <a:latin typeface="Times New Roman" pitchFamily="18" charset="0"/>
              </a:rPr>
              <a:t>ал </a:t>
            </a:r>
            <a:r>
              <a:rPr lang="ru-RU" sz="2000" dirty="0" err="1">
                <a:solidFill>
                  <a:srgbClr val="002060"/>
                </a:solidFill>
                <a:latin typeface="Times New Roman" pitchFamily="18" charset="0"/>
              </a:rPr>
              <a:t>этиш</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халқаро</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майдонда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мамлакатнинг</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миллий</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манфаатларини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ҳимоя</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қилиш</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ва</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Ўзбекистоннинг</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т</a:t>
            </a:r>
            <a:r>
              <a:rPr lang="ru-RU" sz="2000" dirty="0" err="1">
                <a:solidFill>
                  <a:srgbClr val="002060"/>
                </a:solidFill>
                <a:latin typeface="Times New Roman" pitchFamily="18" charset="0"/>
              </a:rPr>
              <a:t>ашқи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сиёсий</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йўли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изчил</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олиб</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борилишини</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таъминлаш</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борасида</a:t>
            </a:r>
            <a:r>
              <a:rPr lang="ru-RU" sz="2000" dirty="0">
                <a:solidFill>
                  <a:srgbClr val="002060"/>
                </a:solidFill>
                <a:latin typeface="Times New Roman" pitchFamily="18" charset="0"/>
              </a:rPr>
              <a:t> ало</a:t>
            </a:r>
            <a:r>
              <a:rPr lang="uz-Cyrl-UZ" sz="2000" dirty="0">
                <a:solidFill>
                  <a:srgbClr val="002060"/>
                </a:solidFill>
                <a:latin typeface="Times New Roman" pitchFamily="18" charset="0"/>
              </a:rPr>
              <a:t>ҳ</a:t>
            </a:r>
            <a:r>
              <a:rPr lang="ru-RU" sz="2000" dirty="0" err="1">
                <a:solidFill>
                  <a:srgbClr val="002060"/>
                </a:solidFill>
                <a:latin typeface="Times New Roman" pitchFamily="18" charset="0"/>
              </a:rPr>
              <a:t>ида</a:t>
            </a:r>
            <a:r>
              <a:rPr lang="ru-RU" sz="2000" dirty="0">
                <a:solidFill>
                  <a:srgbClr val="002060"/>
                </a:solidFill>
                <a:latin typeface="Times New Roman" pitchFamily="18" charset="0"/>
              </a:rPr>
              <a:t> </a:t>
            </a:r>
            <a:r>
              <a:rPr lang="uz-Cyrl-UZ" sz="2000" dirty="0">
                <a:solidFill>
                  <a:srgbClr val="002060"/>
                </a:solidFill>
                <a:latin typeface="Times New Roman" pitchFamily="18" charset="0"/>
              </a:rPr>
              <a:t>ў</a:t>
            </a:r>
            <a:r>
              <a:rPr lang="ru-RU" sz="2000" dirty="0" err="1">
                <a:solidFill>
                  <a:srgbClr val="002060"/>
                </a:solidFill>
                <a:latin typeface="Times New Roman" pitchFamily="18" charset="0"/>
              </a:rPr>
              <a:t>рин</a:t>
            </a:r>
            <a:r>
              <a:rPr lang="ru-RU" sz="2000" dirty="0">
                <a:solidFill>
                  <a:srgbClr val="002060"/>
                </a:solidFill>
                <a:latin typeface="Times New Roman" pitchFamily="18" charset="0"/>
              </a:rPr>
              <a:t> </a:t>
            </a:r>
            <a:r>
              <a:rPr lang="ru-RU" sz="2000" dirty="0" err="1">
                <a:solidFill>
                  <a:srgbClr val="002060"/>
                </a:solidFill>
                <a:latin typeface="Times New Roman" pitchFamily="18" charset="0"/>
              </a:rPr>
              <a:t>ажратилади</a:t>
            </a:r>
            <a:r>
              <a:rPr lang="ru-RU" sz="2000" dirty="0">
                <a:solidFill>
                  <a:srgbClr val="002060"/>
                </a:solidFill>
                <a:latin typeface="Times New Roman" pitchFamily="18" charset="0"/>
              </a:rPr>
              <a:t>.</a:t>
            </a:r>
          </a:p>
        </p:txBody>
      </p:sp>
      <p:sp>
        <p:nvSpPr>
          <p:cNvPr id="44035"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96CAA47B-81B6-457A-88C4-5AEFB69B2204}" type="slidenum">
              <a:rPr lang="ru-RU" altLang="ru-RU" sz="1200" smtClean="0">
                <a:solidFill>
                  <a:schemeClr val="tx1"/>
                </a:solidFill>
                <a:latin typeface="Arial" panose="020B0604020202020204" pitchFamily="34" charset="0"/>
              </a:rPr>
              <a:pPr>
                <a:spcBef>
                  <a:spcPct val="0"/>
                </a:spcBef>
                <a:spcAft>
                  <a:spcPct val="0"/>
                </a:spcAft>
                <a:buClrTx/>
                <a:buSzTx/>
                <a:buFontTx/>
                <a:buNone/>
              </a:pPr>
              <a:t>64</a:t>
            </a:fld>
            <a:endParaRPr lang="ru-RU" altLang="ru-RU" sz="1200">
              <a:solidFill>
                <a:schemeClr val="tx1"/>
              </a:solidFill>
              <a:latin typeface="Arial" panose="020B0604020202020204" pitchFamily="34" charset="0"/>
            </a:endParaRPr>
          </a:p>
        </p:txBody>
      </p:sp>
      <p:pic>
        <p:nvPicPr>
          <p:cNvPr id="44036" name="Picture 4" descr="mfa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989138"/>
            <a:ext cx="30241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с двумя скругленными противолежащими углами 1"/>
          <p:cNvSpPr/>
          <p:nvPr/>
        </p:nvSpPr>
        <p:spPr>
          <a:xfrm>
            <a:off x="611188" y="188913"/>
            <a:ext cx="8208962" cy="122396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2400" b="1" dirty="0">
                <a:solidFill>
                  <a:srgbClr val="002060"/>
                </a:solidFill>
                <a:latin typeface="Times New Roman" pitchFamily="18" charset="0"/>
              </a:rPr>
              <a:t>Т</a:t>
            </a:r>
            <a:r>
              <a:rPr lang="ru-RU" sz="2400" b="1" dirty="0">
                <a:solidFill>
                  <a:srgbClr val="002060"/>
                </a:solidFill>
                <a:latin typeface="Times New Roman" pitchFamily="18" charset="0"/>
              </a:rPr>
              <a:t>АШҚИ СИЁСИЙ </a:t>
            </a:r>
            <a:r>
              <a:rPr lang="uz-Cyrl-UZ" sz="2400" b="1" dirty="0">
                <a:solidFill>
                  <a:srgbClr val="002060"/>
                </a:solidFill>
                <a:latin typeface="Times New Roman" pitchFamily="18" charset="0"/>
              </a:rPr>
              <a:t>ФАОЛИЯТНИ ОЛИБ БОРУВЧИ </a:t>
            </a:r>
            <a:r>
              <a:rPr lang="ru-RU" sz="2400" b="1" dirty="0">
                <a:solidFill>
                  <a:srgbClr val="002060"/>
                </a:solidFill>
                <a:latin typeface="Times New Roman" pitchFamily="18" charset="0"/>
              </a:rPr>
              <a:t>ДАВЛАТ </a:t>
            </a:r>
            <a:r>
              <a:rPr lang="uz-Cyrl-UZ" sz="2400" b="1" dirty="0">
                <a:solidFill>
                  <a:srgbClr val="002060"/>
                </a:solidFill>
                <a:latin typeface="Times New Roman" pitchFamily="18" charset="0"/>
              </a:rPr>
              <a:t>Ҳ</a:t>
            </a:r>
            <a:r>
              <a:rPr lang="ru-RU" sz="2400" b="1" dirty="0">
                <a:solidFill>
                  <a:srgbClr val="002060"/>
                </a:solidFill>
                <a:latin typeface="Times New Roman" pitchFamily="18" charset="0"/>
              </a:rPr>
              <a:t>ОКИМИЯТИ ОРГАНЛАРИ</a:t>
            </a:r>
            <a:endParaRPr lang="ru-RU" sz="2400" b="1" dirty="0"/>
          </a:p>
        </p:txBody>
      </p:sp>
    </p:spTree>
    <p:extLst>
      <p:ext uri="{BB962C8B-B14F-4D97-AF65-F5344CB8AC3E}">
        <p14:creationId xmlns:p14="http://schemas.microsoft.com/office/powerpoint/2010/main" val="4134947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4294967295"/>
          </p:nvPr>
        </p:nvSpPr>
        <p:spPr>
          <a:xfrm>
            <a:off x="250825" y="1844675"/>
            <a:ext cx="5400675" cy="3077766"/>
          </a:xfrm>
        </p:spPr>
        <p:txBody>
          <a:bodyPr/>
          <a:lstStyle/>
          <a:p>
            <a:pPr marL="46037" indent="0" algn="ctr">
              <a:buFont typeface="Georgia" panose="02040502050405020303" pitchFamily="18" charset="0"/>
              <a:buNone/>
              <a:defRPr/>
            </a:pPr>
            <a:r>
              <a:rPr lang="ru-RU" sz="2000" b="1" dirty="0" err="1">
                <a:latin typeface="Times New Roman" pitchFamily="18" charset="0"/>
              </a:rPr>
              <a:t>Ўзбекистон</a:t>
            </a:r>
            <a:r>
              <a:rPr lang="ru-RU" sz="2000" b="1" dirty="0">
                <a:latin typeface="Times New Roman" pitchFamily="18" charset="0"/>
              </a:rPr>
              <a:t> </a:t>
            </a:r>
            <a:r>
              <a:rPr lang="ru-RU" sz="2000" b="1" dirty="0" err="1">
                <a:latin typeface="Times New Roman" pitchFamily="18" charset="0"/>
              </a:rPr>
              <a:t>Республикаси</a:t>
            </a:r>
            <a:r>
              <a:rPr lang="ru-RU" sz="2000" b="1" dirty="0">
                <a:latin typeface="Times New Roman" pitchFamily="18" charset="0"/>
              </a:rPr>
              <a:t> </a:t>
            </a:r>
            <a:r>
              <a:rPr lang="ru-RU" sz="2000" b="1" dirty="0" err="1">
                <a:latin typeface="Times New Roman" pitchFamily="18" charset="0"/>
              </a:rPr>
              <a:t>инвестициялар</a:t>
            </a:r>
            <a:r>
              <a:rPr lang="ru-RU" sz="2000" b="1" dirty="0">
                <a:latin typeface="Times New Roman" pitchFamily="18" charset="0"/>
              </a:rPr>
              <a:t> </a:t>
            </a:r>
            <a:r>
              <a:rPr lang="uz-Cyrl-UZ" sz="2000" b="1" dirty="0">
                <a:latin typeface="Times New Roman" pitchFamily="18" charset="0"/>
              </a:rPr>
              <a:t>саноат </a:t>
            </a:r>
            <a:r>
              <a:rPr lang="ru-RU" sz="2000" b="1" dirty="0" err="1">
                <a:latin typeface="Times New Roman" pitchFamily="18" charset="0"/>
              </a:rPr>
              <a:t>ва</a:t>
            </a:r>
            <a:r>
              <a:rPr lang="ru-RU" sz="2000" b="1" dirty="0">
                <a:latin typeface="Times New Roman" pitchFamily="18" charset="0"/>
              </a:rPr>
              <a:t> </a:t>
            </a:r>
            <a:r>
              <a:rPr lang="ru-RU" sz="2000" b="1" dirty="0" err="1">
                <a:latin typeface="Times New Roman" pitchFamily="18" charset="0"/>
              </a:rPr>
              <a:t>савдо</a:t>
            </a:r>
            <a:r>
              <a:rPr lang="ru-RU" sz="2000" b="1" dirty="0">
                <a:latin typeface="Times New Roman" pitchFamily="18" charset="0"/>
              </a:rPr>
              <a:t> </a:t>
            </a:r>
            <a:r>
              <a:rPr lang="ru-RU" sz="2000" b="1" dirty="0" err="1">
                <a:latin typeface="Times New Roman" pitchFamily="18" charset="0"/>
              </a:rPr>
              <a:t>вазирлиги</a:t>
            </a:r>
            <a:r>
              <a:rPr lang="ru-RU" sz="2000" b="1" dirty="0">
                <a:latin typeface="Times New Roman" pitchFamily="18" charset="0"/>
              </a:rPr>
              <a:t> </a:t>
            </a:r>
            <a:endParaRPr lang="uz-Cyrl-UZ" sz="2000" b="1" dirty="0">
              <a:latin typeface="Times New Roman" pitchFamily="18" charset="0"/>
            </a:endParaRPr>
          </a:p>
          <a:p>
            <a:pPr algn="just">
              <a:defRPr/>
            </a:pPr>
            <a:r>
              <a:rPr lang="uz-Cyrl-UZ" sz="2000" dirty="0">
                <a:latin typeface="Times New Roman" pitchFamily="18" charset="0"/>
              </a:rPr>
              <a:t>т</a:t>
            </a:r>
            <a:r>
              <a:rPr lang="ru-RU" sz="2000" dirty="0" err="1">
                <a:latin typeface="Times New Roman" pitchFamily="18" charset="0"/>
              </a:rPr>
              <a:t>ашқи</a:t>
            </a:r>
            <a:r>
              <a:rPr lang="ru-RU" sz="2000" dirty="0">
                <a:latin typeface="Times New Roman" pitchFamily="18" charset="0"/>
              </a:rPr>
              <a:t> </a:t>
            </a:r>
            <a:r>
              <a:rPr lang="ru-RU" sz="2000" dirty="0" err="1">
                <a:latin typeface="Times New Roman" pitchFamily="18" charset="0"/>
              </a:rPr>
              <a:t>иқтисодий</a:t>
            </a:r>
            <a:r>
              <a:rPr lang="ru-RU" sz="2000" dirty="0">
                <a:latin typeface="Times New Roman" pitchFamily="18" charset="0"/>
              </a:rPr>
              <a:t> </a:t>
            </a:r>
            <a:r>
              <a:rPr lang="ru-RU" sz="2000" dirty="0" err="1">
                <a:latin typeface="Times New Roman" pitchFamily="18" charset="0"/>
              </a:rPr>
              <a:t>фаолият</a:t>
            </a:r>
            <a:r>
              <a:rPr lang="ru-RU" sz="2000" dirty="0">
                <a:latin typeface="Times New Roman" pitchFamily="18" charset="0"/>
              </a:rPr>
              <a:t> </a:t>
            </a:r>
            <a:r>
              <a:rPr lang="ru-RU" sz="2000" dirty="0" err="1">
                <a:latin typeface="Times New Roman" pitchFamily="18" charset="0"/>
              </a:rPr>
              <a:t>соҳасида</a:t>
            </a:r>
            <a:r>
              <a:rPr lang="ru-RU" sz="2000" dirty="0">
                <a:latin typeface="Times New Roman" pitchFamily="18" charset="0"/>
              </a:rPr>
              <a:t> </a:t>
            </a:r>
            <a:r>
              <a:rPr lang="ru-RU" sz="2000" dirty="0" err="1">
                <a:latin typeface="Times New Roman" pitchFamily="18" charset="0"/>
              </a:rPr>
              <a:t>ягона</a:t>
            </a:r>
            <a:r>
              <a:rPr lang="ru-RU" sz="2000" dirty="0">
                <a:latin typeface="Times New Roman" pitchFamily="18" charset="0"/>
              </a:rPr>
              <a:t> </a:t>
            </a:r>
            <a:r>
              <a:rPr lang="ru-RU" sz="2000" dirty="0" err="1">
                <a:latin typeface="Times New Roman" pitchFamily="18" charset="0"/>
              </a:rPr>
              <a:t>давлат</a:t>
            </a:r>
            <a:r>
              <a:rPr lang="ru-RU" sz="2000" dirty="0">
                <a:latin typeface="Times New Roman" pitchFamily="18" charset="0"/>
              </a:rPr>
              <a:t> </a:t>
            </a:r>
            <a:r>
              <a:rPr lang="ru-RU" sz="2000" dirty="0" err="1">
                <a:latin typeface="Times New Roman" pitchFamily="18" charset="0"/>
              </a:rPr>
              <a:t>сиёсатини</a:t>
            </a:r>
            <a:r>
              <a:rPr lang="ru-RU" sz="2000" dirty="0">
                <a:latin typeface="Times New Roman" pitchFamily="18" charset="0"/>
              </a:rPr>
              <a:t> </a:t>
            </a:r>
            <a:r>
              <a:rPr lang="ru-RU" sz="2000" dirty="0" err="1">
                <a:latin typeface="Times New Roman" pitchFamily="18" charset="0"/>
              </a:rPr>
              <a:t>олиб</a:t>
            </a:r>
            <a:r>
              <a:rPr lang="ru-RU" sz="2000" dirty="0">
                <a:latin typeface="Times New Roman" pitchFamily="18" charset="0"/>
              </a:rPr>
              <a:t> </a:t>
            </a:r>
            <a:r>
              <a:rPr lang="ru-RU" sz="2000" dirty="0" err="1">
                <a:latin typeface="Times New Roman" pitchFamily="18" charset="0"/>
              </a:rPr>
              <a:t>боради</a:t>
            </a:r>
            <a:r>
              <a:rPr lang="ru-RU" sz="2000" dirty="0">
                <a:latin typeface="Times New Roman" pitchFamily="18" charset="0"/>
              </a:rPr>
              <a:t>, </a:t>
            </a:r>
            <a:r>
              <a:rPr lang="ru-RU" sz="2000" dirty="0" err="1">
                <a:latin typeface="Times New Roman" pitchFamily="18" charset="0"/>
              </a:rPr>
              <a:t>давлатни</a:t>
            </a:r>
            <a:r>
              <a:rPr lang="ru-RU" sz="2000" dirty="0">
                <a:latin typeface="Times New Roman" pitchFamily="18" charset="0"/>
              </a:rPr>
              <a:t> </a:t>
            </a:r>
            <a:r>
              <a:rPr lang="ru-RU" sz="2000" dirty="0" err="1">
                <a:latin typeface="Times New Roman" pitchFamily="18" charset="0"/>
              </a:rPr>
              <a:t>ижтимоий-иқтисодий</a:t>
            </a:r>
            <a:r>
              <a:rPr lang="ru-RU" sz="2000" dirty="0">
                <a:latin typeface="Times New Roman" pitchFamily="18" charset="0"/>
              </a:rPr>
              <a:t> </a:t>
            </a:r>
            <a:r>
              <a:rPr lang="ru-RU" sz="2000" dirty="0" err="1">
                <a:latin typeface="Times New Roman" pitchFamily="18" charset="0"/>
              </a:rPr>
              <a:t>ривожлантиришнинг</a:t>
            </a:r>
            <a:r>
              <a:rPr lang="ru-RU" sz="2000" dirty="0">
                <a:latin typeface="Times New Roman" pitchFamily="18" charset="0"/>
              </a:rPr>
              <a:t> </a:t>
            </a:r>
            <a:r>
              <a:rPr lang="ru-RU" sz="2000" dirty="0" err="1">
                <a:latin typeface="Times New Roman" pitchFamily="18" charset="0"/>
              </a:rPr>
              <a:t>устувор</a:t>
            </a:r>
            <a:r>
              <a:rPr lang="ru-RU" sz="2000" dirty="0">
                <a:latin typeface="Times New Roman" pitchFamily="18" charset="0"/>
              </a:rPr>
              <a:t> </a:t>
            </a:r>
            <a:r>
              <a:rPr lang="ru-RU" sz="2000" dirty="0" err="1">
                <a:latin typeface="Times New Roman" pitchFamily="18" charset="0"/>
              </a:rPr>
              <a:t>йўналишларидан</a:t>
            </a:r>
            <a:r>
              <a:rPr lang="ru-RU" sz="2000" dirty="0">
                <a:latin typeface="Times New Roman" pitchFamily="18" charset="0"/>
              </a:rPr>
              <a:t> </a:t>
            </a:r>
            <a:r>
              <a:rPr lang="ru-RU" sz="2000" dirty="0" err="1">
                <a:latin typeface="Times New Roman" pitchFamily="18" charset="0"/>
              </a:rPr>
              <a:t>келиб</a:t>
            </a:r>
            <a:r>
              <a:rPr lang="ru-RU" sz="2000" dirty="0">
                <a:latin typeface="Times New Roman" pitchFamily="18" charset="0"/>
              </a:rPr>
              <a:t> </a:t>
            </a:r>
            <a:r>
              <a:rPr lang="ru-RU" sz="2000" dirty="0" err="1">
                <a:latin typeface="Times New Roman" pitchFamily="18" charset="0"/>
              </a:rPr>
              <a:t>чи</a:t>
            </a:r>
            <a:r>
              <a:rPr lang="uz-Cyrl-UZ" sz="2000" dirty="0">
                <a:latin typeface="Times New Roman" pitchFamily="18" charset="0"/>
              </a:rPr>
              <a:t>ққ</a:t>
            </a:r>
            <a:r>
              <a:rPr lang="ru-RU" sz="2000" dirty="0">
                <a:latin typeface="Times New Roman" pitchFamily="18" charset="0"/>
              </a:rPr>
              <a:t>ан </a:t>
            </a:r>
            <a:r>
              <a:rPr lang="ru-RU" sz="2000" dirty="0" err="1">
                <a:latin typeface="Times New Roman" pitchFamily="18" charset="0"/>
              </a:rPr>
              <a:t>ҳолда</a:t>
            </a:r>
            <a:r>
              <a:rPr lang="ru-RU" sz="2000" dirty="0">
                <a:latin typeface="Times New Roman" pitchFamily="18" charset="0"/>
              </a:rPr>
              <a:t>, </a:t>
            </a:r>
            <a:r>
              <a:rPr lang="ru-RU" sz="2000" dirty="0" err="1">
                <a:latin typeface="Times New Roman" pitchFamily="18" charset="0"/>
              </a:rPr>
              <a:t>хорижий</a:t>
            </a:r>
            <a:r>
              <a:rPr lang="ru-RU" sz="2000" dirty="0">
                <a:latin typeface="Times New Roman" pitchFamily="18" charset="0"/>
              </a:rPr>
              <a:t> </a:t>
            </a:r>
            <a:r>
              <a:rPr lang="ru-RU" sz="2000" dirty="0" err="1">
                <a:latin typeface="Times New Roman" pitchFamily="18" charset="0"/>
              </a:rPr>
              <a:t>шериклар</a:t>
            </a:r>
            <a:r>
              <a:rPr lang="ru-RU" sz="2000" dirty="0">
                <a:latin typeface="Times New Roman" pitchFamily="18" charset="0"/>
              </a:rPr>
              <a:t> </a:t>
            </a:r>
            <a:r>
              <a:rPr lang="ru-RU" sz="2000" dirty="0" err="1">
                <a:latin typeface="Times New Roman" pitchFamily="18" charset="0"/>
              </a:rPr>
              <a:t>билан</a:t>
            </a:r>
            <a:r>
              <a:rPr lang="ru-RU" sz="2000" dirty="0">
                <a:latin typeface="Times New Roman" pitchFamily="18" charset="0"/>
              </a:rPr>
              <a:t> </a:t>
            </a:r>
            <a:r>
              <a:rPr lang="ru-RU" sz="2000" dirty="0" err="1">
                <a:latin typeface="Times New Roman" pitchFamily="18" charset="0"/>
              </a:rPr>
              <a:t>ўзаро</a:t>
            </a:r>
            <a:r>
              <a:rPr lang="ru-RU" sz="2000" dirty="0">
                <a:latin typeface="Times New Roman" pitchFamily="18" charset="0"/>
              </a:rPr>
              <a:t> </a:t>
            </a:r>
            <a:r>
              <a:rPr lang="ru-RU" sz="2000" dirty="0" err="1">
                <a:latin typeface="Times New Roman" pitchFamily="18" charset="0"/>
              </a:rPr>
              <a:t>манфаатли</a:t>
            </a:r>
            <a:r>
              <a:rPr lang="ru-RU" sz="2000" dirty="0">
                <a:latin typeface="Times New Roman" pitchFamily="18" charset="0"/>
              </a:rPr>
              <a:t> </a:t>
            </a:r>
            <a:r>
              <a:rPr lang="ru-RU" sz="2000" dirty="0" err="1">
                <a:latin typeface="Times New Roman" pitchFamily="18" charset="0"/>
              </a:rPr>
              <a:t>асосда</a:t>
            </a:r>
            <a:r>
              <a:rPr lang="ru-RU" sz="2000" dirty="0">
                <a:latin typeface="Times New Roman" pitchFamily="18" charset="0"/>
              </a:rPr>
              <a:t> </a:t>
            </a:r>
            <a:r>
              <a:rPr lang="ru-RU" sz="2000" dirty="0" err="1">
                <a:latin typeface="Times New Roman" pitchFamily="18" charset="0"/>
              </a:rPr>
              <a:t>Ўзбекистоннинг</a:t>
            </a:r>
            <a:r>
              <a:rPr lang="ru-RU" sz="2000" dirty="0">
                <a:latin typeface="Times New Roman" pitchFamily="18" charset="0"/>
              </a:rPr>
              <a:t> </a:t>
            </a:r>
            <a:r>
              <a:rPr lang="ru-RU" sz="2000" dirty="0" err="1">
                <a:latin typeface="Times New Roman" pitchFamily="18" charset="0"/>
              </a:rPr>
              <a:t>иқтисодий</a:t>
            </a:r>
            <a:r>
              <a:rPr lang="ru-RU" sz="2000" dirty="0">
                <a:latin typeface="Times New Roman" pitchFamily="18" charset="0"/>
              </a:rPr>
              <a:t>, </a:t>
            </a:r>
            <a:r>
              <a:rPr lang="ru-RU" sz="2000" dirty="0" err="1">
                <a:latin typeface="Times New Roman" pitchFamily="18" charset="0"/>
              </a:rPr>
              <a:t>савдо</a:t>
            </a:r>
            <a:r>
              <a:rPr lang="ru-RU" sz="2000" dirty="0">
                <a:latin typeface="Times New Roman" pitchFamily="18" charset="0"/>
              </a:rPr>
              <a:t> </a:t>
            </a:r>
            <a:r>
              <a:rPr lang="ru-RU" sz="2000" dirty="0" err="1">
                <a:latin typeface="Times New Roman" pitchFamily="18" charset="0"/>
              </a:rPr>
              <a:t>ва</a:t>
            </a:r>
            <a:r>
              <a:rPr lang="ru-RU" sz="2000" dirty="0">
                <a:latin typeface="Times New Roman" pitchFamily="18" charset="0"/>
              </a:rPr>
              <a:t> </a:t>
            </a:r>
            <a:r>
              <a:rPr lang="ru-RU" sz="2000" dirty="0" err="1">
                <a:latin typeface="Times New Roman" pitchFamily="18" charset="0"/>
              </a:rPr>
              <a:t>инвестициявий</a:t>
            </a:r>
            <a:r>
              <a:rPr lang="ru-RU" sz="2000" dirty="0">
                <a:latin typeface="Times New Roman" pitchFamily="18" charset="0"/>
              </a:rPr>
              <a:t> </a:t>
            </a:r>
            <a:r>
              <a:rPr lang="uz-Cyrl-UZ" sz="2000" dirty="0">
                <a:latin typeface="Times New Roman" pitchFamily="18" charset="0"/>
              </a:rPr>
              <a:t>ҳ</a:t>
            </a:r>
            <a:r>
              <a:rPr lang="ru-RU" sz="2000" dirty="0" err="1">
                <a:latin typeface="Times New Roman" pitchFamily="18" charset="0"/>
              </a:rPr>
              <a:t>амкорлигини</a:t>
            </a:r>
            <a:r>
              <a:rPr lang="ru-RU" sz="2000" dirty="0">
                <a:latin typeface="Times New Roman" pitchFamily="18" charset="0"/>
              </a:rPr>
              <a:t> </a:t>
            </a:r>
            <a:r>
              <a:rPr lang="ru-RU" sz="2000" dirty="0" err="1">
                <a:latin typeface="Times New Roman" pitchFamily="18" charset="0"/>
              </a:rPr>
              <a:t>ривожлантиришни</a:t>
            </a:r>
            <a:r>
              <a:rPr lang="ru-RU" sz="2000" dirty="0">
                <a:latin typeface="Times New Roman" pitchFamily="18" charset="0"/>
              </a:rPr>
              <a:t> </a:t>
            </a:r>
            <a:r>
              <a:rPr lang="ru-RU" sz="2000" dirty="0" err="1">
                <a:latin typeface="Times New Roman" pitchFamily="18" charset="0"/>
              </a:rPr>
              <a:t>амалга</a:t>
            </a:r>
            <a:r>
              <a:rPr lang="ru-RU" sz="2000" dirty="0">
                <a:latin typeface="Times New Roman" pitchFamily="18" charset="0"/>
              </a:rPr>
              <a:t> </a:t>
            </a:r>
            <a:r>
              <a:rPr lang="ru-RU" sz="2000" dirty="0" err="1">
                <a:latin typeface="Times New Roman" pitchFamily="18" charset="0"/>
              </a:rPr>
              <a:t>оширади</a:t>
            </a:r>
            <a:r>
              <a:rPr lang="ru-RU" sz="2000" dirty="0">
                <a:latin typeface="Times New Roman" pitchFamily="18" charset="0"/>
              </a:rPr>
              <a:t>.</a:t>
            </a:r>
          </a:p>
        </p:txBody>
      </p:sp>
      <p:sp>
        <p:nvSpPr>
          <p:cNvPr id="45059" name="Rectangle 3"/>
          <p:cNvSpPr>
            <a:spLocks noGrp="1" noChangeArrowheads="1"/>
          </p:cNvSpPr>
          <p:nvPr>
            <p:ph type="sldNum" sz="quarter" idx="4294967295"/>
          </p:nvPr>
        </p:nvSpPr>
        <p:spPr bwMode="auto">
          <a:xfrm>
            <a:off x="3990975" y="6249988"/>
            <a:ext cx="11620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spcBef>
                <a:spcPct val="0"/>
              </a:spcBef>
              <a:spcAft>
                <a:spcPct val="0"/>
              </a:spcAft>
              <a:buClrTx/>
              <a:buSzTx/>
              <a:buFontTx/>
              <a:buNone/>
            </a:pPr>
            <a:fld id="{49C0815E-28F0-4E50-9E4F-821C0517506C}" type="slidenum">
              <a:rPr lang="ru-RU" altLang="ru-RU" sz="1200" smtClean="0">
                <a:solidFill>
                  <a:schemeClr val="tx1"/>
                </a:solidFill>
                <a:latin typeface="Arial" panose="020B0604020202020204" pitchFamily="34" charset="0"/>
              </a:rPr>
              <a:pPr>
                <a:spcBef>
                  <a:spcPct val="0"/>
                </a:spcBef>
                <a:spcAft>
                  <a:spcPct val="0"/>
                </a:spcAft>
                <a:buClrTx/>
                <a:buSzTx/>
                <a:buFontTx/>
                <a:buNone/>
              </a:pPr>
              <a:t>65</a:t>
            </a:fld>
            <a:endParaRPr lang="ru-RU" altLang="ru-RU" sz="1200">
              <a:solidFill>
                <a:schemeClr val="tx1"/>
              </a:solidFill>
              <a:latin typeface="Arial" panose="020B0604020202020204" pitchFamily="34" charset="0"/>
            </a:endParaRPr>
          </a:p>
        </p:txBody>
      </p:sp>
      <p:pic>
        <p:nvPicPr>
          <p:cNvPr id="45060" name="Picture 4" descr="mve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989138"/>
            <a:ext cx="33115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с двумя скругленными соседними углами 1"/>
          <p:cNvSpPr/>
          <p:nvPr/>
        </p:nvSpPr>
        <p:spPr>
          <a:xfrm>
            <a:off x="468313" y="188913"/>
            <a:ext cx="8207375" cy="1368425"/>
          </a:xfrm>
          <a:prstGeom prst="round2Same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z-Cyrl-UZ" sz="2400" b="1" dirty="0">
                <a:solidFill>
                  <a:srgbClr val="002060"/>
                </a:solidFill>
                <a:latin typeface="Times New Roman" pitchFamily="18" charset="0"/>
              </a:rPr>
              <a:t>Т</a:t>
            </a:r>
            <a:r>
              <a:rPr lang="ru-RU" sz="2400" b="1" dirty="0">
                <a:solidFill>
                  <a:srgbClr val="002060"/>
                </a:solidFill>
                <a:latin typeface="Times New Roman" pitchFamily="18" charset="0"/>
              </a:rPr>
              <a:t>АШҚИ СИЁСИЙ </a:t>
            </a:r>
            <a:r>
              <a:rPr lang="uz-Cyrl-UZ" sz="2400" b="1" dirty="0">
                <a:solidFill>
                  <a:srgbClr val="002060"/>
                </a:solidFill>
                <a:latin typeface="Times New Roman" pitchFamily="18" charset="0"/>
              </a:rPr>
              <a:t>ФАОЛИЯТНИ ОЛИБ БОРУВЧИ </a:t>
            </a:r>
            <a:r>
              <a:rPr lang="ru-RU" sz="2400" b="1" dirty="0">
                <a:solidFill>
                  <a:srgbClr val="002060"/>
                </a:solidFill>
                <a:latin typeface="Times New Roman" pitchFamily="18" charset="0"/>
              </a:rPr>
              <a:t>ДАВЛАТ </a:t>
            </a:r>
            <a:r>
              <a:rPr lang="uz-Cyrl-UZ" sz="2400" b="1" dirty="0">
                <a:solidFill>
                  <a:srgbClr val="002060"/>
                </a:solidFill>
                <a:latin typeface="Times New Roman" pitchFamily="18" charset="0"/>
              </a:rPr>
              <a:t>Ҳ</a:t>
            </a:r>
            <a:r>
              <a:rPr lang="ru-RU" sz="2400" b="1" dirty="0">
                <a:solidFill>
                  <a:srgbClr val="002060"/>
                </a:solidFill>
                <a:latin typeface="Times New Roman" pitchFamily="18" charset="0"/>
              </a:rPr>
              <a:t>ОКИМИЯТИ ОРГАНЛАРИ</a:t>
            </a:r>
            <a:endParaRPr lang="ru-RU" sz="2400" b="1" dirty="0">
              <a:solidFill>
                <a:srgbClr val="002060"/>
              </a:solidFill>
            </a:endParaRPr>
          </a:p>
        </p:txBody>
      </p:sp>
    </p:spTree>
    <p:extLst>
      <p:ext uri="{BB962C8B-B14F-4D97-AF65-F5344CB8AC3E}">
        <p14:creationId xmlns:p14="http://schemas.microsoft.com/office/powerpoint/2010/main" val="3646551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97316" y="6278371"/>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80808"/>
                </a:solidFill>
                <a:latin typeface="Microsoft Sans Serif"/>
                <a:cs typeface="Microsoft Sans Serif"/>
              </a:rPr>
              <a:t>8</a:t>
            </a:r>
            <a:endParaRPr sz="1200">
              <a:latin typeface="Microsoft Sans Serif"/>
              <a:cs typeface="Microsoft Sans Serif"/>
            </a:endParaRPr>
          </a:p>
        </p:txBody>
      </p:sp>
      <p:sp>
        <p:nvSpPr>
          <p:cNvPr id="3" name="object 3"/>
          <p:cNvSpPr txBox="1">
            <a:spLocks noGrp="1"/>
          </p:cNvSpPr>
          <p:nvPr>
            <p:ph type="title"/>
          </p:nvPr>
        </p:nvSpPr>
        <p:spPr>
          <a:xfrm>
            <a:off x="179831" y="134112"/>
            <a:ext cx="8749665" cy="1509388"/>
          </a:xfrm>
          <a:prstGeom prst="rect">
            <a:avLst/>
          </a:prstGeom>
          <a:solidFill>
            <a:srgbClr val="99FFCC"/>
          </a:solidFill>
        </p:spPr>
        <p:txBody>
          <a:bodyPr vert="horz" wrap="square" lIns="0" tIns="31750" rIns="0" bIns="0" rtlCol="0">
            <a:spAutoFit/>
          </a:bodyPr>
          <a:lstStyle/>
          <a:p>
            <a:pPr marL="883919" marR="537210" indent="-340360" algn="ctr">
              <a:lnSpc>
                <a:spcPct val="100000"/>
              </a:lnSpc>
              <a:spcBef>
                <a:spcPts val="250"/>
              </a:spcBef>
            </a:pPr>
            <a:r>
              <a:rPr sz="3200" i="0" dirty="0"/>
              <a:t>O'ZBEKISTONNING</a:t>
            </a:r>
            <a:r>
              <a:rPr sz="3200" i="0" spc="-20" dirty="0"/>
              <a:t> </a:t>
            </a:r>
            <a:r>
              <a:rPr sz="3200" i="0" dirty="0"/>
              <a:t>NUFUZLI</a:t>
            </a:r>
            <a:r>
              <a:rPr sz="3200" i="0" spc="-15" dirty="0"/>
              <a:t> </a:t>
            </a:r>
            <a:r>
              <a:rPr sz="3200" i="0" spc="-10" dirty="0"/>
              <a:t>XALQARO </a:t>
            </a:r>
            <a:r>
              <a:rPr sz="3200" i="0" dirty="0"/>
              <a:t>TASHKILOTLAR</a:t>
            </a:r>
            <a:r>
              <a:rPr sz="3200" i="0" spc="-35" dirty="0"/>
              <a:t> </a:t>
            </a:r>
            <a:r>
              <a:rPr sz="3200" i="0" dirty="0"/>
              <a:t>BILAN </a:t>
            </a:r>
            <a:r>
              <a:rPr sz="3200" i="0" spc="-10" dirty="0"/>
              <a:t>ALOQALARI:</a:t>
            </a:r>
            <a:endParaRPr sz="3200" i="0" dirty="0"/>
          </a:p>
        </p:txBody>
      </p:sp>
      <p:pic>
        <p:nvPicPr>
          <p:cNvPr id="4" name="object 4"/>
          <p:cNvPicPr/>
          <p:nvPr/>
        </p:nvPicPr>
        <p:blipFill>
          <a:blip r:embed="rId2" cstate="print"/>
          <a:stretch>
            <a:fillRect/>
          </a:stretch>
        </p:blipFill>
        <p:spPr>
          <a:xfrm>
            <a:off x="3738371" y="1810511"/>
            <a:ext cx="1620012" cy="1618488"/>
          </a:xfrm>
          <a:prstGeom prst="rect">
            <a:avLst/>
          </a:prstGeom>
        </p:spPr>
      </p:pic>
      <p:pic>
        <p:nvPicPr>
          <p:cNvPr id="5" name="object 5"/>
          <p:cNvPicPr/>
          <p:nvPr/>
        </p:nvPicPr>
        <p:blipFill>
          <a:blip r:embed="rId3" cstate="print"/>
          <a:stretch>
            <a:fillRect/>
          </a:stretch>
        </p:blipFill>
        <p:spPr>
          <a:xfrm>
            <a:off x="6071615" y="1786127"/>
            <a:ext cx="2857499" cy="1618488"/>
          </a:xfrm>
          <a:prstGeom prst="rect">
            <a:avLst/>
          </a:prstGeom>
        </p:spPr>
      </p:pic>
      <p:pic>
        <p:nvPicPr>
          <p:cNvPr id="6" name="object 6"/>
          <p:cNvPicPr/>
          <p:nvPr/>
        </p:nvPicPr>
        <p:blipFill>
          <a:blip r:embed="rId4" cstate="print"/>
          <a:stretch>
            <a:fillRect/>
          </a:stretch>
        </p:blipFill>
        <p:spPr>
          <a:xfrm>
            <a:off x="499872" y="1857755"/>
            <a:ext cx="2429255" cy="1616964"/>
          </a:xfrm>
          <a:prstGeom prst="rect">
            <a:avLst/>
          </a:prstGeom>
        </p:spPr>
      </p:pic>
      <p:pic>
        <p:nvPicPr>
          <p:cNvPr id="7" name="object 7"/>
          <p:cNvPicPr/>
          <p:nvPr/>
        </p:nvPicPr>
        <p:blipFill>
          <a:blip r:embed="rId5" cstate="print"/>
          <a:stretch>
            <a:fillRect/>
          </a:stretch>
        </p:blipFill>
        <p:spPr>
          <a:xfrm>
            <a:off x="2648485" y="4862831"/>
            <a:ext cx="3418785" cy="956051"/>
          </a:xfrm>
          <a:prstGeom prst="rect">
            <a:avLst/>
          </a:prstGeom>
        </p:spPr>
      </p:pic>
      <p:sp>
        <p:nvSpPr>
          <p:cNvPr id="8" name="object 8"/>
          <p:cNvSpPr txBox="1"/>
          <p:nvPr/>
        </p:nvSpPr>
        <p:spPr>
          <a:xfrm>
            <a:off x="678281" y="3586988"/>
            <a:ext cx="207073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80808"/>
                </a:solidFill>
                <a:latin typeface="Arial"/>
                <a:cs typeface="Arial"/>
              </a:rPr>
              <a:t>O’zbekiston</a:t>
            </a:r>
            <a:r>
              <a:rPr sz="1800" b="1" spc="-35" dirty="0">
                <a:solidFill>
                  <a:srgbClr val="080808"/>
                </a:solidFill>
                <a:latin typeface="Arial"/>
                <a:cs typeface="Arial"/>
              </a:rPr>
              <a:t> </a:t>
            </a:r>
            <a:r>
              <a:rPr sz="1800" b="1" dirty="0">
                <a:solidFill>
                  <a:srgbClr val="080808"/>
                </a:solidFill>
                <a:latin typeface="Arial"/>
                <a:cs typeface="Arial"/>
              </a:rPr>
              <a:t>–</a:t>
            </a:r>
            <a:r>
              <a:rPr sz="1800" b="1" spc="-15" dirty="0">
                <a:solidFill>
                  <a:srgbClr val="080808"/>
                </a:solidFill>
                <a:latin typeface="Arial"/>
                <a:cs typeface="Arial"/>
              </a:rPr>
              <a:t> </a:t>
            </a:r>
            <a:r>
              <a:rPr sz="1800" b="1" spc="-25" dirty="0">
                <a:solidFill>
                  <a:srgbClr val="080808"/>
                </a:solidFill>
                <a:latin typeface="Arial"/>
                <a:cs typeface="Arial"/>
              </a:rPr>
              <a:t>BMT</a:t>
            </a:r>
            <a:endParaRPr sz="1800">
              <a:latin typeface="Arial"/>
              <a:cs typeface="Arial"/>
            </a:endParaRPr>
          </a:p>
        </p:txBody>
      </p:sp>
      <p:sp>
        <p:nvSpPr>
          <p:cNvPr id="9" name="object 9"/>
          <p:cNvSpPr txBox="1"/>
          <p:nvPr/>
        </p:nvSpPr>
        <p:spPr>
          <a:xfrm>
            <a:off x="3288284" y="5957722"/>
            <a:ext cx="218059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80808"/>
                </a:solidFill>
                <a:latin typeface="Arial"/>
                <a:cs typeface="Arial"/>
              </a:rPr>
              <a:t>O’zbekiston</a:t>
            </a:r>
            <a:r>
              <a:rPr sz="1800" b="1" spc="-30" dirty="0">
                <a:solidFill>
                  <a:srgbClr val="080808"/>
                </a:solidFill>
                <a:latin typeface="Arial"/>
                <a:cs typeface="Arial"/>
              </a:rPr>
              <a:t> </a:t>
            </a:r>
            <a:r>
              <a:rPr sz="1800" b="1" dirty="0">
                <a:solidFill>
                  <a:srgbClr val="080808"/>
                </a:solidFill>
                <a:latin typeface="Arial"/>
                <a:cs typeface="Arial"/>
              </a:rPr>
              <a:t>-</a:t>
            </a:r>
            <a:r>
              <a:rPr sz="1800" b="1" spc="415" dirty="0">
                <a:solidFill>
                  <a:srgbClr val="080808"/>
                </a:solidFill>
                <a:latin typeface="Arial"/>
                <a:cs typeface="Arial"/>
              </a:rPr>
              <a:t> </a:t>
            </a:r>
            <a:r>
              <a:rPr sz="1800" b="1" spc="-20" dirty="0">
                <a:solidFill>
                  <a:srgbClr val="080808"/>
                </a:solidFill>
                <a:latin typeface="Arial"/>
                <a:cs typeface="Arial"/>
              </a:rPr>
              <a:t>YX</a:t>
            </a:r>
            <a:r>
              <a:rPr lang="en-US" sz="1800" b="1" spc="-20" dirty="0">
                <a:solidFill>
                  <a:srgbClr val="080808"/>
                </a:solidFill>
                <a:latin typeface="Arial"/>
                <a:cs typeface="Arial"/>
              </a:rPr>
              <a:t>H</a:t>
            </a:r>
            <a:r>
              <a:rPr sz="1800" b="1" spc="-20" dirty="0">
                <a:solidFill>
                  <a:srgbClr val="080808"/>
                </a:solidFill>
                <a:latin typeface="Arial"/>
                <a:cs typeface="Arial"/>
              </a:rPr>
              <a:t>T</a:t>
            </a:r>
            <a:endParaRPr sz="1800" dirty="0">
              <a:latin typeface="Arial"/>
              <a:cs typeface="Arial"/>
            </a:endParaRPr>
          </a:p>
        </p:txBody>
      </p:sp>
      <p:sp>
        <p:nvSpPr>
          <p:cNvPr id="10" name="object 10"/>
          <p:cNvSpPr txBox="1"/>
          <p:nvPr/>
        </p:nvSpPr>
        <p:spPr>
          <a:xfrm>
            <a:off x="3577844" y="3586988"/>
            <a:ext cx="21729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80808"/>
                </a:solidFill>
                <a:latin typeface="Arial"/>
                <a:cs typeface="Arial"/>
              </a:rPr>
              <a:t>O’zbekiston</a:t>
            </a:r>
            <a:r>
              <a:rPr sz="1800" b="1" spc="-40" dirty="0">
                <a:solidFill>
                  <a:srgbClr val="080808"/>
                </a:solidFill>
                <a:latin typeface="Arial"/>
                <a:cs typeface="Arial"/>
              </a:rPr>
              <a:t> </a:t>
            </a:r>
            <a:r>
              <a:rPr sz="1800" b="1" dirty="0">
                <a:solidFill>
                  <a:srgbClr val="080808"/>
                </a:solidFill>
                <a:latin typeface="Arial"/>
                <a:cs typeface="Arial"/>
              </a:rPr>
              <a:t>–</a:t>
            </a:r>
            <a:r>
              <a:rPr sz="1800" b="1" spc="-35" dirty="0">
                <a:solidFill>
                  <a:srgbClr val="080808"/>
                </a:solidFill>
                <a:latin typeface="Arial"/>
                <a:cs typeface="Arial"/>
              </a:rPr>
              <a:t> </a:t>
            </a:r>
            <a:r>
              <a:rPr sz="1800" b="1" spc="-20" dirty="0">
                <a:solidFill>
                  <a:srgbClr val="080808"/>
                </a:solidFill>
                <a:latin typeface="Arial"/>
                <a:cs typeface="Arial"/>
              </a:rPr>
              <a:t>ShHT</a:t>
            </a:r>
            <a:endParaRPr sz="1800">
              <a:latin typeface="Arial"/>
              <a:cs typeface="Arial"/>
            </a:endParaRPr>
          </a:p>
        </p:txBody>
      </p:sp>
      <p:sp>
        <p:nvSpPr>
          <p:cNvPr id="11" name="object 11"/>
          <p:cNvSpPr txBox="1"/>
          <p:nvPr/>
        </p:nvSpPr>
        <p:spPr>
          <a:xfrm>
            <a:off x="6530720" y="3528186"/>
            <a:ext cx="20447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80808"/>
                </a:solidFill>
                <a:latin typeface="Arial"/>
                <a:cs typeface="Arial"/>
              </a:rPr>
              <a:t>O’zbekiston</a:t>
            </a:r>
            <a:r>
              <a:rPr sz="1800" b="1" spc="-40" dirty="0">
                <a:solidFill>
                  <a:srgbClr val="080808"/>
                </a:solidFill>
                <a:latin typeface="Arial"/>
                <a:cs typeface="Arial"/>
              </a:rPr>
              <a:t> </a:t>
            </a:r>
            <a:r>
              <a:rPr sz="1800" b="1" dirty="0">
                <a:solidFill>
                  <a:srgbClr val="080808"/>
                </a:solidFill>
                <a:latin typeface="Arial"/>
                <a:cs typeface="Arial"/>
              </a:rPr>
              <a:t>-</a:t>
            </a:r>
            <a:r>
              <a:rPr sz="1800" b="1" spc="-40" dirty="0">
                <a:solidFill>
                  <a:srgbClr val="080808"/>
                </a:solidFill>
                <a:latin typeface="Arial"/>
                <a:cs typeface="Arial"/>
              </a:rPr>
              <a:t> </a:t>
            </a:r>
            <a:r>
              <a:rPr sz="1800" b="1" spc="-25" dirty="0">
                <a:solidFill>
                  <a:srgbClr val="080808"/>
                </a:solidFill>
                <a:latin typeface="Arial"/>
                <a:cs typeface="Arial"/>
              </a:rPr>
              <a:t>MDH</a:t>
            </a:r>
            <a:endParaRPr sz="180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Полотно 127"/>
          <p:cNvGrpSpPr>
            <a:grpSpLocks/>
          </p:cNvGrpSpPr>
          <p:nvPr/>
        </p:nvGrpSpPr>
        <p:grpSpPr bwMode="auto">
          <a:xfrm>
            <a:off x="0" y="0"/>
            <a:ext cx="8964613" cy="6858000"/>
            <a:chOff x="0" y="0"/>
            <a:chExt cx="6210300" cy="7696200"/>
          </a:xfrm>
        </p:grpSpPr>
        <p:sp>
          <p:nvSpPr>
            <p:cNvPr id="66563" name="Прямоугольник 4"/>
            <p:cNvSpPr>
              <a:spLocks noChangeArrowheads="1"/>
            </p:cNvSpPr>
            <p:nvPr/>
          </p:nvSpPr>
          <p:spPr bwMode="auto">
            <a:xfrm>
              <a:off x="0" y="0"/>
              <a:ext cx="62103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ru-RU" altLang="ru-RU" sz="1800">
                <a:latin typeface="Arial" panose="020B0604020202020204" pitchFamily="34" charset="0"/>
              </a:endParaRPr>
            </a:p>
          </p:txBody>
        </p:sp>
        <p:sp>
          <p:nvSpPr>
            <p:cNvPr id="6" name="Rectangle 4"/>
            <p:cNvSpPr>
              <a:spLocks noChangeArrowheads="1"/>
            </p:cNvSpPr>
            <p:nvPr/>
          </p:nvSpPr>
          <p:spPr bwMode="auto">
            <a:xfrm>
              <a:off x="142968" y="151430"/>
              <a:ext cx="1601239" cy="685888"/>
            </a:xfrm>
            <a:prstGeom prst="rect">
              <a:avLst/>
            </a:prstGeom>
            <a:solidFill>
              <a:schemeClr val="accent1">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Бирлашган Миллатлар Ташкилоти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5"/>
            <p:cNvSpPr>
              <a:spLocks noChangeArrowheads="1"/>
            </p:cNvSpPr>
            <p:nvPr/>
          </p:nvSpPr>
          <p:spPr bwMode="auto">
            <a:xfrm>
              <a:off x="2201704" y="151430"/>
              <a:ext cx="2057636" cy="685888"/>
            </a:xfrm>
            <a:prstGeom prst="rect">
              <a:avLst/>
            </a:prstGeom>
            <a:solidFill>
              <a:schemeClr val="accent1">
                <a:lumMod val="20000"/>
                <a:lumOff val="80000"/>
              </a:schemeClr>
            </a:solidFill>
            <a:ln w="9525">
              <a:solidFill>
                <a:srgbClr val="000000"/>
              </a:solidFill>
              <a:miter lim="800000"/>
              <a:headEnd/>
              <a:tailEnd/>
            </a:ln>
          </p:spPr>
          <p:txBody>
            <a:bodyPr upright="1"/>
            <a:lstStyle/>
            <a:p>
              <a:pPr algn="ctr">
                <a:lnSpc>
                  <a:spcPct val="106000"/>
                </a:lnSpc>
                <a:spcAft>
                  <a:spcPts val="0"/>
                </a:spcAft>
                <a:defRPr/>
              </a:pPr>
              <a:r>
                <a:rPr lang="uz-Cyrl-UZ" sz="1300" dirty="0">
                  <a:latin typeface="Times New Roman" panose="02020603050405020304" pitchFamily="18" charset="0"/>
                  <a:ea typeface="Calibri" panose="020F0502020204030204" pitchFamily="34" charset="0"/>
                  <a:cs typeface="Times New Roman" panose="02020603050405020304" pitchFamily="18" charset="0"/>
                </a:rPr>
                <a:t>Ҳар йили Давос шаҳрида ўтадиган жаҳон иқтисодий анжумани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6"/>
            <p:cNvSpPr>
              <a:spLocks noChangeArrowheads="1"/>
            </p:cNvSpPr>
            <p:nvPr/>
          </p:nvSpPr>
          <p:spPr bwMode="auto">
            <a:xfrm>
              <a:off x="4372614" y="151430"/>
              <a:ext cx="1602339" cy="685888"/>
            </a:xfrm>
            <a:prstGeom prst="rect">
              <a:avLst/>
            </a:prstGeom>
            <a:solidFill>
              <a:schemeClr val="accent4">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300">
                  <a:latin typeface="Times New Roman" panose="02020603050405020304" pitchFamily="18" charset="0"/>
                  <a:ea typeface="Calibri" panose="020F0502020204030204" pitchFamily="34" charset="0"/>
                  <a:cs typeface="Times New Roman" panose="02020603050405020304" pitchFamily="18" charset="0"/>
                </a:rPr>
                <a:t>Халқаро молиявий иқтисодий ташкилотлар</a:t>
              </a:r>
              <a:endParaRPr lang="ru-RU"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7"/>
            <p:cNvSpPr>
              <a:spLocks noChangeArrowheads="1"/>
            </p:cNvSpPr>
            <p:nvPr/>
          </p:nvSpPr>
          <p:spPr bwMode="auto">
            <a:xfrm>
              <a:off x="142968" y="1065354"/>
              <a:ext cx="1601239" cy="685889"/>
            </a:xfrm>
            <a:prstGeom prst="rect">
              <a:avLst/>
            </a:prstGeom>
            <a:solidFill>
              <a:schemeClr val="accent1">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БМТнинг ихтисослашган муассасалари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8"/>
            <p:cNvSpPr>
              <a:spLocks noChangeArrowheads="1"/>
            </p:cNvSpPr>
            <p:nvPr/>
          </p:nvSpPr>
          <p:spPr bwMode="auto">
            <a:xfrm>
              <a:off x="151102" y="2260305"/>
              <a:ext cx="1601239" cy="520661"/>
            </a:xfrm>
            <a:prstGeom prst="rect">
              <a:avLst/>
            </a:prstGeom>
            <a:solidFill>
              <a:schemeClr val="accent6">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Жаҳон соғлиқни</a:t>
              </a:r>
              <a:r>
                <a:rPr lang="uz-Cyrl-UZ" sz="1400" cap="all" dirty="0">
                  <a:latin typeface="Times New Roman" panose="02020603050405020304" pitchFamily="18" charset="0"/>
                  <a:ea typeface="Calibri" panose="020F0502020204030204" pitchFamily="34" charset="0"/>
                  <a:cs typeface="Times New Roman" panose="02020603050405020304" pitchFamily="18" charset="0"/>
                </a:rPr>
                <a:t> </a:t>
              </a:r>
              <a:r>
                <a:rPr lang="uz-Cyrl-UZ" sz="1400" dirty="0">
                  <a:latin typeface="Times New Roman" panose="02020603050405020304" pitchFamily="18" charset="0"/>
                  <a:ea typeface="Calibri" panose="020F0502020204030204" pitchFamily="34" charset="0"/>
                  <a:cs typeface="Times New Roman" panose="02020603050405020304" pitchFamily="18" charset="0"/>
                </a:rPr>
                <a:t>сақлаш ташкилоти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9"/>
            <p:cNvSpPr>
              <a:spLocks noChangeArrowheads="1"/>
            </p:cNvSpPr>
            <p:nvPr/>
          </p:nvSpPr>
          <p:spPr bwMode="auto">
            <a:xfrm>
              <a:off x="142968" y="1865260"/>
              <a:ext cx="1601239" cy="349178"/>
            </a:xfrm>
            <a:prstGeom prst="rect">
              <a:avLst/>
            </a:prstGeom>
            <a:solidFill>
              <a:schemeClr val="accent6">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ЮН</a:t>
              </a:r>
              <a:r>
                <a:rPr lang="ru-RU" sz="1400" dirty="0">
                  <a:latin typeface="Times New Roman" panose="02020603050405020304" pitchFamily="18" charset="0"/>
                  <a:ea typeface="Calibri" panose="020F0502020204030204" pitchFamily="34" charset="0"/>
                  <a:cs typeface="Times New Roman" panose="02020603050405020304" pitchFamily="18" charset="0"/>
                </a:rPr>
                <a:t>Е</a:t>
              </a:r>
              <a:r>
                <a:rPr lang="uz-Cyrl-UZ" sz="1400" dirty="0">
                  <a:latin typeface="Times New Roman" panose="02020603050405020304" pitchFamily="18" charset="0"/>
                  <a:ea typeface="Calibri" panose="020F0502020204030204" pitchFamily="34" charset="0"/>
                  <a:cs typeface="Times New Roman" panose="02020603050405020304" pitchFamily="18" charset="0"/>
                </a:rPr>
                <a:t>СКО</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0"/>
            <p:cNvSpPr>
              <a:spLocks noChangeArrowheads="1"/>
            </p:cNvSpPr>
            <p:nvPr/>
          </p:nvSpPr>
          <p:spPr bwMode="auto">
            <a:xfrm>
              <a:off x="135580" y="3762981"/>
              <a:ext cx="1601239" cy="457853"/>
            </a:xfrm>
            <a:prstGeom prst="rect">
              <a:avLst/>
            </a:prstGeom>
            <a:solidFill>
              <a:schemeClr val="accent6">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ЮНИСЕФ</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1"/>
            <p:cNvSpPr>
              <a:spLocks noChangeArrowheads="1"/>
            </p:cNvSpPr>
            <p:nvPr/>
          </p:nvSpPr>
          <p:spPr bwMode="auto">
            <a:xfrm>
              <a:off x="142968" y="2859466"/>
              <a:ext cx="1601239" cy="805137"/>
            </a:xfrm>
            <a:prstGeom prst="rect">
              <a:avLst/>
            </a:prstGeom>
            <a:solidFill>
              <a:schemeClr val="accent6">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ЮНКТАД БМТ нинг савдо ва тараққиёт конференцияси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2"/>
            <p:cNvSpPr>
              <a:spLocks noChangeArrowheads="1"/>
            </p:cNvSpPr>
            <p:nvPr/>
          </p:nvSpPr>
          <p:spPr bwMode="auto">
            <a:xfrm>
              <a:off x="4372614" y="1065354"/>
              <a:ext cx="1486865" cy="571871"/>
            </a:xfrm>
            <a:prstGeom prst="rect">
              <a:avLst/>
            </a:prstGeom>
            <a:solidFill>
              <a:schemeClr val="accent2">
                <a:lumMod val="60000"/>
                <a:lumOff val="4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Халқаро валюта фонди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3"/>
            <p:cNvSpPr>
              <a:spLocks noChangeArrowheads="1"/>
            </p:cNvSpPr>
            <p:nvPr/>
          </p:nvSpPr>
          <p:spPr bwMode="auto">
            <a:xfrm>
              <a:off x="4372614" y="1979278"/>
              <a:ext cx="1487965" cy="573652"/>
            </a:xfrm>
            <a:prstGeom prst="rect">
              <a:avLst/>
            </a:prstGeom>
            <a:solidFill>
              <a:schemeClr val="tx2">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Халқаро молия корпорацияси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4"/>
            <p:cNvSpPr>
              <a:spLocks noChangeArrowheads="1"/>
            </p:cNvSpPr>
            <p:nvPr/>
          </p:nvSpPr>
          <p:spPr bwMode="auto">
            <a:xfrm>
              <a:off x="4372614" y="2894983"/>
              <a:ext cx="1490164" cy="769620"/>
            </a:xfrm>
            <a:prstGeom prst="rect">
              <a:avLst/>
            </a:prstGeom>
            <a:solidFill>
              <a:srgbClr val="70F0F6"/>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Европа тикланиш ва тараққиёт</a:t>
              </a:r>
              <a:r>
                <a:rPr lang="uz-Cyrl-UZ" sz="1400" cap="all" dirty="0">
                  <a:latin typeface="Times New Roman" panose="02020603050405020304" pitchFamily="18" charset="0"/>
                  <a:ea typeface="Calibri" panose="020F0502020204030204" pitchFamily="34" charset="0"/>
                  <a:cs typeface="Times New Roman" panose="02020603050405020304" pitchFamily="18" charset="0"/>
                </a:rPr>
                <a:t> </a:t>
              </a:r>
              <a:r>
                <a:rPr lang="uz-Cyrl-UZ" sz="1400" dirty="0">
                  <a:latin typeface="Times New Roman" panose="02020603050405020304" pitchFamily="18" charset="0"/>
                  <a:ea typeface="Calibri" panose="020F0502020204030204" pitchFamily="34" charset="0"/>
                  <a:cs typeface="Times New Roman" panose="02020603050405020304" pitchFamily="18" charset="0"/>
                </a:rPr>
                <a:t>банки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5"/>
            <p:cNvSpPr>
              <a:spLocks noChangeArrowheads="1"/>
            </p:cNvSpPr>
            <p:nvPr/>
          </p:nvSpPr>
          <p:spPr bwMode="auto">
            <a:xfrm>
              <a:off x="1969656" y="1637225"/>
              <a:ext cx="2289684" cy="2057664"/>
            </a:xfrm>
            <a:prstGeom prst="rect">
              <a:avLst/>
            </a:prstGeom>
            <a:solidFill>
              <a:schemeClr val="tx2">
                <a:lumMod val="60000"/>
                <a:lumOff val="40000"/>
              </a:schemeClr>
            </a:solidFill>
            <a:ln w="9525">
              <a:solidFill>
                <a:srgbClr val="000000"/>
              </a:solidFill>
              <a:miter lim="800000"/>
              <a:headEnd/>
              <a:tailEnd/>
            </a:ln>
          </p:spPr>
          <p:txBody>
            <a:bodyPr upright="1"/>
            <a:lstStyle/>
            <a:p>
              <a:pPr algn="ctr">
                <a:lnSpc>
                  <a:spcPct val="106000"/>
                </a:lnSpc>
                <a:spcAft>
                  <a:spcPts val="800"/>
                </a:spcAft>
                <a:defRPr/>
              </a:pPr>
              <a:r>
                <a:rPr lang="uz-Cyrl-UZ"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ЎЗБЕКИСТОННИНГ ХАЛҚАРО ТАШКИЛОТЛАР ФАОЛИЯТИДАГИ ИШТИРОКИ ИНТЕГРАЦИЯЛАШУВ</a:t>
              </a:r>
              <a:r>
                <a:rPr lang="uz-Cyrl-UZ" cap="all"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uz-Cyrl-UZ"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ШАРТИДИР</a:t>
              </a:r>
              <a:endPar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6"/>
            <p:cNvSpPr>
              <a:spLocks noChangeArrowheads="1"/>
            </p:cNvSpPr>
            <p:nvPr/>
          </p:nvSpPr>
          <p:spPr bwMode="auto">
            <a:xfrm>
              <a:off x="2201704" y="4150960"/>
              <a:ext cx="2057636" cy="573652"/>
            </a:xfrm>
            <a:prstGeom prst="rect">
              <a:avLst/>
            </a:prstGeom>
            <a:solidFill>
              <a:schemeClr val="accent1">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400" dirty="0">
                  <a:latin typeface="Times New Roman" panose="02020603050405020304" pitchFamily="18" charset="0"/>
                  <a:ea typeface="Calibri" panose="020F0502020204030204" pitchFamily="34" charset="0"/>
                  <a:cs typeface="Times New Roman" panose="02020603050405020304" pitchFamily="18" charset="0"/>
                </a:rPr>
                <a:t>МИНТАҚАВИЙ ХАЛҚАРО ТАШКИЛОТЛАР</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7"/>
            <p:cNvSpPr>
              <a:spLocks noChangeArrowheads="1"/>
            </p:cNvSpPr>
            <p:nvPr/>
          </p:nvSpPr>
          <p:spPr bwMode="auto">
            <a:xfrm>
              <a:off x="2201704" y="5408718"/>
              <a:ext cx="2057636" cy="366995"/>
            </a:xfrm>
            <a:prstGeom prst="rect">
              <a:avLst/>
            </a:prstGeom>
            <a:solidFill>
              <a:schemeClr val="accent3">
                <a:lumMod val="60000"/>
                <a:lumOff val="4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Қўшилмаслик ҳаракати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8"/>
            <p:cNvSpPr>
              <a:spLocks noChangeArrowheads="1"/>
            </p:cNvSpPr>
            <p:nvPr/>
          </p:nvSpPr>
          <p:spPr bwMode="auto">
            <a:xfrm>
              <a:off x="142968" y="4608813"/>
              <a:ext cx="1792596" cy="867603"/>
            </a:xfrm>
            <a:prstGeom prst="rect">
              <a:avLst/>
            </a:prstGeom>
            <a:solidFill>
              <a:schemeClr val="accent6">
                <a:lumMod val="60000"/>
                <a:lumOff val="4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Европа Ҳамкорлик ва Ҳавфсизлик ташкилоти</a:t>
              </a:r>
              <a:r>
                <a:rPr lang="uz-Cyrl-UZ" sz="1600" cap="all" dirty="0">
                  <a:latin typeface="Times New Roman" panose="02020603050405020304" pitchFamily="18" charset="0"/>
                  <a:ea typeface="Calibri" panose="020F0502020204030204" pitchFamily="34" charset="0"/>
                  <a:cs typeface="Times New Roman" panose="02020603050405020304" pitchFamily="18" charset="0"/>
                </a:rPr>
                <a:t> (</a:t>
              </a:r>
              <a:r>
                <a:rPr lang="uz-Cyrl-UZ" sz="1600" dirty="0">
                  <a:latin typeface="Times New Roman" panose="02020603050405020304" pitchFamily="18" charset="0"/>
                  <a:ea typeface="Calibri" panose="020F0502020204030204" pitchFamily="34" charset="0"/>
                  <a:cs typeface="Times New Roman" panose="02020603050405020304" pitchFamily="18" charset="0"/>
                </a:rPr>
                <a:t>ЕҲҲТ)</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19"/>
            <p:cNvSpPr>
              <a:spLocks noChangeArrowheads="1"/>
            </p:cNvSpPr>
            <p:nvPr/>
          </p:nvSpPr>
          <p:spPr bwMode="auto">
            <a:xfrm>
              <a:off x="142968" y="5699108"/>
              <a:ext cx="1792596" cy="509517"/>
            </a:xfrm>
            <a:prstGeom prst="rect">
              <a:avLst/>
            </a:prstGeom>
            <a:solidFill>
              <a:schemeClr val="accent5">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Европа иттифоқи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0"/>
            <p:cNvSpPr>
              <a:spLocks noChangeArrowheads="1"/>
            </p:cNvSpPr>
            <p:nvPr/>
          </p:nvSpPr>
          <p:spPr bwMode="auto">
            <a:xfrm>
              <a:off x="142968" y="6506139"/>
              <a:ext cx="2027943" cy="616409"/>
            </a:xfrm>
            <a:prstGeom prst="rect">
              <a:avLst/>
            </a:prstGeom>
            <a:solidFill>
              <a:schemeClr val="accent6">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Иқтисодий ҳамкорлик</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1"/>
            <p:cNvSpPr>
              <a:spLocks noChangeArrowheads="1"/>
            </p:cNvSpPr>
            <p:nvPr/>
          </p:nvSpPr>
          <p:spPr bwMode="auto">
            <a:xfrm>
              <a:off x="4486988" y="4608813"/>
              <a:ext cx="1491264" cy="342053"/>
            </a:xfrm>
            <a:prstGeom prst="rect">
              <a:avLst/>
            </a:prstGeom>
            <a:solidFill>
              <a:schemeClr val="accent1">
                <a:lumMod val="20000"/>
                <a:lumOff val="80000"/>
              </a:schemeClr>
            </a:solidFill>
            <a:ln w="9525">
              <a:solidFill>
                <a:srgbClr val="000000"/>
              </a:solidFill>
              <a:miter lim="800000"/>
              <a:headEnd/>
              <a:tailEnd/>
            </a:ln>
          </p:spPr>
          <p:txBody>
            <a:bodyPr upright="1"/>
            <a:lstStyle/>
            <a:p>
              <a:pPr algn="ctr">
                <a:lnSpc>
                  <a:spcPct val="106000"/>
                </a:lnSpc>
                <a:spcAft>
                  <a:spcPts val="800"/>
                </a:spcAft>
                <a:defRPr/>
              </a:pPr>
              <a:r>
                <a:rPr lang="uz-Cyrl-UZ" sz="1400">
                  <a:latin typeface="Times New Roman" panose="02020603050405020304" pitchFamily="18" charset="0"/>
                  <a:ea typeface="Calibri" panose="020F0502020204030204" pitchFamily="34" charset="0"/>
                  <a:cs typeface="Times New Roman" panose="02020603050405020304" pitchFamily="18" charset="0"/>
                </a:rPr>
                <a:t>НАТО</a:t>
              </a:r>
              <a:endParaRPr lang="ru-RU" sz="1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582" name="Rectangle 22"/>
            <p:cNvSpPr>
              <a:spLocks noChangeArrowheads="1"/>
            </p:cNvSpPr>
            <p:nvPr/>
          </p:nvSpPr>
          <p:spPr bwMode="auto">
            <a:xfrm>
              <a:off x="4487173" y="4996397"/>
              <a:ext cx="1502076" cy="549112"/>
            </a:xfrm>
            <a:prstGeom prst="rect">
              <a:avLst/>
            </a:prstGeom>
            <a:solidFill>
              <a:srgbClr val="FFFF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6000"/>
                </a:lnSpc>
                <a:spcBef>
                  <a:spcPct val="0"/>
                </a:spcBef>
                <a:spcAft>
                  <a:spcPts val="800"/>
                </a:spcAft>
                <a:buFontTx/>
                <a:buNone/>
              </a:pPr>
              <a:r>
                <a:rPr lang="uz-Cyrl-UZ" altLang="ru-RU" sz="1400" dirty="0">
                  <a:latin typeface="Times New Roman" panose="02020603050405020304" pitchFamily="18" charset="0"/>
                  <a:ea typeface="Calibri" panose="020F0502020204030204" pitchFamily="34" charset="0"/>
                  <a:cs typeface="Times New Roman" panose="02020603050405020304" pitchFamily="18" charset="0"/>
                </a:rPr>
                <a:t>Ислом ҳамкорлик ташкилоти</a:t>
              </a:r>
              <a:endParaRPr lang="ru-RU" alt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3"/>
            <p:cNvSpPr>
              <a:spLocks noChangeArrowheads="1"/>
            </p:cNvSpPr>
            <p:nvPr/>
          </p:nvSpPr>
          <p:spPr bwMode="auto">
            <a:xfrm>
              <a:off x="4495786" y="5613595"/>
              <a:ext cx="1493463" cy="685888"/>
            </a:xfrm>
            <a:prstGeom prst="rect">
              <a:avLst/>
            </a:prstGeom>
            <a:solidFill>
              <a:schemeClr val="accent3">
                <a:lumMod val="60000"/>
                <a:lumOff val="4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Мустақил давлатлар ҳамдўстлиги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4"/>
            <p:cNvSpPr>
              <a:spLocks noChangeArrowheads="1"/>
            </p:cNvSpPr>
            <p:nvPr/>
          </p:nvSpPr>
          <p:spPr bwMode="auto">
            <a:xfrm>
              <a:off x="3832636" y="6322643"/>
              <a:ext cx="2147815" cy="799905"/>
            </a:xfrm>
            <a:prstGeom prst="rect">
              <a:avLst/>
            </a:prstGeom>
            <a:solidFill>
              <a:schemeClr val="bg2">
                <a:lumMod val="75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Марказий Осиё мамлакатлари даражасидаги</a:t>
              </a:r>
              <a:r>
                <a:rPr lang="uz-Cyrl-UZ" sz="1600" cap="all" dirty="0">
                  <a:latin typeface="Times New Roman" panose="02020603050405020304" pitchFamily="18" charset="0"/>
                  <a:ea typeface="Calibri" panose="020F0502020204030204" pitchFamily="34" charset="0"/>
                  <a:cs typeface="Times New Roman" panose="02020603050405020304" pitchFamily="18" charset="0"/>
                </a:rPr>
                <a:t> </a:t>
              </a:r>
              <a:r>
                <a:rPr lang="uz-Cyrl-UZ" sz="1600" dirty="0">
                  <a:latin typeface="Times New Roman" panose="02020603050405020304" pitchFamily="18" charset="0"/>
                  <a:ea typeface="Calibri" panose="020F0502020204030204" pitchFamily="34" charset="0"/>
                  <a:cs typeface="Times New Roman" panose="02020603050405020304" pitchFamily="18" charset="0"/>
                </a:rPr>
                <a:t>интеграция</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5"/>
            <p:cNvSpPr>
              <a:spLocks noChangeArrowheads="1"/>
            </p:cNvSpPr>
            <p:nvPr/>
          </p:nvSpPr>
          <p:spPr bwMode="auto">
            <a:xfrm>
              <a:off x="2768076" y="7159961"/>
              <a:ext cx="1989451" cy="504172"/>
            </a:xfrm>
            <a:prstGeom prst="rect">
              <a:avLst/>
            </a:prstGeom>
            <a:solidFill>
              <a:schemeClr val="tx2">
                <a:lumMod val="40000"/>
                <a:lumOff val="60000"/>
              </a:schemeClr>
            </a:solidFill>
            <a:ln w="9525">
              <a:solidFill>
                <a:srgbClr val="000000"/>
              </a:solidFill>
              <a:miter lim="800000"/>
              <a:headEnd/>
              <a:tailEnd/>
            </a:ln>
          </p:spPr>
          <p:txBody>
            <a:bodyPr upright="1"/>
            <a:lstStyle/>
            <a:p>
              <a:pPr algn="ctr">
                <a:lnSpc>
                  <a:spcPct val="106000"/>
                </a:lnSpc>
                <a:spcAft>
                  <a:spcPts val="800"/>
                </a:spcAft>
                <a:defRPr/>
              </a:pPr>
              <a:r>
                <a:rPr lang="uz-Cyrl-UZ" sz="1600" dirty="0">
                  <a:latin typeface="Times New Roman" panose="02020603050405020304" pitchFamily="18" charset="0"/>
                  <a:ea typeface="Calibri" panose="020F0502020204030204" pitchFamily="34" charset="0"/>
                  <a:cs typeface="Times New Roman" panose="02020603050405020304" pitchFamily="18" charset="0"/>
                </a:rPr>
                <a:t>Ша</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нхай</a:t>
              </a:r>
              <a:r>
                <a:rPr lang="uz-Cyrl-UZ" sz="1600" dirty="0">
                  <a:latin typeface="Times New Roman" panose="02020603050405020304" pitchFamily="18" charset="0"/>
                  <a:ea typeface="Calibri" panose="020F0502020204030204" pitchFamily="34" charset="0"/>
                  <a:cs typeface="Times New Roman" panose="02020603050405020304" pitchFamily="18" charset="0"/>
                </a:rPr>
                <a:t> ҳамкорлик ташкилоти</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6586" name="Line 26"/>
            <p:cNvCxnSpPr>
              <a:cxnSpLocks noChangeShapeType="1"/>
            </p:cNvCxnSpPr>
            <p:nvPr/>
          </p:nvCxnSpPr>
          <p:spPr bwMode="auto">
            <a:xfrm flipV="1">
              <a:off x="3230187" y="836783"/>
              <a:ext cx="937" cy="8000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87" name="Line 27"/>
            <p:cNvCxnSpPr>
              <a:cxnSpLocks noChangeShapeType="1"/>
            </p:cNvCxnSpPr>
            <p:nvPr/>
          </p:nvCxnSpPr>
          <p:spPr bwMode="auto">
            <a:xfrm flipV="1">
              <a:off x="3230187" y="836783"/>
              <a:ext cx="1142715" cy="8000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88" name="Line 28"/>
            <p:cNvCxnSpPr>
              <a:cxnSpLocks noChangeShapeType="1"/>
            </p:cNvCxnSpPr>
            <p:nvPr/>
          </p:nvCxnSpPr>
          <p:spPr bwMode="auto">
            <a:xfrm flipH="1" flipV="1">
              <a:off x="1744658" y="836783"/>
              <a:ext cx="1485529" cy="80004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89" name="Line 29"/>
            <p:cNvCxnSpPr>
              <a:cxnSpLocks noChangeShapeType="1"/>
            </p:cNvCxnSpPr>
            <p:nvPr/>
          </p:nvCxnSpPr>
          <p:spPr bwMode="auto">
            <a:xfrm>
              <a:off x="29649" y="494172"/>
              <a:ext cx="0" cy="33149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590" name="Line 30"/>
            <p:cNvCxnSpPr>
              <a:cxnSpLocks noChangeShapeType="1"/>
            </p:cNvCxnSpPr>
            <p:nvPr/>
          </p:nvCxnSpPr>
          <p:spPr bwMode="auto">
            <a:xfrm>
              <a:off x="29649" y="494172"/>
              <a:ext cx="11427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591" name="Line 31"/>
            <p:cNvCxnSpPr>
              <a:cxnSpLocks noChangeShapeType="1"/>
            </p:cNvCxnSpPr>
            <p:nvPr/>
          </p:nvCxnSpPr>
          <p:spPr bwMode="auto">
            <a:xfrm>
              <a:off x="29649" y="1408109"/>
              <a:ext cx="11427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2" name="Line 32"/>
            <p:cNvCxnSpPr>
              <a:cxnSpLocks noChangeShapeType="1"/>
            </p:cNvCxnSpPr>
            <p:nvPr/>
          </p:nvCxnSpPr>
          <p:spPr bwMode="auto">
            <a:xfrm>
              <a:off x="29649" y="2094256"/>
              <a:ext cx="114271"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3" name="Line 33"/>
            <p:cNvCxnSpPr>
              <a:cxnSpLocks noChangeShapeType="1"/>
            </p:cNvCxnSpPr>
            <p:nvPr/>
          </p:nvCxnSpPr>
          <p:spPr bwMode="auto">
            <a:xfrm>
              <a:off x="29649" y="2665583"/>
              <a:ext cx="114271" cy="185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4" name="Line 34"/>
            <p:cNvCxnSpPr>
              <a:cxnSpLocks noChangeShapeType="1"/>
            </p:cNvCxnSpPr>
            <p:nvPr/>
          </p:nvCxnSpPr>
          <p:spPr bwMode="auto">
            <a:xfrm>
              <a:off x="29649" y="3236909"/>
              <a:ext cx="114271" cy="185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5" name="Line 35"/>
            <p:cNvCxnSpPr>
              <a:cxnSpLocks noChangeShapeType="1"/>
            </p:cNvCxnSpPr>
            <p:nvPr/>
          </p:nvCxnSpPr>
          <p:spPr bwMode="auto">
            <a:xfrm>
              <a:off x="29649" y="3809161"/>
              <a:ext cx="114271" cy="185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6" name="Line 36"/>
            <p:cNvCxnSpPr>
              <a:cxnSpLocks noChangeShapeType="1"/>
            </p:cNvCxnSpPr>
            <p:nvPr/>
          </p:nvCxnSpPr>
          <p:spPr bwMode="auto">
            <a:xfrm flipV="1">
              <a:off x="6087911" y="379352"/>
              <a:ext cx="937" cy="2743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597" name="Line 37"/>
            <p:cNvCxnSpPr>
              <a:cxnSpLocks noChangeShapeType="1"/>
            </p:cNvCxnSpPr>
            <p:nvPr/>
          </p:nvCxnSpPr>
          <p:spPr bwMode="auto">
            <a:xfrm flipH="1">
              <a:off x="5859368" y="3123014"/>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8" name="Line 38"/>
            <p:cNvCxnSpPr>
              <a:cxnSpLocks noChangeShapeType="1"/>
            </p:cNvCxnSpPr>
            <p:nvPr/>
          </p:nvCxnSpPr>
          <p:spPr bwMode="auto">
            <a:xfrm flipH="1">
              <a:off x="5859368" y="2208151"/>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599" name="Line 39"/>
            <p:cNvCxnSpPr>
              <a:cxnSpLocks noChangeShapeType="1"/>
            </p:cNvCxnSpPr>
            <p:nvPr/>
          </p:nvCxnSpPr>
          <p:spPr bwMode="auto">
            <a:xfrm flipH="1">
              <a:off x="5852187" y="1292927"/>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0" name="Line 40"/>
            <p:cNvCxnSpPr>
              <a:cxnSpLocks noChangeShapeType="1"/>
            </p:cNvCxnSpPr>
            <p:nvPr/>
          </p:nvCxnSpPr>
          <p:spPr bwMode="auto">
            <a:xfrm>
              <a:off x="5973639" y="379352"/>
              <a:ext cx="114271" cy="9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601" name="Line 41"/>
            <p:cNvCxnSpPr>
              <a:cxnSpLocks noChangeShapeType="1"/>
            </p:cNvCxnSpPr>
            <p:nvPr/>
          </p:nvCxnSpPr>
          <p:spPr bwMode="auto">
            <a:xfrm>
              <a:off x="3230187" y="3694200"/>
              <a:ext cx="937" cy="45757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2" name="Line 42"/>
            <p:cNvCxnSpPr>
              <a:cxnSpLocks noChangeShapeType="1"/>
              <a:stCxn id="18" idx="2"/>
            </p:cNvCxnSpPr>
            <p:nvPr/>
          </p:nvCxnSpPr>
          <p:spPr bwMode="auto">
            <a:xfrm flipH="1">
              <a:off x="3230187" y="4724024"/>
              <a:ext cx="1" cy="68522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3" name="Line 43"/>
            <p:cNvCxnSpPr>
              <a:cxnSpLocks noChangeShapeType="1"/>
            </p:cNvCxnSpPr>
            <p:nvPr/>
          </p:nvCxnSpPr>
          <p:spPr bwMode="auto">
            <a:xfrm>
              <a:off x="29649" y="6666718"/>
              <a:ext cx="11427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4" name="Line 44"/>
            <p:cNvCxnSpPr>
              <a:cxnSpLocks noChangeShapeType="1"/>
            </p:cNvCxnSpPr>
            <p:nvPr/>
          </p:nvCxnSpPr>
          <p:spPr bwMode="auto">
            <a:xfrm>
              <a:off x="29649" y="5866676"/>
              <a:ext cx="11427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5" name="Line 45"/>
            <p:cNvCxnSpPr>
              <a:cxnSpLocks noChangeShapeType="1"/>
            </p:cNvCxnSpPr>
            <p:nvPr/>
          </p:nvCxnSpPr>
          <p:spPr bwMode="auto">
            <a:xfrm>
              <a:off x="29649" y="4951814"/>
              <a:ext cx="11427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06" name="Line 46"/>
            <p:cNvCxnSpPr>
              <a:cxnSpLocks noChangeShapeType="1"/>
            </p:cNvCxnSpPr>
            <p:nvPr/>
          </p:nvCxnSpPr>
          <p:spPr bwMode="auto">
            <a:xfrm flipH="1">
              <a:off x="29649" y="4380487"/>
              <a:ext cx="21720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607" name="Line 47"/>
            <p:cNvCxnSpPr>
              <a:cxnSpLocks noChangeShapeType="1"/>
            </p:cNvCxnSpPr>
            <p:nvPr/>
          </p:nvCxnSpPr>
          <p:spPr bwMode="auto">
            <a:xfrm>
              <a:off x="29649" y="4380487"/>
              <a:ext cx="0" cy="2286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608" name="Line 48"/>
            <p:cNvCxnSpPr>
              <a:cxnSpLocks noChangeShapeType="1"/>
            </p:cNvCxnSpPr>
            <p:nvPr/>
          </p:nvCxnSpPr>
          <p:spPr bwMode="auto">
            <a:xfrm flipV="1">
              <a:off x="6202182" y="4380487"/>
              <a:ext cx="4883" cy="3085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609" name="Line 49"/>
            <p:cNvCxnSpPr>
              <a:cxnSpLocks noChangeShapeType="1"/>
            </p:cNvCxnSpPr>
            <p:nvPr/>
          </p:nvCxnSpPr>
          <p:spPr bwMode="auto">
            <a:xfrm flipV="1">
              <a:off x="4258630" y="4380487"/>
              <a:ext cx="1943552" cy="9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610" name="Line 50"/>
            <p:cNvCxnSpPr>
              <a:cxnSpLocks noChangeShapeType="1"/>
              <a:endCxn id="27" idx="3"/>
            </p:cNvCxnSpPr>
            <p:nvPr/>
          </p:nvCxnSpPr>
          <p:spPr bwMode="auto">
            <a:xfrm flipH="1" flipV="1">
              <a:off x="4757527" y="7412387"/>
              <a:ext cx="1444658" cy="5344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11" name="Line 51"/>
            <p:cNvCxnSpPr>
              <a:cxnSpLocks noChangeShapeType="1"/>
            </p:cNvCxnSpPr>
            <p:nvPr/>
          </p:nvCxnSpPr>
          <p:spPr bwMode="auto">
            <a:xfrm flipH="1" flipV="1">
              <a:off x="5973639" y="6665792"/>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12" name="Line 52"/>
            <p:cNvCxnSpPr>
              <a:cxnSpLocks noChangeShapeType="1"/>
            </p:cNvCxnSpPr>
            <p:nvPr/>
          </p:nvCxnSpPr>
          <p:spPr bwMode="auto">
            <a:xfrm flipH="1">
              <a:off x="5973639" y="5865750"/>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13" name="Line 53"/>
            <p:cNvCxnSpPr>
              <a:cxnSpLocks noChangeShapeType="1"/>
            </p:cNvCxnSpPr>
            <p:nvPr/>
          </p:nvCxnSpPr>
          <p:spPr bwMode="auto">
            <a:xfrm flipH="1">
              <a:off x="5956350" y="5217021"/>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6614" name="Line 54"/>
            <p:cNvCxnSpPr>
              <a:cxnSpLocks noChangeShapeType="1"/>
            </p:cNvCxnSpPr>
            <p:nvPr/>
          </p:nvCxnSpPr>
          <p:spPr bwMode="auto">
            <a:xfrm flipH="1">
              <a:off x="5973639" y="4723098"/>
              <a:ext cx="228543" cy="92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865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107" y="785875"/>
            <a:ext cx="8355330" cy="4719955"/>
          </a:xfrm>
          <a:prstGeom prst="rect">
            <a:avLst/>
          </a:prstGeom>
        </p:spPr>
        <p:txBody>
          <a:bodyPr vert="horz" wrap="square" lIns="0" tIns="12065" rIns="0" bIns="0" rtlCol="0">
            <a:spAutoFit/>
          </a:bodyPr>
          <a:lstStyle/>
          <a:p>
            <a:pPr marL="12700" marR="5080" algn="ctr">
              <a:lnSpc>
                <a:spcPct val="100000"/>
              </a:lnSpc>
              <a:spcBef>
                <a:spcPts val="95"/>
              </a:spcBef>
            </a:pPr>
            <a:r>
              <a:rPr sz="2800" b="1" dirty="0">
                <a:solidFill>
                  <a:srgbClr val="1F2021"/>
                </a:solidFill>
                <a:latin typeface="Times New Roman"/>
                <a:cs typeface="Times New Roman"/>
              </a:rPr>
              <a:t>Birlashgan</a:t>
            </a:r>
            <a:r>
              <a:rPr sz="2800" b="1" spc="-65" dirty="0">
                <a:solidFill>
                  <a:srgbClr val="1F2021"/>
                </a:solidFill>
                <a:latin typeface="Times New Roman"/>
                <a:cs typeface="Times New Roman"/>
              </a:rPr>
              <a:t> </a:t>
            </a:r>
            <a:r>
              <a:rPr sz="2800" b="1" dirty="0">
                <a:solidFill>
                  <a:srgbClr val="1F2021"/>
                </a:solidFill>
                <a:latin typeface="Times New Roman"/>
                <a:cs typeface="Times New Roman"/>
              </a:rPr>
              <a:t>millatlar</a:t>
            </a:r>
            <a:r>
              <a:rPr sz="2800" b="1" spc="-114" dirty="0">
                <a:solidFill>
                  <a:srgbClr val="1F2021"/>
                </a:solidFill>
                <a:latin typeface="Times New Roman"/>
                <a:cs typeface="Times New Roman"/>
              </a:rPr>
              <a:t> </a:t>
            </a:r>
            <a:r>
              <a:rPr sz="2800" b="1" dirty="0">
                <a:solidFill>
                  <a:srgbClr val="1F2021"/>
                </a:solidFill>
                <a:latin typeface="Times New Roman"/>
                <a:cs typeface="Times New Roman"/>
              </a:rPr>
              <a:t>tashkiloti</a:t>
            </a:r>
            <a:r>
              <a:rPr sz="2800" b="1" spc="-40" dirty="0">
                <a:solidFill>
                  <a:srgbClr val="1F2021"/>
                </a:solidFill>
                <a:latin typeface="Times New Roman"/>
                <a:cs typeface="Times New Roman"/>
              </a:rPr>
              <a:t> </a:t>
            </a:r>
            <a:r>
              <a:rPr sz="2800" dirty="0">
                <a:solidFill>
                  <a:srgbClr val="1F2021"/>
                </a:solidFill>
                <a:latin typeface="Times New Roman"/>
                <a:cs typeface="Times New Roman"/>
              </a:rPr>
              <a:t>(BMT)</a:t>
            </a:r>
            <a:r>
              <a:rPr sz="2800" spc="-40" dirty="0">
                <a:solidFill>
                  <a:srgbClr val="1F2021"/>
                </a:solidFill>
                <a:latin typeface="Times New Roman"/>
                <a:cs typeface="Times New Roman"/>
              </a:rPr>
              <a:t> </a:t>
            </a:r>
            <a:r>
              <a:rPr sz="2800" dirty="0">
                <a:solidFill>
                  <a:srgbClr val="1F2021"/>
                </a:solidFill>
                <a:latin typeface="Times New Roman"/>
                <a:cs typeface="Times New Roman"/>
              </a:rPr>
              <a:t>—</a:t>
            </a:r>
            <a:r>
              <a:rPr sz="2800" spc="-50" dirty="0">
                <a:solidFill>
                  <a:srgbClr val="1F2021"/>
                </a:solidFill>
                <a:latin typeface="Times New Roman"/>
                <a:cs typeface="Times New Roman"/>
              </a:rPr>
              <a:t> </a:t>
            </a:r>
            <a:r>
              <a:rPr sz="2800" dirty="0">
                <a:solidFill>
                  <a:srgbClr val="1F2021"/>
                </a:solidFill>
                <a:latin typeface="Times New Roman"/>
                <a:cs typeface="Times New Roman"/>
              </a:rPr>
              <a:t>yer</a:t>
            </a:r>
            <a:r>
              <a:rPr sz="2800" spc="-60" dirty="0">
                <a:solidFill>
                  <a:srgbClr val="1F2021"/>
                </a:solidFill>
                <a:latin typeface="Times New Roman"/>
                <a:cs typeface="Times New Roman"/>
              </a:rPr>
              <a:t> </a:t>
            </a:r>
            <a:r>
              <a:rPr sz="2800" spc="-10" dirty="0">
                <a:solidFill>
                  <a:srgbClr val="1F2021"/>
                </a:solidFill>
                <a:latin typeface="Times New Roman"/>
                <a:cs typeface="Times New Roman"/>
              </a:rPr>
              <a:t>yuzida </a:t>
            </a:r>
            <a:r>
              <a:rPr sz="2800" dirty="0">
                <a:solidFill>
                  <a:srgbClr val="1F2021"/>
                </a:solidFill>
                <a:latin typeface="Times New Roman"/>
                <a:cs typeface="Times New Roman"/>
              </a:rPr>
              <a:t>tinchlikni</a:t>
            </a:r>
            <a:r>
              <a:rPr sz="2800" spc="-75" dirty="0">
                <a:solidFill>
                  <a:srgbClr val="1F2021"/>
                </a:solidFill>
                <a:latin typeface="Times New Roman"/>
                <a:cs typeface="Times New Roman"/>
              </a:rPr>
              <a:t> </a:t>
            </a:r>
            <a:r>
              <a:rPr sz="2800" dirty="0">
                <a:solidFill>
                  <a:srgbClr val="1F2021"/>
                </a:solidFill>
                <a:latin typeface="Times New Roman"/>
                <a:cs typeface="Times New Roman"/>
              </a:rPr>
              <a:t>mustahkamlash</a:t>
            </a:r>
            <a:r>
              <a:rPr sz="2800" spc="-35" dirty="0">
                <a:solidFill>
                  <a:srgbClr val="1F2021"/>
                </a:solidFill>
                <a:latin typeface="Times New Roman"/>
                <a:cs typeface="Times New Roman"/>
              </a:rPr>
              <a:t> </a:t>
            </a:r>
            <a:r>
              <a:rPr sz="2800" dirty="0">
                <a:solidFill>
                  <a:srgbClr val="1F2021"/>
                </a:solidFill>
                <a:latin typeface="Times New Roman"/>
                <a:cs typeface="Times New Roman"/>
              </a:rPr>
              <a:t>va</a:t>
            </a:r>
            <a:r>
              <a:rPr sz="2800" spc="-50" dirty="0">
                <a:solidFill>
                  <a:srgbClr val="1F2021"/>
                </a:solidFill>
                <a:latin typeface="Times New Roman"/>
                <a:cs typeface="Times New Roman"/>
              </a:rPr>
              <a:t> </a:t>
            </a:r>
            <a:r>
              <a:rPr sz="2800" dirty="0">
                <a:solidFill>
                  <a:srgbClr val="1F2021"/>
                </a:solidFill>
                <a:latin typeface="Times New Roman"/>
                <a:cs typeface="Times New Roman"/>
              </a:rPr>
              <a:t>xavfsizlikni</a:t>
            </a:r>
            <a:r>
              <a:rPr sz="2800" spc="-55" dirty="0">
                <a:solidFill>
                  <a:srgbClr val="1F2021"/>
                </a:solidFill>
                <a:latin typeface="Times New Roman"/>
                <a:cs typeface="Times New Roman"/>
              </a:rPr>
              <a:t> </a:t>
            </a:r>
            <a:r>
              <a:rPr sz="2800" spc="-10" dirty="0">
                <a:solidFill>
                  <a:srgbClr val="1F2021"/>
                </a:solidFill>
                <a:latin typeface="Times New Roman"/>
                <a:cs typeface="Times New Roman"/>
              </a:rPr>
              <a:t>taʼminlash, </a:t>
            </a:r>
            <a:r>
              <a:rPr sz="2800" dirty="0">
                <a:solidFill>
                  <a:srgbClr val="1F2021"/>
                </a:solidFill>
                <a:latin typeface="Times New Roman"/>
                <a:cs typeface="Times New Roman"/>
              </a:rPr>
              <a:t>davlatlarning</a:t>
            </a:r>
            <a:r>
              <a:rPr sz="2800" spc="-65" dirty="0">
                <a:solidFill>
                  <a:srgbClr val="1F2021"/>
                </a:solidFill>
                <a:latin typeface="Times New Roman"/>
                <a:cs typeface="Times New Roman"/>
              </a:rPr>
              <a:t> </a:t>
            </a:r>
            <a:r>
              <a:rPr sz="2800" dirty="0">
                <a:solidFill>
                  <a:srgbClr val="1F2021"/>
                </a:solidFill>
                <a:latin typeface="Times New Roman"/>
                <a:cs typeface="Times New Roman"/>
              </a:rPr>
              <a:t>o‘zaro</a:t>
            </a:r>
            <a:r>
              <a:rPr sz="2800" spc="-35" dirty="0">
                <a:solidFill>
                  <a:srgbClr val="1F2021"/>
                </a:solidFill>
                <a:latin typeface="Times New Roman"/>
                <a:cs typeface="Times New Roman"/>
              </a:rPr>
              <a:t> </a:t>
            </a:r>
            <a:r>
              <a:rPr sz="2800" dirty="0">
                <a:solidFill>
                  <a:srgbClr val="1F2021"/>
                </a:solidFill>
                <a:latin typeface="Times New Roman"/>
                <a:cs typeface="Times New Roman"/>
              </a:rPr>
              <a:t>hamkorligini</a:t>
            </a:r>
            <a:r>
              <a:rPr sz="2800" spc="-45" dirty="0">
                <a:solidFill>
                  <a:srgbClr val="1F2021"/>
                </a:solidFill>
                <a:latin typeface="Times New Roman"/>
                <a:cs typeface="Times New Roman"/>
              </a:rPr>
              <a:t> </a:t>
            </a:r>
            <a:r>
              <a:rPr sz="2800" dirty="0">
                <a:solidFill>
                  <a:srgbClr val="1F2021"/>
                </a:solidFill>
                <a:latin typeface="Times New Roman"/>
                <a:cs typeface="Times New Roman"/>
              </a:rPr>
              <a:t>rivojlantirish</a:t>
            </a:r>
            <a:r>
              <a:rPr sz="2800" spc="-30" dirty="0">
                <a:solidFill>
                  <a:srgbClr val="1F2021"/>
                </a:solidFill>
                <a:latin typeface="Times New Roman"/>
                <a:cs typeface="Times New Roman"/>
              </a:rPr>
              <a:t> </a:t>
            </a:r>
            <a:r>
              <a:rPr sz="2800" spc="-10" dirty="0">
                <a:solidFill>
                  <a:srgbClr val="1F2021"/>
                </a:solidFill>
                <a:latin typeface="Times New Roman"/>
                <a:cs typeface="Times New Roman"/>
              </a:rPr>
              <a:t>maqsadida </a:t>
            </a:r>
            <a:r>
              <a:rPr sz="2800" dirty="0">
                <a:solidFill>
                  <a:srgbClr val="1F2021"/>
                </a:solidFill>
                <a:latin typeface="Times New Roman"/>
                <a:cs typeface="Times New Roman"/>
              </a:rPr>
              <a:t>tashkil</a:t>
            </a:r>
            <a:r>
              <a:rPr sz="2800" spc="-30" dirty="0">
                <a:solidFill>
                  <a:srgbClr val="1F2021"/>
                </a:solidFill>
                <a:latin typeface="Times New Roman"/>
                <a:cs typeface="Times New Roman"/>
              </a:rPr>
              <a:t> </a:t>
            </a:r>
            <a:r>
              <a:rPr sz="2800" dirty="0">
                <a:solidFill>
                  <a:srgbClr val="1F2021"/>
                </a:solidFill>
                <a:latin typeface="Times New Roman"/>
                <a:cs typeface="Times New Roman"/>
              </a:rPr>
              <a:t>etilgan</a:t>
            </a:r>
            <a:r>
              <a:rPr sz="2800" spc="-20" dirty="0">
                <a:solidFill>
                  <a:srgbClr val="1F2021"/>
                </a:solidFill>
                <a:latin typeface="Times New Roman"/>
                <a:cs typeface="Times New Roman"/>
              </a:rPr>
              <a:t> </a:t>
            </a:r>
            <a:r>
              <a:rPr sz="2800" dirty="0">
                <a:solidFill>
                  <a:srgbClr val="1F2021"/>
                </a:solidFill>
                <a:latin typeface="Times New Roman"/>
                <a:cs typeface="Times New Roman"/>
              </a:rPr>
              <a:t>xalqaro</a:t>
            </a:r>
            <a:r>
              <a:rPr sz="2800" spc="-15" dirty="0">
                <a:solidFill>
                  <a:srgbClr val="1F2021"/>
                </a:solidFill>
                <a:latin typeface="Times New Roman"/>
                <a:cs typeface="Times New Roman"/>
              </a:rPr>
              <a:t> </a:t>
            </a:r>
            <a:r>
              <a:rPr sz="2800" dirty="0">
                <a:solidFill>
                  <a:srgbClr val="1F2021"/>
                </a:solidFill>
                <a:latin typeface="Times New Roman"/>
                <a:cs typeface="Times New Roman"/>
              </a:rPr>
              <a:t>tashkilot.</a:t>
            </a:r>
            <a:r>
              <a:rPr sz="2800" spc="-45" dirty="0">
                <a:solidFill>
                  <a:srgbClr val="1F2021"/>
                </a:solidFill>
                <a:latin typeface="Times New Roman"/>
                <a:cs typeface="Times New Roman"/>
              </a:rPr>
              <a:t> </a:t>
            </a:r>
            <a:r>
              <a:rPr sz="2800" spc="-10" dirty="0">
                <a:solidFill>
                  <a:srgbClr val="1F2021"/>
                </a:solidFill>
                <a:latin typeface="Times New Roman"/>
                <a:cs typeface="Times New Roman"/>
              </a:rPr>
              <a:t>1945-</a:t>
            </a:r>
            <a:r>
              <a:rPr sz="2800" dirty="0">
                <a:solidFill>
                  <a:srgbClr val="1F2021"/>
                </a:solidFill>
                <a:latin typeface="Times New Roman"/>
                <a:cs typeface="Times New Roman"/>
              </a:rPr>
              <a:t>yilda</a:t>
            </a:r>
            <a:r>
              <a:rPr sz="2800" spc="-40" dirty="0">
                <a:solidFill>
                  <a:srgbClr val="1F2021"/>
                </a:solidFill>
                <a:latin typeface="Times New Roman"/>
                <a:cs typeface="Times New Roman"/>
              </a:rPr>
              <a:t> </a:t>
            </a:r>
            <a:r>
              <a:rPr sz="2800" spc="-10" dirty="0">
                <a:solidFill>
                  <a:srgbClr val="1F2021"/>
                </a:solidFill>
                <a:latin typeface="Times New Roman"/>
                <a:cs typeface="Times New Roman"/>
              </a:rPr>
              <a:t>tuzilgan.</a:t>
            </a:r>
            <a:endParaRPr sz="2800">
              <a:latin typeface="Times New Roman"/>
              <a:cs typeface="Times New Roman"/>
            </a:endParaRPr>
          </a:p>
          <a:p>
            <a:pPr marL="65405" marR="55880" indent="-635" algn="ctr">
              <a:lnSpc>
                <a:spcPct val="100000"/>
              </a:lnSpc>
            </a:pPr>
            <a:r>
              <a:rPr sz="2800" dirty="0">
                <a:solidFill>
                  <a:srgbClr val="1F2021"/>
                </a:solidFill>
                <a:latin typeface="Times New Roman"/>
                <a:cs typeface="Times New Roman"/>
              </a:rPr>
              <a:t>BMTni</a:t>
            </a:r>
            <a:r>
              <a:rPr sz="2800" spc="-50" dirty="0">
                <a:solidFill>
                  <a:srgbClr val="1F2021"/>
                </a:solidFill>
                <a:latin typeface="Times New Roman"/>
                <a:cs typeface="Times New Roman"/>
              </a:rPr>
              <a:t> </a:t>
            </a:r>
            <a:r>
              <a:rPr sz="2800" dirty="0">
                <a:solidFill>
                  <a:srgbClr val="1F2021"/>
                </a:solidFill>
                <a:latin typeface="Times New Roman"/>
                <a:cs typeface="Times New Roman"/>
              </a:rPr>
              <a:t>barpo</a:t>
            </a:r>
            <a:r>
              <a:rPr sz="2800" spc="-35" dirty="0">
                <a:solidFill>
                  <a:srgbClr val="1F2021"/>
                </a:solidFill>
                <a:latin typeface="Times New Roman"/>
                <a:cs typeface="Times New Roman"/>
              </a:rPr>
              <a:t> </a:t>
            </a:r>
            <a:r>
              <a:rPr sz="2800" dirty="0">
                <a:solidFill>
                  <a:srgbClr val="1F2021"/>
                </a:solidFill>
                <a:latin typeface="Times New Roman"/>
                <a:cs typeface="Times New Roman"/>
              </a:rPr>
              <a:t>etish</a:t>
            </a:r>
            <a:r>
              <a:rPr sz="2800" spc="-35" dirty="0">
                <a:solidFill>
                  <a:srgbClr val="1F2021"/>
                </a:solidFill>
                <a:latin typeface="Times New Roman"/>
                <a:cs typeface="Times New Roman"/>
              </a:rPr>
              <a:t> </a:t>
            </a:r>
            <a:r>
              <a:rPr sz="2800" dirty="0">
                <a:solidFill>
                  <a:srgbClr val="1F2021"/>
                </a:solidFill>
                <a:latin typeface="Times New Roman"/>
                <a:cs typeface="Times New Roman"/>
              </a:rPr>
              <a:t>haqidagi</a:t>
            </a:r>
            <a:r>
              <a:rPr sz="2800" spc="-30" dirty="0">
                <a:solidFill>
                  <a:srgbClr val="1F2021"/>
                </a:solidFill>
                <a:latin typeface="Times New Roman"/>
                <a:cs typeface="Times New Roman"/>
              </a:rPr>
              <a:t> </a:t>
            </a:r>
            <a:r>
              <a:rPr sz="2800" dirty="0">
                <a:solidFill>
                  <a:srgbClr val="1F2021"/>
                </a:solidFill>
                <a:latin typeface="Times New Roman"/>
                <a:cs typeface="Times New Roman"/>
              </a:rPr>
              <a:t>qaror</a:t>
            </a:r>
            <a:r>
              <a:rPr sz="2800" spc="-30" dirty="0">
                <a:solidFill>
                  <a:srgbClr val="1F2021"/>
                </a:solidFill>
                <a:latin typeface="Times New Roman"/>
                <a:cs typeface="Times New Roman"/>
              </a:rPr>
              <a:t> </a:t>
            </a:r>
            <a:r>
              <a:rPr sz="2800" spc="-20" dirty="0">
                <a:solidFill>
                  <a:srgbClr val="1F2021"/>
                </a:solidFill>
                <a:latin typeface="Times New Roman"/>
                <a:cs typeface="Times New Roman"/>
              </a:rPr>
              <a:t>SSSR,</a:t>
            </a:r>
            <a:r>
              <a:rPr sz="2800" spc="-155" dirty="0">
                <a:solidFill>
                  <a:srgbClr val="1F2021"/>
                </a:solidFill>
                <a:latin typeface="Times New Roman"/>
                <a:cs typeface="Times New Roman"/>
              </a:rPr>
              <a:t> </a:t>
            </a:r>
            <a:r>
              <a:rPr sz="2800" spc="-10" dirty="0">
                <a:solidFill>
                  <a:srgbClr val="1F2021"/>
                </a:solidFill>
                <a:latin typeface="Times New Roman"/>
                <a:cs typeface="Times New Roman"/>
              </a:rPr>
              <a:t>AQSH,</a:t>
            </a:r>
            <a:r>
              <a:rPr sz="2800" spc="-145" dirty="0">
                <a:solidFill>
                  <a:srgbClr val="1F2021"/>
                </a:solidFill>
                <a:latin typeface="Times New Roman"/>
                <a:cs typeface="Times New Roman"/>
              </a:rPr>
              <a:t> </a:t>
            </a:r>
            <a:r>
              <a:rPr sz="2800" spc="-10" dirty="0">
                <a:solidFill>
                  <a:srgbClr val="1F2021"/>
                </a:solidFill>
                <a:latin typeface="Times New Roman"/>
                <a:cs typeface="Times New Roman"/>
              </a:rPr>
              <a:t>Angliya </a:t>
            </a:r>
            <a:r>
              <a:rPr sz="2800" dirty="0">
                <a:solidFill>
                  <a:srgbClr val="1F2021"/>
                </a:solidFill>
                <a:latin typeface="Times New Roman"/>
                <a:cs typeface="Times New Roman"/>
              </a:rPr>
              <a:t>va</a:t>
            </a:r>
            <a:r>
              <a:rPr sz="2800" spc="-30" dirty="0">
                <a:solidFill>
                  <a:srgbClr val="1F2021"/>
                </a:solidFill>
                <a:latin typeface="Times New Roman"/>
                <a:cs typeface="Times New Roman"/>
              </a:rPr>
              <a:t> </a:t>
            </a:r>
            <a:r>
              <a:rPr sz="2800" dirty="0">
                <a:solidFill>
                  <a:srgbClr val="1F2021"/>
                </a:solidFill>
                <a:latin typeface="Times New Roman"/>
                <a:cs typeface="Times New Roman"/>
              </a:rPr>
              <a:t>Xitoy</a:t>
            </a:r>
            <a:r>
              <a:rPr sz="2800" spc="-10" dirty="0">
                <a:solidFill>
                  <a:srgbClr val="1F2021"/>
                </a:solidFill>
                <a:latin typeface="Times New Roman"/>
                <a:cs typeface="Times New Roman"/>
              </a:rPr>
              <a:t> </a:t>
            </a:r>
            <a:r>
              <a:rPr sz="2800" dirty="0">
                <a:solidFill>
                  <a:srgbClr val="1F2021"/>
                </a:solidFill>
                <a:latin typeface="Times New Roman"/>
                <a:cs typeface="Times New Roman"/>
              </a:rPr>
              <a:t>tashqi</a:t>
            </a:r>
            <a:r>
              <a:rPr sz="2800" spc="-35" dirty="0">
                <a:solidFill>
                  <a:srgbClr val="1F2021"/>
                </a:solidFill>
                <a:latin typeface="Times New Roman"/>
                <a:cs typeface="Times New Roman"/>
              </a:rPr>
              <a:t> </a:t>
            </a:r>
            <a:r>
              <a:rPr sz="2800" dirty="0">
                <a:solidFill>
                  <a:srgbClr val="1F2021"/>
                </a:solidFill>
                <a:latin typeface="Times New Roman"/>
                <a:cs typeface="Times New Roman"/>
              </a:rPr>
              <a:t>ishlar</a:t>
            </a:r>
            <a:r>
              <a:rPr sz="2800" spc="-30" dirty="0">
                <a:solidFill>
                  <a:srgbClr val="1F2021"/>
                </a:solidFill>
                <a:latin typeface="Times New Roman"/>
                <a:cs typeface="Times New Roman"/>
              </a:rPr>
              <a:t> </a:t>
            </a:r>
            <a:r>
              <a:rPr sz="2800" dirty="0">
                <a:solidFill>
                  <a:srgbClr val="1F2021"/>
                </a:solidFill>
                <a:latin typeface="Times New Roman"/>
                <a:cs typeface="Times New Roman"/>
              </a:rPr>
              <a:t>vazirlarining</a:t>
            </a:r>
            <a:r>
              <a:rPr sz="2800" spc="-30" dirty="0">
                <a:solidFill>
                  <a:srgbClr val="1F2021"/>
                </a:solidFill>
                <a:latin typeface="Times New Roman"/>
                <a:cs typeface="Times New Roman"/>
              </a:rPr>
              <a:t> </a:t>
            </a:r>
            <a:r>
              <a:rPr sz="2800" spc="-10" dirty="0">
                <a:solidFill>
                  <a:srgbClr val="1F2021"/>
                </a:solidFill>
                <a:latin typeface="Times New Roman"/>
                <a:cs typeface="Times New Roman"/>
              </a:rPr>
              <a:t>Moskvadagi </a:t>
            </a:r>
            <a:r>
              <a:rPr sz="2800" dirty="0">
                <a:solidFill>
                  <a:srgbClr val="1F2021"/>
                </a:solidFill>
                <a:latin typeface="Times New Roman"/>
                <a:cs typeface="Times New Roman"/>
              </a:rPr>
              <a:t>kengashida</a:t>
            </a:r>
            <a:r>
              <a:rPr sz="2800" spc="-35" dirty="0">
                <a:solidFill>
                  <a:srgbClr val="1F2021"/>
                </a:solidFill>
                <a:latin typeface="Times New Roman"/>
                <a:cs typeface="Times New Roman"/>
              </a:rPr>
              <a:t> </a:t>
            </a:r>
            <a:r>
              <a:rPr sz="2800" spc="-10" dirty="0">
                <a:solidFill>
                  <a:srgbClr val="1F2021"/>
                </a:solidFill>
                <a:latin typeface="Times New Roman"/>
                <a:cs typeface="Times New Roman"/>
              </a:rPr>
              <a:t>1943-</a:t>
            </a:r>
            <a:r>
              <a:rPr sz="2800" dirty="0">
                <a:solidFill>
                  <a:srgbClr val="1F2021"/>
                </a:solidFill>
                <a:latin typeface="Times New Roman"/>
                <a:cs typeface="Times New Roman"/>
              </a:rPr>
              <a:t>yilda,</a:t>
            </a:r>
            <a:r>
              <a:rPr sz="2800" spc="-40" dirty="0">
                <a:solidFill>
                  <a:srgbClr val="1F2021"/>
                </a:solidFill>
                <a:latin typeface="Times New Roman"/>
                <a:cs typeface="Times New Roman"/>
              </a:rPr>
              <a:t> </a:t>
            </a:r>
            <a:r>
              <a:rPr sz="2800" dirty="0">
                <a:solidFill>
                  <a:srgbClr val="1F2021"/>
                </a:solidFill>
                <a:latin typeface="Times New Roman"/>
                <a:cs typeface="Times New Roman"/>
              </a:rPr>
              <a:t>Ustavi</a:t>
            </a:r>
            <a:r>
              <a:rPr sz="2800" spc="-10" dirty="0">
                <a:solidFill>
                  <a:srgbClr val="1F2021"/>
                </a:solidFill>
                <a:latin typeface="Times New Roman"/>
                <a:cs typeface="Times New Roman"/>
              </a:rPr>
              <a:t> </a:t>
            </a:r>
            <a:r>
              <a:rPr sz="2800" dirty="0">
                <a:solidFill>
                  <a:srgbClr val="1F2021"/>
                </a:solidFill>
                <a:latin typeface="Times New Roman"/>
                <a:cs typeface="Times New Roman"/>
              </a:rPr>
              <a:t>esa</a:t>
            </a:r>
            <a:r>
              <a:rPr sz="2800" spc="-15" dirty="0">
                <a:solidFill>
                  <a:srgbClr val="1F2021"/>
                </a:solidFill>
                <a:latin typeface="Times New Roman"/>
                <a:cs typeface="Times New Roman"/>
              </a:rPr>
              <a:t> </a:t>
            </a:r>
            <a:r>
              <a:rPr sz="2800" spc="-20" dirty="0">
                <a:solidFill>
                  <a:srgbClr val="1F2021"/>
                </a:solidFill>
                <a:latin typeface="Times New Roman"/>
                <a:cs typeface="Times New Roman"/>
              </a:rPr>
              <a:t>San-</a:t>
            </a:r>
            <a:r>
              <a:rPr sz="2800" spc="-10" dirty="0">
                <a:solidFill>
                  <a:srgbClr val="1F2021"/>
                </a:solidFill>
                <a:latin typeface="Times New Roman"/>
                <a:cs typeface="Times New Roman"/>
              </a:rPr>
              <a:t>Fransisko </a:t>
            </a:r>
            <a:r>
              <a:rPr sz="2800" dirty="0">
                <a:solidFill>
                  <a:srgbClr val="1F2021"/>
                </a:solidFill>
                <a:latin typeface="Times New Roman"/>
                <a:cs typeface="Times New Roman"/>
              </a:rPr>
              <a:t>konferensiyasida</a:t>
            </a:r>
            <a:r>
              <a:rPr sz="2800" spc="-80" dirty="0">
                <a:solidFill>
                  <a:srgbClr val="1F2021"/>
                </a:solidFill>
                <a:latin typeface="Times New Roman"/>
                <a:cs typeface="Times New Roman"/>
              </a:rPr>
              <a:t> </a:t>
            </a:r>
            <a:r>
              <a:rPr sz="2800" spc="-10" dirty="0">
                <a:solidFill>
                  <a:srgbClr val="1F2021"/>
                </a:solidFill>
                <a:latin typeface="Times New Roman"/>
                <a:cs typeface="Times New Roman"/>
              </a:rPr>
              <a:t>1945-</a:t>
            </a:r>
            <a:r>
              <a:rPr sz="2800" dirty="0">
                <a:solidFill>
                  <a:srgbClr val="1F2021"/>
                </a:solidFill>
                <a:latin typeface="Times New Roman"/>
                <a:cs typeface="Times New Roman"/>
              </a:rPr>
              <a:t>yilda</a:t>
            </a:r>
            <a:r>
              <a:rPr sz="2800" spc="-75" dirty="0">
                <a:solidFill>
                  <a:srgbClr val="1F2021"/>
                </a:solidFill>
                <a:latin typeface="Times New Roman"/>
                <a:cs typeface="Times New Roman"/>
              </a:rPr>
              <a:t> </a:t>
            </a:r>
            <a:r>
              <a:rPr sz="2800" dirty="0">
                <a:solidFill>
                  <a:srgbClr val="1F2021"/>
                </a:solidFill>
                <a:latin typeface="Times New Roman"/>
                <a:cs typeface="Times New Roman"/>
              </a:rPr>
              <a:t>qabul</a:t>
            </a:r>
            <a:r>
              <a:rPr sz="2800" spc="-50" dirty="0">
                <a:solidFill>
                  <a:srgbClr val="1F2021"/>
                </a:solidFill>
                <a:latin typeface="Times New Roman"/>
                <a:cs typeface="Times New Roman"/>
              </a:rPr>
              <a:t> </a:t>
            </a:r>
            <a:r>
              <a:rPr sz="2800" dirty="0">
                <a:solidFill>
                  <a:srgbClr val="1F2021"/>
                </a:solidFill>
                <a:latin typeface="Times New Roman"/>
                <a:cs typeface="Times New Roman"/>
              </a:rPr>
              <a:t>qilindi.</a:t>
            </a:r>
            <a:r>
              <a:rPr sz="2800" spc="-75" dirty="0">
                <a:solidFill>
                  <a:srgbClr val="1F2021"/>
                </a:solidFill>
                <a:latin typeface="Times New Roman"/>
                <a:cs typeface="Times New Roman"/>
              </a:rPr>
              <a:t> </a:t>
            </a:r>
            <a:r>
              <a:rPr sz="2800" dirty="0">
                <a:solidFill>
                  <a:srgbClr val="1F2021"/>
                </a:solidFill>
                <a:latin typeface="Times New Roman"/>
                <a:cs typeface="Times New Roman"/>
              </a:rPr>
              <a:t>BMT</a:t>
            </a:r>
            <a:r>
              <a:rPr sz="2800" spc="-80" dirty="0">
                <a:solidFill>
                  <a:srgbClr val="1F2021"/>
                </a:solidFill>
                <a:latin typeface="Times New Roman"/>
                <a:cs typeface="Times New Roman"/>
              </a:rPr>
              <a:t> </a:t>
            </a:r>
            <a:r>
              <a:rPr sz="2800" spc="-10" dirty="0">
                <a:solidFill>
                  <a:srgbClr val="1F2021"/>
                </a:solidFill>
                <a:latin typeface="Times New Roman"/>
                <a:cs typeface="Times New Roman"/>
              </a:rPr>
              <a:t>Ustaviga </a:t>
            </a:r>
            <a:r>
              <a:rPr sz="2800" dirty="0">
                <a:solidFill>
                  <a:srgbClr val="1F2021"/>
                </a:solidFill>
                <a:latin typeface="Times New Roman"/>
                <a:cs typeface="Times New Roman"/>
              </a:rPr>
              <a:t>dastlab</a:t>
            </a:r>
            <a:r>
              <a:rPr sz="2800" spc="-20" dirty="0">
                <a:solidFill>
                  <a:srgbClr val="1F2021"/>
                </a:solidFill>
                <a:latin typeface="Times New Roman"/>
                <a:cs typeface="Times New Roman"/>
              </a:rPr>
              <a:t> </a:t>
            </a:r>
            <a:r>
              <a:rPr sz="2800" dirty="0">
                <a:solidFill>
                  <a:srgbClr val="1F2021"/>
                </a:solidFill>
                <a:latin typeface="Times New Roman"/>
                <a:cs typeface="Times New Roman"/>
              </a:rPr>
              <a:t>51</a:t>
            </a:r>
            <a:r>
              <a:rPr sz="2800" spc="-15" dirty="0">
                <a:solidFill>
                  <a:srgbClr val="1F2021"/>
                </a:solidFill>
                <a:latin typeface="Times New Roman"/>
                <a:cs typeface="Times New Roman"/>
              </a:rPr>
              <a:t> </a:t>
            </a:r>
            <a:r>
              <a:rPr sz="2800" dirty="0">
                <a:solidFill>
                  <a:srgbClr val="1F2021"/>
                </a:solidFill>
                <a:latin typeface="Times New Roman"/>
                <a:cs typeface="Times New Roman"/>
              </a:rPr>
              <a:t>davlat</a:t>
            </a:r>
            <a:r>
              <a:rPr sz="2800" spc="-15" dirty="0">
                <a:solidFill>
                  <a:srgbClr val="1F2021"/>
                </a:solidFill>
                <a:latin typeface="Times New Roman"/>
                <a:cs typeface="Times New Roman"/>
              </a:rPr>
              <a:t> </a:t>
            </a:r>
            <a:r>
              <a:rPr sz="2800" dirty="0">
                <a:solidFill>
                  <a:srgbClr val="1F2021"/>
                </a:solidFill>
                <a:latin typeface="Times New Roman"/>
                <a:cs typeface="Times New Roman"/>
              </a:rPr>
              <a:t>imzo chekkan,</a:t>
            </a:r>
            <a:r>
              <a:rPr sz="2800" spc="-10" dirty="0">
                <a:solidFill>
                  <a:srgbClr val="1F2021"/>
                </a:solidFill>
                <a:latin typeface="Times New Roman"/>
                <a:cs typeface="Times New Roman"/>
              </a:rPr>
              <a:t> </a:t>
            </a:r>
            <a:r>
              <a:rPr sz="2800" spc="-20" dirty="0">
                <a:solidFill>
                  <a:srgbClr val="1F2021"/>
                </a:solidFill>
                <a:latin typeface="Times New Roman"/>
                <a:cs typeface="Times New Roman"/>
              </a:rPr>
              <a:t>2000-</a:t>
            </a:r>
            <a:r>
              <a:rPr sz="2800" dirty="0">
                <a:solidFill>
                  <a:srgbClr val="1F2021"/>
                </a:solidFill>
                <a:latin typeface="Times New Roman"/>
                <a:cs typeface="Times New Roman"/>
              </a:rPr>
              <a:t>yilda</a:t>
            </a:r>
            <a:r>
              <a:rPr sz="2800" spc="-30" dirty="0">
                <a:solidFill>
                  <a:srgbClr val="1F2021"/>
                </a:solidFill>
                <a:latin typeface="Times New Roman"/>
                <a:cs typeface="Times New Roman"/>
              </a:rPr>
              <a:t> </a:t>
            </a:r>
            <a:r>
              <a:rPr sz="2800" dirty="0">
                <a:solidFill>
                  <a:srgbClr val="1F2021"/>
                </a:solidFill>
                <a:latin typeface="Times New Roman"/>
                <a:cs typeface="Times New Roman"/>
              </a:rPr>
              <a:t>esa</a:t>
            </a:r>
            <a:r>
              <a:rPr sz="2800" spc="-20" dirty="0">
                <a:solidFill>
                  <a:srgbClr val="1F2021"/>
                </a:solidFill>
                <a:latin typeface="Times New Roman"/>
                <a:cs typeface="Times New Roman"/>
              </a:rPr>
              <a:t> </a:t>
            </a:r>
            <a:r>
              <a:rPr sz="2800" dirty="0">
                <a:solidFill>
                  <a:srgbClr val="1F2021"/>
                </a:solidFill>
                <a:latin typeface="Times New Roman"/>
                <a:cs typeface="Times New Roman"/>
              </a:rPr>
              <a:t>ular</a:t>
            </a:r>
            <a:r>
              <a:rPr sz="2800" spc="-5" dirty="0">
                <a:solidFill>
                  <a:srgbClr val="1F2021"/>
                </a:solidFill>
                <a:latin typeface="Times New Roman"/>
                <a:cs typeface="Times New Roman"/>
              </a:rPr>
              <a:t> </a:t>
            </a:r>
            <a:r>
              <a:rPr sz="2800" spc="-20" dirty="0">
                <a:solidFill>
                  <a:srgbClr val="1F2021"/>
                </a:solidFill>
                <a:latin typeface="Times New Roman"/>
                <a:cs typeface="Times New Roman"/>
              </a:rPr>
              <a:t>soni </a:t>
            </a:r>
            <a:r>
              <a:rPr sz="2800" dirty="0">
                <a:solidFill>
                  <a:srgbClr val="1F2021"/>
                </a:solidFill>
                <a:latin typeface="Times New Roman"/>
                <a:cs typeface="Times New Roman"/>
              </a:rPr>
              <a:t>189</a:t>
            </a:r>
            <a:r>
              <a:rPr sz="2800" spc="-50" dirty="0">
                <a:solidFill>
                  <a:srgbClr val="1F2021"/>
                </a:solidFill>
                <a:latin typeface="Times New Roman"/>
                <a:cs typeface="Times New Roman"/>
              </a:rPr>
              <a:t> </a:t>
            </a:r>
            <a:r>
              <a:rPr sz="2800" dirty="0">
                <a:solidFill>
                  <a:srgbClr val="1F2021"/>
                </a:solidFill>
                <a:latin typeface="Times New Roman"/>
                <a:cs typeface="Times New Roman"/>
              </a:rPr>
              <a:t>ga</a:t>
            </a:r>
            <a:r>
              <a:rPr sz="2800" spc="-45" dirty="0">
                <a:solidFill>
                  <a:srgbClr val="1F2021"/>
                </a:solidFill>
                <a:latin typeface="Times New Roman"/>
                <a:cs typeface="Times New Roman"/>
              </a:rPr>
              <a:t> </a:t>
            </a:r>
            <a:r>
              <a:rPr sz="2800" dirty="0">
                <a:solidFill>
                  <a:srgbClr val="1F2021"/>
                </a:solidFill>
                <a:latin typeface="Times New Roman"/>
                <a:cs typeface="Times New Roman"/>
              </a:rPr>
              <a:t>yetdi.</a:t>
            </a:r>
            <a:r>
              <a:rPr sz="2800" spc="-35" dirty="0">
                <a:solidFill>
                  <a:srgbClr val="1F2021"/>
                </a:solidFill>
                <a:latin typeface="Times New Roman"/>
                <a:cs typeface="Times New Roman"/>
              </a:rPr>
              <a:t> </a:t>
            </a:r>
            <a:r>
              <a:rPr sz="2800" dirty="0">
                <a:solidFill>
                  <a:srgbClr val="1F2021"/>
                </a:solidFill>
                <a:latin typeface="Times New Roman"/>
                <a:cs typeface="Times New Roman"/>
              </a:rPr>
              <a:t>BMTning</a:t>
            </a:r>
            <a:r>
              <a:rPr sz="2800" spc="-25" dirty="0">
                <a:solidFill>
                  <a:srgbClr val="1F2021"/>
                </a:solidFill>
                <a:latin typeface="Times New Roman"/>
                <a:cs typeface="Times New Roman"/>
              </a:rPr>
              <a:t> </a:t>
            </a:r>
            <a:r>
              <a:rPr sz="2800" dirty="0">
                <a:solidFill>
                  <a:srgbClr val="1F2021"/>
                </a:solidFill>
                <a:latin typeface="Times New Roman"/>
                <a:cs typeface="Times New Roman"/>
              </a:rPr>
              <a:t>doimiy</a:t>
            </a:r>
            <a:r>
              <a:rPr sz="2800" spc="-35" dirty="0">
                <a:solidFill>
                  <a:srgbClr val="1F2021"/>
                </a:solidFill>
                <a:latin typeface="Times New Roman"/>
                <a:cs typeface="Times New Roman"/>
              </a:rPr>
              <a:t> </a:t>
            </a:r>
            <a:r>
              <a:rPr sz="2800" dirty="0">
                <a:solidFill>
                  <a:srgbClr val="1F2021"/>
                </a:solidFill>
                <a:latin typeface="Times New Roman"/>
                <a:cs typeface="Times New Roman"/>
              </a:rPr>
              <a:t>ish</a:t>
            </a:r>
            <a:r>
              <a:rPr sz="2800" spc="-40" dirty="0">
                <a:solidFill>
                  <a:srgbClr val="1F2021"/>
                </a:solidFill>
                <a:latin typeface="Times New Roman"/>
                <a:cs typeface="Times New Roman"/>
              </a:rPr>
              <a:t> </a:t>
            </a:r>
            <a:r>
              <a:rPr sz="2800" dirty="0">
                <a:solidFill>
                  <a:srgbClr val="1F2021"/>
                </a:solidFill>
                <a:latin typeface="Times New Roman"/>
                <a:cs typeface="Times New Roman"/>
              </a:rPr>
              <a:t>o‘rni</a:t>
            </a:r>
            <a:r>
              <a:rPr sz="2800" spc="-40" dirty="0">
                <a:solidFill>
                  <a:srgbClr val="1F2021"/>
                </a:solidFill>
                <a:latin typeface="Times New Roman"/>
                <a:cs typeface="Times New Roman"/>
              </a:rPr>
              <a:t> </a:t>
            </a:r>
            <a:r>
              <a:rPr sz="2800" dirty="0">
                <a:solidFill>
                  <a:srgbClr val="1F2021"/>
                </a:solidFill>
                <a:latin typeface="Times New Roman"/>
                <a:cs typeface="Times New Roman"/>
              </a:rPr>
              <a:t>(shtab</a:t>
            </a:r>
            <a:r>
              <a:rPr sz="2800" spc="-50" dirty="0">
                <a:solidFill>
                  <a:srgbClr val="1F2021"/>
                </a:solidFill>
                <a:latin typeface="Times New Roman"/>
                <a:cs typeface="Times New Roman"/>
              </a:rPr>
              <a:t> </a:t>
            </a:r>
            <a:r>
              <a:rPr sz="2800" spc="-10" dirty="0">
                <a:solidFill>
                  <a:srgbClr val="1F2021"/>
                </a:solidFill>
                <a:latin typeface="Times New Roman"/>
                <a:cs typeface="Times New Roman"/>
              </a:rPr>
              <a:t>kvartirasi)</a:t>
            </a:r>
            <a:endParaRPr sz="2800">
              <a:latin typeface="Times New Roman"/>
              <a:cs typeface="Times New Roman"/>
            </a:endParaRPr>
          </a:p>
          <a:p>
            <a:pPr marL="635" algn="ctr">
              <a:lnSpc>
                <a:spcPct val="100000"/>
              </a:lnSpc>
              <a:spcBef>
                <a:spcPts val="5"/>
              </a:spcBef>
            </a:pPr>
            <a:r>
              <a:rPr sz="2800" dirty="0">
                <a:solidFill>
                  <a:srgbClr val="1F2021"/>
                </a:solidFill>
                <a:latin typeface="Times New Roman"/>
                <a:cs typeface="Times New Roman"/>
              </a:rPr>
              <a:t>—</a:t>
            </a:r>
            <a:r>
              <a:rPr sz="2800" spc="-25" dirty="0">
                <a:solidFill>
                  <a:srgbClr val="1F2021"/>
                </a:solidFill>
                <a:latin typeface="Times New Roman"/>
                <a:cs typeface="Times New Roman"/>
              </a:rPr>
              <a:t> </a:t>
            </a:r>
            <a:r>
              <a:rPr sz="2800" spc="-10" dirty="0">
                <a:solidFill>
                  <a:srgbClr val="1F2021"/>
                </a:solidFill>
                <a:latin typeface="Times New Roman"/>
                <a:cs typeface="Times New Roman"/>
              </a:rPr>
              <a:t>NyuYork.</a:t>
            </a:r>
            <a:endParaRPr sz="2800">
              <a:latin typeface="Times New Roman"/>
              <a:cs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7140" y="633425"/>
            <a:ext cx="7593965" cy="819785"/>
          </a:xfrm>
          <a:prstGeom prst="rect">
            <a:avLst/>
          </a:prstGeom>
        </p:spPr>
        <p:txBody>
          <a:bodyPr vert="horz" wrap="square" lIns="0" tIns="13335" rIns="0" bIns="0" rtlCol="0">
            <a:spAutoFit/>
          </a:bodyPr>
          <a:lstStyle/>
          <a:p>
            <a:pPr algn="ctr">
              <a:lnSpc>
                <a:spcPct val="100000"/>
              </a:lnSpc>
              <a:spcBef>
                <a:spcPts val="105"/>
              </a:spcBef>
            </a:pPr>
            <a:r>
              <a:rPr sz="2600" dirty="0">
                <a:solidFill>
                  <a:srgbClr val="810181"/>
                </a:solidFill>
              </a:rPr>
              <a:t>BMT</a:t>
            </a:r>
            <a:r>
              <a:rPr sz="2600" spc="-30" dirty="0">
                <a:solidFill>
                  <a:srgbClr val="810181"/>
                </a:solidFill>
              </a:rPr>
              <a:t> </a:t>
            </a:r>
            <a:r>
              <a:rPr sz="2600" dirty="0">
                <a:solidFill>
                  <a:srgbClr val="810181"/>
                </a:solidFill>
              </a:rPr>
              <a:t>Ustavida</a:t>
            </a:r>
            <a:r>
              <a:rPr sz="2600" spc="-20" dirty="0">
                <a:solidFill>
                  <a:srgbClr val="810181"/>
                </a:solidFill>
              </a:rPr>
              <a:t> </a:t>
            </a:r>
            <a:r>
              <a:rPr sz="2600" dirty="0">
                <a:solidFill>
                  <a:srgbClr val="810181"/>
                </a:solidFill>
              </a:rPr>
              <a:t>uning</a:t>
            </a:r>
            <a:r>
              <a:rPr sz="2600" spc="5" dirty="0">
                <a:solidFill>
                  <a:srgbClr val="810181"/>
                </a:solidFill>
              </a:rPr>
              <a:t> </a:t>
            </a:r>
            <a:r>
              <a:rPr sz="2600" dirty="0">
                <a:solidFill>
                  <a:srgbClr val="810181"/>
                </a:solidFill>
              </a:rPr>
              <a:t>6</a:t>
            </a:r>
            <a:r>
              <a:rPr sz="2600" spc="-10" dirty="0">
                <a:solidFill>
                  <a:srgbClr val="810181"/>
                </a:solidFill>
              </a:rPr>
              <a:t> </a:t>
            </a:r>
            <a:r>
              <a:rPr sz="2600" dirty="0">
                <a:solidFill>
                  <a:srgbClr val="810181"/>
                </a:solidFill>
              </a:rPr>
              <a:t>ta asosiy</a:t>
            </a:r>
            <a:r>
              <a:rPr sz="2600" spc="-15" dirty="0">
                <a:solidFill>
                  <a:srgbClr val="810181"/>
                </a:solidFill>
              </a:rPr>
              <a:t> </a:t>
            </a:r>
            <a:r>
              <a:rPr sz="2600" dirty="0">
                <a:solidFill>
                  <a:srgbClr val="810181"/>
                </a:solidFill>
              </a:rPr>
              <a:t>organlari</a:t>
            </a:r>
            <a:r>
              <a:rPr sz="2600" spc="-20" dirty="0">
                <a:solidFill>
                  <a:srgbClr val="810181"/>
                </a:solidFill>
              </a:rPr>
              <a:t> </a:t>
            </a:r>
            <a:r>
              <a:rPr sz="2600" spc="-10" dirty="0">
                <a:solidFill>
                  <a:srgbClr val="810181"/>
                </a:solidFill>
              </a:rPr>
              <a:t>ko‘rsatilgan.</a:t>
            </a:r>
            <a:endParaRPr sz="2600"/>
          </a:p>
          <a:p>
            <a:pPr algn="ctr">
              <a:lnSpc>
                <a:spcPct val="100000"/>
              </a:lnSpc>
              <a:spcBef>
                <a:spcPts val="5"/>
              </a:spcBef>
            </a:pPr>
            <a:r>
              <a:rPr sz="2600" dirty="0">
                <a:solidFill>
                  <a:srgbClr val="810181"/>
                </a:solidFill>
              </a:rPr>
              <a:t>Ular</a:t>
            </a:r>
            <a:r>
              <a:rPr sz="2600" spc="-5" dirty="0">
                <a:solidFill>
                  <a:srgbClr val="810181"/>
                </a:solidFill>
              </a:rPr>
              <a:t> </a:t>
            </a:r>
            <a:r>
              <a:rPr sz="2600" spc="-10" dirty="0">
                <a:solidFill>
                  <a:srgbClr val="810181"/>
                </a:solidFill>
              </a:rPr>
              <a:t>quyidagilardir:</a:t>
            </a:r>
            <a:endParaRPr sz="2600"/>
          </a:p>
        </p:txBody>
      </p:sp>
      <p:sp>
        <p:nvSpPr>
          <p:cNvPr id="3" name="object 3"/>
          <p:cNvSpPr txBox="1"/>
          <p:nvPr/>
        </p:nvSpPr>
        <p:spPr>
          <a:xfrm>
            <a:off x="591108" y="1428115"/>
            <a:ext cx="8105775" cy="4415790"/>
          </a:xfrm>
          <a:prstGeom prst="rect">
            <a:avLst/>
          </a:prstGeom>
        </p:spPr>
        <p:txBody>
          <a:bodyPr vert="horz" wrap="square" lIns="0" tIns="12700" rIns="0" bIns="0" rtlCol="0">
            <a:spAutoFit/>
          </a:bodyPr>
          <a:lstStyle/>
          <a:p>
            <a:pPr marL="2701290" marR="2694305" indent="635" algn="ctr">
              <a:lnSpc>
                <a:spcPct val="100000"/>
              </a:lnSpc>
              <a:spcBef>
                <a:spcPts val="100"/>
              </a:spcBef>
            </a:pPr>
            <a:r>
              <a:rPr sz="2400" b="1" spc="-10" dirty="0">
                <a:latin typeface="Times New Roman"/>
                <a:cs typeface="Times New Roman"/>
              </a:rPr>
              <a:t>Bosh</a:t>
            </a:r>
            <a:r>
              <a:rPr sz="2400" b="1" spc="-140" dirty="0">
                <a:latin typeface="Times New Roman"/>
                <a:cs typeface="Times New Roman"/>
              </a:rPr>
              <a:t> </a:t>
            </a:r>
            <a:r>
              <a:rPr sz="2400" b="1" spc="-10" dirty="0">
                <a:latin typeface="Times New Roman"/>
                <a:cs typeface="Times New Roman"/>
              </a:rPr>
              <a:t>Assambleya; </a:t>
            </a:r>
            <a:r>
              <a:rPr sz="2400" b="1" dirty="0">
                <a:latin typeface="Times New Roman"/>
                <a:cs typeface="Times New Roman"/>
              </a:rPr>
              <a:t>Xavfsizlik</a:t>
            </a:r>
            <a:r>
              <a:rPr sz="2400" b="1" spc="-100" dirty="0">
                <a:latin typeface="Times New Roman"/>
                <a:cs typeface="Times New Roman"/>
              </a:rPr>
              <a:t> </a:t>
            </a:r>
            <a:r>
              <a:rPr sz="2400" b="1" spc="-10" dirty="0">
                <a:latin typeface="Times New Roman"/>
                <a:cs typeface="Times New Roman"/>
              </a:rPr>
              <a:t>Kengashi;</a:t>
            </a:r>
            <a:endParaRPr sz="2400">
              <a:latin typeface="Times New Roman"/>
              <a:cs typeface="Times New Roman"/>
            </a:endParaRPr>
          </a:p>
          <a:p>
            <a:pPr marL="635" algn="ctr">
              <a:lnSpc>
                <a:spcPct val="100000"/>
              </a:lnSpc>
            </a:pPr>
            <a:r>
              <a:rPr sz="2400" b="1" dirty="0">
                <a:latin typeface="Times New Roman"/>
                <a:cs typeface="Times New Roman"/>
              </a:rPr>
              <a:t>Iqtisodiy</a:t>
            </a:r>
            <a:r>
              <a:rPr sz="2400" b="1" spc="-30" dirty="0">
                <a:latin typeface="Times New Roman"/>
                <a:cs typeface="Times New Roman"/>
              </a:rPr>
              <a:t> </a:t>
            </a:r>
            <a:r>
              <a:rPr sz="2400" b="1" dirty="0">
                <a:latin typeface="Times New Roman"/>
                <a:cs typeface="Times New Roman"/>
              </a:rPr>
              <a:t>va</a:t>
            </a:r>
            <a:r>
              <a:rPr sz="2400" b="1" spc="-20" dirty="0">
                <a:latin typeface="Times New Roman"/>
                <a:cs typeface="Times New Roman"/>
              </a:rPr>
              <a:t> </a:t>
            </a:r>
            <a:r>
              <a:rPr sz="2400" b="1" dirty="0">
                <a:latin typeface="Times New Roman"/>
                <a:cs typeface="Times New Roman"/>
              </a:rPr>
              <a:t>Ijtimoiy</a:t>
            </a:r>
            <a:r>
              <a:rPr sz="2400" b="1" spc="-40" dirty="0">
                <a:latin typeface="Times New Roman"/>
                <a:cs typeface="Times New Roman"/>
              </a:rPr>
              <a:t> </a:t>
            </a:r>
            <a:r>
              <a:rPr sz="2400" b="1" dirty="0">
                <a:latin typeface="Times New Roman"/>
                <a:cs typeface="Times New Roman"/>
              </a:rPr>
              <a:t>Kengash</a:t>
            </a:r>
            <a:r>
              <a:rPr sz="2400" b="1" spc="-20" dirty="0">
                <a:latin typeface="Times New Roman"/>
                <a:cs typeface="Times New Roman"/>
              </a:rPr>
              <a:t> </a:t>
            </a:r>
            <a:r>
              <a:rPr sz="2400" b="1" spc="-10" dirty="0">
                <a:latin typeface="Times New Roman"/>
                <a:cs typeface="Times New Roman"/>
              </a:rPr>
              <a:t>(EKOSOS);</a:t>
            </a:r>
            <a:endParaRPr sz="2400">
              <a:latin typeface="Times New Roman"/>
              <a:cs typeface="Times New Roman"/>
            </a:endParaRPr>
          </a:p>
          <a:p>
            <a:pPr marL="2279015" marR="2272030" algn="ctr">
              <a:lnSpc>
                <a:spcPct val="100000"/>
              </a:lnSpc>
            </a:pPr>
            <a:r>
              <a:rPr sz="2400" b="1" spc="-20" dirty="0">
                <a:latin typeface="Times New Roman"/>
                <a:cs typeface="Times New Roman"/>
              </a:rPr>
              <a:t>Vasiylik</a:t>
            </a:r>
            <a:r>
              <a:rPr sz="2400" b="1" spc="-65" dirty="0">
                <a:latin typeface="Times New Roman"/>
                <a:cs typeface="Times New Roman"/>
              </a:rPr>
              <a:t> </a:t>
            </a:r>
            <a:r>
              <a:rPr sz="2400" b="1" dirty="0">
                <a:latin typeface="Times New Roman"/>
                <a:cs typeface="Times New Roman"/>
              </a:rPr>
              <a:t>bo‘yicha</a:t>
            </a:r>
            <a:r>
              <a:rPr sz="2400" b="1" spc="-70" dirty="0">
                <a:latin typeface="Times New Roman"/>
                <a:cs typeface="Times New Roman"/>
              </a:rPr>
              <a:t> </a:t>
            </a:r>
            <a:r>
              <a:rPr sz="2400" b="1" spc="-10" dirty="0">
                <a:latin typeface="Times New Roman"/>
                <a:cs typeface="Times New Roman"/>
              </a:rPr>
              <a:t>Kengash; Kotibiyat;</a:t>
            </a:r>
            <a:endParaRPr sz="2400">
              <a:latin typeface="Times New Roman"/>
              <a:cs typeface="Times New Roman"/>
            </a:endParaRPr>
          </a:p>
          <a:p>
            <a:pPr algn="ctr">
              <a:lnSpc>
                <a:spcPct val="100000"/>
              </a:lnSpc>
            </a:pPr>
            <a:r>
              <a:rPr sz="2400" b="1" dirty="0">
                <a:latin typeface="Times New Roman"/>
                <a:cs typeface="Times New Roman"/>
              </a:rPr>
              <a:t>Xalqaro</a:t>
            </a:r>
            <a:r>
              <a:rPr sz="2400" b="1" spc="-50" dirty="0">
                <a:latin typeface="Times New Roman"/>
                <a:cs typeface="Times New Roman"/>
              </a:rPr>
              <a:t> </a:t>
            </a:r>
            <a:r>
              <a:rPr sz="2400" b="1" spc="-20" dirty="0">
                <a:latin typeface="Times New Roman"/>
                <a:cs typeface="Times New Roman"/>
              </a:rPr>
              <a:t>Sud.</a:t>
            </a:r>
            <a:endParaRPr sz="2400">
              <a:latin typeface="Times New Roman"/>
              <a:cs typeface="Times New Roman"/>
            </a:endParaRPr>
          </a:p>
          <a:p>
            <a:pPr marL="12065" marR="5080" algn="ctr">
              <a:lnSpc>
                <a:spcPct val="100000"/>
              </a:lnSpc>
              <a:spcBef>
                <a:spcPts val="5"/>
              </a:spcBef>
            </a:pPr>
            <a:r>
              <a:rPr sz="2400" b="1" spc="-20" dirty="0">
                <a:solidFill>
                  <a:srgbClr val="080808"/>
                </a:solidFill>
                <a:latin typeface="Times New Roman"/>
                <a:cs typeface="Times New Roman"/>
              </a:rPr>
              <a:t>Bosh</a:t>
            </a:r>
            <a:r>
              <a:rPr sz="2400" b="1" spc="-130" dirty="0">
                <a:solidFill>
                  <a:srgbClr val="080808"/>
                </a:solidFill>
                <a:latin typeface="Times New Roman"/>
                <a:cs typeface="Times New Roman"/>
              </a:rPr>
              <a:t> </a:t>
            </a:r>
            <a:r>
              <a:rPr sz="2400" b="1" dirty="0">
                <a:solidFill>
                  <a:srgbClr val="080808"/>
                </a:solidFill>
                <a:latin typeface="Times New Roman"/>
                <a:cs typeface="Times New Roman"/>
              </a:rPr>
              <a:t>Assambleya</a:t>
            </a:r>
            <a:r>
              <a:rPr sz="2400" b="1" spc="-30" dirty="0">
                <a:solidFill>
                  <a:srgbClr val="080808"/>
                </a:solidFill>
                <a:latin typeface="Times New Roman"/>
                <a:cs typeface="Times New Roman"/>
              </a:rPr>
              <a:t> </a:t>
            </a:r>
            <a:r>
              <a:rPr sz="2400" dirty="0">
                <a:solidFill>
                  <a:srgbClr val="080808"/>
                </a:solidFill>
                <a:latin typeface="Times New Roman"/>
                <a:cs typeface="Times New Roman"/>
              </a:rPr>
              <a:t>—</a:t>
            </a:r>
            <a:r>
              <a:rPr sz="2400" spc="-15" dirty="0">
                <a:solidFill>
                  <a:srgbClr val="080808"/>
                </a:solidFill>
                <a:latin typeface="Times New Roman"/>
                <a:cs typeface="Times New Roman"/>
              </a:rPr>
              <a:t> </a:t>
            </a:r>
            <a:r>
              <a:rPr sz="2400" dirty="0">
                <a:solidFill>
                  <a:srgbClr val="080808"/>
                </a:solidFill>
                <a:latin typeface="Times New Roman"/>
                <a:cs typeface="Times New Roman"/>
              </a:rPr>
              <a:t>suveren</a:t>
            </a:r>
            <a:r>
              <a:rPr sz="2400" spc="-20" dirty="0">
                <a:solidFill>
                  <a:srgbClr val="080808"/>
                </a:solidFill>
                <a:latin typeface="Times New Roman"/>
                <a:cs typeface="Times New Roman"/>
              </a:rPr>
              <a:t> </a:t>
            </a:r>
            <a:r>
              <a:rPr sz="2400" dirty="0">
                <a:solidFill>
                  <a:srgbClr val="080808"/>
                </a:solidFill>
                <a:latin typeface="Times New Roman"/>
                <a:cs typeface="Times New Roman"/>
              </a:rPr>
              <a:t>davlatlarning</a:t>
            </a:r>
            <a:r>
              <a:rPr sz="2400" spc="-50" dirty="0">
                <a:solidFill>
                  <a:srgbClr val="080808"/>
                </a:solidFill>
                <a:latin typeface="Times New Roman"/>
                <a:cs typeface="Times New Roman"/>
              </a:rPr>
              <a:t> </a:t>
            </a:r>
            <a:r>
              <a:rPr sz="2400" dirty="0">
                <a:solidFill>
                  <a:srgbClr val="080808"/>
                </a:solidFill>
                <a:latin typeface="Times New Roman"/>
                <a:cs typeface="Times New Roman"/>
              </a:rPr>
              <a:t>haqiqiy</a:t>
            </a:r>
            <a:r>
              <a:rPr sz="2400" spc="-45" dirty="0">
                <a:solidFill>
                  <a:srgbClr val="080808"/>
                </a:solidFill>
                <a:latin typeface="Times New Roman"/>
                <a:cs typeface="Times New Roman"/>
              </a:rPr>
              <a:t> </a:t>
            </a:r>
            <a:r>
              <a:rPr sz="2400" spc="-10" dirty="0">
                <a:solidFill>
                  <a:srgbClr val="080808"/>
                </a:solidFill>
                <a:latin typeface="Times New Roman"/>
                <a:cs typeface="Times New Roman"/>
              </a:rPr>
              <a:t>demokratik </a:t>
            </a:r>
            <a:r>
              <a:rPr sz="2400" dirty="0">
                <a:solidFill>
                  <a:srgbClr val="080808"/>
                </a:solidFill>
                <a:latin typeface="Times New Roman"/>
                <a:cs typeface="Times New Roman"/>
              </a:rPr>
              <a:t>vakillik</a:t>
            </a:r>
            <a:r>
              <a:rPr sz="2400" spc="-50" dirty="0">
                <a:solidFill>
                  <a:srgbClr val="080808"/>
                </a:solidFill>
                <a:latin typeface="Times New Roman"/>
                <a:cs typeface="Times New Roman"/>
              </a:rPr>
              <a:t> </a:t>
            </a:r>
            <a:r>
              <a:rPr sz="2400" spc="-10" dirty="0">
                <a:solidFill>
                  <a:srgbClr val="080808"/>
                </a:solidFill>
                <a:latin typeface="Times New Roman"/>
                <a:cs typeface="Times New Roman"/>
              </a:rPr>
              <a:t>organidir.</a:t>
            </a:r>
            <a:r>
              <a:rPr sz="2400" spc="-40" dirty="0">
                <a:solidFill>
                  <a:srgbClr val="080808"/>
                </a:solidFill>
                <a:latin typeface="Times New Roman"/>
                <a:cs typeface="Times New Roman"/>
              </a:rPr>
              <a:t> </a:t>
            </a:r>
            <a:r>
              <a:rPr sz="2400" dirty="0">
                <a:solidFill>
                  <a:srgbClr val="080808"/>
                </a:solidFill>
                <a:latin typeface="Times New Roman"/>
                <a:cs typeface="Times New Roman"/>
              </a:rPr>
              <a:t>Har</a:t>
            </a:r>
            <a:r>
              <a:rPr sz="2400" spc="-15" dirty="0">
                <a:solidFill>
                  <a:srgbClr val="080808"/>
                </a:solidFill>
                <a:latin typeface="Times New Roman"/>
                <a:cs typeface="Times New Roman"/>
              </a:rPr>
              <a:t> </a:t>
            </a:r>
            <a:r>
              <a:rPr sz="2400" dirty="0">
                <a:solidFill>
                  <a:srgbClr val="080808"/>
                </a:solidFill>
                <a:latin typeface="Times New Roman"/>
                <a:cs typeface="Times New Roman"/>
              </a:rPr>
              <a:t>bir</a:t>
            </a:r>
            <a:r>
              <a:rPr sz="2400" spc="-20" dirty="0">
                <a:solidFill>
                  <a:srgbClr val="080808"/>
                </a:solidFill>
                <a:latin typeface="Times New Roman"/>
                <a:cs typeface="Times New Roman"/>
              </a:rPr>
              <a:t> </a:t>
            </a:r>
            <a:r>
              <a:rPr sz="2400" dirty="0">
                <a:solidFill>
                  <a:srgbClr val="080808"/>
                </a:solidFill>
                <a:latin typeface="Times New Roman"/>
                <a:cs typeface="Times New Roman"/>
              </a:rPr>
              <a:t>a’zo</a:t>
            </a:r>
            <a:r>
              <a:rPr sz="2400" spc="-25" dirty="0">
                <a:solidFill>
                  <a:srgbClr val="080808"/>
                </a:solidFill>
                <a:latin typeface="Times New Roman"/>
                <a:cs typeface="Times New Roman"/>
              </a:rPr>
              <a:t> </a:t>
            </a:r>
            <a:r>
              <a:rPr sz="2400" dirty="0">
                <a:solidFill>
                  <a:srgbClr val="080808"/>
                </a:solidFill>
                <a:latin typeface="Times New Roman"/>
                <a:cs typeface="Times New Roman"/>
              </a:rPr>
              <a:t>davlat</a:t>
            </a:r>
            <a:r>
              <a:rPr sz="2400" spc="-45" dirty="0">
                <a:solidFill>
                  <a:srgbClr val="080808"/>
                </a:solidFill>
                <a:latin typeface="Times New Roman"/>
                <a:cs typeface="Times New Roman"/>
              </a:rPr>
              <a:t> </a:t>
            </a:r>
            <a:r>
              <a:rPr sz="2400" dirty="0">
                <a:solidFill>
                  <a:srgbClr val="080808"/>
                </a:solidFill>
                <a:latin typeface="Times New Roman"/>
                <a:cs typeface="Times New Roman"/>
              </a:rPr>
              <a:t>hududining</a:t>
            </a:r>
            <a:r>
              <a:rPr sz="2400" spc="-25" dirty="0">
                <a:solidFill>
                  <a:srgbClr val="080808"/>
                </a:solidFill>
                <a:latin typeface="Times New Roman"/>
                <a:cs typeface="Times New Roman"/>
              </a:rPr>
              <a:t> </a:t>
            </a:r>
            <a:r>
              <a:rPr sz="2400" dirty="0">
                <a:solidFill>
                  <a:srgbClr val="080808"/>
                </a:solidFill>
                <a:latin typeface="Times New Roman"/>
                <a:cs typeface="Times New Roman"/>
              </a:rPr>
              <a:t>hajmi,</a:t>
            </a:r>
            <a:r>
              <a:rPr sz="2400" spc="-30" dirty="0">
                <a:solidFill>
                  <a:srgbClr val="080808"/>
                </a:solidFill>
                <a:latin typeface="Times New Roman"/>
                <a:cs typeface="Times New Roman"/>
              </a:rPr>
              <a:t> </a:t>
            </a:r>
            <a:r>
              <a:rPr sz="2400" spc="-10" dirty="0">
                <a:solidFill>
                  <a:srgbClr val="080808"/>
                </a:solidFill>
                <a:latin typeface="Times New Roman"/>
                <a:cs typeface="Times New Roman"/>
              </a:rPr>
              <a:t>aholining </a:t>
            </a:r>
            <a:r>
              <a:rPr sz="2400" dirty="0">
                <a:solidFill>
                  <a:srgbClr val="080808"/>
                </a:solidFill>
                <a:latin typeface="Times New Roman"/>
                <a:cs typeface="Times New Roman"/>
              </a:rPr>
              <a:t>soni,</a:t>
            </a:r>
            <a:r>
              <a:rPr sz="2400" spc="-25" dirty="0">
                <a:solidFill>
                  <a:srgbClr val="080808"/>
                </a:solidFill>
                <a:latin typeface="Times New Roman"/>
                <a:cs typeface="Times New Roman"/>
              </a:rPr>
              <a:t> </a:t>
            </a:r>
            <a:r>
              <a:rPr sz="2400" dirty="0">
                <a:solidFill>
                  <a:srgbClr val="080808"/>
                </a:solidFill>
                <a:latin typeface="Times New Roman"/>
                <a:cs typeface="Times New Roman"/>
              </a:rPr>
              <a:t>iqtisodiy</a:t>
            </a:r>
            <a:r>
              <a:rPr sz="2400" spc="-35" dirty="0">
                <a:solidFill>
                  <a:srgbClr val="080808"/>
                </a:solidFill>
                <a:latin typeface="Times New Roman"/>
                <a:cs typeface="Times New Roman"/>
              </a:rPr>
              <a:t> </a:t>
            </a:r>
            <a:r>
              <a:rPr sz="2400" dirty="0">
                <a:solidFill>
                  <a:srgbClr val="080808"/>
                </a:solidFill>
                <a:latin typeface="Times New Roman"/>
                <a:cs typeface="Times New Roman"/>
              </a:rPr>
              <a:t>va</a:t>
            </a:r>
            <a:r>
              <a:rPr sz="2400" spc="-10" dirty="0">
                <a:solidFill>
                  <a:srgbClr val="080808"/>
                </a:solidFill>
                <a:latin typeface="Times New Roman"/>
                <a:cs typeface="Times New Roman"/>
              </a:rPr>
              <a:t> </a:t>
            </a:r>
            <a:r>
              <a:rPr sz="2400" dirty="0">
                <a:solidFill>
                  <a:srgbClr val="080808"/>
                </a:solidFill>
                <a:latin typeface="Times New Roman"/>
                <a:cs typeface="Times New Roman"/>
              </a:rPr>
              <a:t>harbiy</a:t>
            </a:r>
            <a:r>
              <a:rPr sz="2400" spc="-25" dirty="0">
                <a:solidFill>
                  <a:srgbClr val="080808"/>
                </a:solidFill>
                <a:latin typeface="Times New Roman"/>
                <a:cs typeface="Times New Roman"/>
              </a:rPr>
              <a:t> </a:t>
            </a:r>
            <a:r>
              <a:rPr sz="2400" dirty="0">
                <a:solidFill>
                  <a:srgbClr val="080808"/>
                </a:solidFill>
                <a:latin typeface="Times New Roman"/>
                <a:cs typeface="Times New Roman"/>
              </a:rPr>
              <a:t>qudratidan</a:t>
            </a:r>
            <a:r>
              <a:rPr sz="2400" spc="-40" dirty="0">
                <a:solidFill>
                  <a:srgbClr val="080808"/>
                </a:solidFill>
                <a:latin typeface="Times New Roman"/>
                <a:cs typeface="Times New Roman"/>
              </a:rPr>
              <a:t> </a:t>
            </a:r>
            <a:r>
              <a:rPr sz="2400" dirty="0">
                <a:solidFill>
                  <a:srgbClr val="080808"/>
                </a:solidFill>
                <a:latin typeface="Times New Roman"/>
                <a:cs typeface="Times New Roman"/>
              </a:rPr>
              <a:t>qatyi</a:t>
            </a:r>
            <a:r>
              <a:rPr sz="2400" spc="-20" dirty="0">
                <a:solidFill>
                  <a:srgbClr val="080808"/>
                </a:solidFill>
                <a:latin typeface="Times New Roman"/>
                <a:cs typeface="Times New Roman"/>
              </a:rPr>
              <a:t> </a:t>
            </a:r>
            <a:r>
              <a:rPr sz="2400" dirty="0">
                <a:solidFill>
                  <a:srgbClr val="080808"/>
                </a:solidFill>
                <a:latin typeface="Times New Roman"/>
                <a:cs typeface="Times New Roman"/>
              </a:rPr>
              <a:t>nazar,</a:t>
            </a:r>
            <a:r>
              <a:rPr sz="2400" spc="-25" dirty="0">
                <a:solidFill>
                  <a:srgbClr val="080808"/>
                </a:solidFill>
                <a:latin typeface="Times New Roman"/>
                <a:cs typeface="Times New Roman"/>
              </a:rPr>
              <a:t> </a:t>
            </a:r>
            <a:r>
              <a:rPr sz="2400" dirty="0">
                <a:solidFill>
                  <a:srgbClr val="080808"/>
                </a:solidFill>
                <a:latin typeface="Times New Roman"/>
                <a:cs typeface="Times New Roman"/>
              </a:rPr>
              <a:t>bir</a:t>
            </a:r>
            <a:r>
              <a:rPr sz="2400" spc="-10" dirty="0">
                <a:solidFill>
                  <a:srgbClr val="080808"/>
                </a:solidFill>
                <a:latin typeface="Times New Roman"/>
                <a:cs typeface="Times New Roman"/>
              </a:rPr>
              <a:t> </a:t>
            </a:r>
            <a:r>
              <a:rPr sz="2400" dirty="0">
                <a:solidFill>
                  <a:srgbClr val="080808"/>
                </a:solidFill>
                <a:latin typeface="Times New Roman"/>
                <a:cs typeface="Times New Roman"/>
              </a:rPr>
              <a:t>ovozga</a:t>
            </a:r>
            <a:r>
              <a:rPr sz="2400" spc="-10" dirty="0">
                <a:solidFill>
                  <a:srgbClr val="080808"/>
                </a:solidFill>
                <a:latin typeface="Times New Roman"/>
                <a:cs typeface="Times New Roman"/>
              </a:rPr>
              <a:t> </a:t>
            </a:r>
            <a:r>
              <a:rPr sz="2400" spc="-20" dirty="0">
                <a:solidFill>
                  <a:srgbClr val="080808"/>
                </a:solidFill>
                <a:latin typeface="Times New Roman"/>
                <a:cs typeface="Times New Roman"/>
              </a:rPr>
              <a:t>ega.</a:t>
            </a:r>
            <a:endParaRPr sz="2400">
              <a:latin typeface="Times New Roman"/>
              <a:cs typeface="Times New Roman"/>
            </a:endParaRPr>
          </a:p>
          <a:p>
            <a:pPr marL="234950" marR="228600" algn="ctr">
              <a:lnSpc>
                <a:spcPct val="100000"/>
              </a:lnSpc>
            </a:pPr>
            <a:r>
              <a:rPr sz="2400" spc="-10" dirty="0">
                <a:solidFill>
                  <a:srgbClr val="080808"/>
                </a:solidFill>
                <a:latin typeface="Times New Roman"/>
                <a:cs typeface="Times New Roman"/>
              </a:rPr>
              <a:t>Bosh</a:t>
            </a:r>
            <a:r>
              <a:rPr sz="2400" spc="-140" dirty="0">
                <a:solidFill>
                  <a:srgbClr val="080808"/>
                </a:solidFill>
                <a:latin typeface="Times New Roman"/>
                <a:cs typeface="Times New Roman"/>
              </a:rPr>
              <a:t> </a:t>
            </a:r>
            <a:r>
              <a:rPr sz="2400" dirty="0">
                <a:solidFill>
                  <a:srgbClr val="080808"/>
                </a:solidFill>
                <a:latin typeface="Times New Roman"/>
                <a:cs typeface="Times New Roman"/>
              </a:rPr>
              <a:t>Assambleyaning</a:t>
            </a:r>
            <a:r>
              <a:rPr sz="2400" spc="-15" dirty="0">
                <a:solidFill>
                  <a:srgbClr val="080808"/>
                </a:solidFill>
                <a:latin typeface="Times New Roman"/>
                <a:cs typeface="Times New Roman"/>
              </a:rPr>
              <a:t> </a:t>
            </a:r>
            <a:r>
              <a:rPr sz="2400" dirty="0">
                <a:solidFill>
                  <a:srgbClr val="080808"/>
                </a:solidFill>
                <a:latin typeface="Times New Roman"/>
                <a:cs typeface="Times New Roman"/>
              </a:rPr>
              <a:t>muhim</a:t>
            </a:r>
            <a:r>
              <a:rPr sz="2400" spc="-20" dirty="0">
                <a:solidFill>
                  <a:srgbClr val="080808"/>
                </a:solidFill>
                <a:latin typeface="Times New Roman"/>
                <a:cs typeface="Times New Roman"/>
              </a:rPr>
              <a:t> </a:t>
            </a:r>
            <a:r>
              <a:rPr sz="2400" dirty="0">
                <a:solidFill>
                  <a:srgbClr val="080808"/>
                </a:solidFill>
                <a:latin typeface="Times New Roman"/>
                <a:cs typeface="Times New Roman"/>
              </a:rPr>
              <a:t>qarorlari</a:t>
            </a:r>
            <a:r>
              <a:rPr sz="2400" spc="-35" dirty="0">
                <a:solidFill>
                  <a:srgbClr val="080808"/>
                </a:solidFill>
                <a:latin typeface="Times New Roman"/>
                <a:cs typeface="Times New Roman"/>
              </a:rPr>
              <a:t> </a:t>
            </a:r>
            <a:r>
              <a:rPr sz="2400" dirty="0">
                <a:solidFill>
                  <a:srgbClr val="080808"/>
                </a:solidFill>
                <a:latin typeface="Times New Roman"/>
                <a:cs typeface="Times New Roman"/>
              </a:rPr>
              <a:t>ovoz</a:t>
            </a:r>
            <a:r>
              <a:rPr sz="2400" spc="-25" dirty="0">
                <a:solidFill>
                  <a:srgbClr val="080808"/>
                </a:solidFill>
                <a:latin typeface="Times New Roman"/>
                <a:cs typeface="Times New Roman"/>
              </a:rPr>
              <a:t> </a:t>
            </a:r>
            <a:r>
              <a:rPr sz="2400" dirty="0">
                <a:solidFill>
                  <a:srgbClr val="080808"/>
                </a:solidFill>
                <a:latin typeface="Times New Roman"/>
                <a:cs typeface="Times New Roman"/>
              </a:rPr>
              <a:t>berish</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jarayonida </a:t>
            </a:r>
            <a:r>
              <a:rPr sz="2400" dirty="0">
                <a:solidFill>
                  <a:srgbClr val="080808"/>
                </a:solidFill>
                <a:latin typeface="Times New Roman"/>
                <a:cs typeface="Times New Roman"/>
              </a:rPr>
              <a:t>ishtirok</a:t>
            </a:r>
            <a:r>
              <a:rPr sz="2400" spc="-35" dirty="0">
                <a:solidFill>
                  <a:srgbClr val="080808"/>
                </a:solidFill>
                <a:latin typeface="Times New Roman"/>
                <a:cs typeface="Times New Roman"/>
              </a:rPr>
              <a:t> </a:t>
            </a:r>
            <a:r>
              <a:rPr sz="2400" dirty="0">
                <a:solidFill>
                  <a:srgbClr val="080808"/>
                </a:solidFill>
                <a:latin typeface="Times New Roman"/>
                <a:cs typeface="Times New Roman"/>
              </a:rPr>
              <a:t>etayotgan</a:t>
            </a:r>
            <a:r>
              <a:rPr sz="2400" spc="-25" dirty="0">
                <a:solidFill>
                  <a:srgbClr val="080808"/>
                </a:solidFill>
                <a:latin typeface="Times New Roman"/>
                <a:cs typeface="Times New Roman"/>
              </a:rPr>
              <a:t> </a:t>
            </a:r>
            <a:r>
              <a:rPr sz="2400" dirty="0">
                <a:solidFill>
                  <a:srgbClr val="080808"/>
                </a:solidFill>
                <a:latin typeface="Times New Roman"/>
                <a:cs typeface="Times New Roman"/>
              </a:rPr>
              <a:t>davlatlarning</a:t>
            </a:r>
            <a:r>
              <a:rPr sz="2400" spc="-25" dirty="0">
                <a:solidFill>
                  <a:srgbClr val="080808"/>
                </a:solidFill>
                <a:latin typeface="Times New Roman"/>
                <a:cs typeface="Times New Roman"/>
              </a:rPr>
              <a:t> </a:t>
            </a:r>
            <a:r>
              <a:rPr sz="2400" dirty="0">
                <a:solidFill>
                  <a:srgbClr val="080808"/>
                </a:solidFill>
                <a:latin typeface="Times New Roman"/>
                <a:cs typeface="Times New Roman"/>
              </a:rPr>
              <a:t>ko‘pchiligi</a:t>
            </a:r>
            <a:r>
              <a:rPr sz="2400" spc="-25" dirty="0">
                <a:solidFill>
                  <a:srgbClr val="080808"/>
                </a:solidFill>
                <a:latin typeface="Times New Roman"/>
                <a:cs typeface="Times New Roman"/>
              </a:rPr>
              <a:t> </a:t>
            </a:r>
            <a:r>
              <a:rPr sz="2400" dirty="0">
                <a:solidFill>
                  <a:srgbClr val="080808"/>
                </a:solidFill>
                <a:latin typeface="Times New Roman"/>
                <a:cs typeface="Times New Roman"/>
              </a:rPr>
              <a:t>tomonidan </a:t>
            </a:r>
            <a:r>
              <a:rPr sz="2400" spc="-10" dirty="0">
                <a:solidFill>
                  <a:srgbClr val="080808"/>
                </a:solidFill>
                <a:latin typeface="Times New Roman"/>
                <a:cs typeface="Times New Roman"/>
              </a:rPr>
              <a:t>qabul qilinadi.</a:t>
            </a:r>
            <a:endParaRPr sz="2400">
              <a:latin typeface="Times New Roman"/>
              <a:cs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0"/>
            <a:ext cx="5486400" cy="629018"/>
          </a:xfrm>
          <a:prstGeom prst="rect">
            <a:avLst/>
          </a:prstGeom>
        </p:spPr>
        <p:txBody>
          <a:bodyPr vert="horz" wrap="square" lIns="0" tIns="13335" rIns="0" bIns="0" rtlCol="0">
            <a:spAutoFit/>
          </a:bodyPr>
          <a:lstStyle/>
          <a:p>
            <a:pPr marL="12700" marR="5080" indent="1270" algn="ctr">
              <a:lnSpc>
                <a:spcPct val="100000"/>
              </a:lnSpc>
              <a:spcBef>
                <a:spcPts val="105"/>
              </a:spcBef>
            </a:pPr>
            <a:r>
              <a:rPr sz="2000" i="0" dirty="0">
                <a:latin typeface="Times New Roman" panose="02020603050405020304" pitchFamily="18" charset="0"/>
                <a:cs typeface="Times New Roman" panose="02020603050405020304" pitchFamily="18" charset="0"/>
              </a:rPr>
              <a:t>O'ZBEKISTON</a:t>
            </a:r>
            <a:r>
              <a:rPr sz="2000" i="0" spc="-15" dirty="0">
                <a:latin typeface="Times New Roman" panose="02020603050405020304" pitchFamily="18" charset="0"/>
                <a:cs typeface="Times New Roman" panose="02020603050405020304" pitchFamily="18" charset="0"/>
              </a:rPr>
              <a:t> </a:t>
            </a:r>
            <a:r>
              <a:rPr sz="2000" i="0" spc="-10" dirty="0">
                <a:latin typeface="Times New Roman" panose="02020603050405020304" pitchFamily="18" charset="0"/>
                <a:cs typeface="Times New Roman" panose="02020603050405020304" pitchFamily="18" charset="0"/>
              </a:rPr>
              <a:t>TASHQI </a:t>
            </a:r>
            <a:r>
              <a:rPr sz="2000" i="0" dirty="0">
                <a:latin typeface="Times New Roman" panose="02020603050405020304" pitchFamily="18" charset="0"/>
                <a:cs typeface="Times New Roman" panose="02020603050405020304" pitchFamily="18" charset="0"/>
              </a:rPr>
              <a:t>SIYOSATINING</a:t>
            </a:r>
            <a:r>
              <a:rPr sz="2000" i="0" spc="-35" dirty="0">
                <a:latin typeface="Times New Roman" panose="02020603050405020304" pitchFamily="18" charset="0"/>
                <a:cs typeface="Times New Roman" panose="02020603050405020304" pitchFamily="18" charset="0"/>
              </a:rPr>
              <a:t> </a:t>
            </a:r>
            <a:r>
              <a:rPr sz="2000" i="0" spc="-10" dirty="0">
                <a:latin typeface="Times New Roman" panose="02020603050405020304" pitchFamily="18" charset="0"/>
                <a:cs typeface="Times New Roman" panose="02020603050405020304" pitchFamily="18" charset="0"/>
              </a:rPr>
              <a:t>ASOSIY TAMOYILLARI</a:t>
            </a:r>
            <a:endParaRPr sz="2000" i="0" dirty="0">
              <a:latin typeface="Times New Roman" panose="02020603050405020304" pitchFamily="18" charset="0"/>
              <a:cs typeface="Times New Roman" panose="02020603050405020304" pitchFamily="18" charset="0"/>
            </a:endParaRPr>
          </a:p>
        </p:txBody>
      </p:sp>
      <p:sp>
        <p:nvSpPr>
          <p:cNvPr id="3" name="object 3"/>
          <p:cNvSpPr txBox="1"/>
          <p:nvPr/>
        </p:nvSpPr>
        <p:spPr>
          <a:xfrm>
            <a:off x="152400" y="762000"/>
            <a:ext cx="8763000" cy="4305024"/>
          </a:xfrm>
          <a:prstGeom prst="rect">
            <a:avLst/>
          </a:prstGeom>
        </p:spPr>
        <p:txBody>
          <a:bodyPr vert="horz" wrap="square" lIns="0" tIns="52069" rIns="0" bIns="0" rtlCol="0">
            <a:spAutoFit/>
          </a:bodyPr>
          <a:lstStyle/>
          <a:p>
            <a:pPr marL="354965" indent="-342265" algn="just">
              <a:lnSpc>
                <a:spcPct val="100000"/>
              </a:lnSpc>
              <a:spcBef>
                <a:spcPts val="409"/>
              </a:spcBef>
              <a:buClr>
                <a:srgbClr val="5BBD4E"/>
              </a:buClr>
              <a:buFont typeface="Wingdings"/>
              <a:buChar char=""/>
              <a:tabLst>
                <a:tab pos="354965" algn="l"/>
              </a:tabLst>
            </a:pP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O‘zbekiston</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Respublikasi</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xalqaro</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munosabatlarning</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to‘la</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huquqli</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subyektidir</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O‘zbekistonning</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tashqi</a:t>
            </a:r>
            <a:r>
              <a:rPr lang="en-US" sz="2600" dirty="0">
                <a:solidFill>
                  <a:srgbClr val="080808"/>
                </a:solidFill>
                <a:latin typeface="Times New Roman"/>
                <a:cs typeface="Times New Roman"/>
              </a:rPr>
              <a:t> </a:t>
            </a:r>
            <a:r>
              <a:rPr lang="en-US" sz="2600" dirty="0" err="1">
                <a:solidFill>
                  <a:srgbClr val="080808"/>
                </a:solidFill>
                <a:latin typeface="Times New Roman"/>
                <a:cs typeface="Times New Roman"/>
              </a:rPr>
              <a:t>siyosati</a:t>
            </a:r>
            <a:endParaRPr lang="en-US" sz="2600" dirty="0">
              <a:solidFill>
                <a:srgbClr val="080808"/>
              </a:solidFill>
              <a:latin typeface="Times New Roman"/>
              <a:cs typeface="Times New Roman"/>
            </a:endParaRPr>
          </a:p>
          <a:p>
            <a:pPr marL="354965" indent="-342265" algn="just">
              <a:lnSpc>
                <a:spcPct val="100000"/>
              </a:lnSpc>
              <a:spcBef>
                <a:spcPts val="409"/>
              </a:spcBef>
              <a:buClr>
                <a:srgbClr val="5BBD4E"/>
              </a:buClr>
              <a:buFont typeface="Wingdings"/>
              <a:buChar char=""/>
              <a:tabLst>
                <a:tab pos="354965" algn="l"/>
              </a:tabLst>
            </a:pPr>
            <a:r>
              <a:rPr sz="2600" dirty="0" err="1">
                <a:solidFill>
                  <a:srgbClr val="080808"/>
                </a:solidFill>
                <a:latin typeface="Times New Roman"/>
                <a:cs typeface="Times New Roman"/>
              </a:rPr>
              <a:t>davlatlarning</a:t>
            </a:r>
            <a:r>
              <a:rPr sz="2600" spc="-35" dirty="0">
                <a:solidFill>
                  <a:srgbClr val="080808"/>
                </a:solidFill>
                <a:latin typeface="Times New Roman"/>
                <a:cs typeface="Times New Roman"/>
              </a:rPr>
              <a:t> </a:t>
            </a:r>
            <a:r>
              <a:rPr sz="2600" dirty="0" err="1">
                <a:solidFill>
                  <a:srgbClr val="080808"/>
                </a:solidFill>
                <a:latin typeface="Times New Roman"/>
                <a:cs typeface="Times New Roman"/>
              </a:rPr>
              <a:t>suveren</a:t>
            </a:r>
            <a:r>
              <a:rPr sz="2600" spc="-30" dirty="0">
                <a:solidFill>
                  <a:srgbClr val="080808"/>
                </a:solidFill>
                <a:latin typeface="Times New Roman"/>
                <a:cs typeface="Times New Roman"/>
              </a:rPr>
              <a:t> </a:t>
            </a:r>
            <a:r>
              <a:rPr sz="2600" spc="-10" dirty="0" err="1">
                <a:solidFill>
                  <a:srgbClr val="080808"/>
                </a:solidFill>
                <a:latin typeface="Times New Roman"/>
                <a:cs typeface="Times New Roman"/>
              </a:rPr>
              <a:t>tengligi</a:t>
            </a:r>
            <a:r>
              <a:rPr lang="en-US" sz="2600" spc="-10" dirty="0">
                <a:solidFill>
                  <a:srgbClr val="080808"/>
                </a:solidFill>
                <a:latin typeface="Times New Roman"/>
                <a:cs typeface="Times New Roman"/>
              </a:rPr>
              <a:t>,</a:t>
            </a:r>
            <a:endParaRPr sz="2600" dirty="0">
              <a:latin typeface="Times New Roman"/>
              <a:cs typeface="Times New Roman"/>
            </a:endParaRPr>
          </a:p>
          <a:p>
            <a:pPr marL="354965" indent="-342265" algn="just">
              <a:lnSpc>
                <a:spcPct val="100000"/>
              </a:lnSpc>
              <a:spcBef>
                <a:spcPts val="310"/>
              </a:spcBef>
              <a:buClr>
                <a:srgbClr val="5BBD4E"/>
              </a:buClr>
              <a:buFont typeface="Wingdings"/>
              <a:buChar char=""/>
              <a:tabLst>
                <a:tab pos="354965" algn="l"/>
              </a:tabLst>
            </a:pPr>
            <a:r>
              <a:rPr sz="2600" dirty="0">
                <a:solidFill>
                  <a:srgbClr val="080808"/>
                </a:solidFill>
                <a:latin typeface="Times New Roman"/>
                <a:cs typeface="Times New Roman"/>
              </a:rPr>
              <a:t>kuch</a:t>
            </a:r>
            <a:r>
              <a:rPr sz="2600" spc="-35" dirty="0">
                <a:solidFill>
                  <a:srgbClr val="080808"/>
                </a:solidFill>
                <a:latin typeface="Times New Roman"/>
                <a:cs typeface="Times New Roman"/>
              </a:rPr>
              <a:t> </a:t>
            </a:r>
            <a:r>
              <a:rPr sz="2600" dirty="0">
                <a:solidFill>
                  <a:srgbClr val="080808"/>
                </a:solidFill>
                <a:latin typeface="Times New Roman"/>
                <a:cs typeface="Times New Roman"/>
              </a:rPr>
              <a:t>ishlatmaslik</a:t>
            </a:r>
            <a:r>
              <a:rPr sz="2600" spc="20" dirty="0">
                <a:solidFill>
                  <a:srgbClr val="080808"/>
                </a:solidFill>
                <a:latin typeface="Times New Roman"/>
                <a:cs typeface="Times New Roman"/>
              </a:rPr>
              <a:t> </a:t>
            </a:r>
            <a:r>
              <a:rPr sz="2600" dirty="0">
                <a:solidFill>
                  <a:srgbClr val="080808"/>
                </a:solidFill>
                <a:latin typeface="Times New Roman"/>
                <a:cs typeface="Times New Roman"/>
              </a:rPr>
              <a:t>yoki</a:t>
            </a:r>
            <a:r>
              <a:rPr sz="2600" spc="-30" dirty="0">
                <a:solidFill>
                  <a:srgbClr val="080808"/>
                </a:solidFill>
                <a:latin typeface="Times New Roman"/>
                <a:cs typeface="Times New Roman"/>
              </a:rPr>
              <a:t> </a:t>
            </a:r>
            <a:r>
              <a:rPr sz="2600" dirty="0">
                <a:solidFill>
                  <a:srgbClr val="080808"/>
                </a:solidFill>
                <a:latin typeface="Times New Roman"/>
                <a:cs typeface="Times New Roman"/>
              </a:rPr>
              <a:t>kuch</a:t>
            </a:r>
            <a:r>
              <a:rPr sz="2600" spc="-30" dirty="0">
                <a:solidFill>
                  <a:srgbClr val="080808"/>
                </a:solidFill>
                <a:latin typeface="Times New Roman"/>
                <a:cs typeface="Times New Roman"/>
              </a:rPr>
              <a:t> </a:t>
            </a:r>
            <a:r>
              <a:rPr sz="2600" dirty="0">
                <a:solidFill>
                  <a:srgbClr val="080808"/>
                </a:solidFill>
                <a:latin typeface="Times New Roman"/>
                <a:cs typeface="Times New Roman"/>
              </a:rPr>
              <a:t>bilan</a:t>
            </a:r>
            <a:r>
              <a:rPr sz="2600" spc="-25" dirty="0">
                <a:solidFill>
                  <a:srgbClr val="080808"/>
                </a:solidFill>
                <a:latin typeface="Times New Roman"/>
                <a:cs typeface="Times New Roman"/>
              </a:rPr>
              <a:t> </a:t>
            </a:r>
            <a:r>
              <a:rPr sz="2600" dirty="0" err="1">
                <a:solidFill>
                  <a:srgbClr val="080808"/>
                </a:solidFill>
                <a:latin typeface="Times New Roman"/>
                <a:cs typeface="Times New Roman"/>
              </a:rPr>
              <a:t>tahdid</a:t>
            </a:r>
            <a:r>
              <a:rPr sz="2600" spc="-20" dirty="0">
                <a:solidFill>
                  <a:srgbClr val="080808"/>
                </a:solidFill>
                <a:latin typeface="Times New Roman"/>
                <a:cs typeface="Times New Roman"/>
              </a:rPr>
              <a:t> </a:t>
            </a:r>
            <a:r>
              <a:rPr sz="2600" spc="-10" dirty="0" err="1">
                <a:solidFill>
                  <a:srgbClr val="080808"/>
                </a:solidFill>
                <a:latin typeface="Times New Roman"/>
                <a:cs typeface="Times New Roman"/>
              </a:rPr>
              <a:t>qilmaslik</a:t>
            </a:r>
            <a:r>
              <a:rPr lang="en-US" sz="2600" spc="-10" dirty="0">
                <a:solidFill>
                  <a:srgbClr val="080808"/>
                </a:solidFill>
                <a:latin typeface="Times New Roman"/>
                <a:cs typeface="Times New Roman"/>
              </a:rPr>
              <a:t>,</a:t>
            </a:r>
            <a:endParaRPr sz="2600" dirty="0">
              <a:latin typeface="Times New Roman"/>
              <a:cs typeface="Times New Roman"/>
            </a:endParaRPr>
          </a:p>
          <a:p>
            <a:pPr marL="354965" indent="-342265" algn="just">
              <a:lnSpc>
                <a:spcPct val="100000"/>
              </a:lnSpc>
              <a:spcBef>
                <a:spcPts val="315"/>
              </a:spcBef>
              <a:buClr>
                <a:srgbClr val="5BBD4E"/>
              </a:buClr>
              <a:buFont typeface="Wingdings"/>
              <a:buChar char=""/>
              <a:tabLst>
                <a:tab pos="354965" algn="l"/>
              </a:tabLst>
            </a:pPr>
            <a:r>
              <a:rPr lang="en-US" sz="2600" dirty="0" err="1">
                <a:solidFill>
                  <a:srgbClr val="080808"/>
                </a:solidFill>
                <a:latin typeface="Times New Roman"/>
                <a:cs typeface="Times New Roman"/>
              </a:rPr>
              <a:t>c</a:t>
            </a:r>
            <a:r>
              <a:rPr sz="2600" dirty="0" err="1">
                <a:solidFill>
                  <a:srgbClr val="080808"/>
                </a:solidFill>
                <a:latin typeface="Times New Roman"/>
                <a:cs typeface="Times New Roman"/>
              </a:rPr>
              <a:t>hegaralarning</a:t>
            </a:r>
            <a:r>
              <a:rPr lang="en-US" sz="2600" spc="-20" dirty="0">
                <a:solidFill>
                  <a:srgbClr val="080808"/>
                </a:solidFill>
                <a:latin typeface="Times New Roman"/>
                <a:cs typeface="Times New Roman"/>
              </a:rPr>
              <a:t> </a:t>
            </a:r>
            <a:r>
              <a:rPr lang="en-US" sz="2600" spc="-20" dirty="0" err="1">
                <a:solidFill>
                  <a:srgbClr val="080808"/>
                </a:solidFill>
                <a:latin typeface="Times New Roman"/>
                <a:cs typeface="Times New Roman"/>
              </a:rPr>
              <a:t>buzilmas</a:t>
            </a:r>
            <a:r>
              <a:rPr sz="2600" spc="-10" dirty="0" err="1">
                <a:solidFill>
                  <a:srgbClr val="080808"/>
                </a:solidFill>
                <a:latin typeface="Times New Roman"/>
                <a:cs typeface="Times New Roman"/>
              </a:rPr>
              <a:t>ligi</a:t>
            </a:r>
            <a:r>
              <a:rPr lang="en-US" sz="2600" spc="-10" dirty="0">
                <a:solidFill>
                  <a:srgbClr val="080808"/>
                </a:solidFill>
                <a:latin typeface="Times New Roman"/>
                <a:cs typeface="Times New Roman"/>
              </a:rPr>
              <a:t>,</a:t>
            </a:r>
          </a:p>
          <a:p>
            <a:pPr marL="354965" indent="-342265" algn="just">
              <a:lnSpc>
                <a:spcPct val="100000"/>
              </a:lnSpc>
              <a:spcBef>
                <a:spcPts val="315"/>
              </a:spcBef>
              <a:buClr>
                <a:srgbClr val="5BBD4E"/>
              </a:buClr>
              <a:buFont typeface="Wingdings"/>
              <a:buChar char=""/>
              <a:tabLst>
                <a:tab pos="354965" algn="l"/>
              </a:tabLst>
            </a:pPr>
            <a:r>
              <a:rPr lang="en-US" sz="2600" spc="-10" dirty="0" err="1">
                <a:solidFill>
                  <a:srgbClr val="080808"/>
                </a:solidFill>
                <a:latin typeface="Times New Roman"/>
                <a:cs typeface="Times New Roman"/>
              </a:rPr>
              <a:t>davlatlarning</a:t>
            </a:r>
            <a:r>
              <a:rPr lang="en-US" sz="2600" spc="-10" dirty="0">
                <a:solidFill>
                  <a:srgbClr val="080808"/>
                </a:solidFill>
                <a:latin typeface="Times New Roman"/>
                <a:cs typeface="Times New Roman"/>
              </a:rPr>
              <a:t> </a:t>
            </a:r>
            <a:r>
              <a:rPr lang="en-US" sz="2600" spc="-10" dirty="0" err="1">
                <a:solidFill>
                  <a:srgbClr val="080808"/>
                </a:solidFill>
                <a:latin typeface="Times New Roman"/>
                <a:cs typeface="Times New Roman"/>
              </a:rPr>
              <a:t>hududiy</a:t>
            </a:r>
            <a:r>
              <a:rPr lang="en-US" sz="2600" spc="-10" dirty="0">
                <a:solidFill>
                  <a:srgbClr val="080808"/>
                </a:solidFill>
                <a:latin typeface="Times New Roman"/>
                <a:cs typeface="Times New Roman"/>
              </a:rPr>
              <a:t> </a:t>
            </a:r>
            <a:r>
              <a:rPr lang="en-US" sz="2600" spc="-10" dirty="0" err="1">
                <a:solidFill>
                  <a:srgbClr val="080808"/>
                </a:solidFill>
                <a:latin typeface="Times New Roman"/>
                <a:cs typeface="Times New Roman"/>
              </a:rPr>
              <a:t>yaxlitligi</a:t>
            </a:r>
            <a:r>
              <a:rPr lang="en-US" sz="2600" spc="-10" dirty="0">
                <a:solidFill>
                  <a:srgbClr val="080808"/>
                </a:solidFill>
                <a:latin typeface="Times New Roman"/>
                <a:cs typeface="Times New Roman"/>
              </a:rPr>
              <a:t>,</a:t>
            </a:r>
            <a:endParaRPr sz="2600" dirty="0">
              <a:latin typeface="Times New Roman"/>
              <a:cs typeface="Times New Roman"/>
            </a:endParaRPr>
          </a:p>
          <a:p>
            <a:pPr marL="354965" indent="-342265" algn="just">
              <a:lnSpc>
                <a:spcPct val="100000"/>
              </a:lnSpc>
              <a:spcBef>
                <a:spcPts val="315"/>
              </a:spcBef>
              <a:buClr>
                <a:srgbClr val="5BBD4E"/>
              </a:buClr>
              <a:buFont typeface="Wingdings"/>
              <a:buChar char=""/>
              <a:tabLst>
                <a:tab pos="354965" algn="l"/>
              </a:tabLst>
            </a:pPr>
            <a:r>
              <a:rPr sz="2600" dirty="0">
                <a:solidFill>
                  <a:srgbClr val="080808"/>
                </a:solidFill>
                <a:latin typeface="Times New Roman"/>
                <a:cs typeface="Times New Roman"/>
              </a:rPr>
              <a:t>nizolarni</a:t>
            </a:r>
            <a:r>
              <a:rPr sz="2600" spc="-35" dirty="0">
                <a:solidFill>
                  <a:srgbClr val="080808"/>
                </a:solidFill>
                <a:latin typeface="Times New Roman"/>
                <a:cs typeface="Times New Roman"/>
              </a:rPr>
              <a:t> </a:t>
            </a:r>
            <a:r>
              <a:rPr sz="2600" dirty="0" err="1">
                <a:solidFill>
                  <a:srgbClr val="080808"/>
                </a:solidFill>
                <a:latin typeface="Times New Roman"/>
                <a:cs typeface="Times New Roman"/>
              </a:rPr>
              <a:t>tinch</a:t>
            </a:r>
            <a:r>
              <a:rPr sz="2600" spc="-10" dirty="0">
                <a:solidFill>
                  <a:srgbClr val="080808"/>
                </a:solidFill>
                <a:latin typeface="Times New Roman"/>
                <a:cs typeface="Times New Roman"/>
              </a:rPr>
              <a:t> </a:t>
            </a:r>
            <a:r>
              <a:rPr sz="2600" dirty="0" err="1">
                <a:solidFill>
                  <a:srgbClr val="080808"/>
                </a:solidFill>
                <a:latin typeface="Times New Roman"/>
                <a:cs typeface="Times New Roman"/>
              </a:rPr>
              <a:t>yo</a:t>
            </a:r>
            <a:r>
              <a:rPr lang="en-US" sz="2600" dirty="0" err="1">
                <a:solidFill>
                  <a:srgbClr val="080808"/>
                </a:solidFill>
                <a:latin typeface="Times New Roman"/>
                <a:cs typeface="Times New Roman"/>
              </a:rPr>
              <a:t>‘</a:t>
            </a:r>
            <a:r>
              <a:rPr sz="2600" dirty="0" err="1">
                <a:solidFill>
                  <a:srgbClr val="080808"/>
                </a:solidFill>
                <a:latin typeface="Times New Roman"/>
                <a:cs typeface="Times New Roman"/>
              </a:rPr>
              <a:t>l</a:t>
            </a:r>
            <a:r>
              <a:rPr sz="2600" spc="-5" dirty="0">
                <a:solidFill>
                  <a:srgbClr val="080808"/>
                </a:solidFill>
                <a:latin typeface="Times New Roman"/>
                <a:cs typeface="Times New Roman"/>
              </a:rPr>
              <a:t> </a:t>
            </a:r>
            <a:r>
              <a:rPr sz="2600" dirty="0">
                <a:solidFill>
                  <a:srgbClr val="080808"/>
                </a:solidFill>
                <a:latin typeface="Times New Roman"/>
                <a:cs typeface="Times New Roman"/>
              </a:rPr>
              <a:t>bilan</a:t>
            </a:r>
            <a:r>
              <a:rPr sz="2600" spc="-10" dirty="0">
                <a:solidFill>
                  <a:srgbClr val="080808"/>
                </a:solidFill>
                <a:latin typeface="Times New Roman"/>
                <a:cs typeface="Times New Roman"/>
              </a:rPr>
              <a:t> </a:t>
            </a:r>
            <a:r>
              <a:rPr sz="2600" dirty="0" err="1">
                <a:solidFill>
                  <a:srgbClr val="080808"/>
                </a:solidFill>
                <a:latin typeface="Times New Roman"/>
                <a:cs typeface="Times New Roman"/>
              </a:rPr>
              <a:t>hal</a:t>
            </a:r>
            <a:r>
              <a:rPr sz="2600" spc="-15" dirty="0">
                <a:solidFill>
                  <a:srgbClr val="080808"/>
                </a:solidFill>
                <a:latin typeface="Times New Roman"/>
                <a:cs typeface="Times New Roman"/>
              </a:rPr>
              <a:t> </a:t>
            </a:r>
            <a:r>
              <a:rPr sz="2600" spc="-10" dirty="0" err="1">
                <a:solidFill>
                  <a:srgbClr val="080808"/>
                </a:solidFill>
                <a:latin typeface="Times New Roman"/>
                <a:cs typeface="Times New Roman"/>
              </a:rPr>
              <a:t>etish</a:t>
            </a:r>
            <a:r>
              <a:rPr lang="en-US" sz="2600" spc="-10" dirty="0">
                <a:solidFill>
                  <a:srgbClr val="080808"/>
                </a:solidFill>
                <a:latin typeface="Times New Roman"/>
                <a:cs typeface="Times New Roman"/>
              </a:rPr>
              <a:t>,</a:t>
            </a:r>
            <a:endParaRPr sz="2600" dirty="0">
              <a:latin typeface="Times New Roman"/>
              <a:cs typeface="Times New Roman"/>
            </a:endParaRPr>
          </a:p>
          <a:p>
            <a:pPr marL="354965" indent="-342265" algn="just">
              <a:lnSpc>
                <a:spcPct val="100000"/>
              </a:lnSpc>
              <a:spcBef>
                <a:spcPts val="310"/>
              </a:spcBef>
              <a:buClr>
                <a:srgbClr val="5BBD4E"/>
              </a:buClr>
              <a:buFont typeface="Wingdings"/>
              <a:buChar char=""/>
              <a:tabLst>
                <a:tab pos="354965" algn="l"/>
              </a:tabLst>
            </a:pPr>
            <a:r>
              <a:rPr sz="2600" dirty="0">
                <a:solidFill>
                  <a:srgbClr val="080808"/>
                </a:solidFill>
                <a:latin typeface="Times New Roman"/>
                <a:cs typeface="Times New Roman"/>
              </a:rPr>
              <a:t>boshqa</a:t>
            </a:r>
            <a:r>
              <a:rPr sz="2600" spc="-45" dirty="0">
                <a:solidFill>
                  <a:srgbClr val="080808"/>
                </a:solidFill>
                <a:latin typeface="Times New Roman"/>
                <a:cs typeface="Times New Roman"/>
              </a:rPr>
              <a:t> </a:t>
            </a:r>
            <a:r>
              <a:rPr sz="2600" dirty="0">
                <a:solidFill>
                  <a:srgbClr val="080808"/>
                </a:solidFill>
                <a:latin typeface="Times New Roman"/>
                <a:cs typeface="Times New Roman"/>
              </a:rPr>
              <a:t>davlatlarning</a:t>
            </a:r>
            <a:r>
              <a:rPr sz="2600" spc="-30" dirty="0">
                <a:solidFill>
                  <a:srgbClr val="080808"/>
                </a:solidFill>
                <a:latin typeface="Times New Roman"/>
                <a:cs typeface="Times New Roman"/>
              </a:rPr>
              <a:t> </a:t>
            </a:r>
            <a:r>
              <a:rPr sz="2600" dirty="0">
                <a:solidFill>
                  <a:srgbClr val="080808"/>
                </a:solidFill>
                <a:latin typeface="Times New Roman"/>
                <a:cs typeface="Times New Roman"/>
              </a:rPr>
              <a:t>ichki</a:t>
            </a:r>
            <a:r>
              <a:rPr sz="2600" spc="-35" dirty="0">
                <a:solidFill>
                  <a:srgbClr val="080808"/>
                </a:solidFill>
                <a:latin typeface="Times New Roman"/>
                <a:cs typeface="Times New Roman"/>
              </a:rPr>
              <a:t> </a:t>
            </a:r>
            <a:r>
              <a:rPr sz="2600" dirty="0" err="1">
                <a:solidFill>
                  <a:srgbClr val="080808"/>
                </a:solidFill>
                <a:latin typeface="Times New Roman"/>
                <a:cs typeface="Times New Roman"/>
              </a:rPr>
              <a:t>ishlariga</a:t>
            </a:r>
            <a:r>
              <a:rPr sz="2600" spc="-15" dirty="0">
                <a:solidFill>
                  <a:srgbClr val="080808"/>
                </a:solidFill>
                <a:latin typeface="Times New Roman"/>
                <a:cs typeface="Times New Roman"/>
              </a:rPr>
              <a:t> </a:t>
            </a:r>
            <a:r>
              <a:rPr sz="2600" spc="-10" dirty="0" err="1">
                <a:solidFill>
                  <a:srgbClr val="080808"/>
                </a:solidFill>
                <a:latin typeface="Times New Roman"/>
                <a:cs typeface="Times New Roman"/>
              </a:rPr>
              <a:t>aralashmaslik</a:t>
            </a:r>
            <a:r>
              <a:rPr lang="en-US" sz="2600" spc="-10" dirty="0">
                <a:solidFill>
                  <a:srgbClr val="080808"/>
                </a:solidFill>
                <a:latin typeface="Times New Roman"/>
                <a:cs typeface="Times New Roman"/>
              </a:rPr>
              <a:t> </a:t>
            </a:r>
            <a:r>
              <a:rPr lang="en-US" sz="2600" spc="-10" dirty="0" err="1">
                <a:solidFill>
                  <a:srgbClr val="080808"/>
                </a:solidFill>
                <a:latin typeface="Times New Roman"/>
                <a:cs typeface="Times New Roman"/>
              </a:rPr>
              <a:t>prinsiplariga</a:t>
            </a:r>
            <a:endParaRPr sz="2600" dirty="0">
              <a:latin typeface="Times New Roman"/>
              <a:cs typeface="Times New Roman"/>
            </a:endParaRPr>
          </a:p>
          <a:p>
            <a:pPr marL="355600" marR="5080" indent="-342900" algn="just">
              <a:lnSpc>
                <a:spcPts val="2810"/>
              </a:lnSpc>
              <a:spcBef>
                <a:spcPts val="665"/>
              </a:spcBef>
              <a:buClr>
                <a:srgbClr val="5BBD4E"/>
              </a:buClr>
              <a:buFont typeface="Wingdings"/>
              <a:buChar char=""/>
              <a:tabLst>
                <a:tab pos="355600" algn="l"/>
              </a:tabLst>
            </a:pPr>
            <a:r>
              <a:rPr lang="en-US" sz="2600" dirty="0" err="1">
                <a:solidFill>
                  <a:srgbClr val="080808"/>
                </a:solidFill>
                <a:latin typeface="Times New Roman"/>
                <a:cs typeface="Times New Roman"/>
              </a:rPr>
              <a:t>hamda</a:t>
            </a:r>
            <a:r>
              <a:rPr lang="en-US" sz="2600" dirty="0">
                <a:solidFill>
                  <a:srgbClr val="080808"/>
                </a:solidFill>
                <a:latin typeface="Times New Roman"/>
                <a:cs typeface="Times New Roman"/>
              </a:rPr>
              <a:t> </a:t>
            </a:r>
            <a:r>
              <a:rPr sz="2600" dirty="0" err="1">
                <a:solidFill>
                  <a:srgbClr val="080808"/>
                </a:solidFill>
                <a:latin typeface="Times New Roman"/>
                <a:cs typeface="Times New Roman"/>
              </a:rPr>
              <a:t>halqaro</a:t>
            </a:r>
            <a:r>
              <a:rPr sz="2600" spc="-45" dirty="0">
                <a:solidFill>
                  <a:srgbClr val="080808"/>
                </a:solidFill>
                <a:latin typeface="Times New Roman"/>
                <a:cs typeface="Times New Roman"/>
              </a:rPr>
              <a:t> </a:t>
            </a:r>
            <a:r>
              <a:rPr sz="2600" dirty="0" err="1">
                <a:solidFill>
                  <a:srgbClr val="080808"/>
                </a:solidFill>
                <a:latin typeface="Times New Roman"/>
                <a:cs typeface="Times New Roman"/>
              </a:rPr>
              <a:t>huquqning</a:t>
            </a:r>
            <a:r>
              <a:rPr sz="2600" spc="-50" dirty="0">
                <a:solidFill>
                  <a:srgbClr val="080808"/>
                </a:solidFill>
                <a:latin typeface="Times New Roman"/>
                <a:cs typeface="Times New Roman"/>
              </a:rPr>
              <a:t> </a:t>
            </a:r>
            <a:r>
              <a:rPr sz="2600" dirty="0" err="1">
                <a:solidFill>
                  <a:srgbClr val="080808"/>
                </a:solidFill>
                <a:latin typeface="Times New Roman"/>
                <a:cs typeface="Times New Roman"/>
              </a:rPr>
              <a:t>umume</a:t>
            </a:r>
            <a:r>
              <a:rPr lang="en-US" sz="2600" dirty="0" err="1">
                <a:solidFill>
                  <a:srgbClr val="080808"/>
                </a:solidFill>
                <a:latin typeface="Times New Roman"/>
                <a:cs typeface="Times New Roman"/>
              </a:rPr>
              <a:t>'</a:t>
            </a:r>
            <a:r>
              <a:rPr sz="2600" dirty="0" err="1">
                <a:solidFill>
                  <a:srgbClr val="080808"/>
                </a:solidFill>
                <a:latin typeface="Times New Roman"/>
                <a:cs typeface="Times New Roman"/>
              </a:rPr>
              <a:t>tirof</a:t>
            </a:r>
            <a:r>
              <a:rPr sz="2600" spc="15" dirty="0">
                <a:solidFill>
                  <a:srgbClr val="080808"/>
                </a:solidFill>
                <a:latin typeface="Times New Roman"/>
                <a:cs typeface="Times New Roman"/>
              </a:rPr>
              <a:t> </a:t>
            </a:r>
            <a:r>
              <a:rPr sz="2600" dirty="0">
                <a:solidFill>
                  <a:srgbClr val="080808"/>
                </a:solidFill>
                <a:latin typeface="Times New Roman"/>
                <a:cs typeface="Times New Roman"/>
              </a:rPr>
              <a:t>etilgan</a:t>
            </a:r>
            <a:r>
              <a:rPr sz="2600" spc="-10" dirty="0">
                <a:solidFill>
                  <a:srgbClr val="080808"/>
                </a:solidFill>
                <a:latin typeface="Times New Roman"/>
                <a:cs typeface="Times New Roman"/>
              </a:rPr>
              <a:t> </a:t>
            </a:r>
            <a:r>
              <a:rPr sz="2600" dirty="0" err="1">
                <a:solidFill>
                  <a:srgbClr val="080808"/>
                </a:solidFill>
                <a:latin typeface="Times New Roman"/>
                <a:cs typeface="Times New Roman"/>
              </a:rPr>
              <a:t>boshqa</a:t>
            </a:r>
            <a:r>
              <a:rPr sz="2600" spc="-45" dirty="0">
                <a:solidFill>
                  <a:srgbClr val="080808"/>
                </a:solidFill>
                <a:latin typeface="Times New Roman"/>
                <a:cs typeface="Times New Roman"/>
              </a:rPr>
              <a:t> </a:t>
            </a:r>
            <a:r>
              <a:rPr lang="en-US" sz="2600" spc="-45" dirty="0" err="1">
                <a:solidFill>
                  <a:srgbClr val="080808"/>
                </a:solidFill>
                <a:latin typeface="Times New Roman"/>
                <a:cs typeface="Times New Roman"/>
              </a:rPr>
              <a:t>prinsip</a:t>
            </a:r>
            <a:r>
              <a:rPr lang="en-US" sz="2600" spc="-45" dirty="0">
                <a:solidFill>
                  <a:srgbClr val="080808"/>
                </a:solidFill>
                <a:latin typeface="Times New Roman"/>
                <a:cs typeface="Times New Roman"/>
              </a:rPr>
              <a:t> </a:t>
            </a:r>
            <a:r>
              <a:rPr sz="2600" spc="-25" dirty="0" err="1">
                <a:solidFill>
                  <a:srgbClr val="080808"/>
                </a:solidFill>
                <a:latin typeface="Times New Roman"/>
                <a:cs typeface="Times New Roman"/>
              </a:rPr>
              <a:t>va</a:t>
            </a:r>
            <a:r>
              <a:rPr sz="2600" spc="-25" dirty="0">
                <a:solidFill>
                  <a:srgbClr val="080808"/>
                </a:solidFill>
                <a:latin typeface="Times New Roman"/>
                <a:cs typeface="Times New Roman"/>
              </a:rPr>
              <a:t> </a:t>
            </a:r>
            <a:r>
              <a:rPr sz="2600" dirty="0">
                <a:solidFill>
                  <a:srgbClr val="080808"/>
                </a:solidFill>
                <a:latin typeface="Times New Roman"/>
                <a:cs typeface="Times New Roman"/>
              </a:rPr>
              <a:t>normalariga</a:t>
            </a:r>
            <a:r>
              <a:rPr sz="2600" spc="-40" dirty="0">
                <a:solidFill>
                  <a:srgbClr val="080808"/>
                </a:solidFill>
                <a:latin typeface="Times New Roman"/>
                <a:cs typeface="Times New Roman"/>
              </a:rPr>
              <a:t> </a:t>
            </a:r>
            <a:r>
              <a:rPr sz="2600" spc="-10" dirty="0">
                <a:solidFill>
                  <a:srgbClr val="080808"/>
                </a:solidFill>
                <a:latin typeface="Times New Roman"/>
                <a:cs typeface="Times New Roman"/>
              </a:rPr>
              <a:t>asoslanadi.</a:t>
            </a:r>
            <a:endParaRPr sz="2600" dirty="0">
              <a:latin typeface="Times New Roman"/>
              <a:cs typeface="Times New Roman"/>
            </a:endParaRPr>
          </a:p>
        </p:txBody>
      </p:sp>
      <p:sp>
        <p:nvSpPr>
          <p:cNvPr id="4" name="object 4"/>
          <p:cNvSpPr txBox="1"/>
          <p:nvPr/>
        </p:nvSpPr>
        <p:spPr>
          <a:xfrm>
            <a:off x="8497316" y="656732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Microsoft Sans Serif"/>
                <a:cs typeface="Microsoft Sans Serif"/>
              </a:rPr>
              <a:t>4</a:t>
            </a:r>
            <a:endParaRPr sz="1200">
              <a:latin typeface="Microsoft Sans Serif"/>
              <a:cs typeface="Microsoft Sans Serif"/>
            </a:endParaRPr>
          </a:p>
        </p:txBody>
      </p:sp>
      <p:sp>
        <p:nvSpPr>
          <p:cNvPr id="13" name="object 13"/>
          <p:cNvSpPr txBox="1"/>
          <p:nvPr/>
        </p:nvSpPr>
        <p:spPr>
          <a:xfrm>
            <a:off x="533400" y="5626415"/>
            <a:ext cx="7315200" cy="381515"/>
          </a:xfrm>
          <a:prstGeom prst="rect">
            <a:avLst/>
          </a:prstGeom>
        </p:spPr>
        <p:txBody>
          <a:bodyPr vert="horz" wrap="square" lIns="0" tIns="12065" rIns="0" bIns="0" rtlCol="0">
            <a:spAutoFit/>
          </a:bodyPr>
          <a:lstStyle/>
          <a:p>
            <a:pPr marL="12700">
              <a:lnSpc>
                <a:spcPct val="100000"/>
              </a:lnSpc>
              <a:spcBef>
                <a:spcPts val="95"/>
              </a:spcBef>
            </a:pPr>
            <a:r>
              <a:rPr sz="2400" dirty="0" err="1">
                <a:solidFill>
                  <a:srgbClr val="080808"/>
                </a:solidFill>
                <a:latin typeface="Times New Roman"/>
                <a:cs typeface="Times New Roman"/>
              </a:rPr>
              <a:t>O</a:t>
            </a:r>
            <a:r>
              <a:rPr lang="en-US" sz="2400" dirty="0" err="1">
                <a:solidFill>
                  <a:srgbClr val="080808"/>
                </a:solidFill>
                <a:latin typeface="Times New Roman"/>
                <a:cs typeface="Times New Roman"/>
              </a:rPr>
              <a:t>‘</a:t>
            </a:r>
            <a:r>
              <a:rPr sz="2400" dirty="0" err="1">
                <a:solidFill>
                  <a:srgbClr val="080808"/>
                </a:solidFill>
                <a:latin typeface="Times New Roman"/>
                <a:cs typeface="Times New Roman"/>
              </a:rPr>
              <a:t>zbekiston</a:t>
            </a:r>
            <a:r>
              <a:rPr sz="2400" spc="-35" dirty="0">
                <a:solidFill>
                  <a:srgbClr val="080808"/>
                </a:solidFill>
                <a:latin typeface="Times New Roman"/>
                <a:cs typeface="Times New Roman"/>
              </a:rPr>
              <a:t> </a:t>
            </a:r>
            <a:r>
              <a:rPr sz="2400" dirty="0">
                <a:solidFill>
                  <a:srgbClr val="080808"/>
                </a:solidFill>
                <a:latin typeface="Times New Roman"/>
                <a:cs typeface="Times New Roman"/>
              </a:rPr>
              <a:t>Respublikasi</a:t>
            </a:r>
            <a:r>
              <a:rPr sz="2400" spc="-35" dirty="0">
                <a:solidFill>
                  <a:srgbClr val="080808"/>
                </a:solidFill>
                <a:latin typeface="Times New Roman"/>
                <a:cs typeface="Times New Roman"/>
              </a:rPr>
              <a:t> </a:t>
            </a:r>
            <a:r>
              <a:rPr sz="2400" dirty="0">
                <a:solidFill>
                  <a:srgbClr val="080808"/>
                </a:solidFill>
                <a:latin typeface="Times New Roman"/>
                <a:cs typeface="Times New Roman"/>
              </a:rPr>
              <a:t>Konstitusiyasi</a:t>
            </a:r>
            <a:r>
              <a:rPr sz="2400" spc="-15" dirty="0">
                <a:solidFill>
                  <a:srgbClr val="080808"/>
                </a:solidFill>
                <a:latin typeface="Times New Roman"/>
                <a:cs typeface="Times New Roman"/>
              </a:rPr>
              <a:t> </a:t>
            </a:r>
            <a:r>
              <a:rPr sz="2400" dirty="0">
                <a:solidFill>
                  <a:srgbClr val="080808"/>
                </a:solidFill>
                <a:latin typeface="Times New Roman"/>
                <a:cs typeface="Times New Roman"/>
              </a:rPr>
              <a:t>IV</a:t>
            </a:r>
            <a:r>
              <a:rPr sz="2400" spc="-70" dirty="0">
                <a:solidFill>
                  <a:srgbClr val="080808"/>
                </a:solidFill>
                <a:latin typeface="Times New Roman"/>
                <a:cs typeface="Times New Roman"/>
              </a:rPr>
              <a:t> </a:t>
            </a:r>
            <a:r>
              <a:rPr sz="2400" dirty="0">
                <a:solidFill>
                  <a:srgbClr val="080808"/>
                </a:solidFill>
                <a:latin typeface="Times New Roman"/>
                <a:cs typeface="Times New Roman"/>
              </a:rPr>
              <a:t>bob,</a:t>
            </a:r>
            <a:r>
              <a:rPr sz="2400" spc="-50" dirty="0">
                <a:solidFill>
                  <a:srgbClr val="080808"/>
                </a:solidFill>
                <a:latin typeface="Times New Roman"/>
                <a:cs typeface="Times New Roman"/>
              </a:rPr>
              <a:t> </a:t>
            </a:r>
            <a:r>
              <a:rPr sz="2400" spc="-10" dirty="0">
                <a:solidFill>
                  <a:srgbClr val="080808"/>
                </a:solidFill>
                <a:latin typeface="Times New Roman"/>
                <a:cs typeface="Times New Roman"/>
              </a:rPr>
              <a:t>17-modda</a:t>
            </a:r>
            <a:endParaRPr sz="2400" dirty="0">
              <a:latin typeface="Times New Roman"/>
              <a:cs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6115" y="572769"/>
            <a:ext cx="8223250" cy="5390515"/>
          </a:xfrm>
          <a:prstGeom prst="rect">
            <a:avLst/>
          </a:prstGeom>
        </p:spPr>
        <p:txBody>
          <a:bodyPr vert="horz" wrap="square" lIns="0" tIns="12065" rIns="0" bIns="0" rtlCol="0">
            <a:spAutoFit/>
          </a:bodyPr>
          <a:lstStyle/>
          <a:p>
            <a:pPr marL="47625" marR="36195" algn="just">
              <a:lnSpc>
                <a:spcPct val="100000"/>
              </a:lnSpc>
              <a:spcBef>
                <a:spcPts val="95"/>
              </a:spcBef>
            </a:pPr>
            <a:r>
              <a:rPr sz="2200" b="1" dirty="0">
                <a:latin typeface="Times New Roman"/>
                <a:cs typeface="Times New Roman"/>
              </a:rPr>
              <a:t>Xavfsizlik</a:t>
            </a:r>
            <a:r>
              <a:rPr sz="2200" b="1" spc="-50" dirty="0">
                <a:latin typeface="Times New Roman"/>
                <a:cs typeface="Times New Roman"/>
              </a:rPr>
              <a:t> </a:t>
            </a:r>
            <a:r>
              <a:rPr sz="2200" b="1" dirty="0">
                <a:latin typeface="Times New Roman"/>
                <a:cs typeface="Times New Roman"/>
              </a:rPr>
              <a:t>Kengashi</a:t>
            </a:r>
            <a:r>
              <a:rPr sz="2200" b="1" spc="-55" dirty="0">
                <a:latin typeface="Times New Roman"/>
                <a:cs typeface="Times New Roman"/>
              </a:rPr>
              <a:t> </a:t>
            </a:r>
            <a:r>
              <a:rPr sz="2200" dirty="0">
                <a:latin typeface="Times New Roman"/>
                <a:cs typeface="Times New Roman"/>
              </a:rPr>
              <a:t>—</a:t>
            </a:r>
            <a:r>
              <a:rPr sz="2200" spc="-55" dirty="0">
                <a:latin typeface="Times New Roman"/>
                <a:cs typeface="Times New Roman"/>
              </a:rPr>
              <a:t> </a:t>
            </a:r>
            <a:r>
              <a:rPr sz="2200" dirty="0">
                <a:latin typeface="Times New Roman"/>
                <a:cs typeface="Times New Roman"/>
              </a:rPr>
              <a:t>BMTning</a:t>
            </a:r>
            <a:r>
              <a:rPr sz="2200" spc="-70" dirty="0">
                <a:latin typeface="Times New Roman"/>
                <a:cs typeface="Times New Roman"/>
              </a:rPr>
              <a:t> </a:t>
            </a:r>
            <a:r>
              <a:rPr sz="2200" dirty="0">
                <a:latin typeface="Times New Roman"/>
                <a:cs typeface="Times New Roman"/>
              </a:rPr>
              <a:t>eng</a:t>
            </a:r>
            <a:r>
              <a:rPr sz="2200" spc="-55" dirty="0">
                <a:latin typeface="Times New Roman"/>
                <a:cs typeface="Times New Roman"/>
              </a:rPr>
              <a:t> </a:t>
            </a:r>
            <a:r>
              <a:rPr sz="2200" dirty="0">
                <a:latin typeface="Times New Roman"/>
                <a:cs typeface="Times New Roman"/>
              </a:rPr>
              <a:t>muhim</a:t>
            </a:r>
            <a:r>
              <a:rPr sz="2200" spc="-45" dirty="0">
                <a:latin typeface="Times New Roman"/>
                <a:cs typeface="Times New Roman"/>
              </a:rPr>
              <a:t> </a:t>
            </a:r>
            <a:r>
              <a:rPr sz="2200" dirty="0">
                <a:latin typeface="Times New Roman"/>
                <a:cs typeface="Times New Roman"/>
              </a:rPr>
              <a:t>organi</a:t>
            </a:r>
            <a:r>
              <a:rPr sz="2200" spc="-60" dirty="0">
                <a:latin typeface="Times New Roman"/>
                <a:cs typeface="Times New Roman"/>
              </a:rPr>
              <a:t> </a:t>
            </a:r>
            <a:r>
              <a:rPr sz="2200" dirty="0">
                <a:latin typeface="Times New Roman"/>
                <a:cs typeface="Times New Roman"/>
              </a:rPr>
              <a:t>bo‘lib,</a:t>
            </a:r>
            <a:r>
              <a:rPr sz="2200" spc="-65" dirty="0">
                <a:latin typeface="Times New Roman"/>
                <a:cs typeface="Times New Roman"/>
              </a:rPr>
              <a:t> </a:t>
            </a:r>
            <a:r>
              <a:rPr sz="2200" dirty="0">
                <a:latin typeface="Times New Roman"/>
                <a:cs typeface="Times New Roman"/>
              </a:rPr>
              <a:t>15</a:t>
            </a:r>
            <a:r>
              <a:rPr sz="2200" spc="-65" dirty="0">
                <a:latin typeface="Times New Roman"/>
                <a:cs typeface="Times New Roman"/>
              </a:rPr>
              <a:t> </a:t>
            </a:r>
            <a:r>
              <a:rPr sz="2200" spc="-10" dirty="0">
                <a:latin typeface="Times New Roman"/>
                <a:cs typeface="Times New Roman"/>
              </a:rPr>
              <a:t>a’zodan </a:t>
            </a:r>
            <a:r>
              <a:rPr sz="2200" dirty="0">
                <a:latin typeface="Times New Roman"/>
                <a:cs typeface="Times New Roman"/>
              </a:rPr>
              <a:t>iborat.</a:t>
            </a:r>
            <a:r>
              <a:rPr sz="2200" spc="-55" dirty="0">
                <a:latin typeface="Times New Roman"/>
                <a:cs typeface="Times New Roman"/>
              </a:rPr>
              <a:t> </a:t>
            </a:r>
            <a:r>
              <a:rPr sz="2200" dirty="0">
                <a:latin typeface="Times New Roman"/>
                <a:cs typeface="Times New Roman"/>
              </a:rPr>
              <a:t>Ushbu</a:t>
            </a:r>
            <a:r>
              <a:rPr sz="2200" spc="-60" dirty="0">
                <a:latin typeface="Times New Roman"/>
                <a:cs typeface="Times New Roman"/>
              </a:rPr>
              <a:t> </a:t>
            </a:r>
            <a:r>
              <a:rPr sz="2200" dirty="0">
                <a:latin typeface="Times New Roman"/>
                <a:cs typeface="Times New Roman"/>
              </a:rPr>
              <a:t>a’zolarning</a:t>
            </a:r>
            <a:r>
              <a:rPr sz="2200" spc="-55" dirty="0">
                <a:latin typeface="Times New Roman"/>
                <a:cs typeface="Times New Roman"/>
              </a:rPr>
              <a:t> </a:t>
            </a:r>
            <a:r>
              <a:rPr sz="2200" dirty="0">
                <a:latin typeface="Times New Roman"/>
                <a:cs typeface="Times New Roman"/>
              </a:rPr>
              <a:t>beshtasi</a:t>
            </a:r>
            <a:r>
              <a:rPr sz="2200" spc="-65" dirty="0">
                <a:latin typeface="Times New Roman"/>
                <a:cs typeface="Times New Roman"/>
              </a:rPr>
              <a:t> </a:t>
            </a:r>
            <a:r>
              <a:rPr sz="2200" dirty="0">
                <a:latin typeface="Times New Roman"/>
                <a:cs typeface="Times New Roman"/>
              </a:rPr>
              <a:t>(A</a:t>
            </a:r>
            <a:r>
              <a:rPr lang="en-US" sz="2200" dirty="0">
                <a:latin typeface="Times New Roman"/>
                <a:cs typeface="Times New Roman"/>
              </a:rPr>
              <a:t>Q</a:t>
            </a:r>
            <a:r>
              <a:rPr sz="2200" dirty="0">
                <a:latin typeface="Times New Roman"/>
                <a:cs typeface="Times New Roman"/>
              </a:rPr>
              <a:t>SH,</a:t>
            </a:r>
            <a:r>
              <a:rPr sz="2200" spc="-40" dirty="0">
                <a:latin typeface="Times New Roman"/>
                <a:cs typeface="Times New Roman"/>
              </a:rPr>
              <a:t> </a:t>
            </a:r>
            <a:r>
              <a:rPr sz="2200" dirty="0" err="1">
                <a:solidFill>
                  <a:schemeClr val="tx1"/>
                </a:solidFill>
                <a:uFill>
                  <a:solidFill>
                    <a:srgbClr val="F7791D"/>
                  </a:solidFill>
                </a:uFill>
                <a:latin typeface="Times New Roman"/>
                <a:cs typeface="Times New Roman"/>
              </a:rPr>
              <a:t>Buyuk</a:t>
            </a:r>
            <a:r>
              <a:rPr sz="2200" spc="-80" dirty="0">
                <a:solidFill>
                  <a:schemeClr val="tx1"/>
                </a:solidFill>
                <a:uFill>
                  <a:solidFill>
                    <a:srgbClr val="F7791D"/>
                  </a:solidFill>
                </a:uFill>
                <a:latin typeface="Times New Roman"/>
                <a:cs typeface="Times New Roman"/>
              </a:rPr>
              <a:t> </a:t>
            </a:r>
            <a:r>
              <a:rPr sz="2200" dirty="0" err="1">
                <a:solidFill>
                  <a:schemeClr val="tx1"/>
                </a:solidFill>
                <a:uFill>
                  <a:solidFill>
                    <a:srgbClr val="F7791D"/>
                  </a:solidFill>
                </a:uFill>
                <a:latin typeface="Times New Roman"/>
                <a:cs typeface="Times New Roman"/>
              </a:rPr>
              <a:t>Britaniy</a:t>
            </a:r>
            <a:r>
              <a:rPr lang="en-US" sz="2200" dirty="0" err="1">
                <a:solidFill>
                  <a:schemeClr val="tx1"/>
                </a:solidFill>
                <a:uFill>
                  <a:solidFill>
                    <a:srgbClr val="F7791D"/>
                  </a:solidFill>
                </a:uFill>
                <a:latin typeface="Times New Roman"/>
                <a:cs typeface="Times New Roman"/>
              </a:rPr>
              <a:t>a</a:t>
            </a:r>
            <a:r>
              <a:rPr sz="2200" dirty="0">
                <a:solidFill>
                  <a:schemeClr val="tx1"/>
                </a:solidFill>
                <a:latin typeface="Times New Roman"/>
                <a:cs typeface="Times New Roman"/>
              </a:rPr>
              <a:t>,</a:t>
            </a:r>
            <a:r>
              <a:rPr sz="2200" spc="-60" dirty="0">
                <a:solidFill>
                  <a:schemeClr val="tx1"/>
                </a:solidFill>
                <a:latin typeface="Times New Roman"/>
                <a:cs typeface="Times New Roman"/>
              </a:rPr>
              <a:t> </a:t>
            </a:r>
            <a:r>
              <a:rPr sz="2200" spc="-10" dirty="0">
                <a:latin typeface="Times New Roman"/>
                <a:cs typeface="Times New Roman"/>
              </a:rPr>
              <a:t>Rossiya, </a:t>
            </a:r>
            <a:r>
              <a:rPr sz="2200" dirty="0">
                <a:latin typeface="Times New Roman"/>
                <a:cs typeface="Times New Roman"/>
              </a:rPr>
              <a:t>Fransiya</a:t>
            </a:r>
            <a:r>
              <a:rPr sz="2200" spc="-60" dirty="0">
                <a:latin typeface="Times New Roman"/>
                <a:cs typeface="Times New Roman"/>
              </a:rPr>
              <a:t> </a:t>
            </a:r>
            <a:r>
              <a:rPr sz="2200" dirty="0">
                <a:latin typeface="Times New Roman"/>
                <a:cs typeface="Times New Roman"/>
              </a:rPr>
              <a:t>va</a:t>
            </a:r>
            <a:r>
              <a:rPr sz="2200" spc="-50" dirty="0">
                <a:latin typeface="Times New Roman"/>
                <a:cs typeface="Times New Roman"/>
              </a:rPr>
              <a:t> </a:t>
            </a:r>
            <a:r>
              <a:rPr sz="2200" dirty="0">
                <a:latin typeface="Times New Roman"/>
                <a:cs typeface="Times New Roman"/>
              </a:rPr>
              <a:t>Xitoy)</a:t>
            </a:r>
            <a:r>
              <a:rPr sz="2200" spc="-60" dirty="0">
                <a:latin typeface="Times New Roman"/>
                <a:cs typeface="Times New Roman"/>
              </a:rPr>
              <a:t> </a:t>
            </a:r>
            <a:r>
              <a:rPr sz="2200" spc="-20" dirty="0">
                <a:latin typeface="Times New Roman"/>
                <a:cs typeface="Times New Roman"/>
              </a:rPr>
              <a:t>doimiy,</a:t>
            </a:r>
            <a:r>
              <a:rPr sz="2200" spc="-55" dirty="0">
                <a:latin typeface="Times New Roman"/>
                <a:cs typeface="Times New Roman"/>
              </a:rPr>
              <a:t> </a:t>
            </a:r>
            <a:r>
              <a:rPr sz="2200" dirty="0">
                <a:latin typeface="Times New Roman"/>
                <a:cs typeface="Times New Roman"/>
              </a:rPr>
              <a:t>kolgan</a:t>
            </a:r>
            <a:r>
              <a:rPr sz="2200" spc="-50" dirty="0">
                <a:latin typeface="Times New Roman"/>
                <a:cs typeface="Times New Roman"/>
              </a:rPr>
              <a:t> </a:t>
            </a:r>
            <a:r>
              <a:rPr sz="2200" dirty="0">
                <a:latin typeface="Times New Roman"/>
                <a:cs typeface="Times New Roman"/>
              </a:rPr>
              <a:t>o‘ntasi</a:t>
            </a:r>
            <a:r>
              <a:rPr sz="2200" spc="-45" dirty="0">
                <a:latin typeface="Times New Roman"/>
                <a:cs typeface="Times New Roman"/>
              </a:rPr>
              <a:t> </a:t>
            </a:r>
            <a:r>
              <a:rPr sz="2200" dirty="0">
                <a:latin typeface="Times New Roman"/>
                <a:cs typeface="Times New Roman"/>
              </a:rPr>
              <a:t>nodoimiy</a:t>
            </a:r>
            <a:r>
              <a:rPr sz="2200" spc="-35" dirty="0">
                <a:latin typeface="Times New Roman"/>
                <a:cs typeface="Times New Roman"/>
              </a:rPr>
              <a:t> </a:t>
            </a:r>
            <a:r>
              <a:rPr sz="2200" dirty="0">
                <a:latin typeface="Times New Roman"/>
                <a:cs typeface="Times New Roman"/>
              </a:rPr>
              <a:t>bo‘lib,</a:t>
            </a:r>
            <a:r>
              <a:rPr sz="2200" spc="-55" dirty="0">
                <a:latin typeface="Times New Roman"/>
                <a:cs typeface="Times New Roman"/>
              </a:rPr>
              <a:t> </a:t>
            </a:r>
            <a:r>
              <a:rPr sz="2200" spc="-20" dirty="0">
                <a:latin typeface="Times New Roman"/>
                <a:cs typeface="Times New Roman"/>
              </a:rPr>
              <a:t>ular </a:t>
            </a:r>
            <a:r>
              <a:rPr sz="2200" spc="-10" dirty="0">
                <a:latin typeface="Times New Roman"/>
                <a:cs typeface="Times New Roman"/>
              </a:rPr>
              <a:t>saylanadilar.</a:t>
            </a:r>
            <a:endParaRPr sz="2200" dirty="0">
              <a:latin typeface="Times New Roman"/>
              <a:cs typeface="Times New Roman"/>
            </a:endParaRPr>
          </a:p>
          <a:p>
            <a:pPr marL="12700" marR="5080" algn="just">
              <a:lnSpc>
                <a:spcPct val="100000"/>
              </a:lnSpc>
              <a:spcBef>
                <a:spcPts val="5"/>
              </a:spcBef>
            </a:pPr>
            <a:r>
              <a:rPr sz="2200" b="1" dirty="0">
                <a:solidFill>
                  <a:srgbClr val="080808"/>
                </a:solidFill>
                <a:latin typeface="Times New Roman"/>
                <a:cs typeface="Times New Roman"/>
              </a:rPr>
              <a:t>Iqtisodiy</a:t>
            </a:r>
            <a:r>
              <a:rPr sz="2200" b="1" spc="-55" dirty="0">
                <a:solidFill>
                  <a:srgbClr val="080808"/>
                </a:solidFill>
                <a:latin typeface="Times New Roman"/>
                <a:cs typeface="Times New Roman"/>
              </a:rPr>
              <a:t> </a:t>
            </a:r>
            <a:r>
              <a:rPr sz="2200" b="1" dirty="0">
                <a:solidFill>
                  <a:srgbClr val="080808"/>
                </a:solidFill>
                <a:latin typeface="Times New Roman"/>
                <a:cs typeface="Times New Roman"/>
              </a:rPr>
              <a:t>va</a:t>
            </a:r>
            <a:r>
              <a:rPr sz="2200" b="1" spc="-65" dirty="0">
                <a:solidFill>
                  <a:srgbClr val="080808"/>
                </a:solidFill>
                <a:latin typeface="Times New Roman"/>
                <a:cs typeface="Times New Roman"/>
              </a:rPr>
              <a:t> </a:t>
            </a:r>
            <a:r>
              <a:rPr sz="2200" b="1" dirty="0">
                <a:solidFill>
                  <a:srgbClr val="080808"/>
                </a:solidFill>
                <a:latin typeface="Times New Roman"/>
                <a:cs typeface="Times New Roman"/>
              </a:rPr>
              <a:t>Ijtimoiy</a:t>
            </a:r>
            <a:r>
              <a:rPr sz="2200" b="1" spc="-40" dirty="0">
                <a:solidFill>
                  <a:srgbClr val="080808"/>
                </a:solidFill>
                <a:latin typeface="Times New Roman"/>
                <a:cs typeface="Times New Roman"/>
              </a:rPr>
              <a:t> </a:t>
            </a:r>
            <a:r>
              <a:rPr sz="2200" b="1" dirty="0">
                <a:solidFill>
                  <a:srgbClr val="080808"/>
                </a:solidFill>
                <a:latin typeface="Times New Roman"/>
                <a:cs typeface="Times New Roman"/>
              </a:rPr>
              <a:t>Kengash</a:t>
            </a:r>
            <a:r>
              <a:rPr sz="2200" b="1" spc="-55" dirty="0">
                <a:solidFill>
                  <a:srgbClr val="080808"/>
                </a:solidFill>
                <a:latin typeface="Times New Roman"/>
                <a:cs typeface="Times New Roman"/>
              </a:rPr>
              <a:t> </a:t>
            </a:r>
            <a:r>
              <a:rPr sz="2200" b="1" dirty="0">
                <a:solidFill>
                  <a:srgbClr val="080808"/>
                </a:solidFill>
                <a:latin typeface="Times New Roman"/>
                <a:cs typeface="Times New Roman"/>
              </a:rPr>
              <a:t>(EKOSOS)</a:t>
            </a:r>
            <a:r>
              <a:rPr sz="2200" b="1" spc="-30" dirty="0">
                <a:solidFill>
                  <a:srgbClr val="080808"/>
                </a:solidFill>
                <a:latin typeface="Times New Roman"/>
                <a:cs typeface="Times New Roman"/>
              </a:rPr>
              <a:t> </a:t>
            </a:r>
            <a:r>
              <a:rPr sz="2200" dirty="0">
                <a:solidFill>
                  <a:srgbClr val="080808"/>
                </a:solidFill>
                <a:latin typeface="Times New Roman"/>
                <a:cs typeface="Times New Roman"/>
              </a:rPr>
              <a:t>xalqaro</a:t>
            </a:r>
            <a:r>
              <a:rPr sz="2200" spc="-60" dirty="0">
                <a:solidFill>
                  <a:srgbClr val="080808"/>
                </a:solidFill>
                <a:latin typeface="Times New Roman"/>
                <a:cs typeface="Times New Roman"/>
              </a:rPr>
              <a:t> </a:t>
            </a:r>
            <a:r>
              <a:rPr sz="2200" dirty="0">
                <a:solidFill>
                  <a:srgbClr val="080808"/>
                </a:solidFill>
                <a:latin typeface="Times New Roman"/>
                <a:cs typeface="Times New Roman"/>
              </a:rPr>
              <a:t>iqtisodiy</a:t>
            </a:r>
            <a:r>
              <a:rPr sz="2200" spc="-75" dirty="0">
                <a:solidFill>
                  <a:srgbClr val="080808"/>
                </a:solidFill>
                <a:latin typeface="Times New Roman"/>
                <a:cs typeface="Times New Roman"/>
              </a:rPr>
              <a:t> </a:t>
            </a:r>
            <a:r>
              <a:rPr sz="2200" dirty="0">
                <a:solidFill>
                  <a:srgbClr val="080808"/>
                </a:solidFill>
                <a:latin typeface="Times New Roman"/>
                <a:cs typeface="Times New Roman"/>
              </a:rPr>
              <a:t>va</a:t>
            </a:r>
            <a:r>
              <a:rPr sz="2200" spc="-70" dirty="0">
                <a:solidFill>
                  <a:srgbClr val="080808"/>
                </a:solidFill>
                <a:latin typeface="Times New Roman"/>
                <a:cs typeface="Times New Roman"/>
              </a:rPr>
              <a:t> </a:t>
            </a:r>
            <a:r>
              <a:rPr sz="2200" spc="-10" dirty="0">
                <a:solidFill>
                  <a:srgbClr val="080808"/>
                </a:solidFill>
                <a:latin typeface="Times New Roman"/>
                <a:cs typeface="Times New Roman"/>
              </a:rPr>
              <a:t>ijtimoiy </a:t>
            </a:r>
            <a:r>
              <a:rPr sz="2200" dirty="0">
                <a:solidFill>
                  <a:srgbClr val="080808"/>
                </a:solidFill>
                <a:latin typeface="Times New Roman"/>
                <a:cs typeface="Times New Roman"/>
              </a:rPr>
              <a:t>hamkorlik</a:t>
            </a:r>
            <a:r>
              <a:rPr sz="2200" spc="-40" dirty="0">
                <a:solidFill>
                  <a:srgbClr val="080808"/>
                </a:solidFill>
                <a:latin typeface="Times New Roman"/>
                <a:cs typeface="Times New Roman"/>
              </a:rPr>
              <a:t> </a:t>
            </a:r>
            <a:r>
              <a:rPr sz="2200" dirty="0">
                <a:solidFill>
                  <a:srgbClr val="080808"/>
                </a:solidFill>
                <a:latin typeface="Times New Roman"/>
                <a:cs typeface="Times New Roman"/>
              </a:rPr>
              <a:t>masalalariga</a:t>
            </a:r>
            <a:r>
              <a:rPr sz="2200" spc="-20" dirty="0">
                <a:solidFill>
                  <a:srgbClr val="080808"/>
                </a:solidFill>
                <a:latin typeface="Times New Roman"/>
                <a:cs typeface="Times New Roman"/>
              </a:rPr>
              <a:t> </a:t>
            </a:r>
            <a:r>
              <a:rPr sz="2200" dirty="0">
                <a:solidFill>
                  <a:srgbClr val="080808"/>
                </a:solidFill>
                <a:latin typeface="Times New Roman"/>
                <a:cs typeface="Times New Roman"/>
              </a:rPr>
              <a:t>doir</a:t>
            </a:r>
            <a:r>
              <a:rPr sz="2200" spc="-60" dirty="0">
                <a:solidFill>
                  <a:srgbClr val="080808"/>
                </a:solidFill>
                <a:latin typeface="Times New Roman"/>
                <a:cs typeface="Times New Roman"/>
              </a:rPr>
              <a:t> </a:t>
            </a:r>
            <a:r>
              <a:rPr sz="2200" dirty="0">
                <a:solidFill>
                  <a:srgbClr val="080808"/>
                </a:solidFill>
                <a:latin typeface="Times New Roman"/>
                <a:cs typeface="Times New Roman"/>
              </a:rPr>
              <a:t>faoliyatni</a:t>
            </a:r>
            <a:r>
              <a:rPr sz="2200" spc="-60" dirty="0">
                <a:solidFill>
                  <a:srgbClr val="080808"/>
                </a:solidFill>
                <a:latin typeface="Times New Roman"/>
                <a:cs typeface="Times New Roman"/>
              </a:rPr>
              <a:t> </a:t>
            </a:r>
            <a:r>
              <a:rPr sz="2200" dirty="0">
                <a:solidFill>
                  <a:srgbClr val="080808"/>
                </a:solidFill>
                <a:latin typeface="Times New Roman"/>
                <a:cs typeface="Times New Roman"/>
              </a:rPr>
              <a:t>olib</a:t>
            </a:r>
            <a:r>
              <a:rPr sz="2200" spc="-65" dirty="0">
                <a:solidFill>
                  <a:srgbClr val="080808"/>
                </a:solidFill>
                <a:latin typeface="Times New Roman"/>
                <a:cs typeface="Times New Roman"/>
              </a:rPr>
              <a:t> </a:t>
            </a:r>
            <a:r>
              <a:rPr sz="2200" dirty="0">
                <a:solidFill>
                  <a:srgbClr val="080808"/>
                </a:solidFill>
                <a:latin typeface="Times New Roman"/>
                <a:cs typeface="Times New Roman"/>
              </a:rPr>
              <a:t>boradi.</a:t>
            </a:r>
            <a:r>
              <a:rPr sz="2200" spc="-65" dirty="0">
                <a:solidFill>
                  <a:srgbClr val="080808"/>
                </a:solidFill>
                <a:latin typeface="Times New Roman"/>
                <a:cs typeface="Times New Roman"/>
              </a:rPr>
              <a:t> </a:t>
            </a:r>
            <a:r>
              <a:rPr sz="2200" dirty="0">
                <a:solidFill>
                  <a:srgbClr val="080808"/>
                </a:solidFill>
                <a:latin typeface="Times New Roman"/>
                <a:cs typeface="Times New Roman"/>
              </a:rPr>
              <a:t>EKOSOS</a:t>
            </a:r>
            <a:r>
              <a:rPr sz="2200" spc="-40" dirty="0">
                <a:solidFill>
                  <a:srgbClr val="080808"/>
                </a:solidFill>
                <a:latin typeface="Times New Roman"/>
                <a:cs typeface="Times New Roman"/>
              </a:rPr>
              <a:t> </a:t>
            </a:r>
            <a:r>
              <a:rPr sz="2200" dirty="0">
                <a:solidFill>
                  <a:srgbClr val="080808"/>
                </a:solidFill>
                <a:latin typeface="Times New Roman"/>
                <a:cs typeface="Times New Roman"/>
              </a:rPr>
              <a:t>54</a:t>
            </a:r>
            <a:r>
              <a:rPr sz="2200" spc="-60" dirty="0">
                <a:solidFill>
                  <a:srgbClr val="080808"/>
                </a:solidFill>
                <a:latin typeface="Times New Roman"/>
                <a:cs typeface="Times New Roman"/>
              </a:rPr>
              <a:t> </a:t>
            </a:r>
            <a:r>
              <a:rPr sz="2200" spc="-10" dirty="0">
                <a:solidFill>
                  <a:srgbClr val="080808"/>
                </a:solidFill>
                <a:latin typeface="Times New Roman"/>
                <a:cs typeface="Times New Roman"/>
              </a:rPr>
              <a:t>a’zodan </a:t>
            </a:r>
            <a:r>
              <a:rPr sz="2200" dirty="0">
                <a:solidFill>
                  <a:srgbClr val="080808"/>
                </a:solidFill>
                <a:latin typeface="Times New Roman"/>
                <a:cs typeface="Times New Roman"/>
              </a:rPr>
              <a:t>iborat</a:t>
            </a:r>
            <a:r>
              <a:rPr sz="2200" spc="-75" dirty="0">
                <a:solidFill>
                  <a:srgbClr val="080808"/>
                </a:solidFill>
                <a:latin typeface="Times New Roman"/>
                <a:cs typeface="Times New Roman"/>
              </a:rPr>
              <a:t> </a:t>
            </a:r>
            <a:r>
              <a:rPr sz="2200" dirty="0">
                <a:solidFill>
                  <a:srgbClr val="080808"/>
                </a:solidFill>
                <a:latin typeface="Times New Roman"/>
                <a:cs typeface="Times New Roman"/>
              </a:rPr>
              <a:t>bo‘lib,</a:t>
            </a:r>
            <a:r>
              <a:rPr sz="2200" spc="-60" dirty="0">
                <a:solidFill>
                  <a:srgbClr val="080808"/>
                </a:solidFill>
                <a:latin typeface="Times New Roman"/>
                <a:cs typeface="Times New Roman"/>
              </a:rPr>
              <a:t> </a:t>
            </a:r>
            <a:r>
              <a:rPr sz="2200" dirty="0">
                <a:solidFill>
                  <a:srgbClr val="080808"/>
                </a:solidFill>
                <a:latin typeface="Times New Roman"/>
                <a:cs typeface="Times New Roman"/>
              </a:rPr>
              <a:t>ular</a:t>
            </a:r>
            <a:r>
              <a:rPr sz="2200" spc="-55" dirty="0">
                <a:solidFill>
                  <a:srgbClr val="080808"/>
                </a:solidFill>
                <a:latin typeface="Times New Roman"/>
                <a:cs typeface="Times New Roman"/>
              </a:rPr>
              <a:t> </a:t>
            </a:r>
            <a:r>
              <a:rPr sz="2200" dirty="0">
                <a:solidFill>
                  <a:srgbClr val="080808"/>
                </a:solidFill>
                <a:latin typeface="Times New Roman"/>
                <a:cs typeface="Times New Roman"/>
              </a:rPr>
              <a:t>Bosh</a:t>
            </a:r>
            <a:r>
              <a:rPr sz="2200" spc="-135" dirty="0">
                <a:solidFill>
                  <a:srgbClr val="080808"/>
                </a:solidFill>
                <a:latin typeface="Times New Roman"/>
                <a:cs typeface="Times New Roman"/>
              </a:rPr>
              <a:t> </a:t>
            </a:r>
            <a:r>
              <a:rPr sz="2200" dirty="0">
                <a:solidFill>
                  <a:srgbClr val="080808"/>
                </a:solidFill>
                <a:latin typeface="Times New Roman"/>
                <a:cs typeface="Times New Roman"/>
              </a:rPr>
              <a:t>Assambleya</a:t>
            </a:r>
            <a:r>
              <a:rPr sz="2200" spc="-35" dirty="0">
                <a:solidFill>
                  <a:srgbClr val="080808"/>
                </a:solidFill>
                <a:latin typeface="Times New Roman"/>
                <a:cs typeface="Times New Roman"/>
              </a:rPr>
              <a:t> </a:t>
            </a:r>
            <a:r>
              <a:rPr sz="2200" dirty="0">
                <a:solidFill>
                  <a:srgbClr val="080808"/>
                </a:solidFill>
                <a:latin typeface="Times New Roman"/>
                <a:cs typeface="Times New Roman"/>
              </a:rPr>
              <a:t>tomonidan</a:t>
            </a:r>
            <a:r>
              <a:rPr sz="2200" spc="-35" dirty="0">
                <a:solidFill>
                  <a:srgbClr val="080808"/>
                </a:solidFill>
                <a:latin typeface="Times New Roman"/>
                <a:cs typeface="Times New Roman"/>
              </a:rPr>
              <a:t> </a:t>
            </a:r>
            <a:r>
              <a:rPr sz="2200" dirty="0">
                <a:solidFill>
                  <a:srgbClr val="080808"/>
                </a:solidFill>
                <a:latin typeface="Times New Roman"/>
                <a:cs typeface="Times New Roman"/>
              </a:rPr>
              <a:t>uch</a:t>
            </a:r>
            <a:r>
              <a:rPr sz="2200" spc="-55" dirty="0">
                <a:solidFill>
                  <a:srgbClr val="080808"/>
                </a:solidFill>
                <a:latin typeface="Times New Roman"/>
                <a:cs typeface="Times New Roman"/>
              </a:rPr>
              <a:t> </a:t>
            </a:r>
            <a:r>
              <a:rPr sz="2200" spc="-10" dirty="0">
                <a:solidFill>
                  <a:srgbClr val="080808"/>
                </a:solidFill>
                <a:latin typeface="Times New Roman"/>
                <a:cs typeface="Times New Roman"/>
              </a:rPr>
              <a:t>muddatga </a:t>
            </a:r>
            <a:r>
              <a:rPr sz="2200" dirty="0">
                <a:solidFill>
                  <a:srgbClr val="080808"/>
                </a:solidFill>
                <a:latin typeface="Times New Roman"/>
                <a:cs typeface="Times New Roman"/>
              </a:rPr>
              <a:t>saylanadilar</a:t>
            </a:r>
            <a:r>
              <a:rPr sz="2200" spc="-50" dirty="0">
                <a:solidFill>
                  <a:srgbClr val="080808"/>
                </a:solidFill>
                <a:latin typeface="Times New Roman"/>
                <a:cs typeface="Times New Roman"/>
              </a:rPr>
              <a:t> </a:t>
            </a:r>
            <a:r>
              <a:rPr sz="2200" dirty="0">
                <a:solidFill>
                  <a:srgbClr val="080808"/>
                </a:solidFill>
                <a:latin typeface="Times New Roman"/>
                <a:cs typeface="Times New Roman"/>
              </a:rPr>
              <a:t>va</a:t>
            </a:r>
            <a:r>
              <a:rPr sz="2200" spc="-50" dirty="0">
                <a:solidFill>
                  <a:srgbClr val="080808"/>
                </a:solidFill>
                <a:latin typeface="Times New Roman"/>
                <a:cs typeface="Times New Roman"/>
              </a:rPr>
              <a:t> </a:t>
            </a:r>
            <a:r>
              <a:rPr sz="2200" dirty="0">
                <a:solidFill>
                  <a:srgbClr val="080808"/>
                </a:solidFill>
                <a:latin typeface="Times New Roman"/>
                <a:cs typeface="Times New Roman"/>
              </a:rPr>
              <a:t>har</a:t>
            </a:r>
            <a:r>
              <a:rPr sz="2200" spc="-45" dirty="0">
                <a:solidFill>
                  <a:srgbClr val="080808"/>
                </a:solidFill>
                <a:latin typeface="Times New Roman"/>
                <a:cs typeface="Times New Roman"/>
              </a:rPr>
              <a:t> </a:t>
            </a:r>
            <a:r>
              <a:rPr sz="2200" dirty="0">
                <a:solidFill>
                  <a:srgbClr val="080808"/>
                </a:solidFill>
                <a:latin typeface="Times New Roman"/>
                <a:cs typeface="Times New Roman"/>
              </a:rPr>
              <a:t>yili</a:t>
            </a:r>
            <a:r>
              <a:rPr sz="2200" spc="-50" dirty="0">
                <a:solidFill>
                  <a:srgbClr val="080808"/>
                </a:solidFill>
                <a:latin typeface="Times New Roman"/>
                <a:cs typeface="Times New Roman"/>
              </a:rPr>
              <a:t> </a:t>
            </a:r>
            <a:r>
              <a:rPr sz="2200" dirty="0">
                <a:solidFill>
                  <a:srgbClr val="080808"/>
                </a:solidFill>
                <a:latin typeface="Times New Roman"/>
                <a:cs typeface="Times New Roman"/>
              </a:rPr>
              <a:t>vakolatlari</a:t>
            </a:r>
            <a:r>
              <a:rPr sz="2200" spc="-45" dirty="0">
                <a:solidFill>
                  <a:srgbClr val="080808"/>
                </a:solidFill>
                <a:latin typeface="Times New Roman"/>
                <a:cs typeface="Times New Roman"/>
              </a:rPr>
              <a:t> </a:t>
            </a:r>
            <a:r>
              <a:rPr sz="2200" dirty="0">
                <a:solidFill>
                  <a:srgbClr val="080808"/>
                </a:solidFill>
                <a:latin typeface="Times New Roman"/>
                <a:cs typeface="Times New Roman"/>
              </a:rPr>
              <a:t>tugagan</a:t>
            </a:r>
            <a:r>
              <a:rPr sz="2200" spc="-45" dirty="0">
                <a:solidFill>
                  <a:srgbClr val="080808"/>
                </a:solidFill>
                <a:latin typeface="Times New Roman"/>
                <a:cs typeface="Times New Roman"/>
              </a:rPr>
              <a:t> </a:t>
            </a:r>
            <a:r>
              <a:rPr sz="2200" dirty="0">
                <a:solidFill>
                  <a:srgbClr val="080808"/>
                </a:solidFill>
                <a:latin typeface="Times New Roman"/>
                <a:cs typeface="Times New Roman"/>
              </a:rPr>
              <a:t>18</a:t>
            </a:r>
            <a:r>
              <a:rPr sz="2200" spc="-55" dirty="0">
                <a:solidFill>
                  <a:srgbClr val="080808"/>
                </a:solidFill>
                <a:latin typeface="Times New Roman"/>
                <a:cs typeface="Times New Roman"/>
              </a:rPr>
              <a:t> </a:t>
            </a:r>
            <a:r>
              <a:rPr sz="2200" dirty="0">
                <a:solidFill>
                  <a:srgbClr val="080808"/>
                </a:solidFill>
                <a:latin typeface="Times New Roman"/>
                <a:cs typeface="Times New Roman"/>
              </a:rPr>
              <a:t>a’zoning</a:t>
            </a:r>
            <a:r>
              <a:rPr sz="2200" spc="-40" dirty="0">
                <a:solidFill>
                  <a:srgbClr val="080808"/>
                </a:solidFill>
                <a:latin typeface="Times New Roman"/>
                <a:cs typeface="Times New Roman"/>
              </a:rPr>
              <a:t> </a:t>
            </a:r>
            <a:r>
              <a:rPr sz="2200" dirty="0">
                <a:solidFill>
                  <a:srgbClr val="080808"/>
                </a:solidFill>
                <a:latin typeface="Times New Roman"/>
                <a:cs typeface="Times New Roman"/>
              </a:rPr>
              <a:t>o‘rniga</a:t>
            </a:r>
            <a:r>
              <a:rPr sz="2200" spc="-45" dirty="0">
                <a:solidFill>
                  <a:srgbClr val="080808"/>
                </a:solidFill>
                <a:latin typeface="Times New Roman"/>
                <a:cs typeface="Times New Roman"/>
              </a:rPr>
              <a:t> </a:t>
            </a:r>
            <a:r>
              <a:rPr sz="2200" spc="-10" dirty="0">
                <a:solidFill>
                  <a:srgbClr val="080808"/>
                </a:solidFill>
                <a:latin typeface="Times New Roman"/>
                <a:cs typeface="Times New Roman"/>
              </a:rPr>
              <a:t>yangilari </a:t>
            </a:r>
            <a:r>
              <a:rPr sz="2200" dirty="0">
                <a:solidFill>
                  <a:srgbClr val="080808"/>
                </a:solidFill>
                <a:latin typeface="Times New Roman"/>
                <a:cs typeface="Times New Roman"/>
              </a:rPr>
              <a:t>saylab</a:t>
            </a:r>
            <a:r>
              <a:rPr sz="2200" spc="-25" dirty="0">
                <a:solidFill>
                  <a:srgbClr val="080808"/>
                </a:solidFill>
                <a:latin typeface="Times New Roman"/>
                <a:cs typeface="Times New Roman"/>
              </a:rPr>
              <a:t> </a:t>
            </a:r>
            <a:r>
              <a:rPr sz="2200" spc="-10" dirty="0">
                <a:solidFill>
                  <a:srgbClr val="080808"/>
                </a:solidFill>
                <a:latin typeface="Times New Roman"/>
                <a:cs typeface="Times New Roman"/>
              </a:rPr>
              <a:t>boriladi.</a:t>
            </a:r>
            <a:endParaRPr sz="2200" dirty="0">
              <a:latin typeface="Times New Roman"/>
              <a:cs typeface="Times New Roman"/>
            </a:endParaRPr>
          </a:p>
          <a:p>
            <a:pPr marL="68580" marR="57150" indent="-1270" algn="just">
              <a:lnSpc>
                <a:spcPct val="100000"/>
              </a:lnSpc>
            </a:pPr>
            <a:r>
              <a:rPr sz="2200" b="1" dirty="0">
                <a:solidFill>
                  <a:srgbClr val="080808"/>
                </a:solidFill>
                <a:latin typeface="Times New Roman"/>
                <a:cs typeface="Times New Roman"/>
              </a:rPr>
              <a:t>Jahon</a:t>
            </a:r>
            <a:r>
              <a:rPr sz="2200" b="1" spc="-55" dirty="0">
                <a:solidFill>
                  <a:srgbClr val="080808"/>
                </a:solidFill>
                <a:latin typeface="Times New Roman"/>
                <a:cs typeface="Times New Roman"/>
              </a:rPr>
              <a:t> </a:t>
            </a:r>
            <a:r>
              <a:rPr sz="2200" b="1" dirty="0">
                <a:solidFill>
                  <a:srgbClr val="080808"/>
                </a:solidFill>
                <a:latin typeface="Times New Roman"/>
                <a:cs typeface="Times New Roman"/>
              </a:rPr>
              <a:t>Sog‘liqni</a:t>
            </a:r>
            <a:r>
              <a:rPr sz="2200" b="1" spc="-40" dirty="0">
                <a:solidFill>
                  <a:srgbClr val="080808"/>
                </a:solidFill>
                <a:latin typeface="Times New Roman"/>
                <a:cs typeface="Times New Roman"/>
              </a:rPr>
              <a:t> </a:t>
            </a:r>
            <a:r>
              <a:rPr sz="2200" b="1" dirty="0">
                <a:solidFill>
                  <a:srgbClr val="080808"/>
                </a:solidFill>
                <a:latin typeface="Times New Roman"/>
                <a:cs typeface="Times New Roman"/>
              </a:rPr>
              <a:t>Saqlash</a:t>
            </a:r>
            <a:r>
              <a:rPr sz="2200" b="1" spc="-85" dirty="0">
                <a:solidFill>
                  <a:srgbClr val="080808"/>
                </a:solidFill>
                <a:latin typeface="Times New Roman"/>
                <a:cs typeface="Times New Roman"/>
              </a:rPr>
              <a:t> </a:t>
            </a:r>
            <a:r>
              <a:rPr sz="2200" b="1" spc="-20" dirty="0">
                <a:solidFill>
                  <a:srgbClr val="080808"/>
                </a:solidFill>
                <a:latin typeface="Times New Roman"/>
                <a:cs typeface="Times New Roman"/>
              </a:rPr>
              <a:t>Tashkiloti.</a:t>
            </a:r>
            <a:r>
              <a:rPr sz="2200" b="1" spc="-50" dirty="0">
                <a:solidFill>
                  <a:srgbClr val="080808"/>
                </a:solidFill>
                <a:latin typeface="Times New Roman"/>
                <a:cs typeface="Times New Roman"/>
              </a:rPr>
              <a:t> </a:t>
            </a:r>
            <a:r>
              <a:rPr sz="2200" dirty="0">
                <a:solidFill>
                  <a:srgbClr val="080808"/>
                </a:solidFill>
                <a:latin typeface="Times New Roman"/>
                <a:cs typeface="Times New Roman"/>
              </a:rPr>
              <a:t>1946</a:t>
            </a:r>
            <a:r>
              <a:rPr sz="2200" spc="-70" dirty="0">
                <a:solidFill>
                  <a:srgbClr val="080808"/>
                </a:solidFill>
                <a:latin typeface="Times New Roman"/>
                <a:cs typeface="Times New Roman"/>
              </a:rPr>
              <a:t> </a:t>
            </a:r>
            <a:r>
              <a:rPr sz="2200" dirty="0">
                <a:solidFill>
                  <a:srgbClr val="080808"/>
                </a:solidFill>
                <a:latin typeface="Times New Roman"/>
                <a:cs typeface="Times New Roman"/>
              </a:rPr>
              <a:t>yilda</a:t>
            </a:r>
            <a:r>
              <a:rPr sz="2200" spc="-60" dirty="0">
                <a:solidFill>
                  <a:srgbClr val="080808"/>
                </a:solidFill>
                <a:latin typeface="Times New Roman"/>
                <a:cs typeface="Times New Roman"/>
              </a:rPr>
              <a:t> </a:t>
            </a:r>
            <a:r>
              <a:rPr sz="2200" dirty="0">
                <a:solidFill>
                  <a:srgbClr val="080808"/>
                </a:solidFill>
                <a:latin typeface="Times New Roman"/>
                <a:cs typeface="Times New Roman"/>
              </a:rPr>
              <a:t>tashkil</a:t>
            </a:r>
            <a:r>
              <a:rPr sz="2200" spc="-55" dirty="0">
                <a:solidFill>
                  <a:srgbClr val="080808"/>
                </a:solidFill>
                <a:latin typeface="Times New Roman"/>
                <a:cs typeface="Times New Roman"/>
              </a:rPr>
              <a:t> </a:t>
            </a:r>
            <a:r>
              <a:rPr sz="2200" dirty="0">
                <a:solidFill>
                  <a:srgbClr val="080808"/>
                </a:solidFill>
                <a:latin typeface="Times New Roman"/>
                <a:cs typeface="Times New Roman"/>
              </a:rPr>
              <a:t>etilgan</a:t>
            </a:r>
            <a:r>
              <a:rPr sz="2200" spc="-45" dirty="0">
                <a:solidFill>
                  <a:srgbClr val="080808"/>
                </a:solidFill>
                <a:latin typeface="Times New Roman"/>
                <a:cs typeface="Times New Roman"/>
              </a:rPr>
              <a:t> </a:t>
            </a:r>
            <a:r>
              <a:rPr sz="2200" spc="-10" dirty="0">
                <a:solidFill>
                  <a:srgbClr val="080808"/>
                </a:solidFill>
                <a:latin typeface="Times New Roman"/>
                <a:cs typeface="Times New Roman"/>
              </a:rPr>
              <a:t>bo‘lib, </a:t>
            </a:r>
            <a:r>
              <a:rPr sz="2200" dirty="0">
                <a:solidFill>
                  <a:srgbClr val="080808"/>
                </a:solidFill>
                <a:latin typeface="Times New Roman"/>
                <a:cs typeface="Times New Roman"/>
              </a:rPr>
              <a:t>qarorgoxi</a:t>
            </a:r>
            <a:r>
              <a:rPr sz="2200" spc="-55" dirty="0">
                <a:solidFill>
                  <a:srgbClr val="080808"/>
                </a:solidFill>
                <a:latin typeface="Times New Roman"/>
                <a:cs typeface="Times New Roman"/>
              </a:rPr>
              <a:t> </a:t>
            </a:r>
            <a:r>
              <a:rPr sz="2200" dirty="0">
                <a:solidFill>
                  <a:srgbClr val="080808"/>
                </a:solidFill>
                <a:latin typeface="Times New Roman"/>
                <a:cs typeface="Times New Roman"/>
              </a:rPr>
              <a:t>Jeneva</a:t>
            </a:r>
            <a:r>
              <a:rPr sz="2200" spc="-35" dirty="0">
                <a:solidFill>
                  <a:srgbClr val="080808"/>
                </a:solidFill>
                <a:latin typeface="Times New Roman"/>
                <a:cs typeface="Times New Roman"/>
              </a:rPr>
              <a:t> </a:t>
            </a:r>
            <a:r>
              <a:rPr sz="2200" dirty="0">
                <a:solidFill>
                  <a:srgbClr val="080808"/>
                </a:solidFill>
                <a:latin typeface="Times New Roman"/>
                <a:cs typeface="Times New Roman"/>
              </a:rPr>
              <a:t>shaxrida.</a:t>
            </a:r>
            <a:r>
              <a:rPr sz="2200" spc="-45" dirty="0">
                <a:solidFill>
                  <a:srgbClr val="080808"/>
                </a:solidFill>
                <a:latin typeface="Times New Roman"/>
                <a:cs typeface="Times New Roman"/>
              </a:rPr>
              <a:t> </a:t>
            </a:r>
            <a:r>
              <a:rPr sz="2200" dirty="0">
                <a:solidFill>
                  <a:srgbClr val="080808"/>
                </a:solidFill>
                <a:latin typeface="Times New Roman"/>
                <a:cs typeface="Times New Roman"/>
              </a:rPr>
              <a:t>Uning</a:t>
            </a:r>
            <a:r>
              <a:rPr sz="2200" spc="-30" dirty="0">
                <a:solidFill>
                  <a:srgbClr val="080808"/>
                </a:solidFill>
                <a:latin typeface="Times New Roman"/>
                <a:cs typeface="Times New Roman"/>
              </a:rPr>
              <a:t> </a:t>
            </a:r>
            <a:r>
              <a:rPr sz="2200" dirty="0">
                <a:solidFill>
                  <a:srgbClr val="080808"/>
                </a:solidFill>
                <a:latin typeface="Times New Roman"/>
                <a:cs typeface="Times New Roman"/>
              </a:rPr>
              <a:t>asosiy</a:t>
            </a:r>
            <a:r>
              <a:rPr sz="2200" spc="-45" dirty="0">
                <a:solidFill>
                  <a:srgbClr val="080808"/>
                </a:solidFill>
                <a:latin typeface="Times New Roman"/>
                <a:cs typeface="Times New Roman"/>
              </a:rPr>
              <a:t> </a:t>
            </a:r>
            <a:r>
              <a:rPr sz="2200" dirty="0">
                <a:solidFill>
                  <a:srgbClr val="080808"/>
                </a:solidFill>
                <a:latin typeface="Times New Roman"/>
                <a:cs typeface="Times New Roman"/>
              </a:rPr>
              <a:t>faoliyat</a:t>
            </a:r>
            <a:r>
              <a:rPr sz="2200" spc="-40" dirty="0">
                <a:solidFill>
                  <a:srgbClr val="080808"/>
                </a:solidFill>
                <a:latin typeface="Times New Roman"/>
                <a:cs typeface="Times New Roman"/>
              </a:rPr>
              <a:t> </a:t>
            </a:r>
            <a:r>
              <a:rPr sz="2200" dirty="0">
                <a:solidFill>
                  <a:srgbClr val="080808"/>
                </a:solidFill>
                <a:latin typeface="Times New Roman"/>
                <a:cs typeface="Times New Roman"/>
              </a:rPr>
              <a:t>sohadari</a:t>
            </a:r>
            <a:r>
              <a:rPr sz="2200" spc="-45" dirty="0">
                <a:solidFill>
                  <a:srgbClr val="080808"/>
                </a:solidFill>
                <a:latin typeface="Times New Roman"/>
                <a:cs typeface="Times New Roman"/>
              </a:rPr>
              <a:t> </a:t>
            </a:r>
            <a:r>
              <a:rPr sz="2200" spc="-10" dirty="0">
                <a:solidFill>
                  <a:srgbClr val="080808"/>
                </a:solidFill>
                <a:latin typeface="Times New Roman"/>
                <a:cs typeface="Times New Roman"/>
              </a:rPr>
              <a:t>yukumli kasalliklarga</a:t>
            </a:r>
            <a:r>
              <a:rPr sz="2200" spc="-60" dirty="0">
                <a:solidFill>
                  <a:srgbClr val="080808"/>
                </a:solidFill>
                <a:latin typeface="Times New Roman"/>
                <a:cs typeface="Times New Roman"/>
              </a:rPr>
              <a:t> </a:t>
            </a:r>
            <a:r>
              <a:rPr sz="2200" dirty="0">
                <a:solidFill>
                  <a:srgbClr val="080808"/>
                </a:solidFill>
                <a:latin typeface="Times New Roman"/>
                <a:cs typeface="Times New Roman"/>
              </a:rPr>
              <a:t>qarshi</a:t>
            </a:r>
            <a:r>
              <a:rPr sz="2200" spc="-50" dirty="0">
                <a:solidFill>
                  <a:srgbClr val="080808"/>
                </a:solidFill>
                <a:latin typeface="Times New Roman"/>
                <a:cs typeface="Times New Roman"/>
              </a:rPr>
              <a:t> </a:t>
            </a:r>
            <a:r>
              <a:rPr sz="2200" dirty="0">
                <a:solidFill>
                  <a:srgbClr val="080808"/>
                </a:solidFill>
                <a:latin typeface="Times New Roman"/>
                <a:cs typeface="Times New Roman"/>
              </a:rPr>
              <a:t>ko‘rash,</a:t>
            </a:r>
            <a:r>
              <a:rPr sz="2200" spc="-60" dirty="0">
                <a:solidFill>
                  <a:srgbClr val="080808"/>
                </a:solidFill>
                <a:latin typeface="Times New Roman"/>
                <a:cs typeface="Times New Roman"/>
              </a:rPr>
              <a:t> </a:t>
            </a:r>
            <a:r>
              <a:rPr sz="2200" dirty="0">
                <a:solidFill>
                  <a:srgbClr val="080808"/>
                </a:solidFill>
                <a:latin typeface="Times New Roman"/>
                <a:cs typeface="Times New Roman"/>
              </a:rPr>
              <a:t>karantin</a:t>
            </a:r>
            <a:r>
              <a:rPr sz="2200" spc="-45" dirty="0">
                <a:solidFill>
                  <a:srgbClr val="080808"/>
                </a:solidFill>
                <a:latin typeface="Times New Roman"/>
                <a:cs typeface="Times New Roman"/>
              </a:rPr>
              <a:t> </a:t>
            </a:r>
            <a:r>
              <a:rPr sz="2200" dirty="0">
                <a:solidFill>
                  <a:srgbClr val="080808"/>
                </a:solidFill>
                <a:latin typeface="Times New Roman"/>
                <a:cs typeface="Times New Roman"/>
              </a:rPr>
              <a:t>va</a:t>
            </a:r>
            <a:r>
              <a:rPr sz="2200" spc="-60" dirty="0">
                <a:solidFill>
                  <a:srgbClr val="080808"/>
                </a:solidFill>
                <a:latin typeface="Times New Roman"/>
                <a:cs typeface="Times New Roman"/>
              </a:rPr>
              <a:t> </a:t>
            </a:r>
            <a:r>
              <a:rPr sz="2200" dirty="0">
                <a:solidFill>
                  <a:srgbClr val="080808"/>
                </a:solidFill>
                <a:latin typeface="Times New Roman"/>
                <a:cs typeface="Times New Roman"/>
              </a:rPr>
              <a:t>sanitariya</a:t>
            </a:r>
            <a:r>
              <a:rPr sz="2200" spc="-60" dirty="0">
                <a:solidFill>
                  <a:srgbClr val="080808"/>
                </a:solidFill>
                <a:latin typeface="Times New Roman"/>
                <a:cs typeface="Times New Roman"/>
              </a:rPr>
              <a:t> </a:t>
            </a:r>
            <a:r>
              <a:rPr sz="2200" dirty="0">
                <a:solidFill>
                  <a:srgbClr val="080808"/>
                </a:solidFill>
                <a:latin typeface="Times New Roman"/>
                <a:cs typeface="Times New Roman"/>
              </a:rPr>
              <a:t>qoidalarini</a:t>
            </a:r>
            <a:r>
              <a:rPr sz="2200" spc="-45" dirty="0">
                <a:solidFill>
                  <a:srgbClr val="080808"/>
                </a:solidFill>
                <a:latin typeface="Times New Roman"/>
                <a:cs typeface="Times New Roman"/>
              </a:rPr>
              <a:t> </a:t>
            </a:r>
            <a:r>
              <a:rPr sz="2200" spc="-10" dirty="0">
                <a:solidFill>
                  <a:srgbClr val="080808"/>
                </a:solidFill>
                <a:latin typeface="Times New Roman"/>
                <a:cs typeface="Times New Roman"/>
              </a:rPr>
              <a:t>ishlab </a:t>
            </a:r>
            <a:r>
              <a:rPr sz="2200" dirty="0">
                <a:solidFill>
                  <a:srgbClr val="080808"/>
                </a:solidFill>
                <a:latin typeface="Times New Roman"/>
                <a:cs typeface="Times New Roman"/>
              </a:rPr>
              <a:t>chiqish</a:t>
            </a:r>
            <a:r>
              <a:rPr sz="2200" spc="-65" dirty="0">
                <a:solidFill>
                  <a:srgbClr val="080808"/>
                </a:solidFill>
                <a:latin typeface="Times New Roman"/>
                <a:cs typeface="Times New Roman"/>
              </a:rPr>
              <a:t> </a:t>
            </a:r>
            <a:r>
              <a:rPr sz="2200" dirty="0">
                <a:solidFill>
                  <a:srgbClr val="080808"/>
                </a:solidFill>
                <a:latin typeface="Times New Roman"/>
                <a:cs typeface="Times New Roman"/>
              </a:rPr>
              <a:t>va</a:t>
            </a:r>
            <a:r>
              <a:rPr sz="2200" spc="-70" dirty="0">
                <a:solidFill>
                  <a:srgbClr val="080808"/>
                </a:solidFill>
                <a:latin typeface="Times New Roman"/>
                <a:cs typeface="Times New Roman"/>
              </a:rPr>
              <a:t> </a:t>
            </a:r>
            <a:r>
              <a:rPr sz="2200" dirty="0">
                <a:solidFill>
                  <a:srgbClr val="080808"/>
                </a:solidFill>
                <a:latin typeface="Times New Roman"/>
                <a:cs typeface="Times New Roman"/>
              </a:rPr>
              <a:t>ijtimoiy</a:t>
            </a:r>
            <a:r>
              <a:rPr sz="2200" spc="-45" dirty="0">
                <a:solidFill>
                  <a:srgbClr val="080808"/>
                </a:solidFill>
                <a:latin typeface="Times New Roman"/>
                <a:cs typeface="Times New Roman"/>
              </a:rPr>
              <a:t> </a:t>
            </a:r>
            <a:r>
              <a:rPr sz="2200" dirty="0">
                <a:solidFill>
                  <a:srgbClr val="080808"/>
                </a:solidFill>
                <a:latin typeface="Times New Roman"/>
                <a:cs typeface="Times New Roman"/>
              </a:rPr>
              <a:t>xarakterdagi</a:t>
            </a:r>
            <a:r>
              <a:rPr sz="2200" spc="-75" dirty="0">
                <a:solidFill>
                  <a:srgbClr val="080808"/>
                </a:solidFill>
                <a:latin typeface="Times New Roman"/>
                <a:cs typeface="Times New Roman"/>
              </a:rPr>
              <a:t> </a:t>
            </a:r>
            <a:r>
              <a:rPr sz="2200" spc="-10" dirty="0">
                <a:solidFill>
                  <a:srgbClr val="080808"/>
                </a:solidFill>
                <a:latin typeface="Times New Roman"/>
                <a:cs typeface="Times New Roman"/>
              </a:rPr>
              <a:t>masalalardir.</a:t>
            </a:r>
            <a:r>
              <a:rPr sz="2200" spc="-25" dirty="0">
                <a:solidFill>
                  <a:srgbClr val="080808"/>
                </a:solidFill>
                <a:latin typeface="Times New Roman"/>
                <a:cs typeface="Times New Roman"/>
              </a:rPr>
              <a:t> </a:t>
            </a:r>
            <a:r>
              <a:rPr sz="2200" dirty="0">
                <a:solidFill>
                  <a:srgbClr val="080808"/>
                </a:solidFill>
                <a:latin typeface="Times New Roman"/>
                <a:cs typeface="Times New Roman"/>
              </a:rPr>
              <a:t>Xalqaro</a:t>
            </a:r>
            <a:r>
              <a:rPr sz="2200" spc="-50" dirty="0">
                <a:solidFill>
                  <a:srgbClr val="080808"/>
                </a:solidFill>
                <a:latin typeface="Times New Roman"/>
                <a:cs typeface="Times New Roman"/>
              </a:rPr>
              <a:t> </a:t>
            </a:r>
            <a:r>
              <a:rPr sz="2200" dirty="0">
                <a:solidFill>
                  <a:srgbClr val="080808"/>
                </a:solidFill>
                <a:latin typeface="Times New Roman"/>
                <a:cs typeface="Times New Roman"/>
              </a:rPr>
              <a:t>Sog‘liqni</a:t>
            </a:r>
            <a:r>
              <a:rPr sz="2200" spc="-60" dirty="0">
                <a:solidFill>
                  <a:srgbClr val="080808"/>
                </a:solidFill>
                <a:latin typeface="Times New Roman"/>
                <a:cs typeface="Times New Roman"/>
              </a:rPr>
              <a:t> </a:t>
            </a:r>
            <a:r>
              <a:rPr sz="2200" spc="-10" dirty="0">
                <a:solidFill>
                  <a:srgbClr val="080808"/>
                </a:solidFill>
                <a:latin typeface="Times New Roman"/>
                <a:cs typeface="Times New Roman"/>
              </a:rPr>
              <a:t>Saqlash Tashkiloti</a:t>
            </a:r>
            <a:r>
              <a:rPr sz="2200" spc="-60" dirty="0">
                <a:solidFill>
                  <a:srgbClr val="080808"/>
                </a:solidFill>
                <a:latin typeface="Times New Roman"/>
                <a:cs typeface="Times New Roman"/>
              </a:rPr>
              <a:t> </a:t>
            </a:r>
            <a:r>
              <a:rPr sz="2200" dirty="0">
                <a:solidFill>
                  <a:srgbClr val="080808"/>
                </a:solidFill>
                <a:latin typeface="Times New Roman"/>
                <a:cs typeface="Times New Roman"/>
              </a:rPr>
              <a:t>Sog‘liqni</a:t>
            </a:r>
            <a:r>
              <a:rPr sz="2200" spc="-60" dirty="0">
                <a:solidFill>
                  <a:srgbClr val="080808"/>
                </a:solidFill>
                <a:latin typeface="Times New Roman"/>
                <a:cs typeface="Times New Roman"/>
              </a:rPr>
              <a:t> </a:t>
            </a:r>
            <a:r>
              <a:rPr sz="2200" dirty="0">
                <a:solidFill>
                  <a:srgbClr val="080808"/>
                </a:solidFill>
                <a:latin typeface="Times New Roman"/>
                <a:cs typeface="Times New Roman"/>
              </a:rPr>
              <a:t>Saqlash</a:t>
            </a:r>
            <a:r>
              <a:rPr sz="2200" spc="-60" dirty="0">
                <a:solidFill>
                  <a:srgbClr val="080808"/>
                </a:solidFill>
                <a:latin typeface="Times New Roman"/>
                <a:cs typeface="Times New Roman"/>
              </a:rPr>
              <a:t> </a:t>
            </a:r>
            <a:r>
              <a:rPr sz="2200" dirty="0">
                <a:solidFill>
                  <a:srgbClr val="080808"/>
                </a:solidFill>
                <a:latin typeface="Times New Roman"/>
                <a:cs typeface="Times New Roman"/>
              </a:rPr>
              <a:t>tizimlari</a:t>
            </a:r>
            <a:r>
              <a:rPr sz="2200" spc="-35" dirty="0">
                <a:solidFill>
                  <a:srgbClr val="080808"/>
                </a:solidFill>
                <a:latin typeface="Times New Roman"/>
                <a:cs typeface="Times New Roman"/>
              </a:rPr>
              <a:t> </a:t>
            </a:r>
            <a:r>
              <a:rPr sz="2200" dirty="0">
                <a:solidFill>
                  <a:srgbClr val="080808"/>
                </a:solidFill>
                <a:latin typeface="Times New Roman"/>
                <a:cs typeface="Times New Roman"/>
              </a:rPr>
              <a:t>ishlarini</a:t>
            </a:r>
            <a:r>
              <a:rPr sz="2200" spc="-55" dirty="0">
                <a:solidFill>
                  <a:srgbClr val="080808"/>
                </a:solidFill>
                <a:latin typeface="Times New Roman"/>
                <a:cs typeface="Times New Roman"/>
              </a:rPr>
              <a:t> </a:t>
            </a:r>
            <a:r>
              <a:rPr sz="2200" dirty="0">
                <a:solidFill>
                  <a:srgbClr val="080808"/>
                </a:solidFill>
                <a:latin typeface="Times New Roman"/>
                <a:cs typeface="Times New Roman"/>
              </a:rPr>
              <a:t>tashkil</a:t>
            </a:r>
            <a:r>
              <a:rPr sz="2200" spc="-65" dirty="0">
                <a:solidFill>
                  <a:srgbClr val="080808"/>
                </a:solidFill>
                <a:latin typeface="Times New Roman"/>
                <a:cs typeface="Times New Roman"/>
              </a:rPr>
              <a:t> </a:t>
            </a:r>
            <a:r>
              <a:rPr sz="2200" spc="-10" dirty="0">
                <a:solidFill>
                  <a:srgbClr val="080808"/>
                </a:solidFill>
                <a:latin typeface="Times New Roman"/>
                <a:cs typeface="Times New Roman"/>
              </a:rPr>
              <a:t>etishda, </a:t>
            </a:r>
            <a:r>
              <a:rPr sz="2200" dirty="0">
                <a:solidFill>
                  <a:srgbClr val="080808"/>
                </a:solidFill>
                <a:latin typeface="Times New Roman"/>
                <a:cs typeface="Times New Roman"/>
              </a:rPr>
              <a:t>samaradorligini</a:t>
            </a:r>
            <a:r>
              <a:rPr sz="2200" spc="-50" dirty="0">
                <a:solidFill>
                  <a:srgbClr val="080808"/>
                </a:solidFill>
                <a:latin typeface="Times New Roman"/>
                <a:cs typeface="Times New Roman"/>
              </a:rPr>
              <a:t> </a:t>
            </a:r>
            <a:r>
              <a:rPr sz="2200" dirty="0">
                <a:solidFill>
                  <a:srgbClr val="080808"/>
                </a:solidFill>
                <a:latin typeface="Times New Roman"/>
                <a:cs typeface="Times New Roman"/>
              </a:rPr>
              <a:t>oshirishda,</a:t>
            </a:r>
            <a:r>
              <a:rPr sz="2200" spc="-90" dirty="0">
                <a:solidFill>
                  <a:srgbClr val="080808"/>
                </a:solidFill>
                <a:latin typeface="Times New Roman"/>
                <a:cs typeface="Times New Roman"/>
              </a:rPr>
              <a:t> </a:t>
            </a:r>
            <a:r>
              <a:rPr sz="2200" dirty="0">
                <a:solidFill>
                  <a:srgbClr val="080808"/>
                </a:solidFill>
                <a:latin typeface="Times New Roman"/>
                <a:cs typeface="Times New Roman"/>
              </a:rPr>
              <a:t>kadrlar</a:t>
            </a:r>
            <a:r>
              <a:rPr sz="2200" spc="-75" dirty="0">
                <a:solidFill>
                  <a:srgbClr val="080808"/>
                </a:solidFill>
                <a:latin typeface="Times New Roman"/>
                <a:cs typeface="Times New Roman"/>
              </a:rPr>
              <a:t> </a:t>
            </a:r>
            <a:r>
              <a:rPr sz="2200" dirty="0">
                <a:solidFill>
                  <a:srgbClr val="080808"/>
                </a:solidFill>
                <a:latin typeface="Times New Roman"/>
                <a:cs typeface="Times New Roman"/>
              </a:rPr>
              <a:t>tayyorlash</a:t>
            </a:r>
            <a:r>
              <a:rPr sz="2200" spc="-105" dirty="0">
                <a:solidFill>
                  <a:srgbClr val="080808"/>
                </a:solidFill>
                <a:latin typeface="Times New Roman"/>
                <a:cs typeface="Times New Roman"/>
              </a:rPr>
              <a:t> </a:t>
            </a:r>
            <a:r>
              <a:rPr sz="2200" dirty="0">
                <a:solidFill>
                  <a:srgbClr val="080808"/>
                </a:solidFill>
                <a:latin typeface="Times New Roman"/>
                <a:cs typeface="Times New Roman"/>
              </a:rPr>
              <a:t>va</a:t>
            </a:r>
            <a:r>
              <a:rPr sz="2200" spc="-90" dirty="0">
                <a:solidFill>
                  <a:srgbClr val="080808"/>
                </a:solidFill>
                <a:latin typeface="Times New Roman"/>
                <a:cs typeface="Times New Roman"/>
              </a:rPr>
              <a:t> </a:t>
            </a:r>
            <a:r>
              <a:rPr sz="2200" dirty="0">
                <a:solidFill>
                  <a:srgbClr val="080808"/>
                </a:solidFill>
                <a:latin typeface="Times New Roman"/>
                <a:cs typeface="Times New Roman"/>
              </a:rPr>
              <a:t>kasalliklarga</a:t>
            </a:r>
            <a:r>
              <a:rPr sz="2200" spc="-75" dirty="0">
                <a:solidFill>
                  <a:srgbClr val="080808"/>
                </a:solidFill>
                <a:latin typeface="Times New Roman"/>
                <a:cs typeface="Times New Roman"/>
              </a:rPr>
              <a:t> </a:t>
            </a:r>
            <a:r>
              <a:rPr sz="2200" spc="-10" dirty="0">
                <a:solidFill>
                  <a:srgbClr val="080808"/>
                </a:solidFill>
                <a:latin typeface="Times New Roman"/>
                <a:cs typeface="Times New Roman"/>
              </a:rPr>
              <a:t>qarshi </a:t>
            </a:r>
            <a:r>
              <a:rPr sz="2200" dirty="0">
                <a:solidFill>
                  <a:srgbClr val="080808"/>
                </a:solidFill>
                <a:latin typeface="Times New Roman"/>
                <a:cs typeface="Times New Roman"/>
              </a:rPr>
              <a:t>ko‘rashda</a:t>
            </a:r>
            <a:r>
              <a:rPr sz="2200" spc="-95" dirty="0">
                <a:solidFill>
                  <a:srgbClr val="080808"/>
                </a:solidFill>
                <a:latin typeface="Times New Roman"/>
                <a:cs typeface="Times New Roman"/>
              </a:rPr>
              <a:t> </a:t>
            </a:r>
            <a:r>
              <a:rPr sz="2200" spc="-10" dirty="0">
                <a:solidFill>
                  <a:srgbClr val="080808"/>
                </a:solidFill>
                <a:latin typeface="Times New Roman"/>
                <a:cs typeface="Times New Roman"/>
              </a:rPr>
              <a:t>kumaklashadi.</a:t>
            </a:r>
            <a:endParaRPr sz="2200" dirty="0">
              <a:latin typeface="Times New Roman"/>
              <a:cs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2983" y="500329"/>
            <a:ext cx="7981950" cy="5391150"/>
          </a:xfrm>
          <a:prstGeom prst="rect">
            <a:avLst/>
          </a:prstGeom>
        </p:spPr>
        <p:txBody>
          <a:bodyPr vert="horz" wrap="square" lIns="0" tIns="12065" rIns="0" bIns="0" rtlCol="0">
            <a:spAutoFit/>
          </a:bodyPr>
          <a:lstStyle/>
          <a:p>
            <a:pPr algn="just">
              <a:lnSpc>
                <a:spcPct val="100000"/>
              </a:lnSpc>
              <a:spcBef>
                <a:spcPts val="95"/>
              </a:spcBef>
            </a:pPr>
            <a:r>
              <a:rPr sz="2200" b="1" dirty="0">
                <a:latin typeface="Times New Roman"/>
                <a:cs typeface="Times New Roman"/>
              </a:rPr>
              <a:t>BMTning</a:t>
            </a:r>
            <a:r>
              <a:rPr sz="2200" b="1" spc="-60" dirty="0">
                <a:latin typeface="Times New Roman"/>
                <a:cs typeface="Times New Roman"/>
              </a:rPr>
              <a:t> </a:t>
            </a:r>
            <a:r>
              <a:rPr sz="2200" b="1" dirty="0">
                <a:latin typeface="Times New Roman"/>
                <a:cs typeface="Times New Roman"/>
              </a:rPr>
              <a:t>ta’lim,</a:t>
            </a:r>
            <a:r>
              <a:rPr sz="2200" b="1" spc="-30" dirty="0">
                <a:latin typeface="Times New Roman"/>
                <a:cs typeface="Times New Roman"/>
              </a:rPr>
              <a:t> </a:t>
            </a:r>
            <a:r>
              <a:rPr sz="2200" b="1" dirty="0">
                <a:latin typeface="Times New Roman"/>
                <a:cs typeface="Times New Roman"/>
              </a:rPr>
              <a:t>fan</a:t>
            </a:r>
            <a:r>
              <a:rPr sz="2200" b="1" spc="-40" dirty="0">
                <a:latin typeface="Times New Roman"/>
                <a:cs typeface="Times New Roman"/>
              </a:rPr>
              <a:t> </a:t>
            </a:r>
            <a:r>
              <a:rPr sz="2200" b="1" dirty="0">
                <a:latin typeface="Times New Roman"/>
                <a:cs typeface="Times New Roman"/>
              </a:rPr>
              <a:t>va</a:t>
            </a:r>
            <a:r>
              <a:rPr sz="2200" b="1" spc="-65" dirty="0">
                <a:latin typeface="Times New Roman"/>
                <a:cs typeface="Times New Roman"/>
              </a:rPr>
              <a:t> </a:t>
            </a:r>
            <a:r>
              <a:rPr sz="2200" b="1" dirty="0">
                <a:latin typeface="Times New Roman"/>
                <a:cs typeface="Times New Roman"/>
              </a:rPr>
              <a:t>madaniyat</a:t>
            </a:r>
            <a:r>
              <a:rPr sz="2200" b="1" spc="-40" dirty="0">
                <a:latin typeface="Times New Roman"/>
                <a:cs typeface="Times New Roman"/>
              </a:rPr>
              <a:t> </a:t>
            </a:r>
            <a:r>
              <a:rPr sz="2200" b="1" dirty="0">
                <a:latin typeface="Times New Roman"/>
                <a:cs typeface="Times New Roman"/>
              </a:rPr>
              <a:t>masalalari</a:t>
            </a:r>
            <a:r>
              <a:rPr sz="2200" b="1" spc="-55" dirty="0">
                <a:latin typeface="Times New Roman"/>
                <a:cs typeface="Times New Roman"/>
              </a:rPr>
              <a:t> </a:t>
            </a:r>
            <a:r>
              <a:rPr sz="2200" b="1" dirty="0">
                <a:latin typeface="Times New Roman"/>
                <a:cs typeface="Times New Roman"/>
              </a:rPr>
              <a:t>bo‘yicha</a:t>
            </a:r>
            <a:r>
              <a:rPr sz="2200" b="1" spc="-45" dirty="0">
                <a:latin typeface="Times New Roman"/>
                <a:cs typeface="Times New Roman"/>
              </a:rPr>
              <a:t> </a:t>
            </a:r>
            <a:r>
              <a:rPr sz="2200" b="1" spc="-10" dirty="0">
                <a:latin typeface="Times New Roman"/>
                <a:cs typeface="Times New Roman"/>
              </a:rPr>
              <a:t>tashkiloti</a:t>
            </a:r>
            <a:endParaRPr sz="2200" dirty="0">
              <a:latin typeface="Times New Roman"/>
              <a:cs typeface="Times New Roman"/>
            </a:endParaRPr>
          </a:p>
          <a:p>
            <a:pPr marL="12065" marR="5080" indent="-1905" algn="just">
              <a:lnSpc>
                <a:spcPct val="100000"/>
              </a:lnSpc>
              <a:spcBef>
                <a:spcPts val="5"/>
              </a:spcBef>
            </a:pPr>
            <a:r>
              <a:rPr sz="2200" b="1" dirty="0">
                <a:latin typeface="Times New Roman"/>
                <a:cs typeface="Times New Roman"/>
              </a:rPr>
              <a:t>(YUNESKO)</a:t>
            </a:r>
            <a:r>
              <a:rPr sz="2200" b="1" spc="-45" dirty="0">
                <a:latin typeface="Times New Roman"/>
                <a:cs typeface="Times New Roman"/>
              </a:rPr>
              <a:t> </a:t>
            </a:r>
            <a:r>
              <a:rPr sz="2200" dirty="0">
                <a:latin typeface="Times New Roman"/>
                <a:cs typeface="Times New Roman"/>
              </a:rPr>
              <a:t>1945</a:t>
            </a:r>
            <a:r>
              <a:rPr lang="en-US" sz="2200" spc="-70" dirty="0">
                <a:latin typeface="Times New Roman"/>
                <a:cs typeface="Times New Roman"/>
              </a:rPr>
              <a:t>-</a:t>
            </a:r>
            <a:r>
              <a:rPr sz="2200" dirty="0">
                <a:solidFill>
                  <a:srgbClr val="080808"/>
                </a:solidFill>
                <a:uFill>
                  <a:solidFill>
                    <a:srgbClr val="080808"/>
                  </a:solidFill>
                </a:uFill>
                <a:latin typeface="Times New Roman"/>
                <a:cs typeface="Times New Roman"/>
              </a:rPr>
              <a:t>yilda</a:t>
            </a:r>
            <a:r>
              <a:rPr sz="2200" spc="-80" dirty="0">
                <a:solidFill>
                  <a:srgbClr val="080808"/>
                </a:solidFill>
                <a:uFill>
                  <a:solidFill>
                    <a:srgbClr val="080808"/>
                  </a:solidFill>
                </a:uFill>
                <a:latin typeface="Times New Roman"/>
                <a:cs typeface="Times New Roman"/>
              </a:rPr>
              <a:t> </a:t>
            </a:r>
            <a:r>
              <a:rPr sz="2200" dirty="0">
                <a:solidFill>
                  <a:srgbClr val="080808"/>
                </a:solidFill>
                <a:uFill>
                  <a:solidFill>
                    <a:srgbClr val="080808"/>
                  </a:solidFill>
                </a:uFill>
                <a:latin typeface="Times New Roman"/>
                <a:cs typeface="Times New Roman"/>
              </a:rPr>
              <a:t>tashkil</a:t>
            </a:r>
            <a:r>
              <a:rPr sz="2200" spc="-65" dirty="0">
                <a:solidFill>
                  <a:srgbClr val="080808"/>
                </a:solidFill>
                <a:uFill>
                  <a:solidFill>
                    <a:srgbClr val="080808"/>
                  </a:solidFill>
                </a:uFill>
                <a:latin typeface="Times New Roman"/>
                <a:cs typeface="Times New Roman"/>
              </a:rPr>
              <a:t> </a:t>
            </a:r>
            <a:r>
              <a:rPr sz="2200" dirty="0">
                <a:solidFill>
                  <a:srgbClr val="080808"/>
                </a:solidFill>
                <a:uFill>
                  <a:solidFill>
                    <a:srgbClr val="080808"/>
                  </a:solidFill>
                </a:uFill>
                <a:latin typeface="Times New Roman"/>
                <a:cs typeface="Times New Roman"/>
              </a:rPr>
              <a:t>etilgan</a:t>
            </a:r>
            <a:r>
              <a:rPr sz="2200" dirty="0">
                <a:solidFill>
                  <a:srgbClr val="080808"/>
                </a:solidFill>
                <a:latin typeface="Times New Roman"/>
                <a:cs typeface="Times New Roman"/>
              </a:rPr>
              <a:t>,</a:t>
            </a:r>
            <a:r>
              <a:rPr sz="2200" spc="-60" dirty="0">
                <a:solidFill>
                  <a:srgbClr val="080808"/>
                </a:solidFill>
                <a:latin typeface="Times New Roman"/>
                <a:cs typeface="Times New Roman"/>
              </a:rPr>
              <a:t> </a:t>
            </a:r>
            <a:r>
              <a:rPr sz="2200" dirty="0">
                <a:latin typeface="Times New Roman"/>
                <a:cs typeface="Times New Roman"/>
              </a:rPr>
              <a:t>qarorgohi</a:t>
            </a:r>
            <a:r>
              <a:rPr sz="2200" spc="-55" dirty="0">
                <a:latin typeface="Times New Roman"/>
                <a:cs typeface="Times New Roman"/>
              </a:rPr>
              <a:t> </a:t>
            </a:r>
            <a:r>
              <a:rPr sz="2200" dirty="0">
                <a:latin typeface="Times New Roman"/>
                <a:cs typeface="Times New Roman"/>
              </a:rPr>
              <a:t>Parij</a:t>
            </a:r>
            <a:r>
              <a:rPr sz="2200" spc="-50" dirty="0">
                <a:latin typeface="Times New Roman"/>
                <a:cs typeface="Times New Roman"/>
              </a:rPr>
              <a:t> </a:t>
            </a:r>
            <a:r>
              <a:rPr sz="2200" spc="-10" dirty="0">
                <a:latin typeface="Times New Roman"/>
                <a:cs typeface="Times New Roman"/>
              </a:rPr>
              <a:t>shahrida. </a:t>
            </a:r>
            <a:r>
              <a:rPr sz="2200" dirty="0">
                <a:latin typeface="Times New Roman"/>
                <a:cs typeface="Times New Roman"/>
              </a:rPr>
              <a:t>YUNESKOning</a:t>
            </a:r>
            <a:r>
              <a:rPr sz="2200" spc="-50" dirty="0">
                <a:latin typeface="Times New Roman"/>
                <a:cs typeface="Times New Roman"/>
              </a:rPr>
              <a:t> </a:t>
            </a:r>
            <a:r>
              <a:rPr sz="2200" dirty="0">
                <a:latin typeface="Times New Roman"/>
                <a:cs typeface="Times New Roman"/>
              </a:rPr>
              <a:t>asosiy</a:t>
            </a:r>
            <a:r>
              <a:rPr sz="2200" spc="-70" dirty="0">
                <a:latin typeface="Times New Roman"/>
                <a:cs typeface="Times New Roman"/>
              </a:rPr>
              <a:t> </a:t>
            </a:r>
            <a:r>
              <a:rPr sz="2200" dirty="0">
                <a:latin typeface="Times New Roman"/>
                <a:cs typeface="Times New Roman"/>
              </a:rPr>
              <a:t>maqsadi</a:t>
            </a:r>
            <a:r>
              <a:rPr sz="2200" spc="-50" dirty="0">
                <a:latin typeface="Times New Roman"/>
                <a:cs typeface="Times New Roman"/>
              </a:rPr>
              <a:t> </a:t>
            </a:r>
            <a:r>
              <a:rPr sz="2200" dirty="0">
                <a:latin typeface="Times New Roman"/>
                <a:cs typeface="Times New Roman"/>
              </a:rPr>
              <a:t>davlatlar</a:t>
            </a:r>
            <a:r>
              <a:rPr sz="2200" spc="-55" dirty="0">
                <a:latin typeface="Times New Roman"/>
                <a:cs typeface="Times New Roman"/>
              </a:rPr>
              <a:t> </a:t>
            </a:r>
            <a:r>
              <a:rPr sz="2200" dirty="0">
                <a:latin typeface="Times New Roman"/>
                <a:cs typeface="Times New Roman"/>
              </a:rPr>
              <a:t>o‘rtasida</a:t>
            </a:r>
            <a:r>
              <a:rPr sz="2200" spc="-60" dirty="0">
                <a:latin typeface="Times New Roman"/>
                <a:cs typeface="Times New Roman"/>
              </a:rPr>
              <a:t> </a:t>
            </a:r>
            <a:r>
              <a:rPr sz="2200" dirty="0">
                <a:latin typeface="Times New Roman"/>
                <a:cs typeface="Times New Roman"/>
              </a:rPr>
              <a:t>ta’lim,</a:t>
            </a:r>
            <a:r>
              <a:rPr sz="2200" spc="-45" dirty="0">
                <a:latin typeface="Times New Roman"/>
                <a:cs typeface="Times New Roman"/>
              </a:rPr>
              <a:t> </a:t>
            </a:r>
            <a:r>
              <a:rPr sz="2200" dirty="0">
                <a:latin typeface="Times New Roman"/>
                <a:cs typeface="Times New Roman"/>
              </a:rPr>
              <a:t>fan</a:t>
            </a:r>
            <a:r>
              <a:rPr sz="2200" spc="-60" dirty="0">
                <a:latin typeface="Times New Roman"/>
                <a:cs typeface="Times New Roman"/>
              </a:rPr>
              <a:t> </a:t>
            </a:r>
            <a:r>
              <a:rPr sz="2200" spc="-25" dirty="0">
                <a:latin typeface="Times New Roman"/>
                <a:cs typeface="Times New Roman"/>
              </a:rPr>
              <a:t>va </a:t>
            </a:r>
            <a:r>
              <a:rPr sz="2200" dirty="0">
                <a:latin typeface="Times New Roman"/>
                <a:cs typeface="Times New Roman"/>
              </a:rPr>
              <a:t>madaniyat</a:t>
            </a:r>
            <a:r>
              <a:rPr sz="2200" spc="-85" dirty="0">
                <a:latin typeface="Times New Roman"/>
                <a:cs typeface="Times New Roman"/>
              </a:rPr>
              <a:t> </a:t>
            </a:r>
            <a:r>
              <a:rPr sz="2200" dirty="0">
                <a:latin typeface="Times New Roman"/>
                <a:cs typeface="Times New Roman"/>
              </a:rPr>
              <a:t>sohalaridagi</a:t>
            </a:r>
            <a:r>
              <a:rPr sz="2200" spc="-75" dirty="0">
                <a:latin typeface="Times New Roman"/>
                <a:cs typeface="Times New Roman"/>
              </a:rPr>
              <a:t> </a:t>
            </a:r>
            <a:r>
              <a:rPr sz="2200" dirty="0">
                <a:latin typeface="Times New Roman"/>
                <a:cs typeface="Times New Roman"/>
              </a:rPr>
              <a:t>hamkorlikning</a:t>
            </a:r>
            <a:r>
              <a:rPr sz="2200" spc="-65" dirty="0">
                <a:latin typeface="Times New Roman"/>
                <a:cs typeface="Times New Roman"/>
              </a:rPr>
              <a:t> </a:t>
            </a:r>
            <a:r>
              <a:rPr sz="2200" dirty="0">
                <a:latin typeface="Times New Roman"/>
                <a:cs typeface="Times New Roman"/>
              </a:rPr>
              <a:t>va</a:t>
            </a:r>
            <a:r>
              <a:rPr sz="2200" spc="-90" dirty="0">
                <a:latin typeface="Times New Roman"/>
                <a:cs typeface="Times New Roman"/>
              </a:rPr>
              <a:t> </a:t>
            </a:r>
            <a:r>
              <a:rPr sz="2200" dirty="0">
                <a:latin typeface="Times New Roman"/>
                <a:cs typeface="Times New Roman"/>
              </a:rPr>
              <a:t>ommaviy</a:t>
            </a:r>
            <a:r>
              <a:rPr sz="2200" spc="-50" dirty="0">
                <a:latin typeface="Times New Roman"/>
                <a:cs typeface="Times New Roman"/>
              </a:rPr>
              <a:t> </a:t>
            </a:r>
            <a:r>
              <a:rPr sz="2200" spc="-10" dirty="0">
                <a:latin typeface="Times New Roman"/>
                <a:cs typeface="Times New Roman"/>
              </a:rPr>
              <a:t>axborot </a:t>
            </a:r>
            <a:r>
              <a:rPr sz="2200" dirty="0">
                <a:latin typeface="Times New Roman"/>
                <a:cs typeface="Times New Roman"/>
              </a:rPr>
              <a:t>vositalarining</a:t>
            </a:r>
            <a:r>
              <a:rPr sz="2200" spc="-55" dirty="0">
                <a:latin typeface="Times New Roman"/>
                <a:cs typeface="Times New Roman"/>
              </a:rPr>
              <a:t> </a:t>
            </a:r>
            <a:r>
              <a:rPr sz="2200" dirty="0">
                <a:latin typeface="Times New Roman"/>
                <a:cs typeface="Times New Roman"/>
              </a:rPr>
              <a:t>ishlatilishi</a:t>
            </a:r>
            <a:r>
              <a:rPr sz="2200" spc="-45" dirty="0">
                <a:latin typeface="Times New Roman"/>
                <a:cs typeface="Times New Roman"/>
              </a:rPr>
              <a:t> </a:t>
            </a:r>
            <a:r>
              <a:rPr sz="2200" dirty="0">
                <a:latin typeface="Times New Roman"/>
                <a:cs typeface="Times New Roman"/>
              </a:rPr>
              <a:t>yo‘li</a:t>
            </a:r>
            <a:r>
              <a:rPr sz="2200" spc="-65" dirty="0">
                <a:latin typeface="Times New Roman"/>
                <a:cs typeface="Times New Roman"/>
              </a:rPr>
              <a:t> </a:t>
            </a:r>
            <a:r>
              <a:rPr sz="2200" dirty="0">
                <a:latin typeface="Times New Roman"/>
                <a:cs typeface="Times New Roman"/>
              </a:rPr>
              <a:t>bilan</a:t>
            </a:r>
            <a:r>
              <a:rPr sz="2200" spc="-45" dirty="0">
                <a:latin typeface="Times New Roman"/>
                <a:cs typeface="Times New Roman"/>
              </a:rPr>
              <a:t> </a:t>
            </a:r>
            <a:r>
              <a:rPr sz="2200" dirty="0">
                <a:latin typeface="Times New Roman"/>
                <a:cs typeface="Times New Roman"/>
              </a:rPr>
              <a:t>xalqaro</a:t>
            </a:r>
            <a:r>
              <a:rPr sz="2200" spc="-45" dirty="0">
                <a:latin typeface="Times New Roman"/>
                <a:cs typeface="Times New Roman"/>
              </a:rPr>
              <a:t> </a:t>
            </a:r>
            <a:r>
              <a:rPr sz="2200" dirty="0">
                <a:latin typeface="Times New Roman"/>
                <a:cs typeface="Times New Roman"/>
              </a:rPr>
              <a:t>tinchlik</a:t>
            </a:r>
            <a:r>
              <a:rPr sz="2200" spc="-50" dirty="0">
                <a:latin typeface="Times New Roman"/>
                <a:cs typeface="Times New Roman"/>
              </a:rPr>
              <a:t> </a:t>
            </a:r>
            <a:r>
              <a:rPr sz="2200" dirty="0">
                <a:latin typeface="Times New Roman"/>
                <a:cs typeface="Times New Roman"/>
              </a:rPr>
              <a:t>va</a:t>
            </a:r>
            <a:r>
              <a:rPr sz="2200" spc="-60" dirty="0">
                <a:latin typeface="Times New Roman"/>
                <a:cs typeface="Times New Roman"/>
              </a:rPr>
              <a:t> </a:t>
            </a:r>
            <a:r>
              <a:rPr sz="2200" spc="-10" dirty="0">
                <a:latin typeface="Times New Roman"/>
                <a:cs typeface="Times New Roman"/>
              </a:rPr>
              <a:t>osoyishtalikni </a:t>
            </a:r>
            <a:r>
              <a:rPr sz="2200" dirty="0">
                <a:latin typeface="Times New Roman"/>
                <a:cs typeface="Times New Roman"/>
              </a:rPr>
              <a:t>ta’minlashdan</a:t>
            </a:r>
            <a:r>
              <a:rPr sz="2200" spc="-65" dirty="0">
                <a:latin typeface="Times New Roman"/>
                <a:cs typeface="Times New Roman"/>
              </a:rPr>
              <a:t> </a:t>
            </a:r>
            <a:r>
              <a:rPr sz="2200" dirty="0">
                <a:latin typeface="Times New Roman"/>
                <a:cs typeface="Times New Roman"/>
              </a:rPr>
              <a:t>iborat.</a:t>
            </a:r>
            <a:r>
              <a:rPr sz="2200" spc="-60" dirty="0">
                <a:latin typeface="Times New Roman"/>
                <a:cs typeface="Times New Roman"/>
              </a:rPr>
              <a:t> </a:t>
            </a:r>
            <a:r>
              <a:rPr sz="2200" dirty="0">
                <a:latin typeface="Times New Roman"/>
                <a:cs typeface="Times New Roman"/>
              </a:rPr>
              <a:t>Jahon</a:t>
            </a:r>
            <a:r>
              <a:rPr sz="2200" spc="-65" dirty="0">
                <a:latin typeface="Times New Roman"/>
                <a:cs typeface="Times New Roman"/>
              </a:rPr>
              <a:t> </a:t>
            </a:r>
            <a:r>
              <a:rPr sz="2200" dirty="0">
                <a:latin typeface="Times New Roman"/>
                <a:cs typeface="Times New Roman"/>
              </a:rPr>
              <a:t>intellektual</a:t>
            </a:r>
            <a:r>
              <a:rPr sz="2200" spc="-55" dirty="0">
                <a:latin typeface="Times New Roman"/>
                <a:cs typeface="Times New Roman"/>
              </a:rPr>
              <a:t> </a:t>
            </a:r>
            <a:r>
              <a:rPr sz="2200" dirty="0">
                <a:latin typeface="Times New Roman"/>
                <a:cs typeface="Times New Roman"/>
              </a:rPr>
              <a:t>mulk</a:t>
            </a:r>
            <a:r>
              <a:rPr sz="2200" spc="-45" dirty="0">
                <a:latin typeface="Times New Roman"/>
                <a:cs typeface="Times New Roman"/>
              </a:rPr>
              <a:t> </a:t>
            </a:r>
            <a:r>
              <a:rPr sz="2200" dirty="0" err="1">
                <a:latin typeface="Times New Roman"/>
                <a:cs typeface="Times New Roman"/>
              </a:rPr>
              <a:t>tashkiloti</a:t>
            </a:r>
            <a:r>
              <a:rPr sz="2200" spc="-65" dirty="0">
                <a:latin typeface="Times New Roman"/>
                <a:cs typeface="Times New Roman"/>
              </a:rPr>
              <a:t> </a:t>
            </a:r>
            <a:r>
              <a:rPr sz="2200" dirty="0">
                <a:latin typeface="Times New Roman"/>
                <a:cs typeface="Times New Roman"/>
              </a:rPr>
              <a:t>1967</a:t>
            </a:r>
            <a:r>
              <a:rPr lang="en-US" sz="2200" spc="-80" dirty="0">
                <a:latin typeface="Times New Roman"/>
                <a:cs typeface="Times New Roman"/>
              </a:rPr>
              <a:t>-</a:t>
            </a:r>
            <a:r>
              <a:rPr sz="2200" spc="-10" dirty="0">
                <a:latin typeface="Times New Roman"/>
                <a:cs typeface="Times New Roman"/>
              </a:rPr>
              <a:t>yilda </a:t>
            </a:r>
            <a:r>
              <a:rPr sz="2200" dirty="0">
                <a:latin typeface="Times New Roman"/>
                <a:cs typeface="Times New Roman"/>
              </a:rPr>
              <a:t>tashkil</a:t>
            </a:r>
            <a:r>
              <a:rPr sz="2200" spc="-55" dirty="0">
                <a:latin typeface="Times New Roman"/>
                <a:cs typeface="Times New Roman"/>
              </a:rPr>
              <a:t> </a:t>
            </a:r>
            <a:r>
              <a:rPr sz="2200" dirty="0">
                <a:latin typeface="Times New Roman"/>
                <a:cs typeface="Times New Roman"/>
              </a:rPr>
              <a:t>etilgan,</a:t>
            </a:r>
            <a:r>
              <a:rPr sz="2200" spc="-50" dirty="0">
                <a:latin typeface="Times New Roman"/>
                <a:cs typeface="Times New Roman"/>
              </a:rPr>
              <a:t> </a:t>
            </a:r>
            <a:r>
              <a:rPr sz="2200" dirty="0">
                <a:latin typeface="Times New Roman"/>
                <a:cs typeface="Times New Roman"/>
              </a:rPr>
              <a:t>qarorgohi</a:t>
            </a:r>
            <a:r>
              <a:rPr sz="2200" spc="-45" dirty="0">
                <a:latin typeface="Times New Roman"/>
                <a:cs typeface="Times New Roman"/>
              </a:rPr>
              <a:t> </a:t>
            </a:r>
            <a:r>
              <a:rPr sz="2200" dirty="0">
                <a:latin typeface="Times New Roman"/>
                <a:cs typeface="Times New Roman"/>
              </a:rPr>
              <a:t>Jeneva</a:t>
            </a:r>
            <a:r>
              <a:rPr sz="2200" spc="-50" dirty="0">
                <a:latin typeface="Times New Roman"/>
                <a:cs typeface="Times New Roman"/>
              </a:rPr>
              <a:t> </a:t>
            </a:r>
            <a:r>
              <a:rPr sz="2200" dirty="0">
                <a:latin typeface="Times New Roman"/>
                <a:cs typeface="Times New Roman"/>
              </a:rPr>
              <a:t>shahrida,</a:t>
            </a:r>
            <a:r>
              <a:rPr sz="2200" spc="-60" dirty="0">
                <a:latin typeface="Times New Roman"/>
                <a:cs typeface="Times New Roman"/>
              </a:rPr>
              <a:t> </a:t>
            </a:r>
            <a:r>
              <a:rPr sz="2200" dirty="0">
                <a:latin typeface="Times New Roman"/>
                <a:cs typeface="Times New Roman"/>
              </a:rPr>
              <a:t>uning</a:t>
            </a:r>
            <a:r>
              <a:rPr sz="2200" spc="-50" dirty="0">
                <a:latin typeface="Times New Roman"/>
                <a:cs typeface="Times New Roman"/>
              </a:rPr>
              <a:t> </a:t>
            </a:r>
            <a:r>
              <a:rPr sz="2200" dirty="0">
                <a:latin typeface="Times New Roman"/>
                <a:cs typeface="Times New Roman"/>
              </a:rPr>
              <a:t>asosiy</a:t>
            </a:r>
            <a:r>
              <a:rPr sz="2200" spc="-55" dirty="0">
                <a:latin typeface="Times New Roman"/>
                <a:cs typeface="Times New Roman"/>
              </a:rPr>
              <a:t> </a:t>
            </a:r>
            <a:r>
              <a:rPr sz="2200" dirty="0">
                <a:latin typeface="Times New Roman"/>
                <a:cs typeface="Times New Roman"/>
              </a:rPr>
              <a:t>madsadi</a:t>
            </a:r>
            <a:r>
              <a:rPr sz="2200" spc="-30" dirty="0">
                <a:latin typeface="Times New Roman"/>
                <a:cs typeface="Times New Roman"/>
              </a:rPr>
              <a:t> </a:t>
            </a:r>
            <a:r>
              <a:rPr sz="2200" spc="-10" dirty="0">
                <a:latin typeface="Times New Roman"/>
                <a:cs typeface="Times New Roman"/>
              </a:rPr>
              <a:t>bugun </a:t>
            </a:r>
            <a:r>
              <a:rPr sz="2200" dirty="0">
                <a:latin typeface="Times New Roman"/>
                <a:cs typeface="Times New Roman"/>
              </a:rPr>
              <a:t>dunyoda</a:t>
            </a:r>
            <a:r>
              <a:rPr sz="2200" spc="-85" dirty="0">
                <a:latin typeface="Times New Roman"/>
                <a:cs typeface="Times New Roman"/>
              </a:rPr>
              <a:t> </a:t>
            </a:r>
            <a:r>
              <a:rPr sz="2200" dirty="0">
                <a:latin typeface="Times New Roman"/>
                <a:cs typeface="Times New Roman"/>
              </a:rPr>
              <a:t>intellektual</a:t>
            </a:r>
            <a:r>
              <a:rPr sz="2200" spc="-40" dirty="0">
                <a:latin typeface="Times New Roman"/>
                <a:cs typeface="Times New Roman"/>
              </a:rPr>
              <a:t> </a:t>
            </a:r>
            <a:r>
              <a:rPr sz="2200" dirty="0">
                <a:latin typeface="Times New Roman"/>
                <a:cs typeface="Times New Roman"/>
              </a:rPr>
              <a:t>mulkni</a:t>
            </a:r>
            <a:r>
              <a:rPr sz="2200" spc="-30" dirty="0">
                <a:latin typeface="Times New Roman"/>
                <a:cs typeface="Times New Roman"/>
              </a:rPr>
              <a:t> </a:t>
            </a:r>
            <a:r>
              <a:rPr sz="2200" dirty="0">
                <a:latin typeface="Times New Roman"/>
                <a:cs typeface="Times New Roman"/>
              </a:rPr>
              <a:t>himoya</a:t>
            </a:r>
            <a:r>
              <a:rPr sz="2200" spc="-55" dirty="0">
                <a:latin typeface="Times New Roman"/>
                <a:cs typeface="Times New Roman"/>
              </a:rPr>
              <a:t> </a:t>
            </a:r>
            <a:r>
              <a:rPr sz="2200" dirty="0">
                <a:latin typeface="Times New Roman"/>
                <a:cs typeface="Times New Roman"/>
              </a:rPr>
              <a:t>qilish</a:t>
            </a:r>
            <a:r>
              <a:rPr sz="2200" spc="-40" dirty="0">
                <a:latin typeface="Times New Roman"/>
                <a:cs typeface="Times New Roman"/>
              </a:rPr>
              <a:t> </a:t>
            </a:r>
            <a:r>
              <a:rPr sz="2200" dirty="0">
                <a:latin typeface="Times New Roman"/>
                <a:cs typeface="Times New Roman"/>
              </a:rPr>
              <a:t>va</a:t>
            </a:r>
            <a:r>
              <a:rPr sz="2200" spc="-60" dirty="0">
                <a:latin typeface="Times New Roman"/>
                <a:cs typeface="Times New Roman"/>
              </a:rPr>
              <a:t> </a:t>
            </a:r>
            <a:r>
              <a:rPr sz="2200" dirty="0">
                <a:latin typeface="Times New Roman"/>
                <a:cs typeface="Times New Roman"/>
              </a:rPr>
              <a:t>bu</a:t>
            </a:r>
            <a:r>
              <a:rPr sz="2200" spc="-55" dirty="0">
                <a:latin typeface="Times New Roman"/>
                <a:cs typeface="Times New Roman"/>
              </a:rPr>
              <a:t> </a:t>
            </a:r>
            <a:r>
              <a:rPr sz="2200" dirty="0">
                <a:latin typeface="Times New Roman"/>
                <a:cs typeface="Times New Roman"/>
              </a:rPr>
              <a:t>sohadagi</a:t>
            </a:r>
            <a:r>
              <a:rPr sz="2200" spc="-65" dirty="0">
                <a:latin typeface="Times New Roman"/>
                <a:cs typeface="Times New Roman"/>
              </a:rPr>
              <a:t> </a:t>
            </a:r>
            <a:r>
              <a:rPr sz="2200" spc="-10" dirty="0">
                <a:latin typeface="Times New Roman"/>
                <a:cs typeface="Times New Roman"/>
              </a:rPr>
              <a:t>xalqaro </a:t>
            </a:r>
            <a:r>
              <a:rPr sz="2200" dirty="0">
                <a:latin typeface="Times New Roman"/>
                <a:cs typeface="Times New Roman"/>
              </a:rPr>
              <a:t>kelishuvlarni</a:t>
            </a:r>
            <a:r>
              <a:rPr sz="2200" spc="-35" dirty="0">
                <a:latin typeface="Times New Roman"/>
                <a:cs typeface="Times New Roman"/>
              </a:rPr>
              <a:t> </a:t>
            </a:r>
            <a:r>
              <a:rPr sz="2200" dirty="0">
                <a:latin typeface="Times New Roman"/>
                <a:cs typeface="Times New Roman"/>
              </a:rPr>
              <a:t>hayotga</a:t>
            </a:r>
            <a:r>
              <a:rPr sz="2200" spc="-55" dirty="0">
                <a:latin typeface="Times New Roman"/>
                <a:cs typeface="Times New Roman"/>
              </a:rPr>
              <a:t> </a:t>
            </a:r>
            <a:r>
              <a:rPr sz="2200" dirty="0">
                <a:latin typeface="Times New Roman"/>
                <a:cs typeface="Times New Roman"/>
              </a:rPr>
              <a:t>tadbiq</a:t>
            </a:r>
            <a:r>
              <a:rPr sz="2200" spc="-40" dirty="0">
                <a:latin typeface="Times New Roman"/>
                <a:cs typeface="Times New Roman"/>
              </a:rPr>
              <a:t> </a:t>
            </a:r>
            <a:r>
              <a:rPr sz="2200" dirty="0">
                <a:latin typeface="Times New Roman"/>
                <a:cs typeface="Times New Roman"/>
              </a:rPr>
              <a:t>etishdan</a:t>
            </a:r>
            <a:r>
              <a:rPr sz="2200" spc="-30" dirty="0">
                <a:latin typeface="Times New Roman"/>
                <a:cs typeface="Times New Roman"/>
              </a:rPr>
              <a:t> </a:t>
            </a:r>
            <a:r>
              <a:rPr sz="2200" spc="-10" dirty="0">
                <a:latin typeface="Times New Roman"/>
                <a:cs typeface="Times New Roman"/>
              </a:rPr>
              <a:t>iborat</a:t>
            </a:r>
            <a:endParaRPr sz="2200" dirty="0">
              <a:latin typeface="Times New Roman"/>
              <a:cs typeface="Times New Roman"/>
            </a:endParaRPr>
          </a:p>
          <a:p>
            <a:pPr marL="19685" marR="12700" indent="-635" algn="just">
              <a:lnSpc>
                <a:spcPct val="100000"/>
              </a:lnSpc>
              <a:spcBef>
                <a:spcPts val="5"/>
              </a:spcBef>
            </a:pPr>
            <a:r>
              <a:rPr sz="2200" b="1" dirty="0">
                <a:solidFill>
                  <a:srgbClr val="080808"/>
                </a:solidFill>
                <a:latin typeface="Times New Roman"/>
                <a:cs typeface="Times New Roman"/>
              </a:rPr>
              <a:t>BMTning</a:t>
            </a:r>
            <a:r>
              <a:rPr sz="2200" b="1" spc="-95" dirty="0">
                <a:solidFill>
                  <a:srgbClr val="080808"/>
                </a:solidFill>
                <a:latin typeface="Times New Roman"/>
                <a:cs typeface="Times New Roman"/>
              </a:rPr>
              <a:t> </a:t>
            </a:r>
            <a:r>
              <a:rPr sz="2200" b="1" dirty="0">
                <a:solidFill>
                  <a:srgbClr val="080808"/>
                </a:solidFill>
                <a:latin typeface="Times New Roman"/>
                <a:cs typeface="Times New Roman"/>
              </a:rPr>
              <a:t>sanoat</a:t>
            </a:r>
            <a:r>
              <a:rPr sz="2200" b="1" spc="-85" dirty="0">
                <a:solidFill>
                  <a:srgbClr val="080808"/>
                </a:solidFill>
                <a:latin typeface="Times New Roman"/>
                <a:cs typeface="Times New Roman"/>
              </a:rPr>
              <a:t> </a:t>
            </a:r>
            <a:r>
              <a:rPr sz="2200" b="1" dirty="0">
                <a:solidFill>
                  <a:srgbClr val="080808"/>
                </a:solidFill>
                <a:latin typeface="Times New Roman"/>
                <a:cs typeface="Times New Roman"/>
              </a:rPr>
              <a:t>taraqqiyoti</a:t>
            </a:r>
            <a:r>
              <a:rPr sz="2200" b="1" spc="-75" dirty="0">
                <a:solidFill>
                  <a:srgbClr val="080808"/>
                </a:solidFill>
                <a:latin typeface="Times New Roman"/>
                <a:cs typeface="Times New Roman"/>
              </a:rPr>
              <a:t> </a:t>
            </a:r>
            <a:r>
              <a:rPr sz="2200" b="1" dirty="0">
                <a:solidFill>
                  <a:srgbClr val="080808"/>
                </a:solidFill>
                <a:latin typeface="Times New Roman"/>
                <a:cs typeface="Times New Roman"/>
              </a:rPr>
              <a:t>tashkiloti</a:t>
            </a:r>
            <a:r>
              <a:rPr sz="2200" b="1" spc="-75" dirty="0">
                <a:solidFill>
                  <a:srgbClr val="080808"/>
                </a:solidFill>
                <a:latin typeface="Times New Roman"/>
                <a:cs typeface="Times New Roman"/>
              </a:rPr>
              <a:t> </a:t>
            </a:r>
            <a:r>
              <a:rPr sz="2200" b="1" dirty="0">
                <a:solidFill>
                  <a:srgbClr val="080808"/>
                </a:solidFill>
                <a:latin typeface="Times New Roman"/>
                <a:cs typeface="Times New Roman"/>
              </a:rPr>
              <a:t>(YUNIDO)</a:t>
            </a:r>
            <a:r>
              <a:rPr sz="2200" b="1" spc="-70" dirty="0">
                <a:solidFill>
                  <a:srgbClr val="080808"/>
                </a:solidFill>
                <a:latin typeface="Times New Roman"/>
                <a:cs typeface="Times New Roman"/>
              </a:rPr>
              <a:t> </a:t>
            </a:r>
            <a:r>
              <a:rPr sz="2200" spc="-20" dirty="0">
                <a:solidFill>
                  <a:srgbClr val="080808"/>
                </a:solidFill>
                <a:latin typeface="Times New Roman"/>
                <a:cs typeface="Times New Roman"/>
              </a:rPr>
              <a:t>Bosh </a:t>
            </a:r>
            <a:r>
              <a:rPr sz="2200" dirty="0">
                <a:solidFill>
                  <a:srgbClr val="080808"/>
                </a:solidFill>
                <a:latin typeface="Times New Roman"/>
                <a:cs typeface="Times New Roman"/>
              </a:rPr>
              <a:t>Assambleyaning</a:t>
            </a:r>
            <a:r>
              <a:rPr sz="2200" spc="-95" dirty="0">
                <a:solidFill>
                  <a:srgbClr val="080808"/>
                </a:solidFill>
                <a:latin typeface="Times New Roman"/>
                <a:cs typeface="Times New Roman"/>
              </a:rPr>
              <a:t> </a:t>
            </a:r>
            <a:r>
              <a:rPr sz="2200" dirty="0">
                <a:solidFill>
                  <a:srgbClr val="080808"/>
                </a:solidFill>
                <a:latin typeface="Times New Roman"/>
                <a:cs typeface="Times New Roman"/>
              </a:rPr>
              <a:t>organi</a:t>
            </a:r>
            <a:r>
              <a:rPr sz="2200" spc="-65" dirty="0">
                <a:solidFill>
                  <a:srgbClr val="080808"/>
                </a:solidFill>
                <a:latin typeface="Times New Roman"/>
                <a:cs typeface="Times New Roman"/>
              </a:rPr>
              <a:t> </a:t>
            </a:r>
            <a:r>
              <a:rPr sz="2200" dirty="0" err="1">
                <a:solidFill>
                  <a:srgbClr val="080808"/>
                </a:solidFill>
                <a:latin typeface="Times New Roman"/>
                <a:cs typeface="Times New Roman"/>
              </a:rPr>
              <a:t>sifatida</a:t>
            </a:r>
            <a:r>
              <a:rPr sz="2200" spc="-50" dirty="0">
                <a:solidFill>
                  <a:srgbClr val="080808"/>
                </a:solidFill>
                <a:latin typeface="Times New Roman"/>
                <a:cs typeface="Times New Roman"/>
              </a:rPr>
              <a:t> </a:t>
            </a:r>
            <a:r>
              <a:rPr sz="2200" dirty="0">
                <a:solidFill>
                  <a:srgbClr val="080808"/>
                </a:solidFill>
                <a:latin typeface="Times New Roman"/>
                <a:cs typeface="Times New Roman"/>
              </a:rPr>
              <a:t>1966</a:t>
            </a:r>
            <a:r>
              <a:rPr lang="en-US" sz="2200" spc="-60" dirty="0">
                <a:solidFill>
                  <a:srgbClr val="080808"/>
                </a:solidFill>
                <a:latin typeface="Times New Roman"/>
                <a:cs typeface="Times New Roman"/>
              </a:rPr>
              <a:t>-</a:t>
            </a:r>
            <a:r>
              <a:rPr sz="2200" dirty="0">
                <a:solidFill>
                  <a:srgbClr val="080808"/>
                </a:solidFill>
                <a:latin typeface="Times New Roman"/>
                <a:cs typeface="Times New Roman"/>
              </a:rPr>
              <a:t>yil</a:t>
            </a:r>
            <a:r>
              <a:rPr sz="2200" spc="-75" dirty="0">
                <a:solidFill>
                  <a:srgbClr val="080808"/>
                </a:solidFill>
                <a:latin typeface="Times New Roman"/>
                <a:cs typeface="Times New Roman"/>
              </a:rPr>
              <a:t> </a:t>
            </a:r>
            <a:r>
              <a:rPr lang="en-US" sz="2200" spc="-25" dirty="0">
                <a:solidFill>
                  <a:srgbClr val="080808"/>
                </a:solidFill>
                <a:latin typeface="Times New Roman"/>
                <a:cs typeface="Times New Roman"/>
              </a:rPr>
              <a:t>17-</a:t>
            </a:r>
            <a:r>
              <a:rPr lang="en-US" sz="2200" dirty="0">
                <a:solidFill>
                  <a:srgbClr val="080808"/>
                </a:solidFill>
                <a:latin typeface="Times New Roman"/>
                <a:cs typeface="Times New Roman"/>
              </a:rPr>
              <a:t>noyabrdagi </a:t>
            </a:r>
            <a:r>
              <a:rPr sz="2200" dirty="0">
                <a:solidFill>
                  <a:srgbClr val="080808"/>
                </a:solidFill>
                <a:latin typeface="Times New Roman"/>
                <a:cs typeface="Times New Roman"/>
              </a:rPr>
              <a:t>Bosh</a:t>
            </a:r>
            <a:r>
              <a:rPr sz="2200" spc="-140" dirty="0">
                <a:solidFill>
                  <a:srgbClr val="080808"/>
                </a:solidFill>
                <a:latin typeface="Times New Roman"/>
                <a:cs typeface="Times New Roman"/>
              </a:rPr>
              <a:t> </a:t>
            </a:r>
            <a:r>
              <a:rPr sz="2200" dirty="0" err="1">
                <a:solidFill>
                  <a:srgbClr val="080808"/>
                </a:solidFill>
                <a:latin typeface="Times New Roman"/>
                <a:cs typeface="Times New Roman"/>
              </a:rPr>
              <a:t>Assambleyaning</a:t>
            </a:r>
            <a:r>
              <a:rPr sz="2200" spc="-40" dirty="0">
                <a:solidFill>
                  <a:srgbClr val="080808"/>
                </a:solidFill>
                <a:latin typeface="Times New Roman"/>
                <a:cs typeface="Times New Roman"/>
              </a:rPr>
              <a:t> </a:t>
            </a:r>
            <a:r>
              <a:rPr sz="2200" dirty="0" err="1">
                <a:solidFill>
                  <a:srgbClr val="080808"/>
                </a:solidFill>
                <a:latin typeface="Times New Roman"/>
                <a:cs typeface="Times New Roman"/>
              </a:rPr>
              <a:t>rezolyutsiyasi</a:t>
            </a:r>
            <a:r>
              <a:rPr sz="2200" spc="-70" dirty="0">
                <a:solidFill>
                  <a:srgbClr val="080808"/>
                </a:solidFill>
                <a:latin typeface="Times New Roman"/>
                <a:cs typeface="Times New Roman"/>
              </a:rPr>
              <a:t> </a:t>
            </a:r>
            <a:r>
              <a:rPr sz="2200" dirty="0">
                <a:solidFill>
                  <a:srgbClr val="080808"/>
                </a:solidFill>
                <a:latin typeface="Times New Roman"/>
                <a:cs typeface="Times New Roman"/>
              </a:rPr>
              <a:t>asosida</a:t>
            </a:r>
            <a:r>
              <a:rPr sz="2200" spc="-40" dirty="0">
                <a:solidFill>
                  <a:srgbClr val="080808"/>
                </a:solidFill>
                <a:latin typeface="Times New Roman"/>
                <a:cs typeface="Times New Roman"/>
              </a:rPr>
              <a:t> </a:t>
            </a:r>
            <a:r>
              <a:rPr sz="2200" dirty="0">
                <a:solidFill>
                  <a:srgbClr val="080808"/>
                </a:solidFill>
                <a:latin typeface="Times New Roman"/>
                <a:cs typeface="Times New Roman"/>
              </a:rPr>
              <a:t>tashkil</a:t>
            </a:r>
            <a:r>
              <a:rPr sz="2200" spc="-45" dirty="0">
                <a:solidFill>
                  <a:srgbClr val="080808"/>
                </a:solidFill>
                <a:latin typeface="Times New Roman"/>
                <a:cs typeface="Times New Roman"/>
              </a:rPr>
              <a:t> </a:t>
            </a:r>
            <a:r>
              <a:rPr sz="2200" dirty="0">
                <a:solidFill>
                  <a:srgbClr val="080808"/>
                </a:solidFill>
                <a:latin typeface="Times New Roman"/>
                <a:cs typeface="Times New Roman"/>
              </a:rPr>
              <a:t>etilgan.</a:t>
            </a:r>
            <a:r>
              <a:rPr sz="2200" spc="-50" dirty="0">
                <a:solidFill>
                  <a:srgbClr val="080808"/>
                </a:solidFill>
                <a:latin typeface="Times New Roman"/>
                <a:cs typeface="Times New Roman"/>
              </a:rPr>
              <a:t> </a:t>
            </a:r>
            <a:r>
              <a:rPr sz="2200" dirty="0">
                <a:solidFill>
                  <a:srgbClr val="080808"/>
                </a:solidFill>
                <a:latin typeface="Times New Roman"/>
                <a:cs typeface="Times New Roman"/>
              </a:rPr>
              <a:t>1985</a:t>
            </a:r>
            <a:r>
              <a:rPr lang="en-US" sz="2200" spc="-50" dirty="0">
                <a:solidFill>
                  <a:srgbClr val="080808"/>
                </a:solidFill>
                <a:latin typeface="Times New Roman"/>
                <a:cs typeface="Times New Roman"/>
              </a:rPr>
              <a:t>-</a:t>
            </a:r>
            <a:r>
              <a:rPr sz="2200" dirty="0">
                <a:solidFill>
                  <a:srgbClr val="080808"/>
                </a:solidFill>
                <a:latin typeface="Times New Roman"/>
                <a:cs typeface="Times New Roman"/>
              </a:rPr>
              <a:t>yilda</a:t>
            </a:r>
            <a:r>
              <a:rPr sz="2200" spc="-130" dirty="0">
                <a:solidFill>
                  <a:srgbClr val="080808"/>
                </a:solidFill>
                <a:latin typeface="Times New Roman"/>
                <a:cs typeface="Times New Roman"/>
              </a:rPr>
              <a:t> </a:t>
            </a:r>
            <a:r>
              <a:rPr sz="2200" spc="-10" dirty="0">
                <a:solidFill>
                  <a:srgbClr val="080808"/>
                </a:solidFill>
                <a:latin typeface="Times New Roman"/>
                <a:cs typeface="Times New Roman"/>
              </a:rPr>
              <a:t>YUNIDO </a:t>
            </a:r>
            <a:r>
              <a:rPr sz="2200" dirty="0">
                <a:solidFill>
                  <a:srgbClr val="080808"/>
                </a:solidFill>
                <a:latin typeface="Times New Roman"/>
                <a:cs typeface="Times New Roman"/>
              </a:rPr>
              <a:t>BMTning</a:t>
            </a:r>
            <a:r>
              <a:rPr sz="2200" spc="-60" dirty="0">
                <a:solidFill>
                  <a:srgbClr val="080808"/>
                </a:solidFill>
                <a:latin typeface="Times New Roman"/>
                <a:cs typeface="Times New Roman"/>
              </a:rPr>
              <a:t> </a:t>
            </a:r>
            <a:r>
              <a:rPr sz="2200" dirty="0">
                <a:solidFill>
                  <a:srgbClr val="080808"/>
                </a:solidFill>
                <a:latin typeface="Times New Roman"/>
                <a:cs typeface="Times New Roman"/>
              </a:rPr>
              <a:t>ixtisoslashgan</a:t>
            </a:r>
            <a:r>
              <a:rPr sz="2200" spc="-75" dirty="0">
                <a:solidFill>
                  <a:srgbClr val="080808"/>
                </a:solidFill>
                <a:latin typeface="Times New Roman"/>
                <a:cs typeface="Times New Roman"/>
              </a:rPr>
              <a:t> </a:t>
            </a:r>
            <a:r>
              <a:rPr sz="2200" dirty="0">
                <a:solidFill>
                  <a:srgbClr val="080808"/>
                </a:solidFill>
                <a:latin typeface="Times New Roman"/>
                <a:cs typeface="Times New Roman"/>
              </a:rPr>
              <a:t>muassasasiga</a:t>
            </a:r>
            <a:r>
              <a:rPr sz="2200" spc="-45" dirty="0">
                <a:solidFill>
                  <a:srgbClr val="080808"/>
                </a:solidFill>
                <a:latin typeface="Times New Roman"/>
                <a:cs typeface="Times New Roman"/>
              </a:rPr>
              <a:t> </a:t>
            </a:r>
            <a:r>
              <a:rPr sz="2200" dirty="0">
                <a:solidFill>
                  <a:srgbClr val="080808"/>
                </a:solidFill>
                <a:latin typeface="Times New Roman"/>
                <a:cs typeface="Times New Roman"/>
              </a:rPr>
              <a:t>aylantirildi.</a:t>
            </a:r>
            <a:r>
              <a:rPr sz="2200" spc="-65" dirty="0">
                <a:solidFill>
                  <a:srgbClr val="080808"/>
                </a:solidFill>
                <a:latin typeface="Times New Roman"/>
                <a:cs typeface="Times New Roman"/>
              </a:rPr>
              <a:t> </a:t>
            </a:r>
            <a:r>
              <a:rPr sz="2200" dirty="0">
                <a:solidFill>
                  <a:srgbClr val="080808"/>
                </a:solidFill>
                <a:latin typeface="Times New Roman"/>
                <a:cs typeface="Times New Roman"/>
              </a:rPr>
              <a:t>Uning</a:t>
            </a:r>
            <a:r>
              <a:rPr sz="2200" spc="-60" dirty="0">
                <a:solidFill>
                  <a:srgbClr val="080808"/>
                </a:solidFill>
                <a:latin typeface="Times New Roman"/>
                <a:cs typeface="Times New Roman"/>
              </a:rPr>
              <a:t> </a:t>
            </a:r>
            <a:r>
              <a:rPr sz="2200" spc="-10" dirty="0">
                <a:solidFill>
                  <a:srgbClr val="080808"/>
                </a:solidFill>
                <a:latin typeface="Times New Roman"/>
                <a:cs typeface="Times New Roman"/>
              </a:rPr>
              <a:t>qarorgoxi </a:t>
            </a:r>
            <a:r>
              <a:rPr sz="2200" spc="-55" dirty="0">
                <a:solidFill>
                  <a:srgbClr val="080808"/>
                </a:solidFill>
                <a:latin typeface="Times New Roman"/>
                <a:cs typeface="Times New Roman"/>
              </a:rPr>
              <a:t>Vena</a:t>
            </a:r>
            <a:r>
              <a:rPr sz="2200" spc="-85" dirty="0">
                <a:solidFill>
                  <a:srgbClr val="080808"/>
                </a:solidFill>
                <a:latin typeface="Times New Roman"/>
                <a:cs typeface="Times New Roman"/>
              </a:rPr>
              <a:t> </a:t>
            </a:r>
            <a:r>
              <a:rPr sz="2200" dirty="0" err="1">
                <a:solidFill>
                  <a:srgbClr val="080808"/>
                </a:solidFill>
                <a:latin typeface="Times New Roman"/>
                <a:cs typeface="Times New Roman"/>
              </a:rPr>
              <a:t>sha</a:t>
            </a:r>
            <a:r>
              <a:rPr lang="en-US" sz="2200" dirty="0" err="1">
                <a:solidFill>
                  <a:srgbClr val="080808"/>
                </a:solidFill>
                <a:latin typeface="Times New Roman"/>
                <a:cs typeface="Times New Roman"/>
              </a:rPr>
              <a:t>h</a:t>
            </a:r>
            <a:r>
              <a:rPr sz="2200" dirty="0" err="1">
                <a:solidFill>
                  <a:srgbClr val="080808"/>
                </a:solidFill>
                <a:latin typeface="Times New Roman"/>
                <a:cs typeface="Times New Roman"/>
              </a:rPr>
              <a:t>rida</a:t>
            </a:r>
            <a:r>
              <a:rPr sz="2200" dirty="0">
                <a:solidFill>
                  <a:srgbClr val="080808"/>
                </a:solidFill>
                <a:latin typeface="Times New Roman"/>
                <a:cs typeface="Times New Roman"/>
              </a:rPr>
              <a:t>.</a:t>
            </a:r>
            <a:r>
              <a:rPr sz="2200" spc="-135" dirty="0">
                <a:solidFill>
                  <a:srgbClr val="080808"/>
                </a:solidFill>
                <a:latin typeface="Times New Roman"/>
                <a:cs typeface="Times New Roman"/>
              </a:rPr>
              <a:t> </a:t>
            </a:r>
            <a:r>
              <a:rPr sz="2200" dirty="0">
                <a:solidFill>
                  <a:srgbClr val="080808"/>
                </a:solidFill>
                <a:latin typeface="Times New Roman"/>
                <a:cs typeface="Times New Roman"/>
              </a:rPr>
              <a:t>YUNIDOning</a:t>
            </a:r>
            <a:r>
              <a:rPr sz="2200" spc="-70" dirty="0">
                <a:solidFill>
                  <a:srgbClr val="080808"/>
                </a:solidFill>
                <a:latin typeface="Times New Roman"/>
                <a:cs typeface="Times New Roman"/>
              </a:rPr>
              <a:t> </a:t>
            </a:r>
            <a:r>
              <a:rPr sz="2200" dirty="0">
                <a:solidFill>
                  <a:srgbClr val="080808"/>
                </a:solidFill>
                <a:latin typeface="Times New Roman"/>
                <a:cs typeface="Times New Roman"/>
              </a:rPr>
              <a:t>asosiy</a:t>
            </a:r>
            <a:r>
              <a:rPr sz="2200" spc="-65" dirty="0">
                <a:solidFill>
                  <a:srgbClr val="080808"/>
                </a:solidFill>
                <a:latin typeface="Times New Roman"/>
                <a:cs typeface="Times New Roman"/>
              </a:rPr>
              <a:t> </a:t>
            </a:r>
            <a:r>
              <a:rPr sz="2200" dirty="0">
                <a:solidFill>
                  <a:srgbClr val="080808"/>
                </a:solidFill>
                <a:latin typeface="Times New Roman"/>
                <a:cs typeface="Times New Roman"/>
              </a:rPr>
              <a:t>maqsadi</a:t>
            </a:r>
            <a:r>
              <a:rPr sz="2200" spc="-60" dirty="0">
                <a:solidFill>
                  <a:srgbClr val="080808"/>
                </a:solidFill>
                <a:latin typeface="Times New Roman"/>
                <a:cs typeface="Times New Roman"/>
              </a:rPr>
              <a:t> </a:t>
            </a:r>
            <a:r>
              <a:rPr sz="2200" dirty="0">
                <a:solidFill>
                  <a:srgbClr val="080808"/>
                </a:solidFill>
                <a:latin typeface="Times New Roman"/>
                <a:cs typeface="Times New Roman"/>
              </a:rPr>
              <a:t>rivojlanayotgan</a:t>
            </a:r>
            <a:r>
              <a:rPr sz="2200" spc="-75" dirty="0">
                <a:solidFill>
                  <a:srgbClr val="080808"/>
                </a:solidFill>
                <a:latin typeface="Times New Roman"/>
                <a:cs typeface="Times New Roman"/>
              </a:rPr>
              <a:t> </a:t>
            </a:r>
            <a:r>
              <a:rPr sz="2200" spc="-10" dirty="0">
                <a:solidFill>
                  <a:srgbClr val="080808"/>
                </a:solidFill>
                <a:latin typeface="Times New Roman"/>
                <a:cs typeface="Times New Roman"/>
              </a:rPr>
              <a:t>davlatlar </a:t>
            </a:r>
            <a:r>
              <a:rPr sz="2200" dirty="0">
                <a:solidFill>
                  <a:srgbClr val="080808"/>
                </a:solidFill>
                <a:latin typeface="Times New Roman"/>
                <a:cs typeface="Times New Roman"/>
              </a:rPr>
              <a:t>sanoatining</a:t>
            </a:r>
            <a:r>
              <a:rPr sz="2200" spc="-50" dirty="0">
                <a:solidFill>
                  <a:srgbClr val="080808"/>
                </a:solidFill>
                <a:latin typeface="Times New Roman"/>
                <a:cs typeface="Times New Roman"/>
              </a:rPr>
              <a:t> </a:t>
            </a:r>
            <a:r>
              <a:rPr sz="2200" dirty="0">
                <a:solidFill>
                  <a:srgbClr val="080808"/>
                </a:solidFill>
                <a:latin typeface="Times New Roman"/>
                <a:cs typeface="Times New Roman"/>
              </a:rPr>
              <a:t>o‘sishiga</a:t>
            </a:r>
            <a:r>
              <a:rPr sz="2200" spc="-50" dirty="0">
                <a:solidFill>
                  <a:srgbClr val="080808"/>
                </a:solidFill>
                <a:latin typeface="Times New Roman"/>
                <a:cs typeface="Times New Roman"/>
              </a:rPr>
              <a:t> </a:t>
            </a:r>
            <a:r>
              <a:rPr sz="2200" dirty="0">
                <a:solidFill>
                  <a:srgbClr val="080808"/>
                </a:solidFill>
                <a:latin typeface="Times New Roman"/>
                <a:cs typeface="Times New Roman"/>
              </a:rPr>
              <a:t>va</a:t>
            </a:r>
            <a:r>
              <a:rPr sz="2200" spc="-45" dirty="0">
                <a:solidFill>
                  <a:srgbClr val="080808"/>
                </a:solidFill>
                <a:latin typeface="Times New Roman"/>
                <a:cs typeface="Times New Roman"/>
              </a:rPr>
              <a:t> </a:t>
            </a:r>
            <a:r>
              <a:rPr sz="2200" dirty="0">
                <a:solidFill>
                  <a:srgbClr val="080808"/>
                </a:solidFill>
                <a:latin typeface="Times New Roman"/>
                <a:cs typeface="Times New Roman"/>
              </a:rPr>
              <a:t>ularning</a:t>
            </a:r>
            <a:r>
              <a:rPr sz="2200" spc="-40" dirty="0">
                <a:solidFill>
                  <a:srgbClr val="080808"/>
                </a:solidFill>
                <a:latin typeface="Times New Roman"/>
                <a:cs typeface="Times New Roman"/>
              </a:rPr>
              <a:t> </a:t>
            </a:r>
            <a:r>
              <a:rPr sz="2200" dirty="0">
                <a:solidFill>
                  <a:srgbClr val="080808"/>
                </a:solidFill>
                <a:latin typeface="Times New Roman"/>
                <a:cs typeface="Times New Roman"/>
              </a:rPr>
              <a:t>tezroq</a:t>
            </a:r>
            <a:r>
              <a:rPr sz="2200" spc="-35" dirty="0">
                <a:solidFill>
                  <a:srgbClr val="080808"/>
                </a:solidFill>
                <a:latin typeface="Times New Roman"/>
                <a:cs typeface="Times New Roman"/>
              </a:rPr>
              <a:t> </a:t>
            </a:r>
            <a:r>
              <a:rPr sz="2200" spc="-10" dirty="0">
                <a:solidFill>
                  <a:srgbClr val="080808"/>
                </a:solidFill>
                <a:latin typeface="Times New Roman"/>
                <a:cs typeface="Times New Roman"/>
              </a:rPr>
              <a:t>industrializatsiyalashuviga </a:t>
            </a:r>
            <a:r>
              <a:rPr sz="2200" dirty="0">
                <a:solidFill>
                  <a:srgbClr val="080808"/>
                </a:solidFill>
                <a:latin typeface="Times New Roman"/>
                <a:cs typeface="Times New Roman"/>
              </a:rPr>
              <a:t>ko‘maklashishdan</a:t>
            </a:r>
            <a:r>
              <a:rPr sz="2200" spc="-125" dirty="0">
                <a:solidFill>
                  <a:srgbClr val="080808"/>
                </a:solidFill>
                <a:latin typeface="Times New Roman"/>
                <a:cs typeface="Times New Roman"/>
              </a:rPr>
              <a:t> </a:t>
            </a:r>
            <a:r>
              <a:rPr sz="2200" spc="-10" dirty="0">
                <a:solidFill>
                  <a:srgbClr val="080808"/>
                </a:solidFill>
                <a:latin typeface="Times New Roman"/>
                <a:cs typeface="Times New Roman"/>
              </a:rPr>
              <a:t>iborat</a:t>
            </a:r>
            <a:endParaRPr sz="2200" dirty="0">
              <a:latin typeface="Times New Roman"/>
              <a:cs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228600"/>
            <a:ext cx="8518525" cy="5725795"/>
          </a:xfrm>
          <a:prstGeom prst="rect">
            <a:avLst/>
          </a:prstGeom>
        </p:spPr>
        <p:txBody>
          <a:bodyPr vert="horz" wrap="square" lIns="0" tIns="12065" rIns="0" bIns="0" rtlCol="0">
            <a:spAutoFit/>
          </a:bodyPr>
          <a:lstStyle/>
          <a:p>
            <a:pPr marL="172720" marR="163830" indent="33020" algn="just">
              <a:lnSpc>
                <a:spcPct val="100000"/>
              </a:lnSpc>
              <a:spcBef>
                <a:spcPts val="95"/>
              </a:spcBef>
            </a:pPr>
            <a:r>
              <a:rPr sz="2200" b="1" dirty="0">
                <a:latin typeface="Times New Roman"/>
                <a:cs typeface="Times New Roman"/>
              </a:rPr>
              <a:t>BMTning</a:t>
            </a:r>
            <a:r>
              <a:rPr sz="2200" b="1" spc="-60" dirty="0">
                <a:latin typeface="Times New Roman"/>
                <a:cs typeface="Times New Roman"/>
              </a:rPr>
              <a:t> </a:t>
            </a:r>
            <a:r>
              <a:rPr sz="2200" b="1" spc="-20" dirty="0">
                <a:latin typeface="Times New Roman"/>
                <a:cs typeface="Times New Roman"/>
              </a:rPr>
              <a:t>oziq-</a:t>
            </a:r>
            <a:r>
              <a:rPr sz="2200" b="1" dirty="0">
                <a:latin typeface="Times New Roman"/>
                <a:cs typeface="Times New Roman"/>
              </a:rPr>
              <a:t>ovqat</a:t>
            </a:r>
            <a:r>
              <a:rPr sz="2200" b="1" spc="-40" dirty="0">
                <a:latin typeface="Times New Roman"/>
                <a:cs typeface="Times New Roman"/>
              </a:rPr>
              <a:t> </a:t>
            </a:r>
            <a:r>
              <a:rPr sz="2200" b="1" dirty="0">
                <a:latin typeface="Times New Roman"/>
                <a:cs typeface="Times New Roman"/>
              </a:rPr>
              <a:t>tashkiloti</a:t>
            </a:r>
            <a:r>
              <a:rPr sz="2200" b="1" spc="-50" dirty="0">
                <a:latin typeface="Times New Roman"/>
                <a:cs typeface="Times New Roman"/>
              </a:rPr>
              <a:t> </a:t>
            </a:r>
            <a:r>
              <a:rPr sz="2200" b="1" dirty="0">
                <a:latin typeface="Times New Roman"/>
                <a:cs typeface="Times New Roman"/>
              </a:rPr>
              <a:t>va</a:t>
            </a:r>
            <a:r>
              <a:rPr sz="2200" b="1" spc="-55" dirty="0">
                <a:latin typeface="Times New Roman"/>
                <a:cs typeface="Times New Roman"/>
              </a:rPr>
              <a:t> </a:t>
            </a:r>
            <a:r>
              <a:rPr sz="2200" b="1" dirty="0">
                <a:latin typeface="Times New Roman"/>
                <a:cs typeface="Times New Roman"/>
              </a:rPr>
              <a:t>qishloq</a:t>
            </a:r>
            <a:r>
              <a:rPr sz="2200" b="1" spc="-65" dirty="0">
                <a:latin typeface="Times New Roman"/>
                <a:cs typeface="Times New Roman"/>
              </a:rPr>
              <a:t> </a:t>
            </a:r>
            <a:r>
              <a:rPr sz="2200" b="1" dirty="0">
                <a:latin typeface="Times New Roman"/>
                <a:cs typeface="Times New Roman"/>
              </a:rPr>
              <a:t>xo’jaligi</a:t>
            </a:r>
            <a:r>
              <a:rPr sz="2200" b="1" spc="-45" dirty="0">
                <a:latin typeface="Times New Roman"/>
                <a:cs typeface="Times New Roman"/>
              </a:rPr>
              <a:t> </a:t>
            </a:r>
            <a:r>
              <a:rPr sz="2200" b="1" spc="-20" dirty="0">
                <a:latin typeface="Times New Roman"/>
                <a:cs typeface="Times New Roman"/>
              </a:rPr>
              <a:t>(FAO)</a:t>
            </a:r>
            <a:r>
              <a:rPr sz="2200" b="1" spc="-40" dirty="0">
                <a:latin typeface="Times New Roman"/>
                <a:cs typeface="Times New Roman"/>
              </a:rPr>
              <a:t> </a:t>
            </a:r>
            <a:r>
              <a:rPr sz="2200" dirty="0">
                <a:latin typeface="Times New Roman"/>
                <a:cs typeface="Times New Roman"/>
              </a:rPr>
              <a:t>1945</a:t>
            </a:r>
            <a:r>
              <a:rPr lang="en-US" sz="2200" spc="-65" dirty="0">
                <a:latin typeface="Times New Roman"/>
                <a:cs typeface="Times New Roman"/>
              </a:rPr>
              <a:t>-</a:t>
            </a:r>
            <a:r>
              <a:rPr sz="2200" spc="-10" dirty="0">
                <a:latin typeface="Times New Roman"/>
                <a:cs typeface="Times New Roman"/>
              </a:rPr>
              <a:t>yilda </a:t>
            </a:r>
            <a:r>
              <a:rPr sz="2200" dirty="0">
                <a:latin typeface="Times New Roman"/>
                <a:cs typeface="Times New Roman"/>
              </a:rPr>
              <a:t>tashkil</a:t>
            </a:r>
            <a:r>
              <a:rPr sz="2200" spc="-70" dirty="0">
                <a:latin typeface="Times New Roman"/>
                <a:cs typeface="Times New Roman"/>
              </a:rPr>
              <a:t> </a:t>
            </a:r>
            <a:r>
              <a:rPr sz="2200" dirty="0">
                <a:latin typeface="Times New Roman"/>
                <a:cs typeface="Times New Roman"/>
              </a:rPr>
              <a:t>etilgan.</a:t>
            </a:r>
            <a:r>
              <a:rPr sz="2200" spc="-55" dirty="0">
                <a:latin typeface="Times New Roman"/>
                <a:cs typeface="Times New Roman"/>
              </a:rPr>
              <a:t> </a:t>
            </a:r>
            <a:r>
              <a:rPr sz="2200" dirty="0">
                <a:latin typeface="Times New Roman"/>
                <a:cs typeface="Times New Roman"/>
              </a:rPr>
              <a:t>Uning</a:t>
            </a:r>
            <a:r>
              <a:rPr sz="2200" spc="-60" dirty="0">
                <a:latin typeface="Times New Roman"/>
                <a:cs typeface="Times New Roman"/>
              </a:rPr>
              <a:t> </a:t>
            </a:r>
            <a:r>
              <a:rPr sz="2200" dirty="0">
                <a:latin typeface="Times New Roman"/>
                <a:cs typeface="Times New Roman"/>
              </a:rPr>
              <a:t>madsadlari</a:t>
            </a:r>
            <a:r>
              <a:rPr sz="2200" spc="-35" dirty="0">
                <a:latin typeface="Times New Roman"/>
                <a:cs typeface="Times New Roman"/>
              </a:rPr>
              <a:t> </a:t>
            </a:r>
            <a:r>
              <a:rPr sz="2200" spc="-10" dirty="0">
                <a:latin typeface="Times New Roman"/>
                <a:cs typeface="Times New Roman"/>
              </a:rPr>
              <a:t>oziq-</a:t>
            </a:r>
            <a:r>
              <a:rPr sz="2200" dirty="0">
                <a:latin typeface="Times New Roman"/>
                <a:cs typeface="Times New Roman"/>
              </a:rPr>
              <a:t>ovqatlar</a:t>
            </a:r>
            <a:r>
              <a:rPr sz="2200" spc="-55" dirty="0">
                <a:latin typeface="Times New Roman"/>
                <a:cs typeface="Times New Roman"/>
              </a:rPr>
              <a:t> </a:t>
            </a:r>
            <a:r>
              <a:rPr sz="2200" dirty="0">
                <a:latin typeface="Times New Roman"/>
                <a:cs typeface="Times New Roman"/>
              </a:rPr>
              <a:t>sifatini</a:t>
            </a:r>
            <a:r>
              <a:rPr sz="2200" spc="-50" dirty="0">
                <a:latin typeface="Times New Roman"/>
                <a:cs typeface="Times New Roman"/>
              </a:rPr>
              <a:t> </a:t>
            </a:r>
            <a:r>
              <a:rPr sz="2200" dirty="0">
                <a:latin typeface="Times New Roman"/>
                <a:cs typeface="Times New Roman"/>
              </a:rPr>
              <a:t>yaxshilash,</a:t>
            </a:r>
            <a:r>
              <a:rPr sz="2200" spc="-80" dirty="0">
                <a:latin typeface="Times New Roman"/>
                <a:cs typeface="Times New Roman"/>
              </a:rPr>
              <a:t> </a:t>
            </a:r>
            <a:r>
              <a:rPr sz="2200" spc="-10" dirty="0">
                <a:latin typeface="Times New Roman"/>
                <a:cs typeface="Times New Roman"/>
              </a:rPr>
              <a:t>aholi </a:t>
            </a:r>
            <a:r>
              <a:rPr sz="2200" dirty="0">
                <a:latin typeface="Times New Roman"/>
                <a:cs typeface="Times New Roman"/>
              </a:rPr>
              <a:t>turmush</a:t>
            </a:r>
            <a:r>
              <a:rPr sz="2200" spc="-30" dirty="0">
                <a:latin typeface="Times New Roman"/>
                <a:cs typeface="Times New Roman"/>
              </a:rPr>
              <a:t> </a:t>
            </a:r>
            <a:r>
              <a:rPr sz="2200" dirty="0">
                <a:latin typeface="Times New Roman"/>
                <a:cs typeface="Times New Roman"/>
              </a:rPr>
              <a:t>tarzini</a:t>
            </a:r>
            <a:r>
              <a:rPr sz="2200" spc="-40" dirty="0">
                <a:latin typeface="Times New Roman"/>
                <a:cs typeface="Times New Roman"/>
              </a:rPr>
              <a:t> </a:t>
            </a:r>
            <a:r>
              <a:rPr sz="2200" dirty="0">
                <a:latin typeface="Times New Roman"/>
                <a:cs typeface="Times New Roman"/>
              </a:rPr>
              <a:t>yaxshilash,</a:t>
            </a:r>
            <a:r>
              <a:rPr sz="2200" spc="-60" dirty="0">
                <a:latin typeface="Times New Roman"/>
                <a:cs typeface="Times New Roman"/>
              </a:rPr>
              <a:t> </a:t>
            </a:r>
            <a:r>
              <a:rPr sz="2200" dirty="0">
                <a:latin typeface="Times New Roman"/>
                <a:cs typeface="Times New Roman"/>
              </a:rPr>
              <a:t>qishloq</a:t>
            </a:r>
            <a:r>
              <a:rPr sz="2200" spc="-55" dirty="0">
                <a:latin typeface="Times New Roman"/>
                <a:cs typeface="Times New Roman"/>
              </a:rPr>
              <a:t> </a:t>
            </a:r>
            <a:r>
              <a:rPr sz="2200" dirty="0">
                <a:latin typeface="Times New Roman"/>
                <a:cs typeface="Times New Roman"/>
              </a:rPr>
              <a:t>xo’jaligi</a:t>
            </a:r>
            <a:r>
              <a:rPr sz="2200" spc="-45" dirty="0">
                <a:latin typeface="Times New Roman"/>
                <a:cs typeface="Times New Roman"/>
              </a:rPr>
              <a:t> </a:t>
            </a:r>
            <a:r>
              <a:rPr sz="2200" dirty="0">
                <a:latin typeface="Times New Roman"/>
                <a:cs typeface="Times New Roman"/>
              </a:rPr>
              <a:t>hosildorligini</a:t>
            </a:r>
            <a:r>
              <a:rPr sz="2200" spc="-40" dirty="0">
                <a:latin typeface="Times New Roman"/>
                <a:cs typeface="Times New Roman"/>
              </a:rPr>
              <a:t> </a:t>
            </a:r>
            <a:r>
              <a:rPr sz="2200" dirty="0">
                <a:latin typeface="Times New Roman"/>
                <a:cs typeface="Times New Roman"/>
              </a:rPr>
              <a:t>oshirish,</a:t>
            </a:r>
            <a:r>
              <a:rPr sz="2200" spc="-65" dirty="0">
                <a:latin typeface="Times New Roman"/>
                <a:cs typeface="Times New Roman"/>
              </a:rPr>
              <a:t> </a:t>
            </a:r>
            <a:r>
              <a:rPr sz="2200" spc="-10" dirty="0">
                <a:latin typeface="Times New Roman"/>
                <a:cs typeface="Times New Roman"/>
              </a:rPr>
              <a:t>oziq- </a:t>
            </a:r>
            <a:r>
              <a:rPr sz="2200" dirty="0">
                <a:latin typeface="Times New Roman"/>
                <a:cs typeface="Times New Roman"/>
              </a:rPr>
              <a:t>ovqat</a:t>
            </a:r>
            <a:r>
              <a:rPr sz="2200" spc="-80" dirty="0">
                <a:latin typeface="Times New Roman"/>
                <a:cs typeface="Times New Roman"/>
              </a:rPr>
              <a:t> </a:t>
            </a:r>
            <a:r>
              <a:rPr sz="2200" dirty="0">
                <a:latin typeface="Times New Roman"/>
                <a:cs typeface="Times New Roman"/>
              </a:rPr>
              <a:t>maxsulotlari</a:t>
            </a:r>
            <a:r>
              <a:rPr sz="2200" spc="-50" dirty="0">
                <a:latin typeface="Times New Roman"/>
                <a:cs typeface="Times New Roman"/>
              </a:rPr>
              <a:t> </a:t>
            </a:r>
            <a:r>
              <a:rPr sz="2200" dirty="0">
                <a:latin typeface="Times New Roman"/>
                <a:cs typeface="Times New Roman"/>
              </a:rPr>
              <a:t>taqsimoti</a:t>
            </a:r>
            <a:r>
              <a:rPr sz="2200" spc="-65" dirty="0">
                <a:latin typeface="Times New Roman"/>
                <a:cs typeface="Times New Roman"/>
              </a:rPr>
              <a:t> </a:t>
            </a:r>
            <a:r>
              <a:rPr sz="2200" dirty="0">
                <a:latin typeface="Times New Roman"/>
                <a:cs typeface="Times New Roman"/>
              </a:rPr>
              <a:t>tizimlarini</a:t>
            </a:r>
            <a:r>
              <a:rPr sz="2200" spc="-50" dirty="0">
                <a:latin typeface="Times New Roman"/>
                <a:cs typeface="Times New Roman"/>
              </a:rPr>
              <a:t> </a:t>
            </a:r>
            <a:r>
              <a:rPr sz="2200" dirty="0">
                <a:latin typeface="Times New Roman"/>
                <a:cs typeface="Times New Roman"/>
              </a:rPr>
              <a:t>yaxshilash</a:t>
            </a:r>
            <a:r>
              <a:rPr sz="2200" spc="-90" dirty="0">
                <a:latin typeface="Times New Roman"/>
                <a:cs typeface="Times New Roman"/>
              </a:rPr>
              <a:t> </a:t>
            </a:r>
            <a:r>
              <a:rPr sz="2200" dirty="0">
                <a:latin typeface="Times New Roman"/>
                <a:cs typeface="Times New Roman"/>
              </a:rPr>
              <a:t>singarilardan</a:t>
            </a:r>
            <a:r>
              <a:rPr sz="2200" spc="-65" dirty="0">
                <a:latin typeface="Times New Roman"/>
                <a:cs typeface="Times New Roman"/>
              </a:rPr>
              <a:t> </a:t>
            </a:r>
            <a:r>
              <a:rPr sz="2200" spc="-10" dirty="0">
                <a:latin typeface="Times New Roman"/>
                <a:cs typeface="Times New Roman"/>
              </a:rPr>
              <a:t>iborat.</a:t>
            </a:r>
            <a:endParaRPr sz="2200" dirty="0">
              <a:latin typeface="Times New Roman"/>
              <a:cs typeface="Times New Roman"/>
            </a:endParaRPr>
          </a:p>
          <a:p>
            <a:pPr marL="12700" marR="5080" indent="1270" algn="just">
              <a:lnSpc>
                <a:spcPct val="100000"/>
              </a:lnSpc>
            </a:pPr>
            <a:r>
              <a:rPr sz="2200" b="1" dirty="0">
                <a:latin typeface="Times New Roman"/>
                <a:cs typeface="Times New Roman"/>
              </a:rPr>
              <a:t>Qishlok</a:t>
            </a:r>
            <a:r>
              <a:rPr sz="2200" b="1" spc="-75" dirty="0">
                <a:latin typeface="Times New Roman"/>
                <a:cs typeface="Times New Roman"/>
              </a:rPr>
              <a:t> </a:t>
            </a:r>
            <a:r>
              <a:rPr sz="2200" b="1" dirty="0">
                <a:latin typeface="Times New Roman"/>
                <a:cs typeface="Times New Roman"/>
              </a:rPr>
              <a:t>xo’jaligini</a:t>
            </a:r>
            <a:r>
              <a:rPr sz="2200" b="1" spc="-65" dirty="0">
                <a:latin typeface="Times New Roman"/>
                <a:cs typeface="Times New Roman"/>
              </a:rPr>
              <a:t> </a:t>
            </a:r>
            <a:r>
              <a:rPr sz="2200" b="1" dirty="0">
                <a:latin typeface="Times New Roman"/>
                <a:cs typeface="Times New Roman"/>
              </a:rPr>
              <a:t>rivojlantirish</a:t>
            </a:r>
            <a:r>
              <a:rPr sz="2200" b="1" spc="-75" dirty="0">
                <a:latin typeface="Times New Roman"/>
                <a:cs typeface="Times New Roman"/>
              </a:rPr>
              <a:t> </a:t>
            </a:r>
            <a:r>
              <a:rPr sz="2200" b="1" dirty="0">
                <a:latin typeface="Times New Roman"/>
                <a:cs typeface="Times New Roman"/>
              </a:rPr>
              <a:t>xalqaro</a:t>
            </a:r>
            <a:r>
              <a:rPr sz="2200" b="1" spc="-80" dirty="0">
                <a:latin typeface="Times New Roman"/>
                <a:cs typeface="Times New Roman"/>
              </a:rPr>
              <a:t> </a:t>
            </a:r>
            <a:r>
              <a:rPr sz="2200" b="1" dirty="0">
                <a:latin typeface="Times New Roman"/>
                <a:cs typeface="Times New Roman"/>
              </a:rPr>
              <a:t>Fondi</a:t>
            </a:r>
            <a:r>
              <a:rPr sz="2200" b="1" spc="-75" dirty="0">
                <a:latin typeface="Times New Roman"/>
                <a:cs typeface="Times New Roman"/>
              </a:rPr>
              <a:t> </a:t>
            </a:r>
            <a:r>
              <a:rPr sz="2200" b="1" spc="-20" dirty="0">
                <a:latin typeface="Times New Roman"/>
                <a:cs typeface="Times New Roman"/>
              </a:rPr>
              <a:t>(IFAD)</a:t>
            </a:r>
            <a:r>
              <a:rPr sz="2200" b="1" spc="-60" dirty="0">
                <a:latin typeface="Times New Roman"/>
                <a:cs typeface="Times New Roman"/>
              </a:rPr>
              <a:t> </a:t>
            </a:r>
            <a:r>
              <a:rPr sz="2200" dirty="0">
                <a:latin typeface="Times New Roman"/>
                <a:cs typeface="Times New Roman"/>
              </a:rPr>
              <a:t>1976</a:t>
            </a:r>
            <a:r>
              <a:rPr lang="en-US" sz="2200" spc="-85" dirty="0">
                <a:latin typeface="Times New Roman"/>
                <a:cs typeface="Times New Roman"/>
              </a:rPr>
              <a:t>-</a:t>
            </a:r>
            <a:r>
              <a:rPr sz="2200" spc="-10" dirty="0">
                <a:latin typeface="Times New Roman"/>
                <a:cs typeface="Times New Roman"/>
              </a:rPr>
              <a:t>yilda </a:t>
            </a:r>
            <a:r>
              <a:rPr sz="2200" dirty="0">
                <a:latin typeface="Times New Roman"/>
                <a:cs typeface="Times New Roman"/>
              </a:rPr>
              <a:t>tashkil</a:t>
            </a:r>
            <a:r>
              <a:rPr sz="2200" spc="-65" dirty="0">
                <a:latin typeface="Times New Roman"/>
                <a:cs typeface="Times New Roman"/>
              </a:rPr>
              <a:t> </a:t>
            </a:r>
            <a:r>
              <a:rPr sz="2200" dirty="0">
                <a:latin typeface="Times New Roman"/>
                <a:cs typeface="Times New Roman"/>
              </a:rPr>
              <a:t>etilgan,</a:t>
            </a:r>
            <a:r>
              <a:rPr sz="2200" spc="-50" dirty="0">
                <a:latin typeface="Times New Roman"/>
                <a:cs typeface="Times New Roman"/>
              </a:rPr>
              <a:t> </a:t>
            </a:r>
            <a:r>
              <a:rPr sz="2200" dirty="0">
                <a:latin typeface="Times New Roman"/>
                <a:cs typeface="Times New Roman"/>
              </a:rPr>
              <a:t>qarorgohi</a:t>
            </a:r>
            <a:r>
              <a:rPr sz="2200" spc="-50" dirty="0">
                <a:latin typeface="Times New Roman"/>
                <a:cs typeface="Times New Roman"/>
              </a:rPr>
              <a:t> </a:t>
            </a:r>
            <a:r>
              <a:rPr sz="2200" dirty="0">
                <a:latin typeface="Times New Roman"/>
                <a:cs typeface="Times New Roman"/>
              </a:rPr>
              <a:t>Rim</a:t>
            </a:r>
            <a:r>
              <a:rPr sz="2200" spc="-45" dirty="0">
                <a:latin typeface="Times New Roman"/>
                <a:cs typeface="Times New Roman"/>
              </a:rPr>
              <a:t> </a:t>
            </a:r>
            <a:r>
              <a:rPr sz="2200" dirty="0">
                <a:latin typeface="Times New Roman"/>
                <a:cs typeface="Times New Roman"/>
              </a:rPr>
              <a:t>shahrida.</a:t>
            </a:r>
            <a:r>
              <a:rPr sz="2200" spc="-60" dirty="0">
                <a:latin typeface="Times New Roman"/>
                <a:cs typeface="Times New Roman"/>
              </a:rPr>
              <a:t> </a:t>
            </a:r>
            <a:r>
              <a:rPr sz="2200" dirty="0">
                <a:latin typeface="Times New Roman"/>
                <a:cs typeface="Times New Roman"/>
              </a:rPr>
              <a:t>Fondning</a:t>
            </a:r>
            <a:r>
              <a:rPr sz="2200" spc="-55" dirty="0">
                <a:latin typeface="Times New Roman"/>
                <a:cs typeface="Times New Roman"/>
              </a:rPr>
              <a:t> </a:t>
            </a:r>
            <a:r>
              <a:rPr sz="2200" dirty="0">
                <a:latin typeface="Times New Roman"/>
                <a:cs typeface="Times New Roman"/>
              </a:rPr>
              <a:t>asosiy</a:t>
            </a:r>
            <a:r>
              <a:rPr sz="2200" spc="-60" dirty="0">
                <a:latin typeface="Times New Roman"/>
                <a:cs typeface="Times New Roman"/>
              </a:rPr>
              <a:t> </a:t>
            </a:r>
            <a:r>
              <a:rPr sz="2200" spc="-10" dirty="0">
                <a:latin typeface="Times New Roman"/>
                <a:cs typeface="Times New Roman"/>
              </a:rPr>
              <a:t>maqsadi rivojlanayotgan</a:t>
            </a:r>
            <a:r>
              <a:rPr sz="2200" spc="-80" dirty="0">
                <a:latin typeface="Times New Roman"/>
                <a:cs typeface="Times New Roman"/>
              </a:rPr>
              <a:t> </a:t>
            </a:r>
            <a:r>
              <a:rPr sz="2200" dirty="0">
                <a:latin typeface="Times New Roman"/>
                <a:cs typeface="Times New Roman"/>
              </a:rPr>
              <a:t>davlatlar</a:t>
            </a:r>
            <a:r>
              <a:rPr sz="2200" spc="-55" dirty="0">
                <a:latin typeface="Times New Roman"/>
                <a:cs typeface="Times New Roman"/>
              </a:rPr>
              <a:t> </a:t>
            </a:r>
            <a:r>
              <a:rPr sz="2200" dirty="0">
                <a:latin typeface="Times New Roman"/>
                <a:cs typeface="Times New Roman"/>
              </a:rPr>
              <a:t>qishloq</a:t>
            </a:r>
            <a:r>
              <a:rPr sz="2200" spc="-60" dirty="0">
                <a:latin typeface="Times New Roman"/>
                <a:cs typeface="Times New Roman"/>
              </a:rPr>
              <a:t> </a:t>
            </a:r>
            <a:r>
              <a:rPr sz="2200" dirty="0">
                <a:latin typeface="Times New Roman"/>
                <a:cs typeface="Times New Roman"/>
              </a:rPr>
              <a:t>xo’jaligining</a:t>
            </a:r>
            <a:r>
              <a:rPr sz="2200" spc="-55" dirty="0">
                <a:latin typeface="Times New Roman"/>
                <a:cs typeface="Times New Roman"/>
              </a:rPr>
              <a:t> </a:t>
            </a:r>
            <a:r>
              <a:rPr sz="2200" dirty="0">
                <a:latin typeface="Times New Roman"/>
                <a:cs typeface="Times New Roman"/>
              </a:rPr>
              <a:t>rivojlanishiga</a:t>
            </a:r>
            <a:r>
              <a:rPr sz="2200" spc="-65" dirty="0">
                <a:latin typeface="Times New Roman"/>
                <a:cs typeface="Times New Roman"/>
              </a:rPr>
              <a:t> </a:t>
            </a:r>
            <a:r>
              <a:rPr sz="2200" dirty="0">
                <a:latin typeface="Times New Roman"/>
                <a:cs typeface="Times New Roman"/>
              </a:rPr>
              <a:t>ko’mak</a:t>
            </a:r>
            <a:r>
              <a:rPr sz="2200" spc="-65" dirty="0">
                <a:latin typeface="Times New Roman"/>
                <a:cs typeface="Times New Roman"/>
              </a:rPr>
              <a:t> </a:t>
            </a:r>
            <a:r>
              <a:rPr sz="2200" spc="-10" dirty="0">
                <a:latin typeface="Times New Roman"/>
                <a:cs typeface="Times New Roman"/>
              </a:rPr>
              <a:t>berish </a:t>
            </a:r>
            <a:r>
              <a:rPr sz="2200" dirty="0">
                <a:latin typeface="Times New Roman"/>
                <a:cs typeface="Times New Roman"/>
              </a:rPr>
              <a:t>va</a:t>
            </a:r>
            <a:r>
              <a:rPr sz="2200" spc="-75" dirty="0">
                <a:latin typeface="Times New Roman"/>
                <a:cs typeface="Times New Roman"/>
              </a:rPr>
              <a:t> </a:t>
            </a:r>
            <a:r>
              <a:rPr sz="2200" dirty="0">
                <a:latin typeface="Times New Roman"/>
                <a:cs typeface="Times New Roman"/>
              </a:rPr>
              <a:t>buning</a:t>
            </a:r>
            <a:r>
              <a:rPr sz="2200" spc="-75" dirty="0">
                <a:latin typeface="Times New Roman"/>
                <a:cs typeface="Times New Roman"/>
              </a:rPr>
              <a:t> </a:t>
            </a:r>
            <a:r>
              <a:rPr sz="2200" dirty="0">
                <a:latin typeface="Times New Roman"/>
                <a:cs typeface="Times New Roman"/>
              </a:rPr>
              <a:t>uchun</a:t>
            </a:r>
            <a:r>
              <a:rPr sz="2200" spc="-65" dirty="0">
                <a:latin typeface="Times New Roman"/>
                <a:cs typeface="Times New Roman"/>
              </a:rPr>
              <a:t> </a:t>
            </a:r>
            <a:r>
              <a:rPr sz="2200" dirty="0">
                <a:latin typeface="Times New Roman"/>
                <a:cs typeface="Times New Roman"/>
              </a:rPr>
              <a:t>qo‘shimcha</a:t>
            </a:r>
            <a:r>
              <a:rPr sz="2200" spc="-55" dirty="0">
                <a:latin typeface="Times New Roman"/>
                <a:cs typeface="Times New Roman"/>
              </a:rPr>
              <a:t> </a:t>
            </a:r>
            <a:r>
              <a:rPr sz="2200" dirty="0">
                <a:latin typeface="Times New Roman"/>
                <a:cs typeface="Times New Roman"/>
              </a:rPr>
              <a:t>mablaglar</a:t>
            </a:r>
            <a:r>
              <a:rPr sz="2200" spc="-45" dirty="0">
                <a:latin typeface="Times New Roman"/>
                <a:cs typeface="Times New Roman"/>
              </a:rPr>
              <a:t> </a:t>
            </a:r>
            <a:r>
              <a:rPr sz="2200" dirty="0">
                <a:latin typeface="Times New Roman"/>
                <a:cs typeface="Times New Roman"/>
              </a:rPr>
              <a:t>berishdan</a:t>
            </a:r>
            <a:r>
              <a:rPr sz="2200" spc="-70" dirty="0">
                <a:latin typeface="Times New Roman"/>
                <a:cs typeface="Times New Roman"/>
              </a:rPr>
              <a:t> </a:t>
            </a:r>
            <a:r>
              <a:rPr sz="2200" spc="-10" dirty="0">
                <a:latin typeface="Times New Roman"/>
                <a:cs typeface="Times New Roman"/>
              </a:rPr>
              <a:t>iborat.</a:t>
            </a:r>
            <a:endParaRPr sz="2200" dirty="0">
              <a:latin typeface="Times New Roman"/>
              <a:cs typeface="Times New Roman"/>
            </a:endParaRPr>
          </a:p>
          <a:p>
            <a:pPr marL="1270" algn="just">
              <a:lnSpc>
                <a:spcPct val="100000"/>
              </a:lnSpc>
              <a:spcBef>
                <a:spcPts val="5"/>
              </a:spcBef>
            </a:pPr>
            <a:r>
              <a:rPr sz="2200" b="1" dirty="0">
                <a:latin typeface="Times New Roman"/>
                <a:cs typeface="Times New Roman"/>
              </a:rPr>
              <a:t>Xalqaro</a:t>
            </a:r>
            <a:r>
              <a:rPr sz="2200" b="1" spc="-80" dirty="0">
                <a:latin typeface="Times New Roman"/>
                <a:cs typeface="Times New Roman"/>
              </a:rPr>
              <a:t> </a:t>
            </a:r>
            <a:r>
              <a:rPr sz="2200" b="1" dirty="0">
                <a:latin typeface="Times New Roman"/>
                <a:cs typeface="Times New Roman"/>
              </a:rPr>
              <a:t>fuqaro</a:t>
            </a:r>
            <a:r>
              <a:rPr sz="2200" b="1" spc="-60" dirty="0">
                <a:latin typeface="Times New Roman"/>
                <a:cs typeface="Times New Roman"/>
              </a:rPr>
              <a:t> </a:t>
            </a:r>
            <a:r>
              <a:rPr sz="2200" b="1" dirty="0">
                <a:latin typeface="Times New Roman"/>
                <a:cs typeface="Times New Roman"/>
              </a:rPr>
              <a:t>aviatsiyasi</a:t>
            </a:r>
            <a:r>
              <a:rPr sz="2200" b="1" spc="-85" dirty="0">
                <a:latin typeface="Times New Roman"/>
                <a:cs typeface="Times New Roman"/>
              </a:rPr>
              <a:t> </a:t>
            </a:r>
            <a:r>
              <a:rPr sz="2200" b="1" dirty="0">
                <a:latin typeface="Times New Roman"/>
                <a:cs typeface="Times New Roman"/>
              </a:rPr>
              <a:t>tashkiloti</a:t>
            </a:r>
            <a:r>
              <a:rPr sz="2200" b="1" spc="-45" dirty="0">
                <a:latin typeface="Times New Roman"/>
                <a:cs typeface="Times New Roman"/>
              </a:rPr>
              <a:t> </a:t>
            </a:r>
            <a:r>
              <a:rPr sz="2200" b="1" dirty="0">
                <a:latin typeface="Times New Roman"/>
                <a:cs typeface="Times New Roman"/>
              </a:rPr>
              <a:t>(IKAO)</a:t>
            </a:r>
            <a:r>
              <a:rPr sz="2200" b="1" spc="-55" dirty="0">
                <a:latin typeface="Times New Roman"/>
                <a:cs typeface="Times New Roman"/>
              </a:rPr>
              <a:t> </a:t>
            </a:r>
            <a:r>
              <a:rPr sz="2200" dirty="0">
                <a:latin typeface="Times New Roman"/>
                <a:cs typeface="Times New Roman"/>
              </a:rPr>
              <a:t>1944</a:t>
            </a:r>
            <a:r>
              <a:rPr lang="en-US" sz="2200" spc="-85" dirty="0">
                <a:latin typeface="Times New Roman"/>
                <a:cs typeface="Times New Roman"/>
              </a:rPr>
              <a:t>-</a:t>
            </a:r>
            <a:r>
              <a:rPr sz="2200" dirty="0">
                <a:latin typeface="Times New Roman"/>
                <a:cs typeface="Times New Roman"/>
              </a:rPr>
              <a:t>yilda</a:t>
            </a:r>
            <a:r>
              <a:rPr sz="2200" spc="-80" dirty="0">
                <a:latin typeface="Times New Roman"/>
                <a:cs typeface="Times New Roman"/>
              </a:rPr>
              <a:t> </a:t>
            </a:r>
            <a:r>
              <a:rPr sz="2200" dirty="0">
                <a:latin typeface="Times New Roman"/>
                <a:cs typeface="Times New Roman"/>
              </a:rPr>
              <a:t>tashkil</a:t>
            </a:r>
            <a:r>
              <a:rPr sz="2200" spc="-75" dirty="0">
                <a:latin typeface="Times New Roman"/>
                <a:cs typeface="Times New Roman"/>
              </a:rPr>
              <a:t> </a:t>
            </a:r>
            <a:r>
              <a:rPr sz="2200" spc="-10" dirty="0">
                <a:latin typeface="Times New Roman"/>
                <a:cs typeface="Times New Roman"/>
              </a:rPr>
              <a:t>etilgan.</a:t>
            </a:r>
            <a:endParaRPr sz="2200" dirty="0">
              <a:latin typeface="Times New Roman"/>
              <a:cs typeface="Times New Roman"/>
            </a:endParaRPr>
          </a:p>
          <a:p>
            <a:pPr marL="90170" marR="81280" indent="-1905" algn="just">
              <a:lnSpc>
                <a:spcPct val="100000"/>
              </a:lnSpc>
            </a:pPr>
            <a:r>
              <a:rPr sz="2200" dirty="0">
                <a:latin typeface="Times New Roman"/>
                <a:cs typeface="Times New Roman"/>
              </a:rPr>
              <a:t>Uning</a:t>
            </a:r>
            <a:r>
              <a:rPr sz="2200" spc="-65" dirty="0">
                <a:latin typeface="Times New Roman"/>
                <a:cs typeface="Times New Roman"/>
              </a:rPr>
              <a:t> </a:t>
            </a:r>
            <a:r>
              <a:rPr sz="2200" dirty="0">
                <a:latin typeface="Times New Roman"/>
                <a:cs typeface="Times New Roman"/>
              </a:rPr>
              <a:t>qarorgoxi</a:t>
            </a:r>
            <a:r>
              <a:rPr sz="2200" spc="-60" dirty="0">
                <a:latin typeface="Times New Roman"/>
                <a:cs typeface="Times New Roman"/>
              </a:rPr>
              <a:t> </a:t>
            </a:r>
            <a:r>
              <a:rPr sz="2200" dirty="0">
                <a:latin typeface="Times New Roman"/>
                <a:cs typeface="Times New Roman"/>
              </a:rPr>
              <a:t>Monreal</a:t>
            </a:r>
            <a:r>
              <a:rPr sz="2200" spc="-55" dirty="0">
                <a:latin typeface="Times New Roman"/>
                <a:cs typeface="Times New Roman"/>
              </a:rPr>
              <a:t> </a:t>
            </a:r>
            <a:r>
              <a:rPr sz="2200" dirty="0">
                <a:latin typeface="Times New Roman"/>
                <a:cs typeface="Times New Roman"/>
              </a:rPr>
              <a:t>shaxrida.</a:t>
            </a:r>
            <a:r>
              <a:rPr sz="2200" spc="-65" dirty="0">
                <a:latin typeface="Times New Roman"/>
                <a:cs typeface="Times New Roman"/>
              </a:rPr>
              <a:t> </a:t>
            </a:r>
            <a:r>
              <a:rPr sz="2200" dirty="0">
                <a:latin typeface="Times New Roman"/>
                <a:cs typeface="Times New Roman"/>
              </a:rPr>
              <a:t>IKAO</a:t>
            </a:r>
            <a:r>
              <a:rPr sz="2200" spc="-45" dirty="0">
                <a:latin typeface="Times New Roman"/>
                <a:cs typeface="Times New Roman"/>
              </a:rPr>
              <a:t> </a:t>
            </a:r>
            <a:r>
              <a:rPr sz="2200" dirty="0">
                <a:latin typeface="Times New Roman"/>
                <a:cs typeface="Times New Roman"/>
              </a:rPr>
              <a:t>xalqaro</a:t>
            </a:r>
            <a:r>
              <a:rPr sz="2200" spc="-65" dirty="0">
                <a:latin typeface="Times New Roman"/>
                <a:cs typeface="Times New Roman"/>
              </a:rPr>
              <a:t> </a:t>
            </a:r>
            <a:r>
              <a:rPr sz="2200" spc="-10" dirty="0">
                <a:latin typeface="Times New Roman"/>
                <a:cs typeface="Times New Roman"/>
              </a:rPr>
              <a:t>aeronavigatsiyaning </a:t>
            </a:r>
            <a:r>
              <a:rPr sz="2200" dirty="0">
                <a:latin typeface="Times New Roman"/>
                <a:cs typeface="Times New Roman"/>
              </a:rPr>
              <a:t>tamoyillari</a:t>
            </a:r>
            <a:r>
              <a:rPr sz="2200" spc="-45" dirty="0">
                <a:latin typeface="Times New Roman"/>
                <a:cs typeface="Times New Roman"/>
              </a:rPr>
              <a:t> </a:t>
            </a:r>
            <a:r>
              <a:rPr sz="2200" dirty="0">
                <a:latin typeface="Times New Roman"/>
                <a:cs typeface="Times New Roman"/>
              </a:rPr>
              <a:t>va</a:t>
            </a:r>
            <a:r>
              <a:rPr sz="2200" spc="-65" dirty="0">
                <a:latin typeface="Times New Roman"/>
                <a:cs typeface="Times New Roman"/>
              </a:rPr>
              <a:t> </a:t>
            </a:r>
            <a:r>
              <a:rPr sz="2200" dirty="0">
                <a:latin typeface="Times New Roman"/>
                <a:cs typeface="Times New Roman"/>
              </a:rPr>
              <a:t>usullarini</a:t>
            </a:r>
            <a:r>
              <a:rPr sz="2200" spc="-65" dirty="0">
                <a:latin typeface="Times New Roman"/>
                <a:cs typeface="Times New Roman"/>
              </a:rPr>
              <a:t> </a:t>
            </a:r>
            <a:r>
              <a:rPr sz="2200" dirty="0">
                <a:latin typeface="Times New Roman"/>
                <a:cs typeface="Times New Roman"/>
              </a:rPr>
              <a:t>rivojlantirish,</a:t>
            </a:r>
            <a:r>
              <a:rPr sz="2200" spc="-55" dirty="0">
                <a:latin typeface="Times New Roman"/>
                <a:cs typeface="Times New Roman"/>
              </a:rPr>
              <a:t> </a:t>
            </a:r>
            <a:r>
              <a:rPr sz="2200" dirty="0">
                <a:latin typeface="Times New Roman"/>
                <a:cs typeface="Times New Roman"/>
              </a:rPr>
              <a:t>xalqaro</a:t>
            </a:r>
            <a:r>
              <a:rPr sz="2200" spc="-50" dirty="0">
                <a:latin typeface="Times New Roman"/>
                <a:cs typeface="Times New Roman"/>
              </a:rPr>
              <a:t> </a:t>
            </a:r>
            <a:r>
              <a:rPr sz="2200" dirty="0">
                <a:latin typeface="Times New Roman"/>
                <a:cs typeface="Times New Roman"/>
              </a:rPr>
              <a:t>havo</a:t>
            </a:r>
            <a:r>
              <a:rPr sz="2200" spc="-60" dirty="0">
                <a:latin typeface="Times New Roman"/>
                <a:cs typeface="Times New Roman"/>
              </a:rPr>
              <a:t> </a:t>
            </a:r>
            <a:r>
              <a:rPr sz="2200" dirty="0">
                <a:latin typeface="Times New Roman"/>
                <a:cs typeface="Times New Roman"/>
              </a:rPr>
              <a:t>yo‘llarida</a:t>
            </a:r>
            <a:r>
              <a:rPr sz="2200" spc="-70" dirty="0">
                <a:latin typeface="Times New Roman"/>
                <a:cs typeface="Times New Roman"/>
              </a:rPr>
              <a:t> </a:t>
            </a:r>
            <a:r>
              <a:rPr sz="2200" spc="-10" dirty="0">
                <a:latin typeface="Times New Roman"/>
                <a:cs typeface="Times New Roman"/>
              </a:rPr>
              <a:t>xavfsizlikni </a:t>
            </a:r>
            <a:r>
              <a:rPr sz="2200" dirty="0">
                <a:latin typeface="Times New Roman"/>
                <a:cs typeface="Times New Roman"/>
              </a:rPr>
              <a:t>ta’minlash,</a:t>
            </a:r>
            <a:r>
              <a:rPr sz="2200" spc="-70" dirty="0">
                <a:latin typeface="Times New Roman"/>
                <a:cs typeface="Times New Roman"/>
              </a:rPr>
              <a:t> </a:t>
            </a:r>
            <a:r>
              <a:rPr sz="2200" dirty="0">
                <a:latin typeface="Times New Roman"/>
                <a:cs typeface="Times New Roman"/>
              </a:rPr>
              <a:t>havo</a:t>
            </a:r>
            <a:r>
              <a:rPr sz="2200" spc="-90" dirty="0">
                <a:latin typeface="Times New Roman"/>
                <a:cs typeface="Times New Roman"/>
              </a:rPr>
              <a:t> </a:t>
            </a:r>
            <a:r>
              <a:rPr sz="2200" dirty="0">
                <a:latin typeface="Times New Roman"/>
                <a:cs typeface="Times New Roman"/>
              </a:rPr>
              <a:t>transportini</a:t>
            </a:r>
            <a:r>
              <a:rPr sz="2200" spc="-80" dirty="0">
                <a:latin typeface="Times New Roman"/>
                <a:cs typeface="Times New Roman"/>
              </a:rPr>
              <a:t> </a:t>
            </a:r>
            <a:r>
              <a:rPr sz="2200" dirty="0">
                <a:latin typeface="Times New Roman"/>
                <a:cs typeface="Times New Roman"/>
              </a:rPr>
              <a:t>rejalashtirish</a:t>
            </a:r>
            <a:r>
              <a:rPr sz="2200" spc="-60" dirty="0">
                <a:latin typeface="Times New Roman"/>
                <a:cs typeface="Times New Roman"/>
              </a:rPr>
              <a:t> </a:t>
            </a:r>
            <a:r>
              <a:rPr sz="2200" dirty="0">
                <a:latin typeface="Times New Roman"/>
                <a:cs typeface="Times New Roman"/>
              </a:rPr>
              <a:t>va</a:t>
            </a:r>
            <a:r>
              <a:rPr sz="2200" spc="-85" dirty="0">
                <a:latin typeface="Times New Roman"/>
                <a:cs typeface="Times New Roman"/>
              </a:rPr>
              <a:t> </a:t>
            </a:r>
            <a:r>
              <a:rPr sz="2200" dirty="0">
                <a:latin typeface="Times New Roman"/>
                <a:cs typeface="Times New Roman"/>
              </a:rPr>
              <a:t>rivojlantirshpni</a:t>
            </a:r>
            <a:r>
              <a:rPr sz="2200" spc="-75" dirty="0">
                <a:latin typeface="Times New Roman"/>
                <a:cs typeface="Times New Roman"/>
              </a:rPr>
              <a:t> </a:t>
            </a:r>
            <a:r>
              <a:rPr sz="2200" spc="-10" dirty="0">
                <a:latin typeface="Times New Roman"/>
                <a:cs typeface="Times New Roman"/>
              </a:rPr>
              <a:t>qo‘llab- </a:t>
            </a:r>
            <a:r>
              <a:rPr sz="2200" dirty="0">
                <a:latin typeface="Times New Roman"/>
                <a:cs typeface="Times New Roman"/>
              </a:rPr>
              <a:t>kuvvatlash</a:t>
            </a:r>
            <a:r>
              <a:rPr sz="2200" spc="-75" dirty="0">
                <a:latin typeface="Times New Roman"/>
                <a:cs typeface="Times New Roman"/>
              </a:rPr>
              <a:t> </a:t>
            </a:r>
            <a:r>
              <a:rPr sz="2200" dirty="0">
                <a:latin typeface="Times New Roman"/>
                <a:cs typeface="Times New Roman"/>
              </a:rPr>
              <a:t>kabi</a:t>
            </a:r>
            <a:r>
              <a:rPr sz="2200" spc="-75" dirty="0">
                <a:latin typeface="Times New Roman"/>
                <a:cs typeface="Times New Roman"/>
              </a:rPr>
              <a:t> </a:t>
            </a:r>
            <a:r>
              <a:rPr sz="2200" dirty="0">
                <a:latin typeface="Times New Roman"/>
                <a:cs typeface="Times New Roman"/>
              </a:rPr>
              <a:t>maqsadlarni</a:t>
            </a:r>
            <a:r>
              <a:rPr sz="2200" spc="-40" dirty="0">
                <a:latin typeface="Times New Roman"/>
                <a:cs typeface="Times New Roman"/>
              </a:rPr>
              <a:t> </a:t>
            </a:r>
            <a:r>
              <a:rPr sz="2200" dirty="0">
                <a:latin typeface="Times New Roman"/>
                <a:cs typeface="Times New Roman"/>
              </a:rPr>
              <a:t>ko‘zlab</a:t>
            </a:r>
            <a:r>
              <a:rPr sz="2200" spc="-70" dirty="0">
                <a:latin typeface="Times New Roman"/>
                <a:cs typeface="Times New Roman"/>
              </a:rPr>
              <a:t> </a:t>
            </a:r>
            <a:r>
              <a:rPr sz="2200" dirty="0">
                <a:latin typeface="Times New Roman"/>
                <a:cs typeface="Times New Roman"/>
              </a:rPr>
              <a:t>tashkil</a:t>
            </a:r>
            <a:r>
              <a:rPr sz="2200" spc="-75" dirty="0">
                <a:latin typeface="Times New Roman"/>
                <a:cs typeface="Times New Roman"/>
              </a:rPr>
              <a:t> </a:t>
            </a:r>
            <a:r>
              <a:rPr sz="2200" spc="-10" dirty="0">
                <a:latin typeface="Times New Roman"/>
                <a:cs typeface="Times New Roman"/>
              </a:rPr>
              <a:t>etilgan.</a:t>
            </a:r>
            <a:endParaRPr sz="2200" dirty="0">
              <a:latin typeface="Times New Roman"/>
              <a:cs typeface="Times New Roman"/>
            </a:endParaRPr>
          </a:p>
          <a:p>
            <a:pPr marL="189230" marR="180340" indent="-2540" algn="just">
              <a:lnSpc>
                <a:spcPct val="100000"/>
              </a:lnSpc>
            </a:pPr>
            <a:r>
              <a:rPr sz="2200" b="1" dirty="0">
                <a:latin typeface="Times New Roman"/>
                <a:cs typeface="Times New Roman"/>
              </a:rPr>
              <a:t>Xalqaro</a:t>
            </a:r>
            <a:r>
              <a:rPr sz="2200" b="1" spc="-70" dirty="0">
                <a:latin typeface="Times New Roman"/>
                <a:cs typeface="Times New Roman"/>
              </a:rPr>
              <a:t> </a:t>
            </a:r>
            <a:r>
              <a:rPr sz="2200" b="1" dirty="0">
                <a:latin typeface="Times New Roman"/>
                <a:cs typeface="Times New Roman"/>
              </a:rPr>
              <a:t>dengiz</a:t>
            </a:r>
            <a:r>
              <a:rPr sz="2200" b="1" spc="-60" dirty="0">
                <a:latin typeface="Times New Roman"/>
                <a:cs typeface="Times New Roman"/>
              </a:rPr>
              <a:t> </a:t>
            </a:r>
            <a:r>
              <a:rPr sz="2200" b="1" dirty="0">
                <a:latin typeface="Times New Roman"/>
                <a:cs typeface="Times New Roman"/>
              </a:rPr>
              <a:t>tashkiloti</a:t>
            </a:r>
            <a:r>
              <a:rPr sz="2200" b="1" spc="-45" dirty="0">
                <a:latin typeface="Times New Roman"/>
                <a:cs typeface="Times New Roman"/>
              </a:rPr>
              <a:t> </a:t>
            </a:r>
            <a:r>
              <a:rPr sz="2200" b="1" dirty="0">
                <a:latin typeface="Times New Roman"/>
                <a:cs typeface="Times New Roman"/>
              </a:rPr>
              <a:t>(IMO)</a:t>
            </a:r>
            <a:r>
              <a:rPr sz="2200" b="1" spc="-50" dirty="0">
                <a:latin typeface="Times New Roman"/>
                <a:cs typeface="Times New Roman"/>
              </a:rPr>
              <a:t> </a:t>
            </a:r>
            <a:r>
              <a:rPr sz="2200" dirty="0">
                <a:latin typeface="Times New Roman"/>
                <a:cs typeface="Times New Roman"/>
              </a:rPr>
              <a:t>1948</a:t>
            </a:r>
            <a:r>
              <a:rPr lang="en-US" sz="2200" spc="-75" dirty="0">
                <a:latin typeface="Times New Roman"/>
                <a:cs typeface="Times New Roman"/>
              </a:rPr>
              <a:t>-</a:t>
            </a:r>
            <a:r>
              <a:rPr sz="2200" dirty="0">
                <a:latin typeface="Times New Roman"/>
                <a:cs typeface="Times New Roman"/>
              </a:rPr>
              <a:t>yilda</a:t>
            </a:r>
            <a:r>
              <a:rPr sz="2200" spc="-65" dirty="0">
                <a:latin typeface="Times New Roman"/>
                <a:cs typeface="Times New Roman"/>
              </a:rPr>
              <a:t> </a:t>
            </a:r>
            <a:r>
              <a:rPr sz="2200" dirty="0">
                <a:latin typeface="Times New Roman"/>
                <a:cs typeface="Times New Roman"/>
              </a:rPr>
              <a:t>tashkil</a:t>
            </a:r>
            <a:r>
              <a:rPr sz="2200" spc="-65" dirty="0">
                <a:latin typeface="Times New Roman"/>
                <a:cs typeface="Times New Roman"/>
              </a:rPr>
              <a:t> </a:t>
            </a:r>
            <a:r>
              <a:rPr sz="2200" dirty="0">
                <a:latin typeface="Times New Roman"/>
                <a:cs typeface="Times New Roman"/>
              </a:rPr>
              <a:t>etilgan,</a:t>
            </a:r>
            <a:r>
              <a:rPr sz="2200" spc="-55" dirty="0">
                <a:latin typeface="Times New Roman"/>
                <a:cs typeface="Times New Roman"/>
              </a:rPr>
              <a:t> </a:t>
            </a:r>
            <a:r>
              <a:rPr sz="2200" spc="-10" dirty="0" err="1">
                <a:latin typeface="Times New Roman"/>
                <a:cs typeface="Times New Roman"/>
              </a:rPr>
              <a:t>qarorgo</a:t>
            </a:r>
            <a:r>
              <a:rPr lang="en-US" sz="2200" spc="-10" dirty="0" err="1">
                <a:latin typeface="Times New Roman"/>
                <a:cs typeface="Times New Roman"/>
              </a:rPr>
              <a:t>h</a:t>
            </a:r>
            <a:r>
              <a:rPr sz="2200" spc="-10" dirty="0" err="1">
                <a:latin typeface="Times New Roman"/>
                <a:cs typeface="Times New Roman"/>
              </a:rPr>
              <a:t>i</a:t>
            </a:r>
            <a:r>
              <a:rPr sz="2200" spc="-10" dirty="0">
                <a:latin typeface="Times New Roman"/>
                <a:cs typeface="Times New Roman"/>
              </a:rPr>
              <a:t> </a:t>
            </a:r>
            <a:r>
              <a:rPr sz="2200" dirty="0">
                <a:latin typeface="Times New Roman"/>
                <a:cs typeface="Times New Roman"/>
              </a:rPr>
              <a:t>Londonda.</a:t>
            </a:r>
            <a:r>
              <a:rPr sz="2200" spc="-80" dirty="0">
                <a:latin typeface="Times New Roman"/>
                <a:cs typeface="Times New Roman"/>
              </a:rPr>
              <a:t> </a:t>
            </a:r>
            <a:r>
              <a:rPr sz="2200" dirty="0">
                <a:latin typeface="Times New Roman"/>
                <a:cs typeface="Times New Roman"/>
              </a:rPr>
              <a:t>Ushbu</a:t>
            </a:r>
            <a:r>
              <a:rPr sz="2200" spc="-60" dirty="0">
                <a:latin typeface="Times New Roman"/>
                <a:cs typeface="Times New Roman"/>
              </a:rPr>
              <a:t> </a:t>
            </a:r>
            <a:r>
              <a:rPr sz="2200" dirty="0">
                <a:latin typeface="Times New Roman"/>
                <a:cs typeface="Times New Roman"/>
              </a:rPr>
              <a:t>tashkilotning</a:t>
            </a:r>
            <a:r>
              <a:rPr sz="2200" spc="-65" dirty="0">
                <a:latin typeface="Times New Roman"/>
                <a:cs typeface="Times New Roman"/>
              </a:rPr>
              <a:t> </a:t>
            </a:r>
            <a:r>
              <a:rPr sz="2200" dirty="0">
                <a:latin typeface="Times New Roman"/>
                <a:cs typeface="Times New Roman"/>
              </a:rPr>
              <a:t>madsadi</a:t>
            </a:r>
            <a:r>
              <a:rPr sz="2200" spc="-40" dirty="0">
                <a:latin typeface="Times New Roman"/>
                <a:cs typeface="Times New Roman"/>
              </a:rPr>
              <a:t> </a:t>
            </a:r>
            <a:r>
              <a:rPr sz="2200" dirty="0">
                <a:latin typeface="Times New Roman"/>
                <a:cs typeface="Times New Roman"/>
              </a:rPr>
              <a:t>dengizda</a:t>
            </a:r>
            <a:r>
              <a:rPr sz="2200" spc="-65" dirty="0">
                <a:latin typeface="Times New Roman"/>
                <a:cs typeface="Times New Roman"/>
              </a:rPr>
              <a:t> </a:t>
            </a:r>
            <a:r>
              <a:rPr sz="2200" dirty="0">
                <a:latin typeface="Times New Roman"/>
                <a:cs typeface="Times New Roman"/>
              </a:rPr>
              <a:t>yuklarni</a:t>
            </a:r>
            <a:r>
              <a:rPr sz="2200" spc="-65" dirty="0">
                <a:latin typeface="Times New Roman"/>
                <a:cs typeface="Times New Roman"/>
              </a:rPr>
              <a:t> </a:t>
            </a:r>
            <a:r>
              <a:rPr sz="2200" dirty="0">
                <a:latin typeface="Times New Roman"/>
                <a:cs typeface="Times New Roman"/>
              </a:rPr>
              <a:t>tashish</a:t>
            </a:r>
            <a:r>
              <a:rPr sz="2200" spc="-55" dirty="0">
                <a:latin typeface="Times New Roman"/>
                <a:cs typeface="Times New Roman"/>
              </a:rPr>
              <a:t> </a:t>
            </a:r>
            <a:r>
              <a:rPr sz="2200" spc="-25" dirty="0">
                <a:latin typeface="Times New Roman"/>
                <a:cs typeface="Times New Roman"/>
              </a:rPr>
              <a:t>va </a:t>
            </a:r>
            <a:r>
              <a:rPr sz="2200" dirty="0">
                <a:latin typeface="Times New Roman"/>
                <a:cs typeface="Times New Roman"/>
              </a:rPr>
              <a:t>dengiz</a:t>
            </a:r>
            <a:r>
              <a:rPr sz="2200" spc="-65" dirty="0">
                <a:latin typeface="Times New Roman"/>
                <a:cs typeface="Times New Roman"/>
              </a:rPr>
              <a:t> </a:t>
            </a:r>
            <a:r>
              <a:rPr sz="2200" dirty="0">
                <a:latin typeface="Times New Roman"/>
                <a:cs typeface="Times New Roman"/>
              </a:rPr>
              <a:t>savdosi</a:t>
            </a:r>
            <a:r>
              <a:rPr sz="2200" spc="-60" dirty="0">
                <a:latin typeface="Times New Roman"/>
                <a:cs typeface="Times New Roman"/>
              </a:rPr>
              <a:t> </a:t>
            </a:r>
            <a:r>
              <a:rPr sz="2200" dirty="0">
                <a:latin typeface="Times New Roman"/>
                <a:cs typeface="Times New Roman"/>
              </a:rPr>
              <a:t>sohalarida</a:t>
            </a:r>
            <a:r>
              <a:rPr sz="2200" spc="-55" dirty="0">
                <a:latin typeface="Times New Roman"/>
                <a:cs typeface="Times New Roman"/>
              </a:rPr>
              <a:t> </a:t>
            </a:r>
            <a:r>
              <a:rPr sz="2200" dirty="0">
                <a:latin typeface="Times New Roman"/>
                <a:cs typeface="Times New Roman"/>
              </a:rPr>
              <a:t>xalqaro</a:t>
            </a:r>
            <a:r>
              <a:rPr sz="2200" spc="-55" dirty="0">
                <a:latin typeface="Times New Roman"/>
                <a:cs typeface="Times New Roman"/>
              </a:rPr>
              <a:t> </a:t>
            </a:r>
            <a:r>
              <a:rPr sz="2200" dirty="0">
                <a:latin typeface="Times New Roman"/>
                <a:cs typeface="Times New Roman"/>
              </a:rPr>
              <a:t>hamkorlikni</a:t>
            </a:r>
            <a:r>
              <a:rPr sz="2200" spc="-30" dirty="0">
                <a:latin typeface="Times New Roman"/>
                <a:cs typeface="Times New Roman"/>
              </a:rPr>
              <a:t> </a:t>
            </a:r>
            <a:r>
              <a:rPr sz="2200" dirty="0">
                <a:latin typeface="Times New Roman"/>
                <a:cs typeface="Times New Roman"/>
              </a:rPr>
              <a:t>rivojlantirish</a:t>
            </a:r>
            <a:r>
              <a:rPr sz="2200" spc="-50" dirty="0">
                <a:latin typeface="Times New Roman"/>
                <a:cs typeface="Times New Roman"/>
              </a:rPr>
              <a:t> </a:t>
            </a:r>
            <a:r>
              <a:rPr sz="2200" dirty="0">
                <a:latin typeface="Times New Roman"/>
                <a:cs typeface="Times New Roman"/>
              </a:rPr>
              <a:t>va</a:t>
            </a:r>
            <a:r>
              <a:rPr sz="2200" spc="-65" dirty="0">
                <a:latin typeface="Times New Roman"/>
                <a:cs typeface="Times New Roman"/>
              </a:rPr>
              <a:t> </a:t>
            </a:r>
            <a:r>
              <a:rPr sz="2200" spc="-10" dirty="0">
                <a:latin typeface="Times New Roman"/>
                <a:cs typeface="Times New Roman"/>
              </a:rPr>
              <a:t>dengizda </a:t>
            </a:r>
            <a:r>
              <a:rPr sz="2200" dirty="0">
                <a:latin typeface="Times New Roman"/>
                <a:cs typeface="Times New Roman"/>
              </a:rPr>
              <a:t>xavfsizlikni</a:t>
            </a:r>
            <a:r>
              <a:rPr sz="2200" spc="-120" dirty="0">
                <a:latin typeface="Times New Roman"/>
                <a:cs typeface="Times New Roman"/>
              </a:rPr>
              <a:t> </a:t>
            </a:r>
            <a:r>
              <a:rPr sz="2200" dirty="0">
                <a:latin typeface="Times New Roman"/>
                <a:cs typeface="Times New Roman"/>
              </a:rPr>
              <a:t>ta’minlashdan</a:t>
            </a:r>
            <a:r>
              <a:rPr sz="2200" spc="-85" dirty="0">
                <a:latin typeface="Times New Roman"/>
                <a:cs typeface="Times New Roman"/>
              </a:rPr>
              <a:t> </a:t>
            </a:r>
            <a:r>
              <a:rPr sz="2200" spc="-10" dirty="0">
                <a:latin typeface="Times New Roman"/>
                <a:cs typeface="Times New Roman"/>
              </a:rPr>
              <a:t>iborat</a:t>
            </a:r>
            <a:r>
              <a:rPr sz="1800" spc="-10" dirty="0">
                <a:latin typeface="Times New Roman"/>
                <a:cs typeface="Times New Roman"/>
              </a:rPr>
              <a:t>.</a:t>
            </a:r>
            <a:endParaRPr sz="1800" dirty="0">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52400"/>
            <a:ext cx="8686800" cy="5767605"/>
          </a:xfrm>
          <a:prstGeom prst="rect">
            <a:avLst/>
          </a:prstGeom>
        </p:spPr>
        <p:txBody>
          <a:bodyPr vert="horz" wrap="square" lIns="0" tIns="12065" rIns="0" bIns="0" rtlCol="0">
            <a:spAutoFit/>
          </a:bodyPr>
          <a:lstStyle/>
          <a:p>
            <a:pPr marL="12700" marR="7620" algn="just">
              <a:lnSpc>
                <a:spcPct val="100000"/>
              </a:lnSpc>
              <a:spcBef>
                <a:spcPts val="95"/>
              </a:spcBef>
            </a:pPr>
            <a:r>
              <a:rPr sz="2200" b="1" dirty="0">
                <a:latin typeface="Times New Roman"/>
                <a:cs typeface="Times New Roman"/>
              </a:rPr>
              <a:t>Jahon</a:t>
            </a:r>
            <a:r>
              <a:rPr sz="2200" b="1" spc="-55" dirty="0">
                <a:latin typeface="Times New Roman"/>
                <a:cs typeface="Times New Roman"/>
              </a:rPr>
              <a:t> </a:t>
            </a:r>
            <a:r>
              <a:rPr sz="2200" b="1" dirty="0">
                <a:latin typeface="Times New Roman"/>
                <a:cs typeface="Times New Roman"/>
              </a:rPr>
              <a:t>pochta</a:t>
            </a:r>
            <a:r>
              <a:rPr sz="2200" b="1" spc="-40" dirty="0">
                <a:latin typeface="Times New Roman"/>
                <a:cs typeface="Times New Roman"/>
              </a:rPr>
              <a:t> </a:t>
            </a:r>
            <a:r>
              <a:rPr sz="2200" b="1" dirty="0" err="1">
                <a:latin typeface="Times New Roman"/>
                <a:cs typeface="Times New Roman"/>
              </a:rPr>
              <a:t>ittifoqi</a:t>
            </a:r>
            <a:r>
              <a:rPr sz="2200" b="1" spc="-35" dirty="0">
                <a:latin typeface="Times New Roman"/>
                <a:cs typeface="Times New Roman"/>
              </a:rPr>
              <a:t> </a:t>
            </a:r>
            <a:r>
              <a:rPr sz="2200" dirty="0">
                <a:latin typeface="Times New Roman"/>
                <a:cs typeface="Times New Roman"/>
              </a:rPr>
              <a:t>1874</a:t>
            </a:r>
            <a:r>
              <a:rPr lang="en-US" sz="2200" spc="-55" dirty="0">
                <a:latin typeface="Times New Roman"/>
                <a:cs typeface="Times New Roman"/>
              </a:rPr>
              <a:t>-</a:t>
            </a:r>
            <a:r>
              <a:rPr sz="2200" dirty="0">
                <a:latin typeface="Times New Roman"/>
                <a:cs typeface="Times New Roman"/>
              </a:rPr>
              <a:t>yilda</a:t>
            </a:r>
            <a:r>
              <a:rPr sz="2200" spc="-70" dirty="0">
                <a:latin typeface="Times New Roman"/>
                <a:cs typeface="Times New Roman"/>
              </a:rPr>
              <a:t> </a:t>
            </a:r>
            <a:r>
              <a:rPr sz="2200" dirty="0">
                <a:latin typeface="Times New Roman"/>
                <a:cs typeface="Times New Roman"/>
              </a:rPr>
              <a:t>tashkil</a:t>
            </a:r>
            <a:r>
              <a:rPr sz="2200" spc="-45" dirty="0">
                <a:latin typeface="Times New Roman"/>
                <a:cs typeface="Times New Roman"/>
              </a:rPr>
              <a:t> </a:t>
            </a:r>
            <a:r>
              <a:rPr sz="2200" dirty="0">
                <a:latin typeface="Times New Roman"/>
                <a:cs typeface="Times New Roman"/>
              </a:rPr>
              <a:t>etilgan,</a:t>
            </a:r>
            <a:r>
              <a:rPr sz="2200" spc="-65" dirty="0">
                <a:latin typeface="Times New Roman"/>
                <a:cs typeface="Times New Roman"/>
              </a:rPr>
              <a:t> </a:t>
            </a:r>
            <a:r>
              <a:rPr sz="2200" dirty="0" err="1">
                <a:latin typeface="Times New Roman"/>
                <a:cs typeface="Times New Roman"/>
              </a:rPr>
              <a:t>qarorgo</a:t>
            </a:r>
            <a:r>
              <a:rPr lang="en-US" sz="2200" dirty="0" err="1">
                <a:latin typeface="Times New Roman"/>
                <a:cs typeface="Times New Roman"/>
              </a:rPr>
              <a:t>h</a:t>
            </a:r>
            <a:r>
              <a:rPr sz="2200" dirty="0" err="1">
                <a:latin typeface="Times New Roman"/>
                <a:cs typeface="Times New Roman"/>
              </a:rPr>
              <a:t>i</a:t>
            </a:r>
            <a:r>
              <a:rPr sz="2200" spc="-45" dirty="0">
                <a:latin typeface="Times New Roman"/>
                <a:cs typeface="Times New Roman"/>
              </a:rPr>
              <a:t> </a:t>
            </a:r>
            <a:r>
              <a:rPr sz="2200" spc="-10" dirty="0">
                <a:latin typeface="Times New Roman"/>
                <a:cs typeface="Times New Roman"/>
              </a:rPr>
              <a:t>Bernda.</a:t>
            </a:r>
            <a:r>
              <a:rPr sz="2200" spc="550" dirty="0">
                <a:latin typeface="Times New Roman"/>
                <a:cs typeface="Times New Roman"/>
              </a:rPr>
              <a:t> </a:t>
            </a:r>
            <a:r>
              <a:rPr sz="2200" dirty="0">
                <a:latin typeface="Times New Roman"/>
                <a:cs typeface="Times New Roman"/>
              </a:rPr>
              <a:t>Xalqaro</a:t>
            </a:r>
            <a:r>
              <a:rPr sz="2200" spc="-50" dirty="0">
                <a:latin typeface="Times New Roman"/>
                <a:cs typeface="Times New Roman"/>
              </a:rPr>
              <a:t> </a:t>
            </a:r>
            <a:r>
              <a:rPr sz="2200" dirty="0">
                <a:latin typeface="Times New Roman"/>
                <a:cs typeface="Times New Roman"/>
              </a:rPr>
              <a:t>pochta</a:t>
            </a:r>
            <a:r>
              <a:rPr sz="2200" spc="-55" dirty="0">
                <a:latin typeface="Times New Roman"/>
                <a:cs typeface="Times New Roman"/>
              </a:rPr>
              <a:t> </a:t>
            </a:r>
            <a:r>
              <a:rPr sz="2200" dirty="0">
                <a:latin typeface="Times New Roman"/>
                <a:cs typeface="Times New Roman"/>
              </a:rPr>
              <a:t>ittifoqining</a:t>
            </a:r>
            <a:r>
              <a:rPr sz="2200" spc="-45" dirty="0">
                <a:latin typeface="Times New Roman"/>
                <a:cs typeface="Times New Roman"/>
              </a:rPr>
              <a:t> </a:t>
            </a:r>
            <a:r>
              <a:rPr sz="2200" dirty="0">
                <a:latin typeface="Times New Roman"/>
                <a:cs typeface="Times New Roman"/>
              </a:rPr>
              <a:t>madsadi</a:t>
            </a:r>
            <a:r>
              <a:rPr sz="2200" spc="-40" dirty="0">
                <a:latin typeface="Times New Roman"/>
                <a:cs typeface="Times New Roman"/>
              </a:rPr>
              <a:t> </a:t>
            </a:r>
            <a:r>
              <a:rPr sz="2200" dirty="0">
                <a:latin typeface="Times New Roman"/>
                <a:cs typeface="Times New Roman"/>
              </a:rPr>
              <a:t>pochta</a:t>
            </a:r>
            <a:r>
              <a:rPr sz="2200" spc="-65" dirty="0">
                <a:latin typeface="Times New Roman"/>
                <a:cs typeface="Times New Roman"/>
              </a:rPr>
              <a:t> </a:t>
            </a:r>
            <a:r>
              <a:rPr sz="2200" dirty="0">
                <a:latin typeface="Times New Roman"/>
                <a:cs typeface="Times New Roman"/>
              </a:rPr>
              <a:t>aloqasini</a:t>
            </a:r>
            <a:r>
              <a:rPr sz="2200" spc="-45" dirty="0">
                <a:latin typeface="Times New Roman"/>
                <a:cs typeface="Times New Roman"/>
              </a:rPr>
              <a:t> </a:t>
            </a:r>
            <a:r>
              <a:rPr sz="2200" dirty="0">
                <a:latin typeface="Times New Roman"/>
                <a:cs typeface="Times New Roman"/>
              </a:rPr>
              <a:t>yo‘lga</a:t>
            </a:r>
            <a:r>
              <a:rPr sz="2200" spc="-75" dirty="0">
                <a:latin typeface="Times New Roman"/>
                <a:cs typeface="Times New Roman"/>
              </a:rPr>
              <a:t> </a:t>
            </a:r>
            <a:r>
              <a:rPr sz="2200" dirty="0">
                <a:latin typeface="Times New Roman"/>
                <a:cs typeface="Times New Roman"/>
              </a:rPr>
              <a:t>qo‘yish</a:t>
            </a:r>
            <a:r>
              <a:rPr sz="2200" spc="-75" dirty="0">
                <a:latin typeface="Times New Roman"/>
                <a:cs typeface="Times New Roman"/>
              </a:rPr>
              <a:t> </a:t>
            </a:r>
            <a:r>
              <a:rPr sz="2200" dirty="0">
                <a:latin typeface="Times New Roman"/>
                <a:cs typeface="Times New Roman"/>
              </a:rPr>
              <a:t>va</a:t>
            </a:r>
            <a:r>
              <a:rPr sz="2200" spc="-60" dirty="0">
                <a:latin typeface="Times New Roman"/>
                <a:cs typeface="Times New Roman"/>
              </a:rPr>
              <a:t> </a:t>
            </a:r>
            <a:r>
              <a:rPr sz="2200" spc="-25" dirty="0">
                <a:latin typeface="Times New Roman"/>
                <a:cs typeface="Times New Roman"/>
              </a:rPr>
              <a:t>uni </a:t>
            </a:r>
            <a:r>
              <a:rPr sz="2200" dirty="0">
                <a:latin typeface="Times New Roman"/>
                <a:cs typeface="Times New Roman"/>
              </a:rPr>
              <a:t>yaxshilashdan</a:t>
            </a:r>
            <a:r>
              <a:rPr sz="2200" spc="-80" dirty="0">
                <a:latin typeface="Times New Roman"/>
                <a:cs typeface="Times New Roman"/>
              </a:rPr>
              <a:t> </a:t>
            </a:r>
            <a:r>
              <a:rPr sz="2200" dirty="0">
                <a:latin typeface="Times New Roman"/>
                <a:cs typeface="Times New Roman"/>
              </a:rPr>
              <a:t>iborat.</a:t>
            </a:r>
            <a:r>
              <a:rPr sz="2200" spc="-50" dirty="0">
                <a:latin typeface="Times New Roman"/>
                <a:cs typeface="Times New Roman"/>
              </a:rPr>
              <a:t> </a:t>
            </a:r>
            <a:r>
              <a:rPr sz="2200" dirty="0">
                <a:latin typeface="Times New Roman"/>
                <a:cs typeface="Times New Roman"/>
              </a:rPr>
              <a:t>Xalqaro</a:t>
            </a:r>
            <a:r>
              <a:rPr sz="2200" spc="-40" dirty="0">
                <a:latin typeface="Times New Roman"/>
                <a:cs typeface="Times New Roman"/>
              </a:rPr>
              <a:t> </a:t>
            </a:r>
            <a:r>
              <a:rPr sz="2200" dirty="0">
                <a:latin typeface="Times New Roman"/>
                <a:cs typeface="Times New Roman"/>
              </a:rPr>
              <a:t>pochta</a:t>
            </a:r>
            <a:r>
              <a:rPr sz="2200" spc="-65" dirty="0">
                <a:latin typeface="Times New Roman"/>
                <a:cs typeface="Times New Roman"/>
              </a:rPr>
              <a:t> </a:t>
            </a:r>
            <a:r>
              <a:rPr sz="2200" dirty="0">
                <a:latin typeface="Times New Roman"/>
                <a:cs typeface="Times New Roman"/>
              </a:rPr>
              <a:t>ittifoqiga</a:t>
            </a:r>
            <a:r>
              <a:rPr sz="2200" spc="-55" dirty="0">
                <a:latin typeface="Times New Roman"/>
                <a:cs typeface="Times New Roman"/>
              </a:rPr>
              <a:t> </a:t>
            </a:r>
            <a:r>
              <a:rPr sz="2200" dirty="0">
                <a:latin typeface="Times New Roman"/>
                <a:cs typeface="Times New Roman"/>
              </a:rPr>
              <a:t>a’zo</a:t>
            </a:r>
            <a:r>
              <a:rPr sz="2200" spc="-60" dirty="0">
                <a:latin typeface="Times New Roman"/>
                <a:cs typeface="Times New Roman"/>
              </a:rPr>
              <a:t> </a:t>
            </a:r>
            <a:r>
              <a:rPr sz="2200" dirty="0">
                <a:latin typeface="Times New Roman"/>
                <a:cs typeface="Times New Roman"/>
              </a:rPr>
              <a:t>barcha</a:t>
            </a:r>
            <a:r>
              <a:rPr sz="2200" spc="-50" dirty="0">
                <a:latin typeface="Times New Roman"/>
                <a:cs typeface="Times New Roman"/>
              </a:rPr>
              <a:t> </a:t>
            </a:r>
            <a:r>
              <a:rPr sz="2200" spc="-10" dirty="0">
                <a:latin typeface="Times New Roman"/>
                <a:cs typeface="Times New Roman"/>
              </a:rPr>
              <a:t>davlatlar</a:t>
            </a:r>
            <a:r>
              <a:rPr sz="2200" dirty="0">
                <a:latin typeface="Times New Roman"/>
                <a:cs typeface="Times New Roman"/>
              </a:rPr>
              <a:t> yagona</a:t>
            </a:r>
            <a:r>
              <a:rPr sz="2200" spc="-60" dirty="0">
                <a:latin typeface="Times New Roman"/>
                <a:cs typeface="Times New Roman"/>
              </a:rPr>
              <a:t> </a:t>
            </a:r>
            <a:r>
              <a:rPr sz="2200" dirty="0">
                <a:latin typeface="Times New Roman"/>
                <a:cs typeface="Times New Roman"/>
              </a:rPr>
              <a:t>pochta</a:t>
            </a:r>
            <a:r>
              <a:rPr sz="2200" spc="-45" dirty="0">
                <a:latin typeface="Times New Roman"/>
                <a:cs typeface="Times New Roman"/>
              </a:rPr>
              <a:t> </a:t>
            </a:r>
            <a:r>
              <a:rPr sz="2200" dirty="0">
                <a:latin typeface="Times New Roman"/>
                <a:cs typeface="Times New Roman"/>
              </a:rPr>
              <a:t>hududi</a:t>
            </a:r>
            <a:r>
              <a:rPr sz="2200" spc="-40" dirty="0">
                <a:latin typeface="Times New Roman"/>
                <a:cs typeface="Times New Roman"/>
              </a:rPr>
              <a:t> </a:t>
            </a:r>
            <a:r>
              <a:rPr sz="2200" dirty="0">
                <a:latin typeface="Times New Roman"/>
                <a:cs typeface="Times New Roman"/>
              </a:rPr>
              <a:t>tashkil</a:t>
            </a:r>
            <a:r>
              <a:rPr sz="2200" spc="-40" dirty="0">
                <a:latin typeface="Times New Roman"/>
                <a:cs typeface="Times New Roman"/>
              </a:rPr>
              <a:t> </a:t>
            </a:r>
            <a:r>
              <a:rPr sz="2200" dirty="0">
                <a:latin typeface="Times New Roman"/>
                <a:cs typeface="Times New Roman"/>
              </a:rPr>
              <a:t>etadilar</a:t>
            </a:r>
            <a:r>
              <a:rPr sz="2200" spc="-20" dirty="0">
                <a:latin typeface="Times New Roman"/>
                <a:cs typeface="Times New Roman"/>
              </a:rPr>
              <a:t> </a:t>
            </a:r>
            <a:r>
              <a:rPr sz="2200" dirty="0">
                <a:latin typeface="Times New Roman"/>
                <a:cs typeface="Times New Roman"/>
              </a:rPr>
              <a:t>va</a:t>
            </a:r>
            <a:r>
              <a:rPr sz="2200" spc="-40" dirty="0">
                <a:latin typeface="Times New Roman"/>
                <a:cs typeface="Times New Roman"/>
              </a:rPr>
              <a:t> </a:t>
            </a:r>
            <a:r>
              <a:rPr sz="2200" dirty="0">
                <a:latin typeface="Times New Roman"/>
                <a:cs typeface="Times New Roman"/>
              </a:rPr>
              <a:t>bu</a:t>
            </a:r>
            <a:r>
              <a:rPr sz="2200" spc="-45" dirty="0">
                <a:latin typeface="Times New Roman"/>
                <a:cs typeface="Times New Roman"/>
              </a:rPr>
              <a:t> </a:t>
            </a:r>
            <a:r>
              <a:rPr sz="2200" dirty="0">
                <a:latin typeface="Times New Roman"/>
                <a:cs typeface="Times New Roman"/>
              </a:rPr>
              <a:t>hududda</a:t>
            </a:r>
            <a:r>
              <a:rPr sz="2200" spc="-55" dirty="0">
                <a:latin typeface="Times New Roman"/>
                <a:cs typeface="Times New Roman"/>
              </a:rPr>
              <a:t> </a:t>
            </a:r>
            <a:r>
              <a:rPr sz="2200" dirty="0">
                <a:latin typeface="Times New Roman"/>
                <a:cs typeface="Times New Roman"/>
              </a:rPr>
              <a:t>ushbu</a:t>
            </a:r>
            <a:r>
              <a:rPr sz="2200" spc="-55" dirty="0">
                <a:latin typeface="Times New Roman"/>
                <a:cs typeface="Times New Roman"/>
              </a:rPr>
              <a:t> </a:t>
            </a:r>
            <a:r>
              <a:rPr sz="2200" spc="-10" dirty="0">
                <a:latin typeface="Times New Roman"/>
                <a:cs typeface="Times New Roman"/>
              </a:rPr>
              <a:t>hududning </a:t>
            </a:r>
            <a:r>
              <a:rPr sz="2200" dirty="0">
                <a:latin typeface="Times New Roman"/>
                <a:cs typeface="Times New Roman"/>
              </a:rPr>
              <a:t>yagonaligi,</a:t>
            </a:r>
            <a:r>
              <a:rPr sz="2200" spc="-80" dirty="0">
                <a:latin typeface="Times New Roman"/>
                <a:cs typeface="Times New Roman"/>
              </a:rPr>
              <a:t> </a:t>
            </a:r>
            <a:r>
              <a:rPr sz="2200" dirty="0">
                <a:latin typeface="Times New Roman"/>
                <a:cs typeface="Times New Roman"/>
              </a:rPr>
              <a:t>tranzitning</a:t>
            </a:r>
            <a:r>
              <a:rPr sz="2200" spc="-60" dirty="0">
                <a:latin typeface="Times New Roman"/>
                <a:cs typeface="Times New Roman"/>
              </a:rPr>
              <a:t> </a:t>
            </a:r>
            <a:r>
              <a:rPr sz="2200" dirty="0">
                <a:latin typeface="Times New Roman"/>
                <a:cs typeface="Times New Roman"/>
              </a:rPr>
              <a:t>erkinligi</a:t>
            </a:r>
            <a:r>
              <a:rPr sz="2200" spc="-55" dirty="0">
                <a:latin typeface="Times New Roman"/>
                <a:cs typeface="Times New Roman"/>
              </a:rPr>
              <a:t> </a:t>
            </a:r>
            <a:r>
              <a:rPr sz="2200" dirty="0">
                <a:latin typeface="Times New Roman"/>
                <a:cs typeface="Times New Roman"/>
              </a:rPr>
              <a:t>va</a:t>
            </a:r>
            <a:r>
              <a:rPr sz="2200" spc="-60" dirty="0">
                <a:latin typeface="Times New Roman"/>
                <a:cs typeface="Times New Roman"/>
              </a:rPr>
              <a:t> </a:t>
            </a:r>
            <a:r>
              <a:rPr sz="2200" dirty="0">
                <a:latin typeface="Times New Roman"/>
                <a:cs typeface="Times New Roman"/>
              </a:rPr>
              <a:t>yagona</a:t>
            </a:r>
            <a:r>
              <a:rPr sz="2200" spc="-75" dirty="0">
                <a:latin typeface="Times New Roman"/>
                <a:cs typeface="Times New Roman"/>
              </a:rPr>
              <a:t> </a:t>
            </a:r>
            <a:r>
              <a:rPr sz="2200" dirty="0">
                <a:latin typeface="Times New Roman"/>
                <a:cs typeface="Times New Roman"/>
              </a:rPr>
              <a:t>tarifni</a:t>
            </a:r>
            <a:r>
              <a:rPr sz="2200" spc="-45" dirty="0">
                <a:latin typeface="Times New Roman"/>
                <a:cs typeface="Times New Roman"/>
              </a:rPr>
              <a:t> </a:t>
            </a:r>
            <a:r>
              <a:rPr sz="2200" dirty="0">
                <a:latin typeface="Times New Roman"/>
                <a:cs typeface="Times New Roman"/>
              </a:rPr>
              <a:t>o‘rnatish</a:t>
            </a:r>
            <a:r>
              <a:rPr sz="2200" spc="-60" dirty="0">
                <a:latin typeface="Times New Roman"/>
                <a:cs typeface="Times New Roman"/>
              </a:rPr>
              <a:t> </a:t>
            </a:r>
            <a:r>
              <a:rPr sz="2200" dirty="0">
                <a:latin typeface="Times New Roman"/>
                <a:cs typeface="Times New Roman"/>
              </a:rPr>
              <a:t>tamoyiliga</a:t>
            </a:r>
            <a:r>
              <a:rPr sz="2200" spc="-50" dirty="0">
                <a:latin typeface="Times New Roman"/>
                <a:cs typeface="Times New Roman"/>
              </a:rPr>
              <a:t> </a:t>
            </a:r>
            <a:r>
              <a:rPr sz="2200" spc="-20" dirty="0">
                <a:latin typeface="Times New Roman"/>
                <a:cs typeface="Times New Roman"/>
              </a:rPr>
              <a:t>amal </a:t>
            </a:r>
            <a:r>
              <a:rPr sz="2200" spc="-10" dirty="0">
                <a:latin typeface="Times New Roman"/>
                <a:cs typeface="Times New Roman"/>
              </a:rPr>
              <a:t>qiladi.</a:t>
            </a:r>
            <a:endParaRPr sz="2200" dirty="0">
              <a:latin typeface="Times New Roman"/>
              <a:cs typeface="Times New Roman"/>
            </a:endParaRPr>
          </a:p>
          <a:p>
            <a:pPr marL="12700" marR="5080" algn="just">
              <a:lnSpc>
                <a:spcPct val="100000"/>
              </a:lnSpc>
            </a:pPr>
            <a:r>
              <a:rPr sz="2200" b="1" dirty="0">
                <a:latin typeface="Times New Roman"/>
                <a:cs typeface="Times New Roman"/>
              </a:rPr>
              <a:t>Xalqaro</a:t>
            </a:r>
            <a:r>
              <a:rPr sz="2200" b="1" spc="-65" dirty="0">
                <a:latin typeface="Times New Roman"/>
                <a:cs typeface="Times New Roman"/>
              </a:rPr>
              <a:t> </a:t>
            </a:r>
            <a:r>
              <a:rPr sz="2200" b="1" dirty="0">
                <a:latin typeface="Times New Roman"/>
                <a:cs typeface="Times New Roman"/>
              </a:rPr>
              <a:t>elektr</a:t>
            </a:r>
            <a:r>
              <a:rPr sz="2200" b="1" spc="-75" dirty="0">
                <a:latin typeface="Times New Roman"/>
                <a:cs typeface="Times New Roman"/>
              </a:rPr>
              <a:t> </a:t>
            </a:r>
            <a:r>
              <a:rPr sz="2200" b="1" dirty="0">
                <a:latin typeface="Times New Roman"/>
                <a:cs typeface="Times New Roman"/>
              </a:rPr>
              <a:t>aloqasi</a:t>
            </a:r>
            <a:r>
              <a:rPr sz="2200" b="1" spc="-50" dirty="0">
                <a:latin typeface="Times New Roman"/>
                <a:cs typeface="Times New Roman"/>
              </a:rPr>
              <a:t> </a:t>
            </a:r>
            <a:r>
              <a:rPr sz="2200" b="1" dirty="0" err="1">
                <a:latin typeface="Times New Roman"/>
                <a:cs typeface="Times New Roman"/>
              </a:rPr>
              <a:t>ittifoqi</a:t>
            </a:r>
            <a:r>
              <a:rPr sz="2200" b="1" spc="-35" dirty="0">
                <a:latin typeface="Times New Roman"/>
                <a:cs typeface="Times New Roman"/>
              </a:rPr>
              <a:t> </a:t>
            </a:r>
            <a:r>
              <a:rPr sz="2200" dirty="0">
                <a:latin typeface="Times New Roman"/>
                <a:cs typeface="Times New Roman"/>
              </a:rPr>
              <a:t>1965</a:t>
            </a:r>
            <a:r>
              <a:rPr lang="en-US" sz="2200" spc="-60" dirty="0">
                <a:latin typeface="Times New Roman"/>
                <a:cs typeface="Times New Roman"/>
              </a:rPr>
              <a:t>-</a:t>
            </a:r>
            <a:r>
              <a:rPr sz="2200" dirty="0">
                <a:latin typeface="Times New Roman"/>
                <a:cs typeface="Times New Roman"/>
              </a:rPr>
              <a:t>yilda</a:t>
            </a:r>
            <a:r>
              <a:rPr sz="2200" spc="-70" dirty="0">
                <a:latin typeface="Times New Roman"/>
                <a:cs typeface="Times New Roman"/>
              </a:rPr>
              <a:t> </a:t>
            </a:r>
            <a:r>
              <a:rPr sz="2200" dirty="0">
                <a:latin typeface="Times New Roman"/>
                <a:cs typeface="Times New Roman"/>
              </a:rPr>
              <a:t>tashkil</a:t>
            </a:r>
            <a:r>
              <a:rPr sz="2200" spc="-55" dirty="0">
                <a:latin typeface="Times New Roman"/>
                <a:cs typeface="Times New Roman"/>
              </a:rPr>
              <a:t> </a:t>
            </a:r>
            <a:r>
              <a:rPr sz="2200" dirty="0">
                <a:latin typeface="Times New Roman"/>
                <a:cs typeface="Times New Roman"/>
              </a:rPr>
              <a:t>etilgan,</a:t>
            </a:r>
            <a:r>
              <a:rPr sz="2200" spc="-50" dirty="0">
                <a:latin typeface="Times New Roman"/>
                <a:cs typeface="Times New Roman"/>
              </a:rPr>
              <a:t> </a:t>
            </a:r>
            <a:r>
              <a:rPr sz="2200" spc="-10" dirty="0" err="1">
                <a:latin typeface="Times New Roman"/>
                <a:cs typeface="Times New Roman"/>
              </a:rPr>
              <a:t>qarorgo</a:t>
            </a:r>
            <a:r>
              <a:rPr lang="en-US" sz="2200" spc="-10" dirty="0" err="1">
                <a:latin typeface="Times New Roman"/>
                <a:cs typeface="Times New Roman"/>
              </a:rPr>
              <a:t>h</a:t>
            </a:r>
            <a:r>
              <a:rPr sz="2200" spc="-10" dirty="0" err="1">
                <a:latin typeface="Times New Roman"/>
                <a:cs typeface="Times New Roman"/>
              </a:rPr>
              <a:t>i</a:t>
            </a:r>
            <a:r>
              <a:rPr sz="2200" spc="-10" dirty="0">
                <a:latin typeface="Times New Roman"/>
                <a:cs typeface="Times New Roman"/>
              </a:rPr>
              <a:t> </a:t>
            </a:r>
            <a:r>
              <a:rPr sz="2200" dirty="0">
                <a:latin typeface="Times New Roman"/>
                <a:cs typeface="Times New Roman"/>
              </a:rPr>
              <a:t>Jenevada.</a:t>
            </a:r>
            <a:r>
              <a:rPr sz="2200" spc="-60" dirty="0">
                <a:latin typeface="Times New Roman"/>
                <a:cs typeface="Times New Roman"/>
              </a:rPr>
              <a:t> </a:t>
            </a:r>
            <a:r>
              <a:rPr sz="2200" dirty="0">
                <a:latin typeface="Times New Roman"/>
                <a:cs typeface="Times New Roman"/>
              </a:rPr>
              <a:t>Xalqaro</a:t>
            </a:r>
            <a:r>
              <a:rPr sz="2200" spc="-30" dirty="0">
                <a:latin typeface="Times New Roman"/>
                <a:cs typeface="Times New Roman"/>
              </a:rPr>
              <a:t> </a:t>
            </a:r>
            <a:r>
              <a:rPr sz="2200" dirty="0">
                <a:latin typeface="Times New Roman"/>
                <a:cs typeface="Times New Roman"/>
              </a:rPr>
              <a:t>elektr</a:t>
            </a:r>
            <a:r>
              <a:rPr sz="2200" spc="-30" dirty="0">
                <a:latin typeface="Times New Roman"/>
                <a:cs typeface="Times New Roman"/>
              </a:rPr>
              <a:t> </a:t>
            </a:r>
            <a:r>
              <a:rPr sz="2200" dirty="0">
                <a:latin typeface="Times New Roman"/>
                <a:cs typeface="Times New Roman"/>
              </a:rPr>
              <a:t>aloqasi</a:t>
            </a:r>
            <a:r>
              <a:rPr sz="2200" spc="-60" dirty="0">
                <a:latin typeface="Times New Roman"/>
                <a:cs typeface="Times New Roman"/>
              </a:rPr>
              <a:t> </a:t>
            </a:r>
            <a:r>
              <a:rPr sz="2200" dirty="0">
                <a:latin typeface="Times New Roman"/>
                <a:cs typeface="Times New Roman"/>
              </a:rPr>
              <a:t>ittifoqining</a:t>
            </a:r>
            <a:r>
              <a:rPr sz="2200" spc="-45" dirty="0">
                <a:latin typeface="Times New Roman"/>
                <a:cs typeface="Times New Roman"/>
              </a:rPr>
              <a:t> </a:t>
            </a:r>
            <a:r>
              <a:rPr sz="2200" dirty="0">
                <a:latin typeface="Times New Roman"/>
                <a:cs typeface="Times New Roman"/>
              </a:rPr>
              <a:t>maqsadi</a:t>
            </a:r>
            <a:r>
              <a:rPr sz="2200" spc="-35" dirty="0">
                <a:latin typeface="Times New Roman"/>
                <a:cs typeface="Times New Roman"/>
              </a:rPr>
              <a:t> </a:t>
            </a:r>
            <a:r>
              <a:rPr sz="2200" dirty="0">
                <a:latin typeface="Times New Roman"/>
                <a:cs typeface="Times New Roman"/>
              </a:rPr>
              <a:t>elektron</a:t>
            </a:r>
            <a:r>
              <a:rPr sz="2200" spc="-45" dirty="0">
                <a:latin typeface="Times New Roman"/>
                <a:cs typeface="Times New Roman"/>
              </a:rPr>
              <a:t> </a:t>
            </a:r>
            <a:r>
              <a:rPr sz="2200" spc="-10" dirty="0">
                <a:latin typeface="Times New Roman"/>
                <a:cs typeface="Times New Roman"/>
              </a:rPr>
              <a:t>aloqaning </a:t>
            </a:r>
            <a:r>
              <a:rPr sz="2200" dirty="0">
                <a:latin typeface="Times New Roman"/>
                <a:cs typeface="Times New Roman"/>
              </a:rPr>
              <a:t>barcha</a:t>
            </a:r>
            <a:r>
              <a:rPr sz="2200" spc="-50" dirty="0">
                <a:latin typeface="Times New Roman"/>
                <a:cs typeface="Times New Roman"/>
              </a:rPr>
              <a:t> </a:t>
            </a:r>
            <a:r>
              <a:rPr sz="2200" dirty="0">
                <a:latin typeface="Times New Roman"/>
                <a:cs typeface="Times New Roman"/>
              </a:rPr>
              <a:t>turlaridan</a:t>
            </a:r>
            <a:r>
              <a:rPr sz="2200" spc="-35" dirty="0">
                <a:latin typeface="Times New Roman"/>
                <a:cs typeface="Times New Roman"/>
              </a:rPr>
              <a:t> </a:t>
            </a:r>
            <a:r>
              <a:rPr sz="2200" dirty="0">
                <a:latin typeface="Times New Roman"/>
                <a:cs typeface="Times New Roman"/>
              </a:rPr>
              <a:t>samarali</a:t>
            </a:r>
            <a:r>
              <a:rPr sz="2200" spc="-30" dirty="0">
                <a:latin typeface="Times New Roman"/>
                <a:cs typeface="Times New Roman"/>
              </a:rPr>
              <a:t> </a:t>
            </a:r>
            <a:r>
              <a:rPr sz="2200" dirty="0">
                <a:latin typeface="Times New Roman"/>
                <a:cs typeface="Times New Roman"/>
              </a:rPr>
              <a:t>foydalanish</a:t>
            </a:r>
            <a:r>
              <a:rPr sz="2200" spc="-55" dirty="0">
                <a:latin typeface="Times New Roman"/>
                <a:cs typeface="Times New Roman"/>
              </a:rPr>
              <a:t> </a:t>
            </a:r>
            <a:r>
              <a:rPr sz="2200" dirty="0">
                <a:latin typeface="Times New Roman"/>
                <a:cs typeface="Times New Roman"/>
              </a:rPr>
              <a:t>va</a:t>
            </a:r>
            <a:r>
              <a:rPr sz="2200" spc="-55" dirty="0">
                <a:latin typeface="Times New Roman"/>
                <a:cs typeface="Times New Roman"/>
              </a:rPr>
              <a:t> </a:t>
            </a:r>
            <a:r>
              <a:rPr sz="2200" dirty="0">
                <a:latin typeface="Times New Roman"/>
                <a:cs typeface="Times New Roman"/>
              </a:rPr>
              <a:t>uni</a:t>
            </a:r>
            <a:r>
              <a:rPr sz="2200" spc="-60" dirty="0">
                <a:latin typeface="Times New Roman"/>
                <a:cs typeface="Times New Roman"/>
              </a:rPr>
              <a:t> </a:t>
            </a:r>
            <a:r>
              <a:rPr sz="2200" spc="-10" dirty="0">
                <a:latin typeface="Times New Roman"/>
                <a:cs typeface="Times New Roman"/>
              </a:rPr>
              <a:t>mukammallashtira</a:t>
            </a:r>
            <a:r>
              <a:rPr sz="2200" spc="20" dirty="0">
                <a:latin typeface="Times New Roman"/>
                <a:cs typeface="Times New Roman"/>
              </a:rPr>
              <a:t> </a:t>
            </a:r>
            <a:r>
              <a:rPr sz="2200" spc="-10" dirty="0">
                <a:latin typeface="Times New Roman"/>
                <a:cs typeface="Times New Roman"/>
              </a:rPr>
              <a:t>borishga </a:t>
            </a:r>
            <a:r>
              <a:rPr sz="2200" dirty="0">
                <a:latin typeface="Times New Roman"/>
                <a:cs typeface="Times New Roman"/>
              </a:rPr>
              <a:t>yunaltirilgan</a:t>
            </a:r>
            <a:r>
              <a:rPr sz="2200" spc="-80" dirty="0">
                <a:latin typeface="Times New Roman"/>
                <a:cs typeface="Times New Roman"/>
              </a:rPr>
              <a:t> </a:t>
            </a:r>
            <a:r>
              <a:rPr sz="2200" dirty="0">
                <a:latin typeface="Times New Roman"/>
                <a:cs typeface="Times New Roman"/>
              </a:rPr>
              <a:t>xalqaro</a:t>
            </a:r>
            <a:r>
              <a:rPr sz="2200" spc="-60" dirty="0">
                <a:latin typeface="Times New Roman"/>
                <a:cs typeface="Times New Roman"/>
              </a:rPr>
              <a:t> </a:t>
            </a:r>
            <a:r>
              <a:rPr sz="2200" dirty="0">
                <a:latin typeface="Times New Roman"/>
                <a:cs typeface="Times New Roman"/>
              </a:rPr>
              <a:t>hamkorlikni</a:t>
            </a:r>
            <a:r>
              <a:rPr sz="2200" spc="-50" dirty="0">
                <a:latin typeface="Times New Roman"/>
                <a:cs typeface="Times New Roman"/>
              </a:rPr>
              <a:t> </a:t>
            </a:r>
            <a:r>
              <a:rPr sz="2200" dirty="0">
                <a:latin typeface="Times New Roman"/>
                <a:cs typeface="Times New Roman"/>
              </a:rPr>
              <a:t>amalga</a:t>
            </a:r>
            <a:r>
              <a:rPr sz="2200" spc="-50" dirty="0">
                <a:latin typeface="Times New Roman"/>
                <a:cs typeface="Times New Roman"/>
              </a:rPr>
              <a:t> </a:t>
            </a:r>
            <a:r>
              <a:rPr sz="2200" dirty="0">
                <a:latin typeface="Times New Roman"/>
                <a:cs typeface="Times New Roman"/>
              </a:rPr>
              <a:t>oshirish,</a:t>
            </a:r>
            <a:r>
              <a:rPr sz="2200" spc="-75" dirty="0">
                <a:latin typeface="Times New Roman"/>
                <a:cs typeface="Times New Roman"/>
              </a:rPr>
              <a:t> </a:t>
            </a:r>
            <a:r>
              <a:rPr sz="2200" dirty="0">
                <a:latin typeface="Times New Roman"/>
                <a:cs typeface="Times New Roman"/>
              </a:rPr>
              <a:t>radio</a:t>
            </a:r>
            <a:r>
              <a:rPr sz="2200" spc="-55" dirty="0">
                <a:latin typeface="Times New Roman"/>
                <a:cs typeface="Times New Roman"/>
              </a:rPr>
              <a:t> </a:t>
            </a:r>
            <a:r>
              <a:rPr sz="2200" spc="-10" dirty="0">
                <a:latin typeface="Times New Roman"/>
                <a:cs typeface="Times New Roman"/>
              </a:rPr>
              <a:t>tulkinlarini </a:t>
            </a:r>
            <a:r>
              <a:rPr sz="2200" dirty="0">
                <a:latin typeface="Times New Roman"/>
                <a:cs typeface="Times New Roman"/>
              </a:rPr>
              <a:t>taqsimlash,</a:t>
            </a:r>
            <a:r>
              <a:rPr sz="2200" spc="-85" dirty="0">
                <a:latin typeface="Times New Roman"/>
                <a:cs typeface="Times New Roman"/>
              </a:rPr>
              <a:t> </a:t>
            </a:r>
            <a:r>
              <a:rPr sz="2200" dirty="0">
                <a:latin typeface="Times New Roman"/>
                <a:cs typeface="Times New Roman"/>
              </a:rPr>
              <a:t>rivojlanayotgan</a:t>
            </a:r>
            <a:r>
              <a:rPr sz="2200" spc="-95" dirty="0">
                <a:latin typeface="Times New Roman"/>
                <a:cs typeface="Times New Roman"/>
              </a:rPr>
              <a:t> </a:t>
            </a:r>
            <a:r>
              <a:rPr sz="2200" dirty="0">
                <a:latin typeface="Times New Roman"/>
                <a:cs typeface="Times New Roman"/>
              </a:rPr>
              <a:t>davlatlarga</a:t>
            </a:r>
            <a:r>
              <a:rPr sz="2200" spc="-85" dirty="0">
                <a:latin typeface="Times New Roman"/>
                <a:cs typeface="Times New Roman"/>
              </a:rPr>
              <a:t> </a:t>
            </a:r>
            <a:r>
              <a:rPr sz="2200" dirty="0">
                <a:latin typeface="Times New Roman"/>
                <a:cs typeface="Times New Roman"/>
              </a:rPr>
              <a:t>texnik</a:t>
            </a:r>
            <a:r>
              <a:rPr sz="2200" spc="-95" dirty="0">
                <a:latin typeface="Times New Roman"/>
                <a:cs typeface="Times New Roman"/>
              </a:rPr>
              <a:t> </a:t>
            </a:r>
            <a:r>
              <a:rPr sz="2200" dirty="0">
                <a:latin typeface="Times New Roman"/>
                <a:cs typeface="Times New Roman"/>
              </a:rPr>
              <a:t>yordam</a:t>
            </a:r>
            <a:r>
              <a:rPr sz="2200" spc="-100" dirty="0">
                <a:latin typeface="Times New Roman"/>
                <a:cs typeface="Times New Roman"/>
              </a:rPr>
              <a:t> </a:t>
            </a:r>
            <a:r>
              <a:rPr sz="2200" dirty="0">
                <a:latin typeface="Times New Roman"/>
                <a:cs typeface="Times New Roman"/>
              </a:rPr>
              <a:t>ko‘rsatishdan</a:t>
            </a:r>
            <a:r>
              <a:rPr sz="2200" spc="-85" dirty="0">
                <a:latin typeface="Times New Roman"/>
                <a:cs typeface="Times New Roman"/>
              </a:rPr>
              <a:t> </a:t>
            </a:r>
            <a:r>
              <a:rPr sz="2200" spc="-10" dirty="0">
                <a:latin typeface="Times New Roman"/>
                <a:cs typeface="Times New Roman"/>
              </a:rPr>
              <a:t>iborat. </a:t>
            </a:r>
            <a:r>
              <a:rPr sz="2200" b="1" dirty="0">
                <a:latin typeface="Times New Roman"/>
                <a:cs typeface="Times New Roman"/>
              </a:rPr>
              <a:t>Jahon</a:t>
            </a:r>
            <a:r>
              <a:rPr sz="2200" b="1" spc="-55" dirty="0">
                <a:latin typeface="Times New Roman"/>
                <a:cs typeface="Times New Roman"/>
              </a:rPr>
              <a:t> </a:t>
            </a:r>
            <a:r>
              <a:rPr sz="2200" b="1" spc="-10" dirty="0">
                <a:latin typeface="Times New Roman"/>
                <a:cs typeface="Times New Roman"/>
              </a:rPr>
              <a:t>metereologiya</a:t>
            </a:r>
            <a:r>
              <a:rPr sz="2200" b="1" spc="-15" dirty="0">
                <a:latin typeface="Times New Roman"/>
                <a:cs typeface="Times New Roman"/>
              </a:rPr>
              <a:t> </a:t>
            </a:r>
            <a:r>
              <a:rPr sz="2200" b="1" dirty="0" err="1">
                <a:latin typeface="Times New Roman"/>
                <a:cs typeface="Times New Roman"/>
              </a:rPr>
              <a:t>tashkiloti</a:t>
            </a:r>
            <a:r>
              <a:rPr sz="2200" b="1" spc="-45" dirty="0">
                <a:latin typeface="Times New Roman"/>
                <a:cs typeface="Times New Roman"/>
              </a:rPr>
              <a:t> </a:t>
            </a:r>
            <a:r>
              <a:rPr sz="2200" dirty="0">
                <a:latin typeface="Times New Roman"/>
                <a:cs typeface="Times New Roman"/>
              </a:rPr>
              <a:t>1947</a:t>
            </a:r>
            <a:r>
              <a:rPr lang="en-US" sz="2200" spc="-60" dirty="0">
                <a:latin typeface="Times New Roman"/>
                <a:cs typeface="Times New Roman"/>
              </a:rPr>
              <a:t>-</a:t>
            </a:r>
            <a:r>
              <a:rPr sz="2200" dirty="0">
                <a:latin typeface="Times New Roman"/>
                <a:cs typeface="Times New Roman"/>
              </a:rPr>
              <a:t>yilda</a:t>
            </a:r>
            <a:r>
              <a:rPr sz="2200" spc="-60" dirty="0">
                <a:latin typeface="Times New Roman"/>
                <a:cs typeface="Times New Roman"/>
              </a:rPr>
              <a:t> </a:t>
            </a:r>
            <a:r>
              <a:rPr sz="2200" dirty="0">
                <a:latin typeface="Times New Roman"/>
                <a:cs typeface="Times New Roman"/>
              </a:rPr>
              <a:t>tashkil</a:t>
            </a:r>
            <a:r>
              <a:rPr sz="2200" spc="-55" dirty="0">
                <a:latin typeface="Times New Roman"/>
                <a:cs typeface="Times New Roman"/>
              </a:rPr>
              <a:t> </a:t>
            </a:r>
            <a:r>
              <a:rPr sz="2200" dirty="0">
                <a:latin typeface="Times New Roman"/>
                <a:cs typeface="Times New Roman"/>
              </a:rPr>
              <a:t>etilgan,</a:t>
            </a:r>
            <a:r>
              <a:rPr sz="2200" spc="-45" dirty="0">
                <a:latin typeface="Times New Roman"/>
                <a:cs typeface="Times New Roman"/>
              </a:rPr>
              <a:t> </a:t>
            </a:r>
            <a:r>
              <a:rPr sz="2200" spc="-10" dirty="0" err="1">
                <a:latin typeface="Times New Roman"/>
                <a:cs typeface="Times New Roman"/>
              </a:rPr>
              <a:t>qarorgo</a:t>
            </a:r>
            <a:r>
              <a:rPr lang="en-US" sz="2200" spc="-10" dirty="0" err="1">
                <a:latin typeface="Times New Roman"/>
                <a:cs typeface="Times New Roman"/>
              </a:rPr>
              <a:t>h</a:t>
            </a:r>
            <a:r>
              <a:rPr sz="2200" spc="-10" dirty="0" err="1">
                <a:latin typeface="Times New Roman"/>
                <a:cs typeface="Times New Roman"/>
              </a:rPr>
              <a:t>i</a:t>
            </a:r>
            <a:r>
              <a:rPr sz="2200" spc="-10" dirty="0">
                <a:latin typeface="Times New Roman"/>
                <a:cs typeface="Times New Roman"/>
              </a:rPr>
              <a:t> </a:t>
            </a:r>
            <a:r>
              <a:rPr sz="2200" dirty="0">
                <a:latin typeface="Times New Roman"/>
                <a:cs typeface="Times New Roman"/>
              </a:rPr>
              <a:t>Jenevada.</a:t>
            </a:r>
            <a:r>
              <a:rPr sz="2200" spc="-85" dirty="0">
                <a:latin typeface="Times New Roman"/>
                <a:cs typeface="Times New Roman"/>
              </a:rPr>
              <a:t> </a:t>
            </a:r>
            <a:r>
              <a:rPr sz="2200" dirty="0">
                <a:latin typeface="Times New Roman"/>
                <a:cs typeface="Times New Roman"/>
              </a:rPr>
              <a:t>Xalqaro</a:t>
            </a:r>
            <a:r>
              <a:rPr sz="2200" spc="-50" dirty="0">
                <a:latin typeface="Times New Roman"/>
                <a:cs typeface="Times New Roman"/>
              </a:rPr>
              <a:t> </a:t>
            </a:r>
            <a:r>
              <a:rPr sz="2200" dirty="0">
                <a:latin typeface="Times New Roman"/>
                <a:cs typeface="Times New Roman"/>
              </a:rPr>
              <a:t>metereologiya</a:t>
            </a:r>
            <a:r>
              <a:rPr sz="2200" spc="-55" dirty="0">
                <a:latin typeface="Times New Roman"/>
                <a:cs typeface="Times New Roman"/>
              </a:rPr>
              <a:t> </a:t>
            </a:r>
            <a:r>
              <a:rPr sz="2200" dirty="0">
                <a:latin typeface="Times New Roman"/>
                <a:cs typeface="Times New Roman"/>
              </a:rPr>
              <a:t>tashkilotining</a:t>
            </a:r>
            <a:r>
              <a:rPr sz="2200" spc="-90" dirty="0">
                <a:latin typeface="Times New Roman"/>
                <a:cs typeface="Times New Roman"/>
              </a:rPr>
              <a:t> </a:t>
            </a:r>
            <a:r>
              <a:rPr sz="2200" dirty="0">
                <a:latin typeface="Times New Roman"/>
                <a:cs typeface="Times New Roman"/>
              </a:rPr>
              <a:t>asosiy</a:t>
            </a:r>
            <a:r>
              <a:rPr sz="2200" spc="-75" dirty="0">
                <a:latin typeface="Times New Roman"/>
                <a:cs typeface="Times New Roman"/>
              </a:rPr>
              <a:t> </a:t>
            </a:r>
            <a:r>
              <a:rPr sz="2200" spc="-10" dirty="0">
                <a:latin typeface="Times New Roman"/>
                <a:cs typeface="Times New Roman"/>
              </a:rPr>
              <a:t>maqsadi </a:t>
            </a:r>
            <a:r>
              <a:rPr sz="2200" dirty="0">
                <a:latin typeface="Times New Roman"/>
                <a:cs typeface="Times New Roman"/>
              </a:rPr>
              <a:t>metereologiya</a:t>
            </a:r>
            <a:r>
              <a:rPr sz="2200" spc="-60" dirty="0">
                <a:latin typeface="Times New Roman"/>
                <a:cs typeface="Times New Roman"/>
              </a:rPr>
              <a:t> </a:t>
            </a:r>
            <a:r>
              <a:rPr sz="2200" dirty="0">
                <a:latin typeface="Times New Roman"/>
                <a:cs typeface="Times New Roman"/>
              </a:rPr>
              <a:t>bo‘yicha</a:t>
            </a:r>
            <a:r>
              <a:rPr sz="2200" spc="-90" dirty="0">
                <a:latin typeface="Times New Roman"/>
                <a:cs typeface="Times New Roman"/>
              </a:rPr>
              <a:t> </a:t>
            </a:r>
            <a:r>
              <a:rPr sz="2200" dirty="0">
                <a:latin typeface="Times New Roman"/>
                <a:cs typeface="Times New Roman"/>
              </a:rPr>
              <a:t>xalqaro</a:t>
            </a:r>
            <a:r>
              <a:rPr sz="2200" spc="-75" dirty="0">
                <a:latin typeface="Times New Roman"/>
                <a:cs typeface="Times New Roman"/>
              </a:rPr>
              <a:t> </a:t>
            </a:r>
            <a:r>
              <a:rPr sz="2200" dirty="0">
                <a:latin typeface="Times New Roman"/>
                <a:cs typeface="Times New Roman"/>
              </a:rPr>
              <a:t>hamkorlikni</a:t>
            </a:r>
            <a:r>
              <a:rPr sz="2200" spc="-50" dirty="0">
                <a:latin typeface="Times New Roman"/>
                <a:cs typeface="Times New Roman"/>
              </a:rPr>
              <a:t> </a:t>
            </a:r>
            <a:r>
              <a:rPr sz="2200" dirty="0">
                <a:latin typeface="Times New Roman"/>
                <a:cs typeface="Times New Roman"/>
              </a:rPr>
              <a:t>tashkil</a:t>
            </a:r>
            <a:r>
              <a:rPr sz="2200" spc="-80" dirty="0">
                <a:latin typeface="Times New Roman"/>
                <a:cs typeface="Times New Roman"/>
              </a:rPr>
              <a:t> </a:t>
            </a:r>
            <a:r>
              <a:rPr sz="2200" dirty="0">
                <a:latin typeface="Times New Roman"/>
                <a:cs typeface="Times New Roman"/>
              </a:rPr>
              <a:t>etish,</a:t>
            </a:r>
            <a:r>
              <a:rPr sz="2200" spc="-75" dirty="0">
                <a:latin typeface="Times New Roman"/>
                <a:cs typeface="Times New Roman"/>
              </a:rPr>
              <a:t> </a:t>
            </a:r>
            <a:r>
              <a:rPr sz="2200" spc="-10" dirty="0">
                <a:latin typeface="Times New Roman"/>
                <a:cs typeface="Times New Roman"/>
              </a:rPr>
              <a:t>metereologiya </a:t>
            </a:r>
            <a:r>
              <a:rPr sz="2200" dirty="0">
                <a:latin typeface="Times New Roman"/>
                <a:cs typeface="Times New Roman"/>
              </a:rPr>
              <a:t>xizmatining</a:t>
            </a:r>
            <a:r>
              <a:rPr sz="2200" spc="-40" dirty="0">
                <a:latin typeface="Times New Roman"/>
                <a:cs typeface="Times New Roman"/>
              </a:rPr>
              <a:t> </a:t>
            </a:r>
            <a:r>
              <a:rPr sz="2200" spc="-10" dirty="0">
                <a:latin typeface="Times New Roman"/>
                <a:cs typeface="Times New Roman"/>
              </a:rPr>
              <a:t>mukammallashib</a:t>
            </a:r>
            <a:r>
              <a:rPr sz="2200" spc="-15" dirty="0">
                <a:latin typeface="Times New Roman"/>
                <a:cs typeface="Times New Roman"/>
              </a:rPr>
              <a:t> </a:t>
            </a:r>
            <a:r>
              <a:rPr sz="2200" dirty="0">
                <a:latin typeface="Times New Roman"/>
                <a:cs typeface="Times New Roman"/>
              </a:rPr>
              <a:t>borishini</a:t>
            </a:r>
            <a:r>
              <a:rPr sz="2200" spc="-65" dirty="0">
                <a:latin typeface="Times New Roman"/>
                <a:cs typeface="Times New Roman"/>
              </a:rPr>
              <a:t> </a:t>
            </a:r>
            <a:r>
              <a:rPr sz="2200" dirty="0">
                <a:latin typeface="Times New Roman"/>
                <a:cs typeface="Times New Roman"/>
              </a:rPr>
              <a:t>ta’minlash</a:t>
            </a:r>
            <a:r>
              <a:rPr sz="2200" spc="-60" dirty="0">
                <a:latin typeface="Times New Roman"/>
                <a:cs typeface="Times New Roman"/>
              </a:rPr>
              <a:t> </a:t>
            </a:r>
            <a:r>
              <a:rPr sz="2200" dirty="0">
                <a:latin typeface="Times New Roman"/>
                <a:cs typeface="Times New Roman"/>
              </a:rPr>
              <a:t>va</a:t>
            </a:r>
            <a:r>
              <a:rPr sz="2200" spc="-75" dirty="0">
                <a:latin typeface="Times New Roman"/>
                <a:cs typeface="Times New Roman"/>
              </a:rPr>
              <a:t> </a:t>
            </a:r>
            <a:r>
              <a:rPr sz="2200" dirty="0">
                <a:latin typeface="Times New Roman"/>
                <a:cs typeface="Times New Roman"/>
              </a:rPr>
              <a:t>uning</a:t>
            </a:r>
            <a:r>
              <a:rPr sz="2200" spc="-75" dirty="0">
                <a:latin typeface="Times New Roman"/>
                <a:cs typeface="Times New Roman"/>
              </a:rPr>
              <a:t> </a:t>
            </a:r>
            <a:r>
              <a:rPr sz="2200" spc="-10" dirty="0">
                <a:latin typeface="Times New Roman"/>
                <a:cs typeface="Times New Roman"/>
              </a:rPr>
              <a:t>yutuklaridan </a:t>
            </a:r>
            <a:r>
              <a:rPr sz="2200" dirty="0">
                <a:latin typeface="Times New Roman"/>
                <a:cs typeface="Times New Roman"/>
              </a:rPr>
              <a:t>aviatsiya,</a:t>
            </a:r>
            <a:r>
              <a:rPr sz="2200" spc="-70" dirty="0">
                <a:latin typeface="Times New Roman"/>
                <a:cs typeface="Times New Roman"/>
              </a:rPr>
              <a:t> </a:t>
            </a:r>
            <a:r>
              <a:rPr sz="2200" dirty="0">
                <a:latin typeface="Times New Roman"/>
                <a:cs typeface="Times New Roman"/>
              </a:rPr>
              <a:t>kishlok</a:t>
            </a:r>
            <a:r>
              <a:rPr sz="2200" spc="-65" dirty="0">
                <a:latin typeface="Times New Roman"/>
                <a:cs typeface="Times New Roman"/>
              </a:rPr>
              <a:t> </a:t>
            </a:r>
            <a:r>
              <a:rPr sz="2200" dirty="0">
                <a:latin typeface="Times New Roman"/>
                <a:cs typeface="Times New Roman"/>
              </a:rPr>
              <a:t>xujaligi,</a:t>
            </a:r>
            <a:r>
              <a:rPr sz="2200" spc="-65" dirty="0">
                <a:latin typeface="Times New Roman"/>
                <a:cs typeface="Times New Roman"/>
              </a:rPr>
              <a:t> </a:t>
            </a:r>
            <a:r>
              <a:rPr sz="2200" dirty="0">
                <a:latin typeface="Times New Roman"/>
                <a:cs typeface="Times New Roman"/>
              </a:rPr>
              <a:t>kemalar</a:t>
            </a:r>
            <a:r>
              <a:rPr sz="2200" spc="-25" dirty="0">
                <a:latin typeface="Times New Roman"/>
                <a:cs typeface="Times New Roman"/>
              </a:rPr>
              <a:t> </a:t>
            </a:r>
            <a:r>
              <a:rPr sz="2200" dirty="0">
                <a:latin typeface="Times New Roman"/>
                <a:cs typeface="Times New Roman"/>
              </a:rPr>
              <a:t>katnovida</a:t>
            </a:r>
            <a:r>
              <a:rPr sz="2200" spc="-70" dirty="0">
                <a:latin typeface="Times New Roman"/>
                <a:cs typeface="Times New Roman"/>
              </a:rPr>
              <a:t> </a:t>
            </a:r>
            <a:r>
              <a:rPr sz="2200" dirty="0">
                <a:latin typeface="Times New Roman"/>
                <a:cs typeface="Times New Roman"/>
              </a:rPr>
              <a:t>va</a:t>
            </a:r>
            <a:r>
              <a:rPr sz="2200" spc="-65" dirty="0">
                <a:latin typeface="Times New Roman"/>
                <a:cs typeface="Times New Roman"/>
              </a:rPr>
              <a:t> </a:t>
            </a:r>
            <a:r>
              <a:rPr sz="2200" dirty="0">
                <a:latin typeface="Times New Roman"/>
                <a:cs typeface="Times New Roman"/>
              </a:rPr>
              <a:t>boshqa</a:t>
            </a:r>
            <a:r>
              <a:rPr sz="2200" spc="-60" dirty="0">
                <a:latin typeface="Times New Roman"/>
                <a:cs typeface="Times New Roman"/>
              </a:rPr>
              <a:t> </a:t>
            </a:r>
            <a:r>
              <a:rPr sz="2200" spc="-10" dirty="0">
                <a:latin typeface="Times New Roman"/>
                <a:cs typeface="Times New Roman"/>
              </a:rPr>
              <a:t>sohalarda foydalanishdir.</a:t>
            </a:r>
            <a:r>
              <a:rPr sz="2200" spc="-60" dirty="0">
                <a:latin typeface="Times New Roman"/>
                <a:cs typeface="Times New Roman"/>
              </a:rPr>
              <a:t> </a:t>
            </a:r>
            <a:r>
              <a:rPr sz="2200" dirty="0">
                <a:latin typeface="Times New Roman"/>
                <a:cs typeface="Times New Roman"/>
              </a:rPr>
              <a:t>Uning</a:t>
            </a:r>
            <a:r>
              <a:rPr sz="2200" spc="-40" dirty="0">
                <a:latin typeface="Times New Roman"/>
                <a:cs typeface="Times New Roman"/>
              </a:rPr>
              <a:t> </a:t>
            </a:r>
            <a:r>
              <a:rPr sz="2200" dirty="0">
                <a:latin typeface="Times New Roman"/>
                <a:cs typeface="Times New Roman"/>
              </a:rPr>
              <a:t>tezkor</a:t>
            </a:r>
            <a:r>
              <a:rPr sz="2200" spc="-35" dirty="0">
                <a:latin typeface="Times New Roman"/>
                <a:cs typeface="Times New Roman"/>
              </a:rPr>
              <a:t> </a:t>
            </a:r>
            <a:r>
              <a:rPr sz="2200" dirty="0">
                <a:latin typeface="Times New Roman"/>
                <a:cs typeface="Times New Roman"/>
              </a:rPr>
              <a:t>dasturi</a:t>
            </a:r>
            <a:r>
              <a:rPr sz="2200" spc="-35" dirty="0">
                <a:latin typeface="Times New Roman"/>
                <a:cs typeface="Times New Roman"/>
              </a:rPr>
              <a:t> </a:t>
            </a:r>
            <a:r>
              <a:rPr sz="2200" dirty="0">
                <a:latin typeface="Times New Roman"/>
                <a:cs typeface="Times New Roman"/>
              </a:rPr>
              <a:t>asosini</a:t>
            </a:r>
            <a:r>
              <a:rPr sz="2200" spc="-45" dirty="0">
                <a:latin typeface="Times New Roman"/>
                <a:cs typeface="Times New Roman"/>
              </a:rPr>
              <a:t> </a:t>
            </a:r>
            <a:r>
              <a:rPr sz="2200" dirty="0">
                <a:latin typeface="Times New Roman"/>
                <a:cs typeface="Times New Roman"/>
              </a:rPr>
              <a:t>bugun</a:t>
            </a:r>
            <a:r>
              <a:rPr sz="2200" spc="-60" dirty="0">
                <a:latin typeface="Times New Roman"/>
                <a:cs typeface="Times New Roman"/>
              </a:rPr>
              <a:t> </a:t>
            </a:r>
            <a:r>
              <a:rPr sz="2200" dirty="0">
                <a:latin typeface="Times New Roman"/>
                <a:cs typeface="Times New Roman"/>
              </a:rPr>
              <a:t>dunyo</a:t>
            </a:r>
            <a:r>
              <a:rPr sz="2200" spc="-55" dirty="0">
                <a:latin typeface="Times New Roman"/>
                <a:cs typeface="Times New Roman"/>
              </a:rPr>
              <a:t> </a:t>
            </a:r>
            <a:r>
              <a:rPr sz="2200" spc="-10" dirty="0">
                <a:latin typeface="Times New Roman"/>
                <a:cs typeface="Times New Roman"/>
              </a:rPr>
              <a:t>ob-</a:t>
            </a:r>
            <a:r>
              <a:rPr sz="2200" dirty="0">
                <a:latin typeface="Times New Roman"/>
                <a:cs typeface="Times New Roman"/>
              </a:rPr>
              <a:t>havo</a:t>
            </a:r>
            <a:r>
              <a:rPr sz="2200" spc="-50" dirty="0">
                <a:latin typeface="Times New Roman"/>
                <a:cs typeface="Times New Roman"/>
              </a:rPr>
              <a:t> </a:t>
            </a:r>
            <a:r>
              <a:rPr sz="2200" spc="-10" dirty="0">
                <a:latin typeface="Times New Roman"/>
                <a:cs typeface="Times New Roman"/>
              </a:rPr>
              <a:t>xizmati </a:t>
            </a:r>
            <a:r>
              <a:rPr sz="2200" dirty="0">
                <a:latin typeface="Times New Roman"/>
                <a:cs typeface="Times New Roman"/>
              </a:rPr>
              <a:t>tashkil</a:t>
            </a:r>
            <a:r>
              <a:rPr sz="2200" spc="-60" dirty="0">
                <a:latin typeface="Times New Roman"/>
                <a:cs typeface="Times New Roman"/>
              </a:rPr>
              <a:t> </a:t>
            </a:r>
            <a:r>
              <a:rPr sz="2200" spc="-10" dirty="0">
                <a:latin typeface="Times New Roman"/>
                <a:cs typeface="Times New Roman"/>
              </a:rPr>
              <a:t>etadi.</a:t>
            </a:r>
            <a:endParaRPr sz="2200" dirty="0">
              <a:latin typeface="Times New Roman"/>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540" y="568197"/>
            <a:ext cx="8133715" cy="4904105"/>
          </a:xfrm>
          <a:prstGeom prst="rect">
            <a:avLst/>
          </a:prstGeom>
        </p:spPr>
        <p:txBody>
          <a:bodyPr vert="horz" wrap="square" lIns="0" tIns="13335" rIns="0" bIns="0" rtlCol="0">
            <a:spAutoFit/>
          </a:bodyPr>
          <a:lstStyle/>
          <a:p>
            <a:pPr marL="12700" marR="5080" algn="just">
              <a:lnSpc>
                <a:spcPct val="100000"/>
              </a:lnSpc>
              <a:spcBef>
                <a:spcPts val="105"/>
              </a:spcBef>
            </a:pPr>
            <a:r>
              <a:rPr lang="en-US" sz="3200" b="1" dirty="0">
                <a:solidFill>
                  <a:schemeClr val="tx1"/>
                </a:solidFill>
                <a:latin typeface="Times New Roman"/>
                <a:cs typeface="Times New Roman"/>
              </a:rPr>
              <a:t>       </a:t>
            </a:r>
            <a:r>
              <a:rPr sz="3200" b="1" dirty="0" err="1">
                <a:solidFill>
                  <a:schemeClr val="tx1"/>
                </a:solidFill>
                <a:latin typeface="Times New Roman"/>
                <a:cs typeface="Times New Roman"/>
              </a:rPr>
              <a:t>Xalqaro</a:t>
            </a:r>
            <a:r>
              <a:rPr sz="3200" b="1" spc="-45" dirty="0">
                <a:solidFill>
                  <a:schemeClr val="tx1"/>
                </a:solidFill>
                <a:latin typeface="Times New Roman"/>
                <a:cs typeface="Times New Roman"/>
              </a:rPr>
              <a:t> </a:t>
            </a:r>
            <a:r>
              <a:rPr sz="3200" b="1" dirty="0">
                <a:solidFill>
                  <a:schemeClr val="tx1"/>
                </a:solidFill>
                <a:latin typeface="Times New Roman"/>
                <a:cs typeface="Times New Roman"/>
              </a:rPr>
              <a:t>sud</a:t>
            </a:r>
            <a:r>
              <a:rPr sz="3200" b="1" spc="-20" dirty="0">
                <a:solidFill>
                  <a:schemeClr val="tx1"/>
                </a:solidFill>
                <a:latin typeface="Times New Roman"/>
                <a:cs typeface="Times New Roman"/>
              </a:rPr>
              <a:t> </a:t>
            </a:r>
            <a:r>
              <a:rPr sz="3200" dirty="0">
                <a:solidFill>
                  <a:schemeClr val="tx1"/>
                </a:solidFill>
                <a:latin typeface="Times New Roman"/>
                <a:cs typeface="Times New Roman"/>
              </a:rPr>
              <a:t>-</a:t>
            </a:r>
            <a:r>
              <a:rPr sz="3200" spc="-25" dirty="0">
                <a:solidFill>
                  <a:schemeClr val="tx1"/>
                </a:solidFill>
                <a:latin typeface="Times New Roman"/>
                <a:cs typeface="Times New Roman"/>
              </a:rPr>
              <a:t> </a:t>
            </a:r>
            <a:r>
              <a:rPr sz="3200" dirty="0">
                <a:solidFill>
                  <a:schemeClr val="tx1"/>
                </a:solidFill>
                <a:latin typeface="Times New Roman"/>
                <a:cs typeface="Times New Roman"/>
              </a:rPr>
              <a:t>BMTning</a:t>
            </a:r>
            <a:r>
              <a:rPr sz="3200" spc="-25" dirty="0">
                <a:solidFill>
                  <a:schemeClr val="tx1"/>
                </a:solidFill>
                <a:latin typeface="Times New Roman"/>
                <a:cs typeface="Times New Roman"/>
              </a:rPr>
              <a:t> </a:t>
            </a:r>
            <a:r>
              <a:rPr sz="3200" dirty="0">
                <a:solidFill>
                  <a:schemeClr val="tx1"/>
                </a:solidFill>
                <a:latin typeface="Times New Roman"/>
                <a:cs typeface="Times New Roman"/>
              </a:rPr>
              <a:t>asosiy</a:t>
            </a:r>
            <a:r>
              <a:rPr sz="3200" spc="-25" dirty="0">
                <a:solidFill>
                  <a:schemeClr val="tx1"/>
                </a:solidFill>
                <a:latin typeface="Times New Roman"/>
                <a:cs typeface="Times New Roman"/>
              </a:rPr>
              <a:t> </a:t>
            </a:r>
            <a:r>
              <a:rPr sz="3200" dirty="0">
                <a:solidFill>
                  <a:schemeClr val="tx1"/>
                </a:solidFill>
                <a:latin typeface="Times New Roman"/>
                <a:cs typeface="Times New Roman"/>
              </a:rPr>
              <a:t>sudlov</a:t>
            </a:r>
            <a:r>
              <a:rPr sz="3200" spc="-35" dirty="0">
                <a:solidFill>
                  <a:schemeClr val="tx1"/>
                </a:solidFill>
                <a:latin typeface="Times New Roman"/>
                <a:cs typeface="Times New Roman"/>
              </a:rPr>
              <a:t> </a:t>
            </a:r>
            <a:r>
              <a:rPr sz="3200" spc="-10" dirty="0">
                <a:solidFill>
                  <a:schemeClr val="tx1"/>
                </a:solidFill>
                <a:latin typeface="Times New Roman"/>
                <a:cs typeface="Times New Roman"/>
              </a:rPr>
              <a:t>organi. </a:t>
            </a:r>
            <a:r>
              <a:rPr sz="3200" dirty="0">
                <a:solidFill>
                  <a:schemeClr val="tx1"/>
                </a:solidFill>
                <a:latin typeface="Times New Roman"/>
                <a:cs typeface="Times New Roman"/>
              </a:rPr>
              <a:t>1945</a:t>
            </a:r>
            <a:r>
              <a:rPr lang="en-US" sz="3200" spc="-40" dirty="0">
                <a:solidFill>
                  <a:schemeClr val="tx1"/>
                </a:solidFill>
                <a:latin typeface="Times New Roman"/>
                <a:cs typeface="Times New Roman"/>
              </a:rPr>
              <a:t>-</a:t>
            </a:r>
            <a:r>
              <a:rPr sz="3200" dirty="0">
                <a:solidFill>
                  <a:schemeClr val="tx1"/>
                </a:solidFill>
                <a:latin typeface="Times New Roman"/>
                <a:cs typeface="Times New Roman"/>
              </a:rPr>
              <a:t>yilda</a:t>
            </a:r>
            <a:r>
              <a:rPr sz="3200" spc="-10" dirty="0">
                <a:solidFill>
                  <a:schemeClr val="tx1"/>
                </a:solidFill>
                <a:latin typeface="Times New Roman"/>
                <a:cs typeface="Times New Roman"/>
              </a:rPr>
              <a:t> </a:t>
            </a:r>
            <a:r>
              <a:rPr sz="3200" dirty="0">
                <a:solidFill>
                  <a:schemeClr val="tx1"/>
                </a:solidFill>
                <a:latin typeface="Times New Roman"/>
                <a:cs typeface="Times New Roman"/>
              </a:rPr>
              <a:t>tashkil</a:t>
            </a:r>
            <a:r>
              <a:rPr sz="3200" spc="-20" dirty="0">
                <a:solidFill>
                  <a:schemeClr val="tx1"/>
                </a:solidFill>
                <a:latin typeface="Times New Roman"/>
                <a:cs typeface="Times New Roman"/>
              </a:rPr>
              <a:t> </a:t>
            </a:r>
            <a:r>
              <a:rPr sz="3200" dirty="0">
                <a:solidFill>
                  <a:schemeClr val="tx1"/>
                </a:solidFill>
                <a:latin typeface="Times New Roman"/>
                <a:cs typeface="Times New Roman"/>
              </a:rPr>
              <a:t>topgan.</a:t>
            </a:r>
            <a:r>
              <a:rPr sz="3200" spc="-40" dirty="0">
                <a:solidFill>
                  <a:schemeClr val="tx1"/>
                </a:solidFill>
                <a:latin typeface="Times New Roman"/>
                <a:cs typeface="Times New Roman"/>
              </a:rPr>
              <a:t> </a:t>
            </a:r>
            <a:r>
              <a:rPr sz="3200" dirty="0">
                <a:solidFill>
                  <a:schemeClr val="tx1"/>
                </a:solidFill>
                <a:latin typeface="Times New Roman"/>
                <a:cs typeface="Times New Roman"/>
              </a:rPr>
              <a:t>Davlatlar</a:t>
            </a:r>
            <a:r>
              <a:rPr sz="3200" spc="-25" dirty="0">
                <a:solidFill>
                  <a:schemeClr val="tx1"/>
                </a:solidFill>
                <a:latin typeface="Times New Roman"/>
                <a:cs typeface="Times New Roman"/>
              </a:rPr>
              <a:t> </a:t>
            </a:r>
            <a:r>
              <a:rPr sz="3200" spc="-10" dirty="0">
                <a:solidFill>
                  <a:schemeClr val="tx1"/>
                </a:solidFill>
                <a:latin typeface="Times New Roman"/>
                <a:cs typeface="Times New Roman"/>
              </a:rPr>
              <a:t>oʻrtasidagi </a:t>
            </a:r>
            <a:r>
              <a:rPr sz="3200" dirty="0">
                <a:solidFill>
                  <a:schemeClr val="tx1"/>
                </a:solidFill>
                <a:latin typeface="Times New Roman"/>
                <a:cs typeface="Times New Roman"/>
              </a:rPr>
              <a:t>yuridik</a:t>
            </a:r>
            <a:r>
              <a:rPr sz="3200" spc="-30" dirty="0">
                <a:solidFill>
                  <a:schemeClr val="tx1"/>
                </a:solidFill>
                <a:latin typeface="Times New Roman"/>
                <a:cs typeface="Times New Roman"/>
              </a:rPr>
              <a:t> </a:t>
            </a:r>
            <a:r>
              <a:rPr sz="3200" dirty="0">
                <a:solidFill>
                  <a:schemeClr val="tx1"/>
                </a:solidFill>
                <a:latin typeface="Times New Roman"/>
                <a:cs typeface="Times New Roman"/>
              </a:rPr>
              <a:t>nizolarni</a:t>
            </a:r>
            <a:r>
              <a:rPr sz="3200" spc="-20" dirty="0">
                <a:solidFill>
                  <a:schemeClr val="tx1"/>
                </a:solidFill>
                <a:latin typeface="Times New Roman"/>
                <a:cs typeface="Times New Roman"/>
              </a:rPr>
              <a:t> </a:t>
            </a:r>
            <a:r>
              <a:rPr sz="3200" dirty="0">
                <a:solidFill>
                  <a:schemeClr val="tx1"/>
                </a:solidFill>
                <a:latin typeface="Times New Roman"/>
                <a:cs typeface="Times New Roman"/>
              </a:rPr>
              <a:t>ularning</a:t>
            </a:r>
            <a:r>
              <a:rPr sz="3200" spc="-20" dirty="0">
                <a:solidFill>
                  <a:schemeClr val="tx1"/>
                </a:solidFill>
                <a:latin typeface="Times New Roman"/>
                <a:cs typeface="Times New Roman"/>
              </a:rPr>
              <a:t> </a:t>
            </a:r>
            <a:r>
              <a:rPr sz="3200" dirty="0">
                <a:solidFill>
                  <a:schemeClr val="tx1"/>
                </a:solidFill>
                <a:latin typeface="Times New Roman"/>
                <a:cs typeface="Times New Roman"/>
              </a:rPr>
              <a:t>roziligi</a:t>
            </a:r>
            <a:r>
              <a:rPr sz="3200" spc="-10" dirty="0">
                <a:solidFill>
                  <a:schemeClr val="tx1"/>
                </a:solidFill>
                <a:latin typeface="Times New Roman"/>
                <a:cs typeface="Times New Roman"/>
              </a:rPr>
              <a:t> </a:t>
            </a:r>
            <a:r>
              <a:rPr sz="3200" dirty="0">
                <a:solidFill>
                  <a:schemeClr val="tx1"/>
                </a:solidFill>
                <a:latin typeface="Times New Roman"/>
                <a:cs typeface="Times New Roman"/>
              </a:rPr>
              <a:t>bilan</a:t>
            </a:r>
            <a:r>
              <a:rPr sz="3200" spc="-5" dirty="0">
                <a:solidFill>
                  <a:schemeClr val="tx1"/>
                </a:solidFill>
                <a:latin typeface="Times New Roman"/>
                <a:cs typeface="Times New Roman"/>
              </a:rPr>
              <a:t> </a:t>
            </a:r>
            <a:r>
              <a:rPr sz="3200" dirty="0">
                <a:solidFill>
                  <a:schemeClr val="tx1"/>
                </a:solidFill>
                <a:latin typeface="Times New Roman"/>
                <a:cs typeface="Times New Roman"/>
              </a:rPr>
              <a:t>hal</a:t>
            </a:r>
            <a:r>
              <a:rPr sz="3200" spc="-15" dirty="0">
                <a:solidFill>
                  <a:schemeClr val="tx1"/>
                </a:solidFill>
                <a:latin typeface="Times New Roman"/>
                <a:cs typeface="Times New Roman"/>
              </a:rPr>
              <a:t> </a:t>
            </a:r>
            <a:r>
              <a:rPr sz="3200" spc="-10" dirty="0">
                <a:solidFill>
                  <a:schemeClr val="tx1"/>
                </a:solidFill>
                <a:latin typeface="Times New Roman"/>
                <a:cs typeface="Times New Roman"/>
              </a:rPr>
              <a:t>qiladi </a:t>
            </a:r>
            <a:r>
              <a:rPr sz="3200" dirty="0">
                <a:solidFill>
                  <a:schemeClr val="tx1"/>
                </a:solidFill>
                <a:latin typeface="Times New Roman"/>
                <a:cs typeface="Times New Roman"/>
              </a:rPr>
              <a:t>va</a:t>
            </a:r>
            <a:r>
              <a:rPr sz="3200" spc="-35" dirty="0">
                <a:solidFill>
                  <a:schemeClr val="tx1"/>
                </a:solidFill>
                <a:latin typeface="Times New Roman"/>
                <a:cs typeface="Times New Roman"/>
              </a:rPr>
              <a:t> </a:t>
            </a:r>
            <a:r>
              <a:rPr sz="3200" dirty="0">
                <a:solidFill>
                  <a:schemeClr val="tx1"/>
                </a:solidFill>
                <a:latin typeface="Times New Roman"/>
                <a:cs typeface="Times New Roman"/>
              </a:rPr>
              <a:t>huquqiy</a:t>
            </a:r>
            <a:r>
              <a:rPr sz="3200" spc="-70" dirty="0">
                <a:solidFill>
                  <a:schemeClr val="tx1"/>
                </a:solidFill>
                <a:latin typeface="Times New Roman"/>
                <a:cs typeface="Times New Roman"/>
              </a:rPr>
              <a:t> </a:t>
            </a:r>
            <a:r>
              <a:rPr sz="3200" dirty="0">
                <a:solidFill>
                  <a:schemeClr val="tx1"/>
                </a:solidFill>
                <a:latin typeface="Times New Roman"/>
                <a:cs typeface="Times New Roman"/>
              </a:rPr>
              <a:t>masalalar</a:t>
            </a:r>
            <a:r>
              <a:rPr sz="3200" spc="-35" dirty="0">
                <a:solidFill>
                  <a:schemeClr val="tx1"/>
                </a:solidFill>
                <a:latin typeface="Times New Roman"/>
                <a:cs typeface="Times New Roman"/>
              </a:rPr>
              <a:t> </a:t>
            </a:r>
            <a:r>
              <a:rPr sz="3200" dirty="0">
                <a:solidFill>
                  <a:schemeClr val="tx1"/>
                </a:solidFill>
                <a:latin typeface="Times New Roman"/>
                <a:cs typeface="Times New Roman"/>
              </a:rPr>
              <a:t>boʻyicha</a:t>
            </a:r>
            <a:r>
              <a:rPr sz="3200" spc="-70" dirty="0">
                <a:solidFill>
                  <a:schemeClr val="tx1"/>
                </a:solidFill>
                <a:latin typeface="Times New Roman"/>
                <a:cs typeface="Times New Roman"/>
              </a:rPr>
              <a:t> </a:t>
            </a:r>
            <a:r>
              <a:rPr sz="3200" spc="-10" dirty="0">
                <a:solidFill>
                  <a:schemeClr val="tx1"/>
                </a:solidFill>
                <a:latin typeface="Times New Roman"/>
                <a:cs typeface="Times New Roman"/>
              </a:rPr>
              <a:t>tavsiyaviy </a:t>
            </a:r>
            <a:r>
              <a:rPr sz="3200" dirty="0">
                <a:solidFill>
                  <a:schemeClr val="tx1"/>
                </a:solidFill>
                <a:latin typeface="Times New Roman"/>
                <a:cs typeface="Times New Roman"/>
              </a:rPr>
              <a:t>xulosalar</a:t>
            </a:r>
            <a:r>
              <a:rPr sz="3200" spc="-15" dirty="0">
                <a:solidFill>
                  <a:schemeClr val="tx1"/>
                </a:solidFill>
                <a:latin typeface="Times New Roman"/>
                <a:cs typeface="Times New Roman"/>
              </a:rPr>
              <a:t> </a:t>
            </a:r>
            <a:r>
              <a:rPr sz="3200" dirty="0">
                <a:solidFill>
                  <a:schemeClr val="tx1"/>
                </a:solidFill>
                <a:latin typeface="Times New Roman"/>
                <a:cs typeface="Times New Roman"/>
              </a:rPr>
              <a:t>beradi.</a:t>
            </a:r>
            <a:r>
              <a:rPr sz="3200" spc="-30" dirty="0">
                <a:solidFill>
                  <a:schemeClr val="tx1"/>
                </a:solidFill>
                <a:latin typeface="Times New Roman"/>
                <a:cs typeface="Times New Roman"/>
              </a:rPr>
              <a:t> </a:t>
            </a:r>
            <a:r>
              <a:rPr sz="3200" dirty="0">
                <a:solidFill>
                  <a:schemeClr val="tx1"/>
                </a:solidFill>
                <a:latin typeface="Times New Roman"/>
                <a:cs typeface="Times New Roman"/>
              </a:rPr>
              <a:t>15 nafar</a:t>
            </a:r>
            <a:r>
              <a:rPr sz="3200" spc="-10" dirty="0">
                <a:solidFill>
                  <a:schemeClr val="tx1"/>
                </a:solidFill>
                <a:latin typeface="Times New Roman"/>
                <a:cs typeface="Times New Roman"/>
              </a:rPr>
              <a:t> </a:t>
            </a:r>
            <a:r>
              <a:rPr sz="3200" dirty="0">
                <a:solidFill>
                  <a:schemeClr val="tx1"/>
                </a:solidFill>
                <a:latin typeface="Times New Roman"/>
                <a:cs typeface="Times New Roman"/>
              </a:rPr>
              <a:t>sudyalardan</a:t>
            </a:r>
            <a:r>
              <a:rPr sz="3200" spc="-25" dirty="0">
                <a:solidFill>
                  <a:schemeClr val="tx1"/>
                </a:solidFill>
                <a:latin typeface="Times New Roman"/>
                <a:cs typeface="Times New Roman"/>
              </a:rPr>
              <a:t> </a:t>
            </a:r>
            <a:r>
              <a:rPr sz="3200" dirty="0">
                <a:solidFill>
                  <a:schemeClr val="tx1"/>
                </a:solidFill>
                <a:latin typeface="Times New Roman"/>
                <a:cs typeface="Times New Roman"/>
              </a:rPr>
              <a:t>iborat,</a:t>
            </a:r>
            <a:r>
              <a:rPr sz="3200" spc="-20" dirty="0">
                <a:solidFill>
                  <a:schemeClr val="tx1"/>
                </a:solidFill>
                <a:latin typeface="Times New Roman"/>
                <a:cs typeface="Times New Roman"/>
              </a:rPr>
              <a:t> ular </a:t>
            </a:r>
            <a:r>
              <a:rPr sz="3200" dirty="0">
                <a:solidFill>
                  <a:schemeClr val="tx1"/>
                </a:solidFill>
                <a:latin typeface="Times New Roman"/>
                <a:cs typeface="Times New Roman"/>
              </a:rPr>
              <a:t>BMT</a:t>
            </a:r>
            <a:r>
              <a:rPr sz="3200" spc="-95" dirty="0">
                <a:solidFill>
                  <a:schemeClr val="tx1"/>
                </a:solidFill>
                <a:latin typeface="Times New Roman"/>
                <a:cs typeface="Times New Roman"/>
              </a:rPr>
              <a:t> </a:t>
            </a:r>
            <a:r>
              <a:rPr sz="3200" dirty="0">
                <a:solidFill>
                  <a:schemeClr val="tx1"/>
                </a:solidFill>
                <a:latin typeface="Times New Roman"/>
                <a:cs typeface="Times New Roman"/>
              </a:rPr>
              <a:t>Bosh</a:t>
            </a:r>
            <a:r>
              <a:rPr sz="3200" spc="-195" dirty="0">
                <a:solidFill>
                  <a:schemeClr val="tx1"/>
                </a:solidFill>
                <a:latin typeface="Times New Roman"/>
                <a:cs typeface="Times New Roman"/>
              </a:rPr>
              <a:t> </a:t>
            </a:r>
            <a:r>
              <a:rPr sz="3200" dirty="0">
                <a:solidFill>
                  <a:schemeClr val="tx1"/>
                </a:solidFill>
                <a:latin typeface="Times New Roman"/>
                <a:cs typeface="Times New Roman"/>
              </a:rPr>
              <a:t>Assambleyasi</a:t>
            </a:r>
            <a:r>
              <a:rPr sz="3200" spc="-50" dirty="0">
                <a:solidFill>
                  <a:schemeClr val="tx1"/>
                </a:solidFill>
                <a:latin typeface="Times New Roman"/>
                <a:cs typeface="Times New Roman"/>
              </a:rPr>
              <a:t> </a:t>
            </a:r>
            <a:r>
              <a:rPr sz="3200" dirty="0">
                <a:solidFill>
                  <a:schemeClr val="tx1"/>
                </a:solidFill>
                <a:latin typeface="Times New Roman"/>
                <a:cs typeface="Times New Roman"/>
              </a:rPr>
              <a:t>va</a:t>
            </a:r>
            <a:r>
              <a:rPr sz="3200" spc="-30" dirty="0">
                <a:solidFill>
                  <a:schemeClr val="tx1"/>
                </a:solidFill>
                <a:latin typeface="Times New Roman"/>
                <a:cs typeface="Times New Roman"/>
              </a:rPr>
              <a:t> </a:t>
            </a:r>
            <a:r>
              <a:rPr sz="3200" dirty="0">
                <a:solidFill>
                  <a:schemeClr val="tx1"/>
                </a:solidFill>
                <a:latin typeface="Times New Roman"/>
                <a:cs typeface="Times New Roman"/>
              </a:rPr>
              <a:t>Xavfsizlik</a:t>
            </a:r>
            <a:r>
              <a:rPr sz="3200" spc="-45" dirty="0">
                <a:solidFill>
                  <a:schemeClr val="tx1"/>
                </a:solidFill>
                <a:latin typeface="Times New Roman"/>
                <a:cs typeface="Times New Roman"/>
              </a:rPr>
              <a:t> </a:t>
            </a:r>
            <a:r>
              <a:rPr sz="3200" spc="-10" dirty="0">
                <a:solidFill>
                  <a:schemeClr val="tx1"/>
                </a:solidFill>
                <a:latin typeface="Times New Roman"/>
                <a:cs typeface="Times New Roman"/>
              </a:rPr>
              <a:t>Kengashi </a:t>
            </a:r>
            <a:r>
              <a:rPr sz="3200" dirty="0">
                <a:solidFill>
                  <a:schemeClr val="tx1"/>
                </a:solidFill>
                <a:latin typeface="Times New Roman"/>
                <a:cs typeface="Times New Roman"/>
              </a:rPr>
              <a:t>tomonidan</a:t>
            </a:r>
            <a:r>
              <a:rPr sz="3200" spc="-45" dirty="0">
                <a:solidFill>
                  <a:schemeClr val="tx1"/>
                </a:solidFill>
                <a:latin typeface="Times New Roman"/>
                <a:cs typeface="Times New Roman"/>
              </a:rPr>
              <a:t> </a:t>
            </a:r>
            <a:r>
              <a:rPr sz="3200" dirty="0">
                <a:solidFill>
                  <a:schemeClr val="tx1"/>
                </a:solidFill>
                <a:latin typeface="Times New Roman"/>
                <a:cs typeface="Times New Roman"/>
              </a:rPr>
              <a:t>9</a:t>
            </a:r>
            <a:r>
              <a:rPr sz="3200" spc="-20" dirty="0">
                <a:solidFill>
                  <a:schemeClr val="tx1"/>
                </a:solidFill>
                <a:latin typeface="Times New Roman"/>
                <a:cs typeface="Times New Roman"/>
              </a:rPr>
              <a:t> </a:t>
            </a:r>
            <a:r>
              <a:rPr sz="3200" dirty="0">
                <a:solidFill>
                  <a:schemeClr val="tx1"/>
                </a:solidFill>
                <a:latin typeface="Times New Roman"/>
                <a:cs typeface="Times New Roman"/>
              </a:rPr>
              <a:t>yilga</a:t>
            </a:r>
            <a:r>
              <a:rPr sz="3200" spc="-25" dirty="0">
                <a:solidFill>
                  <a:schemeClr val="tx1"/>
                </a:solidFill>
                <a:latin typeface="Times New Roman"/>
                <a:cs typeface="Times New Roman"/>
              </a:rPr>
              <a:t> </a:t>
            </a:r>
            <a:r>
              <a:rPr sz="3200" dirty="0">
                <a:solidFill>
                  <a:schemeClr val="tx1"/>
                </a:solidFill>
                <a:latin typeface="Times New Roman"/>
                <a:cs typeface="Times New Roman"/>
              </a:rPr>
              <a:t>saylanadi.</a:t>
            </a:r>
            <a:r>
              <a:rPr sz="3200" spc="-40" dirty="0">
                <a:solidFill>
                  <a:schemeClr val="tx1"/>
                </a:solidFill>
                <a:latin typeface="Times New Roman"/>
                <a:cs typeface="Times New Roman"/>
              </a:rPr>
              <a:t> </a:t>
            </a:r>
            <a:r>
              <a:rPr sz="3200" dirty="0">
                <a:solidFill>
                  <a:schemeClr val="tx1"/>
                </a:solidFill>
                <a:latin typeface="Times New Roman"/>
                <a:cs typeface="Times New Roman"/>
              </a:rPr>
              <a:t>BMT</a:t>
            </a:r>
            <a:r>
              <a:rPr sz="3200" spc="-80" dirty="0">
                <a:solidFill>
                  <a:schemeClr val="tx1"/>
                </a:solidFill>
                <a:latin typeface="Times New Roman"/>
                <a:cs typeface="Times New Roman"/>
              </a:rPr>
              <a:t> </a:t>
            </a:r>
            <a:r>
              <a:rPr sz="3200" spc="-10" dirty="0">
                <a:solidFill>
                  <a:schemeClr val="tx1"/>
                </a:solidFill>
                <a:latin typeface="Times New Roman"/>
                <a:cs typeface="Times New Roman"/>
              </a:rPr>
              <a:t>Ustavining </a:t>
            </a:r>
            <a:r>
              <a:rPr sz="3200" dirty="0">
                <a:solidFill>
                  <a:schemeClr val="tx1"/>
                </a:solidFill>
                <a:latin typeface="Times New Roman"/>
                <a:cs typeface="Times New Roman"/>
              </a:rPr>
              <a:t>ajralmas</a:t>
            </a:r>
            <a:r>
              <a:rPr sz="3200" spc="-20" dirty="0">
                <a:solidFill>
                  <a:schemeClr val="tx1"/>
                </a:solidFill>
                <a:latin typeface="Times New Roman"/>
                <a:cs typeface="Times New Roman"/>
              </a:rPr>
              <a:t> </a:t>
            </a:r>
            <a:r>
              <a:rPr sz="3200" dirty="0">
                <a:solidFill>
                  <a:schemeClr val="tx1"/>
                </a:solidFill>
                <a:latin typeface="Times New Roman"/>
                <a:cs typeface="Times New Roman"/>
              </a:rPr>
              <a:t>qismi</a:t>
            </a:r>
            <a:r>
              <a:rPr sz="3200" spc="-30" dirty="0">
                <a:solidFill>
                  <a:schemeClr val="tx1"/>
                </a:solidFill>
                <a:latin typeface="Times New Roman"/>
                <a:cs typeface="Times New Roman"/>
              </a:rPr>
              <a:t> </a:t>
            </a:r>
            <a:r>
              <a:rPr sz="3200" dirty="0">
                <a:solidFill>
                  <a:schemeClr val="tx1"/>
                </a:solidFill>
                <a:latin typeface="Times New Roman"/>
                <a:cs typeface="Times New Roman"/>
              </a:rPr>
              <a:t>hisoblanadigan</a:t>
            </a:r>
            <a:r>
              <a:rPr sz="3200" spc="-35" dirty="0">
                <a:solidFill>
                  <a:schemeClr val="tx1"/>
                </a:solidFill>
                <a:latin typeface="Times New Roman"/>
                <a:cs typeface="Times New Roman"/>
              </a:rPr>
              <a:t> </a:t>
            </a:r>
            <a:r>
              <a:rPr sz="3200" dirty="0">
                <a:solidFill>
                  <a:schemeClr val="tx1"/>
                </a:solidFill>
                <a:latin typeface="Times New Roman"/>
                <a:cs typeface="Times New Roman"/>
              </a:rPr>
              <a:t>Statut</a:t>
            </a:r>
            <a:r>
              <a:rPr sz="3200" spc="-25" dirty="0">
                <a:solidFill>
                  <a:schemeClr val="tx1"/>
                </a:solidFill>
                <a:latin typeface="Times New Roman"/>
                <a:cs typeface="Times New Roman"/>
              </a:rPr>
              <a:t> </a:t>
            </a:r>
            <a:r>
              <a:rPr sz="3200" dirty="0">
                <a:solidFill>
                  <a:schemeClr val="tx1"/>
                </a:solidFill>
                <a:latin typeface="Times New Roman"/>
                <a:cs typeface="Times New Roman"/>
              </a:rPr>
              <a:t>asosida</a:t>
            </a:r>
            <a:r>
              <a:rPr sz="3200" spc="-20" dirty="0">
                <a:solidFill>
                  <a:schemeClr val="tx1"/>
                </a:solidFill>
                <a:latin typeface="Times New Roman"/>
                <a:cs typeface="Times New Roman"/>
              </a:rPr>
              <a:t> </a:t>
            </a:r>
            <a:r>
              <a:rPr sz="3200" spc="-25" dirty="0">
                <a:solidFill>
                  <a:schemeClr val="tx1"/>
                </a:solidFill>
                <a:latin typeface="Times New Roman"/>
                <a:cs typeface="Times New Roman"/>
              </a:rPr>
              <a:t>ish </a:t>
            </a:r>
            <a:r>
              <a:rPr sz="3200" dirty="0">
                <a:solidFill>
                  <a:schemeClr val="tx1"/>
                </a:solidFill>
                <a:latin typeface="Times New Roman"/>
                <a:cs typeface="Times New Roman"/>
              </a:rPr>
              <a:t>olib</a:t>
            </a:r>
            <a:r>
              <a:rPr sz="3200" spc="-30" dirty="0">
                <a:solidFill>
                  <a:schemeClr val="tx1"/>
                </a:solidFill>
                <a:latin typeface="Times New Roman"/>
                <a:cs typeface="Times New Roman"/>
              </a:rPr>
              <a:t> </a:t>
            </a:r>
            <a:r>
              <a:rPr sz="3200" dirty="0">
                <a:solidFill>
                  <a:schemeClr val="tx1"/>
                </a:solidFill>
                <a:latin typeface="Times New Roman"/>
                <a:cs typeface="Times New Roman"/>
              </a:rPr>
              <a:t>boradi.</a:t>
            </a:r>
            <a:r>
              <a:rPr sz="3200" spc="-40" dirty="0">
                <a:solidFill>
                  <a:schemeClr val="tx1"/>
                </a:solidFill>
                <a:latin typeface="Times New Roman"/>
                <a:cs typeface="Times New Roman"/>
              </a:rPr>
              <a:t> </a:t>
            </a:r>
            <a:r>
              <a:rPr sz="3200" dirty="0">
                <a:solidFill>
                  <a:schemeClr val="tx1"/>
                </a:solidFill>
                <a:latin typeface="Times New Roman"/>
                <a:cs typeface="Times New Roman"/>
              </a:rPr>
              <a:t>Xalqaro</a:t>
            </a:r>
            <a:r>
              <a:rPr sz="3200" spc="-30" dirty="0">
                <a:solidFill>
                  <a:schemeClr val="tx1"/>
                </a:solidFill>
                <a:latin typeface="Times New Roman"/>
                <a:cs typeface="Times New Roman"/>
              </a:rPr>
              <a:t> </a:t>
            </a:r>
            <a:r>
              <a:rPr sz="3200" dirty="0">
                <a:solidFill>
                  <a:schemeClr val="tx1"/>
                </a:solidFill>
                <a:latin typeface="Times New Roman"/>
                <a:cs typeface="Times New Roman"/>
              </a:rPr>
              <a:t>sudi</a:t>
            </a:r>
            <a:r>
              <a:rPr sz="3200" spc="-30" dirty="0">
                <a:solidFill>
                  <a:schemeClr val="tx1"/>
                </a:solidFill>
                <a:latin typeface="Times New Roman"/>
                <a:cs typeface="Times New Roman"/>
              </a:rPr>
              <a:t> </a:t>
            </a:r>
            <a:r>
              <a:rPr sz="3200" dirty="0">
                <a:solidFill>
                  <a:schemeClr val="tx1"/>
                </a:solidFill>
                <a:latin typeface="Times New Roman"/>
                <a:cs typeface="Times New Roman"/>
              </a:rPr>
              <a:t>Gaaga</a:t>
            </a:r>
            <a:r>
              <a:rPr sz="3200" spc="-15" dirty="0">
                <a:solidFill>
                  <a:schemeClr val="tx1"/>
                </a:solidFill>
                <a:latin typeface="Times New Roman"/>
                <a:cs typeface="Times New Roman"/>
              </a:rPr>
              <a:t> </a:t>
            </a:r>
            <a:r>
              <a:rPr sz="3200" spc="-10" dirty="0">
                <a:solidFill>
                  <a:schemeClr val="tx1"/>
                </a:solidFill>
                <a:latin typeface="Times New Roman"/>
                <a:cs typeface="Times New Roman"/>
              </a:rPr>
              <a:t>shahrida joylashgan</a:t>
            </a:r>
            <a:endParaRPr sz="3200" dirty="0">
              <a:solidFill>
                <a:schemeClr val="tx1"/>
              </a:solidFill>
              <a:latin typeface="Times New Roman"/>
              <a:cs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05961" y="457962"/>
            <a:ext cx="5105400" cy="1029128"/>
          </a:xfrm>
          <a:prstGeom prst="rect">
            <a:avLst/>
          </a:prstGeom>
          <a:ln w="28955">
            <a:solidFill>
              <a:srgbClr val="080808"/>
            </a:solidFill>
          </a:ln>
        </p:spPr>
        <p:txBody>
          <a:bodyPr vert="horz" wrap="square" lIns="0" tIns="104775" rIns="0" bIns="0" rtlCol="0">
            <a:spAutoFit/>
          </a:bodyPr>
          <a:lstStyle/>
          <a:p>
            <a:pPr marL="1022985" marR="332105" indent="-684530" algn="ctr">
              <a:lnSpc>
                <a:spcPct val="100000"/>
              </a:lnSpc>
              <a:spcBef>
                <a:spcPts val="825"/>
              </a:spcBef>
            </a:pPr>
            <a:r>
              <a:rPr sz="2000" b="1" dirty="0">
                <a:solidFill>
                  <a:srgbClr val="080808"/>
                </a:solidFill>
                <a:latin typeface="Times New Roman"/>
                <a:cs typeface="Times New Roman"/>
              </a:rPr>
              <a:t>O'ZBEKISTONNING</a:t>
            </a:r>
            <a:r>
              <a:rPr sz="2000" b="1" spc="-95" dirty="0">
                <a:solidFill>
                  <a:srgbClr val="080808"/>
                </a:solidFill>
                <a:latin typeface="Times New Roman"/>
                <a:cs typeface="Times New Roman"/>
              </a:rPr>
              <a:t> </a:t>
            </a:r>
            <a:r>
              <a:rPr sz="2000" b="1" dirty="0">
                <a:solidFill>
                  <a:srgbClr val="080808"/>
                </a:solidFill>
                <a:latin typeface="Times New Roman"/>
                <a:cs typeface="Times New Roman"/>
              </a:rPr>
              <a:t>YUNESKO</a:t>
            </a:r>
            <a:r>
              <a:rPr sz="2000" b="1" spc="-90" dirty="0">
                <a:solidFill>
                  <a:srgbClr val="080808"/>
                </a:solidFill>
                <a:latin typeface="Times New Roman"/>
                <a:cs typeface="Times New Roman"/>
              </a:rPr>
              <a:t> </a:t>
            </a:r>
            <a:r>
              <a:rPr sz="2000" b="1" spc="-10" dirty="0">
                <a:solidFill>
                  <a:srgbClr val="080808"/>
                </a:solidFill>
                <a:latin typeface="Times New Roman"/>
                <a:cs typeface="Times New Roman"/>
              </a:rPr>
              <a:t>BILAN </a:t>
            </a:r>
            <a:r>
              <a:rPr sz="2000" b="1" dirty="0">
                <a:solidFill>
                  <a:srgbClr val="080808"/>
                </a:solidFill>
                <a:latin typeface="Times New Roman"/>
                <a:cs typeface="Times New Roman"/>
              </a:rPr>
              <a:t>HAMKORLIK</a:t>
            </a:r>
            <a:r>
              <a:rPr sz="2000" b="1" spc="-95" dirty="0">
                <a:solidFill>
                  <a:srgbClr val="080808"/>
                </a:solidFill>
                <a:latin typeface="Times New Roman"/>
                <a:cs typeface="Times New Roman"/>
              </a:rPr>
              <a:t> </a:t>
            </a:r>
            <a:r>
              <a:rPr sz="2000" b="1" spc="-10" dirty="0">
                <a:solidFill>
                  <a:srgbClr val="080808"/>
                </a:solidFill>
                <a:latin typeface="Times New Roman"/>
                <a:cs typeface="Times New Roman"/>
              </a:rPr>
              <a:t>ALOQALARI</a:t>
            </a:r>
            <a:endParaRPr sz="2000">
              <a:latin typeface="Times New Roman"/>
              <a:cs typeface="Times New Roman"/>
            </a:endParaRPr>
          </a:p>
        </p:txBody>
      </p:sp>
      <p:sp>
        <p:nvSpPr>
          <p:cNvPr id="4" name="object 4"/>
          <p:cNvSpPr txBox="1"/>
          <p:nvPr/>
        </p:nvSpPr>
        <p:spPr>
          <a:xfrm>
            <a:off x="8411971" y="656732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Microsoft Sans Serif"/>
                <a:cs typeface="Microsoft Sans Serif"/>
              </a:rPr>
              <a:t>16</a:t>
            </a:r>
            <a:endParaRPr sz="1200">
              <a:latin typeface="Microsoft Sans Serif"/>
              <a:cs typeface="Microsoft Sans Serif"/>
            </a:endParaRPr>
          </a:p>
        </p:txBody>
      </p:sp>
      <p:pic>
        <p:nvPicPr>
          <p:cNvPr id="5" name="object 5"/>
          <p:cNvPicPr/>
          <p:nvPr/>
        </p:nvPicPr>
        <p:blipFill>
          <a:blip r:embed="rId2" cstate="print"/>
          <a:stretch>
            <a:fillRect/>
          </a:stretch>
        </p:blipFill>
        <p:spPr>
          <a:xfrm>
            <a:off x="0" y="0"/>
            <a:ext cx="3429000" cy="1557527"/>
          </a:xfrm>
          <a:prstGeom prst="rect">
            <a:avLst/>
          </a:prstGeom>
        </p:spPr>
      </p:pic>
      <p:sp>
        <p:nvSpPr>
          <p:cNvPr id="6" name="object 6"/>
          <p:cNvSpPr txBox="1"/>
          <p:nvPr/>
        </p:nvSpPr>
        <p:spPr>
          <a:xfrm>
            <a:off x="609600" y="2004305"/>
            <a:ext cx="7229475" cy="2659380"/>
          </a:xfrm>
          <a:prstGeom prst="rect">
            <a:avLst/>
          </a:prstGeom>
        </p:spPr>
        <p:txBody>
          <a:bodyPr vert="horz" wrap="square" lIns="0" tIns="12700" rIns="0" bIns="0" rtlCol="0">
            <a:spAutoFit/>
          </a:bodyPr>
          <a:lstStyle/>
          <a:p>
            <a:pPr marL="12700" marR="633730" algn="just">
              <a:lnSpc>
                <a:spcPct val="100000"/>
              </a:lnSpc>
              <a:spcBef>
                <a:spcPts val="100"/>
              </a:spcBef>
            </a:pPr>
            <a:r>
              <a:rPr sz="2400" dirty="0" err="1">
                <a:solidFill>
                  <a:srgbClr val="080808"/>
                </a:solidFill>
                <a:latin typeface="Times New Roman"/>
                <a:cs typeface="Times New Roman"/>
              </a:rPr>
              <a:t>O'zbekiston</a:t>
            </a:r>
            <a:r>
              <a:rPr sz="2400" spc="-25" dirty="0">
                <a:solidFill>
                  <a:srgbClr val="080808"/>
                </a:solidFill>
                <a:latin typeface="Times New Roman"/>
                <a:cs typeface="Times New Roman"/>
              </a:rPr>
              <a:t> </a:t>
            </a:r>
            <a:r>
              <a:rPr sz="2400" dirty="0">
                <a:solidFill>
                  <a:srgbClr val="080808"/>
                </a:solidFill>
                <a:latin typeface="Times New Roman"/>
                <a:cs typeface="Times New Roman"/>
              </a:rPr>
              <a:t>1993</a:t>
            </a:r>
            <a:r>
              <a:rPr lang="en-US" sz="2400" spc="-30" dirty="0">
                <a:solidFill>
                  <a:srgbClr val="080808"/>
                </a:solidFill>
                <a:latin typeface="Times New Roman"/>
                <a:cs typeface="Times New Roman"/>
              </a:rPr>
              <a:t>-</a:t>
            </a:r>
            <a:r>
              <a:rPr sz="2400" dirty="0">
                <a:solidFill>
                  <a:srgbClr val="080808"/>
                </a:solidFill>
                <a:latin typeface="Times New Roman"/>
                <a:cs typeface="Times New Roman"/>
              </a:rPr>
              <a:t>yil</a:t>
            </a:r>
            <a:r>
              <a:rPr sz="2400" spc="-40" dirty="0">
                <a:solidFill>
                  <a:srgbClr val="080808"/>
                </a:solidFill>
                <a:latin typeface="Times New Roman"/>
                <a:cs typeface="Times New Roman"/>
              </a:rPr>
              <a:t> </a:t>
            </a:r>
            <a:r>
              <a:rPr sz="2400" dirty="0">
                <a:solidFill>
                  <a:srgbClr val="080808"/>
                </a:solidFill>
                <a:latin typeface="Times New Roman"/>
                <a:cs typeface="Times New Roman"/>
              </a:rPr>
              <a:t>26</a:t>
            </a:r>
            <a:r>
              <a:rPr lang="en-US" sz="2400" spc="-30" dirty="0">
                <a:solidFill>
                  <a:srgbClr val="080808"/>
                </a:solidFill>
                <a:latin typeface="Times New Roman"/>
                <a:cs typeface="Times New Roman"/>
              </a:rPr>
              <a:t>-</a:t>
            </a:r>
            <a:r>
              <a:rPr sz="2400" dirty="0">
                <a:solidFill>
                  <a:srgbClr val="080808"/>
                </a:solidFill>
                <a:latin typeface="Times New Roman"/>
                <a:cs typeface="Times New Roman"/>
              </a:rPr>
              <a:t>oktabrda</a:t>
            </a:r>
            <a:r>
              <a:rPr sz="2400" spc="-130" dirty="0">
                <a:solidFill>
                  <a:srgbClr val="080808"/>
                </a:solidFill>
                <a:latin typeface="Times New Roman"/>
                <a:cs typeface="Times New Roman"/>
              </a:rPr>
              <a:t> </a:t>
            </a:r>
            <a:r>
              <a:rPr sz="2400" dirty="0">
                <a:solidFill>
                  <a:srgbClr val="080808"/>
                </a:solidFill>
                <a:latin typeface="Times New Roman"/>
                <a:cs typeface="Times New Roman"/>
              </a:rPr>
              <a:t>YUNESKO</a:t>
            </a:r>
            <a:r>
              <a:rPr sz="2400" spc="5" dirty="0">
                <a:solidFill>
                  <a:srgbClr val="080808"/>
                </a:solidFill>
                <a:latin typeface="Times New Roman"/>
                <a:cs typeface="Times New Roman"/>
              </a:rPr>
              <a:t> </a:t>
            </a:r>
            <a:r>
              <a:rPr sz="2400" spc="-10" dirty="0">
                <a:solidFill>
                  <a:srgbClr val="080808"/>
                </a:solidFill>
                <a:latin typeface="Times New Roman"/>
                <a:cs typeface="Times New Roman"/>
              </a:rPr>
              <a:t>bilan </a:t>
            </a:r>
            <a:r>
              <a:rPr sz="2400" dirty="0">
                <a:solidFill>
                  <a:srgbClr val="080808"/>
                </a:solidFill>
                <a:latin typeface="Times New Roman"/>
                <a:cs typeface="Times New Roman"/>
              </a:rPr>
              <a:t>diplomatik</a:t>
            </a:r>
            <a:r>
              <a:rPr sz="2400" spc="-25" dirty="0">
                <a:solidFill>
                  <a:srgbClr val="080808"/>
                </a:solidFill>
                <a:latin typeface="Times New Roman"/>
                <a:cs typeface="Times New Roman"/>
              </a:rPr>
              <a:t> </a:t>
            </a:r>
            <a:r>
              <a:rPr sz="2400" dirty="0">
                <a:solidFill>
                  <a:srgbClr val="080808"/>
                </a:solidFill>
                <a:latin typeface="Times New Roman"/>
                <a:cs typeface="Times New Roman"/>
              </a:rPr>
              <a:t>aloqalar</a:t>
            </a:r>
            <a:r>
              <a:rPr sz="2400" spc="-45" dirty="0">
                <a:solidFill>
                  <a:srgbClr val="080808"/>
                </a:solidFill>
                <a:latin typeface="Times New Roman"/>
                <a:cs typeface="Times New Roman"/>
              </a:rPr>
              <a:t> </a:t>
            </a:r>
            <a:r>
              <a:rPr sz="2400" dirty="0">
                <a:solidFill>
                  <a:srgbClr val="080808"/>
                </a:solidFill>
                <a:latin typeface="Times New Roman"/>
                <a:cs typeface="Times New Roman"/>
              </a:rPr>
              <a:t>o'rnatdi</a:t>
            </a:r>
            <a:r>
              <a:rPr sz="2400" spc="-10" dirty="0">
                <a:solidFill>
                  <a:srgbClr val="080808"/>
                </a:solidFill>
                <a:latin typeface="Times New Roman"/>
                <a:cs typeface="Times New Roman"/>
              </a:rPr>
              <a:t> </a:t>
            </a:r>
            <a:r>
              <a:rPr sz="2400" dirty="0">
                <a:solidFill>
                  <a:srgbClr val="080808"/>
                </a:solidFill>
                <a:latin typeface="Times New Roman"/>
                <a:cs typeface="Times New Roman"/>
              </a:rPr>
              <a:t>va</a:t>
            </a:r>
            <a:r>
              <a:rPr sz="2400" spc="-10" dirty="0">
                <a:solidFill>
                  <a:srgbClr val="080808"/>
                </a:solidFill>
                <a:latin typeface="Times New Roman"/>
                <a:cs typeface="Times New Roman"/>
              </a:rPr>
              <a:t> </a:t>
            </a:r>
            <a:r>
              <a:rPr sz="2400" dirty="0">
                <a:solidFill>
                  <a:srgbClr val="080808"/>
                </a:solidFill>
                <a:latin typeface="Times New Roman"/>
                <a:cs typeface="Times New Roman"/>
              </a:rPr>
              <a:t>shu</a:t>
            </a:r>
            <a:r>
              <a:rPr sz="2400" spc="-10" dirty="0">
                <a:solidFill>
                  <a:srgbClr val="080808"/>
                </a:solidFill>
                <a:latin typeface="Times New Roman"/>
                <a:cs typeface="Times New Roman"/>
              </a:rPr>
              <a:t> </a:t>
            </a:r>
            <a:r>
              <a:rPr sz="2400" dirty="0">
                <a:solidFill>
                  <a:srgbClr val="080808"/>
                </a:solidFill>
                <a:latin typeface="Times New Roman"/>
                <a:cs typeface="Times New Roman"/>
              </a:rPr>
              <a:t>kunga</a:t>
            </a:r>
            <a:r>
              <a:rPr sz="2400" spc="-10" dirty="0">
                <a:solidFill>
                  <a:srgbClr val="080808"/>
                </a:solidFill>
                <a:latin typeface="Times New Roman"/>
                <a:cs typeface="Times New Roman"/>
              </a:rPr>
              <a:t> </a:t>
            </a:r>
            <a:r>
              <a:rPr sz="2400" dirty="0">
                <a:solidFill>
                  <a:srgbClr val="080808"/>
                </a:solidFill>
                <a:latin typeface="Times New Roman"/>
                <a:cs typeface="Times New Roman"/>
              </a:rPr>
              <a:t>qadar</a:t>
            </a:r>
            <a:r>
              <a:rPr sz="2400" spc="-25" dirty="0">
                <a:solidFill>
                  <a:srgbClr val="080808"/>
                </a:solidFill>
                <a:latin typeface="Times New Roman"/>
                <a:cs typeface="Times New Roman"/>
              </a:rPr>
              <a:t> </a:t>
            </a:r>
            <a:r>
              <a:rPr sz="2400" spc="-10" dirty="0">
                <a:solidFill>
                  <a:srgbClr val="080808"/>
                </a:solidFill>
                <a:latin typeface="Times New Roman"/>
                <a:cs typeface="Times New Roman"/>
              </a:rPr>
              <a:t>uning </a:t>
            </a:r>
            <a:r>
              <a:rPr sz="2400" dirty="0">
                <a:solidFill>
                  <a:srgbClr val="080808"/>
                </a:solidFill>
                <a:latin typeface="Times New Roman"/>
                <a:cs typeface="Times New Roman"/>
              </a:rPr>
              <a:t>tadbirlarida</a:t>
            </a:r>
            <a:r>
              <a:rPr sz="2400" spc="-40" dirty="0">
                <a:solidFill>
                  <a:srgbClr val="080808"/>
                </a:solidFill>
                <a:latin typeface="Times New Roman"/>
                <a:cs typeface="Times New Roman"/>
              </a:rPr>
              <a:t> </a:t>
            </a:r>
            <a:r>
              <a:rPr sz="2400" dirty="0">
                <a:solidFill>
                  <a:srgbClr val="080808"/>
                </a:solidFill>
                <a:latin typeface="Times New Roman"/>
                <a:cs typeface="Times New Roman"/>
              </a:rPr>
              <a:t>faol</a:t>
            </a:r>
            <a:r>
              <a:rPr sz="2400" spc="-10" dirty="0">
                <a:solidFill>
                  <a:srgbClr val="080808"/>
                </a:solidFill>
                <a:latin typeface="Times New Roman"/>
                <a:cs typeface="Times New Roman"/>
              </a:rPr>
              <a:t> </a:t>
            </a:r>
            <a:r>
              <a:rPr sz="2400" dirty="0">
                <a:solidFill>
                  <a:srgbClr val="080808"/>
                </a:solidFill>
                <a:latin typeface="Times New Roman"/>
                <a:cs typeface="Times New Roman"/>
              </a:rPr>
              <a:t>ishtirok</a:t>
            </a:r>
            <a:r>
              <a:rPr sz="2400" spc="-15" dirty="0">
                <a:solidFill>
                  <a:srgbClr val="080808"/>
                </a:solidFill>
                <a:latin typeface="Times New Roman"/>
                <a:cs typeface="Times New Roman"/>
              </a:rPr>
              <a:t> </a:t>
            </a:r>
            <a:r>
              <a:rPr sz="2400" dirty="0">
                <a:solidFill>
                  <a:srgbClr val="080808"/>
                </a:solidFill>
                <a:latin typeface="Times New Roman"/>
                <a:cs typeface="Times New Roman"/>
              </a:rPr>
              <a:t>etib</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kelmoqda.</a:t>
            </a:r>
            <a:endParaRPr sz="2400" dirty="0">
              <a:latin typeface="Times New Roman"/>
              <a:cs typeface="Times New Roman"/>
            </a:endParaRPr>
          </a:p>
          <a:p>
            <a:pPr marL="12700" marR="5080" algn="just">
              <a:lnSpc>
                <a:spcPct val="100000"/>
              </a:lnSpc>
              <a:spcBef>
                <a:spcPts val="575"/>
              </a:spcBef>
            </a:pPr>
            <a:r>
              <a:rPr sz="2400" dirty="0">
                <a:solidFill>
                  <a:srgbClr val="080808"/>
                </a:solidFill>
                <a:latin typeface="Times New Roman"/>
                <a:cs typeface="Times New Roman"/>
              </a:rPr>
              <a:t>1995</a:t>
            </a:r>
            <a:r>
              <a:rPr lang="en-US" sz="2400" spc="-40" dirty="0">
                <a:solidFill>
                  <a:srgbClr val="080808"/>
                </a:solidFill>
                <a:latin typeface="Times New Roman"/>
                <a:cs typeface="Times New Roman"/>
              </a:rPr>
              <a:t>-</a:t>
            </a:r>
            <a:r>
              <a:rPr sz="2400" dirty="0">
                <a:solidFill>
                  <a:srgbClr val="080808"/>
                </a:solidFill>
                <a:latin typeface="Times New Roman"/>
                <a:cs typeface="Times New Roman"/>
              </a:rPr>
              <a:t>yil</a:t>
            </a:r>
            <a:r>
              <a:rPr sz="2400" spc="-125" dirty="0">
                <a:solidFill>
                  <a:srgbClr val="080808"/>
                </a:solidFill>
                <a:latin typeface="Times New Roman"/>
                <a:cs typeface="Times New Roman"/>
              </a:rPr>
              <a:t> </a:t>
            </a:r>
            <a:r>
              <a:rPr sz="2400" dirty="0">
                <a:solidFill>
                  <a:srgbClr val="080808"/>
                </a:solidFill>
                <a:latin typeface="Times New Roman"/>
                <a:cs typeface="Times New Roman"/>
              </a:rPr>
              <a:t>YUNESKOning</a:t>
            </a:r>
            <a:r>
              <a:rPr sz="2400" spc="10" dirty="0">
                <a:solidFill>
                  <a:srgbClr val="080808"/>
                </a:solidFill>
                <a:latin typeface="Times New Roman"/>
                <a:cs typeface="Times New Roman"/>
              </a:rPr>
              <a:t> </a:t>
            </a:r>
            <a:r>
              <a:rPr sz="2400" dirty="0">
                <a:solidFill>
                  <a:srgbClr val="080808"/>
                </a:solidFill>
                <a:latin typeface="Times New Roman"/>
                <a:cs typeface="Times New Roman"/>
              </a:rPr>
              <a:t>"Ipak</a:t>
            </a:r>
            <a:r>
              <a:rPr sz="2400" spc="-60" dirty="0">
                <a:solidFill>
                  <a:srgbClr val="080808"/>
                </a:solidFill>
                <a:latin typeface="Times New Roman"/>
                <a:cs typeface="Times New Roman"/>
              </a:rPr>
              <a:t> </a:t>
            </a:r>
            <a:r>
              <a:rPr sz="2400" dirty="0">
                <a:solidFill>
                  <a:srgbClr val="080808"/>
                </a:solidFill>
                <a:latin typeface="Times New Roman"/>
                <a:cs typeface="Times New Roman"/>
              </a:rPr>
              <a:t>yo'li</a:t>
            </a:r>
            <a:r>
              <a:rPr sz="2400" spc="-25" dirty="0">
                <a:solidFill>
                  <a:srgbClr val="080808"/>
                </a:solidFill>
                <a:latin typeface="Times New Roman"/>
                <a:cs typeface="Times New Roman"/>
              </a:rPr>
              <a:t> </a:t>
            </a:r>
            <a:r>
              <a:rPr sz="2400" dirty="0">
                <a:solidFill>
                  <a:srgbClr val="080808"/>
                </a:solidFill>
                <a:latin typeface="Times New Roman"/>
                <a:cs typeface="Times New Roman"/>
              </a:rPr>
              <a:t>–</a:t>
            </a:r>
            <a:r>
              <a:rPr sz="2400" spc="-35" dirty="0">
                <a:solidFill>
                  <a:srgbClr val="080808"/>
                </a:solidFill>
                <a:latin typeface="Times New Roman"/>
                <a:cs typeface="Times New Roman"/>
              </a:rPr>
              <a:t> </a:t>
            </a:r>
            <a:r>
              <a:rPr sz="2400" dirty="0">
                <a:solidFill>
                  <a:srgbClr val="080808"/>
                </a:solidFill>
                <a:latin typeface="Times New Roman"/>
                <a:cs typeface="Times New Roman"/>
              </a:rPr>
              <a:t>muloqot</a:t>
            </a:r>
            <a:r>
              <a:rPr sz="2400" spc="-40" dirty="0">
                <a:solidFill>
                  <a:srgbClr val="080808"/>
                </a:solidFill>
                <a:latin typeface="Times New Roman"/>
                <a:cs typeface="Times New Roman"/>
              </a:rPr>
              <a:t> </a:t>
            </a:r>
            <a:r>
              <a:rPr sz="2400" spc="-10" dirty="0">
                <a:solidFill>
                  <a:srgbClr val="080808"/>
                </a:solidFill>
                <a:latin typeface="Times New Roman"/>
                <a:cs typeface="Times New Roman"/>
              </a:rPr>
              <a:t>yo'li" </a:t>
            </a:r>
            <a:r>
              <a:rPr sz="2400" dirty="0">
                <a:solidFill>
                  <a:srgbClr val="080808"/>
                </a:solidFill>
                <a:latin typeface="Times New Roman"/>
                <a:cs typeface="Times New Roman"/>
              </a:rPr>
              <a:t>dasturi</a:t>
            </a:r>
            <a:r>
              <a:rPr sz="2400" spc="-25" dirty="0">
                <a:solidFill>
                  <a:srgbClr val="080808"/>
                </a:solidFill>
                <a:latin typeface="Times New Roman"/>
                <a:cs typeface="Times New Roman"/>
              </a:rPr>
              <a:t> </a:t>
            </a:r>
            <a:r>
              <a:rPr sz="2400" dirty="0">
                <a:solidFill>
                  <a:srgbClr val="080808"/>
                </a:solidFill>
                <a:latin typeface="Times New Roman"/>
                <a:cs typeface="Times New Roman"/>
              </a:rPr>
              <a:t>doirasida</a:t>
            </a:r>
            <a:r>
              <a:rPr sz="2400" spc="-40" dirty="0">
                <a:solidFill>
                  <a:srgbClr val="080808"/>
                </a:solidFill>
                <a:latin typeface="Times New Roman"/>
                <a:cs typeface="Times New Roman"/>
              </a:rPr>
              <a:t> </a:t>
            </a:r>
            <a:r>
              <a:rPr sz="2400" dirty="0">
                <a:solidFill>
                  <a:srgbClr val="080808"/>
                </a:solidFill>
                <a:latin typeface="Times New Roman"/>
                <a:cs typeface="Times New Roman"/>
              </a:rPr>
              <a:t>Samarqandda mintaqamiz</a:t>
            </a:r>
            <a:r>
              <a:rPr sz="2400" spc="-15" dirty="0">
                <a:solidFill>
                  <a:srgbClr val="080808"/>
                </a:solidFill>
                <a:latin typeface="Times New Roman"/>
                <a:cs typeface="Times New Roman"/>
              </a:rPr>
              <a:t> </a:t>
            </a:r>
            <a:r>
              <a:rPr sz="2400" spc="-10" dirty="0">
                <a:solidFill>
                  <a:srgbClr val="080808"/>
                </a:solidFill>
                <a:latin typeface="Times New Roman"/>
                <a:cs typeface="Times New Roman"/>
              </a:rPr>
              <a:t>tsivilizasiyalari </a:t>
            </a:r>
            <a:r>
              <a:rPr sz="2400" dirty="0">
                <a:solidFill>
                  <a:srgbClr val="080808"/>
                </a:solidFill>
                <a:latin typeface="Times New Roman"/>
                <a:cs typeface="Times New Roman"/>
              </a:rPr>
              <a:t>tarixini</a:t>
            </a:r>
            <a:r>
              <a:rPr sz="2400" spc="-70" dirty="0">
                <a:solidFill>
                  <a:srgbClr val="080808"/>
                </a:solidFill>
                <a:latin typeface="Times New Roman"/>
                <a:cs typeface="Times New Roman"/>
              </a:rPr>
              <a:t> </a:t>
            </a:r>
            <a:r>
              <a:rPr sz="2400" dirty="0">
                <a:solidFill>
                  <a:srgbClr val="080808"/>
                </a:solidFill>
                <a:latin typeface="Times New Roman"/>
                <a:cs typeface="Times New Roman"/>
              </a:rPr>
              <a:t>o'rganadigan</a:t>
            </a:r>
            <a:r>
              <a:rPr sz="2400" spc="-45" dirty="0">
                <a:solidFill>
                  <a:srgbClr val="080808"/>
                </a:solidFill>
                <a:latin typeface="Times New Roman"/>
                <a:cs typeface="Times New Roman"/>
              </a:rPr>
              <a:t> </a:t>
            </a:r>
            <a:r>
              <a:rPr sz="2400" dirty="0">
                <a:solidFill>
                  <a:srgbClr val="080808"/>
                </a:solidFill>
                <a:latin typeface="Times New Roman"/>
                <a:cs typeface="Times New Roman"/>
              </a:rPr>
              <a:t>Markaziy</a:t>
            </a:r>
            <a:r>
              <a:rPr sz="2400" spc="-45" dirty="0">
                <a:solidFill>
                  <a:srgbClr val="080808"/>
                </a:solidFill>
                <a:latin typeface="Times New Roman"/>
                <a:cs typeface="Times New Roman"/>
              </a:rPr>
              <a:t> </a:t>
            </a:r>
            <a:r>
              <a:rPr sz="2400" dirty="0">
                <a:solidFill>
                  <a:srgbClr val="080808"/>
                </a:solidFill>
                <a:latin typeface="Times New Roman"/>
                <a:cs typeface="Times New Roman"/>
              </a:rPr>
              <a:t>Osiyo</a:t>
            </a:r>
            <a:r>
              <a:rPr sz="2400" spc="-25" dirty="0">
                <a:solidFill>
                  <a:srgbClr val="080808"/>
                </a:solidFill>
                <a:latin typeface="Times New Roman"/>
                <a:cs typeface="Times New Roman"/>
              </a:rPr>
              <a:t> </a:t>
            </a:r>
            <a:r>
              <a:rPr sz="2400" dirty="0">
                <a:solidFill>
                  <a:srgbClr val="080808"/>
                </a:solidFill>
                <a:latin typeface="Times New Roman"/>
                <a:cs typeface="Times New Roman"/>
              </a:rPr>
              <a:t>tadqiqotlari</a:t>
            </a:r>
            <a:r>
              <a:rPr sz="2400" spc="-70" dirty="0">
                <a:solidFill>
                  <a:srgbClr val="080808"/>
                </a:solidFill>
                <a:latin typeface="Times New Roman"/>
                <a:cs typeface="Times New Roman"/>
              </a:rPr>
              <a:t> </a:t>
            </a:r>
            <a:r>
              <a:rPr sz="2400" spc="-10" dirty="0">
                <a:solidFill>
                  <a:srgbClr val="080808"/>
                </a:solidFill>
                <a:latin typeface="Times New Roman"/>
                <a:cs typeface="Times New Roman"/>
              </a:rPr>
              <a:t>instituti ochildi.</a:t>
            </a:r>
            <a:endParaRPr sz="2400" dirty="0">
              <a:latin typeface="Times New Roman"/>
              <a:cs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5961" y="457962"/>
            <a:ext cx="5105400" cy="1029128"/>
          </a:xfrm>
          <a:prstGeom prst="rect">
            <a:avLst/>
          </a:prstGeom>
          <a:ln w="28955">
            <a:solidFill>
              <a:srgbClr val="080808"/>
            </a:solidFill>
          </a:ln>
        </p:spPr>
        <p:txBody>
          <a:bodyPr vert="horz" wrap="square" lIns="0" tIns="104775" rIns="0" bIns="0" rtlCol="0">
            <a:spAutoFit/>
          </a:bodyPr>
          <a:lstStyle/>
          <a:p>
            <a:pPr marL="1022985" marR="332105" indent="-684530" algn="ctr">
              <a:lnSpc>
                <a:spcPct val="100000"/>
              </a:lnSpc>
              <a:spcBef>
                <a:spcPts val="825"/>
              </a:spcBef>
            </a:pPr>
            <a:r>
              <a:rPr sz="2000" i="0" dirty="0"/>
              <a:t>O'ZBEKISTONNING</a:t>
            </a:r>
            <a:r>
              <a:rPr sz="2000" i="0" spc="-95" dirty="0"/>
              <a:t> </a:t>
            </a:r>
            <a:r>
              <a:rPr sz="2000" i="0" dirty="0"/>
              <a:t>YUNESKO</a:t>
            </a:r>
            <a:r>
              <a:rPr sz="2000" i="0" spc="-90" dirty="0"/>
              <a:t> </a:t>
            </a:r>
            <a:r>
              <a:rPr sz="2000" i="0" spc="-10" dirty="0"/>
              <a:t>BILAN </a:t>
            </a:r>
            <a:r>
              <a:rPr sz="2000" i="0" dirty="0"/>
              <a:t>HAMKORLIK</a:t>
            </a:r>
            <a:r>
              <a:rPr sz="2000" i="0" spc="-95" dirty="0"/>
              <a:t> </a:t>
            </a:r>
            <a:r>
              <a:rPr sz="2000" i="0" spc="-10" dirty="0"/>
              <a:t>ALOQALARI</a:t>
            </a:r>
            <a:endParaRPr sz="2000" i="0" dirty="0"/>
          </a:p>
        </p:txBody>
      </p:sp>
      <p:sp>
        <p:nvSpPr>
          <p:cNvPr id="3" name="object 3"/>
          <p:cNvSpPr txBox="1">
            <a:spLocks noGrp="1"/>
          </p:cNvSpPr>
          <p:nvPr>
            <p:ph type="body" idx="1"/>
          </p:nvPr>
        </p:nvSpPr>
        <p:spPr>
          <a:prstGeom prst="rect">
            <a:avLst/>
          </a:prstGeom>
        </p:spPr>
        <p:txBody>
          <a:bodyPr vert="horz" wrap="square" lIns="0" tIns="756361" rIns="0" bIns="0" rtlCol="0">
            <a:spAutoFit/>
          </a:bodyPr>
          <a:lstStyle/>
          <a:p>
            <a:pPr marL="97155">
              <a:lnSpc>
                <a:spcPct val="100000"/>
              </a:lnSpc>
              <a:spcBef>
                <a:spcPts val="100"/>
              </a:spcBef>
            </a:pPr>
            <a:r>
              <a:rPr sz="3000" dirty="0"/>
              <a:t>O'zbekistonning</a:t>
            </a:r>
            <a:r>
              <a:rPr sz="3000" spc="-50" dirty="0"/>
              <a:t> </a:t>
            </a:r>
            <a:r>
              <a:rPr sz="3000" dirty="0"/>
              <a:t>xalqaro</a:t>
            </a:r>
            <a:r>
              <a:rPr sz="3000" spc="-85" dirty="0"/>
              <a:t> </a:t>
            </a:r>
            <a:r>
              <a:rPr sz="3000" dirty="0"/>
              <a:t>aloqalardan,</a:t>
            </a:r>
            <a:r>
              <a:rPr sz="3000" spc="-60" dirty="0"/>
              <a:t> </a:t>
            </a:r>
            <a:r>
              <a:rPr sz="3000" dirty="0"/>
              <a:t>shu</a:t>
            </a:r>
            <a:r>
              <a:rPr sz="3000" spc="-110" dirty="0"/>
              <a:t> </a:t>
            </a:r>
            <a:r>
              <a:rPr sz="3000" spc="-10" dirty="0"/>
              <a:t>jumladan,</a:t>
            </a:r>
            <a:endParaRPr sz="3000" dirty="0"/>
          </a:p>
          <a:p>
            <a:pPr marL="386080" marR="12700" indent="1905" algn="ctr">
              <a:lnSpc>
                <a:spcPct val="100000"/>
              </a:lnSpc>
              <a:spcBef>
                <a:spcPts val="5"/>
              </a:spcBef>
            </a:pPr>
            <a:r>
              <a:rPr sz="3000" dirty="0"/>
              <a:t>YUNESKO</a:t>
            </a:r>
            <a:r>
              <a:rPr sz="3000" spc="-125" dirty="0"/>
              <a:t> </a:t>
            </a:r>
            <a:r>
              <a:rPr sz="3000" dirty="0"/>
              <a:t>bilan</a:t>
            </a:r>
            <a:r>
              <a:rPr sz="3000" spc="-60" dirty="0"/>
              <a:t> </a:t>
            </a:r>
            <a:r>
              <a:rPr sz="3000" dirty="0"/>
              <a:t>do'stona</a:t>
            </a:r>
            <a:r>
              <a:rPr sz="3000" spc="-60" dirty="0"/>
              <a:t> </a:t>
            </a:r>
            <a:r>
              <a:rPr sz="3000" dirty="0"/>
              <a:t>hamkorlikdan</a:t>
            </a:r>
            <a:r>
              <a:rPr sz="3000" spc="-65" dirty="0"/>
              <a:t> </a:t>
            </a:r>
            <a:r>
              <a:rPr sz="3000" spc="-10" dirty="0"/>
              <a:t>asosiy </a:t>
            </a:r>
            <a:r>
              <a:rPr sz="3000" dirty="0"/>
              <a:t>maqsadi</a:t>
            </a:r>
            <a:r>
              <a:rPr sz="3000" spc="-60" dirty="0"/>
              <a:t> </a:t>
            </a:r>
            <a:r>
              <a:rPr sz="3000" dirty="0"/>
              <a:t>–</a:t>
            </a:r>
            <a:r>
              <a:rPr sz="3000" spc="-80" dirty="0"/>
              <a:t> </a:t>
            </a:r>
            <a:r>
              <a:rPr sz="3000" dirty="0"/>
              <a:t>mamlakatimizni,</a:t>
            </a:r>
            <a:r>
              <a:rPr sz="3000" spc="-20" dirty="0"/>
              <a:t> </a:t>
            </a:r>
            <a:r>
              <a:rPr sz="3000" dirty="0"/>
              <a:t>boy</a:t>
            </a:r>
            <a:r>
              <a:rPr sz="3000" spc="-80" dirty="0"/>
              <a:t> </a:t>
            </a:r>
            <a:r>
              <a:rPr sz="3000" spc="-10" dirty="0"/>
              <a:t>tariximizni, </a:t>
            </a:r>
            <a:r>
              <a:rPr sz="3000" dirty="0"/>
              <a:t>xalqimizni</a:t>
            </a:r>
            <a:r>
              <a:rPr sz="3000" spc="-60" dirty="0"/>
              <a:t> </a:t>
            </a:r>
            <a:r>
              <a:rPr sz="3000" dirty="0"/>
              <a:t>ma'naviy</a:t>
            </a:r>
            <a:r>
              <a:rPr sz="3000" spc="-45" dirty="0"/>
              <a:t> </a:t>
            </a:r>
            <a:r>
              <a:rPr sz="3000" dirty="0"/>
              <a:t>yuksakligini</a:t>
            </a:r>
            <a:r>
              <a:rPr sz="3000" spc="-60" dirty="0"/>
              <a:t> </a:t>
            </a:r>
            <a:r>
              <a:rPr sz="3000" dirty="0"/>
              <a:t>va</a:t>
            </a:r>
            <a:r>
              <a:rPr sz="3000" spc="-85" dirty="0"/>
              <a:t> </a:t>
            </a:r>
            <a:r>
              <a:rPr sz="3000" dirty="0"/>
              <a:t>eng</a:t>
            </a:r>
            <a:r>
              <a:rPr sz="3000" spc="-90" dirty="0"/>
              <a:t> </a:t>
            </a:r>
            <a:r>
              <a:rPr sz="3000" spc="-10" dirty="0"/>
              <a:t>muhimi, </a:t>
            </a:r>
            <a:r>
              <a:rPr sz="3000" dirty="0"/>
              <a:t>mustaqil</a:t>
            </a:r>
            <a:r>
              <a:rPr sz="3000" spc="-75" dirty="0"/>
              <a:t> </a:t>
            </a:r>
            <a:r>
              <a:rPr sz="3000" dirty="0"/>
              <a:t>tashqi</a:t>
            </a:r>
            <a:r>
              <a:rPr sz="3000" spc="-90" dirty="0"/>
              <a:t> </a:t>
            </a:r>
            <a:r>
              <a:rPr sz="3000" dirty="0"/>
              <a:t>siyosatimizni</a:t>
            </a:r>
            <a:r>
              <a:rPr sz="3000" spc="-60" dirty="0"/>
              <a:t> </a:t>
            </a:r>
            <a:r>
              <a:rPr sz="3000" dirty="0"/>
              <a:t>dunyoga,</a:t>
            </a:r>
            <a:r>
              <a:rPr sz="3000" spc="-90" dirty="0"/>
              <a:t> </a:t>
            </a:r>
            <a:r>
              <a:rPr sz="3000" spc="-10" dirty="0"/>
              <a:t>xalqaro </a:t>
            </a:r>
            <a:r>
              <a:rPr sz="3000" dirty="0"/>
              <a:t>jamoatchilikka</a:t>
            </a:r>
            <a:r>
              <a:rPr sz="3000" spc="-80" dirty="0"/>
              <a:t> </a:t>
            </a:r>
            <a:r>
              <a:rPr sz="3000" dirty="0"/>
              <a:t>dunyo</a:t>
            </a:r>
            <a:r>
              <a:rPr sz="3000" spc="-125" dirty="0"/>
              <a:t> </a:t>
            </a:r>
            <a:r>
              <a:rPr sz="3000" dirty="0"/>
              <a:t>hamjamiyatiga</a:t>
            </a:r>
            <a:r>
              <a:rPr sz="3000" spc="-70" dirty="0"/>
              <a:t> </a:t>
            </a:r>
            <a:r>
              <a:rPr sz="3000" spc="-10" dirty="0"/>
              <a:t>ko'rsata olishdir.</a:t>
            </a:r>
            <a:endParaRPr sz="3000" dirty="0"/>
          </a:p>
        </p:txBody>
      </p:sp>
      <p:sp>
        <p:nvSpPr>
          <p:cNvPr id="4" name="object 4"/>
          <p:cNvSpPr txBox="1"/>
          <p:nvPr/>
        </p:nvSpPr>
        <p:spPr>
          <a:xfrm>
            <a:off x="8411971" y="656732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Microsoft Sans Serif"/>
                <a:cs typeface="Microsoft Sans Serif"/>
              </a:rPr>
              <a:t>17</a:t>
            </a:r>
            <a:endParaRPr sz="1200">
              <a:latin typeface="Microsoft Sans Serif"/>
              <a:cs typeface="Microsoft Sans Serif"/>
            </a:endParaRPr>
          </a:p>
        </p:txBody>
      </p:sp>
      <p:pic>
        <p:nvPicPr>
          <p:cNvPr id="5" name="object 5"/>
          <p:cNvPicPr/>
          <p:nvPr/>
        </p:nvPicPr>
        <p:blipFill>
          <a:blip r:embed="rId2" cstate="print"/>
          <a:stretch>
            <a:fillRect/>
          </a:stretch>
        </p:blipFill>
        <p:spPr>
          <a:xfrm>
            <a:off x="0" y="0"/>
            <a:ext cx="3429000" cy="224180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5961" y="457962"/>
            <a:ext cx="5105400" cy="1029128"/>
          </a:xfrm>
          <a:prstGeom prst="rect">
            <a:avLst/>
          </a:prstGeom>
          <a:ln w="28955">
            <a:solidFill>
              <a:srgbClr val="080808"/>
            </a:solidFill>
          </a:ln>
        </p:spPr>
        <p:txBody>
          <a:bodyPr vert="horz" wrap="square" lIns="0" tIns="104775" rIns="0" bIns="0" rtlCol="0">
            <a:spAutoFit/>
          </a:bodyPr>
          <a:lstStyle/>
          <a:p>
            <a:pPr marL="1022985" marR="332105" indent="-684530" algn="ctr">
              <a:lnSpc>
                <a:spcPct val="100000"/>
              </a:lnSpc>
              <a:spcBef>
                <a:spcPts val="825"/>
              </a:spcBef>
            </a:pPr>
            <a:r>
              <a:rPr sz="2000" i="0" dirty="0"/>
              <a:t>O'ZBEKISTONNING</a:t>
            </a:r>
            <a:r>
              <a:rPr sz="2000" i="0" spc="-95" dirty="0"/>
              <a:t> </a:t>
            </a:r>
            <a:r>
              <a:rPr sz="2000" i="0" dirty="0"/>
              <a:t>YUNESKO</a:t>
            </a:r>
            <a:r>
              <a:rPr sz="2000" i="0" spc="-90" dirty="0"/>
              <a:t> </a:t>
            </a:r>
            <a:r>
              <a:rPr sz="2000" i="0" spc="-10" dirty="0"/>
              <a:t>BILAN </a:t>
            </a:r>
            <a:r>
              <a:rPr sz="2000" i="0" dirty="0"/>
              <a:t>HAMKORLIK</a:t>
            </a:r>
            <a:r>
              <a:rPr sz="2000" i="0" spc="-95" dirty="0"/>
              <a:t> </a:t>
            </a:r>
            <a:r>
              <a:rPr sz="2000" i="0" spc="-10" dirty="0"/>
              <a:t>ALOQALARI</a:t>
            </a:r>
            <a:endParaRPr sz="2000" i="0" dirty="0"/>
          </a:p>
        </p:txBody>
      </p:sp>
      <p:sp>
        <p:nvSpPr>
          <p:cNvPr id="3" name="object 3"/>
          <p:cNvSpPr txBox="1"/>
          <p:nvPr/>
        </p:nvSpPr>
        <p:spPr>
          <a:xfrm>
            <a:off x="626237" y="2209800"/>
            <a:ext cx="7785734" cy="3866515"/>
          </a:xfrm>
          <a:prstGeom prst="rect">
            <a:avLst/>
          </a:prstGeom>
        </p:spPr>
        <p:txBody>
          <a:bodyPr vert="horz" wrap="square" lIns="0" tIns="12065" rIns="0" bIns="0" rtlCol="0">
            <a:spAutoFit/>
          </a:bodyPr>
          <a:lstStyle/>
          <a:p>
            <a:pPr marL="158750" marR="151130" indent="165735">
              <a:lnSpc>
                <a:spcPct val="100000"/>
              </a:lnSpc>
              <a:spcBef>
                <a:spcPts val="95"/>
              </a:spcBef>
            </a:pPr>
            <a:r>
              <a:rPr sz="2800" dirty="0">
                <a:solidFill>
                  <a:srgbClr val="080808"/>
                </a:solidFill>
                <a:latin typeface="Times New Roman"/>
                <a:cs typeface="Times New Roman"/>
              </a:rPr>
              <a:t>Mamlakatimizda</a:t>
            </a:r>
            <a:r>
              <a:rPr sz="2800" spc="-65" dirty="0">
                <a:solidFill>
                  <a:srgbClr val="080808"/>
                </a:solidFill>
                <a:latin typeface="Times New Roman"/>
                <a:cs typeface="Times New Roman"/>
              </a:rPr>
              <a:t> </a:t>
            </a:r>
            <a:r>
              <a:rPr sz="2800" dirty="0">
                <a:solidFill>
                  <a:srgbClr val="080808"/>
                </a:solidFill>
                <a:latin typeface="Times New Roman"/>
                <a:cs typeface="Times New Roman"/>
              </a:rPr>
              <a:t>Amir</a:t>
            </a:r>
            <a:r>
              <a:rPr sz="2800" spc="-45" dirty="0">
                <a:solidFill>
                  <a:srgbClr val="080808"/>
                </a:solidFill>
                <a:latin typeface="Times New Roman"/>
                <a:cs typeface="Times New Roman"/>
              </a:rPr>
              <a:t> </a:t>
            </a:r>
            <a:r>
              <a:rPr sz="2800" dirty="0">
                <a:solidFill>
                  <a:srgbClr val="080808"/>
                </a:solidFill>
                <a:latin typeface="Times New Roman"/>
                <a:cs typeface="Times New Roman"/>
              </a:rPr>
              <a:t>Temur,</a:t>
            </a:r>
            <a:r>
              <a:rPr sz="2800" spc="-40" dirty="0">
                <a:solidFill>
                  <a:srgbClr val="080808"/>
                </a:solidFill>
                <a:latin typeface="Times New Roman"/>
                <a:cs typeface="Times New Roman"/>
              </a:rPr>
              <a:t> </a:t>
            </a:r>
            <a:r>
              <a:rPr sz="2800" dirty="0">
                <a:solidFill>
                  <a:srgbClr val="080808"/>
                </a:solidFill>
                <a:latin typeface="Times New Roman"/>
                <a:cs typeface="Times New Roman"/>
              </a:rPr>
              <a:t>Mirzo</a:t>
            </a:r>
            <a:r>
              <a:rPr sz="2800" spc="-70" dirty="0">
                <a:solidFill>
                  <a:srgbClr val="080808"/>
                </a:solidFill>
                <a:latin typeface="Times New Roman"/>
                <a:cs typeface="Times New Roman"/>
              </a:rPr>
              <a:t> </a:t>
            </a:r>
            <a:r>
              <a:rPr sz="2800" spc="-10" dirty="0">
                <a:solidFill>
                  <a:srgbClr val="080808"/>
                </a:solidFill>
                <a:latin typeface="Times New Roman"/>
                <a:cs typeface="Times New Roman"/>
              </a:rPr>
              <a:t>Ulug'bek, </a:t>
            </a:r>
            <a:r>
              <a:rPr sz="2800" dirty="0">
                <a:solidFill>
                  <a:srgbClr val="080808"/>
                </a:solidFill>
                <a:latin typeface="Times New Roman"/>
                <a:cs typeface="Times New Roman"/>
              </a:rPr>
              <a:t>Muhammad</a:t>
            </a:r>
            <a:r>
              <a:rPr sz="2800" spc="-35" dirty="0">
                <a:solidFill>
                  <a:srgbClr val="080808"/>
                </a:solidFill>
                <a:latin typeface="Times New Roman"/>
                <a:cs typeface="Times New Roman"/>
              </a:rPr>
              <a:t> </a:t>
            </a:r>
            <a:r>
              <a:rPr sz="2800" dirty="0">
                <a:solidFill>
                  <a:srgbClr val="080808"/>
                </a:solidFill>
                <a:latin typeface="Times New Roman"/>
                <a:cs typeface="Times New Roman"/>
              </a:rPr>
              <a:t>Ismoil</a:t>
            </a:r>
            <a:r>
              <a:rPr sz="2800" spc="-35" dirty="0">
                <a:solidFill>
                  <a:srgbClr val="080808"/>
                </a:solidFill>
                <a:latin typeface="Times New Roman"/>
                <a:cs typeface="Times New Roman"/>
              </a:rPr>
              <a:t> </a:t>
            </a:r>
            <a:r>
              <a:rPr sz="2800" spc="-10" dirty="0">
                <a:solidFill>
                  <a:srgbClr val="080808"/>
                </a:solidFill>
                <a:latin typeface="Times New Roman"/>
                <a:cs typeface="Times New Roman"/>
              </a:rPr>
              <a:t>al-</a:t>
            </a:r>
            <a:r>
              <a:rPr sz="2800" dirty="0">
                <a:solidFill>
                  <a:srgbClr val="080808"/>
                </a:solidFill>
                <a:latin typeface="Times New Roman"/>
                <a:cs typeface="Times New Roman"/>
              </a:rPr>
              <a:t>Buxoriy,</a:t>
            </a:r>
            <a:r>
              <a:rPr sz="2800" spc="-65" dirty="0">
                <a:solidFill>
                  <a:srgbClr val="080808"/>
                </a:solidFill>
                <a:latin typeface="Times New Roman"/>
                <a:cs typeface="Times New Roman"/>
              </a:rPr>
              <a:t> </a:t>
            </a:r>
            <a:r>
              <a:rPr sz="2800" dirty="0">
                <a:solidFill>
                  <a:srgbClr val="080808"/>
                </a:solidFill>
                <a:latin typeface="Times New Roman"/>
                <a:cs typeface="Times New Roman"/>
              </a:rPr>
              <a:t>Axmad</a:t>
            </a:r>
            <a:r>
              <a:rPr sz="2800" spc="-50" dirty="0">
                <a:solidFill>
                  <a:srgbClr val="080808"/>
                </a:solidFill>
                <a:latin typeface="Times New Roman"/>
                <a:cs typeface="Times New Roman"/>
              </a:rPr>
              <a:t> </a:t>
            </a:r>
            <a:r>
              <a:rPr sz="2800" spc="-10" dirty="0">
                <a:solidFill>
                  <a:srgbClr val="080808"/>
                </a:solidFill>
                <a:latin typeface="Times New Roman"/>
                <a:cs typeface="Times New Roman"/>
              </a:rPr>
              <a:t>al-Farg'oniy,</a:t>
            </a:r>
            <a:endParaRPr sz="2800" dirty="0">
              <a:latin typeface="Times New Roman"/>
              <a:cs typeface="Times New Roman"/>
            </a:endParaRPr>
          </a:p>
          <a:p>
            <a:pPr marL="12700" marR="5080" indent="-4445" algn="ctr">
              <a:lnSpc>
                <a:spcPct val="100000"/>
              </a:lnSpc>
            </a:pPr>
            <a:r>
              <a:rPr sz="2800" dirty="0">
                <a:solidFill>
                  <a:srgbClr val="080808"/>
                </a:solidFill>
                <a:latin typeface="Times New Roman"/>
                <a:cs typeface="Times New Roman"/>
              </a:rPr>
              <a:t>Burxoniddin</a:t>
            </a:r>
            <a:r>
              <a:rPr sz="2800" spc="-105" dirty="0">
                <a:solidFill>
                  <a:srgbClr val="080808"/>
                </a:solidFill>
                <a:latin typeface="Times New Roman"/>
                <a:cs typeface="Times New Roman"/>
              </a:rPr>
              <a:t> </a:t>
            </a:r>
            <a:r>
              <a:rPr sz="2800" dirty="0">
                <a:solidFill>
                  <a:srgbClr val="080808"/>
                </a:solidFill>
                <a:latin typeface="Times New Roman"/>
                <a:cs typeface="Times New Roman"/>
              </a:rPr>
              <a:t>Marg'inoniy,</a:t>
            </a:r>
            <a:r>
              <a:rPr sz="2800" spc="-110" dirty="0">
                <a:solidFill>
                  <a:srgbClr val="080808"/>
                </a:solidFill>
                <a:latin typeface="Times New Roman"/>
                <a:cs typeface="Times New Roman"/>
              </a:rPr>
              <a:t> </a:t>
            </a:r>
            <a:r>
              <a:rPr sz="2800" dirty="0">
                <a:solidFill>
                  <a:srgbClr val="080808"/>
                </a:solidFill>
                <a:latin typeface="Times New Roman"/>
                <a:cs typeface="Times New Roman"/>
              </a:rPr>
              <a:t>Imom</a:t>
            </a:r>
            <a:r>
              <a:rPr sz="2800" spc="-75" dirty="0">
                <a:solidFill>
                  <a:srgbClr val="080808"/>
                </a:solidFill>
                <a:latin typeface="Times New Roman"/>
                <a:cs typeface="Times New Roman"/>
              </a:rPr>
              <a:t> </a:t>
            </a:r>
            <a:r>
              <a:rPr sz="2800" dirty="0">
                <a:solidFill>
                  <a:srgbClr val="080808"/>
                </a:solidFill>
                <a:latin typeface="Times New Roman"/>
                <a:cs typeface="Times New Roman"/>
              </a:rPr>
              <a:t>Abu</a:t>
            </a:r>
            <a:r>
              <a:rPr sz="2800" spc="-95" dirty="0">
                <a:solidFill>
                  <a:srgbClr val="080808"/>
                </a:solidFill>
                <a:latin typeface="Times New Roman"/>
                <a:cs typeface="Times New Roman"/>
              </a:rPr>
              <a:t> </a:t>
            </a:r>
            <a:r>
              <a:rPr sz="2800" spc="-10" dirty="0">
                <a:solidFill>
                  <a:srgbClr val="080808"/>
                </a:solidFill>
                <a:latin typeface="Times New Roman"/>
                <a:cs typeface="Times New Roman"/>
              </a:rPr>
              <a:t>Mansur </a:t>
            </a:r>
            <a:r>
              <a:rPr sz="2800" dirty="0">
                <a:solidFill>
                  <a:srgbClr val="080808"/>
                </a:solidFill>
                <a:latin typeface="Times New Roman"/>
                <a:cs typeface="Times New Roman"/>
              </a:rPr>
              <a:t>Moturudiy</a:t>
            </a:r>
            <a:r>
              <a:rPr sz="2800" spc="-85" dirty="0">
                <a:solidFill>
                  <a:srgbClr val="080808"/>
                </a:solidFill>
                <a:latin typeface="Times New Roman"/>
                <a:cs typeface="Times New Roman"/>
              </a:rPr>
              <a:t> </a:t>
            </a:r>
            <a:r>
              <a:rPr sz="2800" dirty="0">
                <a:solidFill>
                  <a:srgbClr val="080808"/>
                </a:solidFill>
                <a:latin typeface="Times New Roman"/>
                <a:cs typeface="Times New Roman"/>
              </a:rPr>
              <a:t>kabi</a:t>
            </a:r>
            <a:r>
              <a:rPr sz="2800" spc="-60" dirty="0">
                <a:solidFill>
                  <a:srgbClr val="080808"/>
                </a:solidFill>
                <a:latin typeface="Times New Roman"/>
                <a:cs typeface="Times New Roman"/>
              </a:rPr>
              <a:t> </a:t>
            </a:r>
            <a:r>
              <a:rPr sz="2800" dirty="0">
                <a:solidFill>
                  <a:srgbClr val="080808"/>
                </a:solidFill>
                <a:latin typeface="Times New Roman"/>
                <a:cs typeface="Times New Roman"/>
              </a:rPr>
              <a:t>buyuk</a:t>
            </a:r>
            <a:r>
              <a:rPr sz="2800" spc="-85" dirty="0">
                <a:solidFill>
                  <a:srgbClr val="080808"/>
                </a:solidFill>
                <a:latin typeface="Times New Roman"/>
                <a:cs typeface="Times New Roman"/>
              </a:rPr>
              <a:t> </a:t>
            </a:r>
            <a:r>
              <a:rPr sz="2800" dirty="0">
                <a:solidFill>
                  <a:srgbClr val="080808"/>
                </a:solidFill>
                <a:latin typeface="Times New Roman"/>
                <a:cs typeface="Times New Roman"/>
              </a:rPr>
              <a:t>bobokalonlarimizning,</a:t>
            </a:r>
            <a:r>
              <a:rPr sz="2800" spc="-100" dirty="0">
                <a:solidFill>
                  <a:srgbClr val="080808"/>
                </a:solidFill>
                <a:latin typeface="Times New Roman"/>
                <a:cs typeface="Times New Roman"/>
              </a:rPr>
              <a:t> </a:t>
            </a:r>
            <a:r>
              <a:rPr sz="2800" spc="-10" dirty="0">
                <a:solidFill>
                  <a:srgbClr val="080808"/>
                </a:solidFill>
                <a:latin typeface="Times New Roman"/>
                <a:cs typeface="Times New Roman"/>
              </a:rPr>
              <a:t>Buxoro, </a:t>
            </a:r>
            <a:r>
              <a:rPr sz="2800" dirty="0">
                <a:solidFill>
                  <a:srgbClr val="080808"/>
                </a:solidFill>
                <a:latin typeface="Times New Roman"/>
                <a:cs typeface="Times New Roman"/>
              </a:rPr>
              <a:t>Xiva,</a:t>
            </a:r>
            <a:r>
              <a:rPr sz="2800" spc="-45" dirty="0">
                <a:solidFill>
                  <a:srgbClr val="080808"/>
                </a:solidFill>
                <a:latin typeface="Times New Roman"/>
                <a:cs typeface="Times New Roman"/>
              </a:rPr>
              <a:t> </a:t>
            </a:r>
            <a:r>
              <a:rPr sz="2800" dirty="0">
                <a:solidFill>
                  <a:srgbClr val="080808"/>
                </a:solidFill>
                <a:latin typeface="Times New Roman"/>
                <a:cs typeface="Times New Roman"/>
              </a:rPr>
              <a:t>Termiz,</a:t>
            </a:r>
            <a:r>
              <a:rPr sz="2800" spc="-30" dirty="0">
                <a:solidFill>
                  <a:srgbClr val="080808"/>
                </a:solidFill>
                <a:latin typeface="Times New Roman"/>
                <a:cs typeface="Times New Roman"/>
              </a:rPr>
              <a:t> </a:t>
            </a:r>
            <a:r>
              <a:rPr sz="2800" dirty="0">
                <a:solidFill>
                  <a:srgbClr val="080808"/>
                </a:solidFill>
                <a:latin typeface="Times New Roman"/>
                <a:cs typeface="Times New Roman"/>
              </a:rPr>
              <a:t>Shahrisabz,</a:t>
            </a:r>
            <a:r>
              <a:rPr sz="2800" spc="-50" dirty="0">
                <a:solidFill>
                  <a:srgbClr val="080808"/>
                </a:solidFill>
                <a:latin typeface="Times New Roman"/>
                <a:cs typeface="Times New Roman"/>
              </a:rPr>
              <a:t> </a:t>
            </a:r>
            <a:r>
              <a:rPr sz="2800" dirty="0">
                <a:solidFill>
                  <a:srgbClr val="080808"/>
                </a:solidFill>
                <a:latin typeface="Times New Roman"/>
                <a:cs typeface="Times New Roman"/>
              </a:rPr>
              <a:t>qarshi,</a:t>
            </a:r>
            <a:r>
              <a:rPr sz="2800" spc="-60" dirty="0">
                <a:solidFill>
                  <a:srgbClr val="080808"/>
                </a:solidFill>
                <a:latin typeface="Times New Roman"/>
                <a:cs typeface="Times New Roman"/>
              </a:rPr>
              <a:t> </a:t>
            </a:r>
            <a:r>
              <a:rPr sz="2800" spc="-10" dirty="0">
                <a:solidFill>
                  <a:srgbClr val="080808"/>
                </a:solidFill>
                <a:latin typeface="Times New Roman"/>
                <a:cs typeface="Times New Roman"/>
              </a:rPr>
              <a:t>Samarqand, </a:t>
            </a:r>
            <a:r>
              <a:rPr sz="2800" dirty="0">
                <a:solidFill>
                  <a:srgbClr val="080808"/>
                </a:solidFill>
                <a:latin typeface="Times New Roman"/>
                <a:cs typeface="Times New Roman"/>
              </a:rPr>
              <a:t>Marg'ilon,</a:t>
            </a:r>
            <a:r>
              <a:rPr sz="2800" spc="-114" dirty="0">
                <a:solidFill>
                  <a:srgbClr val="080808"/>
                </a:solidFill>
                <a:latin typeface="Times New Roman"/>
                <a:cs typeface="Times New Roman"/>
              </a:rPr>
              <a:t> </a:t>
            </a:r>
            <a:r>
              <a:rPr sz="2800" dirty="0">
                <a:solidFill>
                  <a:srgbClr val="080808"/>
                </a:solidFill>
                <a:latin typeface="Times New Roman"/>
                <a:cs typeface="Times New Roman"/>
              </a:rPr>
              <a:t>Toshkent</a:t>
            </a:r>
            <a:r>
              <a:rPr sz="2800" spc="-114" dirty="0">
                <a:solidFill>
                  <a:srgbClr val="080808"/>
                </a:solidFill>
                <a:latin typeface="Times New Roman"/>
                <a:cs typeface="Times New Roman"/>
              </a:rPr>
              <a:t> </a:t>
            </a:r>
            <a:r>
              <a:rPr sz="2800" dirty="0">
                <a:solidFill>
                  <a:srgbClr val="080808"/>
                </a:solidFill>
                <a:latin typeface="Times New Roman"/>
                <a:cs typeface="Times New Roman"/>
              </a:rPr>
              <a:t>shaharlarining,</a:t>
            </a:r>
            <a:r>
              <a:rPr sz="2800" spc="-135" dirty="0">
                <a:solidFill>
                  <a:srgbClr val="080808"/>
                </a:solidFill>
                <a:latin typeface="Times New Roman"/>
                <a:cs typeface="Times New Roman"/>
              </a:rPr>
              <a:t> </a:t>
            </a:r>
            <a:r>
              <a:rPr sz="2800" spc="-10" dirty="0">
                <a:solidFill>
                  <a:srgbClr val="080808"/>
                </a:solidFill>
                <a:latin typeface="Times New Roman"/>
                <a:cs typeface="Times New Roman"/>
              </a:rPr>
              <a:t>"Alpomish" </a:t>
            </a:r>
            <a:r>
              <a:rPr sz="2800" dirty="0">
                <a:solidFill>
                  <a:srgbClr val="080808"/>
                </a:solidFill>
                <a:latin typeface="Times New Roman"/>
                <a:cs typeface="Times New Roman"/>
              </a:rPr>
              <a:t>dostoni,</a:t>
            </a:r>
            <a:r>
              <a:rPr sz="2800" spc="-85" dirty="0">
                <a:solidFill>
                  <a:srgbClr val="080808"/>
                </a:solidFill>
                <a:latin typeface="Times New Roman"/>
                <a:cs typeface="Times New Roman"/>
              </a:rPr>
              <a:t> </a:t>
            </a:r>
            <a:r>
              <a:rPr sz="2800" dirty="0">
                <a:solidFill>
                  <a:srgbClr val="080808"/>
                </a:solidFill>
                <a:latin typeface="Times New Roman"/>
                <a:cs typeface="Times New Roman"/>
              </a:rPr>
              <a:t>"Avesto"</a:t>
            </a:r>
            <a:r>
              <a:rPr sz="2800" spc="-70" dirty="0">
                <a:solidFill>
                  <a:srgbClr val="080808"/>
                </a:solidFill>
                <a:latin typeface="Times New Roman"/>
                <a:cs typeface="Times New Roman"/>
              </a:rPr>
              <a:t> </a:t>
            </a:r>
            <a:r>
              <a:rPr sz="2800" dirty="0">
                <a:solidFill>
                  <a:srgbClr val="080808"/>
                </a:solidFill>
                <a:latin typeface="Times New Roman"/>
                <a:cs typeface="Times New Roman"/>
              </a:rPr>
              <a:t>va</a:t>
            </a:r>
            <a:r>
              <a:rPr sz="2800" spc="-50" dirty="0">
                <a:solidFill>
                  <a:srgbClr val="080808"/>
                </a:solidFill>
                <a:latin typeface="Times New Roman"/>
                <a:cs typeface="Times New Roman"/>
              </a:rPr>
              <a:t> </a:t>
            </a:r>
            <a:r>
              <a:rPr sz="2800" dirty="0">
                <a:solidFill>
                  <a:srgbClr val="080808"/>
                </a:solidFill>
                <a:latin typeface="Times New Roman"/>
                <a:cs typeface="Times New Roman"/>
              </a:rPr>
              <a:t>"Xorazm</a:t>
            </a:r>
            <a:r>
              <a:rPr sz="2800" spc="-50" dirty="0">
                <a:solidFill>
                  <a:srgbClr val="080808"/>
                </a:solidFill>
                <a:latin typeface="Times New Roman"/>
                <a:cs typeface="Times New Roman"/>
              </a:rPr>
              <a:t> </a:t>
            </a:r>
            <a:r>
              <a:rPr sz="2800" spc="-10" dirty="0">
                <a:solidFill>
                  <a:srgbClr val="080808"/>
                </a:solidFill>
                <a:latin typeface="Times New Roman"/>
                <a:cs typeface="Times New Roman"/>
              </a:rPr>
              <a:t>Ma'mun </a:t>
            </a:r>
            <a:r>
              <a:rPr sz="2800" dirty="0">
                <a:solidFill>
                  <a:srgbClr val="080808"/>
                </a:solidFill>
                <a:latin typeface="Times New Roman"/>
                <a:cs typeface="Times New Roman"/>
              </a:rPr>
              <a:t>akademiyasning</a:t>
            </a:r>
            <a:r>
              <a:rPr sz="2800" spc="-70" dirty="0">
                <a:solidFill>
                  <a:srgbClr val="080808"/>
                </a:solidFill>
                <a:latin typeface="Times New Roman"/>
                <a:cs typeface="Times New Roman"/>
              </a:rPr>
              <a:t> </a:t>
            </a:r>
            <a:r>
              <a:rPr sz="2800" dirty="0">
                <a:solidFill>
                  <a:srgbClr val="080808"/>
                </a:solidFill>
                <a:latin typeface="Times New Roman"/>
                <a:cs typeface="Times New Roman"/>
              </a:rPr>
              <a:t>yubileylari</a:t>
            </a:r>
            <a:r>
              <a:rPr sz="2800" spc="-80" dirty="0">
                <a:solidFill>
                  <a:srgbClr val="080808"/>
                </a:solidFill>
                <a:latin typeface="Times New Roman"/>
                <a:cs typeface="Times New Roman"/>
              </a:rPr>
              <a:t> </a:t>
            </a:r>
            <a:r>
              <a:rPr sz="2800" dirty="0">
                <a:solidFill>
                  <a:srgbClr val="080808"/>
                </a:solidFill>
                <a:latin typeface="Times New Roman"/>
                <a:cs typeface="Times New Roman"/>
              </a:rPr>
              <a:t>YUNESKO</a:t>
            </a:r>
            <a:r>
              <a:rPr sz="2800" spc="-25" dirty="0">
                <a:solidFill>
                  <a:srgbClr val="080808"/>
                </a:solidFill>
                <a:latin typeface="Times New Roman"/>
                <a:cs typeface="Times New Roman"/>
              </a:rPr>
              <a:t> </a:t>
            </a:r>
            <a:r>
              <a:rPr sz="2800" spc="-10" dirty="0" err="1">
                <a:solidFill>
                  <a:srgbClr val="080808"/>
                </a:solidFill>
                <a:latin typeface="Times New Roman"/>
                <a:cs typeface="Times New Roman"/>
              </a:rPr>
              <a:t>ishtirokida</a:t>
            </a:r>
            <a:r>
              <a:rPr sz="2800" spc="-10" dirty="0">
                <a:solidFill>
                  <a:srgbClr val="080808"/>
                </a:solidFill>
                <a:latin typeface="Times New Roman"/>
                <a:cs typeface="Times New Roman"/>
              </a:rPr>
              <a:t> </a:t>
            </a:r>
            <a:r>
              <a:rPr sz="2800" spc="-10" dirty="0" err="1">
                <a:solidFill>
                  <a:srgbClr val="080808"/>
                </a:solidFill>
                <a:latin typeface="Times New Roman"/>
                <a:cs typeface="Times New Roman"/>
              </a:rPr>
              <a:t>nishonlangan</a:t>
            </a:r>
            <a:r>
              <a:rPr lang="en-US" sz="2800" spc="-10" dirty="0">
                <a:solidFill>
                  <a:srgbClr val="080808"/>
                </a:solidFill>
                <a:latin typeface="Times New Roman"/>
                <a:cs typeface="Times New Roman"/>
              </a:rPr>
              <a:t>.</a:t>
            </a:r>
            <a:endParaRPr sz="2800" dirty="0">
              <a:latin typeface="Times New Roman"/>
              <a:cs typeface="Times New Roman"/>
            </a:endParaRPr>
          </a:p>
        </p:txBody>
      </p:sp>
      <p:sp>
        <p:nvSpPr>
          <p:cNvPr id="4" name="object 4"/>
          <p:cNvSpPr txBox="1"/>
          <p:nvPr/>
        </p:nvSpPr>
        <p:spPr>
          <a:xfrm>
            <a:off x="8411971" y="656732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Microsoft Sans Serif"/>
                <a:cs typeface="Microsoft Sans Serif"/>
              </a:rPr>
              <a:t>18</a:t>
            </a:r>
            <a:endParaRPr sz="1200">
              <a:latin typeface="Microsoft Sans Serif"/>
              <a:cs typeface="Microsoft Sans Serif"/>
            </a:endParaRPr>
          </a:p>
        </p:txBody>
      </p:sp>
      <p:pic>
        <p:nvPicPr>
          <p:cNvPr id="5" name="object 5"/>
          <p:cNvPicPr/>
          <p:nvPr/>
        </p:nvPicPr>
        <p:blipFill>
          <a:blip r:embed="rId2" cstate="print"/>
          <a:stretch>
            <a:fillRect/>
          </a:stretch>
        </p:blipFill>
        <p:spPr>
          <a:xfrm>
            <a:off x="286511" y="260604"/>
            <a:ext cx="3142488" cy="172821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101" y="1291590"/>
            <a:ext cx="8311515" cy="5147310"/>
          </a:xfrm>
          <a:prstGeom prst="rect">
            <a:avLst/>
          </a:prstGeom>
        </p:spPr>
        <p:txBody>
          <a:bodyPr vert="horz" wrap="square" lIns="0" tIns="12700" rIns="0" bIns="0" rtlCol="0">
            <a:spAutoFit/>
          </a:bodyPr>
          <a:lstStyle/>
          <a:p>
            <a:pPr marL="393700" marR="386715" indent="549910">
              <a:lnSpc>
                <a:spcPct val="100000"/>
              </a:lnSpc>
              <a:spcBef>
                <a:spcPts val="100"/>
              </a:spcBef>
            </a:pPr>
            <a:r>
              <a:rPr sz="2400" dirty="0">
                <a:solidFill>
                  <a:srgbClr val="080808"/>
                </a:solidFill>
                <a:latin typeface="Times New Roman"/>
                <a:cs typeface="Times New Roman"/>
              </a:rPr>
              <a:t>I.Karimov</a:t>
            </a:r>
            <a:r>
              <a:rPr sz="2400" spc="-35" dirty="0">
                <a:solidFill>
                  <a:srgbClr val="080808"/>
                </a:solidFill>
                <a:latin typeface="Times New Roman"/>
                <a:cs typeface="Times New Roman"/>
              </a:rPr>
              <a:t> </a:t>
            </a:r>
            <a:r>
              <a:rPr sz="2400" dirty="0">
                <a:solidFill>
                  <a:srgbClr val="080808"/>
                </a:solidFill>
                <a:latin typeface="Times New Roman"/>
                <a:cs typeface="Times New Roman"/>
              </a:rPr>
              <a:t>BMT</a:t>
            </a:r>
            <a:r>
              <a:rPr sz="2400" spc="-65" dirty="0">
                <a:solidFill>
                  <a:srgbClr val="080808"/>
                </a:solidFill>
                <a:latin typeface="Times New Roman"/>
                <a:cs typeface="Times New Roman"/>
              </a:rPr>
              <a:t> </a:t>
            </a:r>
            <a:r>
              <a:rPr sz="2400" spc="-10" dirty="0">
                <a:solidFill>
                  <a:srgbClr val="080808"/>
                </a:solidFill>
                <a:latin typeface="Times New Roman"/>
                <a:cs typeface="Times New Roman"/>
              </a:rPr>
              <a:t>Bosh</a:t>
            </a:r>
            <a:r>
              <a:rPr sz="2400" spc="-140" dirty="0">
                <a:solidFill>
                  <a:srgbClr val="080808"/>
                </a:solidFill>
                <a:latin typeface="Times New Roman"/>
                <a:cs typeface="Times New Roman"/>
              </a:rPr>
              <a:t> </a:t>
            </a:r>
            <a:r>
              <a:rPr sz="2400" dirty="0" err="1">
                <a:solidFill>
                  <a:srgbClr val="080808"/>
                </a:solidFill>
                <a:latin typeface="Times New Roman"/>
                <a:cs typeface="Times New Roman"/>
              </a:rPr>
              <a:t>Assambleyasining</a:t>
            </a:r>
            <a:r>
              <a:rPr sz="2400" spc="-25" dirty="0">
                <a:solidFill>
                  <a:srgbClr val="080808"/>
                </a:solidFill>
                <a:latin typeface="Times New Roman"/>
                <a:cs typeface="Times New Roman"/>
              </a:rPr>
              <a:t> </a:t>
            </a:r>
            <a:r>
              <a:rPr sz="2400" dirty="0">
                <a:solidFill>
                  <a:srgbClr val="080808"/>
                </a:solidFill>
                <a:latin typeface="Times New Roman"/>
                <a:cs typeface="Times New Roman"/>
              </a:rPr>
              <a:t>1995</a:t>
            </a:r>
            <a:r>
              <a:rPr lang="en-US" sz="2400" spc="-25" dirty="0">
                <a:solidFill>
                  <a:srgbClr val="080808"/>
                </a:solidFill>
                <a:latin typeface="Times New Roman"/>
                <a:cs typeface="Times New Roman"/>
              </a:rPr>
              <a:t>-</a:t>
            </a:r>
            <a:r>
              <a:rPr sz="2400" dirty="0">
                <a:solidFill>
                  <a:srgbClr val="080808"/>
                </a:solidFill>
                <a:latin typeface="Times New Roman"/>
                <a:cs typeface="Times New Roman"/>
              </a:rPr>
              <a:t>yil</a:t>
            </a:r>
            <a:r>
              <a:rPr sz="2400" spc="-35" dirty="0">
                <a:solidFill>
                  <a:srgbClr val="080808"/>
                </a:solidFill>
                <a:latin typeface="Times New Roman"/>
                <a:cs typeface="Times New Roman"/>
              </a:rPr>
              <a:t> </a:t>
            </a:r>
            <a:r>
              <a:rPr sz="2400" spc="-10" dirty="0">
                <a:solidFill>
                  <a:srgbClr val="080808"/>
                </a:solidFill>
                <a:latin typeface="Times New Roman"/>
                <a:cs typeface="Times New Roman"/>
              </a:rPr>
              <a:t>22-</a:t>
            </a:r>
            <a:r>
              <a:rPr sz="2400" spc="-25" dirty="0">
                <a:solidFill>
                  <a:srgbClr val="080808"/>
                </a:solidFill>
                <a:latin typeface="Times New Roman"/>
                <a:cs typeface="Times New Roman"/>
              </a:rPr>
              <a:t>24- </a:t>
            </a:r>
            <a:r>
              <a:rPr sz="2400" dirty="0">
                <a:solidFill>
                  <a:srgbClr val="080808"/>
                </a:solidFill>
                <a:latin typeface="Times New Roman"/>
                <a:cs typeface="Times New Roman"/>
              </a:rPr>
              <a:t>oktyabrda</a:t>
            </a:r>
            <a:r>
              <a:rPr sz="2400" spc="-35" dirty="0">
                <a:solidFill>
                  <a:srgbClr val="080808"/>
                </a:solidFill>
                <a:latin typeface="Times New Roman"/>
                <a:cs typeface="Times New Roman"/>
              </a:rPr>
              <a:t> </a:t>
            </a:r>
            <a:r>
              <a:rPr sz="2400" dirty="0">
                <a:solidFill>
                  <a:srgbClr val="080808"/>
                </a:solidFill>
                <a:latin typeface="Times New Roman"/>
                <a:cs typeface="Times New Roman"/>
              </a:rPr>
              <a:t>bo'lgan</a:t>
            </a:r>
            <a:r>
              <a:rPr sz="2400" spc="-15" dirty="0">
                <a:solidFill>
                  <a:srgbClr val="080808"/>
                </a:solidFill>
                <a:latin typeface="Times New Roman"/>
                <a:cs typeface="Times New Roman"/>
              </a:rPr>
              <a:t> </a:t>
            </a:r>
            <a:r>
              <a:rPr sz="2400" dirty="0">
                <a:solidFill>
                  <a:srgbClr val="080808"/>
                </a:solidFill>
                <a:latin typeface="Times New Roman"/>
                <a:cs typeface="Times New Roman"/>
              </a:rPr>
              <a:t>yubiley</a:t>
            </a:r>
            <a:r>
              <a:rPr sz="2400" spc="-25" dirty="0">
                <a:solidFill>
                  <a:srgbClr val="080808"/>
                </a:solidFill>
                <a:latin typeface="Times New Roman"/>
                <a:cs typeface="Times New Roman"/>
              </a:rPr>
              <a:t> </a:t>
            </a:r>
            <a:r>
              <a:rPr sz="2400" dirty="0">
                <a:solidFill>
                  <a:srgbClr val="080808"/>
                </a:solidFill>
                <a:latin typeface="Times New Roman"/>
                <a:cs typeface="Times New Roman"/>
              </a:rPr>
              <a:t>sessiyasida</a:t>
            </a:r>
            <a:r>
              <a:rPr sz="2400" spc="-25" dirty="0">
                <a:solidFill>
                  <a:srgbClr val="080808"/>
                </a:solidFill>
                <a:latin typeface="Times New Roman"/>
                <a:cs typeface="Times New Roman"/>
              </a:rPr>
              <a:t> </a:t>
            </a:r>
            <a:r>
              <a:rPr sz="2400" dirty="0">
                <a:solidFill>
                  <a:srgbClr val="080808"/>
                </a:solidFill>
                <a:latin typeface="Times New Roman"/>
                <a:cs typeface="Times New Roman"/>
              </a:rPr>
              <a:t>nutq</a:t>
            </a:r>
            <a:r>
              <a:rPr sz="2400" spc="-25" dirty="0">
                <a:solidFill>
                  <a:srgbClr val="080808"/>
                </a:solidFill>
                <a:latin typeface="Times New Roman"/>
                <a:cs typeface="Times New Roman"/>
              </a:rPr>
              <a:t> </a:t>
            </a:r>
            <a:r>
              <a:rPr sz="2400" dirty="0">
                <a:solidFill>
                  <a:srgbClr val="080808"/>
                </a:solidFill>
                <a:latin typeface="Times New Roman"/>
                <a:cs typeface="Times New Roman"/>
              </a:rPr>
              <a:t>so'zladi.</a:t>
            </a:r>
            <a:r>
              <a:rPr sz="2400" spc="-30" dirty="0">
                <a:solidFill>
                  <a:srgbClr val="080808"/>
                </a:solidFill>
                <a:latin typeface="Times New Roman"/>
                <a:cs typeface="Times New Roman"/>
              </a:rPr>
              <a:t> </a:t>
            </a:r>
            <a:r>
              <a:rPr sz="2400" dirty="0">
                <a:solidFill>
                  <a:srgbClr val="080808"/>
                </a:solidFill>
                <a:latin typeface="Times New Roman"/>
                <a:cs typeface="Times New Roman"/>
              </a:rPr>
              <a:t>U</a:t>
            </a:r>
            <a:r>
              <a:rPr sz="2400" spc="-15" dirty="0">
                <a:solidFill>
                  <a:srgbClr val="080808"/>
                </a:solidFill>
                <a:latin typeface="Times New Roman"/>
                <a:cs typeface="Times New Roman"/>
              </a:rPr>
              <a:t> </a:t>
            </a:r>
            <a:r>
              <a:rPr sz="2400" spc="-10" dirty="0">
                <a:solidFill>
                  <a:srgbClr val="080808"/>
                </a:solidFill>
                <a:latin typeface="Times New Roman"/>
                <a:cs typeface="Times New Roman"/>
              </a:rPr>
              <a:t>nufuzli</a:t>
            </a:r>
            <a:endParaRPr sz="2400" dirty="0">
              <a:latin typeface="Times New Roman"/>
              <a:cs typeface="Times New Roman"/>
            </a:endParaRPr>
          </a:p>
          <a:p>
            <a:pPr algn="ctr">
              <a:lnSpc>
                <a:spcPct val="100000"/>
              </a:lnSpc>
            </a:pPr>
            <a:r>
              <a:rPr sz="2400" dirty="0">
                <a:solidFill>
                  <a:srgbClr val="080808"/>
                </a:solidFill>
                <a:latin typeface="Times New Roman"/>
                <a:cs typeface="Times New Roman"/>
              </a:rPr>
              <a:t>xalqaro</a:t>
            </a:r>
            <a:r>
              <a:rPr sz="2400" spc="-25" dirty="0">
                <a:solidFill>
                  <a:srgbClr val="080808"/>
                </a:solidFill>
                <a:latin typeface="Times New Roman"/>
                <a:cs typeface="Times New Roman"/>
              </a:rPr>
              <a:t> </a:t>
            </a:r>
            <a:r>
              <a:rPr sz="2400" dirty="0">
                <a:solidFill>
                  <a:srgbClr val="080808"/>
                </a:solidFill>
                <a:latin typeface="Times New Roman"/>
                <a:cs typeface="Times New Roman"/>
              </a:rPr>
              <a:t>tashkilot</a:t>
            </a:r>
            <a:r>
              <a:rPr sz="2400" spc="-40" dirty="0">
                <a:solidFill>
                  <a:srgbClr val="080808"/>
                </a:solidFill>
                <a:latin typeface="Times New Roman"/>
                <a:cs typeface="Times New Roman"/>
              </a:rPr>
              <a:t> </a:t>
            </a:r>
            <a:r>
              <a:rPr sz="2400" dirty="0">
                <a:solidFill>
                  <a:srgbClr val="080808"/>
                </a:solidFill>
                <a:latin typeface="Times New Roman"/>
                <a:cs typeface="Times New Roman"/>
              </a:rPr>
              <a:t>faoliyatini</a:t>
            </a:r>
            <a:r>
              <a:rPr sz="2400" spc="-35" dirty="0">
                <a:solidFill>
                  <a:srgbClr val="080808"/>
                </a:solidFill>
                <a:latin typeface="Times New Roman"/>
                <a:cs typeface="Times New Roman"/>
              </a:rPr>
              <a:t> </a:t>
            </a:r>
            <a:r>
              <a:rPr sz="2400" dirty="0">
                <a:solidFill>
                  <a:srgbClr val="080808"/>
                </a:solidFill>
                <a:latin typeface="Times New Roman"/>
                <a:cs typeface="Times New Roman"/>
              </a:rPr>
              <a:t>yaxshilashga</a:t>
            </a:r>
            <a:r>
              <a:rPr sz="2400" spc="-20" dirty="0">
                <a:solidFill>
                  <a:srgbClr val="080808"/>
                </a:solidFill>
                <a:latin typeface="Times New Roman"/>
                <a:cs typeface="Times New Roman"/>
              </a:rPr>
              <a:t> </a:t>
            </a:r>
            <a:r>
              <a:rPr sz="2400" dirty="0">
                <a:solidFill>
                  <a:srgbClr val="080808"/>
                </a:solidFill>
                <a:latin typeface="Times New Roman"/>
                <a:cs typeface="Times New Roman"/>
              </a:rPr>
              <a:t>doir</a:t>
            </a:r>
            <a:r>
              <a:rPr sz="2400" spc="-20" dirty="0">
                <a:solidFill>
                  <a:srgbClr val="080808"/>
                </a:solidFill>
                <a:latin typeface="Times New Roman"/>
                <a:cs typeface="Times New Roman"/>
              </a:rPr>
              <a:t> </a:t>
            </a:r>
            <a:r>
              <a:rPr sz="2400" dirty="0">
                <a:solidFill>
                  <a:srgbClr val="080808"/>
                </a:solidFill>
                <a:latin typeface="Times New Roman"/>
                <a:cs typeface="Times New Roman"/>
              </a:rPr>
              <a:t>takliflarni</a:t>
            </a:r>
            <a:r>
              <a:rPr sz="2400" spc="-35" dirty="0">
                <a:solidFill>
                  <a:srgbClr val="080808"/>
                </a:solidFill>
                <a:latin typeface="Times New Roman"/>
                <a:cs typeface="Times New Roman"/>
              </a:rPr>
              <a:t> </a:t>
            </a:r>
            <a:r>
              <a:rPr sz="2400" dirty="0">
                <a:solidFill>
                  <a:srgbClr val="080808"/>
                </a:solidFill>
                <a:latin typeface="Times New Roman"/>
                <a:cs typeface="Times New Roman"/>
              </a:rPr>
              <a:t>bayon</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etdi.</a:t>
            </a:r>
            <a:endParaRPr sz="2400" dirty="0">
              <a:latin typeface="Times New Roman"/>
              <a:cs typeface="Times New Roman"/>
            </a:endParaRPr>
          </a:p>
          <a:p>
            <a:pPr marL="70485" marR="64135" indent="-635" algn="ctr">
              <a:lnSpc>
                <a:spcPct val="100000"/>
              </a:lnSpc>
            </a:pPr>
            <a:r>
              <a:rPr sz="2400" dirty="0">
                <a:solidFill>
                  <a:srgbClr val="080808"/>
                </a:solidFill>
                <a:latin typeface="Times New Roman"/>
                <a:cs typeface="Times New Roman"/>
              </a:rPr>
              <a:t>Umumjahon</a:t>
            </a:r>
            <a:r>
              <a:rPr sz="2400" spc="5" dirty="0">
                <a:solidFill>
                  <a:srgbClr val="080808"/>
                </a:solidFill>
                <a:latin typeface="Times New Roman"/>
                <a:cs typeface="Times New Roman"/>
              </a:rPr>
              <a:t> </a:t>
            </a:r>
            <a:r>
              <a:rPr sz="2400" dirty="0">
                <a:solidFill>
                  <a:srgbClr val="080808"/>
                </a:solidFill>
                <a:latin typeface="Times New Roman"/>
                <a:cs typeface="Times New Roman"/>
              </a:rPr>
              <a:t>xavfsizligi</a:t>
            </a:r>
            <a:r>
              <a:rPr sz="2400" spc="-30" dirty="0">
                <a:solidFill>
                  <a:srgbClr val="080808"/>
                </a:solidFill>
                <a:latin typeface="Times New Roman"/>
                <a:cs typeface="Times New Roman"/>
              </a:rPr>
              <a:t> </a:t>
            </a:r>
            <a:r>
              <a:rPr sz="2400" dirty="0">
                <a:solidFill>
                  <a:srgbClr val="080808"/>
                </a:solidFill>
                <a:latin typeface="Times New Roman"/>
                <a:cs typeface="Times New Roman"/>
              </a:rPr>
              <a:t>mintaqaviy</a:t>
            </a:r>
            <a:r>
              <a:rPr sz="2400" spc="-25" dirty="0">
                <a:solidFill>
                  <a:srgbClr val="080808"/>
                </a:solidFill>
                <a:latin typeface="Times New Roman"/>
                <a:cs typeface="Times New Roman"/>
              </a:rPr>
              <a:t> </a:t>
            </a:r>
            <a:r>
              <a:rPr sz="2400" dirty="0">
                <a:solidFill>
                  <a:srgbClr val="080808"/>
                </a:solidFill>
                <a:latin typeface="Times New Roman"/>
                <a:cs typeface="Times New Roman"/>
              </a:rPr>
              <a:t>xavfsizlikka</a:t>
            </a:r>
            <a:r>
              <a:rPr sz="2400" spc="-35" dirty="0">
                <a:solidFill>
                  <a:srgbClr val="080808"/>
                </a:solidFill>
                <a:latin typeface="Times New Roman"/>
                <a:cs typeface="Times New Roman"/>
              </a:rPr>
              <a:t> </a:t>
            </a:r>
            <a:r>
              <a:rPr sz="2400" spc="-10" dirty="0">
                <a:solidFill>
                  <a:srgbClr val="080808"/>
                </a:solidFill>
                <a:latin typeface="Times New Roman"/>
                <a:cs typeface="Times New Roman"/>
              </a:rPr>
              <a:t>erishishdan </a:t>
            </a:r>
            <a:r>
              <a:rPr sz="2400" dirty="0">
                <a:solidFill>
                  <a:srgbClr val="080808"/>
                </a:solidFill>
                <a:latin typeface="Times New Roman"/>
                <a:cs typeface="Times New Roman"/>
              </a:rPr>
              <a:t>boshlanadigan</a:t>
            </a:r>
            <a:r>
              <a:rPr sz="2400" spc="-25" dirty="0">
                <a:solidFill>
                  <a:srgbClr val="080808"/>
                </a:solidFill>
                <a:latin typeface="Times New Roman"/>
                <a:cs typeface="Times New Roman"/>
              </a:rPr>
              <a:t> </a:t>
            </a:r>
            <a:r>
              <a:rPr sz="2400" dirty="0">
                <a:solidFill>
                  <a:srgbClr val="080808"/>
                </a:solidFill>
                <a:latin typeface="Times New Roman"/>
                <a:cs typeface="Times New Roman"/>
              </a:rPr>
              <a:t>jarayon</a:t>
            </a:r>
            <a:r>
              <a:rPr sz="2400" spc="-15" dirty="0">
                <a:solidFill>
                  <a:srgbClr val="080808"/>
                </a:solidFill>
                <a:latin typeface="Times New Roman"/>
                <a:cs typeface="Times New Roman"/>
              </a:rPr>
              <a:t> </a:t>
            </a:r>
            <a:r>
              <a:rPr sz="2400" dirty="0">
                <a:solidFill>
                  <a:srgbClr val="080808"/>
                </a:solidFill>
                <a:latin typeface="Times New Roman"/>
                <a:cs typeface="Times New Roman"/>
              </a:rPr>
              <a:t>ekanligi,</a:t>
            </a:r>
            <a:r>
              <a:rPr sz="2400" spc="-35" dirty="0">
                <a:solidFill>
                  <a:srgbClr val="080808"/>
                </a:solidFill>
                <a:latin typeface="Times New Roman"/>
                <a:cs typeface="Times New Roman"/>
              </a:rPr>
              <a:t> </a:t>
            </a:r>
            <a:r>
              <a:rPr sz="2400" dirty="0">
                <a:solidFill>
                  <a:srgbClr val="080808"/>
                </a:solidFill>
                <a:latin typeface="Times New Roman"/>
                <a:cs typeface="Times New Roman"/>
              </a:rPr>
              <a:t>mintaqalar</a:t>
            </a:r>
            <a:r>
              <a:rPr sz="2400" spc="-15" dirty="0">
                <a:solidFill>
                  <a:srgbClr val="080808"/>
                </a:solidFill>
                <a:latin typeface="Times New Roman"/>
                <a:cs typeface="Times New Roman"/>
              </a:rPr>
              <a:t> </a:t>
            </a:r>
            <a:r>
              <a:rPr sz="2400" dirty="0">
                <a:solidFill>
                  <a:srgbClr val="080808"/>
                </a:solidFill>
                <a:latin typeface="Times New Roman"/>
                <a:cs typeface="Times New Roman"/>
              </a:rPr>
              <a:t>xavfsizligini</a:t>
            </a:r>
            <a:r>
              <a:rPr sz="2400" spc="-30" dirty="0">
                <a:solidFill>
                  <a:srgbClr val="080808"/>
                </a:solidFill>
                <a:latin typeface="Times New Roman"/>
                <a:cs typeface="Times New Roman"/>
              </a:rPr>
              <a:t> </a:t>
            </a:r>
            <a:r>
              <a:rPr sz="2400" spc="-10" dirty="0">
                <a:solidFill>
                  <a:srgbClr val="080808"/>
                </a:solidFill>
                <a:latin typeface="Times New Roman"/>
                <a:cs typeface="Times New Roman"/>
              </a:rPr>
              <a:t>ta'minlash </a:t>
            </a:r>
            <a:r>
              <a:rPr sz="2400" dirty="0">
                <a:solidFill>
                  <a:srgbClr val="080808"/>
                </a:solidFill>
                <a:latin typeface="Times New Roman"/>
                <a:cs typeface="Times New Roman"/>
              </a:rPr>
              <a:t>yo'li</a:t>
            </a:r>
            <a:r>
              <a:rPr sz="2400" spc="-10" dirty="0">
                <a:solidFill>
                  <a:srgbClr val="080808"/>
                </a:solidFill>
                <a:latin typeface="Times New Roman"/>
                <a:cs typeface="Times New Roman"/>
              </a:rPr>
              <a:t> </a:t>
            </a:r>
            <a:r>
              <a:rPr sz="2400" dirty="0">
                <a:solidFill>
                  <a:srgbClr val="080808"/>
                </a:solidFill>
                <a:latin typeface="Times New Roman"/>
                <a:cs typeface="Times New Roman"/>
              </a:rPr>
              <a:t>bilangina</a:t>
            </a:r>
            <a:r>
              <a:rPr sz="2400" spc="-55" dirty="0">
                <a:solidFill>
                  <a:srgbClr val="080808"/>
                </a:solidFill>
                <a:latin typeface="Times New Roman"/>
                <a:cs typeface="Times New Roman"/>
              </a:rPr>
              <a:t> </a:t>
            </a:r>
            <a:r>
              <a:rPr sz="2400" dirty="0">
                <a:solidFill>
                  <a:srgbClr val="080808"/>
                </a:solidFill>
                <a:latin typeface="Times New Roman"/>
                <a:cs typeface="Times New Roman"/>
              </a:rPr>
              <a:t>jahon</a:t>
            </a:r>
            <a:r>
              <a:rPr sz="2400" spc="-30" dirty="0">
                <a:solidFill>
                  <a:srgbClr val="080808"/>
                </a:solidFill>
                <a:latin typeface="Times New Roman"/>
                <a:cs typeface="Times New Roman"/>
              </a:rPr>
              <a:t> </a:t>
            </a:r>
            <a:r>
              <a:rPr sz="2400" dirty="0">
                <a:solidFill>
                  <a:srgbClr val="080808"/>
                </a:solidFill>
                <a:latin typeface="Times New Roman"/>
                <a:cs typeface="Times New Roman"/>
              </a:rPr>
              <a:t>xavfsizligini</a:t>
            </a:r>
            <a:r>
              <a:rPr sz="2400" spc="-60" dirty="0">
                <a:solidFill>
                  <a:srgbClr val="080808"/>
                </a:solidFill>
                <a:latin typeface="Times New Roman"/>
                <a:cs typeface="Times New Roman"/>
              </a:rPr>
              <a:t> </a:t>
            </a:r>
            <a:r>
              <a:rPr sz="2400" dirty="0">
                <a:solidFill>
                  <a:srgbClr val="080808"/>
                </a:solidFill>
                <a:latin typeface="Times New Roman"/>
                <a:cs typeface="Times New Roman"/>
              </a:rPr>
              <a:t>ta'minlash</a:t>
            </a:r>
            <a:r>
              <a:rPr sz="2400" spc="-10" dirty="0">
                <a:solidFill>
                  <a:srgbClr val="080808"/>
                </a:solidFill>
                <a:latin typeface="Times New Roman"/>
                <a:cs typeface="Times New Roman"/>
              </a:rPr>
              <a:t> </a:t>
            </a:r>
            <a:r>
              <a:rPr sz="2400" dirty="0">
                <a:solidFill>
                  <a:srgbClr val="080808"/>
                </a:solidFill>
                <a:latin typeface="Times New Roman"/>
                <a:cs typeface="Times New Roman"/>
              </a:rPr>
              <a:t>mumkinligi</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alohida ta'kidlandi.</a:t>
            </a:r>
            <a:r>
              <a:rPr sz="2400" spc="-170" dirty="0">
                <a:solidFill>
                  <a:srgbClr val="080808"/>
                </a:solidFill>
                <a:latin typeface="Times New Roman"/>
                <a:cs typeface="Times New Roman"/>
              </a:rPr>
              <a:t> </a:t>
            </a:r>
            <a:r>
              <a:rPr sz="2400" dirty="0">
                <a:solidFill>
                  <a:srgbClr val="080808"/>
                </a:solidFill>
                <a:latin typeface="Times New Roman"/>
                <a:cs typeface="Times New Roman"/>
              </a:rPr>
              <a:t>Afg'onistondagi</a:t>
            </a:r>
            <a:r>
              <a:rPr sz="2400" spc="20" dirty="0">
                <a:solidFill>
                  <a:srgbClr val="080808"/>
                </a:solidFill>
                <a:latin typeface="Times New Roman"/>
                <a:cs typeface="Times New Roman"/>
              </a:rPr>
              <a:t> </a:t>
            </a:r>
            <a:r>
              <a:rPr sz="2400" dirty="0">
                <a:solidFill>
                  <a:srgbClr val="080808"/>
                </a:solidFill>
                <a:latin typeface="Times New Roman"/>
                <a:cs typeface="Times New Roman"/>
              </a:rPr>
              <a:t>urushga</a:t>
            </a:r>
            <a:r>
              <a:rPr sz="2400" spc="-5" dirty="0">
                <a:solidFill>
                  <a:srgbClr val="080808"/>
                </a:solidFill>
                <a:latin typeface="Times New Roman"/>
                <a:cs typeface="Times New Roman"/>
              </a:rPr>
              <a:t> </a:t>
            </a:r>
            <a:r>
              <a:rPr sz="2400" dirty="0">
                <a:solidFill>
                  <a:srgbClr val="080808"/>
                </a:solidFill>
                <a:latin typeface="Times New Roman"/>
                <a:cs typeface="Times New Roman"/>
              </a:rPr>
              <a:t>barham</a:t>
            </a:r>
            <a:r>
              <a:rPr sz="2400" spc="-20" dirty="0">
                <a:solidFill>
                  <a:srgbClr val="080808"/>
                </a:solidFill>
                <a:latin typeface="Times New Roman"/>
                <a:cs typeface="Times New Roman"/>
              </a:rPr>
              <a:t> </a:t>
            </a:r>
            <a:r>
              <a:rPr sz="2400" dirty="0">
                <a:solidFill>
                  <a:srgbClr val="080808"/>
                </a:solidFill>
                <a:latin typeface="Times New Roman"/>
                <a:cs typeface="Times New Roman"/>
              </a:rPr>
              <a:t>berish</a:t>
            </a:r>
            <a:r>
              <a:rPr sz="2400" spc="-15" dirty="0">
                <a:solidFill>
                  <a:srgbClr val="080808"/>
                </a:solidFill>
                <a:latin typeface="Times New Roman"/>
                <a:cs typeface="Times New Roman"/>
              </a:rPr>
              <a:t> </a:t>
            </a:r>
            <a:r>
              <a:rPr sz="2400" dirty="0">
                <a:solidFill>
                  <a:srgbClr val="080808"/>
                </a:solidFill>
                <a:latin typeface="Times New Roman"/>
                <a:cs typeface="Times New Roman"/>
              </a:rPr>
              <a:t>uchun </a:t>
            </a:r>
            <a:r>
              <a:rPr sz="2400" spc="-20" dirty="0">
                <a:solidFill>
                  <a:srgbClr val="080808"/>
                </a:solidFill>
                <a:latin typeface="Times New Roman"/>
                <a:cs typeface="Times New Roman"/>
              </a:rPr>
              <a:t>unga </a:t>
            </a:r>
            <a:r>
              <a:rPr sz="2400" dirty="0">
                <a:solidFill>
                  <a:srgbClr val="080808"/>
                </a:solidFill>
                <a:latin typeface="Times New Roman"/>
                <a:cs typeface="Times New Roman"/>
              </a:rPr>
              <a:t>tashqi</a:t>
            </a:r>
            <a:r>
              <a:rPr sz="2400" spc="-15" dirty="0">
                <a:solidFill>
                  <a:srgbClr val="080808"/>
                </a:solidFill>
                <a:latin typeface="Times New Roman"/>
                <a:cs typeface="Times New Roman"/>
              </a:rPr>
              <a:t> </a:t>
            </a:r>
            <a:r>
              <a:rPr sz="2400" dirty="0">
                <a:solidFill>
                  <a:srgbClr val="080808"/>
                </a:solidFill>
                <a:latin typeface="Times New Roman"/>
                <a:cs typeface="Times New Roman"/>
              </a:rPr>
              <a:t>kuchlarning</a:t>
            </a:r>
            <a:r>
              <a:rPr sz="2400" spc="-25" dirty="0">
                <a:solidFill>
                  <a:srgbClr val="080808"/>
                </a:solidFill>
                <a:latin typeface="Times New Roman"/>
                <a:cs typeface="Times New Roman"/>
              </a:rPr>
              <a:t> </a:t>
            </a:r>
            <a:r>
              <a:rPr sz="2400" dirty="0">
                <a:solidFill>
                  <a:srgbClr val="080808"/>
                </a:solidFill>
                <a:latin typeface="Times New Roman"/>
                <a:cs typeface="Times New Roman"/>
              </a:rPr>
              <a:t>aralashuvini</a:t>
            </a:r>
            <a:r>
              <a:rPr sz="2400" spc="-25" dirty="0">
                <a:solidFill>
                  <a:srgbClr val="080808"/>
                </a:solidFill>
                <a:latin typeface="Times New Roman"/>
                <a:cs typeface="Times New Roman"/>
              </a:rPr>
              <a:t> </a:t>
            </a:r>
            <a:r>
              <a:rPr sz="2400" dirty="0">
                <a:solidFill>
                  <a:srgbClr val="080808"/>
                </a:solidFill>
                <a:latin typeface="Times New Roman"/>
                <a:cs typeface="Times New Roman"/>
              </a:rPr>
              <a:t>bartaraf</a:t>
            </a:r>
            <a:r>
              <a:rPr sz="2400" spc="-25" dirty="0">
                <a:solidFill>
                  <a:srgbClr val="080808"/>
                </a:solidFill>
                <a:latin typeface="Times New Roman"/>
                <a:cs typeface="Times New Roman"/>
              </a:rPr>
              <a:t> </a:t>
            </a:r>
            <a:r>
              <a:rPr sz="2400" dirty="0">
                <a:solidFill>
                  <a:srgbClr val="080808"/>
                </a:solidFill>
                <a:latin typeface="Times New Roman"/>
                <a:cs typeface="Times New Roman"/>
              </a:rPr>
              <a:t>etish,</a:t>
            </a:r>
            <a:r>
              <a:rPr sz="2400" spc="-20" dirty="0">
                <a:solidFill>
                  <a:srgbClr val="080808"/>
                </a:solidFill>
                <a:latin typeface="Times New Roman"/>
                <a:cs typeface="Times New Roman"/>
              </a:rPr>
              <a:t> </a:t>
            </a:r>
            <a:r>
              <a:rPr sz="2400" dirty="0">
                <a:solidFill>
                  <a:srgbClr val="080808"/>
                </a:solidFill>
                <a:latin typeface="Times New Roman"/>
                <a:cs typeface="Times New Roman"/>
              </a:rPr>
              <a:t>qurol</a:t>
            </a:r>
            <a:r>
              <a:rPr sz="2400" spc="5" dirty="0">
                <a:solidFill>
                  <a:srgbClr val="080808"/>
                </a:solidFill>
                <a:latin typeface="Times New Roman"/>
                <a:cs typeface="Times New Roman"/>
              </a:rPr>
              <a:t> </a:t>
            </a:r>
            <a:r>
              <a:rPr sz="2400" dirty="0">
                <a:solidFill>
                  <a:srgbClr val="080808"/>
                </a:solidFill>
                <a:latin typeface="Times New Roman"/>
                <a:cs typeface="Times New Roman"/>
              </a:rPr>
              <a:t>olib</a:t>
            </a:r>
            <a:r>
              <a:rPr sz="2400" spc="-10" dirty="0">
                <a:solidFill>
                  <a:srgbClr val="080808"/>
                </a:solidFill>
                <a:latin typeface="Times New Roman"/>
                <a:cs typeface="Times New Roman"/>
              </a:rPr>
              <a:t> kirishni </a:t>
            </a:r>
            <a:r>
              <a:rPr sz="2400" dirty="0">
                <a:solidFill>
                  <a:srgbClr val="080808"/>
                </a:solidFill>
                <a:latin typeface="Times New Roman"/>
                <a:cs typeface="Times New Roman"/>
              </a:rPr>
              <a:t>ta'qiqlash</a:t>
            </a:r>
            <a:r>
              <a:rPr sz="2400" spc="-45" dirty="0">
                <a:solidFill>
                  <a:srgbClr val="080808"/>
                </a:solidFill>
                <a:latin typeface="Times New Roman"/>
                <a:cs typeface="Times New Roman"/>
              </a:rPr>
              <a:t> </a:t>
            </a:r>
            <a:r>
              <a:rPr sz="2400" dirty="0">
                <a:solidFill>
                  <a:srgbClr val="080808"/>
                </a:solidFill>
                <a:latin typeface="Times New Roman"/>
                <a:cs typeface="Times New Roman"/>
              </a:rPr>
              <a:t>takliflari</a:t>
            </a:r>
            <a:r>
              <a:rPr sz="2400" spc="-55" dirty="0">
                <a:solidFill>
                  <a:srgbClr val="080808"/>
                </a:solidFill>
                <a:latin typeface="Times New Roman"/>
                <a:cs typeface="Times New Roman"/>
              </a:rPr>
              <a:t> </a:t>
            </a:r>
            <a:r>
              <a:rPr sz="2400" dirty="0">
                <a:solidFill>
                  <a:srgbClr val="080808"/>
                </a:solidFill>
                <a:latin typeface="Times New Roman"/>
                <a:cs typeface="Times New Roman"/>
              </a:rPr>
              <a:t>ilgari</a:t>
            </a:r>
            <a:r>
              <a:rPr sz="2400" spc="-50" dirty="0">
                <a:solidFill>
                  <a:srgbClr val="080808"/>
                </a:solidFill>
                <a:latin typeface="Times New Roman"/>
                <a:cs typeface="Times New Roman"/>
              </a:rPr>
              <a:t> </a:t>
            </a:r>
            <a:r>
              <a:rPr sz="2400" dirty="0">
                <a:solidFill>
                  <a:srgbClr val="080808"/>
                </a:solidFill>
                <a:latin typeface="Times New Roman"/>
                <a:cs typeface="Times New Roman"/>
              </a:rPr>
              <a:t>surildi.</a:t>
            </a:r>
            <a:r>
              <a:rPr sz="2400" spc="-60" dirty="0">
                <a:solidFill>
                  <a:srgbClr val="080808"/>
                </a:solidFill>
                <a:latin typeface="Times New Roman"/>
                <a:cs typeface="Times New Roman"/>
              </a:rPr>
              <a:t> </a:t>
            </a:r>
            <a:r>
              <a:rPr sz="2400" dirty="0">
                <a:solidFill>
                  <a:srgbClr val="080808"/>
                </a:solidFill>
                <a:latin typeface="Times New Roman"/>
                <a:cs typeface="Times New Roman"/>
              </a:rPr>
              <a:t>Ommaviy qirg'in</a:t>
            </a:r>
            <a:r>
              <a:rPr sz="2400" spc="-20" dirty="0">
                <a:solidFill>
                  <a:srgbClr val="080808"/>
                </a:solidFill>
                <a:latin typeface="Times New Roman"/>
                <a:cs typeface="Times New Roman"/>
              </a:rPr>
              <a:t> </a:t>
            </a:r>
            <a:r>
              <a:rPr sz="2400" spc="-10" dirty="0">
                <a:solidFill>
                  <a:srgbClr val="080808"/>
                </a:solidFill>
                <a:latin typeface="Times New Roman"/>
                <a:cs typeface="Times New Roman"/>
              </a:rPr>
              <a:t>qurollarini </a:t>
            </a:r>
            <a:r>
              <a:rPr sz="2400" dirty="0">
                <a:solidFill>
                  <a:srgbClr val="080808"/>
                </a:solidFill>
                <a:latin typeface="Times New Roman"/>
                <a:cs typeface="Times New Roman"/>
              </a:rPr>
              <a:t>tarqatmaslik,</a:t>
            </a:r>
            <a:r>
              <a:rPr sz="2400" spc="-75" dirty="0">
                <a:solidFill>
                  <a:srgbClr val="080808"/>
                </a:solidFill>
                <a:latin typeface="Times New Roman"/>
                <a:cs typeface="Times New Roman"/>
              </a:rPr>
              <a:t> </a:t>
            </a:r>
            <a:r>
              <a:rPr sz="2400" dirty="0">
                <a:solidFill>
                  <a:srgbClr val="080808"/>
                </a:solidFill>
                <a:latin typeface="Times New Roman"/>
                <a:cs typeface="Times New Roman"/>
              </a:rPr>
              <a:t>qurol</a:t>
            </a:r>
            <a:r>
              <a:rPr sz="2400" spc="-35" dirty="0">
                <a:solidFill>
                  <a:srgbClr val="080808"/>
                </a:solidFill>
                <a:latin typeface="Times New Roman"/>
                <a:cs typeface="Times New Roman"/>
              </a:rPr>
              <a:t> </a:t>
            </a:r>
            <a:r>
              <a:rPr sz="2400" dirty="0">
                <a:solidFill>
                  <a:srgbClr val="080808"/>
                </a:solidFill>
                <a:latin typeface="Times New Roman"/>
                <a:cs typeface="Times New Roman"/>
              </a:rPr>
              <a:t>savdosini</a:t>
            </a:r>
            <a:r>
              <a:rPr sz="2400" spc="-30" dirty="0">
                <a:solidFill>
                  <a:srgbClr val="080808"/>
                </a:solidFill>
                <a:latin typeface="Times New Roman"/>
                <a:cs typeface="Times New Roman"/>
              </a:rPr>
              <a:t> </a:t>
            </a:r>
            <a:r>
              <a:rPr sz="2400" dirty="0">
                <a:solidFill>
                  <a:srgbClr val="080808"/>
                </a:solidFill>
                <a:latin typeface="Times New Roman"/>
                <a:cs typeface="Times New Roman"/>
              </a:rPr>
              <a:t>cheklash</a:t>
            </a:r>
            <a:r>
              <a:rPr sz="2400" spc="-50" dirty="0">
                <a:solidFill>
                  <a:srgbClr val="080808"/>
                </a:solidFill>
                <a:latin typeface="Times New Roman"/>
                <a:cs typeface="Times New Roman"/>
              </a:rPr>
              <a:t> </a:t>
            </a:r>
            <a:r>
              <a:rPr sz="2400" dirty="0">
                <a:solidFill>
                  <a:srgbClr val="080808"/>
                </a:solidFill>
                <a:latin typeface="Times New Roman"/>
                <a:cs typeface="Times New Roman"/>
              </a:rPr>
              <a:t>to'g'risida,</a:t>
            </a:r>
            <a:r>
              <a:rPr sz="2400" spc="-45" dirty="0">
                <a:solidFill>
                  <a:srgbClr val="080808"/>
                </a:solidFill>
                <a:latin typeface="Times New Roman"/>
                <a:cs typeface="Times New Roman"/>
              </a:rPr>
              <a:t> </a:t>
            </a:r>
            <a:r>
              <a:rPr sz="2400" dirty="0">
                <a:solidFill>
                  <a:srgbClr val="080808"/>
                </a:solidFill>
                <a:latin typeface="Times New Roman"/>
                <a:cs typeface="Times New Roman"/>
              </a:rPr>
              <a:t>Orol</a:t>
            </a:r>
            <a:r>
              <a:rPr sz="2400" spc="-30" dirty="0">
                <a:solidFill>
                  <a:srgbClr val="080808"/>
                </a:solidFill>
                <a:latin typeface="Times New Roman"/>
                <a:cs typeface="Times New Roman"/>
              </a:rPr>
              <a:t> </a:t>
            </a:r>
            <a:r>
              <a:rPr sz="2400" spc="-10" dirty="0">
                <a:solidFill>
                  <a:srgbClr val="080808"/>
                </a:solidFill>
                <a:latin typeface="Times New Roman"/>
                <a:cs typeface="Times New Roman"/>
              </a:rPr>
              <a:t>dengizining </a:t>
            </a:r>
            <a:r>
              <a:rPr sz="2400" dirty="0">
                <a:solidFill>
                  <a:srgbClr val="080808"/>
                </a:solidFill>
                <a:latin typeface="Times New Roman"/>
                <a:cs typeface="Times New Roman"/>
              </a:rPr>
              <a:t>qurib</a:t>
            </a:r>
            <a:r>
              <a:rPr sz="2400" spc="-25" dirty="0">
                <a:solidFill>
                  <a:srgbClr val="080808"/>
                </a:solidFill>
                <a:latin typeface="Times New Roman"/>
                <a:cs typeface="Times New Roman"/>
              </a:rPr>
              <a:t> </a:t>
            </a:r>
            <a:r>
              <a:rPr sz="2400" dirty="0">
                <a:solidFill>
                  <a:srgbClr val="080808"/>
                </a:solidFill>
                <a:latin typeface="Times New Roman"/>
                <a:cs typeface="Times New Roman"/>
              </a:rPr>
              <a:t>borishi</a:t>
            </a:r>
            <a:r>
              <a:rPr sz="2400" spc="-35" dirty="0">
                <a:solidFill>
                  <a:srgbClr val="080808"/>
                </a:solidFill>
                <a:latin typeface="Times New Roman"/>
                <a:cs typeface="Times New Roman"/>
              </a:rPr>
              <a:t> </a:t>
            </a:r>
            <a:r>
              <a:rPr sz="2400" dirty="0">
                <a:solidFill>
                  <a:srgbClr val="080808"/>
                </a:solidFill>
                <a:latin typeface="Times New Roman"/>
                <a:cs typeface="Times New Roman"/>
              </a:rPr>
              <a:t>bilan</a:t>
            </a:r>
            <a:r>
              <a:rPr sz="2400" spc="-40" dirty="0">
                <a:solidFill>
                  <a:srgbClr val="080808"/>
                </a:solidFill>
                <a:latin typeface="Times New Roman"/>
                <a:cs typeface="Times New Roman"/>
              </a:rPr>
              <a:t> </a:t>
            </a:r>
            <a:r>
              <a:rPr sz="2400" dirty="0">
                <a:solidFill>
                  <a:srgbClr val="080808"/>
                </a:solidFill>
                <a:latin typeface="Times New Roman"/>
                <a:cs typeface="Times New Roman"/>
              </a:rPr>
              <a:t>bog'liq</a:t>
            </a:r>
            <a:r>
              <a:rPr sz="2400" spc="-10" dirty="0">
                <a:solidFill>
                  <a:srgbClr val="080808"/>
                </a:solidFill>
                <a:latin typeface="Times New Roman"/>
                <a:cs typeface="Times New Roman"/>
              </a:rPr>
              <a:t> </a:t>
            </a:r>
            <a:r>
              <a:rPr sz="2400" dirty="0">
                <a:solidFill>
                  <a:srgbClr val="080808"/>
                </a:solidFill>
                <a:latin typeface="Times New Roman"/>
                <a:cs typeface="Times New Roman"/>
              </a:rPr>
              <a:t>ekologik</a:t>
            </a:r>
            <a:r>
              <a:rPr sz="2400" spc="-35" dirty="0">
                <a:solidFill>
                  <a:srgbClr val="080808"/>
                </a:solidFill>
                <a:latin typeface="Times New Roman"/>
                <a:cs typeface="Times New Roman"/>
              </a:rPr>
              <a:t> </a:t>
            </a:r>
            <a:r>
              <a:rPr sz="2400" dirty="0">
                <a:solidFill>
                  <a:srgbClr val="080808"/>
                </a:solidFill>
                <a:latin typeface="Times New Roman"/>
                <a:cs typeface="Times New Roman"/>
              </a:rPr>
              <a:t>muammoni</a:t>
            </a:r>
            <a:r>
              <a:rPr sz="2400" spc="5" dirty="0">
                <a:solidFill>
                  <a:srgbClr val="080808"/>
                </a:solidFill>
                <a:latin typeface="Times New Roman"/>
                <a:cs typeface="Times New Roman"/>
              </a:rPr>
              <a:t> </a:t>
            </a:r>
            <a:r>
              <a:rPr sz="2400" dirty="0">
                <a:solidFill>
                  <a:srgbClr val="080808"/>
                </a:solidFill>
                <a:latin typeface="Times New Roman"/>
                <a:cs typeface="Times New Roman"/>
              </a:rPr>
              <a:t>hal</a:t>
            </a:r>
            <a:r>
              <a:rPr sz="2400" spc="-25" dirty="0">
                <a:solidFill>
                  <a:srgbClr val="080808"/>
                </a:solidFill>
                <a:latin typeface="Times New Roman"/>
                <a:cs typeface="Times New Roman"/>
              </a:rPr>
              <a:t> </a:t>
            </a:r>
            <a:r>
              <a:rPr sz="2400" dirty="0">
                <a:solidFill>
                  <a:srgbClr val="080808"/>
                </a:solidFill>
                <a:latin typeface="Times New Roman"/>
                <a:cs typeface="Times New Roman"/>
              </a:rPr>
              <a:t>etishga</a:t>
            </a:r>
            <a:r>
              <a:rPr sz="2400" spc="-40" dirty="0">
                <a:solidFill>
                  <a:srgbClr val="080808"/>
                </a:solidFill>
                <a:latin typeface="Times New Roman"/>
                <a:cs typeface="Times New Roman"/>
              </a:rPr>
              <a:t> </a:t>
            </a:r>
            <a:r>
              <a:rPr sz="2400" spc="-10" dirty="0">
                <a:solidFill>
                  <a:srgbClr val="080808"/>
                </a:solidFill>
                <a:latin typeface="Times New Roman"/>
                <a:cs typeface="Times New Roman"/>
              </a:rPr>
              <a:t>halqaro </a:t>
            </a:r>
            <a:r>
              <a:rPr sz="2400" dirty="0">
                <a:solidFill>
                  <a:srgbClr val="080808"/>
                </a:solidFill>
                <a:latin typeface="Times New Roman"/>
                <a:cs typeface="Times New Roman"/>
              </a:rPr>
              <a:t>moliya</a:t>
            </a:r>
            <a:r>
              <a:rPr sz="2400" spc="-15" dirty="0">
                <a:solidFill>
                  <a:srgbClr val="080808"/>
                </a:solidFill>
                <a:latin typeface="Times New Roman"/>
                <a:cs typeface="Times New Roman"/>
              </a:rPr>
              <a:t> </a:t>
            </a:r>
            <a:r>
              <a:rPr sz="2400" dirty="0">
                <a:solidFill>
                  <a:srgbClr val="080808"/>
                </a:solidFill>
                <a:latin typeface="Times New Roman"/>
                <a:cs typeface="Times New Roman"/>
              </a:rPr>
              <a:t>tuzilmalarini</a:t>
            </a:r>
            <a:r>
              <a:rPr sz="2400" spc="-40" dirty="0">
                <a:solidFill>
                  <a:srgbClr val="080808"/>
                </a:solidFill>
                <a:latin typeface="Times New Roman"/>
                <a:cs typeface="Times New Roman"/>
              </a:rPr>
              <a:t> </a:t>
            </a:r>
            <a:r>
              <a:rPr sz="2400" dirty="0">
                <a:solidFill>
                  <a:srgbClr val="080808"/>
                </a:solidFill>
                <a:latin typeface="Times New Roman"/>
                <a:cs typeface="Times New Roman"/>
              </a:rPr>
              <a:t>va</a:t>
            </a:r>
            <a:r>
              <a:rPr sz="2400" spc="-15" dirty="0">
                <a:solidFill>
                  <a:srgbClr val="080808"/>
                </a:solidFill>
                <a:latin typeface="Times New Roman"/>
                <a:cs typeface="Times New Roman"/>
              </a:rPr>
              <a:t> </a:t>
            </a:r>
            <a:r>
              <a:rPr sz="2400" dirty="0">
                <a:solidFill>
                  <a:srgbClr val="080808"/>
                </a:solidFill>
                <a:latin typeface="Times New Roman"/>
                <a:cs typeface="Times New Roman"/>
              </a:rPr>
              <a:t>rivojlangan</a:t>
            </a:r>
            <a:r>
              <a:rPr sz="2400" spc="-30" dirty="0">
                <a:solidFill>
                  <a:srgbClr val="080808"/>
                </a:solidFill>
                <a:latin typeface="Times New Roman"/>
                <a:cs typeface="Times New Roman"/>
              </a:rPr>
              <a:t> </a:t>
            </a:r>
            <a:r>
              <a:rPr sz="2400" dirty="0">
                <a:solidFill>
                  <a:srgbClr val="080808"/>
                </a:solidFill>
                <a:latin typeface="Times New Roman"/>
                <a:cs typeface="Times New Roman"/>
              </a:rPr>
              <a:t>mamlakatlarni</a:t>
            </a:r>
            <a:r>
              <a:rPr sz="2400" spc="-25" dirty="0">
                <a:solidFill>
                  <a:srgbClr val="080808"/>
                </a:solidFill>
                <a:latin typeface="Times New Roman"/>
                <a:cs typeface="Times New Roman"/>
              </a:rPr>
              <a:t> </a:t>
            </a:r>
            <a:r>
              <a:rPr sz="2400" dirty="0">
                <a:solidFill>
                  <a:srgbClr val="080808"/>
                </a:solidFill>
                <a:latin typeface="Times New Roman"/>
                <a:cs typeface="Times New Roman"/>
              </a:rPr>
              <a:t>jalb</a:t>
            </a:r>
            <a:r>
              <a:rPr sz="2400" spc="-30" dirty="0">
                <a:solidFill>
                  <a:srgbClr val="080808"/>
                </a:solidFill>
                <a:latin typeface="Times New Roman"/>
                <a:cs typeface="Times New Roman"/>
              </a:rPr>
              <a:t> </a:t>
            </a:r>
            <a:r>
              <a:rPr sz="2400" spc="-10" dirty="0">
                <a:solidFill>
                  <a:srgbClr val="080808"/>
                </a:solidFill>
                <a:latin typeface="Times New Roman"/>
                <a:cs typeface="Times New Roman"/>
              </a:rPr>
              <a:t>qilish, </a:t>
            </a:r>
            <a:r>
              <a:rPr sz="2400" dirty="0">
                <a:solidFill>
                  <a:srgbClr val="080808"/>
                </a:solidFill>
                <a:latin typeface="Times New Roman"/>
                <a:cs typeface="Times New Roman"/>
              </a:rPr>
              <a:t>BMTning</a:t>
            </a:r>
            <a:r>
              <a:rPr sz="2400" spc="-15" dirty="0">
                <a:solidFill>
                  <a:srgbClr val="080808"/>
                </a:solidFill>
                <a:latin typeface="Times New Roman"/>
                <a:cs typeface="Times New Roman"/>
              </a:rPr>
              <a:t> </a:t>
            </a:r>
            <a:r>
              <a:rPr sz="2400" dirty="0">
                <a:solidFill>
                  <a:srgbClr val="080808"/>
                </a:solidFill>
                <a:latin typeface="Times New Roman"/>
                <a:cs typeface="Times New Roman"/>
              </a:rPr>
              <a:t>tashkilotchilik</a:t>
            </a:r>
            <a:r>
              <a:rPr sz="2400" spc="-45" dirty="0">
                <a:solidFill>
                  <a:srgbClr val="080808"/>
                </a:solidFill>
                <a:latin typeface="Times New Roman"/>
                <a:cs typeface="Times New Roman"/>
              </a:rPr>
              <a:t> </a:t>
            </a:r>
            <a:r>
              <a:rPr sz="2400" dirty="0">
                <a:solidFill>
                  <a:srgbClr val="080808"/>
                </a:solidFill>
                <a:latin typeface="Times New Roman"/>
                <a:cs typeface="Times New Roman"/>
              </a:rPr>
              <a:t>ishini</a:t>
            </a:r>
            <a:r>
              <a:rPr sz="2400" spc="-30" dirty="0">
                <a:solidFill>
                  <a:srgbClr val="080808"/>
                </a:solidFill>
                <a:latin typeface="Times New Roman"/>
                <a:cs typeface="Times New Roman"/>
              </a:rPr>
              <a:t> </a:t>
            </a:r>
            <a:r>
              <a:rPr sz="2400" dirty="0">
                <a:solidFill>
                  <a:srgbClr val="080808"/>
                </a:solidFill>
                <a:latin typeface="Times New Roman"/>
                <a:cs typeface="Times New Roman"/>
              </a:rPr>
              <a:t>faollashtirish</a:t>
            </a:r>
            <a:r>
              <a:rPr sz="2400" spc="-40" dirty="0">
                <a:solidFill>
                  <a:srgbClr val="080808"/>
                </a:solidFill>
                <a:latin typeface="Times New Roman"/>
                <a:cs typeface="Times New Roman"/>
              </a:rPr>
              <a:t> </a:t>
            </a:r>
            <a:r>
              <a:rPr sz="2400" dirty="0">
                <a:solidFill>
                  <a:srgbClr val="080808"/>
                </a:solidFill>
                <a:latin typeface="Times New Roman"/>
                <a:cs typeface="Times New Roman"/>
              </a:rPr>
              <a:t>to'g'risida bir</a:t>
            </a:r>
            <a:r>
              <a:rPr sz="2400" spc="-25" dirty="0">
                <a:solidFill>
                  <a:srgbClr val="080808"/>
                </a:solidFill>
                <a:latin typeface="Times New Roman"/>
                <a:cs typeface="Times New Roman"/>
              </a:rPr>
              <a:t> </a:t>
            </a:r>
            <a:r>
              <a:rPr sz="2400" spc="-10" dirty="0">
                <a:solidFill>
                  <a:srgbClr val="080808"/>
                </a:solidFill>
                <a:latin typeface="Times New Roman"/>
                <a:cs typeface="Times New Roman"/>
              </a:rPr>
              <a:t>qator </a:t>
            </a:r>
            <a:r>
              <a:rPr sz="2400" dirty="0">
                <a:solidFill>
                  <a:srgbClr val="080808"/>
                </a:solidFill>
                <a:latin typeface="Times New Roman"/>
                <a:cs typeface="Times New Roman"/>
              </a:rPr>
              <a:t>takliflarni</a:t>
            </a:r>
            <a:r>
              <a:rPr sz="2400" spc="-45" dirty="0">
                <a:solidFill>
                  <a:srgbClr val="080808"/>
                </a:solidFill>
                <a:latin typeface="Times New Roman"/>
                <a:cs typeface="Times New Roman"/>
              </a:rPr>
              <a:t> </a:t>
            </a:r>
            <a:r>
              <a:rPr sz="2400" dirty="0">
                <a:solidFill>
                  <a:srgbClr val="080808"/>
                </a:solidFill>
                <a:latin typeface="Times New Roman"/>
                <a:cs typeface="Times New Roman"/>
              </a:rPr>
              <a:t>ilgari</a:t>
            </a:r>
            <a:r>
              <a:rPr sz="2400" spc="-15" dirty="0">
                <a:solidFill>
                  <a:srgbClr val="080808"/>
                </a:solidFill>
                <a:latin typeface="Times New Roman"/>
                <a:cs typeface="Times New Roman"/>
              </a:rPr>
              <a:t> </a:t>
            </a:r>
            <a:r>
              <a:rPr sz="2400" spc="-10" dirty="0">
                <a:solidFill>
                  <a:srgbClr val="080808"/>
                </a:solidFill>
                <a:latin typeface="Times New Roman"/>
                <a:cs typeface="Times New Roman"/>
              </a:rPr>
              <a:t>surdi.</a:t>
            </a:r>
            <a:endParaRPr sz="2400" dirty="0">
              <a:latin typeface="Times New Roman"/>
              <a:cs typeface="Times New Roman"/>
            </a:endParaRPr>
          </a:p>
        </p:txBody>
      </p:sp>
      <p:grpSp>
        <p:nvGrpSpPr>
          <p:cNvPr id="3" name="object 3"/>
          <p:cNvGrpSpPr/>
          <p:nvPr/>
        </p:nvGrpSpPr>
        <p:grpSpPr>
          <a:xfrm>
            <a:off x="492251" y="124955"/>
            <a:ext cx="7876540" cy="1172210"/>
            <a:chOff x="492251" y="124955"/>
            <a:chExt cx="7876540" cy="1172210"/>
          </a:xfrm>
        </p:grpSpPr>
        <p:pic>
          <p:nvPicPr>
            <p:cNvPr id="4" name="object 4"/>
            <p:cNvPicPr/>
            <p:nvPr/>
          </p:nvPicPr>
          <p:blipFill>
            <a:blip r:embed="rId2" cstate="print"/>
            <a:stretch>
              <a:fillRect/>
            </a:stretch>
          </p:blipFill>
          <p:spPr>
            <a:xfrm>
              <a:off x="492251" y="161518"/>
              <a:ext cx="7876032" cy="996721"/>
            </a:xfrm>
            <a:prstGeom prst="rect">
              <a:avLst/>
            </a:prstGeom>
          </p:spPr>
        </p:pic>
        <p:pic>
          <p:nvPicPr>
            <p:cNvPr id="5" name="object 5"/>
            <p:cNvPicPr/>
            <p:nvPr/>
          </p:nvPicPr>
          <p:blipFill>
            <a:blip r:embed="rId3" cstate="print"/>
            <a:stretch>
              <a:fillRect/>
            </a:stretch>
          </p:blipFill>
          <p:spPr>
            <a:xfrm>
              <a:off x="976883" y="124955"/>
              <a:ext cx="6906768" cy="1171968"/>
            </a:xfrm>
            <a:prstGeom prst="rect">
              <a:avLst/>
            </a:prstGeom>
          </p:spPr>
        </p:pic>
        <p:pic>
          <p:nvPicPr>
            <p:cNvPr id="6" name="object 6"/>
            <p:cNvPicPr/>
            <p:nvPr/>
          </p:nvPicPr>
          <p:blipFill>
            <a:blip r:embed="rId4" cstate="print"/>
            <a:stretch>
              <a:fillRect/>
            </a:stretch>
          </p:blipFill>
          <p:spPr>
            <a:xfrm>
              <a:off x="539495" y="188975"/>
              <a:ext cx="7786115" cy="906779"/>
            </a:xfrm>
            <a:prstGeom prst="rect">
              <a:avLst/>
            </a:prstGeom>
          </p:spPr>
        </p:pic>
        <p:sp>
          <p:nvSpPr>
            <p:cNvPr id="7" name="object 7"/>
            <p:cNvSpPr/>
            <p:nvPr/>
          </p:nvSpPr>
          <p:spPr>
            <a:xfrm>
              <a:off x="539495" y="188975"/>
              <a:ext cx="7786370" cy="906780"/>
            </a:xfrm>
            <a:custGeom>
              <a:avLst/>
              <a:gdLst/>
              <a:ahLst/>
              <a:cxnLst/>
              <a:rect l="l" t="t" r="r" b="b"/>
              <a:pathLst>
                <a:path w="7786370" h="906780">
                  <a:moveTo>
                    <a:pt x="0" y="151129"/>
                  </a:moveTo>
                  <a:lnTo>
                    <a:pt x="7704" y="103371"/>
                  </a:lnTo>
                  <a:lnTo>
                    <a:pt x="29160" y="61886"/>
                  </a:lnTo>
                  <a:lnTo>
                    <a:pt x="61875" y="29167"/>
                  </a:lnTo>
                  <a:lnTo>
                    <a:pt x="103362" y="7707"/>
                  </a:lnTo>
                  <a:lnTo>
                    <a:pt x="151130" y="0"/>
                  </a:lnTo>
                  <a:lnTo>
                    <a:pt x="7634985" y="0"/>
                  </a:lnTo>
                  <a:lnTo>
                    <a:pt x="7682744" y="7707"/>
                  </a:lnTo>
                  <a:lnTo>
                    <a:pt x="7724229" y="29167"/>
                  </a:lnTo>
                  <a:lnTo>
                    <a:pt x="7756948" y="61886"/>
                  </a:lnTo>
                  <a:lnTo>
                    <a:pt x="7778408" y="103371"/>
                  </a:lnTo>
                  <a:lnTo>
                    <a:pt x="7786115" y="151129"/>
                  </a:lnTo>
                  <a:lnTo>
                    <a:pt x="7786115" y="755650"/>
                  </a:lnTo>
                  <a:lnTo>
                    <a:pt x="7778408" y="803408"/>
                  </a:lnTo>
                  <a:lnTo>
                    <a:pt x="7756948" y="844893"/>
                  </a:lnTo>
                  <a:lnTo>
                    <a:pt x="7724229" y="877612"/>
                  </a:lnTo>
                  <a:lnTo>
                    <a:pt x="7682744" y="899072"/>
                  </a:lnTo>
                  <a:lnTo>
                    <a:pt x="7634985" y="906779"/>
                  </a:lnTo>
                  <a:lnTo>
                    <a:pt x="151130" y="906779"/>
                  </a:lnTo>
                  <a:lnTo>
                    <a:pt x="103362" y="899072"/>
                  </a:lnTo>
                  <a:lnTo>
                    <a:pt x="61875" y="877612"/>
                  </a:lnTo>
                  <a:lnTo>
                    <a:pt x="29160" y="844893"/>
                  </a:lnTo>
                  <a:lnTo>
                    <a:pt x="7704" y="803408"/>
                  </a:lnTo>
                  <a:lnTo>
                    <a:pt x="0" y="755650"/>
                  </a:lnTo>
                  <a:lnTo>
                    <a:pt x="0" y="151129"/>
                  </a:lnTo>
                  <a:close/>
                </a:path>
              </a:pathLst>
            </a:custGeom>
            <a:ln w="9143">
              <a:solidFill>
                <a:srgbClr val="ABD0EB"/>
              </a:solidFill>
            </a:ln>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94310" rIns="0" bIns="0" rtlCol="0">
            <a:spAutoFit/>
          </a:bodyPr>
          <a:lstStyle/>
          <a:p>
            <a:pPr marL="2407920" marR="5080" indent="-1395095">
              <a:lnSpc>
                <a:spcPct val="100400"/>
              </a:lnSpc>
              <a:spcBef>
                <a:spcPts val="90"/>
              </a:spcBef>
            </a:pPr>
            <a:r>
              <a:rPr sz="2600" b="0" i="0" dirty="0">
                <a:latin typeface="Times New Roman"/>
                <a:cs typeface="Times New Roman"/>
              </a:rPr>
              <a:t>O'zbekiston</a:t>
            </a:r>
            <a:r>
              <a:rPr sz="2600" b="0" i="0" spc="-25" dirty="0">
                <a:latin typeface="Times New Roman"/>
                <a:cs typeface="Times New Roman"/>
              </a:rPr>
              <a:t> </a:t>
            </a:r>
            <a:r>
              <a:rPr sz="2600" b="0" i="0" dirty="0">
                <a:latin typeface="Times New Roman"/>
                <a:cs typeface="Times New Roman"/>
              </a:rPr>
              <a:t>BMTning</a:t>
            </a:r>
            <a:r>
              <a:rPr sz="2600" b="0" i="0" spc="-35" dirty="0">
                <a:latin typeface="Times New Roman"/>
                <a:cs typeface="Times New Roman"/>
              </a:rPr>
              <a:t> </a:t>
            </a:r>
            <a:r>
              <a:rPr sz="2600" b="0" i="0" dirty="0">
                <a:latin typeface="Times New Roman"/>
                <a:cs typeface="Times New Roman"/>
              </a:rPr>
              <a:t>50</a:t>
            </a:r>
            <a:r>
              <a:rPr sz="2600" b="0" i="0" spc="-35" dirty="0">
                <a:latin typeface="Times New Roman"/>
                <a:cs typeface="Times New Roman"/>
              </a:rPr>
              <a:t> </a:t>
            </a:r>
            <a:r>
              <a:rPr sz="2600" b="0" i="0" dirty="0">
                <a:latin typeface="Times New Roman"/>
                <a:cs typeface="Times New Roman"/>
              </a:rPr>
              <a:t>yilligiga</a:t>
            </a:r>
            <a:r>
              <a:rPr sz="2600" b="0" i="0" spc="-20" dirty="0">
                <a:latin typeface="Times New Roman"/>
                <a:cs typeface="Times New Roman"/>
              </a:rPr>
              <a:t> </a:t>
            </a:r>
            <a:r>
              <a:rPr sz="2600" b="0" i="0" spc="-10" dirty="0">
                <a:latin typeface="Times New Roman"/>
                <a:cs typeface="Times New Roman"/>
              </a:rPr>
              <a:t>bag'ishlangan </a:t>
            </a:r>
            <a:r>
              <a:rPr sz="2600" b="0" i="0" dirty="0">
                <a:latin typeface="Times New Roman"/>
                <a:cs typeface="Times New Roman"/>
              </a:rPr>
              <a:t>tantanalarda</a:t>
            </a:r>
            <a:r>
              <a:rPr sz="2600" b="0" i="0" spc="-45" dirty="0">
                <a:latin typeface="Times New Roman"/>
                <a:cs typeface="Times New Roman"/>
              </a:rPr>
              <a:t> </a:t>
            </a:r>
            <a:r>
              <a:rPr sz="2600" b="0" i="0" dirty="0">
                <a:latin typeface="Times New Roman"/>
                <a:cs typeface="Times New Roman"/>
              </a:rPr>
              <a:t>faol</a:t>
            </a:r>
            <a:r>
              <a:rPr sz="2600" b="0" i="0" spc="-20" dirty="0">
                <a:latin typeface="Times New Roman"/>
                <a:cs typeface="Times New Roman"/>
              </a:rPr>
              <a:t> </a:t>
            </a:r>
            <a:r>
              <a:rPr sz="2600" b="0" i="0" spc="-10" dirty="0">
                <a:latin typeface="Times New Roman"/>
                <a:cs typeface="Times New Roman"/>
              </a:rPr>
              <a:t>qatnashdi.</a:t>
            </a:r>
            <a:endParaRPr sz="2600">
              <a:latin typeface="Times New Roman"/>
              <a:cs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11971" y="6567322"/>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Microsoft Sans Serif"/>
                <a:cs typeface="Microsoft Sans Serif"/>
              </a:rPr>
              <a:t>21</a:t>
            </a:r>
            <a:endParaRPr sz="1200">
              <a:latin typeface="Microsoft Sans Serif"/>
              <a:cs typeface="Microsoft Sans Serif"/>
            </a:endParaRPr>
          </a:p>
        </p:txBody>
      </p:sp>
      <p:sp>
        <p:nvSpPr>
          <p:cNvPr id="3" name="object 3"/>
          <p:cNvSpPr txBox="1"/>
          <p:nvPr/>
        </p:nvSpPr>
        <p:spPr>
          <a:xfrm>
            <a:off x="8322944" y="5870244"/>
            <a:ext cx="223520" cy="239395"/>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FFFFFF"/>
                </a:solidFill>
                <a:latin typeface="Arial"/>
                <a:cs typeface="Arial"/>
              </a:rPr>
              <a:t>21</a:t>
            </a:r>
            <a:endParaRPr sz="1400">
              <a:latin typeface="Arial"/>
              <a:cs typeface="Arial"/>
            </a:endParaRPr>
          </a:p>
        </p:txBody>
      </p:sp>
      <p:grpSp>
        <p:nvGrpSpPr>
          <p:cNvPr id="4" name="object 4"/>
          <p:cNvGrpSpPr/>
          <p:nvPr/>
        </p:nvGrpSpPr>
        <p:grpSpPr>
          <a:xfrm>
            <a:off x="239268" y="684288"/>
            <a:ext cx="8140065" cy="5032375"/>
            <a:chOff x="239268" y="684288"/>
            <a:chExt cx="8140065" cy="5032375"/>
          </a:xfrm>
        </p:grpSpPr>
        <p:pic>
          <p:nvPicPr>
            <p:cNvPr id="5" name="object 5"/>
            <p:cNvPicPr/>
            <p:nvPr/>
          </p:nvPicPr>
          <p:blipFill>
            <a:blip r:embed="rId2" cstate="print"/>
            <a:stretch>
              <a:fillRect/>
            </a:stretch>
          </p:blipFill>
          <p:spPr>
            <a:xfrm>
              <a:off x="239268" y="684288"/>
              <a:ext cx="8139683" cy="5032248"/>
            </a:xfrm>
            <a:prstGeom prst="rect">
              <a:avLst/>
            </a:prstGeom>
          </p:spPr>
        </p:pic>
        <p:pic>
          <p:nvPicPr>
            <p:cNvPr id="6" name="object 6"/>
            <p:cNvPicPr/>
            <p:nvPr/>
          </p:nvPicPr>
          <p:blipFill>
            <a:blip r:embed="rId3" cstate="print"/>
            <a:stretch>
              <a:fillRect/>
            </a:stretch>
          </p:blipFill>
          <p:spPr>
            <a:xfrm>
              <a:off x="496824" y="941831"/>
              <a:ext cx="7632192" cy="4524756"/>
            </a:xfrm>
            <a:prstGeom prst="rect">
              <a:avLst/>
            </a:prstGeom>
          </p:spPr>
        </p:pic>
        <p:sp>
          <p:nvSpPr>
            <p:cNvPr id="7" name="object 7"/>
            <p:cNvSpPr/>
            <p:nvPr/>
          </p:nvSpPr>
          <p:spPr>
            <a:xfrm>
              <a:off x="469392" y="914400"/>
              <a:ext cx="7688580" cy="4581525"/>
            </a:xfrm>
            <a:custGeom>
              <a:avLst/>
              <a:gdLst/>
              <a:ahLst/>
              <a:cxnLst/>
              <a:rect l="l" t="t" r="r" b="b"/>
              <a:pathLst>
                <a:path w="7688580" h="4581525">
                  <a:moveTo>
                    <a:pt x="7659624" y="0"/>
                  </a:moveTo>
                  <a:lnTo>
                    <a:pt x="28956" y="0"/>
                  </a:lnTo>
                  <a:lnTo>
                    <a:pt x="17686" y="2274"/>
                  </a:lnTo>
                  <a:lnTo>
                    <a:pt x="8482" y="8477"/>
                  </a:lnTo>
                  <a:lnTo>
                    <a:pt x="2275" y="17680"/>
                  </a:lnTo>
                  <a:lnTo>
                    <a:pt x="0" y="28955"/>
                  </a:lnTo>
                  <a:lnTo>
                    <a:pt x="0" y="4552188"/>
                  </a:lnTo>
                  <a:lnTo>
                    <a:pt x="2275" y="4563463"/>
                  </a:lnTo>
                  <a:lnTo>
                    <a:pt x="8482" y="4572666"/>
                  </a:lnTo>
                  <a:lnTo>
                    <a:pt x="17686" y="4578869"/>
                  </a:lnTo>
                  <a:lnTo>
                    <a:pt x="28956" y="4581144"/>
                  </a:lnTo>
                  <a:lnTo>
                    <a:pt x="7659624" y="4581144"/>
                  </a:lnTo>
                  <a:lnTo>
                    <a:pt x="7670899" y="4578869"/>
                  </a:lnTo>
                  <a:lnTo>
                    <a:pt x="7680102" y="4572666"/>
                  </a:lnTo>
                  <a:lnTo>
                    <a:pt x="7686305" y="4563463"/>
                  </a:lnTo>
                  <a:lnTo>
                    <a:pt x="7686633" y="4561840"/>
                  </a:lnTo>
                  <a:lnTo>
                    <a:pt x="23621" y="4561840"/>
                  </a:lnTo>
                  <a:lnTo>
                    <a:pt x="19303" y="4557522"/>
                  </a:lnTo>
                  <a:lnTo>
                    <a:pt x="19303" y="23622"/>
                  </a:lnTo>
                  <a:lnTo>
                    <a:pt x="23621" y="19303"/>
                  </a:lnTo>
                  <a:lnTo>
                    <a:pt x="7686633" y="19303"/>
                  </a:lnTo>
                  <a:lnTo>
                    <a:pt x="7686305" y="17680"/>
                  </a:lnTo>
                  <a:lnTo>
                    <a:pt x="7680102" y="8477"/>
                  </a:lnTo>
                  <a:lnTo>
                    <a:pt x="7670899" y="2274"/>
                  </a:lnTo>
                  <a:lnTo>
                    <a:pt x="7659624" y="0"/>
                  </a:lnTo>
                  <a:close/>
                </a:path>
                <a:path w="7688580" h="4581525">
                  <a:moveTo>
                    <a:pt x="7686633" y="19303"/>
                  </a:moveTo>
                  <a:lnTo>
                    <a:pt x="7664958" y="19303"/>
                  </a:lnTo>
                  <a:lnTo>
                    <a:pt x="7669276" y="23622"/>
                  </a:lnTo>
                  <a:lnTo>
                    <a:pt x="7669276" y="4557522"/>
                  </a:lnTo>
                  <a:lnTo>
                    <a:pt x="7664958" y="4561840"/>
                  </a:lnTo>
                  <a:lnTo>
                    <a:pt x="7686633" y="4561840"/>
                  </a:lnTo>
                  <a:lnTo>
                    <a:pt x="7688580" y="4552188"/>
                  </a:lnTo>
                  <a:lnTo>
                    <a:pt x="7688580" y="28955"/>
                  </a:lnTo>
                  <a:lnTo>
                    <a:pt x="7686633" y="19303"/>
                  </a:lnTo>
                  <a:close/>
                </a:path>
                <a:path w="7688580" h="4581525">
                  <a:moveTo>
                    <a:pt x="7649972" y="38608"/>
                  </a:moveTo>
                  <a:lnTo>
                    <a:pt x="38607" y="38608"/>
                  </a:lnTo>
                  <a:lnTo>
                    <a:pt x="38607" y="4542536"/>
                  </a:lnTo>
                  <a:lnTo>
                    <a:pt x="7649972" y="4542536"/>
                  </a:lnTo>
                  <a:lnTo>
                    <a:pt x="7649972" y="4523232"/>
                  </a:lnTo>
                  <a:lnTo>
                    <a:pt x="57912" y="4523232"/>
                  </a:lnTo>
                  <a:lnTo>
                    <a:pt x="57912" y="57912"/>
                  </a:lnTo>
                  <a:lnTo>
                    <a:pt x="7649972" y="57912"/>
                  </a:lnTo>
                  <a:lnTo>
                    <a:pt x="7649972" y="38608"/>
                  </a:lnTo>
                  <a:close/>
                </a:path>
                <a:path w="7688580" h="4581525">
                  <a:moveTo>
                    <a:pt x="7649972" y="57912"/>
                  </a:moveTo>
                  <a:lnTo>
                    <a:pt x="7630667" y="57911"/>
                  </a:lnTo>
                  <a:lnTo>
                    <a:pt x="7630667" y="4523232"/>
                  </a:lnTo>
                  <a:lnTo>
                    <a:pt x="7649972" y="4523232"/>
                  </a:lnTo>
                  <a:lnTo>
                    <a:pt x="7649972" y="57912"/>
                  </a:lnTo>
                  <a:close/>
                </a:path>
              </a:pathLst>
            </a:custGeom>
            <a:solidFill>
              <a:srgbClr val="00AF50"/>
            </a:solidFill>
          </p:spPr>
          <p:txBody>
            <a:bodyPr wrap="square" lIns="0" tIns="0" rIns="0" bIns="0" rtlCol="0"/>
            <a:lstStyle/>
            <a:p>
              <a:endParaRPr/>
            </a:p>
          </p:txBody>
        </p:sp>
      </p:grpSp>
      <p:sp>
        <p:nvSpPr>
          <p:cNvPr id="8" name="object 8"/>
          <p:cNvSpPr txBox="1">
            <a:spLocks noGrp="1"/>
          </p:cNvSpPr>
          <p:nvPr>
            <p:ph type="title"/>
          </p:nvPr>
        </p:nvSpPr>
        <p:spPr>
          <a:xfrm>
            <a:off x="1894713" y="983945"/>
            <a:ext cx="5751195" cy="514350"/>
          </a:xfrm>
          <a:prstGeom prst="rect">
            <a:avLst/>
          </a:prstGeom>
        </p:spPr>
        <p:txBody>
          <a:bodyPr vert="horz" wrap="square" lIns="0" tIns="13335" rIns="0" bIns="0" rtlCol="0">
            <a:spAutoFit/>
          </a:bodyPr>
          <a:lstStyle/>
          <a:p>
            <a:pPr marL="12700">
              <a:lnSpc>
                <a:spcPct val="100000"/>
              </a:lnSpc>
              <a:spcBef>
                <a:spcPts val="105"/>
              </a:spcBef>
            </a:pPr>
            <a:r>
              <a:rPr sz="3200" b="0" i="0" dirty="0" err="1">
                <a:latin typeface="Times New Roman"/>
                <a:cs typeface="Times New Roman"/>
              </a:rPr>
              <a:t>Birinchi</a:t>
            </a:r>
            <a:r>
              <a:rPr sz="3200" b="0" i="0" spc="-25" dirty="0">
                <a:latin typeface="Times New Roman"/>
                <a:cs typeface="Times New Roman"/>
              </a:rPr>
              <a:t> </a:t>
            </a:r>
            <a:r>
              <a:rPr sz="3200" b="0" i="0" dirty="0" err="1">
                <a:latin typeface="Times New Roman"/>
                <a:cs typeface="Times New Roman"/>
              </a:rPr>
              <a:t>pre</a:t>
            </a:r>
            <a:r>
              <a:rPr lang="en-US" sz="3200" b="0" i="0" dirty="0" err="1">
                <a:latin typeface="Times New Roman"/>
                <a:cs typeface="Times New Roman"/>
              </a:rPr>
              <a:t>z</a:t>
            </a:r>
            <a:r>
              <a:rPr sz="3200" b="0" i="0" dirty="0" err="1">
                <a:latin typeface="Times New Roman"/>
                <a:cs typeface="Times New Roman"/>
              </a:rPr>
              <a:t>ident</a:t>
            </a:r>
            <a:r>
              <a:rPr sz="3200" b="0" i="0" spc="-30" dirty="0">
                <a:latin typeface="Times New Roman"/>
                <a:cs typeface="Times New Roman"/>
              </a:rPr>
              <a:t> </a:t>
            </a:r>
            <a:r>
              <a:rPr sz="3200" b="0" i="0" dirty="0">
                <a:latin typeface="Times New Roman"/>
                <a:cs typeface="Times New Roman"/>
              </a:rPr>
              <a:t>I.A.Karimov</a:t>
            </a:r>
            <a:r>
              <a:rPr sz="3200" b="0" i="0" spc="-25" dirty="0">
                <a:latin typeface="Times New Roman"/>
                <a:cs typeface="Times New Roman"/>
              </a:rPr>
              <a:t> o’z</a:t>
            </a:r>
            <a:endParaRPr sz="3200" dirty="0">
              <a:latin typeface="Times New Roman"/>
              <a:cs typeface="Times New Roman"/>
            </a:endParaRPr>
          </a:p>
        </p:txBody>
      </p:sp>
      <p:sp>
        <p:nvSpPr>
          <p:cNvPr id="9" name="object 9"/>
          <p:cNvSpPr txBox="1"/>
          <p:nvPr/>
        </p:nvSpPr>
        <p:spPr>
          <a:xfrm>
            <a:off x="702970" y="1472311"/>
            <a:ext cx="7232015" cy="3928110"/>
          </a:xfrm>
          <a:prstGeom prst="rect">
            <a:avLst/>
          </a:prstGeom>
        </p:spPr>
        <p:txBody>
          <a:bodyPr vert="horz" wrap="square" lIns="0" tIns="13335" rIns="0" bIns="0" rtlCol="0">
            <a:spAutoFit/>
          </a:bodyPr>
          <a:lstStyle/>
          <a:p>
            <a:pPr marL="12065" marR="5080" indent="-9525" algn="ctr">
              <a:lnSpc>
                <a:spcPct val="100000"/>
              </a:lnSpc>
              <a:spcBef>
                <a:spcPts val="105"/>
              </a:spcBef>
            </a:pPr>
            <a:r>
              <a:rPr sz="3200" dirty="0">
                <a:solidFill>
                  <a:srgbClr val="080808"/>
                </a:solidFill>
                <a:latin typeface="Times New Roman"/>
                <a:cs typeface="Times New Roman"/>
              </a:rPr>
              <a:t>nutqida</a:t>
            </a:r>
            <a:r>
              <a:rPr sz="3200" spc="-35" dirty="0">
                <a:solidFill>
                  <a:srgbClr val="080808"/>
                </a:solidFill>
                <a:latin typeface="Times New Roman"/>
                <a:cs typeface="Times New Roman"/>
              </a:rPr>
              <a:t> </a:t>
            </a:r>
            <a:r>
              <a:rPr sz="3200" dirty="0">
                <a:solidFill>
                  <a:srgbClr val="080808"/>
                </a:solidFill>
                <a:latin typeface="Times New Roman"/>
                <a:cs typeface="Times New Roman"/>
              </a:rPr>
              <a:t>mintaqada</a:t>
            </a:r>
            <a:r>
              <a:rPr sz="3200" spc="-35" dirty="0">
                <a:solidFill>
                  <a:srgbClr val="080808"/>
                </a:solidFill>
                <a:latin typeface="Times New Roman"/>
                <a:cs typeface="Times New Roman"/>
              </a:rPr>
              <a:t> </a:t>
            </a:r>
            <a:r>
              <a:rPr sz="3200" dirty="0">
                <a:solidFill>
                  <a:srgbClr val="080808"/>
                </a:solidFill>
                <a:latin typeface="Times New Roman"/>
                <a:cs typeface="Times New Roman"/>
              </a:rPr>
              <a:t>xavfsizlikni</a:t>
            </a:r>
            <a:r>
              <a:rPr sz="3200" spc="-50" dirty="0">
                <a:solidFill>
                  <a:srgbClr val="080808"/>
                </a:solidFill>
                <a:latin typeface="Times New Roman"/>
                <a:cs typeface="Times New Roman"/>
              </a:rPr>
              <a:t> </a:t>
            </a:r>
            <a:r>
              <a:rPr sz="3200" spc="-10" dirty="0">
                <a:solidFill>
                  <a:srgbClr val="080808"/>
                </a:solidFill>
                <a:latin typeface="Times New Roman"/>
                <a:cs typeface="Times New Roman"/>
              </a:rPr>
              <a:t>ta'minlash, </a:t>
            </a:r>
            <a:r>
              <a:rPr sz="3200" dirty="0">
                <a:solidFill>
                  <a:srgbClr val="080808"/>
                </a:solidFill>
                <a:latin typeface="Times New Roman"/>
                <a:cs typeface="Times New Roman"/>
              </a:rPr>
              <a:t>atrof-muhitni</a:t>
            </a:r>
            <a:r>
              <a:rPr sz="3200" spc="-60" dirty="0">
                <a:solidFill>
                  <a:srgbClr val="080808"/>
                </a:solidFill>
                <a:latin typeface="Times New Roman"/>
                <a:cs typeface="Times New Roman"/>
              </a:rPr>
              <a:t> </a:t>
            </a:r>
            <a:r>
              <a:rPr sz="3200" dirty="0">
                <a:solidFill>
                  <a:srgbClr val="080808"/>
                </a:solidFill>
                <a:latin typeface="Times New Roman"/>
                <a:cs typeface="Times New Roman"/>
              </a:rPr>
              <a:t>muhofaza</a:t>
            </a:r>
            <a:r>
              <a:rPr sz="3200" spc="-45" dirty="0">
                <a:solidFill>
                  <a:srgbClr val="080808"/>
                </a:solidFill>
                <a:latin typeface="Times New Roman"/>
                <a:cs typeface="Times New Roman"/>
              </a:rPr>
              <a:t> </a:t>
            </a:r>
            <a:r>
              <a:rPr sz="3200" dirty="0">
                <a:solidFill>
                  <a:srgbClr val="080808"/>
                </a:solidFill>
                <a:latin typeface="Times New Roman"/>
                <a:cs typeface="Times New Roman"/>
              </a:rPr>
              <a:t>qilish,</a:t>
            </a:r>
            <a:r>
              <a:rPr sz="3200" spc="-35" dirty="0">
                <a:solidFill>
                  <a:srgbClr val="080808"/>
                </a:solidFill>
                <a:latin typeface="Times New Roman"/>
                <a:cs typeface="Times New Roman"/>
              </a:rPr>
              <a:t> </a:t>
            </a:r>
            <a:r>
              <a:rPr sz="3200" spc="-10" dirty="0">
                <a:solidFill>
                  <a:srgbClr val="080808"/>
                </a:solidFill>
                <a:latin typeface="Times New Roman"/>
                <a:cs typeface="Times New Roman"/>
              </a:rPr>
              <a:t>iqtisodiy </a:t>
            </a:r>
            <a:r>
              <a:rPr sz="3200" dirty="0">
                <a:solidFill>
                  <a:srgbClr val="080808"/>
                </a:solidFill>
                <a:latin typeface="Times New Roman"/>
                <a:cs typeface="Times New Roman"/>
              </a:rPr>
              <a:t>rivojlanish,</a:t>
            </a:r>
            <a:r>
              <a:rPr sz="3200" spc="-50" dirty="0">
                <a:solidFill>
                  <a:srgbClr val="080808"/>
                </a:solidFill>
                <a:latin typeface="Times New Roman"/>
                <a:cs typeface="Times New Roman"/>
              </a:rPr>
              <a:t> </a:t>
            </a:r>
            <a:r>
              <a:rPr sz="3200" dirty="0">
                <a:solidFill>
                  <a:srgbClr val="080808"/>
                </a:solidFill>
                <a:latin typeface="Times New Roman"/>
                <a:cs typeface="Times New Roman"/>
              </a:rPr>
              <a:t>ta'lim</a:t>
            </a:r>
            <a:r>
              <a:rPr sz="3200" spc="-25" dirty="0">
                <a:solidFill>
                  <a:srgbClr val="080808"/>
                </a:solidFill>
                <a:latin typeface="Times New Roman"/>
                <a:cs typeface="Times New Roman"/>
              </a:rPr>
              <a:t> </a:t>
            </a:r>
            <a:r>
              <a:rPr sz="3200" dirty="0">
                <a:solidFill>
                  <a:srgbClr val="080808"/>
                </a:solidFill>
                <a:latin typeface="Times New Roman"/>
                <a:cs typeface="Times New Roman"/>
              </a:rPr>
              <a:t>va</a:t>
            </a:r>
            <a:r>
              <a:rPr sz="3200" spc="-5" dirty="0">
                <a:solidFill>
                  <a:srgbClr val="080808"/>
                </a:solidFill>
                <a:latin typeface="Times New Roman"/>
                <a:cs typeface="Times New Roman"/>
              </a:rPr>
              <a:t> </a:t>
            </a:r>
            <a:r>
              <a:rPr sz="3200" dirty="0">
                <a:solidFill>
                  <a:srgbClr val="080808"/>
                </a:solidFill>
                <a:latin typeface="Times New Roman"/>
                <a:cs typeface="Times New Roman"/>
              </a:rPr>
              <a:t>sog'liqni</a:t>
            </a:r>
            <a:r>
              <a:rPr sz="3200" spc="-30" dirty="0">
                <a:solidFill>
                  <a:srgbClr val="080808"/>
                </a:solidFill>
                <a:latin typeface="Times New Roman"/>
                <a:cs typeface="Times New Roman"/>
              </a:rPr>
              <a:t> </a:t>
            </a:r>
            <a:r>
              <a:rPr sz="3200" dirty="0">
                <a:solidFill>
                  <a:srgbClr val="080808"/>
                </a:solidFill>
                <a:latin typeface="Times New Roman"/>
                <a:cs typeface="Times New Roman"/>
              </a:rPr>
              <a:t>saqlash,</a:t>
            </a:r>
            <a:r>
              <a:rPr sz="3200" spc="-20" dirty="0">
                <a:solidFill>
                  <a:srgbClr val="080808"/>
                </a:solidFill>
                <a:latin typeface="Times New Roman"/>
                <a:cs typeface="Times New Roman"/>
              </a:rPr>
              <a:t> </a:t>
            </a:r>
            <a:r>
              <a:rPr sz="3200" spc="-25" dirty="0">
                <a:solidFill>
                  <a:srgbClr val="080808"/>
                </a:solidFill>
                <a:latin typeface="Times New Roman"/>
                <a:cs typeface="Times New Roman"/>
              </a:rPr>
              <a:t>BMT </a:t>
            </a:r>
            <a:r>
              <a:rPr sz="3200" dirty="0">
                <a:solidFill>
                  <a:srgbClr val="080808"/>
                </a:solidFill>
                <a:latin typeface="Times New Roman"/>
                <a:cs typeface="Times New Roman"/>
              </a:rPr>
              <a:t>bilan</a:t>
            </a:r>
            <a:r>
              <a:rPr sz="3200" spc="-35" dirty="0">
                <a:solidFill>
                  <a:srgbClr val="080808"/>
                </a:solidFill>
                <a:latin typeface="Times New Roman"/>
                <a:cs typeface="Times New Roman"/>
              </a:rPr>
              <a:t> </a:t>
            </a:r>
            <a:r>
              <a:rPr sz="3200" dirty="0">
                <a:solidFill>
                  <a:srgbClr val="080808"/>
                </a:solidFill>
                <a:latin typeface="Times New Roman"/>
                <a:cs typeface="Times New Roman"/>
              </a:rPr>
              <a:t>hamkorlikni</a:t>
            </a:r>
            <a:r>
              <a:rPr sz="3200" spc="-65" dirty="0">
                <a:solidFill>
                  <a:srgbClr val="080808"/>
                </a:solidFill>
                <a:latin typeface="Times New Roman"/>
                <a:cs typeface="Times New Roman"/>
              </a:rPr>
              <a:t> </a:t>
            </a:r>
            <a:r>
              <a:rPr sz="3200" dirty="0">
                <a:solidFill>
                  <a:srgbClr val="080808"/>
                </a:solidFill>
                <a:latin typeface="Times New Roman"/>
                <a:cs typeface="Times New Roman"/>
              </a:rPr>
              <a:t>yanada</a:t>
            </a:r>
            <a:r>
              <a:rPr sz="3200" spc="-55" dirty="0">
                <a:solidFill>
                  <a:srgbClr val="080808"/>
                </a:solidFill>
                <a:latin typeface="Times New Roman"/>
                <a:cs typeface="Times New Roman"/>
              </a:rPr>
              <a:t> </a:t>
            </a:r>
            <a:r>
              <a:rPr sz="3200" dirty="0">
                <a:solidFill>
                  <a:srgbClr val="080808"/>
                </a:solidFill>
                <a:latin typeface="Times New Roman"/>
                <a:cs typeface="Times New Roman"/>
              </a:rPr>
              <a:t>rivojlantirish</a:t>
            </a:r>
            <a:r>
              <a:rPr sz="3200" spc="-60" dirty="0">
                <a:solidFill>
                  <a:srgbClr val="080808"/>
                </a:solidFill>
                <a:latin typeface="Times New Roman"/>
                <a:cs typeface="Times New Roman"/>
              </a:rPr>
              <a:t> </a:t>
            </a:r>
            <a:r>
              <a:rPr sz="3200" spc="-25" dirty="0">
                <a:solidFill>
                  <a:srgbClr val="080808"/>
                </a:solidFill>
                <a:latin typeface="Times New Roman"/>
                <a:cs typeface="Times New Roman"/>
              </a:rPr>
              <a:t>va </a:t>
            </a:r>
            <a:r>
              <a:rPr sz="3200" dirty="0">
                <a:solidFill>
                  <a:srgbClr val="080808"/>
                </a:solidFill>
                <a:latin typeface="Times New Roman"/>
                <a:cs typeface="Times New Roman"/>
              </a:rPr>
              <a:t>faollashtirish</a:t>
            </a:r>
            <a:r>
              <a:rPr sz="3200" spc="-40" dirty="0">
                <a:solidFill>
                  <a:srgbClr val="080808"/>
                </a:solidFill>
                <a:latin typeface="Times New Roman"/>
                <a:cs typeface="Times New Roman"/>
              </a:rPr>
              <a:t> </a:t>
            </a:r>
            <a:r>
              <a:rPr sz="3200" dirty="0">
                <a:solidFill>
                  <a:srgbClr val="080808"/>
                </a:solidFill>
                <a:latin typeface="Times New Roman"/>
                <a:cs typeface="Times New Roman"/>
              </a:rPr>
              <a:t>borasidagi</a:t>
            </a:r>
            <a:r>
              <a:rPr sz="3200" spc="-40" dirty="0">
                <a:solidFill>
                  <a:srgbClr val="080808"/>
                </a:solidFill>
                <a:latin typeface="Times New Roman"/>
                <a:cs typeface="Times New Roman"/>
              </a:rPr>
              <a:t> </a:t>
            </a:r>
            <a:r>
              <a:rPr sz="3200" dirty="0">
                <a:solidFill>
                  <a:srgbClr val="080808"/>
                </a:solidFill>
                <a:latin typeface="Times New Roman"/>
                <a:cs typeface="Times New Roman"/>
              </a:rPr>
              <a:t>vazifalarni</a:t>
            </a:r>
            <a:r>
              <a:rPr sz="3200" spc="-35" dirty="0">
                <a:solidFill>
                  <a:srgbClr val="080808"/>
                </a:solidFill>
                <a:latin typeface="Times New Roman"/>
                <a:cs typeface="Times New Roman"/>
              </a:rPr>
              <a:t> </a:t>
            </a:r>
            <a:r>
              <a:rPr sz="3200" dirty="0">
                <a:solidFill>
                  <a:srgbClr val="080808"/>
                </a:solidFill>
                <a:latin typeface="Times New Roman"/>
                <a:cs typeface="Times New Roman"/>
              </a:rPr>
              <a:t>to'liq</a:t>
            </a:r>
            <a:r>
              <a:rPr sz="3200" spc="-25" dirty="0">
                <a:solidFill>
                  <a:srgbClr val="080808"/>
                </a:solidFill>
                <a:latin typeface="Times New Roman"/>
                <a:cs typeface="Times New Roman"/>
              </a:rPr>
              <a:t> va </a:t>
            </a:r>
            <a:r>
              <a:rPr sz="3200" dirty="0">
                <a:solidFill>
                  <a:srgbClr val="080808"/>
                </a:solidFill>
                <a:latin typeface="Times New Roman"/>
                <a:cs typeface="Times New Roman"/>
              </a:rPr>
              <a:t>samarali</a:t>
            </a:r>
            <a:r>
              <a:rPr sz="3200" spc="-50" dirty="0">
                <a:solidFill>
                  <a:srgbClr val="080808"/>
                </a:solidFill>
                <a:latin typeface="Times New Roman"/>
                <a:cs typeface="Times New Roman"/>
              </a:rPr>
              <a:t> </a:t>
            </a:r>
            <a:r>
              <a:rPr sz="3200" dirty="0">
                <a:solidFill>
                  <a:srgbClr val="080808"/>
                </a:solidFill>
                <a:latin typeface="Times New Roman"/>
                <a:cs typeface="Times New Roman"/>
              </a:rPr>
              <a:t>amalga</a:t>
            </a:r>
            <a:r>
              <a:rPr sz="3200" spc="-45" dirty="0">
                <a:solidFill>
                  <a:srgbClr val="080808"/>
                </a:solidFill>
                <a:latin typeface="Times New Roman"/>
                <a:cs typeface="Times New Roman"/>
              </a:rPr>
              <a:t> </a:t>
            </a:r>
            <a:r>
              <a:rPr sz="3200" dirty="0">
                <a:solidFill>
                  <a:srgbClr val="080808"/>
                </a:solidFill>
                <a:latin typeface="Times New Roman"/>
                <a:cs typeface="Times New Roman"/>
              </a:rPr>
              <a:t>oshirish</a:t>
            </a:r>
            <a:r>
              <a:rPr sz="3200" spc="-50" dirty="0">
                <a:solidFill>
                  <a:srgbClr val="080808"/>
                </a:solidFill>
                <a:latin typeface="Times New Roman"/>
                <a:cs typeface="Times New Roman"/>
              </a:rPr>
              <a:t> </a:t>
            </a:r>
            <a:r>
              <a:rPr sz="3200" dirty="0">
                <a:solidFill>
                  <a:srgbClr val="080808"/>
                </a:solidFill>
                <a:latin typeface="Times New Roman"/>
                <a:cs typeface="Times New Roman"/>
              </a:rPr>
              <a:t>bo'yicha</a:t>
            </a:r>
            <a:r>
              <a:rPr sz="3200" spc="-60" dirty="0">
                <a:solidFill>
                  <a:srgbClr val="080808"/>
                </a:solidFill>
                <a:latin typeface="Times New Roman"/>
                <a:cs typeface="Times New Roman"/>
              </a:rPr>
              <a:t> </a:t>
            </a:r>
            <a:r>
              <a:rPr sz="3200" spc="-10" dirty="0">
                <a:solidFill>
                  <a:srgbClr val="080808"/>
                </a:solidFill>
                <a:latin typeface="Times New Roman"/>
                <a:cs typeface="Times New Roman"/>
              </a:rPr>
              <a:t>talaba </a:t>
            </a:r>
            <a:r>
              <a:rPr sz="3200" dirty="0">
                <a:solidFill>
                  <a:srgbClr val="080808"/>
                </a:solidFill>
                <a:latin typeface="Times New Roman"/>
                <a:cs typeface="Times New Roman"/>
              </a:rPr>
              <a:t>yoshlarda</a:t>
            </a:r>
            <a:r>
              <a:rPr sz="3200" spc="-40" dirty="0">
                <a:solidFill>
                  <a:srgbClr val="080808"/>
                </a:solidFill>
                <a:latin typeface="Times New Roman"/>
                <a:cs typeface="Times New Roman"/>
              </a:rPr>
              <a:t> </a:t>
            </a:r>
            <a:r>
              <a:rPr sz="3200" dirty="0">
                <a:solidFill>
                  <a:srgbClr val="080808"/>
                </a:solidFill>
                <a:latin typeface="Times New Roman"/>
                <a:cs typeface="Times New Roman"/>
              </a:rPr>
              <a:t>bilim</a:t>
            </a:r>
            <a:r>
              <a:rPr sz="3200" spc="-35" dirty="0">
                <a:solidFill>
                  <a:srgbClr val="080808"/>
                </a:solidFill>
                <a:latin typeface="Times New Roman"/>
                <a:cs typeface="Times New Roman"/>
              </a:rPr>
              <a:t> </a:t>
            </a:r>
            <a:r>
              <a:rPr sz="3200" dirty="0">
                <a:solidFill>
                  <a:srgbClr val="080808"/>
                </a:solidFill>
                <a:latin typeface="Times New Roman"/>
                <a:cs typeface="Times New Roman"/>
              </a:rPr>
              <a:t>va</a:t>
            </a:r>
            <a:r>
              <a:rPr sz="3200" spc="-20" dirty="0">
                <a:solidFill>
                  <a:srgbClr val="080808"/>
                </a:solidFill>
                <a:latin typeface="Times New Roman"/>
                <a:cs typeface="Times New Roman"/>
              </a:rPr>
              <a:t> </a:t>
            </a:r>
            <a:r>
              <a:rPr sz="3200" dirty="0">
                <a:solidFill>
                  <a:srgbClr val="080808"/>
                </a:solidFill>
                <a:latin typeface="Times New Roman"/>
                <a:cs typeface="Times New Roman"/>
              </a:rPr>
              <a:t>ko'nikmalar</a:t>
            </a:r>
            <a:r>
              <a:rPr sz="3200" spc="-55" dirty="0">
                <a:solidFill>
                  <a:srgbClr val="080808"/>
                </a:solidFill>
                <a:latin typeface="Times New Roman"/>
                <a:cs typeface="Times New Roman"/>
              </a:rPr>
              <a:t> </a:t>
            </a:r>
            <a:r>
              <a:rPr sz="3200" spc="-10" dirty="0">
                <a:solidFill>
                  <a:srgbClr val="080808"/>
                </a:solidFill>
                <a:latin typeface="Times New Roman"/>
                <a:cs typeface="Times New Roman"/>
              </a:rPr>
              <a:t>majmuasini </a:t>
            </a:r>
            <a:r>
              <a:rPr sz="3200" dirty="0">
                <a:solidFill>
                  <a:srgbClr val="080808"/>
                </a:solidFill>
                <a:latin typeface="Times New Roman"/>
                <a:cs typeface="Times New Roman"/>
              </a:rPr>
              <a:t>shakllantirishdan</a:t>
            </a:r>
            <a:r>
              <a:rPr sz="3200" spc="-65" dirty="0">
                <a:solidFill>
                  <a:srgbClr val="080808"/>
                </a:solidFill>
                <a:latin typeface="Times New Roman"/>
                <a:cs typeface="Times New Roman"/>
              </a:rPr>
              <a:t> </a:t>
            </a:r>
            <a:r>
              <a:rPr sz="3200" spc="-10" dirty="0">
                <a:solidFill>
                  <a:srgbClr val="080808"/>
                </a:solidFill>
                <a:latin typeface="Times New Roman"/>
                <a:cs typeface="Times New Roman"/>
              </a:rPr>
              <a:t>iborat.</a:t>
            </a:r>
            <a:endParaRPr sz="320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0"/>
            <a:ext cx="5486400" cy="629018"/>
          </a:xfrm>
          <a:prstGeom prst="rect">
            <a:avLst/>
          </a:prstGeom>
        </p:spPr>
        <p:txBody>
          <a:bodyPr vert="horz" wrap="square" lIns="0" tIns="13335" rIns="0" bIns="0" rtlCol="0">
            <a:spAutoFit/>
          </a:bodyPr>
          <a:lstStyle/>
          <a:p>
            <a:pPr marL="12700" marR="5080" indent="1270" algn="ctr">
              <a:lnSpc>
                <a:spcPct val="100000"/>
              </a:lnSpc>
              <a:spcBef>
                <a:spcPts val="105"/>
              </a:spcBef>
            </a:pPr>
            <a:r>
              <a:rPr sz="2000" i="0" dirty="0">
                <a:latin typeface="Times New Roman" panose="02020603050405020304" pitchFamily="18" charset="0"/>
                <a:cs typeface="Times New Roman" panose="02020603050405020304" pitchFamily="18" charset="0"/>
              </a:rPr>
              <a:t>O'ZBEKISTON</a:t>
            </a:r>
            <a:r>
              <a:rPr sz="2000" i="0" spc="-15" dirty="0">
                <a:latin typeface="Times New Roman" panose="02020603050405020304" pitchFamily="18" charset="0"/>
                <a:cs typeface="Times New Roman" panose="02020603050405020304" pitchFamily="18" charset="0"/>
              </a:rPr>
              <a:t> </a:t>
            </a:r>
            <a:r>
              <a:rPr sz="2000" i="0" spc="-10" dirty="0">
                <a:latin typeface="Times New Roman" panose="02020603050405020304" pitchFamily="18" charset="0"/>
                <a:cs typeface="Times New Roman" panose="02020603050405020304" pitchFamily="18" charset="0"/>
              </a:rPr>
              <a:t>TASHQI </a:t>
            </a:r>
            <a:r>
              <a:rPr sz="2000" i="0" dirty="0">
                <a:latin typeface="Times New Roman" panose="02020603050405020304" pitchFamily="18" charset="0"/>
                <a:cs typeface="Times New Roman" panose="02020603050405020304" pitchFamily="18" charset="0"/>
              </a:rPr>
              <a:t>SIYOSATINING</a:t>
            </a:r>
            <a:r>
              <a:rPr sz="2000" i="0" spc="-35" dirty="0">
                <a:latin typeface="Times New Roman" panose="02020603050405020304" pitchFamily="18" charset="0"/>
                <a:cs typeface="Times New Roman" panose="02020603050405020304" pitchFamily="18" charset="0"/>
              </a:rPr>
              <a:t> </a:t>
            </a:r>
            <a:r>
              <a:rPr sz="2000" i="0" spc="-10" dirty="0">
                <a:latin typeface="Times New Roman" panose="02020603050405020304" pitchFamily="18" charset="0"/>
                <a:cs typeface="Times New Roman" panose="02020603050405020304" pitchFamily="18" charset="0"/>
              </a:rPr>
              <a:t>ASOSIY TAMOYILLARI</a:t>
            </a:r>
            <a:endParaRPr sz="2000" i="0" dirty="0">
              <a:latin typeface="Times New Roman" panose="02020603050405020304" pitchFamily="18" charset="0"/>
              <a:cs typeface="Times New Roman" panose="02020603050405020304" pitchFamily="18" charset="0"/>
            </a:endParaRPr>
          </a:p>
        </p:txBody>
      </p:sp>
      <p:sp>
        <p:nvSpPr>
          <p:cNvPr id="3" name="object 3"/>
          <p:cNvSpPr txBox="1"/>
          <p:nvPr/>
        </p:nvSpPr>
        <p:spPr>
          <a:xfrm>
            <a:off x="152400" y="762000"/>
            <a:ext cx="8763000" cy="3930562"/>
          </a:xfrm>
          <a:prstGeom prst="rect">
            <a:avLst/>
          </a:prstGeom>
        </p:spPr>
        <p:txBody>
          <a:bodyPr vert="horz" wrap="square" lIns="0" tIns="52069" rIns="0" bIns="0" rtlCol="0">
            <a:spAutoFit/>
          </a:bodyPr>
          <a:lstStyle/>
          <a:p>
            <a:pPr algn="just"/>
            <a:r>
              <a:rPr lang="en-US" sz="2800" dirty="0">
                <a:solidFill>
                  <a:srgbClr val="080808"/>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O‘zbekiston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Respublikasi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davlatlar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xalqaro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tashkilotlar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ikki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ko‘p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tomonlama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munosabatlarni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taraflama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rivojlantirishga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qaratilgan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tinchliksevar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tashqi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siyosatni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amalga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oshiradi</a:t>
            </a:r>
            <a:r>
              <a:rPr lang="en-US"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O‘zbekiston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Respublikasi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davlatning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xalqning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oliy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manfaatlaridan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farovonligi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xavfsizligidan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kelib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chiqqan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holda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ittifoqlar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tuzishi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hamdo‘stliklarga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boshqa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davlatlararo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tuzilmalarga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kirishi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hamda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ulardan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chiqishi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mumkin</a:t>
            </a:r>
            <a:r>
              <a:rPr lang="en-US"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8497316" y="656732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Microsoft Sans Serif"/>
                <a:cs typeface="Microsoft Sans Serif"/>
              </a:rPr>
              <a:t>4</a:t>
            </a:r>
            <a:endParaRPr sz="1200">
              <a:latin typeface="Microsoft Sans Serif"/>
              <a:cs typeface="Microsoft Sans Serif"/>
            </a:endParaRPr>
          </a:p>
        </p:txBody>
      </p:sp>
      <p:sp>
        <p:nvSpPr>
          <p:cNvPr id="13" name="object 13"/>
          <p:cNvSpPr txBox="1"/>
          <p:nvPr/>
        </p:nvSpPr>
        <p:spPr>
          <a:xfrm>
            <a:off x="304800" y="5975096"/>
            <a:ext cx="7467599" cy="381515"/>
          </a:xfrm>
          <a:prstGeom prst="rect">
            <a:avLst/>
          </a:prstGeom>
        </p:spPr>
        <p:txBody>
          <a:bodyPr vert="horz" wrap="square" lIns="0" tIns="12065" rIns="0" bIns="0" rtlCol="0">
            <a:spAutoFit/>
          </a:bodyPr>
          <a:lstStyle/>
          <a:p>
            <a:pPr marL="12700">
              <a:lnSpc>
                <a:spcPct val="100000"/>
              </a:lnSpc>
              <a:spcBef>
                <a:spcPts val="95"/>
              </a:spcBef>
            </a:pPr>
            <a:r>
              <a:rPr sz="2400" dirty="0">
                <a:solidFill>
                  <a:srgbClr val="080808"/>
                </a:solidFill>
                <a:latin typeface="Times New Roman"/>
                <a:cs typeface="Times New Roman"/>
              </a:rPr>
              <a:t>O'zbekiston</a:t>
            </a:r>
            <a:r>
              <a:rPr sz="2400" spc="-35" dirty="0">
                <a:solidFill>
                  <a:srgbClr val="080808"/>
                </a:solidFill>
                <a:latin typeface="Times New Roman"/>
                <a:cs typeface="Times New Roman"/>
              </a:rPr>
              <a:t> </a:t>
            </a:r>
            <a:r>
              <a:rPr sz="2400" dirty="0">
                <a:solidFill>
                  <a:srgbClr val="080808"/>
                </a:solidFill>
                <a:latin typeface="Times New Roman"/>
                <a:cs typeface="Times New Roman"/>
              </a:rPr>
              <a:t>Respublikasi</a:t>
            </a:r>
            <a:r>
              <a:rPr sz="2400" spc="-35" dirty="0">
                <a:solidFill>
                  <a:srgbClr val="080808"/>
                </a:solidFill>
                <a:latin typeface="Times New Roman"/>
                <a:cs typeface="Times New Roman"/>
              </a:rPr>
              <a:t> </a:t>
            </a:r>
            <a:r>
              <a:rPr sz="2400" dirty="0">
                <a:solidFill>
                  <a:srgbClr val="080808"/>
                </a:solidFill>
                <a:latin typeface="Times New Roman"/>
                <a:cs typeface="Times New Roman"/>
              </a:rPr>
              <a:t>Konstitusiyasi</a:t>
            </a:r>
            <a:r>
              <a:rPr sz="2400" spc="-15" dirty="0">
                <a:solidFill>
                  <a:srgbClr val="080808"/>
                </a:solidFill>
                <a:latin typeface="Times New Roman"/>
                <a:cs typeface="Times New Roman"/>
              </a:rPr>
              <a:t> </a:t>
            </a:r>
            <a:r>
              <a:rPr sz="2400" dirty="0">
                <a:solidFill>
                  <a:srgbClr val="080808"/>
                </a:solidFill>
                <a:latin typeface="Times New Roman"/>
                <a:cs typeface="Times New Roman"/>
              </a:rPr>
              <a:t>IV</a:t>
            </a:r>
            <a:r>
              <a:rPr sz="2400" spc="-70" dirty="0">
                <a:solidFill>
                  <a:srgbClr val="080808"/>
                </a:solidFill>
                <a:latin typeface="Times New Roman"/>
                <a:cs typeface="Times New Roman"/>
              </a:rPr>
              <a:t> </a:t>
            </a:r>
            <a:r>
              <a:rPr sz="2400" dirty="0">
                <a:solidFill>
                  <a:srgbClr val="080808"/>
                </a:solidFill>
                <a:latin typeface="Times New Roman"/>
                <a:cs typeface="Times New Roman"/>
              </a:rPr>
              <a:t>bob,</a:t>
            </a:r>
            <a:r>
              <a:rPr sz="2400" spc="-50" dirty="0">
                <a:solidFill>
                  <a:srgbClr val="080808"/>
                </a:solidFill>
                <a:latin typeface="Times New Roman"/>
                <a:cs typeface="Times New Roman"/>
              </a:rPr>
              <a:t> </a:t>
            </a:r>
            <a:r>
              <a:rPr sz="2400" spc="-10" dirty="0">
                <a:solidFill>
                  <a:srgbClr val="080808"/>
                </a:solidFill>
                <a:latin typeface="Times New Roman"/>
                <a:cs typeface="Times New Roman"/>
              </a:rPr>
              <a:t>1</a:t>
            </a:r>
            <a:r>
              <a:rPr lang="en-US" sz="2400" spc="-10" dirty="0">
                <a:solidFill>
                  <a:srgbClr val="080808"/>
                </a:solidFill>
                <a:latin typeface="Times New Roman"/>
                <a:cs typeface="Times New Roman"/>
              </a:rPr>
              <a:t>8</a:t>
            </a:r>
            <a:r>
              <a:rPr sz="2400" spc="-10" dirty="0">
                <a:solidFill>
                  <a:srgbClr val="080808"/>
                </a:solidFill>
                <a:latin typeface="Times New Roman"/>
                <a:cs typeface="Times New Roman"/>
              </a:rPr>
              <a:t>-modda</a:t>
            </a:r>
            <a:endParaRPr sz="2400" dirty="0">
              <a:latin typeface="Times New Roman"/>
              <a:cs typeface="Times New Roman"/>
            </a:endParaRPr>
          </a:p>
        </p:txBody>
      </p:sp>
    </p:spTree>
    <p:extLst>
      <p:ext uri="{BB962C8B-B14F-4D97-AF65-F5344CB8AC3E}">
        <p14:creationId xmlns:p14="http://schemas.microsoft.com/office/powerpoint/2010/main" val="3615855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355" y="115823"/>
            <a:ext cx="8960485" cy="6739890"/>
            <a:chOff x="181355" y="115823"/>
            <a:chExt cx="8960485" cy="6739890"/>
          </a:xfrm>
        </p:grpSpPr>
        <p:pic>
          <p:nvPicPr>
            <p:cNvPr id="3" name="object 3"/>
            <p:cNvPicPr/>
            <p:nvPr/>
          </p:nvPicPr>
          <p:blipFill>
            <a:blip r:embed="rId2" cstate="print"/>
            <a:stretch>
              <a:fillRect/>
            </a:stretch>
          </p:blipFill>
          <p:spPr>
            <a:xfrm>
              <a:off x="193547" y="115823"/>
              <a:ext cx="8948166" cy="1290065"/>
            </a:xfrm>
            <a:prstGeom prst="rect">
              <a:avLst/>
            </a:prstGeom>
          </p:spPr>
        </p:pic>
        <p:pic>
          <p:nvPicPr>
            <p:cNvPr id="4" name="object 4"/>
            <p:cNvPicPr/>
            <p:nvPr/>
          </p:nvPicPr>
          <p:blipFill>
            <a:blip r:embed="rId3" cstate="print"/>
            <a:stretch>
              <a:fillRect/>
            </a:stretch>
          </p:blipFill>
          <p:spPr>
            <a:xfrm>
              <a:off x="537971" y="3526535"/>
              <a:ext cx="8603742" cy="3329178"/>
            </a:xfrm>
            <a:prstGeom prst="rect">
              <a:avLst/>
            </a:prstGeom>
          </p:spPr>
        </p:pic>
        <p:pic>
          <p:nvPicPr>
            <p:cNvPr id="5" name="object 5"/>
            <p:cNvPicPr/>
            <p:nvPr/>
          </p:nvPicPr>
          <p:blipFill>
            <a:blip r:embed="rId4" cstate="print"/>
            <a:stretch>
              <a:fillRect/>
            </a:stretch>
          </p:blipFill>
          <p:spPr>
            <a:xfrm>
              <a:off x="194309" y="1125473"/>
              <a:ext cx="8703564" cy="5472666"/>
            </a:xfrm>
            <a:prstGeom prst="rect">
              <a:avLst/>
            </a:prstGeom>
          </p:spPr>
        </p:pic>
        <p:sp>
          <p:nvSpPr>
            <p:cNvPr id="6" name="object 6"/>
            <p:cNvSpPr/>
            <p:nvPr/>
          </p:nvSpPr>
          <p:spPr>
            <a:xfrm>
              <a:off x="194309" y="1125473"/>
              <a:ext cx="8703945" cy="5473065"/>
            </a:xfrm>
            <a:custGeom>
              <a:avLst/>
              <a:gdLst/>
              <a:ahLst/>
              <a:cxnLst/>
              <a:rect l="l" t="t" r="r" b="b"/>
              <a:pathLst>
                <a:path w="8703945" h="5473065">
                  <a:moveTo>
                    <a:pt x="8690102" y="25400"/>
                  </a:moveTo>
                  <a:lnTo>
                    <a:pt x="0" y="0"/>
                  </a:lnTo>
                  <a:lnTo>
                    <a:pt x="289" y="49520"/>
                  </a:lnTo>
                  <a:lnTo>
                    <a:pt x="570" y="99123"/>
                  </a:lnTo>
                  <a:lnTo>
                    <a:pt x="841" y="148804"/>
                  </a:lnTo>
                  <a:lnTo>
                    <a:pt x="1103" y="198564"/>
                  </a:lnTo>
                  <a:lnTo>
                    <a:pt x="1356" y="248399"/>
                  </a:lnTo>
                  <a:lnTo>
                    <a:pt x="1601" y="298308"/>
                  </a:lnTo>
                  <a:lnTo>
                    <a:pt x="1837" y="348289"/>
                  </a:lnTo>
                  <a:lnTo>
                    <a:pt x="2065" y="398341"/>
                  </a:lnTo>
                  <a:lnTo>
                    <a:pt x="2285" y="448461"/>
                  </a:lnTo>
                  <a:lnTo>
                    <a:pt x="2497" y="498647"/>
                  </a:lnTo>
                  <a:lnTo>
                    <a:pt x="2701" y="548899"/>
                  </a:lnTo>
                  <a:lnTo>
                    <a:pt x="2898" y="599213"/>
                  </a:lnTo>
                  <a:lnTo>
                    <a:pt x="3088" y="649589"/>
                  </a:lnTo>
                  <a:lnTo>
                    <a:pt x="3271" y="700024"/>
                  </a:lnTo>
                  <a:lnTo>
                    <a:pt x="3448" y="750516"/>
                  </a:lnTo>
                  <a:lnTo>
                    <a:pt x="3618" y="801065"/>
                  </a:lnTo>
                  <a:lnTo>
                    <a:pt x="3781" y="851667"/>
                  </a:lnTo>
                  <a:lnTo>
                    <a:pt x="3939" y="902321"/>
                  </a:lnTo>
                  <a:lnTo>
                    <a:pt x="4090" y="953025"/>
                  </a:lnTo>
                  <a:lnTo>
                    <a:pt x="4236" y="1003778"/>
                  </a:lnTo>
                  <a:lnTo>
                    <a:pt x="4376" y="1054577"/>
                  </a:lnTo>
                  <a:lnTo>
                    <a:pt x="4512" y="1105421"/>
                  </a:lnTo>
                  <a:lnTo>
                    <a:pt x="4642" y="1156308"/>
                  </a:lnTo>
                  <a:lnTo>
                    <a:pt x="4767" y="1207236"/>
                  </a:lnTo>
                  <a:lnTo>
                    <a:pt x="4888" y="1258203"/>
                  </a:lnTo>
                  <a:lnTo>
                    <a:pt x="5005" y="1309208"/>
                  </a:lnTo>
                  <a:lnTo>
                    <a:pt x="5117" y="1360249"/>
                  </a:lnTo>
                  <a:lnTo>
                    <a:pt x="5225" y="1411323"/>
                  </a:lnTo>
                  <a:lnTo>
                    <a:pt x="5330" y="1462429"/>
                  </a:lnTo>
                  <a:lnTo>
                    <a:pt x="5431" y="1513565"/>
                  </a:lnTo>
                  <a:lnTo>
                    <a:pt x="5529" y="1564729"/>
                  </a:lnTo>
                  <a:lnTo>
                    <a:pt x="5623" y="1615920"/>
                  </a:lnTo>
                  <a:lnTo>
                    <a:pt x="5715" y="1667136"/>
                  </a:lnTo>
                  <a:lnTo>
                    <a:pt x="5804" y="1718374"/>
                  </a:lnTo>
                  <a:lnTo>
                    <a:pt x="5891" y="1769634"/>
                  </a:lnTo>
                  <a:lnTo>
                    <a:pt x="5975" y="1820912"/>
                  </a:lnTo>
                  <a:lnTo>
                    <a:pt x="6058" y="1872208"/>
                  </a:lnTo>
                  <a:lnTo>
                    <a:pt x="6138" y="1923520"/>
                  </a:lnTo>
                  <a:lnTo>
                    <a:pt x="6217" y="1974845"/>
                  </a:lnTo>
                  <a:lnTo>
                    <a:pt x="6295" y="2026182"/>
                  </a:lnTo>
                  <a:lnTo>
                    <a:pt x="6371" y="2077529"/>
                  </a:lnTo>
                  <a:lnTo>
                    <a:pt x="6447" y="2128884"/>
                  </a:lnTo>
                  <a:lnTo>
                    <a:pt x="6522" y="2180246"/>
                  </a:lnTo>
                  <a:lnTo>
                    <a:pt x="6596" y="2231612"/>
                  </a:lnTo>
                  <a:lnTo>
                    <a:pt x="6670" y="2282981"/>
                  </a:lnTo>
                  <a:lnTo>
                    <a:pt x="6744" y="2334351"/>
                  </a:lnTo>
                  <a:lnTo>
                    <a:pt x="6818" y="2385720"/>
                  </a:lnTo>
                  <a:lnTo>
                    <a:pt x="6892" y="2437086"/>
                  </a:lnTo>
                  <a:lnTo>
                    <a:pt x="6967" y="2488447"/>
                  </a:lnTo>
                  <a:lnTo>
                    <a:pt x="7042" y="2539803"/>
                  </a:lnTo>
                  <a:lnTo>
                    <a:pt x="7119" y="2591149"/>
                  </a:lnTo>
                  <a:lnTo>
                    <a:pt x="7196" y="2642486"/>
                  </a:lnTo>
                  <a:lnTo>
                    <a:pt x="7275" y="2693811"/>
                  </a:lnTo>
                  <a:lnTo>
                    <a:pt x="7356" y="2745123"/>
                  </a:lnTo>
                  <a:lnTo>
                    <a:pt x="7438" y="2796418"/>
                  </a:lnTo>
                  <a:lnTo>
                    <a:pt x="7523" y="2847697"/>
                  </a:lnTo>
                  <a:lnTo>
                    <a:pt x="7610" y="2898956"/>
                  </a:lnTo>
                  <a:lnTo>
                    <a:pt x="7699" y="2950194"/>
                  </a:lnTo>
                  <a:lnTo>
                    <a:pt x="7791" y="3001410"/>
                  </a:lnTo>
                  <a:lnTo>
                    <a:pt x="7886" y="3052600"/>
                  </a:lnTo>
                  <a:lnTo>
                    <a:pt x="7984" y="3103765"/>
                  </a:lnTo>
                  <a:lnTo>
                    <a:pt x="8085" y="3154900"/>
                  </a:lnTo>
                  <a:lnTo>
                    <a:pt x="8190" y="3206006"/>
                  </a:lnTo>
                  <a:lnTo>
                    <a:pt x="8298" y="3257080"/>
                  </a:lnTo>
                  <a:lnTo>
                    <a:pt x="8411" y="3308120"/>
                  </a:lnTo>
                  <a:lnTo>
                    <a:pt x="8527" y="3359124"/>
                  </a:lnTo>
                  <a:lnTo>
                    <a:pt x="8648" y="3410091"/>
                  </a:lnTo>
                  <a:lnTo>
                    <a:pt x="8774" y="3461019"/>
                  </a:lnTo>
                  <a:lnTo>
                    <a:pt x="8904" y="3511905"/>
                  </a:lnTo>
                  <a:lnTo>
                    <a:pt x="9040" y="3562749"/>
                  </a:lnTo>
                  <a:lnTo>
                    <a:pt x="9180" y="3613548"/>
                  </a:lnTo>
                  <a:lnTo>
                    <a:pt x="9327" y="3664300"/>
                  </a:lnTo>
                  <a:lnTo>
                    <a:pt x="9478" y="3715004"/>
                  </a:lnTo>
                  <a:lnTo>
                    <a:pt x="9636" y="3765657"/>
                  </a:lnTo>
                  <a:lnTo>
                    <a:pt x="9800" y="3816259"/>
                  </a:lnTo>
                  <a:lnTo>
                    <a:pt x="9970" y="3866807"/>
                  </a:lnTo>
                  <a:lnTo>
                    <a:pt x="10146" y="3917299"/>
                  </a:lnTo>
                  <a:lnTo>
                    <a:pt x="10330" y="3967733"/>
                  </a:lnTo>
                  <a:lnTo>
                    <a:pt x="10520" y="4018108"/>
                  </a:lnTo>
                  <a:lnTo>
                    <a:pt x="10718" y="4068422"/>
                  </a:lnTo>
                  <a:lnTo>
                    <a:pt x="10922" y="4118673"/>
                  </a:lnTo>
                  <a:lnTo>
                    <a:pt x="11135" y="4168859"/>
                  </a:lnTo>
                  <a:lnTo>
                    <a:pt x="11355" y="4218978"/>
                  </a:lnTo>
                  <a:lnTo>
                    <a:pt x="11583" y="4269029"/>
                  </a:lnTo>
                  <a:lnTo>
                    <a:pt x="11820" y="4319009"/>
                  </a:lnTo>
                  <a:lnTo>
                    <a:pt x="12065" y="4368918"/>
                  </a:lnTo>
                  <a:lnTo>
                    <a:pt x="12318" y="4418752"/>
                  </a:lnTo>
                  <a:lnTo>
                    <a:pt x="12581" y="4468511"/>
                  </a:lnTo>
                  <a:lnTo>
                    <a:pt x="12852" y="4518191"/>
                  </a:lnTo>
                  <a:lnTo>
                    <a:pt x="13133" y="4567793"/>
                  </a:lnTo>
                  <a:lnTo>
                    <a:pt x="13423" y="4617313"/>
                  </a:lnTo>
                  <a:lnTo>
                    <a:pt x="78981" y="4617424"/>
                  </a:lnTo>
                  <a:lnTo>
                    <a:pt x="143871" y="4617754"/>
                  </a:lnTo>
                  <a:lnTo>
                    <a:pt x="208102" y="4618300"/>
                  </a:lnTo>
                  <a:lnTo>
                    <a:pt x="271680" y="4619060"/>
                  </a:lnTo>
                  <a:lnTo>
                    <a:pt x="334611" y="4620030"/>
                  </a:lnTo>
                  <a:lnTo>
                    <a:pt x="396903" y="4621208"/>
                  </a:lnTo>
                  <a:lnTo>
                    <a:pt x="458562" y="4622590"/>
                  </a:lnTo>
                  <a:lnTo>
                    <a:pt x="519595" y="4624174"/>
                  </a:lnTo>
                  <a:lnTo>
                    <a:pt x="580008" y="4625957"/>
                  </a:lnTo>
                  <a:lnTo>
                    <a:pt x="639809" y="4627936"/>
                  </a:lnTo>
                  <a:lnTo>
                    <a:pt x="699004" y="4630108"/>
                  </a:lnTo>
                  <a:lnTo>
                    <a:pt x="757600" y="4632470"/>
                  </a:lnTo>
                  <a:lnTo>
                    <a:pt x="815603" y="4635019"/>
                  </a:lnTo>
                  <a:lnTo>
                    <a:pt x="873020" y="4637752"/>
                  </a:lnTo>
                  <a:lnTo>
                    <a:pt x="929859" y="4640666"/>
                  </a:lnTo>
                  <a:lnTo>
                    <a:pt x="986125" y="4643759"/>
                  </a:lnTo>
                  <a:lnTo>
                    <a:pt x="1041826" y="4647027"/>
                  </a:lnTo>
                  <a:lnTo>
                    <a:pt x="1096968" y="4650468"/>
                  </a:lnTo>
                  <a:lnTo>
                    <a:pt x="1151558" y="4654078"/>
                  </a:lnTo>
                  <a:lnTo>
                    <a:pt x="1205602" y="4657855"/>
                  </a:lnTo>
                  <a:lnTo>
                    <a:pt x="1259108" y="4661796"/>
                  </a:lnTo>
                  <a:lnTo>
                    <a:pt x="1312082" y="4665897"/>
                  </a:lnTo>
                  <a:lnTo>
                    <a:pt x="1364531" y="4670157"/>
                  </a:lnTo>
                  <a:lnTo>
                    <a:pt x="1416461" y="4674571"/>
                  </a:lnTo>
                  <a:lnTo>
                    <a:pt x="1467880" y="4679137"/>
                  </a:lnTo>
                  <a:lnTo>
                    <a:pt x="1518794" y="4683853"/>
                  </a:lnTo>
                  <a:lnTo>
                    <a:pt x="1569210" y="4688714"/>
                  </a:lnTo>
                  <a:lnTo>
                    <a:pt x="1619134" y="4693719"/>
                  </a:lnTo>
                  <a:lnTo>
                    <a:pt x="1668573" y="4698864"/>
                  </a:lnTo>
                  <a:lnTo>
                    <a:pt x="1717535" y="4704147"/>
                  </a:lnTo>
                  <a:lnTo>
                    <a:pt x="1766025" y="4709564"/>
                  </a:lnTo>
                  <a:lnTo>
                    <a:pt x="1814051" y="4715113"/>
                  </a:lnTo>
                  <a:lnTo>
                    <a:pt x="1861618" y="4720790"/>
                  </a:lnTo>
                  <a:lnTo>
                    <a:pt x="1908735" y="4726593"/>
                  </a:lnTo>
                  <a:lnTo>
                    <a:pt x="1955408" y="4732519"/>
                  </a:lnTo>
                  <a:lnTo>
                    <a:pt x="2001642" y="4738564"/>
                  </a:lnTo>
                  <a:lnTo>
                    <a:pt x="2047446" y="4744727"/>
                  </a:lnTo>
                  <a:lnTo>
                    <a:pt x="2092826" y="4751004"/>
                  </a:lnTo>
                  <a:lnTo>
                    <a:pt x="2137788" y="4757391"/>
                  </a:lnTo>
                  <a:lnTo>
                    <a:pt x="2182340" y="4763887"/>
                  </a:lnTo>
                  <a:lnTo>
                    <a:pt x="2226488" y="4770488"/>
                  </a:lnTo>
                  <a:lnTo>
                    <a:pt x="2270238" y="4777192"/>
                  </a:lnTo>
                  <a:lnTo>
                    <a:pt x="2313598" y="4783994"/>
                  </a:lnTo>
                  <a:lnTo>
                    <a:pt x="2356574" y="4790894"/>
                  </a:lnTo>
                  <a:lnTo>
                    <a:pt x="2399173" y="4797887"/>
                  </a:lnTo>
                  <a:lnTo>
                    <a:pt x="2441402" y="4804970"/>
                  </a:lnTo>
                  <a:lnTo>
                    <a:pt x="2483268" y="4812141"/>
                  </a:lnTo>
                  <a:lnTo>
                    <a:pt x="2524776" y="4819397"/>
                  </a:lnTo>
                  <a:lnTo>
                    <a:pt x="2565935" y="4826735"/>
                  </a:lnTo>
                  <a:lnTo>
                    <a:pt x="2606750" y="4834152"/>
                  </a:lnTo>
                  <a:lnTo>
                    <a:pt x="2647228" y="4841644"/>
                  </a:lnTo>
                  <a:lnTo>
                    <a:pt x="2687377" y="4849210"/>
                  </a:lnTo>
                  <a:lnTo>
                    <a:pt x="2727202" y="4856846"/>
                  </a:lnTo>
                  <a:lnTo>
                    <a:pt x="2766711" y="4864549"/>
                  </a:lnTo>
                  <a:lnTo>
                    <a:pt x="2805910" y="4872317"/>
                  </a:lnTo>
                  <a:lnTo>
                    <a:pt x="2844807" y="4880145"/>
                  </a:lnTo>
                  <a:lnTo>
                    <a:pt x="2883407" y="4888033"/>
                  </a:lnTo>
                  <a:lnTo>
                    <a:pt x="2921717" y="4895976"/>
                  </a:lnTo>
                  <a:lnTo>
                    <a:pt x="2959745" y="4903971"/>
                  </a:lnTo>
                  <a:lnTo>
                    <a:pt x="2997497" y="4912016"/>
                  </a:lnTo>
                  <a:lnTo>
                    <a:pt x="3034979" y="4920108"/>
                  </a:lnTo>
                  <a:lnTo>
                    <a:pt x="3109163" y="4936420"/>
                  </a:lnTo>
                  <a:lnTo>
                    <a:pt x="3182351" y="4952885"/>
                  </a:lnTo>
                  <a:lnTo>
                    <a:pt x="3254596" y="4969478"/>
                  </a:lnTo>
                  <a:lnTo>
                    <a:pt x="3325952" y="4986176"/>
                  </a:lnTo>
                  <a:lnTo>
                    <a:pt x="3396473" y="5002956"/>
                  </a:lnTo>
                  <a:lnTo>
                    <a:pt x="3466214" y="5019794"/>
                  </a:lnTo>
                  <a:lnTo>
                    <a:pt x="3535227" y="5036667"/>
                  </a:lnTo>
                  <a:lnTo>
                    <a:pt x="3603567" y="5053552"/>
                  </a:lnTo>
                  <a:lnTo>
                    <a:pt x="3671288" y="5070425"/>
                  </a:lnTo>
                  <a:lnTo>
                    <a:pt x="3738443" y="5087263"/>
                  </a:lnTo>
                  <a:lnTo>
                    <a:pt x="3805086" y="5104042"/>
                  </a:lnTo>
                  <a:lnTo>
                    <a:pt x="3871272" y="5120740"/>
                  </a:lnTo>
                  <a:lnTo>
                    <a:pt x="3904210" y="5129050"/>
                  </a:lnTo>
                  <a:lnTo>
                    <a:pt x="3969810" y="5145581"/>
                  </a:lnTo>
                  <a:lnTo>
                    <a:pt x="4035087" y="5161971"/>
                  </a:lnTo>
                  <a:lnTo>
                    <a:pt x="4100094" y="5178197"/>
                  </a:lnTo>
                  <a:lnTo>
                    <a:pt x="4164886" y="5194236"/>
                  </a:lnTo>
                  <a:lnTo>
                    <a:pt x="4229516" y="5210064"/>
                  </a:lnTo>
                  <a:lnTo>
                    <a:pt x="4294039" y="5225659"/>
                  </a:lnTo>
                  <a:lnTo>
                    <a:pt x="4358508" y="5240996"/>
                  </a:lnTo>
                  <a:lnTo>
                    <a:pt x="4422976" y="5256052"/>
                  </a:lnTo>
                  <a:lnTo>
                    <a:pt x="4487499" y="5270804"/>
                  </a:lnTo>
                  <a:lnTo>
                    <a:pt x="4552129" y="5285228"/>
                  </a:lnTo>
                  <a:lnTo>
                    <a:pt x="4616921" y="5299302"/>
                  </a:lnTo>
                  <a:lnTo>
                    <a:pt x="4681929" y="5313001"/>
                  </a:lnTo>
                  <a:lnTo>
                    <a:pt x="4747205" y="5326302"/>
                  </a:lnTo>
                  <a:lnTo>
                    <a:pt x="4812805" y="5339182"/>
                  </a:lnTo>
                  <a:lnTo>
                    <a:pt x="4878782" y="5351618"/>
                  </a:lnTo>
                  <a:lnTo>
                    <a:pt x="4945189" y="5363585"/>
                  </a:lnTo>
                  <a:lnTo>
                    <a:pt x="5012082" y="5375062"/>
                  </a:lnTo>
                  <a:lnTo>
                    <a:pt x="5079512" y="5386023"/>
                  </a:lnTo>
                  <a:lnTo>
                    <a:pt x="5147536" y="5396447"/>
                  </a:lnTo>
                  <a:lnTo>
                    <a:pt x="5216205" y="5406309"/>
                  </a:lnTo>
                  <a:lnTo>
                    <a:pt x="5285575" y="5415586"/>
                  </a:lnTo>
                  <a:lnTo>
                    <a:pt x="5355699" y="5424255"/>
                  </a:lnTo>
                  <a:lnTo>
                    <a:pt x="5426631" y="5432292"/>
                  </a:lnTo>
                  <a:lnTo>
                    <a:pt x="5498424" y="5439674"/>
                  </a:lnTo>
                  <a:lnTo>
                    <a:pt x="5571134" y="5446377"/>
                  </a:lnTo>
                  <a:lnTo>
                    <a:pt x="5644812" y="5452379"/>
                  </a:lnTo>
                  <a:lnTo>
                    <a:pt x="5719514" y="5457655"/>
                  </a:lnTo>
                  <a:lnTo>
                    <a:pt x="5795293" y="5462183"/>
                  </a:lnTo>
                  <a:lnTo>
                    <a:pt x="5833604" y="5464159"/>
                  </a:lnTo>
                  <a:lnTo>
                    <a:pt x="5872203" y="5465939"/>
                  </a:lnTo>
                  <a:lnTo>
                    <a:pt x="5911099" y="5467520"/>
                  </a:lnTo>
                  <a:lnTo>
                    <a:pt x="5950298" y="5468899"/>
                  </a:lnTo>
                  <a:lnTo>
                    <a:pt x="5989807" y="5470073"/>
                  </a:lnTo>
                  <a:lnTo>
                    <a:pt x="6029632" y="5471040"/>
                  </a:lnTo>
                  <a:lnTo>
                    <a:pt x="6069780" y="5471797"/>
                  </a:lnTo>
                  <a:lnTo>
                    <a:pt x="6110259" y="5472340"/>
                  </a:lnTo>
                  <a:lnTo>
                    <a:pt x="6151073" y="5472666"/>
                  </a:lnTo>
                  <a:lnTo>
                    <a:pt x="6192232" y="5472773"/>
                  </a:lnTo>
                  <a:lnTo>
                    <a:pt x="6233740" y="5472658"/>
                  </a:lnTo>
                  <a:lnTo>
                    <a:pt x="6275605" y="5472318"/>
                  </a:lnTo>
                  <a:lnTo>
                    <a:pt x="6317833" y="5471749"/>
                  </a:lnTo>
                  <a:lnTo>
                    <a:pt x="6360432" y="5470950"/>
                  </a:lnTo>
                  <a:lnTo>
                    <a:pt x="6403408" y="5469917"/>
                  </a:lnTo>
                  <a:lnTo>
                    <a:pt x="6446768" y="5468646"/>
                  </a:lnTo>
                  <a:lnTo>
                    <a:pt x="6490518" y="5467136"/>
                  </a:lnTo>
                  <a:lnTo>
                    <a:pt x="6534665" y="5465384"/>
                  </a:lnTo>
                  <a:lnTo>
                    <a:pt x="6579217" y="5463385"/>
                  </a:lnTo>
                  <a:lnTo>
                    <a:pt x="6624179" y="5461138"/>
                  </a:lnTo>
                  <a:lnTo>
                    <a:pt x="6669558" y="5458640"/>
                  </a:lnTo>
                  <a:lnTo>
                    <a:pt x="6715361" y="5455887"/>
                  </a:lnTo>
                  <a:lnTo>
                    <a:pt x="6761596" y="5452877"/>
                  </a:lnTo>
                  <a:lnTo>
                    <a:pt x="6808268" y="5449606"/>
                  </a:lnTo>
                  <a:lnTo>
                    <a:pt x="6855384" y="5446073"/>
                  </a:lnTo>
                  <a:lnTo>
                    <a:pt x="6902952" y="5442273"/>
                  </a:lnTo>
                  <a:lnTo>
                    <a:pt x="6950977" y="5438204"/>
                  </a:lnTo>
                  <a:lnTo>
                    <a:pt x="6999467" y="5433864"/>
                  </a:lnTo>
                  <a:lnTo>
                    <a:pt x="7048428" y="5429248"/>
                  </a:lnTo>
                  <a:lnTo>
                    <a:pt x="7097867" y="5424354"/>
                  </a:lnTo>
                  <a:lnTo>
                    <a:pt x="7147791" y="5419180"/>
                  </a:lnTo>
                  <a:lnTo>
                    <a:pt x="7198206" y="5413722"/>
                  </a:lnTo>
                  <a:lnTo>
                    <a:pt x="7249119" y="5407978"/>
                  </a:lnTo>
                  <a:lnTo>
                    <a:pt x="7300538" y="5401944"/>
                  </a:lnTo>
                  <a:lnTo>
                    <a:pt x="7352468" y="5395618"/>
                  </a:lnTo>
                  <a:lnTo>
                    <a:pt x="7404916" y="5388996"/>
                  </a:lnTo>
                  <a:lnTo>
                    <a:pt x="7457890" y="5382076"/>
                  </a:lnTo>
                  <a:lnTo>
                    <a:pt x="7511395" y="5374855"/>
                  </a:lnTo>
                  <a:lnTo>
                    <a:pt x="7565439" y="5367330"/>
                  </a:lnTo>
                  <a:lnTo>
                    <a:pt x="7620029" y="5359497"/>
                  </a:lnTo>
                  <a:lnTo>
                    <a:pt x="7675170" y="5351355"/>
                  </a:lnTo>
                  <a:lnTo>
                    <a:pt x="7730870" y="5342900"/>
                  </a:lnTo>
                  <a:lnTo>
                    <a:pt x="7787136" y="5334129"/>
                  </a:lnTo>
                  <a:lnTo>
                    <a:pt x="7843974" y="5325039"/>
                  </a:lnTo>
                  <a:lnTo>
                    <a:pt x="7901391" y="5315628"/>
                  </a:lnTo>
                  <a:lnTo>
                    <a:pt x="7959394" y="5305892"/>
                  </a:lnTo>
                  <a:lnTo>
                    <a:pt x="8017989" y="5295828"/>
                  </a:lnTo>
                  <a:lnTo>
                    <a:pt x="8077183" y="5285434"/>
                  </a:lnTo>
                  <a:lnTo>
                    <a:pt x="8136984" y="5274707"/>
                  </a:lnTo>
                  <a:lnTo>
                    <a:pt x="8197397" y="5263643"/>
                  </a:lnTo>
                  <a:lnTo>
                    <a:pt x="8258429" y="5252240"/>
                  </a:lnTo>
                  <a:lnTo>
                    <a:pt x="8320087" y="5240495"/>
                  </a:lnTo>
                  <a:lnTo>
                    <a:pt x="8382379" y="5228405"/>
                  </a:lnTo>
                  <a:lnTo>
                    <a:pt x="8445309" y="5215967"/>
                  </a:lnTo>
                  <a:lnTo>
                    <a:pt x="8508887" y="5203178"/>
                  </a:lnTo>
                  <a:lnTo>
                    <a:pt x="8573117" y="5190035"/>
                  </a:lnTo>
                  <a:lnTo>
                    <a:pt x="8638007" y="5176536"/>
                  </a:lnTo>
                  <a:lnTo>
                    <a:pt x="8703564" y="5162677"/>
                  </a:lnTo>
                  <a:lnTo>
                    <a:pt x="8703431" y="5111566"/>
                  </a:lnTo>
                  <a:lnTo>
                    <a:pt x="8703299" y="5060470"/>
                  </a:lnTo>
                  <a:lnTo>
                    <a:pt x="8703167" y="5009389"/>
                  </a:lnTo>
                  <a:lnTo>
                    <a:pt x="8703035" y="4958322"/>
                  </a:lnTo>
                  <a:lnTo>
                    <a:pt x="8702903" y="4907268"/>
                  </a:lnTo>
                  <a:lnTo>
                    <a:pt x="8702771" y="4856229"/>
                  </a:lnTo>
                  <a:lnTo>
                    <a:pt x="8702639" y="4805202"/>
                  </a:lnTo>
                  <a:lnTo>
                    <a:pt x="8702507" y="4754189"/>
                  </a:lnTo>
                  <a:lnTo>
                    <a:pt x="8702375" y="4703188"/>
                  </a:lnTo>
                  <a:lnTo>
                    <a:pt x="8702243" y="4652200"/>
                  </a:lnTo>
                  <a:lnTo>
                    <a:pt x="8702111" y="4601224"/>
                  </a:lnTo>
                  <a:lnTo>
                    <a:pt x="8701979" y="4550259"/>
                  </a:lnTo>
                  <a:lnTo>
                    <a:pt x="8701847" y="4499306"/>
                  </a:lnTo>
                  <a:lnTo>
                    <a:pt x="8701715" y="4448365"/>
                  </a:lnTo>
                  <a:lnTo>
                    <a:pt x="8701583" y="4397434"/>
                  </a:lnTo>
                  <a:lnTo>
                    <a:pt x="8701451" y="4346514"/>
                  </a:lnTo>
                  <a:lnTo>
                    <a:pt x="8701318" y="4295604"/>
                  </a:lnTo>
                  <a:lnTo>
                    <a:pt x="8701186" y="4244704"/>
                  </a:lnTo>
                  <a:lnTo>
                    <a:pt x="8701054" y="4193814"/>
                  </a:lnTo>
                  <a:lnTo>
                    <a:pt x="8700922" y="4142933"/>
                  </a:lnTo>
                  <a:lnTo>
                    <a:pt x="8700790" y="4092062"/>
                  </a:lnTo>
                  <a:lnTo>
                    <a:pt x="8700658" y="4041199"/>
                  </a:lnTo>
                  <a:lnTo>
                    <a:pt x="8700525" y="3990345"/>
                  </a:lnTo>
                  <a:lnTo>
                    <a:pt x="8700393" y="3939499"/>
                  </a:lnTo>
                  <a:lnTo>
                    <a:pt x="8700261" y="3888661"/>
                  </a:lnTo>
                  <a:lnTo>
                    <a:pt x="8700129" y="3837830"/>
                  </a:lnTo>
                  <a:lnTo>
                    <a:pt x="8699996" y="3787007"/>
                  </a:lnTo>
                  <a:lnTo>
                    <a:pt x="8699864" y="3736191"/>
                  </a:lnTo>
                  <a:lnTo>
                    <a:pt x="8699732" y="3685381"/>
                  </a:lnTo>
                  <a:lnTo>
                    <a:pt x="8699599" y="3634578"/>
                  </a:lnTo>
                  <a:lnTo>
                    <a:pt x="8699467" y="3583781"/>
                  </a:lnTo>
                  <a:lnTo>
                    <a:pt x="8699335" y="3532990"/>
                  </a:lnTo>
                  <a:lnTo>
                    <a:pt x="8699202" y="3482205"/>
                  </a:lnTo>
                  <a:lnTo>
                    <a:pt x="8699070" y="3431424"/>
                  </a:lnTo>
                  <a:lnTo>
                    <a:pt x="8698937" y="3380649"/>
                  </a:lnTo>
                  <a:lnTo>
                    <a:pt x="8698805" y="3329878"/>
                  </a:lnTo>
                  <a:lnTo>
                    <a:pt x="8698672" y="3279112"/>
                  </a:lnTo>
                  <a:lnTo>
                    <a:pt x="8698540" y="3228349"/>
                  </a:lnTo>
                  <a:lnTo>
                    <a:pt x="8698407" y="3177591"/>
                  </a:lnTo>
                  <a:lnTo>
                    <a:pt x="8698274" y="3126836"/>
                  </a:lnTo>
                  <a:lnTo>
                    <a:pt x="8698142" y="3076083"/>
                  </a:lnTo>
                  <a:lnTo>
                    <a:pt x="8698009" y="3025334"/>
                  </a:lnTo>
                  <a:lnTo>
                    <a:pt x="8697876" y="2974587"/>
                  </a:lnTo>
                  <a:lnTo>
                    <a:pt x="8697744" y="2923843"/>
                  </a:lnTo>
                  <a:lnTo>
                    <a:pt x="8697611" y="2873100"/>
                  </a:lnTo>
                  <a:lnTo>
                    <a:pt x="8697478" y="2822360"/>
                  </a:lnTo>
                  <a:lnTo>
                    <a:pt x="8697345" y="2771620"/>
                  </a:lnTo>
                  <a:lnTo>
                    <a:pt x="8697212" y="2720882"/>
                  </a:lnTo>
                  <a:lnTo>
                    <a:pt x="8697080" y="2670144"/>
                  </a:lnTo>
                  <a:lnTo>
                    <a:pt x="8696947" y="2619407"/>
                  </a:lnTo>
                  <a:lnTo>
                    <a:pt x="8696814" y="2568669"/>
                  </a:lnTo>
                  <a:lnTo>
                    <a:pt x="8696681" y="2517932"/>
                  </a:lnTo>
                  <a:lnTo>
                    <a:pt x="8696548" y="2467194"/>
                  </a:lnTo>
                  <a:lnTo>
                    <a:pt x="8696414" y="2416456"/>
                  </a:lnTo>
                  <a:lnTo>
                    <a:pt x="8696281" y="2365716"/>
                  </a:lnTo>
                  <a:lnTo>
                    <a:pt x="8696148" y="2314976"/>
                  </a:lnTo>
                  <a:lnTo>
                    <a:pt x="8696015" y="2264233"/>
                  </a:lnTo>
                  <a:lnTo>
                    <a:pt x="8695882" y="2213489"/>
                  </a:lnTo>
                  <a:lnTo>
                    <a:pt x="8695748" y="2162742"/>
                  </a:lnTo>
                  <a:lnTo>
                    <a:pt x="8695615" y="2111993"/>
                  </a:lnTo>
                  <a:lnTo>
                    <a:pt x="8695482" y="2061240"/>
                  </a:lnTo>
                  <a:lnTo>
                    <a:pt x="8695348" y="2010485"/>
                  </a:lnTo>
                  <a:lnTo>
                    <a:pt x="8695215" y="1959727"/>
                  </a:lnTo>
                  <a:lnTo>
                    <a:pt x="8695081" y="1908964"/>
                  </a:lnTo>
                  <a:lnTo>
                    <a:pt x="8694948" y="1858198"/>
                  </a:lnTo>
                  <a:lnTo>
                    <a:pt x="8694814" y="1807427"/>
                  </a:lnTo>
                  <a:lnTo>
                    <a:pt x="8694680" y="1756652"/>
                  </a:lnTo>
                  <a:lnTo>
                    <a:pt x="8694547" y="1705871"/>
                  </a:lnTo>
                  <a:lnTo>
                    <a:pt x="8694413" y="1655086"/>
                  </a:lnTo>
                  <a:lnTo>
                    <a:pt x="8694279" y="1604295"/>
                  </a:lnTo>
                  <a:lnTo>
                    <a:pt x="8694145" y="1553498"/>
                  </a:lnTo>
                  <a:lnTo>
                    <a:pt x="8694011" y="1502695"/>
                  </a:lnTo>
                  <a:lnTo>
                    <a:pt x="8693877" y="1451885"/>
                  </a:lnTo>
                  <a:lnTo>
                    <a:pt x="8693743" y="1401069"/>
                  </a:lnTo>
                  <a:lnTo>
                    <a:pt x="8693609" y="1350246"/>
                  </a:lnTo>
                  <a:lnTo>
                    <a:pt x="8693475" y="1299415"/>
                  </a:lnTo>
                  <a:lnTo>
                    <a:pt x="8693341" y="1248577"/>
                  </a:lnTo>
                  <a:lnTo>
                    <a:pt x="8693207" y="1197731"/>
                  </a:lnTo>
                  <a:lnTo>
                    <a:pt x="8693072" y="1146877"/>
                  </a:lnTo>
                  <a:lnTo>
                    <a:pt x="8692938" y="1096014"/>
                  </a:lnTo>
                  <a:lnTo>
                    <a:pt x="8692804" y="1045143"/>
                  </a:lnTo>
                  <a:lnTo>
                    <a:pt x="8692669" y="994262"/>
                  </a:lnTo>
                  <a:lnTo>
                    <a:pt x="8692535" y="943372"/>
                  </a:lnTo>
                  <a:lnTo>
                    <a:pt x="8692400" y="892472"/>
                  </a:lnTo>
                  <a:lnTo>
                    <a:pt x="8692265" y="841562"/>
                  </a:lnTo>
                  <a:lnTo>
                    <a:pt x="8692131" y="790642"/>
                  </a:lnTo>
                  <a:lnTo>
                    <a:pt x="8691996" y="739711"/>
                  </a:lnTo>
                  <a:lnTo>
                    <a:pt x="8691861" y="688770"/>
                  </a:lnTo>
                  <a:lnTo>
                    <a:pt x="8691726" y="637817"/>
                  </a:lnTo>
                  <a:lnTo>
                    <a:pt x="8691591" y="586852"/>
                  </a:lnTo>
                  <a:lnTo>
                    <a:pt x="8691456" y="535876"/>
                  </a:lnTo>
                  <a:lnTo>
                    <a:pt x="8691321" y="484888"/>
                  </a:lnTo>
                  <a:lnTo>
                    <a:pt x="8691186" y="433887"/>
                  </a:lnTo>
                  <a:lnTo>
                    <a:pt x="8691050" y="382874"/>
                  </a:lnTo>
                  <a:lnTo>
                    <a:pt x="8690915" y="331847"/>
                  </a:lnTo>
                  <a:lnTo>
                    <a:pt x="8690780" y="280808"/>
                  </a:lnTo>
                  <a:lnTo>
                    <a:pt x="8690644" y="229754"/>
                  </a:lnTo>
                  <a:lnTo>
                    <a:pt x="8690509" y="178687"/>
                  </a:lnTo>
                  <a:lnTo>
                    <a:pt x="8690373" y="127606"/>
                  </a:lnTo>
                  <a:lnTo>
                    <a:pt x="8690237" y="76510"/>
                  </a:lnTo>
                  <a:lnTo>
                    <a:pt x="8690102" y="25400"/>
                  </a:lnTo>
                  <a:close/>
                </a:path>
              </a:pathLst>
            </a:custGeom>
            <a:ln w="25908">
              <a:solidFill>
                <a:srgbClr val="3481A7"/>
              </a:solidFill>
            </a:ln>
          </p:spPr>
          <p:txBody>
            <a:bodyPr wrap="square" lIns="0" tIns="0" rIns="0" bIns="0" rtlCol="0"/>
            <a:lstStyle/>
            <a:p>
              <a:endParaRPr/>
            </a:p>
          </p:txBody>
        </p:sp>
      </p:grpSp>
      <p:sp>
        <p:nvSpPr>
          <p:cNvPr id="7" name="object 7"/>
          <p:cNvSpPr txBox="1"/>
          <p:nvPr/>
        </p:nvSpPr>
        <p:spPr>
          <a:xfrm>
            <a:off x="369214" y="238759"/>
            <a:ext cx="8339455" cy="4841875"/>
          </a:xfrm>
          <a:prstGeom prst="rect">
            <a:avLst/>
          </a:prstGeom>
        </p:spPr>
        <p:txBody>
          <a:bodyPr vert="horz" wrap="square" lIns="0" tIns="12700" rIns="0" bIns="0" rtlCol="0">
            <a:spAutoFit/>
          </a:bodyPr>
          <a:lstStyle/>
          <a:p>
            <a:pPr marL="70485" algn="just">
              <a:lnSpc>
                <a:spcPct val="100000"/>
              </a:lnSpc>
              <a:spcBef>
                <a:spcPts val="100"/>
              </a:spcBef>
            </a:pPr>
            <a:r>
              <a:rPr sz="2800" b="1" dirty="0">
                <a:solidFill>
                  <a:srgbClr val="080808"/>
                </a:solidFill>
                <a:latin typeface="Times New Roman"/>
                <a:cs typeface="Times New Roman"/>
              </a:rPr>
              <a:t>«</a:t>
            </a:r>
            <a:r>
              <a:rPr sz="3000" b="1" dirty="0">
                <a:solidFill>
                  <a:srgbClr val="080808"/>
                </a:solidFill>
                <a:latin typeface="Times New Roman"/>
                <a:cs typeface="Times New Roman"/>
              </a:rPr>
              <a:t>6+3»</a:t>
            </a:r>
            <a:r>
              <a:rPr sz="3000" b="1" spc="-30" dirty="0">
                <a:solidFill>
                  <a:srgbClr val="080808"/>
                </a:solidFill>
                <a:latin typeface="Times New Roman"/>
                <a:cs typeface="Times New Roman"/>
              </a:rPr>
              <a:t> </a:t>
            </a:r>
            <a:r>
              <a:rPr sz="3000" b="1" dirty="0">
                <a:solidFill>
                  <a:srgbClr val="080808"/>
                </a:solidFill>
                <a:latin typeface="Times New Roman"/>
                <a:cs typeface="Times New Roman"/>
              </a:rPr>
              <a:t>muloqot</a:t>
            </a:r>
            <a:r>
              <a:rPr sz="3000" b="1" spc="-35" dirty="0">
                <a:solidFill>
                  <a:srgbClr val="080808"/>
                </a:solidFill>
                <a:latin typeface="Times New Roman"/>
                <a:cs typeface="Times New Roman"/>
              </a:rPr>
              <a:t> </a:t>
            </a:r>
            <a:r>
              <a:rPr sz="3000" b="1" dirty="0">
                <a:solidFill>
                  <a:srgbClr val="080808"/>
                </a:solidFill>
                <a:latin typeface="Times New Roman"/>
                <a:cs typeface="Times New Roman"/>
              </a:rPr>
              <a:t>guruhini</a:t>
            </a:r>
            <a:r>
              <a:rPr sz="3000" b="1" spc="-40" dirty="0">
                <a:solidFill>
                  <a:srgbClr val="080808"/>
                </a:solidFill>
                <a:latin typeface="Times New Roman"/>
                <a:cs typeface="Times New Roman"/>
              </a:rPr>
              <a:t> </a:t>
            </a:r>
            <a:r>
              <a:rPr sz="3000" b="1" dirty="0">
                <a:solidFill>
                  <a:srgbClr val="080808"/>
                </a:solidFill>
                <a:latin typeface="Times New Roman"/>
                <a:cs typeface="Times New Roman"/>
              </a:rPr>
              <a:t>tashkil</a:t>
            </a:r>
            <a:r>
              <a:rPr sz="3000" b="1" spc="-25" dirty="0">
                <a:solidFill>
                  <a:srgbClr val="080808"/>
                </a:solidFill>
                <a:latin typeface="Times New Roman"/>
                <a:cs typeface="Times New Roman"/>
              </a:rPr>
              <a:t> </a:t>
            </a:r>
            <a:r>
              <a:rPr sz="3000" b="1" dirty="0">
                <a:solidFill>
                  <a:srgbClr val="080808"/>
                </a:solidFill>
                <a:latin typeface="Times New Roman"/>
                <a:cs typeface="Times New Roman"/>
              </a:rPr>
              <a:t>etish</a:t>
            </a:r>
            <a:r>
              <a:rPr sz="3000" b="1" spc="-15" dirty="0">
                <a:solidFill>
                  <a:srgbClr val="080808"/>
                </a:solidFill>
                <a:latin typeface="Times New Roman"/>
                <a:cs typeface="Times New Roman"/>
              </a:rPr>
              <a:t> </a:t>
            </a:r>
            <a:r>
              <a:rPr sz="3000" b="1" spc="-10" dirty="0">
                <a:solidFill>
                  <a:srgbClr val="080808"/>
                </a:solidFill>
                <a:latin typeface="Times New Roman"/>
                <a:cs typeface="Times New Roman"/>
              </a:rPr>
              <a:t>tashabbusi</a:t>
            </a:r>
            <a:endParaRPr sz="3000">
              <a:latin typeface="Times New Roman"/>
              <a:cs typeface="Times New Roman"/>
            </a:endParaRPr>
          </a:p>
          <a:p>
            <a:pPr>
              <a:lnSpc>
                <a:spcPct val="100000"/>
              </a:lnSpc>
              <a:spcBef>
                <a:spcPts val="860"/>
              </a:spcBef>
            </a:pPr>
            <a:endParaRPr sz="3000">
              <a:latin typeface="Times New Roman"/>
              <a:cs typeface="Times New Roman"/>
            </a:endParaRPr>
          </a:p>
          <a:p>
            <a:pPr marL="12700" marR="5715" algn="just">
              <a:lnSpc>
                <a:spcPct val="83400"/>
              </a:lnSpc>
            </a:pPr>
            <a:r>
              <a:rPr sz="3000" dirty="0">
                <a:solidFill>
                  <a:srgbClr val="080808"/>
                </a:solidFill>
                <a:latin typeface="Times New Roman"/>
                <a:cs typeface="Times New Roman"/>
              </a:rPr>
              <a:t>Tashabbusning</a:t>
            </a:r>
            <a:r>
              <a:rPr sz="3000" spc="75" dirty="0">
                <a:solidFill>
                  <a:srgbClr val="080808"/>
                </a:solidFill>
                <a:latin typeface="Times New Roman"/>
                <a:cs typeface="Times New Roman"/>
              </a:rPr>
              <a:t>  </a:t>
            </a:r>
            <a:r>
              <a:rPr sz="3000" spc="-25" dirty="0">
                <a:solidFill>
                  <a:srgbClr val="080808"/>
                </a:solidFill>
                <a:latin typeface="Times New Roman"/>
                <a:cs typeface="Times New Roman"/>
              </a:rPr>
              <a:t>mazmun-</a:t>
            </a:r>
            <a:r>
              <a:rPr sz="3000" dirty="0">
                <a:solidFill>
                  <a:srgbClr val="080808"/>
                </a:solidFill>
                <a:latin typeface="Times New Roman"/>
                <a:cs typeface="Times New Roman"/>
              </a:rPr>
              <a:t>mohiyati</a:t>
            </a:r>
            <a:r>
              <a:rPr sz="3000" spc="75" dirty="0">
                <a:solidFill>
                  <a:srgbClr val="080808"/>
                </a:solidFill>
                <a:latin typeface="Times New Roman"/>
                <a:cs typeface="Times New Roman"/>
              </a:rPr>
              <a:t>  </a:t>
            </a:r>
            <a:r>
              <a:rPr sz="3000" dirty="0">
                <a:solidFill>
                  <a:srgbClr val="080808"/>
                </a:solidFill>
                <a:latin typeface="Times New Roman"/>
                <a:cs typeface="Times New Roman"/>
              </a:rPr>
              <a:t>shundan</a:t>
            </a:r>
            <a:r>
              <a:rPr sz="3000" spc="75" dirty="0">
                <a:solidFill>
                  <a:srgbClr val="080808"/>
                </a:solidFill>
                <a:latin typeface="Times New Roman"/>
                <a:cs typeface="Times New Roman"/>
              </a:rPr>
              <a:t>  </a:t>
            </a:r>
            <a:r>
              <a:rPr sz="3000" spc="-10" dirty="0">
                <a:solidFill>
                  <a:srgbClr val="080808"/>
                </a:solidFill>
                <a:latin typeface="Times New Roman"/>
                <a:cs typeface="Times New Roman"/>
              </a:rPr>
              <a:t>iboratki, </a:t>
            </a:r>
            <a:r>
              <a:rPr sz="3000" dirty="0">
                <a:solidFill>
                  <a:srgbClr val="080808"/>
                </a:solidFill>
                <a:latin typeface="Times New Roman"/>
                <a:cs typeface="Times New Roman"/>
              </a:rPr>
              <a:t>afg’onistonliklar</a:t>
            </a:r>
            <a:r>
              <a:rPr sz="3000" spc="459" dirty="0">
                <a:solidFill>
                  <a:srgbClr val="080808"/>
                </a:solidFill>
                <a:latin typeface="Times New Roman"/>
                <a:cs typeface="Times New Roman"/>
              </a:rPr>
              <a:t>   </a:t>
            </a:r>
            <a:r>
              <a:rPr sz="3000" dirty="0">
                <a:solidFill>
                  <a:srgbClr val="080808"/>
                </a:solidFill>
                <a:latin typeface="Times New Roman"/>
                <a:cs typeface="Times New Roman"/>
              </a:rPr>
              <a:t>o’z</a:t>
            </a:r>
            <a:r>
              <a:rPr sz="3000" spc="455" dirty="0">
                <a:solidFill>
                  <a:srgbClr val="080808"/>
                </a:solidFill>
                <a:latin typeface="Times New Roman"/>
                <a:cs typeface="Times New Roman"/>
              </a:rPr>
              <a:t>   </a:t>
            </a:r>
            <a:r>
              <a:rPr sz="3000" dirty="0">
                <a:solidFill>
                  <a:srgbClr val="080808"/>
                </a:solidFill>
                <a:latin typeface="Times New Roman"/>
                <a:cs typeface="Times New Roman"/>
              </a:rPr>
              <a:t>mamlakati</a:t>
            </a:r>
            <a:r>
              <a:rPr sz="3000" spc="465" dirty="0">
                <a:solidFill>
                  <a:srgbClr val="080808"/>
                </a:solidFill>
                <a:latin typeface="Times New Roman"/>
                <a:cs typeface="Times New Roman"/>
              </a:rPr>
              <a:t>   </a:t>
            </a:r>
            <a:r>
              <a:rPr sz="3000" spc="-10" dirty="0">
                <a:solidFill>
                  <a:srgbClr val="080808"/>
                </a:solidFill>
                <a:latin typeface="Times New Roman"/>
                <a:cs typeface="Times New Roman"/>
              </a:rPr>
              <a:t>muammolarini </a:t>
            </a:r>
            <a:r>
              <a:rPr sz="3000" dirty="0">
                <a:solidFill>
                  <a:srgbClr val="080808"/>
                </a:solidFill>
                <a:latin typeface="Times New Roman"/>
                <a:cs typeface="Times New Roman"/>
              </a:rPr>
              <a:t>o’zlari,</a:t>
            </a:r>
            <a:r>
              <a:rPr sz="3000" spc="65" dirty="0">
                <a:solidFill>
                  <a:srgbClr val="080808"/>
                </a:solidFill>
                <a:latin typeface="Times New Roman"/>
                <a:cs typeface="Times New Roman"/>
              </a:rPr>
              <a:t>  </a:t>
            </a:r>
            <a:r>
              <a:rPr sz="3000" dirty="0">
                <a:solidFill>
                  <a:srgbClr val="080808"/>
                </a:solidFill>
                <a:latin typeface="Times New Roman"/>
                <a:cs typeface="Times New Roman"/>
              </a:rPr>
              <a:t>Afg’onistonda</a:t>
            </a:r>
            <a:r>
              <a:rPr sz="3000" spc="60" dirty="0">
                <a:solidFill>
                  <a:srgbClr val="080808"/>
                </a:solidFill>
                <a:latin typeface="Times New Roman"/>
                <a:cs typeface="Times New Roman"/>
              </a:rPr>
              <a:t>  </a:t>
            </a:r>
            <a:r>
              <a:rPr sz="3000" dirty="0">
                <a:solidFill>
                  <a:srgbClr val="080808"/>
                </a:solidFill>
                <a:latin typeface="Times New Roman"/>
                <a:cs typeface="Times New Roman"/>
              </a:rPr>
              <a:t>urushning</a:t>
            </a:r>
            <a:r>
              <a:rPr sz="3000" spc="65" dirty="0">
                <a:solidFill>
                  <a:srgbClr val="080808"/>
                </a:solidFill>
                <a:latin typeface="Times New Roman"/>
                <a:cs typeface="Times New Roman"/>
              </a:rPr>
              <a:t>  </a:t>
            </a:r>
            <a:r>
              <a:rPr sz="3000" dirty="0">
                <a:solidFill>
                  <a:srgbClr val="080808"/>
                </a:solidFill>
                <a:latin typeface="Times New Roman"/>
                <a:cs typeface="Times New Roman"/>
              </a:rPr>
              <a:t>tugashi</a:t>
            </a:r>
            <a:r>
              <a:rPr sz="3000" spc="65" dirty="0">
                <a:solidFill>
                  <a:srgbClr val="080808"/>
                </a:solidFill>
                <a:latin typeface="Times New Roman"/>
                <a:cs typeface="Times New Roman"/>
              </a:rPr>
              <a:t>  </a:t>
            </a:r>
            <a:r>
              <a:rPr sz="3000" dirty="0">
                <a:solidFill>
                  <a:srgbClr val="080808"/>
                </a:solidFill>
                <a:latin typeface="Times New Roman"/>
                <a:cs typeface="Times New Roman"/>
              </a:rPr>
              <a:t>va</a:t>
            </a:r>
            <a:r>
              <a:rPr sz="3000" spc="70" dirty="0">
                <a:solidFill>
                  <a:srgbClr val="080808"/>
                </a:solidFill>
                <a:latin typeface="Times New Roman"/>
                <a:cs typeface="Times New Roman"/>
              </a:rPr>
              <a:t>  </a:t>
            </a:r>
            <a:r>
              <a:rPr sz="3000" spc="-10" dirty="0">
                <a:solidFill>
                  <a:srgbClr val="080808"/>
                </a:solidFill>
                <a:latin typeface="Times New Roman"/>
                <a:cs typeface="Times New Roman"/>
              </a:rPr>
              <a:t>unung </a:t>
            </a:r>
            <a:r>
              <a:rPr sz="3000" dirty="0">
                <a:solidFill>
                  <a:srgbClr val="080808"/>
                </a:solidFill>
                <a:latin typeface="Times New Roman"/>
                <a:cs typeface="Times New Roman"/>
              </a:rPr>
              <a:t>barqaror</a:t>
            </a:r>
            <a:r>
              <a:rPr sz="3000" spc="625" dirty="0">
                <a:solidFill>
                  <a:srgbClr val="080808"/>
                </a:solidFill>
                <a:latin typeface="Times New Roman"/>
                <a:cs typeface="Times New Roman"/>
              </a:rPr>
              <a:t>   </a:t>
            </a:r>
            <a:r>
              <a:rPr sz="3000" dirty="0">
                <a:solidFill>
                  <a:srgbClr val="080808"/>
                </a:solidFill>
                <a:latin typeface="Times New Roman"/>
                <a:cs typeface="Times New Roman"/>
              </a:rPr>
              <a:t>kelajagidan</a:t>
            </a:r>
            <a:r>
              <a:rPr sz="3000" spc="625" dirty="0">
                <a:solidFill>
                  <a:srgbClr val="080808"/>
                </a:solidFill>
                <a:latin typeface="Times New Roman"/>
                <a:cs typeface="Times New Roman"/>
              </a:rPr>
              <a:t>   </a:t>
            </a:r>
            <a:r>
              <a:rPr sz="3000" dirty="0">
                <a:solidFill>
                  <a:srgbClr val="080808"/>
                </a:solidFill>
                <a:latin typeface="Times New Roman"/>
                <a:cs typeface="Times New Roman"/>
              </a:rPr>
              <a:t>manfaatdor</a:t>
            </a:r>
            <a:r>
              <a:rPr sz="3000" spc="625" dirty="0">
                <a:solidFill>
                  <a:srgbClr val="080808"/>
                </a:solidFill>
                <a:latin typeface="Times New Roman"/>
                <a:cs typeface="Times New Roman"/>
              </a:rPr>
              <a:t>   </a:t>
            </a:r>
            <a:r>
              <a:rPr sz="3000" spc="-10" dirty="0">
                <a:solidFill>
                  <a:srgbClr val="080808"/>
                </a:solidFill>
                <a:latin typeface="Times New Roman"/>
                <a:cs typeface="Times New Roman"/>
              </a:rPr>
              <a:t>mamlakatlar </a:t>
            </a:r>
            <a:r>
              <a:rPr sz="3000" dirty="0">
                <a:solidFill>
                  <a:srgbClr val="080808"/>
                </a:solidFill>
                <a:latin typeface="Times New Roman"/>
                <a:cs typeface="Times New Roman"/>
              </a:rPr>
              <a:t>ko’magida</a:t>
            </a:r>
            <a:r>
              <a:rPr sz="3000" spc="-50" dirty="0">
                <a:solidFill>
                  <a:srgbClr val="080808"/>
                </a:solidFill>
                <a:latin typeface="Times New Roman"/>
                <a:cs typeface="Times New Roman"/>
              </a:rPr>
              <a:t> </a:t>
            </a:r>
            <a:r>
              <a:rPr sz="3000" dirty="0">
                <a:solidFill>
                  <a:srgbClr val="080808"/>
                </a:solidFill>
                <a:latin typeface="Times New Roman"/>
                <a:cs typeface="Times New Roman"/>
              </a:rPr>
              <a:t>hal</a:t>
            </a:r>
            <a:r>
              <a:rPr sz="3000" spc="-65" dirty="0">
                <a:solidFill>
                  <a:srgbClr val="080808"/>
                </a:solidFill>
                <a:latin typeface="Times New Roman"/>
                <a:cs typeface="Times New Roman"/>
              </a:rPr>
              <a:t> </a:t>
            </a:r>
            <a:r>
              <a:rPr sz="3000" dirty="0">
                <a:solidFill>
                  <a:srgbClr val="080808"/>
                </a:solidFill>
                <a:latin typeface="Times New Roman"/>
                <a:cs typeface="Times New Roman"/>
              </a:rPr>
              <a:t>etishlari</a:t>
            </a:r>
            <a:r>
              <a:rPr sz="3000" spc="-30" dirty="0">
                <a:solidFill>
                  <a:srgbClr val="080808"/>
                </a:solidFill>
                <a:latin typeface="Times New Roman"/>
                <a:cs typeface="Times New Roman"/>
              </a:rPr>
              <a:t> </a:t>
            </a:r>
            <a:r>
              <a:rPr sz="3000" spc="-10" dirty="0">
                <a:solidFill>
                  <a:srgbClr val="080808"/>
                </a:solidFill>
                <a:latin typeface="Times New Roman"/>
                <a:cs typeface="Times New Roman"/>
              </a:rPr>
              <a:t>darkor.</a:t>
            </a:r>
            <a:endParaRPr sz="3000">
              <a:latin typeface="Times New Roman"/>
              <a:cs typeface="Times New Roman"/>
            </a:endParaRPr>
          </a:p>
          <a:p>
            <a:pPr marL="12700" marR="5080" algn="just">
              <a:lnSpc>
                <a:spcPct val="83400"/>
              </a:lnSpc>
              <a:spcBef>
                <a:spcPts val="3000"/>
              </a:spcBef>
            </a:pPr>
            <a:r>
              <a:rPr sz="3000" dirty="0">
                <a:solidFill>
                  <a:srgbClr val="080808"/>
                </a:solidFill>
                <a:latin typeface="Times New Roman"/>
                <a:cs typeface="Times New Roman"/>
              </a:rPr>
              <a:t>Muloqot</a:t>
            </a:r>
            <a:r>
              <a:rPr sz="3000" spc="680" dirty="0">
                <a:solidFill>
                  <a:srgbClr val="080808"/>
                </a:solidFill>
                <a:latin typeface="Times New Roman"/>
                <a:cs typeface="Times New Roman"/>
              </a:rPr>
              <a:t>   </a:t>
            </a:r>
            <a:r>
              <a:rPr sz="3000" dirty="0">
                <a:solidFill>
                  <a:srgbClr val="080808"/>
                </a:solidFill>
                <a:latin typeface="Times New Roman"/>
                <a:cs typeface="Times New Roman"/>
              </a:rPr>
              <a:t>guruhi</a:t>
            </a:r>
            <a:r>
              <a:rPr sz="3000" spc="675" dirty="0">
                <a:solidFill>
                  <a:srgbClr val="080808"/>
                </a:solidFill>
                <a:latin typeface="Times New Roman"/>
                <a:cs typeface="Times New Roman"/>
              </a:rPr>
              <a:t>   </a:t>
            </a:r>
            <a:r>
              <a:rPr sz="3000" dirty="0">
                <a:solidFill>
                  <a:srgbClr val="080808"/>
                </a:solidFill>
                <a:latin typeface="Times New Roman"/>
                <a:cs typeface="Times New Roman"/>
              </a:rPr>
              <a:t>tarkibiga</a:t>
            </a:r>
            <a:r>
              <a:rPr sz="3000" spc="685" dirty="0">
                <a:solidFill>
                  <a:srgbClr val="080808"/>
                </a:solidFill>
                <a:latin typeface="Times New Roman"/>
                <a:cs typeface="Times New Roman"/>
              </a:rPr>
              <a:t>   </a:t>
            </a:r>
            <a:r>
              <a:rPr sz="3000" dirty="0">
                <a:solidFill>
                  <a:srgbClr val="080808"/>
                </a:solidFill>
                <a:latin typeface="Times New Roman"/>
                <a:cs typeface="Times New Roman"/>
              </a:rPr>
              <a:t>AQSH,</a:t>
            </a:r>
            <a:r>
              <a:rPr sz="3000" spc="680" dirty="0">
                <a:solidFill>
                  <a:srgbClr val="080808"/>
                </a:solidFill>
                <a:latin typeface="Times New Roman"/>
                <a:cs typeface="Times New Roman"/>
              </a:rPr>
              <a:t>   </a:t>
            </a:r>
            <a:r>
              <a:rPr sz="3000" spc="-10" dirty="0">
                <a:solidFill>
                  <a:srgbClr val="080808"/>
                </a:solidFill>
                <a:latin typeface="Times New Roman"/>
                <a:cs typeface="Times New Roman"/>
              </a:rPr>
              <a:t>Rossiya, </a:t>
            </a:r>
            <a:r>
              <a:rPr sz="3000" dirty="0">
                <a:solidFill>
                  <a:srgbClr val="080808"/>
                </a:solidFill>
                <a:latin typeface="Times New Roman"/>
                <a:cs typeface="Times New Roman"/>
              </a:rPr>
              <a:t>Afg’oniston</a:t>
            </a:r>
            <a:r>
              <a:rPr sz="3000" spc="155" dirty="0">
                <a:solidFill>
                  <a:srgbClr val="080808"/>
                </a:solidFill>
                <a:latin typeface="Times New Roman"/>
                <a:cs typeface="Times New Roman"/>
              </a:rPr>
              <a:t>  </a:t>
            </a:r>
            <a:r>
              <a:rPr sz="3000" dirty="0">
                <a:solidFill>
                  <a:srgbClr val="080808"/>
                </a:solidFill>
                <a:latin typeface="Times New Roman"/>
                <a:cs typeface="Times New Roman"/>
              </a:rPr>
              <a:t>bilan</a:t>
            </a:r>
            <a:r>
              <a:rPr sz="3000" spc="165" dirty="0">
                <a:solidFill>
                  <a:srgbClr val="080808"/>
                </a:solidFill>
                <a:latin typeface="Times New Roman"/>
                <a:cs typeface="Times New Roman"/>
              </a:rPr>
              <a:t>  </a:t>
            </a:r>
            <a:r>
              <a:rPr sz="3000" dirty="0">
                <a:solidFill>
                  <a:srgbClr val="080808"/>
                </a:solidFill>
                <a:latin typeface="Times New Roman"/>
                <a:cs typeface="Times New Roman"/>
              </a:rPr>
              <a:t>bevosita</a:t>
            </a:r>
            <a:r>
              <a:rPr sz="3000" spc="165" dirty="0">
                <a:solidFill>
                  <a:srgbClr val="080808"/>
                </a:solidFill>
                <a:latin typeface="Times New Roman"/>
                <a:cs typeface="Times New Roman"/>
              </a:rPr>
              <a:t>  </a:t>
            </a:r>
            <a:r>
              <a:rPr sz="3000" dirty="0">
                <a:solidFill>
                  <a:srgbClr val="080808"/>
                </a:solidFill>
                <a:latin typeface="Times New Roman"/>
                <a:cs typeface="Times New Roman"/>
              </a:rPr>
              <a:t>qo’shni</a:t>
            </a:r>
            <a:r>
              <a:rPr sz="3000" spc="155" dirty="0">
                <a:solidFill>
                  <a:srgbClr val="080808"/>
                </a:solidFill>
                <a:latin typeface="Times New Roman"/>
                <a:cs typeface="Times New Roman"/>
              </a:rPr>
              <a:t>  </a:t>
            </a:r>
            <a:r>
              <a:rPr sz="3000" dirty="0">
                <a:solidFill>
                  <a:srgbClr val="080808"/>
                </a:solidFill>
                <a:latin typeface="Times New Roman"/>
                <a:cs typeface="Times New Roman"/>
              </a:rPr>
              <a:t>mamlakatlar</a:t>
            </a:r>
            <a:r>
              <a:rPr sz="3000" spc="165" dirty="0">
                <a:solidFill>
                  <a:srgbClr val="080808"/>
                </a:solidFill>
                <a:latin typeface="Times New Roman"/>
                <a:cs typeface="Times New Roman"/>
              </a:rPr>
              <a:t>  </a:t>
            </a:r>
            <a:r>
              <a:rPr sz="3000" spc="-50" dirty="0">
                <a:solidFill>
                  <a:srgbClr val="080808"/>
                </a:solidFill>
                <a:latin typeface="Times New Roman"/>
                <a:cs typeface="Times New Roman"/>
              </a:rPr>
              <a:t>– </a:t>
            </a:r>
            <a:r>
              <a:rPr sz="3000" dirty="0">
                <a:solidFill>
                  <a:srgbClr val="080808"/>
                </a:solidFill>
                <a:latin typeface="Times New Roman"/>
                <a:cs typeface="Times New Roman"/>
              </a:rPr>
              <a:t>O’zbekiston,</a:t>
            </a:r>
            <a:r>
              <a:rPr sz="3000" spc="640" dirty="0">
                <a:solidFill>
                  <a:srgbClr val="080808"/>
                </a:solidFill>
                <a:latin typeface="Times New Roman"/>
                <a:cs typeface="Times New Roman"/>
              </a:rPr>
              <a:t> </a:t>
            </a:r>
            <a:r>
              <a:rPr sz="3000" dirty="0">
                <a:solidFill>
                  <a:srgbClr val="080808"/>
                </a:solidFill>
                <a:latin typeface="Times New Roman"/>
                <a:cs typeface="Times New Roman"/>
              </a:rPr>
              <a:t>Tojikiston,</a:t>
            </a:r>
            <a:r>
              <a:rPr sz="3000" spc="640" dirty="0">
                <a:solidFill>
                  <a:srgbClr val="080808"/>
                </a:solidFill>
                <a:latin typeface="Times New Roman"/>
                <a:cs typeface="Times New Roman"/>
              </a:rPr>
              <a:t> </a:t>
            </a:r>
            <a:r>
              <a:rPr sz="3000" dirty="0">
                <a:solidFill>
                  <a:srgbClr val="080808"/>
                </a:solidFill>
                <a:latin typeface="Times New Roman"/>
                <a:cs typeface="Times New Roman"/>
              </a:rPr>
              <a:t>Turkmaniston,</a:t>
            </a:r>
            <a:r>
              <a:rPr sz="3000" spc="630" dirty="0">
                <a:solidFill>
                  <a:srgbClr val="080808"/>
                </a:solidFill>
                <a:latin typeface="Times New Roman"/>
                <a:cs typeface="Times New Roman"/>
              </a:rPr>
              <a:t> </a:t>
            </a:r>
            <a:r>
              <a:rPr sz="3000" dirty="0">
                <a:solidFill>
                  <a:srgbClr val="080808"/>
                </a:solidFill>
                <a:latin typeface="Times New Roman"/>
                <a:cs typeface="Times New Roman"/>
              </a:rPr>
              <a:t>Xitoy,</a:t>
            </a:r>
            <a:r>
              <a:rPr sz="3000" spc="635" dirty="0">
                <a:solidFill>
                  <a:srgbClr val="080808"/>
                </a:solidFill>
                <a:latin typeface="Times New Roman"/>
                <a:cs typeface="Times New Roman"/>
              </a:rPr>
              <a:t> </a:t>
            </a:r>
            <a:r>
              <a:rPr sz="3000" spc="-20" dirty="0">
                <a:solidFill>
                  <a:srgbClr val="080808"/>
                </a:solidFill>
                <a:latin typeface="Times New Roman"/>
                <a:cs typeface="Times New Roman"/>
              </a:rPr>
              <a:t>Eron </a:t>
            </a:r>
            <a:r>
              <a:rPr sz="3000" dirty="0">
                <a:solidFill>
                  <a:srgbClr val="080808"/>
                </a:solidFill>
                <a:latin typeface="Times New Roman"/>
                <a:cs typeface="Times New Roman"/>
              </a:rPr>
              <a:t>va</a:t>
            </a:r>
            <a:r>
              <a:rPr sz="3000" spc="-60" dirty="0">
                <a:solidFill>
                  <a:srgbClr val="080808"/>
                </a:solidFill>
                <a:latin typeface="Times New Roman"/>
                <a:cs typeface="Times New Roman"/>
              </a:rPr>
              <a:t> </a:t>
            </a:r>
            <a:r>
              <a:rPr sz="3000" dirty="0">
                <a:solidFill>
                  <a:srgbClr val="080808"/>
                </a:solidFill>
                <a:latin typeface="Times New Roman"/>
                <a:cs typeface="Times New Roman"/>
              </a:rPr>
              <a:t>Pokiston,</a:t>
            </a:r>
            <a:r>
              <a:rPr sz="3000" spc="-50" dirty="0">
                <a:solidFill>
                  <a:srgbClr val="080808"/>
                </a:solidFill>
                <a:latin typeface="Times New Roman"/>
                <a:cs typeface="Times New Roman"/>
              </a:rPr>
              <a:t> </a:t>
            </a:r>
            <a:r>
              <a:rPr sz="3000" dirty="0">
                <a:solidFill>
                  <a:srgbClr val="080808"/>
                </a:solidFill>
                <a:latin typeface="Times New Roman"/>
                <a:cs typeface="Times New Roman"/>
              </a:rPr>
              <a:t>hamda</a:t>
            </a:r>
            <a:r>
              <a:rPr sz="3000" spc="-50" dirty="0">
                <a:solidFill>
                  <a:srgbClr val="080808"/>
                </a:solidFill>
                <a:latin typeface="Times New Roman"/>
                <a:cs typeface="Times New Roman"/>
              </a:rPr>
              <a:t> </a:t>
            </a:r>
            <a:r>
              <a:rPr sz="3000" spc="-80" dirty="0">
                <a:solidFill>
                  <a:srgbClr val="080808"/>
                </a:solidFill>
                <a:latin typeface="Times New Roman"/>
                <a:cs typeface="Times New Roman"/>
              </a:rPr>
              <a:t>NATO</a:t>
            </a:r>
            <a:r>
              <a:rPr sz="3000" spc="-85" dirty="0">
                <a:solidFill>
                  <a:srgbClr val="080808"/>
                </a:solidFill>
                <a:latin typeface="Times New Roman"/>
                <a:cs typeface="Times New Roman"/>
              </a:rPr>
              <a:t> </a:t>
            </a:r>
            <a:r>
              <a:rPr sz="3000" dirty="0">
                <a:solidFill>
                  <a:srgbClr val="080808"/>
                </a:solidFill>
                <a:latin typeface="Times New Roman"/>
                <a:cs typeface="Times New Roman"/>
              </a:rPr>
              <a:t>kirishi</a:t>
            </a:r>
            <a:r>
              <a:rPr sz="3000" spc="-40" dirty="0">
                <a:solidFill>
                  <a:srgbClr val="080808"/>
                </a:solidFill>
                <a:latin typeface="Times New Roman"/>
                <a:cs typeface="Times New Roman"/>
              </a:rPr>
              <a:t> </a:t>
            </a:r>
            <a:r>
              <a:rPr sz="3000" spc="-10" dirty="0">
                <a:solidFill>
                  <a:srgbClr val="080808"/>
                </a:solidFill>
                <a:latin typeface="Times New Roman"/>
                <a:cs typeface="Times New Roman"/>
              </a:rPr>
              <a:t>zarur.</a:t>
            </a:r>
            <a:endParaRPr sz="3000">
              <a:latin typeface="Times New Roman"/>
              <a:cs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5026"/>
            <a:ext cx="9078595" cy="1224280"/>
            <a:chOff x="0" y="35026"/>
            <a:chExt cx="9078595" cy="1224280"/>
          </a:xfrm>
        </p:grpSpPr>
        <p:pic>
          <p:nvPicPr>
            <p:cNvPr id="3" name="object 3"/>
            <p:cNvPicPr/>
            <p:nvPr/>
          </p:nvPicPr>
          <p:blipFill>
            <a:blip r:embed="rId2" cstate="print"/>
            <a:stretch>
              <a:fillRect/>
            </a:stretch>
          </p:blipFill>
          <p:spPr>
            <a:xfrm>
              <a:off x="0" y="217944"/>
              <a:ext cx="9078467" cy="1040879"/>
            </a:xfrm>
            <a:prstGeom prst="rect">
              <a:avLst/>
            </a:prstGeom>
          </p:spPr>
        </p:pic>
        <p:pic>
          <p:nvPicPr>
            <p:cNvPr id="4" name="object 4"/>
            <p:cNvPicPr/>
            <p:nvPr/>
          </p:nvPicPr>
          <p:blipFill>
            <a:blip r:embed="rId3" cstate="print"/>
            <a:stretch>
              <a:fillRect/>
            </a:stretch>
          </p:blipFill>
          <p:spPr>
            <a:xfrm>
              <a:off x="0" y="35026"/>
              <a:ext cx="8738615" cy="987577"/>
            </a:xfrm>
            <a:prstGeom prst="rect">
              <a:avLst/>
            </a:prstGeom>
          </p:spPr>
        </p:pic>
        <p:pic>
          <p:nvPicPr>
            <p:cNvPr id="5" name="object 5"/>
            <p:cNvPicPr/>
            <p:nvPr/>
          </p:nvPicPr>
          <p:blipFill>
            <a:blip r:embed="rId4" cstate="print"/>
            <a:stretch>
              <a:fillRect/>
            </a:stretch>
          </p:blipFill>
          <p:spPr>
            <a:xfrm>
              <a:off x="0" y="245364"/>
              <a:ext cx="9035796" cy="950976"/>
            </a:xfrm>
            <a:prstGeom prst="rect">
              <a:avLst/>
            </a:prstGeom>
          </p:spPr>
        </p:pic>
      </p:grpSp>
      <p:sp>
        <p:nvSpPr>
          <p:cNvPr id="6" name="object 6"/>
          <p:cNvSpPr txBox="1">
            <a:spLocks noGrp="1"/>
          </p:cNvSpPr>
          <p:nvPr>
            <p:ph type="title"/>
          </p:nvPr>
        </p:nvSpPr>
        <p:spPr>
          <a:xfrm>
            <a:off x="0" y="245363"/>
            <a:ext cx="9036050" cy="951230"/>
          </a:xfrm>
          <a:prstGeom prst="rect">
            <a:avLst/>
          </a:prstGeom>
          <a:ln w="9144">
            <a:solidFill>
              <a:srgbClr val="8F008F"/>
            </a:solidFill>
          </a:ln>
        </p:spPr>
        <p:txBody>
          <a:bodyPr vert="horz" wrap="square" lIns="0" tIns="0" rIns="0" bIns="0" rtlCol="0">
            <a:spAutoFit/>
          </a:bodyPr>
          <a:lstStyle/>
          <a:p>
            <a:pPr marL="91440">
              <a:lnSpc>
                <a:spcPts val="3510"/>
              </a:lnSpc>
            </a:pPr>
            <a:r>
              <a:rPr sz="3400" b="0" i="0" dirty="0">
                <a:latin typeface="Times New Roman"/>
                <a:cs typeface="Times New Roman"/>
              </a:rPr>
              <a:t>«6+3»</a:t>
            </a:r>
            <a:r>
              <a:rPr sz="3400" b="0" i="0" spc="-85" dirty="0">
                <a:latin typeface="Times New Roman"/>
                <a:cs typeface="Times New Roman"/>
              </a:rPr>
              <a:t> </a:t>
            </a:r>
            <a:r>
              <a:rPr sz="3400" b="0" i="0" dirty="0">
                <a:latin typeface="Times New Roman"/>
                <a:cs typeface="Times New Roman"/>
              </a:rPr>
              <a:t>muloqot</a:t>
            </a:r>
            <a:r>
              <a:rPr sz="3400" b="0" i="0" spc="-60" dirty="0">
                <a:latin typeface="Times New Roman"/>
                <a:cs typeface="Times New Roman"/>
              </a:rPr>
              <a:t> </a:t>
            </a:r>
            <a:r>
              <a:rPr sz="3400" b="0" i="0" dirty="0">
                <a:latin typeface="Times New Roman"/>
                <a:cs typeface="Times New Roman"/>
              </a:rPr>
              <a:t>guruhini</a:t>
            </a:r>
            <a:r>
              <a:rPr sz="3400" b="0" i="0" spc="-75" dirty="0">
                <a:latin typeface="Times New Roman"/>
                <a:cs typeface="Times New Roman"/>
              </a:rPr>
              <a:t> </a:t>
            </a:r>
            <a:r>
              <a:rPr sz="3400" b="0" i="0" dirty="0">
                <a:latin typeface="Times New Roman"/>
                <a:cs typeface="Times New Roman"/>
              </a:rPr>
              <a:t>tashkil</a:t>
            </a:r>
            <a:r>
              <a:rPr sz="3400" b="0" i="0" spc="-60" dirty="0">
                <a:latin typeface="Times New Roman"/>
                <a:cs typeface="Times New Roman"/>
              </a:rPr>
              <a:t> </a:t>
            </a:r>
            <a:r>
              <a:rPr sz="3400" b="0" i="0" dirty="0">
                <a:latin typeface="Times New Roman"/>
                <a:cs typeface="Times New Roman"/>
              </a:rPr>
              <a:t>etish</a:t>
            </a:r>
            <a:r>
              <a:rPr sz="3400" b="0" i="0" spc="-60" dirty="0">
                <a:latin typeface="Times New Roman"/>
                <a:cs typeface="Times New Roman"/>
              </a:rPr>
              <a:t> </a:t>
            </a:r>
            <a:r>
              <a:rPr sz="3400" b="0" i="0" spc="-10" dirty="0">
                <a:latin typeface="Times New Roman"/>
                <a:cs typeface="Times New Roman"/>
              </a:rPr>
              <a:t>tashabbusi</a:t>
            </a:r>
            <a:endParaRPr sz="3400">
              <a:latin typeface="Times New Roman"/>
              <a:cs typeface="Times New Roman"/>
            </a:endParaRPr>
          </a:p>
        </p:txBody>
      </p:sp>
      <p:grpSp>
        <p:nvGrpSpPr>
          <p:cNvPr id="7" name="object 7"/>
          <p:cNvGrpSpPr/>
          <p:nvPr/>
        </p:nvGrpSpPr>
        <p:grpSpPr>
          <a:xfrm>
            <a:off x="181355" y="1472183"/>
            <a:ext cx="8960485" cy="5383530"/>
            <a:chOff x="181355" y="1472183"/>
            <a:chExt cx="8960485" cy="5383530"/>
          </a:xfrm>
        </p:grpSpPr>
        <p:pic>
          <p:nvPicPr>
            <p:cNvPr id="8" name="object 8"/>
            <p:cNvPicPr/>
            <p:nvPr/>
          </p:nvPicPr>
          <p:blipFill>
            <a:blip r:embed="rId5" cstate="print"/>
            <a:stretch>
              <a:fillRect/>
            </a:stretch>
          </p:blipFill>
          <p:spPr>
            <a:xfrm>
              <a:off x="537971" y="3526536"/>
              <a:ext cx="8603742" cy="3329178"/>
            </a:xfrm>
            <a:prstGeom prst="rect">
              <a:avLst/>
            </a:prstGeom>
          </p:spPr>
        </p:pic>
        <p:pic>
          <p:nvPicPr>
            <p:cNvPr id="9" name="object 9"/>
            <p:cNvPicPr/>
            <p:nvPr/>
          </p:nvPicPr>
          <p:blipFill>
            <a:blip r:embed="rId6" cstate="print"/>
            <a:stretch>
              <a:fillRect/>
            </a:stretch>
          </p:blipFill>
          <p:spPr>
            <a:xfrm>
              <a:off x="194309" y="1485137"/>
              <a:ext cx="8703564" cy="5113004"/>
            </a:xfrm>
            <a:prstGeom prst="rect">
              <a:avLst/>
            </a:prstGeom>
          </p:spPr>
        </p:pic>
        <p:sp>
          <p:nvSpPr>
            <p:cNvPr id="10" name="object 10"/>
            <p:cNvSpPr/>
            <p:nvPr/>
          </p:nvSpPr>
          <p:spPr>
            <a:xfrm>
              <a:off x="194309" y="1485137"/>
              <a:ext cx="8703945" cy="5113655"/>
            </a:xfrm>
            <a:custGeom>
              <a:avLst/>
              <a:gdLst/>
              <a:ahLst/>
              <a:cxnLst/>
              <a:rect l="l" t="t" r="r" b="b"/>
              <a:pathLst>
                <a:path w="8703945" h="5113655">
                  <a:moveTo>
                    <a:pt x="8690102" y="23749"/>
                  </a:moveTo>
                  <a:lnTo>
                    <a:pt x="0" y="0"/>
                  </a:lnTo>
                  <a:lnTo>
                    <a:pt x="310" y="49533"/>
                  </a:lnTo>
                  <a:lnTo>
                    <a:pt x="609" y="99154"/>
                  </a:lnTo>
                  <a:lnTo>
                    <a:pt x="897" y="148860"/>
                  </a:lnTo>
                  <a:lnTo>
                    <a:pt x="1175" y="198648"/>
                  </a:lnTo>
                  <a:lnTo>
                    <a:pt x="1444" y="248517"/>
                  </a:lnTo>
                  <a:lnTo>
                    <a:pt x="1702" y="298464"/>
                  </a:lnTo>
                  <a:lnTo>
                    <a:pt x="1951" y="348488"/>
                  </a:lnTo>
                  <a:lnTo>
                    <a:pt x="2190" y="398587"/>
                  </a:lnTo>
                  <a:lnTo>
                    <a:pt x="2420" y="448757"/>
                  </a:lnTo>
                  <a:lnTo>
                    <a:pt x="2642" y="498998"/>
                  </a:lnTo>
                  <a:lnTo>
                    <a:pt x="2855" y="549307"/>
                  </a:lnTo>
                  <a:lnTo>
                    <a:pt x="3060" y="599681"/>
                  </a:lnTo>
                  <a:lnTo>
                    <a:pt x="3257" y="650120"/>
                  </a:lnTo>
                  <a:lnTo>
                    <a:pt x="3446" y="700620"/>
                  </a:lnTo>
                  <a:lnTo>
                    <a:pt x="3627" y="751181"/>
                  </a:lnTo>
                  <a:lnTo>
                    <a:pt x="3802" y="801798"/>
                  </a:lnTo>
                  <a:lnTo>
                    <a:pt x="3969" y="852472"/>
                  </a:lnTo>
                  <a:lnTo>
                    <a:pt x="4130" y="903198"/>
                  </a:lnTo>
                  <a:lnTo>
                    <a:pt x="4285" y="953976"/>
                  </a:lnTo>
                  <a:lnTo>
                    <a:pt x="4433" y="1004804"/>
                  </a:lnTo>
                  <a:lnTo>
                    <a:pt x="4575" y="1055678"/>
                  </a:lnTo>
                  <a:lnTo>
                    <a:pt x="4712" y="1106597"/>
                  </a:lnTo>
                  <a:lnTo>
                    <a:pt x="4843" y="1157560"/>
                  </a:lnTo>
                  <a:lnTo>
                    <a:pt x="4969" y="1208563"/>
                  </a:lnTo>
                  <a:lnTo>
                    <a:pt x="5091" y="1259605"/>
                  </a:lnTo>
                  <a:lnTo>
                    <a:pt x="5208" y="1310684"/>
                  </a:lnTo>
                  <a:lnTo>
                    <a:pt x="5320" y="1361797"/>
                  </a:lnTo>
                  <a:lnTo>
                    <a:pt x="5429" y="1412942"/>
                  </a:lnTo>
                  <a:lnTo>
                    <a:pt x="5533" y="1464119"/>
                  </a:lnTo>
                  <a:lnTo>
                    <a:pt x="5634" y="1515323"/>
                  </a:lnTo>
                  <a:lnTo>
                    <a:pt x="5732" y="1566553"/>
                  </a:lnTo>
                  <a:lnTo>
                    <a:pt x="5827" y="1617808"/>
                  </a:lnTo>
                  <a:lnTo>
                    <a:pt x="5919" y="1669085"/>
                  </a:lnTo>
                  <a:lnTo>
                    <a:pt x="6009" y="1720381"/>
                  </a:lnTo>
                  <a:lnTo>
                    <a:pt x="6096" y="1771696"/>
                  </a:lnTo>
                  <a:lnTo>
                    <a:pt x="6181" y="1823026"/>
                  </a:lnTo>
                  <a:lnTo>
                    <a:pt x="6265" y="1874370"/>
                  </a:lnTo>
                  <a:lnTo>
                    <a:pt x="6347" y="1925725"/>
                  </a:lnTo>
                  <a:lnTo>
                    <a:pt x="6428" y="1977090"/>
                  </a:lnTo>
                  <a:lnTo>
                    <a:pt x="6509" y="2028462"/>
                  </a:lnTo>
                  <a:lnTo>
                    <a:pt x="6588" y="2079839"/>
                  </a:lnTo>
                  <a:lnTo>
                    <a:pt x="6667" y="2131220"/>
                  </a:lnTo>
                  <a:lnTo>
                    <a:pt x="6746" y="2182601"/>
                  </a:lnTo>
                  <a:lnTo>
                    <a:pt x="6825" y="2233982"/>
                  </a:lnTo>
                  <a:lnTo>
                    <a:pt x="6905" y="2285359"/>
                  </a:lnTo>
                  <a:lnTo>
                    <a:pt x="6985" y="2336731"/>
                  </a:lnTo>
                  <a:lnTo>
                    <a:pt x="7066" y="2388096"/>
                  </a:lnTo>
                  <a:lnTo>
                    <a:pt x="7149" y="2439452"/>
                  </a:lnTo>
                  <a:lnTo>
                    <a:pt x="7232" y="2490796"/>
                  </a:lnTo>
                  <a:lnTo>
                    <a:pt x="7318" y="2542126"/>
                  </a:lnTo>
                  <a:lnTo>
                    <a:pt x="7405" y="2593441"/>
                  </a:lnTo>
                  <a:lnTo>
                    <a:pt x="7495" y="2644738"/>
                  </a:lnTo>
                  <a:lnTo>
                    <a:pt x="7587" y="2696015"/>
                  </a:lnTo>
                  <a:lnTo>
                    <a:pt x="7682" y="2747270"/>
                  </a:lnTo>
                  <a:lnTo>
                    <a:pt x="7780" y="2798501"/>
                  </a:lnTo>
                  <a:lnTo>
                    <a:pt x="7881" y="2849706"/>
                  </a:lnTo>
                  <a:lnTo>
                    <a:pt x="7986" y="2900883"/>
                  </a:lnTo>
                  <a:lnTo>
                    <a:pt x="8095" y="2952029"/>
                  </a:lnTo>
                  <a:lnTo>
                    <a:pt x="8207" y="3003143"/>
                  </a:lnTo>
                  <a:lnTo>
                    <a:pt x="8324" y="3054222"/>
                  </a:lnTo>
                  <a:lnTo>
                    <a:pt x="8446" y="3105265"/>
                  </a:lnTo>
                  <a:lnTo>
                    <a:pt x="8572" y="3156269"/>
                  </a:lnTo>
                  <a:lnTo>
                    <a:pt x="8704" y="3207232"/>
                  </a:lnTo>
                  <a:lnTo>
                    <a:pt x="8841" y="3258152"/>
                  </a:lnTo>
                  <a:lnTo>
                    <a:pt x="8983" y="3309028"/>
                  </a:lnTo>
                  <a:lnTo>
                    <a:pt x="9132" y="3359856"/>
                  </a:lnTo>
                  <a:lnTo>
                    <a:pt x="9286" y="3410635"/>
                  </a:lnTo>
                  <a:lnTo>
                    <a:pt x="9447" y="3461363"/>
                  </a:lnTo>
                  <a:lnTo>
                    <a:pt x="9615" y="3512037"/>
                  </a:lnTo>
                  <a:lnTo>
                    <a:pt x="9790" y="3562656"/>
                  </a:lnTo>
                  <a:lnTo>
                    <a:pt x="9972" y="3613217"/>
                  </a:lnTo>
                  <a:lnTo>
                    <a:pt x="10161" y="3663719"/>
                  </a:lnTo>
                  <a:lnTo>
                    <a:pt x="10358" y="3714159"/>
                  </a:lnTo>
                  <a:lnTo>
                    <a:pt x="10564" y="3764535"/>
                  </a:lnTo>
                  <a:lnTo>
                    <a:pt x="10777" y="3814845"/>
                  </a:lnTo>
                  <a:lnTo>
                    <a:pt x="10999" y="3865087"/>
                  </a:lnTo>
                  <a:lnTo>
                    <a:pt x="11230" y="3915259"/>
                  </a:lnTo>
                  <a:lnTo>
                    <a:pt x="11469" y="3965359"/>
                  </a:lnTo>
                  <a:lnTo>
                    <a:pt x="11719" y="4015384"/>
                  </a:lnTo>
                  <a:lnTo>
                    <a:pt x="11977" y="4065334"/>
                  </a:lnTo>
                  <a:lnTo>
                    <a:pt x="12246" y="4115204"/>
                  </a:lnTo>
                  <a:lnTo>
                    <a:pt x="12524" y="4164994"/>
                  </a:lnTo>
                  <a:lnTo>
                    <a:pt x="12813" y="4214701"/>
                  </a:lnTo>
                  <a:lnTo>
                    <a:pt x="13113" y="4264324"/>
                  </a:lnTo>
                  <a:lnTo>
                    <a:pt x="13423" y="4313859"/>
                  </a:lnTo>
                  <a:lnTo>
                    <a:pt x="78981" y="4313963"/>
                  </a:lnTo>
                  <a:lnTo>
                    <a:pt x="143871" y="4314271"/>
                  </a:lnTo>
                  <a:lnTo>
                    <a:pt x="208102" y="4314781"/>
                  </a:lnTo>
                  <a:lnTo>
                    <a:pt x="271680" y="4315491"/>
                  </a:lnTo>
                  <a:lnTo>
                    <a:pt x="334611" y="4316397"/>
                  </a:lnTo>
                  <a:lnTo>
                    <a:pt x="396903" y="4317498"/>
                  </a:lnTo>
                  <a:lnTo>
                    <a:pt x="458562" y="4318789"/>
                  </a:lnTo>
                  <a:lnTo>
                    <a:pt x="519595" y="4320269"/>
                  </a:lnTo>
                  <a:lnTo>
                    <a:pt x="580008" y="4321935"/>
                  </a:lnTo>
                  <a:lnTo>
                    <a:pt x="639809" y="4323784"/>
                  </a:lnTo>
                  <a:lnTo>
                    <a:pt x="699004" y="4325813"/>
                  </a:lnTo>
                  <a:lnTo>
                    <a:pt x="757600" y="4328020"/>
                  </a:lnTo>
                  <a:lnTo>
                    <a:pt x="815603" y="4330401"/>
                  </a:lnTo>
                  <a:lnTo>
                    <a:pt x="873020" y="4332955"/>
                  </a:lnTo>
                  <a:lnTo>
                    <a:pt x="929859" y="4335678"/>
                  </a:lnTo>
                  <a:lnTo>
                    <a:pt x="986125" y="4338567"/>
                  </a:lnTo>
                  <a:lnTo>
                    <a:pt x="1041826" y="4341621"/>
                  </a:lnTo>
                  <a:lnTo>
                    <a:pt x="1096968" y="4344835"/>
                  </a:lnTo>
                  <a:lnTo>
                    <a:pt x="1151558" y="4348208"/>
                  </a:lnTo>
                  <a:lnTo>
                    <a:pt x="1205602" y="4351737"/>
                  </a:lnTo>
                  <a:lnTo>
                    <a:pt x="1259108" y="4355419"/>
                  </a:lnTo>
                  <a:lnTo>
                    <a:pt x="1312082" y="4359251"/>
                  </a:lnTo>
                  <a:lnTo>
                    <a:pt x="1364531" y="4363230"/>
                  </a:lnTo>
                  <a:lnTo>
                    <a:pt x="1416461" y="4367354"/>
                  </a:lnTo>
                  <a:lnTo>
                    <a:pt x="1467880" y="4371620"/>
                  </a:lnTo>
                  <a:lnTo>
                    <a:pt x="1518794" y="4376026"/>
                  </a:lnTo>
                  <a:lnTo>
                    <a:pt x="1569210" y="4380568"/>
                  </a:lnTo>
                  <a:lnTo>
                    <a:pt x="1619134" y="4385244"/>
                  </a:lnTo>
                  <a:lnTo>
                    <a:pt x="1668573" y="4390051"/>
                  </a:lnTo>
                  <a:lnTo>
                    <a:pt x="1717535" y="4394986"/>
                  </a:lnTo>
                  <a:lnTo>
                    <a:pt x="1766025" y="4400048"/>
                  </a:lnTo>
                  <a:lnTo>
                    <a:pt x="1814051" y="4405231"/>
                  </a:lnTo>
                  <a:lnTo>
                    <a:pt x="1861618" y="4410536"/>
                  </a:lnTo>
                  <a:lnTo>
                    <a:pt x="1908735" y="4415957"/>
                  </a:lnTo>
                  <a:lnTo>
                    <a:pt x="1955408" y="4421494"/>
                  </a:lnTo>
                  <a:lnTo>
                    <a:pt x="2001642" y="4427142"/>
                  </a:lnTo>
                  <a:lnTo>
                    <a:pt x="2047446" y="4432899"/>
                  </a:lnTo>
                  <a:lnTo>
                    <a:pt x="2092826" y="4438764"/>
                  </a:lnTo>
                  <a:lnTo>
                    <a:pt x="2137788" y="4444731"/>
                  </a:lnTo>
                  <a:lnTo>
                    <a:pt x="2182340" y="4450800"/>
                  </a:lnTo>
                  <a:lnTo>
                    <a:pt x="2226488" y="4456968"/>
                  </a:lnTo>
                  <a:lnTo>
                    <a:pt x="2270238" y="4463230"/>
                  </a:lnTo>
                  <a:lnTo>
                    <a:pt x="2313598" y="4469586"/>
                  </a:lnTo>
                  <a:lnTo>
                    <a:pt x="2356574" y="4476032"/>
                  </a:lnTo>
                  <a:lnTo>
                    <a:pt x="2399173" y="4482565"/>
                  </a:lnTo>
                  <a:lnTo>
                    <a:pt x="2441402" y="4489183"/>
                  </a:lnTo>
                  <a:lnTo>
                    <a:pt x="2483268" y="4495883"/>
                  </a:lnTo>
                  <a:lnTo>
                    <a:pt x="2524776" y="4502662"/>
                  </a:lnTo>
                  <a:lnTo>
                    <a:pt x="2565935" y="4509518"/>
                  </a:lnTo>
                  <a:lnTo>
                    <a:pt x="2606750" y="4516447"/>
                  </a:lnTo>
                  <a:lnTo>
                    <a:pt x="2647228" y="4523447"/>
                  </a:lnTo>
                  <a:lnTo>
                    <a:pt x="2687377" y="4530516"/>
                  </a:lnTo>
                  <a:lnTo>
                    <a:pt x="2727202" y="4537650"/>
                  </a:lnTo>
                  <a:lnTo>
                    <a:pt x="2766711" y="4544847"/>
                  </a:lnTo>
                  <a:lnTo>
                    <a:pt x="2805910" y="4552104"/>
                  </a:lnTo>
                  <a:lnTo>
                    <a:pt x="2844807" y="4559418"/>
                  </a:lnTo>
                  <a:lnTo>
                    <a:pt x="2883407" y="4566787"/>
                  </a:lnTo>
                  <a:lnTo>
                    <a:pt x="2921717" y="4574208"/>
                  </a:lnTo>
                  <a:lnTo>
                    <a:pt x="2959745" y="4581678"/>
                  </a:lnTo>
                  <a:lnTo>
                    <a:pt x="2997497" y="4589194"/>
                  </a:lnTo>
                  <a:lnTo>
                    <a:pt x="3034979" y="4596754"/>
                  </a:lnTo>
                  <a:lnTo>
                    <a:pt x="3109163" y="4611995"/>
                  </a:lnTo>
                  <a:lnTo>
                    <a:pt x="3182351" y="4627377"/>
                  </a:lnTo>
                  <a:lnTo>
                    <a:pt x="3254596" y="4642879"/>
                  </a:lnTo>
                  <a:lnTo>
                    <a:pt x="3325952" y="4658480"/>
                  </a:lnTo>
                  <a:lnTo>
                    <a:pt x="3396473" y="4674157"/>
                  </a:lnTo>
                  <a:lnTo>
                    <a:pt x="3466214" y="4689889"/>
                  </a:lnTo>
                  <a:lnTo>
                    <a:pt x="3535227" y="4705653"/>
                  </a:lnTo>
                  <a:lnTo>
                    <a:pt x="3603567" y="4721429"/>
                  </a:lnTo>
                  <a:lnTo>
                    <a:pt x="3671288" y="4737193"/>
                  </a:lnTo>
                  <a:lnTo>
                    <a:pt x="3738443" y="4752924"/>
                  </a:lnTo>
                  <a:lnTo>
                    <a:pt x="3805086" y="4768601"/>
                  </a:lnTo>
                  <a:lnTo>
                    <a:pt x="3871272" y="4784201"/>
                  </a:lnTo>
                  <a:lnTo>
                    <a:pt x="3904210" y="4791965"/>
                  </a:lnTo>
                  <a:lnTo>
                    <a:pt x="3969810" y="4807409"/>
                  </a:lnTo>
                  <a:lnTo>
                    <a:pt x="4035087" y="4822722"/>
                  </a:lnTo>
                  <a:lnTo>
                    <a:pt x="4100094" y="4837882"/>
                  </a:lnTo>
                  <a:lnTo>
                    <a:pt x="4164886" y="4852867"/>
                  </a:lnTo>
                  <a:lnTo>
                    <a:pt x="4229516" y="4867656"/>
                  </a:lnTo>
                  <a:lnTo>
                    <a:pt x="4294039" y="4882225"/>
                  </a:lnTo>
                  <a:lnTo>
                    <a:pt x="4358508" y="4896554"/>
                  </a:lnTo>
                  <a:lnTo>
                    <a:pt x="4422976" y="4910621"/>
                  </a:lnTo>
                  <a:lnTo>
                    <a:pt x="4487499" y="4924404"/>
                  </a:lnTo>
                  <a:lnTo>
                    <a:pt x="4552129" y="4937880"/>
                  </a:lnTo>
                  <a:lnTo>
                    <a:pt x="4616921" y="4951029"/>
                  </a:lnTo>
                  <a:lnTo>
                    <a:pt x="4681929" y="4963828"/>
                  </a:lnTo>
                  <a:lnTo>
                    <a:pt x="4747205" y="4976255"/>
                  </a:lnTo>
                  <a:lnTo>
                    <a:pt x="4812805" y="4988289"/>
                  </a:lnTo>
                  <a:lnTo>
                    <a:pt x="4878782" y="4999907"/>
                  </a:lnTo>
                  <a:lnTo>
                    <a:pt x="4945189" y="5011088"/>
                  </a:lnTo>
                  <a:lnTo>
                    <a:pt x="5012082" y="5021811"/>
                  </a:lnTo>
                  <a:lnTo>
                    <a:pt x="5079512" y="5032052"/>
                  </a:lnTo>
                  <a:lnTo>
                    <a:pt x="5147536" y="5041791"/>
                  </a:lnTo>
                  <a:lnTo>
                    <a:pt x="5216205" y="5051005"/>
                  </a:lnTo>
                  <a:lnTo>
                    <a:pt x="5285575" y="5059672"/>
                  </a:lnTo>
                  <a:lnTo>
                    <a:pt x="5355699" y="5067771"/>
                  </a:lnTo>
                  <a:lnTo>
                    <a:pt x="5426631" y="5075280"/>
                  </a:lnTo>
                  <a:lnTo>
                    <a:pt x="5498424" y="5082177"/>
                  </a:lnTo>
                  <a:lnTo>
                    <a:pt x="5571134" y="5088441"/>
                  </a:lnTo>
                  <a:lnTo>
                    <a:pt x="5644812" y="5094048"/>
                  </a:lnTo>
                  <a:lnTo>
                    <a:pt x="5719514" y="5098978"/>
                  </a:lnTo>
                  <a:lnTo>
                    <a:pt x="5795293" y="5103208"/>
                  </a:lnTo>
                  <a:lnTo>
                    <a:pt x="5833604" y="5105054"/>
                  </a:lnTo>
                  <a:lnTo>
                    <a:pt x="5872203" y="5106717"/>
                  </a:lnTo>
                  <a:lnTo>
                    <a:pt x="5911099" y="5108195"/>
                  </a:lnTo>
                  <a:lnTo>
                    <a:pt x="5950298" y="5109483"/>
                  </a:lnTo>
                  <a:lnTo>
                    <a:pt x="5989807" y="5110581"/>
                  </a:lnTo>
                  <a:lnTo>
                    <a:pt x="6029632" y="5111484"/>
                  </a:lnTo>
                  <a:lnTo>
                    <a:pt x="6069780" y="5112191"/>
                  </a:lnTo>
                  <a:lnTo>
                    <a:pt x="6110259" y="5112698"/>
                  </a:lnTo>
                  <a:lnTo>
                    <a:pt x="6151073" y="5113004"/>
                  </a:lnTo>
                  <a:lnTo>
                    <a:pt x="6192232" y="5113104"/>
                  </a:lnTo>
                  <a:lnTo>
                    <a:pt x="6233740" y="5112996"/>
                  </a:lnTo>
                  <a:lnTo>
                    <a:pt x="6275605" y="5112679"/>
                  </a:lnTo>
                  <a:lnTo>
                    <a:pt x="6317833" y="5112148"/>
                  </a:lnTo>
                  <a:lnTo>
                    <a:pt x="6360432" y="5111401"/>
                  </a:lnTo>
                  <a:lnTo>
                    <a:pt x="6403408" y="5110436"/>
                  </a:lnTo>
                  <a:lnTo>
                    <a:pt x="6446768" y="5109249"/>
                  </a:lnTo>
                  <a:lnTo>
                    <a:pt x="6490518" y="5107839"/>
                  </a:lnTo>
                  <a:lnTo>
                    <a:pt x="6534665" y="5106201"/>
                  </a:lnTo>
                  <a:lnTo>
                    <a:pt x="6579217" y="5104334"/>
                  </a:lnTo>
                  <a:lnTo>
                    <a:pt x="6624179" y="5102235"/>
                  </a:lnTo>
                  <a:lnTo>
                    <a:pt x="6669558" y="5099901"/>
                  </a:lnTo>
                  <a:lnTo>
                    <a:pt x="6715361" y="5097329"/>
                  </a:lnTo>
                  <a:lnTo>
                    <a:pt x="6761596" y="5094517"/>
                  </a:lnTo>
                  <a:lnTo>
                    <a:pt x="6808268" y="5091462"/>
                  </a:lnTo>
                  <a:lnTo>
                    <a:pt x="6855384" y="5088160"/>
                  </a:lnTo>
                  <a:lnTo>
                    <a:pt x="6902952" y="5084611"/>
                  </a:lnTo>
                  <a:lnTo>
                    <a:pt x="6950977" y="5080809"/>
                  </a:lnTo>
                  <a:lnTo>
                    <a:pt x="6999467" y="5076754"/>
                  </a:lnTo>
                  <a:lnTo>
                    <a:pt x="7048428" y="5072442"/>
                  </a:lnTo>
                  <a:lnTo>
                    <a:pt x="7097867" y="5067870"/>
                  </a:lnTo>
                  <a:lnTo>
                    <a:pt x="7147791" y="5063036"/>
                  </a:lnTo>
                  <a:lnTo>
                    <a:pt x="7198206" y="5057937"/>
                  </a:lnTo>
                  <a:lnTo>
                    <a:pt x="7249119" y="5052571"/>
                  </a:lnTo>
                  <a:lnTo>
                    <a:pt x="7300538" y="5046934"/>
                  </a:lnTo>
                  <a:lnTo>
                    <a:pt x="7352468" y="5041023"/>
                  </a:lnTo>
                  <a:lnTo>
                    <a:pt x="7404916" y="5034837"/>
                  </a:lnTo>
                  <a:lnTo>
                    <a:pt x="7457890" y="5028372"/>
                  </a:lnTo>
                  <a:lnTo>
                    <a:pt x="7511395" y="5021625"/>
                  </a:lnTo>
                  <a:lnTo>
                    <a:pt x="7565439" y="5014595"/>
                  </a:lnTo>
                  <a:lnTo>
                    <a:pt x="7620029" y="5007278"/>
                  </a:lnTo>
                  <a:lnTo>
                    <a:pt x="7675170" y="4999671"/>
                  </a:lnTo>
                  <a:lnTo>
                    <a:pt x="7730870" y="4991771"/>
                  </a:lnTo>
                  <a:lnTo>
                    <a:pt x="7787136" y="4983577"/>
                  </a:lnTo>
                  <a:lnTo>
                    <a:pt x="7843974" y="4975085"/>
                  </a:lnTo>
                  <a:lnTo>
                    <a:pt x="7901391" y="4966292"/>
                  </a:lnTo>
                  <a:lnTo>
                    <a:pt x="7959394" y="4957196"/>
                  </a:lnTo>
                  <a:lnTo>
                    <a:pt x="8017989" y="4947794"/>
                  </a:lnTo>
                  <a:lnTo>
                    <a:pt x="8077183" y="4938083"/>
                  </a:lnTo>
                  <a:lnTo>
                    <a:pt x="8136984" y="4928061"/>
                  </a:lnTo>
                  <a:lnTo>
                    <a:pt x="8197397" y="4917725"/>
                  </a:lnTo>
                  <a:lnTo>
                    <a:pt x="8258429" y="4907072"/>
                  </a:lnTo>
                  <a:lnTo>
                    <a:pt x="8320087" y="4896099"/>
                  </a:lnTo>
                  <a:lnTo>
                    <a:pt x="8382379" y="4884804"/>
                  </a:lnTo>
                  <a:lnTo>
                    <a:pt x="8445309" y="4873183"/>
                  </a:lnTo>
                  <a:lnTo>
                    <a:pt x="8508887" y="4861235"/>
                  </a:lnTo>
                  <a:lnTo>
                    <a:pt x="8573117" y="4848956"/>
                  </a:lnTo>
                  <a:lnTo>
                    <a:pt x="8638007" y="4836344"/>
                  </a:lnTo>
                  <a:lnTo>
                    <a:pt x="8703564" y="4823396"/>
                  </a:lnTo>
                  <a:lnTo>
                    <a:pt x="8703422" y="4772089"/>
                  </a:lnTo>
                  <a:lnTo>
                    <a:pt x="8703280" y="4720797"/>
                  </a:lnTo>
                  <a:lnTo>
                    <a:pt x="8703138" y="4669522"/>
                  </a:lnTo>
                  <a:lnTo>
                    <a:pt x="8702996" y="4618261"/>
                  </a:lnTo>
                  <a:lnTo>
                    <a:pt x="8702854" y="4567016"/>
                  </a:lnTo>
                  <a:lnTo>
                    <a:pt x="8702712" y="4515785"/>
                  </a:lnTo>
                  <a:lnTo>
                    <a:pt x="8702570" y="4464568"/>
                  </a:lnTo>
                  <a:lnTo>
                    <a:pt x="8702429" y="4413366"/>
                  </a:lnTo>
                  <a:lnTo>
                    <a:pt x="8702287" y="4362177"/>
                  </a:lnTo>
                  <a:lnTo>
                    <a:pt x="8702145" y="4311001"/>
                  </a:lnTo>
                  <a:lnTo>
                    <a:pt x="8702003" y="4259838"/>
                  </a:lnTo>
                  <a:lnTo>
                    <a:pt x="8701861" y="4208687"/>
                  </a:lnTo>
                  <a:lnTo>
                    <a:pt x="8701719" y="4157549"/>
                  </a:lnTo>
                  <a:lnTo>
                    <a:pt x="8701577" y="4106422"/>
                  </a:lnTo>
                  <a:lnTo>
                    <a:pt x="8701435" y="4055307"/>
                  </a:lnTo>
                  <a:lnTo>
                    <a:pt x="8701293" y="4004203"/>
                  </a:lnTo>
                  <a:lnTo>
                    <a:pt x="8701151" y="3953110"/>
                  </a:lnTo>
                  <a:lnTo>
                    <a:pt x="8701009" y="3902027"/>
                  </a:lnTo>
                  <a:lnTo>
                    <a:pt x="8700867" y="3850955"/>
                  </a:lnTo>
                  <a:lnTo>
                    <a:pt x="8700725" y="3799892"/>
                  </a:lnTo>
                  <a:lnTo>
                    <a:pt x="8700583" y="3748838"/>
                  </a:lnTo>
                  <a:lnTo>
                    <a:pt x="8700441" y="3697793"/>
                  </a:lnTo>
                  <a:lnTo>
                    <a:pt x="8700299" y="3646758"/>
                  </a:lnTo>
                  <a:lnTo>
                    <a:pt x="8700157" y="3595730"/>
                  </a:lnTo>
                  <a:lnTo>
                    <a:pt x="8700015" y="3544710"/>
                  </a:lnTo>
                  <a:lnTo>
                    <a:pt x="8699872" y="3493699"/>
                  </a:lnTo>
                  <a:lnTo>
                    <a:pt x="8699730" y="3442694"/>
                  </a:lnTo>
                  <a:lnTo>
                    <a:pt x="8699588" y="3391696"/>
                  </a:lnTo>
                  <a:lnTo>
                    <a:pt x="8699446" y="3340705"/>
                  </a:lnTo>
                  <a:lnTo>
                    <a:pt x="8699304" y="3289720"/>
                  </a:lnTo>
                  <a:lnTo>
                    <a:pt x="8699161" y="3238741"/>
                  </a:lnTo>
                  <a:lnTo>
                    <a:pt x="8699019" y="3187768"/>
                  </a:lnTo>
                  <a:lnTo>
                    <a:pt x="8698877" y="3136800"/>
                  </a:lnTo>
                  <a:lnTo>
                    <a:pt x="8698734" y="3085836"/>
                  </a:lnTo>
                  <a:lnTo>
                    <a:pt x="8698592" y="3034878"/>
                  </a:lnTo>
                  <a:lnTo>
                    <a:pt x="8698449" y="2983923"/>
                  </a:lnTo>
                  <a:lnTo>
                    <a:pt x="8698307" y="2932972"/>
                  </a:lnTo>
                  <a:lnTo>
                    <a:pt x="8698164" y="2882025"/>
                  </a:lnTo>
                  <a:lnTo>
                    <a:pt x="8698022" y="2831080"/>
                  </a:lnTo>
                  <a:lnTo>
                    <a:pt x="8697879" y="2780139"/>
                  </a:lnTo>
                  <a:lnTo>
                    <a:pt x="8697737" y="2729200"/>
                  </a:lnTo>
                  <a:lnTo>
                    <a:pt x="8697594" y="2678263"/>
                  </a:lnTo>
                  <a:lnTo>
                    <a:pt x="8697451" y="2627327"/>
                  </a:lnTo>
                  <a:lnTo>
                    <a:pt x="8697309" y="2576393"/>
                  </a:lnTo>
                  <a:lnTo>
                    <a:pt x="8697166" y="2525460"/>
                  </a:lnTo>
                  <a:lnTo>
                    <a:pt x="8697023" y="2474528"/>
                  </a:lnTo>
                  <a:lnTo>
                    <a:pt x="8696880" y="2423596"/>
                  </a:lnTo>
                  <a:lnTo>
                    <a:pt x="8696737" y="2372664"/>
                  </a:lnTo>
                  <a:lnTo>
                    <a:pt x="8696594" y="2321732"/>
                  </a:lnTo>
                  <a:lnTo>
                    <a:pt x="8696451" y="2270799"/>
                  </a:lnTo>
                  <a:lnTo>
                    <a:pt x="8696308" y="2219865"/>
                  </a:lnTo>
                  <a:lnTo>
                    <a:pt x="8696165" y="2168929"/>
                  </a:lnTo>
                  <a:lnTo>
                    <a:pt x="8696022" y="2117992"/>
                  </a:lnTo>
                  <a:lnTo>
                    <a:pt x="8695879" y="2067052"/>
                  </a:lnTo>
                  <a:lnTo>
                    <a:pt x="8695736" y="2016110"/>
                  </a:lnTo>
                  <a:lnTo>
                    <a:pt x="8695592" y="1965166"/>
                  </a:lnTo>
                  <a:lnTo>
                    <a:pt x="8695449" y="1914218"/>
                  </a:lnTo>
                  <a:lnTo>
                    <a:pt x="8695306" y="1863267"/>
                  </a:lnTo>
                  <a:lnTo>
                    <a:pt x="8695162" y="1812311"/>
                  </a:lnTo>
                  <a:lnTo>
                    <a:pt x="8695019" y="1761352"/>
                  </a:lnTo>
                  <a:lnTo>
                    <a:pt x="8694875" y="1710388"/>
                  </a:lnTo>
                  <a:lnTo>
                    <a:pt x="8694732" y="1659419"/>
                  </a:lnTo>
                  <a:lnTo>
                    <a:pt x="8694588" y="1608445"/>
                  </a:lnTo>
                  <a:lnTo>
                    <a:pt x="8694444" y="1557466"/>
                  </a:lnTo>
                  <a:lnTo>
                    <a:pt x="8694300" y="1506480"/>
                  </a:lnTo>
                  <a:lnTo>
                    <a:pt x="8694157" y="1455488"/>
                  </a:lnTo>
                  <a:lnTo>
                    <a:pt x="8694013" y="1404490"/>
                  </a:lnTo>
                  <a:lnTo>
                    <a:pt x="8693869" y="1353484"/>
                  </a:lnTo>
                  <a:lnTo>
                    <a:pt x="8693725" y="1302471"/>
                  </a:lnTo>
                  <a:lnTo>
                    <a:pt x="8693581" y="1251451"/>
                  </a:lnTo>
                  <a:lnTo>
                    <a:pt x="8693437" y="1200422"/>
                  </a:lnTo>
                  <a:lnTo>
                    <a:pt x="8693292" y="1149385"/>
                  </a:lnTo>
                  <a:lnTo>
                    <a:pt x="8693148" y="1098340"/>
                  </a:lnTo>
                  <a:lnTo>
                    <a:pt x="8693004" y="1047285"/>
                  </a:lnTo>
                  <a:lnTo>
                    <a:pt x="8692859" y="996221"/>
                  </a:lnTo>
                  <a:lnTo>
                    <a:pt x="8692715" y="945147"/>
                  </a:lnTo>
                  <a:lnTo>
                    <a:pt x="8692570" y="894063"/>
                  </a:lnTo>
                  <a:lnTo>
                    <a:pt x="8692426" y="842968"/>
                  </a:lnTo>
                  <a:lnTo>
                    <a:pt x="8692281" y="791863"/>
                  </a:lnTo>
                  <a:lnTo>
                    <a:pt x="8692136" y="740746"/>
                  </a:lnTo>
                  <a:lnTo>
                    <a:pt x="8691991" y="689618"/>
                  </a:lnTo>
                  <a:lnTo>
                    <a:pt x="8691847" y="638479"/>
                  </a:lnTo>
                  <a:lnTo>
                    <a:pt x="8691702" y="587326"/>
                  </a:lnTo>
                  <a:lnTo>
                    <a:pt x="8691556" y="536162"/>
                  </a:lnTo>
                  <a:lnTo>
                    <a:pt x="8691411" y="484984"/>
                  </a:lnTo>
                  <a:lnTo>
                    <a:pt x="8691266" y="433794"/>
                  </a:lnTo>
                  <a:lnTo>
                    <a:pt x="8691121" y="382589"/>
                  </a:lnTo>
                  <a:lnTo>
                    <a:pt x="8690975" y="331371"/>
                  </a:lnTo>
                  <a:lnTo>
                    <a:pt x="8690830" y="280138"/>
                  </a:lnTo>
                  <a:lnTo>
                    <a:pt x="8690684" y="228891"/>
                  </a:lnTo>
                  <a:lnTo>
                    <a:pt x="8690539" y="177629"/>
                  </a:lnTo>
                  <a:lnTo>
                    <a:pt x="8690393" y="126351"/>
                  </a:lnTo>
                  <a:lnTo>
                    <a:pt x="8690247" y="75058"/>
                  </a:lnTo>
                  <a:lnTo>
                    <a:pt x="8690102" y="23749"/>
                  </a:lnTo>
                  <a:close/>
                </a:path>
              </a:pathLst>
            </a:custGeom>
            <a:ln w="25907">
              <a:solidFill>
                <a:srgbClr val="3481A7"/>
              </a:solidFill>
            </a:ln>
          </p:spPr>
          <p:txBody>
            <a:bodyPr wrap="square" lIns="0" tIns="0" rIns="0" bIns="0" rtlCol="0"/>
            <a:lstStyle/>
            <a:p>
              <a:endParaRPr/>
            </a:p>
          </p:txBody>
        </p:sp>
      </p:grpSp>
      <p:sp>
        <p:nvSpPr>
          <p:cNvPr id="11" name="object 11"/>
          <p:cNvSpPr txBox="1"/>
          <p:nvPr/>
        </p:nvSpPr>
        <p:spPr>
          <a:xfrm>
            <a:off x="478942" y="2243454"/>
            <a:ext cx="8338184" cy="2830195"/>
          </a:xfrm>
          <a:prstGeom prst="rect">
            <a:avLst/>
          </a:prstGeom>
        </p:spPr>
        <p:txBody>
          <a:bodyPr vert="horz" wrap="square" lIns="0" tIns="12065" rIns="0" bIns="0" rtlCol="0">
            <a:spAutoFit/>
          </a:bodyPr>
          <a:lstStyle/>
          <a:p>
            <a:pPr marL="12700" algn="just">
              <a:lnSpc>
                <a:spcPts val="3540"/>
              </a:lnSpc>
              <a:spcBef>
                <a:spcPts val="95"/>
              </a:spcBef>
            </a:pPr>
            <a:r>
              <a:rPr sz="3400" dirty="0">
                <a:solidFill>
                  <a:srgbClr val="080808"/>
                </a:solidFill>
                <a:latin typeface="Times New Roman"/>
                <a:cs typeface="Times New Roman"/>
              </a:rPr>
              <a:t>«6+3»</a:t>
            </a:r>
            <a:r>
              <a:rPr sz="3400" spc="-25" dirty="0">
                <a:solidFill>
                  <a:srgbClr val="080808"/>
                </a:solidFill>
                <a:latin typeface="Times New Roman"/>
                <a:cs typeface="Times New Roman"/>
              </a:rPr>
              <a:t> </a:t>
            </a:r>
            <a:r>
              <a:rPr sz="3400" dirty="0">
                <a:solidFill>
                  <a:srgbClr val="080808"/>
                </a:solidFill>
                <a:latin typeface="Times New Roman"/>
                <a:cs typeface="Times New Roman"/>
              </a:rPr>
              <a:t>muloqot</a:t>
            </a:r>
            <a:r>
              <a:rPr sz="3400" spc="-35" dirty="0">
                <a:solidFill>
                  <a:srgbClr val="080808"/>
                </a:solidFill>
                <a:latin typeface="Times New Roman"/>
                <a:cs typeface="Times New Roman"/>
              </a:rPr>
              <a:t> </a:t>
            </a:r>
            <a:r>
              <a:rPr sz="3400" dirty="0">
                <a:solidFill>
                  <a:srgbClr val="080808"/>
                </a:solidFill>
                <a:latin typeface="Times New Roman"/>
                <a:cs typeface="Times New Roman"/>
              </a:rPr>
              <a:t>guruhining</a:t>
            </a:r>
            <a:r>
              <a:rPr sz="3400" spc="-15" dirty="0">
                <a:solidFill>
                  <a:srgbClr val="080808"/>
                </a:solidFill>
                <a:latin typeface="Times New Roman"/>
                <a:cs typeface="Times New Roman"/>
              </a:rPr>
              <a:t> </a:t>
            </a:r>
            <a:r>
              <a:rPr sz="3400" dirty="0">
                <a:solidFill>
                  <a:srgbClr val="080808"/>
                </a:solidFill>
                <a:latin typeface="Times New Roman"/>
                <a:cs typeface="Times New Roman"/>
              </a:rPr>
              <a:t>eng</a:t>
            </a:r>
            <a:r>
              <a:rPr sz="3400" spc="-25" dirty="0">
                <a:solidFill>
                  <a:srgbClr val="080808"/>
                </a:solidFill>
                <a:latin typeface="Times New Roman"/>
                <a:cs typeface="Times New Roman"/>
              </a:rPr>
              <a:t> </a:t>
            </a:r>
            <a:r>
              <a:rPr sz="3400" dirty="0">
                <a:solidFill>
                  <a:srgbClr val="080808"/>
                </a:solidFill>
                <a:latin typeface="Times New Roman"/>
                <a:cs typeface="Times New Roman"/>
              </a:rPr>
              <a:t>muhim</a:t>
            </a:r>
            <a:r>
              <a:rPr sz="3400" spc="-25" dirty="0">
                <a:solidFill>
                  <a:srgbClr val="080808"/>
                </a:solidFill>
                <a:latin typeface="Times New Roman"/>
                <a:cs typeface="Times New Roman"/>
              </a:rPr>
              <a:t> </a:t>
            </a:r>
            <a:r>
              <a:rPr sz="3400" spc="-10" dirty="0">
                <a:solidFill>
                  <a:srgbClr val="080808"/>
                </a:solidFill>
                <a:latin typeface="Times New Roman"/>
                <a:cs typeface="Times New Roman"/>
              </a:rPr>
              <a:t>maqsadi</a:t>
            </a:r>
            <a:endParaRPr sz="3400">
              <a:latin typeface="Times New Roman"/>
              <a:cs typeface="Times New Roman"/>
            </a:endParaRPr>
          </a:p>
          <a:p>
            <a:pPr marL="12700" marR="5080" algn="just">
              <a:lnSpc>
                <a:spcPct val="73600"/>
              </a:lnSpc>
              <a:spcBef>
                <a:spcPts val="535"/>
              </a:spcBef>
            </a:pPr>
            <a:r>
              <a:rPr sz="3400" dirty="0">
                <a:solidFill>
                  <a:srgbClr val="080808"/>
                </a:solidFill>
                <a:latin typeface="Times New Roman"/>
                <a:cs typeface="Times New Roman"/>
              </a:rPr>
              <a:t>–</a:t>
            </a:r>
            <a:r>
              <a:rPr sz="3400" spc="30" dirty="0">
                <a:solidFill>
                  <a:srgbClr val="080808"/>
                </a:solidFill>
                <a:latin typeface="Times New Roman"/>
                <a:cs typeface="Times New Roman"/>
              </a:rPr>
              <a:t>  </a:t>
            </a:r>
            <a:r>
              <a:rPr sz="3400" spc="-40" dirty="0">
                <a:solidFill>
                  <a:srgbClr val="080808"/>
                </a:solidFill>
                <a:latin typeface="Times New Roman"/>
                <a:cs typeface="Times New Roman"/>
              </a:rPr>
              <a:t>bir-</a:t>
            </a:r>
            <a:r>
              <a:rPr sz="3400" dirty="0">
                <a:solidFill>
                  <a:srgbClr val="080808"/>
                </a:solidFill>
                <a:latin typeface="Times New Roman"/>
                <a:cs typeface="Times New Roman"/>
              </a:rPr>
              <a:t>biriga</a:t>
            </a:r>
            <a:r>
              <a:rPr sz="3400" spc="35" dirty="0">
                <a:solidFill>
                  <a:srgbClr val="080808"/>
                </a:solidFill>
                <a:latin typeface="Times New Roman"/>
                <a:cs typeface="Times New Roman"/>
              </a:rPr>
              <a:t>  </a:t>
            </a:r>
            <a:r>
              <a:rPr sz="3400" dirty="0">
                <a:solidFill>
                  <a:srgbClr val="080808"/>
                </a:solidFill>
                <a:latin typeface="Times New Roman"/>
                <a:cs typeface="Times New Roman"/>
              </a:rPr>
              <a:t>qarshi</a:t>
            </a:r>
            <a:r>
              <a:rPr sz="3400" spc="30" dirty="0">
                <a:solidFill>
                  <a:srgbClr val="080808"/>
                </a:solidFill>
                <a:latin typeface="Times New Roman"/>
                <a:cs typeface="Times New Roman"/>
              </a:rPr>
              <a:t>  </a:t>
            </a:r>
            <a:r>
              <a:rPr sz="3400" dirty="0">
                <a:solidFill>
                  <a:srgbClr val="080808"/>
                </a:solidFill>
                <a:latin typeface="Times New Roman"/>
                <a:cs typeface="Times New Roman"/>
              </a:rPr>
              <a:t>kurashayotgan</a:t>
            </a:r>
            <a:r>
              <a:rPr sz="3400" spc="35" dirty="0">
                <a:solidFill>
                  <a:srgbClr val="080808"/>
                </a:solidFill>
                <a:latin typeface="Times New Roman"/>
                <a:cs typeface="Times New Roman"/>
              </a:rPr>
              <a:t>  </a:t>
            </a:r>
            <a:r>
              <a:rPr sz="3400" spc="-10" dirty="0">
                <a:solidFill>
                  <a:srgbClr val="080808"/>
                </a:solidFill>
                <a:latin typeface="Times New Roman"/>
                <a:cs typeface="Times New Roman"/>
              </a:rPr>
              <a:t>tomonlarga </a:t>
            </a:r>
            <a:r>
              <a:rPr sz="3400" dirty="0">
                <a:solidFill>
                  <a:srgbClr val="080808"/>
                </a:solidFill>
                <a:latin typeface="Times New Roman"/>
                <a:cs typeface="Times New Roman"/>
              </a:rPr>
              <a:t>Afg’onistonda</a:t>
            </a:r>
            <a:r>
              <a:rPr sz="3400" spc="405" dirty="0">
                <a:solidFill>
                  <a:srgbClr val="080808"/>
                </a:solidFill>
                <a:latin typeface="Times New Roman"/>
                <a:cs typeface="Times New Roman"/>
              </a:rPr>
              <a:t>  </a:t>
            </a:r>
            <a:r>
              <a:rPr sz="3400" dirty="0">
                <a:solidFill>
                  <a:srgbClr val="080808"/>
                </a:solidFill>
                <a:latin typeface="Times New Roman"/>
                <a:cs typeface="Times New Roman"/>
              </a:rPr>
              <a:t>harbiy</a:t>
            </a:r>
            <a:r>
              <a:rPr sz="3400" spc="405" dirty="0">
                <a:solidFill>
                  <a:srgbClr val="080808"/>
                </a:solidFill>
                <a:latin typeface="Times New Roman"/>
                <a:cs typeface="Times New Roman"/>
              </a:rPr>
              <a:t>  </a:t>
            </a:r>
            <a:r>
              <a:rPr sz="3400" dirty="0">
                <a:solidFill>
                  <a:srgbClr val="080808"/>
                </a:solidFill>
                <a:latin typeface="Times New Roman"/>
                <a:cs typeface="Times New Roman"/>
              </a:rPr>
              <a:t>harakatlarni</a:t>
            </a:r>
            <a:r>
              <a:rPr sz="3400" spc="409" dirty="0">
                <a:solidFill>
                  <a:srgbClr val="080808"/>
                </a:solidFill>
                <a:latin typeface="Times New Roman"/>
                <a:cs typeface="Times New Roman"/>
              </a:rPr>
              <a:t>  </a:t>
            </a:r>
            <a:r>
              <a:rPr sz="3400" spc="-10" dirty="0">
                <a:solidFill>
                  <a:srgbClr val="080808"/>
                </a:solidFill>
                <a:latin typeface="Times New Roman"/>
                <a:cs typeface="Times New Roman"/>
              </a:rPr>
              <a:t>to’xtatish </a:t>
            </a:r>
            <a:r>
              <a:rPr sz="3400" dirty="0">
                <a:solidFill>
                  <a:srgbClr val="080808"/>
                </a:solidFill>
                <a:latin typeface="Times New Roman"/>
                <a:cs typeface="Times New Roman"/>
              </a:rPr>
              <a:t>Dasturini</a:t>
            </a:r>
            <a:r>
              <a:rPr sz="3400" spc="535" dirty="0">
                <a:solidFill>
                  <a:srgbClr val="080808"/>
                </a:solidFill>
                <a:latin typeface="Times New Roman"/>
                <a:cs typeface="Times New Roman"/>
              </a:rPr>
              <a:t> </a:t>
            </a:r>
            <a:r>
              <a:rPr sz="3400" dirty="0">
                <a:solidFill>
                  <a:srgbClr val="080808"/>
                </a:solidFill>
                <a:latin typeface="Times New Roman"/>
                <a:cs typeface="Times New Roman"/>
              </a:rPr>
              <a:t>taklif</a:t>
            </a:r>
            <a:r>
              <a:rPr sz="3400" spc="560" dirty="0">
                <a:solidFill>
                  <a:srgbClr val="080808"/>
                </a:solidFill>
                <a:latin typeface="Times New Roman"/>
                <a:cs typeface="Times New Roman"/>
              </a:rPr>
              <a:t> </a:t>
            </a:r>
            <a:r>
              <a:rPr sz="3400" dirty="0">
                <a:solidFill>
                  <a:srgbClr val="080808"/>
                </a:solidFill>
                <a:latin typeface="Times New Roman"/>
                <a:cs typeface="Times New Roman"/>
              </a:rPr>
              <a:t>etish,</a:t>
            </a:r>
            <a:r>
              <a:rPr sz="3400" spc="535" dirty="0">
                <a:solidFill>
                  <a:srgbClr val="080808"/>
                </a:solidFill>
                <a:latin typeface="Times New Roman"/>
                <a:cs typeface="Times New Roman"/>
              </a:rPr>
              <a:t>  </a:t>
            </a:r>
            <a:r>
              <a:rPr sz="3400" dirty="0">
                <a:solidFill>
                  <a:srgbClr val="080808"/>
                </a:solidFill>
                <a:latin typeface="Times New Roman"/>
                <a:cs typeface="Times New Roman"/>
              </a:rPr>
              <a:t>mamkakatni</a:t>
            </a:r>
            <a:r>
              <a:rPr sz="3400" spc="550" dirty="0">
                <a:solidFill>
                  <a:srgbClr val="080808"/>
                </a:solidFill>
                <a:latin typeface="Times New Roman"/>
                <a:cs typeface="Times New Roman"/>
              </a:rPr>
              <a:t> </a:t>
            </a:r>
            <a:r>
              <a:rPr sz="3400" spc="-10" dirty="0">
                <a:solidFill>
                  <a:srgbClr val="080808"/>
                </a:solidFill>
                <a:latin typeface="Times New Roman"/>
                <a:cs typeface="Times New Roman"/>
              </a:rPr>
              <a:t>parokanda </a:t>
            </a:r>
            <a:r>
              <a:rPr sz="3400" dirty="0">
                <a:solidFill>
                  <a:srgbClr val="080808"/>
                </a:solidFill>
                <a:latin typeface="Times New Roman"/>
                <a:cs typeface="Times New Roman"/>
              </a:rPr>
              <a:t>qilayotgan</a:t>
            </a:r>
            <a:r>
              <a:rPr sz="3400" spc="605" dirty="0">
                <a:solidFill>
                  <a:srgbClr val="080808"/>
                </a:solidFill>
                <a:latin typeface="Times New Roman"/>
                <a:cs typeface="Times New Roman"/>
              </a:rPr>
              <a:t>  </a:t>
            </a:r>
            <a:r>
              <a:rPr sz="3400" dirty="0">
                <a:solidFill>
                  <a:srgbClr val="080808"/>
                </a:solidFill>
                <a:latin typeface="Times New Roman"/>
                <a:cs typeface="Times New Roman"/>
              </a:rPr>
              <a:t>asosiy</a:t>
            </a:r>
            <a:r>
              <a:rPr sz="3400" spc="600" dirty="0">
                <a:solidFill>
                  <a:srgbClr val="080808"/>
                </a:solidFill>
                <a:latin typeface="Times New Roman"/>
                <a:cs typeface="Times New Roman"/>
              </a:rPr>
              <a:t>  </a:t>
            </a:r>
            <a:r>
              <a:rPr sz="3400" dirty="0">
                <a:solidFill>
                  <a:srgbClr val="080808"/>
                </a:solidFill>
                <a:latin typeface="Times New Roman"/>
                <a:cs typeface="Times New Roman"/>
              </a:rPr>
              <a:t>muammo</a:t>
            </a:r>
            <a:r>
              <a:rPr sz="3400" spc="605" dirty="0">
                <a:solidFill>
                  <a:srgbClr val="080808"/>
                </a:solidFill>
                <a:latin typeface="Times New Roman"/>
                <a:cs typeface="Times New Roman"/>
              </a:rPr>
              <a:t>  </a:t>
            </a:r>
            <a:r>
              <a:rPr sz="3400" dirty="0">
                <a:solidFill>
                  <a:srgbClr val="080808"/>
                </a:solidFill>
                <a:latin typeface="Times New Roman"/>
                <a:cs typeface="Times New Roman"/>
              </a:rPr>
              <a:t>va</a:t>
            </a:r>
            <a:r>
              <a:rPr sz="3400" spc="595" dirty="0">
                <a:solidFill>
                  <a:srgbClr val="080808"/>
                </a:solidFill>
                <a:latin typeface="Times New Roman"/>
                <a:cs typeface="Times New Roman"/>
              </a:rPr>
              <a:t>  </a:t>
            </a:r>
            <a:r>
              <a:rPr sz="3400" spc="-10" dirty="0">
                <a:solidFill>
                  <a:srgbClr val="080808"/>
                </a:solidFill>
                <a:latin typeface="Times New Roman"/>
                <a:cs typeface="Times New Roman"/>
              </a:rPr>
              <a:t>ziddiyatlar </a:t>
            </a:r>
            <a:r>
              <a:rPr sz="3400" dirty="0">
                <a:solidFill>
                  <a:srgbClr val="080808"/>
                </a:solidFill>
                <a:latin typeface="Times New Roman"/>
                <a:cs typeface="Times New Roman"/>
              </a:rPr>
              <a:t>bo’yicha</a:t>
            </a:r>
            <a:r>
              <a:rPr sz="3400" spc="520" dirty="0">
                <a:solidFill>
                  <a:srgbClr val="080808"/>
                </a:solidFill>
                <a:latin typeface="Times New Roman"/>
                <a:cs typeface="Times New Roman"/>
              </a:rPr>
              <a:t> </a:t>
            </a:r>
            <a:r>
              <a:rPr sz="3400" dirty="0">
                <a:solidFill>
                  <a:srgbClr val="080808"/>
                </a:solidFill>
                <a:latin typeface="Times New Roman"/>
                <a:cs typeface="Times New Roman"/>
              </a:rPr>
              <a:t>o’zaro</a:t>
            </a:r>
            <a:r>
              <a:rPr sz="3400" spc="530" dirty="0">
                <a:solidFill>
                  <a:srgbClr val="080808"/>
                </a:solidFill>
                <a:latin typeface="Times New Roman"/>
                <a:cs typeface="Times New Roman"/>
              </a:rPr>
              <a:t> </a:t>
            </a:r>
            <a:r>
              <a:rPr sz="3400" dirty="0">
                <a:solidFill>
                  <a:srgbClr val="080808"/>
                </a:solidFill>
                <a:latin typeface="Times New Roman"/>
                <a:cs typeface="Times New Roman"/>
              </a:rPr>
              <a:t>murosa</a:t>
            </a:r>
            <a:r>
              <a:rPr sz="3400" spc="540" dirty="0">
                <a:solidFill>
                  <a:srgbClr val="080808"/>
                </a:solidFill>
                <a:latin typeface="Times New Roman"/>
                <a:cs typeface="Times New Roman"/>
              </a:rPr>
              <a:t> </a:t>
            </a:r>
            <a:r>
              <a:rPr sz="3400" dirty="0">
                <a:solidFill>
                  <a:srgbClr val="080808"/>
                </a:solidFill>
                <a:latin typeface="Times New Roman"/>
                <a:cs typeface="Times New Roman"/>
              </a:rPr>
              <a:t>asosidagi</a:t>
            </a:r>
            <a:r>
              <a:rPr sz="3400" spc="525" dirty="0">
                <a:solidFill>
                  <a:srgbClr val="080808"/>
                </a:solidFill>
                <a:latin typeface="Times New Roman"/>
                <a:cs typeface="Times New Roman"/>
              </a:rPr>
              <a:t> </a:t>
            </a:r>
            <a:r>
              <a:rPr sz="3400" spc="-10" dirty="0">
                <a:solidFill>
                  <a:srgbClr val="080808"/>
                </a:solidFill>
                <a:latin typeface="Times New Roman"/>
                <a:cs typeface="Times New Roman"/>
              </a:rPr>
              <a:t>yechimlarni </a:t>
            </a:r>
            <a:r>
              <a:rPr sz="3400" dirty="0">
                <a:solidFill>
                  <a:srgbClr val="080808"/>
                </a:solidFill>
                <a:latin typeface="Times New Roman"/>
                <a:cs typeface="Times New Roman"/>
              </a:rPr>
              <a:t>topishdan</a:t>
            </a:r>
            <a:r>
              <a:rPr sz="3400" spc="-105" dirty="0">
                <a:solidFill>
                  <a:srgbClr val="080808"/>
                </a:solidFill>
                <a:latin typeface="Times New Roman"/>
                <a:cs typeface="Times New Roman"/>
              </a:rPr>
              <a:t> </a:t>
            </a:r>
            <a:r>
              <a:rPr sz="3400" spc="-10" dirty="0">
                <a:solidFill>
                  <a:srgbClr val="080808"/>
                </a:solidFill>
                <a:latin typeface="Times New Roman"/>
                <a:cs typeface="Times New Roman"/>
              </a:rPr>
              <a:t>iborat</a:t>
            </a:r>
            <a:r>
              <a:rPr sz="3200" spc="-10" dirty="0">
                <a:solidFill>
                  <a:srgbClr val="080808"/>
                </a:solidFill>
                <a:latin typeface="Times New Roman"/>
                <a:cs typeface="Times New Roman"/>
              </a:rPr>
              <a:t>.</a:t>
            </a:r>
            <a:endParaRPr sz="3200">
              <a:latin typeface="Times New Roman"/>
              <a:cs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3689" y="284734"/>
            <a:ext cx="8118475" cy="572643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2065" rIns="0" bIns="0" rtlCol="0">
            <a:spAutoFit/>
          </a:bodyPr>
          <a:lstStyle/>
          <a:p>
            <a:pPr marL="12065" marR="5080" indent="-3810" algn="ctr">
              <a:lnSpc>
                <a:spcPct val="100000"/>
              </a:lnSpc>
              <a:spcBef>
                <a:spcPts val="95"/>
              </a:spcBef>
            </a:pPr>
            <a:r>
              <a:rPr sz="2200" dirty="0">
                <a:solidFill>
                  <a:schemeClr val="tx1"/>
                </a:solidFill>
                <a:latin typeface="Times New Roman"/>
                <a:cs typeface="Times New Roman"/>
              </a:rPr>
              <a:t>Afg‘onistondagi</a:t>
            </a:r>
            <a:r>
              <a:rPr sz="2200" spc="-95" dirty="0">
                <a:solidFill>
                  <a:schemeClr val="tx1"/>
                </a:solidFill>
                <a:latin typeface="Times New Roman"/>
                <a:cs typeface="Times New Roman"/>
              </a:rPr>
              <a:t> </a:t>
            </a:r>
            <a:r>
              <a:rPr sz="2200" dirty="0">
                <a:solidFill>
                  <a:schemeClr val="tx1"/>
                </a:solidFill>
                <a:latin typeface="Times New Roman"/>
                <a:cs typeface="Times New Roman"/>
              </a:rPr>
              <a:t>vaziyat</a:t>
            </a:r>
            <a:r>
              <a:rPr sz="2200" spc="-95" dirty="0">
                <a:solidFill>
                  <a:schemeClr val="tx1"/>
                </a:solidFill>
                <a:latin typeface="Times New Roman"/>
                <a:cs typeface="Times New Roman"/>
              </a:rPr>
              <a:t> </a:t>
            </a:r>
            <a:r>
              <a:rPr sz="2200" dirty="0">
                <a:solidFill>
                  <a:schemeClr val="tx1"/>
                </a:solidFill>
                <a:latin typeface="Times New Roman"/>
                <a:cs typeface="Times New Roman"/>
              </a:rPr>
              <a:t>Markaziy</a:t>
            </a:r>
            <a:r>
              <a:rPr sz="2200" spc="-85" dirty="0">
                <a:solidFill>
                  <a:schemeClr val="tx1"/>
                </a:solidFill>
                <a:latin typeface="Times New Roman"/>
                <a:cs typeface="Times New Roman"/>
              </a:rPr>
              <a:t> </a:t>
            </a:r>
            <a:r>
              <a:rPr sz="2200" dirty="0">
                <a:solidFill>
                  <a:schemeClr val="tx1"/>
                </a:solidFill>
                <a:latin typeface="Times New Roman"/>
                <a:cs typeface="Times New Roman"/>
              </a:rPr>
              <a:t>Osiyo</a:t>
            </a:r>
            <a:r>
              <a:rPr sz="2200" spc="-100" dirty="0">
                <a:solidFill>
                  <a:schemeClr val="tx1"/>
                </a:solidFill>
                <a:latin typeface="Times New Roman"/>
                <a:cs typeface="Times New Roman"/>
              </a:rPr>
              <a:t> </a:t>
            </a:r>
            <a:r>
              <a:rPr sz="2200" dirty="0">
                <a:solidFill>
                  <a:schemeClr val="tx1"/>
                </a:solidFill>
                <a:latin typeface="Times New Roman"/>
                <a:cs typeface="Times New Roman"/>
              </a:rPr>
              <a:t>mamlakatlari</a:t>
            </a:r>
            <a:r>
              <a:rPr sz="2200" spc="-35" dirty="0">
                <a:solidFill>
                  <a:schemeClr val="tx1"/>
                </a:solidFill>
                <a:latin typeface="Times New Roman"/>
                <a:cs typeface="Times New Roman"/>
              </a:rPr>
              <a:t> </a:t>
            </a:r>
            <a:r>
              <a:rPr sz="2200" spc="-10" dirty="0">
                <a:solidFill>
                  <a:schemeClr val="tx1"/>
                </a:solidFill>
                <a:latin typeface="Times New Roman"/>
                <a:cs typeface="Times New Roman"/>
              </a:rPr>
              <a:t>xavfsizligining </a:t>
            </a:r>
            <a:r>
              <a:rPr sz="2200" dirty="0">
                <a:solidFill>
                  <a:schemeClr val="tx1"/>
                </a:solidFill>
                <a:latin typeface="Times New Roman"/>
                <a:cs typeface="Times New Roman"/>
              </a:rPr>
              <a:t>muhim</a:t>
            </a:r>
            <a:r>
              <a:rPr sz="2200" spc="-40" dirty="0">
                <a:solidFill>
                  <a:schemeClr val="tx1"/>
                </a:solidFill>
                <a:latin typeface="Times New Roman"/>
                <a:cs typeface="Times New Roman"/>
              </a:rPr>
              <a:t> </a:t>
            </a:r>
            <a:r>
              <a:rPr sz="2200" dirty="0">
                <a:solidFill>
                  <a:schemeClr val="tx1"/>
                </a:solidFill>
                <a:latin typeface="Times New Roman"/>
                <a:cs typeface="Times New Roman"/>
              </a:rPr>
              <a:t>aspekti</a:t>
            </a:r>
            <a:r>
              <a:rPr sz="2200" spc="-65" dirty="0">
                <a:solidFill>
                  <a:schemeClr val="tx1"/>
                </a:solidFill>
                <a:latin typeface="Times New Roman"/>
                <a:cs typeface="Times New Roman"/>
              </a:rPr>
              <a:t> </a:t>
            </a:r>
            <a:r>
              <a:rPr sz="2200" dirty="0">
                <a:solidFill>
                  <a:schemeClr val="tx1"/>
                </a:solidFill>
                <a:latin typeface="Times New Roman"/>
                <a:cs typeface="Times New Roman"/>
              </a:rPr>
              <a:t>hisoblanadi.</a:t>
            </a:r>
            <a:r>
              <a:rPr sz="2200" spc="-70" dirty="0">
                <a:solidFill>
                  <a:schemeClr val="tx1"/>
                </a:solidFill>
                <a:latin typeface="Times New Roman"/>
                <a:cs typeface="Times New Roman"/>
              </a:rPr>
              <a:t> </a:t>
            </a:r>
            <a:r>
              <a:rPr sz="2200" dirty="0">
                <a:solidFill>
                  <a:schemeClr val="tx1"/>
                </a:solidFill>
                <a:latin typeface="Times New Roman"/>
                <a:cs typeface="Times New Roman"/>
              </a:rPr>
              <a:t>O‘zbekiston</a:t>
            </a:r>
            <a:r>
              <a:rPr sz="2200" spc="-70" dirty="0">
                <a:solidFill>
                  <a:schemeClr val="tx1"/>
                </a:solidFill>
                <a:latin typeface="Times New Roman"/>
                <a:cs typeface="Times New Roman"/>
              </a:rPr>
              <a:t> </a:t>
            </a:r>
            <a:r>
              <a:rPr sz="2200" dirty="0">
                <a:solidFill>
                  <a:schemeClr val="tx1"/>
                </a:solidFill>
                <a:latin typeface="Times New Roman"/>
                <a:cs typeface="Times New Roman"/>
              </a:rPr>
              <a:t>tashabbusi</a:t>
            </a:r>
            <a:r>
              <a:rPr sz="2200" spc="-60" dirty="0">
                <a:solidFill>
                  <a:schemeClr val="tx1"/>
                </a:solidFill>
                <a:latin typeface="Times New Roman"/>
                <a:cs typeface="Times New Roman"/>
              </a:rPr>
              <a:t> </a:t>
            </a:r>
            <a:r>
              <a:rPr sz="2200" dirty="0">
                <a:solidFill>
                  <a:schemeClr val="tx1"/>
                </a:solidFill>
                <a:latin typeface="Times New Roman"/>
                <a:cs typeface="Times New Roman"/>
              </a:rPr>
              <a:t>va</a:t>
            </a:r>
            <a:r>
              <a:rPr sz="2200" spc="-65" dirty="0">
                <a:solidFill>
                  <a:schemeClr val="tx1"/>
                </a:solidFill>
                <a:latin typeface="Times New Roman"/>
                <a:cs typeface="Times New Roman"/>
              </a:rPr>
              <a:t> </a:t>
            </a:r>
            <a:r>
              <a:rPr sz="2200" dirty="0">
                <a:solidFill>
                  <a:schemeClr val="tx1"/>
                </a:solidFill>
                <a:latin typeface="Times New Roman"/>
                <a:cs typeface="Times New Roman"/>
              </a:rPr>
              <a:t>BMT</a:t>
            </a:r>
            <a:r>
              <a:rPr sz="2200" spc="-100" dirty="0">
                <a:solidFill>
                  <a:schemeClr val="tx1"/>
                </a:solidFill>
                <a:latin typeface="Times New Roman"/>
                <a:cs typeface="Times New Roman"/>
              </a:rPr>
              <a:t> </a:t>
            </a:r>
            <a:r>
              <a:rPr sz="2200" spc="-20" dirty="0">
                <a:solidFill>
                  <a:schemeClr val="tx1"/>
                </a:solidFill>
                <a:latin typeface="Times New Roman"/>
                <a:cs typeface="Times New Roman"/>
              </a:rPr>
              <a:t>ning </a:t>
            </a:r>
            <a:r>
              <a:rPr sz="2200" spc="-10" dirty="0">
                <a:solidFill>
                  <a:schemeClr val="tx1"/>
                </a:solidFill>
                <a:latin typeface="Times New Roman"/>
                <a:cs typeface="Times New Roman"/>
              </a:rPr>
              <a:t>qo‘llab-</a:t>
            </a:r>
            <a:r>
              <a:rPr sz="2200" dirty="0">
                <a:solidFill>
                  <a:schemeClr val="tx1"/>
                </a:solidFill>
                <a:latin typeface="Times New Roman"/>
                <a:cs typeface="Times New Roman"/>
              </a:rPr>
              <a:t>quvvatlashi</a:t>
            </a:r>
            <a:r>
              <a:rPr sz="2200" spc="-85" dirty="0">
                <a:solidFill>
                  <a:schemeClr val="tx1"/>
                </a:solidFill>
                <a:latin typeface="Times New Roman"/>
                <a:cs typeface="Times New Roman"/>
              </a:rPr>
              <a:t> </a:t>
            </a:r>
            <a:r>
              <a:rPr sz="2200" dirty="0">
                <a:solidFill>
                  <a:schemeClr val="tx1"/>
                </a:solidFill>
                <a:latin typeface="Times New Roman"/>
                <a:cs typeface="Times New Roman"/>
              </a:rPr>
              <a:t>bilan,</a:t>
            </a:r>
            <a:r>
              <a:rPr sz="2200" spc="-90" dirty="0">
                <a:solidFill>
                  <a:schemeClr val="tx1"/>
                </a:solidFill>
                <a:latin typeface="Times New Roman"/>
                <a:cs typeface="Times New Roman"/>
              </a:rPr>
              <a:t> </a:t>
            </a:r>
            <a:r>
              <a:rPr sz="2200" dirty="0">
                <a:solidFill>
                  <a:schemeClr val="tx1"/>
                </a:solidFill>
                <a:latin typeface="Times New Roman"/>
                <a:cs typeface="Times New Roman"/>
              </a:rPr>
              <a:t>afg‘on</a:t>
            </a:r>
            <a:r>
              <a:rPr sz="2200" spc="-75" dirty="0">
                <a:solidFill>
                  <a:schemeClr val="tx1"/>
                </a:solidFill>
                <a:latin typeface="Times New Roman"/>
                <a:cs typeface="Times New Roman"/>
              </a:rPr>
              <a:t> </a:t>
            </a:r>
            <a:r>
              <a:rPr sz="2200" dirty="0">
                <a:solidFill>
                  <a:schemeClr val="tx1"/>
                </a:solidFill>
                <a:latin typeface="Times New Roman"/>
                <a:cs typeface="Times New Roman"/>
              </a:rPr>
              <a:t>muammosini</a:t>
            </a:r>
            <a:r>
              <a:rPr sz="2200" spc="-40" dirty="0">
                <a:solidFill>
                  <a:schemeClr val="tx1"/>
                </a:solidFill>
                <a:latin typeface="Times New Roman"/>
                <a:cs typeface="Times New Roman"/>
              </a:rPr>
              <a:t> </a:t>
            </a:r>
            <a:r>
              <a:rPr sz="2200" dirty="0">
                <a:solidFill>
                  <a:schemeClr val="tx1"/>
                </a:solidFill>
                <a:latin typeface="Times New Roman"/>
                <a:cs typeface="Times New Roman"/>
              </a:rPr>
              <a:t>muhokama</a:t>
            </a:r>
            <a:r>
              <a:rPr sz="2200" spc="-60" dirty="0">
                <a:solidFill>
                  <a:schemeClr val="tx1"/>
                </a:solidFill>
                <a:latin typeface="Times New Roman"/>
                <a:cs typeface="Times New Roman"/>
              </a:rPr>
              <a:t> </a:t>
            </a:r>
            <a:r>
              <a:rPr sz="2200" dirty="0">
                <a:solidFill>
                  <a:schemeClr val="tx1"/>
                </a:solidFill>
                <a:latin typeface="Times New Roman"/>
                <a:cs typeface="Times New Roman"/>
              </a:rPr>
              <a:t>qilishga</a:t>
            </a:r>
            <a:r>
              <a:rPr sz="2200" spc="-85" dirty="0">
                <a:solidFill>
                  <a:schemeClr val="tx1"/>
                </a:solidFill>
                <a:latin typeface="Times New Roman"/>
                <a:cs typeface="Times New Roman"/>
              </a:rPr>
              <a:t> </a:t>
            </a:r>
            <a:r>
              <a:rPr sz="2200" spc="-25" dirty="0">
                <a:solidFill>
                  <a:schemeClr val="tx1"/>
                </a:solidFill>
                <a:latin typeface="Times New Roman"/>
                <a:cs typeface="Times New Roman"/>
              </a:rPr>
              <a:t>va </a:t>
            </a:r>
            <a:r>
              <a:rPr sz="2200" dirty="0">
                <a:solidFill>
                  <a:schemeClr val="tx1"/>
                </a:solidFill>
                <a:latin typeface="Times New Roman"/>
                <a:cs typeface="Times New Roman"/>
              </a:rPr>
              <a:t>regional</a:t>
            </a:r>
            <a:r>
              <a:rPr sz="2200" spc="-65" dirty="0">
                <a:solidFill>
                  <a:schemeClr val="tx1"/>
                </a:solidFill>
                <a:latin typeface="Times New Roman"/>
                <a:cs typeface="Times New Roman"/>
              </a:rPr>
              <a:t> </a:t>
            </a:r>
            <a:r>
              <a:rPr sz="2200" dirty="0">
                <a:solidFill>
                  <a:schemeClr val="tx1"/>
                </a:solidFill>
                <a:latin typeface="Times New Roman"/>
                <a:cs typeface="Times New Roman"/>
              </a:rPr>
              <a:t>xavfsizlikni</a:t>
            </a:r>
            <a:r>
              <a:rPr sz="2200" spc="-65" dirty="0">
                <a:solidFill>
                  <a:schemeClr val="tx1"/>
                </a:solidFill>
                <a:latin typeface="Times New Roman"/>
                <a:cs typeface="Times New Roman"/>
              </a:rPr>
              <a:t> </a:t>
            </a:r>
            <a:r>
              <a:rPr sz="2200" dirty="0">
                <a:solidFill>
                  <a:schemeClr val="tx1"/>
                </a:solidFill>
                <a:latin typeface="Times New Roman"/>
                <a:cs typeface="Times New Roman"/>
              </a:rPr>
              <a:t>ta’minlashga</a:t>
            </a:r>
            <a:r>
              <a:rPr sz="2200" spc="-45" dirty="0">
                <a:solidFill>
                  <a:schemeClr val="tx1"/>
                </a:solidFill>
                <a:latin typeface="Times New Roman"/>
                <a:cs typeface="Times New Roman"/>
              </a:rPr>
              <a:t> </a:t>
            </a:r>
            <a:r>
              <a:rPr sz="2200" dirty="0">
                <a:solidFill>
                  <a:schemeClr val="tx1"/>
                </a:solidFill>
                <a:latin typeface="Times New Roman"/>
                <a:cs typeface="Times New Roman"/>
              </a:rPr>
              <a:t>yo‘naltirilgan</a:t>
            </a:r>
            <a:r>
              <a:rPr sz="2200" spc="-60" dirty="0">
                <a:solidFill>
                  <a:schemeClr val="tx1"/>
                </a:solidFill>
                <a:latin typeface="Times New Roman"/>
                <a:cs typeface="Times New Roman"/>
              </a:rPr>
              <a:t> </a:t>
            </a:r>
            <a:r>
              <a:rPr sz="2200" dirty="0">
                <a:solidFill>
                  <a:schemeClr val="tx1"/>
                </a:solidFill>
                <a:latin typeface="Times New Roman"/>
                <a:cs typeface="Times New Roman"/>
              </a:rPr>
              <a:t>“6+2”</a:t>
            </a:r>
            <a:r>
              <a:rPr sz="2200" spc="-65" dirty="0">
                <a:solidFill>
                  <a:schemeClr val="tx1"/>
                </a:solidFill>
                <a:latin typeface="Times New Roman"/>
                <a:cs typeface="Times New Roman"/>
              </a:rPr>
              <a:t> </a:t>
            </a:r>
            <a:r>
              <a:rPr sz="2200" dirty="0">
                <a:solidFill>
                  <a:schemeClr val="tx1"/>
                </a:solidFill>
                <a:latin typeface="Times New Roman"/>
                <a:cs typeface="Times New Roman"/>
              </a:rPr>
              <a:t>guruhi</a:t>
            </a:r>
            <a:r>
              <a:rPr sz="2200" spc="-65" dirty="0">
                <a:solidFill>
                  <a:schemeClr val="tx1"/>
                </a:solidFill>
                <a:latin typeface="Times New Roman"/>
                <a:cs typeface="Times New Roman"/>
              </a:rPr>
              <a:t> </a:t>
            </a:r>
            <a:r>
              <a:rPr sz="2200" spc="-10" dirty="0">
                <a:solidFill>
                  <a:schemeClr val="tx1"/>
                </a:solidFill>
                <a:latin typeface="Times New Roman"/>
                <a:cs typeface="Times New Roman"/>
              </a:rPr>
              <a:t>(qo‘shni </a:t>
            </a:r>
            <a:r>
              <a:rPr sz="2200" dirty="0">
                <a:solidFill>
                  <a:schemeClr val="tx1"/>
                </a:solidFill>
                <a:latin typeface="Times New Roman"/>
                <a:cs typeface="Times New Roman"/>
              </a:rPr>
              <a:t>mamlakatlar:</a:t>
            </a:r>
            <a:r>
              <a:rPr sz="2200" spc="-15" dirty="0">
                <a:solidFill>
                  <a:schemeClr val="tx1"/>
                </a:solidFill>
                <a:latin typeface="Times New Roman"/>
                <a:cs typeface="Times New Roman"/>
              </a:rPr>
              <a:t> </a:t>
            </a:r>
            <a:r>
              <a:rPr sz="2200" dirty="0">
                <a:solidFill>
                  <a:schemeClr val="tx1"/>
                </a:solidFill>
                <a:latin typeface="Times New Roman"/>
                <a:cs typeface="Times New Roman"/>
              </a:rPr>
              <a:t>Eron,</a:t>
            </a:r>
            <a:r>
              <a:rPr sz="2200" spc="-65" dirty="0">
                <a:solidFill>
                  <a:schemeClr val="tx1"/>
                </a:solidFill>
                <a:latin typeface="Times New Roman"/>
                <a:cs typeface="Times New Roman"/>
              </a:rPr>
              <a:t> </a:t>
            </a:r>
            <a:r>
              <a:rPr sz="2200" dirty="0">
                <a:solidFill>
                  <a:schemeClr val="tx1"/>
                </a:solidFill>
                <a:latin typeface="Times New Roman"/>
                <a:cs typeface="Times New Roman"/>
              </a:rPr>
              <a:t>Pokiston,</a:t>
            </a:r>
            <a:r>
              <a:rPr sz="2200" spc="-110" dirty="0">
                <a:solidFill>
                  <a:schemeClr val="tx1"/>
                </a:solidFill>
                <a:latin typeface="Times New Roman"/>
                <a:cs typeface="Times New Roman"/>
              </a:rPr>
              <a:t> </a:t>
            </a:r>
            <a:r>
              <a:rPr sz="2200" spc="-20" dirty="0">
                <a:solidFill>
                  <a:schemeClr val="tx1"/>
                </a:solidFill>
                <a:latin typeface="Times New Roman"/>
                <a:cs typeface="Times New Roman"/>
              </a:rPr>
              <a:t>Tojikiston,</a:t>
            </a:r>
            <a:r>
              <a:rPr sz="2200" spc="-114" dirty="0">
                <a:solidFill>
                  <a:schemeClr val="tx1"/>
                </a:solidFill>
                <a:latin typeface="Times New Roman"/>
                <a:cs typeface="Times New Roman"/>
              </a:rPr>
              <a:t> </a:t>
            </a:r>
            <a:r>
              <a:rPr sz="2200" spc="-10" dirty="0">
                <a:solidFill>
                  <a:schemeClr val="tx1"/>
                </a:solidFill>
                <a:latin typeface="Times New Roman"/>
                <a:cs typeface="Times New Roman"/>
              </a:rPr>
              <a:t>Turkmaniston,</a:t>
            </a:r>
            <a:r>
              <a:rPr sz="2200" spc="-55" dirty="0">
                <a:solidFill>
                  <a:schemeClr val="tx1"/>
                </a:solidFill>
                <a:latin typeface="Times New Roman"/>
                <a:cs typeface="Times New Roman"/>
              </a:rPr>
              <a:t> </a:t>
            </a:r>
            <a:r>
              <a:rPr sz="2200" spc="-10" dirty="0">
                <a:solidFill>
                  <a:schemeClr val="tx1"/>
                </a:solidFill>
                <a:latin typeface="Times New Roman"/>
                <a:cs typeface="Times New Roman"/>
              </a:rPr>
              <a:t>O‘zbekiston, </a:t>
            </a:r>
            <a:r>
              <a:rPr sz="2200" spc="-20" dirty="0">
                <a:solidFill>
                  <a:schemeClr val="tx1"/>
                </a:solidFill>
                <a:latin typeface="Times New Roman"/>
                <a:cs typeface="Times New Roman"/>
              </a:rPr>
              <a:t>Xitoy,</a:t>
            </a:r>
            <a:r>
              <a:rPr sz="2200" spc="-95" dirty="0">
                <a:solidFill>
                  <a:schemeClr val="tx1"/>
                </a:solidFill>
                <a:latin typeface="Times New Roman"/>
                <a:cs typeface="Times New Roman"/>
              </a:rPr>
              <a:t> </a:t>
            </a:r>
            <a:r>
              <a:rPr sz="2200" dirty="0">
                <a:solidFill>
                  <a:schemeClr val="tx1"/>
                </a:solidFill>
                <a:latin typeface="Times New Roman"/>
                <a:cs typeface="Times New Roman"/>
              </a:rPr>
              <a:t>hamda</a:t>
            </a:r>
            <a:r>
              <a:rPr sz="2200" spc="-15" dirty="0">
                <a:solidFill>
                  <a:schemeClr val="tx1"/>
                </a:solidFill>
                <a:latin typeface="Times New Roman"/>
                <a:cs typeface="Times New Roman"/>
              </a:rPr>
              <a:t> </a:t>
            </a:r>
            <a:r>
              <a:rPr sz="2200" dirty="0">
                <a:solidFill>
                  <a:schemeClr val="tx1"/>
                </a:solidFill>
                <a:latin typeface="Times New Roman"/>
                <a:cs typeface="Times New Roman"/>
              </a:rPr>
              <a:t>Rossiya</a:t>
            </a:r>
            <a:r>
              <a:rPr sz="2200" spc="-65" dirty="0">
                <a:solidFill>
                  <a:schemeClr val="tx1"/>
                </a:solidFill>
                <a:latin typeface="Times New Roman"/>
                <a:cs typeface="Times New Roman"/>
              </a:rPr>
              <a:t> </a:t>
            </a:r>
            <a:r>
              <a:rPr sz="2200" spc="-10" dirty="0">
                <a:solidFill>
                  <a:schemeClr val="tx1"/>
                </a:solidFill>
                <a:latin typeface="Times New Roman"/>
                <a:cs typeface="Times New Roman"/>
              </a:rPr>
              <a:t>va</a:t>
            </a:r>
            <a:r>
              <a:rPr sz="2200" spc="-135" dirty="0">
                <a:solidFill>
                  <a:schemeClr val="tx1"/>
                </a:solidFill>
                <a:latin typeface="Times New Roman"/>
                <a:cs typeface="Times New Roman"/>
              </a:rPr>
              <a:t> </a:t>
            </a:r>
            <a:r>
              <a:rPr sz="2200" dirty="0">
                <a:solidFill>
                  <a:schemeClr val="tx1"/>
                </a:solidFill>
                <a:latin typeface="Times New Roman"/>
                <a:cs typeface="Times New Roman"/>
              </a:rPr>
              <a:t>AQSh)</a:t>
            </a:r>
            <a:r>
              <a:rPr sz="2200" spc="-35" dirty="0">
                <a:solidFill>
                  <a:schemeClr val="tx1"/>
                </a:solidFill>
                <a:latin typeface="Times New Roman"/>
                <a:cs typeface="Times New Roman"/>
              </a:rPr>
              <a:t> </a:t>
            </a:r>
            <a:r>
              <a:rPr sz="2200" dirty="0">
                <a:solidFill>
                  <a:schemeClr val="tx1"/>
                </a:solidFill>
                <a:latin typeface="Times New Roman"/>
                <a:cs typeface="Times New Roman"/>
              </a:rPr>
              <a:t>tashkil</a:t>
            </a:r>
            <a:r>
              <a:rPr sz="2200" spc="-45" dirty="0">
                <a:solidFill>
                  <a:schemeClr val="tx1"/>
                </a:solidFill>
                <a:latin typeface="Times New Roman"/>
                <a:cs typeface="Times New Roman"/>
              </a:rPr>
              <a:t> </a:t>
            </a:r>
            <a:r>
              <a:rPr sz="2200" dirty="0">
                <a:solidFill>
                  <a:schemeClr val="tx1"/>
                </a:solidFill>
                <a:latin typeface="Times New Roman"/>
                <a:cs typeface="Times New Roman"/>
              </a:rPr>
              <a:t>qilingan</a:t>
            </a:r>
            <a:r>
              <a:rPr sz="2200" spc="-40" dirty="0">
                <a:solidFill>
                  <a:schemeClr val="tx1"/>
                </a:solidFill>
                <a:latin typeface="Times New Roman"/>
                <a:cs typeface="Times New Roman"/>
              </a:rPr>
              <a:t> </a:t>
            </a:r>
            <a:r>
              <a:rPr sz="2200" dirty="0">
                <a:solidFill>
                  <a:schemeClr val="tx1"/>
                </a:solidFill>
                <a:latin typeface="Times New Roman"/>
                <a:cs typeface="Times New Roman"/>
              </a:rPr>
              <a:t>edi.</a:t>
            </a:r>
            <a:r>
              <a:rPr sz="2200" spc="-40" dirty="0">
                <a:solidFill>
                  <a:schemeClr val="tx1"/>
                </a:solidFill>
                <a:latin typeface="Times New Roman"/>
                <a:cs typeface="Times New Roman"/>
              </a:rPr>
              <a:t> </a:t>
            </a:r>
            <a:r>
              <a:rPr sz="2200" spc="-10" dirty="0">
                <a:solidFill>
                  <a:schemeClr val="tx1"/>
                </a:solidFill>
                <a:latin typeface="Times New Roman"/>
                <a:cs typeface="Times New Roman"/>
              </a:rPr>
              <a:t>Guruhning</a:t>
            </a:r>
            <a:r>
              <a:rPr sz="2200" spc="550" dirty="0">
                <a:solidFill>
                  <a:schemeClr val="tx1"/>
                </a:solidFill>
                <a:latin typeface="Times New Roman"/>
                <a:cs typeface="Times New Roman"/>
              </a:rPr>
              <a:t> </a:t>
            </a:r>
            <a:r>
              <a:rPr sz="2200" dirty="0">
                <a:solidFill>
                  <a:schemeClr val="tx1"/>
                </a:solidFill>
                <a:latin typeface="Times New Roman"/>
                <a:cs typeface="Times New Roman"/>
              </a:rPr>
              <a:t>birinchi</a:t>
            </a:r>
            <a:r>
              <a:rPr sz="2200" spc="-40" dirty="0">
                <a:solidFill>
                  <a:schemeClr val="tx1"/>
                </a:solidFill>
                <a:latin typeface="Times New Roman"/>
                <a:cs typeface="Times New Roman"/>
              </a:rPr>
              <a:t> </a:t>
            </a:r>
            <a:r>
              <a:rPr sz="2200" dirty="0" err="1">
                <a:solidFill>
                  <a:schemeClr val="tx1"/>
                </a:solidFill>
                <a:latin typeface="Times New Roman"/>
                <a:cs typeface="Times New Roman"/>
              </a:rPr>
              <a:t>uchrashuvi</a:t>
            </a:r>
            <a:r>
              <a:rPr sz="2200" spc="-40" dirty="0">
                <a:solidFill>
                  <a:schemeClr val="tx1"/>
                </a:solidFill>
                <a:latin typeface="Times New Roman"/>
                <a:cs typeface="Times New Roman"/>
              </a:rPr>
              <a:t> </a:t>
            </a:r>
            <a:r>
              <a:rPr sz="2200" dirty="0">
                <a:solidFill>
                  <a:schemeClr val="tx1"/>
                </a:solidFill>
                <a:latin typeface="Times New Roman"/>
                <a:cs typeface="Times New Roman"/>
              </a:rPr>
              <a:t>1997</a:t>
            </a:r>
            <a:r>
              <a:rPr lang="en-US" sz="2200" spc="-60" dirty="0">
                <a:solidFill>
                  <a:schemeClr val="tx1"/>
                </a:solidFill>
                <a:latin typeface="Times New Roman"/>
                <a:cs typeface="Times New Roman"/>
              </a:rPr>
              <a:t>-</a:t>
            </a:r>
            <a:r>
              <a:rPr sz="2200" dirty="0">
                <a:solidFill>
                  <a:schemeClr val="tx1"/>
                </a:solidFill>
                <a:latin typeface="Times New Roman"/>
                <a:cs typeface="Times New Roman"/>
              </a:rPr>
              <a:t>yilda</a:t>
            </a:r>
            <a:r>
              <a:rPr sz="2200" spc="-55" dirty="0">
                <a:solidFill>
                  <a:schemeClr val="tx1"/>
                </a:solidFill>
                <a:latin typeface="Times New Roman"/>
                <a:cs typeface="Times New Roman"/>
              </a:rPr>
              <a:t> </a:t>
            </a:r>
            <a:r>
              <a:rPr sz="2200" spc="-10" dirty="0">
                <a:solidFill>
                  <a:schemeClr val="tx1"/>
                </a:solidFill>
                <a:latin typeface="Times New Roman"/>
                <a:cs typeface="Times New Roman"/>
              </a:rPr>
              <a:t>Nyu-</a:t>
            </a:r>
            <a:r>
              <a:rPr sz="2200" spc="-30" dirty="0">
                <a:solidFill>
                  <a:schemeClr val="tx1"/>
                </a:solidFill>
                <a:latin typeface="Times New Roman"/>
                <a:cs typeface="Times New Roman"/>
              </a:rPr>
              <a:t>Yorkda,</a:t>
            </a:r>
            <a:r>
              <a:rPr sz="2200" spc="-60" dirty="0">
                <a:solidFill>
                  <a:schemeClr val="tx1"/>
                </a:solidFill>
                <a:latin typeface="Times New Roman"/>
                <a:cs typeface="Times New Roman"/>
              </a:rPr>
              <a:t> </a:t>
            </a:r>
            <a:r>
              <a:rPr sz="2200" dirty="0">
                <a:solidFill>
                  <a:schemeClr val="tx1"/>
                </a:solidFill>
                <a:latin typeface="Times New Roman"/>
                <a:cs typeface="Times New Roman"/>
              </a:rPr>
              <a:t>ikkinchisi</a:t>
            </a:r>
            <a:r>
              <a:rPr sz="2200" spc="-55" dirty="0">
                <a:solidFill>
                  <a:schemeClr val="tx1"/>
                </a:solidFill>
                <a:latin typeface="Times New Roman"/>
                <a:cs typeface="Times New Roman"/>
              </a:rPr>
              <a:t> </a:t>
            </a:r>
            <a:r>
              <a:rPr sz="2200" dirty="0">
                <a:solidFill>
                  <a:schemeClr val="tx1"/>
                </a:solidFill>
                <a:latin typeface="Times New Roman"/>
                <a:cs typeface="Times New Roman"/>
              </a:rPr>
              <a:t>–</a:t>
            </a:r>
            <a:r>
              <a:rPr sz="2200" spc="-50" dirty="0">
                <a:solidFill>
                  <a:schemeClr val="tx1"/>
                </a:solidFill>
                <a:latin typeface="Times New Roman"/>
                <a:cs typeface="Times New Roman"/>
              </a:rPr>
              <a:t> </a:t>
            </a:r>
            <a:r>
              <a:rPr sz="2200" dirty="0">
                <a:solidFill>
                  <a:schemeClr val="tx1"/>
                </a:solidFill>
                <a:latin typeface="Times New Roman"/>
                <a:cs typeface="Times New Roman"/>
              </a:rPr>
              <a:t>1999</a:t>
            </a:r>
            <a:r>
              <a:rPr lang="en-US" sz="2200" spc="-50" dirty="0">
                <a:solidFill>
                  <a:schemeClr val="tx1"/>
                </a:solidFill>
                <a:latin typeface="Times New Roman"/>
                <a:cs typeface="Times New Roman"/>
              </a:rPr>
              <a:t>-</a:t>
            </a:r>
            <a:r>
              <a:rPr sz="2200" dirty="0">
                <a:solidFill>
                  <a:schemeClr val="tx1"/>
                </a:solidFill>
                <a:latin typeface="Times New Roman"/>
                <a:cs typeface="Times New Roman"/>
              </a:rPr>
              <a:t>yil</a:t>
            </a:r>
            <a:r>
              <a:rPr sz="2200" spc="-60" dirty="0">
                <a:solidFill>
                  <a:schemeClr val="tx1"/>
                </a:solidFill>
                <a:latin typeface="Times New Roman"/>
                <a:cs typeface="Times New Roman"/>
              </a:rPr>
              <a:t> </a:t>
            </a:r>
            <a:r>
              <a:rPr sz="2200" spc="-10" dirty="0">
                <a:solidFill>
                  <a:schemeClr val="tx1"/>
                </a:solidFill>
                <a:latin typeface="Times New Roman"/>
                <a:cs typeface="Times New Roman"/>
              </a:rPr>
              <a:t>iyulda Toshkent</a:t>
            </a:r>
            <a:r>
              <a:rPr sz="2200" spc="-60" dirty="0">
                <a:solidFill>
                  <a:schemeClr val="tx1"/>
                </a:solidFill>
                <a:latin typeface="Times New Roman"/>
                <a:cs typeface="Times New Roman"/>
              </a:rPr>
              <a:t> </a:t>
            </a:r>
            <a:r>
              <a:rPr sz="2200" dirty="0">
                <a:solidFill>
                  <a:schemeClr val="tx1"/>
                </a:solidFill>
                <a:latin typeface="Times New Roman"/>
                <a:cs typeface="Times New Roman"/>
              </a:rPr>
              <a:t>shahrida</a:t>
            </a:r>
            <a:r>
              <a:rPr sz="2200" spc="-50" dirty="0">
                <a:solidFill>
                  <a:schemeClr val="tx1"/>
                </a:solidFill>
                <a:latin typeface="Times New Roman"/>
                <a:cs typeface="Times New Roman"/>
              </a:rPr>
              <a:t> </a:t>
            </a:r>
            <a:r>
              <a:rPr sz="2200" dirty="0">
                <a:solidFill>
                  <a:schemeClr val="tx1"/>
                </a:solidFill>
                <a:latin typeface="Times New Roman"/>
                <a:cs typeface="Times New Roman"/>
              </a:rPr>
              <a:t>bo‘lib</a:t>
            </a:r>
            <a:r>
              <a:rPr sz="2200" spc="-50" dirty="0">
                <a:solidFill>
                  <a:schemeClr val="tx1"/>
                </a:solidFill>
                <a:latin typeface="Times New Roman"/>
                <a:cs typeface="Times New Roman"/>
              </a:rPr>
              <a:t> </a:t>
            </a:r>
            <a:r>
              <a:rPr sz="2200" dirty="0">
                <a:solidFill>
                  <a:schemeClr val="tx1"/>
                </a:solidFill>
                <a:latin typeface="Times New Roman"/>
                <a:cs typeface="Times New Roman"/>
              </a:rPr>
              <a:t>o‘tdi.</a:t>
            </a:r>
            <a:r>
              <a:rPr sz="2200" spc="-55" dirty="0">
                <a:solidFill>
                  <a:schemeClr val="tx1"/>
                </a:solidFill>
                <a:latin typeface="Times New Roman"/>
                <a:cs typeface="Times New Roman"/>
              </a:rPr>
              <a:t> </a:t>
            </a:r>
            <a:r>
              <a:rPr sz="2200" dirty="0">
                <a:solidFill>
                  <a:schemeClr val="tx1"/>
                </a:solidFill>
                <a:latin typeface="Times New Roman"/>
                <a:cs typeface="Times New Roman"/>
              </a:rPr>
              <a:t>2008</a:t>
            </a:r>
            <a:r>
              <a:rPr lang="en-US" sz="2200" spc="-65" dirty="0">
                <a:solidFill>
                  <a:schemeClr val="tx1"/>
                </a:solidFill>
                <a:latin typeface="Times New Roman"/>
                <a:cs typeface="Times New Roman"/>
              </a:rPr>
              <a:t>-</a:t>
            </a:r>
            <a:r>
              <a:rPr sz="2200" dirty="0">
                <a:solidFill>
                  <a:schemeClr val="tx1"/>
                </a:solidFill>
                <a:latin typeface="Times New Roman"/>
                <a:cs typeface="Times New Roman"/>
              </a:rPr>
              <a:t>yil</a:t>
            </a:r>
            <a:r>
              <a:rPr sz="2200" spc="-60" dirty="0">
                <a:solidFill>
                  <a:schemeClr val="tx1"/>
                </a:solidFill>
                <a:latin typeface="Times New Roman"/>
                <a:cs typeface="Times New Roman"/>
              </a:rPr>
              <a:t> </a:t>
            </a:r>
            <a:r>
              <a:rPr sz="2200" dirty="0">
                <a:solidFill>
                  <a:schemeClr val="tx1"/>
                </a:solidFill>
                <a:latin typeface="Times New Roman"/>
                <a:cs typeface="Times New Roman"/>
              </a:rPr>
              <a:t>aprelda</a:t>
            </a:r>
            <a:r>
              <a:rPr sz="2200" spc="-50" dirty="0">
                <a:solidFill>
                  <a:schemeClr val="tx1"/>
                </a:solidFill>
                <a:latin typeface="Times New Roman"/>
                <a:cs typeface="Times New Roman"/>
              </a:rPr>
              <a:t> </a:t>
            </a:r>
            <a:r>
              <a:rPr sz="2200" dirty="0">
                <a:solidFill>
                  <a:schemeClr val="tx1"/>
                </a:solidFill>
                <a:latin typeface="Times New Roman"/>
                <a:cs typeface="Times New Roman"/>
              </a:rPr>
              <a:t>Buxarestda</a:t>
            </a:r>
            <a:r>
              <a:rPr sz="2200" spc="-50" dirty="0">
                <a:solidFill>
                  <a:schemeClr val="tx1"/>
                </a:solidFill>
                <a:latin typeface="Times New Roman"/>
                <a:cs typeface="Times New Roman"/>
              </a:rPr>
              <a:t> </a:t>
            </a:r>
            <a:r>
              <a:rPr sz="2200" spc="-20" dirty="0">
                <a:solidFill>
                  <a:schemeClr val="tx1"/>
                </a:solidFill>
                <a:latin typeface="Times New Roman"/>
                <a:cs typeface="Times New Roman"/>
              </a:rPr>
              <a:t>NATO </a:t>
            </a:r>
            <a:r>
              <a:rPr sz="2200" dirty="0">
                <a:solidFill>
                  <a:schemeClr val="tx1"/>
                </a:solidFill>
                <a:latin typeface="Times New Roman"/>
                <a:cs typeface="Times New Roman"/>
              </a:rPr>
              <a:t>sammitida</a:t>
            </a:r>
            <a:r>
              <a:rPr sz="2200" spc="-40" dirty="0">
                <a:solidFill>
                  <a:schemeClr val="tx1"/>
                </a:solidFill>
                <a:latin typeface="Times New Roman"/>
                <a:cs typeface="Times New Roman"/>
              </a:rPr>
              <a:t> </a:t>
            </a:r>
            <a:r>
              <a:rPr sz="2200" dirty="0">
                <a:solidFill>
                  <a:schemeClr val="tx1"/>
                </a:solidFill>
                <a:latin typeface="Times New Roman"/>
                <a:cs typeface="Times New Roman"/>
              </a:rPr>
              <a:t>O‘zbekiston</a:t>
            </a:r>
            <a:r>
              <a:rPr sz="2200" spc="-65" dirty="0">
                <a:solidFill>
                  <a:schemeClr val="tx1"/>
                </a:solidFill>
                <a:latin typeface="Times New Roman"/>
                <a:cs typeface="Times New Roman"/>
              </a:rPr>
              <a:t> </a:t>
            </a:r>
            <a:r>
              <a:rPr sz="2200" dirty="0">
                <a:solidFill>
                  <a:schemeClr val="tx1"/>
                </a:solidFill>
                <a:latin typeface="Times New Roman"/>
                <a:cs typeface="Times New Roman"/>
              </a:rPr>
              <a:t>rahbari</a:t>
            </a:r>
            <a:r>
              <a:rPr sz="2200" spc="-55" dirty="0">
                <a:solidFill>
                  <a:schemeClr val="tx1"/>
                </a:solidFill>
                <a:latin typeface="Times New Roman"/>
                <a:cs typeface="Times New Roman"/>
              </a:rPr>
              <a:t> </a:t>
            </a:r>
            <a:r>
              <a:rPr sz="2200" dirty="0">
                <a:solidFill>
                  <a:schemeClr val="tx1"/>
                </a:solidFill>
                <a:latin typeface="Times New Roman"/>
                <a:cs typeface="Times New Roman"/>
              </a:rPr>
              <a:t>I.A.</a:t>
            </a:r>
            <a:r>
              <a:rPr sz="2200" spc="-65" dirty="0">
                <a:solidFill>
                  <a:schemeClr val="tx1"/>
                </a:solidFill>
                <a:latin typeface="Times New Roman"/>
                <a:cs typeface="Times New Roman"/>
              </a:rPr>
              <a:t> </a:t>
            </a:r>
            <a:r>
              <a:rPr sz="2200" dirty="0">
                <a:solidFill>
                  <a:schemeClr val="tx1"/>
                </a:solidFill>
                <a:latin typeface="Times New Roman"/>
                <a:cs typeface="Times New Roman"/>
              </a:rPr>
              <a:t>Karimov</a:t>
            </a:r>
            <a:r>
              <a:rPr sz="2200" spc="-40" dirty="0">
                <a:solidFill>
                  <a:schemeClr val="tx1"/>
                </a:solidFill>
                <a:latin typeface="Times New Roman"/>
                <a:cs typeface="Times New Roman"/>
              </a:rPr>
              <a:t> </a:t>
            </a:r>
            <a:r>
              <a:rPr sz="2200" dirty="0">
                <a:solidFill>
                  <a:schemeClr val="tx1"/>
                </a:solidFill>
                <a:latin typeface="Times New Roman"/>
                <a:cs typeface="Times New Roman"/>
              </a:rPr>
              <a:t>“6+2”</a:t>
            </a:r>
            <a:r>
              <a:rPr sz="2200" spc="-70" dirty="0">
                <a:solidFill>
                  <a:schemeClr val="tx1"/>
                </a:solidFill>
                <a:latin typeface="Times New Roman"/>
                <a:cs typeface="Times New Roman"/>
              </a:rPr>
              <a:t> </a:t>
            </a:r>
            <a:r>
              <a:rPr sz="2200" spc="-10" dirty="0">
                <a:solidFill>
                  <a:schemeClr val="tx1"/>
                </a:solidFill>
                <a:latin typeface="Times New Roman"/>
                <a:cs typeface="Times New Roman"/>
              </a:rPr>
              <a:t>tinchlik </a:t>
            </a:r>
            <a:r>
              <a:rPr sz="2200" dirty="0">
                <a:solidFill>
                  <a:schemeClr val="tx1"/>
                </a:solidFill>
                <a:latin typeface="Times New Roman"/>
                <a:cs typeface="Times New Roman"/>
              </a:rPr>
              <a:t>tashabbusining</a:t>
            </a:r>
            <a:r>
              <a:rPr sz="2200" spc="-60" dirty="0">
                <a:solidFill>
                  <a:schemeClr val="tx1"/>
                </a:solidFill>
                <a:latin typeface="Times New Roman"/>
                <a:cs typeface="Times New Roman"/>
              </a:rPr>
              <a:t> </a:t>
            </a:r>
            <a:r>
              <a:rPr sz="2200" dirty="0">
                <a:solidFill>
                  <a:schemeClr val="tx1"/>
                </a:solidFill>
                <a:latin typeface="Times New Roman"/>
                <a:cs typeface="Times New Roman"/>
              </a:rPr>
              <a:t>yana</a:t>
            </a:r>
            <a:r>
              <a:rPr sz="2200" spc="-70" dirty="0">
                <a:solidFill>
                  <a:schemeClr val="tx1"/>
                </a:solidFill>
                <a:latin typeface="Times New Roman"/>
                <a:cs typeface="Times New Roman"/>
              </a:rPr>
              <a:t> </a:t>
            </a:r>
            <a:r>
              <a:rPr sz="2200" dirty="0">
                <a:solidFill>
                  <a:schemeClr val="tx1"/>
                </a:solidFill>
                <a:latin typeface="Times New Roman"/>
                <a:cs typeface="Times New Roman"/>
              </a:rPr>
              <a:t>davom</a:t>
            </a:r>
            <a:r>
              <a:rPr sz="2200" spc="-45" dirty="0">
                <a:solidFill>
                  <a:schemeClr val="tx1"/>
                </a:solidFill>
                <a:latin typeface="Times New Roman"/>
                <a:cs typeface="Times New Roman"/>
              </a:rPr>
              <a:t> </a:t>
            </a:r>
            <a:r>
              <a:rPr sz="2200" dirty="0">
                <a:solidFill>
                  <a:schemeClr val="tx1"/>
                </a:solidFill>
                <a:latin typeface="Times New Roman"/>
                <a:cs typeface="Times New Roman"/>
              </a:rPr>
              <a:t>ettirilishi</a:t>
            </a:r>
            <a:r>
              <a:rPr sz="2200" spc="-30" dirty="0">
                <a:solidFill>
                  <a:schemeClr val="tx1"/>
                </a:solidFill>
                <a:latin typeface="Times New Roman"/>
                <a:cs typeface="Times New Roman"/>
              </a:rPr>
              <a:t> </a:t>
            </a:r>
            <a:r>
              <a:rPr sz="2200" dirty="0">
                <a:solidFill>
                  <a:schemeClr val="tx1"/>
                </a:solidFill>
                <a:latin typeface="Times New Roman"/>
                <a:cs typeface="Times New Roman"/>
              </a:rPr>
              <a:t>va</a:t>
            </a:r>
            <a:r>
              <a:rPr sz="2200" spc="-65" dirty="0">
                <a:solidFill>
                  <a:schemeClr val="tx1"/>
                </a:solidFill>
                <a:latin typeface="Times New Roman"/>
                <a:cs typeface="Times New Roman"/>
              </a:rPr>
              <a:t> </a:t>
            </a:r>
            <a:r>
              <a:rPr sz="2200" dirty="0">
                <a:solidFill>
                  <a:schemeClr val="tx1"/>
                </a:solidFill>
                <a:latin typeface="Times New Roman"/>
                <a:cs typeface="Times New Roman"/>
              </a:rPr>
              <a:t>kengaytirilishi</a:t>
            </a:r>
            <a:r>
              <a:rPr sz="2200" spc="-50" dirty="0">
                <a:solidFill>
                  <a:schemeClr val="tx1"/>
                </a:solidFill>
                <a:latin typeface="Times New Roman"/>
                <a:cs typeface="Times New Roman"/>
              </a:rPr>
              <a:t> </a:t>
            </a:r>
            <a:r>
              <a:rPr sz="2200" dirty="0">
                <a:solidFill>
                  <a:schemeClr val="tx1"/>
                </a:solidFill>
                <a:latin typeface="Times New Roman"/>
                <a:cs typeface="Times New Roman"/>
              </a:rPr>
              <a:t>va</a:t>
            </a:r>
            <a:r>
              <a:rPr sz="2200" spc="-65" dirty="0">
                <a:solidFill>
                  <a:schemeClr val="tx1"/>
                </a:solidFill>
                <a:latin typeface="Times New Roman"/>
                <a:cs typeface="Times New Roman"/>
              </a:rPr>
              <a:t> </a:t>
            </a:r>
            <a:r>
              <a:rPr sz="2200" dirty="0">
                <a:solidFill>
                  <a:schemeClr val="tx1"/>
                </a:solidFill>
                <a:latin typeface="Times New Roman"/>
                <a:cs typeface="Times New Roman"/>
              </a:rPr>
              <a:t>bu</a:t>
            </a:r>
            <a:r>
              <a:rPr sz="2200" spc="-55" dirty="0">
                <a:solidFill>
                  <a:schemeClr val="tx1"/>
                </a:solidFill>
                <a:latin typeface="Times New Roman"/>
                <a:cs typeface="Times New Roman"/>
              </a:rPr>
              <a:t> </a:t>
            </a:r>
            <a:r>
              <a:rPr sz="2200" spc="-10" dirty="0">
                <a:solidFill>
                  <a:schemeClr val="tx1"/>
                </a:solidFill>
                <a:latin typeface="Times New Roman"/>
                <a:cs typeface="Times New Roman"/>
              </a:rPr>
              <a:t>guruhga </a:t>
            </a:r>
            <a:r>
              <a:rPr sz="2200" spc="-65" dirty="0">
                <a:solidFill>
                  <a:schemeClr val="tx1"/>
                </a:solidFill>
                <a:latin typeface="Times New Roman"/>
                <a:cs typeface="Times New Roman"/>
              </a:rPr>
              <a:t>NATO</a:t>
            </a:r>
            <a:r>
              <a:rPr sz="2200" spc="-55" dirty="0">
                <a:solidFill>
                  <a:schemeClr val="tx1"/>
                </a:solidFill>
                <a:latin typeface="Times New Roman"/>
                <a:cs typeface="Times New Roman"/>
              </a:rPr>
              <a:t> </a:t>
            </a:r>
            <a:r>
              <a:rPr sz="2200" dirty="0">
                <a:solidFill>
                  <a:schemeClr val="tx1"/>
                </a:solidFill>
                <a:latin typeface="Times New Roman"/>
                <a:cs typeface="Times New Roman"/>
              </a:rPr>
              <a:t>ning</a:t>
            </a:r>
            <a:r>
              <a:rPr sz="2200" spc="-70" dirty="0">
                <a:solidFill>
                  <a:schemeClr val="tx1"/>
                </a:solidFill>
                <a:latin typeface="Times New Roman"/>
                <a:cs typeface="Times New Roman"/>
              </a:rPr>
              <a:t> </a:t>
            </a:r>
            <a:r>
              <a:rPr sz="2200" dirty="0">
                <a:solidFill>
                  <a:schemeClr val="tx1"/>
                </a:solidFill>
                <a:latin typeface="Times New Roman"/>
                <a:cs typeface="Times New Roman"/>
              </a:rPr>
              <a:t>kiritilishi</a:t>
            </a:r>
            <a:r>
              <a:rPr sz="2200" spc="-50" dirty="0">
                <a:solidFill>
                  <a:schemeClr val="tx1"/>
                </a:solidFill>
                <a:latin typeface="Times New Roman"/>
                <a:cs typeface="Times New Roman"/>
              </a:rPr>
              <a:t> </a:t>
            </a:r>
            <a:r>
              <a:rPr sz="2200" dirty="0">
                <a:solidFill>
                  <a:schemeClr val="tx1"/>
                </a:solidFill>
                <a:latin typeface="Times New Roman"/>
                <a:cs typeface="Times New Roman"/>
              </a:rPr>
              <a:t>bilan</a:t>
            </a:r>
            <a:r>
              <a:rPr sz="2200" spc="-50" dirty="0">
                <a:solidFill>
                  <a:schemeClr val="tx1"/>
                </a:solidFill>
                <a:latin typeface="Times New Roman"/>
                <a:cs typeface="Times New Roman"/>
              </a:rPr>
              <a:t> </a:t>
            </a:r>
            <a:r>
              <a:rPr sz="2200" dirty="0">
                <a:solidFill>
                  <a:schemeClr val="tx1"/>
                </a:solidFill>
                <a:latin typeface="Times New Roman"/>
                <a:cs typeface="Times New Roman"/>
              </a:rPr>
              <a:t>uning</a:t>
            </a:r>
            <a:r>
              <a:rPr sz="2200" spc="-75" dirty="0">
                <a:solidFill>
                  <a:schemeClr val="tx1"/>
                </a:solidFill>
                <a:latin typeface="Times New Roman"/>
                <a:cs typeface="Times New Roman"/>
              </a:rPr>
              <a:t> </a:t>
            </a:r>
            <a:r>
              <a:rPr sz="2200" dirty="0">
                <a:solidFill>
                  <a:schemeClr val="tx1"/>
                </a:solidFill>
                <a:latin typeface="Times New Roman"/>
                <a:cs typeface="Times New Roman"/>
              </a:rPr>
              <a:t>“6+3”</a:t>
            </a:r>
            <a:r>
              <a:rPr sz="2200" spc="-60" dirty="0">
                <a:solidFill>
                  <a:schemeClr val="tx1"/>
                </a:solidFill>
                <a:latin typeface="Times New Roman"/>
                <a:cs typeface="Times New Roman"/>
              </a:rPr>
              <a:t> </a:t>
            </a:r>
            <a:r>
              <a:rPr sz="2200" dirty="0">
                <a:solidFill>
                  <a:schemeClr val="tx1"/>
                </a:solidFill>
                <a:latin typeface="Times New Roman"/>
                <a:cs typeface="Times New Roman"/>
              </a:rPr>
              <a:t>ga</a:t>
            </a:r>
            <a:r>
              <a:rPr sz="2200" spc="-65" dirty="0">
                <a:solidFill>
                  <a:schemeClr val="tx1"/>
                </a:solidFill>
                <a:latin typeface="Times New Roman"/>
                <a:cs typeface="Times New Roman"/>
              </a:rPr>
              <a:t> </a:t>
            </a:r>
            <a:r>
              <a:rPr sz="2200" dirty="0">
                <a:solidFill>
                  <a:schemeClr val="tx1"/>
                </a:solidFill>
                <a:latin typeface="Times New Roman"/>
                <a:cs typeface="Times New Roman"/>
              </a:rPr>
              <a:t>aylantirilishining</a:t>
            </a:r>
            <a:r>
              <a:rPr sz="2200" spc="-65" dirty="0">
                <a:solidFill>
                  <a:schemeClr val="tx1"/>
                </a:solidFill>
                <a:latin typeface="Times New Roman"/>
                <a:cs typeface="Times New Roman"/>
              </a:rPr>
              <a:t> </a:t>
            </a:r>
            <a:r>
              <a:rPr sz="2200" spc="-10" dirty="0">
                <a:solidFill>
                  <a:schemeClr val="tx1"/>
                </a:solidFill>
                <a:latin typeface="Times New Roman"/>
                <a:cs typeface="Times New Roman"/>
              </a:rPr>
              <a:t>maqsadga </a:t>
            </a:r>
            <a:r>
              <a:rPr sz="2200" dirty="0">
                <a:solidFill>
                  <a:schemeClr val="tx1"/>
                </a:solidFill>
                <a:latin typeface="Times New Roman"/>
                <a:cs typeface="Times New Roman"/>
              </a:rPr>
              <a:t>muvofiq</a:t>
            </a:r>
            <a:r>
              <a:rPr sz="2200" spc="-60" dirty="0">
                <a:solidFill>
                  <a:schemeClr val="tx1"/>
                </a:solidFill>
                <a:latin typeface="Times New Roman"/>
                <a:cs typeface="Times New Roman"/>
              </a:rPr>
              <a:t> </a:t>
            </a:r>
            <a:r>
              <a:rPr sz="2200" dirty="0">
                <a:solidFill>
                  <a:schemeClr val="tx1"/>
                </a:solidFill>
                <a:latin typeface="Times New Roman"/>
                <a:cs typeface="Times New Roman"/>
              </a:rPr>
              <a:t>ekanligi</a:t>
            </a:r>
            <a:r>
              <a:rPr sz="2200" spc="-60" dirty="0">
                <a:solidFill>
                  <a:schemeClr val="tx1"/>
                </a:solidFill>
                <a:latin typeface="Times New Roman"/>
                <a:cs typeface="Times New Roman"/>
              </a:rPr>
              <a:t> </a:t>
            </a:r>
            <a:r>
              <a:rPr sz="2200" dirty="0">
                <a:solidFill>
                  <a:schemeClr val="tx1"/>
                </a:solidFill>
                <a:latin typeface="Times New Roman"/>
                <a:cs typeface="Times New Roman"/>
              </a:rPr>
              <a:t>to‘g‘risida</a:t>
            </a:r>
            <a:r>
              <a:rPr sz="2200" spc="-45" dirty="0">
                <a:solidFill>
                  <a:schemeClr val="tx1"/>
                </a:solidFill>
                <a:latin typeface="Times New Roman"/>
                <a:cs typeface="Times New Roman"/>
              </a:rPr>
              <a:t> </a:t>
            </a:r>
            <a:r>
              <a:rPr sz="2200" dirty="0">
                <a:solidFill>
                  <a:schemeClr val="tx1"/>
                </a:solidFill>
                <a:latin typeface="Times New Roman"/>
                <a:cs typeface="Times New Roman"/>
              </a:rPr>
              <a:t>taklif</a:t>
            </a:r>
            <a:r>
              <a:rPr sz="2200" spc="-50" dirty="0">
                <a:solidFill>
                  <a:schemeClr val="tx1"/>
                </a:solidFill>
                <a:latin typeface="Times New Roman"/>
                <a:cs typeface="Times New Roman"/>
              </a:rPr>
              <a:t> </a:t>
            </a:r>
            <a:r>
              <a:rPr sz="2200" dirty="0">
                <a:solidFill>
                  <a:schemeClr val="tx1"/>
                </a:solidFill>
                <a:latin typeface="Times New Roman"/>
                <a:cs typeface="Times New Roman"/>
              </a:rPr>
              <a:t>kiritdi,</a:t>
            </a:r>
            <a:r>
              <a:rPr sz="2200" spc="-55" dirty="0">
                <a:solidFill>
                  <a:schemeClr val="tx1"/>
                </a:solidFill>
                <a:latin typeface="Times New Roman"/>
                <a:cs typeface="Times New Roman"/>
              </a:rPr>
              <a:t> </a:t>
            </a:r>
            <a:r>
              <a:rPr sz="2200" dirty="0">
                <a:solidFill>
                  <a:schemeClr val="tx1"/>
                </a:solidFill>
                <a:latin typeface="Times New Roman"/>
                <a:cs typeface="Times New Roman"/>
              </a:rPr>
              <a:t>qaysiki,</a:t>
            </a:r>
            <a:r>
              <a:rPr sz="2200" spc="-90" dirty="0">
                <a:solidFill>
                  <a:schemeClr val="tx1"/>
                </a:solidFill>
                <a:latin typeface="Times New Roman"/>
                <a:cs typeface="Times New Roman"/>
              </a:rPr>
              <a:t> </a:t>
            </a:r>
            <a:r>
              <a:rPr sz="2200" dirty="0">
                <a:solidFill>
                  <a:schemeClr val="tx1"/>
                </a:solidFill>
                <a:latin typeface="Times New Roman"/>
                <a:cs typeface="Times New Roman"/>
              </a:rPr>
              <a:t>u</a:t>
            </a:r>
            <a:r>
              <a:rPr sz="2200" spc="-135" dirty="0">
                <a:solidFill>
                  <a:schemeClr val="tx1"/>
                </a:solidFill>
                <a:latin typeface="Times New Roman"/>
                <a:cs typeface="Times New Roman"/>
              </a:rPr>
              <a:t> </a:t>
            </a:r>
            <a:r>
              <a:rPr sz="2200" spc="-10" dirty="0">
                <a:solidFill>
                  <a:schemeClr val="tx1"/>
                </a:solidFill>
                <a:latin typeface="Times New Roman"/>
                <a:cs typeface="Times New Roman"/>
              </a:rPr>
              <a:t>Afg‘onistonda </a:t>
            </a:r>
            <a:r>
              <a:rPr sz="2200" dirty="0">
                <a:solidFill>
                  <a:schemeClr val="tx1"/>
                </a:solidFill>
                <a:latin typeface="Times New Roman"/>
                <a:cs typeface="Times New Roman"/>
              </a:rPr>
              <a:t>vaziyatni</a:t>
            </a:r>
            <a:r>
              <a:rPr sz="2200" spc="-100" dirty="0">
                <a:solidFill>
                  <a:schemeClr val="tx1"/>
                </a:solidFill>
                <a:latin typeface="Times New Roman"/>
                <a:cs typeface="Times New Roman"/>
              </a:rPr>
              <a:t> </a:t>
            </a:r>
            <a:r>
              <a:rPr sz="2200" dirty="0">
                <a:solidFill>
                  <a:schemeClr val="tx1"/>
                </a:solidFill>
                <a:latin typeface="Times New Roman"/>
                <a:cs typeface="Times New Roman"/>
              </a:rPr>
              <a:t>barqarorlashtirish</a:t>
            </a:r>
            <a:r>
              <a:rPr sz="2200" spc="-95" dirty="0">
                <a:solidFill>
                  <a:schemeClr val="tx1"/>
                </a:solidFill>
                <a:latin typeface="Times New Roman"/>
                <a:cs typeface="Times New Roman"/>
              </a:rPr>
              <a:t> </a:t>
            </a:r>
            <a:r>
              <a:rPr sz="2200" dirty="0">
                <a:solidFill>
                  <a:schemeClr val="tx1"/>
                </a:solidFill>
                <a:latin typeface="Times New Roman"/>
                <a:cs typeface="Times New Roman"/>
              </a:rPr>
              <a:t>bo‘yicha</a:t>
            </a:r>
            <a:r>
              <a:rPr sz="2200" spc="-105" dirty="0">
                <a:solidFill>
                  <a:schemeClr val="tx1"/>
                </a:solidFill>
                <a:latin typeface="Times New Roman"/>
                <a:cs typeface="Times New Roman"/>
              </a:rPr>
              <a:t> </a:t>
            </a:r>
            <a:r>
              <a:rPr sz="2200" dirty="0">
                <a:solidFill>
                  <a:schemeClr val="tx1"/>
                </a:solidFill>
                <a:latin typeface="Times New Roman"/>
                <a:cs typeface="Times New Roman"/>
              </a:rPr>
              <a:t>birgalikdagi</a:t>
            </a:r>
            <a:r>
              <a:rPr sz="2200" spc="-95" dirty="0">
                <a:solidFill>
                  <a:schemeClr val="tx1"/>
                </a:solidFill>
                <a:latin typeface="Times New Roman"/>
                <a:cs typeface="Times New Roman"/>
              </a:rPr>
              <a:t> </a:t>
            </a:r>
            <a:r>
              <a:rPr sz="2200" spc="-10" dirty="0">
                <a:solidFill>
                  <a:schemeClr val="tx1"/>
                </a:solidFill>
                <a:latin typeface="Times New Roman"/>
                <a:cs typeface="Times New Roman"/>
              </a:rPr>
              <a:t>harakatlarni </a:t>
            </a:r>
            <a:r>
              <a:rPr sz="2200" dirty="0">
                <a:solidFill>
                  <a:schemeClr val="tx1"/>
                </a:solidFill>
                <a:latin typeface="Times New Roman"/>
                <a:cs typeface="Times New Roman"/>
              </a:rPr>
              <a:t>aniqlashda</a:t>
            </a:r>
            <a:r>
              <a:rPr sz="2200" spc="-85" dirty="0">
                <a:solidFill>
                  <a:schemeClr val="tx1"/>
                </a:solidFill>
                <a:latin typeface="Times New Roman"/>
                <a:cs typeface="Times New Roman"/>
              </a:rPr>
              <a:t> </a:t>
            </a:r>
            <a:r>
              <a:rPr sz="2200" dirty="0">
                <a:solidFill>
                  <a:schemeClr val="tx1"/>
                </a:solidFill>
                <a:latin typeface="Times New Roman"/>
                <a:cs typeface="Times New Roman"/>
              </a:rPr>
              <a:t>kuchlarni</a:t>
            </a:r>
            <a:r>
              <a:rPr sz="2200" spc="-65" dirty="0">
                <a:solidFill>
                  <a:schemeClr val="tx1"/>
                </a:solidFill>
                <a:latin typeface="Times New Roman"/>
                <a:cs typeface="Times New Roman"/>
              </a:rPr>
              <a:t> </a:t>
            </a:r>
            <a:r>
              <a:rPr sz="2200" dirty="0">
                <a:solidFill>
                  <a:schemeClr val="tx1"/>
                </a:solidFill>
                <a:latin typeface="Times New Roman"/>
                <a:cs typeface="Times New Roman"/>
              </a:rPr>
              <a:t>birlashtirishga</a:t>
            </a:r>
            <a:r>
              <a:rPr sz="2200" spc="-65" dirty="0">
                <a:solidFill>
                  <a:schemeClr val="tx1"/>
                </a:solidFill>
                <a:latin typeface="Times New Roman"/>
                <a:cs typeface="Times New Roman"/>
              </a:rPr>
              <a:t> </a:t>
            </a:r>
            <a:r>
              <a:rPr sz="2200" dirty="0">
                <a:solidFill>
                  <a:schemeClr val="tx1"/>
                </a:solidFill>
                <a:latin typeface="Times New Roman"/>
                <a:cs typeface="Times New Roman"/>
              </a:rPr>
              <a:t>yordam</a:t>
            </a:r>
            <a:r>
              <a:rPr sz="2200" spc="-80" dirty="0">
                <a:solidFill>
                  <a:schemeClr val="tx1"/>
                </a:solidFill>
                <a:latin typeface="Times New Roman"/>
                <a:cs typeface="Times New Roman"/>
              </a:rPr>
              <a:t> </a:t>
            </a:r>
            <a:r>
              <a:rPr sz="2200" dirty="0">
                <a:solidFill>
                  <a:schemeClr val="tx1"/>
                </a:solidFill>
                <a:latin typeface="Times New Roman"/>
                <a:cs typeface="Times New Roman"/>
              </a:rPr>
              <a:t>berishi</a:t>
            </a:r>
            <a:r>
              <a:rPr sz="2200" spc="-70" dirty="0">
                <a:solidFill>
                  <a:schemeClr val="tx1"/>
                </a:solidFill>
                <a:latin typeface="Times New Roman"/>
                <a:cs typeface="Times New Roman"/>
              </a:rPr>
              <a:t> </a:t>
            </a:r>
            <a:r>
              <a:rPr sz="2200" dirty="0">
                <a:solidFill>
                  <a:schemeClr val="tx1"/>
                </a:solidFill>
                <a:latin typeface="Times New Roman"/>
                <a:cs typeface="Times New Roman"/>
              </a:rPr>
              <a:t>mumkin</a:t>
            </a:r>
            <a:r>
              <a:rPr sz="2200" spc="-45" dirty="0">
                <a:solidFill>
                  <a:schemeClr val="tx1"/>
                </a:solidFill>
                <a:latin typeface="Times New Roman"/>
                <a:cs typeface="Times New Roman"/>
              </a:rPr>
              <a:t> </a:t>
            </a:r>
            <a:r>
              <a:rPr sz="2200" dirty="0">
                <a:solidFill>
                  <a:schemeClr val="tx1"/>
                </a:solidFill>
                <a:latin typeface="Times New Roman"/>
                <a:cs typeface="Times New Roman"/>
              </a:rPr>
              <a:t>edi.</a:t>
            </a:r>
            <a:r>
              <a:rPr sz="2200" spc="-80" dirty="0">
                <a:solidFill>
                  <a:schemeClr val="tx1"/>
                </a:solidFill>
                <a:latin typeface="Times New Roman"/>
                <a:cs typeface="Times New Roman"/>
              </a:rPr>
              <a:t> </a:t>
            </a:r>
            <a:r>
              <a:rPr sz="2200" spc="-10" dirty="0">
                <a:solidFill>
                  <a:schemeClr val="tx1"/>
                </a:solidFill>
                <a:latin typeface="Times New Roman"/>
                <a:cs typeface="Times New Roman"/>
              </a:rPr>
              <a:t>Ushbu formatda</a:t>
            </a:r>
            <a:r>
              <a:rPr sz="2200" spc="-130" dirty="0">
                <a:solidFill>
                  <a:schemeClr val="tx1"/>
                </a:solidFill>
                <a:latin typeface="Times New Roman"/>
                <a:cs typeface="Times New Roman"/>
              </a:rPr>
              <a:t> </a:t>
            </a:r>
            <a:r>
              <a:rPr sz="2200" dirty="0">
                <a:solidFill>
                  <a:schemeClr val="tx1"/>
                </a:solidFill>
                <a:latin typeface="Times New Roman"/>
                <a:cs typeface="Times New Roman"/>
              </a:rPr>
              <a:t>Afg‘onistonni</a:t>
            </a:r>
            <a:r>
              <a:rPr sz="2200" spc="-90" dirty="0">
                <a:solidFill>
                  <a:schemeClr val="tx1"/>
                </a:solidFill>
                <a:latin typeface="Times New Roman"/>
                <a:cs typeface="Times New Roman"/>
              </a:rPr>
              <a:t> </a:t>
            </a:r>
            <a:r>
              <a:rPr sz="2200" dirty="0">
                <a:solidFill>
                  <a:schemeClr val="tx1"/>
                </a:solidFill>
                <a:latin typeface="Times New Roman"/>
                <a:cs typeface="Times New Roman"/>
              </a:rPr>
              <a:t>rekonstruksiya</a:t>
            </a:r>
            <a:r>
              <a:rPr sz="2200" spc="-85" dirty="0">
                <a:solidFill>
                  <a:schemeClr val="tx1"/>
                </a:solidFill>
                <a:latin typeface="Times New Roman"/>
                <a:cs typeface="Times New Roman"/>
              </a:rPr>
              <a:t> </a:t>
            </a:r>
            <a:r>
              <a:rPr sz="2200" dirty="0">
                <a:solidFill>
                  <a:schemeClr val="tx1"/>
                </a:solidFill>
                <a:latin typeface="Times New Roman"/>
                <a:cs typeface="Times New Roman"/>
              </a:rPr>
              <a:t>qilishning</a:t>
            </a:r>
            <a:r>
              <a:rPr sz="2200" spc="-70" dirty="0">
                <a:solidFill>
                  <a:schemeClr val="tx1"/>
                </a:solidFill>
                <a:latin typeface="Times New Roman"/>
                <a:cs typeface="Times New Roman"/>
              </a:rPr>
              <a:t> </a:t>
            </a:r>
            <a:r>
              <a:rPr sz="2200" dirty="0">
                <a:solidFill>
                  <a:schemeClr val="tx1"/>
                </a:solidFill>
                <a:latin typeface="Times New Roman"/>
                <a:cs typeface="Times New Roman"/>
              </a:rPr>
              <a:t>yirik</a:t>
            </a:r>
            <a:r>
              <a:rPr sz="2200" spc="-70" dirty="0">
                <a:solidFill>
                  <a:schemeClr val="tx1"/>
                </a:solidFill>
                <a:latin typeface="Times New Roman"/>
                <a:cs typeface="Times New Roman"/>
              </a:rPr>
              <a:t> </a:t>
            </a:r>
            <a:r>
              <a:rPr sz="2200" dirty="0">
                <a:solidFill>
                  <a:schemeClr val="tx1"/>
                </a:solidFill>
                <a:latin typeface="Times New Roman"/>
                <a:cs typeface="Times New Roman"/>
              </a:rPr>
              <a:t>donorlari</a:t>
            </a:r>
            <a:r>
              <a:rPr sz="2200" spc="-65" dirty="0">
                <a:solidFill>
                  <a:schemeClr val="tx1"/>
                </a:solidFill>
                <a:latin typeface="Times New Roman"/>
                <a:cs typeface="Times New Roman"/>
              </a:rPr>
              <a:t> </a:t>
            </a:r>
            <a:r>
              <a:rPr sz="2200" spc="-50" dirty="0">
                <a:solidFill>
                  <a:schemeClr val="tx1"/>
                </a:solidFill>
                <a:latin typeface="Times New Roman"/>
                <a:cs typeface="Times New Roman"/>
              </a:rPr>
              <a:t>– </a:t>
            </a:r>
            <a:r>
              <a:rPr sz="2200" spc="-10" dirty="0">
                <a:solidFill>
                  <a:schemeClr val="tx1"/>
                </a:solidFill>
                <a:latin typeface="Times New Roman"/>
                <a:cs typeface="Times New Roman"/>
              </a:rPr>
              <a:t>Hindiston,</a:t>
            </a:r>
            <a:r>
              <a:rPr sz="2200" spc="-130" dirty="0">
                <a:solidFill>
                  <a:schemeClr val="tx1"/>
                </a:solidFill>
                <a:latin typeface="Times New Roman"/>
                <a:cs typeface="Times New Roman"/>
              </a:rPr>
              <a:t> </a:t>
            </a:r>
            <a:r>
              <a:rPr sz="2200" spc="-30" dirty="0">
                <a:solidFill>
                  <a:schemeClr val="tx1"/>
                </a:solidFill>
                <a:latin typeface="Times New Roman"/>
                <a:cs typeface="Times New Roman"/>
              </a:rPr>
              <a:t>Yaponiya</a:t>
            </a:r>
            <a:r>
              <a:rPr sz="2200" spc="-95" dirty="0">
                <a:solidFill>
                  <a:schemeClr val="tx1"/>
                </a:solidFill>
                <a:latin typeface="Times New Roman"/>
                <a:cs typeface="Times New Roman"/>
              </a:rPr>
              <a:t> </a:t>
            </a:r>
            <a:r>
              <a:rPr sz="2200" dirty="0">
                <a:solidFill>
                  <a:schemeClr val="tx1"/>
                </a:solidFill>
                <a:latin typeface="Times New Roman"/>
                <a:cs typeface="Times New Roman"/>
              </a:rPr>
              <a:t>va</a:t>
            </a:r>
            <a:r>
              <a:rPr sz="2200" spc="-65" dirty="0">
                <a:solidFill>
                  <a:schemeClr val="tx1"/>
                </a:solidFill>
                <a:latin typeface="Times New Roman"/>
                <a:cs typeface="Times New Roman"/>
              </a:rPr>
              <a:t> </a:t>
            </a:r>
            <a:r>
              <a:rPr sz="2200" dirty="0">
                <a:solidFill>
                  <a:schemeClr val="tx1"/>
                </a:solidFill>
                <a:latin typeface="Times New Roman"/>
                <a:cs typeface="Times New Roman"/>
              </a:rPr>
              <a:t>boshqa</a:t>
            </a:r>
            <a:r>
              <a:rPr sz="2200" spc="-80" dirty="0">
                <a:solidFill>
                  <a:schemeClr val="tx1"/>
                </a:solidFill>
                <a:latin typeface="Times New Roman"/>
                <a:cs typeface="Times New Roman"/>
              </a:rPr>
              <a:t> </a:t>
            </a:r>
            <a:r>
              <a:rPr sz="2200" dirty="0">
                <a:solidFill>
                  <a:schemeClr val="tx1"/>
                </a:solidFill>
                <a:latin typeface="Times New Roman"/>
                <a:cs typeface="Times New Roman"/>
              </a:rPr>
              <a:t>manfaatdor</a:t>
            </a:r>
            <a:r>
              <a:rPr sz="2200" spc="-35" dirty="0">
                <a:solidFill>
                  <a:schemeClr val="tx1"/>
                </a:solidFill>
                <a:latin typeface="Times New Roman"/>
                <a:cs typeface="Times New Roman"/>
              </a:rPr>
              <a:t> </a:t>
            </a:r>
            <a:r>
              <a:rPr sz="2200" dirty="0">
                <a:solidFill>
                  <a:schemeClr val="tx1"/>
                </a:solidFill>
                <a:latin typeface="Times New Roman"/>
                <a:cs typeface="Times New Roman"/>
              </a:rPr>
              <a:t>mamlakatlarning</a:t>
            </a:r>
            <a:r>
              <a:rPr sz="2200" spc="-5" dirty="0">
                <a:solidFill>
                  <a:schemeClr val="tx1"/>
                </a:solidFill>
                <a:latin typeface="Times New Roman"/>
                <a:cs typeface="Times New Roman"/>
              </a:rPr>
              <a:t> </a:t>
            </a:r>
            <a:r>
              <a:rPr sz="2200" dirty="0">
                <a:solidFill>
                  <a:schemeClr val="tx1"/>
                </a:solidFill>
                <a:latin typeface="Times New Roman"/>
                <a:cs typeface="Times New Roman"/>
              </a:rPr>
              <a:t>ishtiroki</a:t>
            </a:r>
            <a:r>
              <a:rPr sz="2200" spc="-60" dirty="0">
                <a:solidFill>
                  <a:schemeClr val="tx1"/>
                </a:solidFill>
                <a:latin typeface="Times New Roman"/>
                <a:cs typeface="Times New Roman"/>
              </a:rPr>
              <a:t> </a:t>
            </a:r>
            <a:r>
              <a:rPr sz="2200" spc="-50" dirty="0">
                <a:solidFill>
                  <a:schemeClr val="tx1"/>
                </a:solidFill>
                <a:latin typeface="Times New Roman"/>
                <a:cs typeface="Times New Roman"/>
              </a:rPr>
              <a:t>– </a:t>
            </a:r>
            <a:r>
              <a:rPr sz="2200" dirty="0">
                <a:solidFill>
                  <a:schemeClr val="tx1"/>
                </a:solidFill>
                <a:latin typeface="Times New Roman"/>
                <a:cs typeface="Times New Roman"/>
              </a:rPr>
              <a:t>yanada</a:t>
            </a:r>
            <a:r>
              <a:rPr sz="2200" spc="-75" dirty="0">
                <a:solidFill>
                  <a:schemeClr val="tx1"/>
                </a:solidFill>
                <a:latin typeface="Times New Roman"/>
                <a:cs typeface="Times New Roman"/>
              </a:rPr>
              <a:t> </a:t>
            </a:r>
            <a:r>
              <a:rPr sz="2200" dirty="0">
                <a:solidFill>
                  <a:schemeClr val="tx1"/>
                </a:solidFill>
                <a:latin typeface="Times New Roman"/>
                <a:cs typeface="Times New Roman"/>
              </a:rPr>
              <a:t>samaraliroq</a:t>
            </a:r>
            <a:r>
              <a:rPr sz="2200" spc="-30" dirty="0">
                <a:solidFill>
                  <a:schemeClr val="tx1"/>
                </a:solidFill>
                <a:latin typeface="Times New Roman"/>
                <a:cs typeface="Times New Roman"/>
              </a:rPr>
              <a:t> </a:t>
            </a:r>
            <a:r>
              <a:rPr sz="2200" dirty="0">
                <a:solidFill>
                  <a:schemeClr val="tx1"/>
                </a:solidFill>
                <a:latin typeface="Times New Roman"/>
                <a:cs typeface="Times New Roman"/>
              </a:rPr>
              <a:t>xalqaro</a:t>
            </a:r>
            <a:r>
              <a:rPr sz="2200" spc="-60" dirty="0">
                <a:solidFill>
                  <a:schemeClr val="tx1"/>
                </a:solidFill>
                <a:latin typeface="Times New Roman"/>
                <a:cs typeface="Times New Roman"/>
              </a:rPr>
              <a:t> </a:t>
            </a:r>
            <a:r>
              <a:rPr sz="2200" dirty="0">
                <a:solidFill>
                  <a:schemeClr val="tx1"/>
                </a:solidFill>
                <a:latin typeface="Times New Roman"/>
                <a:cs typeface="Times New Roman"/>
              </a:rPr>
              <a:t>dialogga</a:t>
            </a:r>
            <a:r>
              <a:rPr sz="2200" spc="-80" dirty="0">
                <a:solidFill>
                  <a:schemeClr val="tx1"/>
                </a:solidFill>
                <a:latin typeface="Times New Roman"/>
                <a:cs typeface="Times New Roman"/>
              </a:rPr>
              <a:t> </a:t>
            </a:r>
            <a:r>
              <a:rPr sz="2200" dirty="0">
                <a:solidFill>
                  <a:schemeClr val="tx1"/>
                </a:solidFill>
                <a:latin typeface="Times New Roman"/>
                <a:cs typeface="Times New Roman"/>
              </a:rPr>
              <a:t>yordam</a:t>
            </a:r>
            <a:r>
              <a:rPr sz="2200" spc="-75" dirty="0">
                <a:solidFill>
                  <a:schemeClr val="tx1"/>
                </a:solidFill>
                <a:latin typeface="Times New Roman"/>
                <a:cs typeface="Times New Roman"/>
              </a:rPr>
              <a:t> </a:t>
            </a:r>
            <a:r>
              <a:rPr sz="2200" dirty="0">
                <a:solidFill>
                  <a:schemeClr val="tx1"/>
                </a:solidFill>
                <a:latin typeface="Times New Roman"/>
                <a:cs typeface="Times New Roman"/>
              </a:rPr>
              <a:t>berishi</a:t>
            </a:r>
            <a:r>
              <a:rPr sz="2200" spc="-60" dirty="0">
                <a:solidFill>
                  <a:schemeClr val="tx1"/>
                </a:solidFill>
                <a:latin typeface="Times New Roman"/>
                <a:cs typeface="Times New Roman"/>
              </a:rPr>
              <a:t> </a:t>
            </a:r>
            <a:r>
              <a:rPr sz="2200" dirty="0">
                <a:solidFill>
                  <a:schemeClr val="tx1"/>
                </a:solidFill>
                <a:latin typeface="Times New Roman"/>
                <a:cs typeface="Times New Roman"/>
              </a:rPr>
              <a:t>mumkin</a:t>
            </a:r>
            <a:r>
              <a:rPr sz="2200" spc="-35" dirty="0">
                <a:solidFill>
                  <a:schemeClr val="tx1"/>
                </a:solidFill>
                <a:latin typeface="Times New Roman"/>
                <a:cs typeface="Times New Roman"/>
              </a:rPr>
              <a:t> </a:t>
            </a:r>
            <a:r>
              <a:rPr sz="2200" spc="-20" dirty="0">
                <a:solidFill>
                  <a:schemeClr val="tx1"/>
                </a:solidFill>
                <a:latin typeface="Times New Roman"/>
                <a:cs typeface="Times New Roman"/>
              </a:rPr>
              <a:t>edi.</a:t>
            </a:r>
            <a:endParaRPr sz="2200" dirty="0">
              <a:solidFill>
                <a:schemeClr val="tx1"/>
              </a:solidFill>
              <a:latin typeface="Times New Roman"/>
              <a:cs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1355" y="393191"/>
            <a:ext cx="8963025" cy="6464935"/>
            <a:chOff x="181355" y="393191"/>
            <a:chExt cx="8963025" cy="6464935"/>
          </a:xfrm>
        </p:grpSpPr>
        <p:pic>
          <p:nvPicPr>
            <p:cNvPr id="3" name="object 3"/>
            <p:cNvPicPr/>
            <p:nvPr/>
          </p:nvPicPr>
          <p:blipFill>
            <a:blip r:embed="rId2" cstate="print"/>
            <a:stretch>
              <a:fillRect/>
            </a:stretch>
          </p:blipFill>
          <p:spPr>
            <a:xfrm>
              <a:off x="537971" y="3526536"/>
              <a:ext cx="8603742" cy="3329178"/>
            </a:xfrm>
            <a:prstGeom prst="rect">
              <a:avLst/>
            </a:prstGeom>
          </p:spPr>
        </p:pic>
        <p:pic>
          <p:nvPicPr>
            <p:cNvPr id="4" name="object 4"/>
            <p:cNvPicPr/>
            <p:nvPr/>
          </p:nvPicPr>
          <p:blipFill>
            <a:blip r:embed="rId3" cstate="print"/>
            <a:stretch>
              <a:fillRect/>
            </a:stretch>
          </p:blipFill>
          <p:spPr>
            <a:xfrm>
              <a:off x="194309" y="406145"/>
              <a:ext cx="8703564" cy="5666332"/>
            </a:xfrm>
            <a:prstGeom prst="rect">
              <a:avLst/>
            </a:prstGeom>
          </p:spPr>
        </p:pic>
        <p:sp>
          <p:nvSpPr>
            <p:cNvPr id="5" name="object 5"/>
            <p:cNvSpPr/>
            <p:nvPr/>
          </p:nvSpPr>
          <p:spPr>
            <a:xfrm>
              <a:off x="194309" y="406145"/>
              <a:ext cx="8703945" cy="5666740"/>
            </a:xfrm>
            <a:custGeom>
              <a:avLst/>
              <a:gdLst/>
              <a:ahLst/>
              <a:cxnLst/>
              <a:rect l="l" t="t" r="r" b="b"/>
              <a:pathLst>
                <a:path w="8703945" h="5666740">
                  <a:moveTo>
                    <a:pt x="8690102" y="26415"/>
                  </a:moveTo>
                  <a:lnTo>
                    <a:pt x="0" y="0"/>
                  </a:lnTo>
                  <a:lnTo>
                    <a:pt x="280" y="49634"/>
                  </a:lnTo>
                  <a:lnTo>
                    <a:pt x="552" y="99348"/>
                  </a:lnTo>
                  <a:lnTo>
                    <a:pt x="815" y="149139"/>
                  </a:lnTo>
                  <a:lnTo>
                    <a:pt x="1070" y="199006"/>
                  </a:lnTo>
                  <a:lnTo>
                    <a:pt x="1316" y="248946"/>
                  </a:lnTo>
                  <a:lnTo>
                    <a:pt x="1555" y="298958"/>
                  </a:lnTo>
                  <a:lnTo>
                    <a:pt x="1785" y="349041"/>
                  </a:lnTo>
                  <a:lnTo>
                    <a:pt x="2007" y="399192"/>
                  </a:lnTo>
                  <a:lnTo>
                    <a:pt x="2222" y="449410"/>
                  </a:lnTo>
                  <a:lnTo>
                    <a:pt x="2430" y="499694"/>
                  </a:lnTo>
                  <a:lnTo>
                    <a:pt x="2630" y="550041"/>
                  </a:lnTo>
                  <a:lnTo>
                    <a:pt x="2824" y="600449"/>
                  </a:lnTo>
                  <a:lnTo>
                    <a:pt x="3010" y="650918"/>
                  </a:lnTo>
                  <a:lnTo>
                    <a:pt x="3191" y="701445"/>
                  </a:lnTo>
                  <a:lnTo>
                    <a:pt x="3364" y="752028"/>
                  </a:lnTo>
                  <a:lnTo>
                    <a:pt x="3532" y="802667"/>
                  </a:lnTo>
                  <a:lnTo>
                    <a:pt x="3693" y="853359"/>
                  </a:lnTo>
                  <a:lnTo>
                    <a:pt x="3849" y="904102"/>
                  </a:lnTo>
                  <a:lnTo>
                    <a:pt x="3999" y="954895"/>
                  </a:lnTo>
                  <a:lnTo>
                    <a:pt x="4144" y="1005736"/>
                  </a:lnTo>
                  <a:lnTo>
                    <a:pt x="4283" y="1056623"/>
                  </a:lnTo>
                  <a:lnTo>
                    <a:pt x="4417" y="1107555"/>
                  </a:lnTo>
                  <a:lnTo>
                    <a:pt x="4547" y="1158529"/>
                  </a:lnTo>
                  <a:lnTo>
                    <a:pt x="4672" y="1209545"/>
                  </a:lnTo>
                  <a:lnTo>
                    <a:pt x="4792" y="1260601"/>
                  </a:lnTo>
                  <a:lnTo>
                    <a:pt x="4908" y="1311694"/>
                  </a:lnTo>
                  <a:lnTo>
                    <a:pt x="5020" y="1362823"/>
                  </a:lnTo>
                  <a:lnTo>
                    <a:pt x="5129" y="1413987"/>
                  </a:lnTo>
                  <a:lnTo>
                    <a:pt x="5233" y="1465183"/>
                  </a:lnTo>
                  <a:lnTo>
                    <a:pt x="5334" y="1516410"/>
                  </a:lnTo>
                  <a:lnTo>
                    <a:pt x="5432" y="1567666"/>
                  </a:lnTo>
                  <a:lnTo>
                    <a:pt x="5527" y="1618949"/>
                  </a:lnTo>
                  <a:lnTo>
                    <a:pt x="5618" y="1670259"/>
                  </a:lnTo>
                  <a:lnTo>
                    <a:pt x="5707" y="1721592"/>
                  </a:lnTo>
                  <a:lnTo>
                    <a:pt x="5794" y="1772947"/>
                  </a:lnTo>
                  <a:lnTo>
                    <a:pt x="5878" y="1824324"/>
                  </a:lnTo>
                  <a:lnTo>
                    <a:pt x="5960" y="1875719"/>
                  </a:lnTo>
                  <a:lnTo>
                    <a:pt x="6040" y="1927131"/>
                  </a:lnTo>
                  <a:lnTo>
                    <a:pt x="6119" y="1978559"/>
                  </a:lnTo>
                  <a:lnTo>
                    <a:pt x="6196" y="2030000"/>
                  </a:lnTo>
                  <a:lnTo>
                    <a:pt x="6271" y="2081453"/>
                  </a:lnTo>
                  <a:lnTo>
                    <a:pt x="6346" y="2132917"/>
                  </a:lnTo>
                  <a:lnTo>
                    <a:pt x="6419" y="2184389"/>
                  </a:lnTo>
                  <a:lnTo>
                    <a:pt x="6492" y="2235869"/>
                  </a:lnTo>
                  <a:lnTo>
                    <a:pt x="6564" y="2287353"/>
                  </a:lnTo>
                  <a:lnTo>
                    <a:pt x="6635" y="2338841"/>
                  </a:lnTo>
                  <a:lnTo>
                    <a:pt x="6707" y="2390330"/>
                  </a:lnTo>
                  <a:lnTo>
                    <a:pt x="6778" y="2441819"/>
                  </a:lnTo>
                  <a:lnTo>
                    <a:pt x="6850" y="2493307"/>
                  </a:lnTo>
                  <a:lnTo>
                    <a:pt x="6922" y="2544791"/>
                  </a:lnTo>
                  <a:lnTo>
                    <a:pt x="6995" y="2596271"/>
                  </a:lnTo>
                  <a:lnTo>
                    <a:pt x="7068" y="2647743"/>
                  </a:lnTo>
                  <a:lnTo>
                    <a:pt x="7142" y="2699207"/>
                  </a:lnTo>
                  <a:lnTo>
                    <a:pt x="7218" y="2750660"/>
                  </a:lnTo>
                  <a:lnTo>
                    <a:pt x="7295" y="2802101"/>
                  </a:lnTo>
                  <a:lnTo>
                    <a:pt x="7373" y="2853529"/>
                  </a:lnTo>
                  <a:lnTo>
                    <a:pt x="7454" y="2904941"/>
                  </a:lnTo>
                  <a:lnTo>
                    <a:pt x="7536" y="2956336"/>
                  </a:lnTo>
                  <a:lnTo>
                    <a:pt x="7620" y="3007713"/>
                  </a:lnTo>
                  <a:lnTo>
                    <a:pt x="7707" y="3059068"/>
                  </a:lnTo>
                  <a:lnTo>
                    <a:pt x="7796" y="3110401"/>
                  </a:lnTo>
                  <a:lnTo>
                    <a:pt x="7888" y="3161711"/>
                  </a:lnTo>
                  <a:lnTo>
                    <a:pt x="7983" y="3212994"/>
                  </a:lnTo>
                  <a:lnTo>
                    <a:pt x="8080" y="3264250"/>
                  </a:lnTo>
                  <a:lnTo>
                    <a:pt x="8182" y="3315477"/>
                  </a:lnTo>
                  <a:lnTo>
                    <a:pt x="8286" y="3366673"/>
                  </a:lnTo>
                  <a:lnTo>
                    <a:pt x="8395" y="3417837"/>
                  </a:lnTo>
                  <a:lnTo>
                    <a:pt x="8507" y="3468966"/>
                  </a:lnTo>
                  <a:lnTo>
                    <a:pt x="8623" y="3520059"/>
                  </a:lnTo>
                  <a:lnTo>
                    <a:pt x="8744" y="3571115"/>
                  </a:lnTo>
                  <a:lnTo>
                    <a:pt x="8869" y="3622131"/>
                  </a:lnTo>
                  <a:lnTo>
                    <a:pt x="8999" y="3673105"/>
                  </a:lnTo>
                  <a:lnTo>
                    <a:pt x="9133" y="3724037"/>
                  </a:lnTo>
                  <a:lnTo>
                    <a:pt x="9273" y="3774924"/>
                  </a:lnTo>
                  <a:lnTo>
                    <a:pt x="9418" y="3825765"/>
                  </a:lnTo>
                  <a:lnTo>
                    <a:pt x="9568" y="3876558"/>
                  </a:lnTo>
                  <a:lnTo>
                    <a:pt x="9724" y="3927301"/>
                  </a:lnTo>
                  <a:lnTo>
                    <a:pt x="9886" y="3977993"/>
                  </a:lnTo>
                  <a:lnTo>
                    <a:pt x="10054" y="4028632"/>
                  </a:lnTo>
                  <a:lnTo>
                    <a:pt x="10228" y="4079215"/>
                  </a:lnTo>
                  <a:lnTo>
                    <a:pt x="10408" y="4129742"/>
                  </a:lnTo>
                  <a:lnTo>
                    <a:pt x="10595" y="4180211"/>
                  </a:lnTo>
                  <a:lnTo>
                    <a:pt x="10789" y="4230619"/>
                  </a:lnTo>
                  <a:lnTo>
                    <a:pt x="10989" y="4280966"/>
                  </a:lnTo>
                  <a:lnTo>
                    <a:pt x="11197" y="4331250"/>
                  </a:lnTo>
                  <a:lnTo>
                    <a:pt x="11413" y="4381468"/>
                  </a:lnTo>
                  <a:lnTo>
                    <a:pt x="11635" y="4431619"/>
                  </a:lnTo>
                  <a:lnTo>
                    <a:pt x="11866" y="4481702"/>
                  </a:lnTo>
                  <a:lnTo>
                    <a:pt x="12105" y="4531714"/>
                  </a:lnTo>
                  <a:lnTo>
                    <a:pt x="12351" y="4581654"/>
                  </a:lnTo>
                  <a:lnTo>
                    <a:pt x="12606" y="4631521"/>
                  </a:lnTo>
                  <a:lnTo>
                    <a:pt x="12870" y="4681312"/>
                  </a:lnTo>
                  <a:lnTo>
                    <a:pt x="13142" y="4731026"/>
                  </a:lnTo>
                  <a:lnTo>
                    <a:pt x="13423" y="4780660"/>
                  </a:lnTo>
                  <a:lnTo>
                    <a:pt x="78981" y="4780775"/>
                  </a:lnTo>
                  <a:lnTo>
                    <a:pt x="143871" y="4781117"/>
                  </a:lnTo>
                  <a:lnTo>
                    <a:pt x="208102" y="4781682"/>
                  </a:lnTo>
                  <a:lnTo>
                    <a:pt x="271680" y="4782469"/>
                  </a:lnTo>
                  <a:lnTo>
                    <a:pt x="334611" y="4783473"/>
                  </a:lnTo>
                  <a:lnTo>
                    <a:pt x="396903" y="4784693"/>
                  </a:lnTo>
                  <a:lnTo>
                    <a:pt x="458562" y="4786124"/>
                  </a:lnTo>
                  <a:lnTo>
                    <a:pt x="519595" y="4787764"/>
                  </a:lnTo>
                  <a:lnTo>
                    <a:pt x="580008" y="4789610"/>
                  </a:lnTo>
                  <a:lnTo>
                    <a:pt x="639809" y="4791659"/>
                  </a:lnTo>
                  <a:lnTo>
                    <a:pt x="699004" y="4793907"/>
                  </a:lnTo>
                  <a:lnTo>
                    <a:pt x="757600" y="4796353"/>
                  </a:lnTo>
                  <a:lnTo>
                    <a:pt x="815603" y="4798992"/>
                  </a:lnTo>
                  <a:lnTo>
                    <a:pt x="873020" y="4801821"/>
                  </a:lnTo>
                  <a:lnTo>
                    <a:pt x="929859" y="4804839"/>
                  </a:lnTo>
                  <a:lnTo>
                    <a:pt x="986125" y="4808041"/>
                  </a:lnTo>
                  <a:lnTo>
                    <a:pt x="1041826" y="4811425"/>
                  </a:lnTo>
                  <a:lnTo>
                    <a:pt x="1096968" y="4814987"/>
                  </a:lnTo>
                  <a:lnTo>
                    <a:pt x="1151558" y="4818725"/>
                  </a:lnTo>
                  <a:lnTo>
                    <a:pt x="1205602" y="4822635"/>
                  </a:lnTo>
                  <a:lnTo>
                    <a:pt x="1259108" y="4826715"/>
                  </a:lnTo>
                  <a:lnTo>
                    <a:pt x="1312082" y="4830961"/>
                  </a:lnTo>
                  <a:lnTo>
                    <a:pt x="1364531" y="4835371"/>
                  </a:lnTo>
                  <a:lnTo>
                    <a:pt x="1416461" y="4839941"/>
                  </a:lnTo>
                  <a:lnTo>
                    <a:pt x="1467880" y="4844669"/>
                  </a:lnTo>
                  <a:lnTo>
                    <a:pt x="1518794" y="4849551"/>
                  </a:lnTo>
                  <a:lnTo>
                    <a:pt x="1569210" y="4854584"/>
                  </a:lnTo>
                  <a:lnTo>
                    <a:pt x="1619134" y="4859766"/>
                  </a:lnTo>
                  <a:lnTo>
                    <a:pt x="1668573" y="4865093"/>
                  </a:lnTo>
                  <a:lnTo>
                    <a:pt x="1717535" y="4870562"/>
                  </a:lnTo>
                  <a:lnTo>
                    <a:pt x="1766025" y="4876171"/>
                  </a:lnTo>
                  <a:lnTo>
                    <a:pt x="1814051" y="4881915"/>
                  </a:lnTo>
                  <a:lnTo>
                    <a:pt x="1861618" y="4887793"/>
                  </a:lnTo>
                  <a:lnTo>
                    <a:pt x="1908735" y="4893801"/>
                  </a:lnTo>
                  <a:lnTo>
                    <a:pt x="1955408" y="4899936"/>
                  </a:lnTo>
                  <a:lnTo>
                    <a:pt x="2001642" y="4906196"/>
                  </a:lnTo>
                  <a:lnTo>
                    <a:pt x="2047446" y="4912576"/>
                  </a:lnTo>
                  <a:lnTo>
                    <a:pt x="2092826" y="4919074"/>
                  </a:lnTo>
                  <a:lnTo>
                    <a:pt x="2137788" y="4925687"/>
                  </a:lnTo>
                  <a:lnTo>
                    <a:pt x="2182340" y="4932413"/>
                  </a:lnTo>
                  <a:lnTo>
                    <a:pt x="2226488" y="4939247"/>
                  </a:lnTo>
                  <a:lnTo>
                    <a:pt x="2270238" y="4946187"/>
                  </a:lnTo>
                  <a:lnTo>
                    <a:pt x="2313598" y="4953230"/>
                  </a:lnTo>
                  <a:lnTo>
                    <a:pt x="2356574" y="4960373"/>
                  </a:lnTo>
                  <a:lnTo>
                    <a:pt x="2399173" y="4967613"/>
                  </a:lnTo>
                  <a:lnTo>
                    <a:pt x="2441402" y="4974947"/>
                  </a:lnTo>
                  <a:lnTo>
                    <a:pt x="2483268" y="4982371"/>
                  </a:lnTo>
                  <a:lnTo>
                    <a:pt x="2524776" y="4989884"/>
                  </a:lnTo>
                  <a:lnTo>
                    <a:pt x="2565935" y="4997481"/>
                  </a:lnTo>
                  <a:lnTo>
                    <a:pt x="2606750" y="5005159"/>
                  </a:lnTo>
                  <a:lnTo>
                    <a:pt x="2647228" y="5012917"/>
                  </a:lnTo>
                  <a:lnTo>
                    <a:pt x="2687377" y="5020750"/>
                  </a:lnTo>
                  <a:lnTo>
                    <a:pt x="2727202" y="5028656"/>
                  </a:lnTo>
                  <a:lnTo>
                    <a:pt x="2766711" y="5036631"/>
                  </a:lnTo>
                  <a:lnTo>
                    <a:pt x="2805910" y="5044673"/>
                  </a:lnTo>
                  <a:lnTo>
                    <a:pt x="2844807" y="5052778"/>
                  </a:lnTo>
                  <a:lnTo>
                    <a:pt x="2883407" y="5060944"/>
                  </a:lnTo>
                  <a:lnTo>
                    <a:pt x="2921717" y="5069167"/>
                  </a:lnTo>
                  <a:lnTo>
                    <a:pt x="2959745" y="5077445"/>
                  </a:lnTo>
                  <a:lnTo>
                    <a:pt x="2997497" y="5085775"/>
                  </a:lnTo>
                  <a:lnTo>
                    <a:pt x="3034979" y="5094152"/>
                  </a:lnTo>
                  <a:lnTo>
                    <a:pt x="3072199" y="5102576"/>
                  </a:lnTo>
                  <a:lnTo>
                    <a:pt x="3145878" y="5119546"/>
                  </a:lnTo>
                  <a:lnTo>
                    <a:pt x="3218588" y="5136661"/>
                  </a:lnTo>
                  <a:lnTo>
                    <a:pt x="3290382" y="5153898"/>
                  </a:lnTo>
                  <a:lnTo>
                    <a:pt x="3361314" y="5171231"/>
                  </a:lnTo>
                  <a:lnTo>
                    <a:pt x="3431438" y="5188637"/>
                  </a:lnTo>
                  <a:lnTo>
                    <a:pt x="3500808" y="5206091"/>
                  </a:lnTo>
                  <a:lnTo>
                    <a:pt x="3569478" y="5223569"/>
                  </a:lnTo>
                  <a:lnTo>
                    <a:pt x="3637502" y="5241048"/>
                  </a:lnTo>
                  <a:lnTo>
                    <a:pt x="3704933" y="5258502"/>
                  </a:lnTo>
                  <a:lnTo>
                    <a:pt x="3771825" y="5275907"/>
                  </a:lnTo>
                  <a:lnTo>
                    <a:pt x="3838233" y="5293239"/>
                  </a:lnTo>
                  <a:lnTo>
                    <a:pt x="3871272" y="5301871"/>
                  </a:lnTo>
                  <a:lnTo>
                    <a:pt x="3904210" y="5310475"/>
                  </a:lnTo>
                  <a:lnTo>
                    <a:pt x="3969810" y="5327589"/>
                  </a:lnTo>
                  <a:lnTo>
                    <a:pt x="4035087" y="5344558"/>
                  </a:lnTo>
                  <a:lnTo>
                    <a:pt x="4100094" y="5361358"/>
                  </a:lnTo>
                  <a:lnTo>
                    <a:pt x="4164886" y="5377963"/>
                  </a:lnTo>
                  <a:lnTo>
                    <a:pt x="4229516" y="5394351"/>
                  </a:lnTo>
                  <a:lnTo>
                    <a:pt x="4294039" y="5410496"/>
                  </a:lnTo>
                  <a:lnTo>
                    <a:pt x="4358508" y="5426375"/>
                  </a:lnTo>
                  <a:lnTo>
                    <a:pt x="4422976" y="5441962"/>
                  </a:lnTo>
                  <a:lnTo>
                    <a:pt x="4487499" y="5457235"/>
                  </a:lnTo>
                  <a:lnTo>
                    <a:pt x="4552129" y="5472169"/>
                  </a:lnTo>
                  <a:lnTo>
                    <a:pt x="4616921" y="5486740"/>
                  </a:lnTo>
                  <a:lnTo>
                    <a:pt x="4681929" y="5500922"/>
                  </a:lnTo>
                  <a:lnTo>
                    <a:pt x="4747205" y="5514693"/>
                  </a:lnTo>
                  <a:lnTo>
                    <a:pt x="4812805" y="5528028"/>
                  </a:lnTo>
                  <a:lnTo>
                    <a:pt x="4878782" y="5540903"/>
                  </a:lnTo>
                  <a:lnTo>
                    <a:pt x="4945189" y="5553293"/>
                  </a:lnTo>
                  <a:lnTo>
                    <a:pt x="5012082" y="5565175"/>
                  </a:lnTo>
                  <a:lnTo>
                    <a:pt x="5079512" y="5576523"/>
                  </a:lnTo>
                  <a:lnTo>
                    <a:pt x="5147536" y="5587315"/>
                  </a:lnTo>
                  <a:lnTo>
                    <a:pt x="5216205" y="5597525"/>
                  </a:lnTo>
                  <a:lnTo>
                    <a:pt x="5285575" y="5607129"/>
                  </a:lnTo>
                  <a:lnTo>
                    <a:pt x="5355699" y="5616104"/>
                  </a:lnTo>
                  <a:lnTo>
                    <a:pt x="5426631" y="5624424"/>
                  </a:lnTo>
                  <a:lnTo>
                    <a:pt x="5498424" y="5632067"/>
                  </a:lnTo>
                  <a:lnTo>
                    <a:pt x="5571134" y="5639007"/>
                  </a:lnTo>
                  <a:lnTo>
                    <a:pt x="5644812" y="5645220"/>
                  </a:lnTo>
                  <a:lnTo>
                    <a:pt x="5719514" y="5650683"/>
                  </a:lnTo>
                  <a:lnTo>
                    <a:pt x="5795293" y="5655370"/>
                  </a:lnTo>
                  <a:lnTo>
                    <a:pt x="5833604" y="5657415"/>
                  </a:lnTo>
                  <a:lnTo>
                    <a:pt x="5872203" y="5659258"/>
                  </a:lnTo>
                  <a:lnTo>
                    <a:pt x="5911099" y="5660895"/>
                  </a:lnTo>
                  <a:lnTo>
                    <a:pt x="5950298" y="5662322"/>
                  </a:lnTo>
                  <a:lnTo>
                    <a:pt x="5989807" y="5663538"/>
                  </a:lnTo>
                  <a:lnTo>
                    <a:pt x="6029632" y="5664539"/>
                  </a:lnTo>
                  <a:lnTo>
                    <a:pt x="6069780" y="5665322"/>
                  </a:lnTo>
                  <a:lnTo>
                    <a:pt x="6110259" y="5665884"/>
                  </a:lnTo>
                  <a:lnTo>
                    <a:pt x="6151073" y="5666221"/>
                  </a:lnTo>
                  <a:lnTo>
                    <a:pt x="6192232" y="5666332"/>
                  </a:lnTo>
                  <a:lnTo>
                    <a:pt x="6233740" y="5666213"/>
                  </a:lnTo>
                  <a:lnTo>
                    <a:pt x="6275605" y="5665860"/>
                  </a:lnTo>
                  <a:lnTo>
                    <a:pt x="6317833" y="5665271"/>
                  </a:lnTo>
                  <a:lnTo>
                    <a:pt x="6360432" y="5664444"/>
                  </a:lnTo>
                  <a:lnTo>
                    <a:pt x="6403408" y="5663373"/>
                  </a:lnTo>
                  <a:lnTo>
                    <a:pt x="6446768" y="5662058"/>
                  </a:lnTo>
                  <a:lnTo>
                    <a:pt x="6490518" y="5660494"/>
                  </a:lnTo>
                  <a:lnTo>
                    <a:pt x="6534665" y="5658680"/>
                  </a:lnTo>
                  <a:lnTo>
                    <a:pt x="6579217" y="5656610"/>
                  </a:lnTo>
                  <a:lnTo>
                    <a:pt x="6624179" y="5654284"/>
                  </a:lnTo>
                  <a:lnTo>
                    <a:pt x="6669558" y="5651697"/>
                  </a:lnTo>
                  <a:lnTo>
                    <a:pt x="6715361" y="5648846"/>
                  </a:lnTo>
                  <a:lnTo>
                    <a:pt x="6761596" y="5645730"/>
                  </a:lnTo>
                  <a:lnTo>
                    <a:pt x="6808268" y="5642343"/>
                  </a:lnTo>
                  <a:lnTo>
                    <a:pt x="6855384" y="5638685"/>
                  </a:lnTo>
                  <a:lnTo>
                    <a:pt x="6902952" y="5634750"/>
                  </a:lnTo>
                  <a:lnTo>
                    <a:pt x="6950977" y="5630537"/>
                  </a:lnTo>
                  <a:lnTo>
                    <a:pt x="6999467" y="5626043"/>
                  </a:lnTo>
                  <a:lnTo>
                    <a:pt x="7048428" y="5621264"/>
                  </a:lnTo>
                  <a:lnTo>
                    <a:pt x="7097867" y="5616197"/>
                  </a:lnTo>
                  <a:lnTo>
                    <a:pt x="7147791" y="5610840"/>
                  </a:lnTo>
                  <a:lnTo>
                    <a:pt x="7198206" y="5605189"/>
                  </a:lnTo>
                  <a:lnTo>
                    <a:pt x="7249119" y="5599241"/>
                  </a:lnTo>
                  <a:lnTo>
                    <a:pt x="7300538" y="5592994"/>
                  </a:lnTo>
                  <a:lnTo>
                    <a:pt x="7352468" y="5586444"/>
                  </a:lnTo>
                  <a:lnTo>
                    <a:pt x="7404916" y="5579588"/>
                  </a:lnTo>
                  <a:lnTo>
                    <a:pt x="7457890" y="5572423"/>
                  </a:lnTo>
                  <a:lnTo>
                    <a:pt x="7511395" y="5564947"/>
                  </a:lnTo>
                  <a:lnTo>
                    <a:pt x="7565439" y="5557155"/>
                  </a:lnTo>
                  <a:lnTo>
                    <a:pt x="7620029" y="5549046"/>
                  </a:lnTo>
                  <a:lnTo>
                    <a:pt x="7675170" y="5540615"/>
                  </a:lnTo>
                  <a:lnTo>
                    <a:pt x="7730870" y="5531861"/>
                  </a:lnTo>
                  <a:lnTo>
                    <a:pt x="7787136" y="5522780"/>
                  </a:lnTo>
                  <a:lnTo>
                    <a:pt x="7843974" y="5513369"/>
                  </a:lnTo>
                  <a:lnTo>
                    <a:pt x="7901391" y="5503624"/>
                  </a:lnTo>
                  <a:lnTo>
                    <a:pt x="7959394" y="5493544"/>
                  </a:lnTo>
                  <a:lnTo>
                    <a:pt x="8017989" y="5483124"/>
                  </a:lnTo>
                  <a:lnTo>
                    <a:pt x="8077183" y="5472363"/>
                  </a:lnTo>
                  <a:lnTo>
                    <a:pt x="8136984" y="5461256"/>
                  </a:lnTo>
                  <a:lnTo>
                    <a:pt x="8197397" y="5449801"/>
                  </a:lnTo>
                  <a:lnTo>
                    <a:pt x="8258429" y="5437995"/>
                  </a:lnTo>
                  <a:lnTo>
                    <a:pt x="8320087" y="5425835"/>
                  </a:lnTo>
                  <a:lnTo>
                    <a:pt x="8382379" y="5413317"/>
                  </a:lnTo>
                  <a:lnTo>
                    <a:pt x="8445309" y="5400439"/>
                  </a:lnTo>
                  <a:lnTo>
                    <a:pt x="8508887" y="5387198"/>
                  </a:lnTo>
                  <a:lnTo>
                    <a:pt x="8573117" y="5373591"/>
                  </a:lnTo>
                  <a:lnTo>
                    <a:pt x="8638007" y="5359614"/>
                  </a:lnTo>
                  <a:lnTo>
                    <a:pt x="8703564" y="5345264"/>
                  </a:lnTo>
                  <a:lnTo>
                    <a:pt x="8703436" y="5294360"/>
                  </a:lnTo>
                  <a:lnTo>
                    <a:pt x="8703309" y="5243470"/>
                  </a:lnTo>
                  <a:lnTo>
                    <a:pt x="8703182" y="5192594"/>
                  </a:lnTo>
                  <a:lnTo>
                    <a:pt x="8703055" y="5141732"/>
                  </a:lnTo>
                  <a:lnTo>
                    <a:pt x="8702928" y="5090884"/>
                  </a:lnTo>
                  <a:lnTo>
                    <a:pt x="8702801" y="5040048"/>
                  </a:lnTo>
                  <a:lnTo>
                    <a:pt x="8702674" y="4989226"/>
                  </a:lnTo>
                  <a:lnTo>
                    <a:pt x="8702547" y="4938416"/>
                  </a:lnTo>
                  <a:lnTo>
                    <a:pt x="8702420" y="4887618"/>
                  </a:lnTo>
                  <a:lnTo>
                    <a:pt x="8702293" y="4836832"/>
                  </a:lnTo>
                  <a:lnTo>
                    <a:pt x="8702166" y="4786059"/>
                  </a:lnTo>
                  <a:lnTo>
                    <a:pt x="8702039" y="4735296"/>
                  </a:lnTo>
                  <a:lnTo>
                    <a:pt x="8701912" y="4684545"/>
                  </a:lnTo>
                  <a:lnTo>
                    <a:pt x="8701785" y="4633805"/>
                  </a:lnTo>
                  <a:lnTo>
                    <a:pt x="8701658" y="4583076"/>
                  </a:lnTo>
                  <a:lnTo>
                    <a:pt x="8701531" y="4532357"/>
                  </a:lnTo>
                  <a:lnTo>
                    <a:pt x="8701404" y="4481648"/>
                  </a:lnTo>
                  <a:lnTo>
                    <a:pt x="8701277" y="4430949"/>
                  </a:lnTo>
                  <a:lnTo>
                    <a:pt x="8701150" y="4380260"/>
                  </a:lnTo>
                  <a:lnTo>
                    <a:pt x="8701023" y="4329580"/>
                  </a:lnTo>
                  <a:lnTo>
                    <a:pt x="8700895" y="4278909"/>
                  </a:lnTo>
                  <a:lnTo>
                    <a:pt x="8700768" y="4228246"/>
                  </a:lnTo>
                  <a:lnTo>
                    <a:pt x="8700641" y="4177593"/>
                  </a:lnTo>
                  <a:lnTo>
                    <a:pt x="8700514" y="4126947"/>
                  </a:lnTo>
                  <a:lnTo>
                    <a:pt x="8700387" y="4076309"/>
                  </a:lnTo>
                  <a:lnTo>
                    <a:pt x="8700260" y="4025679"/>
                  </a:lnTo>
                  <a:lnTo>
                    <a:pt x="8700132" y="3975056"/>
                  </a:lnTo>
                  <a:lnTo>
                    <a:pt x="8700005" y="3924441"/>
                  </a:lnTo>
                  <a:lnTo>
                    <a:pt x="8699878" y="3873832"/>
                  </a:lnTo>
                  <a:lnTo>
                    <a:pt x="8699751" y="3823230"/>
                  </a:lnTo>
                  <a:lnTo>
                    <a:pt x="8699623" y="3772633"/>
                  </a:lnTo>
                  <a:lnTo>
                    <a:pt x="8699496" y="3722043"/>
                  </a:lnTo>
                  <a:lnTo>
                    <a:pt x="8699369" y="3671459"/>
                  </a:lnTo>
                  <a:lnTo>
                    <a:pt x="8699241" y="3620880"/>
                  </a:lnTo>
                  <a:lnTo>
                    <a:pt x="8699114" y="3570306"/>
                  </a:lnTo>
                  <a:lnTo>
                    <a:pt x="8698986" y="3519737"/>
                  </a:lnTo>
                  <a:lnTo>
                    <a:pt x="8698859" y="3469173"/>
                  </a:lnTo>
                  <a:lnTo>
                    <a:pt x="8698731" y="3418613"/>
                  </a:lnTo>
                  <a:lnTo>
                    <a:pt x="8698604" y="3368057"/>
                  </a:lnTo>
                  <a:lnTo>
                    <a:pt x="8698476" y="3317505"/>
                  </a:lnTo>
                  <a:lnTo>
                    <a:pt x="8698349" y="3266956"/>
                  </a:lnTo>
                  <a:lnTo>
                    <a:pt x="8698221" y="3216411"/>
                  </a:lnTo>
                  <a:lnTo>
                    <a:pt x="8698094" y="3165868"/>
                  </a:lnTo>
                  <a:lnTo>
                    <a:pt x="8697966" y="3115328"/>
                  </a:lnTo>
                  <a:lnTo>
                    <a:pt x="8697839" y="3064790"/>
                  </a:lnTo>
                  <a:lnTo>
                    <a:pt x="8697711" y="3014255"/>
                  </a:lnTo>
                  <a:lnTo>
                    <a:pt x="8697583" y="2963721"/>
                  </a:lnTo>
                  <a:lnTo>
                    <a:pt x="8697455" y="2913189"/>
                  </a:lnTo>
                  <a:lnTo>
                    <a:pt x="8697328" y="2862658"/>
                  </a:lnTo>
                  <a:lnTo>
                    <a:pt x="8697200" y="2812129"/>
                  </a:lnTo>
                  <a:lnTo>
                    <a:pt x="8697072" y="2761600"/>
                  </a:lnTo>
                  <a:lnTo>
                    <a:pt x="8696944" y="2711071"/>
                  </a:lnTo>
                  <a:lnTo>
                    <a:pt x="8696816" y="2660542"/>
                  </a:lnTo>
                  <a:lnTo>
                    <a:pt x="8696688" y="2610014"/>
                  </a:lnTo>
                  <a:lnTo>
                    <a:pt x="8696560" y="2559485"/>
                  </a:lnTo>
                  <a:lnTo>
                    <a:pt x="8696432" y="2508955"/>
                  </a:lnTo>
                  <a:lnTo>
                    <a:pt x="8696304" y="2458424"/>
                  </a:lnTo>
                  <a:lnTo>
                    <a:pt x="8696176" y="2407893"/>
                  </a:lnTo>
                  <a:lnTo>
                    <a:pt x="8696048" y="2357359"/>
                  </a:lnTo>
                  <a:lnTo>
                    <a:pt x="8695920" y="2306824"/>
                  </a:lnTo>
                  <a:lnTo>
                    <a:pt x="8695792" y="2256287"/>
                  </a:lnTo>
                  <a:lnTo>
                    <a:pt x="8695663" y="2205747"/>
                  </a:lnTo>
                  <a:lnTo>
                    <a:pt x="8695535" y="2155205"/>
                  </a:lnTo>
                  <a:lnTo>
                    <a:pt x="8695407" y="2104660"/>
                  </a:lnTo>
                  <a:lnTo>
                    <a:pt x="8695278" y="2054112"/>
                  </a:lnTo>
                  <a:lnTo>
                    <a:pt x="8695150" y="2003561"/>
                  </a:lnTo>
                  <a:lnTo>
                    <a:pt x="8695022" y="1953005"/>
                  </a:lnTo>
                  <a:lnTo>
                    <a:pt x="8694893" y="1902446"/>
                  </a:lnTo>
                  <a:lnTo>
                    <a:pt x="8694764" y="1851882"/>
                  </a:lnTo>
                  <a:lnTo>
                    <a:pt x="8694636" y="1801314"/>
                  </a:lnTo>
                  <a:lnTo>
                    <a:pt x="8694507" y="1750741"/>
                  </a:lnTo>
                  <a:lnTo>
                    <a:pt x="8694379" y="1700163"/>
                  </a:lnTo>
                  <a:lnTo>
                    <a:pt x="8694250" y="1649580"/>
                  </a:lnTo>
                  <a:lnTo>
                    <a:pt x="8694121" y="1598991"/>
                  </a:lnTo>
                  <a:lnTo>
                    <a:pt x="8693992" y="1548396"/>
                  </a:lnTo>
                  <a:lnTo>
                    <a:pt x="8693863" y="1497795"/>
                  </a:lnTo>
                  <a:lnTo>
                    <a:pt x="8693734" y="1447187"/>
                  </a:lnTo>
                  <a:lnTo>
                    <a:pt x="8693605" y="1396573"/>
                  </a:lnTo>
                  <a:lnTo>
                    <a:pt x="8693476" y="1345951"/>
                  </a:lnTo>
                  <a:lnTo>
                    <a:pt x="8693347" y="1295322"/>
                  </a:lnTo>
                  <a:lnTo>
                    <a:pt x="8693218" y="1244686"/>
                  </a:lnTo>
                  <a:lnTo>
                    <a:pt x="8693089" y="1194042"/>
                  </a:lnTo>
                  <a:lnTo>
                    <a:pt x="8692960" y="1143389"/>
                  </a:lnTo>
                  <a:lnTo>
                    <a:pt x="8692830" y="1092729"/>
                  </a:lnTo>
                  <a:lnTo>
                    <a:pt x="8692701" y="1042059"/>
                  </a:lnTo>
                  <a:lnTo>
                    <a:pt x="8692572" y="991381"/>
                  </a:lnTo>
                  <a:lnTo>
                    <a:pt x="8692442" y="940693"/>
                  </a:lnTo>
                  <a:lnTo>
                    <a:pt x="8692313" y="889996"/>
                  </a:lnTo>
                  <a:lnTo>
                    <a:pt x="8692183" y="839288"/>
                  </a:lnTo>
                  <a:lnTo>
                    <a:pt x="8692054" y="788571"/>
                  </a:lnTo>
                  <a:lnTo>
                    <a:pt x="8691924" y="737844"/>
                  </a:lnTo>
                  <a:lnTo>
                    <a:pt x="8691794" y="687106"/>
                  </a:lnTo>
                  <a:lnTo>
                    <a:pt x="8691664" y="636357"/>
                  </a:lnTo>
                  <a:lnTo>
                    <a:pt x="8691534" y="585596"/>
                  </a:lnTo>
                  <a:lnTo>
                    <a:pt x="8691404" y="534825"/>
                  </a:lnTo>
                  <a:lnTo>
                    <a:pt x="8691274" y="484041"/>
                  </a:lnTo>
                  <a:lnTo>
                    <a:pt x="8691144" y="433246"/>
                  </a:lnTo>
                  <a:lnTo>
                    <a:pt x="8691014" y="382438"/>
                  </a:lnTo>
                  <a:lnTo>
                    <a:pt x="8690884" y="331617"/>
                  </a:lnTo>
                  <a:lnTo>
                    <a:pt x="8690754" y="280784"/>
                  </a:lnTo>
                  <a:lnTo>
                    <a:pt x="8690623" y="229938"/>
                  </a:lnTo>
                  <a:lnTo>
                    <a:pt x="8690493" y="179078"/>
                  </a:lnTo>
                  <a:lnTo>
                    <a:pt x="8690363" y="128205"/>
                  </a:lnTo>
                  <a:lnTo>
                    <a:pt x="8690232" y="77317"/>
                  </a:lnTo>
                  <a:lnTo>
                    <a:pt x="8690102" y="26415"/>
                  </a:lnTo>
                  <a:close/>
                </a:path>
              </a:pathLst>
            </a:custGeom>
            <a:ln w="25908">
              <a:solidFill>
                <a:srgbClr val="3481A7"/>
              </a:solidFill>
            </a:ln>
          </p:spPr>
          <p:txBody>
            <a:bodyPr wrap="square" lIns="0" tIns="0" rIns="0" bIns="0" rtlCol="0"/>
            <a:lstStyle/>
            <a:p>
              <a:endParaRPr/>
            </a:p>
          </p:txBody>
        </p:sp>
      </p:grpSp>
      <p:sp>
        <p:nvSpPr>
          <p:cNvPr id="6" name="object 6"/>
          <p:cNvSpPr txBox="1"/>
          <p:nvPr/>
        </p:nvSpPr>
        <p:spPr>
          <a:xfrm>
            <a:off x="369214" y="449707"/>
            <a:ext cx="8340725" cy="4782185"/>
          </a:xfrm>
          <a:prstGeom prst="rect">
            <a:avLst/>
          </a:prstGeom>
        </p:spPr>
        <p:txBody>
          <a:bodyPr vert="horz" wrap="square" lIns="0" tIns="13335" rIns="0" bIns="0" rtlCol="0">
            <a:spAutoFit/>
          </a:bodyPr>
          <a:lstStyle/>
          <a:p>
            <a:pPr marL="12700" marR="7620" indent="-8255" algn="just">
              <a:lnSpc>
                <a:spcPct val="100000"/>
              </a:lnSpc>
              <a:spcBef>
                <a:spcPts val="105"/>
              </a:spcBef>
              <a:buSzPct val="96153"/>
              <a:buFont typeface="Microsoft Sans Serif"/>
              <a:buChar char="•"/>
              <a:tabLst>
                <a:tab pos="128270" algn="l"/>
              </a:tabLst>
            </a:pPr>
            <a:r>
              <a:rPr sz="2600" dirty="0">
                <a:solidFill>
                  <a:srgbClr val="080808"/>
                </a:solidFill>
                <a:latin typeface="Times New Roman"/>
                <a:cs typeface="Times New Roman"/>
              </a:rPr>
              <a:t>	Muzokaralar</a:t>
            </a:r>
            <a:r>
              <a:rPr sz="2600" spc="325" dirty="0">
                <a:solidFill>
                  <a:srgbClr val="080808"/>
                </a:solidFill>
                <a:latin typeface="Times New Roman"/>
                <a:cs typeface="Times New Roman"/>
              </a:rPr>
              <a:t> </a:t>
            </a:r>
            <a:r>
              <a:rPr sz="2600" dirty="0">
                <a:solidFill>
                  <a:srgbClr val="080808"/>
                </a:solidFill>
                <a:latin typeface="Times New Roman"/>
                <a:cs typeface="Times New Roman"/>
              </a:rPr>
              <a:t>barcha</a:t>
            </a:r>
            <a:r>
              <a:rPr sz="2600" spc="345" dirty="0">
                <a:solidFill>
                  <a:srgbClr val="080808"/>
                </a:solidFill>
                <a:latin typeface="Times New Roman"/>
                <a:cs typeface="Times New Roman"/>
              </a:rPr>
              <a:t> </a:t>
            </a:r>
            <a:r>
              <a:rPr sz="2600" dirty="0">
                <a:solidFill>
                  <a:srgbClr val="080808"/>
                </a:solidFill>
                <a:latin typeface="Times New Roman"/>
                <a:cs typeface="Times New Roman"/>
              </a:rPr>
              <a:t>asosiy</a:t>
            </a:r>
            <a:r>
              <a:rPr sz="2600" spc="340" dirty="0">
                <a:solidFill>
                  <a:srgbClr val="080808"/>
                </a:solidFill>
                <a:latin typeface="Times New Roman"/>
                <a:cs typeface="Times New Roman"/>
              </a:rPr>
              <a:t> </a:t>
            </a:r>
            <a:r>
              <a:rPr sz="2600" dirty="0">
                <a:solidFill>
                  <a:srgbClr val="080808"/>
                </a:solidFill>
                <a:latin typeface="Times New Roman"/>
                <a:cs typeface="Times New Roman"/>
              </a:rPr>
              <a:t>mojarolashayotgan</a:t>
            </a:r>
            <a:r>
              <a:rPr sz="2600" spc="315" dirty="0">
                <a:solidFill>
                  <a:srgbClr val="080808"/>
                </a:solidFill>
                <a:latin typeface="Times New Roman"/>
                <a:cs typeface="Times New Roman"/>
              </a:rPr>
              <a:t> </a:t>
            </a:r>
            <a:r>
              <a:rPr sz="2600" dirty="0">
                <a:solidFill>
                  <a:srgbClr val="080808"/>
                </a:solidFill>
                <a:latin typeface="Times New Roman"/>
                <a:cs typeface="Times New Roman"/>
              </a:rPr>
              <a:t>kuchlar</a:t>
            </a:r>
            <a:r>
              <a:rPr sz="2600" spc="325" dirty="0">
                <a:solidFill>
                  <a:srgbClr val="080808"/>
                </a:solidFill>
                <a:latin typeface="Times New Roman"/>
                <a:cs typeface="Times New Roman"/>
              </a:rPr>
              <a:t> </a:t>
            </a:r>
            <a:r>
              <a:rPr sz="2600" spc="-10" dirty="0">
                <a:solidFill>
                  <a:srgbClr val="080808"/>
                </a:solidFill>
                <a:latin typeface="Times New Roman"/>
                <a:cs typeface="Times New Roman"/>
              </a:rPr>
              <a:t>bilan </a:t>
            </a:r>
            <a:r>
              <a:rPr sz="2600" dirty="0">
                <a:solidFill>
                  <a:srgbClr val="080808"/>
                </a:solidFill>
                <a:latin typeface="Times New Roman"/>
                <a:cs typeface="Times New Roman"/>
              </a:rPr>
              <a:t>olib</a:t>
            </a:r>
            <a:r>
              <a:rPr sz="2600" spc="-15" dirty="0">
                <a:solidFill>
                  <a:srgbClr val="080808"/>
                </a:solidFill>
                <a:latin typeface="Times New Roman"/>
                <a:cs typeface="Times New Roman"/>
              </a:rPr>
              <a:t> </a:t>
            </a:r>
            <a:r>
              <a:rPr sz="2600" dirty="0">
                <a:solidFill>
                  <a:srgbClr val="080808"/>
                </a:solidFill>
                <a:latin typeface="Times New Roman"/>
                <a:cs typeface="Times New Roman"/>
              </a:rPr>
              <a:t>borilishi</a:t>
            </a:r>
            <a:r>
              <a:rPr sz="2600" spc="-15" dirty="0">
                <a:solidFill>
                  <a:srgbClr val="080808"/>
                </a:solidFill>
                <a:latin typeface="Times New Roman"/>
                <a:cs typeface="Times New Roman"/>
              </a:rPr>
              <a:t> </a:t>
            </a:r>
            <a:r>
              <a:rPr sz="2600" spc="-10" dirty="0">
                <a:solidFill>
                  <a:srgbClr val="080808"/>
                </a:solidFill>
                <a:latin typeface="Times New Roman"/>
                <a:cs typeface="Times New Roman"/>
              </a:rPr>
              <a:t>zarur.</a:t>
            </a:r>
            <a:endParaRPr sz="2600">
              <a:latin typeface="Times New Roman"/>
              <a:cs typeface="Times New Roman"/>
            </a:endParaRPr>
          </a:p>
          <a:p>
            <a:pPr marL="12700" marR="5080" indent="-8890" algn="just">
              <a:lnSpc>
                <a:spcPct val="100000"/>
              </a:lnSpc>
              <a:buSzPct val="96153"/>
              <a:buFont typeface="Microsoft Sans Serif"/>
              <a:buChar char="•"/>
              <a:tabLst>
                <a:tab pos="127635" algn="l"/>
              </a:tabLst>
            </a:pPr>
            <a:r>
              <a:rPr sz="2600" dirty="0">
                <a:solidFill>
                  <a:srgbClr val="080808"/>
                </a:solidFill>
                <a:latin typeface="Times New Roman"/>
                <a:cs typeface="Times New Roman"/>
              </a:rPr>
              <a:t>	Dasturda</a:t>
            </a:r>
            <a:r>
              <a:rPr sz="2600" spc="530" dirty="0">
                <a:solidFill>
                  <a:srgbClr val="080808"/>
                </a:solidFill>
                <a:latin typeface="Times New Roman"/>
                <a:cs typeface="Times New Roman"/>
              </a:rPr>
              <a:t> </a:t>
            </a:r>
            <a:r>
              <a:rPr sz="2600" dirty="0">
                <a:solidFill>
                  <a:srgbClr val="080808"/>
                </a:solidFill>
                <a:latin typeface="Times New Roman"/>
                <a:cs typeface="Times New Roman"/>
              </a:rPr>
              <a:t>iqtisodiy</a:t>
            </a:r>
            <a:r>
              <a:rPr sz="2600" spc="530" dirty="0">
                <a:solidFill>
                  <a:srgbClr val="080808"/>
                </a:solidFill>
                <a:latin typeface="Times New Roman"/>
                <a:cs typeface="Times New Roman"/>
              </a:rPr>
              <a:t> </a:t>
            </a:r>
            <a:r>
              <a:rPr sz="2600" dirty="0">
                <a:solidFill>
                  <a:srgbClr val="080808"/>
                </a:solidFill>
                <a:latin typeface="Times New Roman"/>
                <a:cs typeface="Times New Roman"/>
              </a:rPr>
              <a:t>yordam</a:t>
            </a:r>
            <a:r>
              <a:rPr sz="2600" spc="515" dirty="0">
                <a:solidFill>
                  <a:srgbClr val="080808"/>
                </a:solidFill>
                <a:latin typeface="Times New Roman"/>
                <a:cs typeface="Times New Roman"/>
              </a:rPr>
              <a:t> </a:t>
            </a:r>
            <a:r>
              <a:rPr sz="2600" dirty="0">
                <a:solidFill>
                  <a:srgbClr val="080808"/>
                </a:solidFill>
                <a:latin typeface="Times New Roman"/>
                <a:cs typeface="Times New Roman"/>
              </a:rPr>
              <a:t>ko'rsatish,</a:t>
            </a:r>
            <a:r>
              <a:rPr sz="2600" spc="530" dirty="0">
                <a:solidFill>
                  <a:srgbClr val="080808"/>
                </a:solidFill>
                <a:latin typeface="Times New Roman"/>
                <a:cs typeface="Times New Roman"/>
              </a:rPr>
              <a:t> </a:t>
            </a:r>
            <a:r>
              <a:rPr sz="2600" dirty="0">
                <a:solidFill>
                  <a:srgbClr val="080808"/>
                </a:solidFill>
                <a:latin typeface="Times New Roman"/>
                <a:cs typeface="Times New Roman"/>
              </a:rPr>
              <a:t>ijtimoiy,</a:t>
            </a:r>
            <a:r>
              <a:rPr sz="2600" spc="530" dirty="0">
                <a:solidFill>
                  <a:srgbClr val="080808"/>
                </a:solidFill>
                <a:latin typeface="Times New Roman"/>
                <a:cs typeface="Times New Roman"/>
              </a:rPr>
              <a:t> </a:t>
            </a:r>
            <a:r>
              <a:rPr sz="2600" spc="-10" dirty="0">
                <a:solidFill>
                  <a:srgbClr val="080808"/>
                </a:solidFill>
                <a:latin typeface="Times New Roman"/>
                <a:cs typeface="Times New Roman"/>
              </a:rPr>
              <a:t>infratuzilma </a:t>
            </a:r>
            <a:r>
              <a:rPr sz="2600" dirty="0">
                <a:solidFill>
                  <a:srgbClr val="080808"/>
                </a:solidFill>
                <a:latin typeface="Times New Roman"/>
                <a:cs typeface="Times New Roman"/>
              </a:rPr>
              <a:t>va</a:t>
            </a:r>
            <a:r>
              <a:rPr sz="2600" spc="254" dirty="0">
                <a:solidFill>
                  <a:srgbClr val="080808"/>
                </a:solidFill>
                <a:latin typeface="Times New Roman"/>
                <a:cs typeface="Times New Roman"/>
              </a:rPr>
              <a:t>  </a:t>
            </a:r>
            <a:r>
              <a:rPr sz="2600" dirty="0">
                <a:solidFill>
                  <a:srgbClr val="080808"/>
                </a:solidFill>
                <a:latin typeface="Times New Roman"/>
                <a:cs typeface="Times New Roman"/>
              </a:rPr>
              <a:t>gumanitar</a:t>
            </a:r>
            <a:r>
              <a:rPr sz="2600" spc="265" dirty="0">
                <a:solidFill>
                  <a:srgbClr val="080808"/>
                </a:solidFill>
                <a:latin typeface="Times New Roman"/>
                <a:cs typeface="Times New Roman"/>
              </a:rPr>
              <a:t>  </a:t>
            </a:r>
            <a:r>
              <a:rPr sz="2600" dirty="0">
                <a:solidFill>
                  <a:srgbClr val="080808"/>
                </a:solidFill>
                <a:latin typeface="Times New Roman"/>
                <a:cs typeface="Times New Roman"/>
              </a:rPr>
              <a:t>loyihalarni</a:t>
            </a:r>
            <a:r>
              <a:rPr sz="2600" spc="260" dirty="0">
                <a:solidFill>
                  <a:srgbClr val="080808"/>
                </a:solidFill>
                <a:latin typeface="Times New Roman"/>
                <a:cs typeface="Times New Roman"/>
              </a:rPr>
              <a:t>  </a:t>
            </a:r>
            <a:r>
              <a:rPr sz="2600" dirty="0">
                <a:solidFill>
                  <a:srgbClr val="080808"/>
                </a:solidFill>
                <a:latin typeface="Times New Roman"/>
                <a:cs typeface="Times New Roman"/>
              </a:rPr>
              <a:t>amalga</a:t>
            </a:r>
            <a:r>
              <a:rPr sz="2600" spc="265" dirty="0">
                <a:solidFill>
                  <a:srgbClr val="080808"/>
                </a:solidFill>
                <a:latin typeface="Times New Roman"/>
                <a:cs typeface="Times New Roman"/>
              </a:rPr>
              <a:t>  </a:t>
            </a:r>
            <a:r>
              <a:rPr sz="2600" dirty="0">
                <a:solidFill>
                  <a:srgbClr val="080808"/>
                </a:solidFill>
                <a:latin typeface="Times New Roman"/>
                <a:cs typeface="Times New Roman"/>
              </a:rPr>
              <a:t>oshirish,</a:t>
            </a:r>
            <a:r>
              <a:rPr sz="2600" spc="254" dirty="0">
                <a:solidFill>
                  <a:srgbClr val="080808"/>
                </a:solidFill>
                <a:latin typeface="Times New Roman"/>
                <a:cs typeface="Times New Roman"/>
              </a:rPr>
              <a:t>  </a:t>
            </a:r>
            <a:r>
              <a:rPr sz="2600" dirty="0">
                <a:solidFill>
                  <a:srgbClr val="080808"/>
                </a:solidFill>
                <a:latin typeface="Times New Roman"/>
                <a:cs typeface="Times New Roman"/>
              </a:rPr>
              <a:t>aholi</a:t>
            </a:r>
            <a:r>
              <a:rPr sz="2600" spc="265" dirty="0">
                <a:solidFill>
                  <a:srgbClr val="080808"/>
                </a:solidFill>
                <a:latin typeface="Times New Roman"/>
                <a:cs typeface="Times New Roman"/>
              </a:rPr>
              <a:t>  </a:t>
            </a:r>
            <a:r>
              <a:rPr sz="2600" spc="-10" dirty="0">
                <a:solidFill>
                  <a:srgbClr val="080808"/>
                </a:solidFill>
                <a:latin typeface="Times New Roman"/>
                <a:cs typeface="Times New Roman"/>
              </a:rPr>
              <a:t>bandligi </a:t>
            </a:r>
            <a:r>
              <a:rPr sz="2600" dirty="0">
                <a:solidFill>
                  <a:srgbClr val="080808"/>
                </a:solidFill>
                <a:latin typeface="Times New Roman"/>
                <a:cs typeface="Times New Roman"/>
              </a:rPr>
              <a:t>muammolarini,</a:t>
            </a:r>
            <a:r>
              <a:rPr sz="2600" spc="409" dirty="0">
                <a:solidFill>
                  <a:srgbClr val="080808"/>
                </a:solidFill>
                <a:latin typeface="Times New Roman"/>
                <a:cs typeface="Times New Roman"/>
              </a:rPr>
              <a:t>  </a:t>
            </a:r>
            <a:r>
              <a:rPr sz="2600" dirty="0">
                <a:solidFill>
                  <a:srgbClr val="080808"/>
                </a:solidFill>
                <a:latin typeface="Times New Roman"/>
                <a:cs typeface="Times New Roman"/>
              </a:rPr>
              <a:t>qashshoqlik,</a:t>
            </a:r>
            <a:r>
              <a:rPr sz="2600" spc="409" dirty="0">
                <a:solidFill>
                  <a:srgbClr val="080808"/>
                </a:solidFill>
                <a:latin typeface="Times New Roman"/>
                <a:cs typeface="Times New Roman"/>
              </a:rPr>
              <a:t>  </a:t>
            </a:r>
            <a:r>
              <a:rPr sz="2600" dirty="0">
                <a:solidFill>
                  <a:srgbClr val="080808"/>
                </a:solidFill>
                <a:latin typeface="Times New Roman"/>
                <a:cs typeface="Times New Roman"/>
              </a:rPr>
              <a:t>huquqsizlikka</a:t>
            </a:r>
            <a:r>
              <a:rPr sz="2600" spc="405" dirty="0">
                <a:solidFill>
                  <a:srgbClr val="080808"/>
                </a:solidFill>
                <a:latin typeface="Times New Roman"/>
                <a:cs typeface="Times New Roman"/>
              </a:rPr>
              <a:t>  </a:t>
            </a:r>
            <a:r>
              <a:rPr sz="2600" dirty="0">
                <a:solidFill>
                  <a:srgbClr val="080808"/>
                </a:solidFill>
                <a:latin typeface="Times New Roman"/>
                <a:cs typeface="Times New Roman"/>
              </a:rPr>
              <a:t>qarshi</a:t>
            </a:r>
            <a:r>
              <a:rPr sz="2600" spc="405" dirty="0">
                <a:solidFill>
                  <a:srgbClr val="080808"/>
                </a:solidFill>
                <a:latin typeface="Times New Roman"/>
                <a:cs typeface="Times New Roman"/>
              </a:rPr>
              <a:t>  </a:t>
            </a:r>
            <a:r>
              <a:rPr sz="2600" spc="-10" dirty="0">
                <a:solidFill>
                  <a:srgbClr val="080808"/>
                </a:solidFill>
                <a:latin typeface="Times New Roman"/>
                <a:cs typeface="Times New Roman"/>
              </a:rPr>
              <a:t>kurash </a:t>
            </a:r>
            <a:r>
              <a:rPr sz="2600" dirty="0">
                <a:solidFill>
                  <a:srgbClr val="080808"/>
                </a:solidFill>
                <a:latin typeface="Times New Roman"/>
                <a:cs typeface="Times New Roman"/>
              </a:rPr>
              <a:t>bo'yicha</a:t>
            </a:r>
            <a:r>
              <a:rPr sz="2600" spc="5" dirty="0">
                <a:solidFill>
                  <a:srgbClr val="080808"/>
                </a:solidFill>
                <a:latin typeface="Times New Roman"/>
                <a:cs typeface="Times New Roman"/>
              </a:rPr>
              <a:t>  </a:t>
            </a:r>
            <a:r>
              <a:rPr sz="2600" dirty="0">
                <a:solidFill>
                  <a:srgbClr val="080808"/>
                </a:solidFill>
                <a:latin typeface="Times New Roman"/>
                <a:cs typeface="Times New Roman"/>
              </a:rPr>
              <a:t>eng</a:t>
            </a:r>
            <a:r>
              <a:rPr sz="2600" spc="5" dirty="0">
                <a:solidFill>
                  <a:srgbClr val="080808"/>
                </a:solidFill>
                <a:latin typeface="Times New Roman"/>
                <a:cs typeface="Times New Roman"/>
              </a:rPr>
              <a:t>  </a:t>
            </a:r>
            <a:r>
              <a:rPr sz="2600" dirty="0">
                <a:solidFill>
                  <a:srgbClr val="080808"/>
                </a:solidFill>
                <a:latin typeface="Times New Roman"/>
                <a:cs typeface="Times New Roman"/>
              </a:rPr>
              <a:t>dolzarb</a:t>
            </a:r>
            <a:r>
              <a:rPr sz="2600" spc="10" dirty="0">
                <a:solidFill>
                  <a:srgbClr val="080808"/>
                </a:solidFill>
                <a:latin typeface="Times New Roman"/>
                <a:cs typeface="Times New Roman"/>
              </a:rPr>
              <a:t>  </a:t>
            </a:r>
            <a:r>
              <a:rPr sz="2600" dirty="0">
                <a:solidFill>
                  <a:srgbClr val="080808"/>
                </a:solidFill>
                <a:latin typeface="Times New Roman"/>
                <a:cs typeface="Times New Roman"/>
              </a:rPr>
              <a:t>vazifalarni</a:t>
            </a:r>
            <a:r>
              <a:rPr sz="2600" spc="10" dirty="0">
                <a:solidFill>
                  <a:srgbClr val="080808"/>
                </a:solidFill>
                <a:latin typeface="Times New Roman"/>
                <a:cs typeface="Times New Roman"/>
              </a:rPr>
              <a:t>  </a:t>
            </a:r>
            <a:r>
              <a:rPr sz="2600" dirty="0">
                <a:solidFill>
                  <a:srgbClr val="080808"/>
                </a:solidFill>
                <a:latin typeface="Times New Roman"/>
                <a:cs typeface="Times New Roman"/>
              </a:rPr>
              <a:t>hal</a:t>
            </a:r>
            <a:r>
              <a:rPr sz="2600" spc="5" dirty="0">
                <a:solidFill>
                  <a:srgbClr val="080808"/>
                </a:solidFill>
                <a:latin typeface="Times New Roman"/>
                <a:cs typeface="Times New Roman"/>
              </a:rPr>
              <a:t>  </a:t>
            </a:r>
            <a:r>
              <a:rPr sz="2600" dirty="0">
                <a:solidFill>
                  <a:srgbClr val="080808"/>
                </a:solidFill>
                <a:latin typeface="Times New Roman"/>
                <a:cs typeface="Times New Roman"/>
              </a:rPr>
              <a:t>etishga</a:t>
            </a:r>
            <a:r>
              <a:rPr sz="2600" spc="10" dirty="0">
                <a:solidFill>
                  <a:srgbClr val="080808"/>
                </a:solidFill>
                <a:latin typeface="Times New Roman"/>
                <a:cs typeface="Times New Roman"/>
              </a:rPr>
              <a:t>  </a:t>
            </a:r>
            <a:r>
              <a:rPr sz="2600" dirty="0">
                <a:solidFill>
                  <a:srgbClr val="080808"/>
                </a:solidFill>
                <a:latin typeface="Times New Roman"/>
                <a:cs typeface="Times New Roman"/>
              </a:rPr>
              <a:t>alohida  </a:t>
            </a:r>
            <a:r>
              <a:rPr sz="2600" spc="-10" dirty="0">
                <a:solidFill>
                  <a:srgbClr val="080808"/>
                </a:solidFill>
                <a:latin typeface="Times New Roman"/>
                <a:cs typeface="Times New Roman"/>
              </a:rPr>
              <a:t>e'tibor </a:t>
            </a:r>
            <a:r>
              <a:rPr sz="2600" dirty="0">
                <a:solidFill>
                  <a:srgbClr val="080808"/>
                </a:solidFill>
                <a:latin typeface="Times New Roman"/>
                <a:cs typeface="Times New Roman"/>
              </a:rPr>
              <a:t>berilishi</a:t>
            </a:r>
            <a:r>
              <a:rPr sz="2600" spc="-30" dirty="0">
                <a:solidFill>
                  <a:srgbClr val="080808"/>
                </a:solidFill>
                <a:latin typeface="Times New Roman"/>
                <a:cs typeface="Times New Roman"/>
              </a:rPr>
              <a:t> </a:t>
            </a:r>
            <a:r>
              <a:rPr sz="2600" spc="-10" dirty="0">
                <a:solidFill>
                  <a:srgbClr val="080808"/>
                </a:solidFill>
                <a:latin typeface="Times New Roman"/>
                <a:cs typeface="Times New Roman"/>
              </a:rPr>
              <a:t>lozim.</a:t>
            </a:r>
            <a:endParaRPr sz="2600">
              <a:latin typeface="Times New Roman"/>
              <a:cs typeface="Times New Roman"/>
            </a:endParaRPr>
          </a:p>
          <a:p>
            <a:pPr marL="12700" marR="5080" indent="-8255" algn="just">
              <a:lnSpc>
                <a:spcPct val="100000"/>
              </a:lnSpc>
              <a:buSzPct val="96153"/>
              <a:buFont typeface="Microsoft Sans Serif"/>
              <a:buChar char="•"/>
              <a:tabLst>
                <a:tab pos="128270" algn="l"/>
              </a:tabLst>
            </a:pPr>
            <a:r>
              <a:rPr sz="2600" dirty="0">
                <a:solidFill>
                  <a:srgbClr val="080808"/>
                </a:solidFill>
                <a:latin typeface="Times New Roman"/>
                <a:cs typeface="Times New Roman"/>
              </a:rPr>
              <a:t>	Afg'oniston</a:t>
            </a:r>
            <a:r>
              <a:rPr sz="2600" spc="540" dirty="0">
                <a:solidFill>
                  <a:srgbClr val="080808"/>
                </a:solidFill>
                <a:latin typeface="Times New Roman"/>
                <a:cs typeface="Times New Roman"/>
              </a:rPr>
              <a:t> </a:t>
            </a:r>
            <a:r>
              <a:rPr sz="2600" dirty="0">
                <a:solidFill>
                  <a:srgbClr val="080808"/>
                </a:solidFill>
                <a:latin typeface="Times New Roman"/>
                <a:cs typeface="Times New Roman"/>
              </a:rPr>
              <a:t>xalqi</a:t>
            </a:r>
            <a:r>
              <a:rPr sz="2600" spc="545" dirty="0">
                <a:solidFill>
                  <a:srgbClr val="080808"/>
                </a:solidFill>
                <a:latin typeface="Times New Roman"/>
                <a:cs typeface="Times New Roman"/>
              </a:rPr>
              <a:t> </a:t>
            </a:r>
            <a:r>
              <a:rPr sz="2600" dirty="0">
                <a:solidFill>
                  <a:srgbClr val="080808"/>
                </a:solidFill>
                <a:latin typeface="Times New Roman"/>
                <a:cs typeface="Times New Roman"/>
              </a:rPr>
              <a:t>amal</a:t>
            </a:r>
            <a:r>
              <a:rPr sz="2600" spc="535" dirty="0">
                <a:solidFill>
                  <a:srgbClr val="080808"/>
                </a:solidFill>
                <a:latin typeface="Times New Roman"/>
                <a:cs typeface="Times New Roman"/>
              </a:rPr>
              <a:t> </a:t>
            </a:r>
            <a:r>
              <a:rPr sz="2600" dirty="0">
                <a:solidFill>
                  <a:srgbClr val="080808"/>
                </a:solidFill>
                <a:latin typeface="Times New Roman"/>
                <a:cs typeface="Times New Roman"/>
              </a:rPr>
              <a:t>qiladigan</a:t>
            </a:r>
            <a:r>
              <a:rPr sz="2600" spc="535" dirty="0">
                <a:solidFill>
                  <a:srgbClr val="080808"/>
                </a:solidFill>
                <a:latin typeface="Times New Roman"/>
                <a:cs typeface="Times New Roman"/>
              </a:rPr>
              <a:t> </a:t>
            </a:r>
            <a:r>
              <a:rPr sz="2600" dirty="0">
                <a:solidFill>
                  <a:srgbClr val="080808"/>
                </a:solidFill>
                <a:latin typeface="Times New Roman"/>
                <a:cs typeface="Times New Roman"/>
              </a:rPr>
              <a:t>ko'p</a:t>
            </a:r>
            <a:r>
              <a:rPr sz="2600" spc="545" dirty="0">
                <a:solidFill>
                  <a:srgbClr val="080808"/>
                </a:solidFill>
                <a:latin typeface="Times New Roman"/>
                <a:cs typeface="Times New Roman"/>
              </a:rPr>
              <a:t> </a:t>
            </a:r>
            <a:r>
              <a:rPr sz="2600" dirty="0">
                <a:solidFill>
                  <a:srgbClr val="080808"/>
                </a:solidFill>
                <a:latin typeface="Times New Roman"/>
                <a:cs typeface="Times New Roman"/>
              </a:rPr>
              <a:t>asrlik</a:t>
            </a:r>
            <a:r>
              <a:rPr sz="2600" spc="550" dirty="0">
                <a:solidFill>
                  <a:srgbClr val="080808"/>
                </a:solidFill>
                <a:latin typeface="Times New Roman"/>
                <a:cs typeface="Times New Roman"/>
              </a:rPr>
              <a:t> </a:t>
            </a:r>
            <a:r>
              <a:rPr sz="2600" dirty="0">
                <a:solidFill>
                  <a:srgbClr val="080808"/>
                </a:solidFill>
                <a:latin typeface="Times New Roman"/>
                <a:cs typeface="Times New Roman"/>
              </a:rPr>
              <a:t>an'analar,</a:t>
            </a:r>
            <a:r>
              <a:rPr sz="2600" spc="540" dirty="0">
                <a:solidFill>
                  <a:srgbClr val="080808"/>
                </a:solidFill>
                <a:latin typeface="Times New Roman"/>
                <a:cs typeface="Times New Roman"/>
              </a:rPr>
              <a:t> </a:t>
            </a:r>
            <a:r>
              <a:rPr sz="2600" spc="-20" dirty="0">
                <a:solidFill>
                  <a:srgbClr val="080808"/>
                </a:solidFill>
                <a:latin typeface="Times New Roman"/>
                <a:cs typeface="Times New Roman"/>
              </a:rPr>
              <a:t>urf- </a:t>
            </a:r>
            <a:r>
              <a:rPr sz="2600" dirty="0">
                <a:solidFill>
                  <a:srgbClr val="080808"/>
                </a:solidFill>
                <a:latin typeface="Times New Roman"/>
                <a:cs typeface="Times New Roman"/>
              </a:rPr>
              <a:t>odatlar,</a:t>
            </a:r>
            <a:r>
              <a:rPr sz="2600" spc="-45" dirty="0">
                <a:solidFill>
                  <a:srgbClr val="080808"/>
                </a:solidFill>
                <a:latin typeface="Times New Roman"/>
                <a:cs typeface="Times New Roman"/>
              </a:rPr>
              <a:t> </a:t>
            </a:r>
            <a:r>
              <a:rPr sz="2600" dirty="0">
                <a:solidFill>
                  <a:srgbClr val="080808"/>
                </a:solidFill>
                <a:latin typeface="Times New Roman"/>
                <a:cs typeface="Times New Roman"/>
              </a:rPr>
              <a:t>Islom</a:t>
            </a:r>
            <a:r>
              <a:rPr sz="2600" spc="-40" dirty="0">
                <a:solidFill>
                  <a:srgbClr val="080808"/>
                </a:solidFill>
                <a:latin typeface="Times New Roman"/>
                <a:cs typeface="Times New Roman"/>
              </a:rPr>
              <a:t> </a:t>
            </a:r>
            <a:r>
              <a:rPr sz="2600" dirty="0">
                <a:solidFill>
                  <a:srgbClr val="080808"/>
                </a:solidFill>
                <a:latin typeface="Times New Roman"/>
                <a:cs typeface="Times New Roman"/>
              </a:rPr>
              <a:t>dinining</a:t>
            </a:r>
            <a:r>
              <a:rPr sz="2600" spc="-50" dirty="0">
                <a:solidFill>
                  <a:srgbClr val="080808"/>
                </a:solidFill>
                <a:latin typeface="Times New Roman"/>
                <a:cs typeface="Times New Roman"/>
              </a:rPr>
              <a:t> </a:t>
            </a:r>
            <a:r>
              <a:rPr sz="2600" dirty="0">
                <a:solidFill>
                  <a:srgbClr val="080808"/>
                </a:solidFill>
                <a:latin typeface="Times New Roman"/>
                <a:cs typeface="Times New Roman"/>
              </a:rPr>
              <a:t>qadriyatlari</a:t>
            </a:r>
            <a:r>
              <a:rPr sz="2600" spc="-55" dirty="0">
                <a:solidFill>
                  <a:srgbClr val="080808"/>
                </a:solidFill>
                <a:latin typeface="Times New Roman"/>
                <a:cs typeface="Times New Roman"/>
              </a:rPr>
              <a:t> </a:t>
            </a:r>
            <a:r>
              <a:rPr sz="2600" dirty="0">
                <a:solidFill>
                  <a:srgbClr val="080808"/>
                </a:solidFill>
                <a:latin typeface="Times New Roman"/>
                <a:cs typeface="Times New Roman"/>
              </a:rPr>
              <a:t>to'liq</a:t>
            </a:r>
            <a:r>
              <a:rPr sz="2600" spc="-25" dirty="0">
                <a:solidFill>
                  <a:srgbClr val="080808"/>
                </a:solidFill>
                <a:latin typeface="Times New Roman"/>
                <a:cs typeface="Times New Roman"/>
              </a:rPr>
              <a:t> </a:t>
            </a:r>
            <a:r>
              <a:rPr sz="2600" dirty="0">
                <a:solidFill>
                  <a:srgbClr val="080808"/>
                </a:solidFill>
                <a:latin typeface="Times New Roman"/>
                <a:cs typeface="Times New Roman"/>
              </a:rPr>
              <a:t>hurmat</a:t>
            </a:r>
            <a:r>
              <a:rPr sz="2600" spc="-40" dirty="0">
                <a:solidFill>
                  <a:srgbClr val="080808"/>
                </a:solidFill>
                <a:latin typeface="Times New Roman"/>
                <a:cs typeface="Times New Roman"/>
              </a:rPr>
              <a:t> </a:t>
            </a:r>
            <a:r>
              <a:rPr sz="2600" dirty="0">
                <a:solidFill>
                  <a:srgbClr val="080808"/>
                </a:solidFill>
                <a:latin typeface="Times New Roman"/>
                <a:cs typeface="Times New Roman"/>
              </a:rPr>
              <a:t>qilinishi</a:t>
            </a:r>
            <a:r>
              <a:rPr sz="2600" spc="-30" dirty="0">
                <a:solidFill>
                  <a:srgbClr val="080808"/>
                </a:solidFill>
                <a:latin typeface="Times New Roman"/>
                <a:cs typeface="Times New Roman"/>
              </a:rPr>
              <a:t> </a:t>
            </a:r>
            <a:r>
              <a:rPr sz="2600" spc="-10" dirty="0">
                <a:solidFill>
                  <a:srgbClr val="080808"/>
                </a:solidFill>
                <a:latin typeface="Times New Roman"/>
                <a:cs typeface="Times New Roman"/>
              </a:rPr>
              <a:t>zarur</a:t>
            </a:r>
            <a:endParaRPr sz="2600">
              <a:latin typeface="Times New Roman"/>
              <a:cs typeface="Times New Roman"/>
            </a:endParaRPr>
          </a:p>
          <a:p>
            <a:pPr marL="12700" marR="6350" indent="-8890" algn="just">
              <a:lnSpc>
                <a:spcPct val="100000"/>
              </a:lnSpc>
              <a:buSzPct val="96153"/>
              <a:buFont typeface="Microsoft Sans Serif"/>
              <a:buChar char="•"/>
              <a:tabLst>
                <a:tab pos="127635" algn="l"/>
              </a:tabLst>
            </a:pPr>
            <a:r>
              <a:rPr sz="2600" dirty="0">
                <a:solidFill>
                  <a:srgbClr val="080808"/>
                </a:solidFill>
                <a:latin typeface="Times New Roman"/>
                <a:cs typeface="Times New Roman"/>
              </a:rPr>
              <a:t>	Qo'yilgan</a:t>
            </a:r>
            <a:r>
              <a:rPr sz="2600" spc="-40" dirty="0">
                <a:solidFill>
                  <a:srgbClr val="080808"/>
                </a:solidFill>
                <a:latin typeface="Times New Roman"/>
                <a:cs typeface="Times New Roman"/>
              </a:rPr>
              <a:t> </a:t>
            </a:r>
            <a:r>
              <a:rPr sz="2600" dirty="0">
                <a:solidFill>
                  <a:srgbClr val="080808"/>
                </a:solidFill>
                <a:latin typeface="Times New Roman"/>
                <a:cs typeface="Times New Roman"/>
              </a:rPr>
              <a:t>maqsadlarga</a:t>
            </a:r>
            <a:r>
              <a:rPr sz="2600" spc="-35" dirty="0">
                <a:solidFill>
                  <a:srgbClr val="080808"/>
                </a:solidFill>
                <a:latin typeface="Times New Roman"/>
                <a:cs typeface="Times New Roman"/>
              </a:rPr>
              <a:t> </a:t>
            </a:r>
            <a:r>
              <a:rPr sz="2600" dirty="0">
                <a:solidFill>
                  <a:srgbClr val="080808"/>
                </a:solidFill>
                <a:latin typeface="Times New Roman"/>
                <a:cs typeface="Times New Roman"/>
              </a:rPr>
              <a:t>erishish</a:t>
            </a:r>
            <a:r>
              <a:rPr sz="2600" spc="-25" dirty="0">
                <a:solidFill>
                  <a:srgbClr val="080808"/>
                </a:solidFill>
                <a:latin typeface="Times New Roman"/>
                <a:cs typeface="Times New Roman"/>
              </a:rPr>
              <a:t> </a:t>
            </a:r>
            <a:r>
              <a:rPr sz="2600" dirty="0">
                <a:solidFill>
                  <a:srgbClr val="080808"/>
                </a:solidFill>
                <a:latin typeface="Times New Roman"/>
                <a:cs typeface="Times New Roman"/>
              </a:rPr>
              <a:t>uchun</a:t>
            </a:r>
            <a:r>
              <a:rPr sz="2600" spc="-25" dirty="0">
                <a:solidFill>
                  <a:srgbClr val="080808"/>
                </a:solidFill>
                <a:latin typeface="Times New Roman"/>
                <a:cs typeface="Times New Roman"/>
              </a:rPr>
              <a:t> </a:t>
            </a:r>
            <a:r>
              <a:rPr sz="2600" dirty="0">
                <a:solidFill>
                  <a:srgbClr val="080808"/>
                </a:solidFill>
                <a:latin typeface="Times New Roman"/>
                <a:cs typeface="Times New Roman"/>
              </a:rPr>
              <a:t>hozircha</a:t>
            </a:r>
            <a:r>
              <a:rPr sz="2600" spc="-30" dirty="0">
                <a:solidFill>
                  <a:srgbClr val="080808"/>
                </a:solidFill>
                <a:latin typeface="Times New Roman"/>
                <a:cs typeface="Times New Roman"/>
              </a:rPr>
              <a:t> </a:t>
            </a:r>
            <a:r>
              <a:rPr sz="2600" spc="-10" dirty="0">
                <a:solidFill>
                  <a:srgbClr val="080808"/>
                </a:solidFill>
                <a:latin typeface="Times New Roman"/>
                <a:cs typeface="Times New Roman"/>
              </a:rPr>
              <a:t>Afg'onistonda </a:t>
            </a:r>
            <a:r>
              <a:rPr sz="2600" dirty="0">
                <a:solidFill>
                  <a:srgbClr val="080808"/>
                </a:solidFill>
                <a:latin typeface="Times New Roman"/>
                <a:cs typeface="Times New Roman"/>
              </a:rPr>
              <a:t>turgan</a:t>
            </a:r>
            <a:r>
              <a:rPr sz="2600" spc="465" dirty="0">
                <a:solidFill>
                  <a:srgbClr val="080808"/>
                </a:solidFill>
                <a:latin typeface="Times New Roman"/>
                <a:cs typeface="Times New Roman"/>
              </a:rPr>
              <a:t>  </a:t>
            </a:r>
            <a:r>
              <a:rPr sz="2600" dirty="0">
                <a:solidFill>
                  <a:srgbClr val="080808"/>
                </a:solidFill>
                <a:latin typeface="Times New Roman"/>
                <a:cs typeface="Times New Roman"/>
              </a:rPr>
              <a:t>tinchlikparvar</a:t>
            </a:r>
            <a:r>
              <a:rPr sz="2600" spc="465" dirty="0">
                <a:solidFill>
                  <a:srgbClr val="080808"/>
                </a:solidFill>
                <a:latin typeface="Times New Roman"/>
                <a:cs typeface="Times New Roman"/>
              </a:rPr>
              <a:t>  </a:t>
            </a:r>
            <a:r>
              <a:rPr sz="2600" dirty="0">
                <a:solidFill>
                  <a:srgbClr val="080808"/>
                </a:solidFill>
                <a:latin typeface="Times New Roman"/>
                <a:cs typeface="Times New Roman"/>
              </a:rPr>
              <a:t>koalisiya</a:t>
            </a:r>
            <a:r>
              <a:rPr sz="2600" spc="465" dirty="0">
                <a:solidFill>
                  <a:srgbClr val="080808"/>
                </a:solidFill>
                <a:latin typeface="Times New Roman"/>
                <a:cs typeface="Times New Roman"/>
              </a:rPr>
              <a:t>  </a:t>
            </a:r>
            <a:r>
              <a:rPr sz="2600" dirty="0">
                <a:solidFill>
                  <a:srgbClr val="080808"/>
                </a:solidFill>
                <a:latin typeface="Times New Roman"/>
                <a:cs typeface="Times New Roman"/>
              </a:rPr>
              <a:t>kuchlari</a:t>
            </a:r>
            <a:r>
              <a:rPr sz="2600" spc="459" dirty="0">
                <a:solidFill>
                  <a:srgbClr val="080808"/>
                </a:solidFill>
                <a:latin typeface="Times New Roman"/>
                <a:cs typeface="Times New Roman"/>
              </a:rPr>
              <a:t>  </a:t>
            </a:r>
            <a:r>
              <a:rPr sz="2600" dirty="0">
                <a:solidFill>
                  <a:srgbClr val="080808"/>
                </a:solidFill>
                <a:latin typeface="Times New Roman"/>
                <a:cs typeface="Times New Roman"/>
              </a:rPr>
              <a:t>yordam</a:t>
            </a:r>
            <a:r>
              <a:rPr sz="2600" spc="465" dirty="0">
                <a:solidFill>
                  <a:srgbClr val="080808"/>
                </a:solidFill>
                <a:latin typeface="Times New Roman"/>
                <a:cs typeface="Times New Roman"/>
              </a:rPr>
              <a:t>  </a:t>
            </a:r>
            <a:r>
              <a:rPr sz="2600" spc="-10" dirty="0">
                <a:solidFill>
                  <a:srgbClr val="080808"/>
                </a:solidFill>
                <a:latin typeface="Times New Roman"/>
                <a:cs typeface="Times New Roman"/>
              </a:rPr>
              <a:t>berishi mumkin.</a:t>
            </a:r>
            <a:endParaRPr sz="2600">
              <a:latin typeface="Times New Roman"/>
              <a:cs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54167" y="3991355"/>
            <a:ext cx="3000756" cy="1799844"/>
          </a:xfrm>
          <a:prstGeom prst="rect">
            <a:avLst/>
          </a:prstGeom>
        </p:spPr>
      </p:pic>
      <p:sp>
        <p:nvSpPr>
          <p:cNvPr id="3" name="object 3"/>
          <p:cNvSpPr/>
          <p:nvPr/>
        </p:nvSpPr>
        <p:spPr>
          <a:xfrm>
            <a:off x="0" y="21335"/>
            <a:ext cx="9131935" cy="1193800"/>
          </a:xfrm>
          <a:custGeom>
            <a:avLst/>
            <a:gdLst/>
            <a:ahLst/>
            <a:cxnLst/>
            <a:rect l="l" t="t" r="r" b="b"/>
            <a:pathLst>
              <a:path w="9131935" h="1193800">
                <a:moveTo>
                  <a:pt x="9131808" y="0"/>
                </a:moveTo>
                <a:lnTo>
                  <a:pt x="0" y="0"/>
                </a:lnTo>
                <a:lnTo>
                  <a:pt x="0" y="1193292"/>
                </a:lnTo>
                <a:lnTo>
                  <a:pt x="9131808" y="1193292"/>
                </a:lnTo>
                <a:lnTo>
                  <a:pt x="9131808" y="0"/>
                </a:lnTo>
                <a:close/>
              </a:path>
            </a:pathLst>
          </a:custGeom>
          <a:solidFill>
            <a:srgbClr val="99FFCC"/>
          </a:solidFill>
        </p:spPr>
        <p:txBody>
          <a:bodyPr wrap="square" lIns="0" tIns="0" rIns="0" bIns="0" rtlCol="0"/>
          <a:lstStyle/>
          <a:p>
            <a:endParaRPr/>
          </a:p>
        </p:txBody>
      </p:sp>
      <p:sp>
        <p:nvSpPr>
          <p:cNvPr id="4" name="object 4"/>
          <p:cNvSpPr txBox="1">
            <a:spLocks noGrp="1"/>
          </p:cNvSpPr>
          <p:nvPr>
            <p:ph type="title"/>
          </p:nvPr>
        </p:nvSpPr>
        <p:spPr>
          <a:xfrm>
            <a:off x="-1" y="38480"/>
            <a:ext cx="9131935" cy="1120820"/>
          </a:xfrm>
          <a:prstGeom prst="rect">
            <a:avLst/>
          </a:prstGeom>
        </p:spPr>
        <p:txBody>
          <a:bodyPr vert="horz" wrap="square" lIns="0" tIns="12700" rIns="0" bIns="0" rtlCol="0">
            <a:spAutoFit/>
          </a:bodyPr>
          <a:lstStyle/>
          <a:p>
            <a:pPr marL="2964815" marR="5080" indent="-2952750" algn="ctr">
              <a:lnSpc>
                <a:spcPct val="100000"/>
              </a:lnSpc>
              <a:spcBef>
                <a:spcPts val="100"/>
              </a:spcBef>
            </a:pPr>
            <a:r>
              <a:rPr i="0" dirty="0" err="1"/>
              <a:t>O'zbekistonning</a:t>
            </a:r>
            <a:r>
              <a:rPr lang="en-US" i="0" spc="-40" dirty="0"/>
              <a:t> </a:t>
            </a:r>
            <a:r>
              <a:rPr i="0" dirty="0" err="1"/>
              <a:t>yirik</a:t>
            </a:r>
            <a:r>
              <a:rPr i="0" spc="-40" dirty="0"/>
              <a:t> </a:t>
            </a:r>
            <a:r>
              <a:rPr i="0" dirty="0" err="1"/>
              <a:t>va</a:t>
            </a:r>
            <a:r>
              <a:rPr i="0" spc="-20" dirty="0"/>
              <a:t> </a:t>
            </a:r>
            <a:r>
              <a:rPr i="0" dirty="0" err="1"/>
              <a:t>rivojlangan</a:t>
            </a:r>
            <a:r>
              <a:rPr lang="en-US" i="0" dirty="0"/>
              <a:t> </a:t>
            </a:r>
            <a:r>
              <a:rPr i="0" spc="-10" dirty="0" err="1"/>
              <a:t>davlatlar</a:t>
            </a:r>
            <a:r>
              <a:rPr i="0" spc="-10" dirty="0"/>
              <a:t> </a:t>
            </a:r>
            <a:r>
              <a:rPr i="0" dirty="0"/>
              <a:t>bilan</a:t>
            </a:r>
            <a:r>
              <a:rPr i="0" spc="-5" dirty="0"/>
              <a:t> </a:t>
            </a:r>
            <a:r>
              <a:rPr i="0" spc="-10" dirty="0"/>
              <a:t>aloqalari</a:t>
            </a:r>
          </a:p>
        </p:txBody>
      </p:sp>
      <p:pic>
        <p:nvPicPr>
          <p:cNvPr id="5" name="object 5"/>
          <p:cNvPicPr/>
          <p:nvPr/>
        </p:nvPicPr>
        <p:blipFill>
          <a:blip r:embed="rId3" cstate="print"/>
          <a:stretch>
            <a:fillRect/>
          </a:stretch>
        </p:blipFill>
        <p:spPr>
          <a:xfrm>
            <a:off x="6286500" y="1642872"/>
            <a:ext cx="2103120" cy="1799843"/>
          </a:xfrm>
          <a:prstGeom prst="rect">
            <a:avLst/>
          </a:prstGeom>
        </p:spPr>
      </p:pic>
      <p:pic>
        <p:nvPicPr>
          <p:cNvPr id="6" name="object 6"/>
          <p:cNvPicPr/>
          <p:nvPr/>
        </p:nvPicPr>
        <p:blipFill>
          <a:blip r:embed="rId4" cstate="print"/>
          <a:stretch>
            <a:fillRect/>
          </a:stretch>
        </p:blipFill>
        <p:spPr>
          <a:xfrm>
            <a:off x="499872" y="1642872"/>
            <a:ext cx="1810512" cy="1799843"/>
          </a:xfrm>
          <a:prstGeom prst="rect">
            <a:avLst/>
          </a:prstGeom>
        </p:spPr>
      </p:pic>
      <p:pic>
        <p:nvPicPr>
          <p:cNvPr id="7" name="object 7"/>
          <p:cNvPicPr/>
          <p:nvPr/>
        </p:nvPicPr>
        <p:blipFill>
          <a:blip r:embed="rId5" cstate="print"/>
          <a:stretch>
            <a:fillRect/>
          </a:stretch>
        </p:blipFill>
        <p:spPr>
          <a:xfrm>
            <a:off x="3072383" y="1642872"/>
            <a:ext cx="2421636" cy="1799843"/>
          </a:xfrm>
          <a:prstGeom prst="rect">
            <a:avLst/>
          </a:prstGeom>
        </p:spPr>
      </p:pic>
      <p:sp>
        <p:nvSpPr>
          <p:cNvPr id="8" name="object 8"/>
          <p:cNvSpPr txBox="1"/>
          <p:nvPr/>
        </p:nvSpPr>
        <p:spPr>
          <a:xfrm>
            <a:off x="251561" y="3494913"/>
            <a:ext cx="228219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80808"/>
                </a:solidFill>
                <a:latin typeface="Times New Roman" panose="02020603050405020304" pitchFamily="18" charset="0"/>
                <a:cs typeface="Times New Roman" panose="02020603050405020304" pitchFamily="18" charset="0"/>
              </a:rPr>
              <a:t>O’zbekiston</a:t>
            </a:r>
            <a:r>
              <a:rPr sz="1800" spc="-25" dirty="0">
                <a:solidFill>
                  <a:srgbClr val="080808"/>
                </a:solidFill>
                <a:latin typeface="Times New Roman" panose="02020603050405020304" pitchFamily="18" charset="0"/>
                <a:cs typeface="Times New Roman" panose="02020603050405020304" pitchFamily="18" charset="0"/>
              </a:rPr>
              <a:t> </a:t>
            </a:r>
            <a:r>
              <a:rPr sz="1800" spc="470" dirty="0">
                <a:solidFill>
                  <a:srgbClr val="080808"/>
                </a:solidFill>
                <a:latin typeface="Times New Roman" panose="02020603050405020304" pitchFamily="18" charset="0"/>
                <a:cs typeface="Times New Roman" panose="02020603050405020304" pitchFamily="18" charset="0"/>
              </a:rPr>
              <a:t>–</a:t>
            </a:r>
            <a:r>
              <a:rPr sz="1800" spc="-2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Rossiya</a:t>
            </a:r>
            <a:endParaRPr sz="1800" dirty="0">
              <a:latin typeface="Times New Roman" panose="02020603050405020304" pitchFamily="18" charset="0"/>
              <a:cs typeface="Times New Roman" panose="02020603050405020304" pitchFamily="18" charset="0"/>
            </a:endParaRPr>
          </a:p>
        </p:txBody>
      </p:sp>
      <p:sp>
        <p:nvSpPr>
          <p:cNvPr id="9" name="object 9"/>
          <p:cNvSpPr txBox="1"/>
          <p:nvPr/>
        </p:nvSpPr>
        <p:spPr>
          <a:xfrm>
            <a:off x="3222498" y="3528186"/>
            <a:ext cx="20713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80808"/>
                </a:solidFill>
                <a:latin typeface="Times New Roman" panose="02020603050405020304" pitchFamily="18" charset="0"/>
                <a:cs typeface="Times New Roman" panose="02020603050405020304" pitchFamily="18" charset="0"/>
              </a:rPr>
              <a:t>O’zbekiston</a:t>
            </a:r>
            <a:r>
              <a:rPr sz="1800" spc="-2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a:t>
            </a:r>
            <a:r>
              <a:rPr sz="1800" spc="-30" dirty="0">
                <a:solidFill>
                  <a:srgbClr val="080808"/>
                </a:solidFill>
                <a:latin typeface="Times New Roman" panose="02020603050405020304" pitchFamily="18" charset="0"/>
                <a:cs typeface="Times New Roman" panose="02020603050405020304" pitchFamily="18" charset="0"/>
              </a:rPr>
              <a:t> </a:t>
            </a:r>
            <a:r>
              <a:rPr sz="1800" spc="-20" dirty="0">
                <a:solidFill>
                  <a:srgbClr val="080808"/>
                </a:solidFill>
                <a:latin typeface="Times New Roman" panose="02020603050405020304" pitchFamily="18" charset="0"/>
                <a:cs typeface="Times New Roman" panose="02020603050405020304" pitchFamily="18" charset="0"/>
              </a:rPr>
              <a:t>AQSH</a:t>
            </a:r>
            <a:endParaRPr sz="1800" dirty="0">
              <a:latin typeface="Times New Roman" panose="02020603050405020304" pitchFamily="18" charset="0"/>
              <a:cs typeface="Times New Roman" panose="02020603050405020304" pitchFamily="18" charset="0"/>
            </a:endParaRPr>
          </a:p>
        </p:txBody>
      </p:sp>
      <p:sp>
        <p:nvSpPr>
          <p:cNvPr id="10" name="object 10"/>
          <p:cNvSpPr txBox="1"/>
          <p:nvPr/>
        </p:nvSpPr>
        <p:spPr>
          <a:xfrm>
            <a:off x="6151879" y="3528186"/>
            <a:ext cx="19304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80808"/>
                </a:solidFill>
                <a:latin typeface="Times New Roman" panose="02020603050405020304" pitchFamily="18" charset="0"/>
                <a:cs typeface="Times New Roman" panose="02020603050405020304" pitchFamily="18" charset="0"/>
              </a:rPr>
              <a:t>O’zbekiston</a:t>
            </a:r>
            <a:r>
              <a:rPr sz="1800" spc="-2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a:t>
            </a:r>
            <a:r>
              <a:rPr sz="1800" spc="-30"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Xitoy</a:t>
            </a:r>
            <a:endParaRPr sz="1800" dirty="0">
              <a:latin typeface="Times New Roman" panose="02020603050405020304" pitchFamily="18" charset="0"/>
              <a:cs typeface="Times New Roman" panose="02020603050405020304" pitchFamily="18" charset="0"/>
            </a:endParaRPr>
          </a:p>
        </p:txBody>
      </p:sp>
      <p:sp>
        <p:nvSpPr>
          <p:cNvPr id="11" name="object 11"/>
          <p:cNvSpPr txBox="1"/>
          <p:nvPr/>
        </p:nvSpPr>
        <p:spPr>
          <a:xfrm>
            <a:off x="718515" y="6100673"/>
            <a:ext cx="242062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80808"/>
                </a:solidFill>
                <a:latin typeface="Times New Roman" panose="02020603050405020304" pitchFamily="18" charset="0"/>
                <a:cs typeface="Times New Roman" panose="02020603050405020304" pitchFamily="18" charset="0"/>
              </a:rPr>
              <a:t>O’zbekiston</a:t>
            </a:r>
            <a:r>
              <a:rPr sz="1800" spc="-25" dirty="0">
                <a:solidFill>
                  <a:srgbClr val="080808"/>
                </a:solidFill>
                <a:latin typeface="Times New Roman" panose="02020603050405020304" pitchFamily="18" charset="0"/>
                <a:cs typeface="Times New Roman" panose="02020603050405020304" pitchFamily="18" charset="0"/>
              </a:rPr>
              <a:t> </a:t>
            </a:r>
            <a:r>
              <a:rPr sz="1800" spc="470" dirty="0">
                <a:solidFill>
                  <a:srgbClr val="080808"/>
                </a:solidFill>
                <a:latin typeface="Times New Roman" panose="02020603050405020304" pitchFamily="18" charset="0"/>
                <a:cs typeface="Times New Roman" panose="02020603050405020304" pitchFamily="18" charset="0"/>
              </a:rPr>
              <a:t>–</a:t>
            </a:r>
            <a:r>
              <a:rPr sz="1800" spc="-2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Yaponiya</a:t>
            </a:r>
            <a:endParaRPr sz="1800" dirty="0">
              <a:latin typeface="Times New Roman" panose="02020603050405020304" pitchFamily="18" charset="0"/>
              <a:cs typeface="Times New Roman" panose="02020603050405020304" pitchFamily="18" charset="0"/>
            </a:endParaRPr>
          </a:p>
        </p:txBody>
      </p:sp>
      <p:sp>
        <p:nvSpPr>
          <p:cNvPr id="12" name="object 12"/>
          <p:cNvSpPr txBox="1"/>
          <p:nvPr/>
        </p:nvSpPr>
        <p:spPr>
          <a:xfrm>
            <a:off x="4079113" y="5887618"/>
            <a:ext cx="4554855" cy="574040"/>
          </a:xfrm>
          <a:prstGeom prst="rect">
            <a:avLst/>
          </a:prstGeom>
        </p:spPr>
        <p:txBody>
          <a:bodyPr vert="horz" wrap="square" lIns="0" tIns="12700" rIns="0" bIns="0" rtlCol="0">
            <a:spAutoFit/>
          </a:bodyPr>
          <a:lstStyle/>
          <a:p>
            <a:pPr marL="38100" marR="30480" indent="153670">
              <a:lnSpc>
                <a:spcPct val="100000"/>
              </a:lnSpc>
              <a:spcBef>
                <a:spcPts val="100"/>
              </a:spcBef>
            </a:pPr>
            <a:r>
              <a:rPr sz="1800" dirty="0">
                <a:solidFill>
                  <a:srgbClr val="080808"/>
                </a:solidFill>
                <a:latin typeface="Times New Roman" panose="02020603050405020304" pitchFamily="18" charset="0"/>
                <a:cs typeface="Times New Roman" panose="02020603050405020304" pitchFamily="18" charset="0"/>
              </a:rPr>
              <a:t>O’zbekiston</a:t>
            </a:r>
            <a:r>
              <a:rPr sz="1800" spc="-50" dirty="0">
                <a:solidFill>
                  <a:srgbClr val="080808"/>
                </a:solidFill>
                <a:latin typeface="Times New Roman" panose="02020603050405020304" pitchFamily="18" charset="0"/>
                <a:cs typeface="Times New Roman" panose="02020603050405020304" pitchFamily="18" charset="0"/>
              </a:rPr>
              <a:t> </a:t>
            </a:r>
            <a:r>
              <a:rPr sz="1800" spc="470" dirty="0">
                <a:solidFill>
                  <a:srgbClr val="080808"/>
                </a:solidFill>
                <a:latin typeface="Times New Roman" panose="02020603050405020304" pitchFamily="18" charset="0"/>
                <a:cs typeface="Times New Roman" panose="02020603050405020304" pitchFamily="18" charset="0"/>
              </a:rPr>
              <a:t>–</a:t>
            </a:r>
            <a:r>
              <a:rPr sz="1800" spc="-90"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Yevropa</a:t>
            </a:r>
            <a:r>
              <a:rPr sz="1800" spc="-40"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Ittifoqi</a:t>
            </a:r>
            <a:r>
              <a:rPr sz="1800" spc="-70"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davlatlari </a:t>
            </a:r>
            <a:r>
              <a:rPr sz="1800" dirty="0">
                <a:solidFill>
                  <a:srgbClr val="080808"/>
                </a:solidFill>
                <a:latin typeface="Times New Roman" panose="02020603050405020304" pitchFamily="18" charset="0"/>
                <a:cs typeface="Times New Roman" panose="02020603050405020304" pitchFamily="18" charset="0"/>
              </a:rPr>
              <a:t>(Germaniya,</a:t>
            </a:r>
            <a:r>
              <a:rPr sz="1800" spc="-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Buyuk</a:t>
            </a:r>
            <a:r>
              <a:rPr sz="1800" spc="-40"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Britaniya</a:t>
            </a:r>
            <a:r>
              <a:rPr sz="1800" spc="-20"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va</a:t>
            </a:r>
            <a:r>
              <a:rPr sz="1800" spc="-40"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Fransiya)</a:t>
            </a:r>
            <a:r>
              <a:rPr sz="1800" spc="80" dirty="0">
                <a:solidFill>
                  <a:srgbClr val="080808"/>
                </a:solidFill>
                <a:latin typeface="Times New Roman" panose="02020603050405020304" pitchFamily="18" charset="0"/>
                <a:cs typeface="Times New Roman" panose="02020603050405020304" pitchFamily="18" charset="0"/>
              </a:rPr>
              <a:t> </a:t>
            </a:r>
            <a:r>
              <a:rPr sz="1800" spc="-37" baseline="-13888" dirty="0">
                <a:solidFill>
                  <a:srgbClr val="080808"/>
                </a:solidFill>
                <a:latin typeface="Times New Roman" panose="02020603050405020304" pitchFamily="18" charset="0"/>
                <a:cs typeface="Times New Roman" panose="02020603050405020304" pitchFamily="18" charset="0"/>
              </a:rPr>
              <a:t>28</a:t>
            </a:r>
            <a:endParaRPr sz="1800" baseline="-13888" dirty="0">
              <a:latin typeface="Times New Roman" panose="02020603050405020304" pitchFamily="18" charset="0"/>
              <a:cs typeface="Times New Roman" panose="02020603050405020304" pitchFamily="18" charset="0"/>
            </a:endParaRPr>
          </a:p>
        </p:txBody>
      </p:sp>
      <p:pic>
        <p:nvPicPr>
          <p:cNvPr id="13" name="object 13"/>
          <p:cNvPicPr/>
          <p:nvPr/>
        </p:nvPicPr>
        <p:blipFill>
          <a:blip r:embed="rId6" cstate="print"/>
          <a:stretch>
            <a:fillRect/>
          </a:stretch>
        </p:blipFill>
        <p:spPr>
          <a:xfrm>
            <a:off x="643127" y="4215384"/>
            <a:ext cx="2619756" cy="1799843"/>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271463" y="-138113"/>
            <a:ext cx="9686925" cy="7134225"/>
          </a:xfrm>
          <a:prstGeom prst="rect">
            <a:avLst/>
          </a:prstGeom>
        </p:spPr>
      </p:pic>
    </p:spTree>
    <p:extLst>
      <p:ext uri="{BB962C8B-B14F-4D97-AF65-F5344CB8AC3E}">
        <p14:creationId xmlns:p14="http://schemas.microsoft.com/office/powerpoint/2010/main" val="4217519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244" y="428244"/>
            <a:ext cx="4072128" cy="5501640"/>
          </a:xfrm>
          <a:prstGeom prst="rect">
            <a:avLst/>
          </a:prstGeom>
        </p:spPr>
      </p:pic>
      <p:pic>
        <p:nvPicPr>
          <p:cNvPr id="3" name="object 3"/>
          <p:cNvPicPr/>
          <p:nvPr/>
        </p:nvPicPr>
        <p:blipFill>
          <a:blip r:embed="rId3" cstate="print"/>
          <a:stretch>
            <a:fillRect/>
          </a:stretch>
        </p:blipFill>
        <p:spPr>
          <a:xfrm>
            <a:off x="4786884" y="428244"/>
            <a:ext cx="3989832" cy="550164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11971" y="6278371"/>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080808"/>
                </a:solidFill>
                <a:latin typeface="Microsoft Sans Serif"/>
                <a:cs typeface="Microsoft Sans Serif"/>
              </a:rPr>
              <a:t>30</a:t>
            </a:r>
            <a:endParaRPr sz="1200">
              <a:latin typeface="Microsoft Sans Serif"/>
              <a:cs typeface="Microsoft Sans Serif"/>
            </a:endParaRPr>
          </a:p>
        </p:txBody>
      </p:sp>
      <p:sp>
        <p:nvSpPr>
          <p:cNvPr id="3" name="object 3"/>
          <p:cNvSpPr/>
          <p:nvPr/>
        </p:nvSpPr>
        <p:spPr>
          <a:xfrm>
            <a:off x="0" y="21335"/>
            <a:ext cx="9131935" cy="1193800"/>
          </a:xfrm>
          <a:custGeom>
            <a:avLst/>
            <a:gdLst/>
            <a:ahLst/>
            <a:cxnLst/>
            <a:rect l="l" t="t" r="r" b="b"/>
            <a:pathLst>
              <a:path w="9131935" h="1193800">
                <a:moveTo>
                  <a:pt x="9131808" y="0"/>
                </a:moveTo>
                <a:lnTo>
                  <a:pt x="0" y="0"/>
                </a:lnTo>
                <a:lnTo>
                  <a:pt x="0" y="1193292"/>
                </a:lnTo>
                <a:lnTo>
                  <a:pt x="9131808" y="1193292"/>
                </a:lnTo>
                <a:lnTo>
                  <a:pt x="9131808" y="0"/>
                </a:lnTo>
                <a:close/>
              </a:path>
            </a:pathLst>
          </a:custGeom>
          <a:solidFill>
            <a:srgbClr val="99FFCC"/>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503680" marR="5080" indent="-1202690">
              <a:lnSpc>
                <a:spcPct val="100000"/>
              </a:lnSpc>
              <a:spcBef>
                <a:spcPts val="100"/>
              </a:spcBef>
            </a:pPr>
            <a:r>
              <a:rPr i="0" dirty="0"/>
              <a:t>Ўзбекистоннинг</a:t>
            </a:r>
            <a:r>
              <a:rPr i="0" spc="-65" dirty="0"/>
              <a:t> </a:t>
            </a:r>
            <a:r>
              <a:rPr i="0" dirty="0"/>
              <a:t>йирик</a:t>
            </a:r>
            <a:r>
              <a:rPr i="0" spc="-55" dirty="0"/>
              <a:t> </a:t>
            </a:r>
            <a:r>
              <a:rPr i="0" dirty="0"/>
              <a:t>ва</a:t>
            </a:r>
            <a:r>
              <a:rPr i="0" spc="-45" dirty="0"/>
              <a:t> </a:t>
            </a:r>
            <a:r>
              <a:rPr i="0" spc="-10" dirty="0"/>
              <a:t>ривожланган </a:t>
            </a:r>
            <a:r>
              <a:rPr i="0" dirty="0"/>
              <a:t>давлатлар</a:t>
            </a:r>
            <a:r>
              <a:rPr i="0" spc="-130" dirty="0"/>
              <a:t> </a:t>
            </a:r>
            <a:r>
              <a:rPr i="0" dirty="0"/>
              <a:t>билан</a:t>
            </a:r>
            <a:r>
              <a:rPr i="0" spc="-135" dirty="0"/>
              <a:t> </a:t>
            </a:r>
            <a:r>
              <a:rPr i="0" spc="-10" dirty="0"/>
              <a:t>алоқалари</a:t>
            </a:r>
          </a:p>
        </p:txBody>
      </p:sp>
      <p:sp>
        <p:nvSpPr>
          <p:cNvPr id="5" name="object 5"/>
          <p:cNvSpPr txBox="1"/>
          <p:nvPr/>
        </p:nvSpPr>
        <p:spPr>
          <a:xfrm>
            <a:off x="269849" y="3494913"/>
            <a:ext cx="2245360"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80808"/>
                </a:solidFill>
                <a:latin typeface="Times New Roman" panose="02020603050405020304" pitchFamily="18" charset="0"/>
                <a:cs typeface="Times New Roman" panose="02020603050405020304" pitchFamily="18" charset="0"/>
              </a:rPr>
              <a:t>Ўзбекистон</a:t>
            </a:r>
            <a:r>
              <a:rPr sz="1800" spc="-10" dirty="0">
                <a:solidFill>
                  <a:srgbClr val="080808"/>
                </a:solidFill>
                <a:latin typeface="Times New Roman" panose="02020603050405020304" pitchFamily="18" charset="0"/>
                <a:cs typeface="Times New Roman" panose="02020603050405020304" pitchFamily="18" charset="0"/>
              </a:rPr>
              <a:t> </a:t>
            </a:r>
            <a:r>
              <a:rPr sz="1800" spc="470" dirty="0">
                <a:solidFill>
                  <a:srgbClr val="080808"/>
                </a:solidFill>
                <a:latin typeface="Times New Roman" panose="02020603050405020304" pitchFamily="18" charset="0"/>
                <a:cs typeface="Times New Roman" panose="02020603050405020304" pitchFamily="18" charset="0"/>
              </a:rPr>
              <a:t>–</a:t>
            </a:r>
            <a:r>
              <a:rPr sz="1800" spc="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Россия</a:t>
            </a:r>
            <a:endParaRPr sz="1800" dirty="0">
              <a:latin typeface="Times New Roman" panose="02020603050405020304" pitchFamily="18" charset="0"/>
              <a:cs typeface="Times New Roman" panose="02020603050405020304" pitchFamily="18" charset="0"/>
            </a:endParaRPr>
          </a:p>
        </p:txBody>
      </p:sp>
      <p:sp>
        <p:nvSpPr>
          <p:cNvPr id="6" name="object 6"/>
          <p:cNvSpPr txBox="1"/>
          <p:nvPr/>
        </p:nvSpPr>
        <p:spPr>
          <a:xfrm>
            <a:off x="3406394" y="3500055"/>
            <a:ext cx="1930400"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80808"/>
                </a:solidFill>
                <a:latin typeface="Times New Roman" panose="02020603050405020304" pitchFamily="18" charset="0"/>
                <a:cs typeface="Times New Roman" panose="02020603050405020304" pitchFamily="18" charset="0"/>
              </a:rPr>
              <a:t>Ўзбекистон</a:t>
            </a:r>
            <a:r>
              <a:rPr sz="1800" spc="-1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a:t>
            </a:r>
            <a:r>
              <a:rPr sz="1800" spc="5" dirty="0">
                <a:solidFill>
                  <a:srgbClr val="080808"/>
                </a:solidFill>
                <a:latin typeface="Times New Roman" panose="02020603050405020304" pitchFamily="18" charset="0"/>
                <a:cs typeface="Times New Roman" panose="02020603050405020304" pitchFamily="18" charset="0"/>
              </a:rPr>
              <a:t> </a:t>
            </a:r>
            <a:r>
              <a:rPr sz="1800" spc="-25" dirty="0">
                <a:solidFill>
                  <a:srgbClr val="080808"/>
                </a:solidFill>
                <a:latin typeface="Times New Roman" panose="02020603050405020304" pitchFamily="18" charset="0"/>
                <a:cs typeface="Times New Roman" panose="02020603050405020304" pitchFamily="18" charset="0"/>
              </a:rPr>
              <a:t>АҚШ</a:t>
            </a:r>
            <a:endParaRPr sz="18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6542531" y="3493983"/>
            <a:ext cx="2065655"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080808"/>
                </a:solidFill>
                <a:latin typeface="Times New Roman" panose="02020603050405020304" pitchFamily="18" charset="0"/>
                <a:cs typeface="Times New Roman" panose="02020603050405020304" pitchFamily="18" charset="0"/>
              </a:rPr>
              <a:t>Ўзбекистон</a:t>
            </a:r>
            <a:r>
              <a:rPr sz="1800" spc="-30"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a:t>
            </a:r>
            <a:r>
              <a:rPr sz="1800" spc="-20" dirty="0">
                <a:solidFill>
                  <a:srgbClr val="080808"/>
                </a:solidFill>
                <a:latin typeface="Times New Roman" panose="02020603050405020304" pitchFamily="18" charset="0"/>
                <a:cs typeface="Times New Roman" panose="02020603050405020304" pitchFamily="18" charset="0"/>
              </a:rPr>
              <a:t> Хитой</a:t>
            </a:r>
            <a:endParaRPr sz="18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614883" y="6100673"/>
            <a:ext cx="2626995"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80808"/>
                </a:solidFill>
                <a:latin typeface="Times New Roman" panose="02020603050405020304" pitchFamily="18" charset="0"/>
                <a:cs typeface="Times New Roman" panose="02020603050405020304" pitchFamily="18" charset="0"/>
              </a:rPr>
              <a:t>Ўзбекистон</a:t>
            </a:r>
            <a:r>
              <a:rPr sz="1800" spc="-10" dirty="0">
                <a:solidFill>
                  <a:srgbClr val="080808"/>
                </a:solidFill>
                <a:latin typeface="Times New Roman" panose="02020603050405020304" pitchFamily="18" charset="0"/>
                <a:cs typeface="Times New Roman" panose="02020603050405020304" pitchFamily="18" charset="0"/>
              </a:rPr>
              <a:t> </a:t>
            </a:r>
            <a:r>
              <a:rPr sz="1800" spc="470" dirty="0">
                <a:solidFill>
                  <a:srgbClr val="080808"/>
                </a:solidFill>
                <a:latin typeface="Times New Roman" panose="02020603050405020304" pitchFamily="18" charset="0"/>
                <a:cs typeface="Times New Roman" panose="02020603050405020304" pitchFamily="18" charset="0"/>
              </a:rPr>
              <a:t>–</a:t>
            </a:r>
            <a:r>
              <a:rPr sz="1800" spc="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Ҳиндистон</a:t>
            </a:r>
            <a:endParaRPr sz="1800" dirty="0">
              <a:latin typeface="Times New Roman" panose="02020603050405020304" pitchFamily="18" charset="0"/>
              <a:cs typeface="Times New Roman" panose="02020603050405020304" pitchFamily="18" charset="0"/>
            </a:endParaRPr>
          </a:p>
        </p:txBody>
      </p:sp>
      <p:sp>
        <p:nvSpPr>
          <p:cNvPr id="9" name="object 9"/>
          <p:cNvSpPr txBox="1"/>
          <p:nvPr/>
        </p:nvSpPr>
        <p:spPr>
          <a:xfrm>
            <a:off x="4376420" y="6025997"/>
            <a:ext cx="3820795" cy="574040"/>
          </a:xfrm>
          <a:prstGeom prst="rect">
            <a:avLst/>
          </a:prstGeom>
        </p:spPr>
        <p:txBody>
          <a:bodyPr vert="horz" wrap="square" lIns="0" tIns="12700" rIns="0" bIns="0" rtlCol="0">
            <a:spAutoFit/>
          </a:bodyPr>
          <a:lstStyle/>
          <a:p>
            <a:pPr marL="12700" marR="5080" indent="252729">
              <a:lnSpc>
                <a:spcPct val="100000"/>
              </a:lnSpc>
              <a:spcBef>
                <a:spcPts val="100"/>
              </a:spcBef>
            </a:pPr>
            <a:r>
              <a:rPr sz="1800" spc="-30" dirty="0">
                <a:solidFill>
                  <a:srgbClr val="080808"/>
                </a:solidFill>
                <a:latin typeface="Times New Roman" panose="02020603050405020304" pitchFamily="18" charset="0"/>
                <a:cs typeface="Times New Roman" panose="02020603050405020304" pitchFamily="18" charset="0"/>
              </a:rPr>
              <a:t>Ўзбекистон</a:t>
            </a:r>
            <a:r>
              <a:rPr sz="1800" spc="-1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 Европа</a:t>
            </a:r>
            <a:r>
              <a:rPr sz="1800" spc="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Иттифоқи </a:t>
            </a:r>
            <a:r>
              <a:rPr sz="1800" dirty="0">
                <a:solidFill>
                  <a:srgbClr val="080808"/>
                </a:solidFill>
                <a:latin typeface="Times New Roman" panose="02020603050405020304" pitchFamily="18" charset="0"/>
                <a:cs typeface="Times New Roman" panose="02020603050405020304" pitchFamily="18" charset="0"/>
              </a:rPr>
              <a:t>давлатлари</a:t>
            </a:r>
            <a:r>
              <a:rPr sz="1800" spc="-65"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(Германия</a:t>
            </a:r>
            <a:r>
              <a:rPr sz="1800" spc="-75" dirty="0">
                <a:solidFill>
                  <a:srgbClr val="080808"/>
                </a:solidFill>
                <a:latin typeface="Times New Roman" panose="02020603050405020304" pitchFamily="18" charset="0"/>
                <a:cs typeface="Times New Roman" panose="02020603050405020304" pitchFamily="18" charset="0"/>
              </a:rPr>
              <a:t> </a:t>
            </a:r>
            <a:r>
              <a:rPr sz="1800" dirty="0">
                <a:solidFill>
                  <a:srgbClr val="080808"/>
                </a:solidFill>
                <a:latin typeface="Times New Roman" panose="02020603050405020304" pitchFamily="18" charset="0"/>
                <a:cs typeface="Times New Roman" panose="02020603050405020304" pitchFamily="18" charset="0"/>
              </a:rPr>
              <a:t>ва</a:t>
            </a:r>
            <a:r>
              <a:rPr sz="1800" spc="-70" dirty="0">
                <a:solidFill>
                  <a:srgbClr val="080808"/>
                </a:solidFill>
                <a:latin typeface="Times New Roman" panose="02020603050405020304" pitchFamily="18" charset="0"/>
                <a:cs typeface="Times New Roman" panose="02020603050405020304" pitchFamily="18" charset="0"/>
              </a:rPr>
              <a:t> </a:t>
            </a:r>
            <a:r>
              <a:rPr sz="1800" spc="-10" dirty="0">
                <a:solidFill>
                  <a:srgbClr val="080808"/>
                </a:solidFill>
                <a:latin typeface="Times New Roman" panose="02020603050405020304" pitchFamily="18" charset="0"/>
                <a:cs typeface="Times New Roman" panose="02020603050405020304" pitchFamily="18" charset="0"/>
              </a:rPr>
              <a:t>Франция)</a:t>
            </a:r>
            <a:endParaRPr sz="1800" dirty="0">
              <a:latin typeface="Times New Roman" panose="02020603050405020304" pitchFamily="18" charset="0"/>
              <a:cs typeface="Times New Roman" panose="02020603050405020304" pitchFamily="18" charset="0"/>
            </a:endParaRPr>
          </a:p>
        </p:txBody>
      </p:sp>
      <p:pic>
        <p:nvPicPr>
          <p:cNvPr id="10" name="object 10"/>
          <p:cNvPicPr/>
          <p:nvPr/>
        </p:nvPicPr>
        <p:blipFill>
          <a:blip r:embed="rId2" cstate="print"/>
          <a:stretch>
            <a:fillRect/>
          </a:stretch>
        </p:blipFill>
        <p:spPr>
          <a:xfrm>
            <a:off x="396240" y="1412747"/>
            <a:ext cx="2246376" cy="2016252"/>
          </a:xfrm>
          <a:prstGeom prst="rect">
            <a:avLst/>
          </a:prstGeom>
        </p:spPr>
      </p:pic>
      <p:pic>
        <p:nvPicPr>
          <p:cNvPr id="11" name="object 11"/>
          <p:cNvPicPr/>
          <p:nvPr/>
        </p:nvPicPr>
        <p:blipFill>
          <a:blip r:embed="rId3" cstate="print"/>
          <a:stretch>
            <a:fillRect/>
          </a:stretch>
        </p:blipFill>
        <p:spPr>
          <a:xfrm>
            <a:off x="356615" y="3928871"/>
            <a:ext cx="2543556" cy="1876043"/>
          </a:xfrm>
          <a:prstGeom prst="rect">
            <a:avLst/>
          </a:prstGeom>
        </p:spPr>
      </p:pic>
      <p:pic>
        <p:nvPicPr>
          <p:cNvPr id="12" name="object 12"/>
          <p:cNvPicPr/>
          <p:nvPr/>
        </p:nvPicPr>
        <p:blipFill>
          <a:blip r:embed="rId4" cstate="print"/>
          <a:stretch>
            <a:fillRect/>
          </a:stretch>
        </p:blipFill>
        <p:spPr>
          <a:xfrm>
            <a:off x="3142488" y="1499616"/>
            <a:ext cx="2619756" cy="1929383"/>
          </a:xfrm>
          <a:prstGeom prst="rect">
            <a:avLst/>
          </a:prstGeom>
        </p:spPr>
      </p:pic>
      <p:pic>
        <p:nvPicPr>
          <p:cNvPr id="13" name="object 13"/>
          <p:cNvPicPr/>
          <p:nvPr/>
        </p:nvPicPr>
        <p:blipFill>
          <a:blip r:embed="rId5" cstate="print"/>
          <a:stretch>
            <a:fillRect/>
          </a:stretch>
        </p:blipFill>
        <p:spPr>
          <a:xfrm>
            <a:off x="6214871" y="1571244"/>
            <a:ext cx="2590800" cy="1772412"/>
          </a:xfrm>
          <a:prstGeom prst="rect">
            <a:avLst/>
          </a:prstGeom>
        </p:spPr>
      </p:pic>
      <p:pic>
        <p:nvPicPr>
          <p:cNvPr id="14" name="object 14"/>
          <p:cNvPicPr/>
          <p:nvPr/>
        </p:nvPicPr>
        <p:blipFill>
          <a:blip r:embed="rId6" cstate="print"/>
          <a:stretch>
            <a:fillRect/>
          </a:stretch>
        </p:blipFill>
        <p:spPr>
          <a:xfrm>
            <a:off x="3142488" y="3928871"/>
            <a:ext cx="2458212" cy="1857755"/>
          </a:xfrm>
          <a:prstGeom prst="rect">
            <a:avLst/>
          </a:prstGeom>
        </p:spPr>
      </p:pic>
      <p:pic>
        <p:nvPicPr>
          <p:cNvPr id="15" name="object 15"/>
          <p:cNvPicPr/>
          <p:nvPr/>
        </p:nvPicPr>
        <p:blipFill>
          <a:blip r:embed="rId7" cstate="print"/>
          <a:stretch>
            <a:fillRect/>
          </a:stretch>
        </p:blipFill>
        <p:spPr>
          <a:xfrm>
            <a:off x="6071615" y="4072128"/>
            <a:ext cx="2619756" cy="174345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11971" y="6278371"/>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Microsoft Sans Serif"/>
                <a:cs typeface="Microsoft Sans Serif"/>
              </a:rPr>
              <a:t>31</a:t>
            </a:r>
            <a:endParaRPr sz="1200">
              <a:latin typeface="Microsoft Sans Serif"/>
              <a:cs typeface="Microsoft Sans Serif"/>
            </a:endParaRPr>
          </a:p>
        </p:txBody>
      </p:sp>
      <p:sp>
        <p:nvSpPr>
          <p:cNvPr id="3" name="object 3"/>
          <p:cNvSpPr/>
          <p:nvPr/>
        </p:nvSpPr>
        <p:spPr>
          <a:xfrm>
            <a:off x="0" y="21335"/>
            <a:ext cx="9131935" cy="1264920"/>
          </a:xfrm>
          <a:custGeom>
            <a:avLst/>
            <a:gdLst/>
            <a:ahLst/>
            <a:cxnLst/>
            <a:rect l="l" t="t" r="r" b="b"/>
            <a:pathLst>
              <a:path w="9131935" h="1264920">
                <a:moveTo>
                  <a:pt x="9131808" y="0"/>
                </a:moveTo>
                <a:lnTo>
                  <a:pt x="0" y="0"/>
                </a:lnTo>
                <a:lnTo>
                  <a:pt x="0" y="1264920"/>
                </a:lnTo>
                <a:lnTo>
                  <a:pt x="9131808" y="1264920"/>
                </a:lnTo>
                <a:lnTo>
                  <a:pt x="9131808" y="0"/>
                </a:lnTo>
                <a:close/>
              </a:path>
            </a:pathLst>
          </a:custGeom>
          <a:solidFill>
            <a:srgbClr val="99FFCC"/>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069464" marR="5080" indent="-1175385" algn="ctr">
              <a:lnSpc>
                <a:spcPct val="100000"/>
              </a:lnSpc>
              <a:spcBef>
                <a:spcPts val="100"/>
              </a:spcBef>
            </a:pPr>
            <a:r>
              <a:rPr i="0" dirty="0">
                <a:latin typeface="Times New Roman" panose="02020603050405020304" pitchFamily="18" charset="0"/>
                <a:cs typeface="Times New Roman" panose="02020603050405020304" pitchFamily="18" charset="0"/>
              </a:rPr>
              <a:t>O’zbekistonning</a:t>
            </a:r>
            <a:r>
              <a:rPr i="0" spc="-45" dirty="0">
                <a:latin typeface="Times New Roman" panose="02020603050405020304" pitchFamily="18" charset="0"/>
                <a:cs typeface="Times New Roman" panose="02020603050405020304" pitchFamily="18" charset="0"/>
              </a:rPr>
              <a:t> </a:t>
            </a:r>
            <a:r>
              <a:rPr i="0" dirty="0">
                <a:latin typeface="Times New Roman" panose="02020603050405020304" pitchFamily="18" charset="0"/>
                <a:cs typeface="Times New Roman" panose="02020603050405020304" pitchFamily="18" charset="0"/>
              </a:rPr>
              <a:t>yirik</a:t>
            </a:r>
            <a:r>
              <a:rPr i="0" spc="-35" dirty="0">
                <a:latin typeface="Times New Roman" panose="02020603050405020304" pitchFamily="18" charset="0"/>
                <a:cs typeface="Times New Roman" panose="02020603050405020304" pitchFamily="18" charset="0"/>
              </a:rPr>
              <a:t> </a:t>
            </a:r>
            <a:r>
              <a:rPr i="0" dirty="0">
                <a:latin typeface="Times New Roman" panose="02020603050405020304" pitchFamily="18" charset="0"/>
                <a:cs typeface="Times New Roman" panose="02020603050405020304" pitchFamily="18" charset="0"/>
              </a:rPr>
              <a:t>va</a:t>
            </a:r>
            <a:r>
              <a:rPr i="0" spc="-35" dirty="0">
                <a:latin typeface="Times New Roman" panose="02020603050405020304" pitchFamily="18" charset="0"/>
                <a:cs typeface="Times New Roman" panose="02020603050405020304" pitchFamily="18" charset="0"/>
              </a:rPr>
              <a:t> </a:t>
            </a:r>
            <a:r>
              <a:rPr i="0" spc="-10" dirty="0">
                <a:latin typeface="Times New Roman" panose="02020603050405020304" pitchFamily="18" charset="0"/>
                <a:cs typeface="Times New Roman" panose="02020603050405020304" pitchFamily="18" charset="0"/>
              </a:rPr>
              <a:t>rivojlangan </a:t>
            </a:r>
            <a:r>
              <a:rPr i="0" dirty="0">
                <a:latin typeface="Times New Roman" panose="02020603050405020304" pitchFamily="18" charset="0"/>
                <a:cs typeface="Times New Roman" panose="02020603050405020304" pitchFamily="18" charset="0"/>
              </a:rPr>
              <a:t>davlatlar</a:t>
            </a:r>
            <a:r>
              <a:rPr i="0" spc="-55" dirty="0">
                <a:latin typeface="Times New Roman" panose="02020603050405020304" pitchFamily="18" charset="0"/>
                <a:cs typeface="Times New Roman" panose="02020603050405020304" pitchFamily="18" charset="0"/>
              </a:rPr>
              <a:t> </a:t>
            </a:r>
            <a:r>
              <a:rPr i="0" dirty="0">
                <a:latin typeface="Times New Roman" panose="02020603050405020304" pitchFamily="18" charset="0"/>
                <a:cs typeface="Times New Roman" panose="02020603050405020304" pitchFamily="18" charset="0"/>
              </a:rPr>
              <a:t>bilan</a:t>
            </a:r>
            <a:r>
              <a:rPr i="0" spc="-60" dirty="0">
                <a:latin typeface="Times New Roman" panose="02020603050405020304" pitchFamily="18" charset="0"/>
                <a:cs typeface="Times New Roman" panose="02020603050405020304" pitchFamily="18" charset="0"/>
              </a:rPr>
              <a:t> </a:t>
            </a:r>
            <a:r>
              <a:rPr i="0" spc="-10" dirty="0">
                <a:latin typeface="Times New Roman" panose="02020603050405020304" pitchFamily="18" charset="0"/>
                <a:cs typeface="Times New Roman" panose="02020603050405020304" pitchFamily="18" charset="0"/>
              </a:rPr>
              <a:t>aloqalari</a:t>
            </a:r>
          </a:p>
        </p:txBody>
      </p:sp>
      <p:sp>
        <p:nvSpPr>
          <p:cNvPr id="5" name="object 5"/>
          <p:cNvSpPr txBox="1"/>
          <p:nvPr/>
        </p:nvSpPr>
        <p:spPr>
          <a:xfrm>
            <a:off x="330200" y="2126361"/>
            <a:ext cx="8050530" cy="2783454"/>
          </a:xfrm>
          <a:prstGeom prst="rect">
            <a:avLst/>
          </a:prstGeom>
        </p:spPr>
        <p:txBody>
          <a:bodyPr vert="horz" wrap="square" lIns="0" tIns="13335" rIns="0" bIns="0" rtlCol="0">
            <a:spAutoFit/>
          </a:bodyPr>
          <a:lstStyle/>
          <a:p>
            <a:pPr marL="355600" indent="-342900">
              <a:lnSpc>
                <a:spcPct val="100000"/>
              </a:lnSpc>
              <a:spcBef>
                <a:spcPts val="105"/>
              </a:spcBef>
              <a:buClr>
                <a:srgbClr val="5BBD4E"/>
              </a:buClr>
              <a:buFont typeface="Wingdings"/>
              <a:buChar char=""/>
              <a:tabLst>
                <a:tab pos="355600" algn="l"/>
              </a:tabLst>
            </a:pPr>
            <a:r>
              <a:rPr sz="3200" dirty="0">
                <a:solidFill>
                  <a:srgbClr val="080808"/>
                </a:solidFill>
                <a:latin typeface="Times New Roman"/>
                <a:cs typeface="Times New Roman"/>
              </a:rPr>
              <a:t>O’zbekiston</a:t>
            </a:r>
            <a:r>
              <a:rPr sz="3200" spc="-45" dirty="0">
                <a:solidFill>
                  <a:srgbClr val="080808"/>
                </a:solidFill>
                <a:latin typeface="Times New Roman"/>
                <a:cs typeface="Times New Roman"/>
              </a:rPr>
              <a:t> </a:t>
            </a:r>
            <a:r>
              <a:rPr sz="3200" dirty="0">
                <a:solidFill>
                  <a:srgbClr val="080808"/>
                </a:solidFill>
                <a:latin typeface="Times New Roman"/>
                <a:cs typeface="Times New Roman"/>
              </a:rPr>
              <a:t>–</a:t>
            </a:r>
            <a:r>
              <a:rPr sz="3200" spc="-15" dirty="0">
                <a:solidFill>
                  <a:srgbClr val="080808"/>
                </a:solidFill>
                <a:latin typeface="Times New Roman"/>
                <a:cs typeface="Times New Roman"/>
              </a:rPr>
              <a:t> </a:t>
            </a:r>
            <a:r>
              <a:rPr sz="3200" dirty="0">
                <a:solidFill>
                  <a:srgbClr val="080808"/>
                </a:solidFill>
                <a:latin typeface="Times New Roman"/>
                <a:cs typeface="Times New Roman"/>
              </a:rPr>
              <a:t>Janubiy</a:t>
            </a:r>
            <a:r>
              <a:rPr sz="3200" spc="-40" dirty="0">
                <a:solidFill>
                  <a:srgbClr val="080808"/>
                </a:solidFill>
                <a:latin typeface="Times New Roman"/>
                <a:cs typeface="Times New Roman"/>
              </a:rPr>
              <a:t> </a:t>
            </a:r>
            <a:r>
              <a:rPr sz="3200" dirty="0">
                <a:solidFill>
                  <a:srgbClr val="080808"/>
                </a:solidFill>
                <a:latin typeface="Times New Roman"/>
                <a:cs typeface="Times New Roman"/>
              </a:rPr>
              <a:t>Osiyo</a:t>
            </a:r>
            <a:r>
              <a:rPr sz="3200" spc="-20" dirty="0">
                <a:solidFill>
                  <a:srgbClr val="080808"/>
                </a:solidFill>
                <a:latin typeface="Times New Roman"/>
                <a:cs typeface="Times New Roman"/>
              </a:rPr>
              <a:t> </a:t>
            </a:r>
            <a:r>
              <a:rPr sz="3200" spc="-10" dirty="0">
                <a:solidFill>
                  <a:srgbClr val="080808"/>
                </a:solidFill>
                <a:latin typeface="Times New Roman"/>
                <a:cs typeface="Times New Roman"/>
              </a:rPr>
              <a:t>davlatlari</a:t>
            </a:r>
            <a:endParaRPr sz="3200" dirty="0">
              <a:latin typeface="Times New Roman"/>
              <a:cs typeface="Times New Roman"/>
            </a:endParaRPr>
          </a:p>
          <a:p>
            <a:pPr marL="355600">
              <a:lnSpc>
                <a:spcPct val="100000"/>
              </a:lnSpc>
            </a:pPr>
            <a:r>
              <a:rPr sz="3200" dirty="0">
                <a:solidFill>
                  <a:srgbClr val="080808"/>
                </a:solidFill>
                <a:latin typeface="Times New Roman"/>
                <a:cs typeface="Times New Roman"/>
              </a:rPr>
              <a:t>(Hindiston,</a:t>
            </a:r>
            <a:r>
              <a:rPr sz="3200" spc="-40" dirty="0">
                <a:solidFill>
                  <a:srgbClr val="080808"/>
                </a:solidFill>
                <a:latin typeface="Times New Roman"/>
                <a:cs typeface="Times New Roman"/>
              </a:rPr>
              <a:t> </a:t>
            </a:r>
            <a:r>
              <a:rPr sz="3200" spc="-10" dirty="0">
                <a:solidFill>
                  <a:srgbClr val="080808"/>
                </a:solidFill>
                <a:latin typeface="Times New Roman"/>
                <a:cs typeface="Times New Roman"/>
              </a:rPr>
              <a:t>Pokiston)</a:t>
            </a:r>
            <a:endParaRPr sz="3200" dirty="0">
              <a:latin typeface="Times New Roman"/>
              <a:cs typeface="Times New Roman"/>
            </a:endParaRPr>
          </a:p>
          <a:p>
            <a:pPr marL="457834" indent="-445134">
              <a:lnSpc>
                <a:spcPct val="100000"/>
              </a:lnSpc>
              <a:spcBef>
                <a:spcPts val="765"/>
              </a:spcBef>
              <a:buClr>
                <a:srgbClr val="5BBD4E"/>
              </a:buClr>
              <a:buFont typeface="Wingdings"/>
              <a:buChar char=""/>
              <a:tabLst>
                <a:tab pos="457834" algn="l"/>
                <a:tab pos="5099050" algn="l"/>
              </a:tabLst>
            </a:pPr>
            <a:r>
              <a:rPr sz="3200" dirty="0">
                <a:solidFill>
                  <a:srgbClr val="080808"/>
                </a:solidFill>
                <a:latin typeface="Times New Roman"/>
                <a:cs typeface="Times New Roman"/>
              </a:rPr>
              <a:t>O’zbekiston</a:t>
            </a:r>
            <a:r>
              <a:rPr sz="3200" spc="-25" dirty="0">
                <a:solidFill>
                  <a:srgbClr val="080808"/>
                </a:solidFill>
                <a:latin typeface="Times New Roman"/>
                <a:cs typeface="Times New Roman"/>
              </a:rPr>
              <a:t> </a:t>
            </a:r>
            <a:r>
              <a:rPr sz="3200" dirty="0">
                <a:solidFill>
                  <a:srgbClr val="080808"/>
                </a:solidFill>
                <a:latin typeface="Times New Roman"/>
                <a:cs typeface="Times New Roman"/>
              </a:rPr>
              <a:t>– Yaqin</a:t>
            </a:r>
            <a:r>
              <a:rPr sz="3200" spc="-20" dirty="0">
                <a:solidFill>
                  <a:srgbClr val="080808"/>
                </a:solidFill>
                <a:latin typeface="Times New Roman"/>
                <a:cs typeface="Times New Roman"/>
              </a:rPr>
              <a:t> </a:t>
            </a:r>
            <a:r>
              <a:rPr sz="3200" spc="-10" dirty="0">
                <a:solidFill>
                  <a:srgbClr val="080808"/>
                </a:solidFill>
                <a:latin typeface="Times New Roman"/>
                <a:cs typeface="Times New Roman"/>
              </a:rPr>
              <a:t>Sharq</a:t>
            </a:r>
            <a:r>
              <a:rPr sz="3200" dirty="0">
                <a:solidFill>
                  <a:srgbClr val="080808"/>
                </a:solidFill>
                <a:latin typeface="Times New Roman"/>
                <a:cs typeface="Times New Roman"/>
              </a:rPr>
              <a:t>	va</a:t>
            </a:r>
            <a:r>
              <a:rPr sz="3200" spc="-30" dirty="0">
                <a:solidFill>
                  <a:srgbClr val="080808"/>
                </a:solidFill>
                <a:latin typeface="Times New Roman"/>
                <a:cs typeface="Times New Roman"/>
              </a:rPr>
              <a:t> </a:t>
            </a:r>
            <a:r>
              <a:rPr sz="3200" dirty="0">
                <a:solidFill>
                  <a:srgbClr val="080808"/>
                </a:solidFill>
                <a:latin typeface="Times New Roman"/>
                <a:cs typeface="Times New Roman"/>
              </a:rPr>
              <a:t>Arab</a:t>
            </a:r>
            <a:r>
              <a:rPr sz="3200" spc="-10" dirty="0">
                <a:solidFill>
                  <a:srgbClr val="080808"/>
                </a:solidFill>
                <a:latin typeface="Times New Roman"/>
                <a:cs typeface="Times New Roman"/>
              </a:rPr>
              <a:t> davlatlari</a:t>
            </a:r>
            <a:endParaRPr sz="3200" dirty="0">
              <a:latin typeface="Times New Roman"/>
              <a:cs typeface="Times New Roman"/>
            </a:endParaRPr>
          </a:p>
          <a:p>
            <a:pPr marL="355600" indent="-342900">
              <a:lnSpc>
                <a:spcPct val="100000"/>
              </a:lnSpc>
              <a:spcBef>
                <a:spcPts val="770"/>
              </a:spcBef>
              <a:buClr>
                <a:srgbClr val="5BBD4E"/>
              </a:buClr>
              <a:buFont typeface="Wingdings"/>
              <a:buChar char=""/>
              <a:tabLst>
                <a:tab pos="355600" algn="l"/>
                <a:tab pos="5629275" algn="l"/>
              </a:tabLst>
            </a:pPr>
            <a:r>
              <a:rPr sz="3200" dirty="0">
                <a:solidFill>
                  <a:srgbClr val="080808"/>
                </a:solidFill>
                <a:latin typeface="Times New Roman"/>
                <a:cs typeface="Times New Roman"/>
              </a:rPr>
              <a:t>O’zbekiston</a:t>
            </a:r>
            <a:r>
              <a:rPr sz="3200" spc="-35" dirty="0">
                <a:solidFill>
                  <a:srgbClr val="080808"/>
                </a:solidFill>
                <a:latin typeface="Times New Roman"/>
                <a:cs typeface="Times New Roman"/>
              </a:rPr>
              <a:t> </a:t>
            </a:r>
            <a:r>
              <a:rPr sz="3200" dirty="0">
                <a:solidFill>
                  <a:srgbClr val="080808"/>
                </a:solidFill>
                <a:latin typeface="Times New Roman"/>
                <a:cs typeface="Times New Roman"/>
              </a:rPr>
              <a:t>–</a:t>
            </a:r>
            <a:r>
              <a:rPr sz="3200" spc="-15" dirty="0">
                <a:solidFill>
                  <a:srgbClr val="080808"/>
                </a:solidFill>
                <a:latin typeface="Times New Roman"/>
                <a:cs typeface="Times New Roman"/>
              </a:rPr>
              <a:t> </a:t>
            </a:r>
            <a:r>
              <a:rPr sz="3200" dirty="0">
                <a:solidFill>
                  <a:srgbClr val="080808"/>
                </a:solidFill>
                <a:latin typeface="Times New Roman"/>
                <a:cs typeface="Times New Roman"/>
              </a:rPr>
              <a:t>Lotin</a:t>
            </a:r>
            <a:r>
              <a:rPr sz="3200" spc="-20" dirty="0">
                <a:solidFill>
                  <a:srgbClr val="080808"/>
                </a:solidFill>
                <a:latin typeface="Times New Roman"/>
                <a:cs typeface="Times New Roman"/>
              </a:rPr>
              <a:t> </a:t>
            </a:r>
            <a:r>
              <a:rPr sz="3200" spc="-10" dirty="0">
                <a:solidFill>
                  <a:srgbClr val="080808"/>
                </a:solidFill>
                <a:latin typeface="Times New Roman"/>
                <a:cs typeface="Times New Roman"/>
              </a:rPr>
              <a:t>Amerikasi</a:t>
            </a:r>
            <a:r>
              <a:rPr sz="3200" dirty="0">
                <a:solidFill>
                  <a:srgbClr val="080808"/>
                </a:solidFill>
                <a:latin typeface="Times New Roman"/>
                <a:cs typeface="Times New Roman"/>
              </a:rPr>
              <a:t>	</a:t>
            </a:r>
            <a:r>
              <a:rPr sz="3200" spc="-10" dirty="0">
                <a:solidFill>
                  <a:srgbClr val="080808"/>
                </a:solidFill>
                <a:latin typeface="Times New Roman"/>
                <a:cs typeface="Times New Roman"/>
              </a:rPr>
              <a:t>davlatlari</a:t>
            </a:r>
            <a:endParaRPr sz="3200" dirty="0">
              <a:latin typeface="Times New Roman"/>
              <a:cs typeface="Times New Roman"/>
            </a:endParaRPr>
          </a:p>
          <a:p>
            <a:pPr marL="355600" indent="-342900">
              <a:lnSpc>
                <a:spcPct val="100000"/>
              </a:lnSpc>
              <a:spcBef>
                <a:spcPts val="770"/>
              </a:spcBef>
              <a:buClr>
                <a:srgbClr val="5BBD4E"/>
              </a:buClr>
              <a:buFont typeface="Wingdings"/>
              <a:buChar char=""/>
              <a:tabLst>
                <a:tab pos="355600" algn="l"/>
                <a:tab pos="2783840" algn="l"/>
              </a:tabLst>
            </a:pPr>
            <a:r>
              <a:rPr sz="3200" dirty="0">
                <a:solidFill>
                  <a:srgbClr val="080808"/>
                </a:solidFill>
                <a:latin typeface="Times New Roman"/>
                <a:cs typeface="Times New Roman"/>
              </a:rPr>
              <a:t>O’zbekiston</a:t>
            </a:r>
            <a:r>
              <a:rPr sz="3200" spc="-50" dirty="0">
                <a:solidFill>
                  <a:srgbClr val="080808"/>
                </a:solidFill>
                <a:latin typeface="Times New Roman"/>
                <a:cs typeface="Times New Roman"/>
              </a:rPr>
              <a:t> -</a:t>
            </a:r>
            <a:r>
              <a:rPr sz="3200" dirty="0">
                <a:solidFill>
                  <a:srgbClr val="080808"/>
                </a:solidFill>
                <a:latin typeface="Times New Roman"/>
                <a:cs typeface="Times New Roman"/>
              </a:rPr>
              <a:t>	Afrika</a:t>
            </a:r>
            <a:r>
              <a:rPr sz="3200" spc="-30" dirty="0">
                <a:solidFill>
                  <a:srgbClr val="080808"/>
                </a:solidFill>
                <a:latin typeface="Times New Roman"/>
                <a:cs typeface="Times New Roman"/>
              </a:rPr>
              <a:t> </a:t>
            </a:r>
            <a:r>
              <a:rPr sz="3200" spc="-10" dirty="0">
                <a:solidFill>
                  <a:srgbClr val="080808"/>
                </a:solidFill>
                <a:latin typeface="Times New Roman"/>
                <a:cs typeface="Times New Roman"/>
              </a:rPr>
              <a:t>davlatlari</a:t>
            </a:r>
            <a:endParaRPr sz="3200" dirty="0">
              <a:latin typeface="Times New Roman"/>
              <a:cs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764" y="196595"/>
            <a:ext cx="9127490" cy="6661784"/>
            <a:chOff x="16764" y="196595"/>
            <a:chExt cx="9127490" cy="6661784"/>
          </a:xfrm>
        </p:grpSpPr>
        <p:pic>
          <p:nvPicPr>
            <p:cNvPr id="3" name="object 3"/>
            <p:cNvPicPr/>
            <p:nvPr/>
          </p:nvPicPr>
          <p:blipFill>
            <a:blip r:embed="rId2" cstate="print"/>
            <a:stretch>
              <a:fillRect/>
            </a:stretch>
          </p:blipFill>
          <p:spPr>
            <a:xfrm>
              <a:off x="96011" y="233171"/>
              <a:ext cx="8947404" cy="6199632"/>
            </a:xfrm>
            <a:prstGeom prst="rect">
              <a:avLst/>
            </a:prstGeom>
          </p:spPr>
        </p:pic>
        <p:pic>
          <p:nvPicPr>
            <p:cNvPr id="4" name="object 4"/>
            <p:cNvPicPr/>
            <p:nvPr/>
          </p:nvPicPr>
          <p:blipFill>
            <a:blip r:embed="rId3" cstate="print"/>
            <a:stretch>
              <a:fillRect/>
            </a:stretch>
          </p:blipFill>
          <p:spPr>
            <a:xfrm>
              <a:off x="16764" y="196595"/>
              <a:ext cx="9105900" cy="6301740"/>
            </a:xfrm>
            <a:prstGeom prst="rect">
              <a:avLst/>
            </a:prstGeom>
          </p:spPr>
        </p:pic>
        <p:pic>
          <p:nvPicPr>
            <p:cNvPr id="5" name="object 5"/>
            <p:cNvPicPr/>
            <p:nvPr/>
          </p:nvPicPr>
          <p:blipFill>
            <a:blip r:embed="rId4" cstate="print"/>
            <a:stretch>
              <a:fillRect/>
            </a:stretch>
          </p:blipFill>
          <p:spPr>
            <a:xfrm>
              <a:off x="143256" y="260603"/>
              <a:ext cx="8857488" cy="6109716"/>
            </a:xfrm>
            <a:prstGeom prst="rect">
              <a:avLst/>
            </a:prstGeom>
          </p:spPr>
        </p:pic>
        <p:sp>
          <p:nvSpPr>
            <p:cNvPr id="6" name="object 6"/>
            <p:cNvSpPr/>
            <p:nvPr/>
          </p:nvSpPr>
          <p:spPr>
            <a:xfrm>
              <a:off x="143256" y="260603"/>
              <a:ext cx="8857615" cy="6109970"/>
            </a:xfrm>
            <a:custGeom>
              <a:avLst/>
              <a:gdLst/>
              <a:ahLst/>
              <a:cxnLst/>
              <a:rect l="l" t="t" r="r" b="b"/>
              <a:pathLst>
                <a:path w="8857615" h="6109970">
                  <a:moveTo>
                    <a:pt x="0" y="6109716"/>
                  </a:moveTo>
                  <a:lnTo>
                    <a:pt x="8857488" y="6109716"/>
                  </a:lnTo>
                  <a:lnTo>
                    <a:pt x="8857488" y="0"/>
                  </a:lnTo>
                  <a:lnTo>
                    <a:pt x="0" y="0"/>
                  </a:lnTo>
                  <a:lnTo>
                    <a:pt x="0" y="6109716"/>
                  </a:lnTo>
                  <a:close/>
                </a:path>
              </a:pathLst>
            </a:custGeom>
            <a:ln w="9144">
              <a:solidFill>
                <a:srgbClr val="ABD0EB"/>
              </a:solidFill>
            </a:ln>
          </p:spPr>
          <p:txBody>
            <a:bodyPr wrap="square" lIns="0" tIns="0" rIns="0" bIns="0" rtlCol="0"/>
            <a:lstStyle/>
            <a:p>
              <a:endParaRPr/>
            </a:p>
          </p:txBody>
        </p:sp>
      </p:grpSp>
      <p:sp>
        <p:nvSpPr>
          <p:cNvPr id="7" name="object 7"/>
          <p:cNvSpPr txBox="1"/>
          <p:nvPr/>
        </p:nvSpPr>
        <p:spPr>
          <a:xfrm>
            <a:off x="120182" y="246247"/>
            <a:ext cx="8861603" cy="2490425"/>
          </a:xfrm>
          <a:prstGeom prst="rect">
            <a:avLst/>
          </a:prstGeom>
        </p:spPr>
        <p:txBody>
          <a:bodyPr vert="horz" wrap="square" lIns="0" tIns="12700" rIns="0" bIns="0" rtlCol="0">
            <a:spAutoFit/>
          </a:bodyPr>
          <a:lstStyle/>
          <a:p>
            <a:pPr marL="12700" marR="5080" indent="360680" algn="just">
              <a:lnSpc>
                <a:spcPct val="100000"/>
              </a:lnSpc>
              <a:spcBef>
                <a:spcPts val="100"/>
              </a:spcBef>
            </a:pPr>
            <a:r>
              <a:rPr sz="2300" dirty="0" err="1">
                <a:solidFill>
                  <a:srgbClr val="080808"/>
                </a:solidFill>
                <a:latin typeface="Times New Roman"/>
                <a:cs typeface="Times New Roman"/>
              </a:rPr>
              <a:t>O'zbekiston</a:t>
            </a:r>
            <a:r>
              <a:rPr sz="2300" spc="15" dirty="0">
                <a:solidFill>
                  <a:srgbClr val="080808"/>
                </a:solidFill>
                <a:latin typeface="Times New Roman"/>
                <a:cs typeface="Times New Roman"/>
              </a:rPr>
              <a:t>  </a:t>
            </a:r>
            <a:r>
              <a:rPr sz="2300" dirty="0">
                <a:solidFill>
                  <a:srgbClr val="080808"/>
                </a:solidFill>
                <a:latin typeface="Times New Roman"/>
                <a:cs typeface="Times New Roman"/>
              </a:rPr>
              <a:t>1992</a:t>
            </a:r>
            <a:r>
              <a:rPr lang="en-US" sz="2300" spc="5" dirty="0">
                <a:solidFill>
                  <a:srgbClr val="080808"/>
                </a:solidFill>
                <a:latin typeface="Times New Roman"/>
                <a:cs typeface="Times New Roman"/>
              </a:rPr>
              <a:t>-</a:t>
            </a:r>
            <a:r>
              <a:rPr sz="2300" dirty="0">
                <a:solidFill>
                  <a:srgbClr val="080808"/>
                </a:solidFill>
                <a:latin typeface="Times New Roman"/>
                <a:cs typeface="Times New Roman"/>
              </a:rPr>
              <a:t>yil</a:t>
            </a:r>
            <a:r>
              <a:rPr sz="2300" spc="10" dirty="0">
                <a:solidFill>
                  <a:srgbClr val="080808"/>
                </a:solidFill>
                <a:latin typeface="Times New Roman"/>
                <a:cs typeface="Times New Roman"/>
              </a:rPr>
              <a:t>  </a:t>
            </a:r>
            <a:r>
              <a:rPr sz="2300" dirty="0">
                <a:solidFill>
                  <a:srgbClr val="080808"/>
                </a:solidFill>
                <a:latin typeface="Times New Roman"/>
                <a:cs typeface="Times New Roman"/>
              </a:rPr>
              <a:t>fevral</a:t>
            </a:r>
            <a:r>
              <a:rPr sz="2300" spc="10" dirty="0">
                <a:solidFill>
                  <a:srgbClr val="080808"/>
                </a:solidFill>
                <a:latin typeface="Times New Roman"/>
                <a:cs typeface="Times New Roman"/>
              </a:rPr>
              <a:t>  </a:t>
            </a:r>
            <a:r>
              <a:rPr sz="2300" dirty="0">
                <a:solidFill>
                  <a:srgbClr val="080808"/>
                </a:solidFill>
                <a:latin typeface="Times New Roman"/>
                <a:cs typeface="Times New Roman"/>
              </a:rPr>
              <a:t>oyida</a:t>
            </a:r>
            <a:r>
              <a:rPr sz="2300" spc="15" dirty="0">
                <a:solidFill>
                  <a:srgbClr val="080808"/>
                </a:solidFill>
                <a:latin typeface="Times New Roman"/>
                <a:cs typeface="Times New Roman"/>
              </a:rPr>
              <a:t>  </a:t>
            </a:r>
            <a:r>
              <a:rPr sz="2300" dirty="0">
                <a:solidFill>
                  <a:srgbClr val="080808"/>
                </a:solidFill>
                <a:latin typeface="Times New Roman"/>
                <a:cs typeface="Times New Roman"/>
              </a:rPr>
              <a:t>tinchlikni</a:t>
            </a:r>
            <a:r>
              <a:rPr sz="2300" spc="10" dirty="0">
                <a:solidFill>
                  <a:srgbClr val="080808"/>
                </a:solidFill>
                <a:latin typeface="Times New Roman"/>
                <a:cs typeface="Times New Roman"/>
              </a:rPr>
              <a:t>  </a:t>
            </a:r>
            <a:r>
              <a:rPr sz="2300" dirty="0">
                <a:solidFill>
                  <a:srgbClr val="080808"/>
                </a:solidFill>
                <a:latin typeface="Times New Roman"/>
                <a:cs typeface="Times New Roman"/>
              </a:rPr>
              <a:t>mustahkamlash,</a:t>
            </a:r>
            <a:r>
              <a:rPr sz="2300" spc="15" dirty="0">
                <a:solidFill>
                  <a:srgbClr val="080808"/>
                </a:solidFill>
                <a:latin typeface="Times New Roman"/>
                <a:cs typeface="Times New Roman"/>
              </a:rPr>
              <a:t>  </a:t>
            </a:r>
            <a:r>
              <a:rPr sz="2300" spc="-10" dirty="0">
                <a:solidFill>
                  <a:srgbClr val="080808"/>
                </a:solidFill>
                <a:latin typeface="Times New Roman"/>
                <a:cs typeface="Times New Roman"/>
              </a:rPr>
              <a:t>inson </a:t>
            </a:r>
            <a:r>
              <a:rPr sz="2300" dirty="0">
                <a:solidFill>
                  <a:srgbClr val="080808"/>
                </a:solidFill>
                <a:latin typeface="Times New Roman"/>
                <a:cs typeface="Times New Roman"/>
              </a:rPr>
              <a:t>huquqlarini</a:t>
            </a:r>
            <a:r>
              <a:rPr sz="2300" spc="160" dirty="0">
                <a:solidFill>
                  <a:srgbClr val="080808"/>
                </a:solidFill>
                <a:latin typeface="Times New Roman"/>
                <a:cs typeface="Times New Roman"/>
              </a:rPr>
              <a:t> </a:t>
            </a:r>
            <a:r>
              <a:rPr sz="2300" dirty="0">
                <a:solidFill>
                  <a:srgbClr val="080808"/>
                </a:solidFill>
                <a:latin typeface="Times New Roman"/>
                <a:cs typeface="Times New Roman"/>
              </a:rPr>
              <a:t>himoya</a:t>
            </a:r>
            <a:r>
              <a:rPr sz="2300" spc="165" dirty="0">
                <a:solidFill>
                  <a:srgbClr val="080808"/>
                </a:solidFill>
                <a:latin typeface="Times New Roman"/>
                <a:cs typeface="Times New Roman"/>
              </a:rPr>
              <a:t> </a:t>
            </a:r>
            <a:r>
              <a:rPr sz="2300" dirty="0">
                <a:solidFill>
                  <a:srgbClr val="080808"/>
                </a:solidFill>
                <a:latin typeface="Times New Roman"/>
                <a:cs typeface="Times New Roman"/>
              </a:rPr>
              <a:t>qilish</a:t>
            </a:r>
            <a:r>
              <a:rPr sz="2300" spc="170" dirty="0">
                <a:solidFill>
                  <a:srgbClr val="080808"/>
                </a:solidFill>
                <a:latin typeface="Times New Roman"/>
                <a:cs typeface="Times New Roman"/>
              </a:rPr>
              <a:t> </a:t>
            </a:r>
            <a:r>
              <a:rPr sz="2300" dirty="0">
                <a:solidFill>
                  <a:srgbClr val="080808"/>
                </a:solidFill>
                <a:latin typeface="Times New Roman"/>
                <a:cs typeface="Times New Roman"/>
              </a:rPr>
              <a:t>bo'yicha</a:t>
            </a:r>
            <a:r>
              <a:rPr sz="2300" spc="165" dirty="0">
                <a:solidFill>
                  <a:srgbClr val="080808"/>
                </a:solidFill>
                <a:latin typeface="Times New Roman"/>
                <a:cs typeface="Times New Roman"/>
              </a:rPr>
              <a:t> </a:t>
            </a:r>
            <a:r>
              <a:rPr sz="2300" dirty="0">
                <a:solidFill>
                  <a:srgbClr val="080808"/>
                </a:solidFill>
                <a:latin typeface="Times New Roman"/>
                <a:cs typeface="Times New Roman"/>
              </a:rPr>
              <a:t>katta</a:t>
            </a:r>
            <a:r>
              <a:rPr sz="2300" spc="165" dirty="0">
                <a:solidFill>
                  <a:srgbClr val="080808"/>
                </a:solidFill>
                <a:latin typeface="Times New Roman"/>
                <a:cs typeface="Times New Roman"/>
              </a:rPr>
              <a:t> </a:t>
            </a:r>
            <a:r>
              <a:rPr sz="2300" dirty="0">
                <a:solidFill>
                  <a:srgbClr val="080808"/>
                </a:solidFill>
                <a:latin typeface="Times New Roman"/>
                <a:cs typeface="Times New Roman"/>
              </a:rPr>
              <a:t>tadbirlarni</a:t>
            </a:r>
            <a:r>
              <a:rPr sz="2300" spc="165" dirty="0">
                <a:solidFill>
                  <a:srgbClr val="080808"/>
                </a:solidFill>
                <a:latin typeface="Times New Roman"/>
                <a:cs typeface="Times New Roman"/>
              </a:rPr>
              <a:t> </a:t>
            </a:r>
            <a:r>
              <a:rPr sz="2300" dirty="0">
                <a:solidFill>
                  <a:srgbClr val="080808"/>
                </a:solidFill>
                <a:latin typeface="Times New Roman"/>
                <a:cs typeface="Times New Roman"/>
              </a:rPr>
              <a:t>amalga</a:t>
            </a:r>
            <a:r>
              <a:rPr sz="2300" spc="180" dirty="0">
                <a:solidFill>
                  <a:srgbClr val="080808"/>
                </a:solidFill>
                <a:latin typeface="Times New Roman"/>
                <a:cs typeface="Times New Roman"/>
              </a:rPr>
              <a:t> </a:t>
            </a:r>
            <a:r>
              <a:rPr sz="2300" spc="-10" dirty="0">
                <a:solidFill>
                  <a:srgbClr val="080808"/>
                </a:solidFill>
                <a:latin typeface="Times New Roman"/>
                <a:cs typeface="Times New Roman"/>
              </a:rPr>
              <a:t>oshirayotgan </a:t>
            </a:r>
            <a:r>
              <a:rPr sz="2300" dirty="0">
                <a:solidFill>
                  <a:srgbClr val="080808"/>
                </a:solidFill>
                <a:latin typeface="Times New Roman"/>
                <a:cs typeface="Times New Roman"/>
              </a:rPr>
              <a:t>nufuzli</a:t>
            </a:r>
            <a:r>
              <a:rPr sz="2300" spc="140" dirty="0">
                <a:solidFill>
                  <a:srgbClr val="080808"/>
                </a:solidFill>
                <a:latin typeface="Times New Roman"/>
                <a:cs typeface="Times New Roman"/>
              </a:rPr>
              <a:t> </a:t>
            </a:r>
            <a:r>
              <a:rPr sz="2300" dirty="0">
                <a:solidFill>
                  <a:srgbClr val="080808"/>
                </a:solidFill>
                <a:latin typeface="Times New Roman"/>
                <a:cs typeface="Times New Roman"/>
              </a:rPr>
              <a:t>xalqaro</a:t>
            </a:r>
            <a:r>
              <a:rPr sz="2300" spc="150" dirty="0">
                <a:solidFill>
                  <a:srgbClr val="080808"/>
                </a:solidFill>
                <a:latin typeface="Times New Roman"/>
                <a:cs typeface="Times New Roman"/>
              </a:rPr>
              <a:t> </a:t>
            </a:r>
            <a:r>
              <a:rPr sz="2300" dirty="0">
                <a:solidFill>
                  <a:srgbClr val="080808"/>
                </a:solidFill>
                <a:latin typeface="Times New Roman"/>
                <a:cs typeface="Times New Roman"/>
              </a:rPr>
              <a:t>tashkilot</a:t>
            </a:r>
            <a:r>
              <a:rPr sz="2300" spc="150" dirty="0">
                <a:solidFill>
                  <a:srgbClr val="080808"/>
                </a:solidFill>
                <a:latin typeface="Times New Roman"/>
                <a:cs typeface="Times New Roman"/>
              </a:rPr>
              <a:t> </a:t>
            </a:r>
            <a:r>
              <a:rPr sz="2300" dirty="0">
                <a:solidFill>
                  <a:srgbClr val="080808"/>
                </a:solidFill>
                <a:latin typeface="Times New Roman"/>
                <a:cs typeface="Times New Roman"/>
              </a:rPr>
              <a:t>-</a:t>
            </a:r>
            <a:r>
              <a:rPr sz="2300" spc="140" dirty="0">
                <a:solidFill>
                  <a:srgbClr val="080808"/>
                </a:solidFill>
                <a:latin typeface="Times New Roman"/>
                <a:cs typeface="Times New Roman"/>
              </a:rPr>
              <a:t> </a:t>
            </a:r>
            <a:r>
              <a:rPr lang="en-US" sz="2300" dirty="0" err="1">
                <a:solidFill>
                  <a:srgbClr val="080808"/>
                </a:solidFill>
                <a:latin typeface="Times New Roman"/>
                <a:cs typeface="Times New Roman"/>
              </a:rPr>
              <a:t>Ye</a:t>
            </a:r>
            <a:r>
              <a:rPr sz="2300" dirty="0" err="1">
                <a:solidFill>
                  <a:srgbClr val="080808"/>
                </a:solidFill>
                <a:latin typeface="Times New Roman"/>
                <a:cs typeface="Times New Roman"/>
              </a:rPr>
              <a:t>vropada</a:t>
            </a:r>
            <a:r>
              <a:rPr sz="2300" spc="150" dirty="0">
                <a:solidFill>
                  <a:srgbClr val="080808"/>
                </a:solidFill>
                <a:latin typeface="Times New Roman"/>
                <a:cs typeface="Times New Roman"/>
              </a:rPr>
              <a:t> </a:t>
            </a:r>
            <a:r>
              <a:rPr sz="2300" dirty="0">
                <a:solidFill>
                  <a:srgbClr val="080808"/>
                </a:solidFill>
                <a:latin typeface="Times New Roman"/>
                <a:cs typeface="Times New Roman"/>
              </a:rPr>
              <a:t>xavfsizlik</a:t>
            </a:r>
            <a:r>
              <a:rPr sz="2300" spc="155" dirty="0">
                <a:solidFill>
                  <a:srgbClr val="080808"/>
                </a:solidFill>
                <a:latin typeface="Times New Roman"/>
                <a:cs typeface="Times New Roman"/>
              </a:rPr>
              <a:t> </a:t>
            </a:r>
            <a:r>
              <a:rPr sz="2300" dirty="0">
                <a:solidFill>
                  <a:srgbClr val="080808"/>
                </a:solidFill>
                <a:latin typeface="Times New Roman"/>
                <a:cs typeface="Times New Roman"/>
              </a:rPr>
              <a:t>va</a:t>
            </a:r>
            <a:r>
              <a:rPr sz="2300" spc="160" dirty="0">
                <a:solidFill>
                  <a:srgbClr val="080808"/>
                </a:solidFill>
                <a:latin typeface="Times New Roman"/>
                <a:cs typeface="Times New Roman"/>
              </a:rPr>
              <a:t> </a:t>
            </a:r>
            <a:r>
              <a:rPr sz="2300" dirty="0">
                <a:solidFill>
                  <a:srgbClr val="080808"/>
                </a:solidFill>
                <a:latin typeface="Times New Roman"/>
                <a:cs typeface="Times New Roman"/>
              </a:rPr>
              <a:t>hamkorlik</a:t>
            </a:r>
            <a:r>
              <a:rPr sz="2300" spc="160" dirty="0">
                <a:solidFill>
                  <a:srgbClr val="080808"/>
                </a:solidFill>
                <a:latin typeface="Times New Roman"/>
                <a:cs typeface="Times New Roman"/>
              </a:rPr>
              <a:t> </a:t>
            </a:r>
            <a:r>
              <a:rPr sz="2300" spc="-10" dirty="0">
                <a:solidFill>
                  <a:srgbClr val="080808"/>
                </a:solidFill>
                <a:latin typeface="Times New Roman"/>
                <a:cs typeface="Times New Roman"/>
              </a:rPr>
              <a:t>tashkilotiga </a:t>
            </a:r>
            <a:r>
              <a:rPr sz="2300" dirty="0">
                <a:solidFill>
                  <a:srgbClr val="080808"/>
                </a:solidFill>
                <a:latin typeface="Times New Roman"/>
                <a:cs typeface="Times New Roman"/>
              </a:rPr>
              <a:t>(EXHT)</a:t>
            </a:r>
            <a:r>
              <a:rPr sz="2300" spc="380" dirty="0">
                <a:solidFill>
                  <a:srgbClr val="080808"/>
                </a:solidFill>
                <a:latin typeface="Times New Roman"/>
                <a:cs typeface="Times New Roman"/>
              </a:rPr>
              <a:t> </a:t>
            </a:r>
            <a:r>
              <a:rPr sz="2300" dirty="0">
                <a:solidFill>
                  <a:srgbClr val="080808"/>
                </a:solidFill>
                <a:latin typeface="Times New Roman"/>
                <a:cs typeface="Times New Roman"/>
              </a:rPr>
              <a:t>a'zo</a:t>
            </a:r>
            <a:r>
              <a:rPr sz="2300" spc="380" dirty="0">
                <a:solidFill>
                  <a:srgbClr val="080808"/>
                </a:solidFill>
                <a:latin typeface="Times New Roman"/>
                <a:cs typeface="Times New Roman"/>
              </a:rPr>
              <a:t> </a:t>
            </a:r>
            <a:r>
              <a:rPr sz="2300" dirty="0">
                <a:solidFill>
                  <a:srgbClr val="080808"/>
                </a:solidFill>
                <a:latin typeface="Times New Roman"/>
                <a:cs typeface="Times New Roman"/>
              </a:rPr>
              <a:t>bo'lib</a:t>
            </a:r>
            <a:r>
              <a:rPr sz="2300" spc="385" dirty="0">
                <a:solidFill>
                  <a:srgbClr val="080808"/>
                </a:solidFill>
                <a:latin typeface="Times New Roman"/>
                <a:cs typeface="Times New Roman"/>
              </a:rPr>
              <a:t> </a:t>
            </a:r>
            <a:r>
              <a:rPr sz="2300" dirty="0">
                <a:solidFill>
                  <a:srgbClr val="080808"/>
                </a:solidFill>
                <a:latin typeface="Times New Roman"/>
                <a:cs typeface="Times New Roman"/>
              </a:rPr>
              <a:t>kirdi.</a:t>
            </a:r>
            <a:r>
              <a:rPr sz="2300" spc="385" dirty="0">
                <a:solidFill>
                  <a:srgbClr val="080808"/>
                </a:solidFill>
                <a:latin typeface="Times New Roman"/>
                <a:cs typeface="Times New Roman"/>
              </a:rPr>
              <a:t> </a:t>
            </a:r>
            <a:r>
              <a:rPr sz="2300" dirty="0" err="1">
                <a:solidFill>
                  <a:srgbClr val="080808"/>
                </a:solidFill>
                <a:latin typeface="Times New Roman"/>
                <a:cs typeface="Times New Roman"/>
              </a:rPr>
              <a:t>I.Karimov</a:t>
            </a:r>
            <a:r>
              <a:rPr sz="2300" spc="375" dirty="0">
                <a:solidFill>
                  <a:srgbClr val="080808"/>
                </a:solidFill>
                <a:latin typeface="Times New Roman"/>
                <a:cs typeface="Times New Roman"/>
              </a:rPr>
              <a:t> </a:t>
            </a:r>
            <a:r>
              <a:rPr sz="2300" dirty="0">
                <a:solidFill>
                  <a:srgbClr val="080808"/>
                </a:solidFill>
                <a:latin typeface="Times New Roman"/>
                <a:cs typeface="Times New Roman"/>
              </a:rPr>
              <a:t>1992</a:t>
            </a:r>
            <a:r>
              <a:rPr lang="en-US" sz="2300" spc="380" dirty="0">
                <a:solidFill>
                  <a:srgbClr val="080808"/>
                </a:solidFill>
                <a:latin typeface="Times New Roman"/>
                <a:cs typeface="Times New Roman"/>
              </a:rPr>
              <a:t>-</a:t>
            </a:r>
            <a:r>
              <a:rPr sz="2300" dirty="0">
                <a:solidFill>
                  <a:srgbClr val="080808"/>
                </a:solidFill>
                <a:latin typeface="Times New Roman"/>
                <a:cs typeface="Times New Roman"/>
              </a:rPr>
              <a:t>yil</a:t>
            </a:r>
            <a:r>
              <a:rPr sz="2300" spc="380" dirty="0">
                <a:solidFill>
                  <a:srgbClr val="080808"/>
                </a:solidFill>
                <a:latin typeface="Times New Roman"/>
                <a:cs typeface="Times New Roman"/>
              </a:rPr>
              <a:t> </a:t>
            </a:r>
            <a:r>
              <a:rPr sz="2300" spc="-10" dirty="0">
                <a:solidFill>
                  <a:srgbClr val="080808"/>
                </a:solidFill>
                <a:latin typeface="Times New Roman"/>
                <a:cs typeface="Times New Roman"/>
              </a:rPr>
              <a:t>9-</a:t>
            </a:r>
            <a:r>
              <a:rPr sz="2300" dirty="0">
                <a:solidFill>
                  <a:srgbClr val="080808"/>
                </a:solidFill>
                <a:latin typeface="Times New Roman"/>
                <a:cs typeface="Times New Roman"/>
              </a:rPr>
              <a:t>10</a:t>
            </a:r>
            <a:r>
              <a:rPr lang="en-US" sz="2300" spc="385" dirty="0">
                <a:solidFill>
                  <a:srgbClr val="080808"/>
                </a:solidFill>
                <a:latin typeface="Times New Roman"/>
                <a:cs typeface="Times New Roman"/>
              </a:rPr>
              <a:t>-</a:t>
            </a:r>
            <a:r>
              <a:rPr sz="2300" dirty="0">
                <a:solidFill>
                  <a:srgbClr val="080808"/>
                </a:solidFill>
                <a:latin typeface="Times New Roman"/>
                <a:cs typeface="Times New Roman"/>
              </a:rPr>
              <a:t>iyulda</a:t>
            </a:r>
            <a:r>
              <a:rPr sz="2300" spc="380" dirty="0">
                <a:solidFill>
                  <a:srgbClr val="080808"/>
                </a:solidFill>
                <a:latin typeface="Times New Roman"/>
                <a:cs typeface="Times New Roman"/>
              </a:rPr>
              <a:t> </a:t>
            </a:r>
            <a:r>
              <a:rPr sz="2300" dirty="0">
                <a:solidFill>
                  <a:srgbClr val="080808"/>
                </a:solidFill>
                <a:latin typeface="Times New Roman"/>
                <a:cs typeface="Times New Roman"/>
              </a:rPr>
              <a:t>bo'lib</a:t>
            </a:r>
            <a:r>
              <a:rPr sz="2300" spc="390" dirty="0">
                <a:solidFill>
                  <a:srgbClr val="080808"/>
                </a:solidFill>
                <a:latin typeface="Times New Roman"/>
                <a:cs typeface="Times New Roman"/>
              </a:rPr>
              <a:t> </a:t>
            </a:r>
            <a:r>
              <a:rPr sz="2300" spc="-10" dirty="0" err="1">
                <a:solidFill>
                  <a:srgbClr val="080808"/>
                </a:solidFill>
                <a:latin typeface="Times New Roman"/>
                <a:cs typeface="Times New Roman"/>
              </a:rPr>
              <a:t>o'tgan</a:t>
            </a:r>
            <a:r>
              <a:rPr sz="2300" spc="-10" dirty="0">
                <a:solidFill>
                  <a:srgbClr val="080808"/>
                </a:solidFill>
                <a:latin typeface="Times New Roman"/>
                <a:cs typeface="Times New Roman"/>
              </a:rPr>
              <a:t> </a:t>
            </a:r>
            <a:r>
              <a:rPr lang="en-US" sz="2300" dirty="0" err="1">
                <a:solidFill>
                  <a:srgbClr val="080808"/>
                </a:solidFill>
                <a:latin typeface="Times New Roman"/>
                <a:cs typeface="Times New Roman"/>
              </a:rPr>
              <a:t>Ye</a:t>
            </a:r>
            <a:r>
              <a:rPr sz="2300" dirty="0" err="1">
                <a:solidFill>
                  <a:srgbClr val="080808"/>
                </a:solidFill>
                <a:latin typeface="Times New Roman"/>
                <a:cs typeface="Times New Roman"/>
              </a:rPr>
              <a:t>vropada</a:t>
            </a:r>
            <a:r>
              <a:rPr sz="2300" spc="240" dirty="0">
                <a:solidFill>
                  <a:srgbClr val="080808"/>
                </a:solidFill>
                <a:latin typeface="Times New Roman"/>
                <a:cs typeface="Times New Roman"/>
              </a:rPr>
              <a:t> </a:t>
            </a:r>
            <a:r>
              <a:rPr sz="2300" dirty="0">
                <a:solidFill>
                  <a:srgbClr val="080808"/>
                </a:solidFill>
                <a:latin typeface="Times New Roman"/>
                <a:cs typeface="Times New Roman"/>
              </a:rPr>
              <a:t>xavfsizlik</a:t>
            </a:r>
            <a:r>
              <a:rPr sz="2300" spc="245" dirty="0">
                <a:solidFill>
                  <a:srgbClr val="080808"/>
                </a:solidFill>
                <a:latin typeface="Times New Roman"/>
                <a:cs typeface="Times New Roman"/>
              </a:rPr>
              <a:t> </a:t>
            </a:r>
            <a:r>
              <a:rPr sz="2300" dirty="0">
                <a:solidFill>
                  <a:srgbClr val="080808"/>
                </a:solidFill>
                <a:latin typeface="Times New Roman"/>
                <a:cs typeface="Times New Roman"/>
              </a:rPr>
              <a:t>va</a:t>
            </a:r>
            <a:r>
              <a:rPr sz="2300" spc="245" dirty="0">
                <a:solidFill>
                  <a:srgbClr val="080808"/>
                </a:solidFill>
                <a:latin typeface="Times New Roman"/>
                <a:cs typeface="Times New Roman"/>
              </a:rPr>
              <a:t> </a:t>
            </a:r>
            <a:r>
              <a:rPr sz="2300" dirty="0">
                <a:solidFill>
                  <a:srgbClr val="080808"/>
                </a:solidFill>
                <a:latin typeface="Times New Roman"/>
                <a:cs typeface="Times New Roman"/>
              </a:rPr>
              <a:t>hamkorlik</a:t>
            </a:r>
            <a:r>
              <a:rPr sz="2300" spc="250" dirty="0">
                <a:solidFill>
                  <a:srgbClr val="080808"/>
                </a:solidFill>
                <a:latin typeface="Times New Roman"/>
                <a:cs typeface="Times New Roman"/>
              </a:rPr>
              <a:t> </a:t>
            </a:r>
            <a:r>
              <a:rPr sz="2300" dirty="0">
                <a:solidFill>
                  <a:srgbClr val="080808"/>
                </a:solidFill>
                <a:latin typeface="Times New Roman"/>
                <a:cs typeface="Times New Roman"/>
              </a:rPr>
              <a:t>Tashkilotining</a:t>
            </a:r>
            <a:r>
              <a:rPr sz="2300" spc="254" dirty="0">
                <a:solidFill>
                  <a:srgbClr val="080808"/>
                </a:solidFill>
                <a:latin typeface="Times New Roman"/>
                <a:cs typeface="Times New Roman"/>
              </a:rPr>
              <a:t> </a:t>
            </a:r>
            <a:r>
              <a:rPr sz="2300" dirty="0">
                <a:solidFill>
                  <a:srgbClr val="080808"/>
                </a:solidFill>
                <a:latin typeface="Times New Roman"/>
                <a:cs typeface="Times New Roman"/>
              </a:rPr>
              <a:t>majlisida</a:t>
            </a:r>
            <a:r>
              <a:rPr sz="2300" spc="240" dirty="0">
                <a:solidFill>
                  <a:srgbClr val="080808"/>
                </a:solidFill>
                <a:latin typeface="Times New Roman"/>
                <a:cs typeface="Times New Roman"/>
              </a:rPr>
              <a:t> </a:t>
            </a:r>
            <a:r>
              <a:rPr sz="2300" dirty="0">
                <a:solidFill>
                  <a:srgbClr val="080808"/>
                </a:solidFill>
                <a:latin typeface="Times New Roman"/>
                <a:cs typeface="Times New Roman"/>
              </a:rPr>
              <a:t>ishtirok</a:t>
            </a:r>
            <a:r>
              <a:rPr sz="2300" spc="250" dirty="0">
                <a:solidFill>
                  <a:srgbClr val="080808"/>
                </a:solidFill>
                <a:latin typeface="Times New Roman"/>
                <a:cs typeface="Times New Roman"/>
              </a:rPr>
              <a:t> </a:t>
            </a:r>
            <a:r>
              <a:rPr sz="2300" spc="-10" dirty="0">
                <a:solidFill>
                  <a:srgbClr val="080808"/>
                </a:solidFill>
                <a:latin typeface="Times New Roman"/>
                <a:cs typeface="Times New Roman"/>
              </a:rPr>
              <a:t>etib,</a:t>
            </a:r>
            <a:endParaRPr sz="2300" dirty="0">
              <a:latin typeface="Times New Roman"/>
              <a:cs typeface="Times New Roman"/>
            </a:endParaRPr>
          </a:p>
          <a:p>
            <a:pPr marL="12700" marR="6985" algn="just">
              <a:lnSpc>
                <a:spcPct val="100000"/>
              </a:lnSpc>
              <a:spcBef>
                <a:spcPts val="5"/>
              </a:spcBef>
            </a:pPr>
            <a:r>
              <a:rPr sz="2300" dirty="0">
                <a:solidFill>
                  <a:srgbClr val="080808"/>
                </a:solidFill>
                <a:latin typeface="Times New Roman"/>
                <a:cs typeface="Times New Roman"/>
              </a:rPr>
              <a:t>10</a:t>
            </a:r>
            <a:r>
              <a:rPr lang="en-US" sz="2300" spc="95" dirty="0">
                <a:solidFill>
                  <a:srgbClr val="080808"/>
                </a:solidFill>
                <a:latin typeface="Times New Roman"/>
                <a:cs typeface="Times New Roman"/>
              </a:rPr>
              <a:t>-</a:t>
            </a:r>
            <a:r>
              <a:rPr sz="2300" dirty="0">
                <a:solidFill>
                  <a:srgbClr val="080808"/>
                </a:solidFill>
                <a:latin typeface="Times New Roman"/>
                <a:cs typeface="Times New Roman"/>
              </a:rPr>
              <a:t>iyulda</a:t>
            </a:r>
            <a:r>
              <a:rPr sz="2300" spc="95" dirty="0">
                <a:solidFill>
                  <a:srgbClr val="080808"/>
                </a:solidFill>
                <a:latin typeface="Times New Roman"/>
                <a:cs typeface="Times New Roman"/>
              </a:rPr>
              <a:t>  </a:t>
            </a:r>
            <a:r>
              <a:rPr sz="2300" dirty="0">
                <a:solidFill>
                  <a:srgbClr val="080808"/>
                </a:solidFill>
                <a:latin typeface="Times New Roman"/>
                <a:cs typeface="Times New Roman"/>
              </a:rPr>
              <a:t>bo'lgan</a:t>
            </a:r>
            <a:r>
              <a:rPr sz="2300" spc="105" dirty="0">
                <a:solidFill>
                  <a:srgbClr val="080808"/>
                </a:solidFill>
                <a:latin typeface="Times New Roman"/>
                <a:cs typeface="Times New Roman"/>
              </a:rPr>
              <a:t>  </a:t>
            </a:r>
            <a:r>
              <a:rPr sz="2300" dirty="0">
                <a:solidFill>
                  <a:srgbClr val="080808"/>
                </a:solidFill>
                <a:latin typeface="Times New Roman"/>
                <a:cs typeface="Times New Roman"/>
              </a:rPr>
              <a:t>majlisida</a:t>
            </a:r>
            <a:r>
              <a:rPr sz="2300" spc="95" dirty="0">
                <a:solidFill>
                  <a:srgbClr val="080808"/>
                </a:solidFill>
                <a:latin typeface="Times New Roman"/>
                <a:cs typeface="Times New Roman"/>
              </a:rPr>
              <a:t>  </a:t>
            </a:r>
            <a:r>
              <a:rPr sz="2300" dirty="0">
                <a:solidFill>
                  <a:srgbClr val="080808"/>
                </a:solidFill>
                <a:latin typeface="Times New Roman"/>
                <a:cs typeface="Times New Roman"/>
              </a:rPr>
              <a:t>raislik</a:t>
            </a:r>
            <a:r>
              <a:rPr sz="2300" spc="100" dirty="0">
                <a:solidFill>
                  <a:srgbClr val="080808"/>
                </a:solidFill>
                <a:latin typeface="Times New Roman"/>
                <a:cs typeface="Times New Roman"/>
              </a:rPr>
              <a:t>  </a:t>
            </a:r>
            <a:r>
              <a:rPr sz="2300" dirty="0">
                <a:solidFill>
                  <a:srgbClr val="080808"/>
                </a:solidFill>
                <a:latin typeface="Times New Roman"/>
                <a:cs typeface="Times New Roman"/>
              </a:rPr>
              <a:t>qildi.</a:t>
            </a:r>
            <a:r>
              <a:rPr sz="2300" spc="100" dirty="0">
                <a:solidFill>
                  <a:srgbClr val="080808"/>
                </a:solidFill>
                <a:latin typeface="Times New Roman"/>
                <a:cs typeface="Times New Roman"/>
              </a:rPr>
              <a:t>  </a:t>
            </a:r>
            <a:r>
              <a:rPr sz="2300" dirty="0">
                <a:solidFill>
                  <a:srgbClr val="080808"/>
                </a:solidFill>
                <a:latin typeface="Times New Roman"/>
                <a:cs typeface="Times New Roman"/>
              </a:rPr>
              <a:t>1994</a:t>
            </a:r>
            <a:r>
              <a:rPr lang="en-US" sz="2300" spc="95" dirty="0">
                <a:solidFill>
                  <a:srgbClr val="080808"/>
                </a:solidFill>
                <a:latin typeface="Times New Roman"/>
                <a:cs typeface="Times New Roman"/>
              </a:rPr>
              <a:t>-</a:t>
            </a:r>
            <a:r>
              <a:rPr sz="2300" dirty="0">
                <a:solidFill>
                  <a:srgbClr val="080808"/>
                </a:solidFill>
                <a:latin typeface="Times New Roman"/>
                <a:cs typeface="Times New Roman"/>
              </a:rPr>
              <a:t>yil</a:t>
            </a:r>
            <a:r>
              <a:rPr sz="2300" spc="95" dirty="0">
                <a:solidFill>
                  <a:srgbClr val="080808"/>
                </a:solidFill>
                <a:latin typeface="Times New Roman"/>
                <a:cs typeface="Times New Roman"/>
              </a:rPr>
              <a:t>  </a:t>
            </a:r>
            <a:r>
              <a:rPr sz="2300" spc="-10" dirty="0">
                <a:solidFill>
                  <a:srgbClr val="080808"/>
                </a:solidFill>
                <a:latin typeface="Times New Roman"/>
                <a:cs typeface="Times New Roman"/>
              </a:rPr>
              <a:t>28-</a:t>
            </a:r>
            <a:r>
              <a:rPr sz="2300" dirty="0">
                <a:solidFill>
                  <a:srgbClr val="080808"/>
                </a:solidFill>
                <a:latin typeface="Times New Roman"/>
                <a:cs typeface="Times New Roman"/>
              </a:rPr>
              <a:t>30</a:t>
            </a:r>
            <a:r>
              <a:rPr lang="en-US" sz="2300" spc="100" dirty="0">
                <a:solidFill>
                  <a:srgbClr val="080808"/>
                </a:solidFill>
                <a:latin typeface="Times New Roman"/>
                <a:cs typeface="Times New Roman"/>
              </a:rPr>
              <a:t>-</a:t>
            </a:r>
            <a:r>
              <a:rPr sz="2300" spc="-10" dirty="0">
                <a:solidFill>
                  <a:srgbClr val="080808"/>
                </a:solidFill>
                <a:latin typeface="Times New Roman"/>
                <a:cs typeface="Times New Roman"/>
              </a:rPr>
              <a:t>sentabrda Toshkentda</a:t>
            </a:r>
            <a:r>
              <a:rPr sz="2300" spc="-40" dirty="0">
                <a:solidFill>
                  <a:srgbClr val="080808"/>
                </a:solidFill>
                <a:latin typeface="Times New Roman"/>
                <a:cs typeface="Times New Roman"/>
              </a:rPr>
              <a:t> </a:t>
            </a:r>
            <a:r>
              <a:rPr sz="2300" dirty="0">
                <a:solidFill>
                  <a:srgbClr val="080808"/>
                </a:solidFill>
                <a:latin typeface="Times New Roman"/>
                <a:cs typeface="Times New Roman"/>
              </a:rPr>
              <a:t>EXHTning</a:t>
            </a:r>
            <a:r>
              <a:rPr sz="2300" spc="-25" dirty="0">
                <a:solidFill>
                  <a:srgbClr val="080808"/>
                </a:solidFill>
                <a:latin typeface="Times New Roman"/>
                <a:cs typeface="Times New Roman"/>
              </a:rPr>
              <a:t> </a:t>
            </a:r>
            <a:r>
              <a:rPr sz="2300" dirty="0">
                <a:solidFill>
                  <a:srgbClr val="080808"/>
                </a:solidFill>
                <a:latin typeface="Times New Roman"/>
                <a:cs typeface="Times New Roman"/>
              </a:rPr>
              <a:t>xalqaro</a:t>
            </a:r>
            <a:r>
              <a:rPr sz="2300" spc="-30" dirty="0">
                <a:solidFill>
                  <a:srgbClr val="080808"/>
                </a:solidFill>
                <a:latin typeface="Times New Roman"/>
                <a:cs typeface="Times New Roman"/>
              </a:rPr>
              <a:t> </a:t>
            </a:r>
            <a:r>
              <a:rPr sz="2300" dirty="0">
                <a:solidFill>
                  <a:srgbClr val="080808"/>
                </a:solidFill>
                <a:latin typeface="Times New Roman"/>
                <a:cs typeface="Times New Roman"/>
              </a:rPr>
              <a:t>anjumani</a:t>
            </a:r>
            <a:r>
              <a:rPr sz="2300" spc="-30" dirty="0">
                <a:solidFill>
                  <a:srgbClr val="080808"/>
                </a:solidFill>
                <a:latin typeface="Times New Roman"/>
                <a:cs typeface="Times New Roman"/>
              </a:rPr>
              <a:t> </a:t>
            </a:r>
            <a:r>
              <a:rPr sz="2300" dirty="0">
                <a:solidFill>
                  <a:srgbClr val="080808"/>
                </a:solidFill>
                <a:latin typeface="Times New Roman"/>
                <a:cs typeface="Times New Roman"/>
              </a:rPr>
              <a:t>o'tkazildi.</a:t>
            </a:r>
            <a:r>
              <a:rPr sz="2300" spc="-20" dirty="0">
                <a:solidFill>
                  <a:srgbClr val="080808"/>
                </a:solidFill>
                <a:latin typeface="Times New Roman"/>
                <a:cs typeface="Times New Roman"/>
              </a:rPr>
              <a:t> </a:t>
            </a:r>
            <a:r>
              <a:rPr sz="2300" dirty="0">
                <a:solidFill>
                  <a:srgbClr val="080808"/>
                </a:solidFill>
                <a:latin typeface="Times New Roman"/>
                <a:cs typeface="Times New Roman"/>
              </a:rPr>
              <a:t>EXHT</a:t>
            </a:r>
            <a:r>
              <a:rPr sz="2300" spc="-60" dirty="0">
                <a:solidFill>
                  <a:srgbClr val="080808"/>
                </a:solidFill>
                <a:latin typeface="Times New Roman"/>
                <a:cs typeface="Times New Roman"/>
              </a:rPr>
              <a:t> </a:t>
            </a:r>
            <a:r>
              <a:rPr sz="2300" spc="-10" dirty="0">
                <a:solidFill>
                  <a:srgbClr val="080808"/>
                </a:solidFill>
                <a:latin typeface="Times New Roman"/>
                <a:cs typeface="Times New Roman"/>
              </a:rPr>
              <a:t>Toshkentda</a:t>
            </a:r>
            <a:r>
              <a:rPr sz="2300" spc="-20" dirty="0">
                <a:solidFill>
                  <a:srgbClr val="080808"/>
                </a:solidFill>
                <a:latin typeface="Times New Roman"/>
                <a:cs typeface="Times New Roman"/>
              </a:rPr>
              <a:t> </a:t>
            </a:r>
            <a:r>
              <a:rPr sz="2300" spc="-25" dirty="0">
                <a:solidFill>
                  <a:srgbClr val="080808"/>
                </a:solidFill>
                <a:latin typeface="Times New Roman"/>
                <a:cs typeface="Times New Roman"/>
              </a:rPr>
              <a:t>va</a:t>
            </a:r>
            <a:endParaRPr sz="2300" dirty="0">
              <a:latin typeface="Times New Roman"/>
              <a:cs typeface="Times New Roman"/>
            </a:endParaRPr>
          </a:p>
        </p:txBody>
      </p:sp>
      <p:sp>
        <p:nvSpPr>
          <p:cNvPr id="8" name="object 8"/>
          <p:cNvSpPr txBox="1"/>
          <p:nvPr/>
        </p:nvSpPr>
        <p:spPr>
          <a:xfrm>
            <a:off x="222300" y="2736926"/>
            <a:ext cx="3905250" cy="727710"/>
          </a:xfrm>
          <a:prstGeom prst="rect">
            <a:avLst/>
          </a:prstGeom>
        </p:spPr>
        <p:txBody>
          <a:bodyPr vert="horz" wrap="square" lIns="0" tIns="13335" rIns="0" bIns="0" rtlCol="0">
            <a:spAutoFit/>
          </a:bodyPr>
          <a:lstStyle/>
          <a:p>
            <a:pPr marL="12700">
              <a:lnSpc>
                <a:spcPct val="100000"/>
              </a:lnSpc>
              <a:spcBef>
                <a:spcPts val="105"/>
              </a:spcBef>
              <a:tabLst>
                <a:tab pos="1495425" algn="l"/>
                <a:tab pos="3257550" algn="l"/>
              </a:tabLst>
            </a:pPr>
            <a:r>
              <a:rPr sz="2300" spc="-10" dirty="0">
                <a:solidFill>
                  <a:srgbClr val="080808"/>
                </a:solidFill>
                <a:latin typeface="Times New Roman"/>
                <a:cs typeface="Times New Roman"/>
              </a:rPr>
              <a:t>Urganchda</a:t>
            </a:r>
            <a:r>
              <a:rPr sz="2300" dirty="0">
                <a:solidFill>
                  <a:srgbClr val="080808"/>
                </a:solidFill>
                <a:latin typeface="Times New Roman"/>
                <a:cs typeface="Times New Roman"/>
              </a:rPr>
              <a:t>	</a:t>
            </a:r>
            <a:r>
              <a:rPr sz="2300" spc="-10" dirty="0">
                <a:solidFill>
                  <a:srgbClr val="080808"/>
                </a:solidFill>
                <a:latin typeface="Times New Roman"/>
                <a:cs typeface="Times New Roman"/>
              </a:rPr>
              <a:t>atrof-muhitni</a:t>
            </a:r>
            <a:r>
              <a:rPr sz="2300" dirty="0">
                <a:solidFill>
                  <a:srgbClr val="080808"/>
                </a:solidFill>
                <a:latin typeface="Times New Roman"/>
                <a:cs typeface="Times New Roman"/>
              </a:rPr>
              <a:t>	</a:t>
            </a:r>
            <a:r>
              <a:rPr sz="2300" spc="-10" dirty="0">
                <a:solidFill>
                  <a:srgbClr val="080808"/>
                </a:solidFill>
                <a:latin typeface="Times New Roman"/>
                <a:cs typeface="Times New Roman"/>
              </a:rPr>
              <a:t>qayta</a:t>
            </a:r>
            <a:endParaRPr sz="2300">
              <a:latin typeface="Times New Roman"/>
              <a:cs typeface="Times New Roman"/>
            </a:endParaRPr>
          </a:p>
          <a:p>
            <a:pPr marL="12700">
              <a:lnSpc>
                <a:spcPct val="100000"/>
              </a:lnSpc>
              <a:tabLst>
                <a:tab pos="1346200" algn="l"/>
                <a:tab pos="2644775" algn="l"/>
              </a:tabLst>
            </a:pPr>
            <a:r>
              <a:rPr sz="2300" spc="-10" dirty="0">
                <a:solidFill>
                  <a:srgbClr val="080808"/>
                </a:solidFill>
                <a:latin typeface="Times New Roman"/>
                <a:cs typeface="Times New Roman"/>
              </a:rPr>
              <a:t>Mazkur</a:t>
            </a:r>
            <a:r>
              <a:rPr sz="2300" dirty="0">
                <a:solidFill>
                  <a:srgbClr val="080808"/>
                </a:solidFill>
                <a:latin typeface="Times New Roman"/>
                <a:cs typeface="Times New Roman"/>
              </a:rPr>
              <a:t>	</a:t>
            </a:r>
            <a:r>
              <a:rPr sz="2300" spc="-10" dirty="0">
                <a:solidFill>
                  <a:srgbClr val="080808"/>
                </a:solidFill>
                <a:latin typeface="Times New Roman"/>
                <a:cs typeface="Times New Roman"/>
              </a:rPr>
              <a:t>xalqaro</a:t>
            </a:r>
            <a:r>
              <a:rPr sz="2300" dirty="0">
                <a:solidFill>
                  <a:srgbClr val="080808"/>
                </a:solidFill>
                <a:latin typeface="Times New Roman"/>
                <a:cs typeface="Times New Roman"/>
              </a:rPr>
              <a:t>	</a:t>
            </a:r>
            <a:r>
              <a:rPr sz="2300" spc="-10" dirty="0">
                <a:solidFill>
                  <a:srgbClr val="080808"/>
                </a:solidFill>
                <a:latin typeface="Times New Roman"/>
                <a:cs typeface="Times New Roman"/>
              </a:rPr>
              <a:t>tashkilot</a:t>
            </a:r>
            <a:endParaRPr sz="2300">
              <a:latin typeface="Times New Roman"/>
              <a:cs typeface="Times New Roman"/>
            </a:endParaRPr>
          </a:p>
        </p:txBody>
      </p:sp>
      <p:sp>
        <p:nvSpPr>
          <p:cNvPr id="9" name="object 9"/>
          <p:cNvSpPr txBox="1"/>
          <p:nvPr/>
        </p:nvSpPr>
        <p:spPr>
          <a:xfrm>
            <a:off x="4284345" y="2736926"/>
            <a:ext cx="3448050" cy="727710"/>
          </a:xfrm>
          <a:prstGeom prst="rect">
            <a:avLst/>
          </a:prstGeom>
        </p:spPr>
        <p:txBody>
          <a:bodyPr vert="horz" wrap="square" lIns="0" tIns="13335" rIns="0" bIns="0" rtlCol="0">
            <a:spAutoFit/>
          </a:bodyPr>
          <a:lstStyle/>
          <a:p>
            <a:pPr marL="34925">
              <a:lnSpc>
                <a:spcPct val="100000"/>
              </a:lnSpc>
              <a:spcBef>
                <a:spcPts val="105"/>
              </a:spcBef>
              <a:tabLst>
                <a:tab pos="1018540" algn="l"/>
                <a:tab pos="2200910" algn="l"/>
              </a:tabLst>
            </a:pPr>
            <a:r>
              <a:rPr sz="2300" spc="-10" dirty="0">
                <a:solidFill>
                  <a:srgbClr val="080808"/>
                </a:solidFill>
                <a:latin typeface="Times New Roman"/>
                <a:cs typeface="Times New Roman"/>
              </a:rPr>
              <a:t>tiklash</a:t>
            </a:r>
            <a:r>
              <a:rPr sz="2300" dirty="0">
                <a:solidFill>
                  <a:srgbClr val="080808"/>
                </a:solidFill>
                <a:latin typeface="Times New Roman"/>
                <a:cs typeface="Times New Roman"/>
              </a:rPr>
              <a:t>	</a:t>
            </a:r>
            <a:r>
              <a:rPr sz="2300" spc="-10" dirty="0">
                <a:solidFill>
                  <a:srgbClr val="080808"/>
                </a:solidFill>
                <a:latin typeface="Times New Roman"/>
                <a:cs typeface="Times New Roman"/>
              </a:rPr>
              <a:t>bo'yicha</a:t>
            </a:r>
            <a:r>
              <a:rPr sz="2300" dirty="0">
                <a:solidFill>
                  <a:srgbClr val="080808"/>
                </a:solidFill>
                <a:latin typeface="Times New Roman"/>
                <a:cs typeface="Times New Roman"/>
              </a:rPr>
              <a:t>	</a:t>
            </a:r>
            <a:r>
              <a:rPr sz="2300" spc="-10" dirty="0">
                <a:solidFill>
                  <a:srgbClr val="080808"/>
                </a:solidFill>
                <a:latin typeface="Times New Roman"/>
                <a:cs typeface="Times New Roman"/>
              </a:rPr>
              <a:t>seminarlar</a:t>
            </a:r>
            <a:endParaRPr sz="2300">
              <a:latin typeface="Times New Roman"/>
              <a:cs typeface="Times New Roman"/>
            </a:endParaRPr>
          </a:p>
          <a:p>
            <a:pPr marL="12700">
              <a:lnSpc>
                <a:spcPct val="100000"/>
              </a:lnSpc>
              <a:tabLst>
                <a:tab pos="969644" algn="l"/>
                <a:tab pos="2919095" algn="l"/>
              </a:tabLst>
            </a:pPr>
            <a:r>
              <a:rPr sz="2300" spc="-20" dirty="0">
                <a:solidFill>
                  <a:srgbClr val="080808"/>
                </a:solidFill>
                <a:latin typeface="Times New Roman"/>
                <a:cs typeface="Times New Roman"/>
              </a:rPr>
              <a:t>Orol</a:t>
            </a:r>
            <a:r>
              <a:rPr sz="2300" dirty="0">
                <a:solidFill>
                  <a:srgbClr val="080808"/>
                </a:solidFill>
                <a:latin typeface="Times New Roman"/>
                <a:cs typeface="Times New Roman"/>
              </a:rPr>
              <a:t>	</a:t>
            </a:r>
            <a:r>
              <a:rPr sz="2300" spc="-10" dirty="0">
                <a:solidFill>
                  <a:srgbClr val="080808"/>
                </a:solidFill>
                <a:latin typeface="Times New Roman"/>
                <a:cs typeface="Times New Roman"/>
              </a:rPr>
              <a:t>muammosini</a:t>
            </a:r>
            <a:r>
              <a:rPr sz="2300" dirty="0">
                <a:solidFill>
                  <a:srgbClr val="080808"/>
                </a:solidFill>
                <a:latin typeface="Times New Roman"/>
                <a:cs typeface="Times New Roman"/>
              </a:rPr>
              <a:t>	</a:t>
            </a:r>
            <a:r>
              <a:rPr sz="2300" spc="-25" dirty="0">
                <a:solidFill>
                  <a:srgbClr val="080808"/>
                </a:solidFill>
                <a:latin typeface="Times New Roman"/>
                <a:cs typeface="Times New Roman"/>
              </a:rPr>
              <a:t>hal</a:t>
            </a:r>
            <a:endParaRPr sz="2300">
              <a:latin typeface="Times New Roman"/>
              <a:cs typeface="Times New Roman"/>
            </a:endParaRPr>
          </a:p>
        </p:txBody>
      </p:sp>
      <p:sp>
        <p:nvSpPr>
          <p:cNvPr id="10" name="object 10"/>
          <p:cNvSpPr txBox="1"/>
          <p:nvPr/>
        </p:nvSpPr>
        <p:spPr>
          <a:xfrm>
            <a:off x="7913623" y="2736926"/>
            <a:ext cx="1009015" cy="727710"/>
          </a:xfrm>
          <a:prstGeom prst="rect">
            <a:avLst/>
          </a:prstGeom>
        </p:spPr>
        <p:txBody>
          <a:bodyPr vert="horz" wrap="square" lIns="0" tIns="13335" rIns="0" bIns="0" rtlCol="0">
            <a:spAutoFit/>
          </a:bodyPr>
          <a:lstStyle/>
          <a:p>
            <a:pPr marL="12700">
              <a:lnSpc>
                <a:spcPct val="100000"/>
              </a:lnSpc>
              <a:spcBef>
                <a:spcPts val="105"/>
              </a:spcBef>
            </a:pPr>
            <a:r>
              <a:rPr sz="2300" spc="-10" dirty="0">
                <a:solidFill>
                  <a:srgbClr val="080808"/>
                </a:solidFill>
                <a:latin typeface="Times New Roman"/>
                <a:cs typeface="Times New Roman"/>
              </a:rPr>
              <a:t>o'tkazdi.</a:t>
            </a:r>
            <a:endParaRPr sz="2300">
              <a:latin typeface="Times New Roman"/>
              <a:cs typeface="Times New Roman"/>
            </a:endParaRPr>
          </a:p>
          <a:p>
            <a:pPr marL="70485">
              <a:lnSpc>
                <a:spcPct val="100000"/>
              </a:lnSpc>
            </a:pPr>
            <a:r>
              <a:rPr sz="2300" spc="-10" dirty="0">
                <a:solidFill>
                  <a:srgbClr val="080808"/>
                </a:solidFill>
                <a:latin typeface="Times New Roman"/>
                <a:cs typeface="Times New Roman"/>
              </a:rPr>
              <a:t>qilishga</a:t>
            </a:r>
            <a:endParaRPr sz="2300">
              <a:latin typeface="Times New Roman"/>
              <a:cs typeface="Times New Roman"/>
            </a:endParaRPr>
          </a:p>
        </p:txBody>
      </p:sp>
      <p:sp>
        <p:nvSpPr>
          <p:cNvPr id="11" name="object 11"/>
          <p:cNvSpPr txBox="1"/>
          <p:nvPr/>
        </p:nvSpPr>
        <p:spPr>
          <a:xfrm>
            <a:off x="222300" y="3438525"/>
            <a:ext cx="8703310" cy="2830830"/>
          </a:xfrm>
          <a:prstGeom prst="rect">
            <a:avLst/>
          </a:prstGeom>
        </p:spPr>
        <p:txBody>
          <a:bodyPr vert="horz" wrap="square" lIns="0" tIns="13335" rIns="0" bIns="0" rtlCol="0">
            <a:spAutoFit/>
          </a:bodyPr>
          <a:lstStyle/>
          <a:p>
            <a:pPr marL="12700" marR="5080" algn="just">
              <a:lnSpc>
                <a:spcPct val="100000"/>
              </a:lnSpc>
              <a:spcBef>
                <a:spcPts val="105"/>
              </a:spcBef>
            </a:pPr>
            <a:r>
              <a:rPr sz="2300" dirty="0">
                <a:solidFill>
                  <a:srgbClr val="080808"/>
                </a:solidFill>
                <a:latin typeface="Times New Roman"/>
                <a:cs typeface="Times New Roman"/>
              </a:rPr>
              <a:t>ko'maklashmoqda.</a:t>
            </a:r>
            <a:r>
              <a:rPr sz="2300" spc="570" dirty="0">
                <a:solidFill>
                  <a:srgbClr val="080808"/>
                </a:solidFill>
                <a:latin typeface="Times New Roman"/>
                <a:cs typeface="Times New Roman"/>
              </a:rPr>
              <a:t> </a:t>
            </a:r>
            <a:r>
              <a:rPr sz="2300" dirty="0">
                <a:solidFill>
                  <a:srgbClr val="080808"/>
                </a:solidFill>
                <a:latin typeface="Times New Roman"/>
                <a:cs typeface="Times New Roman"/>
              </a:rPr>
              <a:t>1995</a:t>
            </a:r>
            <a:r>
              <a:rPr lang="en-US" sz="2300" spc="550" dirty="0">
                <a:solidFill>
                  <a:srgbClr val="080808"/>
                </a:solidFill>
                <a:latin typeface="Times New Roman"/>
                <a:cs typeface="Times New Roman"/>
              </a:rPr>
              <a:t>-</a:t>
            </a:r>
            <a:r>
              <a:rPr sz="2300" dirty="0">
                <a:solidFill>
                  <a:srgbClr val="080808"/>
                </a:solidFill>
                <a:latin typeface="Times New Roman"/>
                <a:cs typeface="Times New Roman"/>
              </a:rPr>
              <a:t>yil</a:t>
            </a:r>
            <a:r>
              <a:rPr sz="2300" spc="565" dirty="0">
                <a:solidFill>
                  <a:srgbClr val="080808"/>
                </a:solidFill>
                <a:latin typeface="Times New Roman"/>
                <a:cs typeface="Times New Roman"/>
              </a:rPr>
              <a:t> </a:t>
            </a:r>
            <a:r>
              <a:rPr sz="2300" dirty="0">
                <a:solidFill>
                  <a:srgbClr val="080808"/>
                </a:solidFill>
                <a:latin typeface="Times New Roman"/>
                <a:cs typeface="Times New Roman"/>
              </a:rPr>
              <a:t>iyulda</a:t>
            </a:r>
            <a:r>
              <a:rPr sz="2300" spc="550" dirty="0">
                <a:solidFill>
                  <a:srgbClr val="080808"/>
                </a:solidFill>
                <a:latin typeface="Times New Roman"/>
                <a:cs typeface="Times New Roman"/>
              </a:rPr>
              <a:t> </a:t>
            </a:r>
            <a:r>
              <a:rPr sz="2300" dirty="0">
                <a:solidFill>
                  <a:srgbClr val="080808"/>
                </a:solidFill>
                <a:latin typeface="Times New Roman"/>
                <a:cs typeface="Times New Roman"/>
              </a:rPr>
              <a:t>Toshkentda</a:t>
            </a:r>
            <a:r>
              <a:rPr sz="2300" spc="570" dirty="0">
                <a:solidFill>
                  <a:srgbClr val="080808"/>
                </a:solidFill>
                <a:latin typeface="Times New Roman"/>
                <a:cs typeface="Times New Roman"/>
              </a:rPr>
              <a:t> </a:t>
            </a:r>
            <a:r>
              <a:rPr sz="2300" dirty="0">
                <a:solidFill>
                  <a:srgbClr val="080808"/>
                </a:solidFill>
                <a:latin typeface="Times New Roman"/>
                <a:cs typeface="Times New Roman"/>
              </a:rPr>
              <a:t>EXHTning</a:t>
            </a:r>
            <a:r>
              <a:rPr sz="2300" spc="565" dirty="0">
                <a:solidFill>
                  <a:srgbClr val="080808"/>
                </a:solidFill>
                <a:latin typeface="Times New Roman"/>
                <a:cs typeface="Times New Roman"/>
              </a:rPr>
              <a:t> </a:t>
            </a:r>
            <a:r>
              <a:rPr sz="2300" spc="-10" dirty="0">
                <a:solidFill>
                  <a:srgbClr val="080808"/>
                </a:solidFill>
                <a:latin typeface="Times New Roman"/>
                <a:cs typeface="Times New Roman"/>
              </a:rPr>
              <a:t>mintaqaviy </a:t>
            </a:r>
            <a:r>
              <a:rPr sz="2300" dirty="0">
                <a:solidFill>
                  <a:srgbClr val="080808"/>
                </a:solidFill>
                <a:latin typeface="Times New Roman"/>
                <a:cs typeface="Times New Roman"/>
              </a:rPr>
              <a:t>byurosi</a:t>
            </a:r>
            <a:r>
              <a:rPr sz="2300" spc="105" dirty="0">
                <a:solidFill>
                  <a:srgbClr val="080808"/>
                </a:solidFill>
                <a:latin typeface="Times New Roman"/>
                <a:cs typeface="Times New Roman"/>
              </a:rPr>
              <a:t> </a:t>
            </a:r>
            <a:r>
              <a:rPr sz="2300" dirty="0">
                <a:solidFill>
                  <a:srgbClr val="080808"/>
                </a:solidFill>
                <a:latin typeface="Times New Roman"/>
                <a:cs typeface="Times New Roman"/>
              </a:rPr>
              <a:t>ochildi</a:t>
            </a:r>
            <a:r>
              <a:rPr sz="2300" spc="114" dirty="0">
                <a:solidFill>
                  <a:srgbClr val="080808"/>
                </a:solidFill>
                <a:latin typeface="Times New Roman"/>
                <a:cs typeface="Times New Roman"/>
              </a:rPr>
              <a:t> </a:t>
            </a:r>
            <a:r>
              <a:rPr sz="2300" dirty="0">
                <a:solidFill>
                  <a:srgbClr val="080808"/>
                </a:solidFill>
                <a:latin typeface="Times New Roman"/>
                <a:cs typeface="Times New Roman"/>
              </a:rPr>
              <a:t>va</a:t>
            </a:r>
            <a:r>
              <a:rPr sz="2300" spc="120" dirty="0">
                <a:solidFill>
                  <a:srgbClr val="080808"/>
                </a:solidFill>
                <a:latin typeface="Times New Roman"/>
                <a:cs typeface="Times New Roman"/>
              </a:rPr>
              <a:t> </a:t>
            </a:r>
            <a:r>
              <a:rPr sz="2300" dirty="0">
                <a:solidFill>
                  <a:srgbClr val="080808"/>
                </a:solidFill>
                <a:latin typeface="Times New Roman"/>
                <a:cs typeface="Times New Roman"/>
              </a:rPr>
              <a:t>faoliyat</a:t>
            </a:r>
            <a:r>
              <a:rPr sz="2300" spc="120" dirty="0">
                <a:solidFill>
                  <a:srgbClr val="080808"/>
                </a:solidFill>
                <a:latin typeface="Times New Roman"/>
                <a:cs typeface="Times New Roman"/>
              </a:rPr>
              <a:t> </a:t>
            </a:r>
            <a:r>
              <a:rPr sz="2300" dirty="0">
                <a:solidFill>
                  <a:srgbClr val="080808"/>
                </a:solidFill>
                <a:latin typeface="Times New Roman"/>
                <a:cs typeface="Times New Roman"/>
              </a:rPr>
              <a:t>ko'rsatmoqda.</a:t>
            </a:r>
            <a:r>
              <a:rPr sz="2300" spc="120" dirty="0">
                <a:solidFill>
                  <a:srgbClr val="080808"/>
                </a:solidFill>
                <a:latin typeface="Times New Roman"/>
                <a:cs typeface="Times New Roman"/>
              </a:rPr>
              <a:t> </a:t>
            </a:r>
            <a:r>
              <a:rPr sz="2300" dirty="0">
                <a:solidFill>
                  <a:srgbClr val="080808"/>
                </a:solidFill>
                <a:latin typeface="Times New Roman"/>
                <a:cs typeface="Times New Roman"/>
              </a:rPr>
              <a:t>1995</a:t>
            </a:r>
            <a:r>
              <a:rPr lang="en-US" sz="2300" spc="110" dirty="0">
                <a:solidFill>
                  <a:srgbClr val="080808"/>
                </a:solidFill>
                <a:latin typeface="Times New Roman"/>
                <a:cs typeface="Times New Roman"/>
              </a:rPr>
              <a:t>-</a:t>
            </a:r>
            <a:r>
              <a:rPr sz="2300" dirty="0">
                <a:solidFill>
                  <a:srgbClr val="080808"/>
                </a:solidFill>
                <a:latin typeface="Times New Roman"/>
                <a:cs typeface="Times New Roman"/>
              </a:rPr>
              <a:t>yil</a:t>
            </a:r>
            <a:r>
              <a:rPr sz="2300" spc="90" dirty="0">
                <a:solidFill>
                  <a:srgbClr val="080808"/>
                </a:solidFill>
                <a:latin typeface="Times New Roman"/>
                <a:cs typeface="Times New Roman"/>
              </a:rPr>
              <a:t> </a:t>
            </a:r>
            <a:r>
              <a:rPr sz="2300" dirty="0">
                <a:solidFill>
                  <a:srgbClr val="080808"/>
                </a:solidFill>
                <a:latin typeface="Times New Roman"/>
                <a:cs typeface="Times New Roman"/>
              </a:rPr>
              <a:t>iyul</a:t>
            </a:r>
            <a:r>
              <a:rPr sz="2300" spc="110" dirty="0">
                <a:solidFill>
                  <a:srgbClr val="080808"/>
                </a:solidFill>
                <a:latin typeface="Times New Roman"/>
                <a:cs typeface="Times New Roman"/>
              </a:rPr>
              <a:t> </a:t>
            </a:r>
            <a:r>
              <a:rPr sz="2300" dirty="0">
                <a:solidFill>
                  <a:srgbClr val="080808"/>
                </a:solidFill>
                <a:latin typeface="Times New Roman"/>
                <a:cs typeface="Times New Roman"/>
              </a:rPr>
              <a:t>oyida</a:t>
            </a:r>
            <a:r>
              <a:rPr sz="2300" spc="114" dirty="0">
                <a:solidFill>
                  <a:srgbClr val="080808"/>
                </a:solidFill>
                <a:latin typeface="Times New Roman"/>
                <a:cs typeface="Times New Roman"/>
              </a:rPr>
              <a:t> </a:t>
            </a:r>
            <a:r>
              <a:rPr sz="2300" spc="-10" dirty="0">
                <a:solidFill>
                  <a:srgbClr val="080808"/>
                </a:solidFill>
                <a:latin typeface="Times New Roman"/>
                <a:cs typeface="Times New Roman"/>
              </a:rPr>
              <a:t>O'zbekiston </a:t>
            </a:r>
            <a:r>
              <a:rPr sz="2300" dirty="0">
                <a:solidFill>
                  <a:srgbClr val="080808"/>
                </a:solidFill>
                <a:latin typeface="Times New Roman"/>
                <a:cs typeface="Times New Roman"/>
              </a:rPr>
              <a:t>NATOning</a:t>
            </a:r>
            <a:r>
              <a:rPr sz="2300" spc="50" dirty="0">
                <a:solidFill>
                  <a:srgbClr val="080808"/>
                </a:solidFill>
                <a:latin typeface="Times New Roman"/>
                <a:cs typeface="Times New Roman"/>
              </a:rPr>
              <a:t>  </a:t>
            </a:r>
            <a:r>
              <a:rPr sz="2300" dirty="0">
                <a:solidFill>
                  <a:srgbClr val="080808"/>
                </a:solidFill>
                <a:latin typeface="Times New Roman"/>
                <a:cs typeface="Times New Roman"/>
              </a:rPr>
              <a:t>"tinchlik</a:t>
            </a:r>
            <a:r>
              <a:rPr sz="2300" spc="60" dirty="0">
                <a:solidFill>
                  <a:srgbClr val="080808"/>
                </a:solidFill>
                <a:latin typeface="Times New Roman"/>
                <a:cs typeface="Times New Roman"/>
              </a:rPr>
              <a:t>  </a:t>
            </a:r>
            <a:r>
              <a:rPr sz="2300" dirty="0">
                <a:solidFill>
                  <a:srgbClr val="080808"/>
                </a:solidFill>
                <a:latin typeface="Times New Roman"/>
                <a:cs typeface="Times New Roman"/>
              </a:rPr>
              <a:t>yo'lida</a:t>
            </a:r>
            <a:r>
              <a:rPr sz="2300" spc="60" dirty="0">
                <a:solidFill>
                  <a:srgbClr val="080808"/>
                </a:solidFill>
                <a:latin typeface="Times New Roman"/>
                <a:cs typeface="Times New Roman"/>
              </a:rPr>
              <a:t>  </a:t>
            </a:r>
            <a:r>
              <a:rPr sz="2300" dirty="0">
                <a:solidFill>
                  <a:srgbClr val="080808"/>
                </a:solidFill>
                <a:latin typeface="Times New Roman"/>
                <a:cs typeface="Times New Roman"/>
              </a:rPr>
              <a:t>hamkorlik"</a:t>
            </a:r>
            <a:r>
              <a:rPr sz="2300" spc="60" dirty="0">
                <a:solidFill>
                  <a:srgbClr val="080808"/>
                </a:solidFill>
                <a:latin typeface="Times New Roman"/>
                <a:cs typeface="Times New Roman"/>
              </a:rPr>
              <a:t>  </a:t>
            </a:r>
            <a:r>
              <a:rPr sz="2300" dirty="0">
                <a:solidFill>
                  <a:srgbClr val="080808"/>
                </a:solidFill>
                <a:latin typeface="Times New Roman"/>
                <a:cs typeface="Times New Roman"/>
              </a:rPr>
              <a:t>dasturiga</a:t>
            </a:r>
            <a:r>
              <a:rPr sz="2300" spc="60" dirty="0">
                <a:solidFill>
                  <a:srgbClr val="080808"/>
                </a:solidFill>
                <a:latin typeface="Times New Roman"/>
                <a:cs typeface="Times New Roman"/>
              </a:rPr>
              <a:t>  </a:t>
            </a:r>
            <a:r>
              <a:rPr sz="2300" dirty="0">
                <a:solidFill>
                  <a:srgbClr val="080808"/>
                </a:solidFill>
                <a:latin typeface="Times New Roman"/>
                <a:cs typeface="Times New Roman"/>
              </a:rPr>
              <a:t>qo'shildi.</a:t>
            </a:r>
            <a:r>
              <a:rPr sz="2300" spc="65" dirty="0">
                <a:solidFill>
                  <a:srgbClr val="080808"/>
                </a:solidFill>
                <a:latin typeface="Times New Roman"/>
                <a:cs typeface="Times New Roman"/>
              </a:rPr>
              <a:t>  </a:t>
            </a:r>
            <a:r>
              <a:rPr sz="2300" spc="-10" dirty="0">
                <a:solidFill>
                  <a:srgbClr val="080808"/>
                </a:solidFill>
                <a:latin typeface="Times New Roman"/>
                <a:cs typeface="Times New Roman"/>
              </a:rPr>
              <a:t>"Tinchlik </a:t>
            </a:r>
            <a:r>
              <a:rPr sz="2300" dirty="0">
                <a:solidFill>
                  <a:srgbClr val="080808"/>
                </a:solidFill>
                <a:latin typeface="Times New Roman"/>
                <a:cs typeface="Times New Roman"/>
              </a:rPr>
              <a:t>yo'lida</a:t>
            </a:r>
            <a:r>
              <a:rPr sz="2300" spc="145" dirty="0">
                <a:solidFill>
                  <a:srgbClr val="080808"/>
                </a:solidFill>
                <a:latin typeface="Times New Roman"/>
                <a:cs typeface="Times New Roman"/>
              </a:rPr>
              <a:t>  </a:t>
            </a:r>
            <a:r>
              <a:rPr sz="2300" dirty="0">
                <a:solidFill>
                  <a:srgbClr val="080808"/>
                </a:solidFill>
                <a:latin typeface="Times New Roman"/>
                <a:cs typeface="Times New Roman"/>
              </a:rPr>
              <a:t>hamkorlik"</a:t>
            </a:r>
            <a:r>
              <a:rPr sz="2300" spc="145" dirty="0">
                <a:solidFill>
                  <a:srgbClr val="080808"/>
                </a:solidFill>
                <a:latin typeface="Times New Roman"/>
                <a:cs typeface="Times New Roman"/>
              </a:rPr>
              <a:t>  </a:t>
            </a:r>
            <a:r>
              <a:rPr sz="2300" dirty="0">
                <a:solidFill>
                  <a:srgbClr val="080808"/>
                </a:solidFill>
                <a:latin typeface="Times New Roman"/>
                <a:cs typeface="Times New Roman"/>
              </a:rPr>
              <a:t>dasturi</a:t>
            </a:r>
            <a:r>
              <a:rPr sz="2300" spc="145" dirty="0">
                <a:solidFill>
                  <a:srgbClr val="080808"/>
                </a:solidFill>
                <a:latin typeface="Times New Roman"/>
                <a:cs typeface="Times New Roman"/>
              </a:rPr>
              <a:t>  </a:t>
            </a:r>
            <a:r>
              <a:rPr sz="2300" dirty="0" err="1">
                <a:solidFill>
                  <a:srgbClr val="080808"/>
                </a:solidFill>
                <a:latin typeface="Times New Roman"/>
                <a:cs typeface="Times New Roman"/>
              </a:rPr>
              <a:t>doirasida</a:t>
            </a:r>
            <a:r>
              <a:rPr sz="2300" spc="145" dirty="0">
                <a:solidFill>
                  <a:srgbClr val="080808"/>
                </a:solidFill>
                <a:latin typeface="Times New Roman"/>
                <a:cs typeface="Times New Roman"/>
              </a:rPr>
              <a:t>  </a:t>
            </a:r>
            <a:r>
              <a:rPr sz="2300" dirty="0">
                <a:solidFill>
                  <a:srgbClr val="080808"/>
                </a:solidFill>
                <a:latin typeface="Times New Roman"/>
                <a:cs typeface="Times New Roman"/>
              </a:rPr>
              <a:t>1995</a:t>
            </a:r>
            <a:r>
              <a:rPr lang="en-US" sz="2300" spc="140" dirty="0">
                <a:solidFill>
                  <a:srgbClr val="080808"/>
                </a:solidFill>
                <a:latin typeface="Times New Roman"/>
                <a:cs typeface="Times New Roman"/>
              </a:rPr>
              <a:t>-</a:t>
            </a:r>
            <a:r>
              <a:rPr sz="2300" dirty="0">
                <a:solidFill>
                  <a:srgbClr val="080808"/>
                </a:solidFill>
                <a:latin typeface="Times New Roman"/>
                <a:cs typeface="Times New Roman"/>
              </a:rPr>
              <a:t>yilda</a:t>
            </a:r>
            <a:r>
              <a:rPr sz="2300" spc="150" dirty="0">
                <a:solidFill>
                  <a:srgbClr val="080808"/>
                </a:solidFill>
                <a:latin typeface="Times New Roman"/>
                <a:cs typeface="Times New Roman"/>
              </a:rPr>
              <a:t>  </a:t>
            </a:r>
            <a:r>
              <a:rPr sz="2300" dirty="0">
                <a:solidFill>
                  <a:srgbClr val="080808"/>
                </a:solidFill>
                <a:latin typeface="Times New Roman"/>
                <a:cs typeface="Times New Roman"/>
              </a:rPr>
              <a:t>AQShda,</a:t>
            </a:r>
            <a:r>
              <a:rPr sz="2300" spc="140" dirty="0">
                <a:solidFill>
                  <a:srgbClr val="080808"/>
                </a:solidFill>
                <a:latin typeface="Times New Roman"/>
                <a:cs typeface="Times New Roman"/>
              </a:rPr>
              <a:t>  </a:t>
            </a:r>
            <a:r>
              <a:rPr sz="2300" dirty="0">
                <a:solidFill>
                  <a:srgbClr val="080808"/>
                </a:solidFill>
                <a:latin typeface="Times New Roman"/>
                <a:cs typeface="Times New Roman"/>
              </a:rPr>
              <a:t>1997</a:t>
            </a:r>
            <a:r>
              <a:rPr lang="en-US" sz="2300" spc="140" dirty="0">
                <a:solidFill>
                  <a:srgbClr val="080808"/>
                </a:solidFill>
                <a:latin typeface="Times New Roman"/>
                <a:cs typeface="Times New Roman"/>
              </a:rPr>
              <a:t>-</a:t>
            </a:r>
            <a:r>
              <a:rPr sz="2300" spc="-20" dirty="0">
                <a:solidFill>
                  <a:srgbClr val="080808"/>
                </a:solidFill>
                <a:latin typeface="Times New Roman"/>
                <a:cs typeface="Times New Roman"/>
              </a:rPr>
              <a:t>yili </a:t>
            </a:r>
            <a:r>
              <a:rPr sz="2300" dirty="0">
                <a:solidFill>
                  <a:srgbClr val="080808"/>
                </a:solidFill>
                <a:latin typeface="Times New Roman"/>
                <a:cs typeface="Times New Roman"/>
              </a:rPr>
              <a:t>Qozog'iston</a:t>
            </a:r>
            <a:r>
              <a:rPr sz="2300" spc="180" dirty="0">
                <a:solidFill>
                  <a:srgbClr val="080808"/>
                </a:solidFill>
                <a:latin typeface="Times New Roman"/>
                <a:cs typeface="Times New Roman"/>
              </a:rPr>
              <a:t> </a:t>
            </a:r>
            <a:r>
              <a:rPr sz="2300" dirty="0">
                <a:solidFill>
                  <a:srgbClr val="080808"/>
                </a:solidFill>
                <a:latin typeface="Times New Roman"/>
                <a:cs typeface="Times New Roman"/>
              </a:rPr>
              <a:t>va</a:t>
            </a:r>
            <a:r>
              <a:rPr sz="2300" spc="170" dirty="0">
                <a:solidFill>
                  <a:srgbClr val="080808"/>
                </a:solidFill>
                <a:latin typeface="Times New Roman"/>
                <a:cs typeface="Times New Roman"/>
              </a:rPr>
              <a:t> </a:t>
            </a:r>
            <a:r>
              <a:rPr sz="2300" dirty="0">
                <a:solidFill>
                  <a:srgbClr val="080808"/>
                </a:solidFill>
                <a:latin typeface="Times New Roman"/>
                <a:cs typeface="Times New Roman"/>
              </a:rPr>
              <a:t>O'zbekistonda</a:t>
            </a:r>
            <a:r>
              <a:rPr sz="2300" spc="175" dirty="0">
                <a:solidFill>
                  <a:srgbClr val="080808"/>
                </a:solidFill>
                <a:latin typeface="Times New Roman"/>
                <a:cs typeface="Times New Roman"/>
              </a:rPr>
              <a:t> </a:t>
            </a:r>
            <a:r>
              <a:rPr sz="2300" dirty="0">
                <a:solidFill>
                  <a:srgbClr val="080808"/>
                </a:solidFill>
                <a:latin typeface="Times New Roman"/>
                <a:cs typeface="Times New Roman"/>
              </a:rPr>
              <a:t>o'tkazilgan</a:t>
            </a:r>
            <a:r>
              <a:rPr sz="2300" spc="180" dirty="0">
                <a:solidFill>
                  <a:srgbClr val="080808"/>
                </a:solidFill>
                <a:latin typeface="Times New Roman"/>
                <a:cs typeface="Times New Roman"/>
              </a:rPr>
              <a:t> </a:t>
            </a:r>
            <a:r>
              <a:rPr sz="2300" dirty="0">
                <a:solidFill>
                  <a:srgbClr val="080808"/>
                </a:solidFill>
                <a:latin typeface="Times New Roman"/>
                <a:cs typeface="Times New Roman"/>
              </a:rPr>
              <a:t>harbiy</a:t>
            </a:r>
            <a:r>
              <a:rPr sz="2300" spc="165" dirty="0">
                <a:solidFill>
                  <a:srgbClr val="080808"/>
                </a:solidFill>
                <a:latin typeface="Times New Roman"/>
                <a:cs typeface="Times New Roman"/>
              </a:rPr>
              <a:t> </a:t>
            </a:r>
            <a:r>
              <a:rPr sz="2300" dirty="0">
                <a:solidFill>
                  <a:srgbClr val="080808"/>
                </a:solidFill>
                <a:latin typeface="Times New Roman"/>
                <a:cs typeface="Times New Roman"/>
              </a:rPr>
              <a:t>mashqlarda</a:t>
            </a:r>
            <a:r>
              <a:rPr sz="2300" spc="180" dirty="0">
                <a:solidFill>
                  <a:srgbClr val="080808"/>
                </a:solidFill>
                <a:latin typeface="Times New Roman"/>
                <a:cs typeface="Times New Roman"/>
              </a:rPr>
              <a:t> </a:t>
            </a:r>
            <a:r>
              <a:rPr sz="2300" spc="-10" dirty="0">
                <a:solidFill>
                  <a:srgbClr val="080808"/>
                </a:solidFill>
                <a:latin typeface="Times New Roman"/>
                <a:cs typeface="Times New Roman"/>
              </a:rPr>
              <a:t>O'zbekiston </a:t>
            </a:r>
            <a:r>
              <a:rPr sz="2300" dirty="0">
                <a:solidFill>
                  <a:srgbClr val="080808"/>
                </a:solidFill>
                <a:latin typeface="Times New Roman"/>
                <a:cs typeface="Times New Roman"/>
              </a:rPr>
              <a:t>harbiy</a:t>
            </a:r>
            <a:r>
              <a:rPr sz="2300" spc="465" dirty="0">
                <a:solidFill>
                  <a:srgbClr val="080808"/>
                </a:solidFill>
                <a:latin typeface="Times New Roman"/>
                <a:cs typeface="Times New Roman"/>
              </a:rPr>
              <a:t>  </a:t>
            </a:r>
            <a:r>
              <a:rPr sz="2300" dirty="0">
                <a:solidFill>
                  <a:srgbClr val="080808"/>
                </a:solidFill>
                <a:latin typeface="Times New Roman"/>
                <a:cs typeface="Times New Roman"/>
              </a:rPr>
              <a:t>qismlarining</a:t>
            </a:r>
            <a:r>
              <a:rPr sz="2300" spc="470" dirty="0">
                <a:solidFill>
                  <a:srgbClr val="080808"/>
                </a:solidFill>
                <a:latin typeface="Times New Roman"/>
                <a:cs typeface="Times New Roman"/>
              </a:rPr>
              <a:t>  </a:t>
            </a:r>
            <a:r>
              <a:rPr sz="2300" dirty="0">
                <a:solidFill>
                  <a:srgbClr val="080808"/>
                </a:solidFill>
                <a:latin typeface="Times New Roman"/>
                <a:cs typeface="Times New Roman"/>
              </a:rPr>
              <a:t>ishtiroki</a:t>
            </a:r>
            <a:r>
              <a:rPr sz="2300" spc="470" dirty="0">
                <a:solidFill>
                  <a:srgbClr val="080808"/>
                </a:solidFill>
                <a:latin typeface="Times New Roman"/>
                <a:cs typeface="Times New Roman"/>
              </a:rPr>
              <a:t>  </a:t>
            </a:r>
            <a:r>
              <a:rPr sz="2300" dirty="0">
                <a:solidFill>
                  <a:srgbClr val="080808"/>
                </a:solidFill>
                <a:latin typeface="Times New Roman"/>
                <a:cs typeface="Times New Roman"/>
              </a:rPr>
              <a:t>zobit</a:t>
            </a:r>
            <a:r>
              <a:rPr sz="2300" spc="465" dirty="0">
                <a:solidFill>
                  <a:srgbClr val="080808"/>
                </a:solidFill>
                <a:latin typeface="Times New Roman"/>
                <a:cs typeface="Times New Roman"/>
              </a:rPr>
              <a:t>  </a:t>
            </a:r>
            <a:r>
              <a:rPr sz="2300" dirty="0">
                <a:solidFill>
                  <a:srgbClr val="080808"/>
                </a:solidFill>
                <a:latin typeface="Times New Roman"/>
                <a:cs typeface="Times New Roman"/>
              </a:rPr>
              <a:t>va</a:t>
            </a:r>
            <a:r>
              <a:rPr sz="2300" spc="470" dirty="0">
                <a:solidFill>
                  <a:srgbClr val="080808"/>
                </a:solidFill>
                <a:latin typeface="Times New Roman"/>
                <a:cs typeface="Times New Roman"/>
              </a:rPr>
              <a:t>  </a:t>
            </a:r>
            <a:r>
              <a:rPr sz="2300" dirty="0">
                <a:solidFill>
                  <a:srgbClr val="080808"/>
                </a:solidFill>
                <a:latin typeface="Times New Roman"/>
                <a:cs typeface="Times New Roman"/>
              </a:rPr>
              <a:t>askarlarning</a:t>
            </a:r>
            <a:r>
              <a:rPr sz="2300" spc="470" dirty="0">
                <a:solidFill>
                  <a:srgbClr val="080808"/>
                </a:solidFill>
                <a:latin typeface="Times New Roman"/>
                <a:cs typeface="Times New Roman"/>
              </a:rPr>
              <a:t>  </a:t>
            </a:r>
            <a:r>
              <a:rPr sz="2300" spc="-10" dirty="0">
                <a:solidFill>
                  <a:srgbClr val="080808"/>
                </a:solidFill>
                <a:latin typeface="Times New Roman"/>
                <a:cs typeface="Times New Roman"/>
              </a:rPr>
              <a:t>harbiy-texnik </a:t>
            </a:r>
            <a:r>
              <a:rPr sz="2300" dirty="0">
                <a:solidFill>
                  <a:srgbClr val="080808"/>
                </a:solidFill>
                <a:latin typeface="Times New Roman"/>
                <a:cs typeface="Times New Roman"/>
              </a:rPr>
              <a:t>tayyorgarligini  yanada  ko'tarishga</a:t>
            </a:r>
            <a:r>
              <a:rPr sz="2300" spc="570" dirty="0">
                <a:solidFill>
                  <a:srgbClr val="080808"/>
                </a:solidFill>
                <a:latin typeface="Times New Roman"/>
                <a:cs typeface="Times New Roman"/>
              </a:rPr>
              <a:t> </a:t>
            </a:r>
            <a:r>
              <a:rPr sz="2300" dirty="0">
                <a:solidFill>
                  <a:srgbClr val="080808"/>
                </a:solidFill>
                <a:latin typeface="Times New Roman"/>
                <a:cs typeface="Times New Roman"/>
              </a:rPr>
              <a:t>xizmat  qildi.</a:t>
            </a:r>
            <a:r>
              <a:rPr sz="2300" spc="5" dirty="0">
                <a:solidFill>
                  <a:srgbClr val="080808"/>
                </a:solidFill>
                <a:latin typeface="Times New Roman"/>
                <a:cs typeface="Times New Roman"/>
              </a:rPr>
              <a:t>  </a:t>
            </a:r>
            <a:r>
              <a:rPr sz="2300" dirty="0">
                <a:solidFill>
                  <a:srgbClr val="080808"/>
                </a:solidFill>
                <a:latin typeface="Times New Roman"/>
                <a:cs typeface="Times New Roman"/>
              </a:rPr>
              <a:t>O'zbekiston  </a:t>
            </a:r>
            <a:r>
              <a:rPr sz="2300" spc="-10" dirty="0">
                <a:solidFill>
                  <a:srgbClr val="080808"/>
                </a:solidFill>
                <a:latin typeface="Times New Roman"/>
                <a:cs typeface="Times New Roman"/>
              </a:rPr>
              <a:t>jahondagi </a:t>
            </a:r>
            <a:r>
              <a:rPr sz="2300" dirty="0">
                <a:solidFill>
                  <a:srgbClr val="080808"/>
                </a:solidFill>
                <a:latin typeface="Times New Roman"/>
                <a:cs typeface="Times New Roman"/>
              </a:rPr>
              <a:t>105</a:t>
            </a:r>
            <a:r>
              <a:rPr sz="2300" spc="-55" dirty="0">
                <a:solidFill>
                  <a:srgbClr val="080808"/>
                </a:solidFill>
                <a:latin typeface="Times New Roman"/>
                <a:cs typeface="Times New Roman"/>
              </a:rPr>
              <a:t> </a:t>
            </a:r>
            <a:r>
              <a:rPr sz="2300" dirty="0">
                <a:solidFill>
                  <a:srgbClr val="080808"/>
                </a:solidFill>
                <a:latin typeface="Times New Roman"/>
                <a:cs typeface="Times New Roman"/>
              </a:rPr>
              <a:t>mamlakatni</a:t>
            </a:r>
            <a:r>
              <a:rPr sz="2300" spc="5" dirty="0">
                <a:solidFill>
                  <a:srgbClr val="080808"/>
                </a:solidFill>
                <a:latin typeface="Times New Roman"/>
                <a:cs typeface="Times New Roman"/>
              </a:rPr>
              <a:t> </a:t>
            </a:r>
            <a:r>
              <a:rPr sz="2300" dirty="0">
                <a:solidFill>
                  <a:srgbClr val="080808"/>
                </a:solidFill>
                <a:latin typeface="Times New Roman"/>
                <a:cs typeface="Times New Roman"/>
              </a:rPr>
              <a:t>birlashtiruvchi</a:t>
            </a:r>
            <a:r>
              <a:rPr sz="2300" spc="-50" dirty="0">
                <a:solidFill>
                  <a:srgbClr val="080808"/>
                </a:solidFill>
                <a:latin typeface="Times New Roman"/>
                <a:cs typeface="Times New Roman"/>
              </a:rPr>
              <a:t> </a:t>
            </a:r>
            <a:r>
              <a:rPr sz="2300" dirty="0">
                <a:solidFill>
                  <a:srgbClr val="080808"/>
                </a:solidFill>
                <a:latin typeface="Times New Roman"/>
                <a:cs typeface="Times New Roman"/>
              </a:rPr>
              <a:t>qo'shilmaslik harakatining</a:t>
            </a:r>
            <a:r>
              <a:rPr sz="2300" spc="-35" dirty="0">
                <a:solidFill>
                  <a:srgbClr val="080808"/>
                </a:solidFill>
                <a:latin typeface="Times New Roman"/>
                <a:cs typeface="Times New Roman"/>
              </a:rPr>
              <a:t> </a:t>
            </a:r>
            <a:r>
              <a:rPr sz="2300" spc="-10" dirty="0">
                <a:solidFill>
                  <a:srgbClr val="080808"/>
                </a:solidFill>
                <a:latin typeface="Times New Roman"/>
                <a:cs typeface="Times New Roman"/>
              </a:rPr>
              <a:t>a'zosidir.</a:t>
            </a:r>
            <a:endParaRPr sz="2300" dirty="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Узбекистан на глобусе.svg">
            <a:hlinkClick r:id="rId2"/>
          </p:cNvPr>
          <p:cNvPicPr>
            <a:picLocks noChangeAspect="1" noChangeArrowheads="1"/>
          </p:cNvPicPr>
          <p:nvPr/>
        </p:nvPicPr>
        <p:blipFill>
          <a:blip r:embed="rId3"/>
          <a:srcRect/>
          <a:stretch>
            <a:fillRect/>
          </a:stretch>
        </p:blipFill>
        <p:spPr bwMode="auto">
          <a:xfrm>
            <a:off x="1857375" y="1803400"/>
            <a:ext cx="5162550" cy="4938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950" y="188913"/>
            <a:ext cx="8785225" cy="15113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sz="2400" b="1" dirty="0" err="1">
                <a:solidFill>
                  <a:schemeClr val="dk1"/>
                </a:solidFill>
                <a:latin typeface="Times New Roman" panose="02020603050405020304" pitchFamily="18" charset="0"/>
                <a:cs typeface="Times New Roman" panose="02020603050405020304" pitchFamily="18" charset="0"/>
              </a:rPr>
              <a:t>Bugungi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kunda</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O‘zbekiston</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Respublikasi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dunyoning</a:t>
            </a:r>
            <a:r>
              <a:rPr lang="en-US" sz="2400" b="1" dirty="0">
                <a:solidFill>
                  <a:schemeClr val="dk1"/>
                </a:solidFill>
                <a:latin typeface="Times New Roman" panose="02020603050405020304" pitchFamily="18" charset="0"/>
                <a:cs typeface="Times New Roman" panose="02020603050405020304" pitchFamily="18" charset="0"/>
              </a:rPr>
              <a:t> 14</a:t>
            </a:r>
            <a:r>
              <a:rPr lang="uz-Cyrl-UZ" sz="2400" b="1" dirty="0">
                <a:solidFill>
                  <a:schemeClr val="dk1"/>
                </a:solidFill>
                <a:latin typeface="Times New Roman" panose="02020603050405020304" pitchFamily="18" charset="0"/>
                <a:cs typeface="Times New Roman" panose="02020603050405020304" pitchFamily="18" charset="0"/>
              </a:rPr>
              <a:t>4</a:t>
            </a:r>
            <a:r>
              <a:rPr lang="en-US" sz="2400" b="1" dirty="0">
                <a:solidFill>
                  <a:schemeClr val="dk1"/>
                </a:solidFill>
                <a:latin typeface="Times New Roman" panose="02020603050405020304" pitchFamily="18" charset="0"/>
                <a:cs typeface="Times New Roman" panose="02020603050405020304" pitchFamily="18" charset="0"/>
              </a:rPr>
              <a:t> ta </a:t>
            </a:r>
            <a:r>
              <a:rPr lang="en-US" sz="2400" b="1" dirty="0" err="1">
                <a:solidFill>
                  <a:schemeClr val="dk1"/>
                </a:solidFill>
                <a:latin typeface="Times New Roman" panose="02020603050405020304" pitchFamily="18" charset="0"/>
                <a:cs typeface="Times New Roman" panose="02020603050405020304" pitchFamily="18" charset="0"/>
              </a:rPr>
              <a:t>davlati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bilan</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diplomatik</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aloqalar</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o‘rnatgan</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va</a:t>
            </a:r>
            <a:r>
              <a:rPr lang="en-US" sz="2400" b="1" dirty="0">
                <a:solidFill>
                  <a:schemeClr val="dk1"/>
                </a:solidFill>
                <a:latin typeface="Times New Roman" panose="02020603050405020304" pitchFamily="18" charset="0"/>
                <a:cs typeface="Times New Roman" panose="02020603050405020304" pitchFamily="18" charset="0"/>
              </a:rPr>
              <a:t> 198 ta </a:t>
            </a:r>
            <a:r>
              <a:rPr lang="en-US" sz="2400" b="1" dirty="0" err="1">
                <a:solidFill>
                  <a:schemeClr val="dk1"/>
                </a:solidFill>
                <a:latin typeface="Times New Roman" panose="02020603050405020304" pitchFamily="18" charset="0"/>
                <a:cs typeface="Times New Roman" panose="02020603050405020304" pitchFamily="18" charset="0"/>
              </a:rPr>
              <a:t>davlat</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bilan</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savdo</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aloqalarini</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olib</a:t>
            </a:r>
            <a:r>
              <a:rPr lang="en-US" sz="2400" b="1" dirty="0">
                <a:solidFill>
                  <a:schemeClr val="dk1"/>
                </a:solidFill>
                <a:latin typeface="Times New Roman" panose="02020603050405020304" pitchFamily="18" charset="0"/>
                <a:cs typeface="Times New Roman" panose="02020603050405020304" pitchFamily="18" charset="0"/>
              </a:rPr>
              <a:t> </a:t>
            </a:r>
            <a:r>
              <a:rPr lang="en-US" sz="2400" b="1" dirty="0" err="1">
                <a:solidFill>
                  <a:schemeClr val="dk1"/>
                </a:solidFill>
                <a:latin typeface="Times New Roman" panose="02020603050405020304" pitchFamily="18" charset="0"/>
                <a:cs typeface="Times New Roman" panose="02020603050405020304" pitchFamily="18" charset="0"/>
              </a:rPr>
              <a:t>bormoqda</a:t>
            </a:r>
            <a:r>
              <a:rPr lang="en-US" sz="2400" b="1" dirty="0">
                <a:solidFill>
                  <a:schemeClr val="dk1"/>
                </a:solidFill>
                <a:latin typeface="Times New Roman" panose="02020603050405020304" pitchFamily="18" charset="0"/>
                <a:cs typeface="Times New Roman" panose="02020603050405020304" pitchFamily="18" charset="0"/>
              </a:rPr>
              <a:t>.</a:t>
            </a:r>
            <a:endParaRPr lang="uz-Cyrl-UZ"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33003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643116"/>
            </a:xfrm>
            <a:prstGeom prst="rect">
              <a:avLst/>
            </a:prstGeom>
          </p:spPr>
        </p:pic>
        <p:sp>
          <p:nvSpPr>
            <p:cNvPr id="4" name="object 4"/>
            <p:cNvSpPr/>
            <p:nvPr/>
          </p:nvSpPr>
          <p:spPr>
            <a:xfrm>
              <a:off x="643890" y="285750"/>
              <a:ext cx="7786370" cy="1143000"/>
            </a:xfrm>
            <a:custGeom>
              <a:avLst/>
              <a:gdLst/>
              <a:ahLst/>
              <a:cxnLst/>
              <a:rect l="l" t="t" r="r" b="b"/>
              <a:pathLst>
                <a:path w="7786370" h="1143000">
                  <a:moveTo>
                    <a:pt x="7595615" y="0"/>
                  </a:moveTo>
                  <a:lnTo>
                    <a:pt x="190500" y="0"/>
                  </a:lnTo>
                  <a:lnTo>
                    <a:pt x="146821" y="5034"/>
                  </a:lnTo>
                  <a:lnTo>
                    <a:pt x="106724" y="19372"/>
                  </a:lnTo>
                  <a:lnTo>
                    <a:pt x="71353" y="41867"/>
                  </a:lnTo>
                  <a:lnTo>
                    <a:pt x="41851" y="71374"/>
                  </a:lnTo>
                  <a:lnTo>
                    <a:pt x="19363" y="106746"/>
                  </a:lnTo>
                  <a:lnTo>
                    <a:pt x="5031" y="146837"/>
                  </a:lnTo>
                  <a:lnTo>
                    <a:pt x="0" y="190500"/>
                  </a:lnTo>
                  <a:lnTo>
                    <a:pt x="0" y="952500"/>
                  </a:lnTo>
                  <a:lnTo>
                    <a:pt x="5031" y="996162"/>
                  </a:lnTo>
                  <a:lnTo>
                    <a:pt x="19363" y="1036253"/>
                  </a:lnTo>
                  <a:lnTo>
                    <a:pt x="41851" y="1071625"/>
                  </a:lnTo>
                  <a:lnTo>
                    <a:pt x="71353" y="1101132"/>
                  </a:lnTo>
                  <a:lnTo>
                    <a:pt x="106724" y="1123627"/>
                  </a:lnTo>
                  <a:lnTo>
                    <a:pt x="146821" y="1137965"/>
                  </a:lnTo>
                  <a:lnTo>
                    <a:pt x="190500" y="1143000"/>
                  </a:lnTo>
                  <a:lnTo>
                    <a:pt x="7595615" y="1143000"/>
                  </a:lnTo>
                  <a:lnTo>
                    <a:pt x="7639278" y="1137965"/>
                  </a:lnTo>
                  <a:lnTo>
                    <a:pt x="7679369" y="1123627"/>
                  </a:lnTo>
                  <a:lnTo>
                    <a:pt x="7714741" y="1101132"/>
                  </a:lnTo>
                  <a:lnTo>
                    <a:pt x="7744248" y="1071625"/>
                  </a:lnTo>
                  <a:lnTo>
                    <a:pt x="7766743" y="1036253"/>
                  </a:lnTo>
                  <a:lnTo>
                    <a:pt x="7781081" y="996162"/>
                  </a:lnTo>
                  <a:lnTo>
                    <a:pt x="7786115" y="952500"/>
                  </a:lnTo>
                  <a:lnTo>
                    <a:pt x="7786115" y="190500"/>
                  </a:lnTo>
                  <a:lnTo>
                    <a:pt x="7781081" y="146837"/>
                  </a:lnTo>
                  <a:lnTo>
                    <a:pt x="7766743" y="106746"/>
                  </a:lnTo>
                  <a:lnTo>
                    <a:pt x="7744248" y="71374"/>
                  </a:lnTo>
                  <a:lnTo>
                    <a:pt x="7714741" y="41867"/>
                  </a:lnTo>
                  <a:lnTo>
                    <a:pt x="7679369" y="19372"/>
                  </a:lnTo>
                  <a:lnTo>
                    <a:pt x="7639278" y="5034"/>
                  </a:lnTo>
                  <a:lnTo>
                    <a:pt x="7595615" y="0"/>
                  </a:lnTo>
                  <a:close/>
                </a:path>
              </a:pathLst>
            </a:custGeom>
            <a:solidFill>
              <a:srgbClr val="FFFFFF"/>
            </a:solidFill>
          </p:spPr>
          <p:txBody>
            <a:bodyPr wrap="square" lIns="0" tIns="0" rIns="0" bIns="0" rtlCol="0"/>
            <a:lstStyle/>
            <a:p>
              <a:endParaRPr/>
            </a:p>
          </p:txBody>
        </p:sp>
        <p:sp>
          <p:nvSpPr>
            <p:cNvPr id="5" name="object 5"/>
            <p:cNvSpPr/>
            <p:nvPr/>
          </p:nvSpPr>
          <p:spPr>
            <a:xfrm>
              <a:off x="643890" y="285750"/>
              <a:ext cx="7786370" cy="1143000"/>
            </a:xfrm>
            <a:custGeom>
              <a:avLst/>
              <a:gdLst/>
              <a:ahLst/>
              <a:cxnLst/>
              <a:rect l="l" t="t" r="r" b="b"/>
              <a:pathLst>
                <a:path w="7786370" h="1143000">
                  <a:moveTo>
                    <a:pt x="0" y="190500"/>
                  </a:moveTo>
                  <a:lnTo>
                    <a:pt x="5031" y="146837"/>
                  </a:lnTo>
                  <a:lnTo>
                    <a:pt x="19363" y="106746"/>
                  </a:lnTo>
                  <a:lnTo>
                    <a:pt x="41851" y="71374"/>
                  </a:lnTo>
                  <a:lnTo>
                    <a:pt x="71353" y="41867"/>
                  </a:lnTo>
                  <a:lnTo>
                    <a:pt x="106724" y="19372"/>
                  </a:lnTo>
                  <a:lnTo>
                    <a:pt x="146821" y="5034"/>
                  </a:lnTo>
                  <a:lnTo>
                    <a:pt x="190500" y="0"/>
                  </a:lnTo>
                  <a:lnTo>
                    <a:pt x="7595615" y="0"/>
                  </a:lnTo>
                  <a:lnTo>
                    <a:pt x="7639278" y="5034"/>
                  </a:lnTo>
                  <a:lnTo>
                    <a:pt x="7679369" y="19372"/>
                  </a:lnTo>
                  <a:lnTo>
                    <a:pt x="7714741" y="41867"/>
                  </a:lnTo>
                  <a:lnTo>
                    <a:pt x="7744248" y="71374"/>
                  </a:lnTo>
                  <a:lnTo>
                    <a:pt x="7766743" y="106746"/>
                  </a:lnTo>
                  <a:lnTo>
                    <a:pt x="7781081" y="146837"/>
                  </a:lnTo>
                  <a:lnTo>
                    <a:pt x="7786115" y="190500"/>
                  </a:lnTo>
                  <a:lnTo>
                    <a:pt x="7786115" y="952500"/>
                  </a:lnTo>
                  <a:lnTo>
                    <a:pt x="7781081" y="996162"/>
                  </a:lnTo>
                  <a:lnTo>
                    <a:pt x="7766743" y="1036253"/>
                  </a:lnTo>
                  <a:lnTo>
                    <a:pt x="7744248" y="1071625"/>
                  </a:lnTo>
                  <a:lnTo>
                    <a:pt x="7714741" y="1101132"/>
                  </a:lnTo>
                  <a:lnTo>
                    <a:pt x="7679369" y="1123627"/>
                  </a:lnTo>
                  <a:lnTo>
                    <a:pt x="7639278" y="1137965"/>
                  </a:lnTo>
                  <a:lnTo>
                    <a:pt x="7595615" y="1143000"/>
                  </a:lnTo>
                  <a:lnTo>
                    <a:pt x="190500"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ln w="25908">
              <a:solidFill>
                <a:srgbClr val="080808"/>
              </a:solidFill>
            </a:ln>
          </p:spPr>
          <p:txBody>
            <a:bodyPr wrap="square" lIns="0" tIns="0" rIns="0" bIns="0" rtlCol="0"/>
            <a:lstStyle/>
            <a:p>
              <a:endParaRPr/>
            </a:p>
          </p:txBody>
        </p:sp>
      </p:grpSp>
      <p:sp>
        <p:nvSpPr>
          <p:cNvPr id="6" name="object 6"/>
          <p:cNvSpPr txBox="1">
            <a:spLocks noGrp="1"/>
          </p:cNvSpPr>
          <p:nvPr>
            <p:ph type="title"/>
          </p:nvPr>
        </p:nvSpPr>
        <p:spPr>
          <a:xfrm>
            <a:off x="1178763" y="436245"/>
            <a:ext cx="6715125" cy="820419"/>
          </a:xfrm>
          <a:prstGeom prst="rect">
            <a:avLst/>
          </a:prstGeom>
        </p:spPr>
        <p:txBody>
          <a:bodyPr vert="horz" wrap="square" lIns="0" tIns="11430" rIns="0" bIns="0" rtlCol="0">
            <a:spAutoFit/>
          </a:bodyPr>
          <a:lstStyle/>
          <a:p>
            <a:pPr marL="55244" marR="5080" indent="-43180">
              <a:lnSpc>
                <a:spcPct val="100400"/>
              </a:lnSpc>
              <a:spcBef>
                <a:spcPts val="90"/>
              </a:spcBef>
              <a:tabLst>
                <a:tab pos="2526030" algn="l"/>
                <a:tab pos="4358005" algn="l"/>
                <a:tab pos="5984240" algn="l"/>
              </a:tabLst>
            </a:pPr>
            <a:r>
              <a:rPr sz="2600" i="0" dirty="0">
                <a:latin typeface="Times New Roman"/>
                <a:cs typeface="Times New Roman"/>
              </a:rPr>
              <a:t>O’zbekiston</a:t>
            </a:r>
            <a:r>
              <a:rPr sz="2600" i="0" spc="-35" dirty="0">
                <a:latin typeface="Times New Roman"/>
                <a:cs typeface="Times New Roman"/>
              </a:rPr>
              <a:t> </a:t>
            </a:r>
            <a:r>
              <a:rPr sz="2600" i="0" dirty="0">
                <a:latin typeface="Times New Roman"/>
                <a:cs typeface="Times New Roman"/>
              </a:rPr>
              <a:t>quyidagi</a:t>
            </a:r>
            <a:r>
              <a:rPr sz="2600" i="0" spc="-70" dirty="0">
                <a:latin typeface="Times New Roman"/>
                <a:cs typeface="Times New Roman"/>
              </a:rPr>
              <a:t> </a:t>
            </a:r>
            <a:r>
              <a:rPr sz="2600" i="0" spc="-10" dirty="0">
                <a:latin typeface="Times New Roman"/>
                <a:cs typeface="Times New Roman"/>
              </a:rPr>
              <a:t>xalqaro</a:t>
            </a:r>
            <a:r>
              <a:rPr sz="2600" i="0" dirty="0">
                <a:latin typeface="Times New Roman"/>
                <a:cs typeface="Times New Roman"/>
              </a:rPr>
              <a:t>	</a:t>
            </a:r>
            <a:r>
              <a:rPr sz="2600" i="0" spc="-10" dirty="0">
                <a:latin typeface="Times New Roman"/>
                <a:cs typeface="Times New Roman"/>
              </a:rPr>
              <a:t>tuzilmalar</a:t>
            </a:r>
            <a:r>
              <a:rPr sz="2600" i="0" dirty="0">
                <a:latin typeface="Times New Roman"/>
                <a:cs typeface="Times New Roman"/>
              </a:rPr>
              <a:t>	</a:t>
            </a:r>
            <a:r>
              <a:rPr sz="2600" i="0" spc="-10" dirty="0">
                <a:latin typeface="Times New Roman"/>
                <a:cs typeface="Times New Roman"/>
              </a:rPr>
              <a:t>bilan </a:t>
            </a:r>
            <a:r>
              <a:rPr sz="2600" i="0" dirty="0">
                <a:latin typeface="Times New Roman"/>
                <a:cs typeface="Times New Roman"/>
              </a:rPr>
              <a:t>aloqalarni</a:t>
            </a:r>
            <a:r>
              <a:rPr sz="2600" i="0" spc="-20" dirty="0">
                <a:latin typeface="Times New Roman"/>
                <a:cs typeface="Times New Roman"/>
              </a:rPr>
              <a:t> yangi</a:t>
            </a:r>
            <a:r>
              <a:rPr sz="2600" i="0" dirty="0">
                <a:latin typeface="Times New Roman"/>
                <a:cs typeface="Times New Roman"/>
              </a:rPr>
              <a:t>	bosqichda</a:t>
            </a:r>
            <a:r>
              <a:rPr sz="2600" i="0" spc="-15" dirty="0">
                <a:latin typeface="Times New Roman"/>
                <a:cs typeface="Times New Roman"/>
              </a:rPr>
              <a:t> </a:t>
            </a:r>
            <a:r>
              <a:rPr sz="2600" i="0" dirty="0">
                <a:latin typeface="Times New Roman"/>
                <a:cs typeface="Times New Roman"/>
              </a:rPr>
              <a:t>davom</a:t>
            </a:r>
            <a:r>
              <a:rPr sz="2600" i="0" spc="-30" dirty="0">
                <a:latin typeface="Times New Roman"/>
                <a:cs typeface="Times New Roman"/>
              </a:rPr>
              <a:t> </a:t>
            </a:r>
            <a:r>
              <a:rPr sz="2600" i="0" spc="-10" dirty="0">
                <a:latin typeface="Times New Roman"/>
                <a:cs typeface="Times New Roman"/>
              </a:rPr>
              <a:t>ettirmoqda</a:t>
            </a:r>
            <a:endParaRPr sz="2600">
              <a:latin typeface="Times New Roman"/>
              <a:cs typeface="Times New Roman"/>
            </a:endParaRPr>
          </a:p>
        </p:txBody>
      </p:sp>
      <p:grpSp>
        <p:nvGrpSpPr>
          <p:cNvPr id="7" name="object 7"/>
          <p:cNvGrpSpPr/>
          <p:nvPr/>
        </p:nvGrpSpPr>
        <p:grpSpPr>
          <a:xfrm>
            <a:off x="309372" y="1559052"/>
            <a:ext cx="8526780" cy="4913630"/>
            <a:chOff x="309372" y="1559052"/>
            <a:chExt cx="8526780" cy="4913630"/>
          </a:xfrm>
        </p:grpSpPr>
        <p:sp>
          <p:nvSpPr>
            <p:cNvPr id="8" name="object 8"/>
            <p:cNvSpPr/>
            <p:nvPr/>
          </p:nvSpPr>
          <p:spPr>
            <a:xfrm>
              <a:off x="643890" y="1572006"/>
              <a:ext cx="7786370" cy="571500"/>
            </a:xfrm>
            <a:custGeom>
              <a:avLst/>
              <a:gdLst/>
              <a:ahLst/>
              <a:cxnLst/>
              <a:rect l="l" t="t" r="r" b="b"/>
              <a:pathLst>
                <a:path w="7786370" h="571500">
                  <a:moveTo>
                    <a:pt x="7690865" y="0"/>
                  </a:moveTo>
                  <a:lnTo>
                    <a:pt x="95250" y="0"/>
                  </a:lnTo>
                  <a:lnTo>
                    <a:pt x="58175" y="7489"/>
                  </a:lnTo>
                  <a:lnTo>
                    <a:pt x="27898" y="27908"/>
                  </a:lnTo>
                  <a:lnTo>
                    <a:pt x="7485" y="58185"/>
                  </a:lnTo>
                  <a:lnTo>
                    <a:pt x="0" y="95250"/>
                  </a:lnTo>
                  <a:lnTo>
                    <a:pt x="0" y="476250"/>
                  </a:lnTo>
                  <a:lnTo>
                    <a:pt x="7485" y="513314"/>
                  </a:lnTo>
                  <a:lnTo>
                    <a:pt x="27898" y="543591"/>
                  </a:lnTo>
                  <a:lnTo>
                    <a:pt x="58175" y="564010"/>
                  </a:lnTo>
                  <a:lnTo>
                    <a:pt x="95250" y="571500"/>
                  </a:lnTo>
                  <a:lnTo>
                    <a:pt x="7690865" y="571500"/>
                  </a:lnTo>
                  <a:lnTo>
                    <a:pt x="7727930" y="564010"/>
                  </a:lnTo>
                  <a:lnTo>
                    <a:pt x="7758207" y="543591"/>
                  </a:lnTo>
                  <a:lnTo>
                    <a:pt x="7778626" y="513314"/>
                  </a:lnTo>
                  <a:lnTo>
                    <a:pt x="7786115" y="476250"/>
                  </a:lnTo>
                  <a:lnTo>
                    <a:pt x="7786115" y="95250"/>
                  </a:lnTo>
                  <a:lnTo>
                    <a:pt x="7778626" y="58185"/>
                  </a:lnTo>
                  <a:lnTo>
                    <a:pt x="7758207" y="27908"/>
                  </a:lnTo>
                  <a:lnTo>
                    <a:pt x="7727930" y="7489"/>
                  </a:lnTo>
                  <a:lnTo>
                    <a:pt x="7690865" y="0"/>
                  </a:lnTo>
                  <a:close/>
                </a:path>
              </a:pathLst>
            </a:custGeom>
            <a:solidFill>
              <a:srgbClr val="FFFFFF"/>
            </a:solidFill>
          </p:spPr>
          <p:txBody>
            <a:bodyPr wrap="square" lIns="0" tIns="0" rIns="0" bIns="0" rtlCol="0"/>
            <a:lstStyle/>
            <a:p>
              <a:endParaRPr/>
            </a:p>
          </p:txBody>
        </p:sp>
        <p:sp>
          <p:nvSpPr>
            <p:cNvPr id="9" name="object 9"/>
            <p:cNvSpPr/>
            <p:nvPr/>
          </p:nvSpPr>
          <p:spPr>
            <a:xfrm>
              <a:off x="643890" y="1572006"/>
              <a:ext cx="7786370" cy="571500"/>
            </a:xfrm>
            <a:custGeom>
              <a:avLst/>
              <a:gdLst/>
              <a:ahLst/>
              <a:cxnLst/>
              <a:rect l="l" t="t" r="r" b="b"/>
              <a:pathLst>
                <a:path w="7786370" h="571500">
                  <a:moveTo>
                    <a:pt x="0" y="95250"/>
                  </a:moveTo>
                  <a:lnTo>
                    <a:pt x="7485" y="58185"/>
                  </a:lnTo>
                  <a:lnTo>
                    <a:pt x="27898" y="27908"/>
                  </a:lnTo>
                  <a:lnTo>
                    <a:pt x="58175" y="7489"/>
                  </a:lnTo>
                  <a:lnTo>
                    <a:pt x="95250" y="0"/>
                  </a:lnTo>
                  <a:lnTo>
                    <a:pt x="7690865" y="0"/>
                  </a:lnTo>
                  <a:lnTo>
                    <a:pt x="7727930" y="7489"/>
                  </a:lnTo>
                  <a:lnTo>
                    <a:pt x="7758207" y="27908"/>
                  </a:lnTo>
                  <a:lnTo>
                    <a:pt x="7778626" y="58185"/>
                  </a:lnTo>
                  <a:lnTo>
                    <a:pt x="7786115" y="95250"/>
                  </a:lnTo>
                  <a:lnTo>
                    <a:pt x="7786115" y="476250"/>
                  </a:lnTo>
                  <a:lnTo>
                    <a:pt x="7778626" y="513314"/>
                  </a:lnTo>
                  <a:lnTo>
                    <a:pt x="7758207" y="543591"/>
                  </a:lnTo>
                  <a:lnTo>
                    <a:pt x="7727930" y="564010"/>
                  </a:lnTo>
                  <a:lnTo>
                    <a:pt x="7690865" y="571500"/>
                  </a:lnTo>
                  <a:lnTo>
                    <a:pt x="95250" y="571500"/>
                  </a:lnTo>
                  <a:lnTo>
                    <a:pt x="58175" y="564010"/>
                  </a:lnTo>
                  <a:lnTo>
                    <a:pt x="27898" y="543591"/>
                  </a:lnTo>
                  <a:lnTo>
                    <a:pt x="7485" y="513314"/>
                  </a:lnTo>
                  <a:lnTo>
                    <a:pt x="0" y="476250"/>
                  </a:lnTo>
                  <a:lnTo>
                    <a:pt x="0" y="95250"/>
                  </a:lnTo>
                  <a:close/>
                </a:path>
              </a:pathLst>
            </a:custGeom>
            <a:ln w="25908">
              <a:solidFill>
                <a:srgbClr val="49B0E3"/>
              </a:solidFill>
            </a:ln>
          </p:spPr>
          <p:txBody>
            <a:bodyPr wrap="square" lIns="0" tIns="0" rIns="0" bIns="0" rtlCol="0"/>
            <a:lstStyle/>
            <a:p>
              <a:endParaRPr/>
            </a:p>
          </p:txBody>
        </p:sp>
        <p:sp>
          <p:nvSpPr>
            <p:cNvPr id="10" name="object 10"/>
            <p:cNvSpPr/>
            <p:nvPr/>
          </p:nvSpPr>
          <p:spPr>
            <a:xfrm>
              <a:off x="643890" y="2286762"/>
              <a:ext cx="7786370" cy="571500"/>
            </a:xfrm>
            <a:custGeom>
              <a:avLst/>
              <a:gdLst/>
              <a:ahLst/>
              <a:cxnLst/>
              <a:rect l="l" t="t" r="r" b="b"/>
              <a:pathLst>
                <a:path w="7786370" h="571500">
                  <a:moveTo>
                    <a:pt x="7690865" y="0"/>
                  </a:moveTo>
                  <a:lnTo>
                    <a:pt x="95250" y="0"/>
                  </a:lnTo>
                  <a:lnTo>
                    <a:pt x="58175" y="7489"/>
                  </a:lnTo>
                  <a:lnTo>
                    <a:pt x="27898" y="27908"/>
                  </a:lnTo>
                  <a:lnTo>
                    <a:pt x="7485" y="58185"/>
                  </a:lnTo>
                  <a:lnTo>
                    <a:pt x="0" y="95250"/>
                  </a:lnTo>
                  <a:lnTo>
                    <a:pt x="0" y="476250"/>
                  </a:lnTo>
                  <a:lnTo>
                    <a:pt x="7485" y="513314"/>
                  </a:lnTo>
                  <a:lnTo>
                    <a:pt x="27898" y="543591"/>
                  </a:lnTo>
                  <a:lnTo>
                    <a:pt x="58175" y="564010"/>
                  </a:lnTo>
                  <a:lnTo>
                    <a:pt x="95250" y="571500"/>
                  </a:lnTo>
                  <a:lnTo>
                    <a:pt x="7690865" y="571500"/>
                  </a:lnTo>
                  <a:lnTo>
                    <a:pt x="7727930" y="564010"/>
                  </a:lnTo>
                  <a:lnTo>
                    <a:pt x="7758207" y="543591"/>
                  </a:lnTo>
                  <a:lnTo>
                    <a:pt x="7778626" y="513314"/>
                  </a:lnTo>
                  <a:lnTo>
                    <a:pt x="7786115" y="476250"/>
                  </a:lnTo>
                  <a:lnTo>
                    <a:pt x="7786115" y="95250"/>
                  </a:lnTo>
                  <a:lnTo>
                    <a:pt x="7778626" y="58185"/>
                  </a:lnTo>
                  <a:lnTo>
                    <a:pt x="7758207" y="27908"/>
                  </a:lnTo>
                  <a:lnTo>
                    <a:pt x="7727930" y="7489"/>
                  </a:lnTo>
                  <a:lnTo>
                    <a:pt x="7690865" y="0"/>
                  </a:lnTo>
                  <a:close/>
                </a:path>
              </a:pathLst>
            </a:custGeom>
            <a:solidFill>
              <a:srgbClr val="FFFFFF"/>
            </a:solidFill>
          </p:spPr>
          <p:txBody>
            <a:bodyPr wrap="square" lIns="0" tIns="0" rIns="0" bIns="0" rtlCol="0"/>
            <a:lstStyle/>
            <a:p>
              <a:endParaRPr/>
            </a:p>
          </p:txBody>
        </p:sp>
        <p:sp>
          <p:nvSpPr>
            <p:cNvPr id="11" name="object 11"/>
            <p:cNvSpPr/>
            <p:nvPr/>
          </p:nvSpPr>
          <p:spPr>
            <a:xfrm>
              <a:off x="643890" y="2286762"/>
              <a:ext cx="7786370" cy="571500"/>
            </a:xfrm>
            <a:custGeom>
              <a:avLst/>
              <a:gdLst/>
              <a:ahLst/>
              <a:cxnLst/>
              <a:rect l="l" t="t" r="r" b="b"/>
              <a:pathLst>
                <a:path w="7786370" h="571500">
                  <a:moveTo>
                    <a:pt x="0" y="95250"/>
                  </a:moveTo>
                  <a:lnTo>
                    <a:pt x="7485" y="58185"/>
                  </a:lnTo>
                  <a:lnTo>
                    <a:pt x="27898" y="27908"/>
                  </a:lnTo>
                  <a:lnTo>
                    <a:pt x="58175" y="7489"/>
                  </a:lnTo>
                  <a:lnTo>
                    <a:pt x="95250" y="0"/>
                  </a:lnTo>
                  <a:lnTo>
                    <a:pt x="7690865" y="0"/>
                  </a:lnTo>
                  <a:lnTo>
                    <a:pt x="7727930" y="7489"/>
                  </a:lnTo>
                  <a:lnTo>
                    <a:pt x="7758207" y="27908"/>
                  </a:lnTo>
                  <a:lnTo>
                    <a:pt x="7778626" y="58185"/>
                  </a:lnTo>
                  <a:lnTo>
                    <a:pt x="7786115" y="95250"/>
                  </a:lnTo>
                  <a:lnTo>
                    <a:pt x="7786115" y="476250"/>
                  </a:lnTo>
                  <a:lnTo>
                    <a:pt x="7778626" y="513314"/>
                  </a:lnTo>
                  <a:lnTo>
                    <a:pt x="7758207" y="543591"/>
                  </a:lnTo>
                  <a:lnTo>
                    <a:pt x="7727930" y="564010"/>
                  </a:lnTo>
                  <a:lnTo>
                    <a:pt x="7690865" y="571500"/>
                  </a:lnTo>
                  <a:lnTo>
                    <a:pt x="95250" y="571500"/>
                  </a:lnTo>
                  <a:lnTo>
                    <a:pt x="58175" y="564010"/>
                  </a:lnTo>
                  <a:lnTo>
                    <a:pt x="27898" y="543591"/>
                  </a:lnTo>
                  <a:lnTo>
                    <a:pt x="7485" y="513314"/>
                  </a:lnTo>
                  <a:lnTo>
                    <a:pt x="0" y="476250"/>
                  </a:lnTo>
                  <a:lnTo>
                    <a:pt x="0" y="95250"/>
                  </a:lnTo>
                  <a:close/>
                </a:path>
              </a:pathLst>
            </a:custGeom>
            <a:ln w="25908">
              <a:solidFill>
                <a:srgbClr val="49B0E3"/>
              </a:solidFill>
            </a:ln>
          </p:spPr>
          <p:txBody>
            <a:bodyPr wrap="square" lIns="0" tIns="0" rIns="0" bIns="0" rtlCol="0"/>
            <a:lstStyle/>
            <a:p>
              <a:endParaRPr/>
            </a:p>
          </p:txBody>
        </p:sp>
        <p:sp>
          <p:nvSpPr>
            <p:cNvPr id="12" name="object 12"/>
            <p:cNvSpPr/>
            <p:nvPr/>
          </p:nvSpPr>
          <p:spPr>
            <a:xfrm>
              <a:off x="643890" y="3001518"/>
              <a:ext cx="7786370" cy="571500"/>
            </a:xfrm>
            <a:custGeom>
              <a:avLst/>
              <a:gdLst/>
              <a:ahLst/>
              <a:cxnLst/>
              <a:rect l="l" t="t" r="r" b="b"/>
              <a:pathLst>
                <a:path w="7786370" h="571500">
                  <a:moveTo>
                    <a:pt x="7690865" y="0"/>
                  </a:moveTo>
                  <a:lnTo>
                    <a:pt x="95250" y="0"/>
                  </a:lnTo>
                  <a:lnTo>
                    <a:pt x="58175" y="7489"/>
                  </a:lnTo>
                  <a:lnTo>
                    <a:pt x="27898" y="27908"/>
                  </a:lnTo>
                  <a:lnTo>
                    <a:pt x="7485" y="58185"/>
                  </a:lnTo>
                  <a:lnTo>
                    <a:pt x="0" y="95250"/>
                  </a:lnTo>
                  <a:lnTo>
                    <a:pt x="0" y="476250"/>
                  </a:lnTo>
                  <a:lnTo>
                    <a:pt x="7485" y="513314"/>
                  </a:lnTo>
                  <a:lnTo>
                    <a:pt x="27898" y="543591"/>
                  </a:lnTo>
                  <a:lnTo>
                    <a:pt x="58175" y="564010"/>
                  </a:lnTo>
                  <a:lnTo>
                    <a:pt x="95250" y="571500"/>
                  </a:lnTo>
                  <a:lnTo>
                    <a:pt x="7690865" y="571500"/>
                  </a:lnTo>
                  <a:lnTo>
                    <a:pt x="7727930" y="564010"/>
                  </a:lnTo>
                  <a:lnTo>
                    <a:pt x="7758207" y="543591"/>
                  </a:lnTo>
                  <a:lnTo>
                    <a:pt x="7778626" y="513314"/>
                  </a:lnTo>
                  <a:lnTo>
                    <a:pt x="7786115" y="476250"/>
                  </a:lnTo>
                  <a:lnTo>
                    <a:pt x="7786115" y="95250"/>
                  </a:lnTo>
                  <a:lnTo>
                    <a:pt x="7778626" y="58185"/>
                  </a:lnTo>
                  <a:lnTo>
                    <a:pt x="7758207" y="27908"/>
                  </a:lnTo>
                  <a:lnTo>
                    <a:pt x="7727930" y="7489"/>
                  </a:lnTo>
                  <a:lnTo>
                    <a:pt x="7690865" y="0"/>
                  </a:lnTo>
                  <a:close/>
                </a:path>
              </a:pathLst>
            </a:custGeom>
            <a:solidFill>
              <a:srgbClr val="FFFFFF"/>
            </a:solidFill>
          </p:spPr>
          <p:txBody>
            <a:bodyPr wrap="square" lIns="0" tIns="0" rIns="0" bIns="0" rtlCol="0"/>
            <a:lstStyle/>
            <a:p>
              <a:endParaRPr/>
            </a:p>
          </p:txBody>
        </p:sp>
        <p:sp>
          <p:nvSpPr>
            <p:cNvPr id="13" name="object 13"/>
            <p:cNvSpPr/>
            <p:nvPr/>
          </p:nvSpPr>
          <p:spPr>
            <a:xfrm>
              <a:off x="643890" y="3001518"/>
              <a:ext cx="7786370" cy="571500"/>
            </a:xfrm>
            <a:custGeom>
              <a:avLst/>
              <a:gdLst/>
              <a:ahLst/>
              <a:cxnLst/>
              <a:rect l="l" t="t" r="r" b="b"/>
              <a:pathLst>
                <a:path w="7786370" h="571500">
                  <a:moveTo>
                    <a:pt x="0" y="95250"/>
                  </a:moveTo>
                  <a:lnTo>
                    <a:pt x="7485" y="58185"/>
                  </a:lnTo>
                  <a:lnTo>
                    <a:pt x="27898" y="27908"/>
                  </a:lnTo>
                  <a:lnTo>
                    <a:pt x="58175" y="7489"/>
                  </a:lnTo>
                  <a:lnTo>
                    <a:pt x="95250" y="0"/>
                  </a:lnTo>
                  <a:lnTo>
                    <a:pt x="7690865" y="0"/>
                  </a:lnTo>
                  <a:lnTo>
                    <a:pt x="7727930" y="7489"/>
                  </a:lnTo>
                  <a:lnTo>
                    <a:pt x="7758207" y="27908"/>
                  </a:lnTo>
                  <a:lnTo>
                    <a:pt x="7778626" y="58185"/>
                  </a:lnTo>
                  <a:lnTo>
                    <a:pt x="7786115" y="95250"/>
                  </a:lnTo>
                  <a:lnTo>
                    <a:pt x="7786115" y="476250"/>
                  </a:lnTo>
                  <a:lnTo>
                    <a:pt x="7778626" y="513314"/>
                  </a:lnTo>
                  <a:lnTo>
                    <a:pt x="7758207" y="543591"/>
                  </a:lnTo>
                  <a:lnTo>
                    <a:pt x="7727930" y="564010"/>
                  </a:lnTo>
                  <a:lnTo>
                    <a:pt x="7690865" y="571500"/>
                  </a:lnTo>
                  <a:lnTo>
                    <a:pt x="95250" y="571500"/>
                  </a:lnTo>
                  <a:lnTo>
                    <a:pt x="58175" y="564010"/>
                  </a:lnTo>
                  <a:lnTo>
                    <a:pt x="27898" y="543591"/>
                  </a:lnTo>
                  <a:lnTo>
                    <a:pt x="7485" y="513314"/>
                  </a:lnTo>
                  <a:lnTo>
                    <a:pt x="0" y="476250"/>
                  </a:lnTo>
                  <a:lnTo>
                    <a:pt x="0" y="95250"/>
                  </a:lnTo>
                  <a:close/>
                </a:path>
              </a:pathLst>
            </a:custGeom>
            <a:ln w="25908">
              <a:solidFill>
                <a:srgbClr val="49B0E3"/>
              </a:solidFill>
            </a:ln>
          </p:spPr>
          <p:txBody>
            <a:bodyPr wrap="square" lIns="0" tIns="0" rIns="0" bIns="0" rtlCol="0"/>
            <a:lstStyle/>
            <a:p>
              <a:endParaRPr/>
            </a:p>
          </p:txBody>
        </p:sp>
        <p:sp>
          <p:nvSpPr>
            <p:cNvPr id="14" name="object 14"/>
            <p:cNvSpPr/>
            <p:nvPr/>
          </p:nvSpPr>
          <p:spPr>
            <a:xfrm>
              <a:off x="756666" y="3716274"/>
              <a:ext cx="7673340" cy="571500"/>
            </a:xfrm>
            <a:custGeom>
              <a:avLst/>
              <a:gdLst/>
              <a:ahLst/>
              <a:cxnLst/>
              <a:rect l="l" t="t" r="r" b="b"/>
              <a:pathLst>
                <a:path w="7673340" h="571500">
                  <a:moveTo>
                    <a:pt x="7578089" y="0"/>
                  </a:moveTo>
                  <a:lnTo>
                    <a:pt x="95250" y="0"/>
                  </a:lnTo>
                  <a:lnTo>
                    <a:pt x="58175" y="7489"/>
                  </a:lnTo>
                  <a:lnTo>
                    <a:pt x="27898" y="27908"/>
                  </a:lnTo>
                  <a:lnTo>
                    <a:pt x="7485" y="58185"/>
                  </a:lnTo>
                  <a:lnTo>
                    <a:pt x="0" y="95250"/>
                  </a:lnTo>
                  <a:lnTo>
                    <a:pt x="0" y="476250"/>
                  </a:lnTo>
                  <a:lnTo>
                    <a:pt x="7485" y="513314"/>
                  </a:lnTo>
                  <a:lnTo>
                    <a:pt x="27898" y="543591"/>
                  </a:lnTo>
                  <a:lnTo>
                    <a:pt x="58175" y="564010"/>
                  </a:lnTo>
                  <a:lnTo>
                    <a:pt x="95250" y="571500"/>
                  </a:lnTo>
                  <a:lnTo>
                    <a:pt x="7578089" y="571500"/>
                  </a:lnTo>
                  <a:lnTo>
                    <a:pt x="7615154" y="564010"/>
                  </a:lnTo>
                  <a:lnTo>
                    <a:pt x="7645431" y="543591"/>
                  </a:lnTo>
                  <a:lnTo>
                    <a:pt x="7665850" y="513314"/>
                  </a:lnTo>
                  <a:lnTo>
                    <a:pt x="7673339" y="476250"/>
                  </a:lnTo>
                  <a:lnTo>
                    <a:pt x="7673339" y="95250"/>
                  </a:lnTo>
                  <a:lnTo>
                    <a:pt x="7665850" y="58185"/>
                  </a:lnTo>
                  <a:lnTo>
                    <a:pt x="7645431" y="27908"/>
                  </a:lnTo>
                  <a:lnTo>
                    <a:pt x="7615154" y="7489"/>
                  </a:lnTo>
                  <a:lnTo>
                    <a:pt x="7578089" y="0"/>
                  </a:lnTo>
                  <a:close/>
                </a:path>
              </a:pathLst>
            </a:custGeom>
            <a:solidFill>
              <a:srgbClr val="FFFFFF"/>
            </a:solidFill>
          </p:spPr>
          <p:txBody>
            <a:bodyPr wrap="square" lIns="0" tIns="0" rIns="0" bIns="0" rtlCol="0"/>
            <a:lstStyle/>
            <a:p>
              <a:endParaRPr/>
            </a:p>
          </p:txBody>
        </p:sp>
        <p:sp>
          <p:nvSpPr>
            <p:cNvPr id="15" name="object 15"/>
            <p:cNvSpPr/>
            <p:nvPr/>
          </p:nvSpPr>
          <p:spPr>
            <a:xfrm>
              <a:off x="756666" y="3716274"/>
              <a:ext cx="7673340" cy="571500"/>
            </a:xfrm>
            <a:custGeom>
              <a:avLst/>
              <a:gdLst/>
              <a:ahLst/>
              <a:cxnLst/>
              <a:rect l="l" t="t" r="r" b="b"/>
              <a:pathLst>
                <a:path w="7673340" h="571500">
                  <a:moveTo>
                    <a:pt x="0" y="95250"/>
                  </a:moveTo>
                  <a:lnTo>
                    <a:pt x="7485" y="58185"/>
                  </a:lnTo>
                  <a:lnTo>
                    <a:pt x="27898" y="27908"/>
                  </a:lnTo>
                  <a:lnTo>
                    <a:pt x="58175" y="7489"/>
                  </a:lnTo>
                  <a:lnTo>
                    <a:pt x="95250" y="0"/>
                  </a:lnTo>
                  <a:lnTo>
                    <a:pt x="7578089" y="0"/>
                  </a:lnTo>
                  <a:lnTo>
                    <a:pt x="7615154" y="7489"/>
                  </a:lnTo>
                  <a:lnTo>
                    <a:pt x="7645431" y="27908"/>
                  </a:lnTo>
                  <a:lnTo>
                    <a:pt x="7665850" y="58185"/>
                  </a:lnTo>
                  <a:lnTo>
                    <a:pt x="7673339" y="95250"/>
                  </a:lnTo>
                  <a:lnTo>
                    <a:pt x="7673339" y="476250"/>
                  </a:lnTo>
                  <a:lnTo>
                    <a:pt x="7665850" y="513314"/>
                  </a:lnTo>
                  <a:lnTo>
                    <a:pt x="7645431" y="543591"/>
                  </a:lnTo>
                  <a:lnTo>
                    <a:pt x="7615154" y="564010"/>
                  </a:lnTo>
                  <a:lnTo>
                    <a:pt x="7578089" y="571500"/>
                  </a:lnTo>
                  <a:lnTo>
                    <a:pt x="95250" y="571500"/>
                  </a:lnTo>
                  <a:lnTo>
                    <a:pt x="58175" y="564010"/>
                  </a:lnTo>
                  <a:lnTo>
                    <a:pt x="27898" y="543591"/>
                  </a:lnTo>
                  <a:lnTo>
                    <a:pt x="7485" y="513314"/>
                  </a:lnTo>
                  <a:lnTo>
                    <a:pt x="0" y="476250"/>
                  </a:lnTo>
                  <a:lnTo>
                    <a:pt x="0" y="95250"/>
                  </a:lnTo>
                  <a:close/>
                </a:path>
              </a:pathLst>
            </a:custGeom>
            <a:ln w="25908">
              <a:solidFill>
                <a:srgbClr val="49B0E3"/>
              </a:solidFill>
            </a:ln>
          </p:spPr>
          <p:txBody>
            <a:bodyPr wrap="square" lIns="0" tIns="0" rIns="0" bIns="0" rtlCol="0"/>
            <a:lstStyle/>
            <a:p>
              <a:endParaRPr/>
            </a:p>
          </p:txBody>
        </p:sp>
        <p:sp>
          <p:nvSpPr>
            <p:cNvPr id="16" name="object 16"/>
            <p:cNvSpPr/>
            <p:nvPr/>
          </p:nvSpPr>
          <p:spPr>
            <a:xfrm>
              <a:off x="322326" y="4459986"/>
              <a:ext cx="8501380" cy="1999614"/>
            </a:xfrm>
            <a:custGeom>
              <a:avLst/>
              <a:gdLst/>
              <a:ahLst/>
              <a:cxnLst/>
              <a:rect l="l" t="t" r="r" b="b"/>
              <a:pathLst>
                <a:path w="8501380" h="1999614">
                  <a:moveTo>
                    <a:pt x="8167624" y="0"/>
                  </a:moveTo>
                  <a:lnTo>
                    <a:pt x="333260" y="0"/>
                  </a:lnTo>
                  <a:lnTo>
                    <a:pt x="284012" y="3613"/>
                  </a:lnTo>
                  <a:lnTo>
                    <a:pt x="237008" y="14111"/>
                  </a:lnTo>
                  <a:lnTo>
                    <a:pt x="192763" y="30976"/>
                  </a:lnTo>
                  <a:lnTo>
                    <a:pt x="151793" y="53694"/>
                  </a:lnTo>
                  <a:lnTo>
                    <a:pt x="114614" y="81748"/>
                  </a:lnTo>
                  <a:lnTo>
                    <a:pt x="81741" y="114622"/>
                  </a:lnTo>
                  <a:lnTo>
                    <a:pt x="53688" y="151801"/>
                  </a:lnTo>
                  <a:lnTo>
                    <a:pt x="30973" y="192769"/>
                  </a:lnTo>
                  <a:lnTo>
                    <a:pt x="14109" y="237010"/>
                  </a:lnTo>
                  <a:lnTo>
                    <a:pt x="3613" y="284008"/>
                  </a:lnTo>
                  <a:lnTo>
                    <a:pt x="0" y="333247"/>
                  </a:lnTo>
                  <a:lnTo>
                    <a:pt x="0" y="1666227"/>
                  </a:lnTo>
                  <a:lnTo>
                    <a:pt x="3613" y="1715475"/>
                  </a:lnTo>
                  <a:lnTo>
                    <a:pt x="14109" y="1762479"/>
                  </a:lnTo>
                  <a:lnTo>
                    <a:pt x="30973" y="1806724"/>
                  </a:lnTo>
                  <a:lnTo>
                    <a:pt x="53688" y="1847694"/>
                  </a:lnTo>
                  <a:lnTo>
                    <a:pt x="81741" y="1884873"/>
                  </a:lnTo>
                  <a:lnTo>
                    <a:pt x="114614" y="1917746"/>
                  </a:lnTo>
                  <a:lnTo>
                    <a:pt x="151793" y="1945799"/>
                  </a:lnTo>
                  <a:lnTo>
                    <a:pt x="192763" y="1968514"/>
                  </a:lnTo>
                  <a:lnTo>
                    <a:pt x="237008" y="1985378"/>
                  </a:lnTo>
                  <a:lnTo>
                    <a:pt x="284012" y="1995874"/>
                  </a:lnTo>
                  <a:lnTo>
                    <a:pt x="333260" y="1999488"/>
                  </a:lnTo>
                  <a:lnTo>
                    <a:pt x="8167624" y="1999488"/>
                  </a:lnTo>
                  <a:lnTo>
                    <a:pt x="8216863" y="1995874"/>
                  </a:lnTo>
                  <a:lnTo>
                    <a:pt x="8263861" y="1985378"/>
                  </a:lnTo>
                  <a:lnTo>
                    <a:pt x="8308102" y="1968514"/>
                  </a:lnTo>
                  <a:lnTo>
                    <a:pt x="8349070" y="1945799"/>
                  </a:lnTo>
                  <a:lnTo>
                    <a:pt x="8386249" y="1917746"/>
                  </a:lnTo>
                  <a:lnTo>
                    <a:pt x="8419123" y="1884873"/>
                  </a:lnTo>
                  <a:lnTo>
                    <a:pt x="8447177" y="1847694"/>
                  </a:lnTo>
                  <a:lnTo>
                    <a:pt x="8469895" y="1806724"/>
                  </a:lnTo>
                  <a:lnTo>
                    <a:pt x="8486760" y="1762479"/>
                  </a:lnTo>
                  <a:lnTo>
                    <a:pt x="8497258" y="1715475"/>
                  </a:lnTo>
                  <a:lnTo>
                    <a:pt x="8500872" y="1666227"/>
                  </a:lnTo>
                  <a:lnTo>
                    <a:pt x="8500872" y="333247"/>
                  </a:lnTo>
                  <a:lnTo>
                    <a:pt x="8497258" y="284008"/>
                  </a:lnTo>
                  <a:lnTo>
                    <a:pt x="8486760" y="237010"/>
                  </a:lnTo>
                  <a:lnTo>
                    <a:pt x="8469895" y="192769"/>
                  </a:lnTo>
                  <a:lnTo>
                    <a:pt x="8447177" y="151801"/>
                  </a:lnTo>
                  <a:lnTo>
                    <a:pt x="8419123" y="114622"/>
                  </a:lnTo>
                  <a:lnTo>
                    <a:pt x="8386249" y="81748"/>
                  </a:lnTo>
                  <a:lnTo>
                    <a:pt x="8349070" y="53694"/>
                  </a:lnTo>
                  <a:lnTo>
                    <a:pt x="8308102" y="30976"/>
                  </a:lnTo>
                  <a:lnTo>
                    <a:pt x="8263861" y="14111"/>
                  </a:lnTo>
                  <a:lnTo>
                    <a:pt x="8216863" y="3613"/>
                  </a:lnTo>
                  <a:lnTo>
                    <a:pt x="8167624" y="0"/>
                  </a:lnTo>
                  <a:close/>
                </a:path>
              </a:pathLst>
            </a:custGeom>
            <a:solidFill>
              <a:srgbClr val="FFFFFF"/>
            </a:solidFill>
          </p:spPr>
          <p:txBody>
            <a:bodyPr wrap="square" lIns="0" tIns="0" rIns="0" bIns="0" rtlCol="0"/>
            <a:lstStyle/>
            <a:p>
              <a:endParaRPr/>
            </a:p>
          </p:txBody>
        </p:sp>
        <p:sp>
          <p:nvSpPr>
            <p:cNvPr id="17" name="object 17"/>
            <p:cNvSpPr/>
            <p:nvPr/>
          </p:nvSpPr>
          <p:spPr>
            <a:xfrm>
              <a:off x="322326" y="4459986"/>
              <a:ext cx="8501380" cy="1999614"/>
            </a:xfrm>
            <a:custGeom>
              <a:avLst/>
              <a:gdLst/>
              <a:ahLst/>
              <a:cxnLst/>
              <a:rect l="l" t="t" r="r" b="b"/>
              <a:pathLst>
                <a:path w="8501380" h="1999614">
                  <a:moveTo>
                    <a:pt x="0" y="333247"/>
                  </a:moveTo>
                  <a:lnTo>
                    <a:pt x="3613" y="284008"/>
                  </a:lnTo>
                  <a:lnTo>
                    <a:pt x="14109" y="237010"/>
                  </a:lnTo>
                  <a:lnTo>
                    <a:pt x="30973" y="192769"/>
                  </a:lnTo>
                  <a:lnTo>
                    <a:pt x="53688" y="151801"/>
                  </a:lnTo>
                  <a:lnTo>
                    <a:pt x="81741" y="114622"/>
                  </a:lnTo>
                  <a:lnTo>
                    <a:pt x="114614" y="81748"/>
                  </a:lnTo>
                  <a:lnTo>
                    <a:pt x="151793" y="53694"/>
                  </a:lnTo>
                  <a:lnTo>
                    <a:pt x="192763" y="30976"/>
                  </a:lnTo>
                  <a:lnTo>
                    <a:pt x="237008" y="14111"/>
                  </a:lnTo>
                  <a:lnTo>
                    <a:pt x="284012" y="3613"/>
                  </a:lnTo>
                  <a:lnTo>
                    <a:pt x="333260" y="0"/>
                  </a:lnTo>
                  <a:lnTo>
                    <a:pt x="8167624" y="0"/>
                  </a:lnTo>
                  <a:lnTo>
                    <a:pt x="8216863" y="3613"/>
                  </a:lnTo>
                  <a:lnTo>
                    <a:pt x="8263861" y="14111"/>
                  </a:lnTo>
                  <a:lnTo>
                    <a:pt x="8308102" y="30976"/>
                  </a:lnTo>
                  <a:lnTo>
                    <a:pt x="8349070" y="53694"/>
                  </a:lnTo>
                  <a:lnTo>
                    <a:pt x="8386249" y="81748"/>
                  </a:lnTo>
                  <a:lnTo>
                    <a:pt x="8419123" y="114622"/>
                  </a:lnTo>
                  <a:lnTo>
                    <a:pt x="8447177" y="151801"/>
                  </a:lnTo>
                  <a:lnTo>
                    <a:pt x="8469895" y="192769"/>
                  </a:lnTo>
                  <a:lnTo>
                    <a:pt x="8486760" y="237010"/>
                  </a:lnTo>
                  <a:lnTo>
                    <a:pt x="8497258" y="284008"/>
                  </a:lnTo>
                  <a:lnTo>
                    <a:pt x="8500872" y="333247"/>
                  </a:lnTo>
                  <a:lnTo>
                    <a:pt x="8500872" y="1666227"/>
                  </a:lnTo>
                  <a:lnTo>
                    <a:pt x="8497258" y="1715475"/>
                  </a:lnTo>
                  <a:lnTo>
                    <a:pt x="8486760" y="1762479"/>
                  </a:lnTo>
                  <a:lnTo>
                    <a:pt x="8469895" y="1806724"/>
                  </a:lnTo>
                  <a:lnTo>
                    <a:pt x="8447177" y="1847694"/>
                  </a:lnTo>
                  <a:lnTo>
                    <a:pt x="8419123" y="1884873"/>
                  </a:lnTo>
                  <a:lnTo>
                    <a:pt x="8386249" y="1917746"/>
                  </a:lnTo>
                  <a:lnTo>
                    <a:pt x="8349070" y="1945799"/>
                  </a:lnTo>
                  <a:lnTo>
                    <a:pt x="8308102" y="1968514"/>
                  </a:lnTo>
                  <a:lnTo>
                    <a:pt x="8263861" y="1985378"/>
                  </a:lnTo>
                  <a:lnTo>
                    <a:pt x="8216863" y="1995874"/>
                  </a:lnTo>
                  <a:lnTo>
                    <a:pt x="8167624" y="1999488"/>
                  </a:lnTo>
                  <a:lnTo>
                    <a:pt x="333260" y="1999488"/>
                  </a:lnTo>
                  <a:lnTo>
                    <a:pt x="284012" y="1995874"/>
                  </a:lnTo>
                  <a:lnTo>
                    <a:pt x="237008" y="1985378"/>
                  </a:lnTo>
                  <a:lnTo>
                    <a:pt x="192763" y="1968514"/>
                  </a:lnTo>
                  <a:lnTo>
                    <a:pt x="151793" y="1945799"/>
                  </a:lnTo>
                  <a:lnTo>
                    <a:pt x="114614" y="1917746"/>
                  </a:lnTo>
                  <a:lnTo>
                    <a:pt x="81741" y="1884873"/>
                  </a:lnTo>
                  <a:lnTo>
                    <a:pt x="53688" y="1847694"/>
                  </a:lnTo>
                  <a:lnTo>
                    <a:pt x="30973" y="1806724"/>
                  </a:lnTo>
                  <a:lnTo>
                    <a:pt x="14109" y="1762479"/>
                  </a:lnTo>
                  <a:lnTo>
                    <a:pt x="3613" y="1715475"/>
                  </a:lnTo>
                  <a:lnTo>
                    <a:pt x="0" y="1666227"/>
                  </a:lnTo>
                  <a:lnTo>
                    <a:pt x="0" y="333247"/>
                  </a:lnTo>
                  <a:close/>
                </a:path>
              </a:pathLst>
            </a:custGeom>
            <a:ln w="25908">
              <a:solidFill>
                <a:srgbClr val="080808"/>
              </a:solidFill>
            </a:ln>
          </p:spPr>
          <p:txBody>
            <a:bodyPr wrap="square" lIns="0" tIns="0" rIns="0" bIns="0" rtlCol="0"/>
            <a:lstStyle/>
            <a:p>
              <a:endParaRPr/>
            </a:p>
          </p:txBody>
        </p:sp>
      </p:grpSp>
      <p:sp>
        <p:nvSpPr>
          <p:cNvPr id="18" name="object 18"/>
          <p:cNvSpPr txBox="1">
            <a:spLocks noGrp="1"/>
          </p:cNvSpPr>
          <p:nvPr>
            <p:ph type="body" idx="1"/>
          </p:nvPr>
        </p:nvSpPr>
        <p:spPr>
          <a:prstGeom prst="rect">
            <a:avLst/>
          </a:prstGeom>
        </p:spPr>
        <p:txBody>
          <a:bodyPr vert="horz" wrap="square" lIns="0" tIns="12700" rIns="0" bIns="0" rtlCol="0">
            <a:spAutoFit/>
          </a:bodyPr>
          <a:lstStyle/>
          <a:p>
            <a:pPr marL="1270" marR="63500" algn="ctr">
              <a:lnSpc>
                <a:spcPct val="100000"/>
              </a:lnSpc>
              <a:spcBef>
                <a:spcPts val="100"/>
              </a:spcBef>
            </a:pPr>
            <a:r>
              <a:rPr dirty="0"/>
              <a:t>Birlashgan</a:t>
            </a:r>
            <a:r>
              <a:rPr spc="-30" dirty="0"/>
              <a:t> </a:t>
            </a:r>
            <a:r>
              <a:rPr dirty="0"/>
              <a:t>Millatlar</a:t>
            </a:r>
            <a:r>
              <a:rPr spc="-75" dirty="0"/>
              <a:t> </a:t>
            </a:r>
            <a:r>
              <a:rPr spc="-10" dirty="0"/>
              <a:t>Tashkiloti</a:t>
            </a:r>
          </a:p>
          <a:p>
            <a:pPr marL="1270" marR="66040" algn="ctr">
              <a:lnSpc>
                <a:spcPct val="100000"/>
              </a:lnSpc>
              <a:spcBef>
                <a:spcPts val="2745"/>
              </a:spcBef>
            </a:pPr>
            <a:r>
              <a:rPr dirty="0"/>
              <a:t>Islom</a:t>
            </a:r>
            <a:r>
              <a:rPr spc="-30" dirty="0"/>
              <a:t> </a:t>
            </a:r>
            <a:r>
              <a:rPr dirty="0"/>
              <a:t>hamkorlik</a:t>
            </a:r>
            <a:r>
              <a:rPr spc="-15" dirty="0"/>
              <a:t> </a:t>
            </a:r>
            <a:r>
              <a:rPr spc="-10" dirty="0"/>
              <a:t>tashkiloti</a:t>
            </a:r>
          </a:p>
          <a:p>
            <a:pPr marL="2103755" marR="2056764" indent="-111760" algn="ctr">
              <a:lnSpc>
                <a:spcPct val="195300"/>
              </a:lnSpc>
              <a:spcBef>
                <a:spcPts val="5"/>
              </a:spcBef>
            </a:pPr>
            <a:r>
              <a:rPr dirty="0"/>
              <a:t>Shanxay</a:t>
            </a:r>
            <a:r>
              <a:rPr spc="-10" dirty="0"/>
              <a:t> </a:t>
            </a:r>
            <a:r>
              <a:rPr dirty="0"/>
              <a:t>hamkorlik</a:t>
            </a:r>
            <a:r>
              <a:rPr spc="-25" dirty="0"/>
              <a:t> </a:t>
            </a:r>
            <a:r>
              <a:rPr spc="-10" dirty="0"/>
              <a:t>tashkiloti </a:t>
            </a:r>
            <a:r>
              <a:rPr dirty="0"/>
              <a:t>Mustaqil</a:t>
            </a:r>
            <a:r>
              <a:rPr spc="-45" dirty="0"/>
              <a:t> </a:t>
            </a:r>
            <a:r>
              <a:rPr dirty="0"/>
              <a:t>Davlatlar</a:t>
            </a:r>
            <a:r>
              <a:rPr spc="-55" dirty="0"/>
              <a:t> </a:t>
            </a:r>
            <a:r>
              <a:rPr spc="-10" dirty="0"/>
              <a:t>Hamdo'stligi</a:t>
            </a:r>
          </a:p>
          <a:p>
            <a:pPr marL="1270">
              <a:lnSpc>
                <a:spcPct val="100000"/>
              </a:lnSpc>
              <a:spcBef>
                <a:spcPts val="229"/>
              </a:spcBef>
            </a:pPr>
            <a:endParaRPr spc="-10" dirty="0"/>
          </a:p>
          <a:p>
            <a:pPr marL="13970" marR="5080" algn="ctr">
              <a:lnSpc>
                <a:spcPct val="100000"/>
              </a:lnSpc>
            </a:pPr>
            <a:r>
              <a:rPr lang="en-US" dirty="0" err="1"/>
              <a:t>Ye</a:t>
            </a:r>
            <a:r>
              <a:rPr dirty="0" err="1"/>
              <a:t>vropa</a:t>
            </a:r>
            <a:r>
              <a:rPr spc="-20" dirty="0"/>
              <a:t> </a:t>
            </a:r>
            <a:r>
              <a:rPr dirty="0"/>
              <a:t>tiklanish</a:t>
            </a:r>
            <a:r>
              <a:rPr spc="-15" dirty="0"/>
              <a:t> </a:t>
            </a:r>
            <a:r>
              <a:rPr dirty="0"/>
              <a:t>va</a:t>
            </a:r>
            <a:r>
              <a:rPr spc="-15" dirty="0"/>
              <a:t> </a:t>
            </a:r>
            <a:r>
              <a:rPr dirty="0"/>
              <a:t>taraqqiyot</a:t>
            </a:r>
            <a:r>
              <a:rPr spc="-20" dirty="0"/>
              <a:t> </a:t>
            </a:r>
            <a:r>
              <a:rPr dirty="0"/>
              <a:t>banki</a:t>
            </a:r>
            <a:r>
              <a:rPr spc="-20" dirty="0"/>
              <a:t> </a:t>
            </a:r>
            <a:r>
              <a:rPr dirty="0"/>
              <a:t>bilan</a:t>
            </a:r>
            <a:r>
              <a:rPr spc="-20" dirty="0"/>
              <a:t> </a:t>
            </a:r>
            <a:r>
              <a:rPr dirty="0"/>
              <a:t>hamkorligimiz</a:t>
            </a:r>
            <a:r>
              <a:rPr spc="-10" dirty="0"/>
              <a:t> tiklandi, </a:t>
            </a:r>
            <a:r>
              <a:rPr lang="en-US" dirty="0" err="1"/>
              <a:t>Ye</a:t>
            </a:r>
            <a:r>
              <a:rPr dirty="0" err="1"/>
              <a:t>vropa</a:t>
            </a:r>
            <a:r>
              <a:rPr spc="-15" dirty="0"/>
              <a:t> </a:t>
            </a:r>
            <a:r>
              <a:rPr dirty="0"/>
              <a:t>investisiya</a:t>
            </a:r>
            <a:r>
              <a:rPr spc="-40" dirty="0"/>
              <a:t> </a:t>
            </a:r>
            <a:r>
              <a:rPr dirty="0"/>
              <a:t>banki</a:t>
            </a:r>
            <a:r>
              <a:rPr spc="-10" dirty="0"/>
              <a:t> </a:t>
            </a:r>
            <a:r>
              <a:rPr dirty="0"/>
              <a:t>bilan</a:t>
            </a:r>
            <a:r>
              <a:rPr spc="-25" dirty="0"/>
              <a:t> </a:t>
            </a:r>
            <a:r>
              <a:rPr dirty="0"/>
              <a:t>sheriklik</a:t>
            </a:r>
            <a:r>
              <a:rPr spc="-40" dirty="0"/>
              <a:t> </a:t>
            </a:r>
            <a:r>
              <a:rPr dirty="0"/>
              <a:t>aloqalari</a:t>
            </a:r>
            <a:r>
              <a:rPr spc="-35" dirty="0"/>
              <a:t> </a:t>
            </a:r>
            <a:r>
              <a:rPr dirty="0"/>
              <a:t>o'rnatildi.</a:t>
            </a:r>
            <a:r>
              <a:rPr spc="-40" dirty="0"/>
              <a:t> </a:t>
            </a:r>
            <a:r>
              <a:rPr spc="-10" dirty="0"/>
              <a:t>Jahon </a:t>
            </a:r>
            <a:r>
              <a:rPr dirty="0"/>
              <a:t>banki,</a:t>
            </a:r>
            <a:r>
              <a:rPr spc="-30" dirty="0"/>
              <a:t> </a:t>
            </a:r>
            <a:r>
              <a:rPr lang="en-US" dirty="0" err="1"/>
              <a:t>X</a:t>
            </a:r>
            <a:r>
              <a:rPr dirty="0" err="1"/>
              <a:t>alqaro</a:t>
            </a:r>
            <a:r>
              <a:rPr spc="-35" dirty="0"/>
              <a:t> </a:t>
            </a:r>
            <a:r>
              <a:rPr dirty="0"/>
              <a:t>valyuta</a:t>
            </a:r>
            <a:r>
              <a:rPr spc="-45" dirty="0"/>
              <a:t> </a:t>
            </a:r>
            <a:r>
              <a:rPr dirty="0"/>
              <a:t>jamg'armasi,</a:t>
            </a:r>
            <a:r>
              <a:rPr spc="-5" dirty="0"/>
              <a:t> </a:t>
            </a:r>
            <a:r>
              <a:rPr dirty="0"/>
              <a:t>Osiyo</a:t>
            </a:r>
            <a:r>
              <a:rPr spc="-15" dirty="0"/>
              <a:t> </a:t>
            </a:r>
            <a:r>
              <a:rPr dirty="0"/>
              <a:t>taraqqiyot</a:t>
            </a:r>
            <a:r>
              <a:rPr spc="-40" dirty="0"/>
              <a:t> </a:t>
            </a:r>
            <a:r>
              <a:rPr dirty="0"/>
              <a:t>banki,</a:t>
            </a:r>
            <a:r>
              <a:rPr spc="-30" dirty="0"/>
              <a:t> </a:t>
            </a:r>
            <a:r>
              <a:rPr spc="-10" dirty="0"/>
              <a:t>Islom </a:t>
            </a:r>
            <a:r>
              <a:rPr dirty="0"/>
              <a:t>taraqqiyot</a:t>
            </a:r>
            <a:r>
              <a:rPr spc="-45" dirty="0"/>
              <a:t> </a:t>
            </a:r>
            <a:r>
              <a:rPr dirty="0"/>
              <a:t>banki,</a:t>
            </a:r>
            <a:r>
              <a:rPr spc="-25" dirty="0"/>
              <a:t> </a:t>
            </a:r>
            <a:r>
              <a:rPr dirty="0"/>
              <a:t>Osiyo</a:t>
            </a:r>
            <a:r>
              <a:rPr spc="-15" dirty="0"/>
              <a:t> </a:t>
            </a:r>
            <a:r>
              <a:rPr dirty="0"/>
              <a:t>infratuzilma</a:t>
            </a:r>
            <a:r>
              <a:rPr spc="-35" dirty="0"/>
              <a:t> </a:t>
            </a:r>
            <a:r>
              <a:rPr dirty="0"/>
              <a:t>investisiyalar</a:t>
            </a:r>
            <a:r>
              <a:rPr spc="-35" dirty="0"/>
              <a:t> </a:t>
            </a:r>
            <a:r>
              <a:rPr dirty="0"/>
              <a:t>banki</a:t>
            </a:r>
            <a:r>
              <a:rPr spc="-15" dirty="0"/>
              <a:t> </a:t>
            </a:r>
            <a:r>
              <a:rPr spc="-10" dirty="0"/>
              <a:t>bilan </a:t>
            </a:r>
            <a:r>
              <a:rPr dirty="0"/>
              <a:t>o'zaro</a:t>
            </a:r>
            <a:r>
              <a:rPr spc="-10" dirty="0"/>
              <a:t> </a:t>
            </a:r>
            <a:r>
              <a:rPr dirty="0"/>
              <a:t>hamkorlik</a:t>
            </a:r>
            <a:r>
              <a:rPr spc="-20" dirty="0"/>
              <a:t> </a:t>
            </a:r>
            <a:r>
              <a:rPr dirty="0"/>
              <a:t>samarali</a:t>
            </a:r>
            <a:r>
              <a:rPr spc="-25" dirty="0"/>
              <a:t> </a:t>
            </a:r>
            <a:r>
              <a:rPr dirty="0"/>
              <a:t>tus</a:t>
            </a:r>
            <a:r>
              <a:rPr spc="-20" dirty="0"/>
              <a:t> </a:t>
            </a:r>
            <a:r>
              <a:rPr spc="-10" dirty="0"/>
              <a:t>olmoqda.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20" y="65531"/>
            <a:ext cx="8943594" cy="1668018"/>
          </a:xfrm>
          <a:prstGeom prst="rect">
            <a:avLst/>
          </a:prstGeom>
        </p:spPr>
      </p:pic>
      <p:sp>
        <p:nvSpPr>
          <p:cNvPr id="3" name="object 3"/>
          <p:cNvSpPr txBox="1"/>
          <p:nvPr/>
        </p:nvSpPr>
        <p:spPr>
          <a:xfrm>
            <a:off x="764235" y="163449"/>
            <a:ext cx="7581265" cy="727075"/>
          </a:xfrm>
          <a:prstGeom prst="rect">
            <a:avLst/>
          </a:prstGeom>
        </p:spPr>
        <p:txBody>
          <a:bodyPr vert="horz" wrap="square" lIns="0" tIns="12700" rIns="0" bIns="0" rtlCol="0">
            <a:spAutoFit/>
          </a:bodyPr>
          <a:lstStyle/>
          <a:p>
            <a:pPr marL="676910" marR="5080" indent="-664845">
              <a:lnSpc>
                <a:spcPct val="100000"/>
              </a:lnSpc>
              <a:spcBef>
                <a:spcPts val="100"/>
              </a:spcBef>
            </a:pPr>
            <a:r>
              <a:rPr sz="2300" b="1" dirty="0">
                <a:solidFill>
                  <a:srgbClr val="080808"/>
                </a:solidFill>
                <a:latin typeface="Times New Roman" panose="02020603050405020304" pitchFamily="18" charset="0"/>
                <a:cs typeface="Times New Roman" panose="02020603050405020304" pitchFamily="18" charset="0"/>
              </a:rPr>
              <a:t>Markaziy</a:t>
            </a:r>
            <a:r>
              <a:rPr sz="2300" b="1" spc="-35"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Osiyoda</a:t>
            </a:r>
            <a:r>
              <a:rPr sz="2300" b="1" spc="-25"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MDH</a:t>
            </a:r>
            <a:r>
              <a:rPr sz="2300" b="1" spc="-10" dirty="0">
                <a:solidFill>
                  <a:srgbClr val="080808"/>
                </a:solidFill>
                <a:latin typeface="Times New Roman" panose="02020603050405020304" pitchFamily="18" charset="0"/>
                <a:cs typeface="Times New Roman" panose="02020603050405020304" pitchFamily="18" charset="0"/>
              </a:rPr>
              <a:t> davlatlari,</a:t>
            </a:r>
            <a:r>
              <a:rPr sz="2300" b="1" spc="-45" dirty="0">
                <a:solidFill>
                  <a:srgbClr val="080808"/>
                </a:solidFill>
                <a:latin typeface="Times New Roman" panose="02020603050405020304" pitchFamily="18" charset="0"/>
                <a:cs typeface="Times New Roman" panose="02020603050405020304" pitchFamily="18" charset="0"/>
              </a:rPr>
              <a:t> </a:t>
            </a:r>
            <a:r>
              <a:rPr sz="2300" b="1" dirty="0" err="1">
                <a:solidFill>
                  <a:srgbClr val="080808"/>
                </a:solidFill>
                <a:latin typeface="Times New Roman" panose="02020603050405020304" pitchFamily="18" charset="0"/>
                <a:cs typeface="Times New Roman" panose="02020603050405020304" pitchFamily="18" charset="0"/>
              </a:rPr>
              <a:t>G</a:t>
            </a:r>
            <a:r>
              <a:rPr lang="en-US" sz="2300" b="1" dirty="0" err="1">
                <a:solidFill>
                  <a:srgbClr val="080808"/>
                </a:solidFill>
                <a:latin typeface="Times New Roman" panose="02020603050405020304" pitchFamily="18" charset="0"/>
                <a:cs typeface="Times New Roman" panose="02020603050405020304" pitchFamily="18" charset="0"/>
              </a:rPr>
              <a:t>‘</a:t>
            </a:r>
            <a:r>
              <a:rPr sz="2300" b="1" dirty="0" err="1">
                <a:solidFill>
                  <a:srgbClr val="080808"/>
                </a:solidFill>
                <a:latin typeface="Times New Roman" panose="02020603050405020304" pitchFamily="18" charset="0"/>
                <a:cs typeface="Times New Roman" panose="02020603050405020304" pitchFamily="18" charset="0"/>
              </a:rPr>
              <a:t>arb</a:t>
            </a:r>
            <a:r>
              <a:rPr sz="2300" b="1" spc="-20"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va</a:t>
            </a:r>
            <a:r>
              <a:rPr sz="2300" b="1" spc="-5"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Sharqning</a:t>
            </a:r>
            <a:r>
              <a:rPr sz="2300" b="1" spc="-40" dirty="0">
                <a:solidFill>
                  <a:srgbClr val="080808"/>
                </a:solidFill>
                <a:latin typeface="Times New Roman" panose="02020603050405020304" pitchFamily="18" charset="0"/>
                <a:cs typeface="Times New Roman" panose="02020603050405020304" pitchFamily="18" charset="0"/>
              </a:rPr>
              <a:t> </a:t>
            </a:r>
            <a:r>
              <a:rPr sz="2300" b="1" spc="-25" dirty="0">
                <a:solidFill>
                  <a:srgbClr val="080808"/>
                </a:solidFill>
                <a:latin typeface="Times New Roman" panose="02020603050405020304" pitchFamily="18" charset="0"/>
                <a:cs typeface="Times New Roman" panose="02020603050405020304" pitchFamily="18" charset="0"/>
              </a:rPr>
              <a:t>eng </a:t>
            </a:r>
            <a:r>
              <a:rPr sz="2300" b="1" dirty="0">
                <a:solidFill>
                  <a:srgbClr val="080808"/>
                </a:solidFill>
                <a:latin typeface="Times New Roman" panose="02020603050405020304" pitchFamily="18" charset="0"/>
                <a:cs typeface="Times New Roman" panose="02020603050405020304" pitchFamily="18" charset="0"/>
              </a:rPr>
              <a:t>muhim</a:t>
            </a:r>
            <a:r>
              <a:rPr sz="2300" b="1" spc="-65"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mamlakatlari</a:t>
            </a:r>
            <a:r>
              <a:rPr sz="2300" b="1" spc="-40"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manfaatlari</a:t>
            </a:r>
            <a:r>
              <a:rPr sz="2300" b="1" spc="-35" dirty="0">
                <a:solidFill>
                  <a:srgbClr val="080808"/>
                </a:solidFill>
                <a:latin typeface="Times New Roman" panose="02020603050405020304" pitchFamily="18" charset="0"/>
                <a:cs typeface="Times New Roman" panose="02020603050405020304" pitchFamily="18" charset="0"/>
              </a:rPr>
              <a:t> </a:t>
            </a:r>
            <a:r>
              <a:rPr sz="2300" b="1" dirty="0">
                <a:solidFill>
                  <a:srgbClr val="080808"/>
                </a:solidFill>
                <a:latin typeface="Times New Roman" panose="02020603050405020304" pitchFamily="18" charset="0"/>
                <a:cs typeface="Times New Roman" panose="02020603050405020304" pitchFamily="18" charset="0"/>
              </a:rPr>
              <a:t>o’zaro</a:t>
            </a:r>
            <a:r>
              <a:rPr sz="2300" b="1" spc="-40" dirty="0">
                <a:solidFill>
                  <a:srgbClr val="080808"/>
                </a:solidFill>
                <a:latin typeface="Times New Roman" panose="02020603050405020304" pitchFamily="18" charset="0"/>
                <a:cs typeface="Times New Roman" panose="02020603050405020304" pitchFamily="18" charset="0"/>
              </a:rPr>
              <a:t> </a:t>
            </a:r>
            <a:r>
              <a:rPr sz="2300" b="1" spc="-10" dirty="0">
                <a:solidFill>
                  <a:srgbClr val="080808"/>
                </a:solidFill>
                <a:latin typeface="Times New Roman" panose="02020603050405020304" pitchFamily="18" charset="0"/>
                <a:cs typeface="Times New Roman" panose="02020603050405020304" pitchFamily="18" charset="0"/>
              </a:rPr>
              <a:t>kelishadi</a:t>
            </a:r>
            <a:endParaRPr sz="2300" b="1" dirty="0">
              <a:latin typeface="Times New Roman" panose="02020603050405020304" pitchFamily="18" charset="0"/>
              <a:cs typeface="Times New Roman" panose="02020603050405020304" pitchFamily="18" charset="0"/>
            </a:endParaRPr>
          </a:p>
        </p:txBody>
      </p:sp>
      <p:grpSp>
        <p:nvGrpSpPr>
          <p:cNvPr id="4" name="object 4"/>
          <p:cNvGrpSpPr/>
          <p:nvPr/>
        </p:nvGrpSpPr>
        <p:grpSpPr>
          <a:xfrm>
            <a:off x="1222247" y="1461516"/>
            <a:ext cx="5576570" cy="4213860"/>
            <a:chOff x="1222247" y="1461516"/>
            <a:chExt cx="5576570" cy="4213860"/>
          </a:xfrm>
        </p:grpSpPr>
        <p:pic>
          <p:nvPicPr>
            <p:cNvPr id="5" name="object 5"/>
            <p:cNvPicPr/>
            <p:nvPr/>
          </p:nvPicPr>
          <p:blipFill>
            <a:blip r:embed="rId3" cstate="print"/>
            <a:stretch>
              <a:fillRect/>
            </a:stretch>
          </p:blipFill>
          <p:spPr>
            <a:xfrm>
              <a:off x="2385059" y="1461516"/>
              <a:ext cx="4413503" cy="4213860"/>
            </a:xfrm>
            <a:prstGeom prst="rect">
              <a:avLst/>
            </a:prstGeom>
          </p:spPr>
        </p:pic>
        <p:pic>
          <p:nvPicPr>
            <p:cNvPr id="6" name="object 6"/>
            <p:cNvPicPr/>
            <p:nvPr/>
          </p:nvPicPr>
          <p:blipFill>
            <a:blip r:embed="rId4" cstate="print"/>
            <a:stretch>
              <a:fillRect/>
            </a:stretch>
          </p:blipFill>
          <p:spPr>
            <a:xfrm>
              <a:off x="2494787" y="1571244"/>
              <a:ext cx="4198620" cy="3998976"/>
            </a:xfrm>
            <a:prstGeom prst="rect">
              <a:avLst/>
            </a:prstGeom>
          </p:spPr>
        </p:pic>
        <p:sp>
          <p:nvSpPr>
            <p:cNvPr id="7" name="object 7"/>
            <p:cNvSpPr/>
            <p:nvPr/>
          </p:nvSpPr>
          <p:spPr>
            <a:xfrm>
              <a:off x="2494787" y="1571244"/>
              <a:ext cx="4198620" cy="3999229"/>
            </a:xfrm>
            <a:custGeom>
              <a:avLst/>
              <a:gdLst/>
              <a:ahLst/>
              <a:cxnLst/>
              <a:rect l="l" t="t" r="r" b="b"/>
              <a:pathLst>
                <a:path w="4198620" h="3999229">
                  <a:moveTo>
                    <a:pt x="0" y="1999488"/>
                  </a:moveTo>
                  <a:lnTo>
                    <a:pt x="573" y="1952292"/>
                  </a:lnTo>
                  <a:lnTo>
                    <a:pt x="2285" y="1905364"/>
                  </a:lnTo>
                  <a:lnTo>
                    <a:pt x="5122" y="1858716"/>
                  </a:lnTo>
                  <a:lnTo>
                    <a:pt x="9073" y="1812361"/>
                  </a:lnTo>
                  <a:lnTo>
                    <a:pt x="14124" y="1766309"/>
                  </a:lnTo>
                  <a:lnTo>
                    <a:pt x="20263" y="1720573"/>
                  </a:lnTo>
                  <a:lnTo>
                    <a:pt x="27477" y="1675165"/>
                  </a:lnTo>
                  <a:lnTo>
                    <a:pt x="35754" y="1630098"/>
                  </a:lnTo>
                  <a:lnTo>
                    <a:pt x="45081" y="1585382"/>
                  </a:lnTo>
                  <a:lnTo>
                    <a:pt x="55446" y="1541030"/>
                  </a:lnTo>
                  <a:lnTo>
                    <a:pt x="66835" y="1497054"/>
                  </a:lnTo>
                  <a:lnTo>
                    <a:pt x="79237" y="1453467"/>
                  </a:lnTo>
                  <a:lnTo>
                    <a:pt x="92638" y="1410279"/>
                  </a:lnTo>
                  <a:lnTo>
                    <a:pt x="107027" y="1367503"/>
                  </a:lnTo>
                  <a:lnTo>
                    <a:pt x="122390" y="1325151"/>
                  </a:lnTo>
                  <a:lnTo>
                    <a:pt x="138715" y="1283236"/>
                  </a:lnTo>
                  <a:lnTo>
                    <a:pt x="155989" y="1241768"/>
                  </a:lnTo>
                  <a:lnTo>
                    <a:pt x="174200" y="1200760"/>
                  </a:lnTo>
                  <a:lnTo>
                    <a:pt x="193335" y="1160224"/>
                  </a:lnTo>
                  <a:lnTo>
                    <a:pt x="213382" y="1120173"/>
                  </a:lnTo>
                  <a:lnTo>
                    <a:pt x="234327" y="1080617"/>
                  </a:lnTo>
                  <a:lnTo>
                    <a:pt x="256159" y="1041570"/>
                  </a:lnTo>
                  <a:lnTo>
                    <a:pt x="278864" y="1003042"/>
                  </a:lnTo>
                  <a:lnTo>
                    <a:pt x="302430" y="965047"/>
                  </a:lnTo>
                  <a:lnTo>
                    <a:pt x="326845" y="927595"/>
                  </a:lnTo>
                  <a:lnTo>
                    <a:pt x="352096" y="890700"/>
                  </a:lnTo>
                  <a:lnTo>
                    <a:pt x="378170" y="854373"/>
                  </a:lnTo>
                  <a:lnTo>
                    <a:pt x="405054" y="818625"/>
                  </a:lnTo>
                  <a:lnTo>
                    <a:pt x="432737" y="783470"/>
                  </a:lnTo>
                  <a:lnTo>
                    <a:pt x="461205" y="748919"/>
                  </a:lnTo>
                  <a:lnTo>
                    <a:pt x="490446" y="714984"/>
                  </a:lnTo>
                  <a:lnTo>
                    <a:pt x="520447" y="681677"/>
                  </a:lnTo>
                  <a:lnTo>
                    <a:pt x="551196" y="649010"/>
                  </a:lnTo>
                  <a:lnTo>
                    <a:pt x="582680" y="616995"/>
                  </a:lnTo>
                  <a:lnTo>
                    <a:pt x="614886" y="585644"/>
                  </a:lnTo>
                  <a:lnTo>
                    <a:pt x="647802" y="554969"/>
                  </a:lnTo>
                  <a:lnTo>
                    <a:pt x="681415" y="524983"/>
                  </a:lnTo>
                  <a:lnTo>
                    <a:pt x="715713" y="495696"/>
                  </a:lnTo>
                  <a:lnTo>
                    <a:pt x="750683" y="467122"/>
                  </a:lnTo>
                  <a:lnTo>
                    <a:pt x="786312" y="439271"/>
                  </a:lnTo>
                  <a:lnTo>
                    <a:pt x="822589" y="412157"/>
                  </a:lnTo>
                  <a:lnTo>
                    <a:pt x="859499" y="385791"/>
                  </a:lnTo>
                  <a:lnTo>
                    <a:pt x="897031" y="360185"/>
                  </a:lnTo>
                  <a:lnTo>
                    <a:pt x="935172" y="335351"/>
                  </a:lnTo>
                  <a:lnTo>
                    <a:pt x="973909" y="311301"/>
                  </a:lnTo>
                  <a:lnTo>
                    <a:pt x="1013230" y="288047"/>
                  </a:lnTo>
                  <a:lnTo>
                    <a:pt x="1053123" y="265602"/>
                  </a:lnTo>
                  <a:lnTo>
                    <a:pt x="1093574" y="243976"/>
                  </a:lnTo>
                  <a:lnTo>
                    <a:pt x="1134571" y="223183"/>
                  </a:lnTo>
                  <a:lnTo>
                    <a:pt x="1176101" y="203234"/>
                  </a:lnTo>
                  <a:lnTo>
                    <a:pt x="1218152" y="184140"/>
                  </a:lnTo>
                  <a:lnTo>
                    <a:pt x="1260711" y="165915"/>
                  </a:lnTo>
                  <a:lnTo>
                    <a:pt x="1303766" y="148571"/>
                  </a:lnTo>
                  <a:lnTo>
                    <a:pt x="1347304" y="132118"/>
                  </a:lnTo>
                  <a:lnTo>
                    <a:pt x="1391312" y="116569"/>
                  </a:lnTo>
                  <a:lnTo>
                    <a:pt x="1435778" y="101937"/>
                  </a:lnTo>
                  <a:lnTo>
                    <a:pt x="1480689" y="88233"/>
                  </a:lnTo>
                  <a:lnTo>
                    <a:pt x="1526033" y="75468"/>
                  </a:lnTo>
                  <a:lnTo>
                    <a:pt x="1571797" y="63656"/>
                  </a:lnTo>
                  <a:lnTo>
                    <a:pt x="1617968" y="52809"/>
                  </a:lnTo>
                  <a:lnTo>
                    <a:pt x="1664533" y="42937"/>
                  </a:lnTo>
                  <a:lnTo>
                    <a:pt x="1711481" y="34053"/>
                  </a:lnTo>
                  <a:lnTo>
                    <a:pt x="1758799" y="26170"/>
                  </a:lnTo>
                  <a:lnTo>
                    <a:pt x="1806473" y="19299"/>
                  </a:lnTo>
                  <a:lnTo>
                    <a:pt x="1854492" y="13452"/>
                  </a:lnTo>
                  <a:lnTo>
                    <a:pt x="1902842" y="8641"/>
                  </a:lnTo>
                  <a:lnTo>
                    <a:pt x="1951512" y="4878"/>
                  </a:lnTo>
                  <a:lnTo>
                    <a:pt x="2000488" y="2176"/>
                  </a:lnTo>
                  <a:lnTo>
                    <a:pt x="2049758" y="546"/>
                  </a:lnTo>
                  <a:lnTo>
                    <a:pt x="2099310" y="0"/>
                  </a:lnTo>
                  <a:lnTo>
                    <a:pt x="2148861" y="546"/>
                  </a:lnTo>
                  <a:lnTo>
                    <a:pt x="2198131" y="2176"/>
                  </a:lnTo>
                  <a:lnTo>
                    <a:pt x="2247107" y="4878"/>
                  </a:lnTo>
                  <a:lnTo>
                    <a:pt x="2295777" y="8641"/>
                  </a:lnTo>
                  <a:lnTo>
                    <a:pt x="2344127" y="13452"/>
                  </a:lnTo>
                  <a:lnTo>
                    <a:pt x="2392146" y="19299"/>
                  </a:lnTo>
                  <a:lnTo>
                    <a:pt x="2439820" y="26170"/>
                  </a:lnTo>
                  <a:lnTo>
                    <a:pt x="2487138" y="34053"/>
                  </a:lnTo>
                  <a:lnTo>
                    <a:pt x="2534086" y="42937"/>
                  </a:lnTo>
                  <a:lnTo>
                    <a:pt x="2580651" y="52809"/>
                  </a:lnTo>
                  <a:lnTo>
                    <a:pt x="2626822" y="63656"/>
                  </a:lnTo>
                  <a:lnTo>
                    <a:pt x="2672586" y="75468"/>
                  </a:lnTo>
                  <a:lnTo>
                    <a:pt x="2717930" y="88233"/>
                  </a:lnTo>
                  <a:lnTo>
                    <a:pt x="2762841" y="101937"/>
                  </a:lnTo>
                  <a:lnTo>
                    <a:pt x="2807307" y="116569"/>
                  </a:lnTo>
                  <a:lnTo>
                    <a:pt x="2851315" y="132118"/>
                  </a:lnTo>
                  <a:lnTo>
                    <a:pt x="2894853" y="148571"/>
                  </a:lnTo>
                  <a:lnTo>
                    <a:pt x="2937908" y="165915"/>
                  </a:lnTo>
                  <a:lnTo>
                    <a:pt x="2980467" y="184140"/>
                  </a:lnTo>
                  <a:lnTo>
                    <a:pt x="3022518" y="203234"/>
                  </a:lnTo>
                  <a:lnTo>
                    <a:pt x="3064048" y="223183"/>
                  </a:lnTo>
                  <a:lnTo>
                    <a:pt x="3105045" y="243976"/>
                  </a:lnTo>
                  <a:lnTo>
                    <a:pt x="3145496" y="265602"/>
                  </a:lnTo>
                  <a:lnTo>
                    <a:pt x="3185389" y="288047"/>
                  </a:lnTo>
                  <a:lnTo>
                    <a:pt x="3224710" y="311301"/>
                  </a:lnTo>
                  <a:lnTo>
                    <a:pt x="3263447" y="335351"/>
                  </a:lnTo>
                  <a:lnTo>
                    <a:pt x="3301588" y="360185"/>
                  </a:lnTo>
                  <a:lnTo>
                    <a:pt x="3339120" y="385791"/>
                  </a:lnTo>
                  <a:lnTo>
                    <a:pt x="3376030" y="412157"/>
                  </a:lnTo>
                  <a:lnTo>
                    <a:pt x="3412307" y="439271"/>
                  </a:lnTo>
                  <a:lnTo>
                    <a:pt x="3447936" y="467122"/>
                  </a:lnTo>
                  <a:lnTo>
                    <a:pt x="3482906" y="495696"/>
                  </a:lnTo>
                  <a:lnTo>
                    <a:pt x="3517204" y="524983"/>
                  </a:lnTo>
                  <a:lnTo>
                    <a:pt x="3550817" y="554969"/>
                  </a:lnTo>
                  <a:lnTo>
                    <a:pt x="3583733" y="585644"/>
                  </a:lnTo>
                  <a:lnTo>
                    <a:pt x="3615939" y="616995"/>
                  </a:lnTo>
                  <a:lnTo>
                    <a:pt x="3647423" y="649010"/>
                  </a:lnTo>
                  <a:lnTo>
                    <a:pt x="3678172" y="681677"/>
                  </a:lnTo>
                  <a:lnTo>
                    <a:pt x="3708173" y="714984"/>
                  </a:lnTo>
                  <a:lnTo>
                    <a:pt x="3737414" y="748919"/>
                  </a:lnTo>
                  <a:lnTo>
                    <a:pt x="3765882" y="783470"/>
                  </a:lnTo>
                  <a:lnTo>
                    <a:pt x="3793565" y="818625"/>
                  </a:lnTo>
                  <a:lnTo>
                    <a:pt x="3820449" y="854373"/>
                  </a:lnTo>
                  <a:lnTo>
                    <a:pt x="3846523" y="890700"/>
                  </a:lnTo>
                  <a:lnTo>
                    <a:pt x="3871774" y="927595"/>
                  </a:lnTo>
                  <a:lnTo>
                    <a:pt x="3896189" y="965047"/>
                  </a:lnTo>
                  <a:lnTo>
                    <a:pt x="3919755" y="1003042"/>
                  </a:lnTo>
                  <a:lnTo>
                    <a:pt x="3942460" y="1041570"/>
                  </a:lnTo>
                  <a:lnTo>
                    <a:pt x="3964292" y="1080617"/>
                  </a:lnTo>
                  <a:lnTo>
                    <a:pt x="3985237" y="1120173"/>
                  </a:lnTo>
                  <a:lnTo>
                    <a:pt x="4005284" y="1160224"/>
                  </a:lnTo>
                  <a:lnTo>
                    <a:pt x="4024419" y="1200760"/>
                  </a:lnTo>
                  <a:lnTo>
                    <a:pt x="4042630" y="1241768"/>
                  </a:lnTo>
                  <a:lnTo>
                    <a:pt x="4059904" y="1283236"/>
                  </a:lnTo>
                  <a:lnTo>
                    <a:pt x="4076229" y="1325151"/>
                  </a:lnTo>
                  <a:lnTo>
                    <a:pt x="4091592" y="1367503"/>
                  </a:lnTo>
                  <a:lnTo>
                    <a:pt x="4105981" y="1410279"/>
                  </a:lnTo>
                  <a:lnTo>
                    <a:pt x="4119382" y="1453467"/>
                  </a:lnTo>
                  <a:lnTo>
                    <a:pt x="4131784" y="1497054"/>
                  </a:lnTo>
                  <a:lnTo>
                    <a:pt x="4143173" y="1541030"/>
                  </a:lnTo>
                  <a:lnTo>
                    <a:pt x="4153538" y="1585382"/>
                  </a:lnTo>
                  <a:lnTo>
                    <a:pt x="4162865" y="1630098"/>
                  </a:lnTo>
                  <a:lnTo>
                    <a:pt x="4171142" y="1675165"/>
                  </a:lnTo>
                  <a:lnTo>
                    <a:pt x="4178356" y="1720573"/>
                  </a:lnTo>
                  <a:lnTo>
                    <a:pt x="4184495" y="1766309"/>
                  </a:lnTo>
                  <a:lnTo>
                    <a:pt x="4189546" y="1812361"/>
                  </a:lnTo>
                  <a:lnTo>
                    <a:pt x="4193497" y="1858716"/>
                  </a:lnTo>
                  <a:lnTo>
                    <a:pt x="4196334" y="1905364"/>
                  </a:lnTo>
                  <a:lnTo>
                    <a:pt x="4198046" y="1952292"/>
                  </a:lnTo>
                  <a:lnTo>
                    <a:pt x="4198620" y="1999488"/>
                  </a:lnTo>
                  <a:lnTo>
                    <a:pt x="4198046" y="2046683"/>
                  </a:lnTo>
                  <a:lnTo>
                    <a:pt x="4196334" y="2093611"/>
                  </a:lnTo>
                  <a:lnTo>
                    <a:pt x="4193497" y="2140259"/>
                  </a:lnTo>
                  <a:lnTo>
                    <a:pt x="4189546" y="2186614"/>
                  </a:lnTo>
                  <a:lnTo>
                    <a:pt x="4184495" y="2232666"/>
                  </a:lnTo>
                  <a:lnTo>
                    <a:pt x="4178356" y="2278402"/>
                  </a:lnTo>
                  <a:lnTo>
                    <a:pt x="4171142" y="2323810"/>
                  </a:lnTo>
                  <a:lnTo>
                    <a:pt x="4162865" y="2368877"/>
                  </a:lnTo>
                  <a:lnTo>
                    <a:pt x="4153538" y="2413593"/>
                  </a:lnTo>
                  <a:lnTo>
                    <a:pt x="4143173" y="2457945"/>
                  </a:lnTo>
                  <a:lnTo>
                    <a:pt x="4131784" y="2501921"/>
                  </a:lnTo>
                  <a:lnTo>
                    <a:pt x="4119382" y="2545508"/>
                  </a:lnTo>
                  <a:lnTo>
                    <a:pt x="4105981" y="2588696"/>
                  </a:lnTo>
                  <a:lnTo>
                    <a:pt x="4091592" y="2631472"/>
                  </a:lnTo>
                  <a:lnTo>
                    <a:pt x="4076229" y="2673824"/>
                  </a:lnTo>
                  <a:lnTo>
                    <a:pt x="4059904" y="2715739"/>
                  </a:lnTo>
                  <a:lnTo>
                    <a:pt x="4042630" y="2757207"/>
                  </a:lnTo>
                  <a:lnTo>
                    <a:pt x="4024419" y="2798215"/>
                  </a:lnTo>
                  <a:lnTo>
                    <a:pt x="4005284" y="2838751"/>
                  </a:lnTo>
                  <a:lnTo>
                    <a:pt x="3985237" y="2878802"/>
                  </a:lnTo>
                  <a:lnTo>
                    <a:pt x="3964292" y="2918358"/>
                  </a:lnTo>
                  <a:lnTo>
                    <a:pt x="3942460" y="2957405"/>
                  </a:lnTo>
                  <a:lnTo>
                    <a:pt x="3919755" y="2995933"/>
                  </a:lnTo>
                  <a:lnTo>
                    <a:pt x="3896189" y="3033928"/>
                  </a:lnTo>
                  <a:lnTo>
                    <a:pt x="3871774" y="3071380"/>
                  </a:lnTo>
                  <a:lnTo>
                    <a:pt x="3846523" y="3108275"/>
                  </a:lnTo>
                  <a:lnTo>
                    <a:pt x="3820449" y="3144602"/>
                  </a:lnTo>
                  <a:lnTo>
                    <a:pt x="3793565" y="3180350"/>
                  </a:lnTo>
                  <a:lnTo>
                    <a:pt x="3765882" y="3215505"/>
                  </a:lnTo>
                  <a:lnTo>
                    <a:pt x="3737414" y="3250056"/>
                  </a:lnTo>
                  <a:lnTo>
                    <a:pt x="3708173" y="3283991"/>
                  </a:lnTo>
                  <a:lnTo>
                    <a:pt x="3678172" y="3317298"/>
                  </a:lnTo>
                  <a:lnTo>
                    <a:pt x="3647423" y="3349965"/>
                  </a:lnTo>
                  <a:lnTo>
                    <a:pt x="3615939" y="3381980"/>
                  </a:lnTo>
                  <a:lnTo>
                    <a:pt x="3583733" y="3413331"/>
                  </a:lnTo>
                  <a:lnTo>
                    <a:pt x="3550817" y="3444006"/>
                  </a:lnTo>
                  <a:lnTo>
                    <a:pt x="3517204" y="3473992"/>
                  </a:lnTo>
                  <a:lnTo>
                    <a:pt x="3482906" y="3503279"/>
                  </a:lnTo>
                  <a:lnTo>
                    <a:pt x="3447936" y="3531853"/>
                  </a:lnTo>
                  <a:lnTo>
                    <a:pt x="3412307" y="3559704"/>
                  </a:lnTo>
                  <a:lnTo>
                    <a:pt x="3376030" y="3586818"/>
                  </a:lnTo>
                  <a:lnTo>
                    <a:pt x="3339120" y="3613184"/>
                  </a:lnTo>
                  <a:lnTo>
                    <a:pt x="3301588" y="3638790"/>
                  </a:lnTo>
                  <a:lnTo>
                    <a:pt x="3263447" y="3663624"/>
                  </a:lnTo>
                  <a:lnTo>
                    <a:pt x="3224710" y="3687674"/>
                  </a:lnTo>
                  <a:lnTo>
                    <a:pt x="3185389" y="3710928"/>
                  </a:lnTo>
                  <a:lnTo>
                    <a:pt x="3145496" y="3733373"/>
                  </a:lnTo>
                  <a:lnTo>
                    <a:pt x="3105045" y="3754999"/>
                  </a:lnTo>
                  <a:lnTo>
                    <a:pt x="3064048" y="3775792"/>
                  </a:lnTo>
                  <a:lnTo>
                    <a:pt x="3022518" y="3795741"/>
                  </a:lnTo>
                  <a:lnTo>
                    <a:pt x="2980467" y="3814835"/>
                  </a:lnTo>
                  <a:lnTo>
                    <a:pt x="2937908" y="3833060"/>
                  </a:lnTo>
                  <a:lnTo>
                    <a:pt x="2894853" y="3850404"/>
                  </a:lnTo>
                  <a:lnTo>
                    <a:pt x="2851315" y="3866857"/>
                  </a:lnTo>
                  <a:lnTo>
                    <a:pt x="2807307" y="3882406"/>
                  </a:lnTo>
                  <a:lnTo>
                    <a:pt x="2762841" y="3897038"/>
                  </a:lnTo>
                  <a:lnTo>
                    <a:pt x="2717930" y="3910742"/>
                  </a:lnTo>
                  <a:lnTo>
                    <a:pt x="2672586" y="3923507"/>
                  </a:lnTo>
                  <a:lnTo>
                    <a:pt x="2626822" y="3935319"/>
                  </a:lnTo>
                  <a:lnTo>
                    <a:pt x="2580651" y="3946166"/>
                  </a:lnTo>
                  <a:lnTo>
                    <a:pt x="2534086" y="3956038"/>
                  </a:lnTo>
                  <a:lnTo>
                    <a:pt x="2487138" y="3964922"/>
                  </a:lnTo>
                  <a:lnTo>
                    <a:pt x="2439820" y="3972805"/>
                  </a:lnTo>
                  <a:lnTo>
                    <a:pt x="2392146" y="3979676"/>
                  </a:lnTo>
                  <a:lnTo>
                    <a:pt x="2344127" y="3985523"/>
                  </a:lnTo>
                  <a:lnTo>
                    <a:pt x="2295777" y="3990334"/>
                  </a:lnTo>
                  <a:lnTo>
                    <a:pt x="2247107" y="3994097"/>
                  </a:lnTo>
                  <a:lnTo>
                    <a:pt x="2198131" y="3996799"/>
                  </a:lnTo>
                  <a:lnTo>
                    <a:pt x="2148861" y="3998429"/>
                  </a:lnTo>
                  <a:lnTo>
                    <a:pt x="2099310" y="3998976"/>
                  </a:lnTo>
                  <a:lnTo>
                    <a:pt x="2049758" y="3998429"/>
                  </a:lnTo>
                  <a:lnTo>
                    <a:pt x="2000488" y="3996799"/>
                  </a:lnTo>
                  <a:lnTo>
                    <a:pt x="1951512" y="3994097"/>
                  </a:lnTo>
                  <a:lnTo>
                    <a:pt x="1902842" y="3990334"/>
                  </a:lnTo>
                  <a:lnTo>
                    <a:pt x="1854492" y="3985523"/>
                  </a:lnTo>
                  <a:lnTo>
                    <a:pt x="1806473" y="3979676"/>
                  </a:lnTo>
                  <a:lnTo>
                    <a:pt x="1758799" y="3972805"/>
                  </a:lnTo>
                  <a:lnTo>
                    <a:pt x="1711481" y="3964922"/>
                  </a:lnTo>
                  <a:lnTo>
                    <a:pt x="1664533" y="3956038"/>
                  </a:lnTo>
                  <a:lnTo>
                    <a:pt x="1617968" y="3946166"/>
                  </a:lnTo>
                  <a:lnTo>
                    <a:pt x="1571797" y="3935319"/>
                  </a:lnTo>
                  <a:lnTo>
                    <a:pt x="1526033" y="3923507"/>
                  </a:lnTo>
                  <a:lnTo>
                    <a:pt x="1480689" y="3910742"/>
                  </a:lnTo>
                  <a:lnTo>
                    <a:pt x="1435778" y="3897038"/>
                  </a:lnTo>
                  <a:lnTo>
                    <a:pt x="1391312" y="3882406"/>
                  </a:lnTo>
                  <a:lnTo>
                    <a:pt x="1347304" y="3866857"/>
                  </a:lnTo>
                  <a:lnTo>
                    <a:pt x="1303766" y="3850404"/>
                  </a:lnTo>
                  <a:lnTo>
                    <a:pt x="1260711" y="3833060"/>
                  </a:lnTo>
                  <a:lnTo>
                    <a:pt x="1218152" y="3814835"/>
                  </a:lnTo>
                  <a:lnTo>
                    <a:pt x="1176101" y="3795741"/>
                  </a:lnTo>
                  <a:lnTo>
                    <a:pt x="1134571" y="3775792"/>
                  </a:lnTo>
                  <a:lnTo>
                    <a:pt x="1093574" y="3754999"/>
                  </a:lnTo>
                  <a:lnTo>
                    <a:pt x="1053123" y="3733373"/>
                  </a:lnTo>
                  <a:lnTo>
                    <a:pt x="1013230" y="3710928"/>
                  </a:lnTo>
                  <a:lnTo>
                    <a:pt x="973909" y="3687674"/>
                  </a:lnTo>
                  <a:lnTo>
                    <a:pt x="935172" y="3663624"/>
                  </a:lnTo>
                  <a:lnTo>
                    <a:pt x="897031" y="3638790"/>
                  </a:lnTo>
                  <a:lnTo>
                    <a:pt x="859499" y="3613184"/>
                  </a:lnTo>
                  <a:lnTo>
                    <a:pt x="822589" y="3586818"/>
                  </a:lnTo>
                  <a:lnTo>
                    <a:pt x="786312" y="3559704"/>
                  </a:lnTo>
                  <a:lnTo>
                    <a:pt x="750683" y="3531853"/>
                  </a:lnTo>
                  <a:lnTo>
                    <a:pt x="715713" y="3503279"/>
                  </a:lnTo>
                  <a:lnTo>
                    <a:pt x="681415" y="3473992"/>
                  </a:lnTo>
                  <a:lnTo>
                    <a:pt x="647802" y="3444006"/>
                  </a:lnTo>
                  <a:lnTo>
                    <a:pt x="614886" y="3413331"/>
                  </a:lnTo>
                  <a:lnTo>
                    <a:pt x="582680" y="3381980"/>
                  </a:lnTo>
                  <a:lnTo>
                    <a:pt x="551196" y="3349965"/>
                  </a:lnTo>
                  <a:lnTo>
                    <a:pt x="520447" y="3317298"/>
                  </a:lnTo>
                  <a:lnTo>
                    <a:pt x="490446" y="3283991"/>
                  </a:lnTo>
                  <a:lnTo>
                    <a:pt x="461205" y="3250056"/>
                  </a:lnTo>
                  <a:lnTo>
                    <a:pt x="432737" y="3215505"/>
                  </a:lnTo>
                  <a:lnTo>
                    <a:pt x="405054" y="3180350"/>
                  </a:lnTo>
                  <a:lnTo>
                    <a:pt x="378170" y="3144602"/>
                  </a:lnTo>
                  <a:lnTo>
                    <a:pt x="352096" y="3108275"/>
                  </a:lnTo>
                  <a:lnTo>
                    <a:pt x="326845" y="3071380"/>
                  </a:lnTo>
                  <a:lnTo>
                    <a:pt x="302430" y="3033928"/>
                  </a:lnTo>
                  <a:lnTo>
                    <a:pt x="278864" y="2995933"/>
                  </a:lnTo>
                  <a:lnTo>
                    <a:pt x="256159" y="2957405"/>
                  </a:lnTo>
                  <a:lnTo>
                    <a:pt x="234327" y="2918358"/>
                  </a:lnTo>
                  <a:lnTo>
                    <a:pt x="213382" y="2878802"/>
                  </a:lnTo>
                  <a:lnTo>
                    <a:pt x="193335" y="2838751"/>
                  </a:lnTo>
                  <a:lnTo>
                    <a:pt x="174200" y="2798215"/>
                  </a:lnTo>
                  <a:lnTo>
                    <a:pt x="155989" y="2757207"/>
                  </a:lnTo>
                  <a:lnTo>
                    <a:pt x="138715" y="2715739"/>
                  </a:lnTo>
                  <a:lnTo>
                    <a:pt x="122390" y="2673824"/>
                  </a:lnTo>
                  <a:lnTo>
                    <a:pt x="107027" y="2631472"/>
                  </a:lnTo>
                  <a:lnTo>
                    <a:pt x="92638" y="2588696"/>
                  </a:lnTo>
                  <a:lnTo>
                    <a:pt x="79237" y="2545508"/>
                  </a:lnTo>
                  <a:lnTo>
                    <a:pt x="66835" y="2501921"/>
                  </a:lnTo>
                  <a:lnTo>
                    <a:pt x="55446" y="2457945"/>
                  </a:lnTo>
                  <a:lnTo>
                    <a:pt x="45081" y="2413593"/>
                  </a:lnTo>
                  <a:lnTo>
                    <a:pt x="35754" y="2368877"/>
                  </a:lnTo>
                  <a:lnTo>
                    <a:pt x="27477" y="2323810"/>
                  </a:lnTo>
                  <a:lnTo>
                    <a:pt x="20263" y="2278402"/>
                  </a:lnTo>
                  <a:lnTo>
                    <a:pt x="14124" y="2232666"/>
                  </a:lnTo>
                  <a:lnTo>
                    <a:pt x="9073" y="2186614"/>
                  </a:lnTo>
                  <a:lnTo>
                    <a:pt x="5122" y="2140259"/>
                  </a:lnTo>
                  <a:lnTo>
                    <a:pt x="2285" y="2093611"/>
                  </a:lnTo>
                  <a:lnTo>
                    <a:pt x="573" y="2046683"/>
                  </a:lnTo>
                  <a:lnTo>
                    <a:pt x="0" y="1999488"/>
                  </a:lnTo>
                  <a:close/>
                </a:path>
              </a:pathLst>
            </a:custGeom>
            <a:ln w="9144">
              <a:solidFill>
                <a:srgbClr val="080808"/>
              </a:solidFill>
            </a:ln>
          </p:spPr>
          <p:txBody>
            <a:bodyPr wrap="square" lIns="0" tIns="0" rIns="0" bIns="0" rtlCol="0"/>
            <a:lstStyle/>
            <a:p>
              <a:endParaRPr>
                <a:latin typeface="Times New Roman" panose="02020603050405020304" pitchFamily="18" charset="0"/>
                <a:cs typeface="Times New Roman" panose="02020603050405020304" pitchFamily="18" charset="0"/>
              </a:endParaRPr>
            </a:p>
          </p:txBody>
        </p:sp>
        <p:pic>
          <p:nvPicPr>
            <p:cNvPr id="8" name="object 8"/>
            <p:cNvPicPr/>
            <p:nvPr/>
          </p:nvPicPr>
          <p:blipFill>
            <a:blip r:embed="rId5" cstate="print"/>
            <a:stretch>
              <a:fillRect/>
            </a:stretch>
          </p:blipFill>
          <p:spPr>
            <a:xfrm>
              <a:off x="1222247" y="1700784"/>
              <a:ext cx="2367533" cy="2366010"/>
            </a:xfrm>
            <a:prstGeom prst="rect">
              <a:avLst/>
            </a:prstGeom>
          </p:spPr>
        </p:pic>
      </p:grpSp>
      <p:sp>
        <p:nvSpPr>
          <p:cNvPr id="9" name="object 9"/>
          <p:cNvSpPr txBox="1"/>
          <p:nvPr/>
        </p:nvSpPr>
        <p:spPr>
          <a:xfrm>
            <a:off x="1908810" y="2589022"/>
            <a:ext cx="1094738" cy="505908"/>
          </a:xfrm>
          <a:prstGeom prst="rect">
            <a:avLst/>
          </a:prstGeom>
        </p:spPr>
        <p:txBody>
          <a:bodyPr vert="horz" wrap="square" lIns="0" tIns="13335" rIns="0" bIns="0" rtlCol="0">
            <a:spAutoFit/>
          </a:bodyPr>
          <a:lstStyle/>
          <a:p>
            <a:pPr marL="12700">
              <a:lnSpc>
                <a:spcPct val="100000"/>
              </a:lnSpc>
              <a:spcBef>
                <a:spcPts val="105"/>
              </a:spcBef>
            </a:pPr>
            <a:r>
              <a:rPr sz="3200" b="1" spc="-25" dirty="0">
                <a:solidFill>
                  <a:srgbClr val="080808"/>
                </a:solidFill>
                <a:latin typeface="Times New Roman" panose="02020603050405020304" pitchFamily="18" charset="0"/>
                <a:cs typeface="Times New Roman" panose="02020603050405020304" pitchFamily="18" charset="0"/>
              </a:rPr>
              <a:t>MDH</a:t>
            </a:r>
            <a:endParaRPr sz="3200" dirty="0">
              <a:latin typeface="Times New Roman" panose="02020603050405020304" pitchFamily="18" charset="0"/>
              <a:cs typeface="Times New Roman" panose="02020603050405020304" pitchFamily="18" charset="0"/>
            </a:endParaRPr>
          </a:p>
        </p:txBody>
      </p:sp>
      <p:pic>
        <p:nvPicPr>
          <p:cNvPr id="10" name="object 10"/>
          <p:cNvPicPr/>
          <p:nvPr/>
        </p:nvPicPr>
        <p:blipFill>
          <a:blip r:embed="rId6" cstate="print"/>
          <a:stretch>
            <a:fillRect/>
          </a:stretch>
        </p:blipFill>
        <p:spPr>
          <a:xfrm>
            <a:off x="5830823" y="1694688"/>
            <a:ext cx="2431542" cy="2303526"/>
          </a:xfrm>
          <a:prstGeom prst="rect">
            <a:avLst/>
          </a:prstGeom>
        </p:spPr>
      </p:pic>
      <p:sp>
        <p:nvSpPr>
          <p:cNvPr id="11" name="object 11"/>
          <p:cNvSpPr txBox="1"/>
          <p:nvPr/>
        </p:nvSpPr>
        <p:spPr>
          <a:xfrm>
            <a:off x="6742303" y="2550922"/>
            <a:ext cx="1179195" cy="513715"/>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rgbClr val="080808"/>
                </a:solidFill>
                <a:latin typeface="Times New Roman" panose="02020603050405020304" pitchFamily="18" charset="0"/>
                <a:cs typeface="Times New Roman" panose="02020603050405020304" pitchFamily="18" charset="0"/>
              </a:rPr>
              <a:t>Sharq</a:t>
            </a:r>
            <a:endParaRPr sz="3200" dirty="0">
              <a:latin typeface="Times New Roman" panose="02020603050405020304" pitchFamily="18" charset="0"/>
              <a:cs typeface="Times New Roman" panose="02020603050405020304" pitchFamily="18" charset="0"/>
            </a:endParaRPr>
          </a:p>
        </p:txBody>
      </p:sp>
      <p:pic>
        <p:nvPicPr>
          <p:cNvPr id="12" name="object 12"/>
          <p:cNvPicPr/>
          <p:nvPr/>
        </p:nvPicPr>
        <p:blipFill>
          <a:blip r:embed="rId7" cstate="print"/>
          <a:stretch>
            <a:fillRect/>
          </a:stretch>
        </p:blipFill>
        <p:spPr>
          <a:xfrm>
            <a:off x="3672840" y="4541520"/>
            <a:ext cx="2241041" cy="2175510"/>
          </a:xfrm>
          <a:prstGeom prst="rect">
            <a:avLst/>
          </a:prstGeom>
        </p:spPr>
      </p:pic>
      <p:sp>
        <p:nvSpPr>
          <p:cNvPr id="13" name="object 13"/>
          <p:cNvSpPr txBox="1"/>
          <p:nvPr/>
        </p:nvSpPr>
        <p:spPr>
          <a:xfrm>
            <a:off x="4250816" y="5334406"/>
            <a:ext cx="1089660" cy="514350"/>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rgbClr val="080808"/>
                </a:solidFill>
                <a:latin typeface="Times New Roman" panose="02020603050405020304" pitchFamily="18" charset="0"/>
                <a:cs typeface="Times New Roman" panose="02020603050405020304" pitchFamily="18" charset="0"/>
              </a:rPr>
              <a:t>G’arb</a:t>
            </a:r>
            <a:endParaRPr sz="3200" dirty="0">
              <a:latin typeface="Times New Roman" panose="02020603050405020304" pitchFamily="18" charset="0"/>
              <a:cs typeface="Times New Roman" panose="02020603050405020304" pitchFamily="18" charset="0"/>
            </a:endParaRPr>
          </a:p>
        </p:txBody>
      </p:sp>
      <p:pic>
        <p:nvPicPr>
          <p:cNvPr id="14" name="object 14"/>
          <p:cNvPicPr/>
          <p:nvPr/>
        </p:nvPicPr>
        <p:blipFill>
          <a:blip r:embed="rId8" cstate="print"/>
          <a:stretch>
            <a:fillRect/>
          </a:stretch>
        </p:blipFill>
        <p:spPr>
          <a:xfrm>
            <a:off x="3332988" y="2220467"/>
            <a:ext cx="2800350" cy="2590037"/>
          </a:xfrm>
          <a:prstGeom prst="rect">
            <a:avLst/>
          </a:prstGeom>
        </p:spPr>
      </p:pic>
      <p:sp>
        <p:nvSpPr>
          <p:cNvPr id="15" name="object 15"/>
          <p:cNvSpPr txBox="1"/>
          <p:nvPr/>
        </p:nvSpPr>
        <p:spPr>
          <a:xfrm>
            <a:off x="3919220" y="3040125"/>
            <a:ext cx="1528445" cy="878840"/>
          </a:xfrm>
          <a:prstGeom prst="rect">
            <a:avLst/>
          </a:prstGeom>
        </p:spPr>
        <p:txBody>
          <a:bodyPr vert="horz" wrap="square" lIns="0" tIns="12065" rIns="0" bIns="0" rtlCol="0">
            <a:spAutoFit/>
          </a:bodyPr>
          <a:lstStyle/>
          <a:p>
            <a:pPr marL="323215" marR="5080" indent="-311150">
              <a:lnSpc>
                <a:spcPct val="100000"/>
              </a:lnSpc>
              <a:spcBef>
                <a:spcPts val="95"/>
              </a:spcBef>
            </a:pPr>
            <a:r>
              <a:rPr sz="2800" b="1" spc="-10" dirty="0">
                <a:solidFill>
                  <a:srgbClr val="080808"/>
                </a:solidFill>
                <a:latin typeface="Times New Roman" panose="02020603050405020304" pitchFamily="18" charset="0"/>
                <a:cs typeface="Times New Roman" panose="02020603050405020304" pitchFamily="18" charset="0"/>
              </a:rPr>
              <a:t>Markaziy Osiyo</a:t>
            </a:r>
            <a:endParaRP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4286256"/>
            <a:ext cx="8643998" cy="1928826"/>
          </a:xfrm>
          <a:prstGeom prst="rect">
            <a:avLst/>
          </a:prstGeom>
          <a:ln>
            <a:solidFill>
              <a:srgbClr val="00B0F0"/>
            </a:solidFill>
          </a:ln>
          <a:scene3d>
            <a:camera prst="orthographicFront"/>
            <a:lightRig rig="threePt" dir="t"/>
          </a:scene3d>
          <a:sp3d>
            <a:bevelT prst="angle"/>
          </a:sp3d>
        </p:spPr>
        <p:style>
          <a:lnRef idx="3">
            <a:schemeClr val="lt1"/>
          </a:lnRef>
          <a:fillRef idx="1">
            <a:schemeClr val="accent1"/>
          </a:fillRef>
          <a:effectRef idx="1">
            <a:schemeClr val="accent1"/>
          </a:effectRef>
          <a:fontRef idx="minor">
            <a:schemeClr val="lt1"/>
          </a:fontRef>
        </p:style>
        <p:txBody>
          <a:bodyPr>
            <a:normAutofit/>
          </a:bodyPr>
          <a:lstStyle/>
          <a:p>
            <a:pPr marL="0" indent="0" algn="just">
              <a:buFont typeface="Wingdings 3" panose="05040102010807070707" pitchFamily="18" charset="2"/>
              <a:buNone/>
              <a:defRPr/>
            </a:pPr>
            <a:r>
              <a:rPr lang="uz-Cyrl-UZ" sz="3200" dirty="0">
                <a:solidFill>
                  <a:schemeClr val="tx1"/>
                </a:solidFill>
                <a:latin typeface="Times New Roman" pitchFamily="18" charset="0"/>
                <a:cs typeface="Times New Roman" pitchFamily="18" charset="0"/>
              </a:rPr>
              <a:t>Хотира кучидан фойдаланиш – 3-5</a:t>
            </a:r>
            <a:r>
              <a:rPr lang="ru-RU" sz="3200" dirty="0">
                <a:solidFill>
                  <a:schemeClr val="tx1"/>
                </a:solidFill>
                <a:latin typeface="Times New Roman" pitchFamily="18" charset="0"/>
                <a:cs typeface="Times New Roman" pitchFamily="18" charset="0"/>
              </a:rPr>
              <a:t>%</a:t>
            </a:r>
            <a:br>
              <a:rPr lang="ru-RU" sz="3200" dirty="0">
                <a:solidFill>
                  <a:schemeClr val="tx1"/>
                </a:solidFill>
                <a:latin typeface="Times New Roman" pitchFamily="18" charset="0"/>
                <a:cs typeface="Times New Roman" pitchFamily="18" charset="0"/>
              </a:rPr>
            </a:br>
            <a:r>
              <a:rPr lang="uz-Cyrl-UZ" sz="3200" dirty="0">
                <a:solidFill>
                  <a:schemeClr val="tx1"/>
                </a:solidFill>
                <a:latin typeface="Times New Roman" pitchFamily="18" charset="0"/>
                <a:cs typeface="Times New Roman" pitchFamily="18" charset="0"/>
              </a:rPr>
              <a:t>Жисмоний қувватдан фойдаланиш – 10-15</a:t>
            </a:r>
            <a:r>
              <a:rPr lang="ru-RU" sz="3200" dirty="0">
                <a:solidFill>
                  <a:schemeClr val="tx1"/>
                </a:solidFill>
                <a:latin typeface="Times New Roman" pitchFamily="18" charset="0"/>
                <a:cs typeface="Times New Roman" pitchFamily="18" charset="0"/>
              </a:rPr>
              <a:t>%</a:t>
            </a:r>
            <a:br>
              <a:rPr lang="ru-RU" sz="3200" dirty="0">
                <a:solidFill>
                  <a:schemeClr val="tx1"/>
                </a:solidFill>
                <a:latin typeface="Times New Roman" pitchFamily="18" charset="0"/>
                <a:cs typeface="Times New Roman" pitchFamily="18" charset="0"/>
              </a:rPr>
            </a:br>
            <a:r>
              <a:rPr lang="uz-Cyrl-UZ" sz="3200" dirty="0">
                <a:solidFill>
                  <a:schemeClr val="tx1"/>
                </a:solidFill>
                <a:latin typeface="Times New Roman" pitchFamily="18" charset="0"/>
                <a:cs typeface="Times New Roman" pitchFamily="18" charset="0"/>
              </a:rPr>
              <a:t>Ижодий қувватдан фойдаланиш	 –   25-30 </a:t>
            </a:r>
            <a:r>
              <a:rPr lang="ru-RU" sz="3200" dirty="0">
                <a:solidFill>
                  <a:schemeClr val="tx1"/>
                </a:solidFill>
                <a:latin typeface="Times New Roman" pitchFamily="18" charset="0"/>
                <a:cs typeface="Times New Roman" pitchFamily="18" charset="0"/>
              </a:rPr>
              <a:t>%</a:t>
            </a:r>
          </a:p>
        </p:txBody>
      </p:sp>
      <p:sp>
        <p:nvSpPr>
          <p:cNvPr id="5" name="Овал 4"/>
          <p:cNvSpPr/>
          <p:nvPr/>
        </p:nvSpPr>
        <p:spPr>
          <a:xfrm>
            <a:off x="2071670" y="285728"/>
            <a:ext cx="5429288" cy="3571900"/>
          </a:xfrm>
          <a:prstGeom prst="ellipse">
            <a:avLst/>
          </a:prstGeom>
          <a:ln w="76200">
            <a:solidFill>
              <a:srgbClr val="00B0F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z-Cyrl-UZ" sz="3500" dirty="0">
                <a:solidFill>
                  <a:schemeClr val="tx1"/>
                </a:solidFill>
                <a:latin typeface="Times New Roman" pitchFamily="18" charset="0"/>
                <a:cs typeface="Times New Roman" pitchFamily="18" charset="0"/>
              </a:rPr>
              <a:t>Инсон ҳамиша ўз имкониятларнинг минимуми билан яшайди.</a:t>
            </a:r>
            <a:endParaRPr lang="ru-RU" sz="35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87523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920</TotalTime>
  <Words>6923</Words>
  <Application>Microsoft Office PowerPoint</Application>
  <PresentationFormat>Экран (4:3)</PresentationFormat>
  <Paragraphs>481</Paragraphs>
  <Slides>92</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92</vt:i4>
      </vt:variant>
    </vt:vector>
  </HeadingPairs>
  <TitlesOfParts>
    <vt:vector size="101" baseType="lpstr">
      <vt:lpstr>Arial</vt:lpstr>
      <vt:lpstr>Calibri</vt:lpstr>
      <vt:lpstr>Georgia</vt:lpstr>
      <vt:lpstr>Microsoft Sans Serif</vt:lpstr>
      <vt:lpstr>PTSerif</vt:lpstr>
      <vt:lpstr>Times New Roman</vt:lpstr>
      <vt:lpstr>Wingdings</vt:lpstr>
      <vt:lpstr>Wingdings 3</vt:lpstr>
      <vt:lpstr>Office Theme</vt:lpstr>
      <vt:lpstr>Презентация PowerPoint</vt:lpstr>
      <vt:lpstr>REJA:</vt:lpstr>
      <vt:lpstr>Презентация PowerPoint</vt:lpstr>
      <vt:lpstr>Презентация PowerPoint</vt:lpstr>
      <vt:lpstr>Презентация PowerPoint</vt:lpstr>
      <vt:lpstr>ЎЗБЕКИСТОНДА МУСТАҚИЛ ТАШҚИ СИЁСАТ ЗАМИНИНИНГ ЯРАТИЛИШИ</vt:lpstr>
      <vt:lpstr>O'ZBEKISTON TASHQI SIYOSATINING ASOSIY TAMOYILLARI</vt:lpstr>
      <vt:lpstr>O'ZBEKISTON TASHQI SIYOSATINING ASOSIY TAMOYILLARI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Dunyodagi yadro qurolidan holi HUDUDlar.</vt:lpstr>
      <vt:lpstr>Презентация PowerPoint</vt:lpstr>
      <vt:lpstr>Презентация PowerPoint</vt:lpstr>
      <vt:lpstr>Презентация PowerPoint</vt:lpstr>
      <vt:lpstr>Республикамизнинг ташқи сиёсати ва ташқи иқтисодий алоқаларини тартибга соладиган қонунлар қабул қилинди.</vt:lpstr>
      <vt:lpstr>Презентация PowerPoint</vt:lpstr>
      <vt:lpstr>Презентация PowerPoint</vt:lpstr>
      <vt:lpstr>Ўзбекистоннинг мустақиллик йилларидаги xалқаро алокалари</vt:lpstr>
      <vt:lpstr>Презентация PowerPoint</vt:lpstr>
      <vt:lpstr>Презентация PowerPoint</vt:lpstr>
      <vt:lpstr>Презентация PowerPoint</vt:lpstr>
      <vt:lpstr>Ҳужжатни ишлаб чиқиш давомида</vt:lpstr>
      <vt:lpstr>Презентация PowerPoint</vt:lpstr>
      <vt:lpstr>Презентация PowerPoint</vt:lpstr>
      <vt:lpstr>Презентация PowerPoint</vt:lpstr>
      <vt:lpstr>Презентация PowerPoint</vt:lpstr>
      <vt:lpstr>ХАЛҚАРО МУНОСАБАТЛАР ТИЗИМИНИНГ ЗАМОНАВИЙ ҲОЛАТИ ТАСНИФИ</vt:lpstr>
      <vt:lpstr>МАРКАЗИЙ ОСИЁДАГИ ВАЗИЯТНИ БАҲОЛАШ</vt:lpstr>
      <vt:lpstr>Презентация PowerPoint</vt:lpstr>
      <vt:lpstr>МАРКАЗИЙ ОСИЁДАГИ ВАЗИЯТНИ БАҲОЛАШ</vt:lpstr>
      <vt:lpstr>Презентация PowerPoint</vt:lpstr>
      <vt:lpstr>Презентация PowerPoint</vt:lpstr>
      <vt:lpstr>Презентация PowerPoint</vt:lpstr>
      <vt:lpstr>ТАШҚИ СИЁСАТНИНГ АСОСИЙ ВАЗИФАЛАРИ</vt:lpstr>
      <vt:lpstr>ТАШҚИ СИЁСАТНИНГ УСТУВОР ЙЎНАЛИШЛАРИ </vt:lpstr>
      <vt:lpstr>Презентация PowerPoint</vt:lpstr>
      <vt:lpstr>ТАШҚИ СИЁСАТНИНГ УСТУВОР ЙЎНАЛИШЛАРИ</vt:lpstr>
      <vt:lpstr>Презентация PowerPoint</vt:lpstr>
      <vt:lpstr>Презентация PowerPoint</vt:lpstr>
      <vt:lpstr>ТАШҚИ СИЁСИЙ ФАОЛИЯТНИ ОЛИБ БОРУВЧИ ДАВЛАТ ҲОКИМИЯТИ ОРГАНЛАРИ</vt:lpstr>
      <vt:lpstr>ТАШҚИ СИЁСИЙ ФАОЛИЯТНИ ОЛИБ БОРУВЧИ ДАВЛАТ ҲОКИМИЯТИ ОРГАНЛАРИ</vt:lpstr>
      <vt:lpstr>ТАШҚИ СИЁСИЙ ФАОЛИЯТНИ ОЛИБ БОРУВЧИ ДАВЛАТ ҲОКИМИЯТИ ОРГАНЛАРИ</vt:lpstr>
      <vt:lpstr>ТАШҚИ СИЁСИЙ ФАОЛИЯТНИ ОЛИБ БОРУВЧИ ДАВЛАТ ҲОКИМИЯТИ ОРГАНЛАРИ</vt:lpstr>
      <vt:lpstr>Презентация PowerPoint</vt:lpstr>
      <vt:lpstr>Презентация PowerPoint</vt:lpstr>
      <vt:lpstr>O'ZBEKISTONNING NUFUZLI XALQARO TASHKILOTLAR BILAN ALOQALARI:</vt:lpstr>
      <vt:lpstr>Презентация PowerPoint</vt:lpstr>
      <vt:lpstr>Презентация PowerPoint</vt:lpstr>
      <vt:lpstr>BMT Ustavida uning 6 ta asosiy organlari ko‘rsatilgan. Ular quyidagilardir: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O'ZBEKISTONNING YUNESKO BILAN HAMKORLIK ALOQALARI</vt:lpstr>
      <vt:lpstr>O'ZBEKISTONNING YUNESKO BILAN HAMKORLIK ALOQALARI</vt:lpstr>
      <vt:lpstr>O'zbekiston BMTning 50 yilligiga bag'ishlangan tantanalarda faol qatnashdi.</vt:lpstr>
      <vt:lpstr>Birinchi prezident I.A.Karimov o’z</vt:lpstr>
      <vt:lpstr>Презентация PowerPoint</vt:lpstr>
      <vt:lpstr>«6+3» muloqot guruhini tashkil etish tashabbusi</vt:lpstr>
      <vt:lpstr>Презентация PowerPoint</vt:lpstr>
      <vt:lpstr>Презентация PowerPoint</vt:lpstr>
      <vt:lpstr>O'zbekistonning yirik va rivojlangan davlatlar bilan aloqalari</vt:lpstr>
      <vt:lpstr>Презентация PowerPoint</vt:lpstr>
      <vt:lpstr>Презентация PowerPoint</vt:lpstr>
      <vt:lpstr>Ўзбекистоннинг йирик ва ривожланган давлатлар билан алоқалари</vt:lpstr>
      <vt:lpstr>O’zbekistonning yirik va rivojlangan davlatlar bilan aloqalari</vt:lpstr>
      <vt:lpstr>Презентация PowerPoint</vt:lpstr>
      <vt:lpstr>O’zbekiston quyidagi xalqaro tuzilmalar bilan aloqalarni yangi bosqichda davom ettirmoqda</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Ўзбекистон алоқа ва ахборотлаштириш агентлиги Тошкент ахборот технологиялари университети</dc:title>
  <dc:creator>Пользователь</dc:creator>
  <cp:lastModifiedBy>Администратор</cp:lastModifiedBy>
  <cp:revision>62</cp:revision>
  <dcterms:created xsi:type="dcterms:W3CDTF">2023-11-28T03:49:37Z</dcterms:created>
  <dcterms:modified xsi:type="dcterms:W3CDTF">2025-12-21T17:49:30Z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2021-03-25T00:00:00Z</vt:filetime>
  </property>
  <property fmtid="{D5CDD505-2E9C-101B-9397-08002B2CF9AE}" pid="3" name="Creator">
    <vt:lpwstr>Microsoft® PowerPoint® 2019</vt:lpwstr>
  </property>
  <property fmtid="{D5CDD505-2E9C-101B-9397-08002B2CF9AE}" pid="4" name="LastSaved">
    <vt:filetime>2023-11-28T00:00:00Z</vt:filetime>
  </property>
  <property fmtid="{D5CDD505-2E9C-101B-9397-08002B2CF9AE}" pid="5" name="Producer">
    <vt:lpwstr>Microsoft® PowerPoint® 2019</vt:lpwstr>
  </property>
</Properties>
</file>