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6858000" cy="9144000"/>
  <p:embeddedFontLst>
    <p:embeddedFont>
      <p:font typeface="Arimo Bold" charset="1" panose="020B0704020202020204"/>
      <p:regular r:id="rId22"/>
    </p:embeddedFont>
    <p:embeddedFont>
      <p:font typeface="Open Sans" charset="1" panose="00000000000000000000"/>
      <p:regular r:id="rId23"/>
    </p:embeddedFont>
    <p:embeddedFont>
      <p:font typeface="Raleway" charset="1" panose="00000000000000000000"/>
      <p:regular r:id="rId24"/>
    </p:embeddedFont>
    <p:embeddedFont>
      <p:font typeface="Roboto" charset="1" panose="0200000000000000000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https://gamma.app/?utm_source=made-with-gamma" TargetMode="External" Type="http://schemas.openxmlformats.org/officeDocument/2006/relationships/hyperlink"/><Relationship Id="rId4" Target="../media/image2.png" Type="http://schemas.openxmlformats.org/officeDocument/2006/relationships/image"/><Relationship Id="rId5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https://gamma.app/?utm_source=made-with-gamma" TargetMode="External" Type="http://schemas.openxmlformats.org/officeDocument/2006/relationships/hyperlink"/><Relationship Id="rId4" Target="../media/image13.png" Type="http://schemas.openxmlformats.org/officeDocument/2006/relationships/image"/><Relationship Id="rId5" Target="../media/image14.png" Type="http://schemas.openxmlformats.org/officeDocument/2006/relationships/image"/><Relationship Id="rId6" Target="../media/image15.png" Type="http://schemas.openxmlformats.org/officeDocument/2006/relationships/image"/><Relationship Id="rId7" Target="../media/image16.png" Type="http://schemas.openxmlformats.org/officeDocument/2006/relationships/image"/><Relationship Id="rId8" Target="../media/image17.png" Type="http://schemas.openxmlformats.org/officeDocument/2006/relationships/image"/><Relationship Id="rId9" Target="../media/image18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https://gamma.app/?utm_source=made-with-gamma" TargetMode="External" Type="http://schemas.openxmlformats.org/officeDocument/2006/relationships/hyperlink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https://gamma.app/?utm_source=made-with-gamma" TargetMode="External" Type="http://schemas.openxmlformats.org/officeDocument/2006/relationships/hyperlink"/><Relationship Id="rId4" Target="../media/image19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https://gamma.app/?utm_source=made-with-gamma" TargetMode="External" Type="http://schemas.openxmlformats.org/officeDocument/2006/relationships/hyperlink"/><Relationship Id="rId4" Target="../media/image20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https://gamma.app/?utm_source=made-with-gamma" TargetMode="External" Type="http://schemas.openxmlformats.org/officeDocument/2006/relationships/hyperlink"/><Relationship Id="rId4" Target="../media/image21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https://gamma.app/?utm_source=made-with-gamma" TargetMode="External" Type="http://schemas.openxmlformats.org/officeDocument/2006/relationships/hyperlink"/><Relationship Id="rId4" Target="../media/image22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https://gamma.app/?utm_source=made-with-gamma" TargetMode="External" Type="http://schemas.openxmlformats.org/officeDocument/2006/relationships/hyperlink"/><Relationship Id="rId4" Target="../media/image2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https://gamma.app/?utm_source=made-with-gamma" TargetMode="External" Type="http://schemas.openxmlformats.org/officeDocument/2006/relationships/hyperlink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https://gamma.app/?utm_source=made-with-gamma" TargetMode="External" Type="http://schemas.openxmlformats.org/officeDocument/2006/relationships/hyperlink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https://gamma.app/?utm_source=made-with-gamma" TargetMode="External" Type="http://schemas.openxmlformats.org/officeDocument/2006/relationships/hyperlink"/><Relationship Id="rId4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https://gamma.app/?utm_source=made-with-gamma" TargetMode="External" Type="http://schemas.openxmlformats.org/officeDocument/2006/relationships/hyperlink"/><Relationship Id="rId4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https://gamma.app/?utm_source=made-with-gamma" TargetMode="External" Type="http://schemas.openxmlformats.org/officeDocument/2006/relationships/hyperlink"/><Relationship Id="rId4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https://gamma.app/?utm_source=made-with-gamma" TargetMode="External" Type="http://schemas.openxmlformats.org/officeDocument/2006/relationships/hyperlink"/><Relationship Id="rId4" Target="../media/image7.png" Type="http://schemas.openxmlformats.org/officeDocument/2006/relationships/image"/><Relationship Id="rId5" Target="../media/image8.png" Type="http://schemas.openxmlformats.org/officeDocument/2006/relationships/image"/><Relationship Id="rId6" Target="../media/image9.png" Type="http://schemas.openxmlformats.org/officeDocument/2006/relationships/image"/><Relationship Id="rId7" Target="../media/image1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https://gamma.app/?utm_source=made-with-gamma" TargetMode="External" Type="http://schemas.openxmlformats.org/officeDocument/2006/relationships/hyperlink"/><Relationship Id="rId4" Target="../media/image1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https://gamma.app/?utm_source=made-with-gamma" TargetMode="External" Type="http://schemas.openxmlformats.org/officeDocument/2006/relationships/hyperlink"/><Relationship Id="rId4" Target="../media/image1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D6F5E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6" id="6" descr="preencoded.png">
            <a:hlinkClick r:id="rId3" tooltip="https://gamma.app/?utm_source=made-with-gamma"/>
          </p:cNvPr>
          <p:cNvSpPr/>
          <p:nvPr/>
        </p:nvSpPr>
        <p:spPr>
          <a:xfrm flipH="false" flipV="false" rot="0">
            <a:off x="16049019" y="9686925"/>
            <a:ext cx="2153256" cy="514350"/>
          </a:xfrm>
          <a:custGeom>
            <a:avLst/>
            <a:gdLst/>
            <a:ahLst/>
            <a:cxnLst/>
            <a:rect r="r" b="b" t="t" l="l"/>
            <a:pathLst>
              <a:path h="514350" w="2153256">
                <a:moveTo>
                  <a:pt x="0" y="0"/>
                </a:moveTo>
                <a:lnTo>
                  <a:pt x="2153256" y="0"/>
                </a:lnTo>
                <a:lnTo>
                  <a:pt x="2153256" y="514350"/>
                </a:lnTo>
                <a:lnTo>
                  <a:pt x="0" y="514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 descr="preencoded.png"/>
          <p:cNvSpPr/>
          <p:nvPr/>
        </p:nvSpPr>
        <p:spPr>
          <a:xfrm flipH="false" flipV="false" rot="0">
            <a:off x="0" y="0"/>
            <a:ext cx="6858000" cy="10287000"/>
          </a:xfrm>
          <a:custGeom>
            <a:avLst/>
            <a:gdLst/>
            <a:ahLst/>
            <a:cxnLst/>
            <a:rect r="r" b="b" t="t" l="l"/>
            <a:pathLst>
              <a:path h="10287000" w="6858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7850237" y="2740819"/>
            <a:ext cx="9445526" cy="2657921"/>
            <a:chOff x="0" y="0"/>
            <a:chExt cx="12594035" cy="354389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594035" cy="3543895"/>
            </a:xfrm>
            <a:custGeom>
              <a:avLst/>
              <a:gdLst/>
              <a:ahLst/>
              <a:cxnLst/>
              <a:rect r="r" b="b" t="t" l="l"/>
              <a:pathLst>
                <a:path h="3543895" w="12594035">
                  <a:moveTo>
                    <a:pt x="0" y="0"/>
                  </a:moveTo>
                  <a:lnTo>
                    <a:pt x="12594035" y="0"/>
                  </a:lnTo>
                  <a:lnTo>
                    <a:pt x="12594035" y="3543895"/>
                  </a:lnTo>
                  <a:lnTo>
                    <a:pt x="0" y="35438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12594035" cy="360104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6937"/>
                </a:lnSpc>
              </a:pPr>
              <a:r>
                <a:rPr lang="en-US" sz="5562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Le Système Éducatif Français : Une Vue d'Ensemble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850237" y="5823942"/>
            <a:ext cx="9445526" cy="907256"/>
            <a:chOff x="0" y="0"/>
            <a:chExt cx="12594035" cy="120967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594035" cy="1209675"/>
            </a:xfrm>
            <a:custGeom>
              <a:avLst/>
              <a:gdLst/>
              <a:ahLst/>
              <a:cxnLst/>
              <a:rect r="r" b="b" t="t" l="l"/>
              <a:pathLst>
                <a:path h="1209675" w="12594035">
                  <a:moveTo>
                    <a:pt x="0" y="0"/>
                  </a:moveTo>
                  <a:lnTo>
                    <a:pt x="12594035" y="0"/>
                  </a:lnTo>
                  <a:lnTo>
                    <a:pt x="12594035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85725"/>
              <a:ext cx="12594035" cy="129540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Découvrez le parcours éducatif français, de la maternelle à l'université. Un système structuré qui vise l'excellence et l'égalité des chances.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845475" y="7066509"/>
            <a:ext cx="463154" cy="463154"/>
            <a:chOff x="0" y="0"/>
            <a:chExt cx="617538" cy="61753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17601" cy="617601"/>
            </a:xfrm>
            <a:custGeom>
              <a:avLst/>
              <a:gdLst/>
              <a:ahLst/>
              <a:cxnLst/>
              <a:rect r="r" b="b" t="t" l="l"/>
              <a:pathLst>
                <a:path h="617601" w="617601">
                  <a:moveTo>
                    <a:pt x="0" y="308737"/>
                  </a:moveTo>
                  <a:cubicBezTo>
                    <a:pt x="0" y="138303"/>
                    <a:pt x="138303" y="0"/>
                    <a:pt x="308737" y="0"/>
                  </a:cubicBezTo>
                  <a:cubicBezTo>
                    <a:pt x="310642" y="0"/>
                    <a:pt x="312547" y="889"/>
                    <a:pt x="313690" y="2413"/>
                  </a:cubicBezTo>
                  <a:lnTo>
                    <a:pt x="308737" y="6350"/>
                  </a:lnTo>
                  <a:lnTo>
                    <a:pt x="308737" y="0"/>
                  </a:lnTo>
                  <a:lnTo>
                    <a:pt x="308737" y="6350"/>
                  </a:lnTo>
                  <a:lnTo>
                    <a:pt x="308737" y="0"/>
                  </a:lnTo>
                  <a:cubicBezTo>
                    <a:pt x="479298" y="0"/>
                    <a:pt x="617601" y="138303"/>
                    <a:pt x="617601" y="308737"/>
                  </a:cubicBezTo>
                  <a:cubicBezTo>
                    <a:pt x="617601" y="311150"/>
                    <a:pt x="616204" y="313309"/>
                    <a:pt x="614045" y="314452"/>
                  </a:cubicBezTo>
                  <a:lnTo>
                    <a:pt x="611251" y="308737"/>
                  </a:lnTo>
                  <a:lnTo>
                    <a:pt x="617601" y="308737"/>
                  </a:lnTo>
                  <a:cubicBezTo>
                    <a:pt x="617601" y="479298"/>
                    <a:pt x="479298" y="617474"/>
                    <a:pt x="308864" y="617474"/>
                  </a:cubicBezTo>
                  <a:lnTo>
                    <a:pt x="308864" y="611124"/>
                  </a:lnTo>
                  <a:lnTo>
                    <a:pt x="308864" y="604774"/>
                  </a:lnTo>
                  <a:lnTo>
                    <a:pt x="308864" y="611124"/>
                  </a:lnTo>
                  <a:lnTo>
                    <a:pt x="308864" y="617474"/>
                  </a:lnTo>
                  <a:cubicBezTo>
                    <a:pt x="138303" y="617601"/>
                    <a:pt x="0" y="479298"/>
                    <a:pt x="0" y="308737"/>
                  </a:cubicBezTo>
                  <a:lnTo>
                    <a:pt x="6350" y="308737"/>
                  </a:lnTo>
                  <a:lnTo>
                    <a:pt x="0" y="308737"/>
                  </a:lnTo>
                  <a:moveTo>
                    <a:pt x="12700" y="308737"/>
                  </a:moveTo>
                  <a:lnTo>
                    <a:pt x="6350" y="308737"/>
                  </a:lnTo>
                  <a:lnTo>
                    <a:pt x="12700" y="308737"/>
                  </a:lnTo>
                  <a:cubicBezTo>
                    <a:pt x="12700" y="472313"/>
                    <a:pt x="145288" y="604901"/>
                    <a:pt x="308737" y="604901"/>
                  </a:cubicBezTo>
                  <a:cubicBezTo>
                    <a:pt x="312293" y="604901"/>
                    <a:pt x="315087" y="607695"/>
                    <a:pt x="315087" y="611251"/>
                  </a:cubicBezTo>
                  <a:cubicBezTo>
                    <a:pt x="315087" y="614807"/>
                    <a:pt x="312293" y="617601"/>
                    <a:pt x="308737" y="617601"/>
                  </a:cubicBezTo>
                  <a:cubicBezTo>
                    <a:pt x="305181" y="617601"/>
                    <a:pt x="302387" y="614807"/>
                    <a:pt x="302387" y="611251"/>
                  </a:cubicBezTo>
                  <a:cubicBezTo>
                    <a:pt x="302387" y="607695"/>
                    <a:pt x="305181" y="604901"/>
                    <a:pt x="308737" y="604901"/>
                  </a:cubicBezTo>
                  <a:cubicBezTo>
                    <a:pt x="472313" y="604901"/>
                    <a:pt x="604774" y="472313"/>
                    <a:pt x="604774" y="308864"/>
                  </a:cubicBezTo>
                  <a:cubicBezTo>
                    <a:pt x="604774" y="306451"/>
                    <a:pt x="606171" y="304292"/>
                    <a:pt x="608330" y="303149"/>
                  </a:cubicBezTo>
                  <a:lnTo>
                    <a:pt x="611124" y="308864"/>
                  </a:lnTo>
                  <a:lnTo>
                    <a:pt x="604774" y="308864"/>
                  </a:lnTo>
                  <a:cubicBezTo>
                    <a:pt x="604901" y="145288"/>
                    <a:pt x="472313" y="12700"/>
                    <a:pt x="308737" y="12700"/>
                  </a:cubicBezTo>
                  <a:cubicBezTo>
                    <a:pt x="306832" y="12700"/>
                    <a:pt x="304927" y="11811"/>
                    <a:pt x="303784" y="10287"/>
                  </a:cubicBezTo>
                  <a:lnTo>
                    <a:pt x="308737" y="6350"/>
                  </a:lnTo>
                  <a:lnTo>
                    <a:pt x="308737" y="12700"/>
                  </a:lnTo>
                  <a:cubicBezTo>
                    <a:pt x="145288" y="12700"/>
                    <a:pt x="12700" y="145288"/>
                    <a:pt x="12700" y="3087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16" id="16" descr="preencoded.png"/>
          <p:cNvSpPr/>
          <p:nvPr/>
        </p:nvSpPr>
        <p:spPr>
          <a:xfrm flipH="false" flipV="false" rot="0">
            <a:off x="7859762" y="7080796"/>
            <a:ext cx="434579" cy="434579"/>
          </a:xfrm>
          <a:custGeom>
            <a:avLst/>
            <a:gdLst/>
            <a:ahLst/>
            <a:cxnLst/>
            <a:rect r="r" b="b" t="t" l="l"/>
            <a:pathLst>
              <a:path h="434579" w="434579">
                <a:moveTo>
                  <a:pt x="0" y="0"/>
                </a:moveTo>
                <a:lnTo>
                  <a:pt x="434579" y="0"/>
                </a:lnTo>
                <a:lnTo>
                  <a:pt x="434579" y="434579"/>
                </a:lnTo>
                <a:lnTo>
                  <a:pt x="0" y="4345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D6F5E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6" id="6" descr="preencoded.png">
            <a:hlinkClick r:id="rId3" tooltip="https://gamma.app/?utm_source=made-with-gamma"/>
          </p:cNvPr>
          <p:cNvSpPr/>
          <p:nvPr/>
        </p:nvSpPr>
        <p:spPr>
          <a:xfrm flipH="false" flipV="false" rot="0">
            <a:off x="16049019" y="9686925"/>
            <a:ext cx="2153256" cy="514350"/>
          </a:xfrm>
          <a:custGeom>
            <a:avLst/>
            <a:gdLst/>
            <a:ahLst/>
            <a:cxnLst/>
            <a:rect r="r" b="b" t="t" l="l"/>
            <a:pathLst>
              <a:path h="514350" w="2153256">
                <a:moveTo>
                  <a:pt x="0" y="0"/>
                </a:moveTo>
                <a:lnTo>
                  <a:pt x="2153256" y="0"/>
                </a:lnTo>
                <a:lnTo>
                  <a:pt x="2153256" y="514350"/>
                </a:lnTo>
                <a:lnTo>
                  <a:pt x="0" y="514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938361" y="737295"/>
            <a:ext cx="16411277" cy="1675805"/>
            <a:chOff x="0" y="0"/>
            <a:chExt cx="21881703" cy="2234407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1881703" cy="2234407"/>
            </a:xfrm>
            <a:custGeom>
              <a:avLst/>
              <a:gdLst/>
              <a:ahLst/>
              <a:cxnLst/>
              <a:rect r="r" b="b" t="t" l="l"/>
              <a:pathLst>
                <a:path h="2234407" w="21881703">
                  <a:moveTo>
                    <a:pt x="0" y="0"/>
                  </a:moveTo>
                  <a:lnTo>
                    <a:pt x="21881703" y="0"/>
                  </a:lnTo>
                  <a:lnTo>
                    <a:pt x="21881703" y="2234407"/>
                  </a:lnTo>
                  <a:lnTo>
                    <a:pt x="0" y="223440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47625"/>
              <a:ext cx="21881703" cy="2282032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6562"/>
                </a:lnSpc>
              </a:pPr>
              <a:r>
                <a:rPr lang="en-US" sz="5250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Le Baccalauréat : Sésame pour les Études Supérieures</a:t>
              </a:r>
            </a:p>
          </p:txBody>
        </p:sp>
      </p:grpSp>
      <p:sp>
        <p:nvSpPr>
          <p:cNvPr name="Freeform 10" id="10" descr="preencoded.png"/>
          <p:cNvSpPr/>
          <p:nvPr/>
        </p:nvSpPr>
        <p:spPr>
          <a:xfrm flipH="false" flipV="false" rot="0">
            <a:off x="4220616" y="4923532"/>
            <a:ext cx="9846618" cy="9846617"/>
          </a:xfrm>
          <a:custGeom>
            <a:avLst/>
            <a:gdLst/>
            <a:ahLst/>
            <a:cxnLst/>
            <a:rect r="r" b="b" t="t" l="l"/>
            <a:pathLst>
              <a:path h="9846617" w="9846618">
                <a:moveTo>
                  <a:pt x="0" y="0"/>
                </a:moveTo>
                <a:lnTo>
                  <a:pt x="9846618" y="0"/>
                </a:lnTo>
                <a:lnTo>
                  <a:pt x="9846618" y="9846618"/>
                </a:lnTo>
                <a:lnTo>
                  <a:pt x="0" y="98466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1" id="11" descr="preencoded.png"/>
          <p:cNvSpPr/>
          <p:nvPr/>
        </p:nvSpPr>
        <p:spPr>
          <a:xfrm flipH="false" flipV="false" rot="0">
            <a:off x="5719762" y="7717780"/>
            <a:ext cx="452438" cy="565547"/>
          </a:xfrm>
          <a:custGeom>
            <a:avLst/>
            <a:gdLst/>
            <a:ahLst/>
            <a:cxnLst/>
            <a:rect r="r" b="b" t="t" l="l"/>
            <a:pathLst>
              <a:path h="565547" w="452438">
                <a:moveTo>
                  <a:pt x="0" y="0"/>
                </a:moveTo>
                <a:lnTo>
                  <a:pt x="452438" y="0"/>
                </a:lnTo>
                <a:lnTo>
                  <a:pt x="452438" y="565547"/>
                </a:lnTo>
                <a:lnTo>
                  <a:pt x="0" y="5655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47" t="0" r="-847" b="0"/>
            </a:stretch>
          </a:blipFill>
        </p:spPr>
      </p:sp>
      <p:sp>
        <p:nvSpPr>
          <p:cNvPr name="Freeform 12" id="12" descr="preencoded.png"/>
          <p:cNvSpPr/>
          <p:nvPr/>
        </p:nvSpPr>
        <p:spPr>
          <a:xfrm flipH="false" flipV="false" rot="0">
            <a:off x="4220616" y="4923532"/>
            <a:ext cx="9846618" cy="9846617"/>
          </a:xfrm>
          <a:custGeom>
            <a:avLst/>
            <a:gdLst/>
            <a:ahLst/>
            <a:cxnLst/>
            <a:rect r="r" b="b" t="t" l="l"/>
            <a:pathLst>
              <a:path h="9846617" w="9846618">
                <a:moveTo>
                  <a:pt x="0" y="0"/>
                </a:moveTo>
                <a:lnTo>
                  <a:pt x="9846618" y="0"/>
                </a:lnTo>
                <a:lnTo>
                  <a:pt x="9846618" y="9846618"/>
                </a:lnTo>
                <a:lnTo>
                  <a:pt x="0" y="98466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3" id="13" descr="preencoded.png"/>
          <p:cNvSpPr/>
          <p:nvPr/>
        </p:nvSpPr>
        <p:spPr>
          <a:xfrm flipH="false" flipV="false" rot="0">
            <a:off x="8917632" y="5871568"/>
            <a:ext cx="452438" cy="565547"/>
          </a:xfrm>
          <a:custGeom>
            <a:avLst/>
            <a:gdLst/>
            <a:ahLst/>
            <a:cxnLst/>
            <a:rect r="r" b="b" t="t" l="l"/>
            <a:pathLst>
              <a:path h="565547" w="452438">
                <a:moveTo>
                  <a:pt x="0" y="0"/>
                </a:moveTo>
                <a:lnTo>
                  <a:pt x="452438" y="0"/>
                </a:lnTo>
                <a:lnTo>
                  <a:pt x="452438" y="565547"/>
                </a:lnTo>
                <a:lnTo>
                  <a:pt x="0" y="5655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847" t="0" r="-847" b="0"/>
            </a:stretch>
          </a:blipFill>
        </p:spPr>
      </p:sp>
      <p:sp>
        <p:nvSpPr>
          <p:cNvPr name="Freeform 14" id="14" descr="preencoded.png"/>
          <p:cNvSpPr/>
          <p:nvPr/>
        </p:nvSpPr>
        <p:spPr>
          <a:xfrm flipH="false" flipV="false" rot="0">
            <a:off x="4220616" y="4923532"/>
            <a:ext cx="9846618" cy="9846617"/>
          </a:xfrm>
          <a:custGeom>
            <a:avLst/>
            <a:gdLst/>
            <a:ahLst/>
            <a:cxnLst/>
            <a:rect r="r" b="b" t="t" l="l"/>
            <a:pathLst>
              <a:path h="9846617" w="9846618">
                <a:moveTo>
                  <a:pt x="0" y="0"/>
                </a:moveTo>
                <a:lnTo>
                  <a:pt x="9846618" y="0"/>
                </a:lnTo>
                <a:lnTo>
                  <a:pt x="9846618" y="9846618"/>
                </a:lnTo>
                <a:lnTo>
                  <a:pt x="0" y="984661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5" id="15" descr="preencoded.png"/>
          <p:cNvSpPr/>
          <p:nvPr/>
        </p:nvSpPr>
        <p:spPr>
          <a:xfrm flipH="false" flipV="false" rot="0">
            <a:off x="12115354" y="7717780"/>
            <a:ext cx="452438" cy="565547"/>
          </a:xfrm>
          <a:custGeom>
            <a:avLst/>
            <a:gdLst/>
            <a:ahLst/>
            <a:cxnLst/>
            <a:rect r="r" b="b" t="t" l="l"/>
            <a:pathLst>
              <a:path h="565547" w="452438">
                <a:moveTo>
                  <a:pt x="0" y="0"/>
                </a:moveTo>
                <a:lnTo>
                  <a:pt x="452437" y="0"/>
                </a:lnTo>
                <a:lnTo>
                  <a:pt x="452437" y="565547"/>
                </a:lnTo>
                <a:lnTo>
                  <a:pt x="0" y="56554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847" t="0" r="-847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1863626" y="4426298"/>
            <a:ext cx="3351759" cy="418951"/>
            <a:chOff x="0" y="0"/>
            <a:chExt cx="4469012" cy="558602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469012" cy="558602"/>
            </a:xfrm>
            <a:custGeom>
              <a:avLst/>
              <a:gdLst/>
              <a:ahLst/>
              <a:cxnLst/>
              <a:rect r="r" b="b" t="t" l="l"/>
              <a:pathLst>
                <a:path h="558602" w="4469012">
                  <a:moveTo>
                    <a:pt x="0" y="0"/>
                  </a:moveTo>
                  <a:lnTo>
                    <a:pt x="4469012" y="0"/>
                  </a:lnTo>
                  <a:lnTo>
                    <a:pt x="4469012" y="558602"/>
                  </a:lnTo>
                  <a:lnTo>
                    <a:pt x="0" y="55860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4469012" cy="587177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ctr">
                <a:lnSpc>
                  <a:spcPts val="3249"/>
                </a:lnSpc>
              </a:pPr>
              <a:r>
                <a:rPr lang="en-US" sz="2625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Bac Général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38361" y="5006131"/>
            <a:ext cx="5202288" cy="858142"/>
            <a:chOff x="0" y="0"/>
            <a:chExt cx="6936383" cy="114419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936384" cy="1144190"/>
            </a:xfrm>
            <a:custGeom>
              <a:avLst/>
              <a:gdLst/>
              <a:ahLst/>
              <a:cxnLst/>
              <a:rect r="r" b="b" t="t" l="l"/>
              <a:pathLst>
                <a:path h="1144190" w="6936384">
                  <a:moveTo>
                    <a:pt x="0" y="0"/>
                  </a:moveTo>
                  <a:lnTo>
                    <a:pt x="6936384" y="0"/>
                  </a:lnTo>
                  <a:lnTo>
                    <a:pt x="6936384" y="1144190"/>
                  </a:lnTo>
                  <a:lnTo>
                    <a:pt x="0" y="114419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76200"/>
              <a:ext cx="6936383" cy="122039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ctr">
                <a:lnSpc>
                  <a:spcPts val="3374"/>
                </a:lnSpc>
              </a:pPr>
              <a:r>
                <a:rPr lang="en-US" sz="2062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Focalisé sur les matières académiques larges.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7170836" y="2949328"/>
            <a:ext cx="3946177" cy="418951"/>
            <a:chOff x="0" y="0"/>
            <a:chExt cx="5261570" cy="558602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5261570" cy="558602"/>
            </a:xfrm>
            <a:custGeom>
              <a:avLst/>
              <a:gdLst/>
              <a:ahLst/>
              <a:cxnLst/>
              <a:rect r="r" b="b" t="t" l="l"/>
              <a:pathLst>
                <a:path h="558602" w="5261570">
                  <a:moveTo>
                    <a:pt x="0" y="0"/>
                  </a:moveTo>
                  <a:lnTo>
                    <a:pt x="5261570" y="0"/>
                  </a:lnTo>
                  <a:lnTo>
                    <a:pt x="5261570" y="558602"/>
                  </a:lnTo>
                  <a:lnTo>
                    <a:pt x="0" y="55860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28575"/>
              <a:ext cx="5261570" cy="587177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ctr">
                <a:lnSpc>
                  <a:spcPts val="3249"/>
                </a:lnSpc>
              </a:pPr>
              <a:r>
                <a:rPr lang="en-US" sz="2625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Bac Technologique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6542782" y="3529161"/>
            <a:ext cx="5202288" cy="858143"/>
            <a:chOff x="0" y="0"/>
            <a:chExt cx="6936383" cy="114419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6936384" cy="1144190"/>
            </a:xfrm>
            <a:custGeom>
              <a:avLst/>
              <a:gdLst/>
              <a:ahLst/>
              <a:cxnLst/>
              <a:rect r="r" b="b" t="t" l="l"/>
              <a:pathLst>
                <a:path h="1144190" w="6936384">
                  <a:moveTo>
                    <a:pt x="0" y="0"/>
                  </a:moveTo>
                  <a:lnTo>
                    <a:pt x="6936384" y="0"/>
                  </a:lnTo>
                  <a:lnTo>
                    <a:pt x="6936384" y="1144190"/>
                  </a:lnTo>
                  <a:lnTo>
                    <a:pt x="0" y="114419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76200"/>
              <a:ext cx="6936383" cy="122039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ctr">
                <a:lnSpc>
                  <a:spcPts val="3374"/>
                </a:lnSpc>
              </a:pPr>
              <a:r>
                <a:rPr lang="en-US" sz="2062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Orienté vers la technologie et les sciences appliquées.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2841337" y="4426298"/>
            <a:ext cx="3813870" cy="418951"/>
            <a:chOff x="0" y="0"/>
            <a:chExt cx="5085160" cy="558602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5085160" cy="558602"/>
            </a:xfrm>
            <a:custGeom>
              <a:avLst/>
              <a:gdLst/>
              <a:ahLst/>
              <a:cxnLst/>
              <a:rect r="r" b="b" t="t" l="l"/>
              <a:pathLst>
                <a:path h="558602" w="5085160">
                  <a:moveTo>
                    <a:pt x="0" y="0"/>
                  </a:moveTo>
                  <a:lnTo>
                    <a:pt x="5085160" y="0"/>
                  </a:lnTo>
                  <a:lnTo>
                    <a:pt x="5085160" y="558602"/>
                  </a:lnTo>
                  <a:lnTo>
                    <a:pt x="0" y="55860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28575"/>
              <a:ext cx="5085160" cy="587177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ctr">
                <a:lnSpc>
                  <a:spcPts val="3249"/>
                </a:lnSpc>
              </a:pPr>
              <a:r>
                <a:rPr lang="en-US" sz="2625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Bac Professionnel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2147202" y="5006131"/>
            <a:ext cx="5202288" cy="858142"/>
            <a:chOff x="0" y="0"/>
            <a:chExt cx="6936383" cy="114419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6936384" cy="1144190"/>
            </a:xfrm>
            <a:custGeom>
              <a:avLst/>
              <a:gdLst/>
              <a:ahLst/>
              <a:cxnLst/>
              <a:rect r="r" b="b" t="t" l="l"/>
              <a:pathLst>
                <a:path h="1144190" w="6936384">
                  <a:moveTo>
                    <a:pt x="0" y="0"/>
                  </a:moveTo>
                  <a:lnTo>
                    <a:pt x="6936384" y="0"/>
                  </a:lnTo>
                  <a:lnTo>
                    <a:pt x="6936384" y="1144190"/>
                  </a:lnTo>
                  <a:lnTo>
                    <a:pt x="0" y="114419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76200"/>
              <a:ext cx="6936383" cy="122039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ctr">
                <a:lnSpc>
                  <a:spcPts val="3374"/>
                </a:lnSpc>
              </a:pPr>
              <a:r>
                <a:rPr lang="en-US" sz="2062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Prépare à l'entrée dans la vie professionnelle.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D6F5E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6" id="6" descr="preencoded.png">
            <a:hlinkClick r:id="rId3" tooltip="https://gamma.app/?utm_source=made-with-gamma"/>
          </p:cNvPr>
          <p:cNvSpPr/>
          <p:nvPr/>
        </p:nvSpPr>
        <p:spPr>
          <a:xfrm flipH="false" flipV="false" rot="0">
            <a:off x="16049019" y="9686925"/>
            <a:ext cx="2153256" cy="514350"/>
          </a:xfrm>
          <a:custGeom>
            <a:avLst/>
            <a:gdLst/>
            <a:ahLst/>
            <a:cxnLst/>
            <a:rect r="r" b="b" t="t" l="l"/>
            <a:pathLst>
              <a:path h="514350" w="2153256">
                <a:moveTo>
                  <a:pt x="0" y="0"/>
                </a:moveTo>
                <a:lnTo>
                  <a:pt x="2153256" y="0"/>
                </a:lnTo>
                <a:lnTo>
                  <a:pt x="2153256" y="514350"/>
                </a:lnTo>
                <a:lnTo>
                  <a:pt x="0" y="514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992238" y="2958702"/>
            <a:ext cx="16303526" cy="1771947"/>
            <a:chOff x="0" y="0"/>
            <a:chExt cx="21738035" cy="2362597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1738034" cy="2362597"/>
            </a:xfrm>
            <a:custGeom>
              <a:avLst/>
              <a:gdLst/>
              <a:ahLst/>
              <a:cxnLst/>
              <a:rect r="r" b="b" t="t" l="l"/>
              <a:pathLst>
                <a:path h="2362597" w="21738034">
                  <a:moveTo>
                    <a:pt x="0" y="0"/>
                  </a:moveTo>
                  <a:lnTo>
                    <a:pt x="21738034" y="0"/>
                  </a:lnTo>
                  <a:lnTo>
                    <a:pt x="21738034" y="2362597"/>
                  </a:lnTo>
                  <a:lnTo>
                    <a:pt x="0" y="23625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57150"/>
              <a:ext cx="21738035" cy="2419747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6937"/>
                </a:lnSpc>
              </a:pPr>
              <a:r>
                <a:rPr lang="en-US" sz="5562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L'Enseignement Supérieur : Universités et Grandes Écoles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92238" y="5439370"/>
            <a:ext cx="3544044" cy="442912"/>
            <a:chOff x="0" y="0"/>
            <a:chExt cx="4725392" cy="59055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725392" cy="590550"/>
            </a:xfrm>
            <a:custGeom>
              <a:avLst/>
              <a:gdLst/>
              <a:ahLst/>
              <a:cxnLst/>
              <a:rect r="r" b="b" t="t" l="l"/>
              <a:pathLst>
                <a:path h="590550" w="4725392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4725392" cy="62865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Universités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992238" y="6165800"/>
            <a:ext cx="7805886" cy="907256"/>
            <a:chOff x="0" y="0"/>
            <a:chExt cx="10407848" cy="120967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407848" cy="1209675"/>
            </a:xfrm>
            <a:custGeom>
              <a:avLst/>
              <a:gdLst/>
              <a:ahLst/>
              <a:cxnLst/>
              <a:rect r="r" b="b" t="t" l="l"/>
              <a:pathLst>
                <a:path h="1209675" w="10407848">
                  <a:moveTo>
                    <a:pt x="0" y="0"/>
                  </a:moveTo>
                  <a:lnTo>
                    <a:pt x="10407848" y="0"/>
                  </a:lnTo>
                  <a:lnTo>
                    <a:pt x="10407848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10407848" cy="129540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Formation large, recherche, diplômes licence, master, doctorat.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9499401" y="5439370"/>
            <a:ext cx="3544044" cy="442912"/>
            <a:chOff x="0" y="0"/>
            <a:chExt cx="4725392" cy="59055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725392" cy="590550"/>
            </a:xfrm>
            <a:custGeom>
              <a:avLst/>
              <a:gdLst/>
              <a:ahLst/>
              <a:cxnLst/>
              <a:rect r="r" b="b" t="t" l="l"/>
              <a:pathLst>
                <a:path h="590550" w="4725392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4725392" cy="62865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Grandes Écoles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499401" y="6165800"/>
            <a:ext cx="7805886" cy="907256"/>
            <a:chOff x="0" y="0"/>
            <a:chExt cx="10407848" cy="120967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0407848" cy="1209675"/>
            </a:xfrm>
            <a:custGeom>
              <a:avLst/>
              <a:gdLst/>
              <a:ahLst/>
              <a:cxnLst/>
              <a:rect r="r" b="b" t="t" l="l"/>
              <a:pathLst>
                <a:path h="1209675" w="10407848">
                  <a:moveTo>
                    <a:pt x="0" y="0"/>
                  </a:moveTo>
                  <a:lnTo>
                    <a:pt x="10407848" y="0"/>
                  </a:lnTo>
                  <a:lnTo>
                    <a:pt x="10407848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85725"/>
              <a:ext cx="10407848" cy="129540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Sélectives, spécialisées, souvent en ingénierie, commerce, administration.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CECF3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</p:spPr>
        </p:sp>
      </p:grpSp>
      <p:sp>
        <p:nvSpPr>
          <p:cNvPr name="Freeform 6" id="6" descr="preencoded.png">
            <a:hlinkClick r:id="rId3" tooltip="https://gamma.app/?utm_source=made-with-gamma"/>
          </p:cNvPr>
          <p:cNvSpPr/>
          <p:nvPr/>
        </p:nvSpPr>
        <p:spPr>
          <a:xfrm flipH="false" flipV="false" rot="0">
            <a:off x="16049019" y="9686925"/>
            <a:ext cx="2153256" cy="514350"/>
          </a:xfrm>
          <a:custGeom>
            <a:avLst/>
            <a:gdLst/>
            <a:ahLst/>
            <a:cxnLst/>
            <a:rect r="r" b="b" t="t" l="l"/>
            <a:pathLst>
              <a:path h="514350" w="2153256">
                <a:moveTo>
                  <a:pt x="0" y="0"/>
                </a:moveTo>
                <a:lnTo>
                  <a:pt x="2153256" y="0"/>
                </a:lnTo>
                <a:lnTo>
                  <a:pt x="2153256" y="514350"/>
                </a:lnTo>
                <a:lnTo>
                  <a:pt x="0" y="514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 descr="preencoded.png"/>
          <p:cNvSpPr/>
          <p:nvPr/>
        </p:nvSpPr>
        <p:spPr>
          <a:xfrm flipH="false" flipV="false" rot="0">
            <a:off x="0" y="0"/>
            <a:ext cx="6858000" cy="10287000"/>
          </a:xfrm>
          <a:custGeom>
            <a:avLst/>
            <a:gdLst/>
            <a:ahLst/>
            <a:cxnLst/>
            <a:rect r="r" b="b" t="t" l="l"/>
            <a:pathLst>
              <a:path h="10287000" w="6858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7850237" y="2245072"/>
            <a:ext cx="8532316" cy="885974"/>
            <a:chOff x="0" y="0"/>
            <a:chExt cx="11376422" cy="118129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376422" cy="1181298"/>
            </a:xfrm>
            <a:custGeom>
              <a:avLst/>
              <a:gdLst/>
              <a:ahLst/>
              <a:cxnLst/>
              <a:rect r="r" b="b" t="t" l="l"/>
              <a:pathLst>
                <a:path h="1181298" w="11376422">
                  <a:moveTo>
                    <a:pt x="0" y="0"/>
                  </a:moveTo>
                  <a:lnTo>
                    <a:pt x="11376422" y="0"/>
                  </a:lnTo>
                  <a:lnTo>
                    <a:pt x="11376422" y="1181298"/>
                  </a:lnTo>
                  <a:lnTo>
                    <a:pt x="0" y="118129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11376422" cy="1209873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6937"/>
                </a:lnSpc>
              </a:pPr>
              <a:r>
                <a:rPr lang="en-US" sz="5562">
                  <a:solidFill>
                    <a:srgbClr val="1B1B27"/>
                  </a:solidFill>
                  <a:latin typeface="Raleway"/>
                  <a:ea typeface="Raleway"/>
                  <a:cs typeface="Raleway"/>
                  <a:sym typeface="Raleway"/>
                </a:rPr>
                <a:t>Boshlang'ich ta'lim dasturi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845475" y="3551485"/>
            <a:ext cx="4590604" cy="2558802"/>
            <a:chOff x="0" y="0"/>
            <a:chExt cx="6120805" cy="341173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6350" y="6350"/>
              <a:ext cx="6108065" cy="3399028"/>
            </a:xfrm>
            <a:custGeom>
              <a:avLst/>
              <a:gdLst/>
              <a:ahLst/>
              <a:cxnLst/>
              <a:rect r="r" b="b" t="t" l="l"/>
              <a:pathLst>
                <a:path h="3399028" w="6108065">
                  <a:moveTo>
                    <a:pt x="0" y="158750"/>
                  </a:moveTo>
                  <a:cubicBezTo>
                    <a:pt x="0" y="71120"/>
                    <a:pt x="71247" y="0"/>
                    <a:pt x="159004" y="0"/>
                  </a:cubicBezTo>
                  <a:lnTo>
                    <a:pt x="5949061" y="0"/>
                  </a:lnTo>
                  <a:cubicBezTo>
                    <a:pt x="6036945" y="0"/>
                    <a:pt x="6108065" y="71120"/>
                    <a:pt x="6108065" y="158750"/>
                  </a:cubicBezTo>
                  <a:lnTo>
                    <a:pt x="6108065" y="3240278"/>
                  </a:lnTo>
                  <a:cubicBezTo>
                    <a:pt x="6108065" y="3327908"/>
                    <a:pt x="6036818" y="3399028"/>
                    <a:pt x="5949061" y="3399028"/>
                  </a:cubicBezTo>
                  <a:lnTo>
                    <a:pt x="159004" y="3399028"/>
                  </a:lnTo>
                  <a:cubicBezTo>
                    <a:pt x="71120" y="3399028"/>
                    <a:pt x="0" y="3327908"/>
                    <a:pt x="0" y="3240278"/>
                  </a:cubicBezTo>
                  <a:close/>
                </a:path>
              </a:pathLst>
            </a:custGeom>
            <a:solidFill>
              <a:srgbClr val="E1E1EA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120765" cy="3411728"/>
            </a:xfrm>
            <a:custGeom>
              <a:avLst/>
              <a:gdLst/>
              <a:ahLst/>
              <a:cxnLst/>
              <a:rect r="r" b="b" t="t" l="l"/>
              <a:pathLst>
                <a:path h="3411728" w="6120765">
                  <a:moveTo>
                    <a:pt x="0" y="165100"/>
                  </a:moveTo>
                  <a:cubicBezTo>
                    <a:pt x="0" y="73914"/>
                    <a:pt x="74041" y="0"/>
                    <a:pt x="165354" y="0"/>
                  </a:cubicBezTo>
                  <a:lnTo>
                    <a:pt x="5955411" y="0"/>
                  </a:lnTo>
                  <a:lnTo>
                    <a:pt x="5955411" y="6350"/>
                  </a:lnTo>
                  <a:lnTo>
                    <a:pt x="5955411" y="0"/>
                  </a:lnTo>
                  <a:cubicBezTo>
                    <a:pt x="6046724" y="0"/>
                    <a:pt x="6120765" y="73914"/>
                    <a:pt x="6120765" y="165100"/>
                  </a:cubicBezTo>
                  <a:lnTo>
                    <a:pt x="6114415" y="165100"/>
                  </a:lnTo>
                  <a:lnTo>
                    <a:pt x="6120765" y="165100"/>
                  </a:lnTo>
                  <a:lnTo>
                    <a:pt x="6120765" y="3246628"/>
                  </a:lnTo>
                  <a:lnTo>
                    <a:pt x="6114415" y="3246628"/>
                  </a:lnTo>
                  <a:lnTo>
                    <a:pt x="6120765" y="3246628"/>
                  </a:lnTo>
                  <a:cubicBezTo>
                    <a:pt x="6120765" y="3337814"/>
                    <a:pt x="6046724" y="3411728"/>
                    <a:pt x="5955411" y="3411728"/>
                  </a:cubicBezTo>
                  <a:lnTo>
                    <a:pt x="5955411" y="3405378"/>
                  </a:lnTo>
                  <a:lnTo>
                    <a:pt x="5955411" y="3411728"/>
                  </a:lnTo>
                  <a:lnTo>
                    <a:pt x="165354" y="3411728"/>
                  </a:lnTo>
                  <a:lnTo>
                    <a:pt x="165354" y="3405378"/>
                  </a:lnTo>
                  <a:lnTo>
                    <a:pt x="165354" y="3411728"/>
                  </a:lnTo>
                  <a:cubicBezTo>
                    <a:pt x="74041" y="3411728"/>
                    <a:pt x="0" y="3337814"/>
                    <a:pt x="0" y="3246628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3246628"/>
                  </a:lnTo>
                  <a:lnTo>
                    <a:pt x="6350" y="3246628"/>
                  </a:lnTo>
                  <a:lnTo>
                    <a:pt x="12700" y="3246628"/>
                  </a:lnTo>
                  <a:cubicBezTo>
                    <a:pt x="12700" y="3330829"/>
                    <a:pt x="81026" y="3399028"/>
                    <a:pt x="165354" y="3399028"/>
                  </a:cubicBezTo>
                  <a:lnTo>
                    <a:pt x="5955411" y="3399028"/>
                  </a:lnTo>
                  <a:cubicBezTo>
                    <a:pt x="6039739" y="3399028"/>
                    <a:pt x="6108065" y="3330829"/>
                    <a:pt x="6108065" y="3246628"/>
                  </a:cubicBezTo>
                  <a:lnTo>
                    <a:pt x="6108065" y="165100"/>
                  </a:lnTo>
                  <a:cubicBezTo>
                    <a:pt x="6108065" y="80899"/>
                    <a:pt x="6039739" y="12700"/>
                    <a:pt x="5955411" y="12700"/>
                  </a:cubicBezTo>
                  <a:lnTo>
                    <a:pt x="165354" y="12700"/>
                  </a:lnTo>
                  <a:lnTo>
                    <a:pt x="165354" y="6350"/>
                  </a:lnTo>
                  <a:lnTo>
                    <a:pt x="165354" y="12700"/>
                  </a:lnTo>
                  <a:cubicBezTo>
                    <a:pt x="81026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C7C7D0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8143280" y="3849291"/>
            <a:ext cx="3994994" cy="885825"/>
            <a:chOff x="0" y="0"/>
            <a:chExt cx="5326658" cy="11811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5326658" cy="1181100"/>
            </a:xfrm>
            <a:custGeom>
              <a:avLst/>
              <a:gdLst/>
              <a:ahLst/>
              <a:cxnLst/>
              <a:rect r="r" b="b" t="t" l="l"/>
              <a:pathLst>
                <a:path h="1181100" w="5326658">
                  <a:moveTo>
                    <a:pt x="0" y="0"/>
                  </a:moveTo>
                  <a:lnTo>
                    <a:pt x="5326658" y="0"/>
                  </a:lnTo>
                  <a:lnTo>
                    <a:pt x="5326658" y="1181100"/>
                  </a:lnTo>
                  <a:lnTo>
                    <a:pt x="0" y="11811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5326658" cy="120967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>
                  <a:solidFill>
                    <a:srgbClr val="3C3939"/>
                  </a:solidFill>
                  <a:latin typeface="Raleway"/>
                  <a:ea typeface="Raleway"/>
                  <a:cs typeface="Raleway"/>
                  <a:sym typeface="Raleway"/>
                </a:rPr>
                <a:t>Asosiy o'qish ko'nikmalari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143280" y="4905226"/>
            <a:ext cx="3994994" cy="907256"/>
            <a:chOff x="0" y="0"/>
            <a:chExt cx="5326658" cy="120967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5326658" cy="1209675"/>
            </a:xfrm>
            <a:custGeom>
              <a:avLst/>
              <a:gdLst/>
              <a:ahLst/>
              <a:cxnLst/>
              <a:rect r="r" b="b" t="t" l="l"/>
              <a:pathLst>
                <a:path h="1209675" w="5326658">
                  <a:moveTo>
                    <a:pt x="0" y="0"/>
                  </a:moveTo>
                  <a:lnTo>
                    <a:pt x="5326658" y="0"/>
                  </a:lnTo>
                  <a:lnTo>
                    <a:pt x="5326658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95250"/>
              <a:ext cx="5326658" cy="130492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C3939"/>
                  </a:solidFill>
                  <a:latin typeface="Roboto"/>
                  <a:ea typeface="Roboto"/>
                  <a:cs typeface="Roboto"/>
                  <a:sym typeface="Roboto"/>
                </a:rPr>
                <a:t>O'qish, yozish, arifmetikani o'rganish.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2710071" y="3551485"/>
            <a:ext cx="4590604" cy="2558802"/>
            <a:chOff x="0" y="0"/>
            <a:chExt cx="6120805" cy="3411737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6350" y="6350"/>
              <a:ext cx="6108065" cy="3399028"/>
            </a:xfrm>
            <a:custGeom>
              <a:avLst/>
              <a:gdLst/>
              <a:ahLst/>
              <a:cxnLst/>
              <a:rect r="r" b="b" t="t" l="l"/>
              <a:pathLst>
                <a:path h="3399028" w="6108065">
                  <a:moveTo>
                    <a:pt x="0" y="158750"/>
                  </a:moveTo>
                  <a:cubicBezTo>
                    <a:pt x="0" y="71120"/>
                    <a:pt x="71247" y="0"/>
                    <a:pt x="159004" y="0"/>
                  </a:cubicBezTo>
                  <a:lnTo>
                    <a:pt x="5949061" y="0"/>
                  </a:lnTo>
                  <a:cubicBezTo>
                    <a:pt x="6036945" y="0"/>
                    <a:pt x="6108065" y="71120"/>
                    <a:pt x="6108065" y="158750"/>
                  </a:cubicBezTo>
                  <a:lnTo>
                    <a:pt x="6108065" y="3240278"/>
                  </a:lnTo>
                  <a:cubicBezTo>
                    <a:pt x="6108065" y="3327908"/>
                    <a:pt x="6036818" y="3399028"/>
                    <a:pt x="5949061" y="3399028"/>
                  </a:cubicBezTo>
                  <a:lnTo>
                    <a:pt x="159004" y="3399028"/>
                  </a:lnTo>
                  <a:cubicBezTo>
                    <a:pt x="71120" y="3399028"/>
                    <a:pt x="0" y="3327908"/>
                    <a:pt x="0" y="3240278"/>
                  </a:cubicBezTo>
                  <a:close/>
                </a:path>
              </a:pathLst>
            </a:custGeom>
            <a:solidFill>
              <a:srgbClr val="E1E1EA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120765" cy="3411728"/>
            </a:xfrm>
            <a:custGeom>
              <a:avLst/>
              <a:gdLst/>
              <a:ahLst/>
              <a:cxnLst/>
              <a:rect r="r" b="b" t="t" l="l"/>
              <a:pathLst>
                <a:path h="3411728" w="6120765">
                  <a:moveTo>
                    <a:pt x="0" y="165100"/>
                  </a:moveTo>
                  <a:cubicBezTo>
                    <a:pt x="0" y="73914"/>
                    <a:pt x="74041" y="0"/>
                    <a:pt x="165354" y="0"/>
                  </a:cubicBezTo>
                  <a:lnTo>
                    <a:pt x="5955411" y="0"/>
                  </a:lnTo>
                  <a:lnTo>
                    <a:pt x="5955411" y="6350"/>
                  </a:lnTo>
                  <a:lnTo>
                    <a:pt x="5955411" y="0"/>
                  </a:lnTo>
                  <a:cubicBezTo>
                    <a:pt x="6046724" y="0"/>
                    <a:pt x="6120765" y="73914"/>
                    <a:pt x="6120765" y="165100"/>
                  </a:cubicBezTo>
                  <a:lnTo>
                    <a:pt x="6114415" y="165100"/>
                  </a:lnTo>
                  <a:lnTo>
                    <a:pt x="6120765" y="165100"/>
                  </a:lnTo>
                  <a:lnTo>
                    <a:pt x="6120765" y="3246628"/>
                  </a:lnTo>
                  <a:lnTo>
                    <a:pt x="6114415" y="3246628"/>
                  </a:lnTo>
                  <a:lnTo>
                    <a:pt x="6120765" y="3246628"/>
                  </a:lnTo>
                  <a:cubicBezTo>
                    <a:pt x="6120765" y="3337814"/>
                    <a:pt x="6046724" y="3411728"/>
                    <a:pt x="5955411" y="3411728"/>
                  </a:cubicBezTo>
                  <a:lnTo>
                    <a:pt x="5955411" y="3405378"/>
                  </a:lnTo>
                  <a:lnTo>
                    <a:pt x="5955411" y="3411728"/>
                  </a:lnTo>
                  <a:lnTo>
                    <a:pt x="165354" y="3411728"/>
                  </a:lnTo>
                  <a:lnTo>
                    <a:pt x="165354" y="3405378"/>
                  </a:lnTo>
                  <a:lnTo>
                    <a:pt x="165354" y="3411728"/>
                  </a:lnTo>
                  <a:cubicBezTo>
                    <a:pt x="74041" y="3411728"/>
                    <a:pt x="0" y="3337814"/>
                    <a:pt x="0" y="3246628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3246628"/>
                  </a:lnTo>
                  <a:lnTo>
                    <a:pt x="6350" y="3246628"/>
                  </a:lnTo>
                  <a:lnTo>
                    <a:pt x="12700" y="3246628"/>
                  </a:lnTo>
                  <a:cubicBezTo>
                    <a:pt x="12700" y="3330829"/>
                    <a:pt x="81026" y="3399028"/>
                    <a:pt x="165354" y="3399028"/>
                  </a:cubicBezTo>
                  <a:lnTo>
                    <a:pt x="5955411" y="3399028"/>
                  </a:lnTo>
                  <a:cubicBezTo>
                    <a:pt x="6039739" y="3399028"/>
                    <a:pt x="6108065" y="3330829"/>
                    <a:pt x="6108065" y="3246628"/>
                  </a:cubicBezTo>
                  <a:lnTo>
                    <a:pt x="6108065" y="165100"/>
                  </a:lnTo>
                  <a:cubicBezTo>
                    <a:pt x="6108065" y="80899"/>
                    <a:pt x="6039739" y="12700"/>
                    <a:pt x="5955411" y="12700"/>
                  </a:cubicBezTo>
                  <a:lnTo>
                    <a:pt x="165354" y="12700"/>
                  </a:lnTo>
                  <a:lnTo>
                    <a:pt x="165354" y="6350"/>
                  </a:lnTo>
                  <a:lnTo>
                    <a:pt x="165354" y="12700"/>
                  </a:lnTo>
                  <a:cubicBezTo>
                    <a:pt x="81026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C7C7D0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13007876" y="3849291"/>
            <a:ext cx="3544044" cy="442912"/>
            <a:chOff x="0" y="0"/>
            <a:chExt cx="4725392" cy="59055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725392" cy="590550"/>
            </a:xfrm>
            <a:custGeom>
              <a:avLst/>
              <a:gdLst/>
              <a:ahLst/>
              <a:cxnLst/>
              <a:rect r="r" b="b" t="t" l="l"/>
              <a:pathLst>
                <a:path h="590550" w="4725392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28575"/>
              <a:ext cx="4725392" cy="61912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>
                  <a:solidFill>
                    <a:srgbClr val="3C3939"/>
                  </a:solidFill>
                  <a:latin typeface="Raleway"/>
                  <a:ea typeface="Raleway"/>
                  <a:cs typeface="Raleway"/>
                  <a:sym typeface="Raleway"/>
                </a:rPr>
                <a:t>Tabiiy fanlar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3007876" y="4462314"/>
            <a:ext cx="3994994" cy="907256"/>
            <a:chOff x="0" y="0"/>
            <a:chExt cx="5326658" cy="1209675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5326658" cy="1209675"/>
            </a:xfrm>
            <a:custGeom>
              <a:avLst/>
              <a:gdLst/>
              <a:ahLst/>
              <a:cxnLst/>
              <a:rect r="r" b="b" t="t" l="l"/>
              <a:pathLst>
                <a:path h="1209675" w="5326658">
                  <a:moveTo>
                    <a:pt x="0" y="0"/>
                  </a:moveTo>
                  <a:lnTo>
                    <a:pt x="5326658" y="0"/>
                  </a:lnTo>
                  <a:lnTo>
                    <a:pt x="5326658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95250"/>
              <a:ext cx="5326658" cy="130492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C3939"/>
                  </a:solidFill>
                  <a:latin typeface="Roboto"/>
                  <a:ea typeface="Roboto"/>
                  <a:cs typeface="Roboto"/>
                  <a:sym typeface="Roboto"/>
                </a:rPr>
                <a:t>Oddiy tajribalar va tabiat tushunchalari bilan tanishtirish.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7845475" y="6384280"/>
            <a:ext cx="9455051" cy="1662261"/>
            <a:chOff x="0" y="0"/>
            <a:chExt cx="12606735" cy="2216348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6350" y="6350"/>
              <a:ext cx="12594082" cy="2203577"/>
            </a:xfrm>
            <a:custGeom>
              <a:avLst/>
              <a:gdLst/>
              <a:ahLst/>
              <a:cxnLst/>
              <a:rect r="r" b="b" t="t" l="l"/>
              <a:pathLst>
                <a:path h="2203577" w="12594082">
                  <a:moveTo>
                    <a:pt x="0" y="158750"/>
                  </a:moveTo>
                  <a:cubicBezTo>
                    <a:pt x="0" y="71120"/>
                    <a:pt x="71374" y="0"/>
                    <a:pt x="159512" y="0"/>
                  </a:cubicBezTo>
                  <a:lnTo>
                    <a:pt x="12434570" y="0"/>
                  </a:lnTo>
                  <a:cubicBezTo>
                    <a:pt x="12522708" y="0"/>
                    <a:pt x="12594082" y="71120"/>
                    <a:pt x="12594082" y="158750"/>
                  </a:cubicBezTo>
                  <a:lnTo>
                    <a:pt x="12594082" y="2044827"/>
                  </a:lnTo>
                  <a:cubicBezTo>
                    <a:pt x="12594082" y="2132457"/>
                    <a:pt x="12522708" y="2203577"/>
                    <a:pt x="12434570" y="2203577"/>
                  </a:cubicBezTo>
                  <a:lnTo>
                    <a:pt x="159512" y="2203577"/>
                  </a:lnTo>
                  <a:cubicBezTo>
                    <a:pt x="71374" y="2203577"/>
                    <a:pt x="0" y="2132457"/>
                    <a:pt x="0" y="2044827"/>
                  </a:cubicBezTo>
                  <a:close/>
                </a:path>
              </a:pathLst>
            </a:custGeom>
            <a:solidFill>
              <a:srgbClr val="E1E1EA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2606782" cy="2216277"/>
            </a:xfrm>
            <a:custGeom>
              <a:avLst/>
              <a:gdLst/>
              <a:ahLst/>
              <a:cxnLst/>
              <a:rect r="r" b="b" t="t" l="l"/>
              <a:pathLst>
                <a:path h="2216277" w="12606782">
                  <a:moveTo>
                    <a:pt x="0" y="165100"/>
                  </a:moveTo>
                  <a:cubicBezTo>
                    <a:pt x="0" y="73914"/>
                    <a:pt x="74295" y="0"/>
                    <a:pt x="165862" y="0"/>
                  </a:cubicBezTo>
                  <a:lnTo>
                    <a:pt x="12440920" y="0"/>
                  </a:lnTo>
                  <a:lnTo>
                    <a:pt x="12440920" y="6350"/>
                  </a:lnTo>
                  <a:lnTo>
                    <a:pt x="12440920" y="0"/>
                  </a:lnTo>
                  <a:cubicBezTo>
                    <a:pt x="12532487" y="0"/>
                    <a:pt x="12606782" y="73914"/>
                    <a:pt x="12606782" y="165100"/>
                  </a:cubicBezTo>
                  <a:lnTo>
                    <a:pt x="12600432" y="165100"/>
                  </a:lnTo>
                  <a:lnTo>
                    <a:pt x="12606782" y="165100"/>
                  </a:lnTo>
                  <a:lnTo>
                    <a:pt x="12606782" y="2051177"/>
                  </a:lnTo>
                  <a:lnTo>
                    <a:pt x="12600432" y="2051177"/>
                  </a:lnTo>
                  <a:lnTo>
                    <a:pt x="12606782" y="2051177"/>
                  </a:lnTo>
                  <a:cubicBezTo>
                    <a:pt x="12606782" y="2142363"/>
                    <a:pt x="12532487" y="2216277"/>
                    <a:pt x="12440920" y="2216277"/>
                  </a:cubicBezTo>
                  <a:lnTo>
                    <a:pt x="12440920" y="2209927"/>
                  </a:lnTo>
                  <a:lnTo>
                    <a:pt x="12440920" y="2216277"/>
                  </a:lnTo>
                  <a:lnTo>
                    <a:pt x="165862" y="2216277"/>
                  </a:lnTo>
                  <a:lnTo>
                    <a:pt x="165862" y="2209927"/>
                  </a:lnTo>
                  <a:lnTo>
                    <a:pt x="165862" y="2216277"/>
                  </a:lnTo>
                  <a:cubicBezTo>
                    <a:pt x="74295" y="2216277"/>
                    <a:pt x="0" y="2142363"/>
                    <a:pt x="0" y="2051177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2051177"/>
                  </a:lnTo>
                  <a:lnTo>
                    <a:pt x="6350" y="2051177"/>
                  </a:lnTo>
                  <a:lnTo>
                    <a:pt x="12700" y="2051177"/>
                  </a:lnTo>
                  <a:cubicBezTo>
                    <a:pt x="12700" y="2135378"/>
                    <a:pt x="81280" y="2203577"/>
                    <a:pt x="165862" y="2203577"/>
                  </a:cubicBezTo>
                  <a:lnTo>
                    <a:pt x="12440920" y="2203577"/>
                  </a:lnTo>
                  <a:cubicBezTo>
                    <a:pt x="12525501" y="2203577"/>
                    <a:pt x="12594082" y="2135251"/>
                    <a:pt x="12594082" y="2051177"/>
                  </a:cubicBezTo>
                  <a:lnTo>
                    <a:pt x="12594082" y="165100"/>
                  </a:lnTo>
                  <a:cubicBezTo>
                    <a:pt x="12594082" y="80899"/>
                    <a:pt x="12525501" y="12700"/>
                    <a:pt x="12440920" y="12700"/>
                  </a:cubicBezTo>
                  <a:lnTo>
                    <a:pt x="165862" y="12700"/>
                  </a:lnTo>
                  <a:lnTo>
                    <a:pt x="165862" y="6350"/>
                  </a:lnTo>
                  <a:lnTo>
                    <a:pt x="165862" y="12700"/>
                  </a:lnTo>
                  <a:cubicBezTo>
                    <a:pt x="81280" y="12700"/>
                    <a:pt x="12700" y="81026"/>
                    <a:pt x="12700" y="165100"/>
                  </a:cubicBezTo>
                  <a:close/>
                </a:path>
              </a:pathLst>
            </a:custGeom>
            <a:solidFill>
              <a:srgbClr val="C7C7D0"/>
            </a:solid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8143280" y="6682085"/>
            <a:ext cx="4071343" cy="442912"/>
            <a:chOff x="0" y="0"/>
            <a:chExt cx="5428457" cy="59055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28457" cy="590550"/>
            </a:xfrm>
            <a:custGeom>
              <a:avLst/>
              <a:gdLst/>
              <a:ahLst/>
              <a:cxnLst/>
              <a:rect r="r" b="b" t="t" l="l"/>
              <a:pathLst>
                <a:path h="590550" w="5428457">
                  <a:moveTo>
                    <a:pt x="0" y="0"/>
                  </a:moveTo>
                  <a:lnTo>
                    <a:pt x="5428457" y="0"/>
                  </a:lnTo>
                  <a:lnTo>
                    <a:pt x="5428457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28575"/>
              <a:ext cx="5428457" cy="61912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>
                  <a:solidFill>
                    <a:srgbClr val="3C3939"/>
                  </a:solidFill>
                  <a:latin typeface="Raleway"/>
                  <a:ea typeface="Raleway"/>
                  <a:cs typeface="Raleway"/>
                  <a:sym typeface="Raleway"/>
                </a:rPr>
                <a:t>San'at va jismoniy tarbiya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8143280" y="7295109"/>
            <a:ext cx="8859441" cy="453629"/>
            <a:chOff x="0" y="0"/>
            <a:chExt cx="11812588" cy="60483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1812588" cy="604838"/>
            </a:xfrm>
            <a:custGeom>
              <a:avLst/>
              <a:gdLst/>
              <a:ahLst/>
              <a:cxnLst/>
              <a:rect r="r" b="b" t="t" l="l"/>
              <a:pathLst>
                <a:path h="604838" w="11812588">
                  <a:moveTo>
                    <a:pt x="0" y="0"/>
                  </a:moveTo>
                  <a:lnTo>
                    <a:pt x="11812588" y="0"/>
                  </a:lnTo>
                  <a:lnTo>
                    <a:pt x="11812588" y="604838"/>
                  </a:lnTo>
                  <a:lnTo>
                    <a:pt x="0" y="60483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95250"/>
              <a:ext cx="11812588" cy="700088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C3939"/>
                  </a:solidFill>
                  <a:latin typeface="Roboto"/>
                  <a:ea typeface="Roboto"/>
                  <a:cs typeface="Roboto"/>
                  <a:sym typeface="Roboto"/>
                </a:rPr>
                <a:t>Rassomchilik va sport faoliyatlari rivojlantiriladi.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D6F5E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6" id="6" descr="preencoded.png">
            <a:hlinkClick r:id="rId3" tooltip="https://gamma.app/?utm_source=made-with-gamma"/>
          </p:cNvPr>
          <p:cNvSpPr/>
          <p:nvPr/>
        </p:nvSpPr>
        <p:spPr>
          <a:xfrm flipH="false" flipV="false" rot="0">
            <a:off x="16049019" y="9686925"/>
            <a:ext cx="2153256" cy="514350"/>
          </a:xfrm>
          <a:custGeom>
            <a:avLst/>
            <a:gdLst/>
            <a:ahLst/>
            <a:cxnLst/>
            <a:rect r="r" b="b" t="t" l="l"/>
            <a:pathLst>
              <a:path h="514350" w="2153256">
                <a:moveTo>
                  <a:pt x="0" y="0"/>
                </a:moveTo>
                <a:lnTo>
                  <a:pt x="2153256" y="0"/>
                </a:lnTo>
                <a:lnTo>
                  <a:pt x="2153256" y="514350"/>
                </a:lnTo>
                <a:lnTo>
                  <a:pt x="0" y="514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 descr="preencoded.png"/>
          <p:cNvSpPr/>
          <p:nvPr/>
        </p:nvSpPr>
        <p:spPr>
          <a:xfrm flipH="false" flipV="false" rot="0">
            <a:off x="11430000" y="0"/>
            <a:ext cx="6858000" cy="10287000"/>
          </a:xfrm>
          <a:custGeom>
            <a:avLst/>
            <a:gdLst/>
            <a:ahLst/>
            <a:cxnLst/>
            <a:rect r="r" b="b" t="t" l="l"/>
            <a:pathLst>
              <a:path h="10287000" w="6858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992238" y="1626245"/>
            <a:ext cx="9445526" cy="2657921"/>
            <a:chOff x="0" y="0"/>
            <a:chExt cx="12594035" cy="354389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594035" cy="3543895"/>
            </a:xfrm>
            <a:custGeom>
              <a:avLst/>
              <a:gdLst/>
              <a:ahLst/>
              <a:cxnLst/>
              <a:rect r="r" b="b" t="t" l="l"/>
              <a:pathLst>
                <a:path h="3543895" w="12594035">
                  <a:moveTo>
                    <a:pt x="0" y="0"/>
                  </a:moveTo>
                  <a:lnTo>
                    <a:pt x="12594035" y="0"/>
                  </a:lnTo>
                  <a:lnTo>
                    <a:pt x="12594035" y="3543895"/>
                  </a:lnTo>
                  <a:lnTo>
                    <a:pt x="0" y="35438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12594035" cy="360104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6937"/>
                </a:lnSpc>
              </a:pPr>
              <a:r>
                <a:rPr lang="en-US" sz="5562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Les Défis Actuels du Système Éducatif Français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87475" y="5023545"/>
            <a:ext cx="647402" cy="647403"/>
            <a:chOff x="0" y="0"/>
            <a:chExt cx="863203" cy="86320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6350" y="6350"/>
              <a:ext cx="850519" cy="850519"/>
            </a:xfrm>
            <a:custGeom>
              <a:avLst/>
              <a:gdLst/>
              <a:ahLst/>
              <a:cxnLst/>
              <a:rect r="r" b="b" t="t" l="l"/>
              <a:pathLst>
                <a:path h="850519" w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D6F5EE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63219" cy="863219"/>
            </a:xfrm>
            <a:custGeom>
              <a:avLst/>
              <a:gdLst/>
              <a:ahLst/>
              <a:cxnLst/>
              <a:rect r="r" b="b" t="t" l="l"/>
              <a:pathLst>
                <a:path h="863219" w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BCDBD4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098575" y="5081439"/>
            <a:ext cx="425202" cy="531614"/>
            <a:chOff x="0" y="0"/>
            <a:chExt cx="566937" cy="70881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566937" cy="708818"/>
            </a:xfrm>
            <a:custGeom>
              <a:avLst/>
              <a:gdLst/>
              <a:ahLst/>
              <a:cxnLst/>
              <a:rect r="r" b="b" t="t" l="l"/>
              <a:pathLst>
                <a:path h="708818" w="566937">
                  <a:moveTo>
                    <a:pt x="0" y="0"/>
                  </a:moveTo>
                  <a:lnTo>
                    <a:pt x="566937" y="0"/>
                  </a:lnTo>
                  <a:lnTo>
                    <a:pt x="566937" y="708818"/>
                  </a:lnTo>
                  <a:lnTo>
                    <a:pt x="0" y="70881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38100"/>
              <a:ext cx="566937" cy="670718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ctr">
                <a:lnSpc>
                  <a:spcPts val="3312"/>
                </a:lnSpc>
              </a:pPr>
              <a:r>
                <a:rPr lang="en-US" sz="3312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1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913632" y="5028308"/>
            <a:ext cx="3659684" cy="885825"/>
            <a:chOff x="0" y="0"/>
            <a:chExt cx="4879578" cy="11811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879579" cy="1181100"/>
            </a:xfrm>
            <a:custGeom>
              <a:avLst/>
              <a:gdLst/>
              <a:ahLst/>
              <a:cxnLst/>
              <a:rect r="r" b="b" t="t" l="l"/>
              <a:pathLst>
                <a:path h="1181100" w="4879579">
                  <a:moveTo>
                    <a:pt x="0" y="0"/>
                  </a:moveTo>
                  <a:lnTo>
                    <a:pt x="4879579" y="0"/>
                  </a:lnTo>
                  <a:lnTo>
                    <a:pt x="4879579" y="1181100"/>
                  </a:lnTo>
                  <a:lnTo>
                    <a:pt x="0" y="11811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4879578" cy="121920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Inégalités sociales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913632" y="6084242"/>
            <a:ext cx="3659684" cy="907256"/>
            <a:chOff x="0" y="0"/>
            <a:chExt cx="4879578" cy="120967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879579" cy="1209675"/>
            </a:xfrm>
            <a:custGeom>
              <a:avLst/>
              <a:gdLst/>
              <a:ahLst/>
              <a:cxnLst/>
              <a:rect r="r" b="b" t="t" l="l"/>
              <a:pathLst>
                <a:path h="1209675" w="4879579">
                  <a:moveTo>
                    <a:pt x="0" y="0"/>
                  </a:moveTo>
                  <a:lnTo>
                    <a:pt x="4879579" y="0"/>
                  </a:lnTo>
                  <a:lnTo>
                    <a:pt x="4879579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85725"/>
              <a:ext cx="4879578" cy="129540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L'accès différencié aux ressources selon le milieu.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5852071" y="5023545"/>
            <a:ext cx="647403" cy="647403"/>
            <a:chOff x="0" y="0"/>
            <a:chExt cx="863203" cy="863203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6350" y="6350"/>
              <a:ext cx="850519" cy="850519"/>
            </a:xfrm>
            <a:custGeom>
              <a:avLst/>
              <a:gdLst/>
              <a:ahLst/>
              <a:cxnLst/>
              <a:rect r="r" b="b" t="t" l="l"/>
              <a:pathLst>
                <a:path h="850519" w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D6F5EE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63219" cy="863219"/>
            </a:xfrm>
            <a:custGeom>
              <a:avLst/>
              <a:gdLst/>
              <a:ahLst/>
              <a:cxnLst/>
              <a:rect r="r" b="b" t="t" l="l"/>
              <a:pathLst>
                <a:path h="863219" w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BCDBD4"/>
            </a:solid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5963171" y="5081439"/>
            <a:ext cx="425203" cy="531614"/>
            <a:chOff x="0" y="0"/>
            <a:chExt cx="566937" cy="708818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566937" cy="708818"/>
            </a:xfrm>
            <a:custGeom>
              <a:avLst/>
              <a:gdLst/>
              <a:ahLst/>
              <a:cxnLst/>
              <a:rect r="r" b="b" t="t" l="l"/>
              <a:pathLst>
                <a:path h="708818" w="566937">
                  <a:moveTo>
                    <a:pt x="0" y="0"/>
                  </a:moveTo>
                  <a:lnTo>
                    <a:pt x="566937" y="0"/>
                  </a:lnTo>
                  <a:lnTo>
                    <a:pt x="566937" y="708818"/>
                  </a:lnTo>
                  <a:lnTo>
                    <a:pt x="0" y="70881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38100"/>
              <a:ext cx="566937" cy="670718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ctr">
                <a:lnSpc>
                  <a:spcPts val="3312"/>
                </a:lnSpc>
              </a:pPr>
              <a:r>
                <a:rPr lang="en-US" sz="3312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2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6778229" y="5028308"/>
            <a:ext cx="3659684" cy="885825"/>
            <a:chOff x="0" y="0"/>
            <a:chExt cx="4879578" cy="11811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4879579" cy="1181100"/>
            </a:xfrm>
            <a:custGeom>
              <a:avLst/>
              <a:gdLst/>
              <a:ahLst/>
              <a:cxnLst/>
              <a:rect r="r" b="b" t="t" l="l"/>
              <a:pathLst>
                <a:path h="1181100" w="4879579">
                  <a:moveTo>
                    <a:pt x="0" y="0"/>
                  </a:moveTo>
                  <a:lnTo>
                    <a:pt x="4879579" y="0"/>
                  </a:lnTo>
                  <a:lnTo>
                    <a:pt x="4879579" y="1181100"/>
                  </a:lnTo>
                  <a:lnTo>
                    <a:pt x="0" y="11811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38100"/>
              <a:ext cx="4879578" cy="121920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Surcharge des programmes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6778229" y="6084242"/>
            <a:ext cx="3659684" cy="907256"/>
            <a:chOff x="0" y="0"/>
            <a:chExt cx="4879578" cy="1209675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4879579" cy="1209675"/>
            </a:xfrm>
            <a:custGeom>
              <a:avLst/>
              <a:gdLst/>
              <a:ahLst/>
              <a:cxnLst/>
              <a:rect r="r" b="b" t="t" l="l"/>
              <a:pathLst>
                <a:path h="1209675" w="4879579">
                  <a:moveTo>
                    <a:pt x="0" y="0"/>
                  </a:moveTo>
                  <a:lnTo>
                    <a:pt x="4879579" y="0"/>
                  </a:lnTo>
                  <a:lnTo>
                    <a:pt x="4879579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85725"/>
              <a:ext cx="4879578" cy="129540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Pression élevée sur élèves et enseignants.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987475" y="7589192"/>
            <a:ext cx="647402" cy="647403"/>
            <a:chOff x="0" y="0"/>
            <a:chExt cx="863203" cy="863203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6350" y="6350"/>
              <a:ext cx="850519" cy="850519"/>
            </a:xfrm>
            <a:custGeom>
              <a:avLst/>
              <a:gdLst/>
              <a:ahLst/>
              <a:cxnLst/>
              <a:rect r="r" b="b" t="t" l="l"/>
              <a:pathLst>
                <a:path h="850519" w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D6F5EE"/>
            </a:solid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863219" cy="863219"/>
            </a:xfrm>
            <a:custGeom>
              <a:avLst/>
              <a:gdLst/>
              <a:ahLst/>
              <a:cxnLst/>
              <a:rect r="r" b="b" t="t" l="l"/>
              <a:pathLst>
                <a:path h="863219" w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BCDBD4"/>
            </a:solidFill>
          </p:spPr>
        </p:sp>
      </p:grpSp>
      <p:grpSp>
        <p:nvGrpSpPr>
          <p:cNvPr name="Group 38" id="38"/>
          <p:cNvGrpSpPr/>
          <p:nvPr/>
        </p:nvGrpSpPr>
        <p:grpSpPr>
          <a:xfrm rot="0">
            <a:off x="1098575" y="7647086"/>
            <a:ext cx="425202" cy="531614"/>
            <a:chOff x="0" y="0"/>
            <a:chExt cx="566937" cy="708818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566937" cy="708818"/>
            </a:xfrm>
            <a:custGeom>
              <a:avLst/>
              <a:gdLst/>
              <a:ahLst/>
              <a:cxnLst/>
              <a:rect r="r" b="b" t="t" l="l"/>
              <a:pathLst>
                <a:path h="708818" w="566937">
                  <a:moveTo>
                    <a:pt x="0" y="0"/>
                  </a:moveTo>
                  <a:lnTo>
                    <a:pt x="566937" y="0"/>
                  </a:lnTo>
                  <a:lnTo>
                    <a:pt x="566937" y="708818"/>
                  </a:lnTo>
                  <a:lnTo>
                    <a:pt x="0" y="70881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40" id="40"/>
            <p:cNvSpPr txBox="true"/>
            <p:nvPr/>
          </p:nvSpPr>
          <p:spPr>
            <a:xfrm>
              <a:off x="0" y="38100"/>
              <a:ext cx="566937" cy="670718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ctr">
                <a:lnSpc>
                  <a:spcPts val="3312"/>
                </a:lnSpc>
              </a:pPr>
              <a:r>
                <a:rPr lang="en-US" sz="3312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3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1913632" y="7593955"/>
            <a:ext cx="4916835" cy="442912"/>
            <a:chOff x="0" y="0"/>
            <a:chExt cx="6555780" cy="59055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6555780" cy="590550"/>
            </a:xfrm>
            <a:custGeom>
              <a:avLst/>
              <a:gdLst/>
              <a:ahLst/>
              <a:cxnLst/>
              <a:rect r="r" b="b" t="t" l="l"/>
              <a:pathLst>
                <a:path h="590550" w="6555780">
                  <a:moveTo>
                    <a:pt x="0" y="0"/>
                  </a:moveTo>
                  <a:lnTo>
                    <a:pt x="6555780" y="0"/>
                  </a:lnTo>
                  <a:lnTo>
                    <a:pt x="6555780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43" id="43"/>
            <p:cNvSpPr txBox="true"/>
            <p:nvPr/>
          </p:nvSpPr>
          <p:spPr>
            <a:xfrm>
              <a:off x="0" y="-38100"/>
              <a:ext cx="6555780" cy="62865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Intégration des élèves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1913632" y="8206979"/>
            <a:ext cx="8524131" cy="453629"/>
            <a:chOff x="0" y="0"/>
            <a:chExt cx="11365508" cy="604838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1365509" cy="604838"/>
            </a:xfrm>
            <a:custGeom>
              <a:avLst/>
              <a:gdLst/>
              <a:ahLst/>
              <a:cxnLst/>
              <a:rect r="r" b="b" t="t" l="l"/>
              <a:pathLst>
                <a:path h="604838" w="11365509">
                  <a:moveTo>
                    <a:pt x="0" y="0"/>
                  </a:moveTo>
                  <a:lnTo>
                    <a:pt x="11365509" y="0"/>
                  </a:lnTo>
                  <a:lnTo>
                    <a:pt x="11365509" y="604838"/>
                  </a:lnTo>
                  <a:lnTo>
                    <a:pt x="0" y="60483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46" id="46"/>
            <p:cNvSpPr txBox="true"/>
            <p:nvPr/>
          </p:nvSpPr>
          <p:spPr>
            <a:xfrm>
              <a:off x="0" y="-85725"/>
              <a:ext cx="11365508" cy="690563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Gestion de la diversité culturelle et des besoins spécifiques.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D6F5E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6" id="6" descr="preencoded.png">
            <a:hlinkClick r:id="rId3" tooltip="https://gamma.app/?utm_source=made-with-gamma"/>
          </p:cNvPr>
          <p:cNvSpPr/>
          <p:nvPr/>
        </p:nvSpPr>
        <p:spPr>
          <a:xfrm flipH="false" flipV="false" rot="0">
            <a:off x="16049019" y="9686925"/>
            <a:ext cx="2153256" cy="514350"/>
          </a:xfrm>
          <a:custGeom>
            <a:avLst/>
            <a:gdLst/>
            <a:ahLst/>
            <a:cxnLst/>
            <a:rect r="r" b="b" t="t" l="l"/>
            <a:pathLst>
              <a:path h="514350" w="2153256">
                <a:moveTo>
                  <a:pt x="0" y="0"/>
                </a:moveTo>
                <a:lnTo>
                  <a:pt x="2153256" y="0"/>
                </a:lnTo>
                <a:lnTo>
                  <a:pt x="2153256" y="514350"/>
                </a:lnTo>
                <a:lnTo>
                  <a:pt x="0" y="514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 descr="preencoded.png"/>
          <p:cNvSpPr/>
          <p:nvPr/>
        </p:nvSpPr>
        <p:spPr>
          <a:xfrm flipH="false" flipV="false" rot="0">
            <a:off x="0" y="0"/>
            <a:ext cx="6858000" cy="10287000"/>
          </a:xfrm>
          <a:custGeom>
            <a:avLst/>
            <a:gdLst/>
            <a:ahLst/>
            <a:cxnLst/>
            <a:rect r="r" b="b" t="t" l="l"/>
            <a:pathLst>
              <a:path h="10287000" w="6858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7850237" y="867816"/>
            <a:ext cx="9445526" cy="2657921"/>
            <a:chOff x="0" y="0"/>
            <a:chExt cx="12594035" cy="354389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594035" cy="3543895"/>
            </a:xfrm>
            <a:custGeom>
              <a:avLst/>
              <a:gdLst/>
              <a:ahLst/>
              <a:cxnLst/>
              <a:rect r="r" b="b" t="t" l="l"/>
              <a:pathLst>
                <a:path h="3543895" w="12594035">
                  <a:moveTo>
                    <a:pt x="0" y="0"/>
                  </a:moveTo>
                  <a:lnTo>
                    <a:pt x="12594035" y="0"/>
                  </a:lnTo>
                  <a:lnTo>
                    <a:pt x="12594035" y="3543895"/>
                  </a:lnTo>
                  <a:lnTo>
                    <a:pt x="0" y="35438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12594035" cy="360104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6937"/>
                </a:lnSpc>
              </a:pPr>
              <a:r>
                <a:rPr lang="en-US" sz="5562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Les Réformes Récentes et Leurs Impacts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169176" y="3950940"/>
            <a:ext cx="38100" cy="5468094"/>
            <a:chOff x="0" y="0"/>
            <a:chExt cx="50800" cy="729079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0800" cy="7290816"/>
            </a:xfrm>
            <a:custGeom>
              <a:avLst/>
              <a:gdLst/>
              <a:ahLst/>
              <a:cxnLst/>
              <a:rect r="r" b="b" t="t" l="l"/>
              <a:pathLst>
                <a:path h="7290816" w="50800">
                  <a:moveTo>
                    <a:pt x="0" y="25400"/>
                  </a:moveTo>
                  <a:cubicBezTo>
                    <a:pt x="0" y="11430"/>
                    <a:pt x="11430" y="0"/>
                    <a:pt x="25400" y="0"/>
                  </a:cubicBezTo>
                  <a:cubicBezTo>
                    <a:pt x="39370" y="0"/>
                    <a:pt x="50800" y="11430"/>
                    <a:pt x="50800" y="25400"/>
                  </a:cubicBezTo>
                  <a:lnTo>
                    <a:pt x="50800" y="7265416"/>
                  </a:lnTo>
                  <a:cubicBezTo>
                    <a:pt x="50800" y="7279386"/>
                    <a:pt x="39370" y="7290816"/>
                    <a:pt x="25400" y="7290816"/>
                  </a:cubicBezTo>
                  <a:cubicBezTo>
                    <a:pt x="11430" y="7290816"/>
                    <a:pt x="0" y="7279386"/>
                    <a:pt x="0" y="7265416"/>
                  </a:cubicBezTo>
                  <a:close/>
                </a:path>
              </a:pathLst>
            </a:custGeom>
            <a:solidFill>
              <a:srgbClr val="BCDBD4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8450015" y="4569767"/>
            <a:ext cx="850552" cy="38100"/>
            <a:chOff x="0" y="0"/>
            <a:chExt cx="1134070" cy="50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134110" cy="50800"/>
            </a:xfrm>
            <a:custGeom>
              <a:avLst/>
              <a:gdLst/>
              <a:ahLst/>
              <a:cxnLst/>
              <a:rect r="r" b="b" t="t" l="l"/>
              <a:pathLst>
                <a:path h="50800" w="1134110">
                  <a:moveTo>
                    <a:pt x="0" y="25400"/>
                  </a:moveTo>
                  <a:cubicBezTo>
                    <a:pt x="0" y="11430"/>
                    <a:pt x="11430" y="0"/>
                    <a:pt x="25400" y="0"/>
                  </a:cubicBezTo>
                  <a:lnTo>
                    <a:pt x="1108710" y="0"/>
                  </a:lnTo>
                  <a:cubicBezTo>
                    <a:pt x="1122680" y="0"/>
                    <a:pt x="1134110" y="11430"/>
                    <a:pt x="1134110" y="25400"/>
                  </a:cubicBezTo>
                  <a:cubicBezTo>
                    <a:pt x="1134110" y="39370"/>
                    <a:pt x="1122680" y="50800"/>
                    <a:pt x="1108710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lose/>
                </a:path>
              </a:pathLst>
            </a:custGeom>
            <a:solidFill>
              <a:srgbClr val="BCDBD4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7845475" y="4265116"/>
            <a:ext cx="647402" cy="647402"/>
            <a:chOff x="0" y="0"/>
            <a:chExt cx="863203" cy="86320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6350" y="6350"/>
              <a:ext cx="850519" cy="850519"/>
            </a:xfrm>
            <a:custGeom>
              <a:avLst/>
              <a:gdLst/>
              <a:ahLst/>
              <a:cxnLst/>
              <a:rect r="r" b="b" t="t" l="l"/>
              <a:pathLst>
                <a:path h="850519" w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D6F5EE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63219" cy="863219"/>
            </a:xfrm>
            <a:custGeom>
              <a:avLst/>
              <a:gdLst/>
              <a:ahLst/>
              <a:cxnLst/>
              <a:rect r="r" b="b" t="t" l="l"/>
              <a:pathLst>
                <a:path h="863219" w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BCDBD4"/>
            </a:solid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7956575" y="4323010"/>
            <a:ext cx="425203" cy="531614"/>
            <a:chOff x="0" y="0"/>
            <a:chExt cx="566937" cy="70881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566937" cy="708818"/>
            </a:xfrm>
            <a:custGeom>
              <a:avLst/>
              <a:gdLst/>
              <a:ahLst/>
              <a:cxnLst/>
              <a:rect r="r" b="b" t="t" l="l"/>
              <a:pathLst>
                <a:path h="708818" w="566937">
                  <a:moveTo>
                    <a:pt x="0" y="0"/>
                  </a:moveTo>
                  <a:lnTo>
                    <a:pt x="566937" y="0"/>
                  </a:lnTo>
                  <a:lnTo>
                    <a:pt x="566937" y="708818"/>
                  </a:lnTo>
                  <a:lnTo>
                    <a:pt x="0" y="70881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38100"/>
              <a:ext cx="566937" cy="670718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ctr">
                <a:lnSpc>
                  <a:spcPts val="3312"/>
                </a:lnSpc>
              </a:pPr>
              <a:r>
                <a:rPr lang="en-US" sz="3312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1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9586764" y="4234458"/>
            <a:ext cx="3544044" cy="442912"/>
            <a:chOff x="0" y="0"/>
            <a:chExt cx="4725392" cy="59055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4725392" cy="590550"/>
            </a:xfrm>
            <a:custGeom>
              <a:avLst/>
              <a:gdLst/>
              <a:ahLst/>
              <a:cxnLst/>
              <a:rect r="r" b="b" t="t" l="l"/>
              <a:pathLst>
                <a:path h="590550" w="4725392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4725392" cy="62865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Réforme du Bac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9586764" y="4847481"/>
            <a:ext cx="7708999" cy="453629"/>
            <a:chOff x="0" y="0"/>
            <a:chExt cx="10278665" cy="604838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0278665" cy="604838"/>
            </a:xfrm>
            <a:custGeom>
              <a:avLst/>
              <a:gdLst/>
              <a:ahLst/>
              <a:cxnLst/>
              <a:rect r="r" b="b" t="t" l="l"/>
              <a:pathLst>
                <a:path h="604838" w="10278665">
                  <a:moveTo>
                    <a:pt x="0" y="0"/>
                  </a:moveTo>
                  <a:lnTo>
                    <a:pt x="10278665" y="0"/>
                  </a:lnTo>
                  <a:lnTo>
                    <a:pt x="10278665" y="604838"/>
                  </a:lnTo>
                  <a:lnTo>
                    <a:pt x="0" y="60483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85725"/>
              <a:ext cx="10278665" cy="690563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Plus de contrôle continu, spécialisation renforcée.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8450015" y="6486971"/>
            <a:ext cx="850552" cy="38100"/>
            <a:chOff x="0" y="0"/>
            <a:chExt cx="1134070" cy="508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134110" cy="50800"/>
            </a:xfrm>
            <a:custGeom>
              <a:avLst/>
              <a:gdLst/>
              <a:ahLst/>
              <a:cxnLst/>
              <a:rect r="r" b="b" t="t" l="l"/>
              <a:pathLst>
                <a:path h="50800" w="1134110">
                  <a:moveTo>
                    <a:pt x="0" y="25400"/>
                  </a:moveTo>
                  <a:cubicBezTo>
                    <a:pt x="0" y="11430"/>
                    <a:pt x="11430" y="0"/>
                    <a:pt x="25400" y="0"/>
                  </a:cubicBezTo>
                  <a:lnTo>
                    <a:pt x="1108710" y="0"/>
                  </a:lnTo>
                  <a:cubicBezTo>
                    <a:pt x="1122680" y="0"/>
                    <a:pt x="1134110" y="11430"/>
                    <a:pt x="1134110" y="25400"/>
                  </a:cubicBezTo>
                  <a:cubicBezTo>
                    <a:pt x="1134110" y="39370"/>
                    <a:pt x="1122680" y="50800"/>
                    <a:pt x="1108710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lose/>
                </a:path>
              </a:pathLst>
            </a:custGeom>
            <a:solidFill>
              <a:srgbClr val="BCDBD4"/>
            </a:solid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7845475" y="6182320"/>
            <a:ext cx="647402" cy="647402"/>
            <a:chOff x="0" y="0"/>
            <a:chExt cx="863203" cy="863203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6350" y="6350"/>
              <a:ext cx="850519" cy="850519"/>
            </a:xfrm>
            <a:custGeom>
              <a:avLst/>
              <a:gdLst/>
              <a:ahLst/>
              <a:cxnLst/>
              <a:rect r="r" b="b" t="t" l="l"/>
              <a:pathLst>
                <a:path h="850519" w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D6F5EE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63219" cy="863219"/>
            </a:xfrm>
            <a:custGeom>
              <a:avLst/>
              <a:gdLst/>
              <a:ahLst/>
              <a:cxnLst/>
              <a:rect r="r" b="b" t="t" l="l"/>
              <a:pathLst>
                <a:path h="863219" w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BCDBD4"/>
            </a:solid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7956575" y="6240215"/>
            <a:ext cx="425203" cy="531614"/>
            <a:chOff x="0" y="0"/>
            <a:chExt cx="566937" cy="708818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66937" cy="708818"/>
            </a:xfrm>
            <a:custGeom>
              <a:avLst/>
              <a:gdLst/>
              <a:ahLst/>
              <a:cxnLst/>
              <a:rect r="r" b="b" t="t" l="l"/>
              <a:pathLst>
                <a:path h="708818" w="566937">
                  <a:moveTo>
                    <a:pt x="0" y="0"/>
                  </a:moveTo>
                  <a:lnTo>
                    <a:pt x="566937" y="0"/>
                  </a:lnTo>
                  <a:lnTo>
                    <a:pt x="566937" y="708818"/>
                  </a:lnTo>
                  <a:lnTo>
                    <a:pt x="0" y="70881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0" y="38100"/>
              <a:ext cx="566937" cy="670718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ctr">
                <a:lnSpc>
                  <a:spcPts val="3312"/>
                </a:lnSpc>
              </a:pPr>
              <a:r>
                <a:rPr lang="en-US" sz="3312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2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9586764" y="6151661"/>
            <a:ext cx="5107781" cy="442912"/>
            <a:chOff x="0" y="0"/>
            <a:chExt cx="6810375" cy="59055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6810375" cy="590550"/>
            </a:xfrm>
            <a:custGeom>
              <a:avLst/>
              <a:gdLst/>
              <a:ahLst/>
              <a:cxnLst/>
              <a:rect r="r" b="b" t="t" l="l"/>
              <a:pathLst>
                <a:path h="590550" w="6810375">
                  <a:moveTo>
                    <a:pt x="0" y="0"/>
                  </a:moveTo>
                  <a:lnTo>
                    <a:pt x="6810375" y="0"/>
                  </a:lnTo>
                  <a:lnTo>
                    <a:pt x="6810375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38100"/>
              <a:ext cx="6810375" cy="62865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Réforme de l'Université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9586764" y="6764685"/>
            <a:ext cx="7708999" cy="453629"/>
            <a:chOff x="0" y="0"/>
            <a:chExt cx="10278665" cy="604838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0278665" cy="604838"/>
            </a:xfrm>
            <a:custGeom>
              <a:avLst/>
              <a:gdLst/>
              <a:ahLst/>
              <a:cxnLst/>
              <a:rect r="r" b="b" t="t" l="l"/>
              <a:pathLst>
                <a:path h="604838" w="10278665">
                  <a:moveTo>
                    <a:pt x="0" y="0"/>
                  </a:moveTo>
                  <a:lnTo>
                    <a:pt x="10278665" y="0"/>
                  </a:lnTo>
                  <a:lnTo>
                    <a:pt x="10278665" y="604838"/>
                  </a:lnTo>
                  <a:lnTo>
                    <a:pt x="0" y="60483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40" id="40"/>
            <p:cNvSpPr txBox="true"/>
            <p:nvPr/>
          </p:nvSpPr>
          <p:spPr>
            <a:xfrm>
              <a:off x="0" y="-85725"/>
              <a:ext cx="10278665" cy="690563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Mieux accompagner la réussite étudiante.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8450015" y="8404175"/>
            <a:ext cx="850552" cy="38100"/>
            <a:chOff x="0" y="0"/>
            <a:chExt cx="1134070" cy="508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1134110" cy="50800"/>
            </a:xfrm>
            <a:custGeom>
              <a:avLst/>
              <a:gdLst/>
              <a:ahLst/>
              <a:cxnLst/>
              <a:rect r="r" b="b" t="t" l="l"/>
              <a:pathLst>
                <a:path h="50800" w="1134110">
                  <a:moveTo>
                    <a:pt x="0" y="25400"/>
                  </a:moveTo>
                  <a:cubicBezTo>
                    <a:pt x="0" y="11430"/>
                    <a:pt x="11430" y="0"/>
                    <a:pt x="25400" y="0"/>
                  </a:cubicBezTo>
                  <a:lnTo>
                    <a:pt x="1108710" y="0"/>
                  </a:lnTo>
                  <a:cubicBezTo>
                    <a:pt x="1122680" y="0"/>
                    <a:pt x="1134110" y="11430"/>
                    <a:pt x="1134110" y="25400"/>
                  </a:cubicBezTo>
                  <a:cubicBezTo>
                    <a:pt x="1134110" y="39370"/>
                    <a:pt x="1122680" y="50800"/>
                    <a:pt x="1108710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lose/>
                </a:path>
              </a:pathLst>
            </a:custGeom>
            <a:solidFill>
              <a:srgbClr val="BCDBD4"/>
            </a:solidFill>
          </p:spPr>
        </p:sp>
      </p:grpSp>
      <p:grpSp>
        <p:nvGrpSpPr>
          <p:cNvPr name="Group 43" id="43"/>
          <p:cNvGrpSpPr/>
          <p:nvPr/>
        </p:nvGrpSpPr>
        <p:grpSpPr>
          <a:xfrm rot="0">
            <a:off x="7845475" y="8099524"/>
            <a:ext cx="647402" cy="647403"/>
            <a:chOff x="0" y="0"/>
            <a:chExt cx="863203" cy="863203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6350" y="6350"/>
              <a:ext cx="850519" cy="850519"/>
            </a:xfrm>
            <a:custGeom>
              <a:avLst/>
              <a:gdLst/>
              <a:ahLst/>
              <a:cxnLst/>
              <a:rect r="r" b="b" t="t" l="l"/>
              <a:pathLst>
                <a:path h="850519" w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D6F5EE"/>
            </a:solid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863219" cy="863219"/>
            </a:xfrm>
            <a:custGeom>
              <a:avLst/>
              <a:gdLst/>
              <a:ahLst/>
              <a:cxnLst/>
              <a:rect r="r" b="b" t="t" l="l"/>
              <a:pathLst>
                <a:path h="863219" w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BCDBD4"/>
            </a:solidFill>
          </p:spPr>
        </p:sp>
      </p:grpSp>
      <p:grpSp>
        <p:nvGrpSpPr>
          <p:cNvPr name="Group 46" id="46"/>
          <p:cNvGrpSpPr/>
          <p:nvPr/>
        </p:nvGrpSpPr>
        <p:grpSpPr>
          <a:xfrm rot="0">
            <a:off x="7956575" y="8157419"/>
            <a:ext cx="425203" cy="531614"/>
            <a:chOff x="0" y="0"/>
            <a:chExt cx="566937" cy="708818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566937" cy="708818"/>
            </a:xfrm>
            <a:custGeom>
              <a:avLst/>
              <a:gdLst/>
              <a:ahLst/>
              <a:cxnLst/>
              <a:rect r="r" b="b" t="t" l="l"/>
              <a:pathLst>
                <a:path h="708818" w="566937">
                  <a:moveTo>
                    <a:pt x="0" y="0"/>
                  </a:moveTo>
                  <a:lnTo>
                    <a:pt x="566937" y="0"/>
                  </a:lnTo>
                  <a:lnTo>
                    <a:pt x="566937" y="708818"/>
                  </a:lnTo>
                  <a:lnTo>
                    <a:pt x="0" y="70881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48" id="48"/>
            <p:cNvSpPr txBox="true"/>
            <p:nvPr/>
          </p:nvSpPr>
          <p:spPr>
            <a:xfrm>
              <a:off x="0" y="38100"/>
              <a:ext cx="566937" cy="670718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ctr">
                <a:lnSpc>
                  <a:spcPts val="3312"/>
                </a:lnSpc>
              </a:pPr>
              <a:r>
                <a:rPr lang="en-US" sz="3312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3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9586764" y="8068866"/>
            <a:ext cx="5064621" cy="442912"/>
            <a:chOff x="0" y="0"/>
            <a:chExt cx="6752828" cy="590550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6752828" cy="590550"/>
            </a:xfrm>
            <a:custGeom>
              <a:avLst/>
              <a:gdLst/>
              <a:ahLst/>
              <a:cxnLst/>
              <a:rect r="r" b="b" t="t" l="l"/>
              <a:pathLst>
                <a:path h="590550" w="6752828">
                  <a:moveTo>
                    <a:pt x="0" y="0"/>
                  </a:moveTo>
                  <a:lnTo>
                    <a:pt x="6752828" y="0"/>
                  </a:lnTo>
                  <a:lnTo>
                    <a:pt x="6752828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51" id="51"/>
            <p:cNvSpPr txBox="true"/>
            <p:nvPr/>
          </p:nvSpPr>
          <p:spPr>
            <a:xfrm>
              <a:off x="0" y="-38100"/>
              <a:ext cx="6752828" cy="62865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Numérique et inclusion</a:t>
              </a: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9586764" y="8681889"/>
            <a:ext cx="7708999" cy="453629"/>
            <a:chOff x="0" y="0"/>
            <a:chExt cx="10278665" cy="604838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10278665" cy="604838"/>
            </a:xfrm>
            <a:custGeom>
              <a:avLst/>
              <a:gdLst/>
              <a:ahLst/>
              <a:cxnLst/>
              <a:rect r="r" b="b" t="t" l="l"/>
              <a:pathLst>
                <a:path h="604838" w="10278665">
                  <a:moveTo>
                    <a:pt x="0" y="0"/>
                  </a:moveTo>
                  <a:lnTo>
                    <a:pt x="10278665" y="0"/>
                  </a:lnTo>
                  <a:lnTo>
                    <a:pt x="10278665" y="604838"/>
                  </a:lnTo>
                  <a:lnTo>
                    <a:pt x="0" y="60483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54" id="54"/>
            <p:cNvSpPr txBox="true"/>
            <p:nvPr/>
          </p:nvSpPr>
          <p:spPr>
            <a:xfrm>
              <a:off x="0" y="-85725"/>
              <a:ext cx="10278665" cy="690563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Développement des outils numériques pour tous.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CECF3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</p:spPr>
        </p:sp>
      </p:grpSp>
      <p:sp>
        <p:nvSpPr>
          <p:cNvPr name="Freeform 6" id="6" descr="preencoded.png">
            <a:hlinkClick r:id="rId3" tooltip="https://gamma.app/?utm_source=made-with-gamma"/>
          </p:cNvPr>
          <p:cNvSpPr/>
          <p:nvPr/>
        </p:nvSpPr>
        <p:spPr>
          <a:xfrm flipH="false" flipV="false" rot="0">
            <a:off x="16049019" y="9686925"/>
            <a:ext cx="2153256" cy="514350"/>
          </a:xfrm>
          <a:custGeom>
            <a:avLst/>
            <a:gdLst/>
            <a:ahLst/>
            <a:cxnLst/>
            <a:rect r="r" b="b" t="t" l="l"/>
            <a:pathLst>
              <a:path h="514350" w="2153256">
                <a:moveTo>
                  <a:pt x="0" y="0"/>
                </a:moveTo>
                <a:lnTo>
                  <a:pt x="2153256" y="0"/>
                </a:lnTo>
                <a:lnTo>
                  <a:pt x="2153256" y="514350"/>
                </a:lnTo>
                <a:lnTo>
                  <a:pt x="0" y="514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 descr="preencoded.png"/>
          <p:cNvSpPr/>
          <p:nvPr/>
        </p:nvSpPr>
        <p:spPr>
          <a:xfrm flipH="false" flipV="false" rot="0">
            <a:off x="0" y="0"/>
            <a:ext cx="6858000" cy="10287000"/>
          </a:xfrm>
          <a:custGeom>
            <a:avLst/>
            <a:gdLst/>
            <a:ahLst/>
            <a:cxnLst/>
            <a:rect r="r" b="b" t="t" l="l"/>
            <a:pathLst>
              <a:path h="10287000" w="6858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7850237" y="2069306"/>
            <a:ext cx="9445526" cy="1771947"/>
            <a:chOff x="0" y="0"/>
            <a:chExt cx="12594035" cy="236259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594035" cy="2362597"/>
            </a:xfrm>
            <a:custGeom>
              <a:avLst/>
              <a:gdLst/>
              <a:ahLst/>
              <a:cxnLst/>
              <a:rect r="r" b="b" t="t" l="l"/>
              <a:pathLst>
                <a:path h="2362597" w="12594035">
                  <a:moveTo>
                    <a:pt x="0" y="0"/>
                  </a:moveTo>
                  <a:lnTo>
                    <a:pt x="12594035" y="0"/>
                  </a:lnTo>
                  <a:lnTo>
                    <a:pt x="12594035" y="2362597"/>
                  </a:lnTo>
                  <a:lnTo>
                    <a:pt x="0" y="23625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12594035" cy="2391172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6937"/>
                </a:lnSpc>
              </a:pPr>
              <a:r>
                <a:rPr lang="en-US" sz="5562">
                  <a:solidFill>
                    <a:srgbClr val="1B1B27"/>
                  </a:solidFill>
                  <a:latin typeface="Raleway"/>
                  <a:ea typeface="Raleway"/>
                  <a:cs typeface="Raleway"/>
                  <a:sym typeface="Raleway"/>
                </a:rPr>
                <a:t>Talabalarga moliyaviy yordam va stipendiyalar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845475" y="4580632"/>
            <a:ext cx="647402" cy="647403"/>
            <a:chOff x="0" y="0"/>
            <a:chExt cx="863203" cy="86320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6350" y="6350"/>
              <a:ext cx="850519" cy="850519"/>
            </a:xfrm>
            <a:custGeom>
              <a:avLst/>
              <a:gdLst/>
              <a:ahLst/>
              <a:cxnLst/>
              <a:rect r="r" b="b" t="t" l="l"/>
              <a:pathLst>
                <a:path h="850519" w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E1E1EA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63219" cy="863219"/>
            </a:xfrm>
            <a:custGeom>
              <a:avLst/>
              <a:gdLst/>
              <a:ahLst/>
              <a:cxnLst/>
              <a:rect r="r" b="b" t="t" l="l"/>
              <a:pathLst>
                <a:path h="863219" w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C7C7D0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8771632" y="4585395"/>
            <a:ext cx="3544044" cy="442912"/>
            <a:chOff x="0" y="0"/>
            <a:chExt cx="4725392" cy="59055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725392" cy="590550"/>
            </a:xfrm>
            <a:custGeom>
              <a:avLst/>
              <a:gdLst/>
              <a:ahLst/>
              <a:cxnLst/>
              <a:rect r="r" b="b" t="t" l="l"/>
              <a:pathLst>
                <a:path h="590550" w="4725392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4725392" cy="61912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>
                  <a:solidFill>
                    <a:srgbClr val="3C3939"/>
                  </a:solidFill>
                  <a:latin typeface="Raleway"/>
                  <a:ea typeface="Raleway"/>
                  <a:cs typeface="Raleway"/>
                  <a:sym typeface="Raleway"/>
                </a:rPr>
                <a:t>Davlat stipendiyalari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771632" y="5198417"/>
            <a:ext cx="3659684" cy="907256"/>
            <a:chOff x="0" y="0"/>
            <a:chExt cx="4879578" cy="120967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879579" cy="1209675"/>
            </a:xfrm>
            <a:custGeom>
              <a:avLst/>
              <a:gdLst/>
              <a:ahLst/>
              <a:cxnLst/>
              <a:rect r="r" b="b" t="t" l="l"/>
              <a:pathLst>
                <a:path h="1209675" w="4879579">
                  <a:moveTo>
                    <a:pt x="0" y="0"/>
                  </a:moveTo>
                  <a:lnTo>
                    <a:pt x="4879579" y="0"/>
                  </a:lnTo>
                  <a:lnTo>
                    <a:pt x="4879579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95250"/>
              <a:ext cx="4879578" cy="130492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C3939"/>
                  </a:solidFill>
                  <a:latin typeface="Roboto"/>
                  <a:ea typeface="Roboto"/>
                  <a:cs typeface="Roboto"/>
                  <a:sym typeface="Roboto"/>
                </a:rPr>
                <a:t>Moliyaviy imtiyozlar va grantlar taqdim etiladi.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2710071" y="4580632"/>
            <a:ext cx="647402" cy="647403"/>
            <a:chOff x="0" y="0"/>
            <a:chExt cx="863203" cy="863203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6350" y="6350"/>
              <a:ext cx="850519" cy="850519"/>
            </a:xfrm>
            <a:custGeom>
              <a:avLst/>
              <a:gdLst/>
              <a:ahLst/>
              <a:cxnLst/>
              <a:rect r="r" b="b" t="t" l="l"/>
              <a:pathLst>
                <a:path h="850519" w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E1E1EA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63219" cy="863219"/>
            </a:xfrm>
            <a:custGeom>
              <a:avLst/>
              <a:gdLst/>
              <a:ahLst/>
              <a:cxnLst/>
              <a:rect r="r" b="b" t="t" l="l"/>
              <a:pathLst>
                <a:path h="863219" w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C7C7D0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13636229" y="4585395"/>
            <a:ext cx="3659684" cy="885825"/>
            <a:chOff x="0" y="0"/>
            <a:chExt cx="4879578" cy="11811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879579" cy="1181100"/>
            </a:xfrm>
            <a:custGeom>
              <a:avLst/>
              <a:gdLst/>
              <a:ahLst/>
              <a:cxnLst/>
              <a:rect r="r" b="b" t="t" l="l"/>
              <a:pathLst>
                <a:path h="1181100" w="4879579">
                  <a:moveTo>
                    <a:pt x="0" y="0"/>
                  </a:moveTo>
                  <a:lnTo>
                    <a:pt x="4879579" y="0"/>
                  </a:lnTo>
                  <a:lnTo>
                    <a:pt x="4879579" y="1181100"/>
                  </a:lnTo>
                  <a:lnTo>
                    <a:pt x="0" y="11811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28575"/>
              <a:ext cx="4879578" cy="120967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>
                  <a:solidFill>
                    <a:srgbClr val="3C3939"/>
                  </a:solidFill>
                  <a:latin typeface="Raleway"/>
                  <a:ea typeface="Raleway"/>
                  <a:cs typeface="Raleway"/>
                  <a:sym typeface="Raleway"/>
                </a:rPr>
                <a:t>Xalqaro talabalar uchun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3636229" y="5641330"/>
            <a:ext cx="3659684" cy="907256"/>
            <a:chOff x="0" y="0"/>
            <a:chExt cx="4879578" cy="1209675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4879579" cy="1209675"/>
            </a:xfrm>
            <a:custGeom>
              <a:avLst/>
              <a:gdLst/>
              <a:ahLst/>
              <a:cxnLst/>
              <a:rect r="r" b="b" t="t" l="l"/>
              <a:pathLst>
                <a:path h="1209675" w="4879579">
                  <a:moveTo>
                    <a:pt x="0" y="0"/>
                  </a:moveTo>
                  <a:lnTo>
                    <a:pt x="4879579" y="0"/>
                  </a:lnTo>
                  <a:lnTo>
                    <a:pt x="4879579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95250"/>
              <a:ext cx="4879578" cy="130492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C3939"/>
                  </a:solidFill>
                  <a:latin typeface="Roboto"/>
                  <a:ea typeface="Roboto"/>
                  <a:cs typeface="Roboto"/>
                  <a:sym typeface="Roboto"/>
                </a:rPr>
                <a:t>Maxsus stipendiya dasturlari mavjud.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7845475" y="7146280"/>
            <a:ext cx="647402" cy="647403"/>
            <a:chOff x="0" y="0"/>
            <a:chExt cx="863203" cy="863203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6350" y="6350"/>
              <a:ext cx="850519" cy="850519"/>
            </a:xfrm>
            <a:custGeom>
              <a:avLst/>
              <a:gdLst/>
              <a:ahLst/>
              <a:cxnLst/>
              <a:rect r="r" b="b" t="t" l="l"/>
              <a:pathLst>
                <a:path h="850519" w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E1E1EA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63219" cy="863219"/>
            </a:xfrm>
            <a:custGeom>
              <a:avLst/>
              <a:gdLst/>
              <a:ahLst/>
              <a:cxnLst/>
              <a:rect r="r" b="b" t="t" l="l"/>
              <a:pathLst>
                <a:path h="863219" w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C7C7D0"/>
            </a:solid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8771632" y="7151042"/>
            <a:ext cx="4330304" cy="442912"/>
            <a:chOff x="0" y="0"/>
            <a:chExt cx="5773738" cy="59055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773738" cy="590550"/>
            </a:xfrm>
            <a:custGeom>
              <a:avLst/>
              <a:gdLst/>
              <a:ahLst/>
              <a:cxnLst/>
              <a:rect r="r" b="b" t="t" l="l"/>
              <a:pathLst>
                <a:path h="590550" w="5773738">
                  <a:moveTo>
                    <a:pt x="0" y="0"/>
                  </a:moveTo>
                  <a:lnTo>
                    <a:pt x="5773738" y="0"/>
                  </a:lnTo>
                  <a:lnTo>
                    <a:pt x="5773738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28575"/>
              <a:ext cx="5773738" cy="61912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>
                  <a:solidFill>
                    <a:srgbClr val="3C3939"/>
                  </a:solidFill>
                  <a:latin typeface="Raleway"/>
                  <a:ea typeface="Raleway"/>
                  <a:cs typeface="Raleway"/>
                  <a:sym typeface="Raleway"/>
                </a:rPr>
                <a:t>Qarz va qo'llab-quvvatlash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8771632" y="7764066"/>
            <a:ext cx="8524131" cy="453629"/>
            <a:chOff x="0" y="0"/>
            <a:chExt cx="11365508" cy="60483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1365509" cy="604838"/>
            </a:xfrm>
            <a:custGeom>
              <a:avLst/>
              <a:gdLst/>
              <a:ahLst/>
              <a:cxnLst/>
              <a:rect r="r" b="b" t="t" l="l"/>
              <a:pathLst>
                <a:path h="604838" w="11365509">
                  <a:moveTo>
                    <a:pt x="0" y="0"/>
                  </a:moveTo>
                  <a:lnTo>
                    <a:pt x="11365509" y="0"/>
                  </a:lnTo>
                  <a:lnTo>
                    <a:pt x="11365509" y="604838"/>
                  </a:lnTo>
                  <a:lnTo>
                    <a:pt x="0" y="60483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95250"/>
              <a:ext cx="11365508" cy="700088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C3939"/>
                  </a:solidFill>
                  <a:latin typeface="Roboto"/>
                  <a:ea typeface="Roboto"/>
                  <a:cs typeface="Roboto"/>
                  <a:sym typeface="Roboto"/>
                </a:rPr>
                <a:t>Ta'lim davomida iqtisodiy yordam beriladi.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CECF3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</p:spPr>
        </p:sp>
      </p:grpSp>
      <p:sp>
        <p:nvSpPr>
          <p:cNvPr name="Freeform 6" id="6" descr="preencoded.png">
            <a:hlinkClick r:id="rId3" tooltip="https://gamma.app/?utm_source=made-with-gamma"/>
          </p:cNvPr>
          <p:cNvSpPr/>
          <p:nvPr/>
        </p:nvSpPr>
        <p:spPr>
          <a:xfrm flipH="false" flipV="false" rot="0">
            <a:off x="16049019" y="9686925"/>
            <a:ext cx="2153256" cy="514350"/>
          </a:xfrm>
          <a:custGeom>
            <a:avLst/>
            <a:gdLst/>
            <a:ahLst/>
            <a:cxnLst/>
            <a:rect r="r" b="b" t="t" l="l"/>
            <a:pathLst>
              <a:path h="514350" w="2153256">
                <a:moveTo>
                  <a:pt x="0" y="0"/>
                </a:moveTo>
                <a:lnTo>
                  <a:pt x="2153256" y="0"/>
                </a:lnTo>
                <a:lnTo>
                  <a:pt x="2153256" y="514350"/>
                </a:lnTo>
                <a:lnTo>
                  <a:pt x="0" y="514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 descr="preencoded.png"/>
          <p:cNvSpPr/>
          <p:nvPr/>
        </p:nvSpPr>
        <p:spPr>
          <a:xfrm flipH="false" flipV="false" rot="0">
            <a:off x="0" y="0"/>
            <a:ext cx="6858000" cy="10287000"/>
          </a:xfrm>
          <a:custGeom>
            <a:avLst/>
            <a:gdLst/>
            <a:ahLst/>
            <a:cxnLst/>
            <a:rect r="r" b="b" t="t" l="l"/>
            <a:pathLst>
              <a:path h="10287000" w="6858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7850237" y="3431827"/>
            <a:ext cx="9445526" cy="1771947"/>
            <a:chOff x="0" y="0"/>
            <a:chExt cx="12594035" cy="236259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594035" cy="2362597"/>
            </a:xfrm>
            <a:custGeom>
              <a:avLst/>
              <a:gdLst/>
              <a:ahLst/>
              <a:cxnLst/>
              <a:rect r="r" b="b" t="t" l="l"/>
              <a:pathLst>
                <a:path h="2362597" w="12594035">
                  <a:moveTo>
                    <a:pt x="0" y="0"/>
                  </a:moveTo>
                  <a:lnTo>
                    <a:pt x="12594035" y="0"/>
                  </a:lnTo>
                  <a:lnTo>
                    <a:pt x="12594035" y="2362597"/>
                  </a:lnTo>
                  <a:lnTo>
                    <a:pt x="0" y="23625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12594035" cy="2391172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6937"/>
                </a:lnSpc>
              </a:pPr>
              <a:r>
                <a:rPr lang="en-US" sz="5562">
                  <a:solidFill>
                    <a:srgbClr val="1B1B27"/>
                  </a:solidFill>
                  <a:latin typeface="Raleway"/>
                  <a:ea typeface="Raleway"/>
                  <a:cs typeface="Raleway"/>
                  <a:sym typeface="Raleway"/>
                </a:rPr>
                <a:t>Xulosa: Fransiyada ta'lim olish imkoniyatlari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850237" y="5628977"/>
            <a:ext cx="9445526" cy="453629"/>
            <a:chOff x="0" y="0"/>
            <a:chExt cx="12594035" cy="60483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594035" cy="604838"/>
            </a:xfrm>
            <a:custGeom>
              <a:avLst/>
              <a:gdLst/>
              <a:ahLst/>
              <a:cxnLst/>
              <a:rect r="r" b="b" t="t" l="l"/>
              <a:pathLst>
                <a:path h="604838" w="12594035">
                  <a:moveTo>
                    <a:pt x="0" y="0"/>
                  </a:moveTo>
                  <a:lnTo>
                    <a:pt x="12594035" y="0"/>
                  </a:lnTo>
                  <a:lnTo>
                    <a:pt x="12594035" y="604838"/>
                  </a:lnTo>
                  <a:lnTo>
                    <a:pt x="0" y="60483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95250"/>
              <a:ext cx="12594035" cy="700088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C3939"/>
                  </a:solidFill>
                  <a:latin typeface="Roboto"/>
                  <a:ea typeface="Roboto"/>
                  <a:cs typeface="Roboto"/>
                  <a:sym typeface="Roboto"/>
                </a:rPr>
                <a:t>Fransiya ta'lim tizimi sifatli, tan olinadigan diplomlarni beradi.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850237" y="6401544"/>
            <a:ext cx="9445526" cy="453629"/>
            <a:chOff x="0" y="0"/>
            <a:chExt cx="12594035" cy="60483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2594035" cy="604838"/>
            </a:xfrm>
            <a:custGeom>
              <a:avLst/>
              <a:gdLst/>
              <a:ahLst/>
              <a:cxnLst/>
              <a:rect r="r" b="b" t="t" l="l"/>
              <a:pathLst>
                <a:path h="604838" w="12594035">
                  <a:moveTo>
                    <a:pt x="0" y="0"/>
                  </a:moveTo>
                  <a:lnTo>
                    <a:pt x="12594035" y="0"/>
                  </a:lnTo>
                  <a:lnTo>
                    <a:pt x="12594035" y="604838"/>
                  </a:lnTo>
                  <a:lnTo>
                    <a:pt x="0" y="60483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95250"/>
              <a:ext cx="12594035" cy="700088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C3939"/>
                  </a:solidFill>
                  <a:latin typeface="Roboto"/>
                  <a:ea typeface="Roboto"/>
                  <a:cs typeface="Roboto"/>
                  <a:sym typeface="Roboto"/>
                </a:rPr>
                <a:t>Bu erda ta'lim olish ilmiy va kasbiy rivojlanish uchun imkoniyatdir.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D6F5E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6" id="6" descr="preencoded.png">
            <a:hlinkClick r:id="rId3" tooltip="https://gamma.app/?utm_source=made-with-gamma"/>
          </p:cNvPr>
          <p:cNvSpPr/>
          <p:nvPr/>
        </p:nvSpPr>
        <p:spPr>
          <a:xfrm flipH="false" flipV="false" rot="0">
            <a:off x="16049019" y="9686925"/>
            <a:ext cx="2153256" cy="514350"/>
          </a:xfrm>
          <a:custGeom>
            <a:avLst/>
            <a:gdLst/>
            <a:ahLst/>
            <a:cxnLst/>
            <a:rect r="r" b="b" t="t" l="l"/>
            <a:pathLst>
              <a:path h="514350" w="2153256">
                <a:moveTo>
                  <a:pt x="0" y="0"/>
                </a:moveTo>
                <a:lnTo>
                  <a:pt x="2153256" y="0"/>
                </a:lnTo>
                <a:lnTo>
                  <a:pt x="2153256" y="514350"/>
                </a:lnTo>
                <a:lnTo>
                  <a:pt x="0" y="514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992238" y="2731889"/>
            <a:ext cx="16303526" cy="1771947"/>
            <a:chOff x="0" y="0"/>
            <a:chExt cx="21738035" cy="2362597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1738034" cy="2362597"/>
            </a:xfrm>
            <a:custGeom>
              <a:avLst/>
              <a:gdLst/>
              <a:ahLst/>
              <a:cxnLst/>
              <a:rect r="r" b="b" t="t" l="l"/>
              <a:pathLst>
                <a:path h="2362597" w="21738034">
                  <a:moveTo>
                    <a:pt x="0" y="0"/>
                  </a:moveTo>
                  <a:lnTo>
                    <a:pt x="21738034" y="0"/>
                  </a:lnTo>
                  <a:lnTo>
                    <a:pt x="21738034" y="2362597"/>
                  </a:lnTo>
                  <a:lnTo>
                    <a:pt x="0" y="23625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57150"/>
              <a:ext cx="21738035" cy="2419747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6937"/>
                </a:lnSpc>
              </a:pPr>
              <a:r>
                <a:rPr lang="en-US" sz="5562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Les Niveaux d'Enseignement : De la Maternelle à l'Université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92238" y="5212556"/>
            <a:ext cx="3544044" cy="442912"/>
            <a:chOff x="0" y="0"/>
            <a:chExt cx="4725392" cy="59055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725392" cy="590550"/>
            </a:xfrm>
            <a:custGeom>
              <a:avLst/>
              <a:gdLst/>
              <a:ahLst/>
              <a:cxnLst/>
              <a:rect r="r" b="b" t="t" l="l"/>
              <a:pathLst>
                <a:path h="590550" w="4725392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4725392" cy="62865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Maternelle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992238" y="5938986"/>
            <a:ext cx="3556993" cy="907256"/>
            <a:chOff x="0" y="0"/>
            <a:chExt cx="4742657" cy="120967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742657" cy="1209675"/>
            </a:xfrm>
            <a:custGeom>
              <a:avLst/>
              <a:gdLst/>
              <a:ahLst/>
              <a:cxnLst/>
              <a:rect r="r" b="b" t="t" l="l"/>
              <a:pathLst>
                <a:path h="1209675" w="4742657">
                  <a:moveTo>
                    <a:pt x="0" y="0"/>
                  </a:moveTo>
                  <a:lnTo>
                    <a:pt x="4742657" y="0"/>
                  </a:lnTo>
                  <a:lnTo>
                    <a:pt x="4742657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4742657" cy="129540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Âges 3 à 6 ans, éveil et socialisation.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5250508" y="5212556"/>
            <a:ext cx="3544044" cy="442912"/>
            <a:chOff x="0" y="0"/>
            <a:chExt cx="4725392" cy="59055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725392" cy="590550"/>
            </a:xfrm>
            <a:custGeom>
              <a:avLst/>
              <a:gdLst/>
              <a:ahLst/>
              <a:cxnLst/>
              <a:rect r="r" b="b" t="t" l="l"/>
              <a:pathLst>
                <a:path h="590550" w="4725392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4725392" cy="62865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Primaire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5250508" y="5938986"/>
            <a:ext cx="3556993" cy="907256"/>
            <a:chOff x="0" y="0"/>
            <a:chExt cx="4742657" cy="120967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742657" cy="1209675"/>
            </a:xfrm>
            <a:custGeom>
              <a:avLst/>
              <a:gdLst/>
              <a:ahLst/>
              <a:cxnLst/>
              <a:rect r="r" b="b" t="t" l="l"/>
              <a:pathLst>
                <a:path h="1209675" w="4742657">
                  <a:moveTo>
                    <a:pt x="0" y="0"/>
                  </a:moveTo>
                  <a:lnTo>
                    <a:pt x="4742657" y="0"/>
                  </a:lnTo>
                  <a:lnTo>
                    <a:pt x="4742657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85725"/>
              <a:ext cx="4742657" cy="129540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6 à 11 ans, bases en lecture, écriture, maths.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9508777" y="5212556"/>
            <a:ext cx="3544044" cy="442912"/>
            <a:chOff x="0" y="0"/>
            <a:chExt cx="4725392" cy="59055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725392" cy="590550"/>
            </a:xfrm>
            <a:custGeom>
              <a:avLst/>
              <a:gdLst/>
              <a:ahLst/>
              <a:cxnLst/>
              <a:rect r="r" b="b" t="t" l="l"/>
              <a:pathLst>
                <a:path h="590550" w="4725392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4725392" cy="62865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Secondaire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9508777" y="5938986"/>
            <a:ext cx="3556993" cy="1360885"/>
            <a:chOff x="0" y="0"/>
            <a:chExt cx="4742657" cy="1814513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4742657" cy="1814513"/>
            </a:xfrm>
            <a:custGeom>
              <a:avLst/>
              <a:gdLst/>
              <a:ahLst/>
              <a:cxnLst/>
              <a:rect r="r" b="b" t="t" l="l"/>
              <a:pathLst>
                <a:path h="1814513" w="4742657">
                  <a:moveTo>
                    <a:pt x="0" y="0"/>
                  </a:moveTo>
                  <a:lnTo>
                    <a:pt x="4742657" y="0"/>
                  </a:lnTo>
                  <a:lnTo>
                    <a:pt x="4742657" y="1814513"/>
                  </a:lnTo>
                  <a:lnTo>
                    <a:pt x="0" y="181451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85725"/>
              <a:ext cx="4742657" cy="1900238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Collège et lycée, 11 à 18 ans, formation générale et spécialisée.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3767047" y="5212556"/>
            <a:ext cx="3544044" cy="442912"/>
            <a:chOff x="0" y="0"/>
            <a:chExt cx="4725392" cy="59055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4725392" cy="590550"/>
            </a:xfrm>
            <a:custGeom>
              <a:avLst/>
              <a:gdLst/>
              <a:ahLst/>
              <a:cxnLst/>
              <a:rect r="r" b="b" t="t" l="l"/>
              <a:pathLst>
                <a:path h="590550" w="4725392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4725392" cy="62865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Supérieur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3767047" y="5938986"/>
            <a:ext cx="3556992" cy="1360885"/>
            <a:chOff x="0" y="0"/>
            <a:chExt cx="4742657" cy="1814513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4742657" cy="1814513"/>
            </a:xfrm>
            <a:custGeom>
              <a:avLst/>
              <a:gdLst/>
              <a:ahLst/>
              <a:cxnLst/>
              <a:rect r="r" b="b" t="t" l="l"/>
              <a:pathLst>
                <a:path h="1814513" w="4742657">
                  <a:moveTo>
                    <a:pt x="0" y="0"/>
                  </a:moveTo>
                  <a:lnTo>
                    <a:pt x="4742657" y="0"/>
                  </a:lnTo>
                  <a:lnTo>
                    <a:pt x="4742657" y="1814513"/>
                  </a:lnTo>
                  <a:lnTo>
                    <a:pt x="0" y="181451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85725"/>
              <a:ext cx="4742657" cy="1900238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Universités et grandes écoles, enseignement supérieur et recherche.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CECF3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</p:spPr>
        </p:sp>
      </p:grpSp>
      <p:sp>
        <p:nvSpPr>
          <p:cNvPr name="Freeform 6" id="6" descr="preencoded.png">
            <a:hlinkClick r:id="rId3" tooltip="https://gamma.app/?utm_source=made-with-gamma"/>
          </p:cNvPr>
          <p:cNvSpPr/>
          <p:nvPr/>
        </p:nvSpPr>
        <p:spPr>
          <a:xfrm flipH="false" flipV="false" rot="0">
            <a:off x="16049019" y="9686925"/>
            <a:ext cx="2153256" cy="514350"/>
          </a:xfrm>
          <a:custGeom>
            <a:avLst/>
            <a:gdLst/>
            <a:ahLst/>
            <a:cxnLst/>
            <a:rect r="r" b="b" t="t" l="l"/>
            <a:pathLst>
              <a:path h="514350" w="2153256">
                <a:moveTo>
                  <a:pt x="0" y="0"/>
                </a:moveTo>
                <a:lnTo>
                  <a:pt x="2153256" y="0"/>
                </a:lnTo>
                <a:lnTo>
                  <a:pt x="2153256" y="514350"/>
                </a:lnTo>
                <a:lnTo>
                  <a:pt x="0" y="514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992238" y="3174950"/>
            <a:ext cx="7773292" cy="885974"/>
            <a:chOff x="0" y="0"/>
            <a:chExt cx="10364390" cy="118129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364390" cy="1181298"/>
            </a:xfrm>
            <a:custGeom>
              <a:avLst/>
              <a:gdLst/>
              <a:ahLst/>
              <a:cxnLst/>
              <a:rect r="r" b="b" t="t" l="l"/>
              <a:pathLst>
                <a:path h="1181298" w="10364390">
                  <a:moveTo>
                    <a:pt x="0" y="0"/>
                  </a:moveTo>
                  <a:lnTo>
                    <a:pt x="10364390" y="0"/>
                  </a:lnTo>
                  <a:lnTo>
                    <a:pt x="10364390" y="1181298"/>
                  </a:lnTo>
                  <a:lnTo>
                    <a:pt x="0" y="118129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28575"/>
              <a:ext cx="10364390" cy="1209873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6937"/>
                </a:lnSpc>
              </a:pPr>
              <a:r>
                <a:rPr lang="en-US" sz="5562">
                  <a:solidFill>
                    <a:srgbClr val="1B1B27"/>
                  </a:solidFill>
                  <a:latin typeface="Raleway"/>
                  <a:ea typeface="Raleway"/>
                  <a:cs typeface="Raleway"/>
                  <a:sym typeface="Raleway"/>
                </a:rPr>
                <a:t>Ta'lim tizimining tuzilishi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92238" y="4769644"/>
            <a:ext cx="3544044" cy="442912"/>
            <a:chOff x="0" y="0"/>
            <a:chExt cx="4725392" cy="59055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725392" cy="590550"/>
            </a:xfrm>
            <a:custGeom>
              <a:avLst/>
              <a:gdLst/>
              <a:ahLst/>
              <a:cxnLst/>
              <a:rect r="r" b="b" t="t" l="l"/>
              <a:pathLst>
                <a:path h="590550" w="4725392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28575"/>
              <a:ext cx="4725392" cy="61912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>
                  <a:solidFill>
                    <a:srgbClr val="1B1B27"/>
                  </a:solidFill>
                  <a:latin typeface="Raleway"/>
                  <a:ea typeface="Raleway"/>
                  <a:cs typeface="Raleway"/>
                  <a:sym typeface="Raleway"/>
                </a:rPr>
                <a:t>Maktabgacha ta'lim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992238" y="5496074"/>
            <a:ext cx="3556993" cy="907256"/>
            <a:chOff x="0" y="0"/>
            <a:chExt cx="4742657" cy="120967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742657" cy="1209675"/>
            </a:xfrm>
            <a:custGeom>
              <a:avLst/>
              <a:gdLst/>
              <a:ahLst/>
              <a:cxnLst/>
              <a:rect r="r" b="b" t="t" l="l"/>
              <a:pathLst>
                <a:path h="1209675" w="4742657">
                  <a:moveTo>
                    <a:pt x="0" y="0"/>
                  </a:moveTo>
                  <a:lnTo>
                    <a:pt x="4742657" y="0"/>
                  </a:lnTo>
                  <a:lnTo>
                    <a:pt x="4742657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4742657" cy="130492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C3939"/>
                  </a:solidFill>
                  <a:latin typeface="Roboto"/>
                  <a:ea typeface="Roboto"/>
                  <a:cs typeface="Roboto"/>
                  <a:sym typeface="Roboto"/>
                </a:rPr>
                <a:t>3-6 yosh bolalar uchun dastlabki ta'lim bosqichi.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5250508" y="4769644"/>
            <a:ext cx="3544044" cy="442912"/>
            <a:chOff x="0" y="0"/>
            <a:chExt cx="4725392" cy="59055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725392" cy="590550"/>
            </a:xfrm>
            <a:custGeom>
              <a:avLst/>
              <a:gdLst/>
              <a:ahLst/>
              <a:cxnLst/>
              <a:rect r="r" b="b" t="t" l="l"/>
              <a:pathLst>
                <a:path h="590550" w="4725392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4725392" cy="61912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>
                  <a:solidFill>
                    <a:srgbClr val="1B1B27"/>
                  </a:solidFill>
                  <a:latin typeface="Raleway"/>
                  <a:ea typeface="Raleway"/>
                  <a:cs typeface="Raleway"/>
                  <a:sym typeface="Raleway"/>
                </a:rPr>
                <a:t>Boshlang'ich ta'lim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5250508" y="5496074"/>
            <a:ext cx="3556993" cy="907256"/>
            <a:chOff x="0" y="0"/>
            <a:chExt cx="4742657" cy="120967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742657" cy="1209675"/>
            </a:xfrm>
            <a:custGeom>
              <a:avLst/>
              <a:gdLst/>
              <a:ahLst/>
              <a:cxnLst/>
              <a:rect r="r" b="b" t="t" l="l"/>
              <a:pathLst>
                <a:path h="1209675" w="4742657">
                  <a:moveTo>
                    <a:pt x="0" y="0"/>
                  </a:moveTo>
                  <a:lnTo>
                    <a:pt x="4742657" y="0"/>
                  </a:lnTo>
                  <a:lnTo>
                    <a:pt x="4742657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95250"/>
              <a:ext cx="4742657" cy="130492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C3939"/>
                  </a:solidFill>
                  <a:latin typeface="Roboto"/>
                  <a:ea typeface="Roboto"/>
                  <a:cs typeface="Roboto"/>
                  <a:sym typeface="Roboto"/>
                </a:rPr>
                <a:t>6-11 yoshgacha asosiy bilimlarni o'zlashtirish.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9508777" y="4769644"/>
            <a:ext cx="3544044" cy="442912"/>
            <a:chOff x="0" y="0"/>
            <a:chExt cx="4725392" cy="59055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725392" cy="590550"/>
            </a:xfrm>
            <a:custGeom>
              <a:avLst/>
              <a:gdLst/>
              <a:ahLst/>
              <a:cxnLst/>
              <a:rect r="r" b="b" t="t" l="l"/>
              <a:pathLst>
                <a:path h="590550" w="4725392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28575"/>
              <a:ext cx="4725392" cy="61912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>
                  <a:solidFill>
                    <a:srgbClr val="1B1B27"/>
                  </a:solidFill>
                  <a:latin typeface="Raleway"/>
                  <a:ea typeface="Raleway"/>
                  <a:cs typeface="Raleway"/>
                  <a:sym typeface="Raleway"/>
                </a:rPr>
                <a:t>O'rta ta'lim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9508777" y="5496074"/>
            <a:ext cx="3556993" cy="907256"/>
            <a:chOff x="0" y="0"/>
            <a:chExt cx="4742657" cy="1209675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4742657" cy="1209675"/>
            </a:xfrm>
            <a:custGeom>
              <a:avLst/>
              <a:gdLst/>
              <a:ahLst/>
              <a:cxnLst/>
              <a:rect r="r" b="b" t="t" l="l"/>
              <a:pathLst>
                <a:path h="1209675" w="4742657">
                  <a:moveTo>
                    <a:pt x="0" y="0"/>
                  </a:moveTo>
                  <a:lnTo>
                    <a:pt x="4742657" y="0"/>
                  </a:lnTo>
                  <a:lnTo>
                    <a:pt x="4742657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95250"/>
              <a:ext cx="4742657" cy="130492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C3939"/>
                  </a:solidFill>
                  <a:latin typeface="Roboto"/>
                  <a:ea typeface="Roboto"/>
                  <a:cs typeface="Roboto"/>
                  <a:sym typeface="Roboto"/>
                </a:rPr>
                <a:t>11-18 yoshda umumiy va kasbiy yo'nalishlar mavjud.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3767047" y="4769644"/>
            <a:ext cx="3544044" cy="442912"/>
            <a:chOff x="0" y="0"/>
            <a:chExt cx="4725392" cy="59055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4725392" cy="590550"/>
            </a:xfrm>
            <a:custGeom>
              <a:avLst/>
              <a:gdLst/>
              <a:ahLst/>
              <a:cxnLst/>
              <a:rect r="r" b="b" t="t" l="l"/>
              <a:pathLst>
                <a:path h="590550" w="4725392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28575"/>
              <a:ext cx="4725392" cy="61912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>
                  <a:solidFill>
                    <a:srgbClr val="1B1B27"/>
                  </a:solidFill>
                  <a:latin typeface="Raleway"/>
                  <a:ea typeface="Raleway"/>
                  <a:cs typeface="Raleway"/>
                  <a:sym typeface="Raleway"/>
                </a:rPr>
                <a:t>Oliy ta'lim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3767047" y="5496074"/>
            <a:ext cx="3556992" cy="1360885"/>
            <a:chOff x="0" y="0"/>
            <a:chExt cx="4742657" cy="1814513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4742657" cy="1814513"/>
            </a:xfrm>
            <a:custGeom>
              <a:avLst/>
              <a:gdLst/>
              <a:ahLst/>
              <a:cxnLst/>
              <a:rect r="r" b="b" t="t" l="l"/>
              <a:pathLst>
                <a:path h="1814513" w="4742657">
                  <a:moveTo>
                    <a:pt x="0" y="0"/>
                  </a:moveTo>
                  <a:lnTo>
                    <a:pt x="4742657" y="0"/>
                  </a:lnTo>
                  <a:lnTo>
                    <a:pt x="4742657" y="1814513"/>
                  </a:lnTo>
                  <a:lnTo>
                    <a:pt x="0" y="181451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95250"/>
              <a:ext cx="4742657" cy="1909763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C3939"/>
                  </a:solidFill>
                  <a:latin typeface="Roboto"/>
                  <a:ea typeface="Roboto"/>
                  <a:cs typeface="Roboto"/>
                  <a:sym typeface="Roboto"/>
                </a:rPr>
                <a:t>Universitetlar va oliy maktablarda akademik va professional o'qish.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D6F5E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6" id="6" descr="preencoded.png">
            <a:hlinkClick r:id="rId3" tooltip="https://gamma.app/?utm_source=made-with-gamma"/>
          </p:cNvPr>
          <p:cNvSpPr/>
          <p:nvPr/>
        </p:nvSpPr>
        <p:spPr>
          <a:xfrm flipH="false" flipV="false" rot="0">
            <a:off x="16049019" y="9686925"/>
            <a:ext cx="2153256" cy="514350"/>
          </a:xfrm>
          <a:custGeom>
            <a:avLst/>
            <a:gdLst/>
            <a:ahLst/>
            <a:cxnLst/>
            <a:rect r="r" b="b" t="t" l="l"/>
            <a:pathLst>
              <a:path h="514350" w="2153256">
                <a:moveTo>
                  <a:pt x="0" y="0"/>
                </a:moveTo>
                <a:lnTo>
                  <a:pt x="2153256" y="0"/>
                </a:lnTo>
                <a:lnTo>
                  <a:pt x="2153256" y="514350"/>
                </a:lnTo>
                <a:lnTo>
                  <a:pt x="0" y="514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 descr="preencoded.png"/>
          <p:cNvSpPr/>
          <p:nvPr/>
        </p:nvSpPr>
        <p:spPr>
          <a:xfrm flipH="false" flipV="false" rot="0">
            <a:off x="11430000" y="0"/>
            <a:ext cx="6858000" cy="10287000"/>
          </a:xfrm>
          <a:custGeom>
            <a:avLst/>
            <a:gdLst/>
            <a:ahLst/>
            <a:cxnLst/>
            <a:rect r="r" b="b" t="t" l="l"/>
            <a:pathLst>
              <a:path h="10287000" w="6858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992238" y="945802"/>
            <a:ext cx="9445526" cy="2657921"/>
            <a:chOff x="0" y="0"/>
            <a:chExt cx="12594035" cy="354389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594035" cy="3543895"/>
            </a:xfrm>
            <a:custGeom>
              <a:avLst/>
              <a:gdLst/>
              <a:ahLst/>
              <a:cxnLst/>
              <a:rect r="r" b="b" t="t" l="l"/>
              <a:pathLst>
                <a:path h="3543895" w="12594035">
                  <a:moveTo>
                    <a:pt x="0" y="0"/>
                  </a:moveTo>
                  <a:lnTo>
                    <a:pt x="12594035" y="0"/>
                  </a:lnTo>
                  <a:lnTo>
                    <a:pt x="12594035" y="3543895"/>
                  </a:lnTo>
                  <a:lnTo>
                    <a:pt x="0" y="35438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12594035" cy="360104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6937"/>
                </a:lnSpc>
              </a:pPr>
              <a:r>
                <a:rPr lang="en-US" sz="5562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L'École Primaire : Acquisition des Fondamentaux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87475" y="4343102"/>
            <a:ext cx="647402" cy="647402"/>
            <a:chOff x="0" y="0"/>
            <a:chExt cx="863203" cy="86320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6350" y="6350"/>
              <a:ext cx="850519" cy="850519"/>
            </a:xfrm>
            <a:custGeom>
              <a:avLst/>
              <a:gdLst/>
              <a:ahLst/>
              <a:cxnLst/>
              <a:rect r="r" b="b" t="t" l="l"/>
              <a:pathLst>
                <a:path h="850519" w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D6F5EE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63219" cy="863219"/>
            </a:xfrm>
            <a:custGeom>
              <a:avLst/>
              <a:gdLst/>
              <a:ahLst/>
              <a:cxnLst/>
              <a:rect r="r" b="b" t="t" l="l"/>
              <a:pathLst>
                <a:path h="863219" w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BCDBD4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913632" y="4347865"/>
            <a:ext cx="3659684" cy="885825"/>
            <a:chOff x="0" y="0"/>
            <a:chExt cx="4879578" cy="11811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79579" cy="1181100"/>
            </a:xfrm>
            <a:custGeom>
              <a:avLst/>
              <a:gdLst/>
              <a:ahLst/>
              <a:cxnLst/>
              <a:rect r="r" b="b" t="t" l="l"/>
              <a:pathLst>
                <a:path h="1181100" w="4879579">
                  <a:moveTo>
                    <a:pt x="0" y="0"/>
                  </a:moveTo>
                  <a:lnTo>
                    <a:pt x="4879579" y="0"/>
                  </a:lnTo>
                  <a:lnTo>
                    <a:pt x="4879579" y="1181100"/>
                  </a:lnTo>
                  <a:lnTo>
                    <a:pt x="0" y="11811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4879578" cy="121920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Lecture et écriture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913632" y="5403800"/>
            <a:ext cx="3659684" cy="1814512"/>
            <a:chOff x="0" y="0"/>
            <a:chExt cx="4879578" cy="241935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879579" cy="2419350"/>
            </a:xfrm>
            <a:custGeom>
              <a:avLst/>
              <a:gdLst/>
              <a:ahLst/>
              <a:cxnLst/>
              <a:rect r="r" b="b" t="t" l="l"/>
              <a:pathLst>
                <a:path h="2419350" w="4879579">
                  <a:moveTo>
                    <a:pt x="0" y="0"/>
                  </a:moveTo>
                  <a:lnTo>
                    <a:pt x="4879579" y="0"/>
                  </a:lnTo>
                  <a:lnTo>
                    <a:pt x="4879579" y="2419350"/>
                  </a:lnTo>
                  <a:lnTo>
                    <a:pt x="0" y="24193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85725"/>
              <a:ext cx="4879578" cy="250507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Apprentissage des bases pour développer autonomie et communication.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5852071" y="4343102"/>
            <a:ext cx="647403" cy="647402"/>
            <a:chOff x="0" y="0"/>
            <a:chExt cx="863203" cy="863203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6350" y="6350"/>
              <a:ext cx="850519" cy="850519"/>
            </a:xfrm>
            <a:custGeom>
              <a:avLst/>
              <a:gdLst/>
              <a:ahLst/>
              <a:cxnLst/>
              <a:rect r="r" b="b" t="t" l="l"/>
              <a:pathLst>
                <a:path h="850519" w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D6F5EE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63219" cy="863219"/>
            </a:xfrm>
            <a:custGeom>
              <a:avLst/>
              <a:gdLst/>
              <a:ahLst/>
              <a:cxnLst/>
              <a:rect r="r" b="b" t="t" l="l"/>
              <a:pathLst>
                <a:path h="863219" w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BCDBD4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6778229" y="4347865"/>
            <a:ext cx="3609529" cy="442912"/>
            <a:chOff x="0" y="0"/>
            <a:chExt cx="4812705" cy="59055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812705" cy="590550"/>
            </a:xfrm>
            <a:custGeom>
              <a:avLst/>
              <a:gdLst/>
              <a:ahLst/>
              <a:cxnLst/>
              <a:rect r="r" b="b" t="t" l="l"/>
              <a:pathLst>
                <a:path h="590550" w="4812705">
                  <a:moveTo>
                    <a:pt x="0" y="0"/>
                  </a:moveTo>
                  <a:lnTo>
                    <a:pt x="4812705" y="0"/>
                  </a:lnTo>
                  <a:lnTo>
                    <a:pt x="4812705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38100"/>
              <a:ext cx="4812705" cy="62865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Mathématiques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6778229" y="4960888"/>
            <a:ext cx="3659684" cy="907256"/>
            <a:chOff x="0" y="0"/>
            <a:chExt cx="4879578" cy="1209675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4879579" cy="1209675"/>
            </a:xfrm>
            <a:custGeom>
              <a:avLst/>
              <a:gdLst/>
              <a:ahLst/>
              <a:cxnLst/>
              <a:rect r="r" b="b" t="t" l="l"/>
              <a:pathLst>
                <a:path h="1209675" w="4879579">
                  <a:moveTo>
                    <a:pt x="0" y="0"/>
                  </a:moveTo>
                  <a:lnTo>
                    <a:pt x="4879579" y="0"/>
                  </a:lnTo>
                  <a:lnTo>
                    <a:pt x="4879579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85725"/>
              <a:ext cx="4879578" cy="129540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Introduction aux chiffres, calculs simples, logique.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987475" y="7816006"/>
            <a:ext cx="647402" cy="647402"/>
            <a:chOff x="0" y="0"/>
            <a:chExt cx="863203" cy="863203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6350" y="6350"/>
              <a:ext cx="850519" cy="850519"/>
            </a:xfrm>
            <a:custGeom>
              <a:avLst/>
              <a:gdLst/>
              <a:ahLst/>
              <a:cxnLst/>
              <a:rect r="r" b="b" t="t" l="l"/>
              <a:pathLst>
                <a:path h="850519" w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D6F5EE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63219" cy="863219"/>
            </a:xfrm>
            <a:custGeom>
              <a:avLst/>
              <a:gdLst/>
              <a:ahLst/>
              <a:cxnLst/>
              <a:rect r="r" b="b" t="t" l="l"/>
              <a:pathLst>
                <a:path h="863219" w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BCDBD4"/>
            </a:solid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1913632" y="7820769"/>
            <a:ext cx="3544044" cy="442912"/>
            <a:chOff x="0" y="0"/>
            <a:chExt cx="4725392" cy="59055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4725392" cy="590550"/>
            </a:xfrm>
            <a:custGeom>
              <a:avLst/>
              <a:gdLst/>
              <a:ahLst/>
              <a:cxnLst/>
              <a:rect r="r" b="b" t="t" l="l"/>
              <a:pathLst>
                <a:path h="590550" w="4725392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38100"/>
              <a:ext cx="4725392" cy="62865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Citoyenneté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913632" y="8433792"/>
            <a:ext cx="8524131" cy="907256"/>
            <a:chOff x="0" y="0"/>
            <a:chExt cx="11365508" cy="1209675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1365509" cy="1209675"/>
            </a:xfrm>
            <a:custGeom>
              <a:avLst/>
              <a:gdLst/>
              <a:ahLst/>
              <a:cxnLst/>
              <a:rect r="r" b="b" t="t" l="l"/>
              <a:pathLst>
                <a:path h="1209675" w="11365509">
                  <a:moveTo>
                    <a:pt x="0" y="0"/>
                  </a:moveTo>
                  <a:lnTo>
                    <a:pt x="11365509" y="0"/>
                  </a:lnTo>
                  <a:lnTo>
                    <a:pt x="11365509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85725"/>
              <a:ext cx="11365508" cy="129540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Valeurs républicaines et respect des autres enseignés dès le début.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CECF3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</p:spPr>
        </p:sp>
      </p:grpSp>
      <p:sp>
        <p:nvSpPr>
          <p:cNvPr name="Freeform 6" id="6" descr="preencoded.png">
            <a:hlinkClick r:id="rId3" tooltip="https://gamma.app/?utm_source=made-with-gamma"/>
          </p:cNvPr>
          <p:cNvSpPr/>
          <p:nvPr/>
        </p:nvSpPr>
        <p:spPr>
          <a:xfrm flipH="false" flipV="false" rot="0">
            <a:off x="16049019" y="9686925"/>
            <a:ext cx="2153256" cy="514350"/>
          </a:xfrm>
          <a:custGeom>
            <a:avLst/>
            <a:gdLst/>
            <a:ahLst/>
            <a:cxnLst/>
            <a:rect r="r" b="b" t="t" l="l"/>
            <a:pathLst>
              <a:path h="514350" w="2153256">
                <a:moveTo>
                  <a:pt x="0" y="0"/>
                </a:moveTo>
                <a:lnTo>
                  <a:pt x="2153256" y="0"/>
                </a:lnTo>
                <a:lnTo>
                  <a:pt x="2153256" y="514350"/>
                </a:lnTo>
                <a:lnTo>
                  <a:pt x="0" y="514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 descr="preencoded.png"/>
          <p:cNvSpPr/>
          <p:nvPr/>
        </p:nvSpPr>
        <p:spPr>
          <a:xfrm flipH="false" flipV="false" rot="0">
            <a:off x="0" y="0"/>
            <a:ext cx="6858000" cy="10287000"/>
          </a:xfrm>
          <a:custGeom>
            <a:avLst/>
            <a:gdLst/>
            <a:ahLst/>
            <a:cxnLst/>
            <a:rect r="r" b="b" t="t" l="l"/>
            <a:pathLst>
              <a:path h="10287000" w="6858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7850237" y="2069306"/>
            <a:ext cx="9445526" cy="1771947"/>
            <a:chOff x="0" y="0"/>
            <a:chExt cx="12594035" cy="236259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594035" cy="2362597"/>
            </a:xfrm>
            <a:custGeom>
              <a:avLst/>
              <a:gdLst/>
              <a:ahLst/>
              <a:cxnLst/>
              <a:rect r="r" b="b" t="t" l="l"/>
              <a:pathLst>
                <a:path h="2362597" w="12594035">
                  <a:moveTo>
                    <a:pt x="0" y="0"/>
                  </a:moveTo>
                  <a:lnTo>
                    <a:pt x="12594035" y="0"/>
                  </a:lnTo>
                  <a:lnTo>
                    <a:pt x="12594035" y="2362597"/>
                  </a:lnTo>
                  <a:lnTo>
                    <a:pt x="0" y="23625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12594035" cy="2391172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6937"/>
                </a:lnSpc>
              </a:pPr>
              <a:r>
                <a:rPr lang="en-US" sz="5562">
                  <a:solidFill>
                    <a:srgbClr val="1B1B27"/>
                  </a:solidFill>
                  <a:latin typeface="Raleway"/>
                  <a:ea typeface="Raleway"/>
                  <a:cs typeface="Raleway"/>
                  <a:sym typeface="Raleway"/>
                </a:rPr>
                <a:t>Maktabgacha ta'limning ahamiyati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845475" y="4580632"/>
            <a:ext cx="647402" cy="647403"/>
            <a:chOff x="0" y="0"/>
            <a:chExt cx="863203" cy="86320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6350" y="6350"/>
              <a:ext cx="850519" cy="850519"/>
            </a:xfrm>
            <a:custGeom>
              <a:avLst/>
              <a:gdLst/>
              <a:ahLst/>
              <a:cxnLst/>
              <a:rect r="r" b="b" t="t" l="l"/>
              <a:pathLst>
                <a:path h="850519" w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E1E1EA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63219" cy="863219"/>
            </a:xfrm>
            <a:custGeom>
              <a:avLst/>
              <a:gdLst/>
              <a:ahLst/>
              <a:cxnLst/>
              <a:rect r="r" b="b" t="t" l="l"/>
              <a:pathLst>
                <a:path h="863219" w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C7C7D0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8771632" y="4585395"/>
            <a:ext cx="3659684" cy="885825"/>
            <a:chOff x="0" y="0"/>
            <a:chExt cx="4879578" cy="11811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79579" cy="1181100"/>
            </a:xfrm>
            <a:custGeom>
              <a:avLst/>
              <a:gdLst/>
              <a:ahLst/>
              <a:cxnLst/>
              <a:rect r="r" b="b" t="t" l="l"/>
              <a:pathLst>
                <a:path h="1181100" w="4879579">
                  <a:moveTo>
                    <a:pt x="0" y="0"/>
                  </a:moveTo>
                  <a:lnTo>
                    <a:pt x="4879579" y="0"/>
                  </a:lnTo>
                  <a:lnTo>
                    <a:pt x="4879579" y="1181100"/>
                  </a:lnTo>
                  <a:lnTo>
                    <a:pt x="0" y="11811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4879578" cy="120967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>
                  <a:solidFill>
                    <a:srgbClr val="3C3939"/>
                  </a:solidFill>
                  <a:latin typeface="Raleway"/>
                  <a:ea typeface="Raleway"/>
                  <a:cs typeface="Raleway"/>
                  <a:sym typeface="Raleway"/>
                </a:rPr>
                <a:t>Ijodkorlikni rivojlantirish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771632" y="5641330"/>
            <a:ext cx="3659684" cy="907256"/>
            <a:chOff x="0" y="0"/>
            <a:chExt cx="4879578" cy="120967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879579" cy="1209675"/>
            </a:xfrm>
            <a:custGeom>
              <a:avLst/>
              <a:gdLst/>
              <a:ahLst/>
              <a:cxnLst/>
              <a:rect r="r" b="b" t="t" l="l"/>
              <a:pathLst>
                <a:path h="1209675" w="4879579">
                  <a:moveTo>
                    <a:pt x="0" y="0"/>
                  </a:moveTo>
                  <a:lnTo>
                    <a:pt x="4879579" y="0"/>
                  </a:lnTo>
                  <a:lnTo>
                    <a:pt x="4879579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95250"/>
              <a:ext cx="4879578" cy="130492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C3939"/>
                  </a:solidFill>
                  <a:latin typeface="Roboto"/>
                  <a:ea typeface="Roboto"/>
                  <a:cs typeface="Roboto"/>
                  <a:sym typeface="Roboto"/>
                </a:rPr>
                <a:t>Bolalar o'yinlar orqali o'rgatiladi.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2710071" y="4580632"/>
            <a:ext cx="647402" cy="647403"/>
            <a:chOff x="0" y="0"/>
            <a:chExt cx="863203" cy="863203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6350" y="6350"/>
              <a:ext cx="850519" cy="850519"/>
            </a:xfrm>
            <a:custGeom>
              <a:avLst/>
              <a:gdLst/>
              <a:ahLst/>
              <a:cxnLst/>
              <a:rect r="r" b="b" t="t" l="l"/>
              <a:pathLst>
                <a:path h="850519" w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E1E1EA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63219" cy="863219"/>
            </a:xfrm>
            <a:custGeom>
              <a:avLst/>
              <a:gdLst/>
              <a:ahLst/>
              <a:cxnLst/>
              <a:rect r="r" b="b" t="t" l="l"/>
              <a:pathLst>
                <a:path h="863219" w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C7C7D0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13636229" y="4585395"/>
            <a:ext cx="3544044" cy="442912"/>
            <a:chOff x="0" y="0"/>
            <a:chExt cx="4725392" cy="59055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725392" cy="590550"/>
            </a:xfrm>
            <a:custGeom>
              <a:avLst/>
              <a:gdLst/>
              <a:ahLst/>
              <a:cxnLst/>
              <a:rect r="r" b="b" t="t" l="l"/>
              <a:pathLst>
                <a:path h="590550" w="4725392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28575"/>
              <a:ext cx="4725392" cy="61912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>
                  <a:solidFill>
                    <a:srgbClr val="3C3939"/>
                  </a:solidFill>
                  <a:latin typeface="Raleway"/>
                  <a:ea typeface="Raleway"/>
                  <a:cs typeface="Raleway"/>
                  <a:sym typeface="Raleway"/>
                </a:rPr>
                <a:t>Ijtimoiy ko'nikmalar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3636229" y="5198417"/>
            <a:ext cx="3659684" cy="907256"/>
            <a:chOff x="0" y="0"/>
            <a:chExt cx="4879578" cy="1209675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4879579" cy="1209675"/>
            </a:xfrm>
            <a:custGeom>
              <a:avLst/>
              <a:gdLst/>
              <a:ahLst/>
              <a:cxnLst/>
              <a:rect r="r" b="b" t="t" l="l"/>
              <a:pathLst>
                <a:path h="1209675" w="4879579">
                  <a:moveTo>
                    <a:pt x="0" y="0"/>
                  </a:moveTo>
                  <a:lnTo>
                    <a:pt x="4879579" y="0"/>
                  </a:lnTo>
                  <a:lnTo>
                    <a:pt x="4879579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95250"/>
              <a:ext cx="4879578" cy="130492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C3939"/>
                  </a:solidFill>
                  <a:latin typeface="Roboto"/>
                  <a:ea typeface="Roboto"/>
                  <a:cs typeface="Roboto"/>
                  <a:sym typeface="Roboto"/>
                </a:rPr>
                <a:t>Jamoada ishlash va muloqotga o'rgatiladi.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7845475" y="7146280"/>
            <a:ext cx="647402" cy="647403"/>
            <a:chOff x="0" y="0"/>
            <a:chExt cx="863203" cy="863203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6350" y="6350"/>
              <a:ext cx="850519" cy="850519"/>
            </a:xfrm>
            <a:custGeom>
              <a:avLst/>
              <a:gdLst/>
              <a:ahLst/>
              <a:cxnLst/>
              <a:rect r="r" b="b" t="t" l="l"/>
              <a:pathLst>
                <a:path h="850519" w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E1E1EA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63219" cy="863219"/>
            </a:xfrm>
            <a:custGeom>
              <a:avLst/>
              <a:gdLst/>
              <a:ahLst/>
              <a:cxnLst/>
              <a:rect r="r" b="b" t="t" l="l"/>
              <a:pathLst>
                <a:path h="863219" w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C7C7D0"/>
            </a:solid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8771632" y="7151042"/>
            <a:ext cx="3544044" cy="442912"/>
            <a:chOff x="0" y="0"/>
            <a:chExt cx="4725392" cy="59055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4725392" cy="590550"/>
            </a:xfrm>
            <a:custGeom>
              <a:avLst/>
              <a:gdLst/>
              <a:ahLst/>
              <a:cxnLst/>
              <a:rect r="r" b="b" t="t" l="l"/>
              <a:pathLst>
                <a:path h="590550" w="4725392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28575"/>
              <a:ext cx="4725392" cy="61912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>
                  <a:solidFill>
                    <a:srgbClr val="3C3939"/>
                  </a:solidFill>
                  <a:latin typeface="Raleway"/>
                  <a:ea typeface="Raleway"/>
                  <a:cs typeface="Raleway"/>
                  <a:sym typeface="Raleway"/>
                </a:rPr>
                <a:t>Til o'rganish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8771632" y="7764066"/>
            <a:ext cx="8524131" cy="453629"/>
            <a:chOff x="0" y="0"/>
            <a:chExt cx="11365508" cy="60483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1365509" cy="604838"/>
            </a:xfrm>
            <a:custGeom>
              <a:avLst/>
              <a:gdLst/>
              <a:ahLst/>
              <a:cxnLst/>
              <a:rect r="r" b="b" t="t" l="l"/>
              <a:pathLst>
                <a:path h="604838" w="11365509">
                  <a:moveTo>
                    <a:pt x="0" y="0"/>
                  </a:moveTo>
                  <a:lnTo>
                    <a:pt x="11365509" y="0"/>
                  </a:lnTo>
                  <a:lnTo>
                    <a:pt x="11365509" y="604838"/>
                  </a:lnTo>
                  <a:lnTo>
                    <a:pt x="0" y="60483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95250"/>
              <a:ext cx="11365508" cy="700088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C3939"/>
                  </a:solidFill>
                  <a:latin typeface="Roboto"/>
                  <a:ea typeface="Roboto"/>
                  <a:cs typeface="Roboto"/>
                  <a:sym typeface="Roboto"/>
                </a:rPr>
                <a:t>Birinchi qadamlar sifatida fransuz tiliga kirish.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D6F5E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6" id="6" descr="preencoded.png">
            <a:hlinkClick r:id="rId3" tooltip="https://gamma.app/?utm_source=made-with-gamma"/>
          </p:cNvPr>
          <p:cNvSpPr/>
          <p:nvPr/>
        </p:nvSpPr>
        <p:spPr>
          <a:xfrm flipH="false" flipV="false" rot="0">
            <a:off x="16049019" y="9686925"/>
            <a:ext cx="2153256" cy="514350"/>
          </a:xfrm>
          <a:custGeom>
            <a:avLst/>
            <a:gdLst/>
            <a:ahLst/>
            <a:cxnLst/>
            <a:rect r="r" b="b" t="t" l="l"/>
            <a:pathLst>
              <a:path h="514350" w="2153256">
                <a:moveTo>
                  <a:pt x="0" y="0"/>
                </a:moveTo>
                <a:lnTo>
                  <a:pt x="2153256" y="0"/>
                </a:lnTo>
                <a:lnTo>
                  <a:pt x="2153256" y="514350"/>
                </a:lnTo>
                <a:lnTo>
                  <a:pt x="0" y="514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 descr="preencoded.png"/>
          <p:cNvSpPr/>
          <p:nvPr/>
        </p:nvSpPr>
        <p:spPr>
          <a:xfrm flipH="false" flipV="false" rot="0">
            <a:off x="11430000" y="0"/>
            <a:ext cx="6858000" cy="10287000"/>
          </a:xfrm>
          <a:custGeom>
            <a:avLst/>
            <a:gdLst/>
            <a:ahLst/>
            <a:cxnLst/>
            <a:rect r="r" b="b" t="t" l="l"/>
            <a:pathLst>
              <a:path h="10287000" w="6858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992238" y="2019597"/>
            <a:ext cx="9445526" cy="1771947"/>
            <a:chOff x="0" y="0"/>
            <a:chExt cx="12594035" cy="236259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594035" cy="2362597"/>
            </a:xfrm>
            <a:custGeom>
              <a:avLst/>
              <a:gdLst/>
              <a:ahLst/>
              <a:cxnLst/>
              <a:rect r="r" b="b" t="t" l="l"/>
              <a:pathLst>
                <a:path h="2362597" w="12594035">
                  <a:moveTo>
                    <a:pt x="0" y="0"/>
                  </a:moveTo>
                  <a:lnTo>
                    <a:pt x="12594035" y="0"/>
                  </a:lnTo>
                  <a:lnTo>
                    <a:pt x="12594035" y="2362597"/>
                  </a:lnTo>
                  <a:lnTo>
                    <a:pt x="0" y="23625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12594035" cy="2419747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6937"/>
                </a:lnSpc>
              </a:pPr>
              <a:r>
                <a:rPr lang="en-US" sz="5562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Le Collège : L'Entrée dans le Secondaire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87475" y="4211985"/>
            <a:ext cx="222051" cy="1076176"/>
            <a:chOff x="0" y="0"/>
            <a:chExt cx="296068" cy="143490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6350" y="6350"/>
              <a:ext cx="283337" cy="1422146"/>
            </a:xfrm>
            <a:custGeom>
              <a:avLst/>
              <a:gdLst/>
              <a:ahLst/>
              <a:cxnLst/>
              <a:rect r="r" b="b" t="t" l="l"/>
              <a:pathLst>
                <a:path h="1422146" w="283337">
                  <a:moveTo>
                    <a:pt x="0" y="146685"/>
                  </a:moveTo>
                  <a:cubicBezTo>
                    <a:pt x="0" y="65659"/>
                    <a:pt x="63373" y="0"/>
                    <a:pt x="141732" y="0"/>
                  </a:cubicBezTo>
                  <a:cubicBezTo>
                    <a:pt x="220091" y="0"/>
                    <a:pt x="283337" y="65659"/>
                    <a:pt x="283337" y="146685"/>
                  </a:cubicBezTo>
                  <a:lnTo>
                    <a:pt x="283337" y="1275461"/>
                  </a:lnTo>
                  <a:cubicBezTo>
                    <a:pt x="283337" y="1356487"/>
                    <a:pt x="219964" y="1422146"/>
                    <a:pt x="141605" y="1422146"/>
                  </a:cubicBezTo>
                  <a:cubicBezTo>
                    <a:pt x="63246" y="1422146"/>
                    <a:pt x="0" y="1356487"/>
                    <a:pt x="0" y="1275461"/>
                  </a:cubicBezTo>
                  <a:close/>
                </a:path>
              </a:pathLst>
            </a:custGeom>
            <a:solidFill>
              <a:srgbClr val="D6F5EE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96164" cy="1434846"/>
            </a:xfrm>
            <a:custGeom>
              <a:avLst/>
              <a:gdLst/>
              <a:ahLst/>
              <a:cxnLst/>
              <a:rect r="r" b="b" t="t" l="l"/>
              <a:pathLst>
                <a:path h="1434846" w="296164">
                  <a:moveTo>
                    <a:pt x="0" y="153035"/>
                  </a:moveTo>
                  <a:cubicBezTo>
                    <a:pt x="0" y="68707"/>
                    <a:pt x="66040" y="0"/>
                    <a:pt x="148082" y="0"/>
                  </a:cubicBezTo>
                  <a:cubicBezTo>
                    <a:pt x="149987" y="0"/>
                    <a:pt x="151892" y="889"/>
                    <a:pt x="153035" y="2413"/>
                  </a:cubicBezTo>
                  <a:lnTo>
                    <a:pt x="148082" y="6350"/>
                  </a:lnTo>
                  <a:lnTo>
                    <a:pt x="148082" y="0"/>
                  </a:lnTo>
                  <a:lnTo>
                    <a:pt x="148082" y="6350"/>
                  </a:lnTo>
                  <a:lnTo>
                    <a:pt x="148082" y="0"/>
                  </a:lnTo>
                  <a:cubicBezTo>
                    <a:pt x="229997" y="0"/>
                    <a:pt x="296164" y="68707"/>
                    <a:pt x="296164" y="153035"/>
                  </a:cubicBezTo>
                  <a:lnTo>
                    <a:pt x="296164" y="1281811"/>
                  </a:lnTo>
                  <a:lnTo>
                    <a:pt x="289814" y="1281811"/>
                  </a:lnTo>
                  <a:lnTo>
                    <a:pt x="296164" y="1281811"/>
                  </a:lnTo>
                  <a:cubicBezTo>
                    <a:pt x="296164" y="1366139"/>
                    <a:pt x="230124" y="1434846"/>
                    <a:pt x="148082" y="1434846"/>
                  </a:cubicBezTo>
                  <a:lnTo>
                    <a:pt x="148082" y="1428496"/>
                  </a:lnTo>
                  <a:lnTo>
                    <a:pt x="148082" y="1422146"/>
                  </a:lnTo>
                  <a:lnTo>
                    <a:pt x="148082" y="1428496"/>
                  </a:lnTo>
                  <a:lnTo>
                    <a:pt x="148082" y="1434846"/>
                  </a:lnTo>
                  <a:cubicBezTo>
                    <a:pt x="66040" y="1434846"/>
                    <a:pt x="0" y="1366139"/>
                    <a:pt x="0" y="1281811"/>
                  </a:cubicBezTo>
                  <a:lnTo>
                    <a:pt x="0" y="153035"/>
                  </a:lnTo>
                  <a:lnTo>
                    <a:pt x="6350" y="153035"/>
                  </a:lnTo>
                  <a:lnTo>
                    <a:pt x="0" y="153035"/>
                  </a:lnTo>
                  <a:moveTo>
                    <a:pt x="12700" y="153035"/>
                  </a:moveTo>
                  <a:lnTo>
                    <a:pt x="12700" y="1281811"/>
                  </a:lnTo>
                  <a:lnTo>
                    <a:pt x="6350" y="1281811"/>
                  </a:lnTo>
                  <a:lnTo>
                    <a:pt x="12700" y="1281811"/>
                  </a:lnTo>
                  <a:cubicBezTo>
                    <a:pt x="12700" y="1359535"/>
                    <a:pt x="73533" y="1422146"/>
                    <a:pt x="148082" y="1422146"/>
                  </a:cubicBezTo>
                  <a:cubicBezTo>
                    <a:pt x="151638" y="1422146"/>
                    <a:pt x="154432" y="1424940"/>
                    <a:pt x="154432" y="1428496"/>
                  </a:cubicBezTo>
                  <a:cubicBezTo>
                    <a:pt x="154432" y="1432052"/>
                    <a:pt x="151638" y="1434846"/>
                    <a:pt x="148082" y="1434846"/>
                  </a:cubicBezTo>
                  <a:cubicBezTo>
                    <a:pt x="144526" y="1434846"/>
                    <a:pt x="141732" y="1432052"/>
                    <a:pt x="141732" y="1428496"/>
                  </a:cubicBezTo>
                  <a:cubicBezTo>
                    <a:pt x="141732" y="1424940"/>
                    <a:pt x="144526" y="1422146"/>
                    <a:pt x="148082" y="1422146"/>
                  </a:cubicBezTo>
                  <a:cubicBezTo>
                    <a:pt x="222631" y="1422146"/>
                    <a:pt x="283464" y="1359535"/>
                    <a:pt x="283464" y="1281811"/>
                  </a:cubicBezTo>
                  <a:lnTo>
                    <a:pt x="283464" y="153035"/>
                  </a:lnTo>
                  <a:lnTo>
                    <a:pt x="289814" y="153035"/>
                  </a:lnTo>
                  <a:lnTo>
                    <a:pt x="283464" y="153035"/>
                  </a:lnTo>
                  <a:cubicBezTo>
                    <a:pt x="283337" y="75311"/>
                    <a:pt x="222631" y="12700"/>
                    <a:pt x="148082" y="12700"/>
                  </a:cubicBezTo>
                  <a:cubicBezTo>
                    <a:pt x="146177" y="12700"/>
                    <a:pt x="144272" y="11811"/>
                    <a:pt x="143129" y="10287"/>
                  </a:cubicBezTo>
                  <a:lnTo>
                    <a:pt x="148082" y="6350"/>
                  </a:lnTo>
                  <a:lnTo>
                    <a:pt x="148082" y="12700"/>
                  </a:lnTo>
                  <a:cubicBezTo>
                    <a:pt x="73533" y="12700"/>
                    <a:pt x="12700" y="75311"/>
                    <a:pt x="12700" y="153035"/>
                  </a:cubicBezTo>
                  <a:close/>
                </a:path>
              </a:pathLst>
            </a:custGeom>
            <a:solidFill>
              <a:srgbClr val="BCDBD4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629966" y="4216747"/>
            <a:ext cx="4247406" cy="442912"/>
            <a:chOff x="0" y="0"/>
            <a:chExt cx="5663208" cy="59055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5663208" cy="590550"/>
            </a:xfrm>
            <a:custGeom>
              <a:avLst/>
              <a:gdLst/>
              <a:ahLst/>
              <a:cxnLst/>
              <a:rect r="r" b="b" t="t" l="l"/>
              <a:pathLst>
                <a:path h="590550" w="5663208">
                  <a:moveTo>
                    <a:pt x="0" y="0"/>
                  </a:moveTo>
                  <a:lnTo>
                    <a:pt x="5663208" y="0"/>
                  </a:lnTo>
                  <a:lnTo>
                    <a:pt x="5663208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5663208" cy="62865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Cycle d’adaptation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629966" y="4829770"/>
            <a:ext cx="8807798" cy="453629"/>
            <a:chOff x="0" y="0"/>
            <a:chExt cx="11743730" cy="604838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1743730" cy="604838"/>
            </a:xfrm>
            <a:custGeom>
              <a:avLst/>
              <a:gdLst/>
              <a:ahLst/>
              <a:cxnLst/>
              <a:rect r="r" b="b" t="t" l="l"/>
              <a:pathLst>
                <a:path h="604838" w="11743730">
                  <a:moveTo>
                    <a:pt x="0" y="0"/>
                  </a:moveTo>
                  <a:lnTo>
                    <a:pt x="11743730" y="0"/>
                  </a:lnTo>
                  <a:lnTo>
                    <a:pt x="11743730" y="604838"/>
                  </a:lnTo>
                  <a:lnTo>
                    <a:pt x="0" y="60483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85725"/>
              <a:ext cx="11743730" cy="690563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Consolidation des acquis primaires.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412676" y="5562154"/>
            <a:ext cx="222051" cy="1076176"/>
            <a:chOff x="0" y="0"/>
            <a:chExt cx="296068" cy="1434902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6350" y="6350"/>
              <a:ext cx="283337" cy="1422146"/>
            </a:xfrm>
            <a:custGeom>
              <a:avLst/>
              <a:gdLst/>
              <a:ahLst/>
              <a:cxnLst/>
              <a:rect r="r" b="b" t="t" l="l"/>
              <a:pathLst>
                <a:path h="1422146" w="283337">
                  <a:moveTo>
                    <a:pt x="0" y="146685"/>
                  </a:moveTo>
                  <a:cubicBezTo>
                    <a:pt x="0" y="65659"/>
                    <a:pt x="63373" y="0"/>
                    <a:pt x="141732" y="0"/>
                  </a:cubicBezTo>
                  <a:cubicBezTo>
                    <a:pt x="220091" y="0"/>
                    <a:pt x="283337" y="65659"/>
                    <a:pt x="283337" y="146685"/>
                  </a:cubicBezTo>
                  <a:lnTo>
                    <a:pt x="283337" y="1275461"/>
                  </a:lnTo>
                  <a:cubicBezTo>
                    <a:pt x="283337" y="1356487"/>
                    <a:pt x="219964" y="1422146"/>
                    <a:pt x="141605" y="1422146"/>
                  </a:cubicBezTo>
                  <a:cubicBezTo>
                    <a:pt x="63246" y="1422146"/>
                    <a:pt x="0" y="1356487"/>
                    <a:pt x="0" y="1275461"/>
                  </a:cubicBezTo>
                  <a:close/>
                </a:path>
              </a:pathLst>
            </a:custGeom>
            <a:solidFill>
              <a:srgbClr val="D6F5EE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296164" cy="1434846"/>
            </a:xfrm>
            <a:custGeom>
              <a:avLst/>
              <a:gdLst/>
              <a:ahLst/>
              <a:cxnLst/>
              <a:rect r="r" b="b" t="t" l="l"/>
              <a:pathLst>
                <a:path h="1434846" w="296164">
                  <a:moveTo>
                    <a:pt x="0" y="153035"/>
                  </a:moveTo>
                  <a:cubicBezTo>
                    <a:pt x="0" y="68707"/>
                    <a:pt x="66040" y="0"/>
                    <a:pt x="148082" y="0"/>
                  </a:cubicBezTo>
                  <a:cubicBezTo>
                    <a:pt x="149987" y="0"/>
                    <a:pt x="151892" y="889"/>
                    <a:pt x="153035" y="2413"/>
                  </a:cubicBezTo>
                  <a:lnTo>
                    <a:pt x="148082" y="6350"/>
                  </a:lnTo>
                  <a:lnTo>
                    <a:pt x="148082" y="0"/>
                  </a:lnTo>
                  <a:lnTo>
                    <a:pt x="148082" y="6350"/>
                  </a:lnTo>
                  <a:lnTo>
                    <a:pt x="148082" y="0"/>
                  </a:lnTo>
                  <a:cubicBezTo>
                    <a:pt x="229997" y="0"/>
                    <a:pt x="296164" y="68707"/>
                    <a:pt x="296164" y="153035"/>
                  </a:cubicBezTo>
                  <a:lnTo>
                    <a:pt x="296164" y="1281811"/>
                  </a:lnTo>
                  <a:lnTo>
                    <a:pt x="289814" y="1281811"/>
                  </a:lnTo>
                  <a:lnTo>
                    <a:pt x="296164" y="1281811"/>
                  </a:lnTo>
                  <a:cubicBezTo>
                    <a:pt x="296164" y="1366139"/>
                    <a:pt x="230124" y="1434846"/>
                    <a:pt x="148082" y="1434846"/>
                  </a:cubicBezTo>
                  <a:lnTo>
                    <a:pt x="148082" y="1428496"/>
                  </a:lnTo>
                  <a:lnTo>
                    <a:pt x="148082" y="1422146"/>
                  </a:lnTo>
                  <a:lnTo>
                    <a:pt x="148082" y="1428496"/>
                  </a:lnTo>
                  <a:lnTo>
                    <a:pt x="148082" y="1434846"/>
                  </a:lnTo>
                  <a:cubicBezTo>
                    <a:pt x="66040" y="1434846"/>
                    <a:pt x="0" y="1366139"/>
                    <a:pt x="0" y="1281811"/>
                  </a:cubicBezTo>
                  <a:lnTo>
                    <a:pt x="0" y="153035"/>
                  </a:lnTo>
                  <a:lnTo>
                    <a:pt x="6350" y="153035"/>
                  </a:lnTo>
                  <a:lnTo>
                    <a:pt x="0" y="153035"/>
                  </a:lnTo>
                  <a:moveTo>
                    <a:pt x="12700" y="153035"/>
                  </a:moveTo>
                  <a:lnTo>
                    <a:pt x="12700" y="1281811"/>
                  </a:lnTo>
                  <a:lnTo>
                    <a:pt x="6350" y="1281811"/>
                  </a:lnTo>
                  <a:lnTo>
                    <a:pt x="12700" y="1281811"/>
                  </a:lnTo>
                  <a:cubicBezTo>
                    <a:pt x="12700" y="1359535"/>
                    <a:pt x="73533" y="1422146"/>
                    <a:pt x="148082" y="1422146"/>
                  </a:cubicBezTo>
                  <a:cubicBezTo>
                    <a:pt x="151638" y="1422146"/>
                    <a:pt x="154432" y="1424940"/>
                    <a:pt x="154432" y="1428496"/>
                  </a:cubicBezTo>
                  <a:cubicBezTo>
                    <a:pt x="154432" y="1432052"/>
                    <a:pt x="151638" y="1434846"/>
                    <a:pt x="148082" y="1434846"/>
                  </a:cubicBezTo>
                  <a:cubicBezTo>
                    <a:pt x="144526" y="1434846"/>
                    <a:pt x="141732" y="1432052"/>
                    <a:pt x="141732" y="1428496"/>
                  </a:cubicBezTo>
                  <a:cubicBezTo>
                    <a:pt x="141732" y="1424940"/>
                    <a:pt x="144526" y="1422146"/>
                    <a:pt x="148082" y="1422146"/>
                  </a:cubicBezTo>
                  <a:cubicBezTo>
                    <a:pt x="222631" y="1422146"/>
                    <a:pt x="283464" y="1359535"/>
                    <a:pt x="283464" y="1281811"/>
                  </a:cubicBezTo>
                  <a:lnTo>
                    <a:pt x="283464" y="153035"/>
                  </a:lnTo>
                  <a:lnTo>
                    <a:pt x="289814" y="153035"/>
                  </a:lnTo>
                  <a:lnTo>
                    <a:pt x="283464" y="153035"/>
                  </a:lnTo>
                  <a:cubicBezTo>
                    <a:pt x="283337" y="75311"/>
                    <a:pt x="222631" y="12700"/>
                    <a:pt x="148082" y="12700"/>
                  </a:cubicBezTo>
                  <a:cubicBezTo>
                    <a:pt x="146177" y="12700"/>
                    <a:pt x="144272" y="11811"/>
                    <a:pt x="143129" y="10287"/>
                  </a:cubicBezTo>
                  <a:lnTo>
                    <a:pt x="148082" y="6350"/>
                  </a:lnTo>
                  <a:lnTo>
                    <a:pt x="148082" y="12700"/>
                  </a:lnTo>
                  <a:cubicBezTo>
                    <a:pt x="73533" y="12700"/>
                    <a:pt x="12700" y="75311"/>
                    <a:pt x="12700" y="153035"/>
                  </a:cubicBezTo>
                  <a:close/>
                </a:path>
              </a:pathLst>
            </a:custGeom>
            <a:solidFill>
              <a:srgbClr val="BCDBD4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2055168" y="5566916"/>
            <a:ext cx="3544044" cy="442912"/>
            <a:chOff x="0" y="0"/>
            <a:chExt cx="4725392" cy="59055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725392" cy="590550"/>
            </a:xfrm>
            <a:custGeom>
              <a:avLst/>
              <a:gdLst/>
              <a:ahLst/>
              <a:cxnLst/>
              <a:rect r="r" b="b" t="t" l="l"/>
              <a:pathLst>
                <a:path h="590550" w="4725392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38100"/>
              <a:ext cx="4725392" cy="62865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Cycle central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2055168" y="6179939"/>
            <a:ext cx="8382595" cy="453629"/>
            <a:chOff x="0" y="0"/>
            <a:chExt cx="11176793" cy="604838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1176793" cy="604838"/>
            </a:xfrm>
            <a:custGeom>
              <a:avLst/>
              <a:gdLst/>
              <a:ahLst/>
              <a:cxnLst/>
              <a:rect r="r" b="b" t="t" l="l"/>
              <a:pathLst>
                <a:path h="604838" w="11176793">
                  <a:moveTo>
                    <a:pt x="0" y="0"/>
                  </a:moveTo>
                  <a:lnTo>
                    <a:pt x="11176793" y="0"/>
                  </a:lnTo>
                  <a:lnTo>
                    <a:pt x="11176793" y="604838"/>
                  </a:lnTo>
                  <a:lnTo>
                    <a:pt x="0" y="60483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85725"/>
              <a:ext cx="11176793" cy="690563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Approfondissement en sciences, lettres, langues.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838028" y="6912322"/>
            <a:ext cx="222051" cy="1076176"/>
            <a:chOff x="0" y="0"/>
            <a:chExt cx="296068" cy="1434902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6350" y="6350"/>
              <a:ext cx="283337" cy="1422146"/>
            </a:xfrm>
            <a:custGeom>
              <a:avLst/>
              <a:gdLst/>
              <a:ahLst/>
              <a:cxnLst/>
              <a:rect r="r" b="b" t="t" l="l"/>
              <a:pathLst>
                <a:path h="1422146" w="283337">
                  <a:moveTo>
                    <a:pt x="0" y="146685"/>
                  </a:moveTo>
                  <a:cubicBezTo>
                    <a:pt x="0" y="65659"/>
                    <a:pt x="63373" y="0"/>
                    <a:pt x="141732" y="0"/>
                  </a:cubicBezTo>
                  <a:cubicBezTo>
                    <a:pt x="220091" y="0"/>
                    <a:pt x="283337" y="65659"/>
                    <a:pt x="283337" y="146685"/>
                  </a:cubicBezTo>
                  <a:lnTo>
                    <a:pt x="283337" y="1275461"/>
                  </a:lnTo>
                  <a:cubicBezTo>
                    <a:pt x="283337" y="1356487"/>
                    <a:pt x="219964" y="1422146"/>
                    <a:pt x="141605" y="1422146"/>
                  </a:cubicBezTo>
                  <a:cubicBezTo>
                    <a:pt x="63246" y="1422146"/>
                    <a:pt x="0" y="1356487"/>
                    <a:pt x="0" y="1275461"/>
                  </a:cubicBezTo>
                  <a:close/>
                </a:path>
              </a:pathLst>
            </a:custGeom>
            <a:solidFill>
              <a:srgbClr val="D6F5EE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296164" cy="1434846"/>
            </a:xfrm>
            <a:custGeom>
              <a:avLst/>
              <a:gdLst/>
              <a:ahLst/>
              <a:cxnLst/>
              <a:rect r="r" b="b" t="t" l="l"/>
              <a:pathLst>
                <a:path h="1434846" w="296164">
                  <a:moveTo>
                    <a:pt x="0" y="153035"/>
                  </a:moveTo>
                  <a:cubicBezTo>
                    <a:pt x="0" y="68707"/>
                    <a:pt x="66040" y="0"/>
                    <a:pt x="148082" y="0"/>
                  </a:cubicBezTo>
                  <a:cubicBezTo>
                    <a:pt x="149987" y="0"/>
                    <a:pt x="151892" y="889"/>
                    <a:pt x="153035" y="2413"/>
                  </a:cubicBezTo>
                  <a:lnTo>
                    <a:pt x="148082" y="6350"/>
                  </a:lnTo>
                  <a:lnTo>
                    <a:pt x="148082" y="0"/>
                  </a:lnTo>
                  <a:lnTo>
                    <a:pt x="148082" y="6350"/>
                  </a:lnTo>
                  <a:lnTo>
                    <a:pt x="148082" y="0"/>
                  </a:lnTo>
                  <a:cubicBezTo>
                    <a:pt x="229997" y="0"/>
                    <a:pt x="296164" y="68707"/>
                    <a:pt x="296164" y="153035"/>
                  </a:cubicBezTo>
                  <a:lnTo>
                    <a:pt x="296164" y="1281811"/>
                  </a:lnTo>
                  <a:lnTo>
                    <a:pt x="289814" y="1281811"/>
                  </a:lnTo>
                  <a:lnTo>
                    <a:pt x="296164" y="1281811"/>
                  </a:lnTo>
                  <a:cubicBezTo>
                    <a:pt x="296164" y="1366139"/>
                    <a:pt x="230124" y="1434846"/>
                    <a:pt x="148082" y="1434846"/>
                  </a:cubicBezTo>
                  <a:lnTo>
                    <a:pt x="148082" y="1428496"/>
                  </a:lnTo>
                  <a:lnTo>
                    <a:pt x="148082" y="1422146"/>
                  </a:lnTo>
                  <a:lnTo>
                    <a:pt x="148082" y="1428496"/>
                  </a:lnTo>
                  <a:lnTo>
                    <a:pt x="148082" y="1434846"/>
                  </a:lnTo>
                  <a:cubicBezTo>
                    <a:pt x="66040" y="1434846"/>
                    <a:pt x="0" y="1366139"/>
                    <a:pt x="0" y="1281811"/>
                  </a:cubicBezTo>
                  <a:lnTo>
                    <a:pt x="0" y="153035"/>
                  </a:lnTo>
                  <a:lnTo>
                    <a:pt x="6350" y="153035"/>
                  </a:lnTo>
                  <a:lnTo>
                    <a:pt x="0" y="153035"/>
                  </a:lnTo>
                  <a:moveTo>
                    <a:pt x="12700" y="153035"/>
                  </a:moveTo>
                  <a:lnTo>
                    <a:pt x="12700" y="1281811"/>
                  </a:lnTo>
                  <a:lnTo>
                    <a:pt x="6350" y="1281811"/>
                  </a:lnTo>
                  <a:lnTo>
                    <a:pt x="12700" y="1281811"/>
                  </a:lnTo>
                  <a:cubicBezTo>
                    <a:pt x="12700" y="1359535"/>
                    <a:pt x="73533" y="1422146"/>
                    <a:pt x="148082" y="1422146"/>
                  </a:cubicBezTo>
                  <a:cubicBezTo>
                    <a:pt x="151638" y="1422146"/>
                    <a:pt x="154432" y="1424940"/>
                    <a:pt x="154432" y="1428496"/>
                  </a:cubicBezTo>
                  <a:cubicBezTo>
                    <a:pt x="154432" y="1432052"/>
                    <a:pt x="151638" y="1434846"/>
                    <a:pt x="148082" y="1434846"/>
                  </a:cubicBezTo>
                  <a:cubicBezTo>
                    <a:pt x="144526" y="1434846"/>
                    <a:pt x="141732" y="1432052"/>
                    <a:pt x="141732" y="1428496"/>
                  </a:cubicBezTo>
                  <a:cubicBezTo>
                    <a:pt x="141732" y="1424940"/>
                    <a:pt x="144526" y="1422146"/>
                    <a:pt x="148082" y="1422146"/>
                  </a:cubicBezTo>
                  <a:cubicBezTo>
                    <a:pt x="222631" y="1422146"/>
                    <a:pt x="283464" y="1359535"/>
                    <a:pt x="283464" y="1281811"/>
                  </a:cubicBezTo>
                  <a:lnTo>
                    <a:pt x="283464" y="153035"/>
                  </a:lnTo>
                  <a:lnTo>
                    <a:pt x="289814" y="153035"/>
                  </a:lnTo>
                  <a:lnTo>
                    <a:pt x="283464" y="153035"/>
                  </a:lnTo>
                  <a:cubicBezTo>
                    <a:pt x="283337" y="75311"/>
                    <a:pt x="222631" y="12700"/>
                    <a:pt x="148082" y="12700"/>
                  </a:cubicBezTo>
                  <a:cubicBezTo>
                    <a:pt x="146177" y="12700"/>
                    <a:pt x="144272" y="11811"/>
                    <a:pt x="143129" y="10287"/>
                  </a:cubicBezTo>
                  <a:lnTo>
                    <a:pt x="148082" y="6350"/>
                  </a:lnTo>
                  <a:lnTo>
                    <a:pt x="148082" y="12700"/>
                  </a:lnTo>
                  <a:cubicBezTo>
                    <a:pt x="73533" y="12700"/>
                    <a:pt x="12700" y="75311"/>
                    <a:pt x="12700" y="153035"/>
                  </a:cubicBezTo>
                  <a:close/>
                </a:path>
              </a:pathLst>
            </a:custGeom>
            <a:solidFill>
              <a:srgbClr val="BCDBD4"/>
            </a:solid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2480519" y="6917085"/>
            <a:ext cx="4206329" cy="442912"/>
            <a:chOff x="0" y="0"/>
            <a:chExt cx="5608438" cy="59055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608438" cy="590550"/>
            </a:xfrm>
            <a:custGeom>
              <a:avLst/>
              <a:gdLst/>
              <a:ahLst/>
              <a:cxnLst/>
              <a:rect r="r" b="b" t="t" l="l"/>
              <a:pathLst>
                <a:path h="590550" w="5608438">
                  <a:moveTo>
                    <a:pt x="0" y="0"/>
                  </a:moveTo>
                  <a:lnTo>
                    <a:pt x="5608438" y="0"/>
                  </a:lnTo>
                  <a:lnTo>
                    <a:pt x="5608438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38100"/>
              <a:ext cx="5608438" cy="62865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Cycle d’orientation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2480519" y="7530108"/>
            <a:ext cx="7957245" cy="453629"/>
            <a:chOff x="0" y="0"/>
            <a:chExt cx="10609660" cy="60483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0609660" cy="604838"/>
            </a:xfrm>
            <a:custGeom>
              <a:avLst/>
              <a:gdLst/>
              <a:ahLst/>
              <a:cxnLst/>
              <a:rect r="r" b="b" t="t" l="l"/>
              <a:pathLst>
                <a:path h="604838" w="10609660">
                  <a:moveTo>
                    <a:pt x="0" y="0"/>
                  </a:moveTo>
                  <a:lnTo>
                    <a:pt x="10609660" y="0"/>
                  </a:lnTo>
                  <a:lnTo>
                    <a:pt x="10609660" y="604838"/>
                  </a:lnTo>
                  <a:lnTo>
                    <a:pt x="0" y="60483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85725"/>
              <a:ext cx="10609660" cy="690563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Aide à choisir une voie pour le lycée.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CECF3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</p:spPr>
        </p:sp>
      </p:grpSp>
      <p:sp>
        <p:nvSpPr>
          <p:cNvPr name="Freeform 6" id="6" descr="preencoded.png">
            <a:hlinkClick r:id="rId3" tooltip="https://gamma.app/?utm_source=made-with-gamma"/>
          </p:cNvPr>
          <p:cNvSpPr/>
          <p:nvPr/>
        </p:nvSpPr>
        <p:spPr>
          <a:xfrm flipH="false" flipV="false" rot="0">
            <a:off x="16049019" y="9686925"/>
            <a:ext cx="2153256" cy="514350"/>
          </a:xfrm>
          <a:custGeom>
            <a:avLst/>
            <a:gdLst/>
            <a:ahLst/>
            <a:cxnLst/>
            <a:rect r="r" b="b" t="t" l="l"/>
            <a:pathLst>
              <a:path h="514350" w="2153256">
                <a:moveTo>
                  <a:pt x="0" y="0"/>
                </a:moveTo>
                <a:lnTo>
                  <a:pt x="2153256" y="0"/>
                </a:lnTo>
                <a:lnTo>
                  <a:pt x="2153256" y="514350"/>
                </a:lnTo>
                <a:lnTo>
                  <a:pt x="0" y="514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 descr="preencoded.png"/>
          <p:cNvSpPr/>
          <p:nvPr/>
        </p:nvSpPr>
        <p:spPr>
          <a:xfrm flipH="false" flipV="false" rot="0">
            <a:off x="0" y="0"/>
            <a:ext cx="6858000" cy="10287000"/>
          </a:xfrm>
          <a:custGeom>
            <a:avLst/>
            <a:gdLst/>
            <a:ahLst/>
            <a:cxnLst/>
            <a:rect r="r" b="b" t="t" l="l"/>
            <a:pathLst>
              <a:path h="10287000" w="6858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7850237" y="2340322"/>
            <a:ext cx="9445526" cy="1771947"/>
            <a:chOff x="0" y="0"/>
            <a:chExt cx="12594035" cy="236259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594035" cy="2362597"/>
            </a:xfrm>
            <a:custGeom>
              <a:avLst/>
              <a:gdLst/>
              <a:ahLst/>
              <a:cxnLst/>
              <a:rect r="r" b="b" t="t" l="l"/>
              <a:pathLst>
                <a:path h="2362597" w="12594035">
                  <a:moveTo>
                    <a:pt x="0" y="0"/>
                  </a:moveTo>
                  <a:lnTo>
                    <a:pt x="12594035" y="0"/>
                  </a:lnTo>
                  <a:lnTo>
                    <a:pt x="12594035" y="2362597"/>
                  </a:lnTo>
                  <a:lnTo>
                    <a:pt x="0" y="23625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12594035" cy="2391172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6937"/>
                </a:lnSpc>
              </a:pPr>
              <a:r>
                <a:rPr lang="en-US" sz="5562">
                  <a:solidFill>
                    <a:srgbClr val="1B1B27"/>
                  </a:solidFill>
                  <a:latin typeface="Raleway"/>
                  <a:ea typeface="Raleway"/>
                  <a:cs typeface="Raleway"/>
                  <a:sym typeface="Raleway"/>
                </a:rPr>
                <a:t>O'rta ta'lim: Umumiy va kasbiy yo'nalishlar</a:t>
              </a:r>
            </a:p>
          </p:txBody>
        </p:sp>
      </p:grpSp>
      <p:sp>
        <p:nvSpPr>
          <p:cNvPr name="Freeform 11" id="11" descr="preencoded.png"/>
          <p:cNvSpPr/>
          <p:nvPr/>
        </p:nvSpPr>
        <p:spPr>
          <a:xfrm flipH="false" flipV="false" rot="0">
            <a:off x="7850237" y="4537472"/>
            <a:ext cx="708720" cy="708720"/>
          </a:xfrm>
          <a:custGeom>
            <a:avLst/>
            <a:gdLst/>
            <a:ahLst/>
            <a:cxnLst/>
            <a:rect r="r" b="b" t="t" l="l"/>
            <a:pathLst>
              <a:path h="708720" w="708720">
                <a:moveTo>
                  <a:pt x="0" y="0"/>
                </a:moveTo>
                <a:lnTo>
                  <a:pt x="708721" y="0"/>
                </a:lnTo>
                <a:lnTo>
                  <a:pt x="708721" y="708720"/>
                </a:lnTo>
                <a:lnTo>
                  <a:pt x="0" y="7087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7850237" y="5529709"/>
            <a:ext cx="2864941" cy="885825"/>
            <a:chOff x="0" y="0"/>
            <a:chExt cx="3819922" cy="11811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819922" cy="1181100"/>
            </a:xfrm>
            <a:custGeom>
              <a:avLst/>
              <a:gdLst/>
              <a:ahLst/>
              <a:cxnLst/>
              <a:rect r="r" b="b" t="t" l="l"/>
              <a:pathLst>
                <a:path h="1181100" w="3819922">
                  <a:moveTo>
                    <a:pt x="0" y="0"/>
                  </a:moveTo>
                  <a:lnTo>
                    <a:pt x="3819922" y="0"/>
                  </a:lnTo>
                  <a:lnTo>
                    <a:pt x="3819922" y="1181100"/>
                  </a:lnTo>
                  <a:lnTo>
                    <a:pt x="0" y="11811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28575"/>
              <a:ext cx="3819922" cy="120967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>
                  <a:solidFill>
                    <a:srgbClr val="3C3939"/>
                  </a:solidFill>
                  <a:latin typeface="Raleway"/>
                  <a:ea typeface="Raleway"/>
                  <a:cs typeface="Raleway"/>
                  <a:sym typeface="Raleway"/>
                </a:rPr>
                <a:t>Umumiy yo'nalish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7850237" y="6585645"/>
            <a:ext cx="2864941" cy="1360885"/>
            <a:chOff x="0" y="0"/>
            <a:chExt cx="3819922" cy="181451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819922" cy="1814513"/>
            </a:xfrm>
            <a:custGeom>
              <a:avLst/>
              <a:gdLst/>
              <a:ahLst/>
              <a:cxnLst/>
              <a:rect r="r" b="b" t="t" l="l"/>
              <a:pathLst>
                <a:path h="1814513" w="3819922">
                  <a:moveTo>
                    <a:pt x="0" y="0"/>
                  </a:moveTo>
                  <a:lnTo>
                    <a:pt x="3819922" y="0"/>
                  </a:lnTo>
                  <a:lnTo>
                    <a:pt x="3819922" y="1814513"/>
                  </a:lnTo>
                  <a:lnTo>
                    <a:pt x="0" y="181451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95250"/>
              <a:ext cx="3819922" cy="1909763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C3939"/>
                  </a:solidFill>
                  <a:latin typeface="Roboto"/>
                  <a:ea typeface="Roboto"/>
                  <a:cs typeface="Roboto"/>
                  <a:sym typeface="Roboto"/>
                </a:rPr>
                <a:t>Ilm-fan, adabiyot, iqtisod kabi fanlar o'qitiladi.</a:t>
              </a:r>
            </a:p>
          </p:txBody>
        </p:sp>
      </p:grpSp>
      <p:sp>
        <p:nvSpPr>
          <p:cNvPr name="Freeform 18" id="18" descr="preencoded.png"/>
          <p:cNvSpPr/>
          <p:nvPr/>
        </p:nvSpPr>
        <p:spPr>
          <a:xfrm flipH="false" flipV="false" rot="0">
            <a:off x="11140380" y="4537472"/>
            <a:ext cx="708720" cy="708720"/>
          </a:xfrm>
          <a:custGeom>
            <a:avLst/>
            <a:gdLst/>
            <a:ahLst/>
            <a:cxnLst/>
            <a:rect r="r" b="b" t="t" l="l"/>
            <a:pathLst>
              <a:path h="708720" w="708720">
                <a:moveTo>
                  <a:pt x="0" y="0"/>
                </a:moveTo>
                <a:lnTo>
                  <a:pt x="708720" y="0"/>
                </a:lnTo>
                <a:lnTo>
                  <a:pt x="708720" y="708720"/>
                </a:lnTo>
                <a:lnTo>
                  <a:pt x="0" y="7087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11140380" y="5529709"/>
            <a:ext cx="2865090" cy="442912"/>
            <a:chOff x="0" y="0"/>
            <a:chExt cx="3820120" cy="59055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3820120" cy="590550"/>
            </a:xfrm>
            <a:custGeom>
              <a:avLst/>
              <a:gdLst/>
              <a:ahLst/>
              <a:cxnLst/>
              <a:rect r="r" b="b" t="t" l="l"/>
              <a:pathLst>
                <a:path h="590550" w="3820120">
                  <a:moveTo>
                    <a:pt x="0" y="0"/>
                  </a:moveTo>
                  <a:lnTo>
                    <a:pt x="3820120" y="0"/>
                  </a:lnTo>
                  <a:lnTo>
                    <a:pt x="3820120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3820120" cy="61912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>
                  <a:solidFill>
                    <a:srgbClr val="3C3939"/>
                  </a:solidFill>
                  <a:latin typeface="Raleway"/>
                  <a:ea typeface="Raleway"/>
                  <a:cs typeface="Raleway"/>
                  <a:sym typeface="Raleway"/>
                </a:rPr>
                <a:t>Kasbiy yo'nalish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1140380" y="6142732"/>
            <a:ext cx="2865090" cy="907256"/>
            <a:chOff x="0" y="0"/>
            <a:chExt cx="3820120" cy="1209675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3820120" cy="1209675"/>
            </a:xfrm>
            <a:custGeom>
              <a:avLst/>
              <a:gdLst/>
              <a:ahLst/>
              <a:cxnLst/>
              <a:rect r="r" b="b" t="t" l="l"/>
              <a:pathLst>
                <a:path h="1209675" w="3820120">
                  <a:moveTo>
                    <a:pt x="0" y="0"/>
                  </a:moveTo>
                  <a:lnTo>
                    <a:pt x="3820120" y="0"/>
                  </a:lnTo>
                  <a:lnTo>
                    <a:pt x="3820120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95250"/>
              <a:ext cx="3820120" cy="130492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C3939"/>
                  </a:solidFill>
                  <a:latin typeface="Roboto"/>
                  <a:ea typeface="Roboto"/>
                  <a:cs typeface="Roboto"/>
                  <a:sym typeface="Roboto"/>
                </a:rPr>
                <a:t>Texnik va kasbiy ko'nikmalarni egallash.</a:t>
              </a:r>
            </a:p>
          </p:txBody>
        </p:sp>
      </p:grpSp>
      <p:sp>
        <p:nvSpPr>
          <p:cNvPr name="Freeform 25" id="25" descr="preencoded.png"/>
          <p:cNvSpPr/>
          <p:nvPr/>
        </p:nvSpPr>
        <p:spPr>
          <a:xfrm flipH="false" flipV="false" rot="0">
            <a:off x="14430672" y="4537472"/>
            <a:ext cx="708720" cy="708720"/>
          </a:xfrm>
          <a:custGeom>
            <a:avLst/>
            <a:gdLst/>
            <a:ahLst/>
            <a:cxnLst/>
            <a:rect r="r" b="b" t="t" l="l"/>
            <a:pathLst>
              <a:path h="708720" w="708720">
                <a:moveTo>
                  <a:pt x="0" y="0"/>
                </a:moveTo>
                <a:lnTo>
                  <a:pt x="708720" y="0"/>
                </a:lnTo>
                <a:lnTo>
                  <a:pt x="708720" y="708720"/>
                </a:lnTo>
                <a:lnTo>
                  <a:pt x="0" y="7087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grpSp>
        <p:nvGrpSpPr>
          <p:cNvPr name="Group 26" id="26"/>
          <p:cNvGrpSpPr/>
          <p:nvPr/>
        </p:nvGrpSpPr>
        <p:grpSpPr>
          <a:xfrm rot="0">
            <a:off x="14430672" y="5529709"/>
            <a:ext cx="2864941" cy="885825"/>
            <a:chOff x="0" y="0"/>
            <a:chExt cx="3819922" cy="11811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3819922" cy="1181100"/>
            </a:xfrm>
            <a:custGeom>
              <a:avLst/>
              <a:gdLst/>
              <a:ahLst/>
              <a:cxnLst/>
              <a:rect r="r" b="b" t="t" l="l"/>
              <a:pathLst>
                <a:path h="1181100" w="3819922">
                  <a:moveTo>
                    <a:pt x="0" y="0"/>
                  </a:moveTo>
                  <a:lnTo>
                    <a:pt x="3819922" y="0"/>
                  </a:lnTo>
                  <a:lnTo>
                    <a:pt x="3819922" y="1181100"/>
                  </a:lnTo>
                  <a:lnTo>
                    <a:pt x="0" y="11811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28575"/>
              <a:ext cx="3819922" cy="120967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>
                  <a:solidFill>
                    <a:srgbClr val="3C3939"/>
                  </a:solidFill>
                  <a:latin typeface="Raleway"/>
                  <a:ea typeface="Raleway"/>
                  <a:cs typeface="Raleway"/>
                  <a:sym typeface="Raleway"/>
                </a:rPr>
                <a:t>Diplomga tayyorgarlik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4430672" y="6585645"/>
            <a:ext cx="2864941" cy="1360885"/>
            <a:chOff x="0" y="0"/>
            <a:chExt cx="3819922" cy="1814513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3819922" cy="1814513"/>
            </a:xfrm>
            <a:custGeom>
              <a:avLst/>
              <a:gdLst/>
              <a:ahLst/>
              <a:cxnLst/>
              <a:rect r="r" b="b" t="t" l="l"/>
              <a:pathLst>
                <a:path h="1814513" w="3819922">
                  <a:moveTo>
                    <a:pt x="0" y="0"/>
                  </a:moveTo>
                  <a:lnTo>
                    <a:pt x="3819922" y="0"/>
                  </a:lnTo>
                  <a:lnTo>
                    <a:pt x="3819922" y="1814513"/>
                  </a:lnTo>
                  <a:lnTo>
                    <a:pt x="0" y="181451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95250"/>
              <a:ext cx="3819922" cy="1909763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C3939"/>
                  </a:solidFill>
                  <a:latin typeface="Roboto"/>
                  <a:ea typeface="Roboto"/>
                  <a:cs typeface="Roboto"/>
                  <a:sym typeface="Roboto"/>
                </a:rPr>
                <a:t>Bakalavrga kirish uchun tayyorlov bosqichi.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D6F5E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6" id="6" descr="preencoded.png">
            <a:hlinkClick r:id="rId3" tooltip="https://gamma.app/?utm_source=made-with-gamma"/>
          </p:cNvPr>
          <p:cNvSpPr/>
          <p:nvPr/>
        </p:nvSpPr>
        <p:spPr>
          <a:xfrm flipH="false" flipV="false" rot="0">
            <a:off x="16049019" y="9686925"/>
            <a:ext cx="2153256" cy="514350"/>
          </a:xfrm>
          <a:custGeom>
            <a:avLst/>
            <a:gdLst/>
            <a:ahLst/>
            <a:cxnLst/>
            <a:rect r="r" b="b" t="t" l="l"/>
            <a:pathLst>
              <a:path h="514350" w="2153256">
                <a:moveTo>
                  <a:pt x="0" y="0"/>
                </a:moveTo>
                <a:lnTo>
                  <a:pt x="2153256" y="0"/>
                </a:lnTo>
                <a:lnTo>
                  <a:pt x="2153256" y="514350"/>
                </a:lnTo>
                <a:lnTo>
                  <a:pt x="0" y="514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 descr="preencoded.png"/>
          <p:cNvSpPr/>
          <p:nvPr/>
        </p:nvSpPr>
        <p:spPr>
          <a:xfrm flipH="false" flipV="false" rot="0">
            <a:off x="0" y="0"/>
            <a:ext cx="18288000" cy="3544044"/>
          </a:xfrm>
          <a:custGeom>
            <a:avLst/>
            <a:gdLst/>
            <a:ahLst/>
            <a:cxnLst/>
            <a:rect r="r" b="b" t="t" l="l"/>
            <a:pathLst>
              <a:path h="3544044" w="18288000">
                <a:moveTo>
                  <a:pt x="0" y="0"/>
                </a:moveTo>
                <a:lnTo>
                  <a:pt x="18288000" y="0"/>
                </a:lnTo>
                <a:lnTo>
                  <a:pt x="18288000" y="3544044"/>
                </a:lnTo>
                <a:lnTo>
                  <a:pt x="0" y="35440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" t="0" r="-1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992238" y="4536876"/>
            <a:ext cx="16303526" cy="1771947"/>
            <a:chOff x="0" y="0"/>
            <a:chExt cx="21738035" cy="236259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1738034" cy="2362597"/>
            </a:xfrm>
            <a:custGeom>
              <a:avLst/>
              <a:gdLst/>
              <a:ahLst/>
              <a:cxnLst/>
              <a:rect r="r" b="b" t="t" l="l"/>
              <a:pathLst>
                <a:path h="2362597" w="21738034">
                  <a:moveTo>
                    <a:pt x="0" y="0"/>
                  </a:moveTo>
                  <a:lnTo>
                    <a:pt x="21738034" y="0"/>
                  </a:lnTo>
                  <a:lnTo>
                    <a:pt x="21738034" y="2362597"/>
                  </a:lnTo>
                  <a:lnTo>
                    <a:pt x="0" y="23625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21738035" cy="2419747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6937"/>
                </a:lnSpc>
              </a:pPr>
              <a:r>
                <a:rPr lang="en-US" sz="5562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Le Lycée : Vers le Baccalauréat et l'Enseignement Supérieur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87475" y="6729264"/>
            <a:ext cx="5254973" cy="2569518"/>
            <a:chOff x="0" y="0"/>
            <a:chExt cx="7006630" cy="342602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6350" y="6350"/>
              <a:ext cx="6993890" cy="3413252"/>
            </a:xfrm>
            <a:custGeom>
              <a:avLst/>
              <a:gdLst/>
              <a:ahLst/>
              <a:cxnLst/>
              <a:rect r="r" b="b" t="t" l="l"/>
              <a:pathLst>
                <a:path h="3413252" w="6993890">
                  <a:moveTo>
                    <a:pt x="0" y="158750"/>
                  </a:moveTo>
                  <a:cubicBezTo>
                    <a:pt x="0" y="71120"/>
                    <a:pt x="71247" y="0"/>
                    <a:pt x="159131" y="0"/>
                  </a:cubicBezTo>
                  <a:lnTo>
                    <a:pt x="6834886" y="0"/>
                  </a:lnTo>
                  <a:cubicBezTo>
                    <a:pt x="6922643" y="0"/>
                    <a:pt x="6993890" y="71120"/>
                    <a:pt x="6993890" y="158750"/>
                  </a:cubicBezTo>
                  <a:lnTo>
                    <a:pt x="6993890" y="3254502"/>
                  </a:lnTo>
                  <a:cubicBezTo>
                    <a:pt x="6993890" y="3342259"/>
                    <a:pt x="6922643" y="3413252"/>
                    <a:pt x="6834759" y="3413252"/>
                  </a:cubicBezTo>
                  <a:lnTo>
                    <a:pt x="159131" y="3413252"/>
                  </a:lnTo>
                  <a:cubicBezTo>
                    <a:pt x="71247" y="3413252"/>
                    <a:pt x="0" y="3342132"/>
                    <a:pt x="0" y="3254502"/>
                  </a:cubicBezTo>
                  <a:close/>
                </a:path>
              </a:pathLst>
            </a:custGeom>
            <a:solidFill>
              <a:srgbClr val="D6F5EE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006717" cy="3425952"/>
            </a:xfrm>
            <a:custGeom>
              <a:avLst/>
              <a:gdLst/>
              <a:ahLst/>
              <a:cxnLst/>
              <a:rect r="r" b="b" t="t" l="l"/>
              <a:pathLst>
                <a:path h="3425952" w="7006717">
                  <a:moveTo>
                    <a:pt x="0" y="165100"/>
                  </a:moveTo>
                  <a:cubicBezTo>
                    <a:pt x="0" y="73914"/>
                    <a:pt x="74041" y="0"/>
                    <a:pt x="165481" y="0"/>
                  </a:cubicBezTo>
                  <a:lnTo>
                    <a:pt x="6841236" y="0"/>
                  </a:lnTo>
                  <a:lnTo>
                    <a:pt x="6841236" y="6350"/>
                  </a:lnTo>
                  <a:lnTo>
                    <a:pt x="6841236" y="0"/>
                  </a:lnTo>
                  <a:cubicBezTo>
                    <a:pt x="6932549" y="0"/>
                    <a:pt x="7006717" y="73914"/>
                    <a:pt x="7006717" y="165100"/>
                  </a:cubicBezTo>
                  <a:lnTo>
                    <a:pt x="7000367" y="165100"/>
                  </a:lnTo>
                  <a:lnTo>
                    <a:pt x="7006717" y="165100"/>
                  </a:lnTo>
                  <a:lnTo>
                    <a:pt x="7006717" y="3260852"/>
                  </a:lnTo>
                  <a:lnTo>
                    <a:pt x="7000367" y="3260852"/>
                  </a:lnTo>
                  <a:lnTo>
                    <a:pt x="7006717" y="3260852"/>
                  </a:lnTo>
                  <a:cubicBezTo>
                    <a:pt x="7006717" y="3352038"/>
                    <a:pt x="6932676" y="3425952"/>
                    <a:pt x="6841236" y="3425952"/>
                  </a:cubicBezTo>
                  <a:lnTo>
                    <a:pt x="6841236" y="3419602"/>
                  </a:lnTo>
                  <a:lnTo>
                    <a:pt x="6841236" y="3425952"/>
                  </a:lnTo>
                  <a:lnTo>
                    <a:pt x="165481" y="3425952"/>
                  </a:lnTo>
                  <a:lnTo>
                    <a:pt x="165481" y="3419602"/>
                  </a:lnTo>
                  <a:lnTo>
                    <a:pt x="165481" y="3425952"/>
                  </a:lnTo>
                  <a:cubicBezTo>
                    <a:pt x="74168" y="3425952"/>
                    <a:pt x="0" y="3352038"/>
                    <a:pt x="0" y="3260852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3260852"/>
                  </a:lnTo>
                  <a:lnTo>
                    <a:pt x="6350" y="3260852"/>
                  </a:lnTo>
                  <a:lnTo>
                    <a:pt x="12700" y="3260852"/>
                  </a:lnTo>
                  <a:cubicBezTo>
                    <a:pt x="12700" y="3345053"/>
                    <a:pt x="81026" y="3413252"/>
                    <a:pt x="165481" y="3413252"/>
                  </a:cubicBezTo>
                  <a:lnTo>
                    <a:pt x="6841236" y="3413252"/>
                  </a:lnTo>
                  <a:cubicBezTo>
                    <a:pt x="6925564" y="3413252"/>
                    <a:pt x="6994017" y="3345053"/>
                    <a:pt x="6994017" y="3260852"/>
                  </a:cubicBezTo>
                  <a:lnTo>
                    <a:pt x="6994017" y="165100"/>
                  </a:lnTo>
                  <a:cubicBezTo>
                    <a:pt x="6994017" y="80899"/>
                    <a:pt x="6925691" y="12700"/>
                    <a:pt x="6841236" y="12700"/>
                  </a:cubicBezTo>
                  <a:lnTo>
                    <a:pt x="165481" y="12700"/>
                  </a:lnTo>
                  <a:lnTo>
                    <a:pt x="165481" y="6350"/>
                  </a:lnTo>
                  <a:lnTo>
                    <a:pt x="165481" y="12700"/>
                  </a:lnTo>
                  <a:cubicBezTo>
                    <a:pt x="81026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BCDBD4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285280" y="7027069"/>
            <a:ext cx="3544044" cy="442912"/>
            <a:chOff x="0" y="0"/>
            <a:chExt cx="4725392" cy="59055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725392" cy="590550"/>
            </a:xfrm>
            <a:custGeom>
              <a:avLst/>
              <a:gdLst/>
              <a:ahLst/>
              <a:cxnLst/>
              <a:rect r="r" b="b" t="t" l="l"/>
              <a:pathLst>
                <a:path h="590550" w="4725392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4725392" cy="62865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Troisième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285280" y="7640091"/>
            <a:ext cx="4659362" cy="907256"/>
            <a:chOff x="0" y="0"/>
            <a:chExt cx="6212483" cy="120967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212483" cy="1209675"/>
            </a:xfrm>
            <a:custGeom>
              <a:avLst/>
              <a:gdLst/>
              <a:ahLst/>
              <a:cxnLst/>
              <a:rect r="r" b="b" t="t" l="l"/>
              <a:pathLst>
                <a:path h="1209675" w="6212483">
                  <a:moveTo>
                    <a:pt x="0" y="0"/>
                  </a:moveTo>
                  <a:lnTo>
                    <a:pt x="6212483" y="0"/>
                  </a:lnTo>
                  <a:lnTo>
                    <a:pt x="6212483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85725"/>
              <a:ext cx="6212483" cy="129540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Préparation au brevet, choix d'orientation.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6516440" y="6729264"/>
            <a:ext cx="5254973" cy="2569518"/>
            <a:chOff x="0" y="0"/>
            <a:chExt cx="7006630" cy="3426023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6350" y="6350"/>
              <a:ext cx="6993890" cy="3413252"/>
            </a:xfrm>
            <a:custGeom>
              <a:avLst/>
              <a:gdLst/>
              <a:ahLst/>
              <a:cxnLst/>
              <a:rect r="r" b="b" t="t" l="l"/>
              <a:pathLst>
                <a:path h="3413252" w="6993890">
                  <a:moveTo>
                    <a:pt x="0" y="158750"/>
                  </a:moveTo>
                  <a:cubicBezTo>
                    <a:pt x="0" y="71120"/>
                    <a:pt x="71247" y="0"/>
                    <a:pt x="159131" y="0"/>
                  </a:cubicBezTo>
                  <a:lnTo>
                    <a:pt x="6834886" y="0"/>
                  </a:lnTo>
                  <a:cubicBezTo>
                    <a:pt x="6922643" y="0"/>
                    <a:pt x="6993890" y="71120"/>
                    <a:pt x="6993890" y="158750"/>
                  </a:cubicBezTo>
                  <a:lnTo>
                    <a:pt x="6993890" y="3254502"/>
                  </a:lnTo>
                  <a:cubicBezTo>
                    <a:pt x="6993890" y="3342259"/>
                    <a:pt x="6922643" y="3413252"/>
                    <a:pt x="6834759" y="3413252"/>
                  </a:cubicBezTo>
                  <a:lnTo>
                    <a:pt x="159131" y="3413252"/>
                  </a:lnTo>
                  <a:cubicBezTo>
                    <a:pt x="71247" y="3413252"/>
                    <a:pt x="0" y="3342132"/>
                    <a:pt x="0" y="3254502"/>
                  </a:cubicBezTo>
                  <a:close/>
                </a:path>
              </a:pathLst>
            </a:custGeom>
            <a:solidFill>
              <a:srgbClr val="D6F5EE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7006717" cy="3425952"/>
            </a:xfrm>
            <a:custGeom>
              <a:avLst/>
              <a:gdLst/>
              <a:ahLst/>
              <a:cxnLst/>
              <a:rect r="r" b="b" t="t" l="l"/>
              <a:pathLst>
                <a:path h="3425952" w="7006717">
                  <a:moveTo>
                    <a:pt x="0" y="165100"/>
                  </a:moveTo>
                  <a:cubicBezTo>
                    <a:pt x="0" y="73914"/>
                    <a:pt x="74041" y="0"/>
                    <a:pt x="165481" y="0"/>
                  </a:cubicBezTo>
                  <a:lnTo>
                    <a:pt x="6841236" y="0"/>
                  </a:lnTo>
                  <a:lnTo>
                    <a:pt x="6841236" y="6350"/>
                  </a:lnTo>
                  <a:lnTo>
                    <a:pt x="6841236" y="0"/>
                  </a:lnTo>
                  <a:cubicBezTo>
                    <a:pt x="6932549" y="0"/>
                    <a:pt x="7006717" y="73914"/>
                    <a:pt x="7006717" y="165100"/>
                  </a:cubicBezTo>
                  <a:lnTo>
                    <a:pt x="7000367" y="165100"/>
                  </a:lnTo>
                  <a:lnTo>
                    <a:pt x="7006717" y="165100"/>
                  </a:lnTo>
                  <a:lnTo>
                    <a:pt x="7006717" y="3260852"/>
                  </a:lnTo>
                  <a:lnTo>
                    <a:pt x="7000367" y="3260852"/>
                  </a:lnTo>
                  <a:lnTo>
                    <a:pt x="7006717" y="3260852"/>
                  </a:lnTo>
                  <a:cubicBezTo>
                    <a:pt x="7006717" y="3352038"/>
                    <a:pt x="6932676" y="3425952"/>
                    <a:pt x="6841236" y="3425952"/>
                  </a:cubicBezTo>
                  <a:lnTo>
                    <a:pt x="6841236" y="3419602"/>
                  </a:lnTo>
                  <a:lnTo>
                    <a:pt x="6841236" y="3425952"/>
                  </a:lnTo>
                  <a:lnTo>
                    <a:pt x="165481" y="3425952"/>
                  </a:lnTo>
                  <a:lnTo>
                    <a:pt x="165481" y="3419602"/>
                  </a:lnTo>
                  <a:lnTo>
                    <a:pt x="165481" y="3425952"/>
                  </a:lnTo>
                  <a:cubicBezTo>
                    <a:pt x="74168" y="3425952"/>
                    <a:pt x="0" y="3352038"/>
                    <a:pt x="0" y="3260852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3260852"/>
                  </a:lnTo>
                  <a:lnTo>
                    <a:pt x="6350" y="3260852"/>
                  </a:lnTo>
                  <a:lnTo>
                    <a:pt x="12700" y="3260852"/>
                  </a:lnTo>
                  <a:cubicBezTo>
                    <a:pt x="12700" y="3345053"/>
                    <a:pt x="81026" y="3413252"/>
                    <a:pt x="165481" y="3413252"/>
                  </a:cubicBezTo>
                  <a:lnTo>
                    <a:pt x="6841236" y="3413252"/>
                  </a:lnTo>
                  <a:cubicBezTo>
                    <a:pt x="6925564" y="3413252"/>
                    <a:pt x="6994017" y="3345053"/>
                    <a:pt x="6994017" y="3260852"/>
                  </a:cubicBezTo>
                  <a:lnTo>
                    <a:pt x="6994017" y="165100"/>
                  </a:lnTo>
                  <a:cubicBezTo>
                    <a:pt x="6994017" y="80899"/>
                    <a:pt x="6925691" y="12700"/>
                    <a:pt x="6841236" y="12700"/>
                  </a:cubicBezTo>
                  <a:lnTo>
                    <a:pt x="165481" y="12700"/>
                  </a:lnTo>
                  <a:lnTo>
                    <a:pt x="165481" y="6350"/>
                  </a:lnTo>
                  <a:lnTo>
                    <a:pt x="165481" y="12700"/>
                  </a:lnTo>
                  <a:cubicBezTo>
                    <a:pt x="81026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BCDBD4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6814245" y="7027069"/>
            <a:ext cx="3544044" cy="442912"/>
            <a:chOff x="0" y="0"/>
            <a:chExt cx="4725392" cy="59055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725392" cy="590550"/>
            </a:xfrm>
            <a:custGeom>
              <a:avLst/>
              <a:gdLst/>
              <a:ahLst/>
              <a:cxnLst/>
              <a:rect r="r" b="b" t="t" l="l"/>
              <a:pathLst>
                <a:path h="590550" w="4725392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38100"/>
              <a:ext cx="4725392" cy="62865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Première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6814245" y="7640091"/>
            <a:ext cx="4659362" cy="1360885"/>
            <a:chOff x="0" y="0"/>
            <a:chExt cx="6212483" cy="1814513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6212483" cy="1814513"/>
            </a:xfrm>
            <a:custGeom>
              <a:avLst/>
              <a:gdLst/>
              <a:ahLst/>
              <a:cxnLst/>
              <a:rect r="r" b="b" t="t" l="l"/>
              <a:pathLst>
                <a:path h="1814513" w="6212483">
                  <a:moveTo>
                    <a:pt x="0" y="0"/>
                  </a:moveTo>
                  <a:lnTo>
                    <a:pt x="6212483" y="0"/>
                  </a:lnTo>
                  <a:lnTo>
                    <a:pt x="6212483" y="1814513"/>
                  </a:lnTo>
                  <a:lnTo>
                    <a:pt x="0" y="181451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85725"/>
              <a:ext cx="6212483" cy="1900238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Spécialisation progressive selon filières : générale, technologique, professionnelle.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2045404" y="6729264"/>
            <a:ext cx="5254973" cy="2569518"/>
            <a:chOff x="0" y="0"/>
            <a:chExt cx="7006630" cy="3426023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6350" y="6350"/>
              <a:ext cx="6993890" cy="3413252"/>
            </a:xfrm>
            <a:custGeom>
              <a:avLst/>
              <a:gdLst/>
              <a:ahLst/>
              <a:cxnLst/>
              <a:rect r="r" b="b" t="t" l="l"/>
              <a:pathLst>
                <a:path h="3413252" w="6993890">
                  <a:moveTo>
                    <a:pt x="0" y="158750"/>
                  </a:moveTo>
                  <a:cubicBezTo>
                    <a:pt x="0" y="71120"/>
                    <a:pt x="71247" y="0"/>
                    <a:pt x="159131" y="0"/>
                  </a:cubicBezTo>
                  <a:lnTo>
                    <a:pt x="6834886" y="0"/>
                  </a:lnTo>
                  <a:cubicBezTo>
                    <a:pt x="6922643" y="0"/>
                    <a:pt x="6993890" y="71120"/>
                    <a:pt x="6993890" y="158750"/>
                  </a:cubicBezTo>
                  <a:lnTo>
                    <a:pt x="6993890" y="3254502"/>
                  </a:lnTo>
                  <a:cubicBezTo>
                    <a:pt x="6993890" y="3342259"/>
                    <a:pt x="6922643" y="3413252"/>
                    <a:pt x="6834759" y="3413252"/>
                  </a:cubicBezTo>
                  <a:lnTo>
                    <a:pt x="159131" y="3413252"/>
                  </a:lnTo>
                  <a:cubicBezTo>
                    <a:pt x="71247" y="3413252"/>
                    <a:pt x="0" y="3342132"/>
                    <a:pt x="0" y="3254502"/>
                  </a:cubicBezTo>
                  <a:close/>
                </a:path>
              </a:pathLst>
            </a:custGeom>
            <a:solidFill>
              <a:srgbClr val="D6F5EE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7006717" cy="3425952"/>
            </a:xfrm>
            <a:custGeom>
              <a:avLst/>
              <a:gdLst/>
              <a:ahLst/>
              <a:cxnLst/>
              <a:rect r="r" b="b" t="t" l="l"/>
              <a:pathLst>
                <a:path h="3425952" w="7006717">
                  <a:moveTo>
                    <a:pt x="0" y="165100"/>
                  </a:moveTo>
                  <a:cubicBezTo>
                    <a:pt x="0" y="73914"/>
                    <a:pt x="74041" y="0"/>
                    <a:pt x="165481" y="0"/>
                  </a:cubicBezTo>
                  <a:lnTo>
                    <a:pt x="6841236" y="0"/>
                  </a:lnTo>
                  <a:lnTo>
                    <a:pt x="6841236" y="6350"/>
                  </a:lnTo>
                  <a:lnTo>
                    <a:pt x="6841236" y="0"/>
                  </a:lnTo>
                  <a:cubicBezTo>
                    <a:pt x="6932549" y="0"/>
                    <a:pt x="7006717" y="73914"/>
                    <a:pt x="7006717" y="165100"/>
                  </a:cubicBezTo>
                  <a:lnTo>
                    <a:pt x="7000367" y="165100"/>
                  </a:lnTo>
                  <a:lnTo>
                    <a:pt x="7006717" y="165100"/>
                  </a:lnTo>
                  <a:lnTo>
                    <a:pt x="7006717" y="3260852"/>
                  </a:lnTo>
                  <a:lnTo>
                    <a:pt x="7000367" y="3260852"/>
                  </a:lnTo>
                  <a:lnTo>
                    <a:pt x="7006717" y="3260852"/>
                  </a:lnTo>
                  <a:cubicBezTo>
                    <a:pt x="7006717" y="3352038"/>
                    <a:pt x="6932676" y="3425952"/>
                    <a:pt x="6841236" y="3425952"/>
                  </a:cubicBezTo>
                  <a:lnTo>
                    <a:pt x="6841236" y="3419602"/>
                  </a:lnTo>
                  <a:lnTo>
                    <a:pt x="6841236" y="3425952"/>
                  </a:lnTo>
                  <a:lnTo>
                    <a:pt x="165481" y="3425952"/>
                  </a:lnTo>
                  <a:lnTo>
                    <a:pt x="165481" y="3419602"/>
                  </a:lnTo>
                  <a:lnTo>
                    <a:pt x="165481" y="3425952"/>
                  </a:lnTo>
                  <a:cubicBezTo>
                    <a:pt x="74168" y="3425952"/>
                    <a:pt x="0" y="3352038"/>
                    <a:pt x="0" y="3260852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3260852"/>
                  </a:lnTo>
                  <a:lnTo>
                    <a:pt x="6350" y="3260852"/>
                  </a:lnTo>
                  <a:lnTo>
                    <a:pt x="12700" y="3260852"/>
                  </a:lnTo>
                  <a:cubicBezTo>
                    <a:pt x="12700" y="3345053"/>
                    <a:pt x="81026" y="3413252"/>
                    <a:pt x="165481" y="3413252"/>
                  </a:cubicBezTo>
                  <a:lnTo>
                    <a:pt x="6841236" y="3413252"/>
                  </a:lnTo>
                  <a:cubicBezTo>
                    <a:pt x="6925564" y="3413252"/>
                    <a:pt x="6994017" y="3345053"/>
                    <a:pt x="6994017" y="3260852"/>
                  </a:cubicBezTo>
                  <a:lnTo>
                    <a:pt x="6994017" y="165100"/>
                  </a:lnTo>
                  <a:cubicBezTo>
                    <a:pt x="6994017" y="80899"/>
                    <a:pt x="6925691" y="12700"/>
                    <a:pt x="6841236" y="12700"/>
                  </a:cubicBezTo>
                  <a:lnTo>
                    <a:pt x="165481" y="12700"/>
                  </a:lnTo>
                  <a:lnTo>
                    <a:pt x="165481" y="6350"/>
                  </a:lnTo>
                  <a:lnTo>
                    <a:pt x="165481" y="12700"/>
                  </a:lnTo>
                  <a:cubicBezTo>
                    <a:pt x="81026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BCDBD4"/>
            </a:solid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12343210" y="7027069"/>
            <a:ext cx="3544044" cy="442912"/>
            <a:chOff x="0" y="0"/>
            <a:chExt cx="4725392" cy="59055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4725392" cy="590550"/>
            </a:xfrm>
            <a:custGeom>
              <a:avLst/>
              <a:gdLst/>
              <a:ahLst/>
              <a:cxnLst/>
              <a:rect r="r" b="b" t="t" l="l"/>
              <a:pathLst>
                <a:path h="590550" w="4725392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38100"/>
              <a:ext cx="4725392" cy="62865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437"/>
                </a:lnSpc>
              </a:pPr>
              <a:r>
                <a:rPr lang="en-US" sz="2750" b="true">
                  <a:solidFill>
                    <a:srgbClr val="333F7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Terminale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2343210" y="7640091"/>
            <a:ext cx="4659362" cy="907256"/>
            <a:chOff x="0" y="0"/>
            <a:chExt cx="6212483" cy="1209675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6212483" cy="1209675"/>
            </a:xfrm>
            <a:custGeom>
              <a:avLst/>
              <a:gdLst/>
              <a:ahLst/>
              <a:cxnLst/>
              <a:rect r="r" b="b" t="t" l="l"/>
              <a:pathLst>
                <a:path h="1209675" w="6212483">
                  <a:moveTo>
                    <a:pt x="0" y="0"/>
                  </a:moveTo>
                  <a:lnTo>
                    <a:pt x="6212483" y="0"/>
                  </a:lnTo>
                  <a:lnTo>
                    <a:pt x="6212483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85725"/>
              <a:ext cx="6212483" cy="1295400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33F70"/>
                  </a:solidFill>
                  <a:latin typeface="Open Sans"/>
                  <a:ea typeface="Open Sans"/>
                  <a:cs typeface="Open Sans"/>
                  <a:sym typeface="Open Sans"/>
                </a:rPr>
                <a:t>Préparation finale au baccalauréat correspondant à la filière choisie.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CECF3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</p:spPr>
        </p:sp>
      </p:grpSp>
      <p:sp>
        <p:nvSpPr>
          <p:cNvPr name="Freeform 6" id="6" descr="preencoded.png">
            <a:hlinkClick r:id="rId3" tooltip="https://gamma.app/?utm_source=made-with-gamma"/>
          </p:cNvPr>
          <p:cNvSpPr/>
          <p:nvPr/>
        </p:nvSpPr>
        <p:spPr>
          <a:xfrm flipH="false" flipV="false" rot="0">
            <a:off x="16049019" y="9686925"/>
            <a:ext cx="2153256" cy="514350"/>
          </a:xfrm>
          <a:custGeom>
            <a:avLst/>
            <a:gdLst/>
            <a:ahLst/>
            <a:cxnLst/>
            <a:rect r="r" b="b" t="t" l="l"/>
            <a:pathLst>
              <a:path h="514350" w="2153256">
                <a:moveTo>
                  <a:pt x="0" y="0"/>
                </a:moveTo>
                <a:lnTo>
                  <a:pt x="2153256" y="0"/>
                </a:lnTo>
                <a:lnTo>
                  <a:pt x="2153256" y="514350"/>
                </a:lnTo>
                <a:lnTo>
                  <a:pt x="0" y="514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 descr="preencoded.png"/>
          <p:cNvSpPr/>
          <p:nvPr/>
        </p:nvSpPr>
        <p:spPr>
          <a:xfrm flipH="false" flipV="false" rot="0">
            <a:off x="11430000" y="0"/>
            <a:ext cx="6858000" cy="10287000"/>
          </a:xfrm>
          <a:custGeom>
            <a:avLst/>
            <a:gdLst/>
            <a:ahLst/>
            <a:cxnLst/>
            <a:rect r="r" b="b" t="t" l="l"/>
            <a:pathLst>
              <a:path h="10287000" w="6858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992238" y="3431827"/>
            <a:ext cx="9445526" cy="1771947"/>
            <a:chOff x="0" y="0"/>
            <a:chExt cx="12594035" cy="236259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594035" cy="2362597"/>
            </a:xfrm>
            <a:custGeom>
              <a:avLst/>
              <a:gdLst/>
              <a:ahLst/>
              <a:cxnLst/>
              <a:rect r="r" b="b" t="t" l="l"/>
              <a:pathLst>
                <a:path h="2362597" w="12594035">
                  <a:moveTo>
                    <a:pt x="0" y="0"/>
                  </a:moveTo>
                  <a:lnTo>
                    <a:pt x="12594035" y="0"/>
                  </a:lnTo>
                  <a:lnTo>
                    <a:pt x="12594035" y="2362597"/>
                  </a:lnTo>
                  <a:lnTo>
                    <a:pt x="0" y="23625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12594035" cy="2391172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6937"/>
                </a:lnSpc>
              </a:pPr>
              <a:r>
                <a:rPr lang="en-US" sz="5562">
                  <a:solidFill>
                    <a:srgbClr val="1B1B27"/>
                  </a:solidFill>
                  <a:latin typeface="Raleway"/>
                  <a:ea typeface="Raleway"/>
                  <a:cs typeface="Raleway"/>
                  <a:sym typeface="Raleway"/>
                </a:rPr>
                <a:t>Bakalavr darajasi: Universitetga kirish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92238" y="5628977"/>
            <a:ext cx="9445526" cy="453629"/>
            <a:chOff x="0" y="0"/>
            <a:chExt cx="12594035" cy="60483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594035" cy="604838"/>
            </a:xfrm>
            <a:custGeom>
              <a:avLst/>
              <a:gdLst/>
              <a:ahLst/>
              <a:cxnLst/>
              <a:rect r="r" b="b" t="t" l="l"/>
              <a:pathLst>
                <a:path h="604838" w="12594035">
                  <a:moveTo>
                    <a:pt x="0" y="0"/>
                  </a:moveTo>
                  <a:lnTo>
                    <a:pt x="12594035" y="0"/>
                  </a:lnTo>
                  <a:lnTo>
                    <a:pt x="12594035" y="604838"/>
                  </a:lnTo>
                  <a:lnTo>
                    <a:pt x="0" y="60483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95250"/>
              <a:ext cx="12594035" cy="700088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C3939"/>
                  </a:solidFill>
                  <a:latin typeface="Roboto"/>
                  <a:ea typeface="Roboto"/>
                  <a:cs typeface="Roboto"/>
                  <a:sym typeface="Roboto"/>
                </a:rPr>
                <a:t>Bakalavr darajasi uchun kirish imtihonlari va talablar mavjud.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992238" y="6401544"/>
            <a:ext cx="9445526" cy="453629"/>
            <a:chOff x="0" y="0"/>
            <a:chExt cx="12594035" cy="60483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2594035" cy="604838"/>
            </a:xfrm>
            <a:custGeom>
              <a:avLst/>
              <a:gdLst/>
              <a:ahLst/>
              <a:cxnLst/>
              <a:rect r="r" b="b" t="t" l="l"/>
              <a:pathLst>
                <a:path h="604838" w="12594035">
                  <a:moveTo>
                    <a:pt x="0" y="0"/>
                  </a:moveTo>
                  <a:lnTo>
                    <a:pt x="12594035" y="0"/>
                  </a:lnTo>
                  <a:lnTo>
                    <a:pt x="12594035" y="604838"/>
                  </a:lnTo>
                  <a:lnTo>
                    <a:pt x="0" y="60483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95250"/>
              <a:ext cx="12594035" cy="700088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C3939"/>
                  </a:solidFill>
                  <a:latin typeface="Roboto"/>
                  <a:ea typeface="Roboto"/>
                  <a:cs typeface="Roboto"/>
                  <a:sym typeface="Roboto"/>
                </a:rPr>
                <a:t>Talabalar o'z yo'nalishlarini tanlab, chuqurlashgan bilim olishadi.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DAGlgxYVKtE</dc:identifier>
  <dcterms:modified xsi:type="dcterms:W3CDTF">2011-08-01T06:04:30Z</dcterms:modified>
  <cp:revision>1</cp:revision>
  <dc:title>2_5210807606595054375.pptx</dc:title>
</cp:coreProperties>
</file>