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5" r:id="rId8"/>
    <p:sldId id="262" r:id="rId9"/>
    <p:sldId id="263" r:id="rId10"/>
    <p:sldId id="264" r:id="rId11"/>
    <p:sldId id="266" r:id="rId12"/>
  </p:sldIdLst>
  <p:sldSz cx="14630400" cy="8229600"/>
  <p:notesSz cx="8229600" cy="14630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5" d="100"/>
          <a:sy n="95" d="100"/>
        </p:scale>
        <p:origin x="4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9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1798915"/>
            <a:ext cx="13042821" cy="1417558"/>
          </a:xfrm>
          <a:prstGeom prst="rect">
            <a:avLst/>
          </a:prstGeom>
          <a:noFill/>
          <a:ln/>
        </p:spPr>
        <p:txBody>
          <a:bodyPr wrap="square" lIns="0" tIns="0" rIns="0" bIns="0" rtlCol="0" anchor="t"/>
          <a:lstStyle/>
          <a:p>
            <a:pPr marL="0" indent="0" algn="ctr">
              <a:lnSpc>
                <a:spcPts val="5550"/>
              </a:lnSpc>
              <a:buNone/>
            </a:pPr>
            <a:r>
              <a:rPr lang="en-US" sz="4800" b="1" kern="0" spc="-134" dirty="0" err="1">
                <a:solidFill>
                  <a:srgbClr val="000000"/>
                </a:solidFill>
                <a:latin typeface="Times New Roman" panose="02020603050405020304" pitchFamily="18" charset="0"/>
                <a:ea typeface="Inter Bold" pitchFamily="34" charset="-122"/>
                <a:cs typeface="Times New Roman" panose="02020603050405020304" pitchFamily="18" charset="0"/>
              </a:rPr>
              <a:t>Kompleks</a:t>
            </a:r>
            <a:r>
              <a:rPr lang="en-US" sz="4800" b="1" kern="0" spc="-134" dirty="0">
                <a:solidFill>
                  <a:srgbClr val="000000"/>
                </a:solidFill>
                <a:latin typeface="Times New Roman" panose="02020603050405020304" pitchFamily="18" charset="0"/>
                <a:ea typeface="Inter Bold" pitchFamily="34" charset="-122"/>
                <a:cs typeface="Times New Roman" panose="02020603050405020304" pitchFamily="18" charset="0"/>
              </a:rPr>
              <a:t> kemshilik mazmunınıń </a:t>
            </a:r>
            <a:r>
              <a:rPr lang="en-US" sz="4800" b="1" kern="0" spc="-134" dirty="0" err="1">
                <a:solidFill>
                  <a:srgbClr val="000000"/>
                </a:solidFill>
                <a:latin typeface="Times New Roman" panose="02020603050405020304" pitchFamily="18" charset="0"/>
                <a:ea typeface="Inter Bold" pitchFamily="34" charset="-122"/>
                <a:cs typeface="Times New Roman" panose="02020603050405020304" pitchFamily="18" charset="0"/>
              </a:rPr>
              <a:t>zamanagóy</a:t>
            </a:r>
            <a:r>
              <a:rPr lang="en-US" sz="4800" b="1" kern="0" spc="-134" dirty="0">
                <a:solidFill>
                  <a:srgbClr val="000000"/>
                </a:solidFill>
                <a:latin typeface="Times New Roman" panose="02020603050405020304" pitchFamily="18" charset="0"/>
                <a:ea typeface="Inter Bold" pitchFamily="34" charset="-122"/>
                <a:cs typeface="Times New Roman" panose="02020603050405020304" pitchFamily="18" charset="0"/>
              </a:rPr>
              <a:t> </a:t>
            </a:r>
            <a:r>
              <a:rPr lang="en-US" sz="4800" b="1" kern="0" spc="-134" dirty="0" err="1">
                <a:solidFill>
                  <a:srgbClr val="000000"/>
                </a:solidFill>
                <a:latin typeface="Times New Roman" panose="02020603050405020304" pitchFamily="18" charset="0"/>
                <a:ea typeface="Inter Bold" pitchFamily="34" charset="-122"/>
                <a:cs typeface="Times New Roman" panose="02020603050405020304" pitchFamily="18" charset="0"/>
              </a:rPr>
              <a:t>túsinigi</a:t>
            </a:r>
            <a:endParaRPr lang="en-US" sz="4800" dirty="0">
              <a:latin typeface="Times New Roman" panose="02020603050405020304" pitchFamily="18" charset="0"/>
              <a:cs typeface="Times New Roman" panose="02020603050405020304" pitchFamily="18" charset="0"/>
            </a:endParaRPr>
          </a:p>
        </p:txBody>
      </p:sp>
      <p:sp>
        <p:nvSpPr>
          <p:cNvPr id="3" name="Text 1"/>
          <p:cNvSpPr/>
          <p:nvPr/>
        </p:nvSpPr>
        <p:spPr>
          <a:xfrm>
            <a:off x="793790" y="3670102"/>
            <a:ext cx="13042821" cy="453509"/>
          </a:xfrm>
          <a:prstGeom prst="rect">
            <a:avLst/>
          </a:prstGeom>
          <a:noFill/>
          <a:ln/>
        </p:spPr>
        <p:txBody>
          <a:bodyPr wrap="none" lIns="0" tIns="0" rIns="0" bIns="0" rtlCol="0" anchor="t"/>
          <a:lstStyle/>
          <a:p>
            <a:pPr marL="0" indent="0" algn="l">
              <a:buNone/>
            </a:pPr>
            <a:r>
              <a:rPr lang="en-US" sz="2800" b="1" kern="0" spc="-36" dirty="0">
                <a:solidFill>
                  <a:srgbClr val="272525"/>
                </a:solidFill>
                <a:latin typeface="Times New Roman" panose="02020603050405020304" pitchFamily="18" charset="0"/>
                <a:ea typeface="Inter" pitchFamily="34" charset="-122"/>
                <a:cs typeface="Times New Roman" panose="02020603050405020304" pitchFamily="18" charset="0"/>
              </a:rPr>
              <a:t>Joba:</a:t>
            </a:r>
            <a:endParaRPr lang="en-US" sz="2800" b="1" dirty="0">
              <a:latin typeface="Times New Roman" panose="02020603050405020304" pitchFamily="18" charset="0"/>
              <a:cs typeface="Times New Roman" panose="02020603050405020304" pitchFamily="18" charset="0"/>
            </a:endParaRPr>
          </a:p>
        </p:txBody>
      </p:sp>
      <p:sp>
        <p:nvSpPr>
          <p:cNvPr id="4" name="Text 2"/>
          <p:cNvSpPr/>
          <p:nvPr/>
        </p:nvSpPr>
        <p:spPr>
          <a:xfrm>
            <a:off x="793790" y="4378762"/>
            <a:ext cx="13042821" cy="453509"/>
          </a:xfrm>
          <a:prstGeom prst="rect">
            <a:avLst/>
          </a:prstGeom>
          <a:noFill/>
          <a:ln/>
        </p:spPr>
        <p:txBody>
          <a:bodyPr wrap="none" lIns="0" tIns="0" rIns="0" bIns="0" rtlCol="0" anchor="t"/>
          <a:lstStyle/>
          <a:p>
            <a:pPr marL="342900" indent="-342900" algn="l">
              <a:buSzPct val="100000"/>
              <a:buChar char="•"/>
            </a:pPr>
            <a:r>
              <a:rPr lang="en-US" sz="2000" b="1" kern="0" spc="-36" dirty="0">
                <a:solidFill>
                  <a:srgbClr val="272525"/>
                </a:solidFill>
                <a:latin typeface="Times New Roman" panose="02020603050405020304" pitchFamily="18" charset="0"/>
                <a:ea typeface="Inter" pitchFamily="34" charset="-122"/>
                <a:cs typeface="Times New Roman" panose="02020603050405020304" pitchFamily="18" charset="0"/>
              </a:rPr>
              <a:t>Kompleksli kemshilikler túsinigi hám olardıń klassifikaciyası.</a:t>
            </a:r>
            <a:endParaRPr lang="en-US" sz="2000" b="1" dirty="0">
              <a:latin typeface="Times New Roman" panose="02020603050405020304" pitchFamily="18" charset="0"/>
              <a:cs typeface="Times New Roman" panose="02020603050405020304" pitchFamily="18" charset="0"/>
            </a:endParaRPr>
          </a:p>
        </p:txBody>
      </p:sp>
      <p:sp>
        <p:nvSpPr>
          <p:cNvPr id="5" name="Text 3"/>
          <p:cNvSpPr/>
          <p:nvPr/>
        </p:nvSpPr>
        <p:spPr>
          <a:xfrm>
            <a:off x="793790" y="4911566"/>
            <a:ext cx="13042821" cy="453509"/>
          </a:xfrm>
          <a:prstGeom prst="rect">
            <a:avLst/>
          </a:prstGeom>
          <a:noFill/>
          <a:ln/>
        </p:spPr>
        <p:txBody>
          <a:bodyPr wrap="none" lIns="0" tIns="0" rIns="0" bIns="0" rtlCol="0" anchor="t"/>
          <a:lstStyle/>
          <a:p>
            <a:pPr marL="342900" indent="-342900" algn="l">
              <a:buSzPct val="100000"/>
              <a:buChar char="•"/>
            </a:pPr>
            <a:r>
              <a:rPr lang="en-US" sz="2000" b="1" kern="0" spc="-36" dirty="0">
                <a:solidFill>
                  <a:srgbClr val="272525"/>
                </a:solidFill>
                <a:latin typeface="Times New Roman" panose="02020603050405020304" pitchFamily="18" charset="0"/>
                <a:ea typeface="Inter" pitchFamily="34" charset="-122"/>
                <a:cs typeface="Times New Roman" panose="02020603050405020304" pitchFamily="18" charset="0"/>
              </a:rPr>
              <a:t>Etiologiya hám sebepler analizi.Sóylew buzılıwlarınıń kompleks kemshiliklerdegi ornı.</a:t>
            </a:r>
            <a:endParaRPr lang="en-US" sz="2000" b="1" dirty="0">
              <a:latin typeface="Times New Roman" panose="02020603050405020304" pitchFamily="18" charset="0"/>
              <a:cs typeface="Times New Roman" panose="02020603050405020304" pitchFamily="18" charset="0"/>
            </a:endParaRPr>
          </a:p>
        </p:txBody>
      </p:sp>
      <p:sp>
        <p:nvSpPr>
          <p:cNvPr id="6" name="Text 4"/>
          <p:cNvSpPr/>
          <p:nvPr/>
        </p:nvSpPr>
        <p:spPr>
          <a:xfrm>
            <a:off x="793790" y="5444371"/>
            <a:ext cx="13042821" cy="453509"/>
          </a:xfrm>
          <a:prstGeom prst="rect">
            <a:avLst/>
          </a:prstGeom>
          <a:noFill/>
          <a:ln/>
        </p:spPr>
        <p:txBody>
          <a:bodyPr wrap="none" lIns="0" tIns="0" rIns="0" bIns="0" rtlCol="0" anchor="t"/>
          <a:lstStyle/>
          <a:p>
            <a:pPr marL="342900" indent="-342900" algn="l">
              <a:buSzPct val="100000"/>
              <a:buChar char="•"/>
            </a:pPr>
            <a:r>
              <a:rPr lang="en-US" sz="2000" b="1" kern="0" spc="-36" dirty="0">
                <a:solidFill>
                  <a:srgbClr val="272525"/>
                </a:solidFill>
                <a:latin typeface="Times New Roman" panose="02020603050405020304" pitchFamily="18" charset="0"/>
                <a:ea typeface="Inter" pitchFamily="34" charset="-122"/>
                <a:cs typeface="Times New Roman" panose="02020603050405020304" pitchFamily="18" charset="0"/>
              </a:rPr>
              <a:t>Diagnostikanıń zamanagóy usılları.Innovaciyalıq korrekciya usılları.</a:t>
            </a:r>
            <a:endParaRPr lang="en-US" sz="2000" b="1" dirty="0">
              <a:latin typeface="Times New Roman" panose="02020603050405020304" pitchFamily="18" charset="0"/>
              <a:cs typeface="Times New Roman" panose="02020603050405020304" pitchFamily="18" charset="0"/>
            </a:endParaRPr>
          </a:p>
        </p:txBody>
      </p:sp>
      <p:sp>
        <p:nvSpPr>
          <p:cNvPr id="7" name="Text 5"/>
          <p:cNvSpPr/>
          <p:nvPr/>
        </p:nvSpPr>
        <p:spPr>
          <a:xfrm>
            <a:off x="793790" y="5977176"/>
            <a:ext cx="13042821" cy="453509"/>
          </a:xfrm>
          <a:prstGeom prst="rect">
            <a:avLst/>
          </a:prstGeom>
          <a:noFill/>
          <a:ln/>
        </p:spPr>
        <p:txBody>
          <a:bodyPr wrap="none" lIns="0" tIns="0" rIns="0" bIns="0" rtlCol="0" anchor="t"/>
          <a:lstStyle/>
          <a:p>
            <a:pPr marL="342900" indent="-342900" algn="l">
              <a:buSzPct val="100000"/>
              <a:buChar char="•"/>
            </a:pPr>
            <a:r>
              <a:rPr lang="en-US" sz="2000" b="1" kern="0" spc="-36" dirty="0">
                <a:solidFill>
                  <a:srgbClr val="272525"/>
                </a:solidFill>
                <a:latin typeface="Times New Roman" panose="02020603050405020304" pitchFamily="18" charset="0"/>
                <a:ea typeface="Inter" pitchFamily="34" charset="-122"/>
                <a:cs typeface="Times New Roman" panose="02020603050405020304" pitchFamily="18" charset="0"/>
              </a:rPr>
              <a:t>Shańaraqlardıń rolin úyreniw.</a:t>
            </a:r>
            <a:endParaRPr 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1223328" y="544979"/>
            <a:ext cx="6979206" cy="293251"/>
          </a:xfrm>
          <a:prstGeom prst="rect">
            <a:avLst/>
          </a:prstGeom>
          <a:noFill/>
          <a:ln/>
        </p:spPr>
        <p:txBody>
          <a:bodyPr wrap="none" lIns="0" tIns="0" rIns="0" bIns="0" rtlCol="0" anchor="t"/>
          <a:lstStyle/>
          <a:p>
            <a:pPr marL="0" indent="0" algn="l">
              <a:buNone/>
            </a:pPr>
            <a:r>
              <a:rPr lang="en-US" sz="3600" b="1" kern="0" spc="-55" dirty="0">
                <a:solidFill>
                  <a:srgbClr val="000000"/>
                </a:solidFill>
                <a:latin typeface="Times New Roman" panose="02020603050405020304" pitchFamily="18" charset="0"/>
                <a:ea typeface="Inter Bold" pitchFamily="34" charset="-122"/>
                <a:cs typeface="Times New Roman" panose="02020603050405020304" pitchFamily="18" charset="0"/>
              </a:rPr>
              <a:t>Kompleksli kemshiliklerdi saplastırıwda multidissiplinarlıq qatnas</a:t>
            </a:r>
            <a:endParaRPr lang="en-US" sz="3600" dirty="0">
              <a:latin typeface="Times New Roman" panose="02020603050405020304" pitchFamily="18" charset="0"/>
              <a:cs typeface="Times New Roman" panose="02020603050405020304" pitchFamily="18" charset="0"/>
            </a:endParaRPr>
          </a:p>
        </p:txBody>
      </p:sp>
      <p:pic>
        <p:nvPicPr>
          <p:cNvPr id="3" name="Image 0" descr="preencoded.png"/>
          <p:cNvPicPr>
            <a:picLocks noChangeAspect="1"/>
          </p:cNvPicPr>
          <p:nvPr/>
        </p:nvPicPr>
        <p:blipFill>
          <a:blip r:embed="rId3"/>
          <a:stretch>
            <a:fillRect/>
          </a:stretch>
        </p:blipFill>
        <p:spPr>
          <a:xfrm>
            <a:off x="410528" y="1605280"/>
            <a:ext cx="3320296" cy="2288857"/>
          </a:xfrm>
          <a:prstGeom prst="rect">
            <a:avLst/>
          </a:prstGeom>
        </p:spPr>
      </p:pic>
      <p:sp>
        <p:nvSpPr>
          <p:cNvPr id="4" name="Text 1"/>
          <p:cNvSpPr/>
          <p:nvPr/>
        </p:nvSpPr>
        <p:spPr>
          <a:xfrm>
            <a:off x="410528" y="4649366"/>
            <a:ext cx="3320296" cy="165065"/>
          </a:xfrm>
          <a:prstGeom prst="rect">
            <a:avLst/>
          </a:prstGeom>
          <a:noFill/>
          <a:ln/>
        </p:spPr>
        <p:txBody>
          <a:bodyPr wrap="none" lIns="0" tIns="0" rIns="0" bIns="0" rtlCol="0" anchor="t"/>
          <a:lstStyle/>
          <a:p>
            <a:pPr marL="0" indent="0" algn="l">
              <a:buNone/>
            </a:pPr>
            <a:r>
              <a:rPr lang="en-US" sz="2400" kern="0" spc="-18" dirty="0">
                <a:solidFill>
                  <a:srgbClr val="272525"/>
                </a:solidFill>
                <a:latin typeface="Times New Roman" panose="02020603050405020304" pitchFamily="18" charset="0"/>
                <a:ea typeface="Inter" pitchFamily="34" charset="-122"/>
                <a:cs typeface="Times New Roman" panose="02020603050405020304" pitchFamily="18" charset="0"/>
              </a:rPr>
              <a:t>Logoped</a:t>
            </a:r>
            <a:endParaRPr lang="en-US" sz="2400" dirty="0">
              <a:latin typeface="Times New Roman" panose="02020603050405020304" pitchFamily="18" charset="0"/>
              <a:cs typeface="Times New Roman" panose="02020603050405020304" pitchFamily="18" charset="0"/>
            </a:endParaRPr>
          </a:p>
        </p:txBody>
      </p:sp>
      <p:sp>
        <p:nvSpPr>
          <p:cNvPr id="5" name="Text 2"/>
          <p:cNvSpPr/>
          <p:nvPr/>
        </p:nvSpPr>
        <p:spPr>
          <a:xfrm>
            <a:off x="410528" y="4954404"/>
            <a:ext cx="3320296" cy="2457529"/>
          </a:xfrm>
          <a:prstGeom prst="rect">
            <a:avLst/>
          </a:prstGeom>
          <a:noFill/>
          <a:ln/>
        </p:spPr>
        <p:txBody>
          <a:bodyPr wrap="square" lIns="0" tIns="0" rIns="0" bIns="0" rtlCol="0" anchor="t"/>
          <a:lstStyle/>
          <a:p>
            <a:pPr marL="0" indent="0" algn="l">
              <a:buNone/>
            </a:pPr>
            <a:r>
              <a:rPr lang="en-US" sz="2400" kern="0" spc="-18" dirty="0">
                <a:solidFill>
                  <a:srgbClr val="272525"/>
                </a:solidFill>
                <a:latin typeface="Times New Roman" panose="02020603050405020304" pitchFamily="18" charset="0"/>
                <a:ea typeface="Inter" pitchFamily="34" charset="-122"/>
                <a:cs typeface="Times New Roman" panose="02020603050405020304" pitchFamily="18" charset="0"/>
              </a:rPr>
              <a:t>Sóylew hám qatnasıq kónlikpelerin rawajlandırıwda áhmiyetli rol oynaydı. Reabilitaciya procesiniń 25% úlesine iye.</a:t>
            </a:r>
            <a:endParaRPr lang="en-US" sz="2400" dirty="0">
              <a:latin typeface="Times New Roman" panose="02020603050405020304" pitchFamily="18" charset="0"/>
              <a:cs typeface="Times New Roman" panose="02020603050405020304" pitchFamily="18" charset="0"/>
            </a:endParaRPr>
          </a:p>
        </p:txBody>
      </p:sp>
      <p:pic>
        <p:nvPicPr>
          <p:cNvPr id="6" name="Image 1" descr="preencoded.png"/>
          <p:cNvPicPr>
            <a:picLocks noChangeAspect="1"/>
          </p:cNvPicPr>
          <p:nvPr/>
        </p:nvPicPr>
        <p:blipFill>
          <a:blip r:embed="rId4"/>
          <a:stretch>
            <a:fillRect/>
          </a:stretch>
        </p:blipFill>
        <p:spPr>
          <a:xfrm>
            <a:off x="3906797" y="1605280"/>
            <a:ext cx="3320415" cy="2288942"/>
          </a:xfrm>
          <a:prstGeom prst="rect">
            <a:avLst/>
          </a:prstGeom>
        </p:spPr>
      </p:pic>
      <p:sp>
        <p:nvSpPr>
          <p:cNvPr id="7" name="Text 3"/>
          <p:cNvSpPr/>
          <p:nvPr/>
        </p:nvSpPr>
        <p:spPr>
          <a:xfrm>
            <a:off x="3906798" y="4649485"/>
            <a:ext cx="3320415" cy="165065"/>
          </a:xfrm>
          <a:prstGeom prst="rect">
            <a:avLst/>
          </a:prstGeom>
          <a:noFill/>
          <a:ln/>
        </p:spPr>
        <p:txBody>
          <a:bodyPr wrap="none" lIns="0" tIns="0" rIns="0" bIns="0" rtlCol="0" anchor="t"/>
          <a:lstStyle/>
          <a:p>
            <a:pPr marL="0" indent="0" algn="l">
              <a:buNone/>
            </a:pPr>
            <a:r>
              <a:rPr lang="en-US" sz="2400" kern="0" spc="-18" dirty="0">
                <a:solidFill>
                  <a:srgbClr val="272525"/>
                </a:solidFill>
                <a:latin typeface="Times New Roman" panose="02020603050405020304" pitchFamily="18" charset="0"/>
                <a:ea typeface="Inter" pitchFamily="34" charset="-122"/>
                <a:cs typeface="Times New Roman" panose="02020603050405020304" pitchFamily="18" charset="0"/>
              </a:rPr>
              <a:t>Defektolog</a:t>
            </a:r>
            <a:endParaRPr lang="en-US" sz="2400" dirty="0">
              <a:latin typeface="Times New Roman" panose="02020603050405020304" pitchFamily="18" charset="0"/>
              <a:cs typeface="Times New Roman" panose="02020603050405020304" pitchFamily="18" charset="0"/>
            </a:endParaRPr>
          </a:p>
        </p:txBody>
      </p:sp>
      <p:sp>
        <p:nvSpPr>
          <p:cNvPr id="8" name="Text 4"/>
          <p:cNvSpPr/>
          <p:nvPr/>
        </p:nvSpPr>
        <p:spPr>
          <a:xfrm>
            <a:off x="3906798" y="4954523"/>
            <a:ext cx="3320415" cy="2829059"/>
          </a:xfrm>
          <a:prstGeom prst="rect">
            <a:avLst/>
          </a:prstGeom>
          <a:noFill/>
          <a:ln/>
        </p:spPr>
        <p:txBody>
          <a:bodyPr wrap="square" lIns="0" tIns="0" rIns="0" bIns="0" rtlCol="0" anchor="t"/>
          <a:lstStyle/>
          <a:p>
            <a:pPr marL="0" indent="0" algn="l">
              <a:buNone/>
            </a:pPr>
            <a:r>
              <a:rPr lang="en-US" sz="2400" kern="0" spc="-18" dirty="0">
                <a:solidFill>
                  <a:srgbClr val="272525"/>
                </a:solidFill>
                <a:latin typeface="Times New Roman" panose="02020603050405020304" pitchFamily="18" charset="0"/>
                <a:ea typeface="Inter" pitchFamily="34" charset="-122"/>
                <a:cs typeface="Times New Roman" panose="02020603050405020304" pitchFamily="18" charset="0"/>
              </a:rPr>
              <a:t>Balalardıń imkaniyatların bahalaydı, arnawlı bilim beriw hám sociallıq qábiletlerdi rawajlandırıwǵa baǵdarlaydı. Processtiń 20% úlesin iyeleydi.</a:t>
            </a:r>
            <a:endParaRPr lang="en-US" sz="2400" dirty="0">
              <a:latin typeface="Times New Roman" panose="02020603050405020304" pitchFamily="18" charset="0"/>
              <a:cs typeface="Times New Roman" panose="02020603050405020304" pitchFamily="18" charset="0"/>
            </a:endParaRPr>
          </a:p>
        </p:txBody>
      </p:sp>
      <p:pic>
        <p:nvPicPr>
          <p:cNvPr id="9" name="Image 2" descr="preencoded.png"/>
          <p:cNvPicPr>
            <a:picLocks noChangeAspect="1"/>
          </p:cNvPicPr>
          <p:nvPr/>
        </p:nvPicPr>
        <p:blipFill>
          <a:blip r:embed="rId5"/>
          <a:stretch>
            <a:fillRect/>
          </a:stretch>
        </p:blipFill>
        <p:spPr>
          <a:xfrm>
            <a:off x="7403187" y="1605280"/>
            <a:ext cx="3320296" cy="2288857"/>
          </a:xfrm>
          <a:prstGeom prst="rect">
            <a:avLst/>
          </a:prstGeom>
        </p:spPr>
      </p:pic>
      <p:sp>
        <p:nvSpPr>
          <p:cNvPr id="10" name="Text 5"/>
          <p:cNvSpPr/>
          <p:nvPr/>
        </p:nvSpPr>
        <p:spPr>
          <a:xfrm>
            <a:off x="7403187" y="4649366"/>
            <a:ext cx="3320296" cy="165065"/>
          </a:xfrm>
          <a:prstGeom prst="rect">
            <a:avLst/>
          </a:prstGeom>
          <a:noFill/>
          <a:ln/>
        </p:spPr>
        <p:txBody>
          <a:bodyPr wrap="none" lIns="0" tIns="0" rIns="0" bIns="0" rtlCol="0" anchor="t"/>
          <a:lstStyle/>
          <a:p>
            <a:pPr marL="0" indent="0" algn="l">
              <a:buNone/>
            </a:pPr>
            <a:r>
              <a:rPr lang="en-US" sz="2400" kern="0" spc="-18" dirty="0">
                <a:solidFill>
                  <a:srgbClr val="272525"/>
                </a:solidFill>
                <a:latin typeface="Times New Roman" panose="02020603050405020304" pitchFamily="18" charset="0"/>
                <a:ea typeface="Inter" pitchFamily="34" charset="-122"/>
                <a:cs typeface="Times New Roman" panose="02020603050405020304" pitchFamily="18" charset="0"/>
              </a:rPr>
              <a:t>Psixolog</a:t>
            </a:r>
            <a:endParaRPr lang="en-US" sz="2400" dirty="0">
              <a:latin typeface="Times New Roman" panose="02020603050405020304" pitchFamily="18" charset="0"/>
              <a:cs typeface="Times New Roman" panose="02020603050405020304" pitchFamily="18" charset="0"/>
            </a:endParaRPr>
          </a:p>
        </p:txBody>
      </p:sp>
      <p:sp>
        <p:nvSpPr>
          <p:cNvPr id="11" name="Text 6"/>
          <p:cNvSpPr/>
          <p:nvPr/>
        </p:nvSpPr>
        <p:spPr>
          <a:xfrm>
            <a:off x="7403187" y="4954404"/>
            <a:ext cx="3320296" cy="2457529"/>
          </a:xfrm>
          <a:prstGeom prst="rect">
            <a:avLst/>
          </a:prstGeom>
          <a:noFill/>
          <a:ln/>
        </p:spPr>
        <p:txBody>
          <a:bodyPr wrap="square" lIns="0" tIns="0" rIns="0" bIns="0" rtlCol="0" anchor="t"/>
          <a:lstStyle/>
          <a:p>
            <a:pPr marL="0" indent="0" algn="l">
              <a:buNone/>
            </a:pPr>
            <a:r>
              <a:rPr lang="en-US" sz="2400" kern="0" spc="-18" dirty="0">
                <a:solidFill>
                  <a:srgbClr val="272525"/>
                </a:solidFill>
                <a:latin typeface="Times New Roman" panose="02020603050405020304" pitchFamily="18" charset="0"/>
                <a:ea typeface="Inter" pitchFamily="34" charset="-122"/>
                <a:cs typeface="Times New Roman" panose="02020603050405020304" pitchFamily="18" charset="0"/>
              </a:rPr>
              <a:t>Emocional hám minez-qulıq mashqalaların anıqlaw hám saplastırıwda járdem beredi. Reabilitaciyada 15% tásir kórsetedi.</a:t>
            </a:r>
            <a:endParaRPr lang="en-US" sz="2400" dirty="0">
              <a:latin typeface="Times New Roman" panose="02020603050405020304" pitchFamily="18" charset="0"/>
              <a:cs typeface="Times New Roman" panose="02020603050405020304" pitchFamily="18" charset="0"/>
            </a:endParaRPr>
          </a:p>
        </p:txBody>
      </p:sp>
      <p:pic>
        <p:nvPicPr>
          <p:cNvPr id="12" name="Image 3" descr="preencoded.png"/>
          <p:cNvPicPr>
            <a:picLocks noChangeAspect="1"/>
          </p:cNvPicPr>
          <p:nvPr/>
        </p:nvPicPr>
        <p:blipFill>
          <a:blip r:embed="rId6"/>
          <a:stretch>
            <a:fillRect/>
          </a:stretch>
        </p:blipFill>
        <p:spPr>
          <a:xfrm>
            <a:off x="10899458" y="1605280"/>
            <a:ext cx="3320415" cy="2288942"/>
          </a:xfrm>
          <a:prstGeom prst="rect">
            <a:avLst/>
          </a:prstGeom>
        </p:spPr>
      </p:pic>
      <p:sp>
        <p:nvSpPr>
          <p:cNvPr id="13" name="Text 7"/>
          <p:cNvSpPr/>
          <p:nvPr/>
        </p:nvSpPr>
        <p:spPr>
          <a:xfrm>
            <a:off x="10899458" y="4649485"/>
            <a:ext cx="3320415" cy="165065"/>
          </a:xfrm>
          <a:prstGeom prst="rect">
            <a:avLst/>
          </a:prstGeom>
          <a:noFill/>
          <a:ln/>
        </p:spPr>
        <p:txBody>
          <a:bodyPr wrap="none" lIns="0" tIns="0" rIns="0" bIns="0" rtlCol="0" anchor="t"/>
          <a:lstStyle/>
          <a:p>
            <a:pPr marL="0" indent="0" algn="l">
              <a:buNone/>
            </a:pPr>
            <a:r>
              <a:rPr lang="en-US" sz="2400" kern="0" spc="-18" dirty="0">
                <a:solidFill>
                  <a:srgbClr val="272525"/>
                </a:solidFill>
                <a:latin typeface="Times New Roman" panose="02020603050405020304" pitchFamily="18" charset="0"/>
                <a:ea typeface="Inter" pitchFamily="34" charset="-122"/>
                <a:cs typeface="Times New Roman" panose="02020603050405020304" pitchFamily="18" charset="0"/>
              </a:rPr>
              <a:t>Nevrolog</a:t>
            </a:r>
            <a:endParaRPr lang="en-US" sz="2400" dirty="0">
              <a:latin typeface="Times New Roman" panose="02020603050405020304" pitchFamily="18" charset="0"/>
              <a:cs typeface="Times New Roman" panose="02020603050405020304" pitchFamily="18" charset="0"/>
            </a:endParaRPr>
          </a:p>
        </p:txBody>
      </p:sp>
      <p:sp>
        <p:nvSpPr>
          <p:cNvPr id="14" name="Text 8"/>
          <p:cNvSpPr/>
          <p:nvPr/>
        </p:nvSpPr>
        <p:spPr>
          <a:xfrm>
            <a:off x="10899458" y="4954523"/>
            <a:ext cx="3320415" cy="2300224"/>
          </a:xfrm>
          <a:prstGeom prst="rect">
            <a:avLst/>
          </a:prstGeom>
          <a:noFill/>
          <a:ln/>
        </p:spPr>
        <p:txBody>
          <a:bodyPr wrap="square" lIns="0" tIns="0" rIns="0" bIns="0" rtlCol="0" anchor="t"/>
          <a:lstStyle/>
          <a:p>
            <a:pPr marL="0" indent="0" algn="l">
              <a:buNone/>
            </a:pPr>
            <a:r>
              <a:rPr lang="en-US" sz="2400" kern="0" spc="-18" dirty="0">
                <a:solidFill>
                  <a:srgbClr val="272525"/>
                </a:solidFill>
                <a:latin typeface="Times New Roman" panose="02020603050405020304" pitchFamily="18" charset="0"/>
                <a:ea typeface="Inter" pitchFamily="34" charset="-122"/>
                <a:cs typeface="Times New Roman" panose="02020603050405020304" pitchFamily="18" charset="0"/>
              </a:rPr>
              <a:t>Oraylıq hám periferik nerv sisteması jaǵdayın bahalap, yemlew strategiyaların belgileydi. Reabilitaciyada 10% qatnasadı.</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4" descr="preencoded.png"/>
          <p:cNvPicPr>
            <a:picLocks noChangeAspect="1"/>
          </p:cNvPicPr>
          <p:nvPr/>
        </p:nvPicPr>
        <p:blipFill>
          <a:blip r:embed="rId2"/>
          <a:stretch>
            <a:fillRect/>
          </a:stretch>
        </p:blipFill>
        <p:spPr>
          <a:xfrm>
            <a:off x="893406" y="1483995"/>
            <a:ext cx="3320296" cy="2052042"/>
          </a:xfrm>
          <a:prstGeom prst="rect">
            <a:avLst/>
          </a:prstGeom>
        </p:spPr>
      </p:pic>
      <p:sp>
        <p:nvSpPr>
          <p:cNvPr id="3" name="Text 9"/>
          <p:cNvSpPr/>
          <p:nvPr/>
        </p:nvSpPr>
        <p:spPr>
          <a:xfrm>
            <a:off x="893406" y="3682603"/>
            <a:ext cx="3320296" cy="234672"/>
          </a:xfrm>
          <a:prstGeom prst="rect">
            <a:avLst/>
          </a:prstGeom>
          <a:noFill/>
          <a:ln/>
        </p:spPr>
        <p:txBody>
          <a:bodyPr wrap="none" lIns="0" tIns="0" rIns="0" bIns="0" rtlCol="0" anchor="t"/>
          <a:lstStyle/>
          <a:p>
            <a:pPr marL="0" indent="0" algn="l">
              <a:buNone/>
            </a:pPr>
            <a:r>
              <a:rPr lang="en-US" sz="2400" kern="0" spc="-18" dirty="0">
                <a:solidFill>
                  <a:srgbClr val="272525"/>
                </a:solidFill>
                <a:latin typeface="Times New Roman" panose="02020603050405020304" pitchFamily="18" charset="0"/>
                <a:ea typeface="Inter" pitchFamily="34" charset="-122"/>
                <a:cs typeface="Times New Roman" panose="02020603050405020304" pitchFamily="18" charset="0"/>
              </a:rPr>
              <a:t>Fizioterapevt</a:t>
            </a:r>
            <a:endParaRPr lang="en-US" sz="2400" dirty="0">
              <a:latin typeface="Times New Roman" panose="02020603050405020304" pitchFamily="18" charset="0"/>
              <a:cs typeface="Times New Roman" panose="02020603050405020304" pitchFamily="18" charset="0"/>
            </a:endParaRPr>
          </a:p>
        </p:txBody>
      </p:sp>
      <p:sp>
        <p:nvSpPr>
          <p:cNvPr id="4" name="Text 10"/>
          <p:cNvSpPr/>
          <p:nvPr/>
        </p:nvSpPr>
        <p:spPr>
          <a:xfrm>
            <a:off x="893406" y="3987641"/>
            <a:ext cx="3320296" cy="704017"/>
          </a:xfrm>
          <a:prstGeom prst="rect">
            <a:avLst/>
          </a:prstGeom>
          <a:noFill/>
          <a:ln/>
        </p:spPr>
        <p:txBody>
          <a:bodyPr wrap="square" lIns="0" tIns="0" rIns="0" bIns="0" rtlCol="0" anchor="t"/>
          <a:lstStyle/>
          <a:p>
            <a:pPr marL="0" indent="0" algn="l">
              <a:buNone/>
            </a:pPr>
            <a:r>
              <a:rPr lang="en-US" sz="2400" kern="0" spc="-18" dirty="0">
                <a:solidFill>
                  <a:srgbClr val="272525"/>
                </a:solidFill>
                <a:latin typeface="Times New Roman" panose="02020603050405020304" pitchFamily="18" charset="0"/>
                <a:ea typeface="Inter" pitchFamily="34" charset="-122"/>
                <a:cs typeface="Times New Roman" panose="02020603050405020304" pitchFamily="18" charset="0"/>
              </a:rPr>
              <a:t>Háreket funkciyaların tiklew hám motor sheberliklerin rawajlandırıwda belsene qatnasadı. Processke 15% úles qosadı.</a:t>
            </a:r>
            <a:endParaRPr lang="en-US" sz="2400" dirty="0">
              <a:latin typeface="Times New Roman" panose="02020603050405020304" pitchFamily="18" charset="0"/>
              <a:cs typeface="Times New Roman" panose="02020603050405020304" pitchFamily="18" charset="0"/>
            </a:endParaRPr>
          </a:p>
        </p:txBody>
      </p:sp>
      <p:pic>
        <p:nvPicPr>
          <p:cNvPr id="5" name="Image 5" descr="preencoded.png"/>
          <p:cNvPicPr>
            <a:picLocks noChangeAspect="1"/>
          </p:cNvPicPr>
          <p:nvPr/>
        </p:nvPicPr>
        <p:blipFill>
          <a:blip r:embed="rId3"/>
          <a:stretch>
            <a:fillRect/>
          </a:stretch>
        </p:blipFill>
        <p:spPr>
          <a:xfrm>
            <a:off x="5679996" y="1483995"/>
            <a:ext cx="3320415" cy="2052161"/>
          </a:xfrm>
          <a:prstGeom prst="rect">
            <a:avLst/>
          </a:prstGeom>
        </p:spPr>
      </p:pic>
      <p:sp>
        <p:nvSpPr>
          <p:cNvPr id="6" name="Text 11"/>
          <p:cNvSpPr/>
          <p:nvPr/>
        </p:nvSpPr>
        <p:spPr>
          <a:xfrm>
            <a:off x="5679996" y="3682722"/>
            <a:ext cx="3320415" cy="234672"/>
          </a:xfrm>
          <a:prstGeom prst="rect">
            <a:avLst/>
          </a:prstGeom>
          <a:noFill/>
          <a:ln/>
        </p:spPr>
        <p:txBody>
          <a:bodyPr wrap="none" lIns="0" tIns="0" rIns="0" bIns="0" rtlCol="0" anchor="t"/>
          <a:lstStyle/>
          <a:p>
            <a:pPr marL="0" indent="0" algn="l">
              <a:buNone/>
            </a:pPr>
            <a:r>
              <a:rPr lang="en-US" sz="2400" kern="0" spc="-18" dirty="0">
                <a:solidFill>
                  <a:srgbClr val="272525"/>
                </a:solidFill>
                <a:latin typeface="Times New Roman" panose="02020603050405020304" pitchFamily="18" charset="0"/>
                <a:ea typeface="Inter" pitchFamily="34" charset="-122"/>
                <a:cs typeface="Times New Roman" panose="02020603050405020304" pitchFamily="18" charset="0"/>
              </a:rPr>
              <a:t>Ergoterapevt</a:t>
            </a:r>
            <a:endParaRPr lang="en-US" sz="2400" dirty="0">
              <a:latin typeface="Times New Roman" panose="02020603050405020304" pitchFamily="18" charset="0"/>
              <a:cs typeface="Times New Roman" panose="02020603050405020304" pitchFamily="18" charset="0"/>
            </a:endParaRPr>
          </a:p>
        </p:txBody>
      </p:sp>
      <p:sp>
        <p:nvSpPr>
          <p:cNvPr id="7" name="Text 12"/>
          <p:cNvSpPr/>
          <p:nvPr/>
        </p:nvSpPr>
        <p:spPr>
          <a:xfrm>
            <a:off x="5679996" y="3987760"/>
            <a:ext cx="3320415" cy="704017"/>
          </a:xfrm>
          <a:prstGeom prst="rect">
            <a:avLst/>
          </a:prstGeom>
          <a:noFill/>
          <a:ln/>
        </p:spPr>
        <p:txBody>
          <a:bodyPr wrap="square" lIns="0" tIns="0" rIns="0" bIns="0" rtlCol="0" anchor="t"/>
          <a:lstStyle/>
          <a:p>
            <a:pPr marL="0" indent="0" algn="l">
              <a:buNone/>
            </a:pPr>
            <a:r>
              <a:rPr lang="en-US" sz="2400" kern="0" spc="-18" dirty="0">
                <a:solidFill>
                  <a:srgbClr val="272525"/>
                </a:solidFill>
                <a:latin typeface="Times New Roman" panose="02020603050405020304" pitchFamily="18" charset="0"/>
                <a:ea typeface="Inter" pitchFamily="34" charset="-122"/>
                <a:cs typeface="Times New Roman" panose="02020603050405020304" pitchFamily="18" charset="0"/>
              </a:rPr>
              <a:t>Balalardıń kúndelikli turmıs kónlikpelerin arttırıwǵa járdem beredi, erkin iskerligin rawajlandıradı. Reabilitaciya úlesi 10%.</a:t>
            </a:r>
            <a:endParaRPr lang="en-US" sz="2400" dirty="0">
              <a:latin typeface="Times New Roman" panose="02020603050405020304" pitchFamily="18" charset="0"/>
              <a:cs typeface="Times New Roman" panose="02020603050405020304" pitchFamily="18" charset="0"/>
            </a:endParaRPr>
          </a:p>
        </p:txBody>
      </p:sp>
      <p:pic>
        <p:nvPicPr>
          <p:cNvPr id="8" name="Image 6" descr="preencoded.png"/>
          <p:cNvPicPr>
            <a:picLocks noChangeAspect="1"/>
          </p:cNvPicPr>
          <p:nvPr/>
        </p:nvPicPr>
        <p:blipFill>
          <a:blip r:embed="rId4"/>
          <a:stretch>
            <a:fillRect/>
          </a:stretch>
        </p:blipFill>
        <p:spPr>
          <a:xfrm>
            <a:off x="10466705" y="1483995"/>
            <a:ext cx="3320296" cy="2052042"/>
          </a:xfrm>
          <a:prstGeom prst="rect">
            <a:avLst/>
          </a:prstGeom>
        </p:spPr>
      </p:pic>
      <p:sp>
        <p:nvSpPr>
          <p:cNvPr id="9" name="Text 13"/>
          <p:cNvSpPr/>
          <p:nvPr/>
        </p:nvSpPr>
        <p:spPr>
          <a:xfrm>
            <a:off x="10466705" y="3682603"/>
            <a:ext cx="3320296" cy="234672"/>
          </a:xfrm>
          <a:prstGeom prst="rect">
            <a:avLst/>
          </a:prstGeom>
          <a:noFill/>
          <a:ln/>
        </p:spPr>
        <p:txBody>
          <a:bodyPr wrap="none" lIns="0" tIns="0" rIns="0" bIns="0" rtlCol="0" anchor="t"/>
          <a:lstStyle/>
          <a:p>
            <a:pPr marL="0" indent="0" algn="l">
              <a:buNone/>
            </a:pPr>
            <a:r>
              <a:rPr lang="en-US" sz="2400" kern="0" spc="-18" dirty="0">
                <a:solidFill>
                  <a:srgbClr val="272525"/>
                </a:solidFill>
                <a:latin typeface="Times New Roman" panose="02020603050405020304" pitchFamily="18" charset="0"/>
                <a:ea typeface="Inter" pitchFamily="34" charset="-122"/>
                <a:cs typeface="Times New Roman" panose="02020603050405020304" pitchFamily="18" charset="0"/>
              </a:rPr>
              <a:t>Sociallıq xızmetker</a:t>
            </a:r>
            <a:endParaRPr lang="en-US" sz="2400" dirty="0">
              <a:latin typeface="Times New Roman" panose="02020603050405020304" pitchFamily="18" charset="0"/>
              <a:cs typeface="Times New Roman" panose="02020603050405020304" pitchFamily="18" charset="0"/>
            </a:endParaRPr>
          </a:p>
        </p:txBody>
      </p:sp>
      <p:sp>
        <p:nvSpPr>
          <p:cNvPr id="10" name="Text 14"/>
          <p:cNvSpPr/>
          <p:nvPr/>
        </p:nvSpPr>
        <p:spPr>
          <a:xfrm>
            <a:off x="10466705" y="3987641"/>
            <a:ext cx="3320296" cy="704017"/>
          </a:xfrm>
          <a:prstGeom prst="rect">
            <a:avLst/>
          </a:prstGeom>
          <a:noFill/>
          <a:ln/>
        </p:spPr>
        <p:txBody>
          <a:bodyPr wrap="square" lIns="0" tIns="0" rIns="0" bIns="0" rtlCol="0" anchor="t"/>
          <a:lstStyle/>
          <a:p>
            <a:pPr marL="0" indent="0" algn="l">
              <a:buNone/>
            </a:pPr>
            <a:r>
              <a:rPr lang="en-US" sz="2400" kern="0" spc="-18" dirty="0">
                <a:solidFill>
                  <a:srgbClr val="272525"/>
                </a:solidFill>
                <a:latin typeface="Times New Roman" panose="02020603050405020304" pitchFamily="18" charset="0"/>
                <a:ea typeface="Inter" pitchFamily="34" charset="-122"/>
                <a:cs typeface="Times New Roman" panose="02020603050405020304" pitchFamily="18" charset="0"/>
              </a:rPr>
              <a:t>Shańaraq hám jámiet penen baylanıslardı bekkemlep, resurslar menen támiyinleydi. Qollap-quwatlawdıń 5% in quraydı.</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36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rotWithShape="1">
          <a:blip r:embed="rId3"/>
          <a:srcRect b="10124"/>
          <a:stretch/>
        </p:blipFill>
        <p:spPr>
          <a:xfrm>
            <a:off x="8900160" y="677466"/>
            <a:ext cx="5486400" cy="7396480"/>
          </a:xfrm>
          <a:prstGeom prst="rect">
            <a:avLst/>
          </a:prstGeom>
        </p:spPr>
      </p:pic>
      <p:sp>
        <p:nvSpPr>
          <p:cNvPr id="3" name="Text 0"/>
          <p:cNvSpPr/>
          <p:nvPr/>
        </p:nvSpPr>
        <p:spPr>
          <a:xfrm>
            <a:off x="704969" y="677466"/>
            <a:ext cx="7734062" cy="1007269"/>
          </a:xfrm>
          <a:prstGeom prst="rect">
            <a:avLst/>
          </a:prstGeom>
          <a:noFill/>
          <a:ln/>
        </p:spPr>
        <p:txBody>
          <a:bodyPr wrap="square" lIns="0" tIns="0" rIns="0" bIns="0" rtlCol="0" anchor="t"/>
          <a:lstStyle/>
          <a:p>
            <a:pPr marL="0" indent="0" algn="l">
              <a:lnSpc>
                <a:spcPts val="3950"/>
              </a:lnSpc>
              <a:buNone/>
            </a:pPr>
            <a:r>
              <a:rPr lang="en-US" sz="3200" b="1" kern="0" spc="-95" dirty="0">
                <a:solidFill>
                  <a:srgbClr val="000000"/>
                </a:solidFill>
                <a:latin typeface="Times New Roman" panose="02020603050405020304" pitchFamily="18" charset="0"/>
                <a:ea typeface="Inter Bold" pitchFamily="34" charset="-122"/>
                <a:cs typeface="Times New Roman" panose="02020603050405020304" pitchFamily="18" charset="0"/>
              </a:rPr>
              <a:t>Kompleksli kemislik mazmunınıń zamanagóy túsinigi.</a:t>
            </a:r>
            <a:endParaRPr lang="en-US" sz="3200" dirty="0">
              <a:latin typeface="Times New Roman" panose="02020603050405020304" pitchFamily="18" charset="0"/>
              <a:cs typeface="Times New Roman" panose="02020603050405020304" pitchFamily="18" charset="0"/>
            </a:endParaRPr>
          </a:p>
        </p:txBody>
      </p:sp>
      <p:sp>
        <p:nvSpPr>
          <p:cNvPr id="4" name="Text 1"/>
          <p:cNvSpPr/>
          <p:nvPr/>
        </p:nvSpPr>
        <p:spPr>
          <a:xfrm>
            <a:off x="704969" y="1911310"/>
            <a:ext cx="7734062" cy="5640705"/>
          </a:xfrm>
          <a:prstGeom prst="rect">
            <a:avLst/>
          </a:prstGeom>
          <a:noFill/>
          <a:ln/>
        </p:spPr>
        <p:txBody>
          <a:bodyPr wrap="square" lIns="0" tIns="0" rIns="0" bIns="0" rtlCol="0" anchor="t"/>
          <a:lstStyle/>
          <a:p>
            <a:pPr marL="0" indent="0" algn="l">
              <a:lnSpc>
                <a:spcPts val="3150"/>
              </a:lnSpc>
              <a:buNone/>
            </a:pPr>
            <a:r>
              <a:rPr lang="en-US" sz="2000" kern="0" spc="-32" dirty="0">
                <a:solidFill>
                  <a:srgbClr val="272525"/>
                </a:solidFill>
                <a:latin typeface="Times New Roman" panose="02020603050405020304" pitchFamily="18" charset="0"/>
                <a:ea typeface="Inter" pitchFamily="34" charset="-122"/>
                <a:cs typeface="Times New Roman" panose="02020603050405020304" pitchFamily="18" charset="0"/>
              </a:rPr>
              <a:t>Kompleks kemshilikler zamanagóy logopediyalıq reabilitaciya tarawında, birneshe rawajlanıw kemislikleri yamasa buzılıwlarınıń birgelikte ushırasıwı sıpatında kóriledi. Bul nuqsanlar bir-biri menen óz ara tásirlesip, balalardıń fizikalıq, ruwxiy, sóylew hám sociallıq rawajlanıwına quramalı tásir kórsetedi. Kompleks kemislik túsinigi tek ǵana nevrologiya, mexanikalıq hám kognitiv faktorlardı óz ishine aladı, al olardı emlew de kóp tarmaqlı hám integraciyalıq qatnastı talap etedi. Sonıń menen birge, kompleksli kemshiliklerdiń túrleri hám olardıń etiologiyası, diagnostikası jáne reabilitaciya strategiyalarınıń tiykarları búgingi ilimiy izertlewlerde dıqqat orayında turıp, individual beyimlesetuǵın emlew usılların islep shıǵıwda áhmietli orın ieleydi. Usı prezentaciyada bul zamanagóy talqılaw hám logopediyalıq reabilitaciyaǵa tásiri tolıq sáwlelendiriledi.</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82335" y="627221"/>
            <a:ext cx="9176504" cy="415885"/>
          </a:xfrm>
          <a:prstGeom prst="rect">
            <a:avLst/>
          </a:prstGeom>
          <a:noFill/>
          <a:ln/>
        </p:spPr>
        <p:txBody>
          <a:bodyPr wrap="none" lIns="0" tIns="0" rIns="0" bIns="0" rtlCol="0" anchor="t"/>
          <a:lstStyle/>
          <a:p>
            <a:pPr marL="0" indent="0" algn="l">
              <a:lnSpc>
                <a:spcPts val="3250"/>
              </a:lnSpc>
              <a:buNone/>
            </a:pPr>
            <a:r>
              <a:rPr lang="en-US" sz="3200" b="1" kern="0" spc="-79" dirty="0">
                <a:latin typeface="Times New Roman" panose="02020603050405020304" pitchFamily="18" charset="0"/>
                <a:ea typeface="Inter Bold" pitchFamily="34" charset="-122"/>
                <a:cs typeface="Times New Roman" panose="02020603050405020304" pitchFamily="18" charset="0"/>
              </a:rPr>
              <a:t>Kompleksli kemshilikler túsinigi hám olardıń klassifikaciyası.</a:t>
            </a:r>
            <a:endParaRPr lang="en-US" sz="3200" dirty="0">
              <a:latin typeface="Times New Roman" panose="02020603050405020304" pitchFamily="18" charset="0"/>
              <a:cs typeface="Times New Roman" panose="02020603050405020304" pitchFamily="18" charset="0"/>
            </a:endParaRPr>
          </a:p>
        </p:txBody>
      </p:sp>
      <p:pic>
        <p:nvPicPr>
          <p:cNvPr id="3" name="Image 0" descr="preencoded.png"/>
          <p:cNvPicPr>
            <a:picLocks noChangeAspect="1"/>
          </p:cNvPicPr>
          <p:nvPr/>
        </p:nvPicPr>
        <p:blipFill>
          <a:blip r:embed="rId3"/>
          <a:stretch>
            <a:fillRect/>
          </a:stretch>
        </p:blipFill>
        <p:spPr>
          <a:xfrm>
            <a:off x="2837736" y="1375767"/>
            <a:ext cx="2221825" cy="1763554"/>
          </a:xfrm>
          <a:prstGeom prst="rect">
            <a:avLst/>
          </a:prstGeom>
        </p:spPr>
      </p:pic>
      <p:pic>
        <p:nvPicPr>
          <p:cNvPr id="4" name="Image 1" descr="preencoded.png"/>
          <p:cNvPicPr>
            <a:picLocks noChangeAspect="1"/>
          </p:cNvPicPr>
          <p:nvPr/>
        </p:nvPicPr>
        <p:blipFill>
          <a:blip r:embed="rId4"/>
          <a:stretch>
            <a:fillRect/>
          </a:stretch>
        </p:blipFill>
        <p:spPr>
          <a:xfrm>
            <a:off x="3831550" y="2350889"/>
            <a:ext cx="233958" cy="292418"/>
          </a:xfrm>
          <a:prstGeom prst="rect">
            <a:avLst/>
          </a:prstGeom>
        </p:spPr>
      </p:pic>
      <p:sp>
        <p:nvSpPr>
          <p:cNvPr id="5" name="Text 1"/>
          <p:cNvSpPr/>
          <p:nvPr/>
        </p:nvSpPr>
        <p:spPr>
          <a:xfrm>
            <a:off x="5225891" y="1542098"/>
            <a:ext cx="8655844" cy="332780"/>
          </a:xfrm>
          <a:prstGeom prst="rect">
            <a:avLst/>
          </a:prstGeom>
          <a:noFill/>
          <a:ln/>
        </p:spPr>
        <p:txBody>
          <a:bodyPr wrap="none" lIns="0" tIns="0" rIns="0" bIns="0" rtlCol="0" anchor="t"/>
          <a:lstStyle/>
          <a:p>
            <a:pPr marL="0" indent="0" algn="l">
              <a:lnSpc>
                <a:spcPts val="2600"/>
              </a:lnSpc>
              <a:buNone/>
            </a:pPr>
            <a:r>
              <a:rPr lang="en-US" sz="2000" kern="0" spc="-26" dirty="0">
                <a:latin typeface="Times New Roman" panose="02020603050405020304" pitchFamily="18" charset="0"/>
                <a:ea typeface="Inter" pitchFamily="34" charset="-122"/>
                <a:cs typeface="Times New Roman" panose="02020603050405020304" pitchFamily="18" charset="0"/>
              </a:rPr>
              <a:t>Kompleksli kemshilik</a:t>
            </a:r>
            <a:endParaRPr lang="en-US" sz="2000" dirty="0">
              <a:latin typeface="Times New Roman" panose="02020603050405020304" pitchFamily="18" charset="0"/>
              <a:cs typeface="Times New Roman" panose="02020603050405020304" pitchFamily="18" charset="0"/>
            </a:endParaRPr>
          </a:p>
        </p:txBody>
      </p:sp>
      <p:sp>
        <p:nvSpPr>
          <p:cNvPr id="6" name="Text 2"/>
          <p:cNvSpPr/>
          <p:nvPr/>
        </p:nvSpPr>
        <p:spPr>
          <a:xfrm>
            <a:off x="5225891" y="1974652"/>
            <a:ext cx="8655844" cy="998339"/>
          </a:xfrm>
          <a:prstGeom prst="rect">
            <a:avLst/>
          </a:prstGeom>
          <a:noFill/>
          <a:ln/>
        </p:spPr>
        <p:txBody>
          <a:bodyPr wrap="square" lIns="0" tIns="0" rIns="0" bIns="0" rtlCol="0" anchor="t"/>
          <a:lstStyle/>
          <a:p>
            <a:pPr marL="0" indent="0" algn="l">
              <a:lnSpc>
                <a:spcPts val="2600"/>
              </a:lnSpc>
              <a:buNone/>
            </a:pPr>
            <a:r>
              <a:rPr lang="en-US" sz="2000" kern="0" spc="-26" dirty="0">
                <a:latin typeface="Times New Roman" panose="02020603050405020304" pitchFamily="18" charset="0"/>
                <a:ea typeface="Inter" pitchFamily="34" charset="-122"/>
                <a:cs typeface="Times New Roman" panose="02020603050405020304" pitchFamily="18" charset="0"/>
              </a:rPr>
              <a:t>Bir waqıttıń ózinde bir neshe rawajlanıw nuqsanları yamasa buzılıwlarınıń ushırasıwı, bul buzılıwlar óz ara quramalı tásir kórsetip, balanıń ulıwma rawajlanıwına sezilerli sheklewler keltirip shıǵaradı.</a:t>
            </a:r>
            <a:endParaRPr lang="en-US" sz="2000" dirty="0">
              <a:latin typeface="Times New Roman" panose="02020603050405020304" pitchFamily="18" charset="0"/>
              <a:cs typeface="Times New Roman" panose="02020603050405020304" pitchFamily="18" charset="0"/>
            </a:endParaRPr>
          </a:p>
        </p:txBody>
      </p:sp>
      <p:sp>
        <p:nvSpPr>
          <p:cNvPr id="7" name="Shape 3"/>
          <p:cNvSpPr/>
          <p:nvPr/>
        </p:nvSpPr>
        <p:spPr>
          <a:xfrm>
            <a:off x="5101114" y="3150513"/>
            <a:ext cx="8905399" cy="11430"/>
          </a:xfrm>
          <a:prstGeom prst="roundRect">
            <a:avLst>
              <a:gd name="adj" fmla="val 611406"/>
            </a:avLst>
          </a:prstGeom>
          <a:solidFill>
            <a:srgbClr val="C0C1D7"/>
          </a:solidFill>
          <a:ln/>
        </p:spPr>
      </p:sp>
      <p:pic>
        <p:nvPicPr>
          <p:cNvPr id="8" name="Image 2" descr="preencoded.png"/>
          <p:cNvPicPr>
            <a:picLocks noChangeAspect="1"/>
          </p:cNvPicPr>
          <p:nvPr/>
        </p:nvPicPr>
        <p:blipFill>
          <a:blip r:embed="rId5"/>
          <a:stretch>
            <a:fillRect/>
          </a:stretch>
        </p:blipFill>
        <p:spPr>
          <a:xfrm>
            <a:off x="1726883" y="3180874"/>
            <a:ext cx="4443651" cy="1763554"/>
          </a:xfrm>
          <a:prstGeom prst="rect">
            <a:avLst/>
          </a:prstGeom>
        </p:spPr>
      </p:pic>
      <p:pic>
        <p:nvPicPr>
          <p:cNvPr id="9" name="Image 3" descr="preencoded.png"/>
          <p:cNvPicPr>
            <a:picLocks noChangeAspect="1"/>
          </p:cNvPicPr>
          <p:nvPr/>
        </p:nvPicPr>
        <p:blipFill>
          <a:blip r:embed="rId6"/>
          <a:stretch>
            <a:fillRect/>
          </a:stretch>
        </p:blipFill>
        <p:spPr>
          <a:xfrm>
            <a:off x="3831669" y="3916442"/>
            <a:ext cx="233958" cy="292418"/>
          </a:xfrm>
          <a:prstGeom prst="rect">
            <a:avLst/>
          </a:prstGeom>
        </p:spPr>
      </p:pic>
      <p:sp>
        <p:nvSpPr>
          <p:cNvPr id="10" name="Text 4"/>
          <p:cNvSpPr/>
          <p:nvPr/>
        </p:nvSpPr>
        <p:spPr>
          <a:xfrm>
            <a:off x="6336863" y="3347204"/>
            <a:ext cx="7544872" cy="332780"/>
          </a:xfrm>
          <a:prstGeom prst="rect">
            <a:avLst/>
          </a:prstGeom>
          <a:noFill/>
          <a:ln/>
        </p:spPr>
        <p:txBody>
          <a:bodyPr wrap="none" lIns="0" tIns="0" rIns="0" bIns="0" rtlCol="0" anchor="t"/>
          <a:lstStyle/>
          <a:p>
            <a:pPr marL="0" indent="0" algn="l">
              <a:lnSpc>
                <a:spcPts val="2600"/>
              </a:lnSpc>
              <a:buNone/>
            </a:pPr>
            <a:r>
              <a:rPr lang="en-US" sz="2000" kern="0" spc="-26" dirty="0">
                <a:latin typeface="Times New Roman" panose="02020603050405020304" pitchFamily="18" charset="0"/>
                <a:ea typeface="Inter" pitchFamily="34" charset="-122"/>
                <a:cs typeface="Times New Roman" panose="02020603050405020304" pitchFamily="18" charset="0"/>
              </a:rPr>
              <a:t>Birlemshi kemshilikler</a:t>
            </a:r>
            <a:endParaRPr lang="en-US" sz="2000" dirty="0">
              <a:latin typeface="Times New Roman" panose="02020603050405020304" pitchFamily="18" charset="0"/>
              <a:cs typeface="Times New Roman" panose="02020603050405020304" pitchFamily="18" charset="0"/>
            </a:endParaRPr>
          </a:p>
        </p:txBody>
      </p:sp>
      <p:sp>
        <p:nvSpPr>
          <p:cNvPr id="11" name="Text 5"/>
          <p:cNvSpPr/>
          <p:nvPr/>
        </p:nvSpPr>
        <p:spPr>
          <a:xfrm>
            <a:off x="6336863" y="3779758"/>
            <a:ext cx="7544872" cy="998339"/>
          </a:xfrm>
          <a:prstGeom prst="rect">
            <a:avLst/>
          </a:prstGeom>
          <a:noFill/>
          <a:ln/>
        </p:spPr>
        <p:txBody>
          <a:bodyPr wrap="square" lIns="0" tIns="0" rIns="0" bIns="0" rtlCol="0" anchor="t"/>
          <a:lstStyle/>
          <a:p>
            <a:pPr marL="0" indent="0" algn="l">
              <a:lnSpc>
                <a:spcPts val="2600"/>
              </a:lnSpc>
              <a:buNone/>
            </a:pPr>
            <a:r>
              <a:rPr lang="en-US" sz="2000" kern="0" spc="-26" dirty="0">
                <a:latin typeface="Times New Roman" panose="02020603050405020304" pitchFamily="18" charset="0"/>
                <a:ea typeface="Inter" pitchFamily="34" charset="-122"/>
                <a:cs typeface="Times New Roman" panose="02020603050405020304" pitchFamily="18" charset="0"/>
              </a:rPr>
              <a:t>Tiykarınan oraylıq nerv sistemasındaǵı patologiyalar - miydegi paralich, miy zıyanlanıwı yamasa rawajlanıw buzılıwları nátiyjesinde kelip shıǵatuǵın tiykarǵı rawajlanıw mashqalaları.</a:t>
            </a:r>
            <a:endParaRPr lang="en-US" sz="2000" dirty="0">
              <a:latin typeface="Times New Roman" panose="02020603050405020304" pitchFamily="18" charset="0"/>
              <a:cs typeface="Times New Roman" panose="02020603050405020304" pitchFamily="18" charset="0"/>
            </a:endParaRPr>
          </a:p>
        </p:txBody>
      </p:sp>
      <p:sp>
        <p:nvSpPr>
          <p:cNvPr id="12" name="Shape 6"/>
          <p:cNvSpPr/>
          <p:nvPr/>
        </p:nvSpPr>
        <p:spPr>
          <a:xfrm>
            <a:off x="6212086" y="4955619"/>
            <a:ext cx="7794427" cy="11430"/>
          </a:xfrm>
          <a:prstGeom prst="roundRect">
            <a:avLst>
              <a:gd name="adj" fmla="val 611406"/>
            </a:avLst>
          </a:prstGeom>
          <a:solidFill>
            <a:srgbClr val="C0C1D7"/>
          </a:solidFill>
          <a:ln/>
        </p:spPr>
      </p:sp>
      <p:pic>
        <p:nvPicPr>
          <p:cNvPr id="13" name="Image 4" descr="preencoded.png"/>
          <p:cNvPicPr>
            <a:picLocks noChangeAspect="1"/>
          </p:cNvPicPr>
          <p:nvPr/>
        </p:nvPicPr>
        <p:blipFill>
          <a:blip r:embed="rId7"/>
          <a:stretch>
            <a:fillRect/>
          </a:stretch>
        </p:blipFill>
        <p:spPr>
          <a:xfrm>
            <a:off x="615910" y="4985980"/>
            <a:ext cx="6665476" cy="1763554"/>
          </a:xfrm>
          <a:prstGeom prst="rect">
            <a:avLst/>
          </a:prstGeom>
        </p:spPr>
      </p:pic>
      <p:pic>
        <p:nvPicPr>
          <p:cNvPr id="14" name="Image 5" descr="preencoded.png"/>
          <p:cNvPicPr>
            <a:picLocks noChangeAspect="1"/>
          </p:cNvPicPr>
          <p:nvPr/>
        </p:nvPicPr>
        <p:blipFill>
          <a:blip r:embed="rId8"/>
          <a:stretch>
            <a:fillRect/>
          </a:stretch>
        </p:blipFill>
        <p:spPr>
          <a:xfrm>
            <a:off x="3831550" y="5721548"/>
            <a:ext cx="233958" cy="292418"/>
          </a:xfrm>
          <a:prstGeom prst="rect">
            <a:avLst/>
          </a:prstGeom>
        </p:spPr>
      </p:pic>
      <p:sp>
        <p:nvSpPr>
          <p:cNvPr id="15" name="Text 7"/>
          <p:cNvSpPr/>
          <p:nvPr/>
        </p:nvSpPr>
        <p:spPr>
          <a:xfrm>
            <a:off x="7447717" y="5152311"/>
            <a:ext cx="6434018" cy="332780"/>
          </a:xfrm>
          <a:prstGeom prst="rect">
            <a:avLst/>
          </a:prstGeom>
          <a:noFill/>
          <a:ln/>
        </p:spPr>
        <p:txBody>
          <a:bodyPr wrap="none" lIns="0" tIns="0" rIns="0" bIns="0" rtlCol="0" anchor="t"/>
          <a:lstStyle/>
          <a:p>
            <a:pPr marL="0" indent="0" algn="l">
              <a:lnSpc>
                <a:spcPts val="2600"/>
              </a:lnSpc>
              <a:buNone/>
            </a:pPr>
            <a:r>
              <a:rPr lang="en-US" sz="2000" kern="0" spc="-26" dirty="0">
                <a:latin typeface="Times New Roman" panose="02020603050405020304" pitchFamily="18" charset="0"/>
                <a:ea typeface="Inter" pitchFamily="34" charset="-122"/>
                <a:cs typeface="Times New Roman" panose="02020603050405020304" pitchFamily="18" charset="0"/>
              </a:rPr>
              <a:t>Ekilemshi kemshilikler</a:t>
            </a:r>
            <a:endParaRPr lang="en-US" sz="2000" dirty="0">
              <a:latin typeface="Times New Roman" panose="02020603050405020304" pitchFamily="18" charset="0"/>
              <a:cs typeface="Times New Roman" panose="02020603050405020304" pitchFamily="18" charset="0"/>
            </a:endParaRPr>
          </a:p>
        </p:txBody>
      </p:sp>
      <p:sp>
        <p:nvSpPr>
          <p:cNvPr id="16" name="Text 8"/>
          <p:cNvSpPr/>
          <p:nvPr/>
        </p:nvSpPr>
        <p:spPr>
          <a:xfrm>
            <a:off x="7447717" y="5584865"/>
            <a:ext cx="6434018" cy="998339"/>
          </a:xfrm>
          <a:prstGeom prst="rect">
            <a:avLst/>
          </a:prstGeom>
          <a:noFill/>
          <a:ln/>
        </p:spPr>
        <p:txBody>
          <a:bodyPr wrap="square" lIns="0" tIns="0" rIns="0" bIns="0" rtlCol="0" anchor="t"/>
          <a:lstStyle/>
          <a:p>
            <a:pPr marL="0" indent="0" algn="l">
              <a:lnSpc>
                <a:spcPts val="2600"/>
              </a:lnSpc>
              <a:buNone/>
            </a:pPr>
            <a:r>
              <a:rPr lang="en-US" sz="2000" kern="0" spc="-26" dirty="0">
                <a:latin typeface="Times New Roman" panose="02020603050405020304" pitchFamily="18" charset="0"/>
                <a:ea typeface="Inter" pitchFamily="34" charset="-122"/>
                <a:cs typeface="Times New Roman" panose="02020603050405020304" pitchFamily="18" charset="0"/>
              </a:rPr>
              <a:t>Birlemshi kemshiliklerge baylanıslı kelip shıqqan yekilemshi buzılıwlar, máselen, sóylew kemislikleri, motor qábiletleriniń páseyiwi yamasa seziw mashqalaları sıyaqlı qosımsha sheklewler.</a:t>
            </a:r>
            <a:endParaRPr lang="en-US" sz="2000" dirty="0">
              <a:latin typeface="Times New Roman" panose="02020603050405020304" pitchFamily="18" charset="0"/>
              <a:cs typeface="Times New Roman" panose="02020603050405020304" pitchFamily="18" charset="0"/>
            </a:endParaRPr>
          </a:p>
        </p:txBody>
      </p:sp>
      <p:sp>
        <p:nvSpPr>
          <p:cNvPr id="17" name="Text 9"/>
          <p:cNvSpPr/>
          <p:nvPr/>
        </p:nvSpPr>
        <p:spPr>
          <a:xfrm>
            <a:off x="582335" y="6936700"/>
            <a:ext cx="13465731" cy="665559"/>
          </a:xfrm>
          <a:prstGeom prst="rect">
            <a:avLst/>
          </a:prstGeom>
          <a:noFill/>
          <a:ln/>
        </p:spPr>
        <p:txBody>
          <a:bodyPr wrap="square" lIns="0" tIns="0" rIns="0" bIns="0" rtlCol="0" anchor="t"/>
          <a:lstStyle/>
          <a:p>
            <a:pPr marL="0" indent="0" algn="l">
              <a:lnSpc>
                <a:spcPts val="2600"/>
              </a:lnSpc>
              <a:buNone/>
            </a:pPr>
            <a:r>
              <a:rPr lang="en-US" sz="2000" kern="0" spc="-26" dirty="0">
                <a:latin typeface="Times New Roman" panose="02020603050405020304" pitchFamily="18" charset="0"/>
                <a:ea typeface="Inter" pitchFamily="34" charset="-122"/>
                <a:cs typeface="Times New Roman" panose="02020603050405020304" pitchFamily="18" charset="0"/>
              </a:rPr>
              <a:t>Kompleks kemislikler - bul balanıń sóylew, háreket, intellektual, seziw hám seziw sıyaqlı rawajlanıw tarawlarında bir waqıttıń ózinde ushıraytuģın bir neshe kemislikler jıyındısı. </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61737" y="441365"/>
            <a:ext cx="5635228" cy="401241"/>
          </a:xfrm>
          <a:prstGeom prst="rect">
            <a:avLst/>
          </a:prstGeom>
          <a:noFill/>
          <a:ln/>
        </p:spPr>
        <p:txBody>
          <a:bodyPr wrap="none" lIns="0" tIns="0" rIns="0" bIns="0" rtlCol="0" anchor="t"/>
          <a:lstStyle/>
          <a:p>
            <a:pPr marL="0" indent="0">
              <a:lnSpc>
                <a:spcPts val="3150"/>
              </a:lnSpc>
              <a:buNone/>
            </a:pPr>
            <a:r>
              <a:rPr lang="en-US" sz="4000" b="1" kern="0" spc="-76" dirty="0">
                <a:latin typeface="Times New Roman" panose="02020603050405020304" pitchFamily="18" charset="0"/>
                <a:ea typeface="Inter Bold" pitchFamily="34" charset="-122"/>
                <a:cs typeface="Times New Roman" panose="02020603050405020304" pitchFamily="18" charset="0"/>
              </a:rPr>
              <a:t>Kompleks kemshiliklerdiń etiologiyası.</a:t>
            </a:r>
            <a:endParaRPr lang="en-US" sz="4000" dirty="0">
              <a:latin typeface="Times New Roman" panose="02020603050405020304" pitchFamily="18" charset="0"/>
              <a:cs typeface="Times New Roman" panose="02020603050405020304" pitchFamily="18" charset="0"/>
            </a:endParaRPr>
          </a:p>
        </p:txBody>
      </p:sp>
      <p:sp>
        <p:nvSpPr>
          <p:cNvPr id="3" name="Text 1"/>
          <p:cNvSpPr/>
          <p:nvPr/>
        </p:nvSpPr>
        <p:spPr>
          <a:xfrm>
            <a:off x="561737" y="1163598"/>
            <a:ext cx="4389715" cy="320992"/>
          </a:xfrm>
          <a:prstGeom prst="rect">
            <a:avLst/>
          </a:prstGeom>
          <a:noFill/>
          <a:ln/>
        </p:spPr>
        <p:txBody>
          <a:bodyPr wrap="none" lIns="0" tIns="0" rIns="0" bIns="0" rtlCol="0" anchor="t"/>
          <a:lstStyle/>
          <a:p>
            <a:pPr marL="0" indent="0">
              <a:lnSpc>
                <a:spcPts val="2500"/>
              </a:lnSpc>
              <a:buNone/>
            </a:pPr>
            <a:r>
              <a:rPr lang="en-US" sz="2400" kern="0" spc="-25" dirty="0">
                <a:latin typeface="Times New Roman" panose="02020603050405020304" pitchFamily="18" charset="0"/>
                <a:ea typeface="Inter" pitchFamily="34" charset="-122"/>
                <a:cs typeface="Times New Roman" panose="02020603050405020304" pitchFamily="18" charset="0"/>
              </a:rPr>
              <a:t>Genetik faktorlar</a:t>
            </a:r>
            <a:endParaRPr lang="en-US" sz="2400" dirty="0">
              <a:latin typeface="Times New Roman" panose="02020603050405020304" pitchFamily="18" charset="0"/>
              <a:cs typeface="Times New Roman" panose="02020603050405020304" pitchFamily="18" charset="0"/>
            </a:endParaRPr>
          </a:p>
        </p:txBody>
      </p:sp>
      <p:sp>
        <p:nvSpPr>
          <p:cNvPr id="4" name="Text 2"/>
          <p:cNvSpPr/>
          <p:nvPr/>
        </p:nvSpPr>
        <p:spPr>
          <a:xfrm>
            <a:off x="561737" y="1580793"/>
            <a:ext cx="4389715" cy="641985"/>
          </a:xfrm>
          <a:prstGeom prst="rect">
            <a:avLst/>
          </a:prstGeom>
          <a:noFill/>
          <a:ln/>
        </p:spPr>
        <p:txBody>
          <a:bodyPr wrap="square" lIns="0" tIns="0" rIns="0" bIns="0" rtlCol="0" anchor="t"/>
          <a:lstStyle/>
          <a:p>
            <a:pPr marL="0" indent="0">
              <a:lnSpc>
                <a:spcPts val="2500"/>
              </a:lnSpc>
              <a:buNone/>
            </a:pPr>
            <a:r>
              <a:rPr lang="en-US" sz="2400" kern="0" spc="-25" dirty="0">
                <a:latin typeface="Times New Roman" panose="02020603050405020304" pitchFamily="18" charset="0"/>
                <a:ea typeface="Inter" pitchFamily="34" charset="-122"/>
                <a:cs typeface="Times New Roman" panose="02020603050405020304" pitchFamily="18" charset="0"/>
              </a:rPr>
              <a:t>Xromosoma anomaliyaları hám násilden-násilge ótiwshi gen kesellikleri.</a:t>
            </a:r>
            <a:endParaRPr lang="en-US" sz="2400" dirty="0">
              <a:latin typeface="Times New Roman" panose="02020603050405020304" pitchFamily="18" charset="0"/>
              <a:cs typeface="Times New Roman" panose="02020603050405020304" pitchFamily="18" charset="0"/>
            </a:endParaRPr>
          </a:p>
        </p:txBody>
      </p:sp>
      <p:sp>
        <p:nvSpPr>
          <p:cNvPr id="5" name="Text 3"/>
          <p:cNvSpPr/>
          <p:nvPr/>
        </p:nvSpPr>
        <p:spPr>
          <a:xfrm>
            <a:off x="489644" y="2645884"/>
            <a:ext cx="4389715" cy="641985"/>
          </a:xfrm>
          <a:prstGeom prst="rect">
            <a:avLst/>
          </a:prstGeom>
          <a:noFill/>
          <a:ln/>
        </p:spPr>
        <p:txBody>
          <a:bodyPr wrap="square" lIns="0" tIns="0" rIns="0" bIns="0" rtlCol="0" anchor="t"/>
          <a:lstStyle/>
          <a:p>
            <a:pPr marL="342900" indent="-342900">
              <a:lnSpc>
                <a:spcPts val="2000"/>
              </a:lnSpc>
              <a:buSzPct val="100000"/>
              <a:buChar char="•"/>
            </a:pPr>
            <a:r>
              <a:rPr lang="en-US" sz="2400" kern="0" spc="-25" dirty="0">
                <a:latin typeface="Times New Roman" panose="02020603050405020304" pitchFamily="18" charset="0"/>
                <a:ea typeface="Inter" pitchFamily="34" charset="-122"/>
                <a:cs typeface="Times New Roman" panose="02020603050405020304" pitchFamily="18" charset="0"/>
              </a:rPr>
              <a:t>Daun sindromı (21-trisomiya) menen baylanıslı rawajlanıw kemislikleri.</a:t>
            </a:r>
            <a:endParaRPr lang="en-US" sz="2400" dirty="0">
              <a:latin typeface="Times New Roman" panose="02020603050405020304" pitchFamily="18" charset="0"/>
              <a:cs typeface="Times New Roman" panose="02020603050405020304" pitchFamily="18" charset="0"/>
            </a:endParaRPr>
          </a:p>
        </p:txBody>
      </p:sp>
      <p:sp>
        <p:nvSpPr>
          <p:cNvPr id="7" name="Text 5"/>
          <p:cNvSpPr/>
          <p:nvPr/>
        </p:nvSpPr>
        <p:spPr>
          <a:xfrm>
            <a:off x="489645" y="3568107"/>
            <a:ext cx="4389715" cy="641985"/>
          </a:xfrm>
          <a:prstGeom prst="rect">
            <a:avLst/>
          </a:prstGeom>
          <a:noFill/>
          <a:ln/>
        </p:spPr>
        <p:txBody>
          <a:bodyPr wrap="square" lIns="0" tIns="0" rIns="0" bIns="0" rtlCol="0" anchor="t"/>
          <a:lstStyle/>
          <a:p>
            <a:pPr marL="342900" indent="-342900">
              <a:lnSpc>
                <a:spcPts val="2000"/>
              </a:lnSpc>
              <a:buSzPct val="100000"/>
              <a:buChar char="•"/>
            </a:pPr>
            <a:r>
              <a:rPr lang="en-US" sz="2400" kern="0" spc="-25" dirty="0">
                <a:latin typeface="Times New Roman" panose="02020603050405020304" pitchFamily="18" charset="0"/>
                <a:ea typeface="Inter" pitchFamily="34" charset="-122"/>
                <a:cs typeface="Times New Roman" panose="02020603050405020304" pitchFamily="18" charset="0"/>
              </a:rPr>
              <a:t>Fragil X sindromı - miy arqalıǵı hám sóylew mashqalalarınıń sebebi.</a:t>
            </a:r>
            <a:endParaRPr lang="en-US" sz="2400" dirty="0">
              <a:latin typeface="Times New Roman" panose="02020603050405020304" pitchFamily="18" charset="0"/>
              <a:cs typeface="Times New Roman" panose="02020603050405020304" pitchFamily="18" charset="0"/>
            </a:endParaRPr>
          </a:p>
        </p:txBody>
      </p:sp>
      <p:pic>
        <p:nvPicPr>
          <p:cNvPr id="8" name="Image 0" descr="preencoded.png"/>
          <p:cNvPicPr>
            <a:picLocks noChangeAspect="1"/>
          </p:cNvPicPr>
          <p:nvPr/>
        </p:nvPicPr>
        <p:blipFill>
          <a:blip r:embed="rId3"/>
          <a:stretch>
            <a:fillRect/>
          </a:stretch>
        </p:blipFill>
        <p:spPr>
          <a:xfrm>
            <a:off x="4951452" y="2113717"/>
            <a:ext cx="4727377" cy="4727377"/>
          </a:xfrm>
          <a:prstGeom prst="rect">
            <a:avLst/>
          </a:prstGeom>
        </p:spPr>
      </p:pic>
      <p:pic>
        <p:nvPicPr>
          <p:cNvPr id="9" name="Image 1" descr="preencoded.png"/>
          <p:cNvPicPr>
            <a:picLocks noChangeAspect="1"/>
          </p:cNvPicPr>
          <p:nvPr/>
        </p:nvPicPr>
        <p:blipFill>
          <a:blip r:embed="rId4"/>
          <a:stretch>
            <a:fillRect/>
          </a:stretch>
        </p:blipFill>
        <p:spPr>
          <a:xfrm>
            <a:off x="6341507" y="3475553"/>
            <a:ext cx="225623" cy="282059"/>
          </a:xfrm>
          <a:prstGeom prst="rect">
            <a:avLst/>
          </a:prstGeom>
        </p:spPr>
      </p:pic>
      <p:sp>
        <p:nvSpPr>
          <p:cNvPr id="10" name="Text 6"/>
          <p:cNvSpPr/>
          <p:nvPr/>
        </p:nvSpPr>
        <p:spPr>
          <a:xfrm>
            <a:off x="9678829" y="1163598"/>
            <a:ext cx="4389834" cy="320992"/>
          </a:xfrm>
          <a:prstGeom prst="rect">
            <a:avLst/>
          </a:prstGeom>
          <a:noFill/>
          <a:ln/>
        </p:spPr>
        <p:txBody>
          <a:bodyPr wrap="none" lIns="0" tIns="0" rIns="0" bIns="0" rtlCol="0" anchor="t"/>
          <a:lstStyle/>
          <a:p>
            <a:pPr marL="0" indent="0">
              <a:lnSpc>
                <a:spcPts val="2500"/>
              </a:lnSpc>
              <a:buNone/>
            </a:pPr>
            <a:r>
              <a:rPr lang="en-US" sz="2400" kern="0" spc="-25" dirty="0">
                <a:latin typeface="Times New Roman" panose="02020603050405020304" pitchFamily="18" charset="0"/>
                <a:ea typeface="Inter" pitchFamily="34" charset="-122"/>
                <a:cs typeface="Times New Roman" panose="02020603050405020304" pitchFamily="18" charset="0"/>
              </a:rPr>
              <a:t>Prenatal faktorlar</a:t>
            </a:r>
            <a:endParaRPr lang="en-US" sz="2400" dirty="0">
              <a:latin typeface="Times New Roman" panose="02020603050405020304" pitchFamily="18" charset="0"/>
              <a:cs typeface="Times New Roman" panose="02020603050405020304" pitchFamily="18" charset="0"/>
            </a:endParaRPr>
          </a:p>
        </p:txBody>
      </p:sp>
      <p:sp>
        <p:nvSpPr>
          <p:cNvPr id="11" name="Text 7"/>
          <p:cNvSpPr/>
          <p:nvPr/>
        </p:nvSpPr>
        <p:spPr>
          <a:xfrm>
            <a:off x="9678829" y="1580793"/>
            <a:ext cx="4389834" cy="641985"/>
          </a:xfrm>
          <a:prstGeom prst="rect">
            <a:avLst/>
          </a:prstGeom>
          <a:noFill/>
          <a:ln/>
        </p:spPr>
        <p:txBody>
          <a:bodyPr wrap="square" lIns="0" tIns="0" rIns="0" bIns="0" rtlCol="0" anchor="t"/>
          <a:lstStyle/>
          <a:p>
            <a:pPr marL="0" indent="0">
              <a:lnSpc>
                <a:spcPts val="2500"/>
              </a:lnSpc>
              <a:buNone/>
            </a:pPr>
            <a:r>
              <a:rPr lang="en-US" sz="2400" kern="0" spc="-25" dirty="0">
                <a:latin typeface="Times New Roman" panose="02020603050405020304" pitchFamily="18" charset="0"/>
                <a:ea typeface="Inter" pitchFamily="34" charset="-122"/>
                <a:cs typeface="Times New Roman" panose="02020603050405020304" pitchFamily="18" charset="0"/>
              </a:rPr>
              <a:t>Hámiledarlıq dáwirinde hámile rawajlanıwına unamsız tásir etiwshi hár qıylı faktorlar</a:t>
            </a:r>
            <a:endParaRPr lang="en-US" sz="2400" dirty="0">
              <a:latin typeface="Times New Roman" panose="02020603050405020304" pitchFamily="18" charset="0"/>
              <a:cs typeface="Times New Roman" panose="02020603050405020304" pitchFamily="18" charset="0"/>
            </a:endParaRPr>
          </a:p>
        </p:txBody>
      </p:sp>
      <p:sp>
        <p:nvSpPr>
          <p:cNvPr id="12" name="Text 8"/>
          <p:cNvSpPr/>
          <p:nvPr/>
        </p:nvSpPr>
        <p:spPr>
          <a:xfrm>
            <a:off x="9678710" y="2827852"/>
            <a:ext cx="4389834" cy="641985"/>
          </a:xfrm>
          <a:prstGeom prst="rect">
            <a:avLst/>
          </a:prstGeom>
          <a:noFill/>
          <a:ln/>
        </p:spPr>
        <p:txBody>
          <a:bodyPr wrap="square" lIns="0" tIns="0" rIns="0" bIns="0" rtlCol="0" anchor="t"/>
          <a:lstStyle/>
          <a:p>
            <a:pPr marL="342900" indent="-342900">
              <a:lnSpc>
                <a:spcPts val="2000"/>
              </a:lnSpc>
              <a:buSzPct val="100000"/>
              <a:buChar char="•"/>
            </a:pPr>
            <a:r>
              <a:rPr lang="en-US" sz="2400" kern="0" spc="-25" dirty="0">
                <a:latin typeface="Times New Roman" panose="02020603050405020304" pitchFamily="18" charset="0"/>
                <a:ea typeface="Inter" pitchFamily="34" charset="-122"/>
                <a:cs typeface="Times New Roman" panose="02020603050405020304" pitchFamily="18" charset="0"/>
              </a:rPr>
              <a:t>Viruslı hám bakterial infekciyalar (mısalı, qızılsha, toksoplazmoz)</a:t>
            </a:r>
            <a:endParaRPr lang="en-US" sz="2400" dirty="0">
              <a:latin typeface="Times New Roman" panose="02020603050405020304" pitchFamily="18" charset="0"/>
              <a:cs typeface="Times New Roman" panose="02020603050405020304" pitchFamily="18" charset="0"/>
            </a:endParaRPr>
          </a:p>
        </p:txBody>
      </p:sp>
      <p:sp>
        <p:nvSpPr>
          <p:cNvPr id="13" name="Text 9"/>
          <p:cNvSpPr/>
          <p:nvPr/>
        </p:nvSpPr>
        <p:spPr>
          <a:xfrm>
            <a:off x="9678829" y="3538656"/>
            <a:ext cx="4389834" cy="641985"/>
          </a:xfrm>
          <a:prstGeom prst="rect">
            <a:avLst/>
          </a:prstGeom>
          <a:noFill/>
          <a:ln/>
        </p:spPr>
        <p:txBody>
          <a:bodyPr wrap="square" lIns="0" tIns="0" rIns="0" bIns="0" rtlCol="0" anchor="t"/>
          <a:lstStyle/>
          <a:p>
            <a:pPr marL="342900" indent="-342900">
              <a:lnSpc>
                <a:spcPts val="2000"/>
              </a:lnSpc>
              <a:buSzPct val="100000"/>
              <a:buChar char="•"/>
            </a:pPr>
            <a:r>
              <a:rPr lang="en-US" sz="2400" kern="0" spc="-25" dirty="0">
                <a:latin typeface="Times New Roman" panose="02020603050405020304" pitchFamily="18" charset="0"/>
                <a:ea typeface="Inter" pitchFamily="34" charset="-122"/>
                <a:cs typeface="Times New Roman" panose="02020603050405020304" pitchFamily="18" charset="0"/>
              </a:rPr>
              <a:t>Toksik zatlarǵa tásir (alkogol, antibiotikler, dáriler)</a:t>
            </a:r>
            <a:endParaRPr lang="en-US" sz="2400" dirty="0">
              <a:latin typeface="Times New Roman" panose="02020603050405020304" pitchFamily="18" charset="0"/>
              <a:cs typeface="Times New Roman" panose="02020603050405020304" pitchFamily="18" charset="0"/>
            </a:endParaRPr>
          </a:p>
        </p:txBody>
      </p:sp>
      <p:pic>
        <p:nvPicPr>
          <p:cNvPr id="15" name="Image 2" descr="preencoded.png"/>
          <p:cNvPicPr>
            <a:picLocks noChangeAspect="1"/>
          </p:cNvPicPr>
          <p:nvPr/>
        </p:nvPicPr>
        <p:blipFill>
          <a:blip r:embed="rId5"/>
          <a:stretch>
            <a:fillRect/>
          </a:stretch>
        </p:blipFill>
        <p:spPr>
          <a:xfrm>
            <a:off x="4951452" y="2113717"/>
            <a:ext cx="4727377" cy="4727377"/>
          </a:xfrm>
          <a:prstGeom prst="rect">
            <a:avLst/>
          </a:prstGeom>
        </p:spPr>
      </p:pic>
      <p:pic>
        <p:nvPicPr>
          <p:cNvPr id="16" name="Image 3" descr="preencoded.png"/>
          <p:cNvPicPr>
            <a:picLocks noChangeAspect="1"/>
          </p:cNvPicPr>
          <p:nvPr/>
        </p:nvPicPr>
        <p:blipFill>
          <a:blip r:embed="rId6"/>
          <a:stretch>
            <a:fillRect/>
          </a:stretch>
        </p:blipFill>
        <p:spPr>
          <a:xfrm>
            <a:off x="8062913" y="3475553"/>
            <a:ext cx="225623" cy="282059"/>
          </a:xfrm>
          <a:prstGeom prst="rect">
            <a:avLst/>
          </a:prstGeom>
        </p:spPr>
      </p:pic>
      <p:sp>
        <p:nvSpPr>
          <p:cNvPr id="17" name="Text 11"/>
          <p:cNvSpPr/>
          <p:nvPr/>
        </p:nvSpPr>
        <p:spPr>
          <a:xfrm>
            <a:off x="9678829" y="4918829"/>
            <a:ext cx="4389834" cy="320992"/>
          </a:xfrm>
          <a:prstGeom prst="rect">
            <a:avLst/>
          </a:prstGeom>
          <a:noFill/>
          <a:ln/>
        </p:spPr>
        <p:txBody>
          <a:bodyPr wrap="none" lIns="0" tIns="0" rIns="0" bIns="0" rtlCol="0" anchor="t"/>
          <a:lstStyle/>
          <a:p>
            <a:pPr marL="0" indent="0">
              <a:lnSpc>
                <a:spcPts val="2500"/>
              </a:lnSpc>
              <a:buNone/>
            </a:pPr>
            <a:r>
              <a:rPr lang="en-US" sz="2400" kern="0" spc="-25" dirty="0">
                <a:latin typeface="Times New Roman" panose="02020603050405020304" pitchFamily="18" charset="0"/>
                <a:ea typeface="Inter" pitchFamily="34" charset="-122"/>
                <a:cs typeface="Times New Roman" panose="02020603050405020304" pitchFamily="18" charset="0"/>
              </a:rPr>
              <a:t>Perinatal faktorlar.</a:t>
            </a:r>
            <a:endParaRPr lang="en-US" sz="2400" dirty="0">
              <a:latin typeface="Times New Roman" panose="02020603050405020304" pitchFamily="18" charset="0"/>
              <a:cs typeface="Times New Roman" panose="02020603050405020304" pitchFamily="18" charset="0"/>
            </a:endParaRPr>
          </a:p>
        </p:txBody>
      </p:sp>
      <p:sp>
        <p:nvSpPr>
          <p:cNvPr id="18" name="Text 12"/>
          <p:cNvSpPr/>
          <p:nvPr/>
        </p:nvSpPr>
        <p:spPr>
          <a:xfrm>
            <a:off x="9678829" y="5336024"/>
            <a:ext cx="4389834" cy="641985"/>
          </a:xfrm>
          <a:prstGeom prst="rect">
            <a:avLst/>
          </a:prstGeom>
          <a:noFill/>
          <a:ln/>
        </p:spPr>
        <p:txBody>
          <a:bodyPr wrap="square" lIns="0" tIns="0" rIns="0" bIns="0" rtlCol="0" anchor="t"/>
          <a:lstStyle/>
          <a:p>
            <a:pPr marL="0" indent="0">
              <a:lnSpc>
                <a:spcPts val="2500"/>
              </a:lnSpc>
              <a:buNone/>
            </a:pPr>
            <a:r>
              <a:rPr lang="en-US" sz="2400" kern="0" spc="-25" dirty="0">
                <a:latin typeface="Times New Roman" panose="02020603050405020304" pitchFamily="18" charset="0"/>
                <a:ea typeface="Inter" pitchFamily="34" charset="-122"/>
                <a:cs typeface="Times New Roman" panose="02020603050405020304" pitchFamily="18" charset="0"/>
              </a:rPr>
              <a:t>Tuwılıw waqtında júzege keletuǵın awır jaǵdaylar</a:t>
            </a:r>
            <a:endParaRPr lang="en-US" sz="2400" dirty="0">
              <a:latin typeface="Times New Roman" panose="02020603050405020304" pitchFamily="18" charset="0"/>
              <a:cs typeface="Times New Roman" panose="02020603050405020304" pitchFamily="18" charset="0"/>
            </a:endParaRPr>
          </a:p>
        </p:txBody>
      </p:sp>
      <p:sp>
        <p:nvSpPr>
          <p:cNvPr id="19" name="Text 13"/>
          <p:cNvSpPr/>
          <p:nvPr/>
        </p:nvSpPr>
        <p:spPr>
          <a:xfrm>
            <a:off x="8906550" y="6404413"/>
            <a:ext cx="4389834" cy="320992"/>
          </a:xfrm>
          <a:prstGeom prst="rect">
            <a:avLst/>
          </a:prstGeom>
          <a:noFill/>
          <a:ln/>
        </p:spPr>
        <p:txBody>
          <a:bodyPr wrap="none" lIns="0" tIns="0" rIns="0" bIns="0" rtlCol="0" anchor="t"/>
          <a:lstStyle/>
          <a:p>
            <a:pPr marL="342900" indent="-342900">
              <a:lnSpc>
                <a:spcPts val="2000"/>
              </a:lnSpc>
              <a:buSzPct val="100000"/>
              <a:buChar char="•"/>
            </a:pPr>
            <a:r>
              <a:rPr lang="en-US" sz="2400" kern="0" spc="-25" dirty="0">
                <a:latin typeface="Times New Roman" panose="02020603050405020304" pitchFamily="18" charset="0"/>
                <a:ea typeface="Inter" pitchFamily="34" charset="-122"/>
                <a:cs typeface="Times New Roman" panose="02020603050405020304" pitchFamily="18" charset="0"/>
              </a:rPr>
              <a:t>Gipoksiya - miyde kislorod jetispewshiligi.</a:t>
            </a:r>
            <a:endParaRPr lang="en-US" sz="2400" dirty="0">
              <a:latin typeface="Times New Roman" panose="02020603050405020304" pitchFamily="18" charset="0"/>
              <a:cs typeface="Times New Roman" panose="02020603050405020304" pitchFamily="18" charset="0"/>
            </a:endParaRPr>
          </a:p>
        </p:txBody>
      </p:sp>
      <p:sp>
        <p:nvSpPr>
          <p:cNvPr id="20" name="Text 14"/>
          <p:cNvSpPr/>
          <p:nvPr/>
        </p:nvSpPr>
        <p:spPr>
          <a:xfrm>
            <a:off x="8642390" y="6993376"/>
            <a:ext cx="4389834" cy="320992"/>
          </a:xfrm>
          <a:prstGeom prst="rect">
            <a:avLst/>
          </a:prstGeom>
          <a:noFill/>
          <a:ln/>
        </p:spPr>
        <p:txBody>
          <a:bodyPr wrap="none" lIns="0" tIns="0" rIns="0" bIns="0" rtlCol="0" anchor="t"/>
          <a:lstStyle/>
          <a:p>
            <a:pPr marL="342900" indent="-342900">
              <a:lnSpc>
                <a:spcPts val="2000"/>
              </a:lnSpc>
              <a:buSzPct val="100000"/>
              <a:buChar char="•"/>
            </a:pPr>
            <a:r>
              <a:rPr lang="en-US" sz="2400" kern="0" spc="-25" dirty="0">
                <a:latin typeface="Times New Roman" panose="02020603050405020304" pitchFamily="18" charset="0"/>
                <a:ea typeface="Inter" pitchFamily="34" charset="-122"/>
                <a:cs typeface="Times New Roman" panose="02020603050405020304" pitchFamily="18" charset="0"/>
              </a:rPr>
              <a:t>Asfiksiya - tuwılıwdaǵı dem alıwdıń toqtawı</a:t>
            </a:r>
            <a:endParaRPr lang="en-US" sz="2400" dirty="0">
              <a:latin typeface="Times New Roman" panose="02020603050405020304" pitchFamily="18" charset="0"/>
              <a:cs typeface="Times New Roman" panose="02020603050405020304" pitchFamily="18" charset="0"/>
            </a:endParaRPr>
          </a:p>
        </p:txBody>
      </p:sp>
      <p:pic>
        <p:nvPicPr>
          <p:cNvPr id="22" name="Image 4" descr="preencoded.png"/>
          <p:cNvPicPr>
            <a:picLocks noChangeAspect="1"/>
          </p:cNvPicPr>
          <p:nvPr/>
        </p:nvPicPr>
        <p:blipFill>
          <a:blip r:embed="rId7"/>
          <a:stretch>
            <a:fillRect/>
          </a:stretch>
        </p:blipFill>
        <p:spPr>
          <a:xfrm>
            <a:off x="4951452" y="2113717"/>
            <a:ext cx="4727377" cy="4727377"/>
          </a:xfrm>
          <a:prstGeom prst="rect">
            <a:avLst/>
          </a:prstGeom>
        </p:spPr>
      </p:pic>
      <p:pic>
        <p:nvPicPr>
          <p:cNvPr id="23" name="Image 5" descr="preencoded.png"/>
          <p:cNvPicPr>
            <a:picLocks noChangeAspect="1"/>
          </p:cNvPicPr>
          <p:nvPr/>
        </p:nvPicPr>
        <p:blipFill>
          <a:blip r:embed="rId8"/>
          <a:stretch>
            <a:fillRect/>
          </a:stretch>
        </p:blipFill>
        <p:spPr>
          <a:xfrm>
            <a:off x="8062913" y="5196959"/>
            <a:ext cx="225623" cy="282059"/>
          </a:xfrm>
          <a:prstGeom prst="rect">
            <a:avLst/>
          </a:prstGeom>
        </p:spPr>
      </p:pic>
      <p:sp>
        <p:nvSpPr>
          <p:cNvPr id="24" name="Text 16"/>
          <p:cNvSpPr/>
          <p:nvPr/>
        </p:nvSpPr>
        <p:spPr>
          <a:xfrm>
            <a:off x="561737" y="4597837"/>
            <a:ext cx="4389715" cy="320992"/>
          </a:xfrm>
          <a:prstGeom prst="rect">
            <a:avLst/>
          </a:prstGeom>
          <a:noFill/>
          <a:ln/>
        </p:spPr>
        <p:txBody>
          <a:bodyPr wrap="none" lIns="0" tIns="0" rIns="0" bIns="0" rtlCol="0" anchor="t"/>
          <a:lstStyle/>
          <a:p>
            <a:pPr marL="0" indent="0">
              <a:lnSpc>
                <a:spcPts val="2500"/>
              </a:lnSpc>
              <a:buNone/>
            </a:pPr>
            <a:r>
              <a:rPr lang="en-US" sz="2400" kern="0" spc="-25" dirty="0">
                <a:latin typeface="Times New Roman" panose="02020603050405020304" pitchFamily="18" charset="0"/>
                <a:ea typeface="Inter" pitchFamily="34" charset="-122"/>
                <a:cs typeface="Times New Roman" panose="02020603050405020304" pitchFamily="18" charset="0"/>
              </a:rPr>
              <a:t>Postnatal faktorlar.</a:t>
            </a:r>
            <a:endParaRPr lang="en-US" sz="2400" dirty="0">
              <a:latin typeface="Times New Roman" panose="02020603050405020304" pitchFamily="18" charset="0"/>
              <a:cs typeface="Times New Roman" panose="02020603050405020304" pitchFamily="18" charset="0"/>
            </a:endParaRPr>
          </a:p>
        </p:txBody>
      </p:sp>
      <p:sp>
        <p:nvSpPr>
          <p:cNvPr id="25" name="Text 17"/>
          <p:cNvSpPr/>
          <p:nvPr/>
        </p:nvSpPr>
        <p:spPr>
          <a:xfrm>
            <a:off x="561737" y="5015032"/>
            <a:ext cx="4389715" cy="641985"/>
          </a:xfrm>
          <a:prstGeom prst="rect">
            <a:avLst/>
          </a:prstGeom>
          <a:noFill/>
          <a:ln/>
        </p:spPr>
        <p:txBody>
          <a:bodyPr wrap="square" lIns="0" tIns="0" rIns="0" bIns="0" rtlCol="0" anchor="t"/>
          <a:lstStyle/>
          <a:p>
            <a:pPr marL="0" indent="0">
              <a:lnSpc>
                <a:spcPts val="2500"/>
              </a:lnSpc>
              <a:buNone/>
            </a:pPr>
            <a:r>
              <a:rPr lang="en-US" sz="2400" kern="0" spc="-25" dirty="0">
                <a:latin typeface="Times New Roman" panose="02020603050405020304" pitchFamily="18" charset="0"/>
                <a:ea typeface="Inter" pitchFamily="34" charset="-122"/>
                <a:cs typeface="Times New Roman" panose="02020603050405020304" pitchFamily="18" charset="0"/>
              </a:rPr>
              <a:t>Tuwılıwdan keyingi dáwirde balaǵa tásir etiwshi ziyanlı faktorlar</a:t>
            </a:r>
            <a:endParaRPr lang="en-US" sz="2400" dirty="0">
              <a:latin typeface="Times New Roman" panose="02020603050405020304" pitchFamily="18" charset="0"/>
              <a:cs typeface="Times New Roman" panose="02020603050405020304" pitchFamily="18" charset="0"/>
            </a:endParaRPr>
          </a:p>
        </p:txBody>
      </p:sp>
      <p:sp>
        <p:nvSpPr>
          <p:cNvPr id="26" name="Text 18"/>
          <p:cNvSpPr/>
          <p:nvPr/>
        </p:nvSpPr>
        <p:spPr>
          <a:xfrm>
            <a:off x="561737" y="6021308"/>
            <a:ext cx="4389715" cy="641985"/>
          </a:xfrm>
          <a:prstGeom prst="rect">
            <a:avLst/>
          </a:prstGeom>
          <a:noFill/>
          <a:ln/>
        </p:spPr>
        <p:txBody>
          <a:bodyPr wrap="square" lIns="0" tIns="0" rIns="0" bIns="0" rtlCol="0" anchor="t"/>
          <a:lstStyle/>
          <a:p>
            <a:pPr marL="342900" indent="-342900">
              <a:lnSpc>
                <a:spcPts val="2000"/>
              </a:lnSpc>
              <a:buSzPct val="100000"/>
              <a:buChar char="•"/>
            </a:pPr>
            <a:r>
              <a:rPr lang="en-US" sz="2400" kern="0" spc="-25" dirty="0">
                <a:latin typeface="Times New Roman" panose="02020603050405020304" pitchFamily="18" charset="0"/>
                <a:ea typeface="Inter" pitchFamily="34" charset="-122"/>
                <a:cs typeface="Times New Roman" panose="02020603050405020304" pitchFamily="18" charset="0"/>
              </a:rPr>
              <a:t>Juqpalı kesellikler, sonday-aq, meningit hám ensefalit.</a:t>
            </a:r>
            <a:endParaRPr lang="en-US" sz="2400" dirty="0">
              <a:latin typeface="Times New Roman" panose="02020603050405020304" pitchFamily="18" charset="0"/>
              <a:cs typeface="Times New Roman" panose="02020603050405020304" pitchFamily="18" charset="0"/>
            </a:endParaRPr>
          </a:p>
        </p:txBody>
      </p:sp>
      <p:sp>
        <p:nvSpPr>
          <p:cNvPr id="27" name="Text 19"/>
          <p:cNvSpPr/>
          <p:nvPr/>
        </p:nvSpPr>
        <p:spPr>
          <a:xfrm>
            <a:off x="561737" y="6725405"/>
            <a:ext cx="4389715" cy="641985"/>
          </a:xfrm>
          <a:prstGeom prst="rect">
            <a:avLst/>
          </a:prstGeom>
          <a:noFill/>
          <a:ln/>
        </p:spPr>
        <p:txBody>
          <a:bodyPr wrap="square" lIns="0" tIns="0" rIns="0" bIns="0" rtlCol="0" anchor="t"/>
          <a:lstStyle/>
          <a:p>
            <a:pPr marL="342900" indent="-342900">
              <a:lnSpc>
                <a:spcPts val="2000"/>
              </a:lnSpc>
              <a:buSzPct val="100000"/>
              <a:buChar char="•"/>
            </a:pPr>
            <a:r>
              <a:rPr lang="en-US" sz="2400" kern="0" spc="-25" dirty="0">
                <a:latin typeface="Times New Roman" panose="02020603050405020304" pitchFamily="18" charset="0"/>
                <a:ea typeface="Inter" pitchFamily="34" charset="-122"/>
                <a:cs typeface="Times New Roman" panose="02020603050405020304" pitchFamily="18" charset="0"/>
              </a:rPr>
              <a:t>Bas miy jaraqatları, sonday-aq, bas súyegi jaraqatları.</a:t>
            </a:r>
            <a:endParaRPr lang="en-US" sz="2400" dirty="0">
              <a:latin typeface="Times New Roman" panose="02020603050405020304" pitchFamily="18" charset="0"/>
              <a:cs typeface="Times New Roman" panose="02020603050405020304" pitchFamily="18" charset="0"/>
            </a:endParaRPr>
          </a:p>
        </p:txBody>
      </p:sp>
      <p:pic>
        <p:nvPicPr>
          <p:cNvPr id="29" name="Image 6" descr="preencoded.png"/>
          <p:cNvPicPr>
            <a:picLocks noChangeAspect="1"/>
          </p:cNvPicPr>
          <p:nvPr/>
        </p:nvPicPr>
        <p:blipFill>
          <a:blip r:embed="rId9"/>
          <a:stretch>
            <a:fillRect/>
          </a:stretch>
        </p:blipFill>
        <p:spPr>
          <a:xfrm>
            <a:off x="4951452" y="2113717"/>
            <a:ext cx="4727377" cy="4727377"/>
          </a:xfrm>
          <a:prstGeom prst="rect">
            <a:avLst/>
          </a:prstGeom>
        </p:spPr>
      </p:pic>
      <p:pic>
        <p:nvPicPr>
          <p:cNvPr id="30" name="Image 7" descr="preencoded.png"/>
          <p:cNvPicPr>
            <a:picLocks noChangeAspect="1"/>
          </p:cNvPicPr>
          <p:nvPr/>
        </p:nvPicPr>
        <p:blipFill>
          <a:blip r:embed="rId10"/>
          <a:stretch>
            <a:fillRect/>
          </a:stretch>
        </p:blipFill>
        <p:spPr>
          <a:xfrm>
            <a:off x="6341507" y="5196959"/>
            <a:ext cx="225623" cy="28205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10665262" y="0"/>
            <a:ext cx="3965138" cy="2643426"/>
          </a:xfrm>
          <a:prstGeom prst="rect">
            <a:avLst/>
          </a:prstGeom>
        </p:spPr>
      </p:pic>
      <p:sp>
        <p:nvSpPr>
          <p:cNvPr id="4" name="Text 0"/>
          <p:cNvSpPr/>
          <p:nvPr/>
        </p:nvSpPr>
        <p:spPr>
          <a:xfrm>
            <a:off x="792954" y="331072"/>
            <a:ext cx="6969286" cy="1337111"/>
          </a:xfrm>
          <a:prstGeom prst="rect">
            <a:avLst/>
          </a:prstGeom>
          <a:noFill/>
          <a:ln/>
        </p:spPr>
        <p:txBody>
          <a:bodyPr wrap="none" lIns="0" tIns="0" rIns="0" bIns="0" rtlCol="0" anchor="t"/>
          <a:lstStyle/>
          <a:p>
            <a:pPr marL="0" indent="0" algn="ctr">
              <a:buNone/>
            </a:pPr>
            <a:r>
              <a:rPr lang="en-US" sz="3600" b="1" kern="0" spc="-62" dirty="0">
                <a:solidFill>
                  <a:srgbClr val="000000"/>
                </a:solidFill>
                <a:latin typeface="Times New Roman" panose="02020603050405020304" pitchFamily="18" charset="0"/>
                <a:ea typeface="Inter Bold" pitchFamily="34" charset="-122"/>
                <a:cs typeface="Times New Roman" panose="02020603050405020304" pitchFamily="18" charset="0"/>
              </a:rPr>
              <a:t>Sóylew </a:t>
            </a:r>
            <a:r>
              <a:rPr lang="en-US" sz="3600" b="1" kern="0" spc="-62" dirty="0" err="1">
                <a:solidFill>
                  <a:srgbClr val="000000"/>
                </a:solidFill>
                <a:latin typeface="Times New Roman" panose="02020603050405020304" pitchFamily="18" charset="0"/>
                <a:ea typeface="Inter Bold" pitchFamily="34" charset="-122"/>
                <a:cs typeface="Times New Roman" panose="02020603050405020304" pitchFamily="18" charset="0"/>
              </a:rPr>
              <a:t>buzılıwlarınıń</a:t>
            </a:r>
            <a:r>
              <a:rPr lang="en-US" sz="3600" b="1" kern="0" spc="-62" dirty="0">
                <a:solidFill>
                  <a:srgbClr val="000000"/>
                </a:solidFill>
                <a:latin typeface="Times New Roman" panose="02020603050405020304" pitchFamily="18" charset="0"/>
                <a:ea typeface="Inter Bold" pitchFamily="34" charset="-122"/>
                <a:cs typeface="Times New Roman" panose="02020603050405020304" pitchFamily="18" charset="0"/>
              </a:rPr>
              <a:t> </a:t>
            </a:r>
            <a:r>
              <a:rPr lang="en-US" sz="3600" b="1" kern="0" spc="-62" dirty="0" err="1">
                <a:solidFill>
                  <a:srgbClr val="000000"/>
                </a:solidFill>
                <a:latin typeface="Times New Roman" panose="02020603050405020304" pitchFamily="18" charset="0"/>
                <a:ea typeface="Inter Bold" pitchFamily="34" charset="-122"/>
                <a:cs typeface="Times New Roman" panose="02020603050405020304" pitchFamily="18" charset="0"/>
              </a:rPr>
              <a:t>kompleks</a:t>
            </a:r>
            <a:endParaRPr lang="en-US" sz="3600" b="1" kern="0" spc="-62" dirty="0">
              <a:solidFill>
                <a:srgbClr val="000000"/>
              </a:solidFill>
              <a:latin typeface="Times New Roman" panose="02020603050405020304" pitchFamily="18" charset="0"/>
              <a:ea typeface="Inter Bold" pitchFamily="34" charset="-122"/>
              <a:cs typeface="Times New Roman" panose="02020603050405020304" pitchFamily="18" charset="0"/>
            </a:endParaRPr>
          </a:p>
          <a:p>
            <a:pPr marL="0" indent="0" algn="ctr">
              <a:buNone/>
            </a:pPr>
            <a:r>
              <a:rPr lang="en-US" sz="3600" b="1" kern="0" spc="-62" dirty="0" err="1">
                <a:solidFill>
                  <a:srgbClr val="000000"/>
                </a:solidFill>
                <a:latin typeface="Times New Roman" panose="02020603050405020304" pitchFamily="18" charset="0"/>
                <a:ea typeface="Inter Bold" pitchFamily="34" charset="-122"/>
                <a:cs typeface="Times New Roman" panose="02020603050405020304" pitchFamily="18" charset="0"/>
              </a:rPr>
              <a:t>kemshiliklerdegi</a:t>
            </a:r>
            <a:r>
              <a:rPr lang="en-US" sz="3600" b="1" kern="0" spc="-62" dirty="0">
                <a:solidFill>
                  <a:srgbClr val="000000"/>
                </a:solidFill>
                <a:latin typeface="Times New Roman" panose="02020603050405020304" pitchFamily="18" charset="0"/>
                <a:ea typeface="Inter Bold" pitchFamily="34" charset="-122"/>
                <a:cs typeface="Times New Roman" panose="02020603050405020304" pitchFamily="18" charset="0"/>
              </a:rPr>
              <a:t> ornı.</a:t>
            </a:r>
            <a:endParaRPr lang="en-US" sz="3600" dirty="0">
              <a:latin typeface="Times New Roman" panose="02020603050405020304" pitchFamily="18" charset="0"/>
              <a:cs typeface="Times New Roman" panose="02020603050405020304" pitchFamily="18" charset="0"/>
            </a:endParaRPr>
          </a:p>
        </p:txBody>
      </p:sp>
      <p:pic>
        <p:nvPicPr>
          <p:cNvPr id="5" name="Image 2" descr="preencoded.png"/>
          <p:cNvPicPr>
            <a:picLocks noChangeAspect="1"/>
          </p:cNvPicPr>
          <p:nvPr/>
        </p:nvPicPr>
        <p:blipFill>
          <a:blip r:embed="rId4"/>
          <a:stretch>
            <a:fillRect/>
          </a:stretch>
        </p:blipFill>
        <p:spPr>
          <a:xfrm>
            <a:off x="396477" y="1664868"/>
            <a:ext cx="660797" cy="872252"/>
          </a:xfrm>
          <a:prstGeom prst="rect">
            <a:avLst/>
          </a:prstGeom>
        </p:spPr>
      </p:pic>
      <p:sp>
        <p:nvSpPr>
          <p:cNvPr id="6" name="Text 1"/>
          <p:cNvSpPr/>
          <p:nvPr/>
        </p:nvSpPr>
        <p:spPr>
          <a:xfrm>
            <a:off x="1321594" y="1668183"/>
            <a:ext cx="12846248" cy="264319"/>
          </a:xfrm>
          <a:prstGeom prst="rect">
            <a:avLst/>
          </a:prstGeom>
          <a:noFill/>
          <a:ln/>
        </p:spPr>
        <p:txBody>
          <a:bodyPr wrap="none" lIns="0" tIns="0" rIns="0" bIns="0" rtlCol="0" anchor="t"/>
          <a:lstStyle/>
          <a:p>
            <a:pPr marL="0" indent="0" algn="l">
              <a:buNone/>
            </a:pPr>
            <a:r>
              <a:rPr lang="en-US" sz="2400" kern="0" spc="-21" dirty="0">
                <a:solidFill>
                  <a:srgbClr val="272525"/>
                </a:solidFill>
                <a:latin typeface="Times New Roman" panose="02020603050405020304" pitchFamily="18" charset="0"/>
                <a:ea typeface="Inter" pitchFamily="34" charset="-122"/>
                <a:cs typeface="Times New Roman" panose="02020603050405020304" pitchFamily="18" charset="0"/>
              </a:rPr>
              <a:t>Sóylewdi esitiw hám qabıllaw</a:t>
            </a:r>
            <a:endParaRPr lang="en-US" sz="2400" dirty="0">
              <a:latin typeface="Times New Roman" panose="02020603050405020304" pitchFamily="18" charset="0"/>
              <a:cs typeface="Times New Roman" panose="02020603050405020304" pitchFamily="18" charset="0"/>
            </a:endParaRPr>
          </a:p>
        </p:txBody>
      </p:sp>
      <p:sp>
        <p:nvSpPr>
          <p:cNvPr id="7" name="Text 2"/>
          <p:cNvSpPr/>
          <p:nvPr/>
        </p:nvSpPr>
        <p:spPr>
          <a:xfrm>
            <a:off x="1339116" y="2094464"/>
            <a:ext cx="9061826" cy="910830"/>
          </a:xfrm>
          <a:prstGeom prst="rect">
            <a:avLst/>
          </a:prstGeom>
          <a:noFill/>
          <a:ln/>
        </p:spPr>
        <p:txBody>
          <a:bodyPr wrap="none" lIns="0" tIns="0" rIns="0" bIns="0" rtlCol="0" anchor="t"/>
          <a:lstStyle/>
          <a:p>
            <a:pPr marL="0" indent="0" algn="l">
              <a:buNone/>
            </a:pP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Fonemikalıq hám fonologiyalıq qabıllawdıń buzılıwı, tıńlap túsiniw </a:t>
            </a:r>
            <a:r>
              <a:rPr lang="en-US" sz="2000" kern="0" spc="-21" dirty="0" err="1">
                <a:solidFill>
                  <a:srgbClr val="272525"/>
                </a:solidFill>
                <a:latin typeface="Times New Roman" panose="02020603050405020304" pitchFamily="18" charset="0"/>
                <a:ea typeface="Inter" pitchFamily="34" charset="-122"/>
                <a:cs typeface="Times New Roman" panose="02020603050405020304" pitchFamily="18" charset="0"/>
              </a:rPr>
              <a:t>qábiletiniń</a:t>
            </a: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000" kern="0" spc="-21" dirty="0" err="1">
                <a:solidFill>
                  <a:srgbClr val="272525"/>
                </a:solidFill>
                <a:latin typeface="Times New Roman" panose="02020603050405020304" pitchFamily="18" charset="0"/>
                <a:ea typeface="Inter" pitchFamily="34" charset="-122"/>
                <a:cs typeface="Times New Roman" panose="02020603050405020304" pitchFamily="18" charset="0"/>
              </a:rPr>
              <a:t>tómenlewi</a:t>
            </a: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a:t>
            </a:r>
          </a:p>
          <a:p>
            <a:pPr marL="0" indent="0" algn="l">
              <a:buNone/>
            </a:pPr>
            <a:r>
              <a:rPr lang="en-US" sz="2000" kern="0" spc="-21" dirty="0" err="1">
                <a:solidFill>
                  <a:srgbClr val="272525"/>
                </a:solidFill>
                <a:latin typeface="Times New Roman" panose="02020603050405020304" pitchFamily="18" charset="0"/>
                <a:ea typeface="Inter" pitchFamily="34" charset="-122"/>
                <a:cs typeface="Times New Roman" panose="02020603050405020304" pitchFamily="18" charset="0"/>
              </a:rPr>
              <a:t>sezgirlik</a:t>
            </a: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 hám </a:t>
            </a:r>
            <a:r>
              <a:rPr lang="en-US" sz="2000" kern="0" spc="-21" dirty="0" err="1">
                <a:solidFill>
                  <a:srgbClr val="272525"/>
                </a:solidFill>
                <a:latin typeface="Times New Roman" panose="02020603050405020304" pitchFamily="18" charset="0"/>
                <a:ea typeface="Inter" pitchFamily="34" charset="-122"/>
                <a:cs typeface="Times New Roman" panose="02020603050405020304" pitchFamily="18" charset="0"/>
              </a:rPr>
              <a:t>sóylewdi</a:t>
            </a: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000" kern="0" spc="-21" dirty="0" err="1">
                <a:solidFill>
                  <a:srgbClr val="272525"/>
                </a:solidFill>
                <a:latin typeface="Times New Roman" panose="02020603050405020304" pitchFamily="18" charset="0"/>
                <a:ea typeface="Inter" pitchFamily="34" charset="-122"/>
                <a:cs typeface="Times New Roman" panose="02020603050405020304" pitchFamily="18" charset="0"/>
              </a:rPr>
              <a:t>durıs</a:t>
            </a: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000" kern="0" spc="-21" dirty="0" err="1">
                <a:solidFill>
                  <a:srgbClr val="272525"/>
                </a:solidFill>
                <a:latin typeface="Times New Roman" panose="02020603050405020304" pitchFamily="18" charset="0"/>
                <a:ea typeface="Inter" pitchFamily="34" charset="-122"/>
                <a:cs typeface="Times New Roman" panose="02020603050405020304" pitchFamily="18" charset="0"/>
              </a:rPr>
              <a:t>qabıllay</a:t>
            </a: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 almawshılıq.</a:t>
            </a:r>
            <a:endParaRPr lang="en-US" sz="2000" dirty="0">
              <a:latin typeface="Times New Roman" panose="02020603050405020304" pitchFamily="18" charset="0"/>
              <a:cs typeface="Times New Roman" panose="02020603050405020304" pitchFamily="18" charset="0"/>
            </a:endParaRPr>
          </a:p>
        </p:txBody>
      </p:sp>
      <p:pic>
        <p:nvPicPr>
          <p:cNvPr id="8" name="Image 3" descr="preencoded.png"/>
          <p:cNvPicPr>
            <a:picLocks noChangeAspect="1"/>
          </p:cNvPicPr>
          <p:nvPr/>
        </p:nvPicPr>
        <p:blipFill>
          <a:blip r:embed="rId5"/>
          <a:stretch>
            <a:fillRect/>
          </a:stretch>
        </p:blipFill>
        <p:spPr>
          <a:xfrm>
            <a:off x="381750" y="3260704"/>
            <a:ext cx="660797" cy="872252"/>
          </a:xfrm>
          <a:prstGeom prst="rect">
            <a:avLst/>
          </a:prstGeom>
        </p:spPr>
      </p:pic>
      <p:sp>
        <p:nvSpPr>
          <p:cNvPr id="9" name="Text 3"/>
          <p:cNvSpPr/>
          <p:nvPr/>
        </p:nvSpPr>
        <p:spPr>
          <a:xfrm>
            <a:off x="1339116" y="3210561"/>
            <a:ext cx="12846248" cy="264319"/>
          </a:xfrm>
          <a:prstGeom prst="rect">
            <a:avLst/>
          </a:prstGeom>
          <a:noFill/>
          <a:ln/>
        </p:spPr>
        <p:txBody>
          <a:bodyPr wrap="none" lIns="0" tIns="0" rIns="0" bIns="0" rtlCol="0" anchor="t"/>
          <a:lstStyle/>
          <a:p>
            <a:pPr marL="0" indent="0" algn="l">
              <a:buNone/>
            </a:pPr>
            <a:r>
              <a:rPr lang="en-US" sz="2400" kern="0" spc="-21" dirty="0" err="1">
                <a:solidFill>
                  <a:srgbClr val="272525"/>
                </a:solidFill>
                <a:latin typeface="Times New Roman" panose="02020603050405020304" pitchFamily="18" charset="0"/>
                <a:ea typeface="Inter" pitchFamily="34" charset="-122"/>
                <a:cs typeface="Times New Roman" panose="02020603050405020304" pitchFamily="18" charset="0"/>
              </a:rPr>
              <a:t>Sóylewdi</a:t>
            </a:r>
            <a:r>
              <a:rPr lang="en-US" sz="2400" kern="0" spc="-21"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400" kern="0" spc="-21" dirty="0" err="1">
                <a:solidFill>
                  <a:srgbClr val="272525"/>
                </a:solidFill>
                <a:latin typeface="Times New Roman" panose="02020603050405020304" pitchFamily="18" charset="0"/>
                <a:ea typeface="Inter" pitchFamily="34" charset="-122"/>
                <a:cs typeface="Times New Roman" panose="02020603050405020304" pitchFamily="18" charset="0"/>
              </a:rPr>
              <a:t>qayta</a:t>
            </a:r>
            <a:r>
              <a:rPr lang="en-US" sz="2400" kern="0" spc="-21" dirty="0">
                <a:solidFill>
                  <a:srgbClr val="272525"/>
                </a:solidFill>
                <a:latin typeface="Times New Roman" panose="02020603050405020304" pitchFamily="18" charset="0"/>
                <a:ea typeface="Inter" pitchFamily="34" charset="-122"/>
                <a:cs typeface="Times New Roman" panose="02020603050405020304" pitchFamily="18" charset="0"/>
              </a:rPr>
              <a:t> islew</a:t>
            </a:r>
            <a:endParaRPr lang="en-US" sz="2400" dirty="0">
              <a:latin typeface="Times New Roman" panose="02020603050405020304" pitchFamily="18" charset="0"/>
              <a:cs typeface="Times New Roman" panose="02020603050405020304" pitchFamily="18" charset="0"/>
            </a:endParaRPr>
          </a:p>
        </p:txBody>
      </p:sp>
      <p:sp>
        <p:nvSpPr>
          <p:cNvPr id="10" name="Text 4"/>
          <p:cNvSpPr/>
          <p:nvPr/>
        </p:nvSpPr>
        <p:spPr>
          <a:xfrm>
            <a:off x="1321594" y="3696830"/>
            <a:ext cx="12846248" cy="264319"/>
          </a:xfrm>
          <a:prstGeom prst="rect">
            <a:avLst/>
          </a:prstGeom>
          <a:noFill/>
          <a:ln/>
        </p:spPr>
        <p:txBody>
          <a:bodyPr wrap="none" lIns="0" tIns="0" rIns="0" bIns="0" rtlCol="0" anchor="t"/>
          <a:lstStyle/>
          <a:p>
            <a:pPr marL="0" indent="0" algn="l">
              <a:buNone/>
            </a:pP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Oraylıq neyron tarmaqlarda leksikalıq semantikalıq hám grammatikalıq qábiletiniń hálsirewi, sóylew pikirin </a:t>
            </a:r>
            <a:r>
              <a:rPr lang="en-US" sz="2000" kern="0" spc="-21" dirty="0" err="1">
                <a:solidFill>
                  <a:srgbClr val="272525"/>
                </a:solidFill>
                <a:latin typeface="Times New Roman" panose="02020603050405020304" pitchFamily="18" charset="0"/>
                <a:ea typeface="Inter" pitchFamily="34" charset="-122"/>
                <a:cs typeface="Times New Roman" panose="02020603050405020304" pitchFamily="18" charset="0"/>
              </a:rPr>
              <a:t>qáliplestiriw</a:t>
            </a: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000" kern="0" spc="-21" dirty="0" err="1">
                <a:solidFill>
                  <a:srgbClr val="272525"/>
                </a:solidFill>
                <a:latin typeface="Times New Roman" panose="02020603050405020304" pitchFamily="18" charset="0"/>
                <a:ea typeface="Inter" pitchFamily="34" charset="-122"/>
                <a:cs typeface="Times New Roman" panose="02020603050405020304" pitchFamily="18" charset="0"/>
              </a:rPr>
              <a:t>hám</a:t>
            </a:r>
            <a:endPar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endParaRPr>
          </a:p>
          <a:p>
            <a:pPr marL="0" indent="0" algn="l">
              <a:buNone/>
            </a:pPr>
            <a:r>
              <a:rPr lang="en-US" sz="2000" kern="0" spc="-21" dirty="0" err="1">
                <a:solidFill>
                  <a:srgbClr val="272525"/>
                </a:solidFill>
                <a:latin typeface="Times New Roman" panose="02020603050405020304" pitchFamily="18" charset="0"/>
                <a:ea typeface="Inter" pitchFamily="34" charset="-122"/>
                <a:cs typeface="Times New Roman" panose="02020603050405020304" pitchFamily="18" charset="0"/>
              </a:rPr>
              <a:t>sóz</a:t>
            </a: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 baylıǵın ózlestiriwdegi qıyınshılıqlar.</a:t>
            </a:r>
            <a:endParaRPr lang="en-US" sz="2000" dirty="0">
              <a:latin typeface="Times New Roman" panose="02020603050405020304" pitchFamily="18" charset="0"/>
              <a:cs typeface="Times New Roman" panose="02020603050405020304" pitchFamily="18" charset="0"/>
            </a:endParaRPr>
          </a:p>
        </p:txBody>
      </p:sp>
      <p:pic>
        <p:nvPicPr>
          <p:cNvPr id="11" name="Image 4" descr="preencoded.png"/>
          <p:cNvPicPr>
            <a:picLocks noChangeAspect="1"/>
          </p:cNvPicPr>
          <p:nvPr/>
        </p:nvPicPr>
        <p:blipFill>
          <a:blip r:embed="rId6"/>
          <a:stretch>
            <a:fillRect/>
          </a:stretch>
        </p:blipFill>
        <p:spPr>
          <a:xfrm>
            <a:off x="381749" y="4985384"/>
            <a:ext cx="660797" cy="872252"/>
          </a:xfrm>
          <a:prstGeom prst="rect">
            <a:avLst/>
          </a:prstGeom>
        </p:spPr>
      </p:pic>
      <p:sp>
        <p:nvSpPr>
          <p:cNvPr id="12" name="Text 5"/>
          <p:cNvSpPr/>
          <p:nvPr/>
        </p:nvSpPr>
        <p:spPr>
          <a:xfrm>
            <a:off x="1321594" y="4863704"/>
            <a:ext cx="12846248" cy="264319"/>
          </a:xfrm>
          <a:prstGeom prst="rect">
            <a:avLst/>
          </a:prstGeom>
          <a:noFill/>
          <a:ln/>
        </p:spPr>
        <p:txBody>
          <a:bodyPr wrap="none" lIns="0" tIns="0" rIns="0" bIns="0" rtlCol="0" anchor="t"/>
          <a:lstStyle/>
          <a:p>
            <a:pPr marL="0" indent="0" algn="l">
              <a:buNone/>
            </a:pPr>
            <a:r>
              <a:rPr lang="en-US" sz="2400" kern="0" spc="-21" dirty="0">
                <a:solidFill>
                  <a:srgbClr val="272525"/>
                </a:solidFill>
                <a:latin typeface="Times New Roman" panose="02020603050405020304" pitchFamily="18" charset="0"/>
                <a:ea typeface="Inter" pitchFamily="34" charset="-122"/>
                <a:cs typeface="Times New Roman" panose="02020603050405020304" pitchFamily="18" charset="0"/>
              </a:rPr>
              <a:t>Sóylewdi payda etiw</a:t>
            </a:r>
            <a:endParaRPr lang="en-US" sz="2400" dirty="0">
              <a:latin typeface="Times New Roman" panose="02020603050405020304" pitchFamily="18" charset="0"/>
              <a:cs typeface="Times New Roman" panose="02020603050405020304" pitchFamily="18" charset="0"/>
            </a:endParaRPr>
          </a:p>
        </p:txBody>
      </p:sp>
      <p:sp>
        <p:nvSpPr>
          <p:cNvPr id="13" name="Text 6"/>
          <p:cNvSpPr/>
          <p:nvPr/>
        </p:nvSpPr>
        <p:spPr>
          <a:xfrm>
            <a:off x="1339116" y="5338343"/>
            <a:ext cx="12846248" cy="264319"/>
          </a:xfrm>
          <a:prstGeom prst="rect">
            <a:avLst/>
          </a:prstGeom>
          <a:noFill/>
          <a:ln/>
        </p:spPr>
        <p:txBody>
          <a:bodyPr wrap="none" lIns="0" tIns="0" rIns="0" bIns="0" rtlCol="0" anchor="t"/>
          <a:lstStyle/>
          <a:p>
            <a:pPr marL="0" indent="0" algn="l">
              <a:buNone/>
            </a:pP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Artikulyaciya refleksleri hám bulshıq yetler koordinaciyasınıń buzılıwı, seslerdi durıs yemes talaffuz yetiw hám </a:t>
            </a:r>
            <a:r>
              <a:rPr lang="en-US" sz="2000" kern="0" spc="-21" dirty="0" err="1">
                <a:solidFill>
                  <a:srgbClr val="272525"/>
                </a:solidFill>
                <a:latin typeface="Times New Roman" panose="02020603050405020304" pitchFamily="18" charset="0"/>
                <a:ea typeface="Inter" pitchFamily="34" charset="-122"/>
                <a:cs typeface="Times New Roman" panose="02020603050405020304" pitchFamily="18" charset="0"/>
              </a:rPr>
              <a:t>sesler</a:t>
            </a: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000" kern="0" spc="-21" dirty="0" err="1">
                <a:solidFill>
                  <a:srgbClr val="272525"/>
                </a:solidFill>
                <a:latin typeface="Times New Roman" panose="02020603050405020304" pitchFamily="18" charset="0"/>
                <a:ea typeface="Inter" pitchFamily="34" charset="-122"/>
                <a:cs typeface="Times New Roman" panose="02020603050405020304" pitchFamily="18" charset="0"/>
              </a:rPr>
              <a:t>aralıǵında</a:t>
            </a:r>
            <a:endPar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endParaRPr>
          </a:p>
          <a:p>
            <a:pPr marL="0" indent="0" algn="l">
              <a:buNone/>
            </a:pPr>
            <a:r>
              <a:rPr lang="en-US" sz="2000" kern="0" spc="-21" dirty="0" err="1">
                <a:solidFill>
                  <a:srgbClr val="272525"/>
                </a:solidFill>
                <a:latin typeface="Times New Roman" panose="02020603050405020304" pitchFamily="18" charset="0"/>
                <a:ea typeface="Inter" pitchFamily="34" charset="-122"/>
                <a:cs typeface="Times New Roman" panose="02020603050405020304" pitchFamily="18" charset="0"/>
              </a:rPr>
              <a:t>aljasıwlar</a:t>
            </a: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 payda bolıwı.</a:t>
            </a:r>
            <a:endParaRPr lang="en-US" sz="2000" dirty="0">
              <a:latin typeface="Times New Roman" panose="02020603050405020304" pitchFamily="18" charset="0"/>
              <a:cs typeface="Times New Roman" panose="02020603050405020304" pitchFamily="18" charset="0"/>
            </a:endParaRPr>
          </a:p>
        </p:txBody>
      </p:sp>
      <p:pic>
        <p:nvPicPr>
          <p:cNvPr id="14" name="Image 5" descr="preencoded.png"/>
          <p:cNvPicPr>
            <a:picLocks noChangeAspect="1"/>
          </p:cNvPicPr>
          <p:nvPr/>
        </p:nvPicPr>
        <p:blipFill>
          <a:blip r:embed="rId7"/>
          <a:stretch>
            <a:fillRect/>
          </a:stretch>
        </p:blipFill>
        <p:spPr>
          <a:xfrm>
            <a:off x="422552" y="6616303"/>
            <a:ext cx="660797" cy="872252"/>
          </a:xfrm>
          <a:prstGeom prst="rect">
            <a:avLst/>
          </a:prstGeom>
        </p:spPr>
      </p:pic>
      <p:sp>
        <p:nvSpPr>
          <p:cNvPr id="15" name="Text 7"/>
          <p:cNvSpPr/>
          <p:nvPr/>
        </p:nvSpPr>
        <p:spPr>
          <a:xfrm>
            <a:off x="1321594" y="6508813"/>
            <a:ext cx="12846248" cy="264319"/>
          </a:xfrm>
          <a:prstGeom prst="rect">
            <a:avLst/>
          </a:prstGeom>
          <a:noFill/>
          <a:ln/>
        </p:spPr>
        <p:txBody>
          <a:bodyPr wrap="none" lIns="0" tIns="0" rIns="0" bIns="0" rtlCol="0" anchor="t"/>
          <a:lstStyle/>
          <a:p>
            <a:pPr marL="0" indent="0" algn="l">
              <a:buNone/>
            </a:pPr>
            <a:r>
              <a:rPr lang="en-US" sz="2400" kern="0" spc="-21" dirty="0">
                <a:solidFill>
                  <a:srgbClr val="272525"/>
                </a:solidFill>
                <a:latin typeface="Times New Roman" panose="02020603050405020304" pitchFamily="18" charset="0"/>
                <a:ea typeface="Inter" pitchFamily="34" charset="-122"/>
                <a:cs typeface="Times New Roman" panose="02020603050405020304" pitchFamily="18" charset="0"/>
              </a:rPr>
              <a:t>Kommunikativ funkciyalar</a:t>
            </a:r>
            <a:endParaRPr lang="en-US" sz="2400" dirty="0">
              <a:latin typeface="Times New Roman" panose="02020603050405020304" pitchFamily="18" charset="0"/>
              <a:cs typeface="Times New Roman" panose="02020603050405020304" pitchFamily="18" charset="0"/>
            </a:endParaRPr>
          </a:p>
        </p:txBody>
      </p:sp>
      <p:sp>
        <p:nvSpPr>
          <p:cNvPr id="16" name="Text 8"/>
          <p:cNvSpPr/>
          <p:nvPr/>
        </p:nvSpPr>
        <p:spPr>
          <a:xfrm>
            <a:off x="1321594" y="6991486"/>
            <a:ext cx="12846248" cy="658336"/>
          </a:xfrm>
          <a:prstGeom prst="rect">
            <a:avLst/>
          </a:prstGeom>
          <a:noFill/>
          <a:ln/>
        </p:spPr>
        <p:txBody>
          <a:bodyPr wrap="none" lIns="0" tIns="0" rIns="0" bIns="0" rtlCol="0" anchor="t"/>
          <a:lstStyle/>
          <a:p>
            <a:pPr marL="0" indent="0" algn="l">
              <a:buNone/>
            </a:pP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Pragmatikalıq sóylewdiń buzılıwı, sociallıq ortalıq penen integraciyalasıwdaǵı qıyınshılıqlar hám sóylew arqalı </a:t>
            </a:r>
            <a:r>
              <a:rPr lang="en-US" sz="2000" kern="0" spc="-21" dirty="0" err="1">
                <a:solidFill>
                  <a:srgbClr val="272525"/>
                </a:solidFill>
                <a:latin typeface="Times New Roman" panose="02020603050405020304" pitchFamily="18" charset="0"/>
                <a:ea typeface="Inter" pitchFamily="34" charset="-122"/>
                <a:cs typeface="Times New Roman" panose="02020603050405020304" pitchFamily="18" charset="0"/>
              </a:rPr>
              <a:t>nátiyjeli</a:t>
            </a: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000" kern="0" spc="-21" dirty="0" err="1">
                <a:solidFill>
                  <a:srgbClr val="272525"/>
                </a:solidFill>
                <a:latin typeface="Times New Roman" panose="02020603050405020304" pitchFamily="18" charset="0"/>
                <a:ea typeface="Inter" pitchFamily="34" charset="-122"/>
                <a:cs typeface="Times New Roman" panose="02020603050405020304" pitchFamily="18" charset="0"/>
              </a:rPr>
              <a:t>baylanıs</a:t>
            </a:r>
            <a:endPar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endParaRPr>
          </a:p>
          <a:p>
            <a:pPr marL="0" indent="0" algn="l">
              <a:buNone/>
            </a:pPr>
            <a:r>
              <a:rPr lang="en-US" sz="2000" kern="0" spc="-21" dirty="0" err="1">
                <a:solidFill>
                  <a:srgbClr val="272525"/>
                </a:solidFill>
                <a:latin typeface="Times New Roman" panose="02020603050405020304" pitchFamily="18" charset="0"/>
                <a:ea typeface="Inter" pitchFamily="34" charset="-122"/>
                <a:cs typeface="Times New Roman" panose="02020603050405020304" pitchFamily="18" charset="0"/>
              </a:rPr>
              <a:t>ornatıwdaǵı</a:t>
            </a:r>
            <a:r>
              <a:rPr lang="en-US" sz="2000" kern="0" spc="-21" dirty="0">
                <a:solidFill>
                  <a:srgbClr val="272525"/>
                </a:solidFill>
                <a:latin typeface="Times New Roman" panose="02020603050405020304" pitchFamily="18" charset="0"/>
                <a:ea typeface="Inter" pitchFamily="34" charset="-122"/>
                <a:cs typeface="Times New Roman" panose="02020603050405020304" pitchFamily="18" charset="0"/>
              </a:rPr>
              <a:t> sheklewler.</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7631910" y="84181"/>
            <a:ext cx="6753699" cy="3660307"/>
          </a:xfrm>
          <a:prstGeom prst="rect">
            <a:avLst/>
          </a:prstGeom>
        </p:spPr>
      </p:pic>
      <p:sp>
        <p:nvSpPr>
          <p:cNvPr id="4" name="Text 0"/>
          <p:cNvSpPr/>
          <p:nvPr/>
        </p:nvSpPr>
        <p:spPr>
          <a:xfrm>
            <a:off x="461605" y="3099197"/>
            <a:ext cx="7760018" cy="329803"/>
          </a:xfrm>
          <a:prstGeom prst="rect">
            <a:avLst/>
          </a:prstGeom>
          <a:noFill/>
          <a:ln/>
        </p:spPr>
        <p:txBody>
          <a:bodyPr wrap="none" lIns="0" tIns="0" rIns="0" bIns="0" rtlCol="0" anchor="t"/>
          <a:lstStyle/>
          <a:p>
            <a:pPr marL="0" indent="0" algn="l">
              <a:buNone/>
            </a:pPr>
            <a:endParaRPr lang="en-US" sz="2400" dirty="0">
              <a:latin typeface="Times New Roman" panose="02020603050405020304" pitchFamily="18" charset="0"/>
              <a:cs typeface="Times New Roman" panose="02020603050405020304" pitchFamily="18" charset="0"/>
            </a:endParaRPr>
          </a:p>
        </p:txBody>
      </p:sp>
      <p:sp>
        <p:nvSpPr>
          <p:cNvPr id="6" name="Text 2"/>
          <p:cNvSpPr/>
          <p:nvPr/>
        </p:nvSpPr>
        <p:spPr>
          <a:xfrm>
            <a:off x="531316" y="3268157"/>
            <a:ext cx="6648332" cy="476331"/>
          </a:xfrm>
          <a:prstGeom prst="rect">
            <a:avLst/>
          </a:prstGeom>
          <a:noFill/>
          <a:ln/>
        </p:spPr>
        <p:txBody>
          <a:bodyPr wrap="none" lIns="0" tIns="0" rIns="0" bIns="0" rtlCol="0" anchor="t"/>
          <a:lstStyle/>
          <a:p>
            <a:pPr marL="0" indent="0" algn="l">
              <a:buNone/>
            </a:pPr>
            <a:r>
              <a:rPr lang="en-US" sz="2400" kern="0" spc="-21" dirty="0">
                <a:latin typeface="Times New Roman" panose="02020603050405020304" pitchFamily="18" charset="0"/>
                <a:ea typeface="Inter" pitchFamily="34" charset="-122"/>
                <a:cs typeface="Times New Roman" panose="02020603050405020304" pitchFamily="18" charset="0"/>
              </a:rPr>
              <a:t>Klinikalıq bahalaw</a:t>
            </a:r>
            <a:endParaRPr lang="en-US" sz="2400" dirty="0">
              <a:latin typeface="Times New Roman" panose="02020603050405020304" pitchFamily="18" charset="0"/>
              <a:cs typeface="Times New Roman" panose="02020603050405020304" pitchFamily="18" charset="0"/>
            </a:endParaRPr>
          </a:p>
        </p:txBody>
      </p:sp>
      <p:sp>
        <p:nvSpPr>
          <p:cNvPr id="7" name="Text 3"/>
          <p:cNvSpPr/>
          <p:nvPr/>
        </p:nvSpPr>
        <p:spPr>
          <a:xfrm>
            <a:off x="418734" y="3969277"/>
            <a:ext cx="6648332" cy="628332"/>
          </a:xfrm>
          <a:prstGeom prst="rect">
            <a:avLst/>
          </a:prstGeom>
          <a:noFill/>
          <a:ln/>
        </p:spPr>
        <p:txBody>
          <a:bodyPr wrap="square" lIns="0" tIns="0" rIns="0" bIns="0" rtlCol="0" anchor="t"/>
          <a:lstStyle/>
          <a:p>
            <a:pPr marL="342900" indent="-342900" algn="l">
              <a:buSzPct val="100000"/>
              <a:buChar char="•"/>
            </a:pPr>
            <a:r>
              <a:rPr lang="en-US" sz="2400" kern="0" spc="-21" dirty="0">
                <a:latin typeface="Times New Roman" panose="02020603050405020304" pitchFamily="18" charset="0"/>
                <a:ea typeface="Inter" pitchFamily="34" charset="-122"/>
                <a:cs typeface="Times New Roman" panose="02020603050405020304" pitchFamily="18" charset="0"/>
              </a:rPr>
              <a:t>Bas miy hám nerv sisteması funkciyaların analizlew ushin nevrologiyalıq tekseriwler.</a:t>
            </a:r>
            <a:endParaRPr lang="en-US" sz="2400" dirty="0">
              <a:latin typeface="Times New Roman" panose="02020603050405020304" pitchFamily="18" charset="0"/>
              <a:cs typeface="Times New Roman" panose="02020603050405020304" pitchFamily="18" charset="0"/>
            </a:endParaRPr>
          </a:p>
        </p:txBody>
      </p:sp>
      <p:sp>
        <p:nvSpPr>
          <p:cNvPr id="8" name="Text 4"/>
          <p:cNvSpPr/>
          <p:nvPr/>
        </p:nvSpPr>
        <p:spPr>
          <a:xfrm>
            <a:off x="461605" y="5073212"/>
            <a:ext cx="6648332" cy="476331"/>
          </a:xfrm>
          <a:prstGeom prst="rect">
            <a:avLst/>
          </a:prstGeom>
          <a:noFill/>
          <a:ln/>
        </p:spPr>
        <p:txBody>
          <a:bodyPr wrap="none" lIns="0" tIns="0" rIns="0" bIns="0" rtlCol="0" anchor="t"/>
          <a:lstStyle/>
          <a:p>
            <a:pPr marL="342900" indent="-342900" algn="l">
              <a:buSzPct val="100000"/>
              <a:buChar char="•"/>
            </a:pPr>
            <a:r>
              <a:rPr lang="en-US" sz="2400" kern="0" spc="-21" dirty="0">
                <a:latin typeface="Times New Roman" panose="02020603050405020304" pitchFamily="18" charset="0"/>
                <a:ea typeface="Inter" pitchFamily="34" charset="-122"/>
                <a:cs typeface="Times New Roman" panose="02020603050405020304" pitchFamily="18" charset="0"/>
              </a:rPr>
              <a:t>Sensor organlardıń (esitiw, kóriw, </a:t>
            </a:r>
            <a:r>
              <a:rPr lang="en-US" sz="2400" kern="0" spc="-21" dirty="0" err="1">
                <a:latin typeface="Times New Roman" panose="02020603050405020304" pitchFamily="18" charset="0"/>
                <a:ea typeface="Inter" pitchFamily="34" charset="-122"/>
                <a:cs typeface="Times New Roman" panose="02020603050405020304" pitchFamily="18" charset="0"/>
              </a:rPr>
              <a:t>dám</a:t>
            </a:r>
            <a:r>
              <a:rPr lang="en-US" sz="2400" kern="0" spc="-21" dirty="0">
                <a:latin typeface="Times New Roman" panose="02020603050405020304" pitchFamily="18" charset="0"/>
                <a:ea typeface="Inter" pitchFamily="34" charset="-122"/>
                <a:cs typeface="Times New Roman" panose="02020603050405020304" pitchFamily="18" charset="0"/>
              </a:rPr>
              <a:t> </a:t>
            </a:r>
            <a:r>
              <a:rPr lang="en-US" sz="2400" kern="0" spc="-21" dirty="0" err="1">
                <a:latin typeface="Times New Roman" panose="02020603050405020304" pitchFamily="18" charset="0"/>
                <a:ea typeface="Inter" pitchFamily="34" charset="-122"/>
                <a:cs typeface="Times New Roman" panose="02020603050405020304" pitchFamily="18" charset="0"/>
              </a:rPr>
              <a:t>seziw</a:t>
            </a:r>
            <a:r>
              <a:rPr lang="en-US" sz="2400" kern="0" spc="-21" dirty="0">
                <a:latin typeface="Times New Roman" panose="02020603050405020304" pitchFamily="18" charset="0"/>
                <a:ea typeface="Inter" pitchFamily="34" charset="-122"/>
                <a:cs typeface="Times New Roman" panose="02020603050405020304" pitchFamily="18" charset="0"/>
              </a:rPr>
              <a:t>)</a:t>
            </a:r>
          </a:p>
          <a:p>
            <a:pPr algn="l">
              <a:buSzPct val="100000"/>
            </a:pPr>
            <a:r>
              <a:rPr lang="en-US" sz="2400" kern="0" spc="-21" dirty="0">
                <a:latin typeface="Times New Roman" panose="02020603050405020304" pitchFamily="18" charset="0"/>
                <a:ea typeface="Inter" pitchFamily="34" charset="-122"/>
                <a:cs typeface="Times New Roman" panose="02020603050405020304" pitchFamily="18" charset="0"/>
              </a:rPr>
              <a:t>     </a:t>
            </a:r>
            <a:r>
              <a:rPr lang="en-US" sz="2400" kern="0" spc="-21" dirty="0" err="1">
                <a:latin typeface="Times New Roman" panose="02020603050405020304" pitchFamily="18" charset="0"/>
                <a:ea typeface="Inter" pitchFamily="34" charset="-122"/>
                <a:cs typeface="Times New Roman" panose="02020603050405020304" pitchFamily="18" charset="0"/>
              </a:rPr>
              <a:t>dárejesin</a:t>
            </a:r>
            <a:r>
              <a:rPr lang="en-US" sz="2400" kern="0" spc="-21" dirty="0">
                <a:latin typeface="Times New Roman" panose="02020603050405020304" pitchFamily="18" charset="0"/>
                <a:ea typeface="Inter" pitchFamily="34" charset="-122"/>
                <a:cs typeface="Times New Roman" panose="02020603050405020304" pitchFamily="18" charset="0"/>
              </a:rPr>
              <a:t> bahalaw.</a:t>
            </a:r>
            <a:endParaRPr lang="en-US" sz="2400" dirty="0">
              <a:latin typeface="Times New Roman" panose="02020603050405020304" pitchFamily="18" charset="0"/>
              <a:cs typeface="Times New Roman" panose="02020603050405020304" pitchFamily="18" charset="0"/>
            </a:endParaRPr>
          </a:p>
        </p:txBody>
      </p:sp>
      <p:sp>
        <p:nvSpPr>
          <p:cNvPr id="9" name="Text 5"/>
          <p:cNvSpPr/>
          <p:nvPr/>
        </p:nvSpPr>
        <p:spPr>
          <a:xfrm>
            <a:off x="461605" y="5893331"/>
            <a:ext cx="6648332" cy="476331"/>
          </a:xfrm>
          <a:prstGeom prst="rect">
            <a:avLst/>
          </a:prstGeom>
          <a:noFill/>
          <a:ln/>
        </p:spPr>
        <p:txBody>
          <a:bodyPr wrap="none" lIns="0" tIns="0" rIns="0" bIns="0" rtlCol="0" anchor="t"/>
          <a:lstStyle/>
          <a:p>
            <a:pPr marL="342900" indent="-342900" algn="l">
              <a:buSzPct val="100000"/>
              <a:buChar char="•"/>
            </a:pPr>
            <a:r>
              <a:rPr lang="en-US" sz="2400" kern="0" spc="-21" dirty="0">
                <a:latin typeface="Times New Roman" panose="02020603050405020304" pitchFamily="18" charset="0"/>
                <a:ea typeface="Inter" pitchFamily="34" charset="-122"/>
                <a:cs typeface="Times New Roman" panose="02020603050405020304" pitchFamily="18" charset="0"/>
              </a:rPr>
              <a:t>Motorlıq kónlikpelerdi, mısalı, bulshıq et </a:t>
            </a:r>
            <a:r>
              <a:rPr lang="en-US" sz="2400" kern="0" spc="-21" dirty="0" err="1">
                <a:latin typeface="Times New Roman" panose="02020603050405020304" pitchFamily="18" charset="0"/>
                <a:ea typeface="Inter" pitchFamily="34" charset="-122"/>
                <a:cs typeface="Times New Roman" panose="02020603050405020304" pitchFamily="18" charset="0"/>
              </a:rPr>
              <a:t>tonusı</a:t>
            </a:r>
            <a:r>
              <a:rPr lang="en-US" sz="2400" kern="0" spc="-21" dirty="0">
                <a:latin typeface="Times New Roman" panose="02020603050405020304" pitchFamily="18" charset="0"/>
                <a:ea typeface="Inter" pitchFamily="34" charset="-122"/>
                <a:cs typeface="Times New Roman" panose="02020603050405020304" pitchFamily="18" charset="0"/>
              </a:rPr>
              <a:t> </a:t>
            </a:r>
            <a:r>
              <a:rPr lang="en-US" sz="2400" kern="0" spc="-21" dirty="0" err="1">
                <a:latin typeface="Times New Roman" panose="02020603050405020304" pitchFamily="18" charset="0"/>
                <a:ea typeface="Inter" pitchFamily="34" charset="-122"/>
                <a:cs typeface="Times New Roman" panose="02020603050405020304" pitchFamily="18" charset="0"/>
              </a:rPr>
              <a:t>hám</a:t>
            </a:r>
            <a:endParaRPr lang="en-US" sz="2400" kern="0" spc="-21" dirty="0">
              <a:latin typeface="Times New Roman" panose="02020603050405020304" pitchFamily="18" charset="0"/>
              <a:ea typeface="Inter" pitchFamily="34" charset="-122"/>
              <a:cs typeface="Times New Roman" panose="02020603050405020304" pitchFamily="18" charset="0"/>
            </a:endParaRPr>
          </a:p>
          <a:p>
            <a:pPr algn="l">
              <a:buSzPct val="100000"/>
            </a:pPr>
            <a:r>
              <a:rPr lang="en-US" sz="2400" kern="0" spc="-21" dirty="0">
                <a:latin typeface="Times New Roman" panose="02020603050405020304" pitchFamily="18" charset="0"/>
                <a:ea typeface="Inter" pitchFamily="34" charset="-122"/>
                <a:cs typeface="Times New Roman" panose="02020603050405020304" pitchFamily="18" charset="0"/>
              </a:rPr>
              <a:t>      </a:t>
            </a:r>
            <a:r>
              <a:rPr lang="en-US" sz="2400" kern="0" spc="-21" dirty="0" err="1">
                <a:latin typeface="Times New Roman" panose="02020603050405020304" pitchFamily="18" charset="0"/>
                <a:ea typeface="Inter" pitchFamily="34" charset="-122"/>
                <a:cs typeface="Times New Roman" panose="02020603050405020304" pitchFamily="18" charset="0"/>
              </a:rPr>
              <a:t>sáykesligin</a:t>
            </a:r>
            <a:r>
              <a:rPr lang="en-US" sz="2400" kern="0" spc="-21" dirty="0">
                <a:latin typeface="Times New Roman" panose="02020603050405020304" pitchFamily="18" charset="0"/>
                <a:ea typeface="Inter" pitchFamily="34" charset="-122"/>
                <a:cs typeface="Times New Roman" panose="02020603050405020304" pitchFamily="18" charset="0"/>
              </a:rPr>
              <a:t> tekseriw</a:t>
            </a:r>
            <a:endParaRPr lang="en-US" sz="2400" dirty="0">
              <a:latin typeface="Times New Roman" panose="02020603050405020304" pitchFamily="18" charset="0"/>
              <a:cs typeface="Times New Roman" panose="02020603050405020304" pitchFamily="18" charset="0"/>
            </a:endParaRPr>
          </a:p>
        </p:txBody>
      </p:sp>
      <p:sp>
        <p:nvSpPr>
          <p:cNvPr id="10" name="Text 6"/>
          <p:cNvSpPr/>
          <p:nvPr/>
        </p:nvSpPr>
        <p:spPr>
          <a:xfrm>
            <a:off x="531316" y="7054124"/>
            <a:ext cx="6648332" cy="476331"/>
          </a:xfrm>
          <a:prstGeom prst="rect">
            <a:avLst/>
          </a:prstGeom>
          <a:noFill/>
          <a:ln/>
        </p:spPr>
        <p:txBody>
          <a:bodyPr wrap="none" lIns="0" tIns="0" rIns="0" bIns="0" rtlCol="0" anchor="t"/>
          <a:lstStyle/>
          <a:p>
            <a:pPr marL="342900" indent="-342900" algn="l">
              <a:buSzPct val="100000"/>
              <a:buChar char="•"/>
            </a:pPr>
            <a:r>
              <a:rPr lang="en-US" sz="2400" kern="0" spc="-21" dirty="0">
                <a:latin typeface="Times New Roman" panose="02020603050405020304" pitchFamily="18" charset="0"/>
                <a:ea typeface="Inter" pitchFamily="34" charset="-122"/>
                <a:cs typeface="Times New Roman" panose="02020603050405020304" pitchFamily="18" charset="0"/>
              </a:rPr>
              <a:t>Balalardıń sóylew hám til </a:t>
            </a:r>
            <a:r>
              <a:rPr lang="en-US" sz="2400" kern="0" spc="-21" dirty="0" err="1">
                <a:latin typeface="Times New Roman" panose="02020603050405020304" pitchFamily="18" charset="0"/>
                <a:ea typeface="Inter" pitchFamily="34" charset="-122"/>
                <a:cs typeface="Times New Roman" panose="02020603050405020304" pitchFamily="18" charset="0"/>
              </a:rPr>
              <a:t>rawajlanıw</a:t>
            </a:r>
            <a:r>
              <a:rPr lang="en-US" sz="2400" kern="0" spc="-21" dirty="0">
                <a:latin typeface="Times New Roman" panose="02020603050405020304" pitchFamily="18" charset="0"/>
                <a:ea typeface="Inter" pitchFamily="34" charset="-122"/>
                <a:cs typeface="Times New Roman" panose="02020603050405020304" pitchFamily="18" charset="0"/>
              </a:rPr>
              <a:t> </a:t>
            </a:r>
            <a:r>
              <a:rPr lang="en-US" sz="2400" kern="0" spc="-21" dirty="0" err="1">
                <a:latin typeface="Times New Roman" panose="02020603050405020304" pitchFamily="18" charset="0"/>
                <a:ea typeface="Inter" pitchFamily="34" charset="-122"/>
                <a:cs typeface="Times New Roman" panose="02020603050405020304" pitchFamily="18" charset="0"/>
              </a:rPr>
              <a:t>dárejesin</a:t>
            </a:r>
            <a:endParaRPr lang="en-US" sz="2400" kern="0" spc="-21" dirty="0">
              <a:latin typeface="Times New Roman" panose="02020603050405020304" pitchFamily="18" charset="0"/>
              <a:ea typeface="Inter" pitchFamily="34" charset="-122"/>
              <a:cs typeface="Times New Roman" panose="02020603050405020304" pitchFamily="18" charset="0"/>
            </a:endParaRPr>
          </a:p>
          <a:p>
            <a:pPr algn="l">
              <a:buSzPct val="100000"/>
            </a:pPr>
            <a:r>
              <a:rPr lang="en-US" sz="2400" kern="0" spc="-21" dirty="0">
                <a:latin typeface="Times New Roman" panose="02020603050405020304" pitchFamily="18" charset="0"/>
                <a:ea typeface="Inter" pitchFamily="34" charset="-122"/>
                <a:cs typeface="Times New Roman" panose="02020603050405020304" pitchFamily="18" charset="0"/>
              </a:rPr>
              <a:t>     </a:t>
            </a:r>
            <a:r>
              <a:rPr lang="en-US" sz="2400" kern="0" spc="-21" dirty="0" err="1">
                <a:latin typeface="Times New Roman" panose="02020603050405020304" pitchFamily="18" charset="0"/>
                <a:ea typeface="Inter" pitchFamily="34" charset="-122"/>
                <a:cs typeface="Times New Roman" panose="02020603050405020304" pitchFamily="18" charset="0"/>
              </a:rPr>
              <a:t>tereń</a:t>
            </a:r>
            <a:r>
              <a:rPr lang="en-US" sz="2400" kern="0" spc="-21" dirty="0">
                <a:latin typeface="Times New Roman" panose="02020603050405020304" pitchFamily="18" charset="0"/>
                <a:ea typeface="Inter" pitchFamily="34" charset="-122"/>
                <a:cs typeface="Times New Roman" panose="02020603050405020304" pitchFamily="18" charset="0"/>
              </a:rPr>
              <a:t> tallaw.</a:t>
            </a:r>
            <a:endParaRPr lang="en-US" sz="2400" dirty="0">
              <a:latin typeface="Times New Roman" panose="02020603050405020304" pitchFamily="18" charset="0"/>
              <a:cs typeface="Times New Roman" panose="02020603050405020304" pitchFamily="18" charset="0"/>
            </a:endParaRPr>
          </a:p>
        </p:txBody>
      </p:sp>
      <p:sp>
        <p:nvSpPr>
          <p:cNvPr id="18" name="Text 14"/>
          <p:cNvSpPr/>
          <p:nvPr/>
        </p:nvSpPr>
        <p:spPr>
          <a:xfrm>
            <a:off x="8588971" y="4019600"/>
            <a:ext cx="5127029" cy="371512"/>
          </a:xfrm>
          <a:prstGeom prst="rect">
            <a:avLst/>
          </a:prstGeom>
          <a:noFill/>
          <a:ln/>
        </p:spPr>
        <p:txBody>
          <a:bodyPr wrap="none" lIns="0" tIns="0" rIns="0" bIns="0" rtlCol="0" anchor="t"/>
          <a:lstStyle/>
          <a:p>
            <a:pPr marL="0" indent="0" algn="l">
              <a:buNone/>
            </a:pPr>
            <a:r>
              <a:rPr lang="en-US" sz="2400" kern="0" spc="-21" dirty="0">
                <a:latin typeface="Times New Roman" panose="02020603050405020304" pitchFamily="18" charset="0"/>
                <a:ea typeface="Inter" pitchFamily="34" charset="-122"/>
                <a:cs typeface="Times New Roman" panose="02020603050405020304" pitchFamily="18" charset="0"/>
              </a:rPr>
              <a:t>Psixologiyalıq diagnostika</a:t>
            </a:r>
            <a:endParaRPr lang="en-US" sz="2400" dirty="0">
              <a:latin typeface="Times New Roman" panose="02020603050405020304" pitchFamily="18" charset="0"/>
              <a:cs typeface="Times New Roman" panose="02020603050405020304" pitchFamily="18" charset="0"/>
            </a:endParaRPr>
          </a:p>
        </p:txBody>
      </p:sp>
      <p:sp>
        <p:nvSpPr>
          <p:cNvPr id="19" name="Text 15"/>
          <p:cNvSpPr/>
          <p:nvPr/>
        </p:nvSpPr>
        <p:spPr>
          <a:xfrm>
            <a:off x="7876701" y="4583631"/>
            <a:ext cx="6508909" cy="263843"/>
          </a:xfrm>
          <a:prstGeom prst="rect">
            <a:avLst/>
          </a:prstGeom>
          <a:noFill/>
          <a:ln/>
        </p:spPr>
        <p:txBody>
          <a:bodyPr wrap="none" lIns="0" tIns="0" rIns="0" bIns="0" rtlCol="0" anchor="t"/>
          <a:lstStyle/>
          <a:p>
            <a:pPr marL="342900" indent="-342900" algn="l">
              <a:buSzPct val="100000"/>
              <a:buChar char="•"/>
            </a:pPr>
            <a:r>
              <a:rPr lang="en-US" sz="2400" kern="0" spc="-21" dirty="0">
                <a:latin typeface="Times New Roman" panose="02020603050405020304" pitchFamily="18" charset="0"/>
                <a:ea typeface="Inter" pitchFamily="34" charset="-122"/>
                <a:cs typeface="Times New Roman" panose="02020603050405020304" pitchFamily="18" charset="0"/>
              </a:rPr>
              <a:t>Intellektual rawajlanıw dárejesin anıqlaw </a:t>
            </a:r>
            <a:r>
              <a:rPr lang="en-US" sz="2400" kern="0" spc="-21" dirty="0" err="1">
                <a:latin typeface="Times New Roman" panose="02020603050405020304" pitchFamily="18" charset="0"/>
                <a:ea typeface="Inter" pitchFamily="34" charset="-122"/>
                <a:cs typeface="Times New Roman" panose="02020603050405020304" pitchFamily="18" charset="0"/>
              </a:rPr>
              <a:t>ushın</a:t>
            </a:r>
            <a:r>
              <a:rPr lang="en-US" sz="2400" kern="0" spc="-21" dirty="0">
                <a:latin typeface="Times New Roman" panose="02020603050405020304" pitchFamily="18" charset="0"/>
                <a:ea typeface="Inter" pitchFamily="34" charset="-122"/>
                <a:cs typeface="Times New Roman" panose="02020603050405020304" pitchFamily="18" charset="0"/>
              </a:rPr>
              <a:t> </a:t>
            </a:r>
          </a:p>
          <a:p>
            <a:pPr algn="l">
              <a:buSzPct val="100000"/>
            </a:pPr>
            <a:r>
              <a:rPr lang="en-US" sz="2400" kern="0" spc="-21" dirty="0">
                <a:latin typeface="Times New Roman" panose="02020603050405020304" pitchFamily="18" charset="0"/>
                <a:ea typeface="Inter" pitchFamily="34" charset="-122"/>
                <a:cs typeface="Times New Roman" panose="02020603050405020304" pitchFamily="18" charset="0"/>
              </a:rPr>
              <a:t>      </a:t>
            </a:r>
            <a:r>
              <a:rPr lang="en-US" sz="2400" kern="0" spc="-21" dirty="0" err="1">
                <a:latin typeface="Times New Roman" panose="02020603050405020304" pitchFamily="18" charset="0"/>
                <a:ea typeface="Inter" pitchFamily="34" charset="-122"/>
                <a:cs typeface="Times New Roman" panose="02020603050405020304" pitchFamily="18" charset="0"/>
              </a:rPr>
              <a:t>standartlastırılǵan</a:t>
            </a:r>
            <a:r>
              <a:rPr lang="en-US" sz="2400" kern="0" spc="-21" dirty="0">
                <a:latin typeface="Times New Roman" panose="02020603050405020304" pitchFamily="18" charset="0"/>
                <a:ea typeface="Inter" pitchFamily="34" charset="-122"/>
                <a:cs typeface="Times New Roman" panose="02020603050405020304" pitchFamily="18" charset="0"/>
              </a:rPr>
              <a:t> testler</a:t>
            </a:r>
            <a:endParaRPr lang="en-US" sz="2400" dirty="0">
              <a:latin typeface="Times New Roman" panose="02020603050405020304" pitchFamily="18" charset="0"/>
              <a:cs typeface="Times New Roman" panose="02020603050405020304" pitchFamily="18" charset="0"/>
            </a:endParaRPr>
          </a:p>
        </p:txBody>
      </p:sp>
      <p:sp>
        <p:nvSpPr>
          <p:cNvPr id="20" name="Text 16"/>
          <p:cNvSpPr/>
          <p:nvPr/>
        </p:nvSpPr>
        <p:spPr>
          <a:xfrm>
            <a:off x="7876701" y="6191838"/>
            <a:ext cx="6508909" cy="712549"/>
          </a:xfrm>
          <a:prstGeom prst="rect">
            <a:avLst/>
          </a:prstGeom>
          <a:noFill/>
          <a:ln/>
        </p:spPr>
        <p:txBody>
          <a:bodyPr wrap="none" lIns="0" tIns="0" rIns="0" bIns="0" rtlCol="0" anchor="t"/>
          <a:lstStyle/>
          <a:p>
            <a:pPr marL="342900" indent="-342900" algn="l">
              <a:buSzPct val="100000"/>
              <a:buChar char="•"/>
            </a:pPr>
            <a:r>
              <a:rPr lang="en-US" sz="2400" kern="0" spc="-21" dirty="0">
                <a:latin typeface="Times New Roman" panose="02020603050405020304" pitchFamily="18" charset="0"/>
                <a:ea typeface="Inter" pitchFamily="34" charset="-122"/>
                <a:cs typeface="Times New Roman" panose="02020603050405020304" pitchFamily="18" charset="0"/>
              </a:rPr>
              <a:t>Kognitiv imkaniyatlar, eslew hám </a:t>
            </a:r>
            <a:r>
              <a:rPr lang="en-US" sz="2400" kern="0" spc="-21" dirty="0" err="1">
                <a:latin typeface="Times New Roman" panose="02020603050405020304" pitchFamily="18" charset="0"/>
                <a:ea typeface="Inter" pitchFamily="34" charset="-122"/>
                <a:cs typeface="Times New Roman" panose="02020603050405020304" pitchFamily="18" charset="0"/>
              </a:rPr>
              <a:t>diqqat</a:t>
            </a:r>
            <a:r>
              <a:rPr lang="en-US" sz="2400" kern="0" spc="-21" dirty="0">
                <a:latin typeface="Times New Roman" panose="02020603050405020304" pitchFamily="18" charset="0"/>
                <a:ea typeface="Inter" pitchFamily="34" charset="-122"/>
                <a:cs typeface="Times New Roman" panose="02020603050405020304" pitchFamily="18" charset="0"/>
              </a:rPr>
              <a:t> </a:t>
            </a:r>
            <a:r>
              <a:rPr lang="en-US" sz="2400" kern="0" spc="-21" dirty="0" err="1">
                <a:latin typeface="Times New Roman" panose="02020603050405020304" pitchFamily="18" charset="0"/>
                <a:ea typeface="Inter" pitchFamily="34" charset="-122"/>
                <a:cs typeface="Times New Roman" panose="02020603050405020304" pitchFamily="18" charset="0"/>
              </a:rPr>
              <a:t>funkciyaların</a:t>
            </a:r>
            <a:endParaRPr lang="en-US" sz="2400" kern="0" spc="-21" dirty="0">
              <a:latin typeface="Times New Roman" panose="02020603050405020304" pitchFamily="18" charset="0"/>
              <a:ea typeface="Inter" pitchFamily="34" charset="-122"/>
              <a:cs typeface="Times New Roman" panose="02020603050405020304" pitchFamily="18" charset="0"/>
            </a:endParaRPr>
          </a:p>
          <a:p>
            <a:pPr algn="l">
              <a:buSzPct val="100000"/>
            </a:pPr>
            <a:r>
              <a:rPr lang="en-US" sz="2400" kern="0" spc="-21" dirty="0">
                <a:latin typeface="Times New Roman" panose="02020603050405020304" pitchFamily="18" charset="0"/>
                <a:ea typeface="Inter" pitchFamily="34" charset="-122"/>
                <a:cs typeface="Times New Roman" panose="02020603050405020304" pitchFamily="18" charset="0"/>
              </a:rPr>
              <a:t>      </a:t>
            </a:r>
            <a:r>
              <a:rPr lang="en-US" sz="2400" kern="0" spc="-21" dirty="0" err="1">
                <a:latin typeface="Times New Roman" panose="02020603050405020304" pitchFamily="18" charset="0"/>
                <a:ea typeface="Inter" pitchFamily="34" charset="-122"/>
                <a:cs typeface="Times New Roman" panose="02020603050405020304" pitchFamily="18" charset="0"/>
              </a:rPr>
              <a:t>bahalaw</a:t>
            </a:r>
            <a:r>
              <a:rPr lang="en-US" sz="2400" kern="0" spc="-21" dirty="0">
                <a:latin typeface="Times New Roman" panose="02020603050405020304" pitchFamily="18" charset="0"/>
                <a:ea typeface="Inter" pitchFamily="34" charset="-122"/>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1" name="Text 17"/>
          <p:cNvSpPr/>
          <p:nvPr/>
        </p:nvSpPr>
        <p:spPr>
          <a:xfrm>
            <a:off x="7876700" y="6964984"/>
            <a:ext cx="6508909" cy="263843"/>
          </a:xfrm>
          <a:prstGeom prst="rect">
            <a:avLst/>
          </a:prstGeom>
          <a:noFill/>
          <a:ln/>
        </p:spPr>
        <p:txBody>
          <a:bodyPr wrap="none" lIns="0" tIns="0" rIns="0" bIns="0" rtlCol="0" anchor="t"/>
          <a:lstStyle/>
          <a:p>
            <a:pPr marL="342900" indent="-342900" algn="l">
              <a:buSzPct val="100000"/>
              <a:buChar char="•"/>
            </a:pPr>
            <a:r>
              <a:rPr lang="en-US" sz="2400" kern="0" spc="-21" dirty="0">
                <a:latin typeface="Times New Roman" panose="02020603050405020304" pitchFamily="18" charset="0"/>
                <a:ea typeface="Inter" pitchFamily="34" charset="-122"/>
                <a:cs typeface="Times New Roman" panose="02020603050405020304" pitchFamily="18" charset="0"/>
              </a:rPr>
              <a:t>Balalardıń emocional hám </a:t>
            </a:r>
            <a:r>
              <a:rPr lang="en-US" sz="2400" kern="0" spc="-21" dirty="0" err="1">
                <a:latin typeface="Times New Roman" panose="02020603050405020304" pitchFamily="18" charset="0"/>
                <a:ea typeface="Inter" pitchFamily="34" charset="-122"/>
                <a:cs typeface="Times New Roman" panose="02020603050405020304" pitchFamily="18" charset="0"/>
              </a:rPr>
              <a:t>sociallıq</a:t>
            </a:r>
            <a:r>
              <a:rPr lang="en-US" sz="2400" kern="0" spc="-21" dirty="0">
                <a:latin typeface="Times New Roman" panose="02020603050405020304" pitchFamily="18" charset="0"/>
                <a:ea typeface="Inter" pitchFamily="34" charset="-122"/>
                <a:cs typeface="Times New Roman" panose="02020603050405020304" pitchFamily="18" charset="0"/>
              </a:rPr>
              <a:t> </a:t>
            </a:r>
            <a:r>
              <a:rPr lang="en-US" sz="2400" kern="0" spc="-21" dirty="0" err="1">
                <a:latin typeface="Times New Roman" panose="02020603050405020304" pitchFamily="18" charset="0"/>
                <a:ea typeface="Inter" pitchFamily="34" charset="-122"/>
                <a:cs typeface="Times New Roman" panose="02020603050405020304" pitchFamily="18" charset="0"/>
              </a:rPr>
              <a:t>rawajlanıwın</a:t>
            </a:r>
            <a:endParaRPr lang="en-US" sz="2400" kern="0" spc="-21" dirty="0">
              <a:latin typeface="Times New Roman" panose="02020603050405020304" pitchFamily="18" charset="0"/>
              <a:ea typeface="Inter" pitchFamily="34" charset="-122"/>
              <a:cs typeface="Times New Roman" panose="02020603050405020304" pitchFamily="18" charset="0"/>
            </a:endParaRPr>
          </a:p>
          <a:p>
            <a:pPr algn="l">
              <a:buSzPct val="100000"/>
            </a:pPr>
            <a:r>
              <a:rPr lang="en-US" sz="2400" kern="0" spc="-21" dirty="0">
                <a:latin typeface="Times New Roman" panose="02020603050405020304" pitchFamily="18" charset="0"/>
                <a:ea typeface="Inter" pitchFamily="34" charset="-122"/>
                <a:cs typeface="Times New Roman" panose="02020603050405020304" pitchFamily="18" charset="0"/>
              </a:rPr>
              <a:t>      </a:t>
            </a:r>
            <a:r>
              <a:rPr lang="en-US" sz="2400" kern="0" spc="-21" dirty="0" err="1">
                <a:latin typeface="Times New Roman" panose="02020603050405020304" pitchFamily="18" charset="0"/>
                <a:ea typeface="Inter" pitchFamily="34" charset="-122"/>
                <a:cs typeface="Times New Roman" panose="02020603050405020304" pitchFamily="18" charset="0"/>
              </a:rPr>
              <a:t>baqlaw</a:t>
            </a:r>
            <a:r>
              <a:rPr lang="en-US" sz="2400" kern="0" spc="-21" dirty="0">
                <a:latin typeface="Times New Roman" panose="02020603050405020304" pitchFamily="18" charset="0"/>
                <a:ea typeface="Inter" pitchFamily="34" charset="-122"/>
                <a:cs typeface="Times New Roman" panose="02020603050405020304" pitchFamily="18" charset="0"/>
              </a:rPr>
              <a:t> hám bahalaw.</a:t>
            </a:r>
            <a:endParaRPr lang="en-US" sz="2400" dirty="0">
              <a:latin typeface="Times New Roman" panose="02020603050405020304" pitchFamily="18" charset="0"/>
              <a:cs typeface="Times New Roman" panose="02020603050405020304" pitchFamily="18" charset="0"/>
            </a:endParaRPr>
          </a:p>
        </p:txBody>
      </p:sp>
      <p:sp>
        <p:nvSpPr>
          <p:cNvPr id="22" name="Text 18"/>
          <p:cNvSpPr/>
          <p:nvPr/>
        </p:nvSpPr>
        <p:spPr>
          <a:xfrm>
            <a:off x="7876701" y="5396268"/>
            <a:ext cx="4336732" cy="603051"/>
          </a:xfrm>
          <a:prstGeom prst="rect">
            <a:avLst/>
          </a:prstGeom>
          <a:noFill/>
          <a:ln/>
        </p:spPr>
        <p:txBody>
          <a:bodyPr wrap="none" lIns="0" tIns="0" rIns="0" bIns="0" rtlCol="0" anchor="t"/>
          <a:lstStyle/>
          <a:p>
            <a:pPr marL="342900" indent="-342900" algn="l">
              <a:buSzPct val="100000"/>
              <a:buChar char="•"/>
            </a:pPr>
            <a:r>
              <a:rPr lang="en-US" sz="2400" kern="0" spc="-21" dirty="0">
                <a:latin typeface="Times New Roman" panose="02020603050405020304" pitchFamily="18" charset="0"/>
                <a:ea typeface="Inter" pitchFamily="34" charset="-122"/>
                <a:cs typeface="Times New Roman" panose="02020603050405020304" pitchFamily="18" charset="0"/>
              </a:rPr>
              <a:t>Hár qıylı minez-qulıq kórinisin </a:t>
            </a:r>
            <a:r>
              <a:rPr lang="en-US" sz="2400" kern="0" spc="-21" dirty="0" err="1">
                <a:latin typeface="Times New Roman" panose="02020603050405020304" pitchFamily="18" charset="0"/>
                <a:ea typeface="Inter" pitchFamily="34" charset="-122"/>
                <a:cs typeface="Times New Roman" panose="02020603050405020304" pitchFamily="18" charset="0"/>
              </a:rPr>
              <a:t>talqılaw</a:t>
            </a:r>
            <a:r>
              <a:rPr lang="en-US" sz="2400" kern="0" spc="-21" dirty="0">
                <a:latin typeface="Times New Roman" panose="02020603050405020304" pitchFamily="18" charset="0"/>
                <a:ea typeface="Inter" pitchFamily="34" charset="-122"/>
                <a:cs typeface="Times New Roman" panose="02020603050405020304" pitchFamily="18" charset="0"/>
              </a:rPr>
              <a:t> </a:t>
            </a:r>
            <a:r>
              <a:rPr lang="en-US" sz="2400" kern="0" spc="-21" dirty="0" err="1">
                <a:latin typeface="Times New Roman" panose="02020603050405020304" pitchFamily="18" charset="0"/>
                <a:ea typeface="Inter" pitchFamily="34" charset="-122"/>
                <a:cs typeface="Times New Roman" panose="02020603050405020304" pitchFamily="18" charset="0"/>
              </a:rPr>
              <a:t>ushın</a:t>
            </a:r>
            <a:endParaRPr lang="en-US" sz="2400" kern="0" spc="-21" dirty="0">
              <a:latin typeface="Times New Roman" panose="02020603050405020304" pitchFamily="18" charset="0"/>
              <a:ea typeface="Inter" pitchFamily="34" charset="-122"/>
              <a:cs typeface="Times New Roman" panose="02020603050405020304" pitchFamily="18" charset="0"/>
            </a:endParaRPr>
          </a:p>
          <a:p>
            <a:pPr algn="l">
              <a:buSzPct val="100000"/>
            </a:pPr>
            <a:r>
              <a:rPr lang="en-US" sz="2400" kern="0" spc="-21" dirty="0">
                <a:latin typeface="Times New Roman" panose="02020603050405020304" pitchFamily="18" charset="0"/>
                <a:ea typeface="Inter" pitchFamily="34" charset="-122"/>
                <a:cs typeface="Times New Roman" panose="02020603050405020304" pitchFamily="18" charset="0"/>
              </a:rPr>
              <a:t>      </a:t>
            </a:r>
            <a:r>
              <a:rPr lang="en-US" sz="2400" kern="0" spc="-21" dirty="0" err="1">
                <a:latin typeface="Times New Roman" panose="02020603050405020304" pitchFamily="18" charset="0"/>
                <a:ea typeface="Inter" pitchFamily="34" charset="-122"/>
                <a:cs typeface="Times New Roman" panose="02020603050405020304" pitchFamily="18" charset="0"/>
              </a:rPr>
              <a:t>úzliksiz</a:t>
            </a:r>
            <a:r>
              <a:rPr lang="en-US" sz="2400" kern="0" spc="-21" dirty="0">
                <a:latin typeface="Times New Roman" panose="02020603050405020304" pitchFamily="18" charset="0"/>
                <a:ea typeface="Inter" pitchFamily="34" charset="-122"/>
                <a:cs typeface="Times New Roman" panose="02020603050405020304" pitchFamily="18" charset="0"/>
              </a:rPr>
              <a:t> baqlaw</a:t>
            </a:r>
            <a:endParaRPr lang="en-US" sz="2400" dirty="0">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1193125" y="1146577"/>
            <a:ext cx="4768612" cy="1384995"/>
          </a:xfrm>
          <a:prstGeom prst="rect">
            <a:avLst/>
          </a:prstGeom>
        </p:spPr>
        <p:txBody>
          <a:bodyPr wrap="square">
            <a:spAutoFit/>
          </a:bodyPr>
          <a:lstStyle/>
          <a:p>
            <a:pPr algn="ctr"/>
            <a:r>
              <a:rPr lang="en-US" sz="2800" b="1" kern="0" spc="-62" dirty="0" err="1">
                <a:latin typeface="Times New Roman" panose="02020603050405020304" pitchFamily="18" charset="0"/>
                <a:ea typeface="Inter Bold" pitchFamily="34" charset="-122"/>
                <a:cs typeface="Times New Roman" panose="02020603050405020304" pitchFamily="18" charset="0"/>
              </a:rPr>
              <a:t>Kompleksli</a:t>
            </a:r>
            <a:r>
              <a:rPr lang="en-US" sz="2800" b="1" kern="0" spc="-62" dirty="0">
                <a:latin typeface="Times New Roman" panose="02020603050405020304" pitchFamily="18" charset="0"/>
                <a:ea typeface="Inter Bold" pitchFamily="34" charset="-122"/>
                <a:cs typeface="Times New Roman" panose="02020603050405020304" pitchFamily="18" charset="0"/>
              </a:rPr>
              <a:t> </a:t>
            </a:r>
            <a:r>
              <a:rPr lang="en-US" sz="2800" b="1" kern="0" spc="-62" dirty="0" err="1">
                <a:latin typeface="Times New Roman" panose="02020603050405020304" pitchFamily="18" charset="0"/>
                <a:ea typeface="Inter Bold" pitchFamily="34" charset="-122"/>
                <a:cs typeface="Times New Roman" panose="02020603050405020304" pitchFamily="18" charset="0"/>
              </a:rPr>
              <a:t>kemshiliklerdi</a:t>
            </a:r>
            <a:r>
              <a:rPr lang="en-US" sz="2800" b="1" kern="0" spc="-62" dirty="0">
                <a:latin typeface="Times New Roman" panose="02020603050405020304" pitchFamily="18" charset="0"/>
                <a:ea typeface="Inter Bold" pitchFamily="34" charset="-122"/>
                <a:cs typeface="Times New Roman" panose="02020603050405020304" pitchFamily="18" charset="0"/>
              </a:rPr>
              <a:t> </a:t>
            </a:r>
            <a:r>
              <a:rPr lang="en-US" sz="2800" b="1" kern="0" spc="-62" dirty="0" err="1">
                <a:latin typeface="Times New Roman" panose="02020603050405020304" pitchFamily="18" charset="0"/>
                <a:ea typeface="Inter Bold" pitchFamily="34" charset="-122"/>
                <a:cs typeface="Times New Roman" panose="02020603050405020304" pitchFamily="18" charset="0"/>
              </a:rPr>
              <a:t>diagnostikalawdıń</a:t>
            </a:r>
            <a:endParaRPr lang="en-US" sz="2800" b="1" kern="0" spc="-62" dirty="0">
              <a:latin typeface="Times New Roman" panose="02020603050405020304" pitchFamily="18" charset="0"/>
              <a:ea typeface="Inter Bold" pitchFamily="34" charset="-122"/>
              <a:cs typeface="Times New Roman" panose="02020603050405020304" pitchFamily="18" charset="0"/>
            </a:endParaRPr>
          </a:p>
          <a:p>
            <a:pPr algn="ctr"/>
            <a:r>
              <a:rPr lang="en-US" sz="2800" b="1" kern="0" spc="-62" dirty="0" err="1">
                <a:latin typeface="Times New Roman" panose="02020603050405020304" pitchFamily="18" charset="0"/>
                <a:ea typeface="Inter Bold" pitchFamily="34" charset="-122"/>
                <a:cs typeface="Times New Roman" panose="02020603050405020304" pitchFamily="18" charset="0"/>
              </a:rPr>
              <a:t>zamanagóy</a:t>
            </a:r>
            <a:r>
              <a:rPr lang="en-US" sz="2800" b="1" kern="0" spc="-62" dirty="0">
                <a:latin typeface="Times New Roman" panose="02020603050405020304" pitchFamily="18" charset="0"/>
                <a:ea typeface="Inter Bold" pitchFamily="34" charset="-122"/>
                <a:cs typeface="Times New Roman" panose="02020603050405020304" pitchFamily="18" charset="0"/>
              </a:rPr>
              <a:t> </a:t>
            </a:r>
            <a:r>
              <a:rPr lang="en-US" sz="2800" b="1" kern="0" spc="-62" dirty="0" err="1">
                <a:latin typeface="Times New Roman" panose="02020603050405020304" pitchFamily="18" charset="0"/>
                <a:ea typeface="Inter Bold" pitchFamily="34" charset="-122"/>
                <a:cs typeface="Times New Roman" panose="02020603050405020304" pitchFamily="18" charset="0"/>
              </a:rPr>
              <a:t>usılları</a:t>
            </a:r>
            <a:r>
              <a:rPr lang="en-US" sz="2800" b="1" kern="0" spc="-62" dirty="0">
                <a:latin typeface="Times New Roman" panose="02020603050405020304" pitchFamily="18" charset="0"/>
                <a:ea typeface="Inter Bold" pitchFamily="34" charset="-122"/>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20"/>
          <p:cNvSpPr/>
          <p:nvPr/>
        </p:nvSpPr>
        <p:spPr>
          <a:xfrm>
            <a:off x="1434742" y="3999138"/>
            <a:ext cx="6508909" cy="263843"/>
          </a:xfrm>
          <a:prstGeom prst="rect">
            <a:avLst/>
          </a:prstGeom>
          <a:noFill/>
          <a:ln/>
        </p:spPr>
        <p:txBody>
          <a:bodyPr wrap="none" lIns="0" tIns="0" rIns="0" bIns="0" rtlCol="0" anchor="t"/>
          <a:lstStyle/>
          <a:p>
            <a:pPr marL="0" indent="0" algn="l">
              <a:lnSpc>
                <a:spcPct val="150000"/>
              </a:lnSpc>
              <a:buNone/>
            </a:pPr>
            <a:r>
              <a:rPr lang="en-US" sz="2800" kern="0" spc="-21" dirty="0">
                <a:solidFill>
                  <a:srgbClr val="272525"/>
                </a:solidFill>
                <a:latin typeface="Times New Roman" panose="02020603050405020304" pitchFamily="18" charset="0"/>
                <a:ea typeface="Inter" pitchFamily="34" charset="-122"/>
                <a:cs typeface="Times New Roman" panose="02020603050405020304" pitchFamily="18" charset="0"/>
              </a:rPr>
              <a:t>Logopediyalıq tekseriw</a:t>
            </a:r>
            <a:endParaRPr lang="en-US" sz="2800" dirty="0">
              <a:latin typeface="Times New Roman" panose="02020603050405020304" pitchFamily="18" charset="0"/>
              <a:cs typeface="Times New Roman" panose="02020603050405020304" pitchFamily="18" charset="0"/>
            </a:endParaRPr>
          </a:p>
        </p:txBody>
      </p:sp>
      <p:sp>
        <p:nvSpPr>
          <p:cNvPr id="3" name="Text 21"/>
          <p:cNvSpPr/>
          <p:nvPr/>
        </p:nvSpPr>
        <p:spPr>
          <a:xfrm>
            <a:off x="733703" y="5424191"/>
            <a:ext cx="6508909" cy="263843"/>
          </a:xfrm>
          <a:prstGeom prst="rect">
            <a:avLst/>
          </a:prstGeom>
          <a:noFill/>
          <a:ln/>
        </p:spPr>
        <p:txBody>
          <a:bodyPr wrap="none" lIns="0" tIns="0" rIns="0" bIns="0" rtlCol="0" anchor="t"/>
          <a:lstStyle/>
          <a:p>
            <a:pPr marL="342900" indent="-342900" algn="l">
              <a:lnSpc>
                <a:spcPct val="150000"/>
              </a:lnSpc>
              <a:buSzPct val="100000"/>
              <a:buChar char="•"/>
            </a:pPr>
            <a:r>
              <a:rPr lang="en-US" sz="2800" kern="0" spc="-21" dirty="0">
                <a:solidFill>
                  <a:srgbClr val="272525"/>
                </a:solidFill>
                <a:latin typeface="Times New Roman" panose="02020603050405020304" pitchFamily="18" charset="0"/>
                <a:ea typeface="Inter" pitchFamily="34" charset="-122"/>
                <a:cs typeface="Times New Roman" panose="02020603050405020304" pitchFamily="18" charset="0"/>
              </a:rPr>
              <a:t>Sóylewdiń fonetikalıq hám fonemikalıq táreplerin tolıq tallaw.</a:t>
            </a:r>
            <a:endParaRPr lang="en-US" sz="2800" dirty="0">
              <a:latin typeface="Times New Roman" panose="02020603050405020304" pitchFamily="18" charset="0"/>
              <a:cs typeface="Times New Roman" panose="02020603050405020304" pitchFamily="18" charset="0"/>
            </a:endParaRPr>
          </a:p>
        </p:txBody>
      </p:sp>
      <p:sp>
        <p:nvSpPr>
          <p:cNvPr id="4" name="Text 22"/>
          <p:cNvSpPr/>
          <p:nvPr/>
        </p:nvSpPr>
        <p:spPr>
          <a:xfrm>
            <a:off x="733702" y="4673998"/>
            <a:ext cx="6508909" cy="263843"/>
          </a:xfrm>
          <a:prstGeom prst="rect">
            <a:avLst/>
          </a:prstGeom>
          <a:noFill/>
          <a:ln/>
        </p:spPr>
        <p:txBody>
          <a:bodyPr wrap="none" lIns="0" tIns="0" rIns="0" bIns="0" rtlCol="0" anchor="t"/>
          <a:lstStyle/>
          <a:p>
            <a:pPr marL="342900" indent="-342900" algn="l">
              <a:lnSpc>
                <a:spcPct val="150000"/>
              </a:lnSpc>
              <a:buSzPct val="100000"/>
              <a:buChar char="•"/>
            </a:pPr>
            <a:r>
              <a:rPr lang="en-US" sz="2800" kern="0" spc="-21" dirty="0">
                <a:solidFill>
                  <a:srgbClr val="272525"/>
                </a:solidFill>
                <a:latin typeface="Times New Roman" panose="02020603050405020304" pitchFamily="18" charset="0"/>
                <a:ea typeface="Inter" pitchFamily="34" charset="-122"/>
                <a:cs typeface="Times New Roman" panose="02020603050405020304" pitchFamily="18" charset="0"/>
              </a:rPr>
              <a:t>Leksikalıq hám grammatikalıq qábiletlerdi sınaw</a:t>
            </a:r>
            <a:endParaRPr lang="en-US" sz="2800" dirty="0">
              <a:latin typeface="Times New Roman" panose="02020603050405020304" pitchFamily="18" charset="0"/>
              <a:cs typeface="Times New Roman" panose="02020603050405020304" pitchFamily="18" charset="0"/>
            </a:endParaRPr>
          </a:p>
        </p:txBody>
      </p:sp>
      <p:sp>
        <p:nvSpPr>
          <p:cNvPr id="5" name="Text 23"/>
          <p:cNvSpPr/>
          <p:nvPr/>
        </p:nvSpPr>
        <p:spPr>
          <a:xfrm>
            <a:off x="733703" y="6260827"/>
            <a:ext cx="6508909" cy="263843"/>
          </a:xfrm>
          <a:prstGeom prst="rect">
            <a:avLst/>
          </a:prstGeom>
          <a:noFill/>
          <a:ln/>
        </p:spPr>
        <p:txBody>
          <a:bodyPr wrap="none" lIns="0" tIns="0" rIns="0" bIns="0" rtlCol="0" anchor="t"/>
          <a:lstStyle/>
          <a:p>
            <a:pPr marL="342900" indent="-342900" algn="l">
              <a:lnSpc>
                <a:spcPct val="150000"/>
              </a:lnSpc>
              <a:buSzPct val="100000"/>
              <a:buChar char="•"/>
            </a:pPr>
            <a:r>
              <a:rPr lang="en-US" sz="2800" kern="0" spc="-21" dirty="0">
                <a:solidFill>
                  <a:srgbClr val="272525"/>
                </a:solidFill>
                <a:latin typeface="Times New Roman" panose="02020603050405020304" pitchFamily="18" charset="0"/>
                <a:ea typeface="Inter" pitchFamily="34" charset="-122"/>
                <a:cs typeface="Times New Roman" panose="02020603050405020304" pitchFamily="18" charset="0"/>
              </a:rPr>
              <a:t>Dialog hám monolog túrindegi sóylew iskerligin tekseriw.</a:t>
            </a:r>
            <a:endParaRPr lang="en-US" sz="2800" dirty="0">
              <a:latin typeface="Times New Roman" panose="02020603050405020304" pitchFamily="18" charset="0"/>
              <a:cs typeface="Times New Roman" panose="02020603050405020304" pitchFamily="18" charset="0"/>
            </a:endParaRPr>
          </a:p>
        </p:txBody>
      </p:sp>
      <p:sp>
        <p:nvSpPr>
          <p:cNvPr id="6" name="Text 24"/>
          <p:cNvSpPr/>
          <p:nvPr/>
        </p:nvSpPr>
        <p:spPr>
          <a:xfrm>
            <a:off x="733701" y="7084287"/>
            <a:ext cx="6508909" cy="263843"/>
          </a:xfrm>
          <a:prstGeom prst="rect">
            <a:avLst/>
          </a:prstGeom>
          <a:noFill/>
          <a:ln/>
        </p:spPr>
        <p:txBody>
          <a:bodyPr wrap="none" lIns="0" tIns="0" rIns="0" bIns="0" rtlCol="0" anchor="t"/>
          <a:lstStyle/>
          <a:p>
            <a:pPr marL="342900" indent="-342900" algn="l">
              <a:lnSpc>
                <a:spcPct val="150000"/>
              </a:lnSpc>
              <a:buSzPct val="100000"/>
              <a:buChar char="•"/>
            </a:pPr>
            <a:r>
              <a:rPr lang="en-US" sz="2800" kern="0" spc="-21" dirty="0">
                <a:solidFill>
                  <a:srgbClr val="272525"/>
                </a:solidFill>
                <a:latin typeface="Times New Roman" panose="02020603050405020304" pitchFamily="18" charset="0"/>
                <a:ea typeface="Inter" pitchFamily="34" charset="-122"/>
                <a:cs typeface="Times New Roman" panose="02020603050405020304" pitchFamily="18" charset="0"/>
              </a:rPr>
              <a:t>Kommunikativ qábiletler hám pragmatikalıq sóylewdi bahalaw</a:t>
            </a:r>
            <a:endParaRPr lang="en-US" sz="2800" dirty="0">
              <a:latin typeface="Times New Roman" panose="02020603050405020304" pitchFamily="18" charset="0"/>
              <a:cs typeface="Times New Roman" panose="02020603050405020304" pitchFamily="18" charset="0"/>
            </a:endParaRPr>
          </a:p>
        </p:txBody>
      </p:sp>
      <p:sp>
        <p:nvSpPr>
          <p:cNvPr id="7" name="Text 8"/>
          <p:cNvSpPr/>
          <p:nvPr/>
        </p:nvSpPr>
        <p:spPr>
          <a:xfrm>
            <a:off x="1434743" y="422177"/>
            <a:ext cx="6508909" cy="263843"/>
          </a:xfrm>
          <a:prstGeom prst="rect">
            <a:avLst/>
          </a:prstGeom>
          <a:noFill/>
          <a:ln/>
        </p:spPr>
        <p:txBody>
          <a:bodyPr wrap="none" lIns="0" tIns="0" rIns="0" bIns="0" rtlCol="0" anchor="t"/>
          <a:lstStyle/>
          <a:p>
            <a:pPr marL="0" indent="0" algn="l">
              <a:lnSpc>
                <a:spcPct val="150000"/>
              </a:lnSpc>
              <a:buNone/>
            </a:pPr>
            <a:r>
              <a:rPr lang="en-US" sz="2800" kern="0" spc="-21" dirty="0">
                <a:solidFill>
                  <a:srgbClr val="272525"/>
                </a:solidFill>
                <a:latin typeface="Times New Roman" panose="02020603050405020304" pitchFamily="18" charset="0"/>
                <a:ea typeface="Inter" pitchFamily="34" charset="-122"/>
                <a:cs typeface="Times New Roman" panose="02020603050405020304" pitchFamily="18" charset="0"/>
              </a:rPr>
              <a:t>Neyrovizualizaciya</a:t>
            </a:r>
            <a:endParaRPr lang="en-US" sz="2800" dirty="0">
              <a:latin typeface="Times New Roman" panose="02020603050405020304" pitchFamily="18" charset="0"/>
              <a:cs typeface="Times New Roman" panose="02020603050405020304" pitchFamily="18" charset="0"/>
            </a:endParaRPr>
          </a:p>
        </p:txBody>
      </p:sp>
      <p:sp>
        <p:nvSpPr>
          <p:cNvPr id="8" name="Text 9"/>
          <p:cNvSpPr/>
          <p:nvPr/>
        </p:nvSpPr>
        <p:spPr>
          <a:xfrm>
            <a:off x="733703" y="1189594"/>
            <a:ext cx="6508909" cy="263843"/>
          </a:xfrm>
          <a:prstGeom prst="rect">
            <a:avLst/>
          </a:prstGeom>
          <a:noFill/>
          <a:ln/>
        </p:spPr>
        <p:txBody>
          <a:bodyPr wrap="none" lIns="0" tIns="0" rIns="0" bIns="0" rtlCol="0" anchor="t"/>
          <a:lstStyle/>
          <a:p>
            <a:pPr marL="342900" indent="-342900" algn="l">
              <a:lnSpc>
                <a:spcPct val="150000"/>
              </a:lnSpc>
              <a:buSzPct val="100000"/>
              <a:buChar char="•"/>
            </a:pPr>
            <a:r>
              <a:rPr lang="en-US" sz="2800" kern="0" spc="-21" dirty="0">
                <a:solidFill>
                  <a:srgbClr val="272525"/>
                </a:solidFill>
                <a:latin typeface="Times New Roman" panose="02020603050405020304" pitchFamily="18" charset="0"/>
                <a:ea typeface="Inter" pitchFamily="34" charset="-122"/>
                <a:cs typeface="Times New Roman" panose="02020603050405020304" pitchFamily="18" charset="0"/>
              </a:rPr>
              <a:t>Magnit-rezonans tomografiya (MRT) járdeminde miy dúzilisin anıqlaw.</a:t>
            </a:r>
            <a:endParaRPr lang="en-US" sz="2800" dirty="0">
              <a:latin typeface="Times New Roman" panose="02020603050405020304" pitchFamily="18" charset="0"/>
              <a:cs typeface="Times New Roman" panose="02020603050405020304" pitchFamily="18" charset="0"/>
            </a:endParaRPr>
          </a:p>
        </p:txBody>
      </p:sp>
      <p:sp>
        <p:nvSpPr>
          <p:cNvPr id="9" name="Text 10"/>
          <p:cNvSpPr/>
          <p:nvPr/>
        </p:nvSpPr>
        <p:spPr>
          <a:xfrm>
            <a:off x="733703" y="1916449"/>
            <a:ext cx="6508909" cy="263843"/>
          </a:xfrm>
          <a:prstGeom prst="rect">
            <a:avLst/>
          </a:prstGeom>
          <a:noFill/>
          <a:ln/>
        </p:spPr>
        <p:txBody>
          <a:bodyPr wrap="none" lIns="0" tIns="0" rIns="0" bIns="0" rtlCol="0" anchor="t"/>
          <a:lstStyle/>
          <a:p>
            <a:pPr marL="342900" indent="-342900" algn="l">
              <a:lnSpc>
                <a:spcPct val="150000"/>
              </a:lnSpc>
              <a:buSzPct val="100000"/>
              <a:buChar char="•"/>
            </a:pPr>
            <a:r>
              <a:rPr lang="en-US" sz="2800" kern="0" spc="-21" dirty="0">
                <a:solidFill>
                  <a:srgbClr val="272525"/>
                </a:solidFill>
                <a:latin typeface="Times New Roman" panose="02020603050405020304" pitchFamily="18" charset="0"/>
                <a:ea typeface="Inter" pitchFamily="34" charset="-122"/>
                <a:cs typeface="Times New Roman" panose="02020603050405020304" pitchFamily="18" charset="0"/>
              </a:rPr>
              <a:t>Kompyuter tomografiya (KT) arqalı bas súyegi hám miy jaraqatların kóriw.</a:t>
            </a:r>
            <a:endParaRPr lang="en-US" sz="2800" dirty="0">
              <a:latin typeface="Times New Roman" panose="02020603050405020304" pitchFamily="18" charset="0"/>
              <a:cs typeface="Times New Roman" panose="02020603050405020304" pitchFamily="18" charset="0"/>
            </a:endParaRPr>
          </a:p>
        </p:txBody>
      </p:sp>
      <p:sp>
        <p:nvSpPr>
          <p:cNvPr id="10" name="Text 11"/>
          <p:cNvSpPr/>
          <p:nvPr/>
        </p:nvSpPr>
        <p:spPr>
          <a:xfrm>
            <a:off x="733703" y="2683866"/>
            <a:ext cx="6508909" cy="263843"/>
          </a:xfrm>
          <a:prstGeom prst="rect">
            <a:avLst/>
          </a:prstGeom>
          <a:noFill/>
          <a:ln/>
        </p:spPr>
        <p:txBody>
          <a:bodyPr wrap="none" lIns="0" tIns="0" rIns="0" bIns="0" rtlCol="0" anchor="t"/>
          <a:lstStyle/>
          <a:p>
            <a:pPr marL="342900" indent="-342900" algn="l">
              <a:lnSpc>
                <a:spcPct val="150000"/>
              </a:lnSpc>
              <a:buSzPct val="100000"/>
              <a:buChar char="•"/>
            </a:pPr>
            <a:r>
              <a:rPr lang="en-US" sz="2800" kern="0" spc="-21" dirty="0">
                <a:solidFill>
                  <a:srgbClr val="272525"/>
                </a:solidFill>
                <a:latin typeface="Times New Roman" panose="02020603050405020304" pitchFamily="18" charset="0"/>
                <a:ea typeface="Inter" pitchFamily="34" charset="-122"/>
                <a:cs typeface="Times New Roman" panose="02020603050405020304" pitchFamily="18" charset="0"/>
              </a:rPr>
              <a:t>Elektroencefalografiya (EEG) arqalı miydegi elektr aktivligin ólshew.</a:t>
            </a:r>
            <a:endParaRPr lang="en-US" sz="2800" dirty="0">
              <a:latin typeface="Times New Roman" panose="02020603050405020304" pitchFamily="18" charset="0"/>
              <a:cs typeface="Times New Roman" panose="02020603050405020304" pitchFamily="18" charset="0"/>
            </a:endParaRPr>
          </a:p>
        </p:txBody>
      </p:sp>
      <p:sp>
        <p:nvSpPr>
          <p:cNvPr id="11" name="Text 12"/>
          <p:cNvSpPr/>
          <p:nvPr/>
        </p:nvSpPr>
        <p:spPr>
          <a:xfrm>
            <a:off x="733703" y="3341502"/>
            <a:ext cx="6508909" cy="263843"/>
          </a:xfrm>
          <a:prstGeom prst="rect">
            <a:avLst/>
          </a:prstGeom>
          <a:noFill/>
          <a:ln/>
        </p:spPr>
        <p:txBody>
          <a:bodyPr wrap="none" lIns="0" tIns="0" rIns="0" bIns="0" rtlCol="0" anchor="t"/>
          <a:lstStyle/>
          <a:p>
            <a:pPr marL="342900" indent="-342900" algn="l">
              <a:lnSpc>
                <a:spcPct val="150000"/>
              </a:lnSpc>
              <a:buSzPct val="100000"/>
              <a:buChar char="•"/>
            </a:pPr>
            <a:r>
              <a:rPr lang="en-US" sz="2800" kern="0" spc="-21" dirty="0">
                <a:solidFill>
                  <a:srgbClr val="272525"/>
                </a:solidFill>
                <a:latin typeface="Times New Roman" panose="02020603050405020304" pitchFamily="18" charset="0"/>
                <a:ea typeface="Inter" pitchFamily="34" charset="-122"/>
                <a:cs typeface="Times New Roman" panose="02020603050405020304" pitchFamily="18" charset="0"/>
              </a:rPr>
              <a:t>Funkcional MRT járdeminde miy iskerligi hám nerv tarmaqlarınıń islewin bahalaw.</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79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2756892" y="388620"/>
            <a:ext cx="10279975" cy="434340"/>
          </a:xfrm>
          <a:prstGeom prst="rect">
            <a:avLst/>
          </a:prstGeom>
          <a:noFill/>
          <a:ln/>
        </p:spPr>
        <p:txBody>
          <a:bodyPr wrap="none" lIns="0" tIns="0" rIns="0" bIns="0" rtlCol="0" anchor="t"/>
          <a:lstStyle/>
          <a:p>
            <a:pPr marL="0" indent="0" algn="ctr">
              <a:lnSpc>
                <a:spcPts val="3400"/>
              </a:lnSpc>
              <a:buNone/>
            </a:pPr>
            <a:r>
              <a:rPr lang="en-US" sz="2800" b="1" kern="0" spc="-82" dirty="0">
                <a:solidFill>
                  <a:srgbClr val="000000"/>
                </a:solidFill>
                <a:latin typeface="Times New Roman" panose="02020603050405020304" pitchFamily="18" charset="0"/>
                <a:ea typeface="Inter Bold" pitchFamily="34" charset="-122"/>
                <a:cs typeface="Times New Roman" panose="02020603050405020304" pitchFamily="18" charset="0"/>
              </a:rPr>
              <a:t>Kompleksli kemshiliklerdi korrekciyalawdıń innovaciyalıq usılları.</a:t>
            </a:r>
            <a:endParaRPr lang="en-US" sz="2800" dirty="0">
              <a:latin typeface="Times New Roman" panose="02020603050405020304" pitchFamily="18" charset="0"/>
              <a:cs typeface="Times New Roman" panose="02020603050405020304" pitchFamily="18" charset="0"/>
            </a:endParaRPr>
          </a:p>
        </p:txBody>
      </p:sp>
      <p:pic>
        <p:nvPicPr>
          <p:cNvPr id="3" name="Image 0" descr="preencoded.png"/>
          <p:cNvPicPr>
            <a:picLocks noChangeAspect="1"/>
          </p:cNvPicPr>
          <p:nvPr/>
        </p:nvPicPr>
        <p:blipFill>
          <a:blip r:embed="rId3"/>
          <a:stretch>
            <a:fillRect/>
          </a:stretch>
        </p:blipFill>
        <p:spPr>
          <a:xfrm>
            <a:off x="608052" y="1083587"/>
            <a:ext cx="434340" cy="434340"/>
          </a:xfrm>
          <a:prstGeom prst="rect">
            <a:avLst/>
          </a:prstGeom>
        </p:spPr>
      </p:pic>
      <p:sp>
        <p:nvSpPr>
          <p:cNvPr id="4" name="Text 1"/>
          <p:cNvSpPr/>
          <p:nvPr/>
        </p:nvSpPr>
        <p:spPr>
          <a:xfrm>
            <a:off x="608052" y="1691640"/>
            <a:ext cx="4297680" cy="347424"/>
          </a:xfrm>
          <a:prstGeom prst="rect">
            <a:avLst/>
          </a:prstGeom>
          <a:noFill/>
          <a:ln/>
        </p:spPr>
        <p:txBody>
          <a:bodyPr wrap="none" lIns="0" tIns="0" rIns="0" bIns="0" rtlCol="0" anchor="t"/>
          <a:lstStyle/>
          <a:p>
            <a:pPr marL="0" indent="0" algn="l">
              <a:lnSpc>
                <a:spcPts val="2700"/>
              </a:lnSpc>
              <a:buNone/>
            </a:pPr>
            <a:r>
              <a:rPr lang="en-US" sz="2800" b="1" kern="0" spc="-27" dirty="0">
                <a:solidFill>
                  <a:srgbClr val="272525"/>
                </a:solidFill>
                <a:latin typeface="Times New Roman" panose="02020603050405020304" pitchFamily="18" charset="0"/>
                <a:ea typeface="Inter" pitchFamily="34" charset="-122"/>
                <a:cs typeface="Times New Roman" panose="02020603050405020304" pitchFamily="18" charset="0"/>
              </a:rPr>
              <a:t>Texnologiya járdemshileri</a:t>
            </a:r>
            <a:endParaRPr lang="en-US" sz="2800" dirty="0">
              <a:latin typeface="Times New Roman" panose="02020603050405020304" pitchFamily="18" charset="0"/>
              <a:cs typeface="Times New Roman" panose="02020603050405020304" pitchFamily="18" charset="0"/>
            </a:endParaRPr>
          </a:p>
        </p:txBody>
      </p:sp>
      <p:sp>
        <p:nvSpPr>
          <p:cNvPr id="5" name="Text 2"/>
          <p:cNvSpPr/>
          <p:nvPr/>
        </p:nvSpPr>
        <p:spPr>
          <a:xfrm>
            <a:off x="608052" y="2143244"/>
            <a:ext cx="4297680" cy="1042273"/>
          </a:xfrm>
          <a:prstGeom prst="rect">
            <a:avLst/>
          </a:prstGeom>
          <a:noFill/>
          <a:ln/>
        </p:spPr>
        <p:txBody>
          <a:bodyPr wrap="square" lIns="0" tIns="0" rIns="0" bIns="0" rtlCol="0" anchor="t"/>
          <a:lstStyle/>
          <a:p>
            <a:pPr marL="0" indent="0" algn="l">
              <a:lnSpc>
                <a:spcPts val="2700"/>
              </a:lnSpc>
              <a:buNone/>
            </a:pPr>
            <a:r>
              <a:rPr lang="en-US" sz="2400" kern="0" spc="-27" dirty="0">
                <a:solidFill>
                  <a:srgbClr val="272525"/>
                </a:solidFill>
                <a:latin typeface="Times New Roman" panose="02020603050405020304" pitchFamily="18" charset="0"/>
                <a:ea typeface="Inter" pitchFamily="34" charset="-122"/>
                <a:cs typeface="Times New Roman" panose="02020603050405020304" pitchFamily="18" charset="0"/>
              </a:rPr>
              <a:t>Arnawlı baǵdarlamalar hámde aldınǵı texnologiyalar járdeminde reabilitaciyanı nátiyjeli shólkemlestiriw.</a:t>
            </a:r>
            <a:endParaRPr lang="en-US" sz="2400" dirty="0">
              <a:latin typeface="Times New Roman" panose="02020603050405020304" pitchFamily="18" charset="0"/>
              <a:cs typeface="Times New Roman" panose="02020603050405020304" pitchFamily="18" charset="0"/>
            </a:endParaRPr>
          </a:p>
        </p:txBody>
      </p:sp>
      <p:sp>
        <p:nvSpPr>
          <p:cNvPr id="6" name="Text 3"/>
          <p:cNvSpPr/>
          <p:nvPr/>
        </p:nvSpPr>
        <p:spPr>
          <a:xfrm>
            <a:off x="608052" y="3870223"/>
            <a:ext cx="4297680" cy="1042273"/>
          </a:xfrm>
          <a:prstGeom prst="rect">
            <a:avLst/>
          </a:prstGeom>
          <a:noFill/>
          <a:ln/>
        </p:spPr>
        <p:txBody>
          <a:bodyPr wrap="square" lIns="0" tIns="0" rIns="0" bIns="0" rtlCol="0" anchor="t"/>
          <a:lstStyle/>
          <a:p>
            <a:pPr marL="342900" indent="-342900" algn="l">
              <a:lnSpc>
                <a:spcPts val="2150"/>
              </a:lnSpc>
              <a:buSzPct val="100000"/>
              <a:buChar char="•"/>
            </a:pPr>
            <a:r>
              <a:rPr lang="en-US" sz="2400" kern="0" spc="-27" dirty="0">
                <a:solidFill>
                  <a:srgbClr val="272525"/>
                </a:solidFill>
                <a:latin typeface="Times New Roman" panose="02020603050405020304" pitchFamily="18" charset="0"/>
                <a:ea typeface="Inter" pitchFamily="34" charset="-122"/>
                <a:cs typeface="Times New Roman" panose="02020603050405020304" pitchFamily="18" charset="0"/>
              </a:rPr>
              <a:t>Kompyuter tiykarında jaratılǵan logopediyalıq shınıǵıwlar hám interaktiv sabaqlıqlar.</a:t>
            </a:r>
            <a:endParaRPr lang="en-US" sz="2400" dirty="0">
              <a:latin typeface="Times New Roman" panose="02020603050405020304" pitchFamily="18" charset="0"/>
              <a:cs typeface="Times New Roman" panose="02020603050405020304" pitchFamily="18" charset="0"/>
            </a:endParaRPr>
          </a:p>
        </p:txBody>
      </p:sp>
      <p:sp>
        <p:nvSpPr>
          <p:cNvPr id="7" name="Text 4"/>
          <p:cNvSpPr/>
          <p:nvPr/>
        </p:nvSpPr>
        <p:spPr>
          <a:xfrm>
            <a:off x="608052" y="5089920"/>
            <a:ext cx="4297680" cy="1042273"/>
          </a:xfrm>
          <a:prstGeom prst="rect">
            <a:avLst/>
          </a:prstGeom>
          <a:noFill/>
          <a:ln/>
        </p:spPr>
        <p:txBody>
          <a:bodyPr wrap="square" lIns="0" tIns="0" rIns="0" bIns="0" rtlCol="0" anchor="t"/>
          <a:lstStyle/>
          <a:p>
            <a:pPr marL="342900" indent="-342900" algn="l">
              <a:lnSpc>
                <a:spcPts val="2150"/>
              </a:lnSpc>
              <a:buSzPct val="100000"/>
              <a:buChar char="•"/>
            </a:pPr>
            <a:r>
              <a:rPr lang="en-US" sz="2400" kern="0" spc="-27" dirty="0">
                <a:solidFill>
                  <a:srgbClr val="272525"/>
                </a:solidFill>
                <a:latin typeface="Times New Roman" panose="02020603050405020304" pitchFamily="18" charset="0"/>
                <a:ea typeface="Inter" pitchFamily="34" charset="-122"/>
                <a:cs typeface="Times New Roman" panose="02020603050405020304" pitchFamily="18" charset="0"/>
              </a:rPr>
              <a:t>Adaptiv kommunikaciya qurılmaları - sóylew qıyın bolǵan balalar ushın dawıslı hám tekstli járdemshiler.</a:t>
            </a:r>
            <a:endParaRPr lang="en-US" sz="2400" dirty="0">
              <a:latin typeface="Times New Roman" panose="02020603050405020304" pitchFamily="18" charset="0"/>
              <a:cs typeface="Times New Roman" panose="02020603050405020304" pitchFamily="18" charset="0"/>
            </a:endParaRPr>
          </a:p>
        </p:txBody>
      </p:sp>
      <p:sp>
        <p:nvSpPr>
          <p:cNvPr id="8" name="Text 5"/>
          <p:cNvSpPr/>
          <p:nvPr/>
        </p:nvSpPr>
        <p:spPr>
          <a:xfrm>
            <a:off x="608052" y="6487040"/>
            <a:ext cx="4297680" cy="1042273"/>
          </a:xfrm>
          <a:prstGeom prst="rect">
            <a:avLst/>
          </a:prstGeom>
          <a:noFill/>
          <a:ln/>
        </p:spPr>
        <p:txBody>
          <a:bodyPr wrap="square" lIns="0" tIns="0" rIns="0" bIns="0" rtlCol="0" anchor="t"/>
          <a:lstStyle/>
          <a:p>
            <a:pPr marL="342900" indent="-342900" algn="l">
              <a:lnSpc>
                <a:spcPts val="2150"/>
              </a:lnSpc>
              <a:buSzPct val="100000"/>
              <a:buChar char="•"/>
            </a:pPr>
            <a:r>
              <a:rPr lang="en-US" sz="2400" kern="0" spc="-27" dirty="0">
                <a:solidFill>
                  <a:srgbClr val="272525"/>
                </a:solidFill>
                <a:latin typeface="Times New Roman" panose="02020603050405020304" pitchFamily="18" charset="0"/>
                <a:ea typeface="Inter" pitchFamily="34" charset="-122"/>
                <a:cs typeface="Times New Roman" panose="02020603050405020304" pitchFamily="18" charset="0"/>
              </a:rPr>
              <a:t>Kognitiv kónlikpelerdi qollap-quwatlawshı bilim beriw oyınları hám virtual haqıyqatlıq ortalıqları</a:t>
            </a:r>
            <a:endParaRPr lang="en-US" sz="2400" dirty="0">
              <a:latin typeface="Times New Roman" panose="02020603050405020304" pitchFamily="18" charset="0"/>
              <a:cs typeface="Times New Roman" panose="02020603050405020304" pitchFamily="18" charset="0"/>
            </a:endParaRPr>
          </a:p>
        </p:txBody>
      </p:sp>
      <p:pic>
        <p:nvPicPr>
          <p:cNvPr id="9" name="Image 1" descr="preencoded.png"/>
          <p:cNvPicPr>
            <a:picLocks noChangeAspect="1"/>
          </p:cNvPicPr>
          <p:nvPr/>
        </p:nvPicPr>
        <p:blipFill>
          <a:blip r:embed="rId4"/>
          <a:stretch>
            <a:fillRect/>
          </a:stretch>
        </p:blipFill>
        <p:spPr>
          <a:xfrm>
            <a:off x="5166360" y="1083587"/>
            <a:ext cx="434340" cy="434340"/>
          </a:xfrm>
          <a:prstGeom prst="rect">
            <a:avLst/>
          </a:prstGeom>
        </p:spPr>
      </p:pic>
      <p:sp>
        <p:nvSpPr>
          <p:cNvPr id="10" name="Text 6"/>
          <p:cNvSpPr/>
          <p:nvPr/>
        </p:nvSpPr>
        <p:spPr>
          <a:xfrm>
            <a:off x="5166360" y="1691640"/>
            <a:ext cx="4297680" cy="347424"/>
          </a:xfrm>
          <a:prstGeom prst="rect">
            <a:avLst/>
          </a:prstGeom>
          <a:noFill/>
          <a:ln/>
        </p:spPr>
        <p:txBody>
          <a:bodyPr wrap="none" lIns="0" tIns="0" rIns="0" bIns="0" rtlCol="0" anchor="t"/>
          <a:lstStyle/>
          <a:p>
            <a:pPr marL="0" indent="0" algn="l">
              <a:lnSpc>
                <a:spcPts val="2700"/>
              </a:lnSpc>
              <a:buNone/>
            </a:pPr>
            <a:r>
              <a:rPr lang="en-US" sz="2800" b="1" kern="0" spc="-27" dirty="0">
                <a:solidFill>
                  <a:srgbClr val="272525"/>
                </a:solidFill>
                <a:latin typeface="Times New Roman" panose="02020603050405020304" pitchFamily="18" charset="0"/>
                <a:ea typeface="Inter" pitchFamily="34" charset="-122"/>
                <a:cs typeface="Times New Roman" panose="02020603050405020304" pitchFamily="18" charset="0"/>
              </a:rPr>
              <a:t>Art-terapiya</a:t>
            </a:r>
            <a:endParaRPr lang="en-US" sz="2800" dirty="0">
              <a:latin typeface="Times New Roman" panose="02020603050405020304" pitchFamily="18" charset="0"/>
              <a:cs typeface="Times New Roman" panose="02020603050405020304" pitchFamily="18" charset="0"/>
            </a:endParaRPr>
          </a:p>
        </p:txBody>
      </p:sp>
      <p:sp>
        <p:nvSpPr>
          <p:cNvPr id="11" name="Text 7"/>
          <p:cNvSpPr/>
          <p:nvPr/>
        </p:nvSpPr>
        <p:spPr>
          <a:xfrm>
            <a:off x="5166360" y="2143244"/>
            <a:ext cx="4297680" cy="1042273"/>
          </a:xfrm>
          <a:prstGeom prst="rect">
            <a:avLst/>
          </a:prstGeom>
          <a:noFill/>
          <a:ln/>
        </p:spPr>
        <p:txBody>
          <a:bodyPr wrap="square" lIns="0" tIns="0" rIns="0" bIns="0" rtlCol="0" anchor="t"/>
          <a:lstStyle/>
          <a:p>
            <a:pPr marL="0" indent="0" algn="l">
              <a:lnSpc>
                <a:spcPts val="2700"/>
              </a:lnSpc>
              <a:buNone/>
            </a:pPr>
            <a:r>
              <a:rPr lang="en-US" sz="2400" kern="0" spc="-27" dirty="0">
                <a:solidFill>
                  <a:srgbClr val="272525"/>
                </a:solidFill>
                <a:latin typeface="Times New Roman" panose="02020603050405020304" pitchFamily="18" charset="0"/>
                <a:ea typeface="Inter" pitchFamily="34" charset="-122"/>
                <a:cs typeface="Times New Roman" panose="02020603050405020304" pitchFamily="18" charset="0"/>
              </a:rPr>
              <a:t>Dóretiwshilik iskerlik arqalı balalarda emocional turaqlılıq hám sociallıq kónlikpelerdi kúsheytiw usılları.</a:t>
            </a:r>
            <a:endParaRPr lang="en-US" sz="2400" dirty="0">
              <a:latin typeface="Times New Roman" panose="02020603050405020304" pitchFamily="18" charset="0"/>
              <a:cs typeface="Times New Roman" panose="02020603050405020304" pitchFamily="18" charset="0"/>
            </a:endParaRPr>
          </a:p>
        </p:txBody>
      </p:sp>
      <p:sp>
        <p:nvSpPr>
          <p:cNvPr id="12" name="Text 8"/>
          <p:cNvSpPr/>
          <p:nvPr/>
        </p:nvSpPr>
        <p:spPr>
          <a:xfrm>
            <a:off x="5166360" y="3741737"/>
            <a:ext cx="4297680" cy="1102995"/>
          </a:xfrm>
          <a:prstGeom prst="rect">
            <a:avLst/>
          </a:prstGeom>
          <a:noFill/>
          <a:ln/>
        </p:spPr>
        <p:txBody>
          <a:bodyPr wrap="square" lIns="0" tIns="0" rIns="0" bIns="0" rtlCol="0" anchor="t"/>
          <a:lstStyle/>
          <a:p>
            <a:pPr marL="342900" indent="-342900" algn="l">
              <a:lnSpc>
                <a:spcPts val="2150"/>
              </a:lnSpc>
              <a:buSzPct val="100000"/>
              <a:buChar char="•"/>
            </a:pPr>
            <a:r>
              <a:rPr lang="en-US" sz="2400" kern="0" spc="-27" dirty="0">
                <a:solidFill>
                  <a:srgbClr val="272525"/>
                </a:solidFill>
                <a:latin typeface="Times New Roman" panose="02020603050405020304" pitchFamily="18" charset="0"/>
                <a:ea typeface="Inter" pitchFamily="34" charset="-122"/>
                <a:cs typeface="Times New Roman" panose="02020603050405020304" pitchFamily="18" charset="0"/>
              </a:rPr>
              <a:t>Muzıkalıq terapiya: ritm hám melodiyalar járdeminde stressti kemeytiw hám ekspressiyanı rawajlandırıw.</a:t>
            </a:r>
            <a:endParaRPr lang="en-US" sz="2400" dirty="0">
              <a:latin typeface="Times New Roman" panose="02020603050405020304" pitchFamily="18" charset="0"/>
              <a:cs typeface="Times New Roman" panose="02020603050405020304" pitchFamily="18" charset="0"/>
            </a:endParaRPr>
          </a:p>
        </p:txBody>
      </p:sp>
      <p:sp>
        <p:nvSpPr>
          <p:cNvPr id="13" name="Text 9"/>
          <p:cNvSpPr/>
          <p:nvPr/>
        </p:nvSpPr>
        <p:spPr>
          <a:xfrm>
            <a:off x="5166360" y="5121036"/>
            <a:ext cx="4297680" cy="1089700"/>
          </a:xfrm>
          <a:prstGeom prst="rect">
            <a:avLst/>
          </a:prstGeom>
          <a:noFill/>
          <a:ln/>
        </p:spPr>
        <p:txBody>
          <a:bodyPr wrap="square" lIns="0" tIns="0" rIns="0" bIns="0" rtlCol="0" anchor="t"/>
          <a:lstStyle/>
          <a:p>
            <a:pPr marL="342900" indent="-342900" algn="l">
              <a:lnSpc>
                <a:spcPts val="2150"/>
              </a:lnSpc>
              <a:buSzPct val="100000"/>
              <a:buChar char="•"/>
            </a:pPr>
            <a:r>
              <a:rPr lang="en-US" sz="2400" kern="0" spc="-27" dirty="0">
                <a:solidFill>
                  <a:srgbClr val="272525"/>
                </a:solidFill>
                <a:latin typeface="Times New Roman" panose="02020603050405020304" pitchFamily="18" charset="0"/>
                <a:ea typeface="Inter" pitchFamily="34" charset="-122"/>
                <a:cs typeface="Times New Roman" panose="02020603050405020304" pitchFamily="18" charset="0"/>
              </a:rPr>
              <a:t>Kórkem óner terapiyası: súwret salıw hám qol óneri arqalı ishki jaǵdaydı sáwlelendiriw hám kommunikaciyanı jaqsılaw</a:t>
            </a:r>
            <a:endParaRPr lang="en-US" sz="2400" dirty="0">
              <a:latin typeface="Times New Roman" panose="02020603050405020304" pitchFamily="18" charset="0"/>
              <a:cs typeface="Times New Roman" panose="02020603050405020304" pitchFamily="18" charset="0"/>
            </a:endParaRPr>
          </a:p>
        </p:txBody>
      </p:sp>
      <p:sp>
        <p:nvSpPr>
          <p:cNvPr id="14" name="Text 10"/>
          <p:cNvSpPr/>
          <p:nvPr/>
        </p:nvSpPr>
        <p:spPr>
          <a:xfrm>
            <a:off x="5166360" y="6487040"/>
            <a:ext cx="4297680" cy="694849"/>
          </a:xfrm>
          <a:prstGeom prst="rect">
            <a:avLst/>
          </a:prstGeom>
          <a:noFill/>
          <a:ln/>
        </p:spPr>
        <p:txBody>
          <a:bodyPr wrap="square" lIns="0" tIns="0" rIns="0" bIns="0" rtlCol="0" anchor="t"/>
          <a:lstStyle/>
          <a:p>
            <a:pPr marL="342900" indent="-342900" algn="l">
              <a:lnSpc>
                <a:spcPts val="2150"/>
              </a:lnSpc>
              <a:buSzPct val="100000"/>
              <a:buChar char="•"/>
            </a:pPr>
            <a:r>
              <a:rPr lang="en-US" sz="2400" kern="0" spc="-27" dirty="0">
                <a:solidFill>
                  <a:srgbClr val="272525"/>
                </a:solidFill>
                <a:latin typeface="Times New Roman" panose="02020603050405020304" pitchFamily="18" charset="0"/>
                <a:ea typeface="Inter" pitchFamily="34" charset="-122"/>
                <a:cs typeface="Times New Roman" panose="02020603050405020304" pitchFamily="18" charset="0"/>
              </a:rPr>
              <a:t>Tance terapiyası: fizikalıq háreketler menen sáykeslik hám ózin-ózi ańlaw.</a:t>
            </a:r>
            <a:endParaRPr lang="en-US" sz="2400" dirty="0">
              <a:latin typeface="Times New Roman" panose="02020603050405020304" pitchFamily="18" charset="0"/>
              <a:cs typeface="Times New Roman" panose="02020603050405020304" pitchFamily="18" charset="0"/>
            </a:endParaRPr>
          </a:p>
        </p:txBody>
      </p:sp>
      <p:pic>
        <p:nvPicPr>
          <p:cNvPr id="15" name="Image 2" descr="preencoded.png"/>
          <p:cNvPicPr>
            <a:picLocks noChangeAspect="1"/>
          </p:cNvPicPr>
          <p:nvPr/>
        </p:nvPicPr>
        <p:blipFill>
          <a:blip r:embed="rId5"/>
          <a:stretch>
            <a:fillRect/>
          </a:stretch>
        </p:blipFill>
        <p:spPr>
          <a:xfrm>
            <a:off x="9724668" y="1083587"/>
            <a:ext cx="434340" cy="434340"/>
          </a:xfrm>
          <a:prstGeom prst="rect">
            <a:avLst/>
          </a:prstGeom>
        </p:spPr>
      </p:pic>
      <p:sp>
        <p:nvSpPr>
          <p:cNvPr id="16" name="Text 11"/>
          <p:cNvSpPr/>
          <p:nvPr/>
        </p:nvSpPr>
        <p:spPr>
          <a:xfrm>
            <a:off x="9724668" y="1691640"/>
            <a:ext cx="4297680" cy="347424"/>
          </a:xfrm>
          <a:prstGeom prst="rect">
            <a:avLst/>
          </a:prstGeom>
          <a:noFill/>
          <a:ln/>
        </p:spPr>
        <p:txBody>
          <a:bodyPr wrap="none" lIns="0" tIns="0" rIns="0" bIns="0" rtlCol="0" anchor="t"/>
          <a:lstStyle/>
          <a:p>
            <a:pPr marL="0" indent="0" algn="l">
              <a:lnSpc>
                <a:spcPts val="2700"/>
              </a:lnSpc>
              <a:buNone/>
            </a:pPr>
            <a:r>
              <a:rPr lang="en-US" sz="2400" b="1" kern="0" spc="-27" dirty="0">
                <a:solidFill>
                  <a:srgbClr val="272525"/>
                </a:solidFill>
                <a:latin typeface="Times New Roman" panose="02020603050405020304" pitchFamily="18" charset="0"/>
                <a:ea typeface="Inter" pitchFamily="34" charset="-122"/>
                <a:cs typeface="Times New Roman" panose="02020603050405020304" pitchFamily="18" charset="0"/>
              </a:rPr>
              <a:t>Haywanlar járdemindegi terapiya</a:t>
            </a:r>
            <a:endParaRPr lang="en-US" sz="2400" dirty="0">
              <a:latin typeface="Times New Roman" panose="02020603050405020304" pitchFamily="18" charset="0"/>
              <a:cs typeface="Times New Roman" panose="02020603050405020304" pitchFamily="18" charset="0"/>
            </a:endParaRPr>
          </a:p>
        </p:txBody>
      </p:sp>
      <p:sp>
        <p:nvSpPr>
          <p:cNvPr id="17" name="Text 12"/>
          <p:cNvSpPr/>
          <p:nvPr/>
        </p:nvSpPr>
        <p:spPr>
          <a:xfrm>
            <a:off x="9724668" y="2143244"/>
            <a:ext cx="4297680" cy="1042273"/>
          </a:xfrm>
          <a:prstGeom prst="rect">
            <a:avLst/>
          </a:prstGeom>
          <a:noFill/>
          <a:ln/>
        </p:spPr>
        <p:txBody>
          <a:bodyPr wrap="square" lIns="0" tIns="0" rIns="0" bIns="0" rtlCol="0" anchor="t"/>
          <a:lstStyle/>
          <a:p>
            <a:pPr marL="0" indent="0" algn="l">
              <a:lnSpc>
                <a:spcPts val="2700"/>
              </a:lnSpc>
              <a:buNone/>
            </a:pPr>
            <a:r>
              <a:rPr lang="en-US" sz="2400" kern="0" spc="-27" dirty="0">
                <a:solidFill>
                  <a:srgbClr val="272525"/>
                </a:solidFill>
                <a:latin typeface="Times New Roman" panose="02020603050405020304" pitchFamily="18" charset="0"/>
                <a:ea typeface="Inter" pitchFamily="34" charset="-122"/>
                <a:cs typeface="Times New Roman" panose="02020603050405020304" pitchFamily="18" charset="0"/>
              </a:rPr>
              <a:t>Úy haywanları járdeminde sociallıq ortalıqtı jaqsılaw hám emocionallıq qollap-quwatlaw</a:t>
            </a:r>
            <a:endParaRPr lang="en-US" sz="2400" dirty="0">
              <a:latin typeface="Times New Roman" panose="02020603050405020304" pitchFamily="18" charset="0"/>
              <a:cs typeface="Times New Roman" panose="02020603050405020304" pitchFamily="18" charset="0"/>
            </a:endParaRPr>
          </a:p>
        </p:txBody>
      </p:sp>
      <p:sp>
        <p:nvSpPr>
          <p:cNvPr id="18" name="Text 13"/>
          <p:cNvSpPr/>
          <p:nvPr/>
        </p:nvSpPr>
        <p:spPr>
          <a:xfrm>
            <a:off x="9724668" y="3340993"/>
            <a:ext cx="4297680" cy="896224"/>
          </a:xfrm>
          <a:prstGeom prst="rect">
            <a:avLst/>
          </a:prstGeom>
          <a:noFill/>
          <a:ln/>
        </p:spPr>
        <p:txBody>
          <a:bodyPr wrap="square" lIns="0" tIns="0" rIns="0" bIns="0" rtlCol="0" anchor="t"/>
          <a:lstStyle/>
          <a:p>
            <a:pPr marL="342900" indent="-342900" algn="l">
              <a:lnSpc>
                <a:spcPts val="2150"/>
              </a:lnSpc>
              <a:buSzPct val="100000"/>
              <a:buChar char="•"/>
            </a:pPr>
            <a:r>
              <a:rPr lang="en-US" sz="2400" kern="0" spc="-27" dirty="0">
                <a:solidFill>
                  <a:srgbClr val="272525"/>
                </a:solidFill>
                <a:latin typeface="Times New Roman" panose="02020603050405020304" pitchFamily="18" charset="0"/>
                <a:ea typeface="Inter" pitchFamily="34" charset="-122"/>
                <a:cs typeface="Times New Roman" panose="02020603050405020304" pitchFamily="18" charset="0"/>
              </a:rPr>
              <a:t>Kanisterapiya: arnawlı úyretilgen iytler menen baylanıs arqalı ruwxiy turaqlılıqtı arttırıw.</a:t>
            </a:r>
            <a:endParaRPr lang="en-US" sz="2400" dirty="0">
              <a:latin typeface="Times New Roman" panose="02020603050405020304" pitchFamily="18" charset="0"/>
              <a:cs typeface="Times New Roman" panose="02020603050405020304" pitchFamily="18" charset="0"/>
            </a:endParaRPr>
          </a:p>
        </p:txBody>
      </p:sp>
      <p:sp>
        <p:nvSpPr>
          <p:cNvPr id="19" name="Text 14"/>
          <p:cNvSpPr/>
          <p:nvPr/>
        </p:nvSpPr>
        <p:spPr>
          <a:xfrm>
            <a:off x="9724668" y="4392691"/>
            <a:ext cx="4297680" cy="1042273"/>
          </a:xfrm>
          <a:prstGeom prst="rect">
            <a:avLst/>
          </a:prstGeom>
          <a:noFill/>
          <a:ln/>
        </p:spPr>
        <p:txBody>
          <a:bodyPr wrap="square" lIns="0" tIns="0" rIns="0" bIns="0" rtlCol="0" anchor="t"/>
          <a:lstStyle/>
          <a:p>
            <a:pPr marL="342900" indent="-342900" algn="l">
              <a:lnSpc>
                <a:spcPts val="2150"/>
              </a:lnSpc>
              <a:buSzPct val="100000"/>
              <a:buChar char="•"/>
            </a:pPr>
            <a:r>
              <a:rPr lang="en-US" sz="2400" kern="0" spc="-27" dirty="0">
                <a:solidFill>
                  <a:srgbClr val="272525"/>
                </a:solidFill>
                <a:latin typeface="Times New Roman" panose="02020603050405020304" pitchFamily="18" charset="0"/>
                <a:ea typeface="Inter" pitchFamily="34" charset="-122"/>
                <a:cs typeface="Times New Roman" panose="02020603050405020304" pitchFamily="18" charset="0"/>
              </a:rPr>
              <a:t>Ippoterapiya: atlar menen birgelikte fizikalıq shınıǵıwlar - motorikanı rawajlandırıw hám stressti azaytıw</a:t>
            </a:r>
            <a:endParaRPr lang="en-US" sz="2400" dirty="0">
              <a:latin typeface="Times New Roman" panose="02020603050405020304" pitchFamily="18" charset="0"/>
              <a:cs typeface="Times New Roman" panose="02020603050405020304" pitchFamily="18" charset="0"/>
            </a:endParaRPr>
          </a:p>
        </p:txBody>
      </p:sp>
      <p:sp>
        <p:nvSpPr>
          <p:cNvPr id="20" name="Text 15"/>
          <p:cNvSpPr/>
          <p:nvPr/>
        </p:nvSpPr>
        <p:spPr>
          <a:xfrm>
            <a:off x="9724668" y="5843110"/>
            <a:ext cx="4297680" cy="1389698"/>
          </a:xfrm>
          <a:prstGeom prst="rect">
            <a:avLst/>
          </a:prstGeom>
          <a:noFill/>
          <a:ln/>
        </p:spPr>
        <p:txBody>
          <a:bodyPr wrap="square" lIns="0" tIns="0" rIns="0" bIns="0" rtlCol="0" anchor="t"/>
          <a:lstStyle/>
          <a:p>
            <a:pPr marL="342900" indent="-342900" algn="l">
              <a:lnSpc>
                <a:spcPts val="2150"/>
              </a:lnSpc>
              <a:buSzPct val="100000"/>
              <a:buChar char="•"/>
            </a:pPr>
            <a:r>
              <a:rPr lang="en-US" sz="2400" kern="0" spc="-27" dirty="0">
                <a:solidFill>
                  <a:srgbClr val="272525"/>
                </a:solidFill>
                <a:latin typeface="Times New Roman" panose="02020603050405020304" pitchFamily="18" charset="0"/>
                <a:ea typeface="Inter" pitchFamily="34" charset="-122"/>
                <a:cs typeface="Times New Roman" panose="02020603050405020304" pitchFamily="18" charset="0"/>
              </a:rPr>
              <a:t>Delfinterapiya: suw astında ótkeriletuģın interaktiv shinigiwlar járdeminde seziw hám kommunikativlik kónlikpelerdi rawajlandırıw.</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95325" y="1025723"/>
            <a:ext cx="12604790" cy="496610"/>
          </a:xfrm>
          <a:prstGeom prst="rect">
            <a:avLst/>
          </a:prstGeom>
          <a:noFill/>
          <a:ln/>
        </p:spPr>
        <p:txBody>
          <a:bodyPr wrap="none" lIns="0" tIns="0" rIns="0" bIns="0" rtlCol="0" anchor="t"/>
          <a:lstStyle/>
          <a:p>
            <a:pPr marL="0" indent="0" algn="l">
              <a:lnSpc>
                <a:spcPts val="3900"/>
              </a:lnSpc>
              <a:buNone/>
            </a:pPr>
            <a:r>
              <a:rPr lang="en-US" sz="3600" b="1" kern="0" spc="-94" dirty="0">
                <a:solidFill>
                  <a:srgbClr val="000000"/>
                </a:solidFill>
                <a:latin typeface="Times New Roman" panose="02020603050405020304" pitchFamily="18" charset="0"/>
                <a:ea typeface="Inter Bold" pitchFamily="34" charset="-122"/>
                <a:cs typeface="Times New Roman" panose="02020603050405020304" pitchFamily="18" charset="0"/>
              </a:rPr>
              <a:t>Kompleksli kemshilikleri bar balalar menen islesiwde shańaraqtıń roli.</a:t>
            </a:r>
            <a:endParaRPr lang="en-US" sz="3600" dirty="0">
              <a:latin typeface="Times New Roman" panose="02020603050405020304" pitchFamily="18" charset="0"/>
              <a:cs typeface="Times New Roman" panose="02020603050405020304" pitchFamily="18" charset="0"/>
            </a:endParaRPr>
          </a:p>
        </p:txBody>
      </p:sp>
      <p:sp>
        <p:nvSpPr>
          <p:cNvPr id="3" name="Shape 1"/>
          <p:cNvSpPr/>
          <p:nvPr/>
        </p:nvSpPr>
        <p:spPr>
          <a:xfrm>
            <a:off x="695325" y="2515672"/>
            <a:ext cx="4214574" cy="198596"/>
          </a:xfrm>
          <a:prstGeom prst="roundRect">
            <a:avLst>
              <a:gd name="adj" fmla="val 42018"/>
            </a:avLst>
          </a:prstGeom>
          <a:solidFill>
            <a:srgbClr val="DADBF1"/>
          </a:solidFill>
          <a:ln w="7620">
            <a:solidFill>
              <a:srgbClr val="C0C1D7"/>
            </a:solidFill>
            <a:prstDash val="solid"/>
          </a:ln>
        </p:spPr>
      </p:sp>
      <p:sp>
        <p:nvSpPr>
          <p:cNvPr id="4" name="Text 2"/>
          <p:cNvSpPr/>
          <p:nvPr/>
        </p:nvSpPr>
        <p:spPr>
          <a:xfrm>
            <a:off x="695325" y="3012281"/>
            <a:ext cx="4214574" cy="397312"/>
          </a:xfrm>
          <a:prstGeom prst="rect">
            <a:avLst/>
          </a:prstGeom>
          <a:noFill/>
          <a:ln/>
        </p:spPr>
        <p:txBody>
          <a:bodyPr wrap="none" lIns="0" tIns="0" rIns="0" bIns="0" rtlCol="0" anchor="t"/>
          <a:lstStyle/>
          <a:p>
            <a:pPr marL="0" indent="0" algn="l">
              <a:lnSpc>
                <a:spcPts val="3100"/>
              </a:lnSpc>
              <a:buNone/>
            </a:pPr>
            <a:r>
              <a:rPr lang="en-US" sz="2400" kern="0" spc="-31" dirty="0">
                <a:solidFill>
                  <a:srgbClr val="272525"/>
                </a:solidFill>
                <a:latin typeface="Times New Roman" panose="02020603050405020304" pitchFamily="18" charset="0"/>
                <a:ea typeface="Inter" pitchFamily="34" charset="-122"/>
                <a:cs typeface="Times New Roman" panose="02020603050405020304" pitchFamily="18" charset="0"/>
              </a:rPr>
              <a:t>Shańaraqtı túsindiriw hám oqıtıw</a:t>
            </a:r>
            <a:endParaRPr lang="en-US" sz="2400" dirty="0">
              <a:latin typeface="Times New Roman" panose="02020603050405020304" pitchFamily="18" charset="0"/>
              <a:cs typeface="Times New Roman" panose="02020603050405020304" pitchFamily="18" charset="0"/>
            </a:endParaRPr>
          </a:p>
        </p:txBody>
      </p:sp>
      <p:sp>
        <p:nvSpPr>
          <p:cNvPr id="5" name="Text 3"/>
          <p:cNvSpPr/>
          <p:nvPr/>
        </p:nvSpPr>
        <p:spPr>
          <a:xfrm>
            <a:off x="695325" y="3528774"/>
            <a:ext cx="4214574" cy="3178493"/>
          </a:xfrm>
          <a:prstGeom prst="rect">
            <a:avLst/>
          </a:prstGeom>
          <a:noFill/>
          <a:ln/>
        </p:spPr>
        <p:txBody>
          <a:bodyPr wrap="square" lIns="0" tIns="0" rIns="0" bIns="0" rtlCol="0" anchor="t"/>
          <a:lstStyle/>
          <a:p>
            <a:pPr marL="0" indent="0" algn="l">
              <a:lnSpc>
                <a:spcPts val="3100"/>
              </a:lnSpc>
              <a:buNone/>
            </a:pPr>
            <a:r>
              <a:rPr lang="en-US" sz="2400" kern="0" spc="-31" dirty="0">
                <a:solidFill>
                  <a:srgbClr val="272525"/>
                </a:solidFill>
                <a:latin typeface="Times New Roman" panose="02020603050405020304" pitchFamily="18" charset="0"/>
                <a:ea typeface="Inter" pitchFamily="34" charset="-122"/>
                <a:cs typeface="Times New Roman" panose="02020603050405020304" pitchFamily="18" charset="0"/>
              </a:rPr>
              <a:t>Ata-analarǵa balalardıń kompleksli kemshilikleri ózgeshelikleri, olardıń rawajlanıw imkaniyatları hám arnawlı mútájlikleri haqqında tolıq maǵlıwmat beriw. Úyde turaqlı túrde qollanılatuǵın shınıǵıwlar hám korrekciya usılların úyretiw arqalı reabilitaciya procesin bekkemlew. </a:t>
            </a:r>
            <a:endParaRPr lang="en-US" sz="2400" dirty="0">
              <a:latin typeface="Times New Roman" panose="02020603050405020304" pitchFamily="18" charset="0"/>
              <a:cs typeface="Times New Roman" panose="02020603050405020304" pitchFamily="18" charset="0"/>
            </a:endParaRPr>
          </a:p>
        </p:txBody>
      </p:sp>
      <p:sp>
        <p:nvSpPr>
          <p:cNvPr id="6" name="Shape 4"/>
          <p:cNvSpPr/>
          <p:nvPr/>
        </p:nvSpPr>
        <p:spPr>
          <a:xfrm>
            <a:off x="5207913" y="2217658"/>
            <a:ext cx="4214574" cy="198596"/>
          </a:xfrm>
          <a:prstGeom prst="roundRect">
            <a:avLst>
              <a:gd name="adj" fmla="val 42018"/>
            </a:avLst>
          </a:prstGeom>
          <a:solidFill>
            <a:srgbClr val="DADBF1"/>
          </a:solidFill>
          <a:ln w="7620">
            <a:solidFill>
              <a:srgbClr val="C0C1D7"/>
            </a:solidFill>
            <a:prstDash val="solid"/>
          </a:ln>
        </p:spPr>
      </p:sp>
      <p:sp>
        <p:nvSpPr>
          <p:cNvPr id="7" name="Text 5"/>
          <p:cNvSpPr/>
          <p:nvPr/>
        </p:nvSpPr>
        <p:spPr>
          <a:xfrm>
            <a:off x="5207913" y="2714268"/>
            <a:ext cx="4214574" cy="794623"/>
          </a:xfrm>
          <a:prstGeom prst="rect">
            <a:avLst/>
          </a:prstGeom>
          <a:noFill/>
          <a:ln/>
        </p:spPr>
        <p:txBody>
          <a:bodyPr wrap="square" lIns="0" tIns="0" rIns="0" bIns="0" rtlCol="0" anchor="t"/>
          <a:lstStyle/>
          <a:p>
            <a:pPr marL="0" indent="0" algn="l">
              <a:lnSpc>
                <a:spcPts val="3100"/>
              </a:lnSpc>
              <a:buNone/>
            </a:pPr>
            <a:r>
              <a:rPr lang="en-US" sz="2400" kern="0" spc="-31" dirty="0">
                <a:solidFill>
                  <a:srgbClr val="272525"/>
                </a:solidFill>
                <a:latin typeface="Times New Roman" panose="02020603050405020304" pitchFamily="18" charset="0"/>
                <a:ea typeface="Inter" pitchFamily="34" charset="-122"/>
                <a:cs typeface="Times New Roman" panose="02020603050405020304" pitchFamily="18" charset="0"/>
              </a:rPr>
              <a:t>Psixologiyalıq qollap-quwatlaw hám másláhát beriw</a:t>
            </a:r>
            <a:endParaRPr lang="en-US" sz="2400" dirty="0">
              <a:latin typeface="Times New Roman" panose="02020603050405020304" pitchFamily="18" charset="0"/>
              <a:cs typeface="Times New Roman" panose="02020603050405020304" pitchFamily="18" charset="0"/>
            </a:endParaRPr>
          </a:p>
        </p:txBody>
      </p:sp>
      <p:sp>
        <p:nvSpPr>
          <p:cNvPr id="8" name="Text 6"/>
          <p:cNvSpPr/>
          <p:nvPr/>
        </p:nvSpPr>
        <p:spPr>
          <a:xfrm>
            <a:off x="5207913" y="3628072"/>
            <a:ext cx="4214574" cy="3575804"/>
          </a:xfrm>
          <a:prstGeom prst="rect">
            <a:avLst/>
          </a:prstGeom>
          <a:noFill/>
          <a:ln/>
        </p:spPr>
        <p:txBody>
          <a:bodyPr wrap="square" lIns="0" tIns="0" rIns="0" bIns="0" rtlCol="0" anchor="t"/>
          <a:lstStyle/>
          <a:p>
            <a:pPr marL="0" indent="0" algn="l">
              <a:lnSpc>
                <a:spcPts val="3100"/>
              </a:lnSpc>
              <a:buNone/>
            </a:pPr>
            <a:r>
              <a:rPr lang="en-US" sz="2400" kern="0" spc="-31" dirty="0">
                <a:solidFill>
                  <a:srgbClr val="272525"/>
                </a:solidFill>
                <a:latin typeface="Times New Roman" panose="02020603050405020304" pitchFamily="18" charset="0"/>
                <a:ea typeface="Inter" pitchFamily="34" charset="-122"/>
                <a:cs typeface="Times New Roman" panose="02020603050405020304" pitchFamily="18" charset="0"/>
              </a:rPr>
              <a:t>Ata-analardıń emocional jaǵdayın turaqlastırıw ushın stressti kemeyttiriw usılların hám depressiyadan shıǵıw strategiyaların úyretiw. Ata-analar ushın topar terapiyaları, individual psixologiyalıq konsultaciyalar hám ruwxıy salamatlıq treninglerin shólkemlestiriw. </a:t>
            </a:r>
            <a:endParaRPr lang="en-US" sz="2400" dirty="0">
              <a:latin typeface="Times New Roman" panose="02020603050405020304" pitchFamily="18" charset="0"/>
              <a:cs typeface="Times New Roman" panose="02020603050405020304" pitchFamily="18" charset="0"/>
            </a:endParaRPr>
          </a:p>
        </p:txBody>
      </p:sp>
      <p:sp>
        <p:nvSpPr>
          <p:cNvPr id="9" name="Shape 7"/>
          <p:cNvSpPr/>
          <p:nvPr/>
        </p:nvSpPr>
        <p:spPr>
          <a:xfrm>
            <a:off x="9720501" y="1919645"/>
            <a:ext cx="4214574" cy="198596"/>
          </a:xfrm>
          <a:prstGeom prst="roundRect">
            <a:avLst>
              <a:gd name="adj" fmla="val 42018"/>
            </a:avLst>
          </a:prstGeom>
          <a:solidFill>
            <a:srgbClr val="DADBF1"/>
          </a:solidFill>
          <a:ln w="7620">
            <a:solidFill>
              <a:srgbClr val="C0C1D7"/>
            </a:solidFill>
            <a:prstDash val="solid"/>
          </a:ln>
        </p:spPr>
      </p:sp>
      <p:sp>
        <p:nvSpPr>
          <p:cNvPr id="10" name="Text 8"/>
          <p:cNvSpPr/>
          <p:nvPr/>
        </p:nvSpPr>
        <p:spPr>
          <a:xfrm>
            <a:off x="9720501" y="2416254"/>
            <a:ext cx="4214574" cy="794623"/>
          </a:xfrm>
          <a:prstGeom prst="rect">
            <a:avLst/>
          </a:prstGeom>
          <a:noFill/>
          <a:ln/>
        </p:spPr>
        <p:txBody>
          <a:bodyPr wrap="square" lIns="0" tIns="0" rIns="0" bIns="0" rtlCol="0" anchor="t"/>
          <a:lstStyle/>
          <a:p>
            <a:pPr marL="0" indent="0" algn="l">
              <a:lnSpc>
                <a:spcPts val="3100"/>
              </a:lnSpc>
              <a:buNone/>
            </a:pPr>
            <a:r>
              <a:rPr lang="en-US" sz="2400" kern="0" spc="-31" dirty="0">
                <a:solidFill>
                  <a:srgbClr val="272525"/>
                </a:solidFill>
                <a:latin typeface="Times New Roman" panose="02020603050405020304" pitchFamily="18" charset="0"/>
                <a:ea typeface="Inter" pitchFamily="34" charset="-122"/>
                <a:cs typeface="Times New Roman" panose="02020603050405020304" pitchFamily="18" charset="0"/>
              </a:rPr>
              <a:t>Korrekciyalıq jumıs hám reabilitaciyaǵa jedel tartıw</a:t>
            </a:r>
            <a:endParaRPr lang="en-US" sz="2400" dirty="0">
              <a:latin typeface="Times New Roman" panose="02020603050405020304" pitchFamily="18" charset="0"/>
              <a:cs typeface="Times New Roman" panose="02020603050405020304" pitchFamily="18" charset="0"/>
            </a:endParaRPr>
          </a:p>
        </p:txBody>
      </p:sp>
      <p:sp>
        <p:nvSpPr>
          <p:cNvPr id="11" name="Text 9"/>
          <p:cNvSpPr/>
          <p:nvPr/>
        </p:nvSpPr>
        <p:spPr>
          <a:xfrm>
            <a:off x="9720501" y="3330059"/>
            <a:ext cx="4214574" cy="2383869"/>
          </a:xfrm>
          <a:prstGeom prst="rect">
            <a:avLst/>
          </a:prstGeom>
          <a:noFill/>
          <a:ln/>
        </p:spPr>
        <p:txBody>
          <a:bodyPr wrap="square" lIns="0" tIns="0" rIns="0" bIns="0" rtlCol="0" anchor="t"/>
          <a:lstStyle/>
          <a:p>
            <a:pPr marL="0" indent="0" algn="l">
              <a:lnSpc>
                <a:spcPts val="3100"/>
              </a:lnSpc>
              <a:buNone/>
            </a:pPr>
            <a:r>
              <a:rPr lang="en-US" sz="2400" kern="0" spc="-31" dirty="0">
                <a:solidFill>
                  <a:srgbClr val="272525"/>
                </a:solidFill>
                <a:latin typeface="Times New Roman" panose="02020603050405020304" pitchFamily="18" charset="0"/>
                <a:ea typeface="Inter" pitchFamily="34" charset="-122"/>
                <a:cs typeface="Times New Roman" panose="02020603050405020304" pitchFamily="18" charset="0"/>
              </a:rPr>
              <a:t>Ata-analardı balalardıń reabilitaciya baǵdarlamalarına tolıq tartıw, olardıń pikirleri hám baqlawların turaqlı túrde esapqa alıw. Úy sharayatında orınlanatuģın shınıǵıwlar ushın anıq kórsetpe hám keste dúziw.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1046</Words>
  <Application>Microsoft Office PowerPoint</Application>
  <PresentationFormat>Произвольный</PresentationFormat>
  <Paragraphs>123</Paragraphs>
  <Slides>11</Slides>
  <Notes>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Kompleks kemshilik mazmunınıń zamanagóy túsinigi</dc:title>
  <dc:subject>Kompleks kemshilik mazmunınıń zamanagóy túsinigi</dc:subject>
  <dc:creator>Arxiv.uz</dc:creator>
  <cp:keywords>slayd pptx</cp:keywords>
  <cp:lastModifiedBy>1</cp:lastModifiedBy>
  <cp:revision>5</cp:revision>
  <dcterms:created xsi:type="dcterms:W3CDTF">2025-04-25T17:18:58Z</dcterms:created>
  <dcterms:modified xsi:type="dcterms:W3CDTF">2025-06-19T15:28:33Z</dcterms:modified>
</cp:coreProperties>
</file>