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72" r:id="rId15"/>
    <p:sldId id="273" r:id="rId16"/>
    <p:sldId id="275" r:id="rId17"/>
    <p:sldId id="274" r:id="rId18"/>
    <p:sldId id="276" r:id="rId19"/>
    <p:sldId id="277" r:id="rId20"/>
    <p:sldId id="278" r:id="rId21"/>
  </p:sldIdLst>
  <p:sldSz cx="12192000" cy="6858000"/>
  <p:notesSz cx="7104063" cy="102346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28E01421-4FCE-45DE-B4D7-AB0953238B21}"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1657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88FEBB-1E11-4EF8-A83D-E82BCF42B6B7}" type="datetimeFigureOut">
              <a:rPr lang="ru-RU" smtClean="0"/>
              <a:t>01.11.2024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1434616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2617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7407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3595018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1932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619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8227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953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389151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88FEBB-1E11-4EF8-A83D-E82BCF42B6B7}" type="datetimeFigureOut">
              <a:rPr lang="ru-RU" smtClean="0"/>
              <a:t>01.11.2024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E01421-4FCE-45DE-B4D7-AB0953238B21}"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0863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188FEBB-1E11-4EF8-A83D-E82BCF42B6B7}" type="datetimeFigureOut">
              <a:rPr lang="ru-RU" smtClean="0"/>
              <a:t>01.11.2024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3110123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188FEBB-1E11-4EF8-A83D-E82BCF42B6B7}" type="datetimeFigureOut">
              <a:rPr lang="ru-RU" smtClean="0"/>
              <a:t>01.11.2024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E01421-4FCE-45DE-B4D7-AB0953238B21}"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9393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88FEBB-1E11-4EF8-A83D-E82BCF42B6B7}" type="datetimeFigureOut">
              <a:rPr lang="ru-RU" smtClean="0"/>
              <a:t>01.11.2024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E01421-4FCE-45DE-B4D7-AB0953238B21}"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0007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88FEBB-1E11-4EF8-A83D-E82BCF42B6B7}" type="datetimeFigureOut">
              <a:rPr lang="ru-RU" smtClean="0"/>
              <a:t>01.11.2024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332817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88FEBB-1E11-4EF8-A83D-E82BCF42B6B7}" type="datetimeFigureOut">
              <a:rPr lang="ru-RU" smtClean="0"/>
              <a:t>01.11.2024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E01421-4FCE-45DE-B4D7-AB0953238B21}"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205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88FEBB-1E11-4EF8-A83D-E82BCF42B6B7}" type="datetimeFigureOut">
              <a:rPr lang="ru-RU" smtClean="0"/>
              <a:t>01.11.2024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E01421-4FCE-45DE-B4D7-AB0953238B21}" type="slidenum">
              <a:rPr lang="ru-RU" smtClean="0"/>
              <a:t>‹#›</a:t>
            </a:fld>
            <a:endParaRPr lang="ru-RU"/>
          </a:p>
        </p:txBody>
      </p:sp>
    </p:spTree>
    <p:extLst>
      <p:ext uri="{BB962C8B-B14F-4D97-AF65-F5344CB8AC3E}">
        <p14:creationId xmlns:p14="http://schemas.microsoft.com/office/powerpoint/2010/main" val="2758689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188FEBB-1E11-4EF8-A83D-E82BCF42B6B7}" type="datetimeFigureOut">
              <a:rPr lang="ru-RU" smtClean="0"/>
              <a:t>01.11.2024</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E01421-4FCE-45DE-B4D7-AB0953238B21}" type="slidenum">
              <a:rPr lang="ru-RU" smtClean="0"/>
              <a:t>‹#›</a:t>
            </a:fld>
            <a:endParaRPr lang="ru-RU"/>
          </a:p>
        </p:txBody>
      </p:sp>
    </p:spTree>
    <p:extLst>
      <p:ext uri="{BB962C8B-B14F-4D97-AF65-F5344CB8AC3E}">
        <p14:creationId xmlns:p14="http://schemas.microsoft.com/office/powerpoint/2010/main" val="83272944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92398" y="1487606"/>
            <a:ext cx="6815669" cy="1719617"/>
          </a:xfrm>
        </p:spPr>
        <p:txBody>
          <a:bodyPr/>
          <a:lstStyle/>
          <a:p>
            <a:r>
              <a:rPr lang="uz-Cyrl-UZ" dirty="0" smtClean="0">
                <a:latin typeface="Times New Roman" panose="02020603050405020304" pitchFamily="18" charset="0"/>
                <a:cs typeface="Times New Roman" panose="02020603050405020304" pitchFamily="18" charset="0"/>
              </a:rPr>
              <a:t>Фан номи: Исломшунослик</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spcBef>
                <a:spcPts val="0"/>
              </a:spcBef>
              <a:spcAft>
                <a:spcPts val="0"/>
              </a:spcAft>
            </a:pPr>
            <a:r>
              <a:rPr lang="uz-Cyrl-UZ" dirty="0" smtClean="0">
                <a:solidFill>
                  <a:srgbClr val="002060"/>
                </a:solidFill>
              </a:rPr>
              <a:t>Маърузачи: </a:t>
            </a:r>
            <a:r>
              <a:rPr lang="uz-Cyrl-UZ" dirty="0">
                <a:solidFill>
                  <a:srgbClr val="002060"/>
                </a:solidFill>
              </a:rPr>
              <a:t>Исломшунослик ва Ислом цивилизациясини ўрганиш ICESCO кафедраси </a:t>
            </a:r>
            <a:r>
              <a:rPr lang="uz-Cyrl-UZ" dirty="0" smtClean="0">
                <a:solidFill>
                  <a:srgbClr val="002060"/>
                </a:solidFill>
              </a:rPr>
              <a:t>ўқитувчиси</a:t>
            </a:r>
          </a:p>
          <a:p>
            <a:pPr>
              <a:spcBef>
                <a:spcPts val="0"/>
              </a:spcBef>
              <a:spcAft>
                <a:spcPts val="0"/>
              </a:spcAft>
            </a:pPr>
            <a:r>
              <a:rPr lang="uz-Cyrl-UZ" dirty="0" smtClean="0">
                <a:solidFill>
                  <a:srgbClr val="002060"/>
                </a:solidFill>
              </a:rPr>
              <a:t>Абдулкадиров </a:t>
            </a:r>
            <a:r>
              <a:rPr lang="uz-Cyrl-UZ" dirty="0">
                <a:solidFill>
                  <a:srgbClr val="002060"/>
                </a:solidFill>
              </a:rPr>
              <a:t>Лутфулло Вахбуллоевич.	</a:t>
            </a:r>
            <a:endParaRPr lang="ru-RU" dirty="0">
              <a:solidFill>
                <a:srgbClr val="002060"/>
              </a:solidFill>
            </a:endParaRPr>
          </a:p>
          <a:p>
            <a:endParaRPr lang="ru-RU" dirty="0"/>
          </a:p>
        </p:txBody>
      </p:sp>
    </p:spTree>
    <p:extLst>
      <p:ext uri="{BB962C8B-B14F-4D97-AF65-F5344CB8AC3E}">
        <p14:creationId xmlns:p14="http://schemas.microsoft.com/office/powerpoint/2010/main" val="3325222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2461846"/>
            <a:ext cx="10503877" cy="4079631"/>
          </a:xfrm>
        </p:spPr>
        <p:txBody>
          <a:bodyPr>
            <a:noAutofit/>
          </a:bodyPr>
          <a:lstStyle/>
          <a:p>
            <a:pPr marL="0" lvl="0" indent="0" algn="just">
              <a:buNone/>
            </a:pPr>
            <a:r>
              <a:rPr lang="uz-Cyrl-UZ" sz="2600" dirty="0" smtClean="0"/>
              <a:t>	Биринчи </a:t>
            </a:r>
            <a:r>
              <a:rPr lang="uz-Cyrl-UZ" sz="2600" dirty="0"/>
              <a:t>бўлиб Хадича бинт Хувайлид ва амакиваччалари Али ибн Аби Толиб имон келтиришди. Кейин Зайд ибн Ҳориса, Абу Бакр имон келтиришди. </a:t>
            </a:r>
            <a:endParaRPr lang="uz-Cyrl-UZ" sz="2600" dirty="0" smtClean="0"/>
          </a:p>
          <a:p>
            <a:pPr marL="0" lvl="0" indent="0" algn="just">
              <a:buNone/>
            </a:pPr>
            <a:r>
              <a:rPr lang="uz-Cyrl-UZ" sz="2600" dirty="0"/>
              <a:t>	</a:t>
            </a:r>
            <a:r>
              <a:rPr lang="uz-Cyrl-UZ" sz="2600" dirty="0" smtClean="0"/>
              <a:t>Биринчилардан </a:t>
            </a:r>
            <a:r>
              <a:rPr lang="uz-Cyrl-UZ" sz="2600" dirty="0"/>
              <a:t>бўлиб иймон келтирганларни кўрадиган бўлсак, улар </a:t>
            </a:r>
            <a:r>
              <a:rPr lang="uz-Cyrl-UZ" sz="2600" b="1" u="sng" dirty="0"/>
              <a:t>аёллардан - Хадича</a:t>
            </a:r>
            <a:r>
              <a:rPr lang="uz-Cyrl-UZ" sz="2600" dirty="0"/>
              <a:t>, эркаклардан - </a:t>
            </a:r>
            <a:r>
              <a:rPr lang="uz-Cyrl-UZ" sz="2600" b="1" u="sng" dirty="0"/>
              <a:t>Абу Бакр</a:t>
            </a:r>
            <a:r>
              <a:rPr lang="uz-Cyrl-UZ" sz="2600" dirty="0"/>
              <a:t>, ёш болалардан - </a:t>
            </a:r>
            <a:r>
              <a:rPr lang="uz-Cyrl-UZ" sz="2600" b="1" u="sng" dirty="0"/>
              <a:t>Али ибн Аби Толиб</a:t>
            </a:r>
            <a:r>
              <a:rPr lang="uz-Cyrl-UZ" sz="2600" dirty="0"/>
              <a:t>, қуллардан - </a:t>
            </a:r>
            <a:r>
              <a:rPr lang="uz-Cyrl-UZ" sz="2600" b="1" u="sng" dirty="0"/>
              <a:t>Зайд ибн Ҳориса </a:t>
            </a:r>
            <a:r>
              <a:rPr lang="uz-Cyrl-UZ" sz="2600" dirty="0"/>
              <a:t>бўлдилар. Улар жамиятнинг турли табақаларидан бўлиб, бу нарса ислом ҳамма учун ҳам муносиб дин эканини кўрсатарди. </a:t>
            </a:r>
            <a:r>
              <a:rPr lang="uz-Cyrl-UZ" sz="2600" b="1" u="sng" dirty="0" smtClean="0"/>
              <a:t>Вақт </a:t>
            </a:r>
            <a:r>
              <a:rPr lang="uz-Cyrl-UZ" sz="2600" b="1" u="sng" dirty="0"/>
              <a:t>ўтиши билан жами мусулмонлар 30 кишига етди.</a:t>
            </a:r>
            <a:endParaRPr lang="ru-RU" sz="2600" b="1" u="sng" dirty="0"/>
          </a:p>
        </p:txBody>
      </p:sp>
      <p:sp>
        <p:nvSpPr>
          <p:cNvPr id="4" name="Заголовок 1"/>
          <p:cNvSpPr>
            <a:spLocks noGrp="1"/>
          </p:cNvSpPr>
          <p:nvPr>
            <p:ph type="title"/>
          </p:nvPr>
        </p:nvSpPr>
        <p:spPr>
          <a:xfrm>
            <a:off x="1295402" y="982132"/>
            <a:ext cx="9601196" cy="1303867"/>
          </a:xfrm>
        </p:spPr>
        <p:txBody>
          <a:bodyPr>
            <a:noAutofit/>
          </a:bodyPr>
          <a:lstStyle/>
          <a:p>
            <a:r>
              <a:rPr lang="uz-Cyrl-UZ" sz="4000" b="1" dirty="0" smtClean="0"/>
              <a:t>Биринчи бўлиб исломни </a:t>
            </a:r>
            <a:br>
              <a:rPr lang="uz-Cyrl-UZ" sz="4000" b="1" dirty="0" smtClean="0"/>
            </a:br>
            <a:r>
              <a:rPr lang="uz-Cyrl-UZ" sz="4000" b="1" dirty="0" smtClean="0"/>
              <a:t>қабул қилганлар </a:t>
            </a:r>
            <a:endParaRPr lang="ru-RU" sz="4000" b="1" dirty="0"/>
          </a:p>
        </p:txBody>
      </p:sp>
    </p:spTree>
    <p:extLst>
      <p:ext uri="{BB962C8B-B14F-4D97-AF65-F5344CB8AC3E}">
        <p14:creationId xmlns:p14="http://schemas.microsoft.com/office/powerpoint/2010/main" val="4125954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dirty="0" smtClean="0"/>
              <a:t>Исломни ёпиқ даъват босқичи ва очиқ даъват босқичига ўтиши</a:t>
            </a:r>
            <a:endParaRPr lang="ru-RU" dirty="0"/>
          </a:p>
        </p:txBody>
      </p:sp>
      <p:sp>
        <p:nvSpPr>
          <p:cNvPr id="3" name="Объект 2"/>
          <p:cNvSpPr>
            <a:spLocks noGrp="1"/>
          </p:cNvSpPr>
          <p:nvPr>
            <p:ph idx="1"/>
          </p:nvPr>
        </p:nvSpPr>
        <p:spPr>
          <a:xfrm>
            <a:off x="703385" y="2530878"/>
            <a:ext cx="10785230" cy="3869921"/>
          </a:xfrm>
        </p:spPr>
        <p:txBody>
          <a:bodyPr>
            <a:noAutofit/>
          </a:bodyPr>
          <a:lstStyle/>
          <a:p>
            <a:pPr marL="0" indent="0" algn="just">
              <a:buNone/>
            </a:pPr>
            <a:r>
              <a:rPr lang="uz-Cyrl-UZ" sz="2000" dirty="0" smtClean="0"/>
              <a:t>	Муҳаммад (сав)га ваҳий келишни бошлагач, салкам 3 йил давомида исломни фақат ёпиқ даъват қилиб юрдилар.</a:t>
            </a:r>
          </a:p>
          <a:p>
            <a:pPr marL="0" indent="0" algn="just">
              <a:buNone/>
            </a:pPr>
            <a:r>
              <a:rPr lang="uz-Cyrl-UZ" sz="2000" dirty="0"/>
              <a:t>	Шундан сўнг исломга очиқ даъват қилиш вақти етганлигини билдирувчи қуйидаги мазмундаги оятлар нозил бўлди: «Яқин қариндошларингни уйғот, мўминлардан сенга тобеъ бўлганларга раҳмат ва ҳимоя қанотларини тушир. Агар сенга осий бўлиб қарши тураверсалар, уларга: Мен сизнинг амалларингиздан покдурман (тамомила узоқман), деб айт» (Шуаро сураси, 214-216-оятлар). «Сен ўзингга амр қилинган ишни (ҳақ динга даъват қилишни) очиқдан-очиқ юзага чиқар ва мушриклардан юз ўгир» (Ҳижр сураси, 94-оят). Пайғамбар бу оятга биноан Абдулмутталиб оиласини, амакилари Абу Толиб, Аббос, Ҳамза, Абу Лаҳабларни уйларига зиёфатга таклиф этдилар. Овқатдан сўнг Пайғамбар ваҳий қабул қилганлари, янги дин исломга даъват этишга буюрилганлари ҳақида гапирдилар.</a:t>
            </a:r>
            <a:endParaRPr lang="uz-Cyrl-UZ" sz="2000" dirty="0" smtClean="0"/>
          </a:p>
          <a:p>
            <a:pPr marL="0" indent="0" algn="just">
              <a:buNone/>
            </a:pPr>
            <a:r>
              <a:rPr lang="uz-Cyrl-UZ" sz="2000" dirty="0"/>
              <a:t>	</a:t>
            </a:r>
            <a:endParaRPr lang="ru-RU" sz="2000" dirty="0"/>
          </a:p>
        </p:txBody>
      </p:sp>
    </p:spTree>
    <p:extLst>
      <p:ext uri="{BB962C8B-B14F-4D97-AF65-F5344CB8AC3E}">
        <p14:creationId xmlns:p14="http://schemas.microsoft.com/office/powerpoint/2010/main" val="3876328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a:t> Исломни </a:t>
            </a:r>
            <a:r>
              <a:rPr lang="uz-Cyrl-UZ" sz="4000" b="1" dirty="0" smtClean="0"/>
              <a:t>очиқ </a:t>
            </a:r>
            <a:r>
              <a:rPr lang="uz-Cyrl-UZ" sz="4000" b="1" dirty="0"/>
              <a:t>даъват </a:t>
            </a:r>
            <a:r>
              <a:rPr lang="uz-Cyrl-UZ" sz="4000" b="1" dirty="0" smtClean="0"/>
              <a:t>босқичи</a:t>
            </a:r>
            <a:endParaRPr lang="ru-RU" sz="4000" b="1" dirty="0"/>
          </a:p>
        </p:txBody>
      </p:sp>
      <p:sp>
        <p:nvSpPr>
          <p:cNvPr id="3" name="Объект 2"/>
          <p:cNvSpPr>
            <a:spLocks noGrp="1"/>
          </p:cNvSpPr>
          <p:nvPr>
            <p:ph idx="1"/>
          </p:nvPr>
        </p:nvSpPr>
        <p:spPr>
          <a:xfrm>
            <a:off x="773724" y="2447750"/>
            <a:ext cx="10122874" cy="3796976"/>
          </a:xfrm>
        </p:spPr>
        <p:txBody>
          <a:bodyPr>
            <a:normAutofit fontScale="92500" lnSpcReduction="10000"/>
          </a:bodyPr>
          <a:lstStyle/>
          <a:p>
            <a:pPr marL="0" indent="0" algn="just">
              <a:buNone/>
            </a:pPr>
            <a:r>
              <a:rPr lang="uz-Cyrl-UZ" dirty="0" smtClean="0"/>
              <a:t>	Бир </a:t>
            </a:r>
            <a:r>
              <a:rPr lang="uz-Cyrl-UZ" dirty="0"/>
              <a:t>муддат ўтгач Пайғамбар даъватни янада кучайтирдилар. Бир куни Сафо тепалигига чиқиб: «Эй Қурайш халқи», - дея хитоб қилдилар. Бу хитобни эшитганлар Муҳаммад с.а.в.нинг атрофига тўпландилар. У киши тўпланганларга қарата: - Сизга шу тепанинг орқасида бир душман қўшини борлиги хабарини айтсам, менга ишонасизми? - дея сўрадилар. - Ҳа, ишонамиз, чунки сенинг ёлғон сўзлаганингни ҳеч эшитмадик,- дэдилар. Пайғамбар уларга: - У ҳолда сизни огоҳ этаман. Агар сиз Аллоҳга ишонмасангиз, буюк бир азобга дучор бўласиз,- деб қабила номларини бирма-бир санаб ўтдилар. Сўнгра: - Хабарингиз бўлсинки, Аллоҳ менга яқин қабиламни огоҳ этишимни амр этди. Мен сиз учун на дунё манфаатини сақламоққа, на охиратда топадиган насибамизни ҳозирлашга қодир эмасман. Булар сизнинг бир сўзингизга боғлиқ. У ҳам бўлса, «Ла илаҳа иллаллоҳ» («Аллоҳдан бошқа илоҳ йўқдир»), дейишингиздир,- дедилар. </a:t>
            </a:r>
            <a:endParaRPr lang="ru-RU" dirty="0"/>
          </a:p>
        </p:txBody>
      </p:sp>
    </p:spTree>
    <p:extLst>
      <p:ext uri="{BB962C8B-B14F-4D97-AF65-F5344CB8AC3E}">
        <p14:creationId xmlns:p14="http://schemas.microsoft.com/office/powerpoint/2010/main" val="3208138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Муҳаммад (сав)га энг кўп душманлик қилган мушриклар</a:t>
            </a:r>
            <a:endParaRPr lang="ru-RU" sz="4000" b="1" dirty="0"/>
          </a:p>
        </p:txBody>
      </p:sp>
      <p:sp>
        <p:nvSpPr>
          <p:cNvPr id="3" name="Объект 2"/>
          <p:cNvSpPr>
            <a:spLocks noGrp="1"/>
          </p:cNvSpPr>
          <p:nvPr>
            <p:ph idx="1"/>
          </p:nvPr>
        </p:nvSpPr>
        <p:spPr>
          <a:xfrm>
            <a:off x="726831" y="2285999"/>
            <a:ext cx="10808677" cy="4101153"/>
          </a:xfrm>
        </p:spPr>
        <p:txBody>
          <a:bodyPr>
            <a:noAutofit/>
          </a:bodyPr>
          <a:lstStyle/>
          <a:p>
            <a:pPr marL="0" indent="0" algn="just">
              <a:buNone/>
            </a:pPr>
            <a:r>
              <a:rPr lang="uz-Cyrl-UZ" sz="2300" dirty="0" smtClean="0"/>
              <a:t>	Пайғамбарга энг кўп душманлик қилганлар қуйидагилар эдилар: Абу Лаҳаб, Абу Жаҳл, Валид ибн Муғира, Абу Суфён, Умайя ибн Халаф, Ос ибн Воил. Қурайш улуғлари Муҳаммад с.а.в. нинг Аллоҳ элчиси бўлганлигини тан олган эдилар. Аммо ҳасад юзасидан унга қарши чиқар эдилар. Буни Аҳнас Абу Жаҳлдан ислом ҳақидаги фикрини сўраганида у берган жавобдан билса бўлади: «Биз билан Ҳошимийлар ўртасида қадимдан рақобат бордир. Шарафни ўртада бўлиша олмаймиз. Улар зиёфат берсалар, биз ҳам берамиз. Улар хайр-саховат кўрсатсалар, биз ҳам кўрсатамиз; улардан орқада қолмаймиз. Шундай баробар кетаётган пайтимизда улардан бири ўзига кўкдан ваҳий келганини хабар беряпти. Биз бунга қандай қўшила оламиз? Валлоҳи, биз уларнинг Пайғамбарига ишонмаймиз!..». Мусулмон бўлмаган маккаликлар ҳам Муҳаммад с.а.в.нинг юксак ахлоқ эгаси эканликларини тан олар эдилар. </a:t>
            </a:r>
            <a:endParaRPr lang="ru-RU" sz="2300" dirty="0"/>
          </a:p>
        </p:txBody>
      </p:sp>
    </p:spTree>
    <p:extLst>
      <p:ext uri="{BB962C8B-B14F-4D97-AF65-F5344CB8AC3E}">
        <p14:creationId xmlns:p14="http://schemas.microsoft.com/office/powerpoint/2010/main" val="1595172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Мадинага ҳижрат ва Манида даври</a:t>
            </a:r>
            <a:endParaRPr lang="ru-RU" sz="4000" dirty="0"/>
          </a:p>
        </p:txBody>
      </p:sp>
      <p:sp>
        <p:nvSpPr>
          <p:cNvPr id="3" name="Объект 2"/>
          <p:cNvSpPr>
            <a:spLocks noGrp="1"/>
          </p:cNvSpPr>
          <p:nvPr>
            <p:ph idx="1"/>
          </p:nvPr>
        </p:nvSpPr>
        <p:spPr>
          <a:xfrm>
            <a:off x="709684" y="2285999"/>
            <a:ext cx="10726255" cy="4223983"/>
          </a:xfrm>
        </p:spPr>
        <p:txBody>
          <a:bodyPr>
            <a:noAutofit/>
          </a:bodyPr>
          <a:lstStyle/>
          <a:p>
            <a:pPr marL="0" lvl="0" indent="0" algn="just">
              <a:buNone/>
            </a:pPr>
            <a:r>
              <a:rPr lang="uz-Cyrl-UZ" dirty="0" smtClean="0"/>
              <a:t>	Мадиналиклар </a:t>
            </a:r>
            <a:r>
              <a:rPr lang="uz-Cyrl-UZ" dirty="0"/>
              <a:t>Маккага Пайғамбар ҳузурларига келиб исломни қабул қилдилар. Улар билан маккалик мусулмонлар ўртасида дўстлик алоқалари ўрнатилди. Макка мушрикларининг мусулмонлар устидан тазйиқлари кучайгач Пайғамбар уларга Ясриб(Мадина)га ҳижрат қилишни буюрдилар. Улар кетидан ўзлари ҳам ҳижрат қилдилар. Мадиналик «ансор»(«ёрдамчи»)лар маккалик муҳожирларни жуда самимий кутиб олдилар. Муҳаммад с.а.в.нинг ҳижратлари раби ал-аввал 8-куни милодий 622 йил 20 сентябрда бўлди. Биринчи мусулмонлар масжиди қурилди. Азон жорий этилди. Авс ва Хазраж араб қабилалари ва Бану Қурайза, Бану Қайнуқоъ, Бану Надир қабилалари билан ўзаро сулҳ тузилди. Ҳар томондан мусулмонларга қарши ҳужумлар уюштирилди. Мусулмонлар уларни муваффақият билан қайтардилар</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2404137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 </a:t>
            </a:r>
            <a:r>
              <a:rPr lang="uz-Cyrl-UZ" sz="4000" b="1" dirty="0"/>
              <a:t>«Ҳажжатул вадо» (хайрлашув ҳажи) </a:t>
            </a:r>
            <a:endParaRPr lang="ru-RU" sz="4000" b="1" dirty="0"/>
          </a:p>
        </p:txBody>
      </p:sp>
      <p:sp>
        <p:nvSpPr>
          <p:cNvPr id="3" name="Объект 2"/>
          <p:cNvSpPr>
            <a:spLocks noGrp="1"/>
          </p:cNvSpPr>
          <p:nvPr>
            <p:ph idx="1"/>
          </p:nvPr>
        </p:nvSpPr>
        <p:spPr>
          <a:xfrm>
            <a:off x="656492" y="2285999"/>
            <a:ext cx="10779447" cy="4138247"/>
          </a:xfrm>
        </p:spPr>
        <p:txBody>
          <a:bodyPr>
            <a:noAutofit/>
          </a:bodyPr>
          <a:lstStyle/>
          <a:p>
            <a:pPr marL="0" lvl="0" indent="0" algn="just">
              <a:buNone/>
            </a:pPr>
            <a:r>
              <a:rPr lang="uz-Cyrl-UZ" sz="3000" dirty="0" smtClean="0"/>
              <a:t> 	632 </a:t>
            </a:r>
            <a:r>
              <a:rPr lang="uz-Cyrl-UZ" sz="3000" dirty="0"/>
              <a:t>йили Пайғамбар ҳажга боришга қарор қилдилар. Бу у зотнинг охирги ҳажлари бўлганлиги туфайли ислом тарихида «Ҳажжатул вадо» (хайрлашув ҳажи) деб номланди. Бу сафарга тўқсон минг мусулмон отланди. Зу-л-ҳижжа ойининг тўққизинчи куни Арафот тоғида Пайғамбар а.с. ислом динининг асосий шартларини баён этган «Видолашув хутбаси»ни ўқидилар. Шундан сўнг, деярли барча араб қабилалари исломни тан олиб Пайғамбар а.с.га элчи ва мактублар йўллай бошладилар.</a:t>
            </a:r>
            <a:endParaRPr lang="ru-RU" sz="30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3801483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Муҳаммад (сав)нинг вафотлари</a:t>
            </a:r>
            <a:endParaRPr lang="ru-RU" sz="4000" b="1" dirty="0"/>
          </a:p>
        </p:txBody>
      </p:sp>
      <p:sp>
        <p:nvSpPr>
          <p:cNvPr id="3" name="Объект 2"/>
          <p:cNvSpPr>
            <a:spLocks noGrp="1"/>
          </p:cNvSpPr>
          <p:nvPr>
            <p:ph idx="1"/>
          </p:nvPr>
        </p:nvSpPr>
        <p:spPr>
          <a:xfrm>
            <a:off x="656492" y="2285999"/>
            <a:ext cx="10855570" cy="4208586"/>
          </a:xfrm>
        </p:spPr>
        <p:txBody>
          <a:bodyPr>
            <a:noAutofit/>
          </a:bodyPr>
          <a:lstStyle/>
          <a:p>
            <a:pPr marL="0" indent="0" algn="just">
              <a:buNone/>
            </a:pPr>
            <a:r>
              <a:rPr lang="uz-Cyrl-UZ" sz="3000" dirty="0" smtClean="0"/>
              <a:t> 	Ҳаждан </a:t>
            </a:r>
            <a:r>
              <a:rPr lang="uz-Cyrl-UZ" sz="3000" dirty="0"/>
              <a:t>Мадинага қайтган Пайғамбар бир оз муддатдан сўнг касалликка чалиндилар. Зотан «Моида» сурасининг 3-ояти нозил бўлган вақтда саҳобаларнинг баъзилари пайғамбар ҳаётларининг охирлашиб қолганлигини сезган эдилар. Жумладан ушбу оятда қуйидагилар баён этилган: «...Бугун сизларга динингизни комил қилдим, неъматимни бенуқсон, тўкис қилиб бердим ва сизлар учун (фақат) Исломни дин қилиб танладим» (Моида сураси, 3-оят). Ҳижратнинг ўн биринчи йилида Пайғамбар а.с. вафот этдилар. </a:t>
            </a:r>
            <a:endParaRPr lang="ru-RU" sz="3000" dirty="0"/>
          </a:p>
          <a:p>
            <a:pPr marL="0" lvl="0" indent="0" algn="just">
              <a:buNone/>
            </a:pPr>
            <a:endParaRPr lang="ru-RU" sz="30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1131517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Муҳаммад (сав)нинг вафотлари ҳақида тарихчи олимларнинг фикри</a:t>
            </a:r>
            <a:endParaRPr lang="ru-RU" sz="4000" b="1" dirty="0"/>
          </a:p>
        </p:txBody>
      </p:sp>
      <p:sp>
        <p:nvSpPr>
          <p:cNvPr id="3" name="Объект 2"/>
          <p:cNvSpPr>
            <a:spLocks noGrp="1"/>
          </p:cNvSpPr>
          <p:nvPr>
            <p:ph idx="1"/>
          </p:nvPr>
        </p:nvSpPr>
        <p:spPr>
          <a:xfrm>
            <a:off x="586154" y="2285999"/>
            <a:ext cx="10925908" cy="4302370"/>
          </a:xfrm>
        </p:spPr>
        <p:txBody>
          <a:bodyPr>
            <a:noAutofit/>
          </a:bodyPr>
          <a:lstStyle/>
          <a:p>
            <a:pPr marL="0" indent="0" algn="just">
              <a:buNone/>
            </a:pPr>
            <a:r>
              <a:rPr lang="uz-Cyrl-UZ" sz="3000" dirty="0" smtClean="0"/>
              <a:t> 	</a:t>
            </a:r>
            <a:r>
              <a:rPr lang="uz-Cyrl-UZ" sz="3200" dirty="0" smtClean="0"/>
              <a:t>Пайғамбарнинг </a:t>
            </a:r>
            <a:r>
              <a:rPr lang="uz-Cyrl-UZ" sz="3200" dirty="0"/>
              <a:t>вафот этган куни ҳақида тарихчилар орасида турли хил фикр-мулоҳазалар мавжуд. Тарихчилар В.В.Бартольд, Муҳаммад Ҳузарий Сайид Амир Али, марҳум профессор Муталиб Усмонов, Доктор Абдулмунъим Мажид Муҳаммад пайғамбарнинг вафот этган кунларини 632 йилнинг 8 июн </a:t>
            </a:r>
            <a:r>
              <a:rPr lang="uz-Cyrl-UZ" sz="3200" dirty="0" smtClean="0"/>
              <a:t>11 </a:t>
            </a:r>
            <a:r>
              <a:rPr lang="uz-Cyrl-UZ" sz="3200" dirty="0"/>
              <a:t>деб берадилар. Тарихчи Муҳаммад Ризо пайғамбарни 632 йил 9 июнда (11 ҳижрий йил, 12 рабиул аввал) вафот этганлар деб ҳисоблайди. </a:t>
            </a:r>
            <a:endParaRPr lang="ru-RU" sz="30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3012704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Халифалик даври</a:t>
            </a:r>
            <a:endParaRPr lang="ru-RU" sz="4000" b="1" dirty="0"/>
          </a:p>
        </p:txBody>
      </p:sp>
      <p:sp>
        <p:nvSpPr>
          <p:cNvPr id="3" name="Объект 2"/>
          <p:cNvSpPr>
            <a:spLocks noGrp="1"/>
          </p:cNvSpPr>
          <p:nvPr>
            <p:ph idx="1"/>
          </p:nvPr>
        </p:nvSpPr>
        <p:spPr>
          <a:xfrm>
            <a:off x="586154" y="2285999"/>
            <a:ext cx="10925908" cy="4302370"/>
          </a:xfrm>
        </p:spPr>
        <p:txBody>
          <a:bodyPr>
            <a:noAutofit/>
          </a:bodyPr>
          <a:lstStyle/>
          <a:p>
            <a:pPr marL="0" indent="0" algn="just">
              <a:buNone/>
            </a:pPr>
            <a:r>
              <a:rPr lang="uz-Cyrl-UZ" sz="2200" dirty="0" smtClean="0"/>
              <a:t>	Ал-Хулафо </a:t>
            </a:r>
            <a:r>
              <a:rPr lang="uz-Cyrl-UZ" sz="2200" dirty="0"/>
              <a:t>ар-Рошидун даври. Пайғамбар вафотлари ҳақидаги хабар Мадина аҳли орасида ёйилгач, ансорлар Хазраж қабиласининг сайиди Саъд ибн Убода ёнига тўпландилар. Айни пайтда мусулмонлардан бирининг Абу Бакр олдига келиб, Бани Соида сақфасида ансорлар Расулуллоҳга халифа сайлаш учун йиғилганларини хабар бериши эътиборга лойиқ. Чунки худди шу маълумот мусулмонлар ўртасида халифа сайлаш бир қатор мураккаб ихтилофий муаммолар билан амалга ошишидан хабар беради. Абу Бакр, Умар ибн ал-Хаттоб ва Абу Убайда ибн Жарроҳлар Саъднинг бетоб бўлишига қарамасдан, ансорларга маъруза қилаётган пайтига етиб келдилар. Муҳожирлар халифани Қурайш қабиласидан сайланишини хоҳлар эдилар. Чунки Қурайш қабиласининг Арабистон ярим оролида нуфузи юқори эди. Агар халифа бошқа қабиладан сайланса, давлат ичида фитна оралаши шубҳасиз, чунки мухожирлар биринчилардан бўлиб Пайғамбарга иймон келтирганлар ва Макка мушрикларининг азобларини бирга тотган эдилар. </a:t>
            </a:r>
            <a:endParaRPr lang="ru-RU" sz="2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14730824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Халифалик даври</a:t>
            </a:r>
            <a:endParaRPr lang="ru-RU" sz="4000" b="1" dirty="0"/>
          </a:p>
        </p:txBody>
      </p:sp>
      <p:sp>
        <p:nvSpPr>
          <p:cNvPr id="3" name="Объект 2"/>
          <p:cNvSpPr>
            <a:spLocks noGrp="1"/>
          </p:cNvSpPr>
          <p:nvPr>
            <p:ph idx="1"/>
          </p:nvPr>
        </p:nvSpPr>
        <p:spPr>
          <a:xfrm>
            <a:off x="586154" y="2285999"/>
            <a:ext cx="10925908" cy="4302370"/>
          </a:xfrm>
        </p:spPr>
        <p:txBody>
          <a:bodyPr>
            <a:noAutofit/>
          </a:bodyPr>
          <a:lstStyle/>
          <a:p>
            <a:pPr marL="0" indent="0" algn="just">
              <a:buNone/>
            </a:pPr>
            <a:r>
              <a:rPr lang="uz-Cyrl-UZ" sz="2500" dirty="0" smtClean="0"/>
              <a:t>	Абу </a:t>
            </a:r>
            <a:r>
              <a:rPr lang="uz-Cyrl-UZ" sz="2500" dirty="0"/>
              <a:t>Бакр халифаликка сайлангач, уни мусулмонлар «халифат Расулуллоҳ», яъни «Пайғамбарнинг ўринбосари» деб атадилар. Ундан сўнг халифаликка сайланган Умар ибн ал-Хаттоб пайғамбарнинг эмас, балки Абу Бакрнинг ўринбосари бўлиши керак эди. Шунинг учун мусулмонлар уни «халифат халифат Расулуллоҳ», яъни «Пайғамбар ўринбосарининг ўринбосари» деб аташлари зарур эди. Бундай қийин талаффуздан қочиш мақсадида Умар ибн ал-Хаттоб ўзини «Амирул муъминин», яъни муъминларнинг амири деб аташларини маъқул кўрган эди. Халифалик Али ибн Аби Толибга етиб келгач, эса унинг тарафдорлари уни «Имом» деб атай бошладилар. Шундай қилиб, илк араб халифалари: халифа, амирул муъминин ва имом лақаблари билан номланганлар.</a:t>
            </a:r>
            <a:endParaRPr lang="ru-RU" sz="2500" dirty="0"/>
          </a:p>
          <a:p>
            <a:pPr marL="0" indent="0" algn="just">
              <a:buNone/>
            </a:pPr>
            <a:endParaRPr lang="ru-RU" sz="25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1451030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807522"/>
            <a:ext cx="9601196" cy="1478477"/>
          </a:xfrm>
        </p:spPr>
        <p:txBody>
          <a:bodyPr>
            <a:noAutofit/>
          </a:bodyPr>
          <a:lstStyle/>
          <a:p>
            <a:r>
              <a:rPr lang="uz-Cyrl-UZ" sz="3200" b="1" dirty="0" smtClean="0"/>
              <a:t>3-Мавзу: Исломнинг </a:t>
            </a:r>
            <a:r>
              <a:rPr lang="uz-Cyrl-UZ" sz="3200" b="1" dirty="0"/>
              <a:t>илк даври </a:t>
            </a:r>
            <a:r>
              <a:rPr lang="uz-Cyrl-UZ" sz="3200" b="1" dirty="0" smtClean="0"/>
              <a:t>тарихи </a:t>
            </a:r>
            <a:r>
              <a:rPr lang="ru-RU" sz="3200" b="1" dirty="0"/>
              <a:t/>
            </a:r>
            <a:br>
              <a:rPr lang="ru-RU" sz="3200" b="1" dirty="0"/>
            </a:br>
            <a:endParaRPr lang="ru-RU" sz="3200" b="1" dirty="0"/>
          </a:p>
        </p:txBody>
      </p:sp>
      <p:sp>
        <p:nvSpPr>
          <p:cNvPr id="3" name="Объект 2"/>
          <p:cNvSpPr>
            <a:spLocks noGrp="1"/>
          </p:cNvSpPr>
          <p:nvPr>
            <p:ph idx="1"/>
          </p:nvPr>
        </p:nvSpPr>
        <p:spPr/>
        <p:txBody>
          <a:bodyPr>
            <a:normAutofit/>
          </a:bodyPr>
          <a:lstStyle/>
          <a:p>
            <a:pPr algn="just"/>
            <a:r>
              <a:rPr lang="uz-Cyrl-UZ" b="1" dirty="0"/>
              <a:t>Режа:</a:t>
            </a:r>
            <a:endParaRPr lang="ru-RU" dirty="0"/>
          </a:p>
          <a:p>
            <a:pPr lvl="0"/>
            <a:r>
              <a:rPr lang="uz-Cyrl-UZ" dirty="0"/>
              <a:t>Ислом динини вужудга келиши, тарқалиши. </a:t>
            </a:r>
            <a:endParaRPr lang="ru-RU" dirty="0"/>
          </a:p>
          <a:p>
            <a:pPr lvl="0"/>
            <a:r>
              <a:rPr lang="uz-Cyrl-UZ" dirty="0"/>
              <a:t>Макка ва илк Пайғамбарлик даври</a:t>
            </a:r>
            <a:endParaRPr lang="ru-RU" dirty="0"/>
          </a:p>
          <a:p>
            <a:r>
              <a:rPr lang="uz-Cyrl-UZ" dirty="0"/>
              <a:t>Мадина даври. </a:t>
            </a:r>
            <a:endParaRPr lang="uz-Cyrl-UZ" dirty="0" smtClean="0"/>
          </a:p>
          <a:p>
            <a:r>
              <a:rPr lang="uz-Cyrl-UZ" sz="1800" b="1" dirty="0" smtClean="0"/>
              <a:t>Таянч </a:t>
            </a:r>
            <a:r>
              <a:rPr lang="uz-Cyrl-UZ" sz="1800" b="1" dirty="0"/>
              <a:t>иборалар:</a:t>
            </a:r>
            <a:r>
              <a:rPr lang="uz-Cyrl-UZ" sz="1800" dirty="0"/>
              <a:t> </a:t>
            </a:r>
            <a:r>
              <a:rPr lang="uz-Cyrl-UZ" sz="1800" dirty="0" smtClean="0"/>
              <a:t>Пайғамбар, Фил воқеаси, саҳобалар, ваҳий, фаришта.</a:t>
            </a:r>
            <a:endParaRPr lang="ru-RU" sz="1800" dirty="0"/>
          </a:p>
          <a:p>
            <a:endParaRPr lang="ru-RU" dirty="0"/>
          </a:p>
        </p:txBody>
      </p:sp>
    </p:spTree>
    <p:extLst>
      <p:ext uri="{BB962C8B-B14F-4D97-AF65-F5344CB8AC3E}">
        <p14:creationId xmlns:p14="http://schemas.microsoft.com/office/powerpoint/2010/main" val="2523594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ТАКРОРЛАШ УЧУН САВОЛЛАР</a:t>
            </a:r>
            <a:endParaRPr lang="ru-RU" sz="4000" b="1" dirty="0"/>
          </a:p>
        </p:txBody>
      </p:sp>
      <p:sp>
        <p:nvSpPr>
          <p:cNvPr id="3" name="Объект 2"/>
          <p:cNvSpPr>
            <a:spLocks noGrp="1"/>
          </p:cNvSpPr>
          <p:nvPr>
            <p:ph idx="1"/>
          </p:nvPr>
        </p:nvSpPr>
        <p:spPr>
          <a:xfrm>
            <a:off x="1055077" y="2672861"/>
            <a:ext cx="9841522" cy="3188677"/>
          </a:xfrm>
        </p:spPr>
        <p:txBody>
          <a:bodyPr>
            <a:noAutofit/>
          </a:bodyPr>
          <a:lstStyle/>
          <a:p>
            <a:pPr marL="0" indent="0" algn="just">
              <a:buNone/>
            </a:pPr>
            <a:r>
              <a:rPr lang="uz-Cyrl-UZ" sz="2500" dirty="0" smtClean="0"/>
              <a:t> </a:t>
            </a:r>
            <a:r>
              <a:rPr lang="uz-Cyrl-UZ" sz="2500" dirty="0"/>
              <a:t>	</a:t>
            </a:r>
            <a:r>
              <a:rPr lang="uz-Cyrl-UZ" sz="2500" dirty="0" smtClean="0"/>
              <a:t>1. Биринчи ислом қабул қилганлар кимлар бўлган?</a:t>
            </a:r>
          </a:p>
          <a:p>
            <a:pPr marL="0" indent="0" algn="just">
              <a:buNone/>
            </a:pPr>
            <a:r>
              <a:rPr lang="uz-Cyrl-UZ" sz="2500" dirty="0"/>
              <a:t>	</a:t>
            </a:r>
            <a:r>
              <a:rPr lang="uz-Cyrl-UZ" sz="2500" dirty="0" smtClean="0"/>
              <a:t>2. “Кўкрак ёриш воқеаси” ҳақида гапиринг.</a:t>
            </a:r>
          </a:p>
          <a:p>
            <a:pPr marL="0" indent="0" algn="just">
              <a:buNone/>
            </a:pPr>
            <a:r>
              <a:rPr lang="uz-Cyrl-UZ" sz="2500" dirty="0"/>
              <a:t>	</a:t>
            </a:r>
            <a:r>
              <a:rPr lang="uz-Cyrl-UZ" sz="2500" dirty="0" smtClean="0"/>
              <a:t>3. Биринчи ваҳийнинг келиш воқеаси ҳақида гапиринг. </a:t>
            </a:r>
          </a:p>
          <a:p>
            <a:pPr marL="0" indent="0" algn="just">
              <a:buNone/>
            </a:pPr>
            <a:r>
              <a:rPr lang="uz-Cyrl-UZ" sz="2500" dirty="0" smtClean="0"/>
              <a:t>	4. Маккадан Мадина ҳижрат ҳақида гапиринг.</a:t>
            </a:r>
          </a:p>
          <a:p>
            <a:pPr marL="0" indent="0" algn="just">
              <a:buNone/>
            </a:pPr>
            <a:r>
              <a:rPr lang="uz-Cyrl-UZ" sz="2500" dirty="0"/>
              <a:t>	</a:t>
            </a:r>
            <a:r>
              <a:rPr lang="uz-Cyrl-UZ" sz="2500" dirty="0" smtClean="0"/>
              <a:t>5. Муҳаммад (сав)нинг фаотлари ҳақида гапиринг.</a:t>
            </a:r>
          </a:p>
          <a:p>
            <a:pPr marL="0" indent="0" algn="just">
              <a:buNone/>
            </a:pPr>
            <a:r>
              <a:rPr lang="uz-Cyrl-UZ" sz="2500" dirty="0"/>
              <a:t>	</a:t>
            </a:r>
            <a:r>
              <a:rPr lang="uz-Cyrl-UZ" sz="2500" dirty="0" smtClean="0"/>
              <a:t>6. Манида даври ва халифалик.</a:t>
            </a:r>
          </a:p>
          <a:p>
            <a:pPr marL="0" indent="0" algn="just">
              <a:buNone/>
            </a:pPr>
            <a:r>
              <a:rPr lang="uz-Cyrl-UZ" sz="2500" dirty="0" smtClean="0"/>
              <a:t> </a:t>
            </a:r>
            <a:endParaRPr lang="ru-RU" sz="25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93348" y="0"/>
            <a:ext cx="1498652" cy="1489713"/>
          </a:xfrm>
          <a:prstGeom prst="rect">
            <a:avLst/>
          </a:prstGeom>
        </p:spPr>
      </p:pic>
    </p:spTree>
    <p:extLst>
      <p:ext uri="{BB962C8B-B14F-4D97-AF65-F5344CB8AC3E}">
        <p14:creationId xmlns:p14="http://schemas.microsoft.com/office/powerpoint/2010/main" val="2256805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Cyrl-UZ" b="1" dirty="0" smtClean="0"/>
              <a:t>Ислом динининг вужудга келиши</a:t>
            </a:r>
            <a:endParaRPr lang="ru-RU" b="1" dirty="0"/>
          </a:p>
        </p:txBody>
      </p:sp>
      <p:sp>
        <p:nvSpPr>
          <p:cNvPr id="3" name="Объект 2"/>
          <p:cNvSpPr>
            <a:spLocks noGrp="1"/>
          </p:cNvSpPr>
          <p:nvPr>
            <p:ph idx="1"/>
          </p:nvPr>
        </p:nvSpPr>
        <p:spPr/>
        <p:txBody>
          <a:bodyPr>
            <a:normAutofit fontScale="92500" lnSpcReduction="10000"/>
          </a:bodyPr>
          <a:lstStyle/>
          <a:p>
            <a:pPr marL="0" indent="0" algn="just">
              <a:buNone/>
            </a:pPr>
            <a:r>
              <a:rPr lang="uz-Cyrl-UZ" dirty="0" smtClean="0"/>
              <a:t>	Ислом </a:t>
            </a:r>
            <a:r>
              <a:rPr lang="uz-Cyrl-UZ" dirty="0"/>
              <a:t>динининг пайдо бўлиши хусусида Ислом манбаларига асосланган диний анъанада у илоҳий </a:t>
            </a:r>
            <a:r>
              <a:rPr lang="uz-Cyrl-UZ" dirty="0" smtClean="0"/>
              <a:t>ҳодиса деб тушунилади. Бундан мақсад, инсонларни </a:t>
            </a:r>
            <a:r>
              <a:rPr lang="uz-Cyrl-UZ" dirty="0"/>
              <a:t>тўғри йўлга солиш учун </a:t>
            </a:r>
            <a:r>
              <a:rPr lang="uz-Cyrl-UZ" dirty="0" smtClean="0"/>
              <a:t>Аллоҳ Таоло </a:t>
            </a:r>
            <a:r>
              <a:rPr lang="uz-Cyrl-UZ" dirty="0"/>
              <a:t>томонидан юборилган охирги таълимот </a:t>
            </a:r>
            <a:r>
              <a:rPr lang="uz-Cyrl-UZ" dirty="0" smtClean="0"/>
              <a:t>ҳисобланади. Аллоҳ Таоло </a:t>
            </a:r>
            <a:r>
              <a:rPr lang="uz-Cyrl-UZ" dirty="0"/>
              <a:t>инсонларга охирги расул этиб Мухаммад (сав)ни </a:t>
            </a:r>
            <a:r>
              <a:rPr lang="uz-Cyrl-UZ" dirty="0" smtClean="0"/>
              <a:t>танлади ва </a:t>
            </a:r>
            <a:r>
              <a:rPr lang="uz-Cyrl-UZ" dirty="0"/>
              <a:t>унга ўзининг каломи </a:t>
            </a:r>
            <a:r>
              <a:rPr lang="uz-Cyrl-UZ" dirty="0" smtClean="0"/>
              <a:t>бўлмиш Қуръон Каримни </a:t>
            </a:r>
            <a:r>
              <a:rPr lang="uz-Cyrl-UZ" dirty="0"/>
              <a:t>нозил қилди. Муҳаммад (сав) олдин ўз ҳамшаҳарларини, сўнг барча арабларни кўплаб қабила худоларига сиғинишдан воз кечиш ва </a:t>
            </a:r>
            <a:r>
              <a:rPr lang="uz-Cyrl-UZ" dirty="0" smtClean="0"/>
              <a:t>яккаю ягона </a:t>
            </a:r>
            <a:r>
              <a:rPr lang="uz-Cyrl-UZ" dirty="0"/>
              <a:t>худо – </a:t>
            </a:r>
            <a:r>
              <a:rPr lang="uz-Cyrl-UZ" dirty="0" smtClean="0"/>
              <a:t>Аллоҳ Таолога </a:t>
            </a:r>
            <a:r>
              <a:rPr lang="uz-Cyrl-UZ" dirty="0"/>
              <a:t>эътиқод қилиш, солиҳ ҳаёт кечириш, </a:t>
            </a:r>
            <a:r>
              <a:rPr lang="uz-Cyrl-UZ" dirty="0" smtClean="0"/>
              <a:t>фонийҳаётдан боқий ҳаётга яъни, </a:t>
            </a:r>
            <a:r>
              <a:rPr lang="uz-Cyrl-UZ" dirty="0"/>
              <a:t>жаннатга тушиш учун бу дунёда эзгу ишлар қилишга даъват </a:t>
            </a:r>
            <a:r>
              <a:rPr lang="uz-Cyrl-UZ" dirty="0" smtClean="0"/>
              <a:t>этдилар. Бу фоний дунёни синов дунёси эканлини тарғиб қилдилар. </a:t>
            </a:r>
            <a:endParaRPr lang="ru-RU" dirty="0"/>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6502" y="5177642"/>
            <a:ext cx="1090371" cy="1083868"/>
          </a:xfrm>
          <a:prstGeom prst="rect">
            <a:avLst/>
          </a:prstGeom>
        </p:spPr>
      </p:pic>
    </p:spTree>
    <p:extLst>
      <p:ext uri="{BB962C8B-B14F-4D97-AF65-F5344CB8AC3E}">
        <p14:creationId xmlns:p14="http://schemas.microsoft.com/office/powerpoint/2010/main" val="2901653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Cyrl-UZ" b="1" dirty="0" smtClean="0"/>
              <a:t>Муҳаммад </a:t>
            </a:r>
            <a:r>
              <a:rPr lang="uz-Cyrl-UZ" b="1" dirty="0" smtClean="0"/>
              <a:t>(сав)нинг туғилишлари</a:t>
            </a:r>
            <a:endParaRPr lang="ru-RU" b="1" dirty="0"/>
          </a:p>
        </p:txBody>
      </p:sp>
      <p:sp>
        <p:nvSpPr>
          <p:cNvPr id="3" name="Объект 2"/>
          <p:cNvSpPr>
            <a:spLocks noGrp="1"/>
          </p:cNvSpPr>
          <p:nvPr>
            <p:ph idx="1"/>
          </p:nvPr>
        </p:nvSpPr>
        <p:spPr>
          <a:xfrm>
            <a:off x="1295402" y="2543173"/>
            <a:ext cx="9601196" cy="3610100"/>
          </a:xfrm>
        </p:spPr>
        <p:txBody>
          <a:bodyPr>
            <a:normAutofit lnSpcReduction="10000"/>
          </a:bodyPr>
          <a:lstStyle/>
          <a:p>
            <a:pPr marL="0" indent="0" algn="just">
              <a:buNone/>
            </a:pPr>
            <a:r>
              <a:rPr lang="uz-Cyrl-UZ" dirty="0" smtClean="0"/>
              <a:t>	Тарихий манбаларда келтирилишича, Муҳаммад </a:t>
            </a:r>
            <a:r>
              <a:rPr lang="uz-Cyrl-UZ" dirty="0"/>
              <a:t>ибн Абдуллоҳ ибн Абд ал-Мутталиб Арабистон </a:t>
            </a:r>
            <a:r>
              <a:rPr lang="uz-Cyrl-UZ" dirty="0" smtClean="0"/>
              <a:t>тарихида «ФИЛ ВОҚЕАСИ» </a:t>
            </a:r>
            <a:r>
              <a:rPr lang="uz-Cyrl-UZ" dirty="0"/>
              <a:t>номи билан </a:t>
            </a:r>
            <a:r>
              <a:rPr lang="uz-Cyrl-UZ" dirty="0" smtClean="0"/>
              <a:t>машҳур бўлган жангдан кейин 50 кундан кейин </a:t>
            </a:r>
            <a:r>
              <a:rPr lang="uz-Cyrl-UZ" dirty="0"/>
              <a:t>таваллуд топдилар. </a:t>
            </a:r>
            <a:endParaRPr lang="uz-Cyrl-UZ" dirty="0" smtClean="0"/>
          </a:p>
          <a:p>
            <a:pPr marL="0" indent="0" algn="just">
              <a:buNone/>
            </a:pPr>
            <a:r>
              <a:rPr lang="uz-Cyrl-UZ" dirty="0" smtClean="0"/>
              <a:t>	Мисрлик </a:t>
            </a:r>
            <a:r>
              <a:rPr lang="uz-Cyrl-UZ" dirty="0"/>
              <a:t>мунажжим Маҳмуд пошонинг аниқлашича Пайғамбарнинг таваллуд топишлари милодий сананинг 571 йил 21 апрель кунига тўғри келади. </a:t>
            </a:r>
            <a:endParaRPr lang="uz-Cyrl-UZ" dirty="0" smtClean="0"/>
          </a:p>
          <a:p>
            <a:pPr marL="0" indent="0" algn="just">
              <a:buNone/>
            </a:pPr>
            <a:r>
              <a:rPr lang="uz-Cyrl-UZ" dirty="0" smtClean="0"/>
              <a:t>	</a:t>
            </a:r>
            <a:r>
              <a:rPr lang="uz-Cyrl-UZ" b="1" dirty="0" smtClean="0"/>
              <a:t>Оталари </a:t>
            </a:r>
            <a:r>
              <a:rPr lang="uz-Cyrl-UZ" b="1" dirty="0"/>
              <a:t>Абдуллоҳ Муҳаммад </a:t>
            </a:r>
            <a:r>
              <a:rPr lang="uz-Cyrl-UZ" b="1" dirty="0" smtClean="0"/>
              <a:t>(с.а.в.) </a:t>
            </a:r>
            <a:r>
              <a:rPr lang="uz-Cyrl-UZ" b="1" dirty="0"/>
              <a:t>туғилмасларидан олдин савдо иши билан Шомдан қайтаётиб Ясриб(Мадина)да вафот этдилар ва ўша ерга дафн этилганлар. </a:t>
            </a:r>
            <a:endParaRPr lang="uz-Cyrl-UZ" b="1" dirty="0" smtClean="0"/>
          </a:p>
          <a:p>
            <a:pPr algn="just"/>
            <a:endParaRPr lang="uz-Cyrl-UZ" dirty="0"/>
          </a:p>
          <a:p>
            <a:pPr algn="just"/>
            <a:endParaRPr lang="uz-Cyrl-UZ" dirty="0" smtClean="0"/>
          </a:p>
          <a:p>
            <a:pPr algn="just"/>
            <a:endParaRPr lang="uz-Cyrl-UZ" dirty="0"/>
          </a:p>
          <a:p>
            <a:pPr algn="just"/>
            <a:endParaRPr lang="ru-RU" dirty="0"/>
          </a:p>
          <a:p>
            <a:pPr algn="r"/>
            <a:endParaRPr lang="ru-RU" dirty="0"/>
          </a:p>
        </p:txBody>
      </p:sp>
      <p:sp>
        <p:nvSpPr>
          <p:cNvPr id="4" name="AutoShape 2" descr="Диққат! 1 ноябрдан қилиб белгиланган тартиб ҳозирча тўхтатилади - Darakch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53509" y="5220380"/>
            <a:ext cx="1876981" cy="1865786"/>
          </a:xfrm>
          <a:prstGeom prst="rect">
            <a:avLst/>
          </a:prstGeom>
        </p:spPr>
      </p:pic>
    </p:spTree>
    <p:extLst>
      <p:ext uri="{BB962C8B-B14F-4D97-AF65-F5344CB8AC3E}">
        <p14:creationId xmlns:p14="http://schemas.microsoft.com/office/powerpoint/2010/main" val="18032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6671" y="878774"/>
            <a:ext cx="9938655" cy="1442851"/>
          </a:xfrm>
        </p:spPr>
        <p:txBody>
          <a:bodyPr>
            <a:noAutofit/>
          </a:bodyPr>
          <a:lstStyle/>
          <a:p>
            <a:r>
              <a:rPr lang="uz-Cyrl-UZ" sz="3400" b="1" dirty="0" smtClean="0"/>
              <a:t> </a:t>
            </a:r>
            <a:r>
              <a:rPr lang="uz-Cyrl-UZ" sz="3600" dirty="0" smtClean="0"/>
              <a:t>«</a:t>
            </a:r>
            <a:r>
              <a:rPr lang="uz-Cyrl-UZ" sz="3600" dirty="0"/>
              <a:t>Кўкрак ёриш</a:t>
            </a:r>
            <a:r>
              <a:rPr lang="uz-Cyrl-UZ" sz="3600" dirty="0" smtClean="0"/>
              <a:t>» воқеаси</a:t>
            </a:r>
            <a:endParaRPr lang="ru-RU" sz="3400" b="1" dirty="0"/>
          </a:p>
        </p:txBody>
      </p:sp>
      <p:sp>
        <p:nvSpPr>
          <p:cNvPr id="3" name="Объект 2"/>
          <p:cNvSpPr>
            <a:spLocks noGrp="1"/>
          </p:cNvSpPr>
          <p:nvPr>
            <p:ph idx="1"/>
          </p:nvPr>
        </p:nvSpPr>
        <p:spPr>
          <a:xfrm>
            <a:off x="685803" y="2340425"/>
            <a:ext cx="10029089" cy="3796976"/>
          </a:xfrm>
        </p:spPr>
        <p:txBody>
          <a:bodyPr>
            <a:normAutofit fontScale="85000" lnSpcReduction="10000"/>
          </a:bodyPr>
          <a:lstStyle/>
          <a:p>
            <a:pPr marL="0" indent="0" algn="just">
              <a:buNone/>
            </a:pPr>
            <a:r>
              <a:rPr lang="uz-Cyrl-UZ" dirty="0" smtClean="0"/>
              <a:t>	«</a:t>
            </a:r>
            <a:r>
              <a:rPr lang="uz-Cyrl-UZ" dirty="0"/>
              <a:t>Шарҳи садр» ёки «Шаққи садр» («Кўкрак ёриш») воқеаси ана шу даврда юз берди. Ривоят қилинишича, Расулуллоҳ Ҳалиманинг қўйларини яйловда боқиб юрганларида икки оппоқ кийимли киши келиб у кишининг кўкракларини ёришади-да, ичларидан бир нарсани олиб ташлаб, кесилган жойни тикиб қўйишади. Муҳаммад с.а.в.ни икки оқ кийимли киши олиб кетишаётганини кўрган акалари ўз оналарига бу хабарни етказишганида биби Ҳалима воқеа содир бўлган жойга зудлик билан етиб келадилар. Бу вақтда кичкина Муҳаммад с.а.в. ранглари бир ҳолатда турган эдилар. Кейин уларга бўлган воқеани ўз оғизлари билан гапириб берадилар. Шундан сўнг бировнинг фарзандига бирор шикаст етиб қолишидан қўрққан Ҳалима болани ўз оналарига топширади. </a:t>
            </a:r>
            <a:endParaRPr lang="uz-Cyrl-UZ" dirty="0" smtClean="0"/>
          </a:p>
          <a:p>
            <a:pPr marL="0" indent="0" algn="just">
              <a:buNone/>
            </a:pPr>
            <a:r>
              <a:rPr lang="uz-Cyrl-UZ" dirty="0"/>
              <a:t>	</a:t>
            </a:r>
            <a:r>
              <a:rPr lang="uz-Cyrl-UZ" dirty="0" smtClean="0"/>
              <a:t>Ибн </a:t>
            </a:r>
            <a:r>
              <a:rPr lang="uz-Cyrl-UZ" dirty="0"/>
              <a:t>Касирнинг «ал-Бидойа ва-н-ниҳойа» асарида келтиришича, мазкур олиб ташланган нарса «инсон қалбида мавжуд бўладиган шайтон насибаси, яъни шайтоний ҳис-туйғулардир». Ат-Табарийга кўра, бу воқеа Муҳаммад с.а.в. нинг қалбларидан шайтон насибасини зам-зам суви билан покиза қилиб ювиб ташлашдир.</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4892" y="5416803"/>
            <a:ext cx="1449844" cy="1441197"/>
          </a:xfrm>
          <a:prstGeom prst="rect">
            <a:avLst/>
          </a:prstGeom>
        </p:spPr>
      </p:pic>
    </p:spTree>
    <p:extLst>
      <p:ext uri="{BB962C8B-B14F-4D97-AF65-F5344CB8AC3E}">
        <p14:creationId xmlns:p14="http://schemas.microsoft.com/office/powerpoint/2010/main" val="4098980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841455"/>
            <a:ext cx="9601196" cy="1303867"/>
          </a:xfrm>
        </p:spPr>
        <p:txBody>
          <a:bodyPr>
            <a:noAutofit/>
          </a:bodyPr>
          <a:lstStyle/>
          <a:p>
            <a:r>
              <a:rPr lang="uz-Cyrl-UZ" sz="3200" b="1" dirty="0" smtClean="0"/>
              <a:t>Муҳаммад (сав)ни Оналарининг вафот этишлари ва амакилари тарбиясидаги давр</a:t>
            </a:r>
            <a:br>
              <a:rPr lang="uz-Cyrl-UZ" sz="3200" b="1" dirty="0" smtClean="0"/>
            </a:br>
            <a:r>
              <a:rPr lang="uz-Cyrl-UZ" sz="3200" b="1" dirty="0" smtClean="0"/>
              <a:t>у зотнинг уйланишлари </a:t>
            </a:r>
            <a:endParaRPr lang="ru-RU" sz="3200" b="1" dirty="0"/>
          </a:p>
        </p:txBody>
      </p:sp>
      <p:sp>
        <p:nvSpPr>
          <p:cNvPr id="3" name="Объект 2"/>
          <p:cNvSpPr>
            <a:spLocks noGrp="1"/>
          </p:cNvSpPr>
          <p:nvPr>
            <p:ph idx="1"/>
          </p:nvPr>
        </p:nvSpPr>
        <p:spPr>
          <a:xfrm>
            <a:off x="679939" y="2395007"/>
            <a:ext cx="10714892" cy="4193362"/>
          </a:xfrm>
        </p:spPr>
        <p:txBody>
          <a:bodyPr>
            <a:noAutofit/>
          </a:bodyPr>
          <a:lstStyle/>
          <a:p>
            <a:pPr marL="0" indent="0" algn="just">
              <a:spcBef>
                <a:spcPts val="0"/>
              </a:spcBef>
              <a:spcAft>
                <a:spcPts val="0"/>
              </a:spcAft>
              <a:buNone/>
            </a:pPr>
            <a:r>
              <a:rPr lang="uz-Cyrl-UZ" sz="2200" dirty="0"/>
              <a:t>	</a:t>
            </a:r>
            <a:r>
              <a:rPr lang="uz-Cyrl-UZ" sz="2200" dirty="0" smtClean="0"/>
              <a:t>Муҳаммад (сав) 6 </a:t>
            </a:r>
            <a:r>
              <a:rPr lang="uz-Cyrl-UZ" sz="2200" dirty="0"/>
              <a:t>ёшларида оналари Омина вафот этдилар. 8 ёшгача боболари Абдулмутталиб қўлларида қолиб, боболари вафот этгач, амакилари Абу Толиб Муҳаммад с.а.в.ни ўз қармоғига олди. Муҳаммад с.а.в. 25 ёшга тўлганларида Асад жамоасидан бўлган бой аёл Хадича бинт Хувайлид у кишидан ўзининг савдо карвони билан бирга Шомга сафар қилишни сўради. Бу савдодан катта фойда тушди. Муҳаммад с.а.в.нинг тўғрисўзлик, ҳалоллик, садоқатлилик каби юксак инсоний фазилатларини кўрган Хадича ёшлари анча катта бўлишига қарамай, таомилга зид равишда унга совчи қўйди. Муҳаммад с.а.в. томонидан амакилари Абу Толиб, Хадича томонидан амакиваччаси Варақа розилик бериб, никоҳ ўқилди. Муҳаммад с.а.в.нинг шу хотинлари у кишининг етти фарзандларидан 6 тасининг онаси бўлган. Улар, Зайнаб, Умму Кулсум, Руқия, Фотима, Қосим, Абдуллоҳлардир.</a:t>
            </a:r>
            <a:endParaRPr lang="uz-Cyrl-UZ" sz="2200" dirty="0" smtClean="0"/>
          </a:p>
        </p:txBody>
      </p:sp>
    </p:spTree>
    <p:extLst>
      <p:ext uri="{BB962C8B-B14F-4D97-AF65-F5344CB8AC3E}">
        <p14:creationId xmlns:p14="http://schemas.microsoft.com/office/powerpoint/2010/main" val="3178020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4000" b="1" dirty="0" smtClean="0"/>
              <a:t>Биринчи ваҳийнинг нозил бўлиши</a:t>
            </a:r>
            <a:endParaRPr lang="ru-RU" sz="4000" b="1" dirty="0"/>
          </a:p>
        </p:txBody>
      </p:sp>
      <p:sp>
        <p:nvSpPr>
          <p:cNvPr id="3" name="Объект 2"/>
          <p:cNvSpPr>
            <a:spLocks noGrp="1"/>
          </p:cNvSpPr>
          <p:nvPr>
            <p:ph idx="1"/>
          </p:nvPr>
        </p:nvSpPr>
        <p:spPr>
          <a:xfrm>
            <a:off x="820615" y="2556931"/>
            <a:ext cx="10574216" cy="3961099"/>
          </a:xfrm>
        </p:spPr>
        <p:txBody>
          <a:bodyPr>
            <a:noAutofit/>
          </a:bodyPr>
          <a:lstStyle/>
          <a:p>
            <a:pPr marL="0" indent="0" algn="just">
              <a:buNone/>
            </a:pPr>
            <a:r>
              <a:rPr lang="uz-Cyrl-UZ" sz="2000" dirty="0"/>
              <a:t>Муҳаммад с.а.в. 40 ёшга етганларида кўпроқ ёлғизликни қўмсайдиган бўлиб қолдилар. Маккадан 3 мил масофадаги Ҳиро тоғида жойлашган ғорга кетар ва Рамазон ойини у ерда кечириб, ибодат қилардилар. Fамлаган озуқалари тугагач биби Хадича олдига қайтар, бу ерда бир оз қолиб, яна ўша ғорга кетар эдилар. У ерда ўзларини сукунатга бериб, чуқур ўйга толар эдилар. Fойибдан қулоқларига «Сен Аллоҳнинг элчисисан» деган товушлар эшитилар эди. Милоднинг 610 йилида Рамазони шариф ойида Пайғамбар а.с. одатга кўра, яна Ҳиродаги ғорга чиқдилар. Жамиятда юз бераётган ноҳақликлар, инсоният жабр тортаётган залолатдан қутулиш - олий ҳақиқатга эришиш ҳақида фикр юритар эдилар. Ҳиро тоғида аввалги ўтган пайғамбарлардан Иброҳим, Мусо, Исо каби «таҳаннус» ибодати билан машғул бўлардилар. Имом ал-Бухорий бу ибодатга шундай шарҳ берадилар: «Пайғамбаримизнинг қайси шаклда ибодат қилганлиги сўраладиган бўлса, бунинг тафаккур ва ибратдан иборат бўлганлигини айтамиз». Пайғамбарликнинг бошланиши тушда аён бўла </a:t>
            </a:r>
            <a:r>
              <a:rPr lang="uz-Cyrl-UZ" sz="2000" dirty="0" smtClean="0"/>
              <a:t>бошлади</a:t>
            </a:r>
            <a:endParaRPr lang="ru-RU" sz="2000" dirty="0"/>
          </a:p>
        </p:txBody>
      </p:sp>
    </p:spTree>
    <p:extLst>
      <p:ext uri="{BB962C8B-B14F-4D97-AF65-F5344CB8AC3E}">
        <p14:creationId xmlns:p14="http://schemas.microsoft.com/office/powerpoint/2010/main" val="1681469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2800" dirty="0" smtClean="0"/>
              <a:t> </a:t>
            </a:r>
            <a:endParaRPr lang="ru-RU" sz="2800" dirty="0"/>
          </a:p>
        </p:txBody>
      </p:sp>
      <p:sp>
        <p:nvSpPr>
          <p:cNvPr id="3" name="Объект 2"/>
          <p:cNvSpPr>
            <a:spLocks noGrp="1"/>
          </p:cNvSpPr>
          <p:nvPr>
            <p:ph idx="1"/>
          </p:nvPr>
        </p:nvSpPr>
        <p:spPr>
          <a:xfrm>
            <a:off x="750277" y="2556932"/>
            <a:ext cx="10316308" cy="3318936"/>
          </a:xfrm>
        </p:spPr>
        <p:txBody>
          <a:bodyPr>
            <a:noAutofit/>
          </a:bodyPr>
          <a:lstStyle/>
          <a:p>
            <a:pPr marL="0" indent="0" algn="just">
              <a:buNone/>
            </a:pPr>
            <a:r>
              <a:rPr lang="uz-Cyrl-UZ" sz="2000" dirty="0" smtClean="0"/>
              <a:t>	Тушда </a:t>
            </a:r>
            <a:r>
              <a:rPr lang="uz-Cyrl-UZ" sz="2000" dirty="0"/>
              <a:t>кўрилган ҳар бир нарса ойдин бир субҳ каби ўнгда юз берарди. Кунларнинг бирида Ҳиро тоғидаги ғорда ваҳий келтирган фаришта Жаброил а.с. Пайғамбарга кўринди ва: - Ўқи, - дэди. Пайғамбар: - Мен ўқишни билмайман, - дэдилар. Фаришта яна амрини такрорлади. Пайғамбар яна: - Мен ўқишни билмайман, - жавобини бердилар. Сўнгра фаришта у кишини бошдан оёққа қадар кучлари қолмагунча сиқди. Шунда Пайғамбар: - Нимани ўқишим керак? - деб сўрадилар. У замон фаришта илоҳий оятларни ўқий бошлади: «Яратган раббинг номи билан ўқи! У инсонни лаҳта қондан яратди. Ўқи! Карами кенг бўлган Раббинг ҳаққи учунки, У қалам билан таълим берди, инсонга билмаганларини ўргатди». «Алақ» сурасининг бошидаги бу оятлар илк келган ваҳийдир. Пайғамбар а.с. бу оятларни қалбга жойлаб, фариштанинг кетидан қайтардилар. Шундан сўнг бўлиб ўтган воқеадан ниҳоятда ҳайрат ва қўрқувга тушганларидан дарҳол биби Хадичанинг ҳузурларига қайтдилар ва «Мени ўраб қўйинг, ўраб қўйинг», дэдилар.</a:t>
            </a:r>
            <a:endParaRPr lang="ru-RU" sz="2000" dirty="0"/>
          </a:p>
          <a:p>
            <a:pPr algn="just"/>
            <a:endParaRPr lang="ru-RU" sz="2000" dirty="0"/>
          </a:p>
        </p:txBody>
      </p:sp>
      <p:sp>
        <p:nvSpPr>
          <p:cNvPr id="4" name="Заголовок 1"/>
          <p:cNvSpPr txBox="1">
            <a:spLocks/>
          </p:cNvSpPr>
          <p:nvPr/>
        </p:nvSpPr>
        <p:spPr>
          <a:xfrm>
            <a:off x="1295401" y="982131"/>
            <a:ext cx="9601196" cy="1303867"/>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z-Cyrl-UZ" sz="4000" b="1" dirty="0" smtClean="0"/>
              <a:t>Биринчи ваҳийнинг нозил бўлиши</a:t>
            </a:r>
            <a:endParaRPr lang="ru-RU" sz="4000" b="1" dirty="0"/>
          </a:p>
        </p:txBody>
      </p:sp>
    </p:spTree>
    <p:extLst>
      <p:ext uri="{BB962C8B-B14F-4D97-AF65-F5344CB8AC3E}">
        <p14:creationId xmlns:p14="http://schemas.microsoft.com/office/powerpoint/2010/main" val="4082267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z-Cyrl-UZ" sz="3000" b="1" dirty="0" smtClean="0"/>
              <a:t> Ваҳийдан кейини воқеалар; Варақа инб Навфалнинг самовий китоблардан хабари...</a:t>
            </a:r>
            <a:endParaRPr lang="ru-RU" sz="3000" b="1" dirty="0"/>
          </a:p>
        </p:txBody>
      </p:sp>
      <p:sp>
        <p:nvSpPr>
          <p:cNvPr id="3" name="Объект 2"/>
          <p:cNvSpPr>
            <a:spLocks noGrp="1"/>
          </p:cNvSpPr>
          <p:nvPr>
            <p:ph idx="1"/>
          </p:nvPr>
        </p:nvSpPr>
        <p:spPr/>
        <p:txBody>
          <a:bodyPr>
            <a:normAutofit/>
          </a:bodyPr>
          <a:lstStyle/>
          <a:p>
            <a:pPr marL="0" indent="0" algn="just">
              <a:buNone/>
            </a:pPr>
            <a:r>
              <a:rPr lang="uz-Cyrl-UZ" dirty="0" smtClean="0"/>
              <a:t>	Хадича </a:t>
            </a:r>
            <a:r>
              <a:rPr lang="uz-Cyrl-UZ" dirty="0"/>
              <a:t>буни яхшиликка ёйиб, Варақа ибн Навфал номли аввалги самовий китоблардан бохабар бўлган қариндошларининг ҳузурига бориб, бу воқеанинг тафсилотини сўрадилар. </a:t>
            </a:r>
            <a:r>
              <a:rPr lang="uz-Cyrl-UZ" dirty="0" smtClean="0"/>
              <a:t>Варақа ибн Навфал </a:t>
            </a:r>
            <a:r>
              <a:rPr lang="uz-Cyrl-UZ" dirty="0"/>
              <a:t>бу кўринган фаришта Мусо ва Исо пайғамбарларга ваҳийни олиб тушган «Номуси Акбар» - </a:t>
            </a:r>
            <a:r>
              <a:rPr lang="uz-Cyrl-UZ" dirty="0" smtClean="0"/>
              <a:t>Жаброил а.с. </a:t>
            </a:r>
            <a:r>
              <a:rPr lang="uz-Cyrl-UZ" dirty="0"/>
              <a:t>эканлигини айтди. У яна келажакда Муҳаммад </a:t>
            </a:r>
            <a:r>
              <a:rPr lang="uz-Cyrl-UZ" dirty="0" smtClean="0"/>
              <a:t>(с.а.в.) </a:t>
            </a:r>
            <a:r>
              <a:rPr lang="uz-Cyrl-UZ" dirty="0"/>
              <a:t>умматга пайғамбар бўлишлари, бу йўлда кўп азият чекишлари, ўз юртларидан чиқарилишлари ҳақидаги хабарларни билдирди. Расулулоҳ яширин даъватга ўтдилар. </a:t>
            </a:r>
            <a:endParaRPr lang="ru-RU" dirty="0"/>
          </a:p>
        </p:txBody>
      </p:sp>
    </p:spTree>
    <p:extLst>
      <p:ext uri="{BB962C8B-B14F-4D97-AF65-F5344CB8AC3E}">
        <p14:creationId xmlns:p14="http://schemas.microsoft.com/office/powerpoint/2010/main" val="15152584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273</TotalTime>
  <Words>322</Words>
  <Application>Microsoft Office PowerPoint</Application>
  <PresentationFormat>Широкоэкранный</PresentationFormat>
  <Paragraphs>61</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Garamond</vt:lpstr>
      <vt:lpstr>Times New Roman</vt:lpstr>
      <vt:lpstr>Натуральные материалы</vt:lpstr>
      <vt:lpstr>Фан номи: Исломшунослик</vt:lpstr>
      <vt:lpstr>3-Мавзу: Исломнинг илк даври тарихи  </vt:lpstr>
      <vt:lpstr>Ислом динининг вужудга келиши</vt:lpstr>
      <vt:lpstr>Муҳаммад (сав)нинг туғилишлари</vt:lpstr>
      <vt:lpstr> «Кўкрак ёриш» воқеаси</vt:lpstr>
      <vt:lpstr>Муҳаммад (сав)ни Оналарининг вафот этишлари ва амакилари тарбиясидаги давр у зотнинг уйланишлари </vt:lpstr>
      <vt:lpstr>Биринчи ваҳийнинг нозил бўлиши</vt:lpstr>
      <vt:lpstr> </vt:lpstr>
      <vt:lpstr> Ваҳийдан кейини воқеалар; Варақа инб Навфалнинг самовий китоблардан хабари...</vt:lpstr>
      <vt:lpstr>Биринчи бўлиб исломни  қабул қилганлар </vt:lpstr>
      <vt:lpstr>Исломни ёпиқ даъват босқичи ва очиқ даъват босқичига ўтиши</vt:lpstr>
      <vt:lpstr> Исломни очиқ даъват босқичи</vt:lpstr>
      <vt:lpstr>Муҳаммад (сав)га энг кўп душманлик қилган мушриклар</vt:lpstr>
      <vt:lpstr>Мадинага ҳижрат ва Манида даври</vt:lpstr>
      <vt:lpstr> «Ҳажжатул вадо» (хайрлашув ҳажи) </vt:lpstr>
      <vt:lpstr>Муҳаммад (сав)нинг вафотлари</vt:lpstr>
      <vt:lpstr>Муҳаммад (сав)нинг вафотлари ҳақида тарихчи олимларнинг фикри</vt:lpstr>
      <vt:lpstr>Халифалик даври</vt:lpstr>
      <vt:lpstr>Халифалик даври</vt:lpstr>
      <vt:lpstr>ТАКРОРЛАШ УЧУН САВОЛЛАР</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Фан номи: Исломшунослик</dc:title>
  <dc:creator>Lenovo</dc:creator>
  <cp:lastModifiedBy>Lenovo</cp:lastModifiedBy>
  <cp:revision>31</cp:revision>
  <cp:lastPrinted>2023-09-08T18:11:01Z</cp:lastPrinted>
  <dcterms:created xsi:type="dcterms:W3CDTF">2023-09-08T15:30:41Z</dcterms:created>
  <dcterms:modified xsi:type="dcterms:W3CDTF">2024-11-01T16:20:53Z</dcterms:modified>
</cp:coreProperties>
</file>