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1" r:id="rId2"/>
    <p:sldMasterId id="2147483680" r:id="rId3"/>
    <p:sldMasterId id="2147483693" r:id="rId4"/>
  </p:sldMasterIdLst>
  <p:notesMasterIdLst>
    <p:notesMasterId r:id="rId3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63" r:id="rId14"/>
    <p:sldId id="281" r:id="rId15"/>
    <p:sldId id="282" r:id="rId16"/>
    <p:sldId id="283" r:id="rId17"/>
    <p:sldId id="284" r:id="rId18"/>
    <p:sldId id="286" r:id="rId19"/>
    <p:sldId id="285" r:id="rId20"/>
    <p:sldId id="289" r:id="rId21"/>
    <p:sldId id="266" r:id="rId22"/>
    <p:sldId id="272" r:id="rId23"/>
    <p:sldId id="276" r:id="rId24"/>
    <p:sldId id="267" r:id="rId25"/>
    <p:sldId id="280" r:id="rId26"/>
    <p:sldId id="277" r:id="rId27"/>
    <p:sldId id="278" r:id="rId28"/>
    <p:sldId id="279" r:id="rId29"/>
    <p:sldId id="287" r:id="rId30"/>
    <p:sldId id="288" r:id="rId31"/>
  </p:sldIdLst>
  <p:sldSz cx="14630400" cy="8229600"/>
  <p:notesSz cx="8229600" cy="146304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DM Sans" panose="020B0604020202020204" charset="0"/>
      <p:bold r:id="rId37"/>
    </p:embeddedFont>
    <p:embeddedFont>
      <p:font typeface="Libre Baskerville" panose="020B0604020202020204" charset="0"/>
      <p:bold r:id="rId38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8/19/2025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49301" y="4461510"/>
            <a:ext cx="13131800" cy="129921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51840" y="5928360"/>
            <a:ext cx="13139421" cy="117729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" y="7494270"/>
            <a:ext cx="341376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7494270"/>
            <a:ext cx="463296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0" y="7494270"/>
            <a:ext cx="341376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0AF32D-10BE-4790-B7AC-2A24A0EA446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228600"/>
            <a:ext cx="3291840" cy="7124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228600"/>
            <a:ext cx="9631680" cy="7124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50720" cy="822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49301" y="1436370"/>
            <a:ext cx="13131800" cy="129921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51840" y="2907030"/>
            <a:ext cx="13139421" cy="210312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" y="7494270"/>
            <a:ext cx="341376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7494270"/>
            <a:ext cx="463296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0" y="7494270"/>
            <a:ext cx="341376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46FDEA9-29B0-4000-9A8A-EA5137E778F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1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1" y="5507356"/>
            <a:ext cx="12618720" cy="1800224"/>
          </a:xfrm>
        </p:spPr>
        <p:txBody>
          <a:bodyPr/>
          <a:lstStyle>
            <a:lvl1pPr marL="0" indent="0">
              <a:buNone/>
              <a:defRPr sz="2880"/>
            </a:lvl1pPr>
            <a:lvl2pPr marL="548640" indent="0">
              <a:buNone/>
              <a:defRPr sz="2400"/>
            </a:lvl2pPr>
            <a:lvl3pPr marL="1097280" indent="0">
              <a:buNone/>
              <a:defRPr sz="216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409700"/>
            <a:ext cx="646176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409700"/>
            <a:ext cx="646176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381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381" y="2017396"/>
            <a:ext cx="6189979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8381" y="3006090"/>
            <a:ext cx="6189979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20461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20461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381" y="548640"/>
            <a:ext cx="4719320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0461" y="1184910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381" y="2468880"/>
            <a:ext cx="4719320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381" y="548640"/>
            <a:ext cx="4719320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20461" y="1184910"/>
            <a:ext cx="7406640" cy="58483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381" y="2468880"/>
            <a:ext cx="4719320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228600"/>
            <a:ext cx="3291840" cy="7124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228600"/>
            <a:ext cx="9631680" cy="7124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1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1" y="5507356"/>
            <a:ext cx="12618720" cy="1800224"/>
          </a:xfrm>
        </p:spPr>
        <p:txBody>
          <a:bodyPr/>
          <a:lstStyle>
            <a:lvl1pPr marL="0" indent="0">
              <a:buNone/>
              <a:defRPr sz="2880"/>
            </a:lvl1pPr>
            <a:lvl2pPr marL="548640" indent="0">
              <a:buNone/>
              <a:defRPr sz="2400"/>
            </a:lvl2pPr>
            <a:lvl3pPr marL="1097280" indent="0">
              <a:buNone/>
              <a:defRPr sz="216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476501" y="2042160"/>
            <a:ext cx="11054080" cy="129921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76501" y="3512820"/>
            <a:ext cx="11061699" cy="210312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" y="7494270"/>
            <a:ext cx="341376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7494270"/>
            <a:ext cx="463296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0" y="7494270"/>
            <a:ext cx="341376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46FDEA9-29B0-4000-9A8A-EA5137E778F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1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1" y="5507356"/>
            <a:ext cx="12618720" cy="1800224"/>
          </a:xfrm>
        </p:spPr>
        <p:txBody>
          <a:bodyPr/>
          <a:lstStyle>
            <a:lvl1pPr marL="0" indent="0">
              <a:buNone/>
              <a:defRPr sz="2880"/>
            </a:lvl1pPr>
            <a:lvl2pPr marL="548640" indent="0">
              <a:buNone/>
              <a:defRPr sz="2400"/>
            </a:lvl2pPr>
            <a:lvl3pPr marL="1097280" indent="0">
              <a:buNone/>
              <a:defRPr sz="216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409700"/>
            <a:ext cx="646176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409700"/>
            <a:ext cx="646176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381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381" y="2017396"/>
            <a:ext cx="6189979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8381" y="3006090"/>
            <a:ext cx="6189979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20461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20461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381" y="548640"/>
            <a:ext cx="4719320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0461" y="1184910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381" y="2468880"/>
            <a:ext cx="4719320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381" y="548640"/>
            <a:ext cx="4719320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20461" y="1184910"/>
            <a:ext cx="7406640" cy="58483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381" y="2468880"/>
            <a:ext cx="4719320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409700"/>
            <a:ext cx="646176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409700"/>
            <a:ext cx="646176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228600"/>
            <a:ext cx="3291840" cy="7124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228600"/>
            <a:ext cx="9631680" cy="7124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2D4729-2D1D-4523-A4FA-34ACCC228108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8221" y="2051686"/>
            <a:ext cx="12618720" cy="342328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8221" y="5507356"/>
            <a:ext cx="12618720" cy="1800224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52006" cy="54311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446874" y="1920240"/>
            <a:ext cx="6452006" cy="54311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381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381" y="2017396"/>
            <a:ext cx="6189979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8381" y="3006090"/>
            <a:ext cx="6189979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20461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20461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5" cy="192024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9826" y="1184910"/>
            <a:ext cx="7406640" cy="5848350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5" cy="4573906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5" cy="192024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219826" y="1184910"/>
            <a:ext cx="7406640" cy="584835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5" cy="4573906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84688" cy="702183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t>19.08.2025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381" y="548640"/>
            <a:ext cx="4719320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0461" y="1184910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381" y="2468880"/>
            <a:ext cx="4719320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381" y="548640"/>
            <a:ext cx="4719320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20461" y="1184910"/>
            <a:ext cx="7406640" cy="58483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381" y="2468880"/>
            <a:ext cx="4719320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731520" y="228600"/>
            <a:ext cx="13167360" cy="699136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731520" y="1409700"/>
            <a:ext cx="13167360" cy="59436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" y="7494270"/>
            <a:ext cx="341376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68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7494270"/>
            <a:ext cx="463296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68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0" y="7494270"/>
            <a:ext cx="341376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68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32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11480" indent="-411480" algn="l" rtl="0" fontAlgn="base">
        <a:spcBef>
          <a:spcPct val="24000"/>
        </a:spcBef>
        <a:spcAft>
          <a:spcPct val="0"/>
        </a:spcAft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rtl="0" fontAlgn="base">
        <a:spcBef>
          <a:spcPct val="24000"/>
        </a:spcBef>
        <a:spcAft>
          <a:spcPct val="0"/>
        </a:spcAft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rtl="0" fontAlgn="base">
        <a:spcBef>
          <a:spcPct val="24000"/>
        </a:spcBef>
        <a:spcAft>
          <a:spcPct val="0"/>
        </a:spcAft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rtl="0" fontAlgn="base">
        <a:spcBef>
          <a:spcPct val="24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rtl="0" fontAlgn="base">
        <a:spcBef>
          <a:spcPct val="24000"/>
        </a:spcBef>
        <a:spcAft>
          <a:spcPct val="0"/>
        </a:spcAft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0"/>
            <a:ext cx="14650720" cy="822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731520" y="228600"/>
            <a:ext cx="13167360" cy="699136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731520" y="1409700"/>
            <a:ext cx="13167360" cy="59436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" y="7494270"/>
            <a:ext cx="341376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68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7494270"/>
            <a:ext cx="463296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68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0" y="7494270"/>
            <a:ext cx="341376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68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32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11480" indent="-411480" algn="l" rtl="0" fontAlgn="base">
        <a:spcBef>
          <a:spcPct val="24000"/>
        </a:spcBef>
        <a:spcAft>
          <a:spcPct val="0"/>
        </a:spcAft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rtl="0" fontAlgn="base">
        <a:spcBef>
          <a:spcPct val="24000"/>
        </a:spcBef>
        <a:spcAft>
          <a:spcPct val="0"/>
        </a:spcAft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rtl="0" fontAlgn="base">
        <a:spcBef>
          <a:spcPct val="24000"/>
        </a:spcBef>
        <a:spcAft>
          <a:spcPct val="0"/>
        </a:spcAft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rtl="0" fontAlgn="base">
        <a:spcBef>
          <a:spcPct val="24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rtl="0" fontAlgn="base">
        <a:spcBef>
          <a:spcPct val="24000"/>
        </a:spcBef>
        <a:spcAft>
          <a:spcPct val="0"/>
        </a:spcAft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0160" y="0"/>
            <a:ext cx="14640560" cy="822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731520" y="228600"/>
            <a:ext cx="13167360" cy="699136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731520" y="1409700"/>
            <a:ext cx="13167360" cy="59436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" y="7494270"/>
            <a:ext cx="341376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68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7494270"/>
            <a:ext cx="463296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68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0" y="7494270"/>
            <a:ext cx="341376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68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32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11480" indent="-411480" algn="l" rtl="0" fontAlgn="base">
        <a:spcBef>
          <a:spcPct val="24000"/>
        </a:spcBef>
        <a:spcAft>
          <a:spcPct val="0"/>
        </a:spcAft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rtl="0" fontAlgn="base">
        <a:spcBef>
          <a:spcPct val="24000"/>
        </a:spcBef>
        <a:spcAft>
          <a:spcPct val="0"/>
        </a:spcAft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rtl="0" fontAlgn="base">
        <a:spcBef>
          <a:spcPct val="24000"/>
        </a:spcBef>
        <a:spcAft>
          <a:spcPct val="0"/>
        </a:spcAft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rtl="0" fontAlgn="base">
        <a:spcBef>
          <a:spcPct val="24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rtl="0" fontAlgn="base">
        <a:spcBef>
          <a:spcPct val="24000"/>
        </a:spcBef>
        <a:spcAft>
          <a:spcPct val="0"/>
        </a:spcAft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025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Замещающий текст 1026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Замещающая дата 1027"/>
          <p:cNvSpPr>
            <a:spLocks noGrp="1"/>
          </p:cNvSpPr>
          <p:nvPr>
            <p:ph type="dt" sz="half" idx="2"/>
          </p:nvPr>
        </p:nvSpPr>
        <p:spPr>
          <a:xfrm>
            <a:off x="731520" y="7494270"/>
            <a:ext cx="3413760" cy="571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68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29" name="Замещающий нижний колонтитул 1028"/>
          <p:cNvSpPr>
            <a:spLocks noGrp="1"/>
          </p:cNvSpPr>
          <p:nvPr>
            <p:ph type="ftr" sz="quarter" idx="3"/>
          </p:nvPr>
        </p:nvSpPr>
        <p:spPr>
          <a:xfrm>
            <a:off x="4998720" y="7494270"/>
            <a:ext cx="4632960" cy="571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68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0" name="Замещающий номер слайда 1029"/>
          <p:cNvSpPr>
            <a:spLocks noGrp="1"/>
          </p:cNvSpPr>
          <p:nvPr>
            <p:ph type="sldNum" sz="quarter" idx="4"/>
          </p:nvPr>
        </p:nvSpPr>
        <p:spPr>
          <a:xfrm>
            <a:off x="10485120" y="7494270"/>
            <a:ext cx="3413760" cy="571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68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0F28FA-A0FF-4778-BEE4-D616BFD88B8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hf sldNum="0" hdr="0" ftr="0" dt="0"/>
  <p:txStyles>
    <p:titleStyle>
      <a:lvl1pPr marL="0" lvl="0" indent="0" algn="ctr" defTabSz="10972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528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11480" lvl="0" indent="-411480" algn="l" defTabSz="1097280" eaLnBrk="1" fontAlgn="base" latinLnBrk="0" hangingPunct="1">
        <a:lnSpc>
          <a:spcPct val="100000"/>
        </a:lnSpc>
        <a:spcBef>
          <a:spcPct val="24000"/>
        </a:spcBef>
        <a:spcAft>
          <a:spcPct val="0"/>
        </a:spcAft>
        <a:buChar char="•"/>
        <a:defRPr sz="38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91540" lvl="1" indent="-342900" algn="l" defTabSz="1097280" eaLnBrk="1" fontAlgn="base" latinLnBrk="0" hangingPunct="1">
        <a:lnSpc>
          <a:spcPct val="100000"/>
        </a:lnSpc>
        <a:spcBef>
          <a:spcPct val="24000"/>
        </a:spcBef>
        <a:spcAft>
          <a:spcPct val="0"/>
        </a:spcAft>
        <a:buChar char="–"/>
        <a:defRPr sz="33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71600" lvl="2" indent="-274320" algn="l" defTabSz="1097280" eaLnBrk="1" fontAlgn="base" latinLnBrk="0" hangingPunct="1">
        <a:lnSpc>
          <a:spcPct val="100000"/>
        </a:lnSpc>
        <a:spcBef>
          <a:spcPct val="24000"/>
        </a:spcBef>
        <a:spcAft>
          <a:spcPct val="0"/>
        </a:spcAft>
        <a:buChar char="•"/>
        <a:defRPr sz="28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20240" lvl="3" indent="-274320" algn="l" defTabSz="1097280" eaLnBrk="1" fontAlgn="base" latinLnBrk="0" hangingPunct="1">
        <a:lnSpc>
          <a:spcPct val="100000"/>
        </a:lnSpc>
        <a:spcBef>
          <a:spcPct val="24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68880" lvl="4" indent="-274320" algn="l" defTabSz="1097280" eaLnBrk="1" fontAlgn="base" latinLnBrk="0" hangingPunct="1">
        <a:lnSpc>
          <a:spcPct val="100000"/>
        </a:lnSpc>
        <a:spcBef>
          <a:spcPct val="24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017520" lvl="5" indent="-274320" algn="l" defTabSz="1097280" eaLnBrk="1" fontAlgn="base" latinLnBrk="0" hangingPunct="1">
        <a:lnSpc>
          <a:spcPct val="100000"/>
        </a:lnSpc>
        <a:spcBef>
          <a:spcPct val="24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566160" lvl="6" indent="-274320" algn="l" defTabSz="1097280" eaLnBrk="1" fontAlgn="base" latinLnBrk="0" hangingPunct="1">
        <a:lnSpc>
          <a:spcPct val="100000"/>
        </a:lnSpc>
        <a:spcBef>
          <a:spcPct val="24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4114800" lvl="7" indent="-274320" algn="l" defTabSz="1097280" eaLnBrk="1" fontAlgn="base" latinLnBrk="0" hangingPunct="1">
        <a:lnSpc>
          <a:spcPct val="100000"/>
        </a:lnSpc>
        <a:spcBef>
          <a:spcPct val="24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663440" lvl="8" indent="-274320" algn="l" defTabSz="1097280" eaLnBrk="1" fontAlgn="base" latinLnBrk="0" hangingPunct="1">
        <a:lnSpc>
          <a:spcPct val="100000"/>
        </a:lnSpc>
        <a:spcBef>
          <a:spcPct val="24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0972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8640" lvl="1" indent="0" algn="l" defTabSz="10972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97280" lvl="2" indent="0" algn="l" defTabSz="10972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45920" lvl="3" indent="0" algn="l" defTabSz="10972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194560" lvl="4" indent="0" algn="l" defTabSz="10972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743200" lvl="5" indent="0" algn="l" defTabSz="10972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3291840" lvl="6" indent="0" algn="l" defTabSz="10972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840480" lvl="7" indent="0" algn="l" defTabSz="10972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4389120" lvl="8" indent="0" algn="l" defTabSz="109728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4380" y="345440"/>
            <a:ext cx="7556421" cy="26968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700"/>
              </a:lnSpc>
              <a:buNone/>
            </a:pPr>
            <a:r>
              <a:rPr lang="uz-Latn-UZ" sz="3600" b="1" dirty="0">
                <a:effectLst/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Boshlang‘ich ta’lim fanlarini o‘qitishda loyihaga asoslangan ta’limni tashkil etish</a:t>
            </a:r>
            <a:endParaRPr lang="en-US" sz="36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ea typeface="Libre Baskerville" panose="020000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284440" y="3707765"/>
            <a:ext cx="8427085" cy="39325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Loyihaga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asoslangan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ta’lim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o‘quvchilarning</a:t>
            </a:r>
            <a:r>
              <a:rPr lang="en-US" sz="28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muammolarni</a:t>
            </a:r>
            <a:r>
              <a:rPr lang="en-US" sz="28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o‘rganish</a:t>
            </a:r>
            <a:r>
              <a:rPr lang="en-US" sz="28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va ularni mustaqil ravishda yechishga qaratilgan yangicha yondashuv. Bu </a:t>
            </a:r>
            <a:r>
              <a:rPr lang="en-US" sz="28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yondashuvda</a:t>
            </a:r>
            <a:r>
              <a:rPr lang="en-US" sz="28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o‘quvchilar</a:t>
            </a:r>
            <a:r>
              <a:rPr lang="en-US" sz="28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real hayotiy vaziyatlarni tahlil qilib, muammolarni aniqlashadi, ularni </a:t>
            </a:r>
            <a:r>
              <a:rPr lang="en-US" sz="28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yechish</a:t>
            </a:r>
            <a:r>
              <a:rPr lang="en-US" sz="28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yo‘llarini</a:t>
            </a:r>
            <a:r>
              <a:rPr lang="en-US" sz="28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izlaydilar va natijaviy loyihalarni ishlab chiqadilar. Bu yondashuv bolalarning bilim, </a:t>
            </a:r>
            <a:r>
              <a:rPr lang="en-US" sz="28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ko‘nikma</a:t>
            </a:r>
            <a:r>
              <a:rPr lang="en-US" sz="28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va qobiliyatlarini rivojlantirish uchun qulay muhit yaratadi.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6953" y="738009"/>
            <a:ext cx="13163528" cy="140942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6000" b="1" dirty="0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     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Loyihaga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asoslangan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ta’limning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afzalliklari</a:t>
            </a:r>
          </a:p>
        </p:txBody>
      </p:sp>
      <p:sp>
        <p:nvSpPr>
          <p:cNvPr id="3" name="Text 1"/>
          <p:cNvSpPr/>
          <p:nvPr/>
        </p:nvSpPr>
        <p:spPr>
          <a:xfrm>
            <a:off x="836952" y="3235974"/>
            <a:ext cx="3921381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O‘quvchi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 markazliligi</a:t>
            </a:r>
          </a:p>
        </p:txBody>
      </p:sp>
      <p:sp>
        <p:nvSpPr>
          <p:cNvPr id="4" name="Text 2"/>
          <p:cNvSpPr/>
          <p:nvPr/>
        </p:nvSpPr>
        <p:spPr>
          <a:xfrm>
            <a:off x="793155" y="4211122"/>
            <a:ext cx="3978116" cy="22506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 Loyihaga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asoslangan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ta’lim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o‘quvchilarning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qiziqish va ehtiyojlarini hisobga oladi, ularni mustaqil ishlash, tadqiqot olib borish va yechim topish jarayoniga jalb etadi.</a:t>
            </a:r>
          </a:p>
        </p:txBody>
      </p:sp>
      <p:sp>
        <p:nvSpPr>
          <p:cNvPr id="5" name="Text 3"/>
          <p:cNvSpPr/>
          <p:nvPr/>
        </p:nvSpPr>
        <p:spPr>
          <a:xfrm>
            <a:off x="4908550" y="3275965"/>
            <a:ext cx="4538345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Amaliy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ko‘nikmalarning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 rivojlanishi</a:t>
            </a:r>
          </a:p>
        </p:txBody>
      </p:sp>
      <p:sp>
        <p:nvSpPr>
          <p:cNvPr id="6" name="Text 4"/>
          <p:cNvSpPr/>
          <p:nvPr/>
        </p:nvSpPr>
        <p:spPr>
          <a:xfrm>
            <a:off x="5332928" y="4211122"/>
            <a:ext cx="3978116" cy="25757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</a:t>
            </a:r>
            <a:r>
              <a:rPr lang="en-US" sz="2400" dirty="0" err="1"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Loyihalar</a:t>
            </a:r>
            <a:r>
              <a:rPr lang="en-US" sz="2400" dirty="0"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o‘quvchilarga</a:t>
            </a:r>
            <a:r>
              <a:rPr lang="en-US" sz="2400" dirty="0"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muammolarni aniqlash, ularni hal </a:t>
            </a:r>
            <a:r>
              <a:rPr lang="en-US" sz="2400" dirty="0" err="1"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etish</a:t>
            </a:r>
            <a:r>
              <a:rPr lang="en-US" sz="2400" dirty="0"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yo‘llarini</a:t>
            </a:r>
            <a:r>
              <a:rPr lang="en-US" sz="2400" dirty="0"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qidirib topish, qarorlar qabul qilish va natijalarni taqdim etish kabi </a:t>
            </a:r>
            <a:r>
              <a:rPr lang="en-US" sz="2400" dirty="0" err="1"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amaliy</a:t>
            </a:r>
            <a:r>
              <a:rPr lang="en-US" sz="2400" dirty="0"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ko‘nikmalarni</a:t>
            </a:r>
            <a:r>
              <a:rPr lang="en-US" sz="2400" dirty="0"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rivojlantiradi.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872067" y="3275648"/>
            <a:ext cx="3978116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Tashabbuskorlik va ijodkorlikning oshishi</a:t>
            </a:r>
          </a:p>
        </p:txBody>
      </p:sp>
      <p:sp>
        <p:nvSpPr>
          <p:cNvPr id="8" name="Text 6"/>
          <p:cNvSpPr/>
          <p:nvPr/>
        </p:nvSpPr>
        <p:spPr>
          <a:xfrm>
            <a:off x="9872067" y="4211122"/>
            <a:ext cx="3978116" cy="22506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Loyiha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faoliyatida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o‘quvchilar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o‘z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tashabbuslarini namoyon qilish,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yangicha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g‘oyalar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yaratish va ijodiy echimlar topish imkoniyatiga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ega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bo‘ladilar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BD540-B571-428C-A12B-75186953E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920" y="154597"/>
            <a:ext cx="9560560" cy="1393994"/>
          </a:xfrm>
        </p:spPr>
        <p:txBody>
          <a:bodyPr/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O‘quvchi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markazliligi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91945E-6EA1-4674-AE8A-B7405FAA156E}"/>
              </a:ext>
            </a:extLst>
          </p:cNvPr>
          <p:cNvSpPr txBox="1"/>
          <p:nvPr/>
        </p:nvSpPr>
        <p:spPr>
          <a:xfrm>
            <a:off x="8465660" y="2037111"/>
            <a:ext cx="53816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 cap="all"/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z-Latn-U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Loyiha ishining bosqichlari qanday?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C6A9C9BF-A44F-410D-9906-C9BE7807C2C4}"/>
              </a:ext>
            </a:extLst>
          </p:cNvPr>
          <p:cNvSpPr/>
          <p:nvPr/>
        </p:nvSpPr>
        <p:spPr>
          <a:xfrm flipH="1">
            <a:off x="10897090" y="3669554"/>
            <a:ext cx="53871" cy="341122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rrow: Pentagon 5">
            <a:extLst>
              <a:ext uri="{FF2B5EF4-FFF2-40B4-BE49-F238E27FC236}">
                <a16:creationId xmlns:a16="http://schemas.microsoft.com/office/drawing/2014/main" id="{136421A5-FD8B-4D29-A009-A1BEB62A59E0}"/>
              </a:ext>
            </a:extLst>
          </p:cNvPr>
          <p:cNvSpPr/>
          <p:nvPr/>
        </p:nvSpPr>
        <p:spPr>
          <a:xfrm>
            <a:off x="11048008" y="3638597"/>
            <a:ext cx="1781175" cy="708025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row: Pentagon 17">
            <a:extLst>
              <a:ext uri="{FF2B5EF4-FFF2-40B4-BE49-F238E27FC236}">
                <a16:creationId xmlns:a16="http://schemas.microsoft.com/office/drawing/2014/main" id="{925A9BD3-0670-47BF-9B74-25C1FC99E45C}"/>
              </a:ext>
            </a:extLst>
          </p:cNvPr>
          <p:cNvSpPr/>
          <p:nvPr/>
        </p:nvSpPr>
        <p:spPr>
          <a:xfrm rot="10800000">
            <a:off x="9098906" y="4599386"/>
            <a:ext cx="1839912" cy="515937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rrow: Pentagon 18">
            <a:extLst>
              <a:ext uri="{FF2B5EF4-FFF2-40B4-BE49-F238E27FC236}">
                <a16:creationId xmlns:a16="http://schemas.microsoft.com/office/drawing/2014/main" id="{0C4F28E8-09F5-4D1B-9444-441D39ED9D1E}"/>
              </a:ext>
            </a:extLst>
          </p:cNvPr>
          <p:cNvSpPr/>
          <p:nvPr/>
        </p:nvSpPr>
        <p:spPr>
          <a:xfrm>
            <a:off x="10957413" y="5231138"/>
            <a:ext cx="1689100" cy="51435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rrow: Pentagon 19">
            <a:extLst>
              <a:ext uri="{FF2B5EF4-FFF2-40B4-BE49-F238E27FC236}">
                <a16:creationId xmlns:a16="http://schemas.microsoft.com/office/drawing/2014/main" id="{F6D8A7D5-2A35-4112-B848-18F8668DC7F9}"/>
              </a:ext>
            </a:extLst>
          </p:cNvPr>
          <p:cNvSpPr/>
          <p:nvPr/>
        </p:nvSpPr>
        <p:spPr>
          <a:xfrm rot="10800000">
            <a:off x="9127027" y="6037088"/>
            <a:ext cx="1817687" cy="51435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40">
            <a:extLst>
              <a:ext uri="{FF2B5EF4-FFF2-40B4-BE49-F238E27FC236}">
                <a16:creationId xmlns:a16="http://schemas.microsoft.com/office/drawing/2014/main" id="{2F77360B-5222-4459-A470-83DF0E9CC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8008" y="3669554"/>
            <a:ext cx="1301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b="1" dirty="0" err="1">
                <a:solidFill>
                  <a:srgbClr val="FFFFFF"/>
                </a:solidFill>
                <a:latin typeface="Times New Roman" panose="02020603050405020304" pitchFamily="18" charset="0"/>
                <a:ea typeface="Noto Sans" pitchFamily="34" charset="0"/>
                <a:cs typeface="Times New Roman" panose="02020603050405020304" pitchFamily="18" charset="0"/>
              </a:rPr>
              <a:t>Maqsadni</a:t>
            </a:r>
            <a:r>
              <a:rPr lang="en-US" altLang="ru-RU" b="1" dirty="0">
                <a:solidFill>
                  <a:srgbClr val="FFFFFF"/>
                </a:solidFill>
                <a:latin typeface="Times New Roman" panose="02020603050405020304" pitchFamily="18" charset="0"/>
                <a:ea typeface="Noto Sans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b="1" dirty="0" err="1">
                <a:solidFill>
                  <a:srgbClr val="FFFFFF"/>
                </a:solidFill>
                <a:latin typeface="Times New Roman" panose="02020603050405020304" pitchFamily="18" charset="0"/>
                <a:ea typeface="Noto Sans" pitchFamily="34" charset="0"/>
                <a:cs typeface="Times New Roman" panose="02020603050405020304" pitchFamily="18" charset="0"/>
              </a:rPr>
              <a:t>belgilash</a:t>
            </a:r>
            <a:endParaRPr lang="en-GB" altLang="ru-RU" b="1" dirty="0">
              <a:solidFill>
                <a:srgbClr val="FFFFFF"/>
              </a:solidFill>
              <a:latin typeface="Times New Roman" panose="02020603050405020304" pitchFamily="18" charset="0"/>
              <a:ea typeface="Noto Sans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41">
            <a:extLst>
              <a:ext uri="{FF2B5EF4-FFF2-40B4-BE49-F238E27FC236}">
                <a16:creationId xmlns:a16="http://schemas.microsoft.com/office/drawing/2014/main" id="{17E1AFC3-CF46-45A8-8433-F8689A9E7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5289" y="4695033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ru-RU" b="1" dirty="0" err="1">
                <a:solidFill>
                  <a:srgbClr val="FFFFFF"/>
                </a:solidFill>
                <a:latin typeface="Times New Roman" panose="02020603050405020304" pitchFamily="18" charset="0"/>
                <a:ea typeface="Noto Sans" pitchFamily="34" charset="0"/>
                <a:cs typeface="Times New Roman" panose="02020603050405020304" pitchFamily="18" charset="0"/>
              </a:rPr>
              <a:t>Rejalashtirish</a:t>
            </a:r>
            <a:endParaRPr lang="en-GB" altLang="ru-RU" b="1" dirty="0">
              <a:solidFill>
                <a:srgbClr val="FFFFFF"/>
              </a:solidFill>
              <a:latin typeface="Times New Roman" panose="02020603050405020304" pitchFamily="18" charset="0"/>
              <a:ea typeface="Noto Sans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42">
            <a:extLst>
              <a:ext uri="{FF2B5EF4-FFF2-40B4-BE49-F238E27FC236}">
                <a16:creationId xmlns:a16="http://schemas.microsoft.com/office/drawing/2014/main" id="{7B2F34EA-3B01-4259-9995-DB1B1ABB4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1650" y="5310186"/>
            <a:ext cx="1249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Noto Sans" pitchFamily="34" charset="0"/>
                <a:cs typeface="Times New Roman" panose="02020603050405020304" pitchFamily="18" charset="0"/>
              </a:rPr>
              <a:t>Faoliyat</a:t>
            </a:r>
            <a:endParaRPr lang="en-GB" altLang="ru-RU" sz="2000" b="1" dirty="0">
              <a:solidFill>
                <a:srgbClr val="FFFFFF"/>
              </a:solidFill>
              <a:latin typeface="Times New Roman" panose="02020603050405020304" pitchFamily="18" charset="0"/>
              <a:ea typeface="Noto Sans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53">
            <a:extLst>
              <a:ext uri="{FF2B5EF4-FFF2-40B4-BE49-F238E27FC236}">
                <a16:creationId xmlns:a16="http://schemas.microsoft.com/office/drawing/2014/main" id="{152EF4ED-C585-44B0-AC2C-84B6834C4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0000" y="6094016"/>
            <a:ext cx="1344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ru-RU" b="1" dirty="0" err="1">
                <a:solidFill>
                  <a:srgbClr val="FFFFFF"/>
                </a:solidFill>
                <a:latin typeface="Times New Roman" panose="02020603050405020304" pitchFamily="18" charset="0"/>
                <a:ea typeface="Noto Sans" pitchFamily="34" charset="0"/>
                <a:cs typeface="Times New Roman" panose="02020603050405020304" pitchFamily="18" charset="0"/>
              </a:rPr>
              <a:t>Refleksiya</a:t>
            </a:r>
            <a:r>
              <a:rPr lang="en-US" altLang="ru-RU" b="1" dirty="0">
                <a:solidFill>
                  <a:srgbClr val="FFFFFF"/>
                </a:solidFill>
                <a:latin typeface="Times New Roman" panose="02020603050405020304" pitchFamily="18" charset="0"/>
                <a:ea typeface="Noto Sans" pitchFamily="34" charset="0"/>
                <a:cs typeface="Times New Roman" panose="02020603050405020304" pitchFamily="18" charset="0"/>
              </a:rPr>
              <a:t> </a:t>
            </a:r>
            <a:endParaRPr lang="en-GB" altLang="ru-RU" b="1" dirty="0">
              <a:solidFill>
                <a:srgbClr val="FFFFFF"/>
              </a:solidFill>
              <a:latin typeface="Times New Roman" panose="02020603050405020304" pitchFamily="18" charset="0"/>
              <a:ea typeface="Noto Sans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16016CD-66C2-4C7C-8DCB-1D0C0FF44228}"/>
              </a:ext>
            </a:extLst>
          </p:cNvPr>
          <p:cNvSpPr/>
          <p:nvPr/>
        </p:nvSpPr>
        <p:spPr>
          <a:xfrm>
            <a:off x="4586368" y="2470355"/>
            <a:ext cx="447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dirty="0"/>
          </a:p>
        </p:txBody>
      </p:sp>
      <p:pic>
        <p:nvPicPr>
          <p:cNvPr id="3" name="video_2025-08-04_12-58-36">
            <a:hlinkClick r:id="" action="ppaction://media"/>
            <a:extLst>
              <a:ext uri="{FF2B5EF4-FFF2-40B4-BE49-F238E27FC236}">
                <a16:creationId xmlns:a16="http://schemas.microsoft.com/office/drawing/2014/main" id="{947B3D55-BE72-43A7-9907-F80393B85D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127" y="1988963"/>
            <a:ext cx="6858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9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6A782-14BB-4A03-917E-2C585651C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28600"/>
            <a:ext cx="13167360" cy="1701800"/>
          </a:xfrm>
        </p:spPr>
        <p:txBody>
          <a:bodyPr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Amaliy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ko‘nikmalarning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rivojlanishi</a:t>
            </a:r>
            <a:endParaRPr lang="ru-RU" dirty="0"/>
          </a:p>
        </p:txBody>
      </p:sp>
      <p:pic>
        <p:nvPicPr>
          <p:cNvPr id="4" name="Video rolik">
            <a:hlinkClick r:id="" action="ppaction://media"/>
            <a:extLst>
              <a:ext uri="{FF2B5EF4-FFF2-40B4-BE49-F238E27FC236}">
                <a16:creationId xmlns:a16="http://schemas.microsoft.com/office/drawing/2014/main" id="{1490C408-29CA-4719-BA2F-596359BEB20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8149" y="2049864"/>
            <a:ext cx="5637126" cy="4973935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808449-242E-4F48-9A75-FB84C0F7F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949" y="1828800"/>
            <a:ext cx="3998272" cy="602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7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E9E6D-71C3-4410-B952-5C9DDCF9E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77164"/>
            <a:ext cx="13167360" cy="1194436"/>
          </a:xfrm>
        </p:spPr>
        <p:txBody>
          <a:bodyPr/>
          <a:lstStyle/>
          <a:p>
            <a:br>
              <a:rPr lang="en-US" sz="5400" b="1" dirty="0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</a:br>
            <a:r>
              <a:rPr lang="en-US" sz="5400" b="1" dirty="0" err="1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Tashabbuskorlik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va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ijodkorlikning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oshishi</a:t>
            </a:r>
            <a:br>
              <a:rPr lang="en-US" sz="5400" b="1" dirty="0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DE3FBD-E5A9-4838-AE28-0CD43AC2C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6943" y="2535981"/>
            <a:ext cx="6468459" cy="2869139"/>
          </a:xfrm>
        </p:spPr>
        <p:txBody>
          <a:bodyPr/>
          <a:lstStyle/>
          <a:p>
            <a:pPr algn="just"/>
            <a:r>
              <a:rPr lang="en-US" sz="3200" b="1" dirty="0" err="1">
                <a:solidFill>
                  <a:srgbClr val="D7181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Loyiha</a:t>
            </a:r>
            <a:r>
              <a:rPr lang="en-US" sz="3200" b="1" dirty="0">
                <a:solidFill>
                  <a:srgbClr val="D7181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noyob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mahsulotni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yaratishga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qaratilgan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bir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martalik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takrorlanmaydigan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xarakterga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ega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bo‘lgan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ongli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inson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faoliyati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AQNy0uFgBHEQjmu8CRlTejFlpfeO4JMpOSVzOiYaIl4vI2cu1x_OV4igQW8Ryr0">
            <a:hlinkClick r:id="" action="ppaction://media"/>
            <a:extLst>
              <a:ext uri="{FF2B5EF4-FFF2-40B4-BE49-F238E27FC236}">
                <a16:creationId xmlns:a16="http://schemas.microsoft.com/office/drawing/2014/main" id="{D39C12D4-002F-4191-9B2A-B19100A122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802" y="1622447"/>
            <a:ext cx="5816657" cy="57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4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39305-4C8C-4F56-A933-8E74798A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28600"/>
            <a:ext cx="13167360" cy="699136"/>
          </a:xfrm>
        </p:spPr>
        <p:txBody>
          <a:bodyPr/>
          <a:lstStyle/>
          <a:p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Loyiha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ishining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afzalliklari</a:t>
            </a:r>
            <a:br>
              <a:rPr lang="en-GB" sz="4400" b="1" dirty="0"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F03582-97F0-4C04-BCEF-260038B4C3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“Har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qanday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qilinmaguncha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imkonsizdek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tuyuladi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    Nelson Mandela</a:t>
            </a:r>
          </a:p>
          <a:p>
            <a:endParaRPr lang="ru-RU" sz="2000" dirty="0"/>
          </a:p>
        </p:txBody>
      </p:sp>
      <p:pic>
        <p:nvPicPr>
          <p:cNvPr id="5" name="Google Shape;86;p3" descr="A diagram of a flower&#10;&#10;Description automatically generated with medium confidence">
            <a:extLst>
              <a:ext uri="{FF2B5EF4-FFF2-40B4-BE49-F238E27FC236}">
                <a16:creationId xmlns:a16="http://schemas.microsoft.com/office/drawing/2014/main" id="{96AAECF4-9BAB-4DF3-BE0E-8A4F28775B14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>
            <a:alphaModFix/>
          </a:blip>
          <a:stretch/>
        </p:blipFill>
        <p:spPr>
          <a:xfrm>
            <a:off x="7511160" y="1624273"/>
            <a:ext cx="5410200" cy="56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62BDA71-C466-434B-A88D-AABD9F0BB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" t="4134" r="9547" b="2187"/>
          <a:stretch>
            <a:fillRect/>
          </a:stretch>
        </p:blipFill>
        <p:spPr bwMode="auto">
          <a:xfrm>
            <a:off x="1809523" y="2706111"/>
            <a:ext cx="3459162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991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7A487-71AC-4512-A4EC-FF907ABBE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243840"/>
            <a:ext cx="13167360" cy="1084860"/>
          </a:xfrm>
        </p:spPr>
        <p:txBody>
          <a:bodyPr/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Loyiha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amaliy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mashg‘ulot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o‘rtasidagi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farqlar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841029-11B0-487D-9610-6FF1020B4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8800" y="1765300"/>
            <a:ext cx="6461760" cy="5943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Loyiha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Loyiha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ishining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asosiy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maqsadi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nazariy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ko‘nikmalarni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muammolarni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qilish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yoki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muayyan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mavzularni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tomonlama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o‘rganish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qo‘llashdir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Loyiha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ishining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tabiati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ishtirokchilar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tomonidan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qo‘yilgan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maqsadlarga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qarab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haftalar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oylar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hatto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yillar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davomida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davom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etishi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mumkin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Natijasi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bo‘lishi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mumkin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59CBED-9D8A-4035-AC10-EDC592C35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37120" y="1762760"/>
            <a:ext cx="6461760" cy="5943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Amaliy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mashg‘ulot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000" dirty="0"/>
          </a:p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Amaliy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mashg‘ulotning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asosiy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maqsadi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ma’lumotni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tekshirish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nazariyani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tasdiqlash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yoki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boshqariladigan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sharoitda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muayyan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hodisalarni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kuzatish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tahlil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qilishdir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odatda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ko‘lami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kichikroq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bo‘lib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qisqaroq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vaqt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oralig‘ida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bajarish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mo‘ljallangan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Natijasi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o‘rganilayotgan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hodisa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haqida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xulosa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chiqarish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ishlatiladi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5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3634C-4802-4BEB-B4B5-2BF46627B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 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uz-Latn-U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Kelajak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Latn-U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ustozi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Zamonaviy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o‘qituvchi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qiyofasi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Latn-U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loyihasi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A68911F-F48C-4B36-A4D0-60A46A583D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1838" y="1515749"/>
            <a:ext cx="6461125" cy="5731501"/>
          </a:xfr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5A5A68BA-1EAE-425A-9FF7-2682A360E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37439" y="1875789"/>
            <a:ext cx="7101840" cy="501142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Tassavvur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qiling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uz-Latn-U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ugungi globallashuv va raqamli transformatsiyalar davrida o‘qituvchi nafaqat bilim beruvchi, balki murabbiy, rahbar, texnolog, ilhomlantiruvchi va jamiyat quruvchisi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qanday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bo‘lishi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kerak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3720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5007367-9231-45B7-B617-D0830C6B4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Изображение 2">
            <a:extLst>
              <a:ext uri="{FF2B5EF4-FFF2-40B4-BE49-F238E27FC236}">
                <a16:creationId xmlns:a16="http://schemas.microsoft.com/office/drawing/2014/main" id="{1F6E8F3C-85F5-49A8-A25B-73A4818C9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3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50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" y="0"/>
            <a:ext cx="14512290" cy="83407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60"/>
            <a:ext cx="14630400" cy="80670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52356"/>
            <a:ext cx="7556421" cy="21263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Loyihaga </a:t>
            </a:r>
            <a:r>
              <a:rPr lang="en-US" sz="445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asoslangan</a:t>
            </a:r>
            <a:r>
              <a:rPr lang="en-US" sz="445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445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ta’limning</a:t>
            </a:r>
            <a:r>
              <a:rPr lang="en-US" sz="445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 maqsad va vazifalari</a:t>
            </a:r>
          </a:p>
        </p:txBody>
      </p:sp>
      <p:sp>
        <p:nvSpPr>
          <p:cNvPr id="4" name="Shape 1"/>
          <p:cNvSpPr/>
          <p:nvPr/>
        </p:nvSpPr>
        <p:spPr>
          <a:xfrm>
            <a:off x="6280190" y="347400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59379" y="3559016"/>
            <a:ext cx="151805" cy="34028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347400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Maqsad</a:t>
            </a:r>
          </a:p>
        </p:txBody>
      </p:sp>
      <p:sp>
        <p:nvSpPr>
          <p:cNvPr id="7" name="Text 4"/>
          <p:cNvSpPr/>
          <p:nvPr/>
        </p:nvSpPr>
        <p:spPr>
          <a:xfrm>
            <a:off x="6640116" y="3964424"/>
            <a:ext cx="3304937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 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O‘quvchilarning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mustaqil fikrlash, muammoni aniqlash va uni hal etish qobiliyatlarini rivojlantirish</a:t>
            </a:r>
          </a:p>
        </p:txBody>
      </p:sp>
      <p:sp>
        <p:nvSpPr>
          <p:cNvPr id="8" name="Shape 5"/>
          <p:cNvSpPr/>
          <p:nvPr/>
        </p:nvSpPr>
        <p:spPr>
          <a:xfrm>
            <a:off x="10171867" y="347400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22243" y="3559016"/>
            <a:ext cx="209550" cy="34028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347400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Vazifalar</a:t>
            </a:r>
          </a:p>
        </p:txBody>
      </p:sp>
      <p:sp>
        <p:nvSpPr>
          <p:cNvPr id="11" name="Text 8"/>
          <p:cNvSpPr/>
          <p:nvPr/>
        </p:nvSpPr>
        <p:spPr>
          <a:xfrm>
            <a:off x="10681334" y="3964305"/>
            <a:ext cx="3766185" cy="15830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 </a:t>
            </a:r>
            <a:r>
              <a:rPr lang="en-US" sz="175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Real-hayotiy muammolarni aniqlash, loyihalarni rejalashtirish va amalga oshirish, natijalarni taqdim etish hamda tahlil qilish</a:t>
            </a:r>
          </a:p>
        </p:txBody>
      </p:sp>
      <p:sp>
        <p:nvSpPr>
          <p:cNvPr id="12" name="Shape 9"/>
          <p:cNvSpPr/>
          <p:nvPr/>
        </p:nvSpPr>
        <p:spPr>
          <a:xfrm>
            <a:off x="6280190" y="626090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30566" y="6345912"/>
            <a:ext cx="209550" cy="34028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6260902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O‘stirish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Libre Baskerville" panose="020000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017306" y="6751320"/>
            <a:ext cx="7430213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</a:t>
            </a:r>
            <a:r>
              <a:rPr lang="en-US" sz="175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Kommunikativ, hamkorlik, tanqidiy fikrlash, ijodiy va </a:t>
            </a:r>
            <a:r>
              <a:rPr lang="en-US" sz="175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tadqiqotchilik</a:t>
            </a:r>
            <a:r>
              <a:rPr lang="en-US" sz="175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ko‘nikmalarini</a:t>
            </a:r>
            <a:r>
              <a:rPr lang="en-US" sz="175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rivojlantirish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29765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89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830"/>
            <a:ext cx="14631035" cy="82302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1035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15"/>
            <a:ext cx="14629765" cy="822896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649C57E-C07F-4277-A507-A3316154D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                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REFLEKSIYA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C0A977CF-7BFD-4C18-B9B7-2D378864D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AKTIVATOR 3, 2, 1</a:t>
            </a:r>
            <a:endParaRPr lang="ru-RU" sz="4400" dirty="0"/>
          </a:p>
        </p:txBody>
      </p:sp>
      <p:sp>
        <p:nvSpPr>
          <p:cNvPr id="22" name="Объект 21">
            <a:extLst>
              <a:ext uri="{FF2B5EF4-FFF2-40B4-BE49-F238E27FC236}">
                <a16:creationId xmlns:a16="http://schemas.microsoft.com/office/drawing/2014/main" id="{228F346B-8A91-4140-ACE1-A75CEFC71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78350" y="3436867"/>
            <a:ext cx="5618375" cy="114846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Esimda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qoldi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34EE7542-5172-466F-AA79-057F4BD5ECF0}"/>
              </a:ext>
            </a:extLst>
          </p:cNvPr>
          <p:cNvSpPr/>
          <p:nvPr/>
        </p:nvSpPr>
        <p:spPr>
          <a:xfrm>
            <a:off x="1187778" y="5000512"/>
            <a:ext cx="5637230" cy="88079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Muhim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bo’ldi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F05AE35B-E0D2-46E3-B7D3-4D797BCE5C83}"/>
              </a:ext>
            </a:extLst>
          </p:cNvPr>
          <p:cNvSpPr/>
          <p:nvPr/>
        </p:nvSpPr>
        <p:spPr>
          <a:xfrm>
            <a:off x="1168923" y="6212203"/>
            <a:ext cx="5637230" cy="88079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Qo‘llayman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55EBD0E2-46B6-4229-A420-E0BCE3D19FD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0761483" y="6231194"/>
            <a:ext cx="3562847" cy="150044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FDE3CC7-C666-44B8-9242-A9888CC03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530" y="3436867"/>
            <a:ext cx="2760953" cy="98869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656D39-71DF-4328-8FE7-6C3BA03AE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733" y="4791074"/>
            <a:ext cx="2857500" cy="129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20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A360E10A-2875-4244-9248-256F1A430AD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159668" y="3621505"/>
            <a:ext cx="10894595" cy="220177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E’TIBORINGIZ UCHUN RAHMAT!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418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07440" y="984885"/>
            <a:ext cx="12783820" cy="13766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endParaRPr lang="en-US" sz="7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charset="0"/>
              <a:ea typeface="Libre Baskerville" panose="02000000000000000000" pitchFamily="34" charset="-122"/>
              <a:cs typeface="Times New Roman" panose="02020603050405020304" charset="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en-US" sz="7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Loyihaning mazmuni va tuzilishi</a:t>
            </a:r>
          </a:p>
        </p:txBody>
      </p:sp>
      <p:sp>
        <p:nvSpPr>
          <p:cNvPr id="3" name="Text 1"/>
          <p:cNvSpPr/>
          <p:nvPr/>
        </p:nvSpPr>
        <p:spPr>
          <a:xfrm>
            <a:off x="793790" y="308991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Mazmun</a:t>
            </a:r>
          </a:p>
        </p:txBody>
      </p:sp>
      <p:sp>
        <p:nvSpPr>
          <p:cNvPr id="4" name="Text 2"/>
          <p:cNvSpPr/>
          <p:nvPr/>
        </p:nvSpPr>
        <p:spPr>
          <a:xfrm>
            <a:off x="793790" y="3671054"/>
            <a:ext cx="3978116" cy="29431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Loyihalar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o‘quvchilarning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qiziqishlariga, tugallanmagan hayotiy vaziyatlarga asoslanishi lozim.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Ular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o‘quv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dasturi mazmunini qamrab olishi,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ko‘p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fan va sohalarga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oid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bo‘lishi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hamda real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muammolarni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o‘z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ichiga olishi kerak.</a:t>
            </a:r>
          </a:p>
        </p:txBody>
      </p:sp>
      <p:sp>
        <p:nvSpPr>
          <p:cNvPr id="5" name="Text 3"/>
          <p:cNvSpPr/>
          <p:nvPr/>
        </p:nvSpPr>
        <p:spPr>
          <a:xfrm>
            <a:off x="5332928" y="308991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Tuzilish</a:t>
            </a:r>
          </a:p>
        </p:txBody>
      </p:sp>
      <p:sp>
        <p:nvSpPr>
          <p:cNvPr id="6" name="Text 4"/>
          <p:cNvSpPr/>
          <p:nvPr/>
        </p:nvSpPr>
        <p:spPr>
          <a:xfrm>
            <a:off x="5332928" y="3671054"/>
            <a:ext cx="3978116" cy="327838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Loyihalar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ko‘p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bosqichli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bo‘lib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ular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o‘quv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maqsadlarini,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o‘quvchilar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faoliyatini,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o‘qituvchi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o‘quvchilar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hamkorligini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o‘z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ichiga olishi lozim. Loyihalar yakunida taqdimotlar,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ko‘rgazmalar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yoki boshqa natijaviy mahsulotlar yaratilishi kerak.</a:t>
            </a:r>
          </a:p>
        </p:txBody>
      </p:sp>
      <p:sp>
        <p:nvSpPr>
          <p:cNvPr id="7" name="Text 5"/>
          <p:cNvSpPr/>
          <p:nvPr/>
        </p:nvSpPr>
        <p:spPr>
          <a:xfrm>
            <a:off x="9872067" y="308991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charset="0"/>
                <a:ea typeface="Libre Baskerville" panose="02000000000000000000" pitchFamily="34" charset="-122"/>
                <a:cs typeface="Times New Roman" panose="02020603050405020304" charset="0"/>
              </a:rPr>
              <a:t>Baholanishi</a:t>
            </a:r>
          </a:p>
        </p:txBody>
      </p:sp>
      <p:sp>
        <p:nvSpPr>
          <p:cNvPr id="8" name="Text 6"/>
          <p:cNvSpPr/>
          <p:nvPr/>
        </p:nvSpPr>
        <p:spPr>
          <a:xfrm>
            <a:off x="9872067" y="3671054"/>
            <a:ext cx="3978116" cy="29431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 Loyihalar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baholashda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o‘quvchilarning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bilim,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ko‘nikma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va qobiliyatlari, jarayon va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natijalar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e’tiborga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olinishi lozim. Baholash mezonlari oldidan belgilab olinishi,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o‘quvchilarga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tushuntirib berilishi kerak.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26135" y="750689"/>
            <a:ext cx="7664529" cy="13208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200"/>
              </a:lnSpc>
              <a:buNone/>
            </a:pPr>
            <a:r>
              <a:rPr lang="en-US" sz="54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Loyiha faoliyatining bosqichlari</a:t>
            </a:r>
          </a:p>
        </p:txBody>
      </p:sp>
      <p:sp>
        <p:nvSpPr>
          <p:cNvPr id="4" name="Shape 1"/>
          <p:cNvSpPr/>
          <p:nvPr/>
        </p:nvSpPr>
        <p:spPr>
          <a:xfrm>
            <a:off x="6531650" y="2388513"/>
            <a:ext cx="22860" cy="5090398"/>
          </a:xfrm>
          <a:prstGeom prst="roundRect">
            <a:avLst>
              <a:gd name="adj" fmla="val 388338"/>
            </a:avLst>
          </a:prstGeom>
          <a:solidFill>
            <a:srgbClr val="DDD3BA"/>
          </a:solidFill>
        </p:spPr>
      </p:sp>
      <p:sp>
        <p:nvSpPr>
          <p:cNvPr id="5" name="Shape 2"/>
          <p:cNvSpPr/>
          <p:nvPr/>
        </p:nvSpPr>
        <p:spPr>
          <a:xfrm>
            <a:off x="6757988" y="2852618"/>
            <a:ext cx="739735" cy="22860"/>
          </a:xfrm>
          <a:prstGeom prst="roundRect">
            <a:avLst>
              <a:gd name="adj" fmla="val 388338"/>
            </a:avLst>
          </a:prstGeom>
          <a:solidFill>
            <a:srgbClr val="DDD3BA"/>
          </a:solidFill>
        </p:spPr>
      </p:sp>
      <p:sp>
        <p:nvSpPr>
          <p:cNvPr id="6" name="Shape 3"/>
          <p:cNvSpPr/>
          <p:nvPr/>
        </p:nvSpPr>
        <p:spPr>
          <a:xfrm>
            <a:off x="6305312" y="2626281"/>
            <a:ext cx="475536" cy="475536"/>
          </a:xfrm>
          <a:prstGeom prst="roundRect">
            <a:avLst>
              <a:gd name="adj" fmla="val 1866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472357" y="2705457"/>
            <a:ext cx="141446" cy="3170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454240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1</a:t>
            </a:r>
            <a:endParaRPr lang="en-US" sz="2450" dirty="0"/>
          </a:p>
        </p:txBody>
      </p:sp>
      <p:sp>
        <p:nvSpPr>
          <p:cNvPr id="8" name="Text 5"/>
          <p:cNvSpPr/>
          <p:nvPr/>
        </p:nvSpPr>
        <p:spPr>
          <a:xfrm>
            <a:off x="7705487" y="2477333"/>
            <a:ext cx="3915013" cy="4526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Muammoni aniqlash</a:t>
            </a:r>
          </a:p>
        </p:txBody>
      </p:sp>
      <p:sp>
        <p:nvSpPr>
          <p:cNvPr id="9" name="Text 6"/>
          <p:cNvSpPr/>
          <p:nvPr/>
        </p:nvSpPr>
        <p:spPr>
          <a:xfrm>
            <a:off x="7315834" y="3056890"/>
            <a:ext cx="7091045" cy="6762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O‘quvchilar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kuzatuv, suhbat, tahlil orqali real muammolarni aniqlaydilar.</a:t>
            </a:r>
          </a:p>
        </p:txBody>
      </p:sp>
      <p:sp>
        <p:nvSpPr>
          <p:cNvPr id="10" name="Shape 7"/>
          <p:cNvSpPr/>
          <p:nvPr/>
        </p:nvSpPr>
        <p:spPr>
          <a:xfrm>
            <a:off x="6757988" y="4619863"/>
            <a:ext cx="739735" cy="22860"/>
          </a:xfrm>
          <a:prstGeom prst="roundRect">
            <a:avLst>
              <a:gd name="adj" fmla="val 388338"/>
            </a:avLst>
          </a:prstGeom>
          <a:solidFill>
            <a:srgbClr val="DDD3BA"/>
          </a:solidFill>
        </p:spPr>
      </p:sp>
      <p:sp>
        <p:nvSpPr>
          <p:cNvPr id="11" name="Shape 8"/>
          <p:cNvSpPr/>
          <p:nvPr/>
        </p:nvSpPr>
        <p:spPr>
          <a:xfrm>
            <a:off x="6305312" y="4393525"/>
            <a:ext cx="475536" cy="475536"/>
          </a:xfrm>
          <a:prstGeom prst="roundRect">
            <a:avLst>
              <a:gd name="adj" fmla="val 1866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45448" y="4472702"/>
            <a:ext cx="195263" cy="3170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454240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2</a:t>
            </a:r>
            <a:endParaRPr lang="en-US" sz="2450" dirty="0"/>
          </a:p>
        </p:txBody>
      </p:sp>
      <p:sp>
        <p:nvSpPr>
          <p:cNvPr id="13" name="Text 10"/>
          <p:cNvSpPr/>
          <p:nvPr/>
        </p:nvSpPr>
        <p:spPr>
          <a:xfrm>
            <a:off x="7711440" y="4244577"/>
            <a:ext cx="4531360" cy="4526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Loyihani rejalashtirish</a:t>
            </a:r>
          </a:p>
        </p:txBody>
      </p:sp>
      <p:sp>
        <p:nvSpPr>
          <p:cNvPr id="14" name="Text 11"/>
          <p:cNvSpPr/>
          <p:nvPr/>
        </p:nvSpPr>
        <p:spPr>
          <a:xfrm>
            <a:off x="7317740" y="4824095"/>
            <a:ext cx="7208520" cy="10199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O‘quvchilar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maqsad, yechim, resurslar, vaqt, baholash mezonlarini belgilaydilar.</a:t>
            </a:r>
          </a:p>
        </p:txBody>
      </p:sp>
      <p:sp>
        <p:nvSpPr>
          <p:cNvPr id="15" name="Shape 12"/>
          <p:cNvSpPr/>
          <p:nvPr/>
        </p:nvSpPr>
        <p:spPr>
          <a:xfrm>
            <a:off x="6757988" y="6387108"/>
            <a:ext cx="739735" cy="22860"/>
          </a:xfrm>
          <a:prstGeom prst="roundRect">
            <a:avLst>
              <a:gd name="adj" fmla="val 388338"/>
            </a:avLst>
          </a:prstGeom>
          <a:solidFill>
            <a:srgbClr val="DDD3BA"/>
          </a:solidFill>
        </p:spPr>
      </p:sp>
      <p:sp>
        <p:nvSpPr>
          <p:cNvPr id="16" name="Shape 13"/>
          <p:cNvSpPr/>
          <p:nvPr/>
        </p:nvSpPr>
        <p:spPr>
          <a:xfrm>
            <a:off x="6305312" y="6160770"/>
            <a:ext cx="475536" cy="475536"/>
          </a:xfrm>
          <a:prstGeom prst="roundRect">
            <a:avLst>
              <a:gd name="adj" fmla="val 1866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445448" y="6239947"/>
            <a:ext cx="195263" cy="3170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454240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3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7711440" y="6080522"/>
            <a:ext cx="5069443" cy="33016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Loyihani amalga oshirish</a:t>
            </a:r>
          </a:p>
        </p:txBody>
      </p:sp>
      <p:sp>
        <p:nvSpPr>
          <p:cNvPr id="19" name="Text 16"/>
          <p:cNvSpPr/>
          <p:nvPr/>
        </p:nvSpPr>
        <p:spPr>
          <a:xfrm>
            <a:off x="7185024" y="6647180"/>
            <a:ext cx="7341235" cy="10199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O‘quvchilar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ishchi reja asosida loyihani amalga oshiradilar, buning uchun turli resurslardan foydalanadilar.</a:t>
            </a:r>
          </a:p>
        </p:txBody>
      </p:sp>
      <p:pic>
        <p:nvPicPr>
          <p:cNvPr id="21" name="Image 0" descr="preencoded.png">
            <a:extLst>
              <a:ext uri="{FF2B5EF4-FFF2-40B4-BE49-F238E27FC236}">
                <a16:creationId xmlns:a16="http://schemas.microsoft.com/office/drawing/2014/main" id="{D61298EC-594D-4E09-935A-F28525F0E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81" y="367849"/>
            <a:ext cx="5825215" cy="79984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8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8560" y="211932"/>
            <a:ext cx="7955280" cy="20131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450"/>
              </a:lnSpc>
              <a:buNone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Loyihani amalga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oshirishda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o‘qituvchining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 roli</a:t>
            </a:r>
          </a:p>
        </p:txBody>
      </p:sp>
      <p:sp>
        <p:nvSpPr>
          <p:cNvPr id="4" name="Shape 1"/>
          <p:cNvSpPr/>
          <p:nvPr/>
        </p:nvSpPr>
        <p:spPr>
          <a:xfrm>
            <a:off x="6264354" y="3028831"/>
            <a:ext cx="3682960" cy="2718673"/>
          </a:xfrm>
          <a:prstGeom prst="roundRect">
            <a:avLst>
              <a:gd name="adj" fmla="val 343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94264" y="3258741"/>
            <a:ext cx="2778681" cy="3473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Yo‘naltiruvchi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Libre Baskerville" panose="020000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64354" y="3739515"/>
            <a:ext cx="3675341" cy="18281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O‘qituvchi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o‘quvchilarni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loyihani amalga oshirish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jarayonida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yo‘naltiradi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, ularning mustaqil ish olib borishiga ko'maklashadi.</a:t>
            </a:r>
          </a:p>
        </p:txBody>
      </p:sp>
      <p:sp>
        <p:nvSpPr>
          <p:cNvPr id="7" name="Shape 4"/>
          <p:cNvSpPr/>
          <p:nvPr/>
        </p:nvSpPr>
        <p:spPr>
          <a:xfrm>
            <a:off x="10169604" y="3028831"/>
            <a:ext cx="3682960" cy="2718673"/>
          </a:xfrm>
          <a:prstGeom prst="roundRect">
            <a:avLst>
              <a:gd name="adj" fmla="val 343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8" name="Text 5"/>
          <p:cNvSpPr/>
          <p:nvPr/>
        </p:nvSpPr>
        <p:spPr>
          <a:xfrm>
            <a:off x="10399514" y="3258741"/>
            <a:ext cx="2778681" cy="3473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Hamkor</a:t>
            </a:r>
          </a:p>
        </p:txBody>
      </p:sp>
      <p:sp>
        <p:nvSpPr>
          <p:cNvPr id="9" name="Text 6"/>
          <p:cNvSpPr/>
          <p:nvPr/>
        </p:nvSpPr>
        <p:spPr>
          <a:xfrm>
            <a:off x="10241280" y="3561835"/>
            <a:ext cx="3381375" cy="21234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O‘qituvchi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loyiha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faoliyatida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o‘quvchilar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bilan hamkorlikda ish olib boradi, ularning muammolarini hal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etishda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ko‘mak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beradi.</a:t>
            </a:r>
          </a:p>
        </p:txBody>
      </p:sp>
      <p:sp>
        <p:nvSpPr>
          <p:cNvPr id="10" name="Shape 7"/>
          <p:cNvSpPr/>
          <p:nvPr/>
        </p:nvSpPr>
        <p:spPr>
          <a:xfrm>
            <a:off x="6153268" y="6210121"/>
            <a:ext cx="7588091" cy="1651754"/>
          </a:xfrm>
          <a:prstGeom prst="roundRect">
            <a:avLst>
              <a:gd name="adj" fmla="val 5653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94264" y="6310451"/>
            <a:ext cx="2778681" cy="3699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Baholovchi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Libre Baskerville" panose="020000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494264" y="6680359"/>
            <a:ext cx="7128272" cy="10717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O‘qituvchi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o‘quvchilarning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loyiha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jarayonida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qo‘lga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kiritgan bilim, ko'nikma va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qobiliyatlarini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ob’ektiv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baholaydi.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0894" y="131801"/>
            <a:ext cx="8429506" cy="27302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6000" dirty="0"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Loyihaga </a:t>
            </a:r>
            <a:r>
              <a:rPr lang="en-US" sz="6000" dirty="0" err="1"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asoslangan</a:t>
            </a:r>
            <a:r>
              <a:rPr lang="en-US" sz="6000" dirty="0"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6000" dirty="0" err="1"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ta’limning</a:t>
            </a:r>
            <a:r>
              <a:rPr lang="en-US" sz="6000" dirty="0"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didaktik</a:t>
            </a:r>
            <a:r>
              <a:rPr lang="en-US" sz="6000" dirty="0"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prinsiplari</a:t>
            </a:r>
            <a:endParaRPr lang="en-US" sz="6000" dirty="0">
              <a:latin typeface="Times New Roman" panose="02020603050405020304" pitchFamily="18" charset="0"/>
              <a:ea typeface="Libre Baskerville" panose="020000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894" y="2946202"/>
            <a:ext cx="510302" cy="51030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00894" y="3660577"/>
            <a:ext cx="3461266" cy="3188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O‘quvchi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 markazliligi</a:t>
            </a:r>
          </a:p>
        </p:txBody>
      </p:sp>
      <p:sp>
        <p:nvSpPr>
          <p:cNvPr id="6" name="Text 2"/>
          <p:cNvSpPr/>
          <p:nvPr/>
        </p:nvSpPr>
        <p:spPr>
          <a:xfrm>
            <a:off x="5862320" y="4101822"/>
            <a:ext cx="4042966" cy="1048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5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O‘quvchilarning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qiziqishlari, ehtiyojlari va imkoniyatlarini hisobga oladi.</a:t>
            </a: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395" y="2946202"/>
            <a:ext cx="510302" cy="51030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11394" y="3660577"/>
            <a:ext cx="3606205" cy="3188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Amaliyotga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yo‘nalganlik</a:t>
            </a: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ea typeface="Libre Baskerville" panose="020000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0281207" y="4101821"/>
            <a:ext cx="3973154" cy="11433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5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  <a:ea typeface="DM Sans" pitchFamily="34" charset="-122"/>
                <a:cs typeface="Times New Roman" panose="02020603050405020304" charset="0"/>
              </a:rPr>
              <a:t>    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Real hayotdagi muammolarga yechim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topishga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yo‘naltirilgan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894" y="5367576"/>
            <a:ext cx="510302" cy="51030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00894" y="6081951"/>
            <a:ext cx="2551748" cy="3188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Hamkorlik</a:t>
            </a:r>
          </a:p>
        </p:txBody>
      </p:sp>
      <p:sp>
        <p:nvSpPr>
          <p:cNvPr id="12" name="Text 6"/>
          <p:cNvSpPr/>
          <p:nvPr/>
        </p:nvSpPr>
        <p:spPr>
          <a:xfrm>
            <a:off x="5862321" y="6523196"/>
            <a:ext cx="3704511" cy="9801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5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DM Sans" pitchFamily="34" charset="-122"/>
                <a:cs typeface="Times New Roman" panose="02020603050405020304" charset="0"/>
              </a:rPr>
              <a:t>O‘quvchilarning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DM Sans" pitchFamily="34" charset="-122"/>
                <a:cs typeface="Times New Roman" panose="02020603050405020304" charset="0"/>
              </a:rPr>
              <a:t> jamoaviy ish olib borishini rag'batlantiradi.</a:t>
            </a: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395" y="5367576"/>
            <a:ext cx="510302" cy="51030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211395" y="6081951"/>
            <a:ext cx="2551748" cy="3188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Ijodiylik</a:t>
            </a:r>
          </a:p>
        </p:txBody>
      </p:sp>
      <p:sp>
        <p:nvSpPr>
          <p:cNvPr id="15" name="Text 8"/>
          <p:cNvSpPr/>
          <p:nvPr/>
        </p:nvSpPr>
        <p:spPr>
          <a:xfrm>
            <a:off x="10211395" y="6523196"/>
            <a:ext cx="4225965" cy="11433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5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O‘quvchilarning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kreativ fikrlashi va yangicha yechimlar topishini rivojlantiradi.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5330" y="678418"/>
            <a:ext cx="7673340" cy="13132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Loyiha natijalari va ularni baholash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" y="2306717"/>
            <a:ext cx="1050488" cy="168068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00858" y="2516743"/>
            <a:ext cx="2626162" cy="3282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Natijalar</a:t>
            </a:r>
          </a:p>
        </p:txBody>
      </p:sp>
      <p:sp>
        <p:nvSpPr>
          <p:cNvPr id="6" name="Text 2"/>
          <p:cNvSpPr/>
          <p:nvPr/>
        </p:nvSpPr>
        <p:spPr>
          <a:xfrm>
            <a:off x="2100858" y="2970967"/>
            <a:ext cx="6718022" cy="10612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Loyiha faoliyati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yakunida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o‘quvchilar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turli shakllar (prezentatsiya,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ko‘rgazma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, model va h.k.)da natijaviy mahsulotlar yaratishadi.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ea typeface="DM Sans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30" y="3987403"/>
            <a:ext cx="1050488" cy="188297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00858" y="4197429"/>
            <a:ext cx="2626162" cy="3282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Baholash</a:t>
            </a:r>
          </a:p>
        </p:txBody>
      </p:sp>
      <p:sp>
        <p:nvSpPr>
          <p:cNvPr id="9" name="Text 4"/>
          <p:cNvSpPr/>
          <p:nvPr/>
        </p:nvSpPr>
        <p:spPr>
          <a:xfrm>
            <a:off x="2100858" y="4651653"/>
            <a:ext cx="6819622" cy="13027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 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Loyihalarni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baholashda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o‘quvchilarning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bilim,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ko‘nikma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va qobiliyatlari, jarayon va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natijalar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e’tiborga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olinadi. Baholash mezonlari oldindan belgilanadi.</a:t>
            </a: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330" y="5870377"/>
            <a:ext cx="1050488" cy="168068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00858" y="6080403"/>
            <a:ext cx="2626162" cy="3282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Tahlil</a:t>
            </a:r>
          </a:p>
        </p:txBody>
      </p:sp>
      <p:sp>
        <p:nvSpPr>
          <p:cNvPr id="12" name="Text 6"/>
          <p:cNvSpPr/>
          <p:nvPr/>
        </p:nvSpPr>
        <p:spPr>
          <a:xfrm>
            <a:off x="2100858" y="6534626"/>
            <a:ext cx="6931382" cy="10164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Loyiha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yakunida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o‘quvchilar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o ‘z faoliyatlarini tahlil qiladilar,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qo‘lga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kiritgan yutuqlar va kamchiliklarini aniqlaydilar.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3300" y="538639"/>
            <a:ext cx="7777401" cy="12203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Loyihaga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asoslangan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ta’limga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 oid xorijiy tajriba</a:t>
            </a:r>
          </a:p>
        </p:txBody>
      </p:sp>
      <p:sp>
        <p:nvSpPr>
          <p:cNvPr id="4" name="Shape 1"/>
          <p:cNvSpPr/>
          <p:nvPr/>
        </p:nvSpPr>
        <p:spPr>
          <a:xfrm>
            <a:off x="964644" y="2051804"/>
            <a:ext cx="22860" cy="5639157"/>
          </a:xfrm>
          <a:prstGeom prst="roundRect">
            <a:avLst>
              <a:gd name="adj" fmla="val 358743"/>
            </a:avLst>
          </a:prstGeom>
          <a:solidFill>
            <a:srgbClr val="DDD3BA"/>
          </a:solidFill>
        </p:spPr>
      </p:sp>
      <p:sp>
        <p:nvSpPr>
          <p:cNvPr id="5" name="Shape 2"/>
          <p:cNvSpPr/>
          <p:nvPr/>
        </p:nvSpPr>
        <p:spPr>
          <a:xfrm>
            <a:off x="1172825" y="2479477"/>
            <a:ext cx="683300" cy="22860"/>
          </a:xfrm>
          <a:prstGeom prst="roundRect">
            <a:avLst>
              <a:gd name="adj" fmla="val 358743"/>
            </a:avLst>
          </a:prstGeom>
          <a:solidFill>
            <a:srgbClr val="DDD3BA"/>
          </a:solidFill>
        </p:spPr>
      </p:sp>
      <p:sp>
        <p:nvSpPr>
          <p:cNvPr id="6" name="Shape 3"/>
          <p:cNvSpPr/>
          <p:nvPr/>
        </p:nvSpPr>
        <p:spPr>
          <a:xfrm>
            <a:off x="756464" y="2271355"/>
            <a:ext cx="439222" cy="439222"/>
          </a:xfrm>
          <a:prstGeom prst="roundRect">
            <a:avLst>
              <a:gd name="adj" fmla="val 18671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10769" y="2344460"/>
            <a:ext cx="130612" cy="29289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54240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2049899" y="2246948"/>
            <a:ext cx="2440662" cy="30503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STEAM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ta’lim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Libre Baskerville" panose="020000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2049899" y="2669023"/>
            <a:ext cx="6885919" cy="13593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AQShda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“STEAM</a:t>
            </a:r>
            <a:r>
              <a:rPr lang="en-US" sz="2000" dirty="0"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”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(Fan, Texnologiya, Muhandislik,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San’at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, Matematika) loyihalarini tadbiq etish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orqali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o‘quvchilarning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fanlararo aloqadorlikni tushunish va muammolarni yechish qobiliyatlari rivojlantirilmoqda.</a:t>
            </a:r>
          </a:p>
        </p:txBody>
      </p:sp>
      <p:sp>
        <p:nvSpPr>
          <p:cNvPr id="10" name="Shape 7"/>
          <p:cNvSpPr/>
          <p:nvPr/>
        </p:nvSpPr>
        <p:spPr>
          <a:xfrm>
            <a:off x="1172825" y="4424243"/>
            <a:ext cx="683300" cy="22860"/>
          </a:xfrm>
          <a:prstGeom prst="roundRect">
            <a:avLst>
              <a:gd name="adj" fmla="val 358743"/>
            </a:avLst>
          </a:prstGeom>
          <a:solidFill>
            <a:srgbClr val="DDD3BA"/>
          </a:solidFill>
        </p:spPr>
      </p:sp>
      <p:sp>
        <p:nvSpPr>
          <p:cNvPr id="11" name="Shape 8"/>
          <p:cNvSpPr/>
          <p:nvPr/>
        </p:nvSpPr>
        <p:spPr>
          <a:xfrm>
            <a:off x="756464" y="4216122"/>
            <a:ext cx="439222" cy="439222"/>
          </a:xfrm>
          <a:prstGeom prst="roundRect">
            <a:avLst>
              <a:gd name="adj" fmla="val 18671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85885" y="4289227"/>
            <a:ext cx="180380" cy="29289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54240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2049898" y="4191714"/>
            <a:ext cx="4279782" cy="30503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Globallashtirilgan loyihalar</a:t>
            </a:r>
          </a:p>
        </p:txBody>
      </p:sp>
      <p:sp>
        <p:nvSpPr>
          <p:cNvPr id="14" name="Text 11"/>
          <p:cNvSpPr/>
          <p:nvPr/>
        </p:nvSpPr>
        <p:spPr>
          <a:xfrm>
            <a:off x="2049899" y="4613791"/>
            <a:ext cx="6410801" cy="9372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5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Xitoyda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o‘quvchilar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xalqaro hamjamiyatda yuzaga kelayotgan muammolarni hal qilishga qaratilgan global loyihalarni amalga oshirmoqda.</a:t>
            </a:r>
          </a:p>
        </p:txBody>
      </p:sp>
      <p:sp>
        <p:nvSpPr>
          <p:cNvPr id="15" name="Shape 12"/>
          <p:cNvSpPr/>
          <p:nvPr/>
        </p:nvSpPr>
        <p:spPr>
          <a:xfrm>
            <a:off x="1172825" y="6369010"/>
            <a:ext cx="683300" cy="22860"/>
          </a:xfrm>
          <a:prstGeom prst="roundRect">
            <a:avLst>
              <a:gd name="adj" fmla="val 358743"/>
            </a:avLst>
          </a:prstGeom>
          <a:solidFill>
            <a:srgbClr val="DDD3BA"/>
          </a:solidFill>
        </p:spPr>
      </p:sp>
      <p:sp>
        <p:nvSpPr>
          <p:cNvPr id="16" name="Shape 13"/>
          <p:cNvSpPr/>
          <p:nvPr/>
        </p:nvSpPr>
        <p:spPr>
          <a:xfrm>
            <a:off x="756464" y="6160889"/>
            <a:ext cx="439222" cy="439222"/>
          </a:xfrm>
          <a:prstGeom prst="roundRect">
            <a:avLst>
              <a:gd name="adj" fmla="val 18671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85885" y="6233993"/>
            <a:ext cx="180380" cy="29289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54240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2049899" y="6136481"/>
            <a:ext cx="5313561" cy="30503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Hamkorlikka asoslangan loyihalar</a:t>
            </a:r>
          </a:p>
        </p:txBody>
      </p:sp>
      <p:sp>
        <p:nvSpPr>
          <p:cNvPr id="19" name="Text 16"/>
          <p:cNvSpPr/>
          <p:nvPr/>
        </p:nvSpPr>
        <p:spPr>
          <a:xfrm>
            <a:off x="2049899" y="6558558"/>
            <a:ext cx="6863059" cy="12646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5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Finlandiyada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o‘quvchilar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o‘zaro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hamkorlikda rejalashtirgan va amalga oshirgan loyihalar orqali ijtimoiy, shaxsiy va akademik ko'nikmalarini rivojlantirishmoqda.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2436" y="837843"/>
            <a:ext cx="8325564" cy="178415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650"/>
              </a:lnSpc>
              <a:buNone/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Loyihaga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asoslangan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ta’limni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boshlang‘ich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 sinflarda joriy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etish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bo‘yicha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 tavsiyalar</a:t>
            </a:r>
          </a:p>
        </p:txBody>
      </p:sp>
      <p:sp>
        <p:nvSpPr>
          <p:cNvPr id="4" name="Shape 1"/>
          <p:cNvSpPr/>
          <p:nvPr/>
        </p:nvSpPr>
        <p:spPr>
          <a:xfrm>
            <a:off x="6152436" y="3121462"/>
            <a:ext cx="428149" cy="428149"/>
          </a:xfrm>
          <a:prstGeom prst="roundRect">
            <a:avLst>
              <a:gd name="adj" fmla="val 1866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02812" y="3192780"/>
            <a:ext cx="127397" cy="28539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1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89870" y="3121462"/>
            <a:ext cx="3437453" cy="2972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O‘qituvchilarga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 tavsiyalar</a:t>
            </a:r>
          </a:p>
        </p:txBody>
      </p:sp>
      <p:sp>
        <p:nvSpPr>
          <p:cNvPr id="7" name="Text 4"/>
          <p:cNvSpPr/>
          <p:nvPr/>
        </p:nvSpPr>
        <p:spPr>
          <a:xfrm>
            <a:off x="6454378" y="3532823"/>
            <a:ext cx="3572945" cy="214919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+mj-lt"/>
                <a:ea typeface="DM Sans" pitchFamily="34" charset="-122"/>
                <a:cs typeface="Times New Roman" panose="02020603050405020304" charset="0"/>
              </a:rPr>
              <a:t>    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O‘qituvchilar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loyihalarni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rejalashtirishda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o‘quvchilarning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qiziqish va ehtiyojlarini hisobga olishlari,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jarayonni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to‘g‘ri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yo‘naltirishlari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, ularga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kerakli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ko‘mak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va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yo‘naltiruvlarni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berishlari lozim.</a:t>
            </a:r>
          </a:p>
        </p:txBody>
      </p:sp>
      <p:sp>
        <p:nvSpPr>
          <p:cNvPr id="8" name="Shape 5"/>
          <p:cNvSpPr/>
          <p:nvPr/>
        </p:nvSpPr>
        <p:spPr>
          <a:xfrm>
            <a:off x="10153531" y="3121462"/>
            <a:ext cx="428149" cy="428149"/>
          </a:xfrm>
          <a:prstGeom prst="roundRect">
            <a:avLst>
              <a:gd name="adj" fmla="val 1866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279618" y="3192780"/>
            <a:ext cx="175855" cy="28539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771941" y="3121462"/>
            <a:ext cx="2828327" cy="2972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Maktabga tavsiyalar</a:t>
            </a:r>
          </a:p>
        </p:txBody>
      </p:sp>
      <p:sp>
        <p:nvSpPr>
          <p:cNvPr id="11" name="Text 8"/>
          <p:cNvSpPr/>
          <p:nvPr/>
        </p:nvSpPr>
        <p:spPr>
          <a:xfrm>
            <a:off x="10707889" y="3532823"/>
            <a:ext cx="3262112" cy="22278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Maktablar loyihaga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asoslangan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ta’lim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dasturlarini joriy etish uchun zarur moddiy-texnik bazani yaratishlari,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o‘qituvchilarni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tayyorlashlari va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ularni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rag‘batlantirish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choralarini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ko‘rishlari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kerak.</a:t>
            </a:r>
          </a:p>
        </p:txBody>
      </p:sp>
      <p:sp>
        <p:nvSpPr>
          <p:cNvPr id="12" name="Shape 9"/>
          <p:cNvSpPr/>
          <p:nvPr/>
        </p:nvSpPr>
        <p:spPr>
          <a:xfrm>
            <a:off x="6152436" y="6067425"/>
            <a:ext cx="428149" cy="428149"/>
          </a:xfrm>
          <a:prstGeom prst="roundRect">
            <a:avLst>
              <a:gd name="adj" fmla="val 1866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278523" y="6138743"/>
            <a:ext cx="175855" cy="28539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3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6770845" y="6067425"/>
            <a:ext cx="4001095" cy="2972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>
              <a:lnSpc>
                <a:spcPts val="2300"/>
              </a:lnSpc>
              <a:buNone/>
            </a:pP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O‘quv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ea typeface="Libre Baskerville" panose="02000000000000000000" pitchFamily="34" charset="-122"/>
                <a:cs typeface="Times New Roman" panose="02020603050405020304" pitchFamily="18" charset="0"/>
              </a:rPr>
              <a:t> rejasi uchun tavsiyalar</a:t>
            </a:r>
          </a:p>
        </p:txBody>
      </p:sp>
      <p:sp>
        <p:nvSpPr>
          <p:cNvPr id="15" name="Text 12"/>
          <p:cNvSpPr/>
          <p:nvPr/>
        </p:nvSpPr>
        <p:spPr>
          <a:xfrm>
            <a:off x="6770846" y="6478786"/>
            <a:ext cx="7707154" cy="12326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charset="0"/>
                <a:ea typeface="DM Sans" pitchFamily="34" charset="-122"/>
                <a:cs typeface="Times New Roman" panose="02020603050405020304" charset="0"/>
              </a:rPr>
              <a:t>    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Loyihaga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asoslangan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ta’lim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o‘quv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dasturining ajralmas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qismi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bo‘lishi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lozim.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O‘quv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rejasi mazmuni va tuzilishini loyihalar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bilan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uyg‘unlashtirish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, baholash tizimini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qayta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ko‘rib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chiqish talab etiladi.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DM Sans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1146</Words>
  <Application>Microsoft Office PowerPoint</Application>
  <PresentationFormat>Произвольный</PresentationFormat>
  <Paragraphs>123</Paragraphs>
  <Slides>27</Slides>
  <Notes>10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Calibri</vt:lpstr>
      <vt:lpstr>DM Sans</vt:lpstr>
      <vt:lpstr>Libre Baskerville</vt:lpstr>
      <vt:lpstr>Arial</vt:lpstr>
      <vt:lpstr>Times New Roman</vt:lpstr>
      <vt:lpstr>Green Color</vt:lpstr>
      <vt:lpstr>Blue Waves</vt:lpstr>
      <vt:lpstr>Gear Drives</vt:lpstr>
      <vt:lpstr>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O‘quvchi markazliligi</vt:lpstr>
      <vt:lpstr>Amaliy ko‘nikmalarning rivojlanishi</vt:lpstr>
      <vt:lpstr> Tashabbuskorlik va ijodkorlikning oshishi </vt:lpstr>
      <vt:lpstr>             Loyiha ishining afzalliklari </vt:lpstr>
      <vt:lpstr>Loyiha ishi va amaliy mashg‘ulot o‘rtasidagi farqlar</vt:lpstr>
      <vt:lpstr>    “Kelajak ustozi - Zamonaviy o‘qituvchi qiyofasi loyihasi”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REFLEKSIYA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Muhlisa Rashidova</cp:lastModifiedBy>
  <cp:revision>34</cp:revision>
  <dcterms:created xsi:type="dcterms:W3CDTF">2024-11-01T11:15:00Z</dcterms:created>
  <dcterms:modified xsi:type="dcterms:W3CDTF">2025-08-19T07:12:23Z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E148CFB8879948C2BBB12228E5B3CC55_13</vt:lpwstr>
  </property>
  <property fmtid="{D5CDD505-2E9C-101B-9397-08002B2CF9AE}" pid="3" name="KSOProductBuildVer">
    <vt:lpwstr>1049-12.2.0.18283</vt:lpwstr>
  </property>
</Properties>
</file>