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300" ContentType="image/300"/>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300"/><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300"/><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300"/><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300"/><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300"/><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300"/><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0F8FF"/>
        </a:solidFill>
      </p:bgPr>
    </p:bg>
    <p:spTree>
      <p:nvGrpSpPr>
        <p:cNvPr id="1" name=""/>
        <p:cNvGrpSpPr/>
        <p:nvPr/>
      </p:nvGrpSpPr>
      <p:grpSpPr>
        <a:xfrm>
          <a:off x="0" y="0"/>
          <a:ext cx="0" cy="0"/>
          <a:chOff x="0" y="0"/>
          <a:chExt cx="0" cy="0"/>
        </a:xfrm>
      </p:grpSpPr>
      <p:sp>
        <p:nvSpPr>
          <p:cNvPr id="2" name="Text 0"/>
          <p:cNvSpPr/>
          <p:nvPr/>
        </p:nvSpPr>
        <p:spPr>
          <a:xfrm>
            <a:off x="914400" y="1371600"/>
            <a:ext cx="7315200" cy="1371600"/>
          </a:xfrm>
          <a:prstGeom prst="rect">
            <a:avLst/>
          </a:prstGeom>
          <a:noFill/>
          <a:ln/>
        </p:spPr>
        <p:txBody>
          <a:bodyPr wrap="square" rtlCol="0" anchor="ctr"/>
          <a:lstStyle/>
          <a:p>
            <a:pPr algn="ctr" indent="0" marL="0">
              <a:buNone/>
            </a:pPr>
            <a:r>
              <a:rPr lang="en-US" sz="4800" b="1" dirty="0">
                <a:solidFill>
                  <a:srgbClr val="002D4C"/>
                </a:solidFill>
              </a:rPr>
              <a:t>Understanding Relationships</a:t>
            </a:r>
            <a:endParaRPr lang="en-US" sz="4800" dirty="0"/>
          </a:p>
        </p:txBody>
      </p:sp>
      <p:sp>
        <p:nvSpPr>
          <p:cNvPr id="3" name="Text 1"/>
          <p:cNvSpPr/>
          <p:nvPr/>
        </p:nvSpPr>
        <p:spPr>
          <a:xfrm>
            <a:off x="914400" y="2743200"/>
            <a:ext cx="7315200" cy="914400"/>
          </a:xfrm>
          <a:prstGeom prst="rect">
            <a:avLst/>
          </a:prstGeom>
          <a:noFill/>
          <a:ln/>
        </p:spPr>
        <p:txBody>
          <a:bodyPr wrap="square" rtlCol="0" anchor="ctr"/>
          <a:lstStyle/>
          <a:p>
            <a:pPr algn="ctr" indent="0" marL="0">
              <a:buNone/>
            </a:pPr>
            <a:r>
              <a:rPr lang="en-US" sz="2400" dirty="0">
                <a:solidFill>
                  <a:srgbClr val="005A9C"/>
                </a:solidFill>
              </a:rPr>
              <a:t>English Lesson Plan (A2 Level)</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Reading Passage</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1800" b="1" dirty="0">
                <a:solidFill>
                  <a:srgbClr val="4682B4"/>
                </a:solidFill>
              </a:rPr>
              <a:t>English</a:t>
            </a:r>
            <a:endParaRPr lang="en-US" sz="1800" dirty="0"/>
          </a:p>
        </p:txBody>
      </p:sp>
      <p:sp>
        <p:nvSpPr>
          <p:cNvPr id="4" name="Text 2"/>
          <p:cNvSpPr/>
          <p:nvPr/>
        </p:nvSpPr>
        <p:spPr>
          <a:xfrm>
            <a:off x="457200" y="1463040"/>
            <a:ext cx="5486400" cy="3200400"/>
          </a:xfrm>
          <a:prstGeom prst="rect">
            <a:avLst/>
          </a:prstGeom>
          <a:noFill/>
          <a:ln/>
        </p:spPr>
        <p:txBody>
          <a:bodyPr wrap="square" rtlCol="0" anchor="t"/>
          <a:lstStyle/>
          <a:p>
            <a:pPr indent="0" marL="0">
              <a:buNone/>
            </a:pPr>
            <a:r>
              <a:rPr lang="en-US" sz="1400" dirty="0">
                <a:solidFill>
                  <a:srgbClr val="000000"/>
                </a:solidFill>
              </a:rPr>
              <a:t>Relationships are very important in life. I have many good friends. We often go to the cinema or study together. My family is also very important. I live with my parents and two sisters. We always help each other. At university, I have many colleagues. We work on projects together. It's good to have strong relationships with people around you. They make life happier and more interesting.</a:t>
            </a:r>
            <a:endParaRPr lang="en-US" sz="1400" dirty="0"/>
          </a:p>
        </p:txBody>
      </p:sp>
      <p:sp>
        <p:nvSpPr>
          <p:cNvPr id="5" name="Text 3"/>
          <p:cNvSpPr/>
          <p:nvPr/>
        </p:nvSpPr>
        <p:spPr>
          <a:xfrm>
            <a:off x="4572000" y="1097280"/>
            <a:ext cx="5486400" cy="457200"/>
          </a:xfrm>
          <a:prstGeom prst="rect">
            <a:avLst/>
          </a:prstGeom>
          <a:noFill/>
          <a:ln/>
        </p:spPr>
        <p:txBody>
          <a:bodyPr wrap="square" rtlCol="0" anchor="ctr"/>
          <a:lstStyle/>
          <a:p>
            <a:pPr indent="0" marL="0">
              <a:buNone/>
            </a:pPr>
            <a:r>
              <a:rPr lang="en-US" sz="1800" b="1" dirty="0">
                <a:solidFill>
                  <a:srgbClr val="4682B4"/>
                </a:solidFill>
              </a:rPr>
              <a:t>Uzbek</a:t>
            </a:r>
            <a:endParaRPr lang="en-US" sz="1800" dirty="0"/>
          </a:p>
        </p:txBody>
      </p:sp>
      <p:sp>
        <p:nvSpPr>
          <p:cNvPr id="6" name="Text 4"/>
          <p:cNvSpPr/>
          <p:nvPr/>
        </p:nvSpPr>
        <p:spPr>
          <a:xfrm>
            <a:off x="4572000" y="1463040"/>
            <a:ext cx="5486400" cy="3200400"/>
          </a:xfrm>
          <a:prstGeom prst="rect">
            <a:avLst/>
          </a:prstGeom>
          <a:noFill/>
          <a:ln/>
        </p:spPr>
        <p:txBody>
          <a:bodyPr wrap="square" rtlCol="0" anchor="t"/>
          <a:lstStyle/>
          <a:p>
            <a:pPr indent="0" marL="0">
              <a:buNone/>
            </a:pPr>
            <a:r>
              <a:rPr lang="en-US" sz="1400" dirty="0">
                <a:solidFill>
                  <a:srgbClr val="000000"/>
                </a:solidFill>
              </a:rPr>
              <a:t>Munosabatlar hayotda juda muhim. Mening ko'plab yaxshi do'stlarim bor. Biz tez-tez kinoga boramiz yoki birga o'qiymiz. Oilam ham juda muhim. Men ota-onam va ikki singlim bilan yashayman. Biz har doim bir-birimizga yordam beramiz. Universitetda ko'plab hamkasblarim bor. Biz loyihalar ustida birga ishlaymiz. Atrofingizdagi odamlar bilan mustahkam munosabatda bo'lish yaxshi. Ular hayotni baxtliroq va qiziqarliroq qiladi.</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Comprehension Questions</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1800" b="1" dirty="0">
                <a:solidFill>
                  <a:srgbClr val="4682B4"/>
                </a:solidFill>
              </a:rPr>
              <a:t>English</a:t>
            </a:r>
            <a:endParaRPr lang="en-US" sz="1800" dirty="0"/>
          </a:p>
        </p:txBody>
      </p:sp>
      <p:sp>
        <p:nvSpPr>
          <p:cNvPr id="4" name="Text 2"/>
          <p:cNvSpPr/>
          <p:nvPr/>
        </p:nvSpPr>
        <p:spPr>
          <a:xfrm>
            <a:off x="457200" y="1463040"/>
            <a:ext cx="5486400" cy="3200400"/>
          </a:xfrm>
          <a:prstGeom prst="rect">
            <a:avLst/>
          </a:prstGeom>
          <a:noFill/>
          <a:ln/>
        </p:spPr>
        <p:txBody>
          <a:bodyPr wrap="square" rtlCol="0" anchor="t"/>
          <a:lstStyle/>
          <a:p>
            <a:pPr indent="0" marL="0">
              <a:buNone/>
            </a:pPr>
            <a:r>
              <a:rPr lang="en-US" sz="1400" dirty="0">
                <a:solidFill>
                  <a:srgbClr val="000000"/>
                </a:solidFill>
              </a:rPr>
              <a:t>1. Who does the writer live with?</a:t>
            </a:r>
            <a:endParaRPr lang="en-US" sz="1400" dirty="0"/>
          </a:p>
          <a:p>
            <a:pPr indent="0" marL="0">
              <a:buNone/>
            </a:pPr>
            <a:r>
              <a:rPr lang="en-US" sz="1400" dirty="0">
                <a:solidFill>
                  <a:srgbClr val="000000"/>
                </a:solidFill>
              </a:rPr>
              <a:t>2. What do the writer and their friends often do together?</a:t>
            </a:r>
            <a:endParaRPr lang="en-US" sz="1400" dirty="0"/>
          </a:p>
          <a:p>
            <a:pPr indent="0" marL="0">
              <a:buNone/>
            </a:pPr>
            <a:r>
              <a:rPr lang="en-US" sz="1400" dirty="0">
                <a:solidFill>
                  <a:srgbClr val="000000"/>
                </a:solidFill>
              </a:rPr>
              <a:t>3. Why are strong relationships important according to the text?</a:t>
            </a:r>
            <a:endParaRPr lang="en-US" sz="1400" dirty="0"/>
          </a:p>
        </p:txBody>
      </p:sp>
      <p:sp>
        <p:nvSpPr>
          <p:cNvPr id="5" name="Text 3"/>
          <p:cNvSpPr/>
          <p:nvPr/>
        </p:nvSpPr>
        <p:spPr>
          <a:xfrm>
            <a:off x="4572000" y="1097280"/>
            <a:ext cx="5486400" cy="457200"/>
          </a:xfrm>
          <a:prstGeom prst="rect">
            <a:avLst/>
          </a:prstGeom>
          <a:noFill/>
          <a:ln/>
        </p:spPr>
        <p:txBody>
          <a:bodyPr wrap="square" rtlCol="0" anchor="ctr"/>
          <a:lstStyle/>
          <a:p>
            <a:pPr indent="0" marL="0">
              <a:buNone/>
            </a:pPr>
            <a:r>
              <a:rPr lang="en-US" sz="1800" b="1" dirty="0">
                <a:solidFill>
                  <a:srgbClr val="4682B4"/>
                </a:solidFill>
              </a:rPr>
              <a:t>Uzbek</a:t>
            </a:r>
            <a:endParaRPr lang="en-US" sz="1800" dirty="0"/>
          </a:p>
        </p:txBody>
      </p:sp>
      <p:sp>
        <p:nvSpPr>
          <p:cNvPr id="6" name="Text 4"/>
          <p:cNvSpPr/>
          <p:nvPr/>
        </p:nvSpPr>
        <p:spPr>
          <a:xfrm>
            <a:off x="4572000" y="1463040"/>
            <a:ext cx="5486400" cy="3200400"/>
          </a:xfrm>
          <a:prstGeom prst="rect">
            <a:avLst/>
          </a:prstGeom>
          <a:noFill/>
          <a:ln/>
        </p:spPr>
        <p:txBody>
          <a:bodyPr wrap="square" rtlCol="0" anchor="t"/>
          <a:lstStyle/>
          <a:p>
            <a:pPr indent="0" marL="0">
              <a:buNone/>
            </a:pPr>
            <a:r>
              <a:rPr lang="en-US" sz="1400" dirty="0">
                <a:solidFill>
                  <a:srgbClr val="000000"/>
                </a:solidFill>
              </a:rPr>
              <a:t>1. Yozuvchi kimlar bilan yashaydi?</a:t>
            </a:r>
            <a:endParaRPr lang="en-US" sz="1400" dirty="0"/>
          </a:p>
          <a:p>
            <a:pPr indent="0" marL="0">
              <a:buNone/>
            </a:pPr>
            <a:r>
              <a:rPr lang="en-US" sz="1400" dirty="0">
                <a:solidFill>
                  <a:srgbClr val="000000"/>
                </a:solidFill>
              </a:rPr>
              <a:t>2. Yozuvchi va uning do'stlari tez-tez birga nima qilishadi?</a:t>
            </a:r>
            <a:endParaRPr lang="en-US" sz="1400" dirty="0"/>
          </a:p>
          <a:p>
            <a:pPr indent="0" marL="0">
              <a:buNone/>
            </a:pPr>
            <a:r>
              <a:rPr lang="en-US" sz="1400" dirty="0">
                <a:solidFill>
                  <a:srgbClr val="000000"/>
                </a:solidFill>
              </a:rPr>
              <a:t>3. Matnga ko'ra, mustahkam munosabatlar nima uchun muhim?</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Conclusion</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1800" b="1" dirty="0">
                <a:solidFill>
                  <a:srgbClr val="4682B4"/>
                </a:solidFill>
              </a:rPr>
              <a:t>English</a:t>
            </a:r>
            <a:endParaRPr lang="en-US" sz="1800" dirty="0"/>
          </a:p>
        </p:txBody>
      </p:sp>
      <p:sp>
        <p:nvSpPr>
          <p:cNvPr id="4" name="Text 2"/>
          <p:cNvSpPr/>
          <p:nvPr/>
        </p:nvSpPr>
        <p:spPr>
          <a:xfrm>
            <a:off x="457200" y="1463040"/>
            <a:ext cx="5486400" cy="3200400"/>
          </a:xfrm>
          <a:prstGeom prst="rect">
            <a:avLst/>
          </a:prstGeom>
          <a:noFill/>
          <a:ln/>
        </p:spPr>
        <p:txBody>
          <a:bodyPr wrap="square" rtlCol="0" anchor="t"/>
          <a:lstStyle/>
          <a:p>
            <a:pPr indent="0" marL="0">
              <a:buNone/>
            </a:pPr>
            <a:r>
              <a:rPr lang="en-US" sz="1400" dirty="0">
                <a:solidFill>
                  <a:srgbClr val="000000"/>
                </a:solidFill>
              </a:rPr>
              <a:t>Ask students to share one new thing they learned about relationships today or one way they can improve a relationship in their own lives.</a:t>
            </a:r>
            <a:endParaRPr lang="en-US" sz="1400" dirty="0"/>
          </a:p>
        </p:txBody>
      </p:sp>
      <p:sp>
        <p:nvSpPr>
          <p:cNvPr id="5" name="Text 3"/>
          <p:cNvSpPr/>
          <p:nvPr/>
        </p:nvSpPr>
        <p:spPr>
          <a:xfrm>
            <a:off x="4572000" y="1097280"/>
            <a:ext cx="5486400" cy="457200"/>
          </a:xfrm>
          <a:prstGeom prst="rect">
            <a:avLst/>
          </a:prstGeom>
          <a:noFill/>
          <a:ln/>
        </p:spPr>
        <p:txBody>
          <a:bodyPr wrap="square" rtlCol="0" anchor="ctr"/>
          <a:lstStyle/>
          <a:p>
            <a:pPr indent="0" marL="0">
              <a:buNone/>
            </a:pPr>
            <a:r>
              <a:rPr lang="en-US" sz="1800" b="1" dirty="0">
                <a:solidFill>
                  <a:srgbClr val="4682B4"/>
                </a:solidFill>
              </a:rPr>
              <a:t>Uzbek</a:t>
            </a:r>
            <a:endParaRPr lang="en-US" sz="1800" dirty="0"/>
          </a:p>
        </p:txBody>
      </p:sp>
      <p:sp>
        <p:nvSpPr>
          <p:cNvPr id="6" name="Text 4"/>
          <p:cNvSpPr/>
          <p:nvPr/>
        </p:nvSpPr>
        <p:spPr>
          <a:xfrm>
            <a:off x="4572000" y="1463040"/>
            <a:ext cx="5486400" cy="3200400"/>
          </a:xfrm>
          <a:prstGeom prst="rect">
            <a:avLst/>
          </a:prstGeom>
          <a:noFill/>
          <a:ln/>
        </p:spPr>
        <p:txBody>
          <a:bodyPr wrap="square" rtlCol="0" anchor="t"/>
          <a:lstStyle/>
          <a:p>
            <a:pPr indent="0" marL="0">
              <a:buNone/>
            </a:pPr>
            <a:r>
              <a:rPr lang="en-US" sz="1400" dirty="0">
                <a:solidFill>
                  <a:srgbClr val="000000"/>
                </a:solidFill>
              </a:rPr>
              <a:t>Talabalardan bugun munosabatlar haqida o'rgangan bir yangi narsani yoki o'z hayotlaridagi munosabatni yaxshilashning bir usulini aytishlarini so'rang.</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0F8FF"/>
        </a:solidFill>
      </p:bgPr>
    </p:bg>
    <p:spTree>
      <p:nvGrpSpPr>
        <p:cNvPr id="1" name=""/>
        <p:cNvGrpSpPr/>
        <p:nvPr/>
      </p:nvGrpSpPr>
      <p:grpSpPr>
        <a:xfrm>
          <a:off x="0" y="0"/>
          <a:ext cx="0" cy="0"/>
          <a:chOff x="0" y="0"/>
          <a:chExt cx="0" cy="0"/>
        </a:xfrm>
      </p:grpSpPr>
      <p:sp>
        <p:nvSpPr>
          <p:cNvPr id="2" name="Text 0"/>
          <p:cNvSpPr/>
          <p:nvPr/>
        </p:nvSpPr>
        <p:spPr>
          <a:xfrm>
            <a:off x="914400" y="1828800"/>
            <a:ext cx="7315200" cy="1371600"/>
          </a:xfrm>
          <a:prstGeom prst="rect">
            <a:avLst/>
          </a:prstGeom>
          <a:noFill/>
          <a:ln/>
        </p:spPr>
        <p:txBody>
          <a:bodyPr wrap="square" rtlCol="0" anchor="ctr"/>
          <a:lstStyle/>
          <a:p>
            <a:pPr algn="ctr" indent="0" marL="0">
              <a:buNone/>
            </a:pPr>
            <a:r>
              <a:rPr lang="en-US" sz="4800" b="1" dirty="0">
                <a:solidFill>
                  <a:srgbClr val="002D4C"/>
                </a:solidFill>
              </a:rPr>
              <a:t>Thank You!</a:t>
            </a:r>
            <a:endParaRPr lang="en-US"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Lesson Objectives</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1800" b="1" dirty="0">
                <a:solidFill>
                  <a:srgbClr val="4682B4"/>
                </a:solidFill>
              </a:rPr>
              <a:t>English</a:t>
            </a:r>
            <a:endParaRPr lang="en-US" sz="1800" dirty="0"/>
          </a:p>
        </p:txBody>
      </p:sp>
      <p:sp>
        <p:nvSpPr>
          <p:cNvPr id="4" name="Text 2"/>
          <p:cNvSpPr/>
          <p:nvPr/>
        </p:nvSpPr>
        <p:spPr>
          <a:xfrm>
            <a:off x="457200" y="1463040"/>
            <a:ext cx="5486400" cy="3200400"/>
          </a:xfrm>
          <a:prstGeom prst="rect">
            <a:avLst/>
          </a:prstGeom>
          <a:noFill/>
          <a:ln/>
        </p:spPr>
        <p:txBody>
          <a:bodyPr wrap="square" rtlCol="0" anchor="t"/>
          <a:lstStyle/>
          <a:p>
            <a:pPr indent="0" marL="0">
              <a:buNone/>
            </a:pPr>
            <a:r>
              <a:rPr lang="en-US" sz="1400" dirty="0">
                <a:solidFill>
                  <a:srgbClr val="000000"/>
                </a:solidFill>
              </a:rPr>
              <a:t>• Identify common types of relationships.</a:t>
            </a:r>
            <a:endParaRPr lang="en-US" sz="1400" dirty="0"/>
          </a:p>
          <a:p>
            <a:pPr indent="0" marL="0">
              <a:buNone/>
            </a:pPr>
            <a:r>
              <a:rPr lang="en-US" sz="1400" dirty="0">
                <a:solidFill>
                  <a:srgbClr val="000000"/>
                </a:solidFill>
              </a:rPr>
              <a:t>• Learn new vocabulary related to relationships.</a:t>
            </a:r>
            <a:endParaRPr lang="en-US" sz="1400" dirty="0"/>
          </a:p>
          <a:p>
            <a:pPr indent="0" marL="0">
              <a:buNone/>
            </a:pPr>
            <a:r>
              <a:rPr lang="en-US" sz="1400" dirty="0">
                <a:solidFill>
                  <a:srgbClr val="000000"/>
                </a:solidFill>
              </a:rPr>
              <a:t>• Discuss personal experiences with different relationships.</a:t>
            </a:r>
            <a:endParaRPr lang="en-US" sz="1400" dirty="0"/>
          </a:p>
        </p:txBody>
      </p:sp>
      <p:sp>
        <p:nvSpPr>
          <p:cNvPr id="5" name="Text 3"/>
          <p:cNvSpPr/>
          <p:nvPr/>
        </p:nvSpPr>
        <p:spPr>
          <a:xfrm>
            <a:off x="4572000" y="1097280"/>
            <a:ext cx="5486400" cy="457200"/>
          </a:xfrm>
          <a:prstGeom prst="rect">
            <a:avLst/>
          </a:prstGeom>
          <a:noFill/>
          <a:ln/>
        </p:spPr>
        <p:txBody>
          <a:bodyPr wrap="square" rtlCol="0" anchor="ctr"/>
          <a:lstStyle/>
          <a:p>
            <a:pPr indent="0" marL="0">
              <a:buNone/>
            </a:pPr>
            <a:r>
              <a:rPr lang="en-US" sz="1800" b="1" dirty="0">
                <a:solidFill>
                  <a:srgbClr val="4682B4"/>
                </a:solidFill>
              </a:rPr>
              <a:t>Uzbek</a:t>
            </a:r>
            <a:endParaRPr lang="en-US" sz="1800" dirty="0"/>
          </a:p>
        </p:txBody>
      </p:sp>
      <p:sp>
        <p:nvSpPr>
          <p:cNvPr id="6" name="Text 4"/>
          <p:cNvSpPr/>
          <p:nvPr/>
        </p:nvSpPr>
        <p:spPr>
          <a:xfrm>
            <a:off x="4572000" y="1463040"/>
            <a:ext cx="5486400" cy="3200400"/>
          </a:xfrm>
          <a:prstGeom prst="rect">
            <a:avLst/>
          </a:prstGeom>
          <a:noFill/>
          <a:ln/>
        </p:spPr>
        <p:txBody>
          <a:bodyPr wrap="square" rtlCol="0" anchor="t"/>
          <a:lstStyle/>
          <a:p>
            <a:pPr indent="0" marL="0">
              <a:buNone/>
            </a:pPr>
            <a:r>
              <a:rPr lang="en-US" sz="1400" dirty="0">
                <a:solidFill>
                  <a:srgbClr val="000000"/>
                </a:solidFill>
              </a:rPr>
              <a:t>• Munosabatlarning umumiy turlarini aniqlash.</a:t>
            </a:r>
            <a:endParaRPr lang="en-US" sz="1400" dirty="0"/>
          </a:p>
          <a:p>
            <a:pPr indent="0" marL="0">
              <a:buNone/>
            </a:pPr>
            <a:r>
              <a:rPr lang="en-US" sz="1400" dirty="0">
                <a:solidFill>
                  <a:srgbClr val="000000"/>
                </a:solidFill>
              </a:rPr>
              <a:t>• Munosabatlarga oid yangi lug'at so'zlarini o'rganish.</a:t>
            </a:r>
            <a:endParaRPr lang="en-US" sz="1400" dirty="0"/>
          </a:p>
          <a:p>
            <a:pPr indent="0" marL="0">
              <a:buNone/>
            </a:pPr>
            <a:r>
              <a:rPr lang="en-US" sz="1400" dirty="0">
                <a:solidFill>
                  <a:srgbClr val="000000"/>
                </a:solidFill>
              </a:rPr>
              <a:t>• Turli munosabatlar haqidagi shaxsiy tajribalarni muhokama qilish.</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friend / do'st</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Someone you like and spend time with.</a:t>
            </a:r>
            <a:endParaRPr lang="en-US" sz="1600" dirty="0"/>
          </a:p>
        </p:txBody>
      </p:sp>
      <p:pic>
        <p:nvPicPr>
          <p:cNvPr id="5" name="Image 0" descr="https://picsum.photos/seed/friend/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family / oila</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People related to you, like parents, siblings.</a:t>
            </a:r>
            <a:endParaRPr lang="en-US" sz="1600" dirty="0"/>
          </a:p>
        </p:txBody>
      </p:sp>
      <p:pic>
        <p:nvPicPr>
          <p:cNvPr id="5" name="Image 0" descr="https://picsum.photos/seed/family/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colleague / hamkasb</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Someone you work with.</a:t>
            </a:r>
            <a:endParaRPr lang="en-US" sz="1600" dirty="0"/>
          </a:p>
        </p:txBody>
      </p:sp>
      <p:pic>
        <p:nvPicPr>
          <p:cNvPr id="5" name="Image 0" descr="https://picsum.photos/seed/colleague/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neighbor / qo'shni</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Someone who lives next to you.</a:t>
            </a:r>
            <a:endParaRPr lang="en-US" sz="1600" dirty="0"/>
          </a:p>
        </p:txBody>
      </p:sp>
      <p:pic>
        <p:nvPicPr>
          <p:cNvPr id="5" name="Image 0" descr="https://picsum.photos/seed/neighbor/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relationship / munosabat</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How two or more people are connected.</a:t>
            </a:r>
            <a:endParaRPr lang="en-US" sz="1600" dirty="0"/>
          </a:p>
        </p:txBody>
      </p:sp>
      <p:pic>
        <p:nvPicPr>
          <p:cNvPr id="5" name="Image 0" descr="https://picsum.photos/seed/relationship/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Vocabulary</a:t>
            </a:r>
            <a:endParaRPr lang="en-US" sz="3200" dirty="0"/>
          </a:p>
        </p:txBody>
      </p:sp>
      <p:sp>
        <p:nvSpPr>
          <p:cNvPr id="3" name="Text 1"/>
          <p:cNvSpPr/>
          <p:nvPr/>
        </p:nvSpPr>
        <p:spPr>
          <a:xfrm>
            <a:off x="457200" y="1097280"/>
            <a:ext cx="5486400" cy="457200"/>
          </a:xfrm>
          <a:prstGeom prst="rect">
            <a:avLst/>
          </a:prstGeom>
          <a:noFill/>
          <a:ln/>
        </p:spPr>
        <p:txBody>
          <a:bodyPr wrap="square" rtlCol="0" anchor="ctr"/>
          <a:lstStyle/>
          <a:p>
            <a:pPr indent="0" marL="0">
              <a:buNone/>
            </a:pPr>
            <a:r>
              <a:rPr lang="en-US" sz="2400" b="1" dirty="0">
                <a:solidFill>
                  <a:srgbClr val="000000"/>
                </a:solidFill>
              </a:rPr>
              <a:t>trust / ishonch</a:t>
            </a:r>
            <a:endParaRPr lang="en-US" sz="2400" dirty="0"/>
          </a:p>
        </p:txBody>
      </p:sp>
      <p:sp>
        <p:nvSpPr>
          <p:cNvPr id="4" name="Text 2"/>
          <p:cNvSpPr/>
          <p:nvPr/>
        </p:nvSpPr>
        <p:spPr>
          <a:xfrm>
            <a:off x="457200" y="1645920"/>
            <a:ext cx="5486400" cy="1828800"/>
          </a:xfrm>
          <a:prstGeom prst="rect">
            <a:avLst/>
          </a:prstGeom>
          <a:noFill/>
          <a:ln/>
        </p:spPr>
        <p:txBody>
          <a:bodyPr wrap="square" rtlCol="0" anchor="ctr"/>
          <a:lstStyle/>
          <a:p>
            <a:pPr indent="0" marL="0">
              <a:buNone/>
            </a:pPr>
            <a:r>
              <a:rPr lang="en-US" sz="1600" dirty="0">
                <a:solidFill>
                  <a:srgbClr val="000000"/>
                </a:solidFill>
              </a:rPr>
              <a:t>Believing someone is honest and good.</a:t>
            </a:r>
            <a:endParaRPr lang="en-US" sz="1600" dirty="0"/>
          </a:p>
        </p:txBody>
      </p:sp>
      <p:pic>
        <p:nvPicPr>
          <p:cNvPr id="5" name="Image 0" descr="https://picsum.photos/seed/trust/500/300">    </p:cNvPr>
          <p:cNvPicPr>
            <a:picLocks noChangeAspect="1"/>
          </p:cNvPicPr>
          <p:nvPr/>
        </p:nvPicPr>
        <p:blipFill>
          <a:blip r:embed="rId1"/>
          <a:stretch>
            <a:fillRect/>
          </a:stretch>
        </p:blipFill>
        <p:spPr>
          <a:xfrm>
            <a:off x="4800600" y="1371600"/>
            <a:ext cx="4114800" cy="2286000"/>
          </a:xfrm>
          <a:prstGeom prst="rect">
            <a:avLst/>
          </a:prstGeom>
        </p:spPr>
      </p:pic>
      <p:sp>
        <p:nvSpPr>
          <p:cNvPr id="6" name="Text 3"/>
          <p:cNvSpPr/>
          <p:nvPr/>
        </p:nvSpPr>
        <p:spPr>
          <a:xfrm>
            <a:off x="4800600" y="3749040"/>
            <a:ext cx="4114800" cy="274320"/>
          </a:xfrm>
          <a:prstGeom prst="rect">
            <a:avLst/>
          </a:prstGeom>
          <a:noFill/>
          <a:ln/>
        </p:spPr>
        <p:txBody>
          <a:bodyPr wrap="square" rtlCol="0" anchor="ctr"/>
          <a:lstStyle/>
          <a:p>
            <a:pPr algn="ctr" indent="0" marL="0">
              <a:buNone/>
            </a:pPr>
            <a:r>
              <a:rPr lang="en-US" sz="1000" dirty="0">
                <a:solidFill>
                  <a:srgbClr val="888888"/>
                </a:solidFill>
              </a:rPr>
              <a:t>Image related to the word</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57200" y="228600"/>
            <a:ext cx="10972800" cy="685800"/>
          </a:xfrm>
          <a:prstGeom prst="rect">
            <a:avLst/>
          </a:prstGeom>
          <a:noFill/>
          <a:ln/>
        </p:spPr>
        <p:txBody>
          <a:bodyPr wrap="square" rtlCol="0" anchor="ctr"/>
          <a:lstStyle/>
          <a:p>
            <a:pPr indent="0" marL="0">
              <a:buNone/>
            </a:pPr>
            <a:r>
              <a:rPr lang="en-US" sz="3200" b="1" dirty="0">
                <a:solidFill>
                  <a:srgbClr val="005A9C"/>
                </a:solidFill>
              </a:rPr>
              <a:t>Activities</a:t>
            </a:r>
            <a:endParaRPr lang="en-US" sz="3200" dirty="0"/>
          </a:p>
        </p:txBody>
      </p:sp>
      <p:sp>
        <p:nvSpPr>
          <p:cNvPr id="3" name="Text 1"/>
          <p:cNvSpPr/>
          <p:nvPr/>
        </p:nvSpPr>
        <p:spPr>
          <a:xfrm>
            <a:off x="457200" y="1097280"/>
            <a:ext cx="5486400" cy="3657600"/>
          </a:xfrm>
          <a:prstGeom prst="rect">
            <a:avLst/>
          </a:prstGeom>
          <a:noFill/>
          <a:ln/>
        </p:spPr>
        <p:txBody>
          <a:bodyPr wrap="square" rtlCol="0" anchor="t"/>
          <a:lstStyle/>
          <a:p>
            <a:pPr indent="0" marL="0">
              <a:buNone/>
            </a:pPr>
            <a:r>
              <a:rPr lang="en-US" sz="1200" dirty="0">
                <a:solidFill>
                  <a:srgbClr val="000000"/>
                </a:solidFill>
              </a:rPr>
              <a:t>Warm-up:</a:t>
            </a:r>
            <a:endParaRPr lang="en-US" sz="1200" dirty="0"/>
          </a:p>
          <a:p>
            <a:pPr indent="0" marL="0">
              <a:buNone/>
            </a:pPr>
            <a:r>
              <a:rPr lang="en-US" sz="1200" dirty="0">
                <a:solidFill>
                  <a:srgbClr val="000000"/>
                </a:solidFill>
              </a:rPr>
              <a:t>Ask students: 'What makes a good friend?' Students discuss in pairs for 3 minutes.</a:t>
            </a:r>
            <a:endParaRPr lang="en-US" sz="1200" dirty="0"/>
          </a:p>
          <a:p>
            <a:pPr indent="0" marL="0">
              <a:buNone/>
            </a:pPr>
            <a:endParaRPr lang="en-US" sz="1200" dirty="0"/>
          </a:p>
          <a:p>
            <a:pPr indent="0" marL="0">
              <a:buNone/>
            </a:pPr>
            <a:r>
              <a:rPr lang="en-US" sz="1200" dirty="0">
                <a:solidFill>
                  <a:srgbClr val="000000"/>
                </a:solidFill>
              </a:rPr>
              <a:t>Controlled Practice:</a:t>
            </a:r>
            <a:endParaRPr lang="en-US" sz="1200" dirty="0"/>
          </a:p>
          <a:p>
            <a:pPr indent="0" marL="0">
              <a:buNone/>
            </a:pPr>
            <a:r>
              <a:rPr lang="en-US" sz="1200" dirty="0">
                <a:solidFill>
                  <a:srgbClr val="000000"/>
                </a:solidFill>
              </a:rPr>
              <a:t>Matching activity: Provide vocabulary words and simple definitions. Students match the words with their correct definitions. Example: 'Friend' - 'Someone you like and spend time with.'</a:t>
            </a:r>
            <a:endParaRPr lang="en-US" sz="1200" dirty="0"/>
          </a:p>
          <a:p>
            <a:pPr indent="0" marL="0">
              <a:buNone/>
            </a:pPr>
            <a:endParaRPr lang="en-US" sz="1200" dirty="0"/>
          </a:p>
          <a:p>
            <a:pPr indent="0" marL="0">
              <a:buNone/>
            </a:pPr>
            <a:r>
              <a:rPr lang="en-US" sz="1200" dirty="0">
                <a:solidFill>
                  <a:srgbClr val="000000"/>
                </a:solidFill>
              </a:rPr>
              <a:t>Freer Practice:</a:t>
            </a:r>
            <a:endParaRPr lang="en-US" sz="1200" dirty="0"/>
          </a:p>
          <a:p>
            <a:pPr indent="0" marL="0">
              <a:buNone/>
            </a:pPr>
            <a:r>
              <a:rPr lang="en-US" sz="1200" dirty="0">
                <a:solidFill>
                  <a:srgbClr val="000000"/>
                </a:solidFill>
              </a:rPr>
              <a:t>Discussion questions: 1. What types of relationships are important in your life? 2. How do you maintain good relationships with your family and friends? 3. What do you usually do with your friends or family members?</a:t>
            </a:r>
            <a:endParaRPr lang="en-US" sz="1200" dirty="0"/>
          </a:p>
        </p:txBody>
      </p:sp>
      <p:sp>
        <p:nvSpPr>
          <p:cNvPr id="4" name="Text 2"/>
          <p:cNvSpPr/>
          <p:nvPr/>
        </p:nvSpPr>
        <p:spPr>
          <a:xfrm>
            <a:off x="4572000" y="1097280"/>
            <a:ext cx="5486400" cy="3657600"/>
          </a:xfrm>
          <a:prstGeom prst="rect">
            <a:avLst/>
          </a:prstGeom>
          <a:noFill/>
          <a:ln/>
        </p:spPr>
        <p:txBody>
          <a:bodyPr wrap="square" rtlCol="0" anchor="t"/>
          <a:lstStyle/>
          <a:p>
            <a:pPr indent="0" marL="0">
              <a:buNone/>
            </a:pPr>
            <a:r>
              <a:rPr lang="en-US" sz="1200" dirty="0">
                <a:solidFill>
                  <a:srgbClr val="000000"/>
                </a:solidFill>
              </a:rPr>
              <a:t>Boshlanish:</a:t>
            </a:r>
            <a:endParaRPr lang="en-US" sz="1200" dirty="0"/>
          </a:p>
          <a:p>
            <a:pPr indent="0" marL="0">
              <a:buNone/>
            </a:pPr>
            <a:r>
              <a:rPr lang="en-US" sz="1200" dirty="0">
                <a:solidFill>
                  <a:srgbClr val="000000"/>
                </a:solidFill>
              </a:rPr>
              <a:t>Talabalardan so'rang: 'Yaxshi do'stni nima tashkil qiladi?' Talabalar juftlikda 3 daqiqa davomida muhokama qilishadi.</a:t>
            </a:r>
            <a:endParaRPr lang="en-US" sz="1200" dirty="0"/>
          </a:p>
          <a:p>
            <a:pPr indent="0" marL="0">
              <a:buNone/>
            </a:pPr>
            <a:endParaRPr lang="en-US" sz="1200" dirty="0"/>
          </a:p>
          <a:p>
            <a:pPr indent="0" marL="0">
              <a:buNone/>
            </a:pPr>
            <a:r>
              <a:rPr lang="en-US" sz="1200" dirty="0">
                <a:solidFill>
                  <a:srgbClr val="000000"/>
                </a:solidFill>
              </a:rPr>
              <a:t>Nazoratli Mashq:</a:t>
            </a:r>
            <a:endParaRPr lang="en-US" sz="1200" dirty="0"/>
          </a:p>
          <a:p>
            <a:pPr indent="0" marL="0">
              <a:buNone/>
            </a:pPr>
            <a:r>
              <a:rPr lang="en-US" sz="1200" dirty="0">
                <a:solidFill>
                  <a:srgbClr val="000000"/>
                </a:solidFill>
              </a:rPr>
              <a:t>Moslashtirish mashqi: Lug'at so'zlari va oddiy ta'riflarni bering. Talabalar so'zlarni to'g'ri ta'riflari bilan moslashtiradilar. Misol: 'Do'st' - 'Siz yoqtiradigan va birga vaqt o'tkazadigan odam.'</a:t>
            </a:r>
            <a:endParaRPr lang="en-US" sz="1200" dirty="0"/>
          </a:p>
          <a:p>
            <a:pPr indent="0" marL="0">
              <a:buNone/>
            </a:pPr>
            <a:endParaRPr lang="en-US" sz="1200" dirty="0"/>
          </a:p>
          <a:p>
            <a:pPr indent="0" marL="0">
              <a:buNone/>
            </a:pPr>
            <a:r>
              <a:rPr lang="en-US" sz="1200" dirty="0">
                <a:solidFill>
                  <a:srgbClr val="000000"/>
                </a:solidFill>
              </a:rPr>
              <a:t>Erkin Mashq:</a:t>
            </a:r>
            <a:endParaRPr lang="en-US" sz="1200" dirty="0"/>
          </a:p>
          <a:p>
            <a:pPr indent="0" marL="0">
              <a:buNone/>
            </a:pPr>
            <a:r>
              <a:rPr lang="en-US" sz="1200" dirty="0">
                <a:solidFill>
                  <a:srgbClr val="000000"/>
                </a:solidFill>
              </a:rPr>
              <a:t>Muhokama savollari: 1. Hayotingizda qanday munosabatlar muhim? 2. Oila a'zolaringiz va do'stlaringiz bilan yaxshi munosabatlarni qanday saqlaysiz? 3. Do'stlaringiz yoki oila a'zolaringiz bilan odatda nima qilasiz?</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2025-09-26T14:42:12Z</dcterms:created>
  <dcterms:modified xsi:type="dcterms:W3CDTF">2025-09-26T14:42:12Z</dcterms:modified>
</cp:coreProperties>
</file>