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3"/>
    <p:sldId id="257" r:id="rId4"/>
    <p:sldId id="258" r:id="rId5"/>
    <p:sldId id="259" r:id="rId6"/>
    <p:sldId id="260" r:id="rId7"/>
    <p:sldId id="261" r:id="rId8"/>
    <p:sldId id="262" r:id="rId9"/>
    <p:sldId id="263" r:id="rId10"/>
    <p:sldId id="265" r:id="rId11"/>
    <p:sldId id="266" r:id="rId12"/>
    <p:sldId id="268" r:id="rId13"/>
    <p:sldId id="270" r:id="rId14"/>
    <p:sldId id="271" r:id="rId15"/>
    <p:sldId id="272" r:id="rId16"/>
    <p:sldId id="273" r:id="rId17"/>
    <p:sldId id="274" r:id="rId18"/>
    <p:sldId id="275" r:id="rId19"/>
    <p:sldId id="276" r:id="rId20"/>
    <p:sldId id="277" r:id="rId21"/>
    <p:sldId id="278" r:id="rId22"/>
  </p:sldIdLst>
  <p:sldSz cx="18288000" cy="10287000"/>
  <p:notesSz cx="6858000" cy="9144000"/>
  <p:embeddedFontLst>
    <p:embeddedFont>
      <p:font typeface="Poppins" panose="00000500000000000000"/>
      <p:regular r:id="rId27"/>
    </p:embeddedFont>
    <p:embeddedFont>
      <p:font typeface="Poppins" panose="00000500000000000000" pitchFamily="2" charset="0"/>
      <p:regular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85"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DA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74" y="84"/>
      </p:cViewPr>
      <p:guideLst>
        <p:guide orient="horz" pos="218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slidescarnival.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matchingName="Section Header">
  <p:cSld name="TITLE2">
    <p:bg>
      <p:bgPr>
        <a:solidFill>
          <a:srgbClr val="F0F0F0"/>
        </a:solidFill>
        <a:effectLst/>
      </p:bgPr>
    </p:bg>
    <p:spTree>
      <p:nvGrpSpPr>
        <p:cNvPr id="1" name="Shape 21"/>
        <p:cNvGrpSpPr/>
        <p:nvPr/>
      </p:nvGrpSpPr>
      <p:grpSpPr>
        <a:xfrm>
          <a:off x="0" y="0"/>
          <a:ext cx="0" cy="0"/>
          <a:chOff x="0" y="0"/>
          <a:chExt cx="0" cy="0"/>
        </a:xfrm>
      </p:grpSpPr>
      <p:pic>
        <p:nvPicPr>
          <p:cNvPr id="3" name="Google Shape;13;p3"/>
          <p:cNvPicPr preferRelativeResize="0"/>
          <p:nvPr userDrawn="1"/>
        </p:nvPicPr>
        <p:blipFill>
          <a:blip r:embed="rId2"/>
          <a:stretch>
            <a:fillRect/>
          </a:stretch>
        </p:blipFill>
        <p:spPr>
          <a:xfrm>
            <a:off x="0" y="0"/>
            <a:ext cx="18288000" cy="10287000"/>
          </a:xfrm>
          <a:prstGeom prst="rect">
            <a:avLst/>
          </a:prstGeom>
          <a:noFill/>
          <a:ln>
            <a:noFill/>
          </a:ln>
        </p:spPr>
      </p:pic>
      <p:sp>
        <p:nvSpPr>
          <p:cNvPr id="2" name="Google Shape;22;p5"/>
          <p:cNvSpPr txBox="1">
            <a:spLocks noGrp="1"/>
          </p:cNvSpPr>
          <p:nvPr>
            <p:ph type="body" idx="1"/>
          </p:nvPr>
        </p:nvSpPr>
        <p:spPr>
          <a:xfrm>
            <a:off x="680356" y="4892250"/>
            <a:ext cx="7915300" cy="5025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300"/>
              <a:buFont typeface="Poppins" panose="00000500000000000000"/>
              <a:buNone/>
              <a:defRPr sz="3500" b="0" i="0" u="none" strike="noStrike" cap="none" dirty="0">
                <a:solidFill>
                  <a:srgbClr val="051D4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endParaRPr dirty="0"/>
          </a:p>
        </p:txBody>
      </p:sp>
      <p:sp>
        <p:nvSpPr>
          <p:cNvPr id="6" name="Google Shape;22;p5"/>
          <p:cNvSpPr txBox="1">
            <a:spLocks noGrp="1"/>
          </p:cNvSpPr>
          <p:nvPr>
            <p:ph type="body" idx="10" hasCustomPrompt="1"/>
          </p:nvPr>
        </p:nvSpPr>
        <p:spPr>
          <a:xfrm>
            <a:off x="680356" y="577060"/>
            <a:ext cx="12106729" cy="399494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300"/>
              <a:buFont typeface="Poppins" panose="00000500000000000000"/>
              <a:buNone/>
              <a:defRPr sz="11000" b="1" i="0" u="none" strike="noStrike" cap="none" dirty="0">
                <a:solidFill>
                  <a:srgbClr val="00569E"/>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TOPIC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matchingName="Content with Caption">
  <p:cSld name="OUTRO">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hasCustomPrompt="1"/>
          </p:nvPr>
        </p:nvSpPr>
        <p:spPr>
          <a:xfrm>
            <a:off x="1875416" y="1779468"/>
            <a:ext cx="14065250" cy="5853113"/>
          </a:xfrm>
          <a:prstGeom prst="rect">
            <a:avLst/>
          </a:prstGeom>
          <a:noFill/>
          <a:ln>
            <a:noFill/>
          </a:ln>
        </p:spPr>
        <p:txBody>
          <a:bodyPr spcFirstLastPara="1" wrap="square" lIns="91425" tIns="45700" rIns="91425" bIns="45700" anchor="ctr" anchorCtr="0">
            <a:normAutofit/>
          </a:bodyPr>
          <a:lstStyle>
            <a:lvl1pPr marL="82550" lvl="0" indent="0" algn="ctr">
              <a:spcBef>
                <a:spcPts val="640"/>
              </a:spcBef>
              <a:spcAft>
                <a:spcPts val="0"/>
              </a:spcAft>
              <a:buClr>
                <a:schemeClr val="dk1"/>
              </a:buClr>
              <a:buSzPts val="2300"/>
              <a:buFont typeface="Poppins" panose="00000500000000000000"/>
              <a:buNone/>
              <a:defRPr sz="10400" b="1" i="0" u="none" strike="noStrike" cap="none" dirty="0">
                <a:solidFill>
                  <a:srgbClr val="FFFDFC"/>
                </a:solidFill>
                <a:latin typeface="Poppins" panose="00000500000000000000"/>
                <a:ea typeface="Poppins" panose="00000500000000000000"/>
                <a:cs typeface="Poppins" panose="00000500000000000000"/>
                <a:sym typeface="Arial" panose="020B0604020202020204"/>
              </a:defRPr>
            </a:lvl1pPr>
            <a:lvl2pPr marL="914400" lvl="1" indent="-374650" algn="l">
              <a:spcBef>
                <a:spcPts val="56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2pPr>
            <a:lvl3pPr marL="1371600" lvl="2" indent="-374650" algn="l">
              <a:spcBef>
                <a:spcPts val="48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3pPr>
            <a:lvl4pPr marL="1828800" lvl="3"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4pPr>
            <a:lvl5pPr marL="2286000" lvl="4"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5pPr>
            <a:lvl6pPr marL="2743200" lvl="5"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6pPr>
            <a:lvl7pPr marL="3200400" lvl="6"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7pPr>
            <a:lvl8pPr marL="3657600" lvl="7"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8pPr>
            <a:lvl9pPr marL="4114800" lvl="8"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9pPr>
          </a:lstStyle>
          <a:p>
            <a:r>
              <a:rPr lang="en-US" dirty="0"/>
              <a:t>Thank You</a:t>
            </a:r>
            <a:endParaRPr dirty="0"/>
          </a:p>
        </p:txBody>
      </p:sp>
      <p:pic>
        <p:nvPicPr>
          <p:cNvPr id="3" name="Google Shape;340;p24"/>
          <p:cNvPicPr preferRelativeResize="0"/>
          <p:nvPr userDrawn="1"/>
        </p:nvPicPr>
        <p:blipFill>
          <a:blip r:embed="rId2"/>
          <a:stretch>
            <a:fillRect/>
          </a:stretch>
        </p:blipFill>
        <p:spPr>
          <a:xfrm>
            <a:off x="0" y="8352750"/>
            <a:ext cx="18424924" cy="1934250"/>
          </a:xfrm>
          <a:prstGeom prst="rect">
            <a:avLst/>
          </a:prstGeom>
          <a:noFill/>
          <a:ln>
            <a:noFill/>
          </a:ln>
        </p:spPr>
      </p:pic>
      <p:sp>
        <p:nvSpPr>
          <p:cNvPr id="4" name="TextBox 3"/>
          <p:cNvSpPr txBox="1"/>
          <p:nvPr userDrawn="1"/>
        </p:nvSpPr>
        <p:spPr>
          <a:xfrm>
            <a:off x="15940666" y="172153"/>
            <a:ext cx="32830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400" dirty="0">
                <a:latin typeface="Calibri" panose="020F0502020204030204" pitchFamily="34" charset="0"/>
                <a:ea typeface="Calibri" panose="020F0502020204030204" pitchFamily="34" charset="0"/>
                <a:cs typeface="Calibri" panose="020F0502020204030204" pitchFamily="34" charset="0"/>
              </a:rPr>
              <a:t>Designed by </a:t>
            </a:r>
            <a:r>
              <a:rPr lang="en-US" sz="1400" b="1" dirty="0">
                <a:latin typeface="Calibri" panose="020F0502020204030204" pitchFamily="34" charset="0"/>
                <a:ea typeface="Calibri" panose="020F0502020204030204" pitchFamily="34" charset="0"/>
                <a:cs typeface="Calibri" panose="020F0502020204030204" pitchFamily="34" charset="0"/>
                <a:hlinkClick r:id="rId3"/>
              </a:rPr>
              <a:t>Slides</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a:latin typeface="Calibri" panose="020F0502020204030204" pitchFamily="34" charset="0"/>
                <a:ea typeface="Calibri" panose="020F0502020204030204" pitchFamily="34" charset="0"/>
                <a:cs typeface="Calibri" panose="020F0502020204030204" pitchFamily="34" charset="0"/>
                <a:hlinkClick r:id="rId3"/>
              </a:rPr>
              <a:t>Carnival</a:t>
            </a:r>
            <a:endParaRPr lang="en-US" sz="1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matchingName="Title Only 1">
  <p:cSld name="BLANK2">
    <p:bg>
      <p:bgPr>
        <a:solidFill>
          <a:srgbClr val="00569E"/>
        </a:solidFill>
        <a:effectLst/>
      </p:bgPr>
    </p:bg>
    <p:spTree>
      <p:nvGrpSpPr>
        <p:cNvPr id="1" name="Shape 42"/>
        <p:cNvGrpSpPr/>
        <p:nvPr/>
      </p:nvGrpSpPr>
      <p:grpSpPr>
        <a:xfrm>
          <a:off x="0" y="0"/>
          <a:ext cx="0" cy="0"/>
          <a:chOff x="0" y="0"/>
          <a:chExt cx="0" cy="0"/>
        </a:xfrm>
      </p:grpSpPr>
      <p:sp>
        <p:nvSpPr>
          <p:cNvPr id="2" name="Google Shape;63;p9"/>
          <p:cNvSpPr/>
          <p:nvPr userDrawn="1"/>
        </p:nvSpPr>
        <p:spPr>
          <a:xfrm>
            <a:off x="15070272" y="7069272"/>
            <a:ext cx="6435455" cy="6435455"/>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Google Shape;22;p5"/>
          <p:cNvSpPr txBox="1">
            <a:spLocks noGrp="1"/>
          </p:cNvSpPr>
          <p:nvPr>
            <p:ph type="body" idx="1" hasCustomPrompt="1"/>
          </p:nvPr>
        </p:nvSpPr>
        <p:spPr>
          <a:xfrm>
            <a:off x="666749" y="281929"/>
            <a:ext cx="16954502" cy="2173887"/>
          </a:xfrm>
          <a:prstGeom prst="rect">
            <a:avLst/>
          </a:prstGeom>
          <a:noFill/>
          <a:ln>
            <a:noFill/>
          </a:ln>
        </p:spPr>
        <p:txBody>
          <a:bodyPr spcFirstLastPara="1" wrap="square" lIns="91425" tIns="45700" rIns="91425" bIns="45700" anchor="ctr" anchorCtr="0">
            <a:noAutofit/>
          </a:bodyPr>
          <a:lstStyle>
            <a:lvl1pPr marL="457200" lvl="0" indent="-228600" algn="ctr" rtl="0">
              <a:spcBef>
                <a:spcPts val="400"/>
              </a:spcBef>
              <a:spcAft>
                <a:spcPts val="0"/>
              </a:spcAft>
              <a:buSzPts val="2300"/>
              <a:buFont typeface="Poppins" panose="00000500000000000000"/>
              <a:buNone/>
              <a:defRPr sz="6000" b="1" i="0" u="none" strike="noStrike" cap="none" dirty="0">
                <a:solidFill>
                  <a:srgbClr val="FFFFFF"/>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title</a:t>
            </a:r>
            <a:endParaRPr dirty="0"/>
          </a:p>
        </p:txBody>
      </p:sp>
      <p:sp>
        <p:nvSpPr>
          <p:cNvPr id="6" name="Text Placeholder 5"/>
          <p:cNvSpPr>
            <a:spLocks noGrp="1"/>
          </p:cNvSpPr>
          <p:nvPr>
            <p:ph type="body" sz="quarter" idx="10" hasCustomPrompt="1"/>
          </p:nvPr>
        </p:nvSpPr>
        <p:spPr>
          <a:xfrm>
            <a:off x="679450" y="3095625"/>
            <a:ext cx="16941800" cy="6688138"/>
          </a:xfrm>
          <a:prstGeom prst="rect">
            <a:avLst/>
          </a:prstGeom>
        </p:spPr>
        <p:txBody>
          <a:bodyPr/>
          <a:lstStyle>
            <a:lvl1pPr>
              <a:defRPr sz="3200">
                <a:solidFill>
                  <a:schemeClr val="bg1"/>
                </a:solidFill>
              </a:defRPr>
            </a:lvl1pPr>
          </a:lstStyle>
          <a:p>
            <a:pPr lvl="0"/>
            <a:r>
              <a:rPr lang="en-US" dirty="0"/>
              <a:t>content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rgbClr val="F0F0F0"/>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638150" y="8915400"/>
            <a:ext cx="7915300" cy="5025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300"/>
              <a:buFont typeface="Poppins" panose="00000500000000000000"/>
              <a:buNone/>
              <a:defRPr sz="1800">
                <a:latin typeface="Poppins" panose="00000500000000000000"/>
                <a:ea typeface="Poppins" panose="00000500000000000000"/>
                <a:cs typeface="Poppins" panose="00000500000000000000"/>
                <a:sym typeface="Poppins" panose="00000500000000000000"/>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endParaRPr dirty="0"/>
          </a:p>
        </p:txBody>
      </p:sp>
      <p:pic>
        <p:nvPicPr>
          <p:cNvPr id="24" name="Google Shape;24;p5"/>
          <p:cNvPicPr preferRelativeResize="0"/>
          <p:nvPr userDrawn="1"/>
        </p:nvPicPr>
        <p:blipFill>
          <a:blip r:embed="rId2"/>
          <a:stretch>
            <a:fillRect/>
          </a:stretch>
        </p:blipFill>
        <p:spPr>
          <a:xfrm>
            <a:off x="9143987" y="493753"/>
            <a:ext cx="8428401" cy="9291525"/>
          </a:xfrm>
          <a:prstGeom prst="rect">
            <a:avLst/>
          </a:prstGeom>
          <a:noFill/>
          <a:ln>
            <a:noFill/>
          </a:ln>
        </p:spPr>
      </p:pic>
      <p:sp>
        <p:nvSpPr>
          <p:cNvPr id="25" name="Google Shape;25;p5"/>
          <p:cNvSpPr/>
          <p:nvPr userDrawn="1"/>
        </p:nvSpPr>
        <p:spPr>
          <a:xfrm>
            <a:off x="8141647" y="-2599606"/>
            <a:ext cx="4287457" cy="42874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5"/>
          <p:cNvSpPr/>
          <p:nvPr userDrawn="1"/>
        </p:nvSpPr>
        <p:spPr>
          <a:xfrm>
            <a:off x="13739832" y="8143040"/>
            <a:ext cx="4287457" cy="4287457"/>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Google Shape;22;p5"/>
          <p:cNvSpPr txBox="1">
            <a:spLocks noGrp="1"/>
          </p:cNvSpPr>
          <p:nvPr>
            <p:ph type="body" idx="10"/>
          </p:nvPr>
        </p:nvSpPr>
        <p:spPr>
          <a:xfrm>
            <a:off x="638150" y="1390650"/>
            <a:ext cx="7772400" cy="621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300"/>
              <a:buFont typeface="Poppins" panose="00000500000000000000"/>
              <a:buNone/>
              <a:defRPr sz="7000" b="1" i="0" u="none" strike="noStrike" cap="none" dirty="0">
                <a:solidFill>
                  <a:srgbClr val="00569E"/>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matchingName="Section Header">
  <p:cSld name="1_Section Header">
    <p:bg>
      <p:bgPr>
        <a:solidFill>
          <a:srgbClr val="F0F0F0"/>
        </a:solidFill>
        <a:effectLst/>
      </p:bgPr>
    </p:bg>
    <p:spTree>
      <p:nvGrpSpPr>
        <p:cNvPr id="1" name="Shape 21"/>
        <p:cNvGrpSpPr/>
        <p:nvPr/>
      </p:nvGrpSpPr>
      <p:grpSpPr>
        <a:xfrm>
          <a:off x="0" y="0"/>
          <a:ext cx="0" cy="0"/>
          <a:chOff x="0" y="0"/>
          <a:chExt cx="0" cy="0"/>
        </a:xfrm>
      </p:grpSpPr>
      <p:grpSp>
        <p:nvGrpSpPr>
          <p:cNvPr id="14" name="Google Shape;331;p23"/>
          <p:cNvGrpSpPr/>
          <p:nvPr userDrawn="1"/>
        </p:nvGrpSpPr>
        <p:grpSpPr>
          <a:xfrm>
            <a:off x="0" y="-136061"/>
            <a:ext cx="5794347" cy="10423061"/>
            <a:chOff x="0" y="-38100"/>
            <a:chExt cx="1622546" cy="2918689"/>
          </a:xfrm>
        </p:grpSpPr>
        <p:sp>
          <p:nvSpPr>
            <p:cNvPr id="15" name="Google Shape;332;p23"/>
            <p:cNvSpPr/>
            <p:nvPr/>
          </p:nvSpPr>
          <p:spPr>
            <a:xfrm>
              <a:off x="0" y="0"/>
              <a:ext cx="1622546" cy="2880589"/>
            </a:xfrm>
            <a:custGeom>
              <a:avLst/>
              <a:gdLst/>
              <a:ahLst/>
              <a:cxnLst/>
              <a:rect l="l" t="t" r="r" b="b"/>
              <a:pathLst>
                <a:path w="1622546" h="2880589" extrusionOk="0">
                  <a:moveTo>
                    <a:pt x="0" y="0"/>
                  </a:moveTo>
                  <a:lnTo>
                    <a:pt x="1622546" y="0"/>
                  </a:lnTo>
                  <a:lnTo>
                    <a:pt x="1622546" y="2880589"/>
                  </a:lnTo>
                  <a:lnTo>
                    <a:pt x="0" y="2880589"/>
                  </a:lnTo>
                  <a:close/>
                </a:path>
              </a:pathLst>
            </a:custGeom>
            <a:solidFill>
              <a:srgbClr val="145DA0"/>
            </a:solidFill>
            <a:ln>
              <a:noFill/>
            </a:ln>
          </p:spPr>
          <p:txBody>
            <a:bodyPr/>
            <a:lstStyle/>
            <a:p>
              <a:endParaRPr lang="en-US"/>
            </a:p>
          </p:txBody>
        </p:sp>
        <p:sp>
          <p:nvSpPr>
            <p:cNvPr id="20" name="Google Shape;333;p23"/>
            <p:cNvSpPr txBox="1"/>
            <p:nvPr/>
          </p:nvSpPr>
          <p:spPr>
            <a:xfrm>
              <a:off x="0" y="-38100"/>
              <a:ext cx="1622546" cy="2918689"/>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3" name="Google Shape;101;p13"/>
          <p:cNvSpPr txBox="1"/>
          <p:nvPr userDrawn="1"/>
        </p:nvSpPr>
        <p:spPr>
          <a:xfrm>
            <a:off x="6998517" y="1783670"/>
            <a:ext cx="1134000" cy="11633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400" b="1" i="0" u="none" strike="noStrike" cap="none" dirty="0">
                <a:solidFill>
                  <a:srgbClr val="145DA0"/>
                </a:solidFill>
                <a:latin typeface="Poppins" panose="00000500000000000000"/>
                <a:ea typeface="Poppins" panose="00000500000000000000"/>
                <a:cs typeface="Poppins" panose="00000500000000000000"/>
                <a:sym typeface="Poppins" panose="00000500000000000000"/>
              </a:rPr>
              <a:t>1.</a:t>
            </a:r>
            <a:endParaRPr sz="1600" dirty="0">
              <a:solidFill>
                <a:srgbClr val="145DA0"/>
              </a:solidFill>
            </a:endParaRPr>
          </a:p>
        </p:txBody>
      </p:sp>
      <p:sp>
        <p:nvSpPr>
          <p:cNvPr id="24" name="Google Shape;22;p5"/>
          <p:cNvSpPr txBox="1">
            <a:spLocks noGrp="1"/>
          </p:cNvSpPr>
          <p:nvPr>
            <p:ph type="body" idx="10"/>
          </p:nvPr>
        </p:nvSpPr>
        <p:spPr>
          <a:xfrm>
            <a:off x="8098085" y="1603367"/>
            <a:ext cx="8791140" cy="1524000"/>
          </a:xfrm>
          <a:prstGeom prst="rect">
            <a:avLst/>
          </a:prstGeom>
          <a:noFill/>
          <a:ln>
            <a:noFill/>
          </a:ln>
        </p:spPr>
        <p:txBody>
          <a:bodyPr spcFirstLastPara="1" wrap="square" lIns="91425" tIns="45700" rIns="91425" bIns="45700" anchor="ctr" anchorCtr="0">
            <a:noAutofit/>
          </a:bodyPr>
          <a:lstStyle>
            <a:lvl1pPr marL="457200" lvl="0" indent="-228600" algn="just" rtl="0">
              <a:spcBef>
                <a:spcPts val="400"/>
              </a:spcBef>
              <a:spcAft>
                <a:spcPts val="0"/>
              </a:spcAft>
              <a:buSzPts val="2300"/>
              <a:buFont typeface="Poppins" panose="00000500000000000000"/>
              <a:buNone/>
              <a:defRPr sz="2800" b="0" i="0" u="none" strike="noStrike" cap="none" dirty="0">
                <a:solidFill>
                  <a:srgbClr val="145DA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endParaRPr lang="en-US" dirty="0"/>
          </a:p>
        </p:txBody>
      </p:sp>
      <p:sp>
        <p:nvSpPr>
          <p:cNvPr id="25" name="Google Shape;101;p13"/>
          <p:cNvSpPr txBox="1"/>
          <p:nvPr userDrawn="1"/>
        </p:nvSpPr>
        <p:spPr>
          <a:xfrm>
            <a:off x="6998517" y="4561803"/>
            <a:ext cx="1134000" cy="11633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400" b="1" i="0" u="none" strike="noStrike" cap="none" dirty="0">
                <a:solidFill>
                  <a:srgbClr val="145DA0"/>
                </a:solidFill>
                <a:latin typeface="Poppins" panose="00000500000000000000"/>
                <a:ea typeface="Poppins" panose="00000500000000000000"/>
                <a:cs typeface="Poppins" panose="00000500000000000000"/>
                <a:sym typeface="Poppins" panose="00000500000000000000"/>
              </a:rPr>
              <a:t>2.</a:t>
            </a:r>
            <a:endParaRPr sz="1600" dirty="0">
              <a:solidFill>
                <a:srgbClr val="145DA0"/>
              </a:solidFill>
            </a:endParaRPr>
          </a:p>
        </p:txBody>
      </p:sp>
      <p:sp>
        <p:nvSpPr>
          <p:cNvPr id="26" name="Google Shape;22;p5"/>
          <p:cNvSpPr txBox="1">
            <a:spLocks noGrp="1"/>
          </p:cNvSpPr>
          <p:nvPr>
            <p:ph type="body" idx="11"/>
          </p:nvPr>
        </p:nvSpPr>
        <p:spPr>
          <a:xfrm>
            <a:off x="8098085" y="4381500"/>
            <a:ext cx="8791140" cy="1524000"/>
          </a:xfrm>
          <a:prstGeom prst="rect">
            <a:avLst/>
          </a:prstGeom>
          <a:noFill/>
          <a:ln>
            <a:noFill/>
          </a:ln>
        </p:spPr>
        <p:txBody>
          <a:bodyPr spcFirstLastPara="1" wrap="square" lIns="91425" tIns="45700" rIns="91425" bIns="45700" anchor="ctr" anchorCtr="0">
            <a:noAutofit/>
          </a:bodyPr>
          <a:lstStyle>
            <a:lvl1pPr marL="457200" lvl="0" indent="-228600" algn="just" rtl="0">
              <a:spcBef>
                <a:spcPts val="400"/>
              </a:spcBef>
              <a:spcAft>
                <a:spcPts val="0"/>
              </a:spcAft>
              <a:buSzPts val="2300"/>
              <a:buFont typeface="Poppins" panose="00000500000000000000"/>
              <a:buNone/>
              <a:defRPr sz="2800" b="0" i="0" u="none" strike="noStrike" cap="none" dirty="0">
                <a:solidFill>
                  <a:srgbClr val="145DA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endParaRPr dirty="0"/>
          </a:p>
        </p:txBody>
      </p:sp>
      <p:sp>
        <p:nvSpPr>
          <p:cNvPr id="28" name="Google Shape;101;p13"/>
          <p:cNvSpPr txBox="1"/>
          <p:nvPr userDrawn="1"/>
        </p:nvSpPr>
        <p:spPr>
          <a:xfrm>
            <a:off x="6998517" y="7339936"/>
            <a:ext cx="1134000" cy="11633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400" b="1" i="0" u="none" strike="noStrike" cap="none" dirty="0">
                <a:solidFill>
                  <a:srgbClr val="145DA0"/>
                </a:solidFill>
                <a:latin typeface="Poppins" panose="00000500000000000000"/>
                <a:ea typeface="Poppins" panose="00000500000000000000"/>
                <a:cs typeface="Poppins" panose="00000500000000000000"/>
                <a:sym typeface="Poppins" panose="00000500000000000000"/>
              </a:rPr>
              <a:t>3.</a:t>
            </a:r>
            <a:endParaRPr sz="1600" dirty="0">
              <a:solidFill>
                <a:srgbClr val="145DA0"/>
              </a:solidFill>
            </a:endParaRPr>
          </a:p>
        </p:txBody>
      </p:sp>
      <p:sp>
        <p:nvSpPr>
          <p:cNvPr id="29" name="Google Shape;22;p5"/>
          <p:cNvSpPr txBox="1">
            <a:spLocks noGrp="1"/>
          </p:cNvSpPr>
          <p:nvPr>
            <p:ph type="body" idx="12"/>
          </p:nvPr>
        </p:nvSpPr>
        <p:spPr>
          <a:xfrm>
            <a:off x="8098085" y="7159633"/>
            <a:ext cx="8791140" cy="1524000"/>
          </a:xfrm>
          <a:prstGeom prst="rect">
            <a:avLst/>
          </a:prstGeom>
          <a:noFill/>
          <a:ln>
            <a:noFill/>
          </a:ln>
        </p:spPr>
        <p:txBody>
          <a:bodyPr spcFirstLastPara="1" wrap="square" lIns="91425" tIns="45700" rIns="91425" bIns="45700" anchor="ctr" anchorCtr="0">
            <a:noAutofit/>
          </a:bodyPr>
          <a:lstStyle>
            <a:lvl1pPr marL="457200" lvl="0" indent="-228600" algn="just" rtl="0">
              <a:spcBef>
                <a:spcPts val="400"/>
              </a:spcBef>
              <a:spcAft>
                <a:spcPts val="0"/>
              </a:spcAft>
              <a:buSzPts val="2300"/>
              <a:buFont typeface="Poppins" panose="00000500000000000000"/>
              <a:buNone/>
              <a:defRPr sz="2800" b="0" i="0" u="none" strike="noStrike" cap="none" dirty="0">
                <a:solidFill>
                  <a:srgbClr val="145DA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endParaRPr dirty="0"/>
          </a:p>
        </p:txBody>
      </p:sp>
      <p:sp>
        <p:nvSpPr>
          <p:cNvPr id="31" name="Google Shape;22;p5"/>
          <p:cNvSpPr txBox="1">
            <a:spLocks noGrp="1"/>
          </p:cNvSpPr>
          <p:nvPr>
            <p:ph type="body" idx="13" hasCustomPrompt="1"/>
          </p:nvPr>
        </p:nvSpPr>
        <p:spPr>
          <a:xfrm rot="16200000">
            <a:off x="-2962243" y="4367430"/>
            <a:ext cx="10287000" cy="1524000"/>
          </a:xfrm>
          <a:prstGeom prst="rect">
            <a:avLst/>
          </a:prstGeom>
          <a:noFill/>
          <a:ln>
            <a:noFill/>
          </a:ln>
        </p:spPr>
        <p:txBody>
          <a:bodyPr spcFirstLastPara="1" wrap="square" lIns="91425" tIns="45700" rIns="91425" bIns="45700" anchor="ctr" anchorCtr="0">
            <a:noAutofit/>
          </a:bodyPr>
          <a:lstStyle>
            <a:lvl1pPr marL="457200" lvl="0" indent="-228600" algn="ctr" rtl="0">
              <a:spcBef>
                <a:spcPts val="400"/>
              </a:spcBef>
              <a:spcAft>
                <a:spcPts val="0"/>
              </a:spcAft>
              <a:buSzPts val="2300"/>
              <a:buFont typeface="Poppins" panose="00000500000000000000"/>
              <a:buNone/>
              <a:defRPr lang="en-US" sz="11005" b="1" i="0" u="none" strike="noStrike" cap="none" dirty="0">
                <a:solidFill>
                  <a:srgbClr val="F0F0F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PLAN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matchingName="Section Header">
  <p:cSld name="FOUR_PARAGRAPHS">
    <p:bg>
      <p:bgPr>
        <a:solidFill>
          <a:srgbClr val="F0F0F0"/>
        </a:solidFill>
        <a:effectLst/>
      </p:bgPr>
    </p:bg>
    <p:spTree>
      <p:nvGrpSpPr>
        <p:cNvPr id="1" name="Shape 21"/>
        <p:cNvGrpSpPr/>
        <p:nvPr/>
      </p:nvGrpSpPr>
      <p:grpSpPr>
        <a:xfrm>
          <a:off x="0" y="0"/>
          <a:ext cx="0" cy="0"/>
          <a:chOff x="0" y="0"/>
          <a:chExt cx="0" cy="0"/>
        </a:xfrm>
      </p:grpSpPr>
      <p:pic>
        <p:nvPicPr>
          <p:cNvPr id="2" name="Google Shape;96;p13"/>
          <p:cNvPicPr preferRelativeResize="0"/>
          <p:nvPr userDrawn="1"/>
        </p:nvPicPr>
        <p:blipFill>
          <a:blip r:embed="rId2"/>
          <a:stretch>
            <a:fillRect/>
          </a:stretch>
        </p:blipFill>
        <p:spPr>
          <a:xfrm>
            <a:off x="0" y="0"/>
            <a:ext cx="18288000" cy="5143500"/>
          </a:xfrm>
          <a:prstGeom prst="rect">
            <a:avLst/>
          </a:prstGeom>
          <a:noFill/>
          <a:ln>
            <a:noFill/>
          </a:ln>
        </p:spPr>
      </p:pic>
      <p:sp>
        <p:nvSpPr>
          <p:cNvPr id="22" name="Google Shape;22;p5"/>
          <p:cNvSpPr txBox="1">
            <a:spLocks noGrp="1"/>
          </p:cNvSpPr>
          <p:nvPr>
            <p:ph type="body" idx="1" hasCustomPrompt="1"/>
          </p:nvPr>
        </p:nvSpPr>
        <p:spPr>
          <a:xfrm>
            <a:off x="870175" y="281930"/>
            <a:ext cx="16547649" cy="2804170"/>
          </a:xfrm>
          <a:prstGeom prst="rect">
            <a:avLst/>
          </a:prstGeom>
          <a:noFill/>
          <a:ln>
            <a:noFill/>
          </a:ln>
        </p:spPr>
        <p:txBody>
          <a:bodyPr spcFirstLastPara="1" wrap="square" lIns="91425" tIns="45700" rIns="91425" bIns="45700" anchor="ctr" anchorCtr="0">
            <a:noAutofit/>
          </a:bodyPr>
          <a:lstStyle>
            <a:lvl1pPr marL="457200" lvl="0" indent="-228600" algn="ctr" rtl="0">
              <a:spcBef>
                <a:spcPts val="400"/>
              </a:spcBef>
              <a:spcAft>
                <a:spcPts val="0"/>
              </a:spcAft>
              <a:buSzPts val="2300"/>
              <a:buFont typeface="Poppins" panose="00000500000000000000"/>
              <a:buNone/>
              <a:defRPr sz="6600" b="1" i="0" u="none" strike="noStrike" cap="none" dirty="0">
                <a:solidFill>
                  <a:srgbClr val="FFFFFF"/>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title</a:t>
            </a:r>
            <a:endParaRPr dirty="0"/>
          </a:p>
        </p:txBody>
      </p:sp>
      <p:sp>
        <p:nvSpPr>
          <p:cNvPr id="3" name="Google Shape;97;p13"/>
          <p:cNvSpPr/>
          <p:nvPr userDrawn="1"/>
        </p:nvSpPr>
        <p:spPr>
          <a:xfrm>
            <a:off x="1750959" y="4191249"/>
            <a:ext cx="1904503" cy="190450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98;p13"/>
          <p:cNvSpPr/>
          <p:nvPr userDrawn="1"/>
        </p:nvSpPr>
        <p:spPr>
          <a:xfrm>
            <a:off x="6044819" y="4191249"/>
            <a:ext cx="1904503" cy="190450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99;p13"/>
          <p:cNvSpPr/>
          <p:nvPr userDrawn="1"/>
        </p:nvSpPr>
        <p:spPr>
          <a:xfrm>
            <a:off x="10338678" y="4191249"/>
            <a:ext cx="1904503" cy="190450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00;p13"/>
          <p:cNvSpPr/>
          <p:nvPr userDrawn="1"/>
        </p:nvSpPr>
        <p:spPr>
          <a:xfrm>
            <a:off x="14632538" y="4191249"/>
            <a:ext cx="1904503" cy="190450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101;p13"/>
          <p:cNvSpPr txBox="1"/>
          <p:nvPr userDrawn="1"/>
        </p:nvSpPr>
        <p:spPr>
          <a:xfrm>
            <a:off x="2136141" y="4773613"/>
            <a:ext cx="1134000" cy="769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a:solidFill>
                  <a:srgbClr val="FDFDFD"/>
                </a:solidFill>
                <a:latin typeface="Poppins" panose="00000500000000000000"/>
                <a:ea typeface="Poppins" panose="00000500000000000000"/>
                <a:cs typeface="Poppins" panose="00000500000000000000"/>
                <a:sym typeface="Poppins" panose="00000500000000000000"/>
              </a:rPr>
              <a:t>1</a:t>
            </a:r>
            <a:endParaRPr lang="en-US" sz="5000" b="1" i="0" u="none" strike="noStrike" cap="none">
              <a:solidFill>
                <a:srgbClr val="FDFDFD"/>
              </a:solidFill>
              <a:latin typeface="Poppins" panose="00000500000000000000"/>
              <a:ea typeface="Poppins" panose="00000500000000000000"/>
              <a:cs typeface="Poppins" panose="00000500000000000000"/>
              <a:sym typeface="Poppins" panose="00000500000000000000"/>
            </a:endParaRPr>
          </a:p>
        </p:txBody>
      </p:sp>
      <p:sp>
        <p:nvSpPr>
          <p:cNvPr id="8" name="Google Shape;102;p13"/>
          <p:cNvSpPr txBox="1"/>
          <p:nvPr userDrawn="1"/>
        </p:nvSpPr>
        <p:spPr>
          <a:xfrm>
            <a:off x="6430000" y="4773613"/>
            <a:ext cx="1134000" cy="769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dirty="0">
                <a:solidFill>
                  <a:srgbClr val="FDFDFD"/>
                </a:solidFill>
                <a:latin typeface="Poppins" panose="00000500000000000000"/>
                <a:ea typeface="Poppins" panose="00000500000000000000"/>
                <a:cs typeface="Poppins" panose="00000500000000000000"/>
                <a:sym typeface="Poppins" panose="00000500000000000000"/>
              </a:rPr>
              <a:t>2</a:t>
            </a:r>
            <a:endParaRPr dirty="0"/>
          </a:p>
        </p:txBody>
      </p:sp>
      <p:sp>
        <p:nvSpPr>
          <p:cNvPr id="9" name="Google Shape;103;p13"/>
          <p:cNvSpPr txBox="1"/>
          <p:nvPr userDrawn="1"/>
        </p:nvSpPr>
        <p:spPr>
          <a:xfrm>
            <a:off x="10723860" y="4773613"/>
            <a:ext cx="1134000" cy="769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a:solidFill>
                  <a:srgbClr val="FDFDFD"/>
                </a:solidFill>
                <a:latin typeface="Poppins" panose="00000500000000000000"/>
                <a:ea typeface="Poppins" panose="00000500000000000000"/>
                <a:cs typeface="Poppins" panose="00000500000000000000"/>
                <a:sym typeface="Poppins" panose="00000500000000000000"/>
              </a:rPr>
              <a:t>3</a:t>
            </a:r>
            <a:endParaRPr lang="en-US" sz="5000" b="1" i="0" u="none" strike="noStrike" cap="none">
              <a:solidFill>
                <a:srgbClr val="FDFDFD"/>
              </a:solidFill>
              <a:latin typeface="Poppins" panose="00000500000000000000"/>
              <a:ea typeface="Poppins" panose="00000500000000000000"/>
              <a:cs typeface="Poppins" panose="00000500000000000000"/>
              <a:sym typeface="Poppins" panose="00000500000000000000"/>
            </a:endParaRPr>
          </a:p>
        </p:txBody>
      </p:sp>
      <p:sp>
        <p:nvSpPr>
          <p:cNvPr id="10" name="Google Shape;104;p13"/>
          <p:cNvSpPr txBox="1"/>
          <p:nvPr userDrawn="1"/>
        </p:nvSpPr>
        <p:spPr>
          <a:xfrm>
            <a:off x="15017719" y="4773613"/>
            <a:ext cx="1134000" cy="769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000" b="1" i="0" u="none" strike="noStrike" cap="none">
                <a:solidFill>
                  <a:srgbClr val="FDFDFD"/>
                </a:solidFill>
                <a:latin typeface="Poppins" panose="00000500000000000000"/>
                <a:ea typeface="Poppins" panose="00000500000000000000"/>
                <a:cs typeface="Poppins" panose="00000500000000000000"/>
                <a:sym typeface="Poppins" panose="00000500000000000000"/>
              </a:rPr>
              <a:t>4</a:t>
            </a:r>
            <a:endParaRPr lang="en-US" sz="5000" b="1" i="0" u="none" strike="noStrike" cap="none">
              <a:solidFill>
                <a:srgbClr val="FDFDFD"/>
              </a:solidFill>
              <a:latin typeface="Poppins" panose="00000500000000000000"/>
              <a:ea typeface="Poppins" panose="00000500000000000000"/>
              <a:cs typeface="Poppins" panose="00000500000000000000"/>
              <a:sym typeface="Poppins" panose="00000500000000000000"/>
            </a:endParaRPr>
          </a:p>
        </p:txBody>
      </p:sp>
      <p:sp>
        <p:nvSpPr>
          <p:cNvPr id="16" name="Google Shape;22;p5"/>
          <p:cNvSpPr txBox="1">
            <a:spLocks noGrp="1"/>
          </p:cNvSpPr>
          <p:nvPr>
            <p:ph type="body" idx="10" hasCustomPrompt="1"/>
          </p:nvPr>
        </p:nvSpPr>
        <p:spPr>
          <a:xfrm>
            <a:off x="1307783" y="6535420"/>
            <a:ext cx="3132900" cy="2795700"/>
          </a:xfrm>
          <a:prstGeom prst="rect">
            <a:avLst/>
          </a:prstGeom>
          <a:noFill/>
          <a:ln>
            <a:noFill/>
          </a:ln>
        </p:spPr>
        <p:txBody>
          <a:bodyPr spcFirstLastPara="1" wrap="square" lIns="91425" tIns="45700" rIns="91425" bIns="45700" anchor="t" anchorCtr="0">
            <a:noAutofit/>
          </a:bodyPr>
          <a:lstStyle>
            <a:lvl1pPr marL="457200" lvl="0" indent="-228600" algn="just" rtl="0">
              <a:spcBef>
                <a:spcPts val="400"/>
              </a:spcBef>
              <a:spcAft>
                <a:spcPts val="0"/>
              </a:spcAft>
              <a:buSzPts val="2300"/>
              <a:buFont typeface="Poppins" panose="00000500000000000000"/>
              <a:buNone/>
              <a:defRPr sz="2300" b="0" i="0" u="none" strike="noStrike" cap="none" dirty="0">
                <a:solidFill>
                  <a:srgbClr val="00000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content1</a:t>
            </a:r>
            <a:endParaRPr dirty="0"/>
          </a:p>
        </p:txBody>
      </p:sp>
      <p:sp>
        <p:nvSpPr>
          <p:cNvPr id="17" name="Google Shape;22;p5"/>
          <p:cNvSpPr txBox="1">
            <a:spLocks noGrp="1"/>
          </p:cNvSpPr>
          <p:nvPr>
            <p:ph type="body" idx="11" hasCustomPrompt="1"/>
          </p:nvPr>
        </p:nvSpPr>
        <p:spPr>
          <a:xfrm>
            <a:off x="5441633" y="6554470"/>
            <a:ext cx="3132900" cy="2795700"/>
          </a:xfrm>
          <a:prstGeom prst="rect">
            <a:avLst/>
          </a:prstGeom>
          <a:noFill/>
          <a:ln>
            <a:noFill/>
          </a:ln>
        </p:spPr>
        <p:txBody>
          <a:bodyPr spcFirstLastPara="1" wrap="square" lIns="91425" tIns="45700" rIns="91425" bIns="45700" anchor="t" anchorCtr="0">
            <a:noAutofit/>
          </a:bodyPr>
          <a:lstStyle>
            <a:lvl1pPr marL="457200" lvl="0" indent="-228600" algn="just" rtl="0">
              <a:spcBef>
                <a:spcPts val="400"/>
              </a:spcBef>
              <a:spcAft>
                <a:spcPts val="0"/>
              </a:spcAft>
              <a:buSzPts val="2300"/>
              <a:buFont typeface="Poppins" panose="00000500000000000000"/>
              <a:buNone/>
              <a:defRPr sz="2300" b="0" i="0" u="none" strike="noStrike" cap="none" dirty="0">
                <a:solidFill>
                  <a:srgbClr val="00000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content2</a:t>
            </a:r>
            <a:endParaRPr dirty="0"/>
          </a:p>
        </p:txBody>
      </p:sp>
      <p:sp>
        <p:nvSpPr>
          <p:cNvPr id="18" name="Google Shape;22;p5"/>
          <p:cNvSpPr txBox="1">
            <a:spLocks noGrp="1"/>
          </p:cNvSpPr>
          <p:nvPr>
            <p:ph type="body" idx="12" hasCustomPrompt="1"/>
          </p:nvPr>
        </p:nvSpPr>
        <p:spPr>
          <a:xfrm>
            <a:off x="9765983" y="6573520"/>
            <a:ext cx="3132900" cy="2795700"/>
          </a:xfrm>
          <a:prstGeom prst="rect">
            <a:avLst/>
          </a:prstGeom>
          <a:noFill/>
          <a:ln>
            <a:noFill/>
          </a:ln>
        </p:spPr>
        <p:txBody>
          <a:bodyPr spcFirstLastPara="1" wrap="square" lIns="91425" tIns="45700" rIns="91425" bIns="45700" anchor="t" anchorCtr="0">
            <a:noAutofit/>
          </a:bodyPr>
          <a:lstStyle>
            <a:lvl1pPr marL="457200" lvl="0" indent="-228600" algn="just" rtl="0">
              <a:spcBef>
                <a:spcPts val="400"/>
              </a:spcBef>
              <a:spcAft>
                <a:spcPts val="0"/>
              </a:spcAft>
              <a:buSzPts val="2300"/>
              <a:buFont typeface="Poppins" panose="00000500000000000000"/>
              <a:buNone/>
              <a:defRPr sz="2300" b="0" i="0" u="none" strike="noStrike" cap="none" dirty="0">
                <a:solidFill>
                  <a:srgbClr val="00000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content3</a:t>
            </a:r>
            <a:endParaRPr dirty="0"/>
          </a:p>
        </p:txBody>
      </p:sp>
      <p:sp>
        <p:nvSpPr>
          <p:cNvPr id="19" name="Google Shape;22;p5"/>
          <p:cNvSpPr txBox="1">
            <a:spLocks noGrp="1"/>
          </p:cNvSpPr>
          <p:nvPr>
            <p:ph type="body" idx="13" hasCustomPrompt="1"/>
          </p:nvPr>
        </p:nvSpPr>
        <p:spPr>
          <a:xfrm>
            <a:off x="14128433" y="6592570"/>
            <a:ext cx="3132900" cy="2795700"/>
          </a:xfrm>
          <a:prstGeom prst="rect">
            <a:avLst/>
          </a:prstGeom>
          <a:noFill/>
          <a:ln>
            <a:noFill/>
          </a:ln>
        </p:spPr>
        <p:txBody>
          <a:bodyPr spcFirstLastPara="1" wrap="square" lIns="91425" tIns="45700" rIns="91425" bIns="45700" anchor="t" anchorCtr="0">
            <a:noAutofit/>
          </a:bodyPr>
          <a:lstStyle>
            <a:lvl1pPr marL="457200" lvl="0" indent="-228600" algn="just" rtl="0">
              <a:spcBef>
                <a:spcPts val="400"/>
              </a:spcBef>
              <a:spcAft>
                <a:spcPts val="0"/>
              </a:spcAft>
              <a:buSzPts val="2300"/>
              <a:buFont typeface="Poppins" panose="00000500000000000000"/>
              <a:buNone/>
              <a:defRPr sz="2300" b="0" i="0" u="none" strike="noStrike" cap="none" dirty="0">
                <a:solidFill>
                  <a:srgbClr val="00000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content4</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matchingName="Comparison">
  <p:cSld name="IMAGE_PARAGRAPH">
    <p:bg>
      <p:bgPr>
        <a:solidFill>
          <a:srgbClr val="F0F0F0"/>
        </a:solidFill>
        <a:effectLst/>
      </p:bgPr>
    </p:bg>
    <p:spTree>
      <p:nvGrpSpPr>
        <p:cNvPr id="1" name="Shape 48"/>
        <p:cNvGrpSpPr/>
        <p:nvPr/>
      </p:nvGrpSpPr>
      <p:grpSpPr>
        <a:xfrm>
          <a:off x="0" y="0"/>
          <a:ext cx="0" cy="0"/>
          <a:chOff x="0" y="0"/>
          <a:chExt cx="0" cy="0"/>
        </a:xfrm>
      </p:grpSpPr>
      <p:grpSp>
        <p:nvGrpSpPr>
          <p:cNvPr id="3" name="Google Shape;331;p23"/>
          <p:cNvGrpSpPr/>
          <p:nvPr userDrawn="1"/>
        </p:nvGrpSpPr>
        <p:grpSpPr>
          <a:xfrm>
            <a:off x="0" y="-136061"/>
            <a:ext cx="5794347" cy="10423061"/>
            <a:chOff x="0" y="-38100"/>
            <a:chExt cx="1622546" cy="2918689"/>
          </a:xfrm>
        </p:grpSpPr>
        <p:sp>
          <p:nvSpPr>
            <p:cNvPr id="4" name="Google Shape;332;p23"/>
            <p:cNvSpPr/>
            <p:nvPr/>
          </p:nvSpPr>
          <p:spPr>
            <a:xfrm>
              <a:off x="0" y="0"/>
              <a:ext cx="1622546" cy="2880589"/>
            </a:xfrm>
            <a:custGeom>
              <a:avLst/>
              <a:gdLst/>
              <a:ahLst/>
              <a:cxnLst/>
              <a:rect l="l" t="t" r="r" b="b"/>
              <a:pathLst>
                <a:path w="1622546" h="2880589" extrusionOk="0">
                  <a:moveTo>
                    <a:pt x="0" y="0"/>
                  </a:moveTo>
                  <a:lnTo>
                    <a:pt x="1622546" y="0"/>
                  </a:lnTo>
                  <a:lnTo>
                    <a:pt x="1622546" y="2880589"/>
                  </a:lnTo>
                  <a:lnTo>
                    <a:pt x="0" y="2880589"/>
                  </a:lnTo>
                  <a:close/>
                </a:path>
              </a:pathLst>
            </a:custGeom>
            <a:solidFill>
              <a:srgbClr val="145DA0"/>
            </a:solidFill>
            <a:ln>
              <a:noFill/>
            </a:ln>
          </p:spPr>
          <p:txBody>
            <a:bodyPr/>
            <a:lstStyle/>
            <a:p>
              <a:endParaRPr lang="en-US"/>
            </a:p>
          </p:txBody>
        </p:sp>
        <p:sp>
          <p:nvSpPr>
            <p:cNvPr id="5" name="Google Shape;333;p23"/>
            <p:cNvSpPr txBox="1"/>
            <p:nvPr/>
          </p:nvSpPr>
          <p:spPr>
            <a:xfrm>
              <a:off x="0" y="-38100"/>
              <a:ext cx="1622546" cy="2918689"/>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2" name="Google Shape;22;p5"/>
          <p:cNvSpPr txBox="1">
            <a:spLocks noGrp="1"/>
          </p:cNvSpPr>
          <p:nvPr>
            <p:ph type="body" idx="1" hasCustomPrompt="1"/>
          </p:nvPr>
        </p:nvSpPr>
        <p:spPr>
          <a:xfrm>
            <a:off x="6108925" y="58986"/>
            <a:ext cx="11626625" cy="2804170"/>
          </a:xfrm>
          <a:prstGeom prst="rect">
            <a:avLst/>
          </a:prstGeom>
          <a:noFill/>
          <a:ln>
            <a:noFill/>
          </a:ln>
        </p:spPr>
        <p:txBody>
          <a:bodyPr spcFirstLastPara="1" wrap="square" lIns="91425" tIns="45700" rIns="91425" bIns="45700" anchor="ctr" anchorCtr="0">
            <a:noAutofit/>
          </a:bodyPr>
          <a:lstStyle>
            <a:lvl1pPr marL="457200" lvl="0" indent="-228600" algn="l" rtl="0">
              <a:spcBef>
                <a:spcPts val="400"/>
              </a:spcBef>
              <a:spcAft>
                <a:spcPts val="0"/>
              </a:spcAft>
              <a:buSzPts val="2300"/>
              <a:buFont typeface="Poppins" panose="00000500000000000000"/>
              <a:buNone/>
              <a:defRPr sz="6600" b="1" i="0" u="none" strike="noStrike" cap="none" dirty="0">
                <a:solidFill>
                  <a:srgbClr val="00569E"/>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title</a:t>
            </a:r>
            <a:endParaRPr dirty="0"/>
          </a:p>
        </p:txBody>
      </p:sp>
      <p:sp>
        <p:nvSpPr>
          <p:cNvPr id="13" name="Google Shape;22;p5"/>
          <p:cNvSpPr txBox="1">
            <a:spLocks noGrp="1"/>
          </p:cNvSpPr>
          <p:nvPr>
            <p:ph type="body" idx="10" hasCustomPrompt="1"/>
          </p:nvPr>
        </p:nvSpPr>
        <p:spPr>
          <a:xfrm>
            <a:off x="6108925" y="3468936"/>
            <a:ext cx="11626625" cy="6284664"/>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300"/>
              <a:buFont typeface="Poppins" panose="00000500000000000000"/>
              <a:buNone/>
              <a:defRPr sz="2300" b="0" i="0" u="none" strike="noStrike" cap="none" dirty="0">
                <a:solidFill>
                  <a:srgbClr val="00000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content</a:t>
            </a:r>
            <a:endParaRPr dirty="0"/>
          </a:p>
        </p:txBody>
      </p:sp>
      <p:sp>
        <p:nvSpPr>
          <p:cNvPr id="15" name="Picture Placeholder 14"/>
          <p:cNvSpPr>
            <a:spLocks noGrp="1"/>
          </p:cNvSpPr>
          <p:nvPr>
            <p:ph type="pic" sz="quarter" idx="11" hasCustomPrompt="1"/>
          </p:nvPr>
        </p:nvSpPr>
        <p:spPr>
          <a:xfrm>
            <a:off x="0" y="0"/>
            <a:ext cx="5794375" cy="10287000"/>
          </a:xfrm>
          <a:prstGeom prst="rect">
            <a:avLst/>
          </a:prstGeom>
        </p:spPr>
        <p:txBody>
          <a:bodyPr/>
          <a:lstStyle>
            <a:lvl1pPr>
              <a:defRPr/>
            </a:lvl1pPr>
          </a:lstStyle>
          <a:p>
            <a:r>
              <a:rPr lang="en-US" dirty="0"/>
              <a:t>image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matchingName="Comparison">
  <p:cSld name="PARAGRAPH">
    <p:bg>
      <p:bgPr>
        <a:solidFill>
          <a:srgbClr val="F0F0F0"/>
        </a:solidFill>
        <a:effectLst/>
      </p:bgPr>
    </p:bg>
    <p:spTree>
      <p:nvGrpSpPr>
        <p:cNvPr id="1" name="Shape 48"/>
        <p:cNvGrpSpPr/>
        <p:nvPr/>
      </p:nvGrpSpPr>
      <p:grpSpPr>
        <a:xfrm>
          <a:off x="0" y="0"/>
          <a:ext cx="0" cy="0"/>
          <a:chOff x="0" y="0"/>
          <a:chExt cx="0" cy="0"/>
        </a:xfrm>
      </p:grpSpPr>
      <p:grpSp>
        <p:nvGrpSpPr>
          <p:cNvPr id="3" name="Google Shape;331;p23"/>
          <p:cNvGrpSpPr/>
          <p:nvPr userDrawn="1"/>
        </p:nvGrpSpPr>
        <p:grpSpPr>
          <a:xfrm>
            <a:off x="0" y="-136061"/>
            <a:ext cx="5794347" cy="10423061"/>
            <a:chOff x="0" y="-38100"/>
            <a:chExt cx="1622546" cy="2918689"/>
          </a:xfrm>
        </p:grpSpPr>
        <p:sp>
          <p:nvSpPr>
            <p:cNvPr id="4" name="Google Shape;332;p23"/>
            <p:cNvSpPr/>
            <p:nvPr/>
          </p:nvSpPr>
          <p:spPr>
            <a:xfrm>
              <a:off x="0" y="0"/>
              <a:ext cx="1622546" cy="2880589"/>
            </a:xfrm>
            <a:custGeom>
              <a:avLst/>
              <a:gdLst/>
              <a:ahLst/>
              <a:cxnLst/>
              <a:rect l="l" t="t" r="r" b="b"/>
              <a:pathLst>
                <a:path w="1622546" h="2880589" extrusionOk="0">
                  <a:moveTo>
                    <a:pt x="0" y="0"/>
                  </a:moveTo>
                  <a:lnTo>
                    <a:pt x="1622546" y="0"/>
                  </a:lnTo>
                  <a:lnTo>
                    <a:pt x="1622546" y="2880589"/>
                  </a:lnTo>
                  <a:lnTo>
                    <a:pt x="0" y="2880589"/>
                  </a:lnTo>
                  <a:close/>
                </a:path>
              </a:pathLst>
            </a:custGeom>
            <a:solidFill>
              <a:srgbClr val="145DA0"/>
            </a:solidFill>
            <a:ln>
              <a:noFill/>
            </a:ln>
          </p:spPr>
          <p:txBody>
            <a:bodyPr/>
            <a:lstStyle/>
            <a:p>
              <a:endParaRPr lang="en-US"/>
            </a:p>
          </p:txBody>
        </p:sp>
        <p:sp>
          <p:nvSpPr>
            <p:cNvPr id="5" name="Google Shape;333;p23"/>
            <p:cNvSpPr txBox="1"/>
            <p:nvPr/>
          </p:nvSpPr>
          <p:spPr>
            <a:xfrm>
              <a:off x="0" y="-38100"/>
              <a:ext cx="1622546" cy="2918689"/>
            </a:xfrm>
            <a:prstGeom prst="rect">
              <a:avLst/>
            </a:prstGeom>
            <a:noFill/>
            <a:ln>
              <a:noFill/>
            </a:ln>
          </p:spPr>
          <p:txBody>
            <a:bodyPr spcFirstLastPara="1" wrap="square" lIns="50800" tIns="50800" rIns="50800" bIns="50800" anchor="ctr" anchorCtr="0">
              <a:noAutofit/>
            </a:bodyPr>
            <a:lstStyle/>
            <a:p>
              <a:pPr marL="0" marR="0" lvl="0" indent="0" algn="ctr" rtl="0">
                <a:lnSpc>
                  <a:spcPct val="148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2" name="Google Shape;22;p5"/>
          <p:cNvSpPr txBox="1">
            <a:spLocks noGrp="1"/>
          </p:cNvSpPr>
          <p:nvPr>
            <p:ph type="body" idx="1" hasCustomPrompt="1"/>
          </p:nvPr>
        </p:nvSpPr>
        <p:spPr>
          <a:xfrm>
            <a:off x="6108925" y="58986"/>
            <a:ext cx="11626625" cy="2804170"/>
          </a:xfrm>
          <a:prstGeom prst="rect">
            <a:avLst/>
          </a:prstGeom>
          <a:noFill/>
          <a:ln>
            <a:noFill/>
          </a:ln>
        </p:spPr>
        <p:txBody>
          <a:bodyPr spcFirstLastPara="1" wrap="square" lIns="91425" tIns="45700" rIns="91425" bIns="45700" anchor="ctr" anchorCtr="0">
            <a:noAutofit/>
          </a:bodyPr>
          <a:lstStyle>
            <a:lvl1pPr marL="457200" lvl="0" indent="-228600" algn="l" rtl="0">
              <a:spcBef>
                <a:spcPts val="400"/>
              </a:spcBef>
              <a:spcAft>
                <a:spcPts val="0"/>
              </a:spcAft>
              <a:buSzPts val="2300"/>
              <a:buFont typeface="Poppins" panose="00000500000000000000"/>
              <a:buNone/>
              <a:defRPr sz="6600" b="1" i="0" u="none" strike="noStrike" cap="none" dirty="0">
                <a:solidFill>
                  <a:srgbClr val="00569E"/>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title</a:t>
            </a:r>
            <a:endParaRPr dirty="0"/>
          </a:p>
        </p:txBody>
      </p:sp>
      <p:sp>
        <p:nvSpPr>
          <p:cNvPr id="13" name="Google Shape;22;p5"/>
          <p:cNvSpPr txBox="1">
            <a:spLocks noGrp="1"/>
          </p:cNvSpPr>
          <p:nvPr>
            <p:ph type="body" idx="10" hasCustomPrompt="1"/>
          </p:nvPr>
        </p:nvSpPr>
        <p:spPr>
          <a:xfrm>
            <a:off x="6108925" y="3468936"/>
            <a:ext cx="11626625" cy="6284664"/>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300"/>
              <a:buFont typeface="Poppins" panose="00000500000000000000"/>
              <a:buNone/>
              <a:defRPr sz="2400" b="0" i="0" u="none" strike="noStrike" cap="none" dirty="0">
                <a:solidFill>
                  <a:srgbClr val="000000"/>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pPr marL="457200" marR="0" lvl="0" indent="-228600" algn="l" defTabSz="914400" rtl="0" eaLnBrk="1" fontAlgn="auto" latinLnBrk="0" hangingPunct="1">
              <a:lnSpc>
                <a:spcPct val="100000"/>
              </a:lnSpc>
              <a:spcBef>
                <a:spcPts val="400"/>
              </a:spcBef>
              <a:spcAft>
                <a:spcPts val="0"/>
              </a:spcAft>
              <a:buClr>
                <a:srgbClr val="000000"/>
              </a:buClr>
              <a:buSzPts val="2300"/>
              <a:buFont typeface="Poppins" panose="00000500000000000000"/>
              <a:buNone/>
              <a:defRPr/>
            </a:pPr>
            <a:r>
              <a:rPr lang="en-US" dirty="0"/>
              <a:t>content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matchingName="Comparison">
  <p:cSld name="DIVIDED CONTENT">
    <p:bg>
      <p:bgPr>
        <a:solidFill>
          <a:srgbClr val="145DA0"/>
        </a:solidFill>
        <a:effectLst/>
      </p:bgPr>
    </p:bg>
    <p:spTree>
      <p:nvGrpSpPr>
        <p:cNvPr id="1" name="Shape 48"/>
        <p:cNvGrpSpPr/>
        <p:nvPr/>
      </p:nvGrpSpPr>
      <p:grpSpPr>
        <a:xfrm>
          <a:off x="0" y="0"/>
          <a:ext cx="0" cy="0"/>
          <a:chOff x="0" y="0"/>
          <a:chExt cx="0" cy="0"/>
        </a:xfrm>
      </p:grpSpPr>
      <p:sp>
        <p:nvSpPr>
          <p:cNvPr id="2" name="Google Shape;22;p5"/>
          <p:cNvSpPr txBox="1">
            <a:spLocks noGrp="1"/>
          </p:cNvSpPr>
          <p:nvPr>
            <p:ph type="body" idx="1" hasCustomPrompt="1"/>
          </p:nvPr>
        </p:nvSpPr>
        <p:spPr>
          <a:xfrm>
            <a:off x="666749" y="281930"/>
            <a:ext cx="16954502" cy="1584970"/>
          </a:xfrm>
          <a:prstGeom prst="rect">
            <a:avLst/>
          </a:prstGeom>
          <a:noFill/>
          <a:ln>
            <a:noFill/>
          </a:ln>
        </p:spPr>
        <p:txBody>
          <a:bodyPr spcFirstLastPara="1" wrap="square" lIns="91425" tIns="45700" rIns="91425" bIns="45700" anchor="ctr" anchorCtr="0">
            <a:noAutofit/>
          </a:bodyPr>
          <a:lstStyle>
            <a:lvl1pPr marL="457200" lvl="0" indent="-228600" algn="ctr" rtl="0">
              <a:spcBef>
                <a:spcPts val="400"/>
              </a:spcBef>
              <a:spcAft>
                <a:spcPts val="0"/>
              </a:spcAft>
              <a:buSzPts val="2300"/>
              <a:buFont typeface="Poppins" panose="00000500000000000000"/>
              <a:buNone/>
              <a:defRPr sz="6600" b="1" i="0" u="none" strike="noStrike" cap="none" dirty="0">
                <a:solidFill>
                  <a:srgbClr val="FFFFFF"/>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title</a:t>
            </a:r>
            <a:endParaRPr dirty="0"/>
          </a:p>
        </p:txBody>
      </p:sp>
      <p:sp>
        <p:nvSpPr>
          <p:cNvPr id="7" name="Content Placeholder 6"/>
          <p:cNvSpPr>
            <a:spLocks noGrp="1"/>
          </p:cNvSpPr>
          <p:nvPr>
            <p:ph sz="quarter" idx="10" hasCustomPrompt="1"/>
          </p:nvPr>
        </p:nvSpPr>
        <p:spPr>
          <a:xfrm>
            <a:off x="666749" y="2514600"/>
            <a:ext cx="8477251" cy="7489825"/>
          </a:xfrm>
          <a:prstGeom prst="rect">
            <a:avLst/>
          </a:prstGeom>
        </p:spPr>
        <p:txBody>
          <a:bodyPr/>
          <a:lstStyle>
            <a:lvl1pPr>
              <a:lnSpc>
                <a:spcPct val="150000"/>
              </a:lnSpc>
              <a:defRPr sz="2400">
                <a:latin typeface="Poppins" panose="00000500000000000000" pitchFamily="2" charset="0"/>
                <a:cs typeface="Poppins" panose="00000500000000000000" pitchFamily="2" charset="0"/>
              </a:defRPr>
            </a:lvl1pPr>
          </a:lstStyle>
          <a:p>
            <a:pPr lvl="0"/>
            <a:r>
              <a:rPr lang="en-US" dirty="0"/>
              <a:t>cotnent1</a:t>
            </a:r>
            <a:endParaRPr lang="en-US" dirty="0"/>
          </a:p>
        </p:txBody>
      </p:sp>
      <p:sp>
        <p:nvSpPr>
          <p:cNvPr id="8" name="Content Placeholder 6"/>
          <p:cNvSpPr>
            <a:spLocks noGrp="1"/>
          </p:cNvSpPr>
          <p:nvPr>
            <p:ph sz="quarter" idx="11" hasCustomPrompt="1"/>
          </p:nvPr>
        </p:nvSpPr>
        <p:spPr>
          <a:xfrm>
            <a:off x="9144000" y="2514599"/>
            <a:ext cx="8477251" cy="7489825"/>
          </a:xfrm>
          <a:prstGeom prst="rect">
            <a:avLst/>
          </a:prstGeom>
        </p:spPr>
        <p:txBody>
          <a:bodyPr/>
          <a:lstStyle>
            <a:lvl1pPr>
              <a:lnSpc>
                <a:spcPct val="150000"/>
              </a:lnSpc>
              <a:defRPr sz="2400">
                <a:latin typeface="Poppins" panose="00000500000000000000" pitchFamily="2" charset="0"/>
                <a:cs typeface="Poppins" panose="00000500000000000000" pitchFamily="2" charset="0"/>
              </a:defRPr>
            </a:lvl1pPr>
          </a:lstStyle>
          <a:p>
            <a:pPr lvl="0"/>
            <a:r>
              <a:rPr lang="en-US" dirty="0"/>
              <a:t>content2</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matchingName="Comparison">
  <p:cSld name="ONE_CONTENT">
    <p:bg>
      <p:bgPr>
        <a:solidFill>
          <a:srgbClr val="145DA0"/>
        </a:solidFill>
        <a:effectLst/>
      </p:bgPr>
    </p:bg>
    <p:spTree>
      <p:nvGrpSpPr>
        <p:cNvPr id="1" name="Shape 48"/>
        <p:cNvGrpSpPr/>
        <p:nvPr/>
      </p:nvGrpSpPr>
      <p:grpSpPr>
        <a:xfrm>
          <a:off x="0" y="0"/>
          <a:ext cx="0" cy="0"/>
          <a:chOff x="0" y="0"/>
          <a:chExt cx="0" cy="0"/>
        </a:xfrm>
      </p:grpSpPr>
      <p:sp>
        <p:nvSpPr>
          <p:cNvPr id="2" name="Google Shape;22;p5"/>
          <p:cNvSpPr txBox="1">
            <a:spLocks noGrp="1"/>
          </p:cNvSpPr>
          <p:nvPr>
            <p:ph type="body" idx="1" hasCustomPrompt="1"/>
          </p:nvPr>
        </p:nvSpPr>
        <p:spPr>
          <a:xfrm>
            <a:off x="666749" y="281930"/>
            <a:ext cx="16954502" cy="1584970"/>
          </a:xfrm>
          <a:prstGeom prst="rect">
            <a:avLst/>
          </a:prstGeom>
          <a:noFill/>
          <a:ln>
            <a:noFill/>
          </a:ln>
        </p:spPr>
        <p:txBody>
          <a:bodyPr spcFirstLastPara="1" wrap="square" lIns="91425" tIns="45700" rIns="91425" bIns="45700" anchor="ctr" anchorCtr="0">
            <a:noAutofit/>
          </a:bodyPr>
          <a:lstStyle>
            <a:lvl1pPr marL="457200" lvl="0" indent="-228600" algn="ctr" rtl="0">
              <a:spcBef>
                <a:spcPts val="400"/>
              </a:spcBef>
              <a:spcAft>
                <a:spcPts val="0"/>
              </a:spcAft>
              <a:buSzPts val="2300"/>
              <a:buFont typeface="Poppins" panose="00000500000000000000"/>
              <a:buNone/>
              <a:defRPr sz="6600" b="1" i="0" u="none" strike="noStrike" cap="none" dirty="0">
                <a:solidFill>
                  <a:srgbClr val="FFFFFF"/>
                </a:solidFill>
                <a:latin typeface="Poppins" panose="00000500000000000000"/>
                <a:ea typeface="Poppins" panose="00000500000000000000"/>
                <a:cs typeface="Poppins" panose="00000500000000000000"/>
                <a:sym typeface="Arial" panose="020B0604020202020204"/>
              </a:defRPr>
            </a:lvl1pPr>
            <a:lvl2pPr marL="914400" lvl="1" indent="-228600" algn="l" rtl="0">
              <a:spcBef>
                <a:spcPts val="36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2pPr>
            <a:lvl3pPr marL="1371600" lvl="2" indent="-228600" algn="l" rtl="0">
              <a:spcBef>
                <a:spcPts val="32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3pPr>
            <a:lvl4pPr marL="1828800" lvl="3"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4pPr>
            <a:lvl5pPr marL="2286000" lvl="4"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5pPr>
            <a:lvl6pPr marL="2743200" lvl="5"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6pPr>
            <a:lvl7pPr marL="3200400" lvl="6"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7pPr>
            <a:lvl8pPr marL="3657600" lvl="7"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8pPr>
            <a:lvl9pPr marL="4114800" lvl="8" indent="-228600" algn="l" rtl="0">
              <a:spcBef>
                <a:spcPts val="280"/>
              </a:spcBef>
              <a:spcAft>
                <a:spcPts val="0"/>
              </a:spcAft>
              <a:buSzPts val="2300"/>
              <a:buFont typeface="Poppins" panose="00000500000000000000"/>
              <a:buNone/>
              <a:defRPr>
                <a:latin typeface="Poppins" panose="00000500000000000000"/>
                <a:ea typeface="Poppins" panose="00000500000000000000"/>
                <a:cs typeface="Poppins" panose="00000500000000000000"/>
                <a:sym typeface="Poppins" panose="00000500000000000000"/>
              </a:defRPr>
            </a:lvl9pPr>
          </a:lstStyle>
          <a:p>
            <a:r>
              <a:rPr lang="en-US" dirty="0"/>
              <a:t>title</a:t>
            </a:r>
            <a:endParaRPr dirty="0"/>
          </a:p>
        </p:txBody>
      </p:sp>
      <p:sp>
        <p:nvSpPr>
          <p:cNvPr id="7" name="Content Placeholder 6"/>
          <p:cNvSpPr>
            <a:spLocks noGrp="1"/>
          </p:cNvSpPr>
          <p:nvPr>
            <p:ph sz="quarter" idx="10" hasCustomPrompt="1"/>
          </p:nvPr>
        </p:nvSpPr>
        <p:spPr>
          <a:xfrm>
            <a:off x="666749" y="2514600"/>
            <a:ext cx="16954502" cy="7489825"/>
          </a:xfrm>
          <a:prstGeom prst="rect">
            <a:avLst/>
          </a:prstGeom>
        </p:spPr>
        <p:txBody>
          <a:bodyPr/>
          <a:lstStyle>
            <a:lvl1pPr>
              <a:defRPr sz="2400">
                <a:latin typeface="Poppins" panose="00000500000000000000" pitchFamily="2" charset="0"/>
                <a:cs typeface="Poppins" panose="00000500000000000000" pitchFamily="2" charset="0"/>
              </a:defRPr>
            </a:lvl1pPr>
          </a:lstStyle>
          <a:p>
            <a:pPr lvl="0"/>
            <a:r>
              <a:rPr lang="en-US" dirty="0"/>
              <a:t>content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matchingName="Content with Caption">
  <p:cSld name="NEW_MODULE">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hasCustomPrompt="1"/>
          </p:nvPr>
        </p:nvSpPr>
        <p:spPr>
          <a:xfrm>
            <a:off x="1746250" y="2216943"/>
            <a:ext cx="14065250" cy="5853113"/>
          </a:xfrm>
          <a:prstGeom prst="rect">
            <a:avLst/>
          </a:prstGeom>
          <a:noFill/>
          <a:ln>
            <a:noFill/>
          </a:ln>
        </p:spPr>
        <p:txBody>
          <a:bodyPr spcFirstLastPara="1" wrap="square" lIns="91425" tIns="45700" rIns="91425" bIns="45700" anchor="ctr" anchorCtr="0">
            <a:normAutofit/>
          </a:bodyPr>
          <a:lstStyle>
            <a:lvl1pPr marL="82550" lvl="0" indent="0" algn="ctr">
              <a:spcBef>
                <a:spcPts val="640"/>
              </a:spcBef>
              <a:spcAft>
                <a:spcPts val="0"/>
              </a:spcAft>
              <a:buClr>
                <a:schemeClr val="dk1"/>
              </a:buClr>
              <a:buSzPts val="2300"/>
              <a:buFont typeface="Poppins" panose="00000500000000000000"/>
              <a:buNone/>
              <a:defRPr sz="12470" b="1" i="0" u="none" strike="noStrike" cap="none" dirty="0">
                <a:solidFill>
                  <a:srgbClr val="FFFFFF"/>
                </a:solidFill>
                <a:latin typeface="Poppins" panose="00000500000000000000"/>
                <a:ea typeface="Poppins" panose="00000500000000000000"/>
                <a:cs typeface="Poppins" panose="00000500000000000000"/>
                <a:sym typeface="Arial" panose="020B0604020202020204"/>
              </a:defRPr>
            </a:lvl1pPr>
            <a:lvl2pPr marL="914400" lvl="1" indent="-374650" algn="l">
              <a:spcBef>
                <a:spcPts val="56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2pPr>
            <a:lvl3pPr marL="1371600" lvl="2" indent="-374650" algn="l">
              <a:spcBef>
                <a:spcPts val="48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3pPr>
            <a:lvl4pPr marL="1828800" lvl="3"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4pPr>
            <a:lvl5pPr marL="2286000" lvl="4"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5pPr>
            <a:lvl6pPr marL="2743200" lvl="5"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6pPr>
            <a:lvl7pPr marL="3200400" lvl="6"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7pPr>
            <a:lvl8pPr marL="3657600" lvl="7"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8pPr>
            <a:lvl9pPr marL="4114800" lvl="8" indent="-374650" algn="l">
              <a:spcBef>
                <a:spcPts val="400"/>
              </a:spcBef>
              <a:spcAft>
                <a:spcPts val="0"/>
              </a:spcAft>
              <a:buClr>
                <a:schemeClr val="dk1"/>
              </a:buClr>
              <a:buSzPts val="2300"/>
              <a:buFont typeface="Poppins" panose="00000500000000000000"/>
              <a:buChar char="•"/>
              <a:defRPr>
                <a:latin typeface="Poppins" panose="00000500000000000000"/>
                <a:ea typeface="Poppins" panose="00000500000000000000"/>
                <a:cs typeface="Poppins" panose="00000500000000000000"/>
                <a:sym typeface="Poppins" panose="00000500000000000000"/>
              </a:defRPr>
            </a:lvl9pPr>
          </a:lstStyle>
          <a:p>
            <a:r>
              <a:rPr lang="en-US" sz="12470" b="1" i="0" u="none" strike="noStrike" cap="none" dirty="0">
                <a:solidFill>
                  <a:srgbClr val="FFFFFF"/>
                </a:solidFill>
                <a:latin typeface="Poppins" panose="00000500000000000000"/>
                <a:cs typeface="Poppins" panose="00000500000000000000"/>
                <a:sym typeface="Arial" panose="020B0604020202020204"/>
              </a:rPr>
              <a:t>module</a:t>
            </a:r>
            <a:endParaRPr dirty="0"/>
          </a:p>
        </p:txBody>
      </p:sp>
      <p:sp>
        <p:nvSpPr>
          <p:cNvPr id="63" name="Google Shape;63;p9"/>
          <p:cNvSpPr/>
          <p:nvPr/>
        </p:nvSpPr>
        <p:spPr>
          <a:xfrm>
            <a:off x="14571926" y="-2688448"/>
            <a:ext cx="6435455" cy="6435455"/>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9"/>
          <p:cNvSpPr/>
          <p:nvPr/>
        </p:nvSpPr>
        <p:spPr>
          <a:xfrm>
            <a:off x="-2661372" y="6426551"/>
            <a:ext cx="6435455" cy="6435455"/>
          </a:xfrm>
          <a:custGeom>
            <a:avLst/>
            <a:gdLst/>
            <a:ahLst/>
            <a:cxnLst/>
            <a:rect l="l" t="t" r="r" b="b"/>
            <a:pathLst>
              <a:path w="1708150" h="1708150" extrusionOk="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p:sp>
        <p:nvSpPr>
          <p:cNvPr id="3" name="Text Placeholder 2"/>
          <p:cNvSpPr>
            <a:spLocks noGrp="1"/>
          </p:cNvSpPr>
          <p:nvPr>
            <p:ph type="body" idx="10"/>
          </p:nvPr>
        </p:nvSpPr>
        <p:spPr>
          <a:xfrm>
            <a:off x="680085" y="577215"/>
            <a:ext cx="15273020" cy="4315460"/>
          </a:xfrm>
        </p:spPr>
        <p:txBody>
          <a:bodyPr>
            <a:normAutofit lnSpcReduction="20000"/>
          </a:bodyPr>
          <a:lstStyle/>
          <a:p>
            <a:r>
              <a:rPr sz="9000"/>
              <a:t>Boshqaruv qarorlarini qabul qilishda Big Datadan foydalanish</a:t>
            </a:r>
            <a:endParaRPr sz="9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6108700" y="-635"/>
            <a:ext cx="11626850" cy="1586865"/>
          </a:xfrm>
        </p:spPr>
        <p:txBody>
          <a:bodyPr/>
          <a:lstStyle/>
          <a:p>
            <a:r>
              <a:rPr sz="6380"/>
              <a:t>Statistik Tahlil Usullari</a:t>
            </a:r>
            <a:endParaRPr sz="6380"/>
          </a:p>
        </p:txBody>
      </p:sp>
      <p:sp>
        <p:nvSpPr>
          <p:cNvPr id="3" name="Text Placeholder 2"/>
          <p:cNvSpPr>
            <a:spLocks noGrp="1"/>
          </p:cNvSpPr>
          <p:nvPr>
            <p:ph type="body" idx="10"/>
          </p:nvPr>
        </p:nvSpPr>
        <p:spPr>
          <a:xfrm>
            <a:off x="5794375" y="1749425"/>
            <a:ext cx="12494260" cy="8536940"/>
          </a:xfrm>
        </p:spPr>
        <p:txBody>
          <a:bodyPr/>
          <a:lstStyle/>
          <a:p>
            <a:pPr algn="l">
              <a:lnSpc>
                <a:spcPct val="110000"/>
              </a:lnSpc>
            </a:pPr>
            <a:r>
              <a:rPr lang="en-US" sz="3200">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Statistik tahlil usullari qaror qabul qilish jarayonida muhim ahamiyatga ega. Ularning asosiy maqsadi ma'lumotlarni tahlil qilish va to'g'ri xulosalar chiqarishdir.</a:t>
            </a:r>
            <a:endParaRPr sz="3200">
              <a:latin typeface="Arial" panose="020B0604020202020204" pitchFamily="34" charset="0"/>
              <a:cs typeface="Arial" panose="020B0604020202020204" pitchFamily="34" charset="0"/>
            </a:endParaRPr>
          </a:p>
          <a:p>
            <a:pPr algn="l">
              <a:lnSpc>
                <a:spcPct val="110000"/>
              </a:lnSpc>
            </a:pPr>
            <a:r>
              <a:rPr lang="en-US" sz="3200">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Descriptive statistikalar ma'lumotlarning asosiy xususiyatlarini ifodalaydi, masalan, o'rtacha, median va dispersiya kabi ko'rsatkichlar. Inferential statistikalar esa namunalardan foydalanib, kengroq aholi haqida xulosalar chiqarishga yordam beradi.</a:t>
            </a:r>
            <a:endParaRPr sz="3200">
              <a:latin typeface="Arial" panose="020B0604020202020204" pitchFamily="34" charset="0"/>
              <a:cs typeface="Arial" panose="020B0604020202020204" pitchFamily="34" charset="0"/>
            </a:endParaRPr>
          </a:p>
          <a:p>
            <a:pPr algn="l">
              <a:lnSpc>
                <a:spcPct val="110000"/>
              </a:lnSpc>
            </a:pPr>
            <a:r>
              <a:rPr lang="en-US" sz="3200">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Namuna olish jarayoni tahlil qilinadigan ma'lumotlarning sifatini oshirish va natijalarni umumlashtirishda katta ahamiyatga ega. To'g'ri namuna olish orqali biz aniq va ishonchli natijalarga erishamiz.</a:t>
            </a:r>
            <a:endParaRPr sz="3200">
              <a:latin typeface="Arial" panose="020B0604020202020204" pitchFamily="34" charset="0"/>
              <a:cs typeface="Arial" panose="020B0604020202020204" pitchFamily="34" charset="0"/>
            </a:endParaRPr>
          </a:p>
          <a:p>
            <a:pPr algn="l">
              <a:lnSpc>
                <a:spcPct val="110000"/>
              </a:lnSpc>
            </a:pPr>
            <a:r>
              <a:rPr lang="en-US" sz="3200">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Statistik tahlil jarayonidagi asosiy bosqichlarga quyidagilar kiradi: ma'lumotlarni yig'ish, analitik metodlarni tanlash, tahlil qilish va natijalarni taqdim etish.</a:t>
            </a:r>
            <a:endParaRPr sz="3200">
              <a:latin typeface="Arial" panose="020B0604020202020204" pitchFamily="34" charset="0"/>
              <a:cs typeface="Arial" panose="020B0604020202020204" pitchFamily="34" charset="0"/>
            </a:endParaRPr>
          </a:p>
        </p:txBody>
      </p:sp>
      <p:pic>
        <p:nvPicPr>
          <p:cNvPr id="6" name="Замещающая рамка рисунка 5"/>
          <p:cNvPicPr>
            <a:picLocks noChangeAspect="1"/>
          </p:cNvPicPr>
          <p:nvPr>
            <p:ph type="pic" sz="quarter" idx="11"/>
          </p:nvPr>
        </p:nvPicPr>
        <p:blipFill>
          <a:blip r:embed="rId1"/>
          <a:stretch>
            <a:fillRect/>
          </a:stretch>
        </p:blipFill>
        <p:spPr>
          <a:xfrm>
            <a:off x="0" y="1386840"/>
            <a:ext cx="5793740" cy="7607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ext Placeholder 1"/>
          <p:cNvSpPr>
            <a:spLocks noGrp="1"/>
          </p:cNvSpPr>
          <p:nvPr>
            <p:ph type="body" idx="1"/>
          </p:nvPr>
        </p:nvSpPr>
        <p:spPr>
          <a:xfrm>
            <a:off x="666750" y="281940"/>
            <a:ext cx="16954500" cy="1092835"/>
          </a:xfrm>
        </p:spPr>
        <p:txBody>
          <a:bodyPr/>
          <a:lstStyle/>
          <a:p>
            <a:r>
              <a:rPr sz="5400">
                <a:solidFill>
                  <a:schemeClr val="tx1"/>
                </a:solidFill>
                <a:latin typeface="Arial" panose="020B0604020202020204" pitchFamily="34" charset="0"/>
                <a:cs typeface="Arial" panose="020B0604020202020204" pitchFamily="34" charset="0"/>
              </a:rPr>
              <a:t>Ma'lumotlar Vizualizatsiyasi</a:t>
            </a:r>
            <a:endParaRPr sz="540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224790" y="2514600"/>
            <a:ext cx="8010525" cy="7489825"/>
          </a:xfrm>
        </p:spPr>
        <p:txBody>
          <a:bodyPr/>
          <a:lstStyle/>
          <a:p>
            <a:r>
              <a:rPr sz="3200" b="1"/>
              <a:t>Ma'lumotlarni vizualizatsiya qilish</a:t>
            </a:r>
            <a:r>
              <a:rPr lang="en-US" sz="3200" b="1"/>
              <a:t> -  </a:t>
            </a:r>
            <a:r>
              <a:rPr lang="en-US" sz="3200"/>
              <a:t>bu</a:t>
            </a:r>
            <a:r>
              <a:rPr lang="en-US" sz="3200" b="1"/>
              <a:t> </a:t>
            </a:r>
            <a:r>
              <a:rPr sz="3200"/>
              <a:t>ma'lumotlarni tushunarli va aniq ko'rinishda taqdim etish. Bu jarayon, murakkab ma'lumotlarni oddiy grafiklar va diagrammalar orqali ifodalashni ta'minlaydi, bu esa qaror qabul qilish jarayonini tezlashtiradi va samaradorligini oshiradi.</a:t>
            </a:r>
            <a:endParaRPr sz="3200"/>
          </a:p>
        </p:txBody>
      </p:sp>
      <p:sp>
        <p:nvSpPr>
          <p:cNvPr id="4" name="Content Placeholder 3"/>
          <p:cNvSpPr>
            <a:spLocks noGrp="1"/>
          </p:cNvSpPr>
          <p:nvPr>
            <p:ph sz="quarter" idx="11"/>
          </p:nvPr>
        </p:nvSpPr>
        <p:spPr>
          <a:xfrm>
            <a:off x="8235315" y="1866900"/>
            <a:ext cx="9853295" cy="9009380"/>
          </a:xfrm>
        </p:spPr>
        <p:txBody>
          <a:bodyPr/>
          <a:lstStyle/>
          <a:p>
            <a:pPr algn="l">
              <a:lnSpc>
                <a:spcPct val="140000"/>
              </a:lnSpc>
            </a:pPr>
            <a:r>
              <a:rPr sz="3200" b="1">
                <a:latin typeface="Arial" panose="020B0604020202020204" pitchFamily="34" charset="0"/>
                <a:cs typeface="Arial" panose="020B0604020202020204" pitchFamily="34" charset="0"/>
              </a:rPr>
              <a:t>Vizualizatsiya usullari </a:t>
            </a:r>
            <a:r>
              <a:rPr sz="3200">
                <a:latin typeface="Arial" panose="020B0604020202020204" pitchFamily="34" charset="0"/>
                <a:cs typeface="Arial" panose="020B0604020202020204" pitchFamily="34" charset="0"/>
              </a:rPr>
              <a:t>orasida grafiklar, diagrammalar, xaritalar va interaktiv platformalar mavjud. Ushbu vositalar, katta ma'lumotlar to'plamlarini tezda tahlil qilish va natijalarni aniq ko'rsatish imkonini beradi. Ma'lumotlarni vizualizatsiya qilish jarayonida e'tiborga olinishi lozim bo'lgan jihatlar orasida ma'lumotlarning to'g'riligi, dizayn va auditoriya ehtiyojlari mavjud. </a:t>
            </a:r>
            <a:r>
              <a:rPr sz="3200" b="1">
                <a:latin typeface="Arial" panose="020B0604020202020204" pitchFamily="34" charset="0"/>
                <a:cs typeface="Arial" panose="020B0604020202020204" pitchFamily="34" charset="0"/>
              </a:rPr>
              <a:t>Misol uchun</a:t>
            </a:r>
            <a:r>
              <a:rPr sz="3200">
                <a:latin typeface="Arial" panose="020B0604020202020204" pitchFamily="34" charset="0"/>
                <a:cs typeface="Arial" panose="020B0604020202020204" pitchFamily="34" charset="0"/>
              </a:rPr>
              <a:t>, interaktiv grafiklar foydalanuvchilarga ma'lumotlarni o'zlari uchun qiziqarli va tushunarli tarzda ko'rish imkonini beradi, bu esa qaror qabul qilish jarayonida qo'shimcha foyda keltiradi.</a:t>
            </a:r>
            <a:endParaRPr sz="320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p:txBody>
          <a:bodyPr/>
          <a:lstStyle/>
          <a:p>
            <a:r>
              <a:rPr sz="7040"/>
              <a:t>Big Data Tahlilining Foydalari</a:t>
            </a:r>
            <a:endParaRPr sz="7040"/>
          </a:p>
        </p:txBody>
      </p:sp>
      <p:sp>
        <p:nvSpPr>
          <p:cNvPr id="3" name="Text Placeholder 2"/>
          <p:cNvSpPr>
            <a:spLocks noGrp="1"/>
          </p:cNvSpPr>
          <p:nvPr>
            <p:ph type="body" idx="10"/>
          </p:nvPr>
        </p:nvSpPr>
        <p:spPr>
          <a:xfrm>
            <a:off x="635" y="6535420"/>
            <a:ext cx="4440555" cy="3751580"/>
          </a:xfrm>
        </p:spPr>
        <p:txBody>
          <a:bodyPr/>
          <a:lstStyle/>
          <a:p>
            <a:pPr>
              <a:lnSpc>
                <a:spcPct val="120000"/>
              </a:lnSpc>
            </a:pPr>
            <a:r>
              <a:rPr lang="en-US" sz="2400" b="1">
                <a:latin typeface="Arial" panose="020B0604020202020204" pitchFamily="34" charset="0"/>
                <a:cs typeface="Arial" panose="020B0604020202020204" pitchFamily="34" charset="0"/>
              </a:rPr>
              <a:t> B</a:t>
            </a:r>
            <a:r>
              <a:rPr sz="2400" b="1">
                <a:latin typeface="Arial" panose="020B0604020202020204" pitchFamily="34" charset="0"/>
                <a:cs typeface="Arial" panose="020B0604020202020204" pitchFamily="34" charset="0"/>
              </a:rPr>
              <a:t>ig Data tahlilining asosiy foydalari quyidagilardan iborat: ma'lumotlardan samarali foydalanish, tezkor va aniq qarorlar qabul qilish, shuningdek, raqobatbardoshlikni oshirish.</a:t>
            </a:r>
            <a:endParaRPr sz="2400" b="1">
              <a:latin typeface="Arial" panose="020B0604020202020204" pitchFamily="34" charset="0"/>
              <a:cs typeface="Arial" panose="020B0604020202020204" pitchFamily="34" charset="0"/>
            </a:endParaRPr>
          </a:p>
        </p:txBody>
      </p:sp>
      <p:sp>
        <p:nvSpPr>
          <p:cNvPr id="4" name="Text Placeholder 3"/>
          <p:cNvSpPr>
            <a:spLocks noGrp="1"/>
          </p:cNvSpPr>
          <p:nvPr>
            <p:ph type="body" idx="11"/>
          </p:nvPr>
        </p:nvSpPr>
        <p:spPr>
          <a:xfrm>
            <a:off x="4665980" y="6554470"/>
            <a:ext cx="4515485" cy="3732530"/>
          </a:xfrm>
        </p:spPr>
        <p:txBody>
          <a:bodyPr/>
          <a:lstStyle/>
          <a:p>
            <a:r>
              <a:rPr sz="2400" b="1">
                <a:latin typeface="Arial" panose="020B0604020202020204" pitchFamily="34" charset="0"/>
                <a:cs typeface="Arial" panose="020B0604020202020204" pitchFamily="34" charset="0"/>
              </a:rPr>
              <a:t>Qaror qabul qilish jarayonida Big Data tahlili tashkilotlarga ma'lumotlarga asoslangan qarorlar qabul qilishda yordam beradi. B</a:t>
            </a:r>
            <a:r>
              <a:rPr lang="en-US" sz="2400" b="1">
                <a:latin typeface="Arial" panose="020B0604020202020204" pitchFamily="34" charset="0"/>
                <a:cs typeface="Arial" panose="020B0604020202020204" pitchFamily="34" charset="0"/>
              </a:rPr>
              <a:t>u</a:t>
            </a:r>
            <a:r>
              <a:rPr sz="2400" b="1">
                <a:latin typeface="Arial" panose="020B0604020202020204" pitchFamily="34" charset="0"/>
                <a:cs typeface="Arial" panose="020B0604020202020204" pitchFamily="34" charset="0"/>
              </a:rPr>
              <a:t> o'z navbatida, xatolarni kamaytiradi va strategik rejalashtirishni yaxshilaydi</a:t>
            </a:r>
            <a:r>
              <a:rPr sz="1380" b="1"/>
              <a:t>.</a:t>
            </a:r>
            <a:endParaRPr sz="1380" b="1"/>
          </a:p>
        </p:txBody>
      </p:sp>
      <p:sp>
        <p:nvSpPr>
          <p:cNvPr id="5" name="Text Placeholder 4"/>
          <p:cNvSpPr>
            <a:spLocks noGrp="1"/>
          </p:cNvSpPr>
          <p:nvPr>
            <p:ph type="body" idx="12"/>
          </p:nvPr>
        </p:nvSpPr>
        <p:spPr>
          <a:xfrm>
            <a:off x="9181465" y="6573520"/>
            <a:ext cx="4679950" cy="3713480"/>
          </a:xfrm>
        </p:spPr>
        <p:txBody>
          <a:bodyPr/>
          <a:lstStyle/>
          <a:p>
            <a:r>
              <a:rPr sz="2400" b="1">
                <a:latin typeface="Arial" panose="020B0604020202020204" pitchFamily="34" charset="0"/>
                <a:cs typeface="Arial" panose="020B0604020202020204" pitchFamily="34" charset="0"/>
              </a:rPr>
              <a:t>Strategik rejalashtirishda Big Data tahlili bozor tendensiyalarini aniqlash va resurslarni samarali taqsimlashga yordam berad</a:t>
            </a:r>
            <a:r>
              <a:rPr lang="en-US" sz="2400" b="1">
                <a:latin typeface="Arial" panose="020B0604020202020204" pitchFamily="34" charset="0"/>
                <a:cs typeface="Arial" panose="020B0604020202020204" pitchFamily="34" charset="0"/>
              </a:rPr>
              <a:t>.</a:t>
            </a:r>
            <a:r>
              <a:rPr sz="2400" b="1">
                <a:latin typeface="Arial" panose="020B0604020202020204" pitchFamily="34" charset="0"/>
                <a:cs typeface="Arial" panose="020B0604020202020204" pitchFamily="34" charset="0"/>
              </a:rPr>
              <a:t>Bu usul tashkilotlarga o'z maqsadlariga erishishda aniq yo'nalish belgilash imkonini beradi.</a:t>
            </a:r>
            <a:endParaRPr sz="2400" b="1">
              <a:latin typeface="Arial" panose="020B0604020202020204" pitchFamily="34" charset="0"/>
              <a:cs typeface="Arial" panose="020B0604020202020204" pitchFamily="34" charset="0"/>
            </a:endParaRPr>
          </a:p>
        </p:txBody>
      </p:sp>
      <p:sp>
        <p:nvSpPr>
          <p:cNvPr id="6" name="Text Placeholder 5"/>
          <p:cNvSpPr>
            <a:spLocks noGrp="1"/>
          </p:cNvSpPr>
          <p:nvPr>
            <p:ph type="body" idx="13"/>
          </p:nvPr>
        </p:nvSpPr>
        <p:spPr>
          <a:xfrm>
            <a:off x="13861415" y="6151245"/>
            <a:ext cx="4358005" cy="4136390"/>
          </a:xfrm>
        </p:spPr>
        <p:txBody>
          <a:bodyPr/>
          <a:lstStyle/>
          <a:p>
            <a:r>
              <a:rPr sz="2400" b="1">
                <a:latin typeface="Arial" panose="020B0604020202020204" pitchFamily="34" charset="0"/>
                <a:cs typeface="Arial" panose="020B0604020202020204" pitchFamily="34" charset="0"/>
              </a:rPr>
              <a:t>Big Data tahlilining biznesdagi afzalliklari, masalan, mijozlar ehtiyojlarini chuqurroq tushunish, operatsion samaradorlikni oshirish va yangi biznes imkoniyatlarini kashf etish orqali raqobatbardoshlikni kuchaytiradi.</a:t>
            </a:r>
            <a:endParaRPr sz="2400" b="1">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6108700" y="59055"/>
            <a:ext cx="12179300" cy="1527175"/>
          </a:xfrm>
        </p:spPr>
        <p:txBody>
          <a:bodyPr/>
          <a:lstStyle/>
          <a:p>
            <a:r>
              <a:rPr sz="4000"/>
              <a:t>Boshqaruvda Big Data Foydalanishning Ahamiyati</a:t>
            </a:r>
            <a:endParaRPr sz="4000"/>
          </a:p>
        </p:txBody>
      </p:sp>
      <p:sp>
        <p:nvSpPr>
          <p:cNvPr id="3" name="Text Placeholder 2"/>
          <p:cNvSpPr>
            <a:spLocks noGrp="1"/>
          </p:cNvSpPr>
          <p:nvPr>
            <p:ph type="body" idx="10"/>
          </p:nvPr>
        </p:nvSpPr>
        <p:spPr>
          <a:xfrm>
            <a:off x="5863590" y="1586865"/>
            <a:ext cx="12424410" cy="9345930"/>
          </a:xfrm>
        </p:spPr>
        <p:txBody>
          <a:bodyPr/>
          <a:lstStyle/>
          <a:p>
            <a:pPr algn="l">
              <a:lnSpc>
                <a:spcPct val="120000"/>
              </a:lnSpc>
            </a:pPr>
            <a:r>
              <a:rPr sz="2800" b="1">
                <a:latin typeface="Arial" panose="020B0604020202020204" pitchFamily="34" charset="0"/>
                <a:cs typeface="Arial" panose="020B0604020202020204" pitchFamily="34" charset="0"/>
              </a:rPr>
              <a:t>Big Data tushunchasi</a:t>
            </a:r>
            <a:r>
              <a:rPr sz="2800">
                <a:latin typeface="Arial" panose="020B0604020202020204" pitchFamily="34" charset="0"/>
                <a:cs typeface="Arial" panose="020B0604020202020204" pitchFamily="34" charset="0"/>
              </a:rPr>
              <a:t> zamonaviy boshqaruv jarayonlarida muhim ahamiyatga ega. U tashkilotlarga katta hajmdagi ma'lumotlarni tahlil qilib, strategik qarorlar qabul qilishda yordam beradi.</a:t>
            </a:r>
            <a:endParaRPr sz="2800">
              <a:latin typeface="Arial" panose="020B0604020202020204" pitchFamily="34" charset="0"/>
              <a:cs typeface="Arial" panose="020B0604020202020204" pitchFamily="34" charset="0"/>
            </a:endParaRPr>
          </a:p>
          <a:p>
            <a:pPr algn="l">
              <a:lnSpc>
                <a:spcPct val="120000"/>
              </a:lnSpc>
            </a:pPr>
            <a:r>
              <a:rPr sz="2800" b="1">
                <a:latin typeface="Arial" panose="020B0604020202020204" pitchFamily="34" charset="0"/>
                <a:cs typeface="Arial" panose="020B0604020202020204" pitchFamily="34" charset="0"/>
              </a:rPr>
              <a:t>Big Data boshqaruv qarorlarida</a:t>
            </a:r>
            <a:r>
              <a:rPr sz="2800">
                <a:latin typeface="Arial" panose="020B0604020202020204" pitchFamily="34" charset="0"/>
                <a:cs typeface="Arial" panose="020B0604020202020204" pitchFamily="34" charset="0"/>
              </a:rPr>
              <a:t> korxonalarning o'zgaruvchan bozor sharoitlariga tezda moslashishiga yordam beradi va raqobat ustunligini ta'minlaydi. Bu jarayon, ma'lumotlar asosida aniq prognozlar qilish imkoniyatini yaratadi.</a:t>
            </a:r>
            <a:endParaRPr sz="2800">
              <a:latin typeface="Arial" panose="020B0604020202020204" pitchFamily="34" charset="0"/>
              <a:cs typeface="Arial" panose="020B0604020202020204" pitchFamily="34" charset="0"/>
            </a:endParaRPr>
          </a:p>
          <a:p>
            <a:pPr algn="l">
              <a:lnSpc>
                <a:spcPct val="120000"/>
              </a:lnSpc>
            </a:pPr>
            <a:r>
              <a:rPr sz="2800" b="1">
                <a:latin typeface="Arial" panose="020B0604020202020204" pitchFamily="34" charset="0"/>
                <a:cs typeface="Arial" panose="020B0604020202020204" pitchFamily="34" charset="0"/>
              </a:rPr>
              <a:t>Katta kompaniyalarda Big Data </a:t>
            </a:r>
            <a:r>
              <a:rPr sz="2800">
                <a:latin typeface="Arial" panose="020B0604020202020204" pitchFamily="34" charset="0"/>
                <a:cs typeface="Arial" panose="020B0604020202020204" pitchFamily="34" charset="0"/>
              </a:rPr>
              <a:t>asosidagi qaror qabul qilishning afzalliklari, innovatsion yechimlarni tezda ishlab chiqish va mijozlar ehtiyojlarini yaxshi tushunishga yordam beradi. Shuningdek, xarajatlarni kamaytirish va operatsion samaradorlikni oshirish imkoniyatlarini yaratadi.</a:t>
            </a:r>
            <a:endParaRPr sz="2800">
              <a:latin typeface="Arial" panose="020B0604020202020204" pitchFamily="34" charset="0"/>
              <a:cs typeface="Arial" panose="020B0604020202020204" pitchFamily="34" charset="0"/>
            </a:endParaRPr>
          </a:p>
          <a:p>
            <a:pPr algn="l">
              <a:lnSpc>
                <a:spcPct val="120000"/>
              </a:lnSpc>
            </a:pPr>
            <a:r>
              <a:rPr sz="2800" b="1">
                <a:latin typeface="Arial" panose="020B0604020202020204" pitchFamily="34" charset="0"/>
                <a:cs typeface="Arial" panose="020B0604020202020204" pitchFamily="34" charset="0"/>
              </a:rPr>
              <a:t>Statistika va tahlil natijalariga</a:t>
            </a:r>
            <a:r>
              <a:rPr sz="2800">
                <a:latin typeface="Arial" panose="020B0604020202020204" pitchFamily="34" charset="0"/>
                <a:cs typeface="Arial" panose="020B0604020202020204" pitchFamily="34" charset="0"/>
              </a:rPr>
              <a:t> asoslangan misollarga kelsak, kompaniyalar mijozlar xatti-harakatlarini tahlil qilib, marketing strategiyalarini optimallashtirishlari mumkin. Masalan, ma'lumotlar tahlili orqali kompaniyalar mijozlarning xarid qilish odatlarini aniqlab, samarali reklama kampaniyalarini yaratish imkoniyatiga ega bo'ladi.</a:t>
            </a:r>
            <a:endParaRPr sz="2800">
              <a:latin typeface="Arial" panose="020B0604020202020204" pitchFamily="34" charset="0"/>
              <a:cs typeface="Arial" panose="020B0604020202020204" pitchFamily="34" charset="0"/>
            </a:endParaRPr>
          </a:p>
        </p:txBody>
      </p:sp>
      <p:pic>
        <p:nvPicPr>
          <p:cNvPr id="4" name="Изображение 3"/>
          <p:cNvPicPr>
            <a:picLocks noChangeAspect="1"/>
          </p:cNvPicPr>
          <p:nvPr/>
        </p:nvPicPr>
        <p:blipFill>
          <a:blip r:embed="rId1"/>
          <a:stretch>
            <a:fillRect/>
          </a:stretch>
        </p:blipFill>
        <p:spPr>
          <a:xfrm>
            <a:off x="-635" y="0"/>
            <a:ext cx="6109335" cy="102863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6108700" y="59055"/>
            <a:ext cx="11626850" cy="1772285"/>
          </a:xfrm>
        </p:spPr>
        <p:txBody>
          <a:bodyPr/>
          <a:lstStyle/>
          <a:p>
            <a:r>
              <a:rPr sz="4800">
                <a:latin typeface="Arial" panose="020B0604020202020204" pitchFamily="34" charset="0"/>
                <a:cs typeface="Arial" panose="020B0604020202020204" pitchFamily="34" charset="0"/>
              </a:rPr>
              <a:t>Yirik Kompaniyalar: Big Data Misollari</a:t>
            </a:r>
            <a:endParaRPr sz="4800">
              <a:latin typeface="Arial" panose="020B0604020202020204" pitchFamily="34" charset="0"/>
              <a:cs typeface="Arial" panose="020B0604020202020204" pitchFamily="34" charset="0"/>
            </a:endParaRPr>
          </a:p>
        </p:txBody>
      </p:sp>
      <p:sp>
        <p:nvSpPr>
          <p:cNvPr id="3" name="Text Placeholder 2"/>
          <p:cNvSpPr>
            <a:spLocks noGrp="1"/>
          </p:cNvSpPr>
          <p:nvPr>
            <p:ph type="body" idx="10"/>
          </p:nvPr>
        </p:nvSpPr>
        <p:spPr>
          <a:xfrm>
            <a:off x="5794375" y="1831340"/>
            <a:ext cx="12492990" cy="8455660"/>
          </a:xfrm>
        </p:spPr>
        <p:txBody>
          <a:bodyPr/>
          <a:lstStyle/>
          <a:p>
            <a:pPr algn="l">
              <a:lnSpc>
                <a:spcPct val="140000"/>
              </a:lnSpc>
            </a:pPr>
            <a:r>
              <a:rPr sz="2800" b="1">
                <a:latin typeface="Arial" panose="020B0604020202020204" pitchFamily="34" charset="0"/>
                <a:cs typeface="Arial" panose="020B0604020202020204" pitchFamily="34" charset="0"/>
              </a:rPr>
              <a:t>Yirik kompaniyalar,</a:t>
            </a:r>
            <a:r>
              <a:rPr sz="2800">
                <a:latin typeface="Arial" panose="020B0604020202020204" pitchFamily="34" charset="0"/>
                <a:cs typeface="Arial" panose="020B0604020202020204" pitchFamily="34" charset="0"/>
              </a:rPr>
              <a:t> masalan, Amazon va Google, Big Data ni o'z bizneslarida keng qo'llash orqali muvaffaqiyat qozonmoqda. Ular katta hajmdagi ma'lumotlarni tahlil qilib, mijozlarning xatti-harakatlarini o'rganib, xizmat ko'rsatishda yanada samarali yechimlarni taklif qiladilar.</a:t>
            </a:r>
            <a:endParaRPr sz="2800">
              <a:latin typeface="Arial" panose="020B0604020202020204" pitchFamily="34" charset="0"/>
              <a:cs typeface="Arial" panose="020B0604020202020204" pitchFamily="34" charset="0"/>
            </a:endParaRPr>
          </a:p>
          <a:p>
            <a:pPr algn="l">
              <a:lnSpc>
                <a:spcPct val="140000"/>
              </a:lnSpc>
            </a:pPr>
            <a:r>
              <a:rPr sz="2800" b="1">
                <a:latin typeface="Arial" panose="020B0604020202020204" pitchFamily="34" charset="0"/>
                <a:cs typeface="Arial" panose="020B0604020202020204" pitchFamily="34" charset="0"/>
              </a:rPr>
              <a:t>Big Data </a:t>
            </a:r>
            <a:r>
              <a:rPr sz="2800">
                <a:latin typeface="Arial" panose="020B0604020202020204" pitchFamily="34" charset="0"/>
                <a:cs typeface="Arial" panose="020B0604020202020204" pitchFamily="34" charset="0"/>
              </a:rPr>
              <a:t>yordamida kompaniyalar shaxsiylashtirilgan xizmatlarni taklif etish, xarajatlarni kamaytirish va samaradorlikni oshirish kabi ko'plab muvaffaqiyatlarga erishdilar. Masalan, Amazon foydalanuvchilarni xarid qilish tarixiga asoslangan tavsiyalar bilan ta'minlaydi, bu esa sotuvlarni sezilarli darajada oshiradi.</a:t>
            </a:r>
            <a:endParaRPr sz="2800">
              <a:latin typeface="Arial" panose="020B0604020202020204" pitchFamily="34" charset="0"/>
              <a:cs typeface="Arial" panose="020B0604020202020204" pitchFamily="34" charset="0"/>
            </a:endParaRPr>
          </a:p>
          <a:p>
            <a:pPr algn="l">
              <a:lnSpc>
                <a:spcPct val="140000"/>
              </a:lnSpc>
            </a:pPr>
            <a:r>
              <a:rPr sz="2800" b="1">
                <a:latin typeface="Arial" panose="020B0604020202020204" pitchFamily="34" charset="0"/>
                <a:cs typeface="Arial" panose="020B0604020202020204" pitchFamily="34" charset="0"/>
              </a:rPr>
              <a:t>Big Data tahlilining</a:t>
            </a:r>
            <a:r>
              <a:rPr sz="2800">
                <a:latin typeface="Arial" panose="020B0604020202020204" pitchFamily="34" charset="0"/>
                <a:cs typeface="Arial" panose="020B0604020202020204" pitchFamily="34" charset="0"/>
              </a:rPr>
              <a:t> global o'sishiga ta'sir etishi, kompaniyalarga yangi imkoniyatlar yaratib, ma'lumotlarga asoslangan qaror qabul qilish jarayonini tezlashtirmoqda. Bu esa yanada aniqroq natijalarga olib keladi va kompaniyalar uchun strategik ustunliklar yaratadi.</a:t>
            </a:r>
            <a:endParaRPr sz="2800">
              <a:latin typeface="Arial" panose="020B0604020202020204" pitchFamily="34" charset="0"/>
              <a:cs typeface="Arial" panose="020B0604020202020204" pitchFamily="34" charset="0"/>
            </a:endParaRPr>
          </a:p>
        </p:txBody>
      </p:sp>
      <p:pic>
        <p:nvPicPr>
          <p:cNvPr id="4" name="Picture Placeholder 3" descr="image.jpg"/>
          <p:cNvPicPr>
            <a:picLocks noGrp="1" noChangeAspect="1"/>
          </p:cNvPicPr>
          <p:nvPr>
            <p:ph type="pic" sz="quarter" idx="11"/>
          </p:nvPr>
        </p:nvPicPr>
        <p:blipFill>
          <a:blip r:embed="rId1"/>
          <a:srcRect l="7755" r="7755"/>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p:txBody>
          <a:bodyPr/>
          <a:lstStyle/>
          <a:p>
            <a:r>
              <a:rPr sz="7040"/>
              <a:t>Big Data Tahlilida Ishlatiladigan Asosiy Vositalar</a:t>
            </a:r>
            <a:endParaRPr sz="7040"/>
          </a:p>
        </p:txBody>
      </p:sp>
      <p:sp>
        <p:nvSpPr>
          <p:cNvPr id="3" name="Text Placeholder 2"/>
          <p:cNvSpPr>
            <a:spLocks noGrp="1"/>
          </p:cNvSpPr>
          <p:nvPr>
            <p:ph type="body" idx="10"/>
          </p:nvPr>
        </p:nvSpPr>
        <p:spPr>
          <a:xfrm>
            <a:off x="575310" y="6535420"/>
            <a:ext cx="3865880" cy="3751580"/>
          </a:xfrm>
        </p:spPr>
        <p:txBody>
          <a:bodyPr/>
          <a:lstStyle/>
          <a:p>
            <a:pPr>
              <a:lnSpc>
                <a:spcPct val="120000"/>
              </a:lnSpc>
            </a:pPr>
            <a:r>
              <a:rPr sz="2400" b="1">
                <a:latin typeface="Arial" panose="020B0604020202020204" pitchFamily="34" charset="0"/>
                <a:cs typeface="Arial" panose="020B0604020202020204" pitchFamily="34" charset="0"/>
              </a:rPr>
              <a:t>Big Data tahlil vositalari katta hajmdagi ma'lumotlarni samarali tahlil qilish uchun ishlab chiqilgan.</a:t>
            </a:r>
            <a:endParaRPr sz="2400" b="1">
              <a:latin typeface="Arial" panose="020B0604020202020204" pitchFamily="34" charset="0"/>
              <a:cs typeface="Arial" panose="020B0604020202020204" pitchFamily="34" charset="0"/>
            </a:endParaRPr>
          </a:p>
        </p:txBody>
      </p:sp>
      <p:sp>
        <p:nvSpPr>
          <p:cNvPr id="4" name="Text Placeholder 3"/>
          <p:cNvSpPr>
            <a:spLocks noGrp="1"/>
          </p:cNvSpPr>
          <p:nvPr>
            <p:ph type="body" idx="11"/>
          </p:nvPr>
        </p:nvSpPr>
        <p:spPr>
          <a:xfrm>
            <a:off x="5034915" y="6554470"/>
            <a:ext cx="4084320" cy="3732530"/>
          </a:xfrm>
        </p:spPr>
        <p:txBody>
          <a:bodyPr/>
          <a:lstStyle/>
          <a:p>
            <a:pPr>
              <a:lnSpc>
                <a:spcPct val="130000"/>
              </a:lnSpc>
            </a:pPr>
            <a:r>
              <a:rPr sz="2400" b="1">
                <a:latin typeface="Arial" panose="020B0604020202020204" pitchFamily="34" charset="0"/>
                <a:cs typeface="Arial" panose="020B0604020202020204" pitchFamily="34" charset="0"/>
              </a:rPr>
              <a:t>Analitika vositalari ma'lumotlarni to'plash, saqlash, tahlil qilish va vizualizatsiya qilish uchun turli usullarni taklif etadi.</a:t>
            </a:r>
            <a:endParaRPr sz="2400" b="1">
              <a:latin typeface="Arial" panose="020B0604020202020204" pitchFamily="34" charset="0"/>
              <a:cs typeface="Arial" panose="020B0604020202020204" pitchFamily="34" charset="0"/>
            </a:endParaRPr>
          </a:p>
        </p:txBody>
      </p:sp>
      <p:sp>
        <p:nvSpPr>
          <p:cNvPr id="5" name="Text Placeholder 4"/>
          <p:cNvSpPr>
            <a:spLocks noGrp="1"/>
          </p:cNvSpPr>
          <p:nvPr>
            <p:ph type="body" idx="12"/>
          </p:nvPr>
        </p:nvSpPr>
        <p:spPr>
          <a:xfrm>
            <a:off x="9449435" y="6573520"/>
            <a:ext cx="3998595" cy="4326890"/>
          </a:xfrm>
        </p:spPr>
        <p:txBody>
          <a:bodyPr/>
          <a:lstStyle/>
          <a:p>
            <a:pPr>
              <a:lnSpc>
                <a:spcPct val="120000"/>
              </a:lnSpc>
            </a:pPr>
            <a:r>
              <a:rPr sz="2400" b="1">
                <a:latin typeface="Arial" panose="020B0604020202020204" pitchFamily="34" charset="0"/>
                <a:cs typeface="Arial" panose="020B0604020202020204" pitchFamily="34" charset="0"/>
              </a:rPr>
              <a:t>Yirik kompaniyalar odatda Hadoop, Spark, Tableau va Power BI kabi vositalardan foydalanadilar, bu esa ularning qaror qabul qilish jarayonlarini tezlashtiradi.</a:t>
            </a:r>
            <a:endParaRPr sz="2400" b="1">
              <a:latin typeface="Arial" panose="020B0604020202020204" pitchFamily="34" charset="0"/>
              <a:cs typeface="Arial" panose="020B0604020202020204" pitchFamily="34" charset="0"/>
            </a:endParaRPr>
          </a:p>
        </p:txBody>
      </p:sp>
      <p:sp>
        <p:nvSpPr>
          <p:cNvPr id="6" name="Text Placeholder 5"/>
          <p:cNvSpPr>
            <a:spLocks noGrp="1"/>
          </p:cNvSpPr>
          <p:nvPr>
            <p:ph type="body" idx="13"/>
          </p:nvPr>
        </p:nvSpPr>
        <p:spPr>
          <a:xfrm>
            <a:off x="13760450" y="6592570"/>
            <a:ext cx="4224020" cy="3695065"/>
          </a:xfrm>
        </p:spPr>
        <p:txBody>
          <a:bodyPr/>
          <a:lstStyle/>
          <a:p>
            <a:pPr>
              <a:lnSpc>
                <a:spcPct val="120000"/>
              </a:lnSpc>
            </a:pPr>
            <a:r>
              <a:rPr sz="2400" b="1">
                <a:latin typeface="Arial" panose="020B0604020202020204" pitchFamily="34" charset="0"/>
                <a:cs typeface="Arial" panose="020B0604020202020204" pitchFamily="34" charset="0"/>
              </a:rPr>
              <a:t>Raqobatbardosh ustunlik yaratish uchun kompaniyalar ma'lumotlardan samarali foydalanishni ta'minlashlari va analitik vositalarni qo'llashlari kerak</a:t>
            </a:r>
            <a:r>
              <a:rPr sz="1430"/>
              <a:t>.</a:t>
            </a:r>
            <a:endParaRPr sz="143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ext Placeholder 1"/>
          <p:cNvSpPr>
            <a:spLocks noGrp="1"/>
          </p:cNvSpPr>
          <p:nvPr>
            <p:ph type="body" idx="1"/>
          </p:nvPr>
        </p:nvSpPr>
        <p:spPr/>
        <p:txBody>
          <a:bodyPr/>
          <a:lstStyle/>
          <a:p>
            <a:r>
              <a:rPr sz="6000">
                <a:solidFill>
                  <a:schemeClr val="tx1"/>
                </a:solidFill>
                <a:latin typeface="Arial" panose="020B0604020202020204" pitchFamily="34" charset="0"/>
                <a:cs typeface="Arial" panose="020B0604020202020204" pitchFamily="34" charset="0"/>
              </a:rPr>
              <a:t>Big Data va Qaror Qabul Qilish Jarayoni</a:t>
            </a:r>
            <a:endParaRPr sz="600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249555" y="2514600"/>
            <a:ext cx="8181340" cy="7957185"/>
          </a:xfrm>
        </p:spPr>
        <p:txBody>
          <a:bodyPr/>
          <a:lstStyle/>
          <a:p>
            <a:pPr algn="l">
              <a:lnSpc>
                <a:spcPct val="170000"/>
              </a:lnSpc>
            </a:pPr>
            <a:r>
              <a:rPr sz="2800" b="1">
                <a:latin typeface="Arial" panose="020B0604020202020204" pitchFamily="34" charset="0"/>
                <a:cs typeface="Arial" panose="020B0604020202020204" pitchFamily="34" charset="0"/>
              </a:rPr>
              <a:t>Big Data tahlili jarayoni</a:t>
            </a:r>
            <a:endParaRPr sz="2800" b="1">
              <a:latin typeface="Arial" panose="020B0604020202020204" pitchFamily="34" charset="0"/>
              <a:cs typeface="Arial" panose="020B0604020202020204" pitchFamily="34" charset="0"/>
            </a:endParaRPr>
          </a:p>
          <a:p>
            <a:pPr algn="l">
              <a:lnSpc>
                <a:spcPct val="170000"/>
              </a:lnSpc>
            </a:pPr>
            <a:r>
              <a:rPr sz="2800">
                <a:latin typeface="Arial" panose="020B0604020202020204" pitchFamily="34" charset="0"/>
                <a:cs typeface="Arial" panose="020B0604020202020204" pitchFamily="34" charset="0"/>
              </a:rPr>
              <a:t> katta hajmdagi ma'lumotlarni yig'ish, saqlash va tahlil qilishni o'z ichiga oladi. Ushbu jarayon algoritmlar va statistik usullar yordamida amalga oshiriladi, bu orqali kompaniyalar o'z faoliyatini yaxshilash va raqobatbardoshligini oshirish imkoniyatiga ega bo'lishadi. Big Data tahlili, ma'lumotlar to'plamini o'rganib chiqish orqali qimmatli ma'lumotlar va tendensiyalarni aniqlashda muhim ahamiyatga ega.</a:t>
            </a:r>
            <a:endParaRPr sz="2800">
              <a:latin typeface="Arial" panose="020B0604020202020204" pitchFamily="34" charset="0"/>
              <a:cs typeface="Arial" panose="020B0604020202020204" pitchFamily="34" charset="0"/>
            </a:endParaRPr>
          </a:p>
        </p:txBody>
      </p:sp>
      <p:sp>
        <p:nvSpPr>
          <p:cNvPr id="4" name="Content Placeholder 3"/>
          <p:cNvSpPr>
            <a:spLocks noGrp="1"/>
          </p:cNvSpPr>
          <p:nvPr>
            <p:ph sz="quarter" idx="11"/>
          </p:nvPr>
        </p:nvSpPr>
        <p:spPr>
          <a:xfrm>
            <a:off x="8947785" y="2367280"/>
            <a:ext cx="8992870" cy="7919085"/>
          </a:xfrm>
        </p:spPr>
        <p:txBody>
          <a:bodyPr/>
          <a:lstStyle/>
          <a:p>
            <a:pPr>
              <a:lnSpc>
                <a:spcPct val="170000"/>
              </a:lnSpc>
            </a:pPr>
            <a:r>
              <a:rPr sz="2800" b="1">
                <a:latin typeface="Arial" panose="020B0604020202020204" pitchFamily="34" charset="0"/>
                <a:cs typeface="Arial" panose="020B0604020202020204" pitchFamily="34" charset="0"/>
              </a:rPr>
              <a:t>Qaror qabul qilish jarayonida</a:t>
            </a:r>
            <a:r>
              <a:rPr sz="2800">
                <a:latin typeface="Arial" panose="020B0604020202020204" pitchFamily="34" charset="0"/>
                <a:cs typeface="Arial" panose="020B0604020202020204" pitchFamily="34" charset="0"/>
              </a:rPr>
              <a:t> Big Data tahlili muhim rol o'ynaydi, chunki u ma'lumotlarga asoslangan qarorlar qabul qilishga yordam beradi. Big Data tahlilidan foydalanish orqali tashkilotlar bozor tendentsiyalarini aniqlash, mijozlar xulqini tushunish va raqobatchilarni tahlil qilish imkoniyatiga ega bo'lishadi. Natijada, Big Data tahlilining natijalari, misol uchun, xaridorlar ehtiyojlarini aniqlash va marketing strategiyalarini optimallashtirishda samarali bo'ladi.</a:t>
            </a:r>
            <a:endParaRPr sz="28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ext Placeholder 1"/>
          <p:cNvSpPr>
            <a:spLocks noGrp="1"/>
          </p:cNvSpPr>
          <p:nvPr>
            <p:ph type="body" idx="1"/>
          </p:nvPr>
        </p:nvSpPr>
        <p:spPr/>
        <p:txBody>
          <a:bodyPr/>
          <a:lstStyle/>
          <a:p>
            <a:r>
              <a:rPr sz="5400">
                <a:solidFill>
                  <a:schemeClr val="tx1"/>
                </a:solidFill>
                <a:latin typeface="Arial" panose="020B0604020202020204" pitchFamily="34" charset="0"/>
                <a:cs typeface="Arial" panose="020B0604020202020204" pitchFamily="34" charset="0"/>
              </a:rPr>
              <a:t>Boshqaruvda Big Data Foydalanuvchi Yirik Kompaniyalar</a:t>
            </a:r>
            <a:endParaRPr sz="540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243840" y="2514600"/>
            <a:ext cx="18044160" cy="7931785"/>
          </a:xfrm>
        </p:spPr>
        <p:txBody>
          <a:bodyPr/>
          <a:lstStyle/>
          <a:p>
            <a:pPr>
              <a:lnSpc>
                <a:spcPct val="140000"/>
              </a:lnSpc>
            </a:pPr>
            <a:r>
              <a:rPr lang="en-US" sz="2800">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Yirik kompaniyalar va Big Data o'rtasidagi bog'lanish:</a:t>
            </a:r>
            <a:r>
              <a:rPr sz="2800">
                <a:latin typeface="Arial" panose="020B0604020202020204" pitchFamily="34" charset="0"/>
                <a:cs typeface="Arial" panose="020B0604020202020204" pitchFamily="34" charset="0"/>
              </a:rPr>
              <a:t> Yirik kompaniyalar Big Data texnologiyalaridan foydalanish orqali o'z boshqaruv jarayonlarini yanada samarali qiladi. Big Data to'plangan ma'lumotlar bilan kompaniyalar bozor tendentsiyalarini yaxshiroq tushunib, mijozlar ehtiyojlariga mos ravishda strategiyalar ishlab chiqadilar.</a:t>
            </a:r>
            <a:endParaRPr sz="2800">
              <a:latin typeface="Arial" panose="020B0604020202020204" pitchFamily="34" charset="0"/>
              <a:cs typeface="Arial" panose="020B0604020202020204" pitchFamily="34" charset="0"/>
            </a:endParaRPr>
          </a:p>
          <a:p>
            <a:pPr>
              <a:lnSpc>
                <a:spcPct val="14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Big Data yordamida boshqaruv samaradorligini oshirish: </a:t>
            </a:r>
            <a:r>
              <a:rPr sz="2800">
                <a:latin typeface="Arial" panose="020B0604020202020204" pitchFamily="34" charset="0"/>
                <a:cs typeface="Arial" panose="020B0604020202020204" pitchFamily="34" charset="0"/>
              </a:rPr>
              <a:t>Big Data tahlili kompaniyalarga resurslarni optimal taqsimlash va xarajatlarni kamaytirishga imkon beradi. Shu bilan birga, ma'lumotlar tahlili orqali kompaniyalar savdo jarayonlarini yaxshilash va mijozlarning xarid qilish odatlarini aniqlash imkoniyatiga ega bo'lishadi.</a:t>
            </a:r>
            <a:endParaRPr sz="2800">
              <a:latin typeface="Arial" panose="020B0604020202020204" pitchFamily="34" charset="0"/>
              <a:cs typeface="Arial" panose="020B0604020202020204" pitchFamily="34" charset="0"/>
            </a:endParaRPr>
          </a:p>
          <a:p>
            <a:pPr>
              <a:lnSpc>
                <a:spcPct val="14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Big Data tahlilidan foydalanishning misollari: </a:t>
            </a:r>
            <a:r>
              <a:rPr sz="2800">
                <a:latin typeface="Arial" panose="020B0604020202020204" pitchFamily="34" charset="0"/>
                <a:cs typeface="Arial" panose="020B0604020202020204" pitchFamily="34" charset="0"/>
              </a:rPr>
              <a:t>Amazon va Netflix kabi kompaniyalar o'z mijozlarining qiziqishlarini aniqlash va shunga muvofiq tavsiyalar berish orqali savdo hajmini oshiradilar. Bu kompaniyalar Big Data tahlilidan foydalanish orqali o'z strategiyalarini ma'lumotlarga asoslanib shakllantiradilar.</a:t>
            </a:r>
            <a:endParaRPr sz="2800">
              <a:latin typeface="Arial" panose="020B0604020202020204" pitchFamily="34" charset="0"/>
              <a:cs typeface="Arial" panose="020B0604020202020204" pitchFamily="34" charset="0"/>
            </a:endParaRPr>
          </a:p>
          <a:p>
            <a:pPr>
              <a:lnSpc>
                <a:spcPct val="14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Qaror qabul qilishdagi Big Data tahlilining ahamiyati: </a:t>
            </a:r>
            <a:r>
              <a:rPr sz="2800">
                <a:latin typeface="Arial" panose="020B0604020202020204" pitchFamily="34" charset="0"/>
                <a:cs typeface="Arial" panose="020B0604020202020204" pitchFamily="34" charset="0"/>
              </a:rPr>
              <a:t>Big Data tahlili qaror qabul qilish jarayonida muhim ahamiyatga ega bo'lib, kompaniyalar o'z strategiyalarini ma'lumotlarga tayangan holda shakllantirishlari va muammolarni oldindan aniqlash imkoniyatini beradi.</a:t>
            </a:r>
            <a:endParaRPr sz="280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5887720" y="59055"/>
            <a:ext cx="12400280" cy="1625600"/>
          </a:xfrm>
        </p:spPr>
        <p:txBody>
          <a:bodyPr/>
          <a:lstStyle/>
          <a:p>
            <a:r>
              <a:rPr sz="4800">
                <a:latin typeface="Arial" panose="020B0604020202020204" pitchFamily="34" charset="0"/>
                <a:cs typeface="Arial" panose="020B0604020202020204" pitchFamily="34" charset="0"/>
              </a:rPr>
              <a:t>Big Data Tahlilida Yangi Trendlar</a:t>
            </a:r>
            <a:endParaRPr sz="4800">
              <a:latin typeface="Arial" panose="020B0604020202020204" pitchFamily="34" charset="0"/>
              <a:cs typeface="Arial" panose="020B0604020202020204" pitchFamily="34" charset="0"/>
            </a:endParaRPr>
          </a:p>
        </p:txBody>
      </p:sp>
      <p:sp>
        <p:nvSpPr>
          <p:cNvPr id="3" name="Text Placeholder 2"/>
          <p:cNvSpPr>
            <a:spLocks noGrp="1"/>
          </p:cNvSpPr>
          <p:nvPr>
            <p:ph type="body" idx="10"/>
          </p:nvPr>
        </p:nvSpPr>
        <p:spPr>
          <a:xfrm>
            <a:off x="5593080" y="2028190"/>
            <a:ext cx="12940665" cy="8258810"/>
          </a:xfrm>
        </p:spPr>
        <p:txBody>
          <a:bodyPr/>
          <a:lstStyle/>
          <a:p>
            <a:pPr>
              <a:lnSpc>
                <a:spcPct val="110000"/>
              </a:lnSpc>
            </a:pPr>
            <a:r>
              <a:rPr sz="2800" b="1">
                <a:latin typeface="Arial" panose="020B0604020202020204" pitchFamily="34" charset="0"/>
                <a:cs typeface="Arial" panose="020B0604020202020204" pitchFamily="34" charset="0"/>
              </a:rPr>
              <a:t>Yangi texnologiyalar </a:t>
            </a:r>
            <a:r>
              <a:rPr sz="2800">
                <a:latin typeface="Arial" panose="020B0604020202020204" pitchFamily="34" charset="0"/>
                <a:cs typeface="Arial" panose="020B0604020202020204" pitchFamily="34" charset="0"/>
              </a:rPr>
              <a:t>Big Data tahlilida muhim ahamiyatga ega. Bulutli hisoblash va real vaqt rejimida ma'lumotlarni tahlil qilish texnologiyalari kompaniyalarga katta hajmdagi ma'lumotlarni tezda va samarali tahlil qilish imkonini beradi, bu esa ularning faoliyatini sezilarli darajada yaxshilaydi.</a:t>
            </a:r>
            <a:endParaRPr sz="2800">
              <a:latin typeface="Arial" panose="020B0604020202020204" pitchFamily="34" charset="0"/>
              <a:cs typeface="Arial" panose="020B0604020202020204" pitchFamily="34" charset="0"/>
            </a:endParaRPr>
          </a:p>
          <a:p>
            <a:pPr>
              <a:lnSpc>
                <a:spcPct val="110000"/>
              </a:lnSpc>
            </a:pPr>
            <a:r>
              <a:rPr sz="2800" b="1">
                <a:latin typeface="Arial" panose="020B0604020202020204" pitchFamily="34" charset="0"/>
                <a:cs typeface="Arial" panose="020B0604020202020204" pitchFamily="34" charset="0"/>
              </a:rPr>
              <a:t>Sun'iy intellekt </a:t>
            </a:r>
            <a:r>
              <a:rPr sz="2800">
                <a:latin typeface="Arial" panose="020B0604020202020204" pitchFamily="34" charset="0"/>
                <a:cs typeface="Arial" panose="020B0604020202020204" pitchFamily="34" charset="0"/>
              </a:rPr>
              <a:t>va mashinasozlik o'qitish Big Data tahlilida juda muhim rol o'ynaydi. Ular ma'lumotlardan yanada chuqurroq va aniqroq tushunchalar olishga yordam beradi, shuningdek, qaror qabul qilish jarayonlarini avtomatlashtirishga yordam beradi, bu esa korxonalar uchun raqobat afzalliklarini ta'minlaydi.</a:t>
            </a:r>
            <a:endParaRPr sz="2800">
              <a:latin typeface="Arial" panose="020B0604020202020204" pitchFamily="34" charset="0"/>
              <a:cs typeface="Arial" panose="020B0604020202020204" pitchFamily="34" charset="0"/>
            </a:endParaRPr>
          </a:p>
          <a:p>
            <a:pPr>
              <a:lnSpc>
                <a:spcPct val="110000"/>
              </a:lnSpc>
            </a:pPr>
            <a:r>
              <a:rPr sz="2800" b="1">
                <a:latin typeface="Arial" panose="020B0604020202020204" pitchFamily="34" charset="0"/>
                <a:cs typeface="Arial" panose="020B0604020202020204" pitchFamily="34" charset="0"/>
              </a:rPr>
              <a:t>Yirik kompaniyalar</a:t>
            </a:r>
            <a:r>
              <a:rPr sz="2800">
                <a:latin typeface="Arial" panose="020B0604020202020204" pitchFamily="34" charset="0"/>
                <a:cs typeface="Arial" panose="020B0604020202020204" pitchFamily="34" charset="0"/>
              </a:rPr>
              <a:t>, yangi trendlarni amalga oshirishda, ma'lumotlarni vizualizatsiya qilish va analitik vositalardan keng foydalanmoqdalar. Ushbu yondashuvlar biznes jarayonlarini samarali va tezkor qilishga yordam beradi, bu esa raqobatchilaridan ajralib turishga imkon beradi.</a:t>
            </a:r>
            <a:endParaRPr sz="2800">
              <a:latin typeface="Arial" panose="020B0604020202020204" pitchFamily="34" charset="0"/>
              <a:cs typeface="Arial" panose="020B0604020202020204" pitchFamily="34" charset="0"/>
            </a:endParaRPr>
          </a:p>
          <a:p>
            <a:pPr>
              <a:lnSpc>
                <a:spcPct val="110000"/>
              </a:lnSpc>
            </a:pPr>
            <a:r>
              <a:rPr sz="2800" b="1">
                <a:latin typeface="Arial" panose="020B0604020202020204" pitchFamily="34" charset="0"/>
                <a:cs typeface="Arial" panose="020B0604020202020204" pitchFamily="34" charset="0"/>
              </a:rPr>
              <a:t>Big Data </a:t>
            </a:r>
            <a:r>
              <a:rPr sz="2800">
                <a:latin typeface="Arial" panose="020B0604020202020204" pitchFamily="34" charset="0"/>
                <a:cs typeface="Arial" panose="020B0604020202020204" pitchFamily="34" charset="0"/>
              </a:rPr>
              <a:t>tahlilining kelajakdagi istiqbollari juda keng. Texnologiyalardagi yangi yutuqlar va metodologiyalar yordamida, ma'lumotlardan foydalanish innovatsion va samarali shakllarda davom etadi, bu esa biznes va iqtisodiyotga katta ta'sir ko'rsatadi.</a:t>
            </a:r>
            <a:endParaRPr sz="2800">
              <a:latin typeface="Arial" panose="020B0604020202020204" pitchFamily="34" charset="0"/>
              <a:cs typeface="Arial" panose="020B0604020202020204" pitchFamily="34" charset="0"/>
            </a:endParaRPr>
          </a:p>
        </p:txBody>
      </p:sp>
      <p:pic>
        <p:nvPicPr>
          <p:cNvPr id="5" name="Изображение 4"/>
          <p:cNvPicPr>
            <a:picLocks noChangeAspect="1"/>
          </p:cNvPicPr>
          <p:nvPr/>
        </p:nvPicPr>
        <p:blipFill>
          <a:blip r:embed="rId1"/>
          <a:stretch>
            <a:fillRect/>
          </a:stretch>
        </p:blipFill>
        <p:spPr>
          <a:xfrm>
            <a:off x="-635" y="0"/>
            <a:ext cx="5887720" cy="10287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p:txBody>
          <a:bodyPr/>
          <a:lstStyle/>
          <a:p>
            <a:r>
              <a:rPr sz="7040"/>
              <a:t>Xulosa</a:t>
            </a:r>
            <a:endParaRPr sz="7040"/>
          </a:p>
        </p:txBody>
      </p:sp>
      <p:sp>
        <p:nvSpPr>
          <p:cNvPr id="3" name="Text Placeholder 2"/>
          <p:cNvSpPr>
            <a:spLocks noGrp="1"/>
          </p:cNvSpPr>
          <p:nvPr>
            <p:ph type="body" idx="10"/>
          </p:nvPr>
        </p:nvSpPr>
        <p:spPr>
          <a:xfrm>
            <a:off x="6256020" y="2863215"/>
            <a:ext cx="12032615" cy="7423785"/>
          </a:xfrm>
        </p:spPr>
        <p:txBody>
          <a:bodyPr/>
          <a:lstStyle/>
          <a:p>
            <a:pPr>
              <a:lnSpc>
                <a:spcPct val="130000"/>
              </a:lnSpc>
            </a:pPr>
            <a:r>
              <a:rPr sz="3200">
                <a:latin typeface="Arial" panose="020B0604020202020204" pitchFamily="34" charset="0"/>
                <a:cs typeface="Arial" panose="020B0604020202020204" pitchFamily="34" charset="0"/>
              </a:rPr>
              <a:t>1. Big Data, o'lchov, tezlik va xilma-xillik bilan zamonaviy boshqaruvda muhim rol o'ynaydi.</a:t>
            </a:r>
            <a:endParaRPr sz="3200">
              <a:latin typeface="Arial" panose="020B0604020202020204" pitchFamily="34" charset="0"/>
              <a:cs typeface="Arial" panose="020B0604020202020204" pitchFamily="34" charset="0"/>
            </a:endParaRPr>
          </a:p>
          <a:p>
            <a:pPr>
              <a:lnSpc>
                <a:spcPct val="130000"/>
              </a:lnSpc>
            </a:pPr>
            <a:r>
              <a:rPr sz="3200">
                <a:latin typeface="Arial" panose="020B0604020202020204" pitchFamily="34" charset="0"/>
                <a:cs typeface="Arial" panose="020B0604020202020204" pitchFamily="34" charset="0"/>
              </a:rPr>
              <a:t>2. Hajmi, tezligi va xilma-xillik boshqaruvda samarali qarorlar qabul qilishda qo'llaniladi.</a:t>
            </a:r>
            <a:endParaRPr sz="3200">
              <a:latin typeface="Arial" panose="020B0604020202020204" pitchFamily="34" charset="0"/>
              <a:cs typeface="Arial" panose="020B0604020202020204" pitchFamily="34" charset="0"/>
            </a:endParaRPr>
          </a:p>
          <a:p>
            <a:pPr>
              <a:lnSpc>
                <a:spcPct val="130000"/>
              </a:lnSpc>
            </a:pPr>
            <a:r>
              <a:rPr sz="3200">
                <a:latin typeface="Arial" panose="020B0604020202020204" pitchFamily="34" charset="0"/>
                <a:cs typeface="Arial" panose="020B0604020202020204" pitchFamily="34" charset="0"/>
              </a:rPr>
              <a:t>3. Statistik tahlil va sun'iy intellekt boshqaruv qarorlariga ta'sir ko'rsatadi.</a:t>
            </a:r>
            <a:endParaRPr sz="3200">
              <a:latin typeface="Arial" panose="020B0604020202020204" pitchFamily="34" charset="0"/>
              <a:cs typeface="Arial" panose="020B0604020202020204" pitchFamily="34" charset="0"/>
            </a:endParaRPr>
          </a:p>
          <a:p>
            <a:pPr>
              <a:lnSpc>
                <a:spcPct val="130000"/>
              </a:lnSpc>
            </a:pPr>
            <a:r>
              <a:rPr sz="3200">
                <a:latin typeface="Arial" panose="020B0604020202020204" pitchFamily="34" charset="0"/>
                <a:cs typeface="Arial" panose="020B0604020202020204" pitchFamily="34" charset="0"/>
              </a:rPr>
              <a:t>4. Amazon, Google va Netflix Big Datadan foydalangan holda o'z strategiyalarini rivojlantirmoqda.</a:t>
            </a:r>
            <a:endParaRPr sz="3200">
              <a:latin typeface="Arial" panose="020B0604020202020204" pitchFamily="34" charset="0"/>
              <a:cs typeface="Arial" panose="020B0604020202020204" pitchFamily="34" charset="0"/>
            </a:endParaRPr>
          </a:p>
        </p:txBody>
      </p:sp>
      <p:pic>
        <p:nvPicPr>
          <p:cNvPr id="4" name="Изображение 3"/>
          <p:cNvPicPr>
            <a:picLocks noChangeAspect="1"/>
          </p:cNvPicPr>
          <p:nvPr/>
        </p:nvPicPr>
        <p:blipFill>
          <a:blip r:embed="rId1"/>
          <a:stretch>
            <a:fillRect/>
          </a:stretch>
        </p:blipFill>
        <p:spPr>
          <a:xfrm>
            <a:off x="0" y="1944370"/>
            <a:ext cx="5758815" cy="6472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0"/>
          </p:nvPr>
        </p:nvSpPr>
        <p:spPr>
          <a:xfrm>
            <a:off x="8098155" y="1603375"/>
            <a:ext cx="9988550" cy="1524000"/>
          </a:xfrm>
        </p:spPr>
        <p:txBody>
          <a:bodyPr/>
          <a:lstStyle/>
          <a:p>
            <a:pPr algn="l">
              <a:lnSpc>
                <a:spcPct val="120000"/>
              </a:lnSpc>
            </a:pPr>
            <a:r>
              <a:rPr sz="3600" b="1">
                <a:latin typeface="Arial" panose="020B0604020202020204" pitchFamily="34" charset="0"/>
                <a:cs typeface="Arial" panose="020B0604020202020204" pitchFamily="34" charset="0"/>
              </a:rPr>
              <a:t>Big data tushunchasi va uning boshqaruvidagi ahamiyati</a:t>
            </a:r>
            <a:endParaRPr sz="3600" b="1">
              <a:latin typeface="Arial" panose="020B0604020202020204" pitchFamily="34" charset="0"/>
              <a:cs typeface="Arial" panose="020B0604020202020204" pitchFamily="34" charset="0"/>
            </a:endParaRPr>
          </a:p>
        </p:txBody>
      </p:sp>
      <p:sp>
        <p:nvSpPr>
          <p:cNvPr id="3" name="Text Placeholder 2"/>
          <p:cNvSpPr>
            <a:spLocks noGrp="1"/>
          </p:cNvSpPr>
          <p:nvPr>
            <p:ph type="body" idx="11"/>
          </p:nvPr>
        </p:nvSpPr>
        <p:spPr>
          <a:xfrm>
            <a:off x="8098155" y="4550410"/>
            <a:ext cx="10190480" cy="1524000"/>
          </a:xfrm>
        </p:spPr>
        <p:txBody>
          <a:bodyPr/>
          <a:lstStyle/>
          <a:p>
            <a:pPr algn="l">
              <a:lnSpc>
                <a:spcPct val="120000"/>
              </a:lnSpc>
            </a:pPr>
            <a:r>
              <a:rPr sz="3200" b="1">
                <a:latin typeface="Arial" panose="020B0604020202020204" pitchFamily="34" charset="0"/>
                <a:cs typeface="Arial" panose="020B0604020202020204" pitchFamily="34" charset="0"/>
              </a:rPr>
              <a:t>Big Data tahlilida qo'llaniladigan asosiy usullar va texnikalar</a:t>
            </a:r>
            <a:endParaRPr sz="3200" b="1">
              <a:latin typeface="Arial" panose="020B0604020202020204" pitchFamily="34" charset="0"/>
              <a:cs typeface="Arial" panose="020B0604020202020204" pitchFamily="34" charset="0"/>
            </a:endParaRPr>
          </a:p>
        </p:txBody>
      </p:sp>
      <p:sp>
        <p:nvSpPr>
          <p:cNvPr id="4" name="Text Placeholder 3"/>
          <p:cNvSpPr>
            <a:spLocks noGrp="1"/>
          </p:cNvSpPr>
          <p:nvPr>
            <p:ph type="body" idx="12"/>
          </p:nvPr>
        </p:nvSpPr>
        <p:spPr>
          <a:xfrm>
            <a:off x="8098155" y="7159625"/>
            <a:ext cx="9987915" cy="1524000"/>
          </a:xfrm>
        </p:spPr>
        <p:txBody>
          <a:bodyPr/>
          <a:lstStyle/>
          <a:p>
            <a:pPr algn="l">
              <a:lnSpc>
                <a:spcPct val="110000"/>
              </a:lnSpc>
            </a:pPr>
            <a:r>
              <a:rPr sz="3200" b="1">
                <a:latin typeface="Arial" panose="020B0604020202020204" pitchFamily="34" charset="0"/>
                <a:cs typeface="Arial" panose="020B0604020202020204" pitchFamily="34" charset="0"/>
              </a:rPr>
              <a:t>Boshqaruvda Big Datadan foydalanuvchi yirik kompaniyalar</a:t>
            </a:r>
            <a:endParaRPr sz="3200" b="1">
              <a:latin typeface="Arial" panose="020B0604020202020204" pitchFamily="34" charset="0"/>
              <a:cs typeface="Arial" panose="020B0604020202020204" pitchFamily="34" charset="0"/>
            </a:endParaRPr>
          </a:p>
        </p:txBody>
      </p:sp>
      <p:sp>
        <p:nvSpPr>
          <p:cNvPr id="5" name="Text Placeholder 4"/>
          <p:cNvSpPr>
            <a:spLocks noGrp="1"/>
          </p:cNvSpPr>
          <p:nvPr>
            <p:ph type="body" idx="13"/>
          </p:nvPr>
        </p:nvSpPr>
        <p:spPr/>
        <p:txBody>
          <a:bodyPr/>
          <a:lstStyle/>
          <a:p>
            <a:r>
              <a:rPr lang="en-US" altLang="en-US"/>
              <a:t>REJA:</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p:txBody>
          <a:bodyPr/>
          <a:lstStyle/>
          <a:p>
            <a:r>
              <a:t>E'tiboringiz uchun rahmat!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6108700" y="59055"/>
            <a:ext cx="11626850" cy="1968500"/>
          </a:xfrm>
        </p:spPr>
        <p:txBody>
          <a:bodyPr/>
          <a:lstStyle/>
          <a:p>
            <a:r>
              <a:rPr sz="7040"/>
              <a:t>Big Data Tushunchasi</a:t>
            </a:r>
            <a:endParaRPr sz="7040"/>
          </a:p>
        </p:txBody>
      </p:sp>
      <p:sp>
        <p:nvSpPr>
          <p:cNvPr id="3" name="Text Placeholder 2"/>
          <p:cNvSpPr>
            <a:spLocks noGrp="1"/>
          </p:cNvSpPr>
          <p:nvPr>
            <p:ph type="body" idx="10"/>
          </p:nvPr>
        </p:nvSpPr>
        <p:spPr>
          <a:xfrm>
            <a:off x="5838190" y="2569845"/>
            <a:ext cx="12328525" cy="7888605"/>
          </a:xfrm>
        </p:spPr>
        <p:txBody>
          <a:bodyPr/>
          <a:lstStyle/>
          <a:p>
            <a:pPr algn="l">
              <a:lnSpc>
                <a:spcPct val="130000"/>
              </a:lnSpc>
            </a:pPr>
            <a:r>
              <a:rPr lang="en-US" sz="2800">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Big Data</a:t>
            </a:r>
            <a:r>
              <a:rPr sz="2800">
                <a:latin typeface="Arial" panose="020B0604020202020204" pitchFamily="34" charset="0"/>
                <a:cs typeface="Arial" panose="020B0604020202020204" pitchFamily="34" charset="0"/>
              </a:rPr>
              <a:t> - bu katta hajmdagi ma'lumotlar to'plamidir, ularning o'lchovi, tezligi va xilma-xilligi o'ziga xos xususiyatlarga ega. </a:t>
            </a:r>
            <a:r>
              <a:rPr sz="2800" b="1">
                <a:latin typeface="Arial" panose="020B0604020202020204" pitchFamily="34" charset="0"/>
                <a:cs typeface="Arial" panose="020B0604020202020204" pitchFamily="34" charset="0"/>
              </a:rPr>
              <a:t>O'lchov jihatidan,</a:t>
            </a:r>
            <a:r>
              <a:rPr sz="2800">
                <a:latin typeface="Arial" panose="020B0604020202020204" pitchFamily="34" charset="0"/>
                <a:cs typeface="Arial" panose="020B0604020202020204" pitchFamily="34" charset="0"/>
              </a:rPr>
              <a:t> Big Data terabayt yoki petabayt darajasidagi ma'lumotlarni o'z ichiga oladi. </a:t>
            </a:r>
            <a:r>
              <a:rPr sz="2800" b="1">
                <a:latin typeface="Arial" panose="020B0604020202020204" pitchFamily="34" charset="0"/>
                <a:cs typeface="Arial" panose="020B0604020202020204" pitchFamily="34" charset="0"/>
              </a:rPr>
              <a:t>Tezlik </a:t>
            </a:r>
            <a:r>
              <a:rPr sz="2800">
                <a:latin typeface="Arial" panose="020B0604020202020204" pitchFamily="34" charset="0"/>
                <a:cs typeface="Arial" panose="020B0604020202020204" pitchFamily="34" charset="0"/>
              </a:rPr>
              <a:t>- bu ma'lumotlar to'plamlarining tezda yangilanishi va oqimlar holatida mavjud bo'lishidir. </a:t>
            </a:r>
            <a:r>
              <a:rPr sz="2800" b="1">
                <a:latin typeface="Arial" panose="020B0604020202020204" pitchFamily="34" charset="0"/>
                <a:cs typeface="Arial" panose="020B0604020202020204" pitchFamily="34" charset="0"/>
              </a:rPr>
              <a:t>Xilma-xillik</a:t>
            </a:r>
            <a:r>
              <a:rPr sz="2800">
                <a:latin typeface="Arial" panose="020B0604020202020204" pitchFamily="34" charset="0"/>
                <a:cs typeface="Arial" panose="020B0604020202020204" pitchFamily="34" charset="0"/>
              </a:rPr>
              <a:t> esa ma'lumotlarning turli manbalardan va formatlardan kelib chiqishini anglatadi. Zamonaviy boshqaruvda Big Dataning o'rni juda muhimdir. U rahbarlarga ma'lumotlarga asoslangan qarorlar qabul qilishda yordam beradi va strategik rejalashtirish jarayonlarini yaxshilaydi. Big Data orqali tashkilotlar o'z faoliyatlarini yaxshiroq tushunib, raqobatbardosh ustunlikka ega bo'lishlari mumkin. Mavzuning dolzarbligi shundaki, Big Data rahbarlarga tashkilotlar faoliyatini yaxshiroq tushunish va strategiyalarini samarali ravishda ishlab chiqish imkonini beradi.</a:t>
            </a:r>
            <a:endParaRPr sz="2800">
              <a:latin typeface="Arial" panose="020B0604020202020204" pitchFamily="34" charset="0"/>
              <a:cs typeface="Arial" panose="020B0604020202020204" pitchFamily="34" charset="0"/>
            </a:endParaRPr>
          </a:p>
        </p:txBody>
      </p:sp>
      <p:pic>
        <p:nvPicPr>
          <p:cNvPr id="4" name="Изображение 3"/>
          <p:cNvPicPr>
            <a:picLocks noChangeAspect="1"/>
          </p:cNvPicPr>
          <p:nvPr/>
        </p:nvPicPr>
        <p:blipFill>
          <a:blip r:embed="rId1"/>
          <a:stretch>
            <a:fillRect/>
          </a:stretch>
        </p:blipFill>
        <p:spPr>
          <a:xfrm>
            <a:off x="635" y="882015"/>
            <a:ext cx="5710555" cy="84499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5794375" y="59055"/>
            <a:ext cx="12494260" cy="1675130"/>
          </a:xfrm>
        </p:spPr>
        <p:txBody>
          <a:bodyPr/>
          <a:lstStyle/>
          <a:p>
            <a:r>
              <a:rPr sz="5400">
                <a:latin typeface="Arial" panose="020B0604020202020204" pitchFamily="34" charset="0"/>
                <a:cs typeface="Arial" panose="020B0604020202020204" pitchFamily="34" charset="0"/>
              </a:rPr>
              <a:t>Big Data Asosiy Xususiyatlari</a:t>
            </a:r>
            <a:endParaRPr sz="5400">
              <a:latin typeface="Arial" panose="020B0604020202020204" pitchFamily="34" charset="0"/>
              <a:cs typeface="Arial" panose="020B0604020202020204" pitchFamily="34" charset="0"/>
            </a:endParaRPr>
          </a:p>
        </p:txBody>
      </p:sp>
      <p:sp>
        <p:nvSpPr>
          <p:cNvPr id="3" name="Text Placeholder 2"/>
          <p:cNvSpPr>
            <a:spLocks noGrp="1"/>
          </p:cNvSpPr>
          <p:nvPr>
            <p:ph type="body" idx="10"/>
          </p:nvPr>
        </p:nvSpPr>
        <p:spPr>
          <a:xfrm>
            <a:off x="5607685" y="1510030"/>
            <a:ext cx="12680315" cy="8777605"/>
          </a:xfrm>
        </p:spPr>
        <p:txBody>
          <a:bodyPr/>
          <a:lstStyle/>
          <a:p>
            <a:pPr algn="l">
              <a:lnSpc>
                <a:spcPct val="110000"/>
              </a:lnSpc>
            </a:pPr>
            <a:r>
              <a:rPr lang="en-US" sz="24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Big Data'ning</a:t>
            </a:r>
            <a:r>
              <a:rPr sz="2800">
                <a:latin typeface="Arial" panose="020B0604020202020204" pitchFamily="34" charset="0"/>
                <a:cs typeface="Arial" panose="020B0604020202020204" pitchFamily="34" charset="0"/>
              </a:rPr>
              <a:t> asosiy xususiyatlari: hajmi, tezligi, xilma-xillik va haqiqiy vaqtli ma'lumotlar. Ushbu xususiyatlar boshqaruv qarorlarini qabul qilishda muhim ahamiyatga ega.</a:t>
            </a:r>
            <a:endParaRPr sz="2800">
              <a:latin typeface="Arial" panose="020B0604020202020204" pitchFamily="34" charset="0"/>
              <a:cs typeface="Arial" panose="020B0604020202020204" pitchFamily="34" charset="0"/>
            </a:endParaRPr>
          </a:p>
          <a:p>
            <a:pPr algn="l">
              <a:lnSpc>
                <a:spcPct val="11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Hajmi:</a:t>
            </a:r>
            <a:r>
              <a:rPr sz="2800">
                <a:latin typeface="Arial" panose="020B0604020202020204" pitchFamily="34" charset="0"/>
                <a:cs typeface="Arial" panose="020B0604020202020204" pitchFamily="34" charset="0"/>
              </a:rPr>
              <a:t> Katta hajmdagi ma'lumotlar boshqaruvchilarga yanada chuqurroq tahlil qilish imkonini beradi. Masalan, mijozlar xulq-atvorini o'rganish orqali marketing strategiyalarini optimallashtirish mumkin.</a:t>
            </a:r>
            <a:r>
              <a:rPr lang="en-US" sz="2800">
                <a:latin typeface="Arial" panose="020B0604020202020204" pitchFamily="34" charset="0"/>
                <a:cs typeface="Arial" panose="020B0604020202020204" pitchFamily="34" charset="0"/>
              </a:rPr>
              <a:t> </a:t>
            </a:r>
            <a:endParaRPr lang="en-US" sz="2800">
              <a:latin typeface="Arial" panose="020B0604020202020204" pitchFamily="34" charset="0"/>
              <a:cs typeface="Arial" panose="020B0604020202020204" pitchFamily="34" charset="0"/>
            </a:endParaRPr>
          </a:p>
          <a:p>
            <a:pPr algn="l">
              <a:lnSpc>
                <a:spcPct val="110000"/>
              </a:lnSpc>
            </a:pPr>
            <a:r>
              <a:rPr lang="en-US" sz="2800">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Tezligi: </a:t>
            </a:r>
            <a:r>
              <a:rPr sz="2800">
                <a:latin typeface="Arial" panose="020B0604020202020204" pitchFamily="34" charset="0"/>
                <a:cs typeface="Arial" panose="020B0604020202020204" pitchFamily="34" charset="0"/>
              </a:rPr>
              <a:t>Tez tahlil qilingan ma'lumotlar boshqaruvchilarga tezkor qarorlar qabul qilishda yordam beradi. Masalan, real vaqt rejimida sotuvlar dinamikasini kuzatib borish orqali aksiyalarning narxlari o'zgarishiga tez javob berish.</a:t>
            </a:r>
            <a:endParaRPr sz="2800">
              <a:latin typeface="Arial" panose="020B0604020202020204" pitchFamily="34" charset="0"/>
              <a:cs typeface="Arial" panose="020B0604020202020204" pitchFamily="34" charset="0"/>
            </a:endParaRPr>
          </a:p>
          <a:p>
            <a:pPr algn="l">
              <a:lnSpc>
                <a:spcPct val="11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Xilma-xillik:</a:t>
            </a:r>
            <a:r>
              <a:rPr sz="2800">
                <a:latin typeface="Arial" panose="020B0604020202020204" pitchFamily="34" charset="0"/>
                <a:cs typeface="Arial" panose="020B0604020202020204" pitchFamily="34" charset="0"/>
              </a:rPr>
              <a:t> Turli manbalardan kelgan ma'lumotlar boshqaruvchilar uchun keng qamrovli qarorlar qabul qilish imkonini yaratadi. Misol uchun, moliya, ijtimoiy tarmoqlar va mijozlar fikrlarini birlashtirish orqali yanada yaxshiroq tahlil qilish.</a:t>
            </a:r>
            <a:endParaRPr sz="2800">
              <a:latin typeface="Arial" panose="020B0604020202020204" pitchFamily="34" charset="0"/>
              <a:cs typeface="Arial" panose="020B0604020202020204" pitchFamily="34" charset="0"/>
            </a:endParaRPr>
          </a:p>
          <a:p>
            <a:pPr algn="l">
              <a:lnSpc>
                <a:spcPct val="11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Haqiqiy vaqtli</a:t>
            </a:r>
            <a:r>
              <a:rPr sz="2800">
                <a:latin typeface="Arial" panose="020B0604020202020204" pitchFamily="34" charset="0"/>
                <a:cs typeface="Arial" panose="020B0604020202020204" pitchFamily="34" charset="0"/>
              </a:rPr>
              <a:t> ma'lumotlar: Real vaqt rejimida to'plangan ma'lumotlar boshqaruvchilarga tez va aniq qarorlar qabul qilishda yordam beradi. Masalan, ishlab chiqarish jarayonlarini kuzatish orqali muammolarni darhol hal qilish.</a:t>
            </a:r>
            <a:endParaRPr sz="2800">
              <a:latin typeface="Arial" panose="020B0604020202020204" pitchFamily="34" charset="0"/>
              <a:cs typeface="Arial" panose="020B0604020202020204" pitchFamily="34" charset="0"/>
            </a:endParaRPr>
          </a:p>
        </p:txBody>
      </p:sp>
      <p:pic>
        <p:nvPicPr>
          <p:cNvPr id="8" name="Замещающая рамка рисунка 7"/>
          <p:cNvPicPr>
            <a:picLocks noChangeAspect="1"/>
          </p:cNvPicPr>
          <p:nvPr>
            <p:ph type="pic" sz="quarter" idx="11"/>
          </p:nvPr>
        </p:nvPicPr>
        <p:blipFill>
          <a:blip r:embed="rId1"/>
          <a:stretch>
            <a:fillRect/>
          </a:stretch>
        </p:blipFill>
        <p:spPr>
          <a:xfrm>
            <a:off x="0" y="1734820"/>
            <a:ext cx="5794375" cy="65576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ext Placeholder 1"/>
          <p:cNvSpPr>
            <a:spLocks noGrp="1"/>
          </p:cNvSpPr>
          <p:nvPr>
            <p:ph type="body" idx="1"/>
          </p:nvPr>
        </p:nvSpPr>
        <p:spPr>
          <a:xfrm>
            <a:off x="666750" y="635"/>
            <a:ext cx="16954500" cy="1375410"/>
          </a:xfrm>
        </p:spPr>
        <p:txBody>
          <a:bodyPr/>
          <a:lstStyle/>
          <a:p>
            <a:r>
              <a:rPr sz="7040">
                <a:solidFill>
                  <a:schemeClr val="tx1"/>
                </a:solidFill>
              </a:rPr>
              <a:t>Big Data Tahlil Usullari</a:t>
            </a:r>
            <a:endParaRPr sz="7040">
              <a:solidFill>
                <a:schemeClr val="tx1"/>
              </a:solidFill>
            </a:endParaRPr>
          </a:p>
        </p:txBody>
      </p:sp>
      <p:sp>
        <p:nvSpPr>
          <p:cNvPr id="3" name="Content Placeholder 2"/>
          <p:cNvSpPr>
            <a:spLocks noGrp="1"/>
          </p:cNvSpPr>
          <p:nvPr>
            <p:ph sz="quarter" idx="10"/>
          </p:nvPr>
        </p:nvSpPr>
        <p:spPr>
          <a:xfrm>
            <a:off x="0" y="1376045"/>
            <a:ext cx="9144000" cy="8910955"/>
          </a:xfrm>
        </p:spPr>
        <p:txBody>
          <a:bodyPr/>
          <a:lstStyle/>
          <a:p>
            <a:pPr algn="ctr">
              <a:lnSpc>
                <a:spcPct val="150000"/>
              </a:lnSpc>
            </a:pPr>
            <a:r>
              <a:rPr lang="en-US" sz="3200" b="1">
                <a:latin typeface="Arial" panose="020B0604020202020204" pitchFamily="34" charset="0"/>
                <a:cs typeface="Arial" panose="020B0604020202020204" pitchFamily="34" charset="0"/>
              </a:rPr>
              <a:t>     </a:t>
            </a:r>
            <a:r>
              <a:rPr sz="2800">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1.  </a:t>
            </a:r>
            <a:r>
              <a:rPr lang="en-US" sz="3600" b="1">
                <a:latin typeface="Arial" panose="020B0604020202020204" pitchFamily="34" charset="0"/>
                <a:cs typeface="Arial" panose="020B0604020202020204" pitchFamily="34" charset="0"/>
              </a:rPr>
              <a:t>S</a:t>
            </a:r>
            <a:r>
              <a:rPr sz="3600" b="1">
                <a:latin typeface="Arial" panose="020B0604020202020204" pitchFamily="34" charset="0"/>
                <a:cs typeface="Arial" panose="020B0604020202020204" pitchFamily="34" charset="0"/>
              </a:rPr>
              <a:t>tatistik tahlil </a:t>
            </a:r>
            <a:endParaRPr sz="3600" b="1">
              <a:latin typeface="Arial" panose="020B0604020202020204" pitchFamily="34" charset="0"/>
              <a:cs typeface="Arial" panose="020B0604020202020204" pitchFamily="34" charset="0"/>
            </a:endParaRPr>
          </a:p>
          <a:p>
            <a:pPr algn="l">
              <a:lnSpc>
                <a:spcPct val="150000"/>
              </a:lnSpc>
            </a:pPr>
            <a:r>
              <a:rPr sz="32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Statistik tahlil, ma'lumotlarni tahlil qilish orqali, boshqaruv qarorlarini qabul qilishda aniqlik va ishonchlilikni oshirishga yordam beradi. Masalan, statistik tahlil yordamida kompaniyalar bozor tendensiyalarini aniqlash va muhim qarorlarni qabul qilishda yanada ishonchli ma'lumotlarga ega bo'lishadi.</a:t>
            </a:r>
            <a:endParaRPr sz="3200">
              <a:latin typeface="Arial" panose="020B0604020202020204" pitchFamily="34" charset="0"/>
              <a:cs typeface="Arial" panose="020B0604020202020204" pitchFamily="34" charset="0"/>
            </a:endParaRPr>
          </a:p>
        </p:txBody>
      </p:sp>
      <p:sp>
        <p:nvSpPr>
          <p:cNvPr id="4" name="Content Placeholder 3"/>
          <p:cNvSpPr>
            <a:spLocks noGrp="1"/>
          </p:cNvSpPr>
          <p:nvPr>
            <p:ph sz="quarter" idx="11"/>
          </p:nvPr>
        </p:nvSpPr>
        <p:spPr>
          <a:xfrm>
            <a:off x="9659620" y="1376045"/>
            <a:ext cx="8628380" cy="8910955"/>
          </a:xfrm>
        </p:spPr>
        <p:txBody>
          <a:bodyPr/>
          <a:lstStyle/>
          <a:p>
            <a:pPr algn="l">
              <a:lnSpc>
                <a:spcPct val="130000"/>
              </a:lnSpc>
            </a:pPr>
            <a:r>
              <a:rPr lang="en-US" sz="3600" b="1">
                <a:latin typeface="Arial" panose="020B0604020202020204" pitchFamily="34" charset="0"/>
                <a:cs typeface="Arial" panose="020B0604020202020204" pitchFamily="34" charset="0"/>
              </a:rPr>
              <a:t>2.  Sun’iy intellekt tahlili</a:t>
            </a:r>
            <a:endParaRPr lang="en-US" sz="3600" b="1">
              <a:latin typeface="Arial" panose="020B0604020202020204" pitchFamily="34" charset="0"/>
              <a:cs typeface="Arial" panose="020B0604020202020204" pitchFamily="34" charset="0"/>
            </a:endParaRPr>
          </a:p>
          <a:p>
            <a:pPr algn="l">
              <a:lnSpc>
                <a:spcPct val="130000"/>
              </a:lnSpc>
            </a:pPr>
            <a:r>
              <a:rPr sz="3200">
                <a:latin typeface="Arial" panose="020B0604020202020204" pitchFamily="34" charset="0"/>
                <a:cs typeface="Arial" panose="020B0604020202020204" pitchFamily="34" charset="0"/>
              </a:rPr>
              <a:t>Sun'iy intellekt esa murakkab muammolarni hal qilishda inqilobiy yondashuvlarni taklif etadi. U boshqaruv qarorlarini qabul qilish jarayonida ko'plab variantlarni tahlil qilishga yordam beradi. Masalan, sun'iy intellekt yordamida kompaniyalar resurslarni optimallashtirish va xarajatlarni kamaytirish bo'yicha qarorlar qabul qilishda yanada samarali bo'lishi mumkin. Ushbu usullar birgalikda ishlaganda, boshqaruv xodimlari ma'lumotlarga asoslangan va samarali qarorlar qabul qilish imkoniyatiga ega bo'lishadi.</a:t>
            </a:r>
            <a:endParaRPr sz="32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p:txBody>
          <a:bodyPr/>
          <a:lstStyle/>
          <a:p>
            <a:r>
              <a:rPr sz="7040"/>
              <a:t>Big Data va Qaror Qabul Qilish</a:t>
            </a:r>
            <a:endParaRPr sz="7040"/>
          </a:p>
        </p:txBody>
      </p:sp>
      <p:sp>
        <p:nvSpPr>
          <p:cNvPr id="3" name="Text Placeholder 2"/>
          <p:cNvSpPr>
            <a:spLocks noGrp="1"/>
          </p:cNvSpPr>
          <p:nvPr>
            <p:ph type="body" idx="10"/>
          </p:nvPr>
        </p:nvSpPr>
        <p:spPr>
          <a:xfrm>
            <a:off x="720725" y="6592570"/>
            <a:ext cx="3757930" cy="3507740"/>
          </a:xfrm>
        </p:spPr>
        <p:txBody>
          <a:bodyPr/>
          <a:lstStyle/>
          <a:p>
            <a:pPr algn="l">
              <a:lnSpc>
                <a:spcPct val="130000"/>
              </a:lnSpc>
            </a:pPr>
            <a:r>
              <a:rPr lang="en-US" sz="2400" b="1">
                <a:latin typeface="Arial" panose="020B0604020202020204" pitchFamily="34" charset="0"/>
                <a:cs typeface="Arial" panose="020B0604020202020204" pitchFamily="34" charset="0"/>
              </a:rPr>
              <a:t>     </a:t>
            </a:r>
            <a:r>
              <a:rPr sz="2400" b="1">
                <a:latin typeface="Arial" panose="020B0604020202020204" pitchFamily="34" charset="0"/>
                <a:cs typeface="Arial" panose="020B0604020202020204" pitchFamily="34" charset="0"/>
              </a:rPr>
              <a:t>Big Data tahlili boshqaruv strategiyalarini shakllantirishda muhim rol o'ynaydi.</a:t>
            </a:r>
            <a:endParaRPr sz="2400" b="1">
              <a:latin typeface="Arial" panose="020B0604020202020204" pitchFamily="34" charset="0"/>
              <a:cs typeface="Arial" panose="020B0604020202020204" pitchFamily="34" charset="0"/>
            </a:endParaRPr>
          </a:p>
        </p:txBody>
      </p:sp>
      <p:sp>
        <p:nvSpPr>
          <p:cNvPr id="4" name="Text Placeholder 3"/>
          <p:cNvSpPr>
            <a:spLocks noGrp="1"/>
          </p:cNvSpPr>
          <p:nvPr>
            <p:ph type="body" idx="11"/>
          </p:nvPr>
        </p:nvSpPr>
        <p:spPr>
          <a:xfrm>
            <a:off x="4663440" y="6554470"/>
            <a:ext cx="4230370" cy="3489325"/>
          </a:xfrm>
        </p:spPr>
        <p:txBody>
          <a:bodyPr/>
          <a:lstStyle/>
          <a:p>
            <a:pPr algn="l">
              <a:lnSpc>
                <a:spcPct val="110000"/>
              </a:lnSpc>
            </a:pPr>
            <a:r>
              <a:rPr lang="en-US" sz="2400" b="1"/>
              <a:t>        </a:t>
            </a:r>
            <a:r>
              <a:rPr sz="2400" b="1"/>
              <a:t>U riskni boshqarish, operatsion samaradorlik va resurslarni taqsimlashda yordam beradi</a:t>
            </a:r>
            <a:r>
              <a:rPr sz="2435"/>
              <a:t>.</a:t>
            </a:r>
            <a:endParaRPr sz="2435"/>
          </a:p>
        </p:txBody>
      </p:sp>
      <p:sp>
        <p:nvSpPr>
          <p:cNvPr id="5" name="Text Placeholder 4"/>
          <p:cNvSpPr>
            <a:spLocks noGrp="1"/>
          </p:cNvSpPr>
          <p:nvPr>
            <p:ph type="body" idx="12"/>
          </p:nvPr>
        </p:nvSpPr>
        <p:spPr>
          <a:xfrm>
            <a:off x="9078595" y="6592570"/>
            <a:ext cx="4166870" cy="3712845"/>
          </a:xfrm>
        </p:spPr>
        <p:txBody>
          <a:bodyPr/>
          <a:lstStyle/>
          <a:p>
            <a:pPr algn="l">
              <a:lnSpc>
                <a:spcPct val="130000"/>
              </a:lnSpc>
            </a:pPr>
            <a:r>
              <a:rPr lang="en-US" sz="2400" b="1">
                <a:latin typeface="Arial" panose="020B0604020202020204" pitchFamily="34" charset="0"/>
                <a:cs typeface="Arial" panose="020B0604020202020204" pitchFamily="34" charset="0"/>
              </a:rPr>
              <a:t>      K</a:t>
            </a:r>
            <a:r>
              <a:rPr sz="2400" b="1">
                <a:latin typeface="Arial" panose="020B0604020202020204" pitchFamily="34" charset="0"/>
                <a:cs typeface="Arial" panose="020B0604020202020204" pitchFamily="34" charset="0"/>
              </a:rPr>
              <a:t>ompaniyalar Big Data yordamida foydalanuvchi ehtiyojlarini aniqlab, mahsulotlarning sifatini oshirishlari mumkin.</a:t>
            </a:r>
            <a:endParaRPr sz="2400" b="1">
              <a:latin typeface="Arial" panose="020B0604020202020204" pitchFamily="34" charset="0"/>
              <a:cs typeface="Arial" panose="020B0604020202020204" pitchFamily="34" charset="0"/>
            </a:endParaRPr>
          </a:p>
        </p:txBody>
      </p:sp>
      <p:sp>
        <p:nvSpPr>
          <p:cNvPr id="6" name="Text Placeholder 5"/>
          <p:cNvSpPr>
            <a:spLocks noGrp="1"/>
          </p:cNvSpPr>
          <p:nvPr>
            <p:ph type="body" idx="13"/>
          </p:nvPr>
        </p:nvSpPr>
        <p:spPr>
          <a:xfrm>
            <a:off x="13696950" y="6592570"/>
            <a:ext cx="4326890" cy="3965575"/>
          </a:xfrm>
        </p:spPr>
        <p:txBody>
          <a:bodyPr/>
          <a:lstStyle/>
          <a:p>
            <a:pPr algn="l">
              <a:lnSpc>
                <a:spcPct val="120000"/>
              </a:lnSpc>
            </a:pPr>
            <a:r>
              <a:rPr lang="en-US" sz="2400">
                <a:latin typeface="Arial" panose="020B0604020202020204" pitchFamily="34" charset="0"/>
                <a:cs typeface="Arial" panose="020B0604020202020204" pitchFamily="34" charset="0"/>
              </a:rPr>
              <a:t>     </a:t>
            </a:r>
            <a:r>
              <a:rPr sz="2400" b="1">
                <a:latin typeface="Arial" panose="020B0604020202020204" pitchFamily="34" charset="0"/>
                <a:cs typeface="Arial" panose="020B0604020202020204" pitchFamily="34" charset="0"/>
              </a:rPr>
              <a:t>Statistik ma'lumotlarga ko'ra, Big Data dan foydalanish qaror qabul qilish jarayonini 20% ga tezlashtiradi, bu esa samaradorlikni oshiradi.</a:t>
            </a:r>
            <a:endParaRPr sz="2400" b="1">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2" name="Text Placeholder 1"/>
          <p:cNvSpPr>
            <a:spLocks noGrp="1"/>
          </p:cNvSpPr>
          <p:nvPr>
            <p:ph type="body" idx="1"/>
          </p:nvPr>
        </p:nvSpPr>
        <p:spPr>
          <a:xfrm>
            <a:off x="666750" y="635"/>
            <a:ext cx="16954500" cy="1596390"/>
          </a:xfrm>
        </p:spPr>
        <p:txBody>
          <a:bodyPr/>
          <a:lstStyle/>
          <a:p>
            <a:r>
              <a:rPr sz="7040">
                <a:solidFill>
                  <a:schemeClr val="tx1"/>
                </a:solidFill>
              </a:rPr>
              <a:t>Big Data Misollari</a:t>
            </a:r>
            <a:endParaRPr sz="7040">
              <a:solidFill>
                <a:schemeClr val="tx1"/>
              </a:solidFill>
            </a:endParaRPr>
          </a:p>
        </p:txBody>
      </p:sp>
      <p:sp>
        <p:nvSpPr>
          <p:cNvPr id="3" name="Content Placeholder 2"/>
          <p:cNvSpPr>
            <a:spLocks noGrp="1"/>
          </p:cNvSpPr>
          <p:nvPr>
            <p:ph sz="quarter" idx="10"/>
          </p:nvPr>
        </p:nvSpPr>
        <p:spPr>
          <a:xfrm>
            <a:off x="666750" y="1866900"/>
            <a:ext cx="16954500" cy="8137525"/>
          </a:xfrm>
        </p:spPr>
        <p:txBody>
          <a:bodyPr/>
          <a:lstStyle/>
          <a:p>
            <a:pPr algn="l">
              <a:lnSpc>
                <a:spcPct val="120000"/>
              </a:lnSpc>
            </a:pPr>
            <a:r>
              <a:rPr lang="en-US" sz="2800">
                <a:latin typeface="Arial" panose="020B0604020202020204" pitchFamily="34" charset="0"/>
                <a:cs typeface="Arial" panose="020B0604020202020204" pitchFamily="34" charset="0"/>
              </a:rPr>
              <a:t>  </a:t>
            </a:r>
            <a:r>
              <a:rPr sz="3200">
                <a:latin typeface="Arial" panose="020B0604020202020204" pitchFamily="34" charset="0"/>
                <a:cs typeface="Arial" panose="020B0604020202020204" pitchFamily="34" charset="0"/>
              </a:rPr>
              <a:t>Yirik kompaniyalar Big Datadan foydalanishda innovatsion yondashuvlarni qo'llayapti.</a:t>
            </a:r>
            <a:endParaRPr sz="3200">
              <a:latin typeface="Arial" panose="020B0604020202020204" pitchFamily="34" charset="0"/>
              <a:cs typeface="Arial" panose="020B0604020202020204" pitchFamily="34" charset="0"/>
            </a:endParaRPr>
          </a:p>
          <a:p>
            <a:pPr algn="l">
              <a:lnSpc>
                <a:spcPct val="120000"/>
              </a:lnSpc>
            </a:pPr>
            <a:r>
              <a:rPr sz="3200" b="1">
                <a:latin typeface="Arial" panose="020B0604020202020204" pitchFamily="34" charset="0"/>
                <a:cs typeface="Arial" panose="020B0604020202020204" pitchFamily="34" charset="0"/>
              </a:rPr>
              <a:t>Amazon:</a:t>
            </a:r>
            <a:r>
              <a:rPr sz="3200">
                <a:latin typeface="Arial" panose="020B0604020202020204" pitchFamily="34" charset="0"/>
                <a:cs typeface="Arial" panose="020B0604020202020204" pitchFamily="34" charset="0"/>
              </a:rPr>
              <a:t> Amazon Big Data orqali xaridorlarning xulq-atvorini tahlil qiladi. Bu kompaniya mahsulotlarni taklif qilish va shaxsiylashtirilgan xizmatlarni ko'rsatishda Big Data tahlilidan foydalanadi. Natijada, xaridorlar uchun qiziqarli takliflar yaratiladi va sotuvlar oshadi.</a:t>
            </a:r>
            <a:endParaRPr sz="3200">
              <a:latin typeface="Arial" panose="020B0604020202020204" pitchFamily="34" charset="0"/>
              <a:cs typeface="Arial" panose="020B0604020202020204" pitchFamily="34" charset="0"/>
            </a:endParaRPr>
          </a:p>
          <a:p>
            <a:pPr algn="l">
              <a:lnSpc>
                <a:spcPct val="120000"/>
              </a:lnSpc>
            </a:pPr>
            <a:endParaRPr sz="3200">
              <a:latin typeface="Arial" panose="020B0604020202020204" pitchFamily="34" charset="0"/>
              <a:cs typeface="Arial" panose="020B0604020202020204" pitchFamily="34" charset="0"/>
            </a:endParaRPr>
          </a:p>
          <a:p>
            <a:pPr algn="l">
              <a:lnSpc>
                <a:spcPct val="120000"/>
              </a:lnSpc>
            </a:pPr>
            <a:r>
              <a:rPr sz="3200" b="1">
                <a:latin typeface="Arial" panose="020B0604020202020204" pitchFamily="34" charset="0"/>
                <a:cs typeface="Arial" panose="020B0604020202020204" pitchFamily="34" charset="0"/>
              </a:rPr>
              <a:t>Google:</a:t>
            </a:r>
            <a:r>
              <a:rPr sz="3200">
                <a:latin typeface="Arial" panose="020B0604020202020204" pitchFamily="34" charset="0"/>
                <a:cs typeface="Arial" panose="020B0604020202020204" pitchFamily="34" charset="0"/>
              </a:rPr>
              <a:t> Google Big Data orqali qidiruv natijalarini optimallashtiradi va reklama strategiyalarini shakllantiradi. Ularning algoritmlari foydalanuvchilarni kuzatish va ularning qiziqishlariga mos ravishda reklama ko'rsatishga yordam beradi, bu esa reklama daromadlarini oshiradi.</a:t>
            </a:r>
            <a:endParaRPr sz="3200">
              <a:latin typeface="Arial" panose="020B0604020202020204" pitchFamily="34" charset="0"/>
              <a:cs typeface="Arial" panose="020B0604020202020204" pitchFamily="34" charset="0"/>
            </a:endParaRPr>
          </a:p>
          <a:p>
            <a:pPr algn="l">
              <a:lnSpc>
                <a:spcPct val="120000"/>
              </a:lnSpc>
            </a:pPr>
            <a:endParaRPr sz="3200">
              <a:latin typeface="Arial" panose="020B0604020202020204" pitchFamily="34" charset="0"/>
              <a:cs typeface="Arial" panose="020B0604020202020204" pitchFamily="34" charset="0"/>
            </a:endParaRPr>
          </a:p>
          <a:p>
            <a:pPr algn="l">
              <a:lnSpc>
                <a:spcPct val="120000"/>
              </a:lnSpc>
            </a:pPr>
            <a:r>
              <a:rPr sz="3200" b="1">
                <a:latin typeface="Arial" panose="020B0604020202020204" pitchFamily="34" charset="0"/>
                <a:cs typeface="Arial" panose="020B0604020202020204" pitchFamily="34" charset="0"/>
              </a:rPr>
              <a:t>Netflix:</a:t>
            </a:r>
            <a:r>
              <a:rPr sz="3200">
                <a:latin typeface="Arial" panose="020B0604020202020204" pitchFamily="34" charset="0"/>
                <a:cs typeface="Arial" panose="020B0604020202020204" pitchFamily="34" charset="0"/>
              </a:rPr>
              <a:t> Netflix Big Data orqali foydalanuvchilarni qiziqtirgan kontentni aniqlaydi va shaxsiylashtirilgan takliflar yaratadi. Ular foydalanuvchilarning tomosha qilish odatlarini tahlil qilish orqali yangi filmlar va seriallarni tavsiya etish imkoniyatiga ega bo'lishadi, bu esa mijozlar saqlanishini yaxshilaydi.</a:t>
            </a:r>
            <a:endParaRPr sz="320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6108700" y="59055"/>
            <a:ext cx="11626850" cy="1969135"/>
          </a:xfrm>
        </p:spPr>
        <p:txBody>
          <a:bodyPr/>
          <a:lstStyle/>
          <a:p>
            <a:r>
              <a:rPr sz="7040"/>
              <a:t>Big Data va Kelajak</a:t>
            </a:r>
            <a:endParaRPr sz="7040"/>
          </a:p>
        </p:txBody>
      </p:sp>
      <p:sp>
        <p:nvSpPr>
          <p:cNvPr id="3" name="Text Placeholder 2"/>
          <p:cNvSpPr>
            <a:spLocks noGrp="1"/>
          </p:cNvSpPr>
          <p:nvPr>
            <p:ph type="body" idx="10"/>
          </p:nvPr>
        </p:nvSpPr>
        <p:spPr>
          <a:xfrm>
            <a:off x="5814060" y="2027555"/>
            <a:ext cx="12473940" cy="8536940"/>
          </a:xfrm>
        </p:spPr>
        <p:txBody>
          <a:bodyPr/>
          <a:lstStyle/>
          <a:p>
            <a:pPr algn="l">
              <a:lnSpc>
                <a:spcPct val="160000"/>
              </a:lnSpc>
            </a:pPr>
            <a:r>
              <a:rPr lang="en-US" sz="2800">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Big Data kelajakda</a:t>
            </a:r>
            <a:r>
              <a:rPr sz="2800">
                <a:latin typeface="Arial" panose="020B0604020202020204" pitchFamily="34" charset="0"/>
                <a:cs typeface="Arial" panose="020B0604020202020204" pitchFamily="34" charset="0"/>
              </a:rPr>
              <a:t> boshqaruv qarorlarini qabul qilishda muhim rol o'ynaydi. Rivojlanish tendensiyalari, xususan, sun'iy intellekt va mashinani o'rganish, Big Data'ni yanada samarali va kuchli qilishga yordam beradi. Tashkilotlar o'z mijozlari haqida chuqurroq ma'lumotlar tahlil qilib, yangi imkoniyatlarni ochishlari mumkin. Ammo, ma'lumotlarning xavfsizligi va maxfiyligi masalalari, shuningdek, ma'lumotlarni noto'g'ri talqin qilish natijasida yuzaga kelishi mumkin bo'lgan xatolar, rahbarlar uchun muhim xavf tug'diradi. </a:t>
            </a:r>
            <a:endParaRPr sz="2800">
              <a:latin typeface="Arial" panose="020B0604020202020204" pitchFamily="34" charset="0"/>
              <a:cs typeface="Arial" panose="020B0604020202020204" pitchFamily="34" charset="0"/>
            </a:endParaRPr>
          </a:p>
          <a:p>
            <a:pPr algn="l">
              <a:lnSpc>
                <a:spcPct val="160000"/>
              </a:lnSpc>
            </a:pPr>
            <a:r>
              <a:rPr lang="en-US" sz="2800" b="1">
                <a:latin typeface="Arial" panose="020B0604020202020204" pitchFamily="34" charset="0"/>
                <a:cs typeface="Arial" panose="020B0604020202020204" pitchFamily="34" charset="0"/>
              </a:rPr>
              <a:t>    </a:t>
            </a:r>
            <a:r>
              <a:rPr sz="2800" b="1">
                <a:latin typeface="Arial" panose="020B0604020202020204" pitchFamily="34" charset="0"/>
                <a:cs typeface="Arial" panose="020B0604020202020204" pitchFamily="34" charset="0"/>
              </a:rPr>
              <a:t>Kelajakda Big Data'dan to'g'ri foydalanish</a:t>
            </a:r>
            <a:r>
              <a:rPr sz="2800">
                <a:latin typeface="Arial" panose="020B0604020202020204" pitchFamily="34" charset="0"/>
                <a:cs typeface="Arial" panose="020B0604020202020204" pitchFamily="34" charset="0"/>
              </a:rPr>
              <a:t>, tashkilotlarning raqobatbardoshligini oshirish va innovatsion yechimlarni kiritish imkoniyatini beradi.</a:t>
            </a:r>
            <a:endParaRPr sz="2800">
              <a:latin typeface="Arial" panose="020B0604020202020204" pitchFamily="34" charset="0"/>
              <a:cs typeface="Arial" panose="020B0604020202020204" pitchFamily="34" charset="0"/>
            </a:endParaRPr>
          </a:p>
        </p:txBody>
      </p:sp>
      <p:pic>
        <p:nvPicPr>
          <p:cNvPr id="4" name="Изображение 3"/>
          <p:cNvPicPr>
            <a:picLocks noChangeAspect="1"/>
          </p:cNvPicPr>
          <p:nvPr/>
        </p:nvPicPr>
        <p:blipFill>
          <a:blip r:embed="rId1"/>
          <a:stretch>
            <a:fillRect/>
          </a:stretch>
        </p:blipFill>
        <p:spPr>
          <a:xfrm>
            <a:off x="-635" y="0"/>
            <a:ext cx="6108700" cy="102685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p:txBody>
          <a:bodyPr/>
          <a:lstStyle/>
          <a:p>
            <a:r>
              <a:rPr sz="7040"/>
              <a:t>Big Data Tahlilida Qo'llaniladigan Usullar</a:t>
            </a:r>
            <a:endParaRPr sz="7040"/>
          </a:p>
        </p:txBody>
      </p:sp>
      <p:sp>
        <p:nvSpPr>
          <p:cNvPr id="3" name="Text Placeholder 2"/>
          <p:cNvSpPr>
            <a:spLocks noGrp="1"/>
          </p:cNvSpPr>
          <p:nvPr>
            <p:ph type="body" idx="10"/>
          </p:nvPr>
        </p:nvSpPr>
        <p:spPr>
          <a:xfrm>
            <a:off x="-635" y="6592570"/>
            <a:ext cx="4441825" cy="3751580"/>
          </a:xfrm>
        </p:spPr>
        <p:txBody>
          <a:bodyPr/>
          <a:lstStyle/>
          <a:p>
            <a:pPr algn="l">
              <a:lnSpc>
                <a:spcPct val="110000"/>
              </a:lnSpc>
            </a:pPr>
            <a:r>
              <a:rPr lang="en-US" sz="2400" b="1">
                <a:latin typeface="Arial" panose="020B0604020202020204" pitchFamily="34" charset="0"/>
                <a:cs typeface="Arial" panose="020B0604020202020204" pitchFamily="34" charset="0"/>
              </a:rPr>
              <a:t>    </a:t>
            </a:r>
            <a:r>
              <a:rPr sz="2400" b="1">
                <a:latin typeface="Arial" panose="020B0604020202020204" pitchFamily="34" charset="0"/>
                <a:cs typeface="Arial" panose="020B0604020202020204" pitchFamily="34" charset="0"/>
              </a:rPr>
              <a:t>Big Data tahlilida asosiy usullar va texnikalar orasida statistik tahlil ma'lumotlar qazib olish mavjud. Ushbu usullar ma'lumotlarni samarali tahlil qilishda muhim rol o'ynaydi.</a:t>
            </a:r>
            <a:endParaRPr sz="2400" b="1">
              <a:latin typeface="Arial" panose="020B0604020202020204" pitchFamily="34" charset="0"/>
              <a:cs typeface="Arial" panose="020B0604020202020204" pitchFamily="34" charset="0"/>
            </a:endParaRPr>
          </a:p>
        </p:txBody>
      </p:sp>
      <p:sp>
        <p:nvSpPr>
          <p:cNvPr id="4" name="Text Placeholder 3"/>
          <p:cNvSpPr>
            <a:spLocks noGrp="1"/>
          </p:cNvSpPr>
          <p:nvPr>
            <p:ph type="body" idx="11"/>
          </p:nvPr>
        </p:nvSpPr>
        <p:spPr>
          <a:xfrm>
            <a:off x="5141595" y="6610985"/>
            <a:ext cx="4452620" cy="3733165"/>
          </a:xfrm>
        </p:spPr>
        <p:txBody>
          <a:bodyPr/>
          <a:lstStyle/>
          <a:p>
            <a:pPr>
              <a:lnSpc>
                <a:spcPct val="110000"/>
              </a:lnSpc>
            </a:pPr>
            <a:r>
              <a:rPr lang="en-US" sz="2400" b="1">
                <a:latin typeface="Arial" panose="020B0604020202020204" pitchFamily="34" charset="0"/>
                <a:cs typeface="Arial" panose="020B0604020202020204" pitchFamily="34" charset="0"/>
              </a:rPr>
              <a:t>      </a:t>
            </a:r>
            <a:r>
              <a:rPr sz="2400" b="1">
                <a:latin typeface="Arial" panose="020B0604020202020204" pitchFamily="34" charset="0"/>
                <a:cs typeface="Arial" panose="020B0604020202020204" pitchFamily="34" charset="0"/>
              </a:rPr>
              <a:t>Eng muhim usullar qatoriga regressiya tahlili, klasterlash va tasniflash kiradi. Ular ma'lumotlar ichidagi murakkab bog'lanishlarni ochib berishga yordam beradi</a:t>
            </a:r>
            <a:r>
              <a:rPr sz="1380" b="1">
                <a:latin typeface="Arial" panose="020B0604020202020204" pitchFamily="34" charset="0"/>
                <a:cs typeface="Arial" panose="020B0604020202020204" pitchFamily="34" charset="0"/>
              </a:rPr>
              <a:t>.</a:t>
            </a:r>
            <a:endParaRPr sz="1380" b="1">
              <a:latin typeface="Arial" panose="020B0604020202020204" pitchFamily="34" charset="0"/>
              <a:cs typeface="Arial" panose="020B0604020202020204" pitchFamily="34" charset="0"/>
            </a:endParaRPr>
          </a:p>
        </p:txBody>
      </p:sp>
      <p:sp>
        <p:nvSpPr>
          <p:cNvPr id="5" name="Text Placeholder 4"/>
          <p:cNvSpPr>
            <a:spLocks noGrp="1"/>
          </p:cNvSpPr>
          <p:nvPr>
            <p:ph type="body" idx="12"/>
          </p:nvPr>
        </p:nvSpPr>
        <p:spPr>
          <a:xfrm>
            <a:off x="9803130" y="6573520"/>
            <a:ext cx="4177030" cy="3713480"/>
          </a:xfrm>
        </p:spPr>
        <p:txBody>
          <a:bodyPr/>
          <a:lstStyle/>
          <a:p>
            <a:pPr>
              <a:lnSpc>
                <a:spcPct val="100000"/>
              </a:lnSpc>
            </a:pPr>
            <a:r>
              <a:rPr lang="en-US" sz="2400" b="1">
                <a:latin typeface="Arial" panose="020B0604020202020204" pitchFamily="34" charset="0"/>
                <a:cs typeface="Arial" panose="020B0604020202020204" pitchFamily="34" charset="0"/>
              </a:rPr>
              <a:t>     </a:t>
            </a:r>
            <a:r>
              <a:rPr sz="2400" b="1">
                <a:latin typeface="Arial" panose="020B0604020202020204" pitchFamily="34" charset="0"/>
                <a:cs typeface="Arial" panose="020B0604020202020204" pitchFamily="34" charset="0"/>
              </a:rPr>
              <a:t>Har bir usulning afzalliklari va kamchiliklari mavjud. Masalan, regressiya tahlili aniq natijalar beradi, lekin murakkab vaziyatlarni yaxshilab aks ettira olmaydi.</a:t>
            </a:r>
            <a:endParaRPr sz="2400" b="1">
              <a:latin typeface="Arial" panose="020B0604020202020204" pitchFamily="34" charset="0"/>
              <a:cs typeface="Arial" panose="020B0604020202020204" pitchFamily="34" charset="0"/>
            </a:endParaRPr>
          </a:p>
        </p:txBody>
      </p:sp>
      <p:sp>
        <p:nvSpPr>
          <p:cNvPr id="6" name="Text Placeholder 5"/>
          <p:cNvSpPr>
            <a:spLocks noGrp="1"/>
          </p:cNvSpPr>
          <p:nvPr>
            <p:ph type="body" idx="13"/>
          </p:nvPr>
        </p:nvSpPr>
        <p:spPr>
          <a:xfrm>
            <a:off x="14128750" y="6592570"/>
            <a:ext cx="3673475" cy="3694430"/>
          </a:xfrm>
        </p:spPr>
        <p:txBody>
          <a:bodyPr/>
          <a:lstStyle/>
          <a:p>
            <a:pPr algn="l">
              <a:lnSpc>
                <a:spcPct val="120000"/>
              </a:lnSpc>
            </a:pPr>
            <a:r>
              <a:rPr lang="en-US" sz="2400" b="1">
                <a:latin typeface="Arial" panose="020B0604020202020204" pitchFamily="34" charset="0"/>
                <a:cs typeface="Arial" panose="020B0604020202020204" pitchFamily="34" charset="0"/>
              </a:rPr>
              <a:t>    </a:t>
            </a:r>
            <a:r>
              <a:rPr sz="2400" b="1">
                <a:latin typeface="Arial" panose="020B0604020202020204" pitchFamily="34" charset="0"/>
                <a:cs typeface="Arial" panose="020B0604020202020204" pitchFamily="34" charset="0"/>
              </a:rPr>
              <a:t>Usullarni tanlashda ma'lumotlar hajmi, tahlil maqsadi va mavjud resurslar kabi omillarni hisobga olish muhimdir.</a:t>
            </a:r>
            <a:endParaRPr sz="2400" b="1">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14941</Words>
  <Application>WPS Presentation</Application>
  <PresentationFormat>Custom</PresentationFormat>
  <Paragraphs>140</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SimSun</vt:lpstr>
      <vt:lpstr>Wingdings</vt:lpstr>
      <vt:lpstr>Arial</vt:lpstr>
      <vt:lpstr>Poppins</vt:lpstr>
      <vt:lpstr>Calibri</vt:lpstr>
      <vt:lpstr>Poppins</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Akbarjon</dc:creator>
  <cp:lastModifiedBy>User</cp:lastModifiedBy>
  <cp:revision>20</cp:revision>
  <dcterms:created xsi:type="dcterms:W3CDTF">2024-12-02T16:04:00Z</dcterms:created>
  <dcterms:modified xsi:type="dcterms:W3CDTF">2024-12-02T18:29:33Z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1408244</vt:lpwstr>
  </property>
  <property fmtid="{D5CDD505-2E9C-101B-9397-08002B2CF9AE}" pid="3" name="NXPowerLiteSettings">
    <vt:lpwstr>F7C0031C027800</vt:lpwstr>
  </property>
  <property fmtid="{D5CDD505-2E9C-101B-9397-08002B2CF9AE}" pid="4" name="NXPowerLiteVersion">
    <vt:lpwstr>D10.2.0</vt:lpwstr>
  </property>
  <property fmtid="{D5CDD505-2E9C-101B-9397-08002B2CF9AE}" pid="5" name="ICV">
    <vt:lpwstr>4CF2497BCF4F4DDCA3B166A341BE98AB_13</vt:lpwstr>
  </property>
  <property fmtid="{D5CDD505-2E9C-101B-9397-08002B2CF9AE}" pid="6" name="KSOProductBuildVer">
    <vt:lpwstr>1049-12.2.0.18911</vt:lpwstr>
  </property>
</Properties>
</file>