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88" r:id="rId5"/>
    <p:sldId id="273" r:id="rId6"/>
    <p:sldId id="259" r:id="rId7"/>
    <p:sldId id="282" r:id="rId8"/>
    <p:sldId id="287" r:id="rId9"/>
    <p:sldId id="281" r:id="rId10"/>
    <p:sldId id="283" r:id="rId11"/>
    <p:sldId id="284" r:id="rId12"/>
    <p:sldId id="29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1E8FF"/>
    <a:srgbClr val="FFFFFF"/>
    <a:srgbClr val="FBFEE8"/>
    <a:srgbClr val="DFE4F1"/>
    <a:srgbClr val="B2E2BA"/>
    <a:srgbClr val="F7EDE9"/>
    <a:srgbClr val="EED1F7"/>
    <a:srgbClr val="F2E5D8"/>
    <a:srgbClr val="CCFFFF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709" autoAdjust="0"/>
    <p:restoredTop sz="94694" autoAdjust="0"/>
  </p:normalViewPr>
  <p:slideViewPr>
    <p:cSldViewPr snapToGrid="0">
      <p:cViewPr varScale="1">
        <p:scale>
          <a:sx n="82" d="100"/>
          <a:sy n="82" d="100"/>
        </p:scale>
        <p:origin x="-965" y="-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CA527-F925-414F-B4F4-8F4244CDDC80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E2AA-278D-0B48-A5DE-00B1FC5BDA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7227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xmlns="" id="{D56268A4-B555-72BE-6160-318763ECAA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D44DBA-D665-923B-A38C-C68A9C039E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xmlns="" id="{7C62E1FE-8CAE-1FE1-6A91-DFE7F1D870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xmlns="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xmlns="" id="{32B61A96-5F36-8895-B920-FC12FD76DC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774BC39-6D56-474E-28BE-99260516AB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xmlns="" id="{55E792AE-CF37-9DD8-2703-49480775F0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xmlns="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xmlns="" id="{A1BB4149-7987-3EF4-952D-2271B4DD8A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B335AD-7A4B-841B-52BC-8FF32D99D7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xmlns="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xmlns="" id="{31550E6E-10D6-E75A-F6B1-8800DAC2CB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xmlns="" id="{61F88592-24FD-96EC-ADB3-C0B7682DF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xmlns="" id="{BD017017-3234-8C24-B9FC-80FB1120D1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C226FA8-C264-7189-EEA0-526400907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xmlns="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xmlns="" id="{28B211FD-99D2-B373-669F-6E0F8E5B3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079EDA-1B98-E3C1-23AD-7FB6F39FE2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xmlns="" id="{236F3DDC-7FF8-F6A3-16EA-A01E7F7953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xmlns="" id="{E728EBB2-9164-AC06-6682-9505D88F9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xmlns="" id="{540E5FCC-3981-FB51-F0ED-B8BAB5C45A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CE2C9E-7BC3-0EB6-EBE4-26EE33A1F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xmlns="" id="{07AB38AA-85DC-3DF3-4ED4-B78FB670FF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2DD44F-3200-BF06-94F9-C6A07EAD76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xmlns="" id="{F1219773-33FA-E4F9-4EAE-0764613F62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2817C37-9292-1CF3-6529-DEF7174273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l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5101" y="1539789"/>
            <a:ext cx="9444446" cy="3890658"/>
          </a:xfrm>
          <a:prstGeom prst="rect">
            <a:avLst/>
          </a:prstGeom>
          <a:solidFill>
            <a:srgbClr val="B2E2BA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06320"/>
            <a:ext cx="9144000" cy="2286000"/>
          </a:xfrm>
          <a:noFill/>
        </p:spPr>
        <p:txBody>
          <a:bodyPr>
            <a:noAutofit/>
          </a:bodyPr>
          <a:lstStyle/>
          <a:p>
            <a:r>
              <a:rPr lang="en-US" b="1" dirty="0" err="1" smtClean="0">
                <a:latin typeface="Arial Black" pitchFamily="34" charset="0"/>
                <a:cs typeface="Arabic Typesetting" pitchFamily="66" charset="-78"/>
              </a:rPr>
              <a:t>Atipik</a:t>
            </a:r>
            <a:r>
              <a:rPr lang="en-US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b="1" dirty="0" err="1" smtClean="0">
                <a:latin typeface="Arial Black" pitchFamily="34" charset="0"/>
                <a:cs typeface="Arabic Typesetting" pitchFamily="66" charset="-78"/>
              </a:rPr>
              <a:t>mikrobakteriyalar</a:t>
            </a:r>
            <a:r>
              <a:rPr lang="en-US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b="1" dirty="0" err="1" smtClean="0">
                <a:latin typeface="Arial Black" pitchFamily="34" charset="0"/>
                <a:cs typeface="Arabic Typesetting" pitchFamily="66" charset="-78"/>
              </a:rPr>
              <a:t>va</a:t>
            </a:r>
            <a:r>
              <a:rPr lang="en-US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b="1" dirty="0" err="1" smtClean="0">
                <a:latin typeface="Arial Black" pitchFamily="34" charset="0"/>
                <a:cs typeface="Arabic Typesetting" pitchFamily="66" charset="-78"/>
              </a:rPr>
              <a:t>ularning</a:t>
            </a:r>
            <a:r>
              <a:rPr lang="en-US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b="1" dirty="0" err="1" smtClean="0">
                <a:latin typeface="Arial Black" pitchFamily="34" charset="0"/>
                <a:cs typeface="Arabic Typesetting" pitchFamily="66" charset="-78"/>
              </a:rPr>
              <a:t>ahamiyati</a:t>
            </a:r>
            <a:endParaRPr lang="en-US" b="1" dirty="0" smtClean="0">
              <a:latin typeface="Arial Black" pitchFamily="34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02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01" y="253534"/>
            <a:ext cx="5815162" cy="911955"/>
          </a:xfrm>
          <a:noFill/>
        </p:spPr>
        <p:txBody>
          <a:bodyPr anchor="t">
            <a:noAutofit/>
          </a:bodyPr>
          <a:lstStyle/>
          <a:p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Kirish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: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Mikobakteriyalar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va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ularning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turlari</a:t>
            </a:r>
            <a:endParaRPr lang="en-US" sz="2800" b="1" dirty="0" smtClean="0">
              <a:latin typeface="Arial Black" pitchFamily="34" charset="0"/>
              <a:cs typeface="Arabic Typesetting" pitchFamily="66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20" y="1227914"/>
            <a:ext cx="5896527" cy="5408571"/>
          </a:xfrm>
          <a:noFill/>
        </p:spPr>
        <p:txBody>
          <a:bodyPr anchor="t"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 err="1" smtClean="0"/>
              <a:t>Mikobakteriyalar</a:t>
            </a:r>
            <a:r>
              <a:rPr lang="en-US" dirty="0" smtClean="0"/>
              <a:t> – </a:t>
            </a:r>
            <a:r>
              <a:rPr lang="en-US" dirty="0" err="1" smtClean="0"/>
              <a:t>bakteriyalar</a:t>
            </a:r>
            <a:r>
              <a:rPr lang="en-US" dirty="0" smtClean="0"/>
              <a:t> </a:t>
            </a:r>
            <a:r>
              <a:rPr lang="en-US" dirty="0" err="1" smtClean="0"/>
              <a:t>sinfiga</a:t>
            </a:r>
            <a:r>
              <a:rPr lang="en-US" dirty="0" smtClean="0"/>
              <a:t> </a:t>
            </a:r>
            <a:r>
              <a:rPr lang="en-US" dirty="0" err="1" smtClean="0"/>
              <a:t>mansub</a:t>
            </a:r>
            <a:r>
              <a:rPr lang="en-US" dirty="0" smtClean="0"/>
              <a:t> </a:t>
            </a:r>
            <a:r>
              <a:rPr lang="en-US" dirty="0" err="1" smtClean="0"/>
              <a:t>bo‘lib</a:t>
            </a:r>
            <a:r>
              <a:rPr lang="en-US" dirty="0" smtClean="0"/>
              <a:t>, </a:t>
            </a:r>
            <a:r>
              <a:rPr lang="en-US" dirty="0" err="1" smtClean="0"/>
              <a:t>ularning</a:t>
            </a:r>
            <a:r>
              <a:rPr lang="en-US" dirty="0" smtClean="0"/>
              <a:t> </a:t>
            </a:r>
            <a:r>
              <a:rPr lang="en-US" dirty="0" err="1" smtClean="0"/>
              <a:t>asosiy</a:t>
            </a:r>
            <a:r>
              <a:rPr lang="en-US" dirty="0" smtClean="0"/>
              <a:t> </a:t>
            </a:r>
            <a:r>
              <a:rPr lang="en-US" dirty="0" err="1" smtClean="0"/>
              <a:t>xususiyati</a:t>
            </a:r>
            <a:r>
              <a:rPr lang="en-US" dirty="0" smtClean="0"/>
              <a:t> </a:t>
            </a:r>
            <a:r>
              <a:rPr lang="en-US" dirty="0" err="1" smtClean="0"/>
              <a:t>kislota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spirtdagi</a:t>
            </a:r>
            <a:r>
              <a:rPr lang="en-US" dirty="0" smtClean="0"/>
              <a:t> </a:t>
            </a:r>
            <a:r>
              <a:rPr lang="en-US" dirty="0" err="1" smtClean="0"/>
              <a:t>barqarorligidir</a:t>
            </a:r>
            <a:r>
              <a:rPr lang="en-US" dirty="0" smtClean="0"/>
              <a:t>. </a:t>
            </a:r>
            <a:r>
              <a:rPr lang="en-US" dirty="0" err="1" smtClean="0"/>
              <a:t>Ushbu</a:t>
            </a:r>
            <a:r>
              <a:rPr lang="en-US" dirty="0" smtClean="0"/>
              <a:t> </a:t>
            </a:r>
            <a:r>
              <a:rPr lang="en-US" dirty="0" err="1" smtClean="0"/>
              <a:t>bakteriyalar</a:t>
            </a:r>
            <a:r>
              <a:rPr lang="en-US" dirty="0" smtClean="0"/>
              <a:t> </a:t>
            </a:r>
            <a:r>
              <a:rPr lang="en-US" dirty="0" err="1" smtClean="0"/>
              <a:t>uzoq</a:t>
            </a:r>
            <a:r>
              <a:rPr lang="en-US" dirty="0" smtClean="0"/>
              <a:t> </a:t>
            </a:r>
            <a:r>
              <a:rPr lang="en-US" dirty="0" err="1" smtClean="0"/>
              <a:t>vaqt</a:t>
            </a:r>
            <a:r>
              <a:rPr lang="en-US" dirty="0" smtClean="0"/>
              <a:t> </a:t>
            </a:r>
            <a:r>
              <a:rPr lang="en-US" dirty="0" err="1" smtClean="0"/>
              <a:t>davomida</a:t>
            </a:r>
            <a:r>
              <a:rPr lang="en-US" dirty="0" smtClean="0"/>
              <a:t> </a:t>
            </a:r>
            <a:r>
              <a:rPr lang="en-US" dirty="0" err="1" smtClean="0"/>
              <a:t>tabiatda</a:t>
            </a:r>
            <a:r>
              <a:rPr lang="en-US" dirty="0" smtClean="0"/>
              <a:t> </a:t>
            </a:r>
            <a:r>
              <a:rPr lang="en-US" dirty="0" err="1" smtClean="0"/>
              <a:t>yashay</a:t>
            </a:r>
            <a:r>
              <a:rPr lang="en-US" dirty="0" smtClean="0"/>
              <a:t> </a:t>
            </a:r>
            <a:r>
              <a:rPr lang="en-US" dirty="0" err="1" smtClean="0"/>
              <a:t>oladi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ba’zi</a:t>
            </a:r>
            <a:r>
              <a:rPr lang="en-US" dirty="0" smtClean="0"/>
              <a:t> </a:t>
            </a:r>
            <a:r>
              <a:rPr lang="en-US" dirty="0" err="1" smtClean="0"/>
              <a:t>hollarda</a:t>
            </a:r>
            <a:r>
              <a:rPr lang="en-US" dirty="0" smtClean="0"/>
              <a:t> </a:t>
            </a:r>
            <a:r>
              <a:rPr lang="en-US" dirty="0" err="1" smtClean="0"/>
              <a:t>turli</a:t>
            </a:r>
            <a:r>
              <a:rPr lang="en-US" dirty="0" smtClean="0"/>
              <a:t> </a:t>
            </a:r>
            <a:r>
              <a:rPr lang="en-US" dirty="0" err="1" smtClean="0"/>
              <a:t>kasalliklarni</a:t>
            </a:r>
            <a:r>
              <a:rPr lang="en-US" dirty="0" smtClean="0"/>
              <a:t> </a:t>
            </a:r>
            <a:r>
              <a:rPr lang="en-US" dirty="0" err="1" smtClean="0"/>
              <a:t>qo‘zg‘atadi</a:t>
            </a:r>
            <a:r>
              <a:rPr lang="en-US" dirty="0" smtClean="0"/>
              <a:t>. </a:t>
            </a:r>
            <a:r>
              <a:rPr lang="en-US" dirty="0" err="1" smtClean="0"/>
              <a:t>Mikobakteriyalar</a:t>
            </a:r>
            <a:r>
              <a:rPr lang="en-US" dirty="0" smtClean="0"/>
              <a:t> </a:t>
            </a:r>
            <a:r>
              <a:rPr lang="en-US" dirty="0" err="1" smtClean="0"/>
              <a:t>quyidagilarga</a:t>
            </a:r>
            <a:r>
              <a:rPr lang="en-US" dirty="0" smtClean="0"/>
              <a:t> </a:t>
            </a:r>
            <a:r>
              <a:rPr lang="en-US" dirty="0" err="1" smtClean="0"/>
              <a:t>bo‘linadi</a:t>
            </a:r>
            <a:r>
              <a:rPr lang="en-US" dirty="0" smtClean="0"/>
              <a:t>:</a:t>
            </a:r>
          </a:p>
          <a:p>
            <a:pPr>
              <a:lnSpc>
                <a:spcPct val="170000"/>
              </a:lnSpc>
            </a:pPr>
            <a:r>
              <a:rPr lang="en-US" dirty="0" err="1" smtClean="0"/>
              <a:t>Tuberkulyoz</a:t>
            </a:r>
            <a:r>
              <a:rPr lang="en-US" dirty="0" smtClean="0"/>
              <a:t> </a:t>
            </a:r>
            <a:r>
              <a:rPr lang="en-US" dirty="0" err="1" smtClean="0"/>
              <a:t>mikobakteriyalari</a:t>
            </a:r>
            <a:r>
              <a:rPr lang="en-US" dirty="0" smtClean="0"/>
              <a:t> (Mycobacterium tuberculosis).</a:t>
            </a:r>
          </a:p>
          <a:p>
            <a:pPr>
              <a:lnSpc>
                <a:spcPct val="170000"/>
              </a:lnSpc>
            </a:pPr>
            <a:r>
              <a:rPr lang="en-US" dirty="0" err="1" smtClean="0"/>
              <a:t>Atipik</a:t>
            </a:r>
            <a:r>
              <a:rPr lang="en-US" dirty="0" smtClean="0"/>
              <a:t> </a:t>
            </a:r>
            <a:r>
              <a:rPr lang="en-US" dirty="0" err="1" smtClean="0"/>
              <a:t>mikobakteriyalar</a:t>
            </a:r>
            <a:r>
              <a:rPr lang="en-US" dirty="0" smtClean="0"/>
              <a:t> (no-</a:t>
            </a:r>
            <a:r>
              <a:rPr lang="en-US" dirty="0" err="1" smtClean="0"/>
              <a:t>tuberkulyoz</a:t>
            </a:r>
            <a:r>
              <a:rPr lang="en-US" dirty="0" smtClean="0"/>
              <a:t> </a:t>
            </a:r>
            <a:r>
              <a:rPr lang="en-US" dirty="0" err="1" smtClean="0"/>
              <a:t>mikobakteriyalar</a:t>
            </a:r>
            <a:r>
              <a:rPr lang="en-US" dirty="0" smtClean="0"/>
              <a:t>).</a:t>
            </a:r>
          </a:p>
          <a:p>
            <a:pPr>
              <a:lnSpc>
                <a:spcPct val="170000"/>
              </a:lnSpc>
            </a:pPr>
            <a:r>
              <a:rPr lang="en-US" dirty="0" err="1" smtClean="0"/>
              <a:t>Atipik</a:t>
            </a:r>
            <a:r>
              <a:rPr lang="en-US" dirty="0" smtClean="0"/>
              <a:t> </a:t>
            </a:r>
            <a:r>
              <a:rPr lang="en-US" dirty="0" err="1" smtClean="0"/>
              <a:t>mikobakteriyalar</a:t>
            </a:r>
            <a:r>
              <a:rPr lang="en-US" dirty="0" smtClean="0"/>
              <a:t> </a:t>
            </a:r>
            <a:r>
              <a:rPr lang="en-US" dirty="0" err="1" smtClean="0"/>
              <a:t>odatda</a:t>
            </a:r>
            <a:r>
              <a:rPr lang="en-US" dirty="0" smtClean="0"/>
              <a:t> </a:t>
            </a:r>
            <a:r>
              <a:rPr lang="en-US" dirty="0" err="1" smtClean="0"/>
              <a:t>inson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hayvonlarda</a:t>
            </a:r>
            <a:r>
              <a:rPr lang="en-US" dirty="0" smtClean="0"/>
              <a:t> </a:t>
            </a:r>
            <a:r>
              <a:rPr lang="en-US" dirty="0" err="1" smtClean="0"/>
              <a:t>sil</a:t>
            </a:r>
            <a:r>
              <a:rPr lang="en-US" dirty="0" smtClean="0"/>
              <a:t> </a:t>
            </a:r>
            <a:r>
              <a:rPr lang="en-US" dirty="0" err="1" smtClean="0"/>
              <a:t>kasalligini</a:t>
            </a:r>
            <a:r>
              <a:rPr lang="en-US" dirty="0" smtClean="0"/>
              <a:t> </a:t>
            </a:r>
            <a:r>
              <a:rPr lang="en-US" dirty="0" err="1" smtClean="0"/>
              <a:t>keltirib</a:t>
            </a:r>
            <a:r>
              <a:rPr lang="en-US" dirty="0" smtClean="0"/>
              <a:t> </a:t>
            </a:r>
            <a:r>
              <a:rPr lang="en-US" dirty="0" err="1" smtClean="0"/>
              <a:t>chiqarmasa-da</a:t>
            </a:r>
            <a:r>
              <a:rPr lang="en-US" dirty="0" smtClean="0"/>
              <a:t>, </a:t>
            </a:r>
            <a:r>
              <a:rPr lang="en-US" dirty="0" err="1" smtClean="0"/>
              <a:t>immuniteti</a:t>
            </a:r>
            <a:r>
              <a:rPr lang="en-US" dirty="0" smtClean="0"/>
              <a:t> </a:t>
            </a:r>
            <a:r>
              <a:rPr lang="en-US" dirty="0" err="1" smtClean="0"/>
              <a:t>zaif</a:t>
            </a:r>
            <a:r>
              <a:rPr lang="en-US" dirty="0" smtClean="0"/>
              <a:t> </a:t>
            </a:r>
            <a:r>
              <a:rPr lang="en-US" dirty="0" err="1" smtClean="0"/>
              <a:t>bemorlarda</a:t>
            </a:r>
            <a:r>
              <a:rPr lang="en-US" dirty="0" smtClean="0"/>
              <a:t> </a:t>
            </a:r>
            <a:r>
              <a:rPr lang="en-US" dirty="0" err="1" smtClean="0"/>
              <a:t>jiddiy</a:t>
            </a:r>
            <a:r>
              <a:rPr lang="en-US" dirty="0" smtClean="0"/>
              <a:t> </a:t>
            </a:r>
            <a:r>
              <a:rPr lang="en-US" dirty="0" err="1" smtClean="0"/>
              <a:t>kasalliklarni</a:t>
            </a:r>
            <a:r>
              <a:rPr lang="en-US" dirty="0" smtClean="0"/>
              <a:t> </a:t>
            </a:r>
            <a:r>
              <a:rPr lang="en-US" dirty="0" err="1" smtClean="0"/>
              <a:t>qo‘zg‘atishi</a:t>
            </a:r>
            <a:r>
              <a:rPr lang="en-US" dirty="0" smtClean="0"/>
              <a:t> </a:t>
            </a:r>
            <a:r>
              <a:rPr lang="en-US" dirty="0" err="1" smtClean="0"/>
              <a:t>mumkin</a:t>
            </a:r>
            <a:r>
              <a:rPr lang="en-US" dirty="0" smtClean="0"/>
              <a:t>.</a:t>
            </a:r>
            <a:endParaRPr lang="en-US" dirty="0" err="1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5493"/>
          <a:stretch>
            <a:fillRect/>
          </a:stretch>
        </p:blipFill>
        <p:spPr bwMode="auto">
          <a:xfrm>
            <a:off x="6176865" y="0"/>
            <a:ext cx="60151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708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60" y="1119668"/>
            <a:ext cx="9516897" cy="419056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 Black" pitchFamily="34" charset="0"/>
              </a:rPr>
              <a:t>Atipik</a:t>
            </a:r>
            <a:r>
              <a:rPr lang="en-US" sz="3200" dirty="0" smtClean="0">
                <a:latin typeface="Arial Black" pitchFamily="34" charset="0"/>
              </a:rPr>
              <a:t> </a:t>
            </a:r>
            <a:r>
              <a:rPr lang="en-US" sz="3200" dirty="0" err="1" smtClean="0">
                <a:latin typeface="Arial Black" pitchFamily="34" charset="0"/>
              </a:rPr>
              <a:t>mikobakteriyalar</a:t>
            </a:r>
            <a:r>
              <a:rPr lang="en-US" sz="3200" dirty="0" smtClean="0">
                <a:latin typeface="Arial Black" pitchFamily="34" charset="0"/>
              </a:rPr>
              <a:t> </a:t>
            </a:r>
            <a:r>
              <a:rPr lang="en-US" sz="3200" dirty="0" err="1" smtClean="0">
                <a:latin typeface="Arial Black" pitchFamily="34" charset="0"/>
              </a:rPr>
              <a:t>tushunchasi</a:t>
            </a:r>
            <a:endParaRPr lang="en-US" sz="3200" dirty="0" smtClean="0">
              <a:latin typeface="Arial Black" pitchFamily="34" charset="0"/>
            </a:endParaRP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xmlns="" id="{F4583933-95EE-13B0-55ED-7B10E3D3867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296955" y="1612530"/>
            <a:ext cx="9545216" cy="384047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err="1" smtClean="0"/>
              <a:t>Atipik</a:t>
            </a:r>
            <a:r>
              <a:rPr lang="en-US" b="1" dirty="0" smtClean="0"/>
              <a:t> </a:t>
            </a:r>
            <a:r>
              <a:rPr lang="en-US" b="1" dirty="0" err="1" smtClean="0"/>
              <a:t>mikobakteriyalar</a:t>
            </a:r>
            <a:r>
              <a:rPr lang="en-US" b="1" dirty="0" smtClean="0"/>
              <a:t> </a:t>
            </a:r>
            <a:r>
              <a:rPr lang="en-US" b="1" dirty="0" err="1" smtClean="0"/>
              <a:t>yoki</a:t>
            </a:r>
            <a:r>
              <a:rPr lang="en-US" b="1" dirty="0" smtClean="0"/>
              <a:t> no-</a:t>
            </a:r>
            <a:r>
              <a:rPr lang="en-US" b="1" dirty="0" err="1" smtClean="0"/>
              <a:t>tuberkulyoz</a:t>
            </a:r>
            <a:r>
              <a:rPr lang="en-US" b="1" dirty="0" smtClean="0"/>
              <a:t> </a:t>
            </a:r>
            <a:r>
              <a:rPr lang="en-US" b="1" dirty="0" err="1" smtClean="0"/>
              <a:t>mikobakteriyalar</a:t>
            </a:r>
            <a:r>
              <a:rPr lang="en-US" b="1" dirty="0" smtClean="0"/>
              <a:t> (NTM) </a:t>
            </a:r>
            <a:r>
              <a:rPr lang="en-US" dirty="0" smtClean="0"/>
              <a:t>– Mycobacterium </a:t>
            </a:r>
            <a:r>
              <a:rPr lang="en-US" dirty="0" err="1" smtClean="0"/>
              <a:t>turkumiga</a:t>
            </a:r>
            <a:r>
              <a:rPr lang="en-US" dirty="0" smtClean="0"/>
              <a:t> </a:t>
            </a:r>
            <a:r>
              <a:rPr lang="en-US" dirty="0" err="1" smtClean="0"/>
              <a:t>kiruvchi</a:t>
            </a:r>
            <a:r>
              <a:rPr lang="en-US" dirty="0" smtClean="0"/>
              <a:t> </a:t>
            </a:r>
            <a:r>
              <a:rPr lang="en-US" dirty="0" err="1" smtClean="0"/>
              <a:t>bakteriyalardir</a:t>
            </a:r>
            <a:r>
              <a:rPr lang="en-US" dirty="0" smtClean="0"/>
              <a:t>. </a:t>
            </a:r>
            <a:r>
              <a:rPr lang="en-US" dirty="0" err="1" smtClean="0"/>
              <a:t>Ular</a:t>
            </a:r>
            <a:r>
              <a:rPr lang="en-US" dirty="0" smtClean="0"/>
              <a:t> </a:t>
            </a:r>
            <a:r>
              <a:rPr lang="en-US" dirty="0" err="1" smtClean="0"/>
              <a:t>tuberkulyoz</a:t>
            </a:r>
            <a:r>
              <a:rPr lang="en-US" dirty="0" smtClean="0"/>
              <a:t> </a:t>
            </a:r>
            <a:r>
              <a:rPr lang="en-US" dirty="0" err="1" smtClean="0"/>
              <a:t>qo‘zg‘atuvchisi</a:t>
            </a:r>
            <a:r>
              <a:rPr lang="en-US" dirty="0" smtClean="0"/>
              <a:t> </a:t>
            </a:r>
            <a:r>
              <a:rPr lang="en-US" dirty="0" err="1" smtClean="0"/>
              <a:t>bilan</a:t>
            </a:r>
            <a:r>
              <a:rPr lang="en-US" dirty="0" smtClean="0"/>
              <a:t> </a:t>
            </a:r>
            <a:r>
              <a:rPr lang="en-US" dirty="0" err="1" smtClean="0"/>
              <a:t>yaqin</a:t>
            </a:r>
            <a:r>
              <a:rPr lang="en-US" dirty="0" smtClean="0"/>
              <a:t> </a:t>
            </a:r>
            <a:r>
              <a:rPr lang="en-US" dirty="0" err="1" smtClean="0"/>
              <a:t>bog‘liq</a:t>
            </a:r>
            <a:r>
              <a:rPr lang="en-US" dirty="0" smtClean="0"/>
              <a:t> </a:t>
            </a:r>
            <a:r>
              <a:rPr lang="en-US" dirty="0" err="1" smtClean="0"/>
              <a:t>bo‘lsa-da</a:t>
            </a:r>
            <a:r>
              <a:rPr lang="en-US" dirty="0" smtClean="0"/>
              <a:t>, </a:t>
            </a:r>
            <a:r>
              <a:rPr lang="en-US" dirty="0" err="1" smtClean="0"/>
              <a:t>sil</a:t>
            </a:r>
            <a:r>
              <a:rPr lang="en-US" dirty="0" smtClean="0"/>
              <a:t> </a:t>
            </a:r>
            <a:r>
              <a:rPr lang="en-US" dirty="0" err="1" smtClean="0"/>
              <a:t>kasalligini</a:t>
            </a:r>
            <a:r>
              <a:rPr lang="en-US" dirty="0" smtClean="0"/>
              <a:t> </a:t>
            </a:r>
            <a:r>
              <a:rPr lang="en-US" dirty="0" err="1" smtClean="0"/>
              <a:t>keltirib</a:t>
            </a:r>
            <a:r>
              <a:rPr lang="en-US" dirty="0" smtClean="0"/>
              <a:t> </a:t>
            </a:r>
            <a:r>
              <a:rPr lang="en-US" dirty="0" err="1" smtClean="0"/>
              <a:t>chiqarmaydi</a:t>
            </a:r>
            <a:r>
              <a:rPr lang="en-US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 smtClean="0"/>
              <a:t>Asosiy</a:t>
            </a:r>
            <a:r>
              <a:rPr lang="en-US" b="1" dirty="0" smtClean="0"/>
              <a:t> </a:t>
            </a:r>
            <a:r>
              <a:rPr lang="en-US" b="1" dirty="0" err="1" smtClean="0"/>
              <a:t>xususiyatlari</a:t>
            </a:r>
            <a:r>
              <a:rPr lang="en-US" b="1" dirty="0" smtClean="0"/>
              <a:t>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err="1" smtClean="0"/>
              <a:t>Tabiatda</a:t>
            </a:r>
            <a:r>
              <a:rPr lang="en-US" dirty="0" smtClean="0"/>
              <a:t> </a:t>
            </a:r>
            <a:r>
              <a:rPr lang="en-US" dirty="0" err="1" smtClean="0"/>
              <a:t>keng</a:t>
            </a:r>
            <a:r>
              <a:rPr lang="en-US" dirty="0" smtClean="0"/>
              <a:t> </a:t>
            </a:r>
            <a:r>
              <a:rPr lang="en-US" dirty="0" err="1" smtClean="0"/>
              <a:t>tarqalgan</a:t>
            </a:r>
            <a:r>
              <a:rPr lang="en-US" dirty="0" smtClean="0"/>
              <a:t> (</a:t>
            </a:r>
            <a:r>
              <a:rPr lang="en-US" dirty="0" err="1" smtClean="0"/>
              <a:t>suv</a:t>
            </a:r>
            <a:r>
              <a:rPr lang="en-US" dirty="0" smtClean="0"/>
              <a:t>, </a:t>
            </a:r>
            <a:r>
              <a:rPr lang="en-US" dirty="0" err="1" smtClean="0"/>
              <a:t>tuproq</a:t>
            </a:r>
            <a:r>
              <a:rPr lang="en-US" dirty="0" smtClean="0"/>
              <a:t>, </a:t>
            </a:r>
            <a:r>
              <a:rPr lang="en-US" dirty="0" err="1" smtClean="0"/>
              <a:t>chang</a:t>
            </a:r>
            <a:r>
              <a:rPr lang="en-US" dirty="0" smtClean="0"/>
              <a:t>).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err="1" smtClean="0"/>
              <a:t>Odam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hayvon</a:t>
            </a:r>
            <a:r>
              <a:rPr lang="en-US" dirty="0" smtClean="0"/>
              <a:t> </a:t>
            </a:r>
            <a:r>
              <a:rPr lang="en-US" dirty="0" err="1" smtClean="0"/>
              <a:t>organizmida</a:t>
            </a:r>
            <a:r>
              <a:rPr lang="en-US" dirty="0" smtClean="0"/>
              <a:t> </a:t>
            </a:r>
            <a:r>
              <a:rPr lang="en-US" dirty="0" err="1" smtClean="0"/>
              <a:t>opportunistik</a:t>
            </a:r>
            <a:r>
              <a:rPr lang="en-US" dirty="0" smtClean="0"/>
              <a:t> </a:t>
            </a:r>
            <a:r>
              <a:rPr lang="en-US" dirty="0" err="1" smtClean="0"/>
              <a:t>infeksiyalarni</a:t>
            </a:r>
            <a:r>
              <a:rPr lang="en-US" dirty="0" smtClean="0"/>
              <a:t> </a:t>
            </a:r>
            <a:r>
              <a:rPr lang="en-US" dirty="0" err="1" smtClean="0"/>
              <a:t>keltirib</a:t>
            </a:r>
            <a:r>
              <a:rPr lang="en-US" dirty="0" smtClean="0"/>
              <a:t> </a:t>
            </a:r>
            <a:r>
              <a:rPr lang="en-US" dirty="0" err="1" smtClean="0"/>
              <a:t>chiqaradi</a:t>
            </a:r>
            <a:r>
              <a:rPr lang="en-US" dirty="0" smtClean="0"/>
              <a:t>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err="1" smtClean="0"/>
              <a:t>Asosan</a:t>
            </a:r>
            <a:r>
              <a:rPr lang="en-US" dirty="0" smtClean="0"/>
              <a:t> </a:t>
            </a:r>
            <a:r>
              <a:rPr lang="en-US" dirty="0" err="1" smtClean="0"/>
              <a:t>immuniteti</a:t>
            </a:r>
            <a:r>
              <a:rPr lang="en-US" dirty="0" smtClean="0"/>
              <a:t> </a:t>
            </a:r>
            <a:r>
              <a:rPr lang="en-US" dirty="0" err="1" smtClean="0"/>
              <a:t>zaif</a:t>
            </a:r>
            <a:r>
              <a:rPr lang="en-US" dirty="0" smtClean="0"/>
              <a:t> </a:t>
            </a:r>
            <a:r>
              <a:rPr lang="en-US" dirty="0" err="1" smtClean="0"/>
              <a:t>shaxslar</a:t>
            </a:r>
            <a:r>
              <a:rPr lang="en-US" dirty="0" smtClean="0"/>
              <a:t> </a:t>
            </a:r>
            <a:r>
              <a:rPr lang="en-US" dirty="0" err="1" smtClean="0"/>
              <a:t>uchun</a:t>
            </a:r>
            <a:r>
              <a:rPr lang="en-US" dirty="0" smtClean="0"/>
              <a:t> </a:t>
            </a:r>
            <a:r>
              <a:rPr lang="en-US" dirty="0" err="1" smtClean="0"/>
              <a:t>xavfli</a:t>
            </a:r>
            <a:r>
              <a:rPr lang="en-US" dirty="0" smtClean="0"/>
              <a:t> </a:t>
            </a:r>
            <a:r>
              <a:rPr lang="en-US" dirty="0" err="1" smtClean="0"/>
              <a:t>hisoblanadi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080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970384" y="513185"/>
            <a:ext cx="10012576" cy="5673011"/>
          </a:xfrm>
          <a:prstGeom prst="rect">
            <a:avLst/>
          </a:prstGeom>
          <a:solidFill>
            <a:schemeClr val="accent6">
              <a:lumMod val="10000"/>
              <a:lumOff val="90000"/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09" y="573915"/>
            <a:ext cx="9722498" cy="782320"/>
          </a:xfrm>
          <a:noFill/>
        </p:spPr>
        <p:txBody>
          <a:bodyPr/>
          <a:lstStyle/>
          <a:p>
            <a:r>
              <a:rPr lang="en-US" sz="3200" b="1" dirty="0" err="1" smtClean="0">
                <a:latin typeface="Arial Black" pitchFamily="34" charset="0"/>
                <a:cs typeface="Arabic Typesetting" pitchFamily="66" charset="-78"/>
              </a:rPr>
              <a:t>Atipik</a:t>
            </a:r>
            <a:r>
              <a:rPr lang="en-US" sz="32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3200" b="1" dirty="0" err="1" smtClean="0">
                <a:latin typeface="Arial Black" pitchFamily="34" charset="0"/>
                <a:cs typeface="Arabic Typesetting" pitchFamily="66" charset="-78"/>
              </a:rPr>
              <a:t>mikobakteriyalarning</a:t>
            </a:r>
            <a:r>
              <a:rPr lang="en-US" sz="32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3200" b="1" dirty="0" err="1" smtClean="0">
                <a:latin typeface="Arial Black" pitchFamily="34" charset="0"/>
                <a:cs typeface="Arabic Typesetting" pitchFamily="66" charset="-78"/>
              </a:rPr>
              <a:t>tasnifi</a:t>
            </a:r>
            <a:endParaRPr lang="it-IT" sz="3200" b="1" dirty="0" smtClean="0">
              <a:latin typeface="Arial Black" pitchFamily="34" charset="0"/>
              <a:cs typeface="Arabic Typesetting" pitchFamily="66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A33159-D030-2F82-A142-F7594072831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96957" y="1479813"/>
            <a:ext cx="9451494" cy="3866606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700" b="1" dirty="0" smtClean="0"/>
              <a:t>1. </a:t>
            </a:r>
            <a:r>
              <a:rPr lang="en-US" sz="1700" b="1" dirty="0" err="1" smtClean="0"/>
              <a:t>Fotochromogenlar</a:t>
            </a:r>
            <a:r>
              <a:rPr lang="en-US" sz="1700" b="1" dirty="0" smtClean="0"/>
              <a:t>: </a:t>
            </a:r>
            <a:r>
              <a:rPr lang="en-US" sz="1700" b="1" dirty="0" err="1" smtClean="0"/>
              <a:t>Yorug‘likda</a:t>
            </a:r>
            <a:r>
              <a:rPr lang="en-US" sz="1700" b="1" dirty="0" smtClean="0"/>
              <a:t> pigment </a:t>
            </a:r>
            <a:r>
              <a:rPr lang="en-US" sz="1700" b="1" dirty="0" err="1" smtClean="0"/>
              <a:t>hosil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qiluvchi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bakteriyalar</a:t>
            </a:r>
            <a:r>
              <a:rPr lang="en-US" sz="1700" b="1" dirty="0" smtClean="0"/>
              <a:t> (</a:t>
            </a:r>
            <a:r>
              <a:rPr lang="en-US" sz="1700" b="1" dirty="0" err="1" smtClean="0"/>
              <a:t>masalan</a:t>
            </a:r>
            <a:r>
              <a:rPr lang="en-US" sz="1700" b="1" dirty="0" smtClean="0"/>
              <a:t>, Mycobacterium </a:t>
            </a:r>
            <a:r>
              <a:rPr lang="en-US" sz="1700" b="1" dirty="0" err="1" smtClean="0"/>
              <a:t>kansasii</a:t>
            </a:r>
            <a:r>
              <a:rPr lang="en-US" sz="1700" b="1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en-US" sz="1700" b="1" dirty="0" smtClean="0"/>
              <a:t>2. </a:t>
            </a:r>
            <a:r>
              <a:rPr lang="en-US" sz="1700" b="1" dirty="0" err="1" smtClean="0"/>
              <a:t>Skotochromogenlar</a:t>
            </a:r>
            <a:r>
              <a:rPr lang="en-US" sz="1700" b="1" dirty="0" smtClean="0"/>
              <a:t>: </a:t>
            </a:r>
            <a:r>
              <a:rPr lang="en-US" sz="1700" b="1" dirty="0" err="1" smtClean="0"/>
              <a:t>Yorug‘lik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va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qorong‘ida</a:t>
            </a:r>
            <a:r>
              <a:rPr lang="en-US" sz="1700" b="1" dirty="0" smtClean="0"/>
              <a:t> pigment </a:t>
            </a:r>
            <a:r>
              <a:rPr lang="en-US" sz="1700" b="1" dirty="0" err="1" smtClean="0"/>
              <a:t>hosil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qiluvchi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bakteriyalar</a:t>
            </a:r>
            <a:r>
              <a:rPr lang="en-US" sz="1700" b="1" dirty="0" smtClean="0"/>
              <a:t> (</a:t>
            </a:r>
            <a:r>
              <a:rPr lang="en-US" sz="1700" b="1" dirty="0" err="1" smtClean="0"/>
              <a:t>masalan</a:t>
            </a:r>
            <a:r>
              <a:rPr lang="en-US" sz="1700" b="1" dirty="0" smtClean="0"/>
              <a:t>, Mycobacterium </a:t>
            </a:r>
            <a:r>
              <a:rPr lang="en-US" sz="1700" b="1" dirty="0" err="1" smtClean="0"/>
              <a:t>scrofulaceum</a:t>
            </a:r>
            <a:r>
              <a:rPr lang="en-US" sz="1700" b="1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en-US" sz="1700" b="1" dirty="0" smtClean="0"/>
              <a:t>3. </a:t>
            </a:r>
            <a:r>
              <a:rPr lang="en-US" sz="1700" b="1" dirty="0" err="1" smtClean="0"/>
              <a:t>Nonchromogenlar</a:t>
            </a:r>
            <a:r>
              <a:rPr lang="en-US" sz="1700" b="1" dirty="0" smtClean="0"/>
              <a:t>: Pigment </a:t>
            </a:r>
            <a:r>
              <a:rPr lang="en-US" sz="1700" b="1" dirty="0" err="1" smtClean="0"/>
              <a:t>hosil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qilmaydigan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bakteriyalar</a:t>
            </a:r>
            <a:r>
              <a:rPr lang="en-US" sz="1700" b="1" dirty="0" smtClean="0"/>
              <a:t> (</a:t>
            </a:r>
            <a:r>
              <a:rPr lang="en-US" sz="1700" b="1" dirty="0" err="1" smtClean="0"/>
              <a:t>masalan</a:t>
            </a:r>
            <a:r>
              <a:rPr lang="en-US" sz="1700" b="1" dirty="0" smtClean="0"/>
              <a:t>, Mycobacterium </a:t>
            </a:r>
            <a:r>
              <a:rPr lang="en-US" sz="1700" b="1" dirty="0" err="1" smtClean="0"/>
              <a:t>avium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kompleksi</a:t>
            </a:r>
            <a:r>
              <a:rPr lang="en-US" sz="1700" b="1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en-US" sz="1700" b="1" dirty="0" smtClean="0"/>
              <a:t>4. </a:t>
            </a:r>
            <a:r>
              <a:rPr lang="en-US" sz="1700" b="1" dirty="0" err="1" smtClean="0"/>
              <a:t>Tez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o‘suvchi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mikobakteriyalar</a:t>
            </a:r>
            <a:r>
              <a:rPr lang="en-US" sz="1700" b="1" dirty="0" smtClean="0"/>
              <a:t>: 7 </a:t>
            </a:r>
            <a:r>
              <a:rPr lang="en-US" sz="1700" b="1" dirty="0" err="1" smtClean="0"/>
              <a:t>kundan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kam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muddatda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o‘suvchi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bakteriyalar</a:t>
            </a:r>
            <a:r>
              <a:rPr lang="en-US" sz="1700" b="1" dirty="0" smtClean="0"/>
              <a:t> (</a:t>
            </a:r>
            <a:r>
              <a:rPr lang="en-US" sz="1700" b="1" dirty="0" err="1" smtClean="0"/>
              <a:t>masalan</a:t>
            </a:r>
            <a:r>
              <a:rPr lang="en-US" sz="1700" b="1" dirty="0" smtClean="0"/>
              <a:t>, Mycobacterium </a:t>
            </a:r>
            <a:r>
              <a:rPr lang="en-US" sz="1700" b="1" dirty="0" err="1" smtClean="0"/>
              <a:t>fortuitum</a:t>
            </a:r>
            <a:r>
              <a:rPr lang="en-US" sz="1700" b="1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en-US" sz="1700" b="1" dirty="0" err="1" smtClean="0"/>
              <a:t>Ushbu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tasnif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ularning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biologik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xususiyatlari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va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laboratoriya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aniqlanishiga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asoslanadi</a:t>
            </a:r>
            <a:r>
              <a:rPr lang="en-US" sz="1700" b="1" dirty="0" smtClean="0"/>
              <a:t>.</a:t>
            </a:r>
            <a:endParaRPr lang="en-US" sz="1700" dirty="0" err="1" smtClean="0"/>
          </a:p>
        </p:txBody>
      </p:sp>
    </p:spTree>
    <p:extLst>
      <p:ext uri="{BB962C8B-B14F-4D97-AF65-F5344CB8AC3E}">
        <p14:creationId xmlns:p14="http://schemas.microsoft.com/office/powerpoint/2010/main" xmlns="" val="16674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D842265-4FF9-1B44-FEB5-821C943C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33" y="312878"/>
            <a:ext cx="11125318" cy="707352"/>
          </a:xfrm>
        </p:spPr>
        <p:txBody>
          <a:bodyPr/>
          <a:lstStyle/>
          <a:p>
            <a:pPr algn="ctr" rtl="1">
              <a:lnSpc>
                <a:spcPct val="150000"/>
              </a:lnSpc>
            </a:pPr>
            <a:r>
              <a:rPr lang="it-IT" sz="3200" dirty="0" smtClean="0">
                <a:latin typeface="Arial Black" pitchFamily="34" charset="0"/>
              </a:rPr>
              <a:t> Kasallik qo‘zg‘atuvchi atipik mikobakteriyalar</a:t>
            </a:r>
            <a:endParaRPr lang="en-US" sz="3200" dirty="0" smtClean="0">
              <a:latin typeface="Arial Black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B45969B-1704-F63D-6589-8EFA988FBC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7794" y="1228319"/>
            <a:ext cx="10851501" cy="5151120"/>
          </a:xfrm>
        </p:spPr>
        <p:txBody>
          <a:bodyPr>
            <a:normAutofit fontScale="85000" lnSpcReduction="10000"/>
          </a:bodyPr>
          <a:lstStyle/>
          <a:p>
            <a:pPr rtl="1">
              <a:lnSpc>
                <a:spcPct val="150000"/>
              </a:lnSpc>
              <a:buNone/>
            </a:pPr>
            <a:r>
              <a:rPr lang="en-US" dirty="0" err="1" smtClean="0">
                <a:latin typeface="Bahnschrift Light SemiCondensed" pitchFamily="34" charset="0"/>
              </a:rPr>
              <a:t>Atipik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mikobakteriyalar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turli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infeksiyalarni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qo‘zg‘atishi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mumkin</a:t>
            </a:r>
            <a:r>
              <a:rPr lang="en-US" dirty="0" smtClean="0">
                <a:latin typeface="Bahnschrift Light SemiCondensed" pitchFamily="34" charset="0"/>
              </a:rPr>
              <a:t>:</a:t>
            </a:r>
          </a:p>
          <a:p>
            <a:pPr rtl="1">
              <a:lnSpc>
                <a:spcPct val="150000"/>
              </a:lnSpc>
              <a:buNone/>
            </a:pPr>
            <a:r>
              <a:rPr lang="en-US" b="1" dirty="0" smtClean="0">
                <a:latin typeface="Bahnschrift Light SemiCondensed" pitchFamily="34" charset="0"/>
              </a:rPr>
              <a:t>1. Mycobacterium </a:t>
            </a:r>
            <a:r>
              <a:rPr lang="en-US" b="1" dirty="0" err="1" smtClean="0">
                <a:latin typeface="Bahnschrift Light SemiCondensed" pitchFamily="34" charset="0"/>
              </a:rPr>
              <a:t>avium-intracellulare</a:t>
            </a:r>
            <a:r>
              <a:rPr lang="en-US" b="1" dirty="0" smtClean="0">
                <a:latin typeface="Bahnschrift Light SemiCondensed" pitchFamily="34" charset="0"/>
              </a:rPr>
              <a:t> </a:t>
            </a:r>
            <a:r>
              <a:rPr lang="en-US" b="1" dirty="0" err="1" smtClean="0">
                <a:latin typeface="Bahnschrift Light SemiCondensed" pitchFamily="34" charset="0"/>
              </a:rPr>
              <a:t>kompleksi</a:t>
            </a:r>
            <a:r>
              <a:rPr lang="en-US" b="1" dirty="0" smtClean="0">
                <a:latin typeface="Bahnschrift Light SemiCondensed" pitchFamily="34" charset="0"/>
              </a:rPr>
              <a:t> (MAC):</a:t>
            </a:r>
          </a:p>
          <a:p>
            <a:pPr rtl="1">
              <a:lnSpc>
                <a:spcPct val="150000"/>
              </a:lnSpc>
              <a:buNone/>
            </a:pPr>
            <a:r>
              <a:rPr lang="en-US" dirty="0" err="1" smtClean="0">
                <a:latin typeface="Bahnschrift Light SemiCondensed" pitchFamily="34" charset="0"/>
              </a:rPr>
              <a:t>O‘pka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infeksiyalari</a:t>
            </a:r>
            <a:r>
              <a:rPr lang="en-US" dirty="0" smtClean="0">
                <a:latin typeface="Bahnschrift Light SemiCondensed" pitchFamily="34" charset="0"/>
              </a:rPr>
              <a:t>, </a:t>
            </a:r>
            <a:r>
              <a:rPr lang="en-US" dirty="0" err="1" smtClean="0">
                <a:latin typeface="Bahnschrift Light SemiCondensed" pitchFamily="34" charset="0"/>
              </a:rPr>
              <a:t>ayniqsa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surunkali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kasalliklar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bilan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kechadi</a:t>
            </a:r>
            <a:r>
              <a:rPr lang="en-US" dirty="0" smtClean="0">
                <a:latin typeface="Bahnschrift Light SemiCondensed" pitchFamily="34" charset="0"/>
              </a:rPr>
              <a:t>.</a:t>
            </a:r>
          </a:p>
          <a:p>
            <a:pPr rtl="1">
              <a:lnSpc>
                <a:spcPct val="150000"/>
              </a:lnSpc>
              <a:buNone/>
            </a:pPr>
            <a:r>
              <a:rPr lang="en-US" dirty="0" err="1" smtClean="0">
                <a:latin typeface="Bahnschrift Light SemiCondensed" pitchFamily="34" charset="0"/>
              </a:rPr>
              <a:t>Immuniteti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zaif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bemorlarda</a:t>
            </a:r>
            <a:r>
              <a:rPr lang="en-US" dirty="0" smtClean="0">
                <a:latin typeface="Bahnschrift Light SemiCondensed" pitchFamily="34" charset="0"/>
              </a:rPr>
              <a:t>, </a:t>
            </a:r>
            <a:r>
              <a:rPr lang="en-US" dirty="0" err="1" smtClean="0">
                <a:latin typeface="Bahnschrift Light SemiCondensed" pitchFamily="34" charset="0"/>
              </a:rPr>
              <a:t>xususan</a:t>
            </a:r>
            <a:r>
              <a:rPr lang="en-US" dirty="0" smtClean="0">
                <a:latin typeface="Bahnschrift Light SemiCondensed" pitchFamily="34" charset="0"/>
              </a:rPr>
              <a:t> OIV </a:t>
            </a:r>
            <a:r>
              <a:rPr lang="en-US" dirty="0" err="1" smtClean="0">
                <a:latin typeface="Bahnschrift Light SemiCondensed" pitchFamily="34" charset="0"/>
              </a:rPr>
              <a:t>bilan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kasallanganlarda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tez-tez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uchraydi</a:t>
            </a:r>
            <a:r>
              <a:rPr lang="en-US" dirty="0" smtClean="0">
                <a:latin typeface="Bahnschrift Light SemiCondensed" pitchFamily="34" charset="0"/>
              </a:rPr>
              <a:t>.</a:t>
            </a:r>
          </a:p>
          <a:p>
            <a:pPr rtl="1">
              <a:lnSpc>
                <a:spcPct val="150000"/>
              </a:lnSpc>
              <a:buNone/>
            </a:pPr>
            <a:r>
              <a:rPr lang="en-US" b="1" dirty="0" smtClean="0">
                <a:latin typeface="Bahnschrift Light SemiCondensed" pitchFamily="34" charset="0"/>
              </a:rPr>
              <a:t>2. Mycobacterium </a:t>
            </a:r>
            <a:r>
              <a:rPr lang="en-US" b="1" dirty="0" err="1" smtClean="0">
                <a:latin typeface="Bahnschrift Light SemiCondensed" pitchFamily="34" charset="0"/>
              </a:rPr>
              <a:t>kansasii</a:t>
            </a:r>
            <a:r>
              <a:rPr lang="en-US" b="1" dirty="0" smtClean="0">
                <a:latin typeface="Bahnschrift Light SemiCondensed" pitchFamily="34" charset="0"/>
              </a:rPr>
              <a:t>:</a:t>
            </a:r>
          </a:p>
          <a:p>
            <a:pPr rtl="1">
              <a:lnSpc>
                <a:spcPct val="150000"/>
              </a:lnSpc>
              <a:buNone/>
            </a:pPr>
            <a:r>
              <a:rPr lang="en-US" dirty="0" err="1" smtClean="0">
                <a:latin typeface="Bahnschrift Light SemiCondensed" pitchFamily="34" charset="0"/>
              </a:rPr>
              <a:t>O‘pka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siliga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o‘xshash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simptomlar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keltirib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chiqaradi</a:t>
            </a:r>
            <a:r>
              <a:rPr lang="en-US" dirty="0" smtClean="0">
                <a:latin typeface="Bahnschrift Light SemiCondensed" pitchFamily="34" charset="0"/>
              </a:rPr>
              <a:t>.</a:t>
            </a:r>
          </a:p>
          <a:p>
            <a:pPr rtl="1">
              <a:lnSpc>
                <a:spcPct val="150000"/>
              </a:lnSpc>
              <a:buNone/>
            </a:pPr>
            <a:r>
              <a:rPr lang="en-US" b="1" dirty="0" smtClean="0">
                <a:latin typeface="Bahnschrift Light SemiCondensed" pitchFamily="34" charset="0"/>
              </a:rPr>
              <a:t>3. Mycobacterium </a:t>
            </a:r>
            <a:r>
              <a:rPr lang="en-US" b="1" dirty="0" err="1" smtClean="0">
                <a:latin typeface="Bahnschrift Light SemiCondensed" pitchFamily="34" charset="0"/>
              </a:rPr>
              <a:t>marinum</a:t>
            </a:r>
            <a:r>
              <a:rPr lang="en-US" b="1" dirty="0" smtClean="0">
                <a:latin typeface="Bahnschrift Light SemiCondensed" pitchFamily="34" charset="0"/>
              </a:rPr>
              <a:t>:</a:t>
            </a:r>
          </a:p>
          <a:p>
            <a:pPr rtl="1">
              <a:lnSpc>
                <a:spcPct val="150000"/>
              </a:lnSpc>
              <a:buNone/>
            </a:pPr>
            <a:r>
              <a:rPr lang="en-US" dirty="0" smtClean="0">
                <a:latin typeface="Bahnschrift Light SemiCondensed" pitchFamily="34" charset="0"/>
              </a:rPr>
              <a:t>Teri </a:t>
            </a:r>
            <a:r>
              <a:rPr lang="en-US" dirty="0" err="1" smtClean="0">
                <a:latin typeface="Bahnschrift Light SemiCondensed" pitchFamily="34" charset="0"/>
              </a:rPr>
              <a:t>infeksiyalarini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qo‘zg‘atadi</a:t>
            </a:r>
            <a:r>
              <a:rPr lang="en-US" dirty="0" smtClean="0">
                <a:latin typeface="Bahnschrift Light SemiCondensed" pitchFamily="34" charset="0"/>
              </a:rPr>
              <a:t>. </a:t>
            </a:r>
            <a:r>
              <a:rPr lang="en-US" dirty="0" err="1" smtClean="0">
                <a:latin typeface="Bahnschrift Light SemiCondensed" pitchFamily="34" charset="0"/>
              </a:rPr>
              <a:t>Odatda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baliq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bilan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shug‘ullanuvchi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kishilarda</a:t>
            </a:r>
            <a:r>
              <a:rPr lang="en-US" dirty="0" smtClean="0">
                <a:latin typeface="Bahnschrift Light SemiCondensed" pitchFamily="34" charset="0"/>
              </a:rPr>
              <a:t> </a:t>
            </a:r>
            <a:r>
              <a:rPr lang="en-US" dirty="0" err="1" smtClean="0">
                <a:latin typeface="Bahnschrift Light SemiCondensed" pitchFamily="34" charset="0"/>
              </a:rPr>
              <a:t>uchraydi</a:t>
            </a:r>
            <a:r>
              <a:rPr lang="en-US" dirty="0" smtClean="0">
                <a:latin typeface="Bahnschrift Light Semi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0322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43812" y="547811"/>
            <a:ext cx="11010133" cy="5685038"/>
          </a:xfrm>
          <a:prstGeom prst="rect">
            <a:avLst/>
          </a:prstGeom>
          <a:solidFill>
            <a:srgbClr val="D1E8FF">
              <a:alpha val="7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A5FD2B-E3E5-1C2B-0151-21F216B14A3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147675" y="1251133"/>
            <a:ext cx="10450286" cy="4244599"/>
          </a:xfrm>
          <a:noFill/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Bahnschrift Light SemiCondensed" pitchFamily="34" charset="0"/>
              </a:rPr>
              <a:t>Atipik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mikobakteriyalar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tabiiy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sharoitlarda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keng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tarqalgan</a:t>
            </a:r>
            <a:r>
              <a:rPr lang="en-US" sz="2000" b="1" dirty="0" smtClean="0">
                <a:latin typeface="Bahnschrift Light SemiCondensed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Bahnschrift Light SemiCondensed" pitchFamily="34" charset="0"/>
              </a:rPr>
              <a:t>Suv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havzalari</a:t>
            </a:r>
            <a:r>
              <a:rPr lang="en-US" sz="2000" b="1" dirty="0" smtClean="0">
                <a:latin typeface="Bahnschrift Light SemiCondensed" pitchFamily="34" charset="0"/>
              </a:rPr>
              <a:t>: </a:t>
            </a:r>
            <a:r>
              <a:rPr lang="en-US" sz="2000" b="1" dirty="0" err="1" smtClean="0">
                <a:latin typeface="Bahnschrift Light SemiCondensed" pitchFamily="34" charset="0"/>
              </a:rPr>
              <a:t>Chuchuk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va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sho‘r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suvlar</a:t>
            </a:r>
            <a:r>
              <a:rPr lang="en-US" sz="2000" b="1" dirty="0" smtClean="0">
                <a:latin typeface="Bahnschrift Light SemiCondensed" pitchFamily="34" charset="0"/>
              </a:rPr>
              <a:t>, </a:t>
            </a:r>
            <a:r>
              <a:rPr lang="en-US" sz="2000" b="1" dirty="0" err="1" smtClean="0">
                <a:latin typeface="Bahnschrift Light SemiCondensed" pitchFamily="34" charset="0"/>
              </a:rPr>
              <a:t>hovuzlar</a:t>
            </a:r>
            <a:r>
              <a:rPr lang="en-US" sz="2000" b="1" dirty="0" smtClean="0">
                <a:latin typeface="Bahnschrift Light SemiCondensed" pitchFamily="34" charset="0"/>
              </a:rPr>
              <a:t>, </a:t>
            </a:r>
            <a:r>
              <a:rPr lang="en-US" sz="2000" b="1" dirty="0" err="1" smtClean="0">
                <a:latin typeface="Bahnschrift Light SemiCondensed" pitchFamily="34" charset="0"/>
              </a:rPr>
              <a:t>suv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quvurlari</a:t>
            </a:r>
            <a:r>
              <a:rPr lang="en-US" sz="2000" b="1" dirty="0" smtClean="0">
                <a:latin typeface="Bahnschrift Light SemiCondensed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Bahnschrift Light SemiCondensed" pitchFamily="34" charset="0"/>
              </a:rPr>
              <a:t>Tuproq</a:t>
            </a:r>
            <a:r>
              <a:rPr lang="en-US" sz="2000" b="1" dirty="0" smtClean="0">
                <a:latin typeface="Bahnschrift Light SemiCondensed" pitchFamily="34" charset="0"/>
              </a:rPr>
              <a:t>: </a:t>
            </a:r>
            <a:r>
              <a:rPr lang="en-US" sz="2000" b="1" dirty="0" err="1" smtClean="0">
                <a:latin typeface="Bahnschrift Light SemiCondensed" pitchFamily="34" charset="0"/>
              </a:rPr>
              <a:t>Mikobakteriyalar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tuproq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tarkibida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uzoq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vaqt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saqlanib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qolishi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mumkin</a:t>
            </a:r>
            <a:r>
              <a:rPr lang="en-US" sz="2000" b="1" dirty="0" smtClean="0">
                <a:latin typeface="Bahnschrift Light SemiCondensed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Bahnschrift Light SemiCondensed" pitchFamily="34" charset="0"/>
              </a:rPr>
              <a:t>Chang </a:t>
            </a:r>
            <a:r>
              <a:rPr lang="en-US" sz="2000" b="1" dirty="0" err="1" smtClean="0">
                <a:latin typeface="Bahnschrift Light SemiCondensed" pitchFamily="34" charset="0"/>
              </a:rPr>
              <a:t>va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nam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muhit</a:t>
            </a:r>
            <a:r>
              <a:rPr lang="en-US" sz="2000" b="1" dirty="0" smtClean="0">
                <a:latin typeface="Bahnschrift Light SemiCondensed" pitchFamily="34" charset="0"/>
              </a:rPr>
              <a:t>: </a:t>
            </a:r>
            <a:r>
              <a:rPr lang="en-US" sz="2000" b="1" dirty="0" err="1" smtClean="0">
                <a:latin typeface="Bahnschrift Light SemiCondensed" pitchFamily="34" charset="0"/>
              </a:rPr>
              <a:t>Sanitariya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holati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yomon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bo‘lgan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joylarda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mikobakteriyalar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ko‘payishi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mumkin</a:t>
            </a:r>
            <a:r>
              <a:rPr lang="en-US" sz="2000" b="1" dirty="0" smtClean="0">
                <a:latin typeface="Bahnschrift Light SemiCondensed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Bahnschrift Light SemiCondensed" pitchFamily="34" charset="0"/>
              </a:rPr>
              <a:t>Ularning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inson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organizmiga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kirish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yo‘llari</a:t>
            </a:r>
            <a:r>
              <a:rPr lang="en-US" sz="2000" b="1" dirty="0" smtClean="0">
                <a:latin typeface="Bahnschrift Light SemiCondensed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Bahnschrift Light SemiCondensed" pitchFamily="34" charset="0"/>
              </a:rPr>
              <a:t>Nafas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olish</a:t>
            </a:r>
            <a:r>
              <a:rPr lang="en-US" sz="2000" b="1" dirty="0" smtClean="0">
                <a:latin typeface="Bahnschrift Light SemiCondensed" pitchFamily="34" charset="0"/>
              </a:rPr>
              <a:t> (</a:t>
            </a:r>
            <a:r>
              <a:rPr lang="en-US" sz="2000" b="1" dirty="0" err="1" smtClean="0">
                <a:latin typeface="Bahnschrift Light SemiCondensed" pitchFamily="34" charset="0"/>
              </a:rPr>
              <a:t>aerozol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orqali</a:t>
            </a:r>
            <a:r>
              <a:rPr lang="en-US" sz="2000" b="1" dirty="0" smtClean="0">
                <a:latin typeface="Bahnschrift Light SemiCondensed" pitchFamily="34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Bahnschrift Light SemiCondensed" pitchFamily="34" charset="0"/>
              </a:rPr>
              <a:t>Teri </a:t>
            </a:r>
            <a:r>
              <a:rPr lang="en-US" sz="2000" b="1" dirty="0" err="1" smtClean="0">
                <a:latin typeface="Bahnschrift Light SemiCondensed" pitchFamily="34" charset="0"/>
              </a:rPr>
              <a:t>shikastlanishi</a:t>
            </a:r>
            <a:r>
              <a:rPr lang="en-US" sz="2000" b="1" dirty="0" smtClean="0">
                <a:latin typeface="Bahnschrift Light SemiCondensed" pitchFamily="34" charset="0"/>
              </a:rPr>
              <a:t> (</a:t>
            </a:r>
            <a:r>
              <a:rPr lang="en-US" sz="2000" b="1" dirty="0" err="1" smtClean="0">
                <a:latin typeface="Bahnschrift Light SemiCondensed" pitchFamily="34" charset="0"/>
              </a:rPr>
              <a:t>yaralar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orqali</a:t>
            </a:r>
            <a:r>
              <a:rPr lang="en-US" sz="2000" b="1" dirty="0" smtClean="0">
                <a:latin typeface="Bahnschrift Light SemiCondensed" pitchFamily="34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Bahnschrift Light SemiCondensed" pitchFamily="34" charset="0"/>
              </a:rPr>
              <a:t>Ovqat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hazm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qilish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tizimi</a:t>
            </a:r>
            <a:r>
              <a:rPr lang="en-US" sz="2000" b="1" dirty="0" smtClean="0">
                <a:latin typeface="Bahnschrift Light SemiCondensed" pitchFamily="34" charset="0"/>
              </a:rPr>
              <a:t> (</a:t>
            </a:r>
            <a:r>
              <a:rPr lang="en-US" sz="2000" b="1" dirty="0" err="1" smtClean="0">
                <a:latin typeface="Bahnschrift Light SemiCondensed" pitchFamily="34" charset="0"/>
              </a:rPr>
              <a:t>suv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va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oziq-ovqat</a:t>
            </a:r>
            <a:r>
              <a:rPr lang="en-US" sz="2000" b="1" dirty="0" smtClean="0">
                <a:latin typeface="Bahnschrift Light SemiCondensed" pitchFamily="34" charset="0"/>
              </a:rPr>
              <a:t> </a:t>
            </a:r>
            <a:r>
              <a:rPr lang="en-US" sz="2000" b="1" dirty="0" err="1" smtClean="0">
                <a:latin typeface="Bahnschrift Light SemiCondensed" pitchFamily="34" charset="0"/>
              </a:rPr>
              <a:t>orqali</a:t>
            </a:r>
            <a:r>
              <a:rPr lang="en-US" sz="2000" b="1" dirty="0" smtClean="0">
                <a:latin typeface="Bahnschrift Light SemiCondensed" pitchFamily="34" charset="0"/>
              </a:rPr>
              <a:t>).</a:t>
            </a:r>
            <a:endParaRPr lang="en-US" sz="2000" dirty="0" err="1" smtClean="0">
              <a:latin typeface="Bahnschrift Light SemiCondensed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3D842265-4FF9-1B44-FEB5-821C943C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15" y="499498"/>
            <a:ext cx="10717661" cy="707352"/>
          </a:xfrm>
        </p:spPr>
        <p:txBody>
          <a:bodyPr/>
          <a:lstStyle/>
          <a:p>
            <a:pPr rtl="1">
              <a:lnSpc>
                <a:spcPct val="150000"/>
              </a:lnSpc>
            </a:pPr>
            <a:r>
              <a:rPr lang="it-IT" sz="2400" dirty="0" smtClean="0">
                <a:latin typeface="Arial Black" pitchFamily="34" charset="0"/>
              </a:rPr>
              <a:t>Atipik mikobakteriyalarning tarqalishi va yashash muhiti</a:t>
            </a:r>
          </a:p>
        </p:txBody>
      </p:sp>
    </p:spTree>
    <p:extLst>
      <p:ext uri="{BB962C8B-B14F-4D97-AF65-F5344CB8AC3E}">
        <p14:creationId xmlns:p14="http://schemas.microsoft.com/office/powerpoint/2010/main" xmlns="" val="142059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02442" y="494522"/>
            <a:ext cx="10692882" cy="6008915"/>
          </a:xfrm>
          <a:prstGeom prst="rect">
            <a:avLst/>
          </a:prstGeom>
          <a:solidFill>
            <a:srgbClr val="DFE4F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721" y="1139578"/>
            <a:ext cx="10007278" cy="587883"/>
          </a:xfrm>
          <a:noFill/>
        </p:spPr>
        <p:txBody>
          <a:bodyPr anchor="b"/>
          <a:lstStyle/>
          <a:p>
            <a:r>
              <a:rPr lang="it-IT" sz="3200" b="1" dirty="0" smtClean="0">
                <a:latin typeface="Arial Black" pitchFamily="34" charset="0"/>
                <a:cs typeface="Arabic Typesetting" pitchFamily="66" charset="-78"/>
              </a:rPr>
              <a:t>Tashxislash usullari va laboratoriya tekshiruvlari</a:t>
            </a:r>
            <a:endParaRPr lang="en-US" sz="3200" b="1" dirty="0" smtClean="0">
              <a:latin typeface="Arial Black" pitchFamily="34" charset="0"/>
              <a:cs typeface="Arabic Typesetting" pitchFamily="66" charset="-78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302BFD-960F-CBB3-E984-CDC12813A10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43616" y="1735481"/>
            <a:ext cx="9405257" cy="4272596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Atipik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mikobakteriyalarni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aniqlash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uchun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quyidagi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usullar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qo‘llaniladi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Bakteriologik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usul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: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Mikobakteriyalarni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maxsus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ozuqa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muhitida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ekib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o‘stirish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Mikroskopiya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: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Zil-Nilsen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bo‘yash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usuli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yordamida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aniqlash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Molekulyar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usullar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: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Polimeraza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zanjirli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reaksiyasi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(PZR)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orqali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genetik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materialni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aniqlash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Serologik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tekshiruvlar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: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Qon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namunalarida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antitanalarni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aniqlash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Tashxis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qo‘yishda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o‘pka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rentgenologik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tekshiruvlari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ham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muhim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ahamiyatga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ega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0540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308" y="0"/>
            <a:ext cx="1213338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709131" y="457200"/>
            <a:ext cx="10758190" cy="5980922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8C61CC16-17FE-0648-0F43-EAF814B6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964" y="606467"/>
            <a:ext cx="9672216" cy="928395"/>
          </a:xfrm>
        </p:spPr>
        <p:txBody>
          <a:bodyPr/>
          <a:lstStyle/>
          <a:p>
            <a:pPr algn="ctr"/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Atipik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mikobakteriyalar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keltiruvchi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kasalliklarning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davolash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va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oldini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olish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usullari</a:t>
            </a:r>
            <a:endParaRPr lang="en-US" sz="2800" b="1" dirty="0" smtClean="0">
              <a:latin typeface="Arial Black" pitchFamily="34" charset="0"/>
              <a:cs typeface="Arabic Typesetting" pitchFamily="66" charset="-78"/>
            </a:endParaRP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xmlns="" id="{43EF6EE1-731F-12B6-CB93-FA4A14E509F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129004" y="1474220"/>
            <a:ext cx="9759825" cy="3545650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Davolash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quyidagi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yo‘nalishlarda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olib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boriladi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:</a:t>
            </a:r>
          </a:p>
          <a:p>
            <a:pPr>
              <a:lnSpc>
                <a:spcPct val="150000"/>
              </a:lnSpc>
              <a:buNone/>
            </a:pP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Antibiotiklar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: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Makrolidlar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(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klaritromitsin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,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azitromitsin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),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rifampitsin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va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etambutol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kabi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dori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vositalari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Davolash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muddati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: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Uzoq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muddatli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– 6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oydan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12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oygacha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davom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etishi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mumkin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Immunitetni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oshirish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: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Bemorning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immun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tizimini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mustahkamlash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muhim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Oldini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olish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choralari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:</a:t>
            </a:r>
          </a:p>
          <a:p>
            <a:pPr>
              <a:lnSpc>
                <a:spcPct val="150000"/>
              </a:lnSpc>
              <a:buNone/>
            </a:pP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Shaxsiy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gigiyenaga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rioya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qilish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Suv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va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oziq-ovqat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mahsulotlarini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tozalash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Tibbiy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asbob-uskunalarni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sterilizatsiya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qilish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Immunitetni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saqlab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turish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orqali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kasallanish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xavfini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kamaytirish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19192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914400" y="746448"/>
            <a:ext cx="10375641" cy="5243804"/>
          </a:xfrm>
          <a:prstGeom prst="rect">
            <a:avLst/>
          </a:prstGeom>
          <a:solidFill>
            <a:srgbClr val="D1E8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xmlns="" id="{8C61CC16-17FE-0648-0F43-EAF814B6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964" y="1237457"/>
            <a:ext cx="9672216" cy="829272"/>
          </a:xfrm>
        </p:spPr>
        <p:txBody>
          <a:bodyPr/>
          <a:lstStyle/>
          <a:p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Xulosa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: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Atipik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mikobakteriyalarning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tibbiyot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va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ekologiyadagi</a:t>
            </a:r>
            <a:r>
              <a:rPr lang="en-US" sz="2800" b="1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ial Black" pitchFamily="34" charset="0"/>
                <a:cs typeface="Arabic Typesetting" pitchFamily="66" charset="-78"/>
              </a:rPr>
              <a:t>ahamiyati</a:t>
            </a:r>
            <a:endParaRPr lang="en-US" sz="2800" b="1" dirty="0">
              <a:latin typeface="Arial Black" pitchFamily="34" charset="0"/>
              <a:cs typeface="Arabic Typesetting" pitchFamily="66" charset="-78"/>
            </a:endParaRPr>
          </a:p>
        </p:txBody>
      </p:sp>
      <p:sp>
        <p:nvSpPr>
          <p:cNvPr id="10" name="Subtitle 13">
            <a:extLst>
              <a:ext uri="{FF2B5EF4-FFF2-40B4-BE49-F238E27FC236}">
                <a16:creationId xmlns:a16="http://schemas.microsoft.com/office/drawing/2014/main" xmlns="" id="{43EF6EE1-731F-12B6-CB93-FA4A14E509F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62257" y="2211332"/>
            <a:ext cx="9395928" cy="2668545"/>
          </a:xfrm>
          <a:noFill/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2400" dirty="0" err="1" smtClean="0">
                <a:latin typeface="Bahnschrift Light SemiCondensed" pitchFamily="34" charset="0"/>
              </a:rPr>
              <a:t>Atipik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mikobakteriyalar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bugungi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kunda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tibbiyotda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muhim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masalalardan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biri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bo‘lib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qolmoqda</a:t>
            </a:r>
            <a:r>
              <a:rPr lang="en-US" sz="2400" dirty="0" smtClean="0">
                <a:latin typeface="Bahnschrift Light SemiCondensed" pitchFamily="34" charset="0"/>
              </a:rPr>
              <a:t>. </a:t>
            </a:r>
            <a:r>
              <a:rPr lang="en-US" sz="2400" dirty="0" err="1" smtClean="0">
                <a:latin typeface="Bahnschrift Light SemiCondensed" pitchFamily="34" charset="0"/>
              </a:rPr>
              <a:t>Ular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immuniteti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zaif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bemorlarda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jiddiy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infeksiyalarni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keltirib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chiqarishi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sababli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o‘z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vaqtida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tashxislash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va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davolash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juda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muhim</a:t>
            </a:r>
            <a:r>
              <a:rPr lang="en-US" sz="2400" dirty="0" smtClean="0">
                <a:latin typeface="Bahnschrift Light SemiCondensed" pitchFamily="34" charset="0"/>
              </a:rPr>
              <a:t>. </a:t>
            </a:r>
            <a:r>
              <a:rPr lang="en-US" sz="2400" dirty="0" err="1" smtClean="0">
                <a:latin typeface="Bahnschrift Light SemiCondensed" pitchFamily="34" charset="0"/>
              </a:rPr>
              <a:t>Atipik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mikobakteriyalarning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ekologik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ahamiyati</a:t>
            </a:r>
            <a:r>
              <a:rPr lang="en-US" sz="2400" dirty="0" smtClean="0">
                <a:latin typeface="Bahnschrift Light SemiCondensed" pitchFamily="34" charset="0"/>
              </a:rPr>
              <a:t> ham </a:t>
            </a:r>
            <a:r>
              <a:rPr lang="en-US" sz="2400" dirty="0" err="1" smtClean="0">
                <a:latin typeface="Bahnschrift Light SemiCondensed" pitchFamily="34" charset="0"/>
              </a:rPr>
              <a:t>katta</a:t>
            </a:r>
            <a:r>
              <a:rPr lang="en-US" sz="2400" dirty="0" smtClean="0">
                <a:latin typeface="Bahnschrift Light SemiCondensed" pitchFamily="34" charset="0"/>
              </a:rPr>
              <a:t> – </a:t>
            </a:r>
            <a:r>
              <a:rPr lang="en-US" sz="2400" dirty="0" err="1" smtClean="0">
                <a:latin typeface="Bahnschrift Light SemiCondensed" pitchFamily="34" charset="0"/>
              </a:rPr>
              <a:t>ular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tabiatda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mikroorganizmlar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aylanishida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ishtirok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etadi</a:t>
            </a:r>
            <a:r>
              <a:rPr lang="en-US" sz="2400" dirty="0" smtClean="0">
                <a:latin typeface="Bahnschrift Light SemiCondensed" pitchFamily="34" charset="0"/>
              </a:rPr>
              <a:t>. </a:t>
            </a:r>
            <a:r>
              <a:rPr lang="en-US" sz="2400" dirty="0" err="1" smtClean="0">
                <a:latin typeface="Bahnschrift Light SemiCondensed" pitchFamily="34" charset="0"/>
              </a:rPr>
              <a:t>Ularning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tarqalishini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nazorat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qilish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orqali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jamiyat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salomatligini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saqlashga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erishish</a:t>
            </a:r>
            <a:r>
              <a:rPr lang="en-US" sz="2400" dirty="0" smtClean="0">
                <a:latin typeface="Bahnschrift Light SemiCondensed" pitchFamily="34" charset="0"/>
              </a:rPr>
              <a:t> </a:t>
            </a:r>
            <a:r>
              <a:rPr lang="en-US" sz="2400" dirty="0" err="1" smtClean="0">
                <a:latin typeface="Bahnschrift Light SemiCondensed" pitchFamily="34" charset="0"/>
              </a:rPr>
              <a:t>mumkin</a:t>
            </a:r>
            <a:r>
              <a:rPr lang="en-US" sz="2400" dirty="0" smtClean="0">
                <a:latin typeface="Bahnschrift Light SemiCondensed" pitchFamily="34" charset="0"/>
              </a:rPr>
              <a:t>.</a:t>
            </a:r>
            <a:endParaRPr lang="en-US" sz="2400" dirty="0" err="1" smtClean="0">
              <a:latin typeface="Bahnschrift Light SemiCondensed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M10081922_Win32_SL_V4" id="{CCBED28E-3218-45D8-920F-A2D91CCE8680}" vid="{A1C6549C-A185-4AC8-97B3-DFFFA73555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A5813F-A12D-4A3C-B9FF-2C89106185D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1039DB3-8B03-42C7-A6D5-D581E57F13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33540E-348B-4A0C-8D42-DF419EB4AC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569</Words>
  <Application>Microsoft Office PowerPoint</Application>
  <PresentationFormat>Произвольный</PresentationFormat>
  <Paragraphs>57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Custom</vt:lpstr>
      <vt:lpstr>Atipik mikrobakteriyalar va ularning ahamiyati</vt:lpstr>
      <vt:lpstr>Kirish: Mikobakteriyalar va ularning turlari</vt:lpstr>
      <vt:lpstr>Atipik mikobakteriyalar tushunchasi</vt:lpstr>
      <vt:lpstr>Atipik mikobakteriyalarning tasnifi</vt:lpstr>
      <vt:lpstr> Kasallik qo‘zg‘atuvchi atipik mikobakteriyalar</vt:lpstr>
      <vt:lpstr>Atipik mikobakteriyalarning tarqalishi va yashash muhiti</vt:lpstr>
      <vt:lpstr>Tashxislash usullari va laboratoriya tekshiruvlari</vt:lpstr>
      <vt:lpstr>Atipik mikobakteriyalar keltiruvchi kasalliklarning davolash va oldini olish usullari</vt:lpstr>
      <vt:lpstr> Xulosa: Atipik mikobakteriyalarning tibbiyot va ekologiyadagi ahamiyati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2023-12-19T18:41:18Z</dcterms:created>
  <dcterms:modified xsi:type="dcterms:W3CDTF">2024-12-10T17:34:57Z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