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IreneFlorentina" charset="1" panose="02000503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2.png" Type="http://schemas.openxmlformats.org/officeDocument/2006/relationships/image"/><Relationship Id="rId6" Target="../media/image3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2.png" Type="http://schemas.openxmlformats.org/officeDocument/2006/relationships/image"/><Relationship Id="rId6" Target="../media/image3.sv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2.png" Type="http://schemas.openxmlformats.org/officeDocument/2006/relationships/image"/><Relationship Id="rId6" Target="../media/image3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728788" y="1375682"/>
            <a:ext cx="14830425" cy="7535636"/>
            <a:chOff x="0" y="0"/>
            <a:chExt cx="3905956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5955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05955">
                  <a:moveTo>
                    <a:pt x="26624" y="0"/>
                  </a:moveTo>
                  <a:lnTo>
                    <a:pt x="3879332" y="0"/>
                  </a:lnTo>
                  <a:cubicBezTo>
                    <a:pt x="3886393" y="0"/>
                    <a:pt x="3893165" y="2805"/>
                    <a:pt x="3898157" y="7798"/>
                  </a:cubicBezTo>
                  <a:cubicBezTo>
                    <a:pt x="3903151" y="12791"/>
                    <a:pt x="3905955" y="19563"/>
                    <a:pt x="3905955" y="26624"/>
                  </a:cubicBezTo>
                  <a:lnTo>
                    <a:pt x="3905955" y="1958071"/>
                  </a:lnTo>
                  <a:cubicBezTo>
                    <a:pt x="3905955" y="1965132"/>
                    <a:pt x="3903151" y="1971903"/>
                    <a:pt x="3898157" y="1976896"/>
                  </a:cubicBezTo>
                  <a:cubicBezTo>
                    <a:pt x="3893165" y="1981889"/>
                    <a:pt x="3886393" y="1984694"/>
                    <a:pt x="3879332" y="1984694"/>
                  </a:cubicBezTo>
                  <a:lnTo>
                    <a:pt x="26624" y="1984694"/>
                  </a:lnTo>
                  <a:cubicBezTo>
                    <a:pt x="19563" y="1984694"/>
                    <a:pt x="12791" y="1981889"/>
                    <a:pt x="7798" y="1976896"/>
                  </a:cubicBezTo>
                  <a:cubicBezTo>
                    <a:pt x="2805" y="1971903"/>
                    <a:pt x="0" y="1965132"/>
                    <a:pt x="0" y="1958071"/>
                  </a:cubicBezTo>
                  <a:lnTo>
                    <a:pt x="0" y="26624"/>
                  </a:lnTo>
                  <a:cubicBezTo>
                    <a:pt x="0" y="19563"/>
                    <a:pt x="2805" y="12791"/>
                    <a:pt x="7798" y="7798"/>
                  </a:cubicBezTo>
                  <a:cubicBezTo>
                    <a:pt x="12791" y="2805"/>
                    <a:pt x="19563" y="0"/>
                    <a:pt x="2662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05956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true" rot="1922115">
            <a:off x="14687852" y="473529"/>
            <a:ext cx="3014182" cy="2855938"/>
          </a:xfrm>
          <a:custGeom>
            <a:avLst/>
            <a:gdLst/>
            <a:ahLst/>
            <a:cxnLst/>
            <a:rect r="r" b="b" t="t" l="l"/>
            <a:pathLst>
              <a:path h="2855938" w="3014182">
                <a:moveTo>
                  <a:pt x="0" y="2855937"/>
                </a:moveTo>
                <a:lnTo>
                  <a:pt x="3014182" y="2855937"/>
                </a:lnTo>
                <a:lnTo>
                  <a:pt x="3014182" y="0"/>
                </a:lnTo>
                <a:lnTo>
                  <a:pt x="0" y="0"/>
                </a:lnTo>
                <a:lnTo>
                  <a:pt x="0" y="285593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2438758">
            <a:off x="1010244" y="7134288"/>
            <a:ext cx="1968960" cy="2855938"/>
          </a:xfrm>
          <a:custGeom>
            <a:avLst/>
            <a:gdLst/>
            <a:ahLst/>
            <a:cxnLst/>
            <a:rect r="r" b="b" t="t" l="l"/>
            <a:pathLst>
              <a:path h="2855938" w="1968960">
                <a:moveTo>
                  <a:pt x="0" y="0"/>
                </a:moveTo>
                <a:lnTo>
                  <a:pt x="1968960" y="0"/>
                </a:lnTo>
                <a:lnTo>
                  <a:pt x="1968960" y="2855937"/>
                </a:lnTo>
                <a:lnTo>
                  <a:pt x="0" y="28559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19320" y="7227610"/>
            <a:ext cx="5449360" cy="49540"/>
          </a:xfrm>
          <a:custGeom>
            <a:avLst/>
            <a:gdLst/>
            <a:ahLst/>
            <a:cxnLst/>
            <a:rect r="r" b="b" t="t" l="l"/>
            <a:pathLst>
              <a:path h="49540" w="5449360">
                <a:moveTo>
                  <a:pt x="0" y="0"/>
                </a:moveTo>
                <a:lnTo>
                  <a:pt x="5449360" y="0"/>
                </a:lnTo>
                <a:lnTo>
                  <a:pt x="5449360" y="49540"/>
                </a:lnTo>
                <a:lnTo>
                  <a:pt x="0" y="495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8168676">
            <a:off x="1609430" y="864642"/>
            <a:ext cx="2528170" cy="3366342"/>
            <a:chOff x="0" y="0"/>
            <a:chExt cx="545451" cy="72628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45451" cy="726286"/>
            </a:xfrm>
            <a:custGeom>
              <a:avLst/>
              <a:gdLst/>
              <a:ahLst/>
              <a:cxnLst/>
              <a:rect r="r" b="b" t="t" l="l"/>
              <a:pathLst>
                <a:path h="726286" w="545451">
                  <a:moveTo>
                    <a:pt x="272725" y="0"/>
                  </a:moveTo>
                  <a:lnTo>
                    <a:pt x="545451" y="726286"/>
                  </a:lnTo>
                  <a:lnTo>
                    <a:pt x="0" y="726286"/>
                  </a:lnTo>
                  <a:lnTo>
                    <a:pt x="27272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78A6A"/>
              </a:solidFill>
              <a:prstDash val="lgDash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85227" y="289579"/>
              <a:ext cx="374997" cy="3848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616258" y="3067545"/>
            <a:ext cx="13340244" cy="4028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81"/>
              </a:lnSpc>
            </a:pPr>
            <a:r>
              <a:rPr lang="en-US" sz="4558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Qo‘qon davlat Universiteti </a:t>
            </a:r>
          </a:p>
          <a:p>
            <a:pPr algn="ctr">
              <a:lnSpc>
                <a:spcPts val="6381"/>
              </a:lnSpc>
            </a:pPr>
            <a:r>
              <a:rPr lang="en-US" sz="4558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Aniq fanlar va muhandislik fakulteti</a:t>
            </a:r>
          </a:p>
          <a:p>
            <a:pPr algn="ctr">
              <a:lnSpc>
                <a:spcPts val="6381"/>
              </a:lnSpc>
            </a:pPr>
            <a:r>
              <a:rPr lang="en-US" sz="4558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Matematika-informatika yo‘nalishi 09/23-guruh talabasi </a:t>
            </a:r>
          </a:p>
          <a:p>
            <a:pPr algn="ctr">
              <a:lnSpc>
                <a:spcPts val="6381"/>
              </a:lnSpc>
            </a:pPr>
            <a:r>
              <a:rPr lang="en-US" sz="4558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Isaqova Odinaxon</a:t>
            </a:r>
          </a:p>
        </p:txBody>
      </p:sp>
      <p:grpSp>
        <p:nvGrpSpPr>
          <p:cNvPr name="Group 15" id="15"/>
          <p:cNvGrpSpPr/>
          <p:nvPr/>
        </p:nvGrpSpPr>
        <p:grpSpPr>
          <a:xfrm rot="6175150">
            <a:off x="13916097" y="6247862"/>
            <a:ext cx="4080809" cy="3003686"/>
            <a:chOff x="0" y="0"/>
            <a:chExt cx="880431" cy="64804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80431" cy="648043"/>
            </a:xfrm>
            <a:custGeom>
              <a:avLst/>
              <a:gdLst/>
              <a:ahLst/>
              <a:cxnLst/>
              <a:rect r="r" b="b" t="t" l="l"/>
              <a:pathLst>
                <a:path h="648043" w="880431">
                  <a:moveTo>
                    <a:pt x="440216" y="0"/>
                  </a:moveTo>
                  <a:lnTo>
                    <a:pt x="880431" y="648043"/>
                  </a:lnTo>
                  <a:lnTo>
                    <a:pt x="0" y="648043"/>
                  </a:lnTo>
                  <a:lnTo>
                    <a:pt x="44021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78A6A"/>
              </a:solidFill>
              <a:prstDash val="lgDash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137567" y="253252"/>
              <a:ext cx="605296" cy="3485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728788" y="1375682"/>
            <a:ext cx="14830425" cy="7535636"/>
            <a:chOff x="0" y="0"/>
            <a:chExt cx="3905956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5955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05955">
                  <a:moveTo>
                    <a:pt x="26624" y="0"/>
                  </a:moveTo>
                  <a:lnTo>
                    <a:pt x="3879332" y="0"/>
                  </a:lnTo>
                  <a:cubicBezTo>
                    <a:pt x="3886393" y="0"/>
                    <a:pt x="3893165" y="2805"/>
                    <a:pt x="3898157" y="7798"/>
                  </a:cubicBezTo>
                  <a:cubicBezTo>
                    <a:pt x="3903151" y="12791"/>
                    <a:pt x="3905955" y="19563"/>
                    <a:pt x="3905955" y="26624"/>
                  </a:cubicBezTo>
                  <a:lnTo>
                    <a:pt x="3905955" y="1958071"/>
                  </a:lnTo>
                  <a:cubicBezTo>
                    <a:pt x="3905955" y="1965132"/>
                    <a:pt x="3903151" y="1971903"/>
                    <a:pt x="3898157" y="1976896"/>
                  </a:cubicBezTo>
                  <a:cubicBezTo>
                    <a:pt x="3893165" y="1981889"/>
                    <a:pt x="3886393" y="1984694"/>
                    <a:pt x="3879332" y="1984694"/>
                  </a:cubicBezTo>
                  <a:lnTo>
                    <a:pt x="26624" y="1984694"/>
                  </a:lnTo>
                  <a:cubicBezTo>
                    <a:pt x="19563" y="1984694"/>
                    <a:pt x="12791" y="1981889"/>
                    <a:pt x="7798" y="1976896"/>
                  </a:cubicBezTo>
                  <a:cubicBezTo>
                    <a:pt x="2805" y="1971903"/>
                    <a:pt x="0" y="1965132"/>
                    <a:pt x="0" y="1958071"/>
                  </a:cubicBezTo>
                  <a:lnTo>
                    <a:pt x="0" y="26624"/>
                  </a:lnTo>
                  <a:cubicBezTo>
                    <a:pt x="0" y="19563"/>
                    <a:pt x="2805" y="12791"/>
                    <a:pt x="7798" y="7798"/>
                  </a:cubicBezTo>
                  <a:cubicBezTo>
                    <a:pt x="12791" y="2805"/>
                    <a:pt x="19563" y="0"/>
                    <a:pt x="2662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05956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2438758">
            <a:off x="1049517" y="7143642"/>
            <a:ext cx="1963117" cy="2847464"/>
          </a:xfrm>
          <a:custGeom>
            <a:avLst/>
            <a:gdLst/>
            <a:ahLst/>
            <a:cxnLst/>
            <a:rect r="r" b="b" t="t" l="l"/>
            <a:pathLst>
              <a:path h="2847464" w="1963117">
                <a:moveTo>
                  <a:pt x="0" y="0"/>
                </a:moveTo>
                <a:lnTo>
                  <a:pt x="1963117" y="0"/>
                </a:lnTo>
                <a:lnTo>
                  <a:pt x="1963117" y="2847464"/>
                </a:lnTo>
                <a:lnTo>
                  <a:pt x="0" y="28474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226479" y="2352525"/>
            <a:ext cx="11274587" cy="5496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61"/>
              </a:lnSpc>
            </a:pPr>
            <a:r>
              <a:rPr lang="en-US" sz="3115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Gomeomorfizm topologik fazolarning "bir xilligini" ifodalovchi asosiy tushunchadir.</a:t>
            </a:r>
          </a:p>
          <a:p>
            <a:pPr algn="ctr">
              <a:lnSpc>
                <a:spcPts val="4361"/>
              </a:lnSpc>
            </a:pPr>
            <a:r>
              <a:rPr lang="en-US" sz="3115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* Barcha ochiq intervallar o'zaro gomeomorfdir.</a:t>
            </a:r>
          </a:p>
          <a:p>
            <a:pPr algn="ctr">
              <a:lnSpc>
                <a:spcPts val="4361"/>
              </a:lnSpc>
            </a:pPr>
            <a:r>
              <a:rPr lang="en-US" sz="3115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* Barcha ochiq doiralar (disklar) o'zaro tekislik R^2 ga gomeomorfdir.</a:t>
            </a:r>
          </a:p>
          <a:p>
            <a:pPr algn="ctr">
              <a:lnSpc>
                <a:spcPts val="4361"/>
              </a:lnSpc>
            </a:pPr>
            <a:r>
              <a:rPr lang="en-US" sz="3115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* Bu misollar topologiyada masofa, shakl va o'lcham kabi metrik xossalarning ahamiyatsiz ekanligini, asosiysi bog'lanish va ochiq to'plamlar tuzilishi ekanligini ko'rsatadi.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728788" y="1375682"/>
            <a:ext cx="14830425" cy="7535636"/>
            <a:chOff x="0" y="0"/>
            <a:chExt cx="3905956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5955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05955">
                  <a:moveTo>
                    <a:pt x="26624" y="0"/>
                  </a:moveTo>
                  <a:lnTo>
                    <a:pt x="3879332" y="0"/>
                  </a:lnTo>
                  <a:cubicBezTo>
                    <a:pt x="3886393" y="0"/>
                    <a:pt x="3893165" y="2805"/>
                    <a:pt x="3898157" y="7798"/>
                  </a:cubicBezTo>
                  <a:cubicBezTo>
                    <a:pt x="3903151" y="12791"/>
                    <a:pt x="3905955" y="19563"/>
                    <a:pt x="3905955" y="26624"/>
                  </a:cubicBezTo>
                  <a:lnTo>
                    <a:pt x="3905955" y="1958071"/>
                  </a:lnTo>
                  <a:cubicBezTo>
                    <a:pt x="3905955" y="1965132"/>
                    <a:pt x="3903151" y="1971903"/>
                    <a:pt x="3898157" y="1976896"/>
                  </a:cubicBezTo>
                  <a:cubicBezTo>
                    <a:pt x="3893165" y="1981889"/>
                    <a:pt x="3886393" y="1984694"/>
                    <a:pt x="3879332" y="1984694"/>
                  </a:cubicBezTo>
                  <a:lnTo>
                    <a:pt x="26624" y="1984694"/>
                  </a:lnTo>
                  <a:cubicBezTo>
                    <a:pt x="19563" y="1984694"/>
                    <a:pt x="12791" y="1981889"/>
                    <a:pt x="7798" y="1976896"/>
                  </a:cubicBezTo>
                  <a:cubicBezTo>
                    <a:pt x="2805" y="1971903"/>
                    <a:pt x="0" y="1965132"/>
                    <a:pt x="0" y="1958071"/>
                  </a:cubicBezTo>
                  <a:lnTo>
                    <a:pt x="0" y="26624"/>
                  </a:lnTo>
                  <a:cubicBezTo>
                    <a:pt x="0" y="19563"/>
                    <a:pt x="2805" y="12791"/>
                    <a:pt x="7798" y="7798"/>
                  </a:cubicBezTo>
                  <a:cubicBezTo>
                    <a:pt x="12791" y="2805"/>
                    <a:pt x="19563" y="0"/>
                    <a:pt x="2662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05956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2438758">
            <a:off x="1299570" y="6757957"/>
            <a:ext cx="2642823" cy="3833364"/>
          </a:xfrm>
          <a:custGeom>
            <a:avLst/>
            <a:gdLst/>
            <a:ahLst/>
            <a:cxnLst/>
            <a:rect r="r" b="b" t="t" l="l"/>
            <a:pathLst>
              <a:path h="3833364" w="2642823">
                <a:moveTo>
                  <a:pt x="0" y="0"/>
                </a:moveTo>
                <a:lnTo>
                  <a:pt x="2642824" y="0"/>
                </a:lnTo>
                <a:lnTo>
                  <a:pt x="2642824" y="3833363"/>
                </a:lnTo>
                <a:lnTo>
                  <a:pt x="0" y="3833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262963" y="2133879"/>
            <a:ext cx="12669198" cy="4028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796"/>
              </a:lnSpc>
            </a:pPr>
            <a:r>
              <a:rPr lang="en-US" sz="11283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E‘tiboringiz uchun rahmat!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6419320" y="6238308"/>
            <a:ext cx="5449360" cy="49540"/>
          </a:xfrm>
          <a:custGeom>
            <a:avLst/>
            <a:gdLst/>
            <a:ahLst/>
            <a:cxnLst/>
            <a:rect r="r" b="b" t="t" l="l"/>
            <a:pathLst>
              <a:path h="49540" w="5449360">
                <a:moveTo>
                  <a:pt x="0" y="0"/>
                </a:moveTo>
                <a:lnTo>
                  <a:pt x="5449360" y="0"/>
                </a:lnTo>
                <a:lnTo>
                  <a:pt x="5449360" y="49540"/>
                </a:lnTo>
                <a:lnTo>
                  <a:pt x="0" y="495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728788" y="1375682"/>
            <a:ext cx="14830425" cy="7535636"/>
            <a:chOff x="0" y="0"/>
            <a:chExt cx="3905956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5955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05955">
                  <a:moveTo>
                    <a:pt x="26624" y="0"/>
                  </a:moveTo>
                  <a:lnTo>
                    <a:pt x="3879332" y="0"/>
                  </a:lnTo>
                  <a:cubicBezTo>
                    <a:pt x="3886393" y="0"/>
                    <a:pt x="3893165" y="2805"/>
                    <a:pt x="3898157" y="7798"/>
                  </a:cubicBezTo>
                  <a:cubicBezTo>
                    <a:pt x="3903151" y="12791"/>
                    <a:pt x="3905955" y="19563"/>
                    <a:pt x="3905955" y="26624"/>
                  </a:cubicBezTo>
                  <a:lnTo>
                    <a:pt x="3905955" y="1958071"/>
                  </a:lnTo>
                  <a:cubicBezTo>
                    <a:pt x="3905955" y="1965132"/>
                    <a:pt x="3903151" y="1971903"/>
                    <a:pt x="3898157" y="1976896"/>
                  </a:cubicBezTo>
                  <a:cubicBezTo>
                    <a:pt x="3893165" y="1981889"/>
                    <a:pt x="3886393" y="1984694"/>
                    <a:pt x="3879332" y="1984694"/>
                  </a:cubicBezTo>
                  <a:lnTo>
                    <a:pt x="26624" y="1984694"/>
                  </a:lnTo>
                  <a:cubicBezTo>
                    <a:pt x="19563" y="1984694"/>
                    <a:pt x="12791" y="1981889"/>
                    <a:pt x="7798" y="1976896"/>
                  </a:cubicBezTo>
                  <a:cubicBezTo>
                    <a:pt x="2805" y="1971903"/>
                    <a:pt x="0" y="1965132"/>
                    <a:pt x="0" y="1958071"/>
                  </a:cubicBezTo>
                  <a:lnTo>
                    <a:pt x="0" y="26624"/>
                  </a:lnTo>
                  <a:cubicBezTo>
                    <a:pt x="0" y="19563"/>
                    <a:pt x="2805" y="12791"/>
                    <a:pt x="7798" y="7798"/>
                  </a:cubicBezTo>
                  <a:cubicBezTo>
                    <a:pt x="12791" y="2805"/>
                    <a:pt x="19563" y="0"/>
                    <a:pt x="2662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05956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2438758">
            <a:off x="1299570" y="6757957"/>
            <a:ext cx="2642823" cy="3833364"/>
          </a:xfrm>
          <a:custGeom>
            <a:avLst/>
            <a:gdLst/>
            <a:ahLst/>
            <a:cxnLst/>
            <a:rect r="r" b="b" t="t" l="l"/>
            <a:pathLst>
              <a:path h="3833364" w="2642823">
                <a:moveTo>
                  <a:pt x="0" y="0"/>
                </a:moveTo>
                <a:lnTo>
                  <a:pt x="2642824" y="0"/>
                </a:lnTo>
                <a:lnTo>
                  <a:pt x="2642824" y="3833363"/>
                </a:lnTo>
                <a:lnTo>
                  <a:pt x="0" y="3833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860777" y="2053874"/>
            <a:ext cx="14698436" cy="5989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61"/>
              </a:lnSpc>
            </a:pPr>
            <a:r>
              <a:rPr lang="en-US" sz="8401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Ikki ochiq intervalning gomeomorfligi. Doira va tekislikning gomeomorfligi.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6419320" y="6359613"/>
            <a:ext cx="5449360" cy="49540"/>
          </a:xfrm>
          <a:custGeom>
            <a:avLst/>
            <a:gdLst/>
            <a:ahLst/>
            <a:cxnLst/>
            <a:rect r="r" b="b" t="t" l="l"/>
            <a:pathLst>
              <a:path h="49540" w="5449360">
                <a:moveTo>
                  <a:pt x="0" y="0"/>
                </a:moveTo>
                <a:lnTo>
                  <a:pt x="5449360" y="0"/>
                </a:lnTo>
                <a:lnTo>
                  <a:pt x="5449360" y="49540"/>
                </a:lnTo>
                <a:lnTo>
                  <a:pt x="0" y="495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3260850">
            <a:off x="14345715" y="599303"/>
            <a:ext cx="2528170" cy="3366342"/>
            <a:chOff x="0" y="0"/>
            <a:chExt cx="545451" cy="72628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45451" cy="726286"/>
            </a:xfrm>
            <a:custGeom>
              <a:avLst/>
              <a:gdLst/>
              <a:ahLst/>
              <a:cxnLst/>
              <a:rect r="r" b="b" t="t" l="l"/>
              <a:pathLst>
                <a:path h="726286" w="545451">
                  <a:moveTo>
                    <a:pt x="272725" y="0"/>
                  </a:moveTo>
                  <a:lnTo>
                    <a:pt x="545451" y="726286"/>
                  </a:lnTo>
                  <a:lnTo>
                    <a:pt x="0" y="726286"/>
                  </a:lnTo>
                  <a:lnTo>
                    <a:pt x="27272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78A6A"/>
              </a:solidFill>
              <a:prstDash val="lgDash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85227" y="289579"/>
              <a:ext cx="374997" cy="3848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571838" y="1379625"/>
            <a:ext cx="15144324" cy="7535636"/>
            <a:chOff x="0" y="0"/>
            <a:chExt cx="3988628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88629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88629">
                  <a:moveTo>
                    <a:pt x="26072" y="0"/>
                  </a:moveTo>
                  <a:lnTo>
                    <a:pt x="3962557" y="0"/>
                  </a:lnTo>
                  <a:cubicBezTo>
                    <a:pt x="3976956" y="0"/>
                    <a:pt x="3988629" y="11673"/>
                    <a:pt x="3988629" y="26072"/>
                  </a:cubicBezTo>
                  <a:lnTo>
                    <a:pt x="3988629" y="1958623"/>
                  </a:lnTo>
                  <a:cubicBezTo>
                    <a:pt x="3988629" y="1965537"/>
                    <a:pt x="3985882" y="1972169"/>
                    <a:pt x="3980992" y="1977058"/>
                  </a:cubicBezTo>
                  <a:cubicBezTo>
                    <a:pt x="3976103" y="1981947"/>
                    <a:pt x="3969472" y="1984694"/>
                    <a:pt x="3962557" y="1984694"/>
                  </a:cubicBezTo>
                  <a:lnTo>
                    <a:pt x="26072" y="1984694"/>
                  </a:lnTo>
                  <a:cubicBezTo>
                    <a:pt x="11673" y="1984694"/>
                    <a:pt x="0" y="1973021"/>
                    <a:pt x="0" y="1958623"/>
                  </a:cubicBezTo>
                  <a:lnTo>
                    <a:pt x="0" y="26072"/>
                  </a:lnTo>
                  <a:cubicBezTo>
                    <a:pt x="0" y="11673"/>
                    <a:pt x="11673" y="0"/>
                    <a:pt x="2607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88628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3033305">
            <a:off x="1158193" y="457071"/>
            <a:ext cx="1565972" cy="2271412"/>
          </a:xfrm>
          <a:custGeom>
            <a:avLst/>
            <a:gdLst/>
            <a:ahLst/>
            <a:cxnLst/>
            <a:rect r="r" b="b" t="t" l="l"/>
            <a:pathLst>
              <a:path h="2271412" w="1565972">
                <a:moveTo>
                  <a:pt x="0" y="0"/>
                </a:moveTo>
                <a:lnTo>
                  <a:pt x="1565972" y="0"/>
                </a:lnTo>
                <a:lnTo>
                  <a:pt x="1565972" y="2271412"/>
                </a:lnTo>
                <a:lnTo>
                  <a:pt x="0" y="22714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82536" y="3685873"/>
            <a:ext cx="4722929" cy="42936"/>
          </a:xfrm>
          <a:custGeom>
            <a:avLst/>
            <a:gdLst/>
            <a:ahLst/>
            <a:cxnLst/>
            <a:rect r="r" b="b" t="t" l="l"/>
            <a:pathLst>
              <a:path h="42936" w="4722929">
                <a:moveTo>
                  <a:pt x="0" y="0"/>
                </a:moveTo>
                <a:lnTo>
                  <a:pt x="4722928" y="0"/>
                </a:lnTo>
                <a:lnTo>
                  <a:pt x="4722928" y="42936"/>
                </a:lnTo>
                <a:lnTo>
                  <a:pt x="0" y="42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783490" y="1880554"/>
            <a:ext cx="8721019" cy="1486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58"/>
              </a:lnSpc>
            </a:pPr>
            <a:r>
              <a:rPr lang="en-US" sz="8256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Reja: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24717" y="3919309"/>
            <a:ext cx="14370556" cy="4754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38"/>
              </a:lnSpc>
            </a:pPr>
            <a:r>
              <a:rPr lang="en-US" sz="4456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 * Asosiy tushunchalar: Topologik fazo, Uzluksiz akslantirish, Gomeomorfizm.</a:t>
            </a:r>
          </a:p>
          <a:p>
            <a:pPr algn="l">
              <a:lnSpc>
                <a:spcPts val="6238"/>
              </a:lnSpc>
            </a:pPr>
            <a:r>
              <a:rPr lang="en-US" sz="4456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  * Ikki ochiq intervalning gomeomorfligi.</a:t>
            </a:r>
          </a:p>
          <a:p>
            <a:pPr algn="l">
              <a:lnSpc>
                <a:spcPts val="6238"/>
              </a:lnSpc>
            </a:pPr>
            <a:r>
              <a:rPr lang="en-US" sz="4456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  * Ochiq doira va tekislikning gomeomorfligi.</a:t>
            </a:r>
          </a:p>
          <a:p>
            <a:pPr algn="l">
              <a:lnSpc>
                <a:spcPts val="6238"/>
              </a:lnSpc>
            </a:pPr>
            <a:r>
              <a:rPr lang="en-US" sz="4456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  * Xulosa.</a:t>
            </a:r>
          </a:p>
        </p:txBody>
      </p:sp>
      <p:grpSp>
        <p:nvGrpSpPr>
          <p:cNvPr name="Group 12" id="12"/>
          <p:cNvGrpSpPr/>
          <p:nvPr/>
        </p:nvGrpSpPr>
        <p:grpSpPr>
          <a:xfrm rot="731189">
            <a:off x="13467705" y="548009"/>
            <a:ext cx="2975968" cy="2899362"/>
            <a:chOff x="0" y="0"/>
            <a:chExt cx="642063" cy="62553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42063" cy="625535"/>
            </a:xfrm>
            <a:custGeom>
              <a:avLst/>
              <a:gdLst/>
              <a:ahLst/>
              <a:cxnLst/>
              <a:rect r="r" b="b" t="t" l="l"/>
              <a:pathLst>
                <a:path h="625535" w="642063">
                  <a:moveTo>
                    <a:pt x="321031" y="0"/>
                  </a:moveTo>
                  <a:lnTo>
                    <a:pt x="642063" y="625535"/>
                  </a:lnTo>
                  <a:lnTo>
                    <a:pt x="0" y="625535"/>
                  </a:lnTo>
                  <a:lnTo>
                    <a:pt x="32103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78A6A"/>
              </a:solidFill>
              <a:prstDash val="lgDash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100322" y="242802"/>
              <a:ext cx="441418" cy="3380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728788" y="1375682"/>
            <a:ext cx="14830425" cy="7535636"/>
            <a:chOff x="0" y="0"/>
            <a:chExt cx="3905956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5955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05955">
                  <a:moveTo>
                    <a:pt x="26624" y="0"/>
                  </a:moveTo>
                  <a:lnTo>
                    <a:pt x="3879332" y="0"/>
                  </a:lnTo>
                  <a:cubicBezTo>
                    <a:pt x="3886393" y="0"/>
                    <a:pt x="3893165" y="2805"/>
                    <a:pt x="3898157" y="7798"/>
                  </a:cubicBezTo>
                  <a:cubicBezTo>
                    <a:pt x="3903151" y="12791"/>
                    <a:pt x="3905955" y="19563"/>
                    <a:pt x="3905955" y="26624"/>
                  </a:cubicBezTo>
                  <a:lnTo>
                    <a:pt x="3905955" y="1958071"/>
                  </a:lnTo>
                  <a:cubicBezTo>
                    <a:pt x="3905955" y="1965132"/>
                    <a:pt x="3903151" y="1971903"/>
                    <a:pt x="3898157" y="1976896"/>
                  </a:cubicBezTo>
                  <a:cubicBezTo>
                    <a:pt x="3893165" y="1981889"/>
                    <a:pt x="3886393" y="1984694"/>
                    <a:pt x="3879332" y="1984694"/>
                  </a:cubicBezTo>
                  <a:lnTo>
                    <a:pt x="26624" y="1984694"/>
                  </a:lnTo>
                  <a:cubicBezTo>
                    <a:pt x="19563" y="1984694"/>
                    <a:pt x="12791" y="1981889"/>
                    <a:pt x="7798" y="1976896"/>
                  </a:cubicBezTo>
                  <a:cubicBezTo>
                    <a:pt x="2805" y="1971903"/>
                    <a:pt x="0" y="1965132"/>
                    <a:pt x="0" y="1958071"/>
                  </a:cubicBezTo>
                  <a:lnTo>
                    <a:pt x="0" y="26624"/>
                  </a:lnTo>
                  <a:cubicBezTo>
                    <a:pt x="0" y="19563"/>
                    <a:pt x="2805" y="12791"/>
                    <a:pt x="7798" y="7798"/>
                  </a:cubicBezTo>
                  <a:cubicBezTo>
                    <a:pt x="12791" y="2805"/>
                    <a:pt x="19563" y="0"/>
                    <a:pt x="2662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05956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2438758">
            <a:off x="1010244" y="7134288"/>
            <a:ext cx="1968960" cy="2855938"/>
          </a:xfrm>
          <a:custGeom>
            <a:avLst/>
            <a:gdLst/>
            <a:ahLst/>
            <a:cxnLst/>
            <a:rect r="r" b="b" t="t" l="l"/>
            <a:pathLst>
              <a:path h="2855938" w="1968960">
                <a:moveTo>
                  <a:pt x="0" y="0"/>
                </a:moveTo>
                <a:lnTo>
                  <a:pt x="1968960" y="0"/>
                </a:lnTo>
                <a:lnTo>
                  <a:pt x="1968960" y="2855937"/>
                </a:lnTo>
                <a:lnTo>
                  <a:pt x="0" y="28559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419320" y="7227610"/>
            <a:ext cx="5449360" cy="49540"/>
          </a:xfrm>
          <a:custGeom>
            <a:avLst/>
            <a:gdLst/>
            <a:ahLst/>
            <a:cxnLst/>
            <a:rect r="r" b="b" t="t" l="l"/>
            <a:pathLst>
              <a:path h="49540" w="5449360">
                <a:moveTo>
                  <a:pt x="0" y="0"/>
                </a:moveTo>
                <a:lnTo>
                  <a:pt x="5449360" y="0"/>
                </a:lnTo>
                <a:lnTo>
                  <a:pt x="5449360" y="49540"/>
                </a:lnTo>
                <a:lnTo>
                  <a:pt x="0" y="495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529235" y="1657994"/>
            <a:ext cx="11229529" cy="5723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21"/>
              </a:lnSpc>
            </a:pPr>
            <a:r>
              <a:rPr lang="en-US" sz="4015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Topologik fazo: To'plam va uning ustida aniqlangan ochiq to'plamlar oilasi (topologiya) juftligi.</a:t>
            </a:r>
          </a:p>
          <a:p>
            <a:pPr algn="ctr">
              <a:lnSpc>
                <a:spcPts val="5621"/>
              </a:lnSpc>
            </a:pPr>
            <a:r>
              <a:rPr lang="en-US" sz="4015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* Uzluksiz akslantirish (funksiya): f: X ~ Y akslantirish (funksiya) uzluksiz deyiladi, agar Y dagi har qanday ochiq V to'plam uchun f^{-1}(V) (to'liq proobrazi) X da ochiq bo'lsa.</a:t>
            </a:r>
          </a:p>
        </p:txBody>
      </p:sp>
      <p:grpSp>
        <p:nvGrpSpPr>
          <p:cNvPr name="Group 11" id="11"/>
          <p:cNvGrpSpPr/>
          <p:nvPr/>
        </p:nvGrpSpPr>
        <p:grpSpPr>
          <a:xfrm rot="-1299787">
            <a:off x="14199071" y="3327755"/>
            <a:ext cx="2528170" cy="3366342"/>
            <a:chOff x="0" y="0"/>
            <a:chExt cx="545451" cy="72628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45451" cy="726286"/>
            </a:xfrm>
            <a:custGeom>
              <a:avLst/>
              <a:gdLst/>
              <a:ahLst/>
              <a:cxnLst/>
              <a:rect r="r" b="b" t="t" l="l"/>
              <a:pathLst>
                <a:path h="726286" w="545451">
                  <a:moveTo>
                    <a:pt x="272725" y="0"/>
                  </a:moveTo>
                  <a:lnTo>
                    <a:pt x="545451" y="726286"/>
                  </a:lnTo>
                  <a:lnTo>
                    <a:pt x="0" y="726286"/>
                  </a:lnTo>
                  <a:lnTo>
                    <a:pt x="27272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78A6A"/>
              </a:solidFill>
              <a:prstDash val="lgDash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85227" y="289579"/>
              <a:ext cx="374997" cy="3848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731189">
            <a:off x="1160045" y="1109894"/>
            <a:ext cx="2975968" cy="2899362"/>
            <a:chOff x="0" y="0"/>
            <a:chExt cx="642063" cy="62553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42063" cy="625535"/>
            </a:xfrm>
            <a:custGeom>
              <a:avLst/>
              <a:gdLst/>
              <a:ahLst/>
              <a:cxnLst/>
              <a:rect r="r" b="b" t="t" l="l"/>
              <a:pathLst>
                <a:path h="625535" w="642063">
                  <a:moveTo>
                    <a:pt x="321031" y="0"/>
                  </a:moveTo>
                  <a:lnTo>
                    <a:pt x="642063" y="625535"/>
                  </a:lnTo>
                  <a:lnTo>
                    <a:pt x="0" y="625535"/>
                  </a:lnTo>
                  <a:lnTo>
                    <a:pt x="321031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78A6A"/>
              </a:solidFill>
              <a:prstDash val="lgDash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100322" y="242802"/>
              <a:ext cx="441418" cy="3380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648346" y="1375682"/>
            <a:ext cx="15123296" cy="7535636"/>
            <a:chOff x="0" y="0"/>
            <a:chExt cx="3983090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83091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83091">
                  <a:moveTo>
                    <a:pt x="26108" y="0"/>
                  </a:moveTo>
                  <a:lnTo>
                    <a:pt x="3956983" y="0"/>
                  </a:lnTo>
                  <a:cubicBezTo>
                    <a:pt x="3971402" y="0"/>
                    <a:pt x="3983091" y="11689"/>
                    <a:pt x="3983091" y="26108"/>
                  </a:cubicBezTo>
                  <a:lnTo>
                    <a:pt x="3983091" y="1958586"/>
                  </a:lnTo>
                  <a:cubicBezTo>
                    <a:pt x="3983091" y="1973005"/>
                    <a:pt x="3971402" y="1984694"/>
                    <a:pt x="3956983" y="1984694"/>
                  </a:cubicBezTo>
                  <a:lnTo>
                    <a:pt x="26108" y="1984694"/>
                  </a:lnTo>
                  <a:cubicBezTo>
                    <a:pt x="11689" y="1984694"/>
                    <a:pt x="0" y="1973005"/>
                    <a:pt x="0" y="1958586"/>
                  </a:cubicBezTo>
                  <a:lnTo>
                    <a:pt x="0" y="26108"/>
                  </a:lnTo>
                  <a:cubicBezTo>
                    <a:pt x="0" y="11689"/>
                    <a:pt x="11689" y="0"/>
                    <a:pt x="2610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83090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525053" y="3023472"/>
            <a:ext cx="5369883" cy="147672"/>
          </a:xfrm>
          <a:custGeom>
            <a:avLst/>
            <a:gdLst/>
            <a:ahLst/>
            <a:cxnLst/>
            <a:rect r="r" b="b" t="t" l="l"/>
            <a:pathLst>
              <a:path h="147672" w="5369883">
                <a:moveTo>
                  <a:pt x="0" y="0"/>
                </a:moveTo>
                <a:lnTo>
                  <a:pt x="5369883" y="0"/>
                </a:lnTo>
                <a:lnTo>
                  <a:pt x="5369883" y="147672"/>
                </a:lnTo>
                <a:lnTo>
                  <a:pt x="0" y="1476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8890228">
            <a:off x="15473495" y="7312510"/>
            <a:ext cx="1565972" cy="2271412"/>
          </a:xfrm>
          <a:custGeom>
            <a:avLst/>
            <a:gdLst/>
            <a:ahLst/>
            <a:cxnLst/>
            <a:rect r="r" b="b" t="t" l="l"/>
            <a:pathLst>
              <a:path h="2271412" w="1565972">
                <a:moveTo>
                  <a:pt x="0" y="0"/>
                </a:moveTo>
                <a:lnTo>
                  <a:pt x="1565972" y="0"/>
                </a:lnTo>
                <a:lnTo>
                  <a:pt x="1565972" y="2271412"/>
                </a:lnTo>
                <a:lnTo>
                  <a:pt x="0" y="22714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888151">
            <a:off x="862378" y="343872"/>
            <a:ext cx="1565972" cy="2271412"/>
          </a:xfrm>
          <a:custGeom>
            <a:avLst/>
            <a:gdLst/>
            <a:ahLst/>
            <a:cxnLst/>
            <a:rect r="r" b="b" t="t" l="l"/>
            <a:pathLst>
              <a:path h="2271412" w="1565972">
                <a:moveTo>
                  <a:pt x="0" y="0"/>
                </a:moveTo>
                <a:lnTo>
                  <a:pt x="1565972" y="0"/>
                </a:lnTo>
                <a:lnTo>
                  <a:pt x="1565972" y="2271412"/>
                </a:lnTo>
                <a:lnTo>
                  <a:pt x="0" y="22714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872417" y="3023472"/>
            <a:ext cx="4750130" cy="4114800"/>
          </a:xfrm>
          <a:custGeom>
            <a:avLst/>
            <a:gdLst/>
            <a:ahLst/>
            <a:cxnLst/>
            <a:rect r="r" b="b" t="t" l="l"/>
            <a:pathLst>
              <a:path h="4114800" w="4750130">
                <a:moveTo>
                  <a:pt x="0" y="0"/>
                </a:moveTo>
                <a:lnTo>
                  <a:pt x="4750130" y="0"/>
                </a:lnTo>
                <a:lnTo>
                  <a:pt x="47501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876451" y="3256869"/>
            <a:ext cx="7297204" cy="4424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01"/>
              </a:lnSpc>
            </a:pPr>
            <a:r>
              <a:rPr lang="en-US" sz="3572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Gomeomorfizm: f: X \to Y akslantirish gomeomorfizm deyiladi, agar u bijeksiya bo'lsa va f hamda f^{-1} akslantirishlari uzluksiz bo'lsa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648346" y="1375682"/>
            <a:ext cx="15123296" cy="7535636"/>
            <a:chOff x="0" y="0"/>
            <a:chExt cx="3983090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83091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83091">
                  <a:moveTo>
                    <a:pt x="26108" y="0"/>
                  </a:moveTo>
                  <a:lnTo>
                    <a:pt x="3956983" y="0"/>
                  </a:lnTo>
                  <a:cubicBezTo>
                    <a:pt x="3971402" y="0"/>
                    <a:pt x="3983091" y="11689"/>
                    <a:pt x="3983091" y="26108"/>
                  </a:cubicBezTo>
                  <a:lnTo>
                    <a:pt x="3983091" y="1958586"/>
                  </a:lnTo>
                  <a:cubicBezTo>
                    <a:pt x="3983091" y="1973005"/>
                    <a:pt x="3971402" y="1984694"/>
                    <a:pt x="3956983" y="1984694"/>
                  </a:cubicBezTo>
                  <a:lnTo>
                    <a:pt x="26108" y="1984694"/>
                  </a:lnTo>
                  <a:cubicBezTo>
                    <a:pt x="11689" y="1984694"/>
                    <a:pt x="0" y="1973005"/>
                    <a:pt x="0" y="1958586"/>
                  </a:cubicBezTo>
                  <a:lnTo>
                    <a:pt x="0" y="26108"/>
                  </a:lnTo>
                  <a:cubicBezTo>
                    <a:pt x="0" y="11689"/>
                    <a:pt x="11689" y="0"/>
                    <a:pt x="2610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83090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738034" y="3056844"/>
            <a:ext cx="7574038" cy="5052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01"/>
              </a:lnSpc>
            </a:pPr>
            <a:r>
              <a:rPr lang="en-US" sz="3572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Gomeomorf fazolar: Agar X va Y topologik fazolar orasida gomeomorfizm mavjud bo'lsa, ular gomeomorf deyiladi va X \cong Y kabi belgilanadi. Gomeomorfizm topologik xossalarni saqlab qoladi.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6525053" y="3023472"/>
            <a:ext cx="5369883" cy="147672"/>
          </a:xfrm>
          <a:custGeom>
            <a:avLst/>
            <a:gdLst/>
            <a:ahLst/>
            <a:cxnLst/>
            <a:rect r="r" b="b" t="t" l="l"/>
            <a:pathLst>
              <a:path h="147672" w="5369883">
                <a:moveTo>
                  <a:pt x="0" y="0"/>
                </a:moveTo>
                <a:lnTo>
                  <a:pt x="5369883" y="0"/>
                </a:lnTo>
                <a:lnTo>
                  <a:pt x="5369883" y="147672"/>
                </a:lnTo>
                <a:lnTo>
                  <a:pt x="0" y="1476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8776993">
            <a:off x="15759245" y="305620"/>
            <a:ext cx="1565972" cy="2271412"/>
          </a:xfrm>
          <a:custGeom>
            <a:avLst/>
            <a:gdLst/>
            <a:ahLst/>
            <a:cxnLst/>
            <a:rect r="r" b="b" t="t" l="l"/>
            <a:pathLst>
              <a:path h="2271412" w="1565972">
                <a:moveTo>
                  <a:pt x="0" y="0"/>
                </a:moveTo>
                <a:lnTo>
                  <a:pt x="1565972" y="0"/>
                </a:lnTo>
                <a:lnTo>
                  <a:pt x="1565972" y="2271412"/>
                </a:lnTo>
                <a:lnTo>
                  <a:pt x="0" y="22714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2361263">
            <a:off x="1025664" y="7569265"/>
            <a:ext cx="1565972" cy="2271412"/>
          </a:xfrm>
          <a:custGeom>
            <a:avLst/>
            <a:gdLst/>
            <a:ahLst/>
            <a:cxnLst/>
            <a:rect r="r" b="b" t="t" l="l"/>
            <a:pathLst>
              <a:path h="2271412" w="1565972">
                <a:moveTo>
                  <a:pt x="0" y="0"/>
                </a:moveTo>
                <a:lnTo>
                  <a:pt x="1565972" y="0"/>
                </a:lnTo>
                <a:lnTo>
                  <a:pt x="1565972" y="2271412"/>
                </a:lnTo>
                <a:lnTo>
                  <a:pt x="0" y="22714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252026" y="3906388"/>
            <a:ext cx="3549015" cy="4114800"/>
          </a:xfrm>
          <a:custGeom>
            <a:avLst/>
            <a:gdLst/>
            <a:ahLst/>
            <a:cxnLst/>
            <a:rect r="r" b="b" t="t" l="l"/>
            <a:pathLst>
              <a:path h="4114800" w="3549015">
                <a:moveTo>
                  <a:pt x="0" y="0"/>
                </a:moveTo>
                <a:lnTo>
                  <a:pt x="3549015" y="0"/>
                </a:lnTo>
                <a:lnTo>
                  <a:pt x="354901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648346" y="1375682"/>
            <a:ext cx="15123296" cy="7535636"/>
            <a:chOff x="0" y="0"/>
            <a:chExt cx="3983090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83091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83091">
                  <a:moveTo>
                    <a:pt x="26108" y="0"/>
                  </a:moveTo>
                  <a:lnTo>
                    <a:pt x="3956983" y="0"/>
                  </a:lnTo>
                  <a:cubicBezTo>
                    <a:pt x="3971402" y="0"/>
                    <a:pt x="3983091" y="11689"/>
                    <a:pt x="3983091" y="26108"/>
                  </a:cubicBezTo>
                  <a:lnTo>
                    <a:pt x="3983091" y="1958586"/>
                  </a:lnTo>
                  <a:cubicBezTo>
                    <a:pt x="3983091" y="1973005"/>
                    <a:pt x="3971402" y="1984694"/>
                    <a:pt x="3956983" y="1984694"/>
                  </a:cubicBezTo>
                  <a:lnTo>
                    <a:pt x="26108" y="1984694"/>
                  </a:lnTo>
                  <a:cubicBezTo>
                    <a:pt x="11689" y="1984694"/>
                    <a:pt x="0" y="1973005"/>
                    <a:pt x="0" y="1958586"/>
                  </a:cubicBezTo>
                  <a:lnTo>
                    <a:pt x="0" y="26108"/>
                  </a:lnTo>
                  <a:cubicBezTo>
                    <a:pt x="0" y="11689"/>
                    <a:pt x="11689" y="0"/>
                    <a:pt x="2610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83090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525053" y="3023472"/>
            <a:ext cx="5369883" cy="147672"/>
          </a:xfrm>
          <a:custGeom>
            <a:avLst/>
            <a:gdLst/>
            <a:ahLst/>
            <a:cxnLst/>
            <a:rect r="r" b="b" t="t" l="l"/>
            <a:pathLst>
              <a:path h="147672" w="5369883">
                <a:moveTo>
                  <a:pt x="0" y="0"/>
                </a:moveTo>
                <a:lnTo>
                  <a:pt x="5369883" y="0"/>
                </a:lnTo>
                <a:lnTo>
                  <a:pt x="5369883" y="147672"/>
                </a:lnTo>
                <a:lnTo>
                  <a:pt x="0" y="1476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8890228">
            <a:off x="15473495" y="7312510"/>
            <a:ext cx="1565972" cy="2271412"/>
          </a:xfrm>
          <a:custGeom>
            <a:avLst/>
            <a:gdLst/>
            <a:ahLst/>
            <a:cxnLst/>
            <a:rect r="r" b="b" t="t" l="l"/>
            <a:pathLst>
              <a:path h="2271412" w="1565972">
                <a:moveTo>
                  <a:pt x="0" y="0"/>
                </a:moveTo>
                <a:lnTo>
                  <a:pt x="1565972" y="0"/>
                </a:lnTo>
                <a:lnTo>
                  <a:pt x="1565972" y="2271412"/>
                </a:lnTo>
                <a:lnTo>
                  <a:pt x="0" y="22714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888151">
            <a:off x="862378" y="343872"/>
            <a:ext cx="1565972" cy="2271412"/>
          </a:xfrm>
          <a:custGeom>
            <a:avLst/>
            <a:gdLst/>
            <a:ahLst/>
            <a:cxnLst/>
            <a:rect r="r" b="b" t="t" l="l"/>
            <a:pathLst>
              <a:path h="2271412" w="1565972">
                <a:moveTo>
                  <a:pt x="0" y="0"/>
                </a:moveTo>
                <a:lnTo>
                  <a:pt x="1565972" y="0"/>
                </a:lnTo>
                <a:lnTo>
                  <a:pt x="1565972" y="2271412"/>
                </a:lnTo>
                <a:lnTo>
                  <a:pt x="0" y="22714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605938" y="4199999"/>
            <a:ext cx="5152473" cy="3265380"/>
          </a:xfrm>
          <a:custGeom>
            <a:avLst/>
            <a:gdLst/>
            <a:ahLst/>
            <a:cxnLst/>
            <a:rect r="r" b="b" t="t" l="l"/>
            <a:pathLst>
              <a:path h="3265380" w="5152473">
                <a:moveTo>
                  <a:pt x="0" y="0"/>
                </a:moveTo>
                <a:lnTo>
                  <a:pt x="5152474" y="0"/>
                </a:lnTo>
                <a:lnTo>
                  <a:pt x="5152474" y="3265380"/>
                </a:lnTo>
                <a:lnTo>
                  <a:pt x="0" y="32653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42982" y="3436052"/>
            <a:ext cx="10415429" cy="4029327"/>
          </a:xfrm>
          <a:custGeom>
            <a:avLst/>
            <a:gdLst/>
            <a:ahLst/>
            <a:cxnLst/>
            <a:rect r="r" b="b" t="t" l="l"/>
            <a:pathLst>
              <a:path h="4029327" w="10415429">
                <a:moveTo>
                  <a:pt x="0" y="0"/>
                </a:moveTo>
                <a:lnTo>
                  <a:pt x="10415430" y="0"/>
                </a:lnTo>
                <a:lnTo>
                  <a:pt x="10415430" y="4029327"/>
                </a:lnTo>
                <a:lnTo>
                  <a:pt x="0" y="40293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728788" y="1375682"/>
            <a:ext cx="14830425" cy="7535636"/>
            <a:chOff x="0" y="0"/>
            <a:chExt cx="3905956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5955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05955">
                  <a:moveTo>
                    <a:pt x="26624" y="0"/>
                  </a:moveTo>
                  <a:lnTo>
                    <a:pt x="3879332" y="0"/>
                  </a:lnTo>
                  <a:cubicBezTo>
                    <a:pt x="3886393" y="0"/>
                    <a:pt x="3893165" y="2805"/>
                    <a:pt x="3898157" y="7798"/>
                  </a:cubicBezTo>
                  <a:cubicBezTo>
                    <a:pt x="3903151" y="12791"/>
                    <a:pt x="3905955" y="19563"/>
                    <a:pt x="3905955" y="26624"/>
                  </a:cubicBezTo>
                  <a:lnTo>
                    <a:pt x="3905955" y="1958071"/>
                  </a:lnTo>
                  <a:cubicBezTo>
                    <a:pt x="3905955" y="1965132"/>
                    <a:pt x="3903151" y="1971903"/>
                    <a:pt x="3898157" y="1976896"/>
                  </a:cubicBezTo>
                  <a:cubicBezTo>
                    <a:pt x="3893165" y="1981889"/>
                    <a:pt x="3886393" y="1984694"/>
                    <a:pt x="3879332" y="1984694"/>
                  </a:cubicBezTo>
                  <a:lnTo>
                    <a:pt x="26624" y="1984694"/>
                  </a:lnTo>
                  <a:cubicBezTo>
                    <a:pt x="19563" y="1984694"/>
                    <a:pt x="12791" y="1981889"/>
                    <a:pt x="7798" y="1976896"/>
                  </a:cubicBezTo>
                  <a:cubicBezTo>
                    <a:pt x="2805" y="1971903"/>
                    <a:pt x="0" y="1965132"/>
                    <a:pt x="0" y="1958071"/>
                  </a:cubicBezTo>
                  <a:lnTo>
                    <a:pt x="0" y="26624"/>
                  </a:lnTo>
                  <a:cubicBezTo>
                    <a:pt x="0" y="19563"/>
                    <a:pt x="2805" y="12791"/>
                    <a:pt x="7798" y="7798"/>
                  </a:cubicBezTo>
                  <a:cubicBezTo>
                    <a:pt x="12791" y="2805"/>
                    <a:pt x="19563" y="0"/>
                    <a:pt x="2662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05956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2438758">
            <a:off x="1049517" y="7143642"/>
            <a:ext cx="1963117" cy="2847464"/>
          </a:xfrm>
          <a:custGeom>
            <a:avLst/>
            <a:gdLst/>
            <a:ahLst/>
            <a:cxnLst/>
            <a:rect r="r" b="b" t="t" l="l"/>
            <a:pathLst>
              <a:path h="2847464" w="1963117">
                <a:moveTo>
                  <a:pt x="0" y="0"/>
                </a:moveTo>
                <a:lnTo>
                  <a:pt x="1963117" y="0"/>
                </a:lnTo>
                <a:lnTo>
                  <a:pt x="1963117" y="2847464"/>
                </a:lnTo>
                <a:lnTo>
                  <a:pt x="0" y="28474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818442" y="2895657"/>
            <a:ext cx="12651116" cy="4409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123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Gomeomorflik mavjud:</a:t>
            </a:r>
          </a:p>
          <a:p>
            <a:pPr algn="ctr">
              <a:lnSpc>
                <a:spcPts val="4373"/>
              </a:lnSpc>
            </a:pPr>
            <a:r>
              <a:rPr lang="en-US" sz="3123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  * Ochiq interval (a, b) va Butun haqiqiy sonlar to'plami R.</a:t>
            </a:r>
          </a:p>
          <a:p>
            <a:pPr algn="ctr">
              <a:lnSpc>
                <a:spcPts val="4373"/>
              </a:lnSpc>
            </a:pPr>
            <a:r>
              <a:rPr lang="en-US" sz="3123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  * Ochiq doira (disk) va Butun tekislik R^2.</a:t>
            </a:r>
          </a:p>
          <a:p>
            <a:pPr algn="ctr">
              <a:lnSpc>
                <a:spcPts val="4373"/>
              </a:lnSpc>
            </a:pPr>
            <a:r>
              <a:rPr lang="en-US" sz="3123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* Gomeomorflik mavjud emas:</a:t>
            </a:r>
          </a:p>
          <a:p>
            <a:pPr algn="ctr">
              <a:lnSpc>
                <a:spcPts val="4373"/>
              </a:lnSpc>
            </a:pPr>
            <a:r>
              <a:rPr lang="en-US" sz="3123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   * Yopiq interval [a, b] va Ochiq interval (c, d) (Chunki yopiq interval ixcham, ochiq interval ixcham emas. Ixchamlik topologik invariantdir).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419989" cy="10287000"/>
            <a:chOff x="0" y="0"/>
            <a:chExt cx="24559986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43986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728788" y="1375682"/>
            <a:ext cx="14830425" cy="7535636"/>
            <a:chOff x="0" y="0"/>
            <a:chExt cx="3905956" cy="198469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5955" cy="1984694"/>
            </a:xfrm>
            <a:custGeom>
              <a:avLst/>
              <a:gdLst/>
              <a:ahLst/>
              <a:cxnLst/>
              <a:rect r="r" b="b" t="t" l="l"/>
              <a:pathLst>
                <a:path h="1984694" w="3905955">
                  <a:moveTo>
                    <a:pt x="26624" y="0"/>
                  </a:moveTo>
                  <a:lnTo>
                    <a:pt x="3879332" y="0"/>
                  </a:lnTo>
                  <a:cubicBezTo>
                    <a:pt x="3886393" y="0"/>
                    <a:pt x="3893165" y="2805"/>
                    <a:pt x="3898157" y="7798"/>
                  </a:cubicBezTo>
                  <a:cubicBezTo>
                    <a:pt x="3903151" y="12791"/>
                    <a:pt x="3905955" y="19563"/>
                    <a:pt x="3905955" y="26624"/>
                  </a:cubicBezTo>
                  <a:lnTo>
                    <a:pt x="3905955" y="1958071"/>
                  </a:lnTo>
                  <a:cubicBezTo>
                    <a:pt x="3905955" y="1965132"/>
                    <a:pt x="3903151" y="1971903"/>
                    <a:pt x="3898157" y="1976896"/>
                  </a:cubicBezTo>
                  <a:cubicBezTo>
                    <a:pt x="3893165" y="1981889"/>
                    <a:pt x="3886393" y="1984694"/>
                    <a:pt x="3879332" y="1984694"/>
                  </a:cubicBezTo>
                  <a:lnTo>
                    <a:pt x="26624" y="1984694"/>
                  </a:lnTo>
                  <a:cubicBezTo>
                    <a:pt x="19563" y="1984694"/>
                    <a:pt x="12791" y="1981889"/>
                    <a:pt x="7798" y="1976896"/>
                  </a:cubicBezTo>
                  <a:cubicBezTo>
                    <a:pt x="2805" y="1971903"/>
                    <a:pt x="0" y="1965132"/>
                    <a:pt x="0" y="1958071"/>
                  </a:cubicBezTo>
                  <a:lnTo>
                    <a:pt x="0" y="26624"/>
                  </a:lnTo>
                  <a:cubicBezTo>
                    <a:pt x="0" y="19563"/>
                    <a:pt x="2805" y="12791"/>
                    <a:pt x="7798" y="7798"/>
                  </a:cubicBezTo>
                  <a:cubicBezTo>
                    <a:pt x="12791" y="2805"/>
                    <a:pt x="19563" y="0"/>
                    <a:pt x="2662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3905956" cy="20323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2438758">
            <a:off x="1049517" y="7143642"/>
            <a:ext cx="1963117" cy="2847464"/>
          </a:xfrm>
          <a:custGeom>
            <a:avLst/>
            <a:gdLst/>
            <a:ahLst/>
            <a:cxnLst/>
            <a:rect r="r" b="b" t="t" l="l"/>
            <a:pathLst>
              <a:path h="2847464" w="1963117">
                <a:moveTo>
                  <a:pt x="0" y="0"/>
                </a:moveTo>
                <a:lnTo>
                  <a:pt x="1963117" y="0"/>
                </a:lnTo>
                <a:lnTo>
                  <a:pt x="1963117" y="2847464"/>
                </a:lnTo>
                <a:lnTo>
                  <a:pt x="0" y="28474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53085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415692" y="2518822"/>
            <a:ext cx="13456616" cy="6215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00"/>
              </a:lnSpc>
            </a:pPr>
            <a:r>
              <a:rPr lang="en-US" sz="5857">
                <a:solidFill>
                  <a:srgbClr val="000000"/>
                </a:solidFill>
                <a:latin typeface="IreneFlorentina"/>
                <a:ea typeface="IreneFlorentina"/>
                <a:cs typeface="IreneFlorentina"/>
                <a:sym typeface="IreneFlorentina"/>
              </a:rPr>
              <a:t>Aylana (chegara) va To'g'ri chiziq R (Aylana uzilgan bo'lsa ham bog'langan, to'g'ri chiziqdan bitta nuqtani olib tashlasak uziladi. Bog'lanish topologik invariantdir).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DAG2GrchoPE</dc:identifier>
  <dcterms:modified xsi:type="dcterms:W3CDTF">2011-08-01T06:04:30Z</dcterms:modified>
  <cp:revision>1</cp:revision>
  <dc:title>Beige White Orange Simple All About Triangles Presentation </dc:title>
</cp:coreProperties>
</file>