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4630400" cy="8229600"/>
  <p:notesSz cx="8229600" cy="14630400"/>
  <p:embeddedFontLst>
    <p:embeddedFont>
      <p:font typeface="Lato"/>
      <p:regular r:id="rId16"/>
    </p:embeddedFont>
    <p:embeddedFont>
      <p:font typeface="Lato"/>
      <p:regular r:id="rId17"/>
    </p:embeddedFont>
    <p:embeddedFont>
      <p:font typeface="Lato"/>
      <p:regular r:id="rId18"/>
    </p:embeddedFont>
    <p:embeddedFont>
      <p:font typeface="Lato"/>
      <p:regular r:id="rId19"/>
    </p:embeddedFont>
    <p:embeddedFont>
      <p:font typeface="Lato"/>
      <p:regular r:id="rId20"/>
    </p:embeddedFont>
    <p:embeddedFont>
      <p:font typeface="Lato"/>
      <p:regular r:id="rId21"/>
    </p:embeddedFont>
    <p:embeddedFont>
      <p:font typeface="Lato"/>
      <p:regular r:id="rId22"/>
    </p:embeddedFont>
    <p:embeddedFont>
      <p:font typeface="Lato"/>
      <p:regular r:id="rId2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openxmlformats.org/officeDocument/2006/relationships/font" Target="fonts/font1.fntdata"/><Relationship Id="rId17" Type="http://schemas.openxmlformats.org/officeDocument/2006/relationships/font" Target="fonts/font2.fntdata"/><Relationship Id="rId18" Type="http://schemas.openxmlformats.org/officeDocument/2006/relationships/font" Target="fonts/font3.fntdata"/><Relationship Id="rId19" Type="http://schemas.openxmlformats.org/officeDocument/2006/relationships/font" Target="fonts/font4.fntdata"/><Relationship Id="rId20" Type="http://schemas.openxmlformats.org/officeDocument/2006/relationships/font" Target="fonts/font5.fntdata"/><Relationship Id="rId21" Type="http://schemas.openxmlformats.org/officeDocument/2006/relationships/font" Target="fonts/font6.fntdata"/><Relationship Id="rId22" Type="http://schemas.openxmlformats.org/officeDocument/2006/relationships/font" Target="fonts/font7.fntdata"/><Relationship Id="rId23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5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0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72064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Bolaning rivojlanishida ijtimoiy omillar: Keng qamrovli tushuncha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93790" y="2809875"/>
            <a:ext cx="75564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Bolaning psixologik, kognitiv va hissiy rivojlanishi nafaqat biologik omillarga, balki uning atrofidagi ijtimoiy muhitga ham chambarchas bog'liqdir. Ushbu taqdimotda bolaning shakllanishiga ta'sir etuvchi asosiy ijtimoiy omillarni har tomonlama ko'rib chiqamiz.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793790" y="3985736"/>
            <a:ext cx="7556421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Bizning asosiy maqsadimiz —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ijtimoiy muhitning murakkab o'zaro ta'sirini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tushunish va ushbu bilimlardan bolalarning sog'lom va to'laqonli rivojlanishini ta'minlash uchun foydalanishdir. Har bir bola o'zining ijtimoiy tajribalari orqali dunyo haqidagi tushunchasini, shaxsiyatini va atrofdagilar bilan munosabatlarini shakllantiradi.</a:t>
            </a:r>
            <a:endParaRPr lang="en-US" sz="1550" dirty="0"/>
          </a:p>
        </p:txBody>
      </p:sp>
      <p:sp>
        <p:nvSpPr>
          <p:cNvPr id="6" name="Shape 3"/>
          <p:cNvSpPr/>
          <p:nvPr/>
        </p:nvSpPr>
        <p:spPr>
          <a:xfrm>
            <a:off x="793790" y="5479137"/>
            <a:ext cx="7556421" cy="1478280"/>
          </a:xfrm>
          <a:prstGeom prst="roundRect">
            <a:avLst>
              <a:gd name="adj" fmla="val 2014"/>
            </a:avLst>
          </a:prstGeom>
          <a:solidFill>
            <a:srgbClr val="DBDBD7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48" y="5782032"/>
            <a:ext cx="248007" cy="1983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438513" y="5727025"/>
            <a:ext cx="6713339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Bolaning ijtimoiy rivojlanishi, bu — uning jamiyat a'zosi sifatida muvaffaqiyatli faoliyat yuritishi uchun zarur bo'lgan ko'nikmalar, qadriyatlar va xulq-atvor me'yorlarini o'zlashtirish jarayonidir.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0689" y="519351"/>
            <a:ext cx="7104578" cy="469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650"/>
              </a:lnSpc>
              <a:buNone/>
            </a:pPr>
            <a:r>
              <a:rPr lang="en-US" sz="29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Ijtimoiy muhitning bolaning o'sishiga ta'siri</a:t>
            </a:r>
            <a:endParaRPr lang="en-US" sz="2950" dirty="0"/>
          </a:p>
        </p:txBody>
      </p:sp>
      <p:sp>
        <p:nvSpPr>
          <p:cNvPr id="3" name="Text 1"/>
          <p:cNvSpPr/>
          <p:nvPr/>
        </p:nvSpPr>
        <p:spPr>
          <a:xfrm>
            <a:off x="750689" y="1368504"/>
            <a:ext cx="7694176" cy="1200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Ijtimoiy muhit bolaning rivojlanishi uchun asosiy poydevor vazifasini o'taydi. U bolaga dunyo bilan o'zaro aloqa qilish usullarini o'rgatadi, shaxsiy identifikatsiyani shakllantirishga yordam beradi va hissiy barqarorlikni ta'minlaydi. Lev Vigotskiyning ijtimoiy-madaniy nazariyasiga ko'ra, kognitiv rivojlanish asosan ijtimoiy o'zaro ta'sir orqali yuzaga keladi.</a:t>
            </a:r>
            <a:endParaRPr lang="en-US" sz="1450" dirty="0"/>
          </a:p>
        </p:txBody>
      </p:sp>
      <p:sp>
        <p:nvSpPr>
          <p:cNvPr id="4" name="Text 2"/>
          <p:cNvSpPr/>
          <p:nvPr/>
        </p:nvSpPr>
        <p:spPr>
          <a:xfrm>
            <a:off x="750689" y="2737961"/>
            <a:ext cx="7694176" cy="300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Asosiy ta'sir yo'nalishlari:</a:t>
            </a:r>
            <a:endParaRPr lang="en-US" sz="1450" dirty="0"/>
          </a:p>
        </p:txBody>
      </p:sp>
      <p:sp>
        <p:nvSpPr>
          <p:cNvPr id="5" name="Shape 3"/>
          <p:cNvSpPr/>
          <p:nvPr/>
        </p:nvSpPr>
        <p:spPr>
          <a:xfrm>
            <a:off x="750689" y="3249216"/>
            <a:ext cx="3753207" cy="1502212"/>
          </a:xfrm>
          <a:prstGeom prst="roundRect">
            <a:avLst>
              <a:gd name="adj" fmla="val 7304"/>
            </a:avLst>
          </a:prstGeom>
          <a:solidFill>
            <a:srgbClr val="EFECE6"/>
          </a:solidFill>
          <a:ln w="22860">
            <a:solidFill>
              <a:srgbClr val="CBC5B8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27829" y="3249216"/>
            <a:ext cx="91440" cy="1502212"/>
          </a:xfrm>
          <a:prstGeom prst="roundRect">
            <a:avLst>
              <a:gd name="adj" fmla="val 30791"/>
            </a:avLst>
          </a:prstGeom>
          <a:solidFill>
            <a:srgbClr val="282824"/>
          </a:solidFill>
          <a:ln/>
        </p:spPr>
      </p:sp>
      <p:sp>
        <p:nvSpPr>
          <p:cNvPr id="7" name="Text 5"/>
          <p:cNvSpPr/>
          <p:nvPr/>
        </p:nvSpPr>
        <p:spPr>
          <a:xfrm>
            <a:off x="1029772" y="3459718"/>
            <a:ext cx="2346127" cy="293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Hissiy rivojlanish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1029772" y="3940612"/>
            <a:ext cx="3263622" cy="600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Xavfsizlik, ishonch va empatiyani shakllantirish.</a:t>
            </a:r>
            <a:endParaRPr lang="en-US" sz="1450" dirty="0"/>
          </a:p>
        </p:txBody>
      </p:sp>
      <p:sp>
        <p:nvSpPr>
          <p:cNvPr id="9" name="Shape 7"/>
          <p:cNvSpPr/>
          <p:nvPr/>
        </p:nvSpPr>
        <p:spPr>
          <a:xfrm>
            <a:off x="4691539" y="3249216"/>
            <a:ext cx="3753326" cy="1502212"/>
          </a:xfrm>
          <a:prstGeom prst="roundRect">
            <a:avLst>
              <a:gd name="adj" fmla="val 7304"/>
            </a:avLst>
          </a:prstGeom>
          <a:solidFill>
            <a:srgbClr val="EFECE6"/>
          </a:solidFill>
          <a:ln w="22860">
            <a:solidFill>
              <a:srgbClr val="CBC5B8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668679" y="3249216"/>
            <a:ext cx="91440" cy="1502212"/>
          </a:xfrm>
          <a:prstGeom prst="roundRect">
            <a:avLst>
              <a:gd name="adj" fmla="val 30791"/>
            </a:avLst>
          </a:prstGeom>
          <a:solidFill>
            <a:srgbClr val="282824"/>
          </a:solidFill>
          <a:ln/>
        </p:spPr>
      </p:sp>
      <p:sp>
        <p:nvSpPr>
          <p:cNvPr id="11" name="Text 9"/>
          <p:cNvSpPr/>
          <p:nvPr/>
        </p:nvSpPr>
        <p:spPr>
          <a:xfrm>
            <a:off x="4970621" y="3459718"/>
            <a:ext cx="2346127" cy="293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Kognitiv rivojlanish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4970621" y="3940612"/>
            <a:ext cx="3263741" cy="600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Til, fikrlash va muammolarni hal qilish ko'nikmalarini o'zlashtirish.</a:t>
            </a:r>
            <a:endParaRPr lang="en-US" sz="1450" dirty="0"/>
          </a:p>
        </p:txBody>
      </p:sp>
      <p:sp>
        <p:nvSpPr>
          <p:cNvPr id="13" name="Shape 11"/>
          <p:cNvSpPr/>
          <p:nvPr/>
        </p:nvSpPr>
        <p:spPr>
          <a:xfrm>
            <a:off x="750689" y="4939070"/>
            <a:ext cx="3753207" cy="1502212"/>
          </a:xfrm>
          <a:prstGeom prst="roundRect">
            <a:avLst>
              <a:gd name="adj" fmla="val 7304"/>
            </a:avLst>
          </a:prstGeom>
          <a:solidFill>
            <a:srgbClr val="EFECE6"/>
          </a:solidFill>
          <a:ln w="22860">
            <a:solidFill>
              <a:srgbClr val="CBC5B8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727829" y="4939070"/>
            <a:ext cx="91440" cy="1502212"/>
          </a:xfrm>
          <a:prstGeom prst="roundRect">
            <a:avLst>
              <a:gd name="adj" fmla="val 30791"/>
            </a:avLst>
          </a:prstGeom>
          <a:solidFill>
            <a:srgbClr val="282824"/>
          </a:solidFill>
          <a:ln/>
        </p:spPr>
      </p:sp>
      <p:sp>
        <p:nvSpPr>
          <p:cNvPr id="15" name="Text 13"/>
          <p:cNvSpPr/>
          <p:nvPr/>
        </p:nvSpPr>
        <p:spPr>
          <a:xfrm>
            <a:off x="1029772" y="5149572"/>
            <a:ext cx="2346127" cy="2932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Ijtimoiy ko'nikmalar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1029772" y="5630466"/>
            <a:ext cx="3263622" cy="600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Hamkorlik, muzokara yuritish va konfliktlarni hal qilishni o'rganish.</a:t>
            </a:r>
            <a:endParaRPr lang="en-US" sz="1450" dirty="0"/>
          </a:p>
        </p:txBody>
      </p:sp>
      <p:sp>
        <p:nvSpPr>
          <p:cNvPr id="17" name="Text 15"/>
          <p:cNvSpPr/>
          <p:nvPr/>
        </p:nvSpPr>
        <p:spPr>
          <a:xfrm>
            <a:off x="750689" y="6652379"/>
            <a:ext cx="7694176" cy="600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Bolalar ijtimoiy muhitdan qanday javob va rag'batlar olishlariga qarab, o'z qadr-qimmatlarini va o'zlarini dunyoda qanday tutishlarini belgilaydilar.</a:t>
            </a:r>
            <a:endParaRPr lang="en-US" sz="1450" dirty="0"/>
          </a:p>
        </p:txBody>
      </p:sp>
      <p:pic>
        <p:nvPicPr>
          <p:cNvPr id="1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10399" y="1410772"/>
            <a:ext cx="4976813" cy="4976813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9191863" y="6598682"/>
            <a:ext cx="4695349" cy="900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Inson shaxsi — bu nafaqat biologik, balki ijtimoiy va madaniy mahsulotdir. Bolaning rivojlanishi jamiyat bilan uzluksiz aloqada amalga oshadi.</a:t>
            </a:r>
            <a:endParaRPr lang="en-US" sz="1450" dirty="0"/>
          </a:p>
        </p:txBody>
      </p:sp>
      <p:sp>
        <p:nvSpPr>
          <p:cNvPr id="20" name="Shape 17"/>
          <p:cNvSpPr/>
          <p:nvPr/>
        </p:nvSpPr>
        <p:spPr>
          <a:xfrm>
            <a:off x="8910399" y="6598682"/>
            <a:ext cx="22860" cy="900470"/>
          </a:xfrm>
          <a:prstGeom prst="rect">
            <a:avLst/>
          </a:prstGeom>
          <a:solidFill>
            <a:srgbClr val="282824"/>
          </a:solidFill>
          <a:ln/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61066"/>
            <a:ext cx="6574988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Oila: Bolaning birinchi ijtimoiy muhiti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793790" y="2754035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Oila — bolaning ijtimoiy hayotidagi eng muhim va birinchi maktabdir. Bu yerda u asosiy munosabatlarni, tilni va madaniy me'yorlarni o'rganadi. Oila muhitining sifati bolaning butun hayoti davomidagi hissiy va psixologik salomatligini belgilaydi.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793790" y="381071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Ota-ona uslublari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793790" y="4239935"/>
            <a:ext cx="4182189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Demokratik uslub (qo'llab-quvvatlovchi va talabchan) eng sog'lom rivojlanishga olib keladi. Avtoritar yoki ruxsat beruvchi uslublar esa hissiy muammolarga sabab bo'lishi mumkin.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5223986" y="381071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Hissiy muhit</a:t>
            </a:r>
            <a:endParaRPr lang="en-US" sz="1950" dirty="0"/>
          </a:p>
        </p:txBody>
      </p:sp>
      <p:sp>
        <p:nvSpPr>
          <p:cNvPr id="7" name="Text 5"/>
          <p:cNvSpPr/>
          <p:nvPr/>
        </p:nvSpPr>
        <p:spPr>
          <a:xfrm>
            <a:off x="5223986" y="4239935"/>
            <a:ext cx="4182308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Oila ichidagi iliq, ishonchli va xavfsiz muhit bolada asosiy ishonch tuyg'usini rivojlantiradi (Erikson nazariyasi). Doimiy konfliktlar xavotir va tushkunlikka olib keladi.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9654302" y="3810714"/>
            <a:ext cx="273236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Aka-uka va Opa-singillar</a:t>
            </a:r>
            <a:endParaRPr lang="en-US" sz="1950" dirty="0"/>
          </a:p>
        </p:txBody>
      </p:sp>
      <p:sp>
        <p:nvSpPr>
          <p:cNvPr id="9" name="Text 7"/>
          <p:cNvSpPr/>
          <p:nvPr/>
        </p:nvSpPr>
        <p:spPr>
          <a:xfrm>
            <a:off x="9654302" y="4239935"/>
            <a:ext cx="4182308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Tug'ishganlar bilan munosabatlar bolaga o'zaro ta'sir, muzokaralar va raqobatni o'rgatadi. Bu munosabatlar ijtimoiy ko'nikmalarni amalda sinash uchun muhim maydon yaratadi.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793790" y="5733336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Ota-onalarning bolaga nisbatan e'tibori, uning qiziqishlariga hurmat va intizomni o'rnatishdagi izchillik bolaning o'zini qadrlash hissini oshiradi va kelajakdagi muvaffaqiyatiga zamin yaratadi.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0218" y="543282"/>
            <a:ext cx="11309152" cy="493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850"/>
              </a:lnSpc>
              <a:buNone/>
            </a:pPr>
            <a:r>
              <a:rPr lang="en-US" sz="31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Tengdoshlar va do'stlar: Ijtimoiylashuv jarayonining kalit omillari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790218" y="1432203"/>
            <a:ext cx="13049964" cy="631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Bolalar maktab yoshiga yetganlarida, tengdoshlarining ta'siri kuchayadi va oila ta'siriga tenglasha boshlaydi. Tengdoshlar guruhi bolaga yangi qoidalar va ijtimoiy rollarni o'rgatadi, bu esa mustaqil shaxsiyatni shakllantirish uchun zarurdir.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2265759" y="2666643"/>
            <a:ext cx="2469475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Hamkorlik va kelishuv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790218" y="3093720"/>
            <a:ext cx="3945017" cy="947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O'yinlar orqali birgalikda ishlash, o'z navbatini kutish va umumiy qoidalarga rioya qilishni o'rganish.</a:t>
            </a:r>
            <a:endParaRPr lang="en-US" sz="155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1462" y="2286357"/>
            <a:ext cx="4567476" cy="4567476"/>
          </a:xfrm>
          <a:prstGeom prst="rect">
            <a:avLst/>
          </a:prstGeom>
        </p:spPr>
      </p:pic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162" y="3077289"/>
            <a:ext cx="295513" cy="36945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895165" y="2666643"/>
            <a:ext cx="2469475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Konfliktlarni hal qilish</a:t>
            </a:r>
            <a:endParaRPr lang="en-US" sz="1900" dirty="0"/>
          </a:p>
        </p:txBody>
      </p:sp>
      <p:sp>
        <p:nvSpPr>
          <p:cNvPr id="9" name="Text 5"/>
          <p:cNvSpPr/>
          <p:nvPr/>
        </p:nvSpPr>
        <p:spPr>
          <a:xfrm>
            <a:off x="9895165" y="3093720"/>
            <a:ext cx="3945017" cy="947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Tengdoshlar bilan ziddiyatlarga duch kelish va ularni kattalar yordamisiz hal qilish mexanizmlarini ishlab chiqish.</a:t>
            </a:r>
            <a:endParaRPr lang="en-US" sz="15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462" y="2286357"/>
            <a:ext cx="4567476" cy="4567476"/>
          </a:xfrm>
          <a:prstGeom prst="rect">
            <a:avLst/>
          </a:prstGeom>
        </p:spPr>
      </p:pic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345" y="3466028"/>
            <a:ext cx="295513" cy="36945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895165" y="5098494"/>
            <a:ext cx="3386971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Guruh me'yorlariga moslashish</a:t>
            </a:r>
            <a:endParaRPr lang="en-US" sz="1900" dirty="0"/>
          </a:p>
        </p:txBody>
      </p:sp>
      <p:sp>
        <p:nvSpPr>
          <p:cNvPr id="13" name="Text 7"/>
          <p:cNvSpPr/>
          <p:nvPr/>
        </p:nvSpPr>
        <p:spPr>
          <a:xfrm>
            <a:off x="9895165" y="5525572"/>
            <a:ext cx="3945017" cy="947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Guruhning xulq-atvor standartlari va me'yorlarini qabul qilish, bu esa shaxsiyatni shakllantirishda muhim rol o'ynaydi.</a:t>
            </a:r>
            <a:endParaRPr lang="en-US" sz="1550" dirty="0"/>
          </a:p>
        </p:txBody>
      </p:sp>
      <p:pic>
        <p:nvPicPr>
          <p:cNvPr id="1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1462" y="2286357"/>
            <a:ext cx="4567476" cy="4567476"/>
          </a:xfrm>
          <a:prstGeom prst="rect">
            <a:avLst/>
          </a:prstGeom>
        </p:spPr>
      </p:pic>
      <p:pic>
        <p:nvPicPr>
          <p:cNvPr id="1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6606" y="5693212"/>
            <a:ext cx="295513" cy="369451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1961793" y="5098494"/>
            <a:ext cx="2773442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Empatiya va nuqtai nazar</a:t>
            </a:r>
            <a:endParaRPr lang="en-US" sz="1900" dirty="0"/>
          </a:p>
        </p:txBody>
      </p:sp>
      <p:sp>
        <p:nvSpPr>
          <p:cNvPr id="17" name="Text 9"/>
          <p:cNvSpPr/>
          <p:nvPr/>
        </p:nvSpPr>
        <p:spPr>
          <a:xfrm>
            <a:off x="790218" y="5525572"/>
            <a:ext cx="3945017" cy="947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Boshqalarning his-tuyg'ularini tushunish va ularning nuqtai nazaridan vaziyatga qarashni o'rganish.</a:t>
            </a:r>
            <a:endParaRPr lang="en-US" sz="1550" dirty="0"/>
          </a:p>
        </p:txBody>
      </p:sp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1462" y="2286357"/>
            <a:ext cx="4567476" cy="4567476"/>
          </a:xfrm>
          <a:prstGeom prst="rect">
            <a:avLst/>
          </a:prstGeom>
        </p:spPr>
      </p:pic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9423" y="5304473"/>
            <a:ext cx="295513" cy="36945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90218" y="7076003"/>
            <a:ext cx="13049964" cy="631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Do'stliklar bolaning o'z-o'zini qadrlash hissini mustahkamlaydi va ijtimoiy qo'llab-quvvatlash manbai bo'lib xizmat qiladi. Sog'lom do'stlik munosabatlariga ega bo'lgan bolalar maktabda ham, hayotda ham ko'proq muvaffaqiyatga erishadilar.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09288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9727" y="2553295"/>
            <a:ext cx="9603105" cy="418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250"/>
              </a:lnSpc>
              <a:buNone/>
            </a:pPr>
            <a:r>
              <a:rPr lang="en-US" sz="26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Ta'lim muassasalari: Bilim va ijtimoiy ko'nikmalarni shakllantirish</a:t>
            </a:r>
            <a:endParaRPr lang="en-US" sz="2600" dirty="0"/>
          </a:p>
        </p:txBody>
      </p:sp>
      <p:sp>
        <p:nvSpPr>
          <p:cNvPr id="4" name="Text 1"/>
          <p:cNvSpPr/>
          <p:nvPr/>
        </p:nvSpPr>
        <p:spPr>
          <a:xfrm>
            <a:off x="669727" y="3327678"/>
            <a:ext cx="3576161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Maktabning ikki tomonlama roli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669727" y="3808928"/>
            <a:ext cx="5756315" cy="1071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Maktab va maktabgacha ta'lim muassasalari nafaqat bilim berish, balki bolalarni kelajakdagi ijtimoiy hayotga tayyorlash vazifasini ham bajaradi. Bu yerda bolalar oila doirasidan tashqaridagi tuzilmaviy qoidalar va kattalar hokimiyatiga bo'ysunishni o'rganadilar.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669727" y="5030629"/>
            <a:ext cx="5756315" cy="267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Formal ta'limni o'zlashtirish orqali kognitiv rivojlanish.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669727" y="5356979"/>
            <a:ext cx="5756315" cy="267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O'qituvchilar bilan munosabatlar orqali yangi rol modellarini topish.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669727" y="5683329"/>
            <a:ext cx="5756315" cy="267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Maktabdagi tadbirlar orqali jamoaviy ruh va mas'uliyatni his qilish.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6842046" y="3348633"/>
            <a:ext cx="669727" cy="1299329"/>
          </a:xfrm>
          <a:prstGeom prst="roundRect">
            <a:avLst>
              <a:gd name="adj" fmla="val 360000"/>
            </a:avLst>
          </a:prstGeom>
          <a:solidFill>
            <a:srgbClr val="E5DFD2"/>
          </a:solidFill>
          <a:ln/>
        </p:spPr>
      </p:sp>
      <p:sp>
        <p:nvSpPr>
          <p:cNvPr id="10" name="Text 7"/>
          <p:cNvSpPr/>
          <p:nvPr/>
        </p:nvSpPr>
        <p:spPr>
          <a:xfrm>
            <a:off x="7051358" y="3841313"/>
            <a:ext cx="251103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1950" dirty="0"/>
          </a:p>
        </p:txBody>
      </p:sp>
      <p:sp>
        <p:nvSpPr>
          <p:cNvPr id="11" name="Text 8"/>
          <p:cNvSpPr/>
          <p:nvPr/>
        </p:nvSpPr>
        <p:spPr>
          <a:xfrm>
            <a:off x="7679174" y="3516035"/>
            <a:ext cx="2092881" cy="2615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Intizom va tartib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7679174" y="3945017"/>
            <a:ext cx="6289119" cy="535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Maktab qoidalari bolaga o'z-o'zini boshqarish va intizomni o'rgatadi, bu esa jamiyatda yashash uchun asosdir.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6842046" y="4815364"/>
            <a:ext cx="669727" cy="1299329"/>
          </a:xfrm>
          <a:prstGeom prst="roundRect">
            <a:avLst>
              <a:gd name="adj" fmla="val 360000"/>
            </a:avLst>
          </a:prstGeom>
          <a:solidFill>
            <a:srgbClr val="E5DFD2"/>
          </a:solidFill>
          <a:ln/>
        </p:spPr>
      </p:sp>
      <p:sp>
        <p:nvSpPr>
          <p:cNvPr id="14" name="Text 11"/>
          <p:cNvSpPr/>
          <p:nvPr/>
        </p:nvSpPr>
        <p:spPr>
          <a:xfrm>
            <a:off x="7051358" y="5308044"/>
            <a:ext cx="251103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7679174" y="4982766"/>
            <a:ext cx="2092881" cy="2615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Rol modellari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7679174" y="5411748"/>
            <a:ext cx="6289119" cy="535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O'qituvchilar, murabbiylar va boshqa kattalar bolaning dunyoqarashini va qadriyatlar tizimini shakllantirishga katta ta'sir ko'rsatadi.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6842046" y="6282095"/>
            <a:ext cx="669727" cy="1299329"/>
          </a:xfrm>
          <a:prstGeom prst="roundRect">
            <a:avLst>
              <a:gd name="adj" fmla="val 360000"/>
            </a:avLst>
          </a:prstGeom>
          <a:solidFill>
            <a:srgbClr val="E5DFD2"/>
          </a:solidFill>
          <a:ln/>
        </p:spPr>
      </p:sp>
      <p:sp>
        <p:nvSpPr>
          <p:cNvPr id="18" name="Text 15"/>
          <p:cNvSpPr/>
          <p:nvPr/>
        </p:nvSpPr>
        <p:spPr>
          <a:xfrm>
            <a:off x="7051358" y="6774775"/>
            <a:ext cx="251103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9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7679174" y="6449497"/>
            <a:ext cx="2092881" cy="2615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Madaniy xilma-xillik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7679174" y="6878479"/>
            <a:ext cx="6289119" cy="535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Maktabda turli oilalardan chiqqan tengdoshlar bilan o'zaro ta'sir qilish, bolada tolerantlik va xilma-xillikka hurmatni rivojlantiradi.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59004"/>
            <a:ext cx="10006132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Madaniy omillar: Qadriyatlar va me'yorlarning ahamiyati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793790" y="2451973"/>
            <a:ext cx="130428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Madaniyat — bu bolaning o'zini qanday tutishi, nimaga ishonishi va qanday rivojlanishi uchun keng doirali kontekstni ta'minlovchi omil. Har bir madaniyat bolalarga o'ziga xos tarbiya usullarini, qadriyatlar ierarxiyasini va xulq-atvor me'yorlarini o'rgatadi. Ushbu madaniy moslashuv jarayoni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ijtimoiylashuv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deb ataladi.</a:t>
            </a:r>
            <a:endParaRPr lang="en-US" sz="15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627834"/>
            <a:ext cx="595313" cy="59531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637109" y="3795236"/>
            <a:ext cx="288262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Qadriyatlarni o'zlashtirish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1637109" y="4224457"/>
            <a:ext cx="3338870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O'z madaniyatining asosiy qadriyatlarini (masalan, oilaga hurmat, mehnatsevarlik, yordam berish) o'rganish, bolaning shaxsiyat markazini tashkil etadi.</a:t>
            </a:r>
            <a:endParaRPr lang="en-US" sz="15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986" y="3627834"/>
            <a:ext cx="595313" cy="59531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067306" y="3795236"/>
            <a:ext cx="258865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Til va muloqot uslublari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6067306" y="4224457"/>
            <a:ext cx="3338989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Til nafaqat aloqa vositasi, balki fikrlash shaklini ham belgilaydi. Madaniyat tilni ishlatish uslubini, jumladan, hurmat ifodalari va norasmiy muloqotni belgilaydi.</a:t>
            </a:r>
            <a:endParaRPr lang="en-US" sz="15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302" y="3627834"/>
            <a:ext cx="595313" cy="59531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0497622" y="3795236"/>
            <a:ext cx="285392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Ijtimoiy rollarni tushunish</a:t>
            </a:r>
            <a:endParaRPr lang="en-US" sz="1950" dirty="0"/>
          </a:p>
        </p:txBody>
      </p:sp>
      <p:sp>
        <p:nvSpPr>
          <p:cNvPr id="12" name="Text 7"/>
          <p:cNvSpPr/>
          <p:nvPr/>
        </p:nvSpPr>
        <p:spPr>
          <a:xfrm>
            <a:off x="10497622" y="4224457"/>
            <a:ext cx="3338989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Madaniyat jinsiy rollar, avlodlar o'rtasidagi munosabatlar va ijtimoiy mavqega oid kutishlarni belgilaydi, bu esa bolaning o'zini anglashiga ta'sir qiladi.</a:t>
            </a:r>
            <a:endParaRPr lang="en-US" sz="1550" dirty="0"/>
          </a:p>
        </p:txBody>
      </p:sp>
      <p:sp>
        <p:nvSpPr>
          <p:cNvPr id="13" name="Text 8"/>
          <p:cNvSpPr/>
          <p:nvPr/>
        </p:nvSpPr>
        <p:spPr>
          <a:xfrm>
            <a:off x="793790" y="6035397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Bolalar turli madaniyatlarga duch kelganda, ularda </a:t>
            </a:r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madaniyatlararo kompetensiya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rivojlanadi, bu esa global dunyoda muvaffaqiyatli faoliyat yuritish uchun juda muhimdir. Madaniyatning ta'sirini tushunish, bolaning noyob shaxsiyatini hurmat qilishga yordam beradi.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6258" y="368618"/>
            <a:ext cx="6151840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Ommaviy axborot vositalari va raqamli dunyo ta'siri</a:t>
            </a:r>
            <a:endParaRPr lang="en-US" sz="2100" dirty="0"/>
          </a:p>
        </p:txBody>
      </p:sp>
      <p:sp>
        <p:nvSpPr>
          <p:cNvPr id="3" name="Text 1"/>
          <p:cNvSpPr/>
          <p:nvPr/>
        </p:nvSpPr>
        <p:spPr>
          <a:xfrm>
            <a:off x="536258" y="971907"/>
            <a:ext cx="13557885" cy="214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XXI asrda bolalarning ijtimoiy muhitiga raqamli texnologiyalar, ijtimoiy tarmoqlar va ommaviy axborot vositalari ham kirib keldi. Bu omillar bolaning rivojlanishiga ham ijobiy, ham salbiy ta'sir ko'rsatishi mumkin.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536258" y="1471136"/>
            <a:ext cx="2011085" cy="25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Ijobiy ta'sirlar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536258" y="1856542"/>
            <a:ext cx="6615470" cy="214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650"/>
              </a:lnSpc>
              <a:buSzPct val="100000"/>
              <a:buChar char="•"/>
            </a:pPr>
            <a:r>
              <a:rPr lang="en-US" sz="1050" b="1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Ta'lim imkoniyatlari: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Interaktiv ta'lim dasturlari va cheksiz axborot manbalariga kirish.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36258" y="2117884"/>
            <a:ext cx="6615470" cy="214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650"/>
              </a:lnSpc>
              <a:buSzPct val="100000"/>
              <a:buChar char="•"/>
            </a:pPr>
            <a:r>
              <a:rPr lang="en-US" sz="1050" b="1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Muloqotni kengaytirish: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Geografik masofadan qat'iy nazar do'stlar orttirish va aloqalarni saqlash imkoniyati.</a:t>
            </a:r>
            <a:endParaRPr lang="en-US" sz="1050" dirty="0"/>
          </a:p>
        </p:txBody>
      </p:sp>
      <p:sp>
        <p:nvSpPr>
          <p:cNvPr id="7" name="Text 5"/>
          <p:cNvSpPr/>
          <p:nvPr/>
        </p:nvSpPr>
        <p:spPr>
          <a:xfrm>
            <a:off x="536258" y="2379226"/>
            <a:ext cx="6615470" cy="214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650"/>
              </a:lnSpc>
              <a:buSzPct val="100000"/>
              <a:buChar char="•"/>
            </a:pPr>
            <a:r>
              <a:rPr lang="en-US" sz="1050" b="1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Ijodkorlik: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Raqamli vositalar orqali ijodiy salohiyatni namoyish etish (video, musiqa, san'at).</a:t>
            </a:r>
            <a:endParaRPr lang="en-US" sz="1050" dirty="0"/>
          </a:p>
        </p:txBody>
      </p:sp>
      <p:sp>
        <p:nvSpPr>
          <p:cNvPr id="8" name="Text 6"/>
          <p:cNvSpPr/>
          <p:nvPr/>
        </p:nvSpPr>
        <p:spPr>
          <a:xfrm>
            <a:off x="536258" y="2727722"/>
            <a:ext cx="2011085" cy="2513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Salbiy ta'sirlar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536258" y="3113127"/>
            <a:ext cx="6615470" cy="214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650"/>
              </a:lnSpc>
              <a:buSzPct val="100000"/>
              <a:buChar char="•"/>
            </a:pPr>
            <a:r>
              <a:rPr lang="en-US" sz="1050" b="1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Ijtimoiy izolyatsiya: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Virtual muloqot haqiqiy aloqalarni o'rnini bosishi mumkin.</a:t>
            </a:r>
            <a:endParaRPr lang="en-US" sz="1050" dirty="0"/>
          </a:p>
        </p:txBody>
      </p:sp>
      <p:sp>
        <p:nvSpPr>
          <p:cNvPr id="10" name="Text 8"/>
          <p:cNvSpPr/>
          <p:nvPr/>
        </p:nvSpPr>
        <p:spPr>
          <a:xfrm>
            <a:off x="536258" y="3374469"/>
            <a:ext cx="6615470" cy="214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650"/>
              </a:lnSpc>
              <a:buSzPct val="100000"/>
              <a:buChar char="•"/>
            </a:pPr>
            <a:r>
              <a:rPr lang="en-US" sz="1050" b="1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Kiberbulling: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Onlayn tazyiq va salbiy kontentga duchor bo'lish xavfi.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536258" y="3635812"/>
            <a:ext cx="6615470" cy="214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650"/>
              </a:lnSpc>
              <a:buSzPct val="100000"/>
              <a:buChar char="•"/>
            </a:pPr>
            <a:r>
              <a:rPr lang="en-US" sz="1050" b="1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Diqqat buzilishi: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Doimiy ogohlantirishlar tufayli diqqatni jamlash qobiliyatining pasayishi.</a:t>
            </a:r>
            <a:endParaRPr lang="en-US" sz="1050" dirty="0"/>
          </a:p>
        </p:txBody>
      </p:sp>
      <p:pic>
        <p:nvPicPr>
          <p:cNvPr id="1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6293" y="1487805"/>
            <a:ext cx="6615470" cy="6615470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7486293" y="8254008"/>
            <a:ext cx="6615470" cy="643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Ota-onalar va murabbiylarning roli — bu raqamli vositalardan </a:t>
            </a:r>
            <a:pPr algn="l" indent="0" marL="0">
              <a:lnSpc>
                <a:spcPts val="1650"/>
              </a:lnSpc>
              <a:buNone/>
            </a:pPr>
            <a:r>
              <a:rPr lang="en-US" sz="1050" b="1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oqilona foydalanish</a:t>
            </a:r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ko'nikmalarini singdirish, xavfsizlik qoidalariga rioya etishni o'rgatish va virtual hamda real dunyo o'rtasida sog'lom muvozanatni ta'minlashdir.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6835" y="272891"/>
            <a:ext cx="4969312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Ijtimoiy-iqtisodiy holatning bolaning rivojlanishiga ta'siri</a:t>
            </a:r>
            <a:endParaRPr lang="en-US" sz="1550" dirty="0"/>
          </a:p>
        </p:txBody>
      </p:sp>
      <p:sp>
        <p:nvSpPr>
          <p:cNvPr id="3" name="Text 1"/>
          <p:cNvSpPr/>
          <p:nvPr/>
        </p:nvSpPr>
        <p:spPr>
          <a:xfrm>
            <a:off x="396835" y="719257"/>
            <a:ext cx="13836729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Oila va jamiyatning ijtimoiy-iqtisodiy holati (IIH) bolaning rivojlanish traektoriyasida hal qiluvchi rol o'ynaydi. Yuqori IIH bolalariga ko'pincha yaxshi resurslar, ta'lim imkoniyatlari va qo'llab-quvvatlovchi muhit taqdim etiladi, past IIH esa bir qator qiyinchiliklar tug'dirishi mumkin.</a:t>
            </a:r>
            <a:endParaRPr lang="en-US" sz="7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6456" y="989409"/>
            <a:ext cx="10377487" cy="973407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758579" y="2610890"/>
            <a:ext cx="3113243" cy="3891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Ta'limga kirish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2645335" y="8059065"/>
            <a:ext cx="3113243" cy="3891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Resurslar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8871821" y="8059065"/>
            <a:ext cx="3113243" cy="3891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Stress darajasi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4393940" y="5075541"/>
            <a:ext cx="2080684" cy="3891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Resurs + Ta'lim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8155776" y="5075541"/>
            <a:ext cx="2080684" cy="3891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Stress + Ta'lim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6728873" y="7669910"/>
            <a:ext cx="1172654" cy="11674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Barqaror oilaviy sharoit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6599154" y="5724133"/>
            <a:ext cx="1432092" cy="11674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Bolalar rivojlanishi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396835" y="10835045"/>
            <a:ext cx="13836729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Asosiy tafovutlar:</a:t>
            </a:r>
            <a:endParaRPr lang="en-US" sz="750" dirty="0"/>
          </a:p>
        </p:txBody>
      </p:sp>
      <p:sp>
        <p:nvSpPr>
          <p:cNvPr id="13" name="Shape 10"/>
          <p:cNvSpPr/>
          <p:nvPr/>
        </p:nvSpPr>
        <p:spPr>
          <a:xfrm>
            <a:off x="396835" y="11254026"/>
            <a:ext cx="4546044" cy="894159"/>
          </a:xfrm>
          <a:prstGeom prst="roundRect">
            <a:avLst>
              <a:gd name="adj" fmla="val 8181"/>
            </a:avLst>
          </a:prstGeom>
          <a:solidFill>
            <a:srgbClr val="EFECE6"/>
          </a:solidFill>
          <a:ln/>
        </p:spPr>
      </p:sp>
      <p:sp>
        <p:nvSpPr>
          <p:cNvPr id="14" name="Shape 11"/>
          <p:cNvSpPr/>
          <p:nvPr/>
        </p:nvSpPr>
        <p:spPr>
          <a:xfrm>
            <a:off x="396835" y="11238786"/>
            <a:ext cx="4546044" cy="60960"/>
          </a:xfrm>
          <a:prstGeom prst="roundRect">
            <a:avLst>
              <a:gd name="adj" fmla="val 24419"/>
            </a:avLst>
          </a:prstGeom>
          <a:solidFill>
            <a:srgbClr val="282824"/>
          </a:solidFill>
          <a:ln/>
        </p:spPr>
      </p:sp>
      <p:sp>
        <p:nvSpPr>
          <p:cNvPr id="15" name="Shape 12"/>
          <p:cNvSpPr/>
          <p:nvPr/>
        </p:nvSpPr>
        <p:spPr>
          <a:xfrm>
            <a:off x="2521029" y="11105197"/>
            <a:ext cx="297656" cy="297656"/>
          </a:xfrm>
          <a:prstGeom prst="roundRect">
            <a:avLst>
              <a:gd name="adj" fmla="val 307200"/>
            </a:avLst>
          </a:prstGeom>
          <a:solidFill>
            <a:srgbClr val="282824"/>
          </a:solidFill>
          <a:ln/>
        </p:spPr>
      </p:sp>
      <p:sp>
        <p:nvSpPr>
          <p:cNvPr id="16" name="Text 13"/>
          <p:cNvSpPr/>
          <p:nvPr/>
        </p:nvSpPr>
        <p:spPr>
          <a:xfrm>
            <a:off x="2610326" y="11179612"/>
            <a:ext cx="119063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511254" y="11502033"/>
            <a:ext cx="1240393" cy="155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Nutq va til rivojlanishi</a:t>
            </a:r>
            <a:endParaRPr lang="en-US" sz="950" dirty="0"/>
          </a:p>
        </p:txBody>
      </p:sp>
      <p:sp>
        <p:nvSpPr>
          <p:cNvPr id="18" name="Text 15"/>
          <p:cNvSpPr/>
          <p:nvPr/>
        </p:nvSpPr>
        <p:spPr>
          <a:xfrm>
            <a:off x="511254" y="11716583"/>
            <a:ext cx="4317206" cy="317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Yuqori IIHga ega oilalarda bolalar ko'proq so'z boyligiga va murakkab nutq konstruktsiyalariga duch kelishadi.</a:t>
            </a:r>
            <a:endParaRPr lang="en-US" sz="750" dirty="0"/>
          </a:p>
        </p:txBody>
      </p:sp>
      <p:sp>
        <p:nvSpPr>
          <p:cNvPr id="19" name="Shape 16"/>
          <p:cNvSpPr/>
          <p:nvPr/>
        </p:nvSpPr>
        <p:spPr>
          <a:xfrm>
            <a:off x="5042059" y="11254026"/>
            <a:ext cx="4546163" cy="894159"/>
          </a:xfrm>
          <a:prstGeom prst="roundRect">
            <a:avLst>
              <a:gd name="adj" fmla="val 8181"/>
            </a:avLst>
          </a:prstGeom>
          <a:solidFill>
            <a:srgbClr val="EFECE6"/>
          </a:solidFill>
          <a:ln/>
        </p:spPr>
      </p:sp>
      <p:sp>
        <p:nvSpPr>
          <p:cNvPr id="20" name="Shape 17"/>
          <p:cNvSpPr/>
          <p:nvPr/>
        </p:nvSpPr>
        <p:spPr>
          <a:xfrm>
            <a:off x="5042059" y="11238786"/>
            <a:ext cx="4546163" cy="60960"/>
          </a:xfrm>
          <a:prstGeom prst="roundRect">
            <a:avLst>
              <a:gd name="adj" fmla="val 24419"/>
            </a:avLst>
          </a:prstGeom>
          <a:solidFill>
            <a:srgbClr val="282824"/>
          </a:solidFill>
          <a:ln/>
        </p:spPr>
      </p:sp>
      <p:sp>
        <p:nvSpPr>
          <p:cNvPr id="21" name="Shape 18"/>
          <p:cNvSpPr/>
          <p:nvPr/>
        </p:nvSpPr>
        <p:spPr>
          <a:xfrm>
            <a:off x="7166253" y="11105197"/>
            <a:ext cx="297656" cy="297656"/>
          </a:xfrm>
          <a:prstGeom prst="roundRect">
            <a:avLst>
              <a:gd name="adj" fmla="val 307200"/>
            </a:avLst>
          </a:prstGeom>
          <a:solidFill>
            <a:srgbClr val="282824"/>
          </a:solidFill>
          <a:ln/>
        </p:spPr>
      </p:sp>
      <p:sp>
        <p:nvSpPr>
          <p:cNvPr id="22" name="Text 19"/>
          <p:cNvSpPr/>
          <p:nvPr/>
        </p:nvSpPr>
        <p:spPr>
          <a:xfrm>
            <a:off x="7255550" y="11179612"/>
            <a:ext cx="119063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5156478" y="11502033"/>
            <a:ext cx="1343382" cy="155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Oziqlanish va salomatlik</a:t>
            </a:r>
            <a:endParaRPr lang="en-US" sz="950" dirty="0"/>
          </a:p>
        </p:txBody>
      </p:sp>
      <p:sp>
        <p:nvSpPr>
          <p:cNvPr id="24" name="Text 21"/>
          <p:cNvSpPr/>
          <p:nvPr/>
        </p:nvSpPr>
        <p:spPr>
          <a:xfrm>
            <a:off x="5156478" y="11716583"/>
            <a:ext cx="4317325" cy="317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Past IIH bolalari ko'pincha noto'g'ri ovqatlanish va tibbiy yordamga cheklangan kirish tufayli surunkali stressga duchor bo'lishadi.</a:t>
            </a:r>
            <a:endParaRPr lang="en-US" sz="750" dirty="0"/>
          </a:p>
        </p:txBody>
      </p:sp>
      <p:sp>
        <p:nvSpPr>
          <p:cNvPr id="25" name="Shape 22"/>
          <p:cNvSpPr/>
          <p:nvPr/>
        </p:nvSpPr>
        <p:spPr>
          <a:xfrm>
            <a:off x="9687401" y="11254026"/>
            <a:ext cx="4546163" cy="894159"/>
          </a:xfrm>
          <a:prstGeom prst="roundRect">
            <a:avLst>
              <a:gd name="adj" fmla="val 8181"/>
            </a:avLst>
          </a:prstGeom>
          <a:solidFill>
            <a:srgbClr val="EFECE6"/>
          </a:solidFill>
          <a:ln/>
        </p:spPr>
      </p:sp>
      <p:sp>
        <p:nvSpPr>
          <p:cNvPr id="26" name="Shape 23"/>
          <p:cNvSpPr/>
          <p:nvPr/>
        </p:nvSpPr>
        <p:spPr>
          <a:xfrm>
            <a:off x="9687401" y="11238786"/>
            <a:ext cx="4546163" cy="60960"/>
          </a:xfrm>
          <a:prstGeom prst="roundRect">
            <a:avLst>
              <a:gd name="adj" fmla="val 24419"/>
            </a:avLst>
          </a:prstGeom>
          <a:solidFill>
            <a:srgbClr val="282824"/>
          </a:solidFill>
          <a:ln/>
        </p:spPr>
      </p:sp>
      <p:sp>
        <p:nvSpPr>
          <p:cNvPr id="27" name="Shape 24"/>
          <p:cNvSpPr/>
          <p:nvPr/>
        </p:nvSpPr>
        <p:spPr>
          <a:xfrm>
            <a:off x="11811595" y="11105197"/>
            <a:ext cx="297656" cy="297656"/>
          </a:xfrm>
          <a:prstGeom prst="roundRect">
            <a:avLst>
              <a:gd name="adj" fmla="val 307200"/>
            </a:avLst>
          </a:prstGeom>
          <a:solidFill>
            <a:srgbClr val="282824"/>
          </a:solidFill>
          <a:ln/>
        </p:spPr>
      </p:sp>
      <p:sp>
        <p:nvSpPr>
          <p:cNvPr id="28" name="Text 25"/>
          <p:cNvSpPr/>
          <p:nvPr/>
        </p:nvSpPr>
        <p:spPr>
          <a:xfrm>
            <a:off x="11900892" y="11179612"/>
            <a:ext cx="119063" cy="148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900" dirty="0"/>
          </a:p>
        </p:txBody>
      </p:sp>
      <p:sp>
        <p:nvSpPr>
          <p:cNvPr id="29" name="Text 26"/>
          <p:cNvSpPr/>
          <p:nvPr/>
        </p:nvSpPr>
        <p:spPr>
          <a:xfrm>
            <a:off x="9801820" y="11502033"/>
            <a:ext cx="1240393" cy="155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Ota-ona stressi</a:t>
            </a:r>
            <a:endParaRPr lang="en-US" sz="950" dirty="0"/>
          </a:p>
        </p:txBody>
      </p:sp>
      <p:sp>
        <p:nvSpPr>
          <p:cNvPr id="30" name="Text 27"/>
          <p:cNvSpPr/>
          <p:nvPr/>
        </p:nvSpPr>
        <p:spPr>
          <a:xfrm>
            <a:off x="9801820" y="11716583"/>
            <a:ext cx="4317325" cy="317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Moliyaviy qiyinchiliklar ota-onalarning stress darajasini oshiradi, bu esa bolaga nisbatan sabr-toqat va hissiy javob berish qobiliyatini pasaytiradi.</a:t>
            </a:r>
            <a:endParaRPr lang="en-US" sz="750" dirty="0"/>
          </a:p>
        </p:txBody>
      </p:sp>
      <p:sp>
        <p:nvSpPr>
          <p:cNvPr id="31" name="Text 28"/>
          <p:cNvSpPr/>
          <p:nvPr/>
        </p:nvSpPr>
        <p:spPr>
          <a:xfrm>
            <a:off x="396835" y="12259747"/>
            <a:ext cx="13836729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250"/>
              </a:lnSpc>
              <a:buNone/>
            </a:pPr>
            <a:r>
              <a:rPr lang="en-US" sz="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Ijtimoiy siyosatlar va ta'lim dasturlari orqali ushbu tafovutlarni yumshatish bolalarning teng imkoniyatlarga ega bo'lishini ta'minlashda muhim qadamdir.</a:t>
            </a:r>
            <a:endParaRPr lang="en-US" sz="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8525" y="397669"/>
            <a:ext cx="5620107" cy="3615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Ijtimoiy qo'llab-quvvatlash tizimlarining roli</a:t>
            </a:r>
            <a:endParaRPr lang="en-US" sz="2250" dirty="0"/>
          </a:p>
        </p:txBody>
      </p:sp>
      <p:sp>
        <p:nvSpPr>
          <p:cNvPr id="3" name="Text 1"/>
          <p:cNvSpPr/>
          <p:nvPr/>
        </p:nvSpPr>
        <p:spPr>
          <a:xfrm>
            <a:off x="578525" y="1048464"/>
            <a:ext cx="13473351" cy="231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1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Bolaning sog'lom rivojlanishi nafaqat oila, balki atrof-muhitdagi kengroq qo'llab-quvvatlash tizimlariga ham bog'liq. Ushbu tizimlar oila mustaqil uddalay olmaydigan resurslar, xavfsizlik va yordamni ta'minlaydi.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3149322" y="2179439"/>
            <a:ext cx="1808083" cy="225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Jamoaviy markazlar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578525" y="2492097"/>
            <a:ext cx="4378881" cy="462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1800"/>
              </a:lnSpc>
              <a:buNone/>
            </a:pPr>
            <a:r>
              <a:rPr lang="en-US" sz="11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Sport, san'at va madaniyat to'garaklari orqali ijobiy tengdoshlar bilan muloqot va qiziqishlarni rivojlantirish.</a:t>
            </a:r>
            <a:endParaRPr lang="en-US" sz="11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7405" y="1442561"/>
            <a:ext cx="4715589" cy="4715589"/>
          </a:xfrm>
          <a:prstGeom prst="rect">
            <a:avLst/>
          </a:prstGeom>
        </p:spPr>
      </p:pic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782" y="2814578"/>
            <a:ext cx="203359" cy="25419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672995" y="2179439"/>
            <a:ext cx="1808083" cy="225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Ruhshunoslik yordami</a:t>
            </a:r>
            <a:endParaRPr lang="en-US" sz="1400" dirty="0"/>
          </a:p>
        </p:txBody>
      </p:sp>
      <p:sp>
        <p:nvSpPr>
          <p:cNvPr id="9" name="Text 5"/>
          <p:cNvSpPr/>
          <p:nvPr/>
        </p:nvSpPr>
        <p:spPr>
          <a:xfrm>
            <a:off x="9672995" y="2492097"/>
            <a:ext cx="4378881" cy="462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1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Ruhiy salomatlikni saqlash xizmatlariga (maktab psixologlari, oilaviy terapevtlar) oson kirish.</a:t>
            </a:r>
            <a:endParaRPr lang="en-US" sz="110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405" y="1442561"/>
            <a:ext cx="4715589" cy="4715589"/>
          </a:xfrm>
          <a:prstGeom prst="rect">
            <a:avLst/>
          </a:prstGeom>
        </p:spPr>
      </p:pic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021" y="2814578"/>
            <a:ext cx="203359" cy="25419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672995" y="4645700"/>
            <a:ext cx="1808083" cy="225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Davlat dasturlari</a:t>
            </a:r>
            <a:endParaRPr lang="en-US" sz="1400" dirty="0"/>
          </a:p>
        </p:txBody>
      </p:sp>
      <p:sp>
        <p:nvSpPr>
          <p:cNvPr id="13" name="Text 7"/>
          <p:cNvSpPr/>
          <p:nvPr/>
        </p:nvSpPr>
        <p:spPr>
          <a:xfrm>
            <a:off x="9672995" y="4958358"/>
            <a:ext cx="4378881" cy="462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1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Ijtimoiy himoya, sog'liqni saqlash va ta'limga doir davlat siyosatlari orqali oilalarga yordam berish.</a:t>
            </a:r>
            <a:endParaRPr lang="en-US" sz="1100" dirty="0"/>
          </a:p>
        </p:txBody>
      </p:sp>
      <p:pic>
        <p:nvPicPr>
          <p:cNvPr id="1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405" y="1442561"/>
            <a:ext cx="4715589" cy="4715589"/>
          </a:xfrm>
          <a:prstGeom prst="rect">
            <a:avLst/>
          </a:prstGeom>
        </p:spPr>
      </p:pic>
      <p:pic>
        <p:nvPicPr>
          <p:cNvPr id="1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2021" y="4531816"/>
            <a:ext cx="203359" cy="254198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3149322" y="4645700"/>
            <a:ext cx="1808083" cy="225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Mentorlik dasturlari</a:t>
            </a:r>
            <a:endParaRPr lang="en-US" sz="1400" dirty="0"/>
          </a:p>
        </p:txBody>
      </p:sp>
      <p:sp>
        <p:nvSpPr>
          <p:cNvPr id="17" name="Text 9"/>
          <p:cNvSpPr/>
          <p:nvPr/>
        </p:nvSpPr>
        <p:spPr>
          <a:xfrm>
            <a:off x="578525" y="4958358"/>
            <a:ext cx="4378881" cy="462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1800"/>
              </a:lnSpc>
              <a:buNone/>
            </a:pPr>
            <a:r>
              <a:rPr lang="en-US" sz="11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Kam ta'minlangan yoki muammoli oilalardagi bolalar uchun ijobiy rol modellari bilan shaxsiy aloqalarni ta'minlash.</a:t>
            </a:r>
            <a:endParaRPr lang="en-US" sz="1100" dirty="0"/>
          </a:p>
        </p:txBody>
      </p:sp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7405" y="1442561"/>
            <a:ext cx="4715589" cy="4715589"/>
          </a:xfrm>
          <a:prstGeom prst="rect">
            <a:avLst/>
          </a:prstGeom>
        </p:spPr>
      </p:pic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4782" y="4531816"/>
            <a:ext cx="203359" cy="254198"/>
          </a:xfrm>
          <a:prstGeom prst="rect">
            <a:avLst/>
          </a:prstGeom>
        </p:spPr>
      </p:pic>
      <p:sp>
        <p:nvSpPr>
          <p:cNvPr id="20" name="Shape 10"/>
          <p:cNvSpPr/>
          <p:nvPr/>
        </p:nvSpPr>
        <p:spPr>
          <a:xfrm>
            <a:off x="578525" y="6393027"/>
            <a:ext cx="13473351" cy="25598"/>
          </a:xfrm>
          <a:prstGeom prst="rect">
            <a:avLst/>
          </a:prstGeom>
          <a:solidFill>
            <a:srgbClr val="4A4A45">
              <a:alpha val="50000"/>
            </a:srgbClr>
          </a:solidFill>
          <a:ln/>
        </p:spPr>
      </p:sp>
      <p:sp>
        <p:nvSpPr>
          <p:cNvPr id="21" name="Text 11"/>
          <p:cNvSpPr/>
          <p:nvPr/>
        </p:nvSpPr>
        <p:spPr>
          <a:xfrm>
            <a:off x="578525" y="6635472"/>
            <a:ext cx="6967895" cy="271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Xulosa va keyingi qadamlar: Sog'lom ijtimoiy rivojlanish uchun tavsiyalar</a:t>
            </a:r>
            <a:endParaRPr lang="en-US" sz="1700" dirty="0"/>
          </a:p>
        </p:txBody>
      </p:sp>
      <p:sp>
        <p:nvSpPr>
          <p:cNvPr id="22" name="Text 12"/>
          <p:cNvSpPr/>
          <p:nvPr/>
        </p:nvSpPr>
        <p:spPr>
          <a:xfrm>
            <a:off x="578525" y="7123509"/>
            <a:ext cx="13473351" cy="231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1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Bolaning to'laqonli rivojlanishi uchun ijtimoiy omillarning har tomonlama va uyg'un ta'sirini ta'minlash muhimdir. Barcha darajadagi harakatlar talab etiladi:</a:t>
            </a:r>
            <a:endParaRPr lang="en-US" sz="1100" dirty="0"/>
          </a:p>
        </p:txBody>
      </p:sp>
      <p:sp>
        <p:nvSpPr>
          <p:cNvPr id="23" name="Text 13"/>
          <p:cNvSpPr/>
          <p:nvPr/>
        </p:nvSpPr>
        <p:spPr>
          <a:xfrm>
            <a:off x="578525" y="7517606"/>
            <a:ext cx="13473351" cy="231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100" b="1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Ota-onalar uchun:</a:t>
            </a:r>
            <a:pPr algn="l" indent="0" marL="0">
              <a:lnSpc>
                <a:spcPts val="1800"/>
              </a:lnSpc>
              <a:buNone/>
            </a:pPr>
            <a:r>
              <a:rPr lang="en-US" sz="11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Hissiy iliqlik va mustahkam oilaviy aloqalarni doimiy ravishda mustahkamlash.</a:t>
            </a:r>
            <a:endParaRPr lang="en-US" sz="1100" dirty="0"/>
          </a:p>
        </p:txBody>
      </p:sp>
      <p:sp>
        <p:nvSpPr>
          <p:cNvPr id="24" name="Text 14"/>
          <p:cNvSpPr/>
          <p:nvPr/>
        </p:nvSpPr>
        <p:spPr>
          <a:xfrm>
            <a:off x="578525" y="7799665"/>
            <a:ext cx="13473351" cy="231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100" b="1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Ta'lim muassasalari uchun:</a:t>
            </a:r>
            <a:pPr algn="l" indent="0" marL="0">
              <a:lnSpc>
                <a:spcPts val="1800"/>
              </a:lnSpc>
              <a:buNone/>
            </a:pPr>
            <a:r>
              <a:rPr lang="en-US" sz="11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Ijtimoiy-hissiy ta'lim (SEL) dasturlarini joriy etish va inklyuziv muhitni yaratish.</a:t>
            </a:r>
            <a:endParaRPr lang="en-US" sz="1100" dirty="0"/>
          </a:p>
        </p:txBody>
      </p:sp>
      <p:sp>
        <p:nvSpPr>
          <p:cNvPr id="25" name="Text 15"/>
          <p:cNvSpPr/>
          <p:nvPr/>
        </p:nvSpPr>
        <p:spPr>
          <a:xfrm>
            <a:off x="578525" y="8081724"/>
            <a:ext cx="13473351" cy="231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800"/>
              </a:lnSpc>
              <a:buSzPct val="100000"/>
              <a:buChar char="•"/>
            </a:pPr>
            <a:r>
              <a:rPr lang="en-US" sz="1100" b="1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Jamiyat uchun:</a:t>
            </a:r>
            <a:pPr algn="l" indent="0" marL="0">
              <a:lnSpc>
                <a:spcPts val="1800"/>
              </a:lnSpc>
              <a:buNone/>
            </a:pPr>
            <a:r>
              <a:rPr lang="en-US" sz="11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Barcha oilalarga yordam berish uchun ijtimoiy-iqtisodiy tenglikni oshirish va qo'llab-quvvatlash tizimlarini kuchaytirish.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2025-10-09T17:21:38Z</dcterms:created>
  <dcterms:modified xsi:type="dcterms:W3CDTF">2025-10-09T17:21:38Z</dcterms:modified>
</cp:coreProperties>
</file>