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394" r:id="rId6"/>
    <p:sldId id="262" r:id="rId7"/>
    <p:sldId id="263" r:id="rId8"/>
    <p:sldId id="397" r:id="rId9"/>
    <p:sldId id="264" r:id="rId10"/>
    <p:sldId id="265" r:id="rId11"/>
    <p:sldId id="395" r:id="rId12"/>
    <p:sldId id="398" r:id="rId13"/>
    <p:sldId id="266" r:id="rId14"/>
    <p:sldId id="396" r:id="rId15"/>
    <p:sldId id="267" r:id="rId16"/>
    <p:sldId id="269"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omic Sans" panose="03000702030302020204" pitchFamily="66" charset="0"/>
      <p:regular r:id="rId22"/>
    </p:embeddedFont>
    <p:embeddedFont>
      <p:font typeface="Comic Sans Bold" panose="02000000000000000000" pitchFamily="2" charset="0"/>
      <p:regular r:id="rId23"/>
    </p:embeddedFont>
    <p:embeddedFont>
      <p:font typeface="Fredoka One" panose="02000000000000000000" pitchFamily="2" charset="0"/>
      <p:regular r:id="rId24"/>
    </p:embeddedFont>
    <p:embeddedFont>
      <p:font typeface="MS Mincho" panose="02020609040205080304" pitchFamily="49" charset="-128"/>
      <p:regular r:id="rId25"/>
    </p:embeddedFont>
    <p:embeddedFont>
      <p:font typeface="Poppins Ultra-Bold" panose="02000000000000000000" pitchFamily="2" charset="0"/>
      <p:regular r:id="rId26"/>
    </p:embeddedFont>
    <p:embeddedFont>
      <p:font typeface="Wingdings 3" pitchFamily="2" charset="2"/>
      <p:regular r:id="rId27"/>
    </p:embeddedFont>
    <p:embeddedFont>
      <p:font typeface="맑은 고딕" panose="020B050204050402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65" d="100"/>
          <a:sy n="65" d="100"/>
        </p:scale>
        <p:origin x="82"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1.fntdata" /><Relationship Id="rId26" Type="http://schemas.openxmlformats.org/officeDocument/2006/relationships/font" Target="fonts/font9.fntdata" /><Relationship Id="rId3" Type="http://schemas.openxmlformats.org/officeDocument/2006/relationships/slide" Target="slides/slide2.xml" /><Relationship Id="rId21" Type="http://schemas.openxmlformats.org/officeDocument/2006/relationships/font" Target="fonts/font4.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8.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3.fntdata" /><Relationship Id="rId29" Type="http://schemas.openxmlformats.org/officeDocument/2006/relationships/font" Target="fonts/font1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7.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6.fntdata" /><Relationship Id="rId28" Type="http://schemas.openxmlformats.org/officeDocument/2006/relationships/font" Target="fonts/font11.fntdata" /><Relationship Id="rId10" Type="http://schemas.openxmlformats.org/officeDocument/2006/relationships/slide" Target="slides/slide9.xml" /><Relationship Id="rId19" Type="http://schemas.openxmlformats.org/officeDocument/2006/relationships/font" Target="fonts/font2.fntdata"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5.fntdata" /><Relationship Id="rId27" Type="http://schemas.openxmlformats.org/officeDocument/2006/relationships/font" Target="fonts/font10.fntdata" /><Relationship Id="rId30"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485294" y="498724"/>
            <a:ext cx="17359796" cy="1086371"/>
          </a:xfrm>
          <a:prstGeom prst="rect">
            <a:avLst/>
          </a:prstGeom>
        </p:spPr>
        <p:txBody>
          <a:bodyPr anchor="ctr"/>
          <a:lstStyle>
            <a:lvl1pPr marL="0" indent="0" algn="ctr">
              <a:buNone/>
              <a:defRPr sz="8100" b="0" baseline="0">
                <a:solidFill>
                  <a:schemeClr val="bg1"/>
                </a:solidFill>
                <a:latin typeface="+mj-lt"/>
                <a:cs typeface="Arial" panose="020B0604020202020204" pitchFamily="34" charset="0"/>
              </a:defRPr>
            </a:lvl1pPr>
          </a:lstStyle>
          <a:p>
            <a:pPr lvl="0"/>
            <a:r>
              <a:rPr lang="en-US" altLang="ko-KR" dirty="0"/>
              <a:t>PNG &amp; Shapes Layout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13" Type="http://schemas.openxmlformats.org/officeDocument/2006/relationships/image" Target="../media/image12.svg" /><Relationship Id="rId3" Type="http://schemas.openxmlformats.org/officeDocument/2006/relationships/image" Target="../media/image2.svg" /><Relationship Id="rId7" Type="http://schemas.openxmlformats.org/officeDocument/2006/relationships/image" Target="../media/image6.svg" /><Relationship Id="rId12" Type="http://schemas.openxmlformats.org/officeDocument/2006/relationships/image" Target="../media/image11.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svg" /><Relationship Id="rId5" Type="http://schemas.openxmlformats.org/officeDocument/2006/relationships/image" Target="../media/image4.svg" /><Relationship Id="rId10" Type="http://schemas.openxmlformats.org/officeDocument/2006/relationships/image" Target="../media/image9.png" /><Relationship Id="rId4" Type="http://schemas.openxmlformats.org/officeDocument/2006/relationships/image" Target="../media/image3.png" /><Relationship Id="rId9" Type="http://schemas.openxmlformats.org/officeDocument/2006/relationships/image" Target="../media/image8.sv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5" Type="http://schemas.openxmlformats.org/officeDocument/2006/relationships/image" Target="../media/image17.svg" /><Relationship Id="rId4" Type="http://schemas.openxmlformats.org/officeDocument/2006/relationships/image" Target="../media/image16.png" /></Relationships>
</file>

<file path=ppt/slides/_rels/slide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4.jpeg" /><Relationship Id="rId1" Type="http://schemas.openxmlformats.org/officeDocument/2006/relationships/slideLayout" Target="../slideLayouts/slideLayout7.xml" /><Relationship Id="rId5" Type="http://schemas.openxmlformats.org/officeDocument/2006/relationships/image" Target="../media/image20.svg" /><Relationship Id="rId4" Type="http://schemas.openxmlformats.org/officeDocument/2006/relationships/image" Target="../media/image19.png" /></Relationships>
</file>

<file path=ppt/slides/_rels/slide7.xml.rels><?xml version="1.0" encoding="UTF-8" standalone="yes"?>
<Relationships xmlns="http://schemas.openxmlformats.org/package/2006/relationships"><Relationship Id="rId8" Type="http://schemas.openxmlformats.org/officeDocument/2006/relationships/image" Target="../media/image27.jpeg" /><Relationship Id="rId3" Type="http://schemas.openxmlformats.org/officeDocument/2006/relationships/image" Target="../media/image22.svg" /><Relationship Id="rId7" Type="http://schemas.openxmlformats.org/officeDocument/2006/relationships/image" Target="../media/image26.svg" /><Relationship Id="rId2" Type="http://schemas.openxmlformats.org/officeDocument/2006/relationships/image" Target="../media/image21.png" /><Relationship Id="rId1" Type="http://schemas.openxmlformats.org/officeDocument/2006/relationships/slideLayout" Target="../slideLayouts/slideLayout7.xml" /><Relationship Id="rId6" Type="http://schemas.openxmlformats.org/officeDocument/2006/relationships/image" Target="../media/image25.png" /><Relationship Id="rId5" Type="http://schemas.openxmlformats.org/officeDocument/2006/relationships/image" Target="../media/image24.svg" /><Relationship Id="rId4" Type="http://schemas.openxmlformats.org/officeDocument/2006/relationships/image" Target="../media/image23.png" /></Relationships>
</file>

<file path=ppt/slides/_rels/slide8.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image" Target="../media/image30.svg" /><Relationship Id="rId7" Type="http://schemas.openxmlformats.org/officeDocument/2006/relationships/image" Target="../media/image34.svg" /><Relationship Id="rId2" Type="http://schemas.openxmlformats.org/officeDocument/2006/relationships/image" Target="../media/image29.png" /><Relationship Id="rId1" Type="http://schemas.openxmlformats.org/officeDocument/2006/relationships/slideLayout" Target="../slideLayouts/slideLayout7.xml" /><Relationship Id="rId6" Type="http://schemas.openxmlformats.org/officeDocument/2006/relationships/image" Target="../media/image33.png" /><Relationship Id="rId5" Type="http://schemas.openxmlformats.org/officeDocument/2006/relationships/image" Target="../media/image32.svg" /><Relationship Id="rId4" Type="http://schemas.openxmlformats.org/officeDocument/2006/relationships/image" Target="../media/image31.png" /><Relationship Id="rId9" Type="http://schemas.openxmlformats.org/officeDocument/2006/relationships/image" Target="../media/image36.sv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99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892919"/>
            <a:chOff x="0" y="0"/>
            <a:chExt cx="4816593" cy="1288670"/>
          </a:xfrm>
        </p:grpSpPr>
        <p:sp>
          <p:nvSpPr>
            <p:cNvPr id="3" name="Freeform 3"/>
            <p:cNvSpPr/>
            <p:nvPr/>
          </p:nvSpPr>
          <p:spPr>
            <a:xfrm>
              <a:off x="0" y="0"/>
              <a:ext cx="4816592" cy="1288670"/>
            </a:xfrm>
            <a:custGeom>
              <a:avLst/>
              <a:gdLst/>
              <a:ahLst/>
              <a:cxnLst/>
              <a:rect l="l" t="t" r="r" b="b"/>
              <a:pathLst>
                <a:path w="4816592" h="1288670">
                  <a:moveTo>
                    <a:pt x="0" y="0"/>
                  </a:moveTo>
                  <a:lnTo>
                    <a:pt x="4816592" y="0"/>
                  </a:lnTo>
                  <a:lnTo>
                    <a:pt x="4816592" y="1288670"/>
                  </a:lnTo>
                  <a:lnTo>
                    <a:pt x="0" y="1288670"/>
                  </a:lnTo>
                  <a:close/>
                </a:path>
              </a:pathLst>
            </a:custGeom>
            <a:solidFill>
              <a:srgbClr val="A1C5C4"/>
            </a:solidFill>
          </p:spPr>
          <p:txBody>
            <a:bodyPr/>
            <a:lstStyle/>
            <a:p>
              <a:endParaRPr lang="ru-RU" dirty="0"/>
            </a:p>
          </p:txBody>
        </p:sp>
        <p:sp>
          <p:nvSpPr>
            <p:cNvPr id="4" name="TextBox 4"/>
            <p:cNvSpPr txBox="1"/>
            <p:nvPr/>
          </p:nvSpPr>
          <p:spPr>
            <a:xfrm>
              <a:off x="0" y="-47625"/>
              <a:ext cx="4816593" cy="1336295"/>
            </a:xfrm>
            <a:prstGeom prst="rect">
              <a:avLst/>
            </a:prstGeom>
          </p:spPr>
          <p:txBody>
            <a:bodyPr lIns="50800" tIns="50800" rIns="50800" bIns="50800" rtlCol="0" anchor="ctr"/>
            <a:lstStyle/>
            <a:p>
              <a:pPr algn="ctr">
                <a:lnSpc>
                  <a:spcPts val="3640"/>
                </a:lnSpc>
              </a:pPr>
              <a:endParaRPr/>
            </a:p>
          </p:txBody>
        </p:sp>
      </p:grpSp>
      <p:sp>
        <p:nvSpPr>
          <p:cNvPr id="5" name="Freeform 5"/>
          <p:cNvSpPr/>
          <p:nvPr/>
        </p:nvSpPr>
        <p:spPr>
          <a:xfrm>
            <a:off x="209144" y="5143500"/>
            <a:ext cx="2878265" cy="4916290"/>
          </a:xfrm>
          <a:custGeom>
            <a:avLst/>
            <a:gdLst/>
            <a:ahLst/>
            <a:cxnLst/>
            <a:rect l="l" t="t" r="r" b="b"/>
            <a:pathLst>
              <a:path w="2878265" h="4916290">
                <a:moveTo>
                  <a:pt x="0" y="0"/>
                </a:moveTo>
                <a:lnTo>
                  <a:pt x="2878264" y="0"/>
                </a:lnTo>
                <a:lnTo>
                  <a:pt x="2878264" y="4916290"/>
                </a:lnTo>
                <a:lnTo>
                  <a:pt x="0" y="4916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6" name="Freeform 6"/>
          <p:cNvSpPr/>
          <p:nvPr/>
        </p:nvSpPr>
        <p:spPr>
          <a:xfrm>
            <a:off x="3064780" y="5295900"/>
            <a:ext cx="2789041" cy="4763890"/>
          </a:xfrm>
          <a:custGeom>
            <a:avLst/>
            <a:gdLst/>
            <a:ahLst/>
            <a:cxnLst/>
            <a:rect l="l" t="t" r="r" b="b"/>
            <a:pathLst>
              <a:path w="2789041" h="4763890">
                <a:moveTo>
                  <a:pt x="0" y="0"/>
                </a:moveTo>
                <a:lnTo>
                  <a:pt x="2789041" y="0"/>
                </a:lnTo>
                <a:lnTo>
                  <a:pt x="2789041" y="4763890"/>
                </a:lnTo>
                <a:lnTo>
                  <a:pt x="0" y="47638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7" name="Freeform 7"/>
          <p:cNvSpPr/>
          <p:nvPr/>
        </p:nvSpPr>
        <p:spPr>
          <a:xfrm flipH="1">
            <a:off x="5853821" y="5050503"/>
            <a:ext cx="2932710" cy="5009288"/>
          </a:xfrm>
          <a:custGeom>
            <a:avLst/>
            <a:gdLst/>
            <a:ahLst/>
            <a:cxnLst/>
            <a:rect l="l" t="t" r="r" b="b"/>
            <a:pathLst>
              <a:path w="2932710" h="5009288">
                <a:moveTo>
                  <a:pt x="2932711" y="0"/>
                </a:moveTo>
                <a:lnTo>
                  <a:pt x="0" y="0"/>
                </a:lnTo>
                <a:lnTo>
                  <a:pt x="0" y="5009287"/>
                </a:lnTo>
                <a:lnTo>
                  <a:pt x="2932711" y="5009287"/>
                </a:lnTo>
                <a:lnTo>
                  <a:pt x="293271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u-RU"/>
          </a:p>
        </p:txBody>
      </p:sp>
      <p:sp>
        <p:nvSpPr>
          <p:cNvPr id="8" name="Freeform 8"/>
          <p:cNvSpPr/>
          <p:nvPr/>
        </p:nvSpPr>
        <p:spPr>
          <a:xfrm>
            <a:off x="11607758" y="4892919"/>
            <a:ext cx="2827688" cy="5166872"/>
          </a:xfrm>
          <a:custGeom>
            <a:avLst/>
            <a:gdLst/>
            <a:ahLst/>
            <a:cxnLst/>
            <a:rect l="l" t="t" r="r" b="b"/>
            <a:pathLst>
              <a:path w="2827688" h="5166872">
                <a:moveTo>
                  <a:pt x="0" y="0"/>
                </a:moveTo>
                <a:lnTo>
                  <a:pt x="2827688" y="0"/>
                </a:lnTo>
                <a:lnTo>
                  <a:pt x="2827688" y="5166871"/>
                </a:lnTo>
                <a:lnTo>
                  <a:pt x="0" y="5166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ru-RU"/>
          </a:p>
        </p:txBody>
      </p:sp>
      <p:sp>
        <p:nvSpPr>
          <p:cNvPr id="9" name="Freeform 9"/>
          <p:cNvSpPr/>
          <p:nvPr/>
        </p:nvSpPr>
        <p:spPr>
          <a:xfrm>
            <a:off x="14890882" y="5143500"/>
            <a:ext cx="3173242" cy="4916290"/>
          </a:xfrm>
          <a:custGeom>
            <a:avLst/>
            <a:gdLst/>
            <a:ahLst/>
            <a:cxnLst/>
            <a:rect l="l" t="t" r="r" b="b"/>
            <a:pathLst>
              <a:path w="3173242" h="4916290">
                <a:moveTo>
                  <a:pt x="0" y="0"/>
                </a:moveTo>
                <a:lnTo>
                  <a:pt x="3173242" y="0"/>
                </a:lnTo>
                <a:lnTo>
                  <a:pt x="3173242" y="4916290"/>
                </a:lnTo>
                <a:lnTo>
                  <a:pt x="0" y="49162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ru-RU"/>
          </a:p>
        </p:txBody>
      </p:sp>
      <p:sp>
        <p:nvSpPr>
          <p:cNvPr id="10" name="Freeform 10"/>
          <p:cNvSpPr/>
          <p:nvPr/>
        </p:nvSpPr>
        <p:spPr>
          <a:xfrm>
            <a:off x="9013668" y="5219700"/>
            <a:ext cx="2717368" cy="4916290"/>
          </a:xfrm>
          <a:custGeom>
            <a:avLst/>
            <a:gdLst/>
            <a:ahLst/>
            <a:cxnLst/>
            <a:rect l="l" t="t" r="r" b="b"/>
            <a:pathLst>
              <a:path w="2717368" h="4916290">
                <a:moveTo>
                  <a:pt x="0" y="0"/>
                </a:moveTo>
                <a:lnTo>
                  <a:pt x="2717367" y="0"/>
                </a:lnTo>
                <a:lnTo>
                  <a:pt x="2717367" y="4916290"/>
                </a:lnTo>
                <a:lnTo>
                  <a:pt x="0" y="49162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ru-RU"/>
          </a:p>
        </p:txBody>
      </p:sp>
      <p:sp>
        <p:nvSpPr>
          <p:cNvPr id="11" name="TextBox 11"/>
          <p:cNvSpPr txBox="1"/>
          <p:nvPr/>
        </p:nvSpPr>
        <p:spPr>
          <a:xfrm>
            <a:off x="0" y="605767"/>
            <a:ext cx="18288000" cy="1918539"/>
          </a:xfrm>
          <a:prstGeom prst="rect">
            <a:avLst/>
          </a:prstGeom>
        </p:spPr>
        <p:txBody>
          <a:bodyPr lIns="0" tIns="0" rIns="0" bIns="0" rtlCol="0" anchor="t">
            <a:spAutoFit/>
          </a:bodyPr>
          <a:lstStyle/>
          <a:p>
            <a:pPr algn="ctr">
              <a:lnSpc>
                <a:spcPts val="7840"/>
              </a:lnSpc>
              <a:spcBef>
                <a:spcPct val="0"/>
              </a:spcBef>
            </a:pPr>
            <a:r>
              <a:rPr lang="ru-RU" sz="5600" dirty="0" err="1">
                <a:solidFill>
                  <a:srgbClr val="000000"/>
                </a:solidFill>
                <a:latin typeface="Fredoka One" panose="02000000000000000000"/>
              </a:rPr>
              <a:t>Mavzu</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Alohida</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ta’lim</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ehtiyojlari</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bo‘lgan</a:t>
            </a:r>
            <a:r>
              <a:rPr lang="ru-RU" sz="5600" dirty="0">
                <a:solidFill>
                  <a:srgbClr val="000000"/>
                </a:solidFill>
                <a:latin typeface="Fredoka One" panose="02000000000000000000"/>
              </a:rPr>
              <a:t> bolalar </a:t>
            </a:r>
            <a:r>
              <a:rPr lang="ru-RU" sz="5600" dirty="0" err="1">
                <a:solidFill>
                  <a:srgbClr val="000000"/>
                </a:solidFill>
                <a:latin typeface="Fredoka One" panose="02000000000000000000"/>
              </a:rPr>
              <a:t>uchun</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individual</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ta’lim</a:t>
            </a:r>
            <a:r>
              <a:rPr lang="ru-RU" sz="5600" dirty="0">
                <a:solidFill>
                  <a:srgbClr val="000000"/>
                </a:solidFill>
                <a:latin typeface="Fredoka One" panose="02000000000000000000"/>
              </a:rPr>
              <a:t> </a:t>
            </a:r>
            <a:r>
              <a:rPr lang="ru-RU" sz="5600" dirty="0" err="1">
                <a:solidFill>
                  <a:srgbClr val="000000"/>
                </a:solidFill>
                <a:latin typeface="Fredoka One" panose="02000000000000000000"/>
              </a:rPr>
              <a:t>yo‘nalishlari</a:t>
            </a:r>
            <a:endParaRPr lang="en-US" sz="5600" dirty="0">
              <a:solidFill>
                <a:srgbClr val="000000"/>
              </a:solidFill>
              <a:latin typeface="Fredoka One" panose="02000000000000000000"/>
            </a:endParaRPr>
          </a:p>
        </p:txBody>
      </p:sp>
      <p:sp>
        <p:nvSpPr>
          <p:cNvPr id="12" name="TextBox 12"/>
          <p:cNvSpPr txBox="1"/>
          <p:nvPr/>
        </p:nvSpPr>
        <p:spPr>
          <a:xfrm>
            <a:off x="5199873" y="3544559"/>
            <a:ext cx="7627590" cy="588944"/>
          </a:xfrm>
          <a:prstGeom prst="rect">
            <a:avLst/>
          </a:prstGeom>
        </p:spPr>
        <p:txBody>
          <a:bodyPr lIns="0" tIns="0" rIns="0" bIns="0" rtlCol="0" anchor="t">
            <a:spAutoFit/>
          </a:bodyPr>
          <a:lstStyle/>
          <a:p>
            <a:pPr algn="ctr">
              <a:lnSpc>
                <a:spcPts val="5040"/>
              </a:lnSpc>
              <a:spcBef>
                <a:spcPct val="0"/>
              </a:spcBef>
            </a:pPr>
            <a:r>
              <a:rPr lang="ru-RU" sz="3600" dirty="0">
                <a:solidFill>
                  <a:srgbClr val="000000"/>
                </a:solidFill>
                <a:latin typeface="Fredoka One" panose="02000000000000000000"/>
              </a:rPr>
              <a:t>Tayyorladi: </a:t>
            </a:r>
            <a:r>
              <a:rPr lang="ru-RU" sz="3600" dirty="0" err="1">
                <a:solidFill>
                  <a:srgbClr val="000000"/>
                </a:solidFill>
                <a:latin typeface="Fredoka One" panose="02000000000000000000"/>
              </a:rPr>
              <a:t>Burxonova</a:t>
            </a:r>
            <a:r>
              <a:rPr lang="ru-RU" sz="3600" dirty="0">
                <a:solidFill>
                  <a:srgbClr val="000000"/>
                </a:solidFill>
                <a:latin typeface="Fredoka One" panose="02000000000000000000"/>
              </a:rPr>
              <a:t> </a:t>
            </a:r>
            <a:r>
              <a:rPr lang="ru-RU" sz="3600" dirty="0" err="1">
                <a:solidFill>
                  <a:srgbClr val="000000"/>
                </a:solidFill>
                <a:latin typeface="Fredoka One" panose="02000000000000000000"/>
              </a:rPr>
              <a:t>Mohizar</a:t>
            </a:r>
            <a:endParaRPr lang="en-US" sz="3600" dirty="0">
              <a:solidFill>
                <a:srgbClr val="000000"/>
              </a:solidFill>
              <a:latin typeface="Fredoka One" panose="0200000000000000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4" name="TextBox 4"/>
          <p:cNvSpPr txBox="1"/>
          <p:nvPr/>
        </p:nvSpPr>
        <p:spPr>
          <a:xfrm>
            <a:off x="1382943" y="366237"/>
            <a:ext cx="15522113" cy="951158"/>
          </a:xfrm>
          <a:prstGeom prst="rect">
            <a:avLst/>
          </a:prstGeom>
        </p:spPr>
        <p:txBody>
          <a:bodyPr wrap="square" lIns="0" tIns="0" rIns="0" bIns="0" rtlCol="0" anchor="t">
            <a:spAutoFit/>
          </a:bodyPr>
          <a:lstStyle/>
          <a:p>
            <a:pPr algn="ctr">
              <a:lnSpc>
                <a:spcPts val="7840"/>
              </a:lnSpc>
              <a:spcBef>
                <a:spcPct val="0"/>
              </a:spcBef>
            </a:pPr>
            <a:r>
              <a:rPr lang="it-IT" sz="6000" b="1"/>
              <a:t>Individual ta'lim dasturini (ITD) ishlab chiqish</a:t>
            </a:r>
            <a:r>
              <a:rPr lang="it-IT" sz="6000"/>
              <a:t>  </a:t>
            </a:r>
            <a:endParaRPr lang="en-US" sz="5600">
              <a:solidFill>
                <a:srgbClr val="000000"/>
              </a:solidFill>
              <a:latin typeface="Comic Sans" panose="03000702030302020204"/>
            </a:endParaRPr>
          </a:p>
        </p:txBody>
      </p:sp>
      <p:sp>
        <p:nvSpPr>
          <p:cNvPr id="6" name="TextBox 5">
            <a:extLst>
              <a:ext uri="{FF2B5EF4-FFF2-40B4-BE49-F238E27FC236}">
                <a16:creationId xmlns:a16="http://schemas.microsoft.com/office/drawing/2014/main" id="{BFCC597D-ECD3-A03F-3CD6-70C767530968}"/>
              </a:ext>
            </a:extLst>
          </p:cNvPr>
          <p:cNvSpPr txBox="1"/>
          <p:nvPr/>
        </p:nvSpPr>
        <p:spPr>
          <a:xfrm>
            <a:off x="736810" y="2024235"/>
            <a:ext cx="16946628" cy="1200329"/>
          </a:xfrm>
          <a:prstGeom prst="rect">
            <a:avLst/>
          </a:prstGeom>
          <a:noFill/>
        </p:spPr>
        <p:txBody>
          <a:bodyPr wrap="square">
            <a:spAutoFit/>
          </a:bodyPr>
          <a:lstStyle/>
          <a:p>
            <a:r>
              <a:rPr lang="it-IT" sz="3600" dirty="0" err="1"/>
              <a:t>Individual</a:t>
            </a:r>
            <a:r>
              <a:rPr lang="it-IT" sz="3600" dirty="0"/>
              <a:t> </a:t>
            </a:r>
            <a:r>
              <a:rPr lang="it-IT" sz="3600" dirty="0" err="1"/>
              <a:t>ta'lim</a:t>
            </a:r>
            <a:r>
              <a:rPr lang="it-IT" sz="3600" dirty="0"/>
              <a:t> </a:t>
            </a:r>
            <a:r>
              <a:rPr lang="it-IT" sz="3600" dirty="0" err="1"/>
              <a:t>dasturi</a:t>
            </a:r>
            <a:r>
              <a:rPr lang="it-IT" sz="3600" dirty="0"/>
              <a:t> </a:t>
            </a:r>
            <a:r>
              <a:rPr lang="it-IT" sz="3600" dirty="0" err="1"/>
              <a:t>har</a:t>
            </a:r>
            <a:r>
              <a:rPr lang="it-IT" sz="3600" dirty="0"/>
              <a:t> </a:t>
            </a:r>
            <a:r>
              <a:rPr lang="it-IT" sz="3600" dirty="0" err="1"/>
              <a:t>bir</a:t>
            </a:r>
            <a:r>
              <a:rPr lang="it-IT" sz="3600" dirty="0"/>
              <a:t> </a:t>
            </a:r>
            <a:r>
              <a:rPr lang="it-IT" sz="3600" dirty="0" err="1"/>
              <a:t>bolaning</a:t>
            </a:r>
            <a:r>
              <a:rPr lang="it-IT" sz="3600" dirty="0"/>
              <a:t> </a:t>
            </a:r>
            <a:r>
              <a:rPr lang="it-IT" sz="3600" dirty="0" err="1"/>
              <a:t>ehtiyojlariga</a:t>
            </a:r>
            <a:r>
              <a:rPr lang="it-IT" sz="3600" dirty="0"/>
              <a:t> </a:t>
            </a:r>
            <a:r>
              <a:rPr lang="it-IT" sz="3600" dirty="0" err="1"/>
              <a:t>mos</a:t>
            </a:r>
            <a:r>
              <a:rPr lang="it-IT" sz="3600" dirty="0"/>
              <a:t> </a:t>
            </a:r>
            <a:r>
              <a:rPr lang="it-IT" sz="3600" dirty="0" err="1"/>
              <a:t>ravishda</a:t>
            </a:r>
            <a:r>
              <a:rPr lang="it-IT" sz="3600" dirty="0"/>
              <a:t> </a:t>
            </a:r>
            <a:r>
              <a:rPr lang="it-IT" sz="3600" dirty="0" err="1"/>
              <a:t>tuziladi</a:t>
            </a:r>
            <a:r>
              <a:rPr lang="it-IT" sz="3600" dirty="0"/>
              <a:t> va </a:t>
            </a:r>
            <a:r>
              <a:rPr lang="it-IT" sz="3600" dirty="0" err="1"/>
              <a:t>quyidagi</a:t>
            </a:r>
            <a:r>
              <a:rPr lang="it-IT" sz="3600" dirty="0"/>
              <a:t> </a:t>
            </a:r>
            <a:r>
              <a:rPr lang="it-IT" sz="3600" dirty="0" err="1"/>
              <a:t>bosqichlarni</a:t>
            </a:r>
            <a:r>
              <a:rPr lang="it-IT" sz="3600" dirty="0"/>
              <a:t> </a:t>
            </a:r>
            <a:r>
              <a:rPr lang="it-IT" sz="3600" dirty="0" err="1"/>
              <a:t>o‘z</a:t>
            </a:r>
            <a:r>
              <a:rPr lang="it-IT" sz="3600" dirty="0"/>
              <a:t> </a:t>
            </a:r>
            <a:r>
              <a:rPr lang="it-IT" sz="3600" dirty="0" err="1"/>
              <a:t>ichiga</a:t>
            </a:r>
            <a:r>
              <a:rPr lang="it-IT" sz="3600" dirty="0"/>
              <a:t> </a:t>
            </a:r>
            <a:r>
              <a:rPr lang="it-IT" sz="3600" dirty="0" err="1"/>
              <a:t>oladi</a:t>
            </a:r>
            <a:r>
              <a:rPr lang="it-IT" sz="3600" dirty="0"/>
              <a:t>:  </a:t>
            </a:r>
            <a:endParaRPr lang="ru-RU" sz="3600" dirty="0"/>
          </a:p>
        </p:txBody>
      </p:sp>
      <p:sp>
        <p:nvSpPr>
          <p:cNvPr id="8" name="TextBox 7">
            <a:extLst>
              <a:ext uri="{FF2B5EF4-FFF2-40B4-BE49-F238E27FC236}">
                <a16:creationId xmlns:a16="http://schemas.microsoft.com/office/drawing/2014/main" id="{83BCBF45-9745-8F13-5E9E-EDA654ECDB32}"/>
              </a:ext>
            </a:extLst>
          </p:cNvPr>
          <p:cNvSpPr txBox="1"/>
          <p:nvPr/>
        </p:nvSpPr>
        <p:spPr>
          <a:xfrm>
            <a:off x="736810" y="3931403"/>
            <a:ext cx="1694662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4000" dirty="0"/>
              <a:t>1. </a:t>
            </a:r>
            <a:r>
              <a:rPr lang="it-IT" sz="4000" b="1" dirty="0" err="1"/>
              <a:t>Baholash</a:t>
            </a:r>
            <a:r>
              <a:rPr lang="it-IT" sz="4000" b="1" dirty="0"/>
              <a:t> va </a:t>
            </a:r>
            <a:r>
              <a:rPr lang="it-IT" sz="4000" b="1" dirty="0" err="1"/>
              <a:t>diagnostika</a:t>
            </a:r>
            <a:r>
              <a:rPr lang="it-IT" sz="4000" dirty="0"/>
              <a:t>: </a:t>
            </a:r>
            <a:r>
              <a:rPr lang="it-IT" sz="4000" dirty="0" err="1"/>
              <a:t>Bolaning</a:t>
            </a:r>
            <a:r>
              <a:rPr lang="it-IT" sz="4000" dirty="0"/>
              <a:t> </a:t>
            </a:r>
            <a:r>
              <a:rPr lang="it-IT" sz="4000" dirty="0" err="1"/>
              <a:t>ta’lim</a:t>
            </a:r>
            <a:r>
              <a:rPr lang="it-IT" sz="4000" dirty="0"/>
              <a:t> </a:t>
            </a:r>
            <a:r>
              <a:rPr lang="it-IT" sz="4000" dirty="0" err="1"/>
              <a:t>ehtiyojlari</a:t>
            </a:r>
            <a:r>
              <a:rPr lang="it-IT" sz="4000" dirty="0"/>
              <a:t>, </a:t>
            </a:r>
            <a:r>
              <a:rPr lang="it-IT" sz="4000" dirty="0" err="1"/>
              <a:t>qobiliyatlari</a:t>
            </a:r>
            <a:r>
              <a:rPr lang="it-IT" sz="4000" dirty="0"/>
              <a:t> va </a:t>
            </a:r>
            <a:r>
              <a:rPr lang="it-IT" sz="4000" dirty="0" err="1"/>
              <a:t>cheklovlari</a:t>
            </a:r>
            <a:r>
              <a:rPr lang="it-IT" sz="4000" dirty="0"/>
              <a:t> </a:t>
            </a:r>
            <a:r>
              <a:rPr lang="it-IT" sz="4000" dirty="0" err="1"/>
              <a:t>aniqlanadi</a:t>
            </a:r>
            <a:r>
              <a:rPr lang="it-IT" sz="4000" dirty="0"/>
              <a:t>. </a:t>
            </a:r>
            <a:r>
              <a:rPr lang="it-IT" sz="4000" dirty="0" err="1"/>
              <a:t>Bu</a:t>
            </a:r>
            <a:r>
              <a:rPr lang="it-IT" sz="4000" dirty="0"/>
              <a:t> </a:t>
            </a:r>
            <a:r>
              <a:rPr lang="it-IT" sz="4000" dirty="0" err="1"/>
              <a:t>jarayonda</a:t>
            </a:r>
            <a:r>
              <a:rPr lang="it-IT" sz="4000" dirty="0"/>
              <a:t> </a:t>
            </a:r>
            <a:r>
              <a:rPr lang="it-IT" sz="4000" dirty="0" err="1"/>
              <a:t>psixologlar</a:t>
            </a:r>
            <a:r>
              <a:rPr lang="it-IT" sz="4000" dirty="0"/>
              <a:t>, </a:t>
            </a:r>
            <a:r>
              <a:rPr lang="it-IT" sz="4000" dirty="0" err="1"/>
              <a:t>logopedlar</a:t>
            </a:r>
            <a:r>
              <a:rPr lang="it-IT" sz="4000" dirty="0"/>
              <a:t>, </a:t>
            </a:r>
            <a:r>
              <a:rPr lang="it-IT" sz="4000" dirty="0" err="1"/>
              <a:t>maxsus</a:t>
            </a:r>
            <a:r>
              <a:rPr lang="it-IT" sz="4000" dirty="0"/>
              <a:t> </a:t>
            </a:r>
            <a:r>
              <a:rPr lang="it-IT" sz="4000" dirty="0" err="1"/>
              <a:t>pedagoglar</a:t>
            </a:r>
            <a:r>
              <a:rPr lang="it-IT" sz="4000" dirty="0"/>
              <a:t> va </a:t>
            </a:r>
            <a:r>
              <a:rPr lang="it-IT" sz="4000" dirty="0" err="1"/>
              <a:t>tibbiy</a:t>
            </a:r>
            <a:r>
              <a:rPr lang="it-IT" sz="4000" dirty="0"/>
              <a:t> </a:t>
            </a:r>
            <a:r>
              <a:rPr lang="it-IT" sz="4000" dirty="0" err="1"/>
              <a:t>mutaxassislar</a:t>
            </a:r>
            <a:r>
              <a:rPr lang="it-IT" sz="4000" dirty="0"/>
              <a:t> </a:t>
            </a:r>
            <a:r>
              <a:rPr lang="it-IT" sz="4000" dirty="0" err="1"/>
              <a:t>ishtirok</a:t>
            </a:r>
            <a:r>
              <a:rPr lang="it-IT" sz="4000" dirty="0"/>
              <a:t> </a:t>
            </a:r>
            <a:r>
              <a:rPr lang="it-IT" sz="4000" dirty="0" err="1"/>
              <a:t>etadi</a:t>
            </a:r>
            <a:r>
              <a:rPr lang="it-IT" sz="4000" dirty="0"/>
              <a:t>.  </a:t>
            </a:r>
            <a:endParaRPr lang="ru-RU" sz="4000" dirty="0"/>
          </a:p>
        </p:txBody>
      </p:sp>
      <p:sp>
        <p:nvSpPr>
          <p:cNvPr id="10" name="TextBox 9">
            <a:extLst>
              <a:ext uri="{FF2B5EF4-FFF2-40B4-BE49-F238E27FC236}">
                <a16:creationId xmlns:a16="http://schemas.microsoft.com/office/drawing/2014/main" id="{258CA652-67B2-13FC-F1DA-5308EEBDC98E}"/>
              </a:ext>
            </a:extLst>
          </p:cNvPr>
          <p:cNvSpPr txBox="1"/>
          <p:nvPr/>
        </p:nvSpPr>
        <p:spPr>
          <a:xfrm>
            <a:off x="736810" y="6577344"/>
            <a:ext cx="1694662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4000" dirty="0"/>
              <a:t>2. </a:t>
            </a:r>
            <a:r>
              <a:rPr lang="it-IT" sz="4000" b="1" dirty="0" err="1"/>
              <a:t>Maqsadlar</a:t>
            </a:r>
            <a:r>
              <a:rPr lang="it-IT" sz="4000" b="1" dirty="0"/>
              <a:t> </a:t>
            </a:r>
            <a:r>
              <a:rPr lang="it-IT" sz="4000" b="1" dirty="0" err="1"/>
              <a:t>belgilash</a:t>
            </a:r>
            <a:r>
              <a:rPr lang="it-IT" sz="4000" dirty="0"/>
              <a:t>: </a:t>
            </a:r>
            <a:r>
              <a:rPr lang="it-IT" sz="4000" dirty="0" err="1"/>
              <a:t>Qisqa</a:t>
            </a:r>
            <a:r>
              <a:rPr lang="it-IT" sz="4000" dirty="0"/>
              <a:t> va </a:t>
            </a:r>
            <a:r>
              <a:rPr lang="it-IT" sz="4000" dirty="0" err="1"/>
              <a:t>uzoq</a:t>
            </a:r>
            <a:r>
              <a:rPr lang="it-IT" sz="4000" dirty="0"/>
              <a:t> </a:t>
            </a:r>
            <a:r>
              <a:rPr lang="it-IT" sz="4000" dirty="0" err="1"/>
              <a:t>muddatli</a:t>
            </a:r>
            <a:r>
              <a:rPr lang="it-IT" sz="4000" dirty="0"/>
              <a:t> </a:t>
            </a:r>
            <a:r>
              <a:rPr lang="it-IT" sz="4000" dirty="0" err="1"/>
              <a:t>ta’lim</a:t>
            </a:r>
            <a:r>
              <a:rPr lang="it-IT" sz="4000" dirty="0"/>
              <a:t> </a:t>
            </a:r>
            <a:r>
              <a:rPr lang="it-IT" sz="4000" dirty="0" err="1"/>
              <a:t>maqsadlari</a:t>
            </a:r>
            <a:r>
              <a:rPr lang="it-IT" sz="4000" dirty="0"/>
              <a:t> </a:t>
            </a:r>
            <a:r>
              <a:rPr lang="it-IT" sz="4000" dirty="0" err="1"/>
              <a:t>aniqlanadi</a:t>
            </a:r>
            <a:r>
              <a:rPr lang="it-IT" sz="4000" dirty="0"/>
              <a:t>. </a:t>
            </a:r>
            <a:r>
              <a:rPr lang="it-IT" sz="4000" dirty="0" err="1"/>
              <a:t>Masalan</a:t>
            </a:r>
            <a:r>
              <a:rPr lang="it-IT" sz="4000" dirty="0"/>
              <a:t>, </a:t>
            </a:r>
            <a:r>
              <a:rPr lang="it-IT" sz="4000" dirty="0" err="1"/>
              <a:t>o‘qish</a:t>
            </a:r>
            <a:r>
              <a:rPr lang="it-IT" sz="4000" dirty="0"/>
              <a:t> </a:t>
            </a:r>
            <a:r>
              <a:rPr lang="it-IT" sz="4000" dirty="0" err="1"/>
              <a:t>ko‘nikmalarini</a:t>
            </a:r>
            <a:r>
              <a:rPr lang="it-IT" sz="4000" dirty="0"/>
              <a:t> rivojlantirish </a:t>
            </a:r>
            <a:r>
              <a:rPr lang="it-IT" sz="4000" dirty="0" err="1"/>
              <a:t>yoki</a:t>
            </a:r>
            <a:r>
              <a:rPr lang="it-IT" sz="4000" dirty="0"/>
              <a:t> </a:t>
            </a:r>
            <a:r>
              <a:rPr lang="it-IT" sz="4000" dirty="0" err="1"/>
              <a:t>ijtimoiy</a:t>
            </a:r>
            <a:r>
              <a:rPr lang="it-IT" sz="4000" dirty="0"/>
              <a:t> </a:t>
            </a:r>
            <a:r>
              <a:rPr lang="it-IT" sz="4000" dirty="0" err="1"/>
              <a:t>muloqot</a:t>
            </a:r>
            <a:r>
              <a:rPr lang="it-IT" sz="4000" dirty="0"/>
              <a:t> </a:t>
            </a:r>
            <a:r>
              <a:rPr lang="it-IT" sz="4000" dirty="0" err="1"/>
              <a:t>qobiliyatlarini</a:t>
            </a:r>
            <a:r>
              <a:rPr lang="it-IT" sz="4000" dirty="0"/>
              <a:t> </a:t>
            </a:r>
            <a:r>
              <a:rPr lang="it-IT" sz="4000" dirty="0" err="1"/>
              <a:t>oshirish</a:t>
            </a:r>
            <a:endParaRPr lang="ru-RU"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4" name="TextBox 4"/>
          <p:cNvSpPr txBox="1"/>
          <p:nvPr/>
        </p:nvSpPr>
        <p:spPr>
          <a:xfrm>
            <a:off x="1382943" y="1311948"/>
            <a:ext cx="15522113" cy="951158"/>
          </a:xfrm>
          <a:prstGeom prst="rect">
            <a:avLst/>
          </a:prstGeom>
        </p:spPr>
        <p:txBody>
          <a:bodyPr wrap="square" lIns="0" tIns="0" rIns="0" bIns="0" rtlCol="0" anchor="t">
            <a:spAutoFit/>
          </a:bodyPr>
          <a:lstStyle/>
          <a:p>
            <a:pPr algn="ctr">
              <a:lnSpc>
                <a:spcPts val="7840"/>
              </a:lnSpc>
              <a:spcBef>
                <a:spcPct val="0"/>
              </a:spcBef>
            </a:pPr>
            <a:r>
              <a:rPr lang="it-IT" sz="6000" b="1"/>
              <a:t>Individual ta'lim dasturini (ITD) ishlab chiqish</a:t>
            </a:r>
            <a:r>
              <a:rPr lang="it-IT" sz="6000"/>
              <a:t>  </a:t>
            </a:r>
            <a:endParaRPr lang="en-US" sz="5600">
              <a:solidFill>
                <a:srgbClr val="000000"/>
              </a:solidFill>
              <a:latin typeface="Comic Sans" panose="03000702030302020204"/>
            </a:endParaRPr>
          </a:p>
        </p:txBody>
      </p:sp>
      <p:sp>
        <p:nvSpPr>
          <p:cNvPr id="8" name="TextBox 7">
            <a:extLst>
              <a:ext uri="{FF2B5EF4-FFF2-40B4-BE49-F238E27FC236}">
                <a16:creationId xmlns:a16="http://schemas.microsoft.com/office/drawing/2014/main" id="{83BCBF45-9745-8F13-5E9E-EDA654ECDB32}"/>
              </a:ext>
            </a:extLst>
          </p:cNvPr>
          <p:cNvSpPr txBox="1"/>
          <p:nvPr/>
        </p:nvSpPr>
        <p:spPr>
          <a:xfrm>
            <a:off x="736810" y="3931403"/>
            <a:ext cx="1694662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4800"/>
              <a:t>3. </a:t>
            </a:r>
            <a:r>
              <a:rPr lang="it-IT" sz="4800" b="1"/>
              <a:t>Dastur tuzish</a:t>
            </a:r>
            <a:r>
              <a:rPr lang="it-IT" sz="4800"/>
              <a:t>: Bolaning ehtiyojlariga mos o‘quv rejasi tuziladi, unda maxsus metodlar, texnologiyalar va resurslar ko‘rsatiladi.  </a:t>
            </a:r>
            <a:endParaRPr lang="ru-RU" sz="4800" dirty="0"/>
          </a:p>
        </p:txBody>
      </p:sp>
      <p:sp>
        <p:nvSpPr>
          <p:cNvPr id="10" name="TextBox 9">
            <a:extLst>
              <a:ext uri="{FF2B5EF4-FFF2-40B4-BE49-F238E27FC236}">
                <a16:creationId xmlns:a16="http://schemas.microsoft.com/office/drawing/2014/main" id="{258CA652-67B2-13FC-F1DA-5308EEBDC98E}"/>
              </a:ext>
            </a:extLst>
          </p:cNvPr>
          <p:cNvSpPr txBox="1"/>
          <p:nvPr/>
        </p:nvSpPr>
        <p:spPr>
          <a:xfrm>
            <a:off x="736810" y="6577344"/>
            <a:ext cx="16946628"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sz="4400"/>
              <a:t>4. </a:t>
            </a:r>
            <a:r>
              <a:rPr lang="it-IT" sz="4400" b="1"/>
              <a:t>Monitoring va baholash</a:t>
            </a:r>
            <a:r>
              <a:rPr lang="it-IT" sz="4400"/>
              <a:t>: Bolaning rivojlanishi muntazam ravishda kuzatiladi va dastur zaruriyatga qarab yangilanadi.  </a:t>
            </a:r>
            <a:endParaRPr lang="ru-RU" sz="4400" dirty="0"/>
          </a:p>
        </p:txBody>
      </p:sp>
    </p:spTree>
    <p:extLst>
      <p:ext uri="{BB962C8B-B14F-4D97-AF65-F5344CB8AC3E}">
        <p14:creationId xmlns:p14="http://schemas.microsoft.com/office/powerpoint/2010/main" val="1358275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A5B0DC7-5DEA-ADF1-C7CA-10D7DC642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8209506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5A5"/>
        </a:solidFill>
        <a:effectLst/>
      </p:bgPr>
    </p:bg>
    <p:spTree>
      <p:nvGrpSpPr>
        <p:cNvPr id="1" name=""/>
        <p:cNvGrpSpPr/>
        <p:nvPr/>
      </p:nvGrpSpPr>
      <p:grpSpPr>
        <a:xfrm>
          <a:off x="0" y="0"/>
          <a:ext cx="0" cy="0"/>
          <a:chOff x="0" y="0"/>
          <a:chExt cx="0" cy="0"/>
        </a:xfrm>
      </p:grpSpPr>
      <p:grpSp>
        <p:nvGrpSpPr>
          <p:cNvPr id="2" name="Group 2"/>
          <p:cNvGrpSpPr/>
          <p:nvPr/>
        </p:nvGrpSpPr>
        <p:grpSpPr>
          <a:xfrm>
            <a:off x="228741" y="1096961"/>
            <a:ext cx="11055173" cy="7229071"/>
            <a:chOff x="0" y="0"/>
            <a:chExt cx="2911650" cy="1903953"/>
          </a:xfrm>
        </p:grpSpPr>
        <p:sp>
          <p:nvSpPr>
            <p:cNvPr id="3" name="Freeform 3"/>
            <p:cNvSpPr/>
            <p:nvPr/>
          </p:nvSpPr>
          <p:spPr>
            <a:xfrm>
              <a:off x="0" y="0"/>
              <a:ext cx="2911650" cy="1903953"/>
            </a:xfrm>
            <a:custGeom>
              <a:avLst/>
              <a:gdLst/>
              <a:ahLst/>
              <a:cxnLst/>
              <a:rect l="l" t="t" r="r" b="b"/>
              <a:pathLst>
                <a:path w="2911650" h="1903953">
                  <a:moveTo>
                    <a:pt x="0" y="0"/>
                  </a:moveTo>
                  <a:lnTo>
                    <a:pt x="2911650" y="0"/>
                  </a:lnTo>
                  <a:lnTo>
                    <a:pt x="2911650" y="1903953"/>
                  </a:lnTo>
                  <a:lnTo>
                    <a:pt x="0" y="1903953"/>
                  </a:lnTo>
                  <a:close/>
                </a:path>
              </a:pathLst>
            </a:custGeom>
            <a:solidFill>
              <a:srgbClr val="FFD3A0"/>
            </a:solidFill>
          </p:spPr>
          <p:txBody>
            <a:bodyPr/>
            <a:lstStyle/>
            <a:p>
              <a:endParaRPr lang="ru-RU"/>
            </a:p>
          </p:txBody>
        </p:sp>
        <p:sp>
          <p:nvSpPr>
            <p:cNvPr id="4" name="TextBox 4"/>
            <p:cNvSpPr txBox="1"/>
            <p:nvPr/>
          </p:nvSpPr>
          <p:spPr>
            <a:xfrm>
              <a:off x="0" y="-38100"/>
              <a:ext cx="2911650" cy="1942053"/>
            </a:xfrm>
            <a:prstGeom prst="rect">
              <a:avLst/>
            </a:prstGeom>
          </p:spPr>
          <p:txBody>
            <a:bodyPr lIns="50800" tIns="50800" rIns="50800" bIns="50800" rtlCol="0" anchor="ctr"/>
            <a:lstStyle/>
            <a:p>
              <a:pPr algn="ctr">
                <a:lnSpc>
                  <a:spcPts val="2660"/>
                </a:lnSpc>
                <a:spcBef>
                  <a:spcPct val="0"/>
                </a:spcBef>
              </a:pPr>
              <a:endParaRPr/>
            </a:p>
          </p:txBody>
        </p:sp>
      </p:grpSp>
      <p:sp>
        <p:nvSpPr>
          <p:cNvPr id="5" name="Freeform 5"/>
          <p:cNvSpPr/>
          <p:nvPr/>
        </p:nvSpPr>
        <p:spPr>
          <a:xfrm>
            <a:off x="11647327" y="797563"/>
            <a:ext cx="5611973" cy="8694606"/>
          </a:xfrm>
          <a:custGeom>
            <a:avLst/>
            <a:gdLst/>
            <a:ahLst/>
            <a:cxnLst/>
            <a:rect l="l" t="t" r="r" b="b"/>
            <a:pathLst>
              <a:path w="5611973" h="8694606">
                <a:moveTo>
                  <a:pt x="0" y="0"/>
                </a:moveTo>
                <a:lnTo>
                  <a:pt x="5611973" y="0"/>
                </a:lnTo>
                <a:lnTo>
                  <a:pt x="5611973" y="8694607"/>
                </a:lnTo>
                <a:lnTo>
                  <a:pt x="0" y="8694607"/>
                </a:lnTo>
                <a:lnTo>
                  <a:pt x="0" y="0"/>
                </a:lnTo>
                <a:close/>
              </a:path>
            </a:pathLst>
          </a:custGeom>
          <a:blipFill>
            <a:blip r:embed="rId2"/>
            <a:stretch>
              <a:fillRect/>
            </a:stretch>
          </a:blipFill>
        </p:spPr>
        <p:txBody>
          <a:bodyPr/>
          <a:lstStyle/>
          <a:p>
            <a:endParaRPr lang="ru-RU"/>
          </a:p>
        </p:txBody>
      </p:sp>
      <p:sp>
        <p:nvSpPr>
          <p:cNvPr id="6" name="TextBox 6"/>
          <p:cNvSpPr txBox="1"/>
          <p:nvPr/>
        </p:nvSpPr>
        <p:spPr>
          <a:xfrm>
            <a:off x="0" y="952300"/>
            <a:ext cx="11729720" cy="1450655"/>
          </a:xfrm>
          <a:prstGeom prst="rect">
            <a:avLst/>
          </a:prstGeom>
        </p:spPr>
        <p:txBody>
          <a:bodyPr lIns="0" tIns="0" rIns="0" bIns="0" rtlCol="0" anchor="t">
            <a:noAutofit/>
          </a:bodyPr>
          <a:lstStyle/>
          <a:p>
            <a:pPr algn="ctr">
              <a:lnSpc>
                <a:spcPts val="7840"/>
              </a:lnSpc>
              <a:spcBef>
                <a:spcPct val="0"/>
              </a:spcBef>
            </a:pPr>
            <a:r>
              <a:rPr lang="it-IT" sz="6000" b="1"/>
              <a:t>zamonaviy yondashuvlar</a:t>
            </a:r>
            <a:endParaRPr lang="en-US" sz="5600">
              <a:solidFill>
                <a:srgbClr val="000000"/>
              </a:solidFill>
              <a:latin typeface="Comic Sans" panose="03000702030302020204"/>
            </a:endParaRPr>
          </a:p>
        </p:txBody>
      </p:sp>
      <p:sp>
        <p:nvSpPr>
          <p:cNvPr id="8" name="TextBox 7">
            <a:extLst>
              <a:ext uri="{FF2B5EF4-FFF2-40B4-BE49-F238E27FC236}">
                <a16:creationId xmlns:a16="http://schemas.microsoft.com/office/drawing/2014/main" id="{8EC039C0-483A-7772-D85D-D61978122505}"/>
              </a:ext>
            </a:extLst>
          </p:cNvPr>
          <p:cNvSpPr txBox="1"/>
          <p:nvPr/>
        </p:nvSpPr>
        <p:spPr>
          <a:xfrm>
            <a:off x="642346" y="2804765"/>
            <a:ext cx="10466479" cy="4832092"/>
          </a:xfrm>
          <a:prstGeom prst="rect">
            <a:avLst/>
          </a:prstGeom>
          <a:noFill/>
        </p:spPr>
        <p:txBody>
          <a:bodyPr wrap="square">
            <a:spAutoFit/>
          </a:bodyPr>
          <a:lstStyle/>
          <a:p>
            <a:r>
              <a:rPr lang="it-IT" sz="4400" dirty="0"/>
              <a:t>- </a:t>
            </a:r>
            <a:r>
              <a:rPr lang="it-IT" sz="4400" b="1" dirty="0" err="1"/>
              <a:t>Texnologik</a:t>
            </a:r>
            <a:r>
              <a:rPr lang="it-IT" sz="4400" b="1" dirty="0"/>
              <a:t> </a:t>
            </a:r>
            <a:r>
              <a:rPr lang="it-IT" sz="4400" b="1" dirty="0" err="1"/>
              <a:t>yordam</a:t>
            </a:r>
            <a:r>
              <a:rPr lang="it-IT" sz="4400" dirty="0"/>
              <a:t>: </a:t>
            </a:r>
            <a:r>
              <a:rPr lang="it-IT" sz="4400" dirty="0" err="1"/>
              <a:t>Maxsus</a:t>
            </a:r>
            <a:r>
              <a:rPr lang="it-IT" sz="4400" dirty="0"/>
              <a:t> </a:t>
            </a:r>
            <a:r>
              <a:rPr lang="it-IT" sz="4400" dirty="0" err="1"/>
              <a:t>dasturiy</a:t>
            </a:r>
            <a:r>
              <a:rPr lang="it-IT" sz="4400" dirty="0"/>
              <a:t> </a:t>
            </a:r>
            <a:r>
              <a:rPr lang="it-IT" sz="4400" dirty="0" err="1"/>
              <a:t>ta’minotlar</a:t>
            </a:r>
            <a:r>
              <a:rPr lang="it-IT" sz="4400" dirty="0"/>
              <a:t> (</a:t>
            </a:r>
            <a:r>
              <a:rPr lang="it-IT" sz="4400" dirty="0" err="1"/>
              <a:t>masalan</a:t>
            </a:r>
            <a:r>
              <a:rPr lang="it-IT" sz="4400" dirty="0"/>
              <a:t>, </a:t>
            </a:r>
            <a:r>
              <a:rPr lang="it-IT" sz="4400" dirty="0" err="1"/>
              <a:t>ovozli</a:t>
            </a:r>
            <a:r>
              <a:rPr lang="it-IT" sz="4400" dirty="0"/>
              <a:t> </a:t>
            </a:r>
            <a:r>
              <a:rPr lang="it-IT" sz="4400" dirty="0" err="1"/>
              <a:t>kitoblar</a:t>
            </a:r>
            <a:r>
              <a:rPr lang="it-IT" sz="4400" dirty="0"/>
              <a:t>, </a:t>
            </a:r>
            <a:r>
              <a:rPr lang="it-IT" sz="4400" dirty="0" err="1"/>
              <a:t>nutqni</a:t>
            </a:r>
            <a:r>
              <a:rPr lang="it-IT" sz="4400" dirty="0"/>
              <a:t> </a:t>
            </a:r>
            <a:r>
              <a:rPr lang="it-IT" sz="4400" dirty="0" err="1"/>
              <a:t>aniqlash</a:t>
            </a:r>
            <a:r>
              <a:rPr lang="it-IT" sz="4400" dirty="0"/>
              <a:t> </a:t>
            </a:r>
            <a:r>
              <a:rPr lang="it-IT" sz="4400" dirty="0" err="1"/>
              <a:t>dasturlari</a:t>
            </a:r>
            <a:r>
              <a:rPr lang="it-IT" sz="4400" dirty="0"/>
              <a:t>) va </a:t>
            </a:r>
            <a:r>
              <a:rPr lang="it-IT" sz="4400" dirty="0" err="1"/>
              <a:t>qurilmalar</a:t>
            </a:r>
            <a:r>
              <a:rPr lang="it-IT" sz="4400" dirty="0"/>
              <a:t> (</a:t>
            </a:r>
            <a:r>
              <a:rPr lang="it-IT" sz="4400" dirty="0" err="1"/>
              <a:t>planshetlar</a:t>
            </a:r>
            <a:r>
              <a:rPr lang="it-IT" sz="4400" dirty="0"/>
              <a:t>, </a:t>
            </a:r>
            <a:r>
              <a:rPr lang="it-IT" sz="4400" dirty="0" err="1"/>
              <a:t>interaktiv</a:t>
            </a:r>
            <a:r>
              <a:rPr lang="it-IT" sz="4400" dirty="0"/>
              <a:t> </a:t>
            </a:r>
            <a:r>
              <a:rPr lang="it-IT" sz="4400" dirty="0" err="1"/>
              <a:t>doskalar</a:t>
            </a:r>
            <a:r>
              <a:rPr lang="it-IT" sz="4400" dirty="0"/>
              <a:t>).  </a:t>
            </a:r>
            <a:br>
              <a:rPr lang="it-IT" sz="4400" dirty="0"/>
            </a:br>
            <a:r>
              <a:rPr lang="it-IT" sz="4400" dirty="0"/>
              <a:t>- </a:t>
            </a:r>
            <a:r>
              <a:rPr lang="it-IT" sz="4400" b="1" dirty="0" err="1"/>
              <a:t>Differensial</a:t>
            </a:r>
            <a:r>
              <a:rPr lang="it-IT" sz="4400" b="1" dirty="0"/>
              <a:t> </a:t>
            </a:r>
            <a:r>
              <a:rPr lang="it-IT" sz="4400" b="1" dirty="0" err="1"/>
              <a:t>o‘qitish</a:t>
            </a:r>
            <a:r>
              <a:rPr lang="it-IT" sz="4400" dirty="0"/>
              <a:t>: </a:t>
            </a:r>
            <a:r>
              <a:rPr lang="it-IT" sz="4400" dirty="0" err="1"/>
              <a:t>O‘qituvchi</a:t>
            </a:r>
            <a:r>
              <a:rPr lang="it-IT" sz="4400" dirty="0"/>
              <a:t> </a:t>
            </a:r>
            <a:r>
              <a:rPr lang="it-IT" sz="4400" dirty="0" err="1"/>
              <a:t>bir</a:t>
            </a:r>
            <a:r>
              <a:rPr lang="it-IT" sz="4400" dirty="0"/>
              <a:t> </a:t>
            </a:r>
            <a:r>
              <a:rPr lang="it-IT" sz="4400" dirty="0" err="1"/>
              <a:t>sinfda</a:t>
            </a:r>
            <a:r>
              <a:rPr lang="it-IT" sz="4400" dirty="0"/>
              <a:t> </a:t>
            </a:r>
            <a:r>
              <a:rPr lang="it-IT" sz="4400" dirty="0" err="1"/>
              <a:t>turli</a:t>
            </a:r>
            <a:r>
              <a:rPr lang="it-IT" sz="4400" dirty="0"/>
              <a:t> </a:t>
            </a:r>
            <a:r>
              <a:rPr lang="it-IT" sz="4400" dirty="0" err="1"/>
              <a:t>darajadagi</a:t>
            </a:r>
            <a:r>
              <a:rPr lang="it-IT" sz="4400" dirty="0"/>
              <a:t> </a:t>
            </a:r>
            <a:r>
              <a:rPr lang="it-IT" sz="4400" dirty="0" err="1"/>
              <a:t>bolalarga</a:t>
            </a:r>
            <a:r>
              <a:rPr lang="it-IT" sz="4400" dirty="0"/>
              <a:t> </a:t>
            </a:r>
            <a:r>
              <a:rPr lang="it-IT" sz="4400" dirty="0" err="1"/>
              <a:t>mos</a:t>
            </a:r>
            <a:r>
              <a:rPr lang="it-IT" sz="4400" dirty="0"/>
              <a:t> </a:t>
            </a:r>
            <a:r>
              <a:rPr lang="it-IT" sz="4400" dirty="0" err="1"/>
              <a:t>dars</a:t>
            </a:r>
            <a:r>
              <a:rPr lang="it-IT" sz="4400" dirty="0"/>
              <a:t> </a:t>
            </a:r>
            <a:r>
              <a:rPr lang="it-IT" sz="4400" dirty="0" err="1"/>
              <a:t>usullarini</a:t>
            </a:r>
            <a:r>
              <a:rPr lang="it-IT" sz="4400" dirty="0"/>
              <a:t> </a:t>
            </a:r>
            <a:r>
              <a:rPr lang="it-IT" sz="4400" dirty="0" err="1"/>
              <a:t>qo‘llaydi</a:t>
            </a:r>
            <a:r>
              <a:rPr lang="it-IT" sz="4400" dirty="0"/>
              <a:t>.  </a:t>
            </a:r>
            <a:endParaRPr lang="ru-RU" sz="4400" dirty="0"/>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5A5"/>
        </a:solidFill>
        <a:effectLst/>
      </p:bgPr>
    </p:bg>
    <p:spTree>
      <p:nvGrpSpPr>
        <p:cNvPr id="1" name=""/>
        <p:cNvGrpSpPr/>
        <p:nvPr/>
      </p:nvGrpSpPr>
      <p:grpSpPr>
        <a:xfrm>
          <a:off x="0" y="0"/>
          <a:ext cx="0" cy="0"/>
          <a:chOff x="0" y="0"/>
          <a:chExt cx="0" cy="0"/>
        </a:xfrm>
      </p:grpSpPr>
      <p:grpSp>
        <p:nvGrpSpPr>
          <p:cNvPr id="2" name="Group 2"/>
          <p:cNvGrpSpPr/>
          <p:nvPr/>
        </p:nvGrpSpPr>
        <p:grpSpPr>
          <a:xfrm>
            <a:off x="228741" y="1096961"/>
            <a:ext cx="11055173" cy="7229071"/>
            <a:chOff x="0" y="0"/>
            <a:chExt cx="2911650" cy="1903953"/>
          </a:xfrm>
        </p:grpSpPr>
        <p:sp>
          <p:nvSpPr>
            <p:cNvPr id="3" name="Freeform 3"/>
            <p:cNvSpPr/>
            <p:nvPr/>
          </p:nvSpPr>
          <p:spPr>
            <a:xfrm>
              <a:off x="0" y="0"/>
              <a:ext cx="2911650" cy="1903953"/>
            </a:xfrm>
            <a:custGeom>
              <a:avLst/>
              <a:gdLst/>
              <a:ahLst/>
              <a:cxnLst/>
              <a:rect l="l" t="t" r="r" b="b"/>
              <a:pathLst>
                <a:path w="2911650" h="1903953">
                  <a:moveTo>
                    <a:pt x="0" y="0"/>
                  </a:moveTo>
                  <a:lnTo>
                    <a:pt x="2911650" y="0"/>
                  </a:lnTo>
                  <a:lnTo>
                    <a:pt x="2911650" y="1903953"/>
                  </a:lnTo>
                  <a:lnTo>
                    <a:pt x="0" y="1903953"/>
                  </a:lnTo>
                  <a:close/>
                </a:path>
              </a:pathLst>
            </a:custGeom>
            <a:solidFill>
              <a:srgbClr val="FFD3A0"/>
            </a:solidFill>
          </p:spPr>
          <p:txBody>
            <a:bodyPr/>
            <a:lstStyle/>
            <a:p>
              <a:endParaRPr lang="ru-RU"/>
            </a:p>
          </p:txBody>
        </p:sp>
        <p:sp>
          <p:nvSpPr>
            <p:cNvPr id="4" name="TextBox 4"/>
            <p:cNvSpPr txBox="1"/>
            <p:nvPr/>
          </p:nvSpPr>
          <p:spPr>
            <a:xfrm>
              <a:off x="0" y="-38100"/>
              <a:ext cx="2911650" cy="1942053"/>
            </a:xfrm>
            <a:prstGeom prst="rect">
              <a:avLst/>
            </a:prstGeom>
          </p:spPr>
          <p:txBody>
            <a:bodyPr lIns="50800" tIns="50800" rIns="50800" bIns="50800" rtlCol="0" anchor="ctr"/>
            <a:lstStyle/>
            <a:p>
              <a:pPr algn="ctr">
                <a:lnSpc>
                  <a:spcPts val="2660"/>
                </a:lnSpc>
                <a:spcBef>
                  <a:spcPct val="0"/>
                </a:spcBef>
              </a:pPr>
              <a:endParaRPr/>
            </a:p>
          </p:txBody>
        </p:sp>
      </p:grpSp>
      <p:sp>
        <p:nvSpPr>
          <p:cNvPr id="6" name="TextBox 6"/>
          <p:cNvSpPr txBox="1"/>
          <p:nvPr/>
        </p:nvSpPr>
        <p:spPr>
          <a:xfrm>
            <a:off x="0" y="952300"/>
            <a:ext cx="11729720" cy="1450655"/>
          </a:xfrm>
          <a:prstGeom prst="rect">
            <a:avLst/>
          </a:prstGeom>
        </p:spPr>
        <p:txBody>
          <a:bodyPr lIns="0" tIns="0" rIns="0" bIns="0" rtlCol="0" anchor="t">
            <a:noAutofit/>
          </a:bodyPr>
          <a:lstStyle/>
          <a:p>
            <a:pPr algn="ctr">
              <a:lnSpc>
                <a:spcPts val="7840"/>
              </a:lnSpc>
              <a:spcBef>
                <a:spcPct val="0"/>
              </a:spcBef>
            </a:pPr>
            <a:r>
              <a:rPr lang="it-IT" sz="6000" b="1"/>
              <a:t>zamonaviy yondashuvlar</a:t>
            </a:r>
            <a:endParaRPr lang="en-US" sz="5600">
              <a:solidFill>
                <a:srgbClr val="000000"/>
              </a:solidFill>
              <a:latin typeface="Comic Sans" panose="03000702030302020204"/>
            </a:endParaRPr>
          </a:p>
        </p:txBody>
      </p:sp>
      <p:sp>
        <p:nvSpPr>
          <p:cNvPr id="8" name="TextBox 7">
            <a:extLst>
              <a:ext uri="{FF2B5EF4-FFF2-40B4-BE49-F238E27FC236}">
                <a16:creationId xmlns:a16="http://schemas.microsoft.com/office/drawing/2014/main" id="{8EC039C0-483A-7772-D85D-D61978122505}"/>
              </a:ext>
            </a:extLst>
          </p:cNvPr>
          <p:cNvSpPr txBox="1"/>
          <p:nvPr/>
        </p:nvSpPr>
        <p:spPr>
          <a:xfrm>
            <a:off x="642346" y="2804765"/>
            <a:ext cx="10466479" cy="4832092"/>
          </a:xfrm>
          <a:prstGeom prst="rect">
            <a:avLst/>
          </a:prstGeom>
          <a:noFill/>
        </p:spPr>
        <p:txBody>
          <a:bodyPr wrap="square">
            <a:spAutoFit/>
          </a:bodyPr>
          <a:lstStyle/>
          <a:p>
            <a:r>
              <a:rPr lang="it-IT" sz="4400"/>
              <a:t>- </a:t>
            </a:r>
            <a:r>
              <a:rPr lang="it-IT" sz="4400" b="1"/>
              <a:t>Ota-onalar bilan hamkorlik</a:t>
            </a:r>
            <a:r>
              <a:rPr lang="it-IT" sz="4400"/>
              <a:t>: Ota-onalar ta’lim jarayonida faol ishtirok etadi, masalan, uy vazifalarida yordam berish yoki psixologik qo‘llab-quvvatlash.  </a:t>
            </a:r>
            <a:br>
              <a:rPr lang="it-IT" sz="4400"/>
            </a:br>
            <a:r>
              <a:rPr lang="it-IT" sz="4400"/>
              <a:t>- </a:t>
            </a:r>
            <a:r>
              <a:rPr lang="it-IT" sz="4400" b="1"/>
              <a:t>Ijtimoiy integratsiya</a:t>
            </a:r>
            <a:r>
              <a:rPr lang="it-IT" sz="4400"/>
              <a:t>: Bolalarni tengdoshlari bilan muloqotga jalb qilish orqali ijtimoiy ko‘nikmalarini rivojlantirish.  </a:t>
            </a:r>
            <a:endParaRPr lang="ru-RU" sz="4400" dirty="0"/>
          </a:p>
        </p:txBody>
      </p:sp>
      <p:sp>
        <p:nvSpPr>
          <p:cNvPr id="9" name="Freeform 5">
            <a:extLst>
              <a:ext uri="{FF2B5EF4-FFF2-40B4-BE49-F238E27FC236}">
                <a16:creationId xmlns:a16="http://schemas.microsoft.com/office/drawing/2014/main" id="{CEA37859-F865-C0A0-B31F-24D1EB9D2F49}"/>
              </a:ext>
            </a:extLst>
          </p:cNvPr>
          <p:cNvSpPr/>
          <p:nvPr/>
        </p:nvSpPr>
        <p:spPr>
          <a:xfrm>
            <a:off x="12255864" y="540418"/>
            <a:ext cx="5389790" cy="9206163"/>
          </a:xfrm>
          <a:custGeom>
            <a:avLst/>
            <a:gdLst/>
            <a:ahLst/>
            <a:cxnLst/>
            <a:rect l="l" t="t" r="r" b="b"/>
            <a:pathLst>
              <a:path w="5389790" h="9206163">
                <a:moveTo>
                  <a:pt x="0" y="0"/>
                </a:moveTo>
                <a:lnTo>
                  <a:pt x="5389790" y="0"/>
                </a:lnTo>
                <a:lnTo>
                  <a:pt x="5389790" y="9206162"/>
                </a:lnTo>
                <a:lnTo>
                  <a:pt x="0" y="9206162"/>
                </a:lnTo>
                <a:lnTo>
                  <a:pt x="0" y="0"/>
                </a:lnTo>
                <a:close/>
              </a:path>
            </a:pathLst>
          </a:custGeom>
          <a:blipFill>
            <a:blip r:embed="rId2"/>
            <a:stretch>
              <a:fillRect/>
            </a:stretch>
          </a:blipFill>
        </p:spPr>
        <p:txBody>
          <a:bodyPr/>
          <a:lstStyle/>
          <a:p>
            <a:endParaRPr lang="ru-RU"/>
          </a:p>
        </p:txBody>
      </p:sp>
    </p:spTree>
    <p:extLst>
      <p:ext uri="{BB962C8B-B14F-4D97-AF65-F5344CB8AC3E}">
        <p14:creationId xmlns:p14="http://schemas.microsoft.com/office/powerpoint/2010/main" val="411034258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04127" y="1028700"/>
            <a:ext cx="11857162" cy="8946573"/>
            <a:chOff x="0" y="0"/>
            <a:chExt cx="2911650" cy="1903953"/>
          </a:xfrm>
        </p:grpSpPr>
        <p:sp>
          <p:nvSpPr>
            <p:cNvPr id="3" name="Freeform 3"/>
            <p:cNvSpPr/>
            <p:nvPr/>
          </p:nvSpPr>
          <p:spPr>
            <a:xfrm>
              <a:off x="0" y="0"/>
              <a:ext cx="2911650" cy="1903953"/>
            </a:xfrm>
            <a:custGeom>
              <a:avLst/>
              <a:gdLst/>
              <a:ahLst/>
              <a:cxnLst/>
              <a:rect l="l" t="t" r="r" b="b"/>
              <a:pathLst>
                <a:path w="2911650" h="1903953">
                  <a:moveTo>
                    <a:pt x="0" y="0"/>
                  </a:moveTo>
                  <a:lnTo>
                    <a:pt x="2911650" y="0"/>
                  </a:lnTo>
                  <a:lnTo>
                    <a:pt x="2911650" y="1903953"/>
                  </a:lnTo>
                  <a:lnTo>
                    <a:pt x="0" y="1903953"/>
                  </a:lnTo>
                  <a:close/>
                </a:path>
              </a:pathLst>
            </a:custGeom>
            <a:solidFill>
              <a:srgbClr val="FBA982"/>
            </a:solidFill>
          </p:spPr>
          <p:txBody>
            <a:bodyPr/>
            <a:lstStyle/>
            <a:p>
              <a:endParaRPr lang="ru-RU"/>
            </a:p>
          </p:txBody>
        </p:sp>
        <p:sp>
          <p:nvSpPr>
            <p:cNvPr id="4" name="TextBox 4"/>
            <p:cNvSpPr txBox="1"/>
            <p:nvPr/>
          </p:nvSpPr>
          <p:spPr>
            <a:xfrm>
              <a:off x="0" y="-38100"/>
              <a:ext cx="2911650" cy="1942053"/>
            </a:xfrm>
            <a:prstGeom prst="rect">
              <a:avLst/>
            </a:prstGeom>
          </p:spPr>
          <p:txBody>
            <a:bodyPr lIns="50800" tIns="50800" rIns="50800" bIns="50800" rtlCol="0" anchor="ctr"/>
            <a:lstStyle/>
            <a:p>
              <a:pPr algn="ctr">
                <a:lnSpc>
                  <a:spcPts val="2660"/>
                </a:lnSpc>
                <a:spcBef>
                  <a:spcPct val="0"/>
                </a:spcBef>
              </a:pPr>
              <a:endParaRPr/>
            </a:p>
          </p:txBody>
        </p:sp>
      </p:grpSp>
      <p:sp>
        <p:nvSpPr>
          <p:cNvPr id="5" name="Freeform 5"/>
          <p:cNvSpPr/>
          <p:nvPr/>
        </p:nvSpPr>
        <p:spPr>
          <a:xfrm>
            <a:off x="1028700" y="516652"/>
            <a:ext cx="5133337" cy="9287288"/>
          </a:xfrm>
          <a:custGeom>
            <a:avLst/>
            <a:gdLst/>
            <a:ahLst/>
            <a:cxnLst/>
            <a:rect l="l" t="t" r="r" b="b"/>
            <a:pathLst>
              <a:path w="5133337" h="9287288">
                <a:moveTo>
                  <a:pt x="0" y="0"/>
                </a:moveTo>
                <a:lnTo>
                  <a:pt x="5133337" y="0"/>
                </a:lnTo>
                <a:lnTo>
                  <a:pt x="5133337" y="9287288"/>
                </a:lnTo>
                <a:lnTo>
                  <a:pt x="0" y="9287288"/>
                </a:lnTo>
                <a:lnTo>
                  <a:pt x="0" y="0"/>
                </a:lnTo>
                <a:close/>
              </a:path>
            </a:pathLst>
          </a:custGeom>
          <a:blipFill>
            <a:blip r:embed="rId2"/>
            <a:stretch>
              <a:fillRect/>
            </a:stretch>
          </a:blipFill>
        </p:spPr>
        <p:txBody>
          <a:bodyPr/>
          <a:lstStyle/>
          <a:p>
            <a:endParaRPr lang="ru-RU"/>
          </a:p>
        </p:txBody>
      </p:sp>
      <p:sp>
        <p:nvSpPr>
          <p:cNvPr id="6" name="TextBox 6"/>
          <p:cNvSpPr txBox="1"/>
          <p:nvPr/>
        </p:nvSpPr>
        <p:spPr>
          <a:xfrm>
            <a:off x="7116603" y="1028700"/>
            <a:ext cx="10986776" cy="1951432"/>
          </a:xfrm>
          <a:prstGeom prst="rect">
            <a:avLst/>
          </a:prstGeom>
        </p:spPr>
        <p:txBody>
          <a:bodyPr lIns="0" tIns="0" rIns="0" bIns="0" rtlCol="0" anchor="t">
            <a:spAutoFit/>
          </a:bodyPr>
          <a:lstStyle/>
          <a:p>
            <a:pPr algn="ctr">
              <a:lnSpc>
                <a:spcPts val="7840"/>
              </a:lnSpc>
              <a:spcBef>
                <a:spcPct val="0"/>
              </a:spcBef>
            </a:pPr>
            <a:r>
              <a:rPr lang="it-IT" sz="6000" b="1"/>
              <a:t>O‘zbekistondagi amaliyot va qonunchilik asoslari</a:t>
            </a:r>
            <a:r>
              <a:rPr lang="it-IT" sz="6000"/>
              <a:t>  </a:t>
            </a:r>
            <a:endParaRPr lang="en-US" sz="5600">
              <a:solidFill>
                <a:srgbClr val="000000"/>
              </a:solidFill>
              <a:latin typeface="Comic Sans" panose="03000702030302020204"/>
            </a:endParaRPr>
          </a:p>
        </p:txBody>
      </p:sp>
      <p:sp>
        <p:nvSpPr>
          <p:cNvPr id="8" name="TextBox 7">
            <a:extLst>
              <a:ext uri="{FF2B5EF4-FFF2-40B4-BE49-F238E27FC236}">
                <a16:creationId xmlns:a16="http://schemas.microsoft.com/office/drawing/2014/main" id="{A4A0A4D4-8564-2101-2A89-14C4FB1F9563}"/>
              </a:ext>
            </a:extLst>
          </p:cNvPr>
          <p:cNvSpPr txBox="1"/>
          <p:nvPr/>
        </p:nvSpPr>
        <p:spPr>
          <a:xfrm>
            <a:off x="6404578" y="3465711"/>
            <a:ext cx="11524463" cy="6186309"/>
          </a:xfrm>
          <a:prstGeom prst="rect">
            <a:avLst/>
          </a:prstGeom>
          <a:noFill/>
        </p:spPr>
        <p:txBody>
          <a:bodyPr wrap="square">
            <a:spAutoFit/>
          </a:bodyPr>
          <a:lstStyle/>
          <a:p>
            <a:r>
              <a:rPr lang="it-IT" sz="3600" dirty="0" err="1"/>
              <a:t>O‘zbekiston</a:t>
            </a:r>
            <a:r>
              <a:rPr lang="it-IT" sz="3600" dirty="0"/>
              <a:t> </a:t>
            </a:r>
            <a:r>
              <a:rPr lang="it-IT" sz="3600" dirty="0" err="1"/>
              <a:t>Respublikasida</a:t>
            </a:r>
            <a:r>
              <a:rPr lang="it-IT" sz="3600" dirty="0"/>
              <a:t> ATEB </a:t>
            </a:r>
            <a:r>
              <a:rPr lang="it-IT" sz="3600" dirty="0" err="1"/>
              <a:t>bo‘lgan</a:t>
            </a:r>
            <a:r>
              <a:rPr lang="it-IT" sz="3600" dirty="0"/>
              <a:t> </a:t>
            </a:r>
            <a:r>
              <a:rPr lang="it-IT" sz="3600" dirty="0" err="1"/>
              <a:t>bolalarni</a:t>
            </a:r>
            <a:r>
              <a:rPr lang="it-IT" sz="3600" dirty="0"/>
              <a:t> </a:t>
            </a:r>
            <a:r>
              <a:rPr lang="it-IT" sz="3600" dirty="0" err="1"/>
              <a:t>qo‘llab-quvvatlash</a:t>
            </a:r>
            <a:r>
              <a:rPr lang="it-IT" sz="3600" dirty="0"/>
              <a:t> “</a:t>
            </a:r>
            <a:r>
              <a:rPr lang="it-IT" sz="3600" dirty="0" err="1"/>
              <a:t>Ta’lim</a:t>
            </a:r>
            <a:r>
              <a:rPr lang="it-IT" sz="3600" dirty="0"/>
              <a:t> </a:t>
            </a:r>
            <a:r>
              <a:rPr lang="it-IT" sz="3600" dirty="0" err="1"/>
              <a:t>to‘g‘risida”gi</a:t>
            </a:r>
            <a:r>
              <a:rPr lang="it-IT" sz="3600" dirty="0"/>
              <a:t> </a:t>
            </a:r>
            <a:r>
              <a:rPr lang="it-IT" sz="3600" dirty="0" err="1"/>
              <a:t>qonun</a:t>
            </a:r>
            <a:r>
              <a:rPr lang="it-IT" sz="3600" dirty="0"/>
              <a:t> va “</a:t>
            </a:r>
            <a:r>
              <a:rPr lang="it-IT" sz="3600" dirty="0" err="1"/>
              <a:t>Nogironlarning</a:t>
            </a:r>
            <a:r>
              <a:rPr lang="it-IT" sz="3600" dirty="0"/>
              <a:t> </a:t>
            </a:r>
            <a:r>
              <a:rPr lang="it-IT" sz="3600" dirty="0" err="1"/>
              <a:t>huquqlari</a:t>
            </a:r>
            <a:r>
              <a:rPr lang="it-IT" sz="3600" dirty="0"/>
              <a:t> </a:t>
            </a:r>
            <a:r>
              <a:rPr lang="it-IT" sz="3600" dirty="0" err="1"/>
              <a:t>to‘g‘risida”gi</a:t>
            </a:r>
            <a:r>
              <a:rPr lang="it-IT" sz="3600" dirty="0"/>
              <a:t> </a:t>
            </a:r>
            <a:r>
              <a:rPr lang="it-IT" sz="3600" dirty="0" err="1"/>
              <a:t>qonunga</a:t>
            </a:r>
            <a:r>
              <a:rPr lang="it-IT" sz="3600" dirty="0"/>
              <a:t> </a:t>
            </a:r>
            <a:r>
              <a:rPr lang="it-IT" sz="3600" dirty="0" err="1"/>
              <a:t>asoslanadi</a:t>
            </a:r>
            <a:r>
              <a:rPr lang="it-IT" sz="3600" dirty="0"/>
              <a:t>. </a:t>
            </a:r>
            <a:r>
              <a:rPr lang="it-IT" sz="3600" dirty="0" err="1"/>
              <a:t>Quyidagi</a:t>
            </a:r>
            <a:r>
              <a:rPr lang="it-IT" sz="3600" dirty="0"/>
              <a:t> </a:t>
            </a:r>
            <a:r>
              <a:rPr lang="it-IT" sz="3600" dirty="0" err="1"/>
              <a:t>choralar</a:t>
            </a:r>
            <a:r>
              <a:rPr lang="it-IT" sz="3600" dirty="0"/>
              <a:t> </a:t>
            </a:r>
            <a:r>
              <a:rPr lang="it-IT" sz="3600" dirty="0" err="1"/>
              <a:t>ko‘rilmoqda</a:t>
            </a:r>
            <a:r>
              <a:rPr lang="it-IT" sz="3600" dirty="0"/>
              <a:t>:  </a:t>
            </a:r>
            <a:br>
              <a:rPr lang="it-IT" sz="3600" dirty="0"/>
            </a:br>
            <a:r>
              <a:rPr lang="it-IT" sz="3600" dirty="0"/>
              <a:t>- </a:t>
            </a:r>
            <a:r>
              <a:rPr lang="it-IT" sz="3600" dirty="0" err="1"/>
              <a:t>Inklyuziv</a:t>
            </a:r>
            <a:r>
              <a:rPr lang="it-IT" sz="3600" dirty="0"/>
              <a:t> </a:t>
            </a:r>
            <a:r>
              <a:rPr lang="it-IT" sz="3600" dirty="0" err="1"/>
              <a:t>ta’limni</a:t>
            </a:r>
            <a:r>
              <a:rPr lang="it-IT" sz="3600" dirty="0"/>
              <a:t> rivojlantirish </a:t>
            </a:r>
            <a:r>
              <a:rPr lang="it-IT" sz="3600" dirty="0" err="1"/>
              <a:t>bo‘yicha</a:t>
            </a:r>
            <a:r>
              <a:rPr lang="it-IT" sz="3600" dirty="0"/>
              <a:t> </a:t>
            </a:r>
            <a:r>
              <a:rPr lang="it-IT" sz="3600" dirty="0" err="1"/>
              <a:t>davlat</a:t>
            </a:r>
            <a:r>
              <a:rPr lang="it-IT" sz="3600" dirty="0"/>
              <a:t> </a:t>
            </a:r>
            <a:r>
              <a:rPr lang="it-IT" sz="3600" dirty="0" err="1"/>
              <a:t>dasturlari</a:t>
            </a:r>
            <a:r>
              <a:rPr lang="it-IT" sz="3600" dirty="0"/>
              <a:t> </a:t>
            </a:r>
            <a:r>
              <a:rPr lang="it-IT" sz="3600" dirty="0" err="1"/>
              <a:t>joriy</a:t>
            </a:r>
            <a:r>
              <a:rPr lang="it-IT" sz="3600" dirty="0"/>
              <a:t> </a:t>
            </a:r>
            <a:r>
              <a:rPr lang="it-IT" sz="3600" dirty="0" err="1"/>
              <a:t>etilmoqda</a:t>
            </a:r>
            <a:r>
              <a:rPr lang="it-IT" sz="3600" dirty="0"/>
              <a:t>.  </a:t>
            </a:r>
            <a:br>
              <a:rPr lang="it-IT" sz="3600" dirty="0"/>
            </a:br>
            <a:r>
              <a:rPr lang="it-IT" sz="3600" dirty="0"/>
              <a:t>- </a:t>
            </a:r>
            <a:r>
              <a:rPr lang="it-IT" sz="3600" dirty="0" err="1"/>
              <a:t>Maxsus</a:t>
            </a:r>
            <a:r>
              <a:rPr lang="it-IT" sz="3600" dirty="0"/>
              <a:t> </a:t>
            </a:r>
            <a:r>
              <a:rPr lang="it-IT" sz="3600" dirty="0" err="1"/>
              <a:t>ta’lim</a:t>
            </a:r>
            <a:r>
              <a:rPr lang="it-IT" sz="3600" dirty="0"/>
              <a:t> </a:t>
            </a:r>
            <a:r>
              <a:rPr lang="it-IT" sz="3600" dirty="0" err="1"/>
              <a:t>muassasalari</a:t>
            </a:r>
            <a:r>
              <a:rPr lang="it-IT" sz="3600" dirty="0"/>
              <a:t> va </a:t>
            </a:r>
            <a:r>
              <a:rPr lang="it-IT" sz="3600" dirty="0" err="1"/>
              <a:t>reabilitatsiya</a:t>
            </a:r>
            <a:r>
              <a:rPr lang="it-IT" sz="3600" dirty="0"/>
              <a:t> </a:t>
            </a:r>
            <a:r>
              <a:rPr lang="it-IT" sz="3600" dirty="0" err="1"/>
              <a:t>markazlari</a:t>
            </a:r>
            <a:r>
              <a:rPr lang="it-IT" sz="3600" dirty="0"/>
              <a:t> </a:t>
            </a:r>
            <a:r>
              <a:rPr lang="it-IT" sz="3600" dirty="0" err="1"/>
              <a:t>tashkil</a:t>
            </a:r>
            <a:r>
              <a:rPr lang="it-IT" sz="3600" dirty="0"/>
              <a:t> </a:t>
            </a:r>
            <a:r>
              <a:rPr lang="it-IT" sz="3600" dirty="0" err="1"/>
              <a:t>etilmoqda</a:t>
            </a:r>
            <a:r>
              <a:rPr lang="it-IT" sz="3600" dirty="0"/>
              <a:t>.  </a:t>
            </a:r>
            <a:br>
              <a:rPr lang="it-IT" sz="3600" dirty="0"/>
            </a:br>
            <a:r>
              <a:rPr lang="it-IT" sz="3600" dirty="0"/>
              <a:t>- </a:t>
            </a:r>
            <a:r>
              <a:rPr lang="it-IT" sz="3600" dirty="0" err="1"/>
              <a:t>Pedagoglar</a:t>
            </a:r>
            <a:r>
              <a:rPr lang="it-IT" sz="3600" dirty="0"/>
              <a:t> </a:t>
            </a:r>
            <a:r>
              <a:rPr lang="it-IT" sz="3600" dirty="0" err="1"/>
              <a:t>uchun</a:t>
            </a:r>
            <a:r>
              <a:rPr lang="it-IT" sz="3600" dirty="0"/>
              <a:t> </a:t>
            </a:r>
            <a:r>
              <a:rPr lang="it-IT" sz="3600" dirty="0" err="1"/>
              <a:t>maxsus</a:t>
            </a:r>
            <a:r>
              <a:rPr lang="it-IT" sz="3600" dirty="0"/>
              <a:t> </a:t>
            </a:r>
            <a:r>
              <a:rPr lang="it-IT" sz="3600" dirty="0" err="1"/>
              <a:t>ta’lim</a:t>
            </a:r>
            <a:r>
              <a:rPr lang="it-IT" sz="3600" dirty="0"/>
              <a:t> </a:t>
            </a:r>
            <a:r>
              <a:rPr lang="it-IT" sz="3600" dirty="0" err="1"/>
              <a:t>usullarini</a:t>
            </a:r>
            <a:r>
              <a:rPr lang="it-IT" sz="3600" dirty="0"/>
              <a:t> </a:t>
            </a:r>
            <a:r>
              <a:rPr lang="it-IT" sz="3600" dirty="0" err="1"/>
              <a:t>o‘rgatish</a:t>
            </a:r>
            <a:r>
              <a:rPr lang="it-IT" sz="3600" dirty="0"/>
              <a:t> </a:t>
            </a:r>
            <a:r>
              <a:rPr lang="it-IT" sz="3600" dirty="0" err="1"/>
              <a:t>bo‘yicha</a:t>
            </a:r>
            <a:r>
              <a:rPr lang="it-IT" sz="3600" dirty="0"/>
              <a:t> </a:t>
            </a:r>
            <a:r>
              <a:rPr lang="it-IT" sz="3600" dirty="0" err="1"/>
              <a:t>treninglar</a:t>
            </a:r>
            <a:r>
              <a:rPr lang="it-IT" sz="3600" dirty="0"/>
              <a:t> </a:t>
            </a:r>
            <a:r>
              <a:rPr lang="it-IT" sz="3600" dirty="0" err="1"/>
              <a:t>o‘tkazilmoqda</a:t>
            </a:r>
            <a:r>
              <a:rPr lang="it-IT" sz="3600" dirty="0"/>
              <a:t>.  </a:t>
            </a:r>
            <a:br>
              <a:rPr lang="it-IT" sz="3600" dirty="0"/>
            </a:br>
            <a:endParaRPr lang="ru-RU"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BBA2"/>
        </a:solidFill>
        <a:effectLst/>
      </p:bgPr>
    </p:bg>
    <p:spTree>
      <p:nvGrpSpPr>
        <p:cNvPr id="1" name=""/>
        <p:cNvGrpSpPr/>
        <p:nvPr/>
      </p:nvGrpSpPr>
      <p:grpSpPr>
        <a:xfrm>
          <a:off x="0" y="0"/>
          <a:ext cx="0" cy="0"/>
          <a:chOff x="0" y="0"/>
          <a:chExt cx="0" cy="0"/>
        </a:xfrm>
      </p:grpSpPr>
      <p:grpSp>
        <p:nvGrpSpPr>
          <p:cNvPr id="2" name="Group 2"/>
          <p:cNvGrpSpPr/>
          <p:nvPr/>
        </p:nvGrpSpPr>
        <p:grpSpPr>
          <a:xfrm>
            <a:off x="-47625" y="-384086"/>
            <a:ext cx="10876244" cy="3826102"/>
            <a:chOff x="0" y="0"/>
            <a:chExt cx="2864525" cy="1007698"/>
          </a:xfrm>
        </p:grpSpPr>
        <p:sp>
          <p:nvSpPr>
            <p:cNvPr id="3" name="Freeform 3"/>
            <p:cNvSpPr/>
            <p:nvPr/>
          </p:nvSpPr>
          <p:spPr>
            <a:xfrm>
              <a:off x="0" y="0"/>
              <a:ext cx="2864525" cy="1007698"/>
            </a:xfrm>
            <a:custGeom>
              <a:avLst/>
              <a:gdLst/>
              <a:ahLst/>
              <a:cxnLst/>
              <a:rect l="l" t="t" r="r" b="b"/>
              <a:pathLst>
                <a:path w="2864525" h="1007698">
                  <a:moveTo>
                    <a:pt x="0" y="0"/>
                  </a:moveTo>
                  <a:lnTo>
                    <a:pt x="2864525" y="0"/>
                  </a:lnTo>
                  <a:lnTo>
                    <a:pt x="2864525" y="1007698"/>
                  </a:lnTo>
                  <a:lnTo>
                    <a:pt x="0" y="1007698"/>
                  </a:lnTo>
                  <a:close/>
                </a:path>
              </a:pathLst>
            </a:custGeom>
            <a:solidFill>
              <a:srgbClr val="F6E8C4"/>
            </a:solidFill>
          </p:spPr>
          <p:txBody>
            <a:bodyPr/>
            <a:lstStyle/>
            <a:p>
              <a:endParaRPr lang="ru-RU" b="1"/>
            </a:p>
          </p:txBody>
        </p:sp>
        <p:sp>
          <p:nvSpPr>
            <p:cNvPr id="4" name="TextBox 4"/>
            <p:cNvSpPr txBox="1"/>
            <p:nvPr/>
          </p:nvSpPr>
          <p:spPr>
            <a:xfrm>
              <a:off x="0" y="-104775"/>
              <a:ext cx="2864525" cy="1112473"/>
            </a:xfrm>
            <a:prstGeom prst="rect">
              <a:avLst/>
            </a:prstGeom>
          </p:spPr>
          <p:txBody>
            <a:bodyPr lIns="50800" tIns="50800" rIns="50800" bIns="50800" rtlCol="0" anchor="ctr"/>
            <a:lstStyle/>
            <a:p>
              <a:pPr algn="ctr">
                <a:lnSpc>
                  <a:spcPts val="7840"/>
                </a:lnSpc>
                <a:spcBef>
                  <a:spcPct val="0"/>
                </a:spcBef>
              </a:pPr>
              <a:endParaRPr lang="en-US" sz="5600" b="1" dirty="0">
                <a:solidFill>
                  <a:srgbClr val="000000"/>
                </a:solidFill>
                <a:latin typeface="Comic Sans Bold" panose="02000000000000000000"/>
              </a:endParaRPr>
            </a:p>
          </p:txBody>
        </p:sp>
      </p:grpSp>
      <p:grpSp>
        <p:nvGrpSpPr>
          <p:cNvPr id="5" name="Group 5"/>
          <p:cNvGrpSpPr/>
          <p:nvPr/>
        </p:nvGrpSpPr>
        <p:grpSpPr>
          <a:xfrm>
            <a:off x="-47625" y="2552701"/>
            <a:ext cx="10876244" cy="7467600"/>
            <a:chOff x="0" y="0"/>
            <a:chExt cx="2911650" cy="1903953"/>
          </a:xfrm>
        </p:grpSpPr>
        <p:sp>
          <p:nvSpPr>
            <p:cNvPr id="6" name="Freeform 6"/>
            <p:cNvSpPr/>
            <p:nvPr/>
          </p:nvSpPr>
          <p:spPr>
            <a:xfrm>
              <a:off x="0" y="0"/>
              <a:ext cx="2911650" cy="1903953"/>
            </a:xfrm>
            <a:custGeom>
              <a:avLst/>
              <a:gdLst/>
              <a:ahLst/>
              <a:cxnLst/>
              <a:rect l="l" t="t" r="r" b="b"/>
              <a:pathLst>
                <a:path w="2911650" h="1903953">
                  <a:moveTo>
                    <a:pt x="0" y="0"/>
                  </a:moveTo>
                  <a:lnTo>
                    <a:pt x="2911650" y="0"/>
                  </a:lnTo>
                  <a:lnTo>
                    <a:pt x="2911650" y="1903953"/>
                  </a:lnTo>
                  <a:lnTo>
                    <a:pt x="0" y="1903953"/>
                  </a:lnTo>
                  <a:close/>
                </a:path>
              </a:pathLst>
            </a:custGeom>
            <a:solidFill>
              <a:srgbClr val="FDD29F"/>
            </a:solidFill>
          </p:spPr>
          <p:txBody>
            <a:bodyPr/>
            <a:lstStyle/>
            <a:p>
              <a:endParaRPr lang="ru-RU"/>
            </a:p>
          </p:txBody>
        </p:sp>
        <p:sp>
          <p:nvSpPr>
            <p:cNvPr id="7" name="TextBox 7"/>
            <p:cNvSpPr txBox="1"/>
            <p:nvPr/>
          </p:nvSpPr>
          <p:spPr>
            <a:xfrm>
              <a:off x="0" y="-38100"/>
              <a:ext cx="2911650" cy="1942053"/>
            </a:xfrm>
            <a:prstGeom prst="rect">
              <a:avLst/>
            </a:prstGeom>
          </p:spPr>
          <p:txBody>
            <a:bodyPr lIns="50800" tIns="50800" rIns="50800" bIns="50800" rtlCol="0" anchor="ctr"/>
            <a:lstStyle/>
            <a:p>
              <a:pPr algn="ctr">
                <a:lnSpc>
                  <a:spcPts val="2660"/>
                </a:lnSpc>
                <a:spcBef>
                  <a:spcPct val="0"/>
                </a:spcBef>
              </a:pPr>
              <a:endParaRPr lang="ru-RU"/>
            </a:p>
          </p:txBody>
        </p:sp>
      </p:grpSp>
      <p:sp>
        <p:nvSpPr>
          <p:cNvPr id="8" name="Freeform 8"/>
          <p:cNvSpPr/>
          <p:nvPr/>
        </p:nvSpPr>
        <p:spPr>
          <a:xfrm>
            <a:off x="12361332" y="797563"/>
            <a:ext cx="5235575" cy="8779166"/>
          </a:xfrm>
          <a:custGeom>
            <a:avLst/>
            <a:gdLst/>
            <a:ahLst/>
            <a:cxnLst/>
            <a:rect l="l" t="t" r="r" b="b"/>
            <a:pathLst>
              <a:path w="5235575" h="8779166">
                <a:moveTo>
                  <a:pt x="0" y="0"/>
                </a:moveTo>
                <a:lnTo>
                  <a:pt x="5235575" y="0"/>
                </a:lnTo>
                <a:lnTo>
                  <a:pt x="5235575" y="8779166"/>
                </a:lnTo>
                <a:lnTo>
                  <a:pt x="0" y="8779166"/>
                </a:lnTo>
                <a:lnTo>
                  <a:pt x="0" y="0"/>
                </a:lnTo>
                <a:close/>
              </a:path>
            </a:pathLst>
          </a:custGeom>
          <a:blipFill>
            <a:blip r:embed="rId2"/>
            <a:stretch>
              <a:fillRect/>
            </a:stretch>
          </a:blipFill>
        </p:spPr>
        <p:txBody>
          <a:bodyPr/>
          <a:lstStyle/>
          <a:p>
            <a:endParaRPr lang="ru-RU"/>
          </a:p>
        </p:txBody>
      </p:sp>
      <p:sp>
        <p:nvSpPr>
          <p:cNvPr id="11" name="TextBox 10">
            <a:extLst>
              <a:ext uri="{FF2B5EF4-FFF2-40B4-BE49-F238E27FC236}">
                <a16:creationId xmlns:a16="http://schemas.microsoft.com/office/drawing/2014/main" id="{7863BC83-0FAE-C847-AE08-CF8E58299364}"/>
              </a:ext>
            </a:extLst>
          </p:cNvPr>
          <p:cNvSpPr txBox="1"/>
          <p:nvPr/>
        </p:nvSpPr>
        <p:spPr>
          <a:xfrm>
            <a:off x="136971" y="3277673"/>
            <a:ext cx="10691648" cy="5509200"/>
          </a:xfrm>
          <a:prstGeom prst="rect">
            <a:avLst/>
          </a:prstGeom>
          <a:noFill/>
        </p:spPr>
        <p:txBody>
          <a:bodyPr wrap="square">
            <a:spAutoFit/>
          </a:bodyPr>
          <a:lstStyle/>
          <a:p>
            <a:r>
              <a:rPr lang="it-IT" sz="3200" dirty="0" err="1"/>
              <a:t>Alohida</a:t>
            </a:r>
            <a:r>
              <a:rPr lang="it-IT" sz="3200" dirty="0"/>
              <a:t> </a:t>
            </a:r>
            <a:r>
              <a:rPr lang="it-IT" sz="3200" dirty="0" err="1"/>
              <a:t>ta'lim</a:t>
            </a:r>
            <a:r>
              <a:rPr lang="it-IT" sz="3200" dirty="0"/>
              <a:t> </a:t>
            </a:r>
            <a:r>
              <a:rPr lang="it-IT" sz="3200" dirty="0" err="1"/>
              <a:t>ehtiyojlari</a:t>
            </a:r>
            <a:r>
              <a:rPr lang="it-IT" sz="3200" dirty="0"/>
              <a:t> </a:t>
            </a:r>
            <a:r>
              <a:rPr lang="it-IT" sz="3200" dirty="0" err="1"/>
              <a:t>bo‘lgan</a:t>
            </a:r>
            <a:r>
              <a:rPr lang="it-IT" sz="3200" dirty="0"/>
              <a:t> bolalar </a:t>
            </a:r>
            <a:r>
              <a:rPr lang="it-IT" sz="3200" dirty="0" err="1"/>
              <a:t>uchun</a:t>
            </a:r>
            <a:r>
              <a:rPr lang="it-IT" sz="3200" dirty="0"/>
              <a:t> </a:t>
            </a:r>
            <a:r>
              <a:rPr lang="it-IT" sz="3200" dirty="0" err="1"/>
              <a:t>individual</a:t>
            </a:r>
            <a:r>
              <a:rPr lang="it-IT" sz="3200" dirty="0"/>
              <a:t> </a:t>
            </a:r>
            <a:r>
              <a:rPr lang="it-IT" sz="3200" dirty="0" err="1"/>
              <a:t>ta'lim</a:t>
            </a:r>
            <a:r>
              <a:rPr lang="it-IT" sz="3200" dirty="0"/>
              <a:t> </a:t>
            </a:r>
            <a:r>
              <a:rPr lang="it-IT" sz="3200" dirty="0" err="1"/>
              <a:t>yo‘nalishlari</a:t>
            </a:r>
            <a:r>
              <a:rPr lang="it-IT" sz="3200" dirty="0"/>
              <a:t> </a:t>
            </a:r>
            <a:r>
              <a:rPr lang="it-IT" sz="3200" dirty="0" err="1"/>
              <a:t>ularning</a:t>
            </a:r>
            <a:r>
              <a:rPr lang="it-IT" sz="3200" dirty="0"/>
              <a:t> </a:t>
            </a:r>
            <a:r>
              <a:rPr lang="it-IT" sz="3200" dirty="0" err="1"/>
              <a:t>o‘z</a:t>
            </a:r>
            <a:r>
              <a:rPr lang="it-IT" sz="3200" dirty="0"/>
              <a:t> </a:t>
            </a:r>
            <a:r>
              <a:rPr lang="it-IT" sz="3200" dirty="0" err="1"/>
              <a:t>imkoniyatlarini</a:t>
            </a:r>
            <a:r>
              <a:rPr lang="it-IT" sz="3200" dirty="0"/>
              <a:t> </a:t>
            </a:r>
            <a:r>
              <a:rPr lang="it-IT" sz="3200" dirty="0" err="1"/>
              <a:t>to‘liq</a:t>
            </a:r>
            <a:r>
              <a:rPr lang="it-IT" sz="3200" dirty="0"/>
              <a:t> </a:t>
            </a:r>
            <a:r>
              <a:rPr lang="it-IT" sz="3200" dirty="0" err="1"/>
              <a:t>ro‘yobga</a:t>
            </a:r>
            <a:r>
              <a:rPr lang="it-IT" sz="3200" dirty="0"/>
              <a:t> </a:t>
            </a:r>
            <a:r>
              <a:rPr lang="it-IT" sz="3200" dirty="0" err="1"/>
              <a:t>chiqarishiga</a:t>
            </a:r>
            <a:r>
              <a:rPr lang="it-IT" sz="3200" dirty="0"/>
              <a:t> </a:t>
            </a:r>
            <a:r>
              <a:rPr lang="it-IT" sz="3200" dirty="0" err="1"/>
              <a:t>yordam</a:t>
            </a:r>
            <a:r>
              <a:rPr lang="it-IT" sz="3200" dirty="0"/>
              <a:t> </a:t>
            </a:r>
            <a:r>
              <a:rPr lang="it-IT" sz="3200" dirty="0" err="1"/>
              <a:t>beradi</a:t>
            </a:r>
            <a:r>
              <a:rPr lang="it-IT" sz="3200" dirty="0"/>
              <a:t>. </a:t>
            </a:r>
            <a:r>
              <a:rPr lang="it-IT" sz="3200" dirty="0" err="1"/>
              <a:t>Inklyuziv</a:t>
            </a:r>
            <a:r>
              <a:rPr lang="it-IT" sz="3200" dirty="0"/>
              <a:t> </a:t>
            </a:r>
            <a:r>
              <a:rPr lang="it-IT" sz="3200" dirty="0" err="1"/>
              <a:t>ta’lim</a:t>
            </a:r>
            <a:r>
              <a:rPr lang="it-IT" sz="3200" dirty="0"/>
              <a:t>, </a:t>
            </a:r>
            <a:r>
              <a:rPr lang="it-IT" sz="3200" dirty="0" err="1"/>
              <a:t>maxsus</a:t>
            </a:r>
            <a:r>
              <a:rPr lang="it-IT" sz="3200" dirty="0"/>
              <a:t> </a:t>
            </a:r>
            <a:r>
              <a:rPr lang="it-IT" sz="3200" dirty="0" err="1"/>
              <a:t>maktablar</a:t>
            </a:r>
            <a:r>
              <a:rPr lang="it-IT" sz="3200" dirty="0"/>
              <a:t>, </a:t>
            </a:r>
            <a:r>
              <a:rPr lang="it-IT" sz="3200" dirty="0" err="1"/>
              <a:t>uyda</a:t>
            </a:r>
            <a:r>
              <a:rPr lang="it-IT" sz="3200" dirty="0"/>
              <a:t> </a:t>
            </a:r>
            <a:r>
              <a:rPr lang="it-IT" sz="3200" dirty="0" err="1"/>
              <a:t>ta’lim</a:t>
            </a:r>
            <a:r>
              <a:rPr lang="it-IT" sz="3200" dirty="0"/>
              <a:t> va </a:t>
            </a:r>
            <a:r>
              <a:rPr lang="it-IT" sz="3200" dirty="0" err="1"/>
              <a:t>reabilitatsiya</a:t>
            </a:r>
            <a:r>
              <a:rPr lang="it-IT" sz="3200" dirty="0"/>
              <a:t> </a:t>
            </a:r>
            <a:r>
              <a:rPr lang="it-IT" sz="3200" dirty="0" err="1"/>
              <a:t>dasturlari</a:t>
            </a:r>
            <a:r>
              <a:rPr lang="it-IT" sz="3200" dirty="0"/>
              <a:t> </a:t>
            </a:r>
            <a:r>
              <a:rPr lang="it-IT" sz="3200" dirty="0" err="1"/>
              <a:t>kabi</a:t>
            </a:r>
            <a:r>
              <a:rPr lang="it-IT" sz="3200" dirty="0"/>
              <a:t> </a:t>
            </a:r>
            <a:r>
              <a:rPr lang="it-IT" sz="3200" dirty="0" err="1"/>
              <a:t>yondashuvlar</a:t>
            </a:r>
            <a:r>
              <a:rPr lang="it-IT" sz="3200" dirty="0"/>
              <a:t> </a:t>
            </a:r>
            <a:r>
              <a:rPr lang="it-IT" sz="3200" dirty="0" err="1"/>
              <a:t>har</a:t>
            </a:r>
            <a:r>
              <a:rPr lang="it-IT" sz="3200" dirty="0"/>
              <a:t> </a:t>
            </a:r>
            <a:r>
              <a:rPr lang="it-IT" sz="3200" dirty="0" err="1"/>
              <a:t>bir</a:t>
            </a:r>
            <a:r>
              <a:rPr lang="it-IT" sz="3200" dirty="0"/>
              <a:t> </a:t>
            </a:r>
            <a:r>
              <a:rPr lang="it-IT" sz="3200" dirty="0" err="1"/>
              <a:t>bolaning</a:t>
            </a:r>
            <a:r>
              <a:rPr lang="it-IT" sz="3200" dirty="0"/>
              <a:t> </a:t>
            </a:r>
            <a:r>
              <a:rPr lang="it-IT" sz="3200" dirty="0" err="1"/>
              <a:t>o‘ziga</a:t>
            </a:r>
            <a:r>
              <a:rPr lang="it-IT" sz="3200" dirty="0"/>
              <a:t> </a:t>
            </a:r>
            <a:r>
              <a:rPr lang="it-IT" sz="3200" dirty="0" err="1"/>
              <a:t>xos</a:t>
            </a:r>
            <a:r>
              <a:rPr lang="it-IT" sz="3200" dirty="0"/>
              <a:t> </a:t>
            </a:r>
            <a:r>
              <a:rPr lang="it-IT" sz="3200" dirty="0" err="1"/>
              <a:t>ehtiyojlariga</a:t>
            </a:r>
            <a:r>
              <a:rPr lang="it-IT" sz="3200" dirty="0"/>
              <a:t> </a:t>
            </a:r>
            <a:r>
              <a:rPr lang="it-IT" sz="3200" dirty="0" err="1"/>
              <a:t>moslashtirilgan</a:t>
            </a:r>
            <a:r>
              <a:rPr lang="it-IT" sz="3200" dirty="0"/>
              <a:t> </a:t>
            </a:r>
            <a:r>
              <a:rPr lang="it-IT" sz="3200" dirty="0" err="1"/>
              <a:t>yechimlar</a:t>
            </a:r>
            <a:r>
              <a:rPr lang="it-IT" sz="3200" dirty="0"/>
              <a:t> </a:t>
            </a:r>
            <a:r>
              <a:rPr lang="it-IT" sz="3200" dirty="0" err="1"/>
              <a:t>taqdim</a:t>
            </a:r>
            <a:r>
              <a:rPr lang="it-IT" sz="3200" dirty="0"/>
              <a:t> </a:t>
            </a:r>
            <a:r>
              <a:rPr lang="it-IT" sz="3200" dirty="0" err="1"/>
              <a:t>etadi</a:t>
            </a:r>
            <a:r>
              <a:rPr lang="it-IT" sz="3200" dirty="0"/>
              <a:t>. </a:t>
            </a:r>
            <a:r>
              <a:rPr lang="it-IT" sz="3200" dirty="0" err="1"/>
              <a:t>Muvaffaqiyatli</a:t>
            </a:r>
            <a:r>
              <a:rPr lang="it-IT" sz="3200" dirty="0"/>
              <a:t> </a:t>
            </a:r>
            <a:r>
              <a:rPr lang="it-IT" sz="3200" dirty="0" err="1"/>
              <a:t>ta’lim</a:t>
            </a:r>
            <a:r>
              <a:rPr lang="it-IT" sz="3200" dirty="0"/>
              <a:t> </a:t>
            </a:r>
            <a:r>
              <a:rPr lang="it-IT" sz="3200" dirty="0" err="1"/>
              <a:t>jarayoni</a:t>
            </a:r>
            <a:r>
              <a:rPr lang="it-IT" sz="3200" dirty="0"/>
              <a:t> </a:t>
            </a:r>
            <a:r>
              <a:rPr lang="it-IT" sz="3200" dirty="0" err="1"/>
              <a:t>uchun</a:t>
            </a:r>
            <a:r>
              <a:rPr lang="it-IT" sz="3200" dirty="0"/>
              <a:t> bolalar, </a:t>
            </a:r>
            <a:r>
              <a:rPr lang="it-IT" sz="3200" dirty="0" err="1"/>
              <a:t>ota-onalar</a:t>
            </a:r>
            <a:r>
              <a:rPr lang="it-IT" sz="3200" dirty="0"/>
              <a:t>, </a:t>
            </a:r>
            <a:r>
              <a:rPr lang="it-IT" sz="3200" dirty="0" err="1"/>
              <a:t>pedagoglar</a:t>
            </a:r>
            <a:r>
              <a:rPr lang="it-IT" sz="3200" dirty="0"/>
              <a:t> va </a:t>
            </a:r>
            <a:r>
              <a:rPr lang="it-IT" sz="3200" dirty="0" err="1"/>
              <a:t>mutaxassislar</a:t>
            </a:r>
            <a:r>
              <a:rPr lang="it-IT" sz="3200" dirty="0"/>
              <a:t> </a:t>
            </a:r>
            <a:r>
              <a:rPr lang="it-IT" sz="3200" dirty="0" err="1"/>
              <a:t>o‘rtasidagi</a:t>
            </a:r>
            <a:r>
              <a:rPr lang="it-IT" sz="3200" dirty="0"/>
              <a:t> </a:t>
            </a:r>
            <a:r>
              <a:rPr lang="it-IT" sz="3200" dirty="0" err="1"/>
              <a:t>hamkorlik</a:t>
            </a:r>
            <a:r>
              <a:rPr lang="it-IT" sz="3200" dirty="0"/>
              <a:t>, </a:t>
            </a:r>
            <a:r>
              <a:rPr lang="it-IT" sz="3200" dirty="0" err="1"/>
              <a:t>shuningdek</a:t>
            </a:r>
            <a:r>
              <a:rPr lang="it-IT" sz="3200" dirty="0"/>
              <a:t>, </a:t>
            </a:r>
            <a:r>
              <a:rPr lang="it-IT" sz="3200" dirty="0" err="1"/>
              <a:t>zamonaviy</a:t>
            </a:r>
            <a:r>
              <a:rPr lang="it-IT" sz="3200" dirty="0"/>
              <a:t> texnologiyalar va </a:t>
            </a:r>
            <a:r>
              <a:rPr lang="it-IT" sz="3200" dirty="0" err="1"/>
              <a:t>davlat</a:t>
            </a:r>
            <a:r>
              <a:rPr lang="it-IT" sz="3200" dirty="0"/>
              <a:t> </a:t>
            </a:r>
            <a:r>
              <a:rPr lang="it-IT" sz="3200" dirty="0" err="1"/>
              <a:t>qo‘llovi</a:t>
            </a:r>
            <a:r>
              <a:rPr lang="it-IT" sz="3200" dirty="0"/>
              <a:t> </a:t>
            </a:r>
            <a:r>
              <a:rPr lang="it-IT" sz="3200" dirty="0" err="1"/>
              <a:t>muhim</a:t>
            </a:r>
            <a:r>
              <a:rPr lang="it-IT" sz="3200" dirty="0"/>
              <a:t> </a:t>
            </a:r>
            <a:r>
              <a:rPr lang="it-IT" sz="3200" dirty="0" err="1"/>
              <a:t>ahamiyatga</a:t>
            </a:r>
            <a:r>
              <a:rPr lang="it-IT" sz="3200" dirty="0"/>
              <a:t> </a:t>
            </a:r>
            <a:r>
              <a:rPr lang="it-IT" sz="3200" dirty="0" err="1"/>
              <a:t>ega</a:t>
            </a:r>
            <a:r>
              <a:rPr lang="it-IT" sz="3200" dirty="0"/>
              <a:t>. </a:t>
            </a:r>
            <a:r>
              <a:rPr lang="it-IT" sz="3200" dirty="0" err="1"/>
              <a:t>Har</a:t>
            </a:r>
            <a:r>
              <a:rPr lang="it-IT" sz="3200" dirty="0"/>
              <a:t> </a:t>
            </a:r>
            <a:r>
              <a:rPr lang="it-IT" sz="3200" dirty="0" err="1"/>
              <a:t>bir</a:t>
            </a:r>
            <a:r>
              <a:rPr lang="it-IT" sz="3200" dirty="0"/>
              <a:t> </a:t>
            </a:r>
            <a:r>
              <a:rPr lang="it-IT" sz="3200" dirty="0" err="1"/>
              <a:t>bola</a:t>
            </a:r>
            <a:r>
              <a:rPr lang="it-IT" sz="3200" dirty="0"/>
              <a:t> </a:t>
            </a:r>
            <a:r>
              <a:rPr lang="it-IT" sz="3200" dirty="0" err="1"/>
              <a:t>o‘z</a:t>
            </a:r>
            <a:r>
              <a:rPr lang="it-IT" sz="3200" dirty="0"/>
              <a:t> </a:t>
            </a:r>
            <a:r>
              <a:rPr lang="it-IT" sz="3200" dirty="0" err="1"/>
              <a:t>salohiyatini</a:t>
            </a:r>
            <a:r>
              <a:rPr lang="it-IT" sz="3200" dirty="0"/>
              <a:t> </a:t>
            </a:r>
            <a:r>
              <a:rPr lang="it-IT" sz="3200" dirty="0" err="1"/>
              <a:t>ro‘yobga</a:t>
            </a:r>
            <a:r>
              <a:rPr lang="it-IT" sz="3200" dirty="0"/>
              <a:t> </a:t>
            </a:r>
            <a:r>
              <a:rPr lang="it-IT" sz="3200" dirty="0" err="1"/>
              <a:t>chiqarish</a:t>
            </a:r>
            <a:r>
              <a:rPr lang="it-IT" sz="3200" dirty="0"/>
              <a:t> </a:t>
            </a:r>
            <a:r>
              <a:rPr lang="it-IT" sz="3200" dirty="0" err="1"/>
              <a:t>imkoniyatiga</a:t>
            </a:r>
            <a:r>
              <a:rPr lang="it-IT" sz="3200" dirty="0"/>
              <a:t> </a:t>
            </a:r>
            <a:r>
              <a:rPr lang="it-IT" sz="3200" dirty="0" err="1"/>
              <a:t>ega</a:t>
            </a:r>
            <a:r>
              <a:rPr lang="it-IT" sz="3200" dirty="0"/>
              <a:t> </a:t>
            </a:r>
            <a:r>
              <a:rPr lang="it-IT" sz="3200" dirty="0" err="1"/>
              <a:t>bo‘lishi</a:t>
            </a:r>
            <a:r>
              <a:rPr lang="it-IT" sz="3200" dirty="0"/>
              <a:t> </a:t>
            </a:r>
            <a:r>
              <a:rPr lang="it-IT" sz="3200" dirty="0" err="1"/>
              <a:t>kerak</a:t>
            </a:r>
            <a:r>
              <a:rPr lang="it-IT" sz="3200" dirty="0"/>
              <a:t>, va </a:t>
            </a:r>
            <a:r>
              <a:rPr lang="it-IT" sz="3200" dirty="0" err="1"/>
              <a:t>bu</a:t>
            </a:r>
            <a:r>
              <a:rPr lang="it-IT" sz="3200" dirty="0"/>
              <a:t> </a:t>
            </a:r>
            <a:r>
              <a:rPr lang="it-IT" sz="3200" dirty="0" err="1"/>
              <a:t>bizning</a:t>
            </a:r>
            <a:r>
              <a:rPr lang="it-IT" sz="3200" dirty="0"/>
              <a:t> </a:t>
            </a:r>
            <a:r>
              <a:rPr lang="it-IT" sz="3200" dirty="0" err="1"/>
              <a:t>umumiy</a:t>
            </a:r>
            <a:r>
              <a:rPr lang="it-IT" sz="3200" dirty="0"/>
              <a:t> </a:t>
            </a:r>
            <a:r>
              <a:rPr lang="it-IT" sz="3200" dirty="0" err="1"/>
              <a:t>mas’uliyatimizdir</a:t>
            </a:r>
            <a:r>
              <a:rPr lang="it-IT" sz="3200" dirty="0"/>
              <a:t>.</a:t>
            </a:r>
            <a:endParaRPr lang="ru-RU" sz="3200" dirty="0"/>
          </a:p>
        </p:txBody>
      </p:sp>
      <p:sp>
        <p:nvSpPr>
          <p:cNvPr id="13" name="TextBox 12">
            <a:extLst>
              <a:ext uri="{FF2B5EF4-FFF2-40B4-BE49-F238E27FC236}">
                <a16:creationId xmlns:a16="http://schemas.microsoft.com/office/drawing/2014/main" id="{133E942C-405E-B2B9-4C77-F1CE9BA7A6A4}"/>
              </a:ext>
            </a:extLst>
          </p:cNvPr>
          <p:cNvSpPr txBox="1"/>
          <p:nvPr/>
        </p:nvSpPr>
        <p:spPr>
          <a:xfrm>
            <a:off x="3660435" y="1169839"/>
            <a:ext cx="3575416" cy="1233428"/>
          </a:xfrm>
          <a:prstGeom prst="rect">
            <a:avLst/>
          </a:prstGeom>
          <a:noFill/>
        </p:spPr>
        <p:txBody>
          <a:bodyPr wrap="square">
            <a:spAutoFit/>
          </a:bodyPr>
          <a:lstStyle/>
          <a:p>
            <a:r>
              <a:rPr lang="it-IT" sz="7200" b="1" dirty="0" err="1"/>
              <a:t>Xulosa</a:t>
            </a:r>
            <a:endParaRPr lang="ru-RU" sz="72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74933" y="717092"/>
            <a:ext cx="10738134" cy="1814291"/>
            <a:chOff x="0" y="0"/>
            <a:chExt cx="2828150" cy="477838"/>
          </a:xfrm>
        </p:grpSpPr>
        <p:sp>
          <p:nvSpPr>
            <p:cNvPr id="3" name="Freeform 3"/>
            <p:cNvSpPr/>
            <p:nvPr/>
          </p:nvSpPr>
          <p:spPr>
            <a:xfrm>
              <a:off x="0" y="0"/>
              <a:ext cx="2828150" cy="477838"/>
            </a:xfrm>
            <a:custGeom>
              <a:avLst/>
              <a:gdLst/>
              <a:ahLst/>
              <a:cxnLst/>
              <a:rect l="l" t="t" r="r" b="b"/>
              <a:pathLst>
                <a:path w="2828150" h="477838">
                  <a:moveTo>
                    <a:pt x="0" y="0"/>
                  </a:moveTo>
                  <a:lnTo>
                    <a:pt x="2828150" y="0"/>
                  </a:lnTo>
                  <a:lnTo>
                    <a:pt x="2828150" y="477838"/>
                  </a:lnTo>
                  <a:lnTo>
                    <a:pt x="0" y="477838"/>
                  </a:lnTo>
                  <a:close/>
                </a:path>
              </a:pathLst>
            </a:custGeom>
            <a:solidFill>
              <a:srgbClr val="EE6647"/>
            </a:solidFill>
          </p:spPr>
          <p:txBody>
            <a:bodyPr/>
            <a:lstStyle/>
            <a:p>
              <a:endParaRPr lang="ru-RU"/>
            </a:p>
          </p:txBody>
        </p:sp>
        <p:sp>
          <p:nvSpPr>
            <p:cNvPr id="4" name="TextBox 4"/>
            <p:cNvSpPr txBox="1"/>
            <p:nvPr/>
          </p:nvSpPr>
          <p:spPr>
            <a:xfrm>
              <a:off x="0" y="-38100"/>
              <a:ext cx="2828150" cy="515938"/>
            </a:xfrm>
            <a:prstGeom prst="rect">
              <a:avLst/>
            </a:prstGeom>
          </p:spPr>
          <p:txBody>
            <a:bodyPr lIns="50800" tIns="50800" rIns="50800" bIns="50800" rtlCol="0" anchor="ctr"/>
            <a:lstStyle/>
            <a:p>
              <a:pPr algn="ctr">
                <a:lnSpc>
                  <a:spcPts val="2660"/>
                </a:lnSpc>
                <a:spcBef>
                  <a:spcPct val="0"/>
                </a:spcBef>
              </a:pPr>
              <a:endParaRPr/>
            </a:p>
          </p:txBody>
        </p:sp>
      </p:grpSp>
      <p:grpSp>
        <p:nvGrpSpPr>
          <p:cNvPr id="5" name="Group 5"/>
          <p:cNvGrpSpPr/>
          <p:nvPr/>
        </p:nvGrpSpPr>
        <p:grpSpPr>
          <a:xfrm>
            <a:off x="-585669" y="2603714"/>
            <a:ext cx="18873669" cy="7229071"/>
            <a:chOff x="0" y="0"/>
            <a:chExt cx="2911650" cy="1903953"/>
          </a:xfrm>
        </p:grpSpPr>
        <p:sp>
          <p:nvSpPr>
            <p:cNvPr id="6" name="Freeform 6"/>
            <p:cNvSpPr/>
            <p:nvPr/>
          </p:nvSpPr>
          <p:spPr>
            <a:xfrm>
              <a:off x="0" y="0"/>
              <a:ext cx="2911650" cy="1903953"/>
            </a:xfrm>
            <a:custGeom>
              <a:avLst/>
              <a:gdLst/>
              <a:ahLst/>
              <a:cxnLst/>
              <a:rect l="l" t="t" r="r" b="b"/>
              <a:pathLst>
                <a:path w="2911650" h="1903953">
                  <a:moveTo>
                    <a:pt x="0" y="0"/>
                  </a:moveTo>
                  <a:lnTo>
                    <a:pt x="2911650" y="0"/>
                  </a:lnTo>
                  <a:lnTo>
                    <a:pt x="2911650" y="1903953"/>
                  </a:lnTo>
                  <a:lnTo>
                    <a:pt x="0" y="1903953"/>
                  </a:lnTo>
                  <a:close/>
                </a:path>
              </a:pathLst>
            </a:custGeom>
            <a:solidFill>
              <a:srgbClr val="FFD3A0"/>
            </a:solidFill>
          </p:spPr>
          <p:txBody>
            <a:bodyPr/>
            <a:lstStyle/>
            <a:p>
              <a:endParaRPr lang="ru-RU"/>
            </a:p>
          </p:txBody>
        </p:sp>
        <p:sp>
          <p:nvSpPr>
            <p:cNvPr id="7" name="TextBox 7"/>
            <p:cNvSpPr txBox="1"/>
            <p:nvPr/>
          </p:nvSpPr>
          <p:spPr>
            <a:xfrm>
              <a:off x="0" y="-38100"/>
              <a:ext cx="2911650" cy="1942053"/>
            </a:xfrm>
            <a:prstGeom prst="rect">
              <a:avLst/>
            </a:prstGeom>
          </p:spPr>
          <p:txBody>
            <a:bodyPr lIns="50800" tIns="50800" rIns="50800" bIns="50800" rtlCol="0" anchor="ctr"/>
            <a:lstStyle/>
            <a:p>
              <a:pPr algn="ctr">
                <a:lnSpc>
                  <a:spcPts val="2660"/>
                </a:lnSpc>
                <a:spcBef>
                  <a:spcPct val="0"/>
                </a:spcBef>
              </a:pPr>
              <a:endParaRPr/>
            </a:p>
          </p:txBody>
        </p:sp>
      </p:grpSp>
      <p:sp>
        <p:nvSpPr>
          <p:cNvPr id="10" name="TextBox 10"/>
          <p:cNvSpPr txBox="1"/>
          <p:nvPr/>
        </p:nvSpPr>
        <p:spPr>
          <a:xfrm>
            <a:off x="8037512" y="1245124"/>
            <a:ext cx="2212975" cy="1005205"/>
          </a:xfrm>
          <a:prstGeom prst="rect">
            <a:avLst/>
          </a:prstGeom>
        </p:spPr>
        <p:txBody>
          <a:bodyPr wrap="square" lIns="0" tIns="0" rIns="0" bIns="0" rtlCol="0" anchor="t">
            <a:spAutoFit/>
          </a:bodyPr>
          <a:lstStyle/>
          <a:p>
            <a:pPr algn="ctr">
              <a:lnSpc>
                <a:spcPts val="7840"/>
              </a:lnSpc>
              <a:spcBef>
                <a:spcPct val="0"/>
              </a:spcBef>
            </a:pPr>
            <a:r>
              <a:rPr lang="en-US" sz="5600">
                <a:solidFill>
                  <a:srgbClr val="000000"/>
                </a:solidFill>
                <a:latin typeface="Fredoka One" panose="02000000000000000000"/>
              </a:rPr>
              <a:t>Reja:</a:t>
            </a:r>
          </a:p>
        </p:txBody>
      </p:sp>
      <p:sp>
        <p:nvSpPr>
          <p:cNvPr id="12" name="TextBox 11">
            <a:extLst>
              <a:ext uri="{FF2B5EF4-FFF2-40B4-BE49-F238E27FC236}">
                <a16:creationId xmlns:a16="http://schemas.microsoft.com/office/drawing/2014/main" id="{29A75159-998D-F819-565C-6D44473EEB0D}"/>
              </a:ext>
            </a:extLst>
          </p:cNvPr>
          <p:cNvSpPr txBox="1"/>
          <p:nvPr/>
        </p:nvSpPr>
        <p:spPr>
          <a:xfrm>
            <a:off x="1180785" y="4026367"/>
            <a:ext cx="17107215" cy="3477875"/>
          </a:xfrm>
          <a:prstGeom prst="rect">
            <a:avLst/>
          </a:prstGeom>
          <a:noFill/>
        </p:spPr>
        <p:txBody>
          <a:bodyPr wrap="square">
            <a:spAutoFit/>
          </a:bodyPr>
          <a:lstStyle/>
          <a:p>
            <a:r>
              <a:rPr lang="it-IT" sz="4400" dirty="0"/>
              <a:t>1. </a:t>
            </a:r>
            <a:r>
              <a:rPr lang="it-IT" sz="4400" dirty="0" err="1"/>
              <a:t>Alohida</a:t>
            </a:r>
            <a:r>
              <a:rPr lang="it-IT" sz="4400" dirty="0"/>
              <a:t> </a:t>
            </a:r>
            <a:r>
              <a:rPr lang="it-IT" sz="4400" dirty="0" err="1"/>
              <a:t>ta'lim</a:t>
            </a:r>
            <a:r>
              <a:rPr lang="it-IT" sz="4400" dirty="0"/>
              <a:t> </a:t>
            </a:r>
            <a:r>
              <a:rPr lang="it-IT" sz="4400" dirty="0" err="1"/>
              <a:t>ehtiyojlarining</a:t>
            </a:r>
            <a:r>
              <a:rPr lang="it-IT" sz="4400" dirty="0"/>
              <a:t> </a:t>
            </a:r>
            <a:r>
              <a:rPr lang="it-IT" sz="4400" dirty="0" err="1"/>
              <a:t>turlari</a:t>
            </a:r>
            <a:r>
              <a:rPr lang="it-IT" sz="4400" dirty="0"/>
              <a:t>  </a:t>
            </a:r>
            <a:br>
              <a:rPr lang="it-IT" sz="4400" dirty="0"/>
            </a:br>
            <a:r>
              <a:rPr lang="it-IT" sz="4400" dirty="0"/>
              <a:t>2. </a:t>
            </a:r>
            <a:r>
              <a:rPr lang="it-IT" sz="4400" dirty="0" err="1"/>
              <a:t>Individual</a:t>
            </a:r>
            <a:r>
              <a:rPr lang="it-IT" sz="4400" dirty="0"/>
              <a:t> </a:t>
            </a:r>
            <a:r>
              <a:rPr lang="it-IT" sz="4400" dirty="0" err="1"/>
              <a:t>ta'lim</a:t>
            </a:r>
            <a:r>
              <a:rPr lang="it-IT" sz="4400" dirty="0"/>
              <a:t> </a:t>
            </a:r>
            <a:r>
              <a:rPr lang="it-IT" sz="4400" dirty="0" err="1"/>
              <a:t>yo‘nalishlarining</a:t>
            </a:r>
            <a:r>
              <a:rPr lang="it-IT" sz="4400" dirty="0"/>
              <a:t> </a:t>
            </a:r>
            <a:r>
              <a:rPr lang="it-IT" sz="4400" dirty="0" err="1"/>
              <a:t>turlari</a:t>
            </a:r>
            <a:r>
              <a:rPr lang="it-IT" sz="4400" dirty="0"/>
              <a:t>  </a:t>
            </a:r>
            <a:br>
              <a:rPr lang="it-IT" sz="4400" dirty="0"/>
            </a:br>
            <a:r>
              <a:rPr lang="it-IT" sz="4400" dirty="0"/>
              <a:t>3. </a:t>
            </a:r>
            <a:r>
              <a:rPr lang="it-IT" sz="4400" dirty="0" err="1"/>
              <a:t>Individual</a:t>
            </a:r>
            <a:r>
              <a:rPr lang="it-IT" sz="4400" dirty="0"/>
              <a:t> </a:t>
            </a:r>
            <a:r>
              <a:rPr lang="it-IT" sz="4400" dirty="0" err="1"/>
              <a:t>ta'lim</a:t>
            </a:r>
            <a:r>
              <a:rPr lang="it-IT" sz="4400" dirty="0"/>
              <a:t> </a:t>
            </a:r>
            <a:r>
              <a:rPr lang="it-IT" sz="4400" dirty="0" err="1"/>
              <a:t>dasturini</a:t>
            </a:r>
            <a:r>
              <a:rPr lang="it-IT" sz="4400" dirty="0"/>
              <a:t> (ITD) </a:t>
            </a:r>
            <a:r>
              <a:rPr lang="it-IT" sz="4400" dirty="0" err="1"/>
              <a:t>ishlab</a:t>
            </a:r>
            <a:r>
              <a:rPr lang="it-IT" sz="4400" dirty="0"/>
              <a:t> </a:t>
            </a:r>
            <a:r>
              <a:rPr lang="it-IT" sz="4400" dirty="0" err="1"/>
              <a:t>chiqish</a:t>
            </a:r>
            <a:r>
              <a:rPr lang="it-IT" sz="4400" dirty="0"/>
              <a:t>  </a:t>
            </a:r>
            <a:br>
              <a:rPr lang="it-IT" sz="4400" dirty="0"/>
            </a:br>
            <a:r>
              <a:rPr lang="it-IT" sz="4400" dirty="0"/>
              <a:t>4. ATEB </a:t>
            </a:r>
            <a:r>
              <a:rPr lang="it-IT" sz="4400" dirty="0" err="1"/>
              <a:t>bo‘lgan</a:t>
            </a:r>
            <a:r>
              <a:rPr lang="it-IT" sz="4400" dirty="0"/>
              <a:t> bolalar </a:t>
            </a:r>
            <a:r>
              <a:rPr lang="it-IT" sz="4400" dirty="0" err="1"/>
              <a:t>uchun</a:t>
            </a:r>
            <a:r>
              <a:rPr lang="it-IT" sz="4400" dirty="0"/>
              <a:t> </a:t>
            </a:r>
            <a:r>
              <a:rPr lang="it-IT" sz="4400" dirty="0" err="1"/>
              <a:t>ta’limda</a:t>
            </a:r>
            <a:r>
              <a:rPr lang="it-IT" sz="4400" dirty="0"/>
              <a:t> </a:t>
            </a:r>
            <a:r>
              <a:rPr lang="it-IT" sz="4400" dirty="0" err="1"/>
              <a:t>zamonaviy</a:t>
            </a:r>
            <a:r>
              <a:rPr lang="it-IT" sz="4400" dirty="0"/>
              <a:t> </a:t>
            </a:r>
            <a:r>
              <a:rPr lang="it-IT" sz="4400" dirty="0" err="1"/>
              <a:t>yondashuvlar</a:t>
            </a:r>
            <a:r>
              <a:rPr lang="it-IT" sz="4400" dirty="0"/>
              <a:t>  </a:t>
            </a:r>
            <a:br>
              <a:rPr lang="it-IT" sz="4400" dirty="0"/>
            </a:br>
            <a:r>
              <a:rPr lang="it-IT" sz="4400" dirty="0"/>
              <a:t>5. </a:t>
            </a:r>
            <a:r>
              <a:rPr lang="it-IT" sz="4400" dirty="0" err="1"/>
              <a:t>O‘zbekistondagi</a:t>
            </a:r>
            <a:r>
              <a:rPr lang="it-IT" sz="4400" dirty="0"/>
              <a:t> </a:t>
            </a:r>
            <a:r>
              <a:rPr lang="it-IT" sz="4400" dirty="0" err="1"/>
              <a:t>amaliyot</a:t>
            </a:r>
            <a:r>
              <a:rPr lang="it-IT" sz="4400" dirty="0"/>
              <a:t> va </a:t>
            </a:r>
            <a:r>
              <a:rPr lang="it-IT" sz="4400" dirty="0" err="1"/>
              <a:t>qonunchilik</a:t>
            </a:r>
            <a:r>
              <a:rPr lang="it-IT" sz="4400" dirty="0"/>
              <a:t> </a:t>
            </a:r>
            <a:r>
              <a:rPr lang="it-IT" sz="4400" dirty="0" err="1"/>
              <a:t>asoslari</a:t>
            </a:r>
            <a:endParaRPr lang="ru-RU" sz="4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BBA2"/>
        </a:solidFill>
        <a:effectLst/>
      </p:bgPr>
    </p:bg>
    <p:spTree>
      <p:nvGrpSpPr>
        <p:cNvPr id="1" name=""/>
        <p:cNvGrpSpPr/>
        <p:nvPr/>
      </p:nvGrpSpPr>
      <p:grpSpPr>
        <a:xfrm>
          <a:off x="0" y="0"/>
          <a:ext cx="0" cy="0"/>
          <a:chOff x="0" y="0"/>
          <a:chExt cx="0" cy="0"/>
        </a:xfrm>
      </p:grpSpPr>
      <p:grpSp>
        <p:nvGrpSpPr>
          <p:cNvPr id="2" name="Group 2"/>
          <p:cNvGrpSpPr/>
          <p:nvPr/>
        </p:nvGrpSpPr>
        <p:grpSpPr>
          <a:xfrm>
            <a:off x="262919" y="389718"/>
            <a:ext cx="17798370" cy="9661125"/>
            <a:chOff x="0" y="0"/>
            <a:chExt cx="3186413" cy="2606692"/>
          </a:xfrm>
        </p:grpSpPr>
        <p:sp>
          <p:nvSpPr>
            <p:cNvPr id="3" name="Freeform 3"/>
            <p:cNvSpPr/>
            <p:nvPr/>
          </p:nvSpPr>
          <p:spPr>
            <a:xfrm>
              <a:off x="0" y="0"/>
              <a:ext cx="3186413" cy="2606692"/>
            </a:xfrm>
            <a:custGeom>
              <a:avLst/>
              <a:gdLst/>
              <a:ahLst/>
              <a:cxnLst/>
              <a:rect l="l" t="t" r="r" b="b"/>
              <a:pathLst>
                <a:path w="3186413" h="2606692">
                  <a:moveTo>
                    <a:pt x="0" y="0"/>
                  </a:moveTo>
                  <a:lnTo>
                    <a:pt x="3186413" y="0"/>
                  </a:lnTo>
                  <a:lnTo>
                    <a:pt x="3186413" y="2606692"/>
                  </a:lnTo>
                  <a:lnTo>
                    <a:pt x="0" y="2606692"/>
                  </a:lnTo>
                  <a:close/>
                </a:path>
              </a:pathLst>
            </a:custGeom>
            <a:solidFill>
              <a:srgbClr val="FDD29F"/>
            </a:solidFill>
          </p:spPr>
          <p:txBody>
            <a:bodyPr/>
            <a:lstStyle/>
            <a:p>
              <a:endParaRPr lang="ru-RU"/>
            </a:p>
          </p:txBody>
        </p:sp>
        <p:sp>
          <p:nvSpPr>
            <p:cNvPr id="4" name="TextBox 4"/>
            <p:cNvSpPr txBox="1"/>
            <p:nvPr/>
          </p:nvSpPr>
          <p:spPr>
            <a:xfrm>
              <a:off x="0" y="-38100"/>
              <a:ext cx="3186413" cy="2644792"/>
            </a:xfrm>
            <a:prstGeom prst="rect">
              <a:avLst/>
            </a:prstGeom>
          </p:spPr>
          <p:txBody>
            <a:bodyPr lIns="50800" tIns="50800" rIns="50800" bIns="50800" rtlCol="0" anchor="ctr"/>
            <a:lstStyle/>
            <a:p>
              <a:pPr algn="ctr">
                <a:lnSpc>
                  <a:spcPts val="2660"/>
                </a:lnSpc>
                <a:spcBef>
                  <a:spcPct val="0"/>
                </a:spcBef>
              </a:pPr>
              <a:endParaRPr/>
            </a:p>
          </p:txBody>
        </p:sp>
      </p:grpSp>
      <p:sp>
        <p:nvSpPr>
          <p:cNvPr id="6" name="TextBox 6"/>
          <p:cNvSpPr txBox="1"/>
          <p:nvPr/>
        </p:nvSpPr>
        <p:spPr>
          <a:xfrm>
            <a:off x="1019410" y="1981240"/>
            <a:ext cx="16249180" cy="7385612"/>
          </a:xfrm>
          <a:prstGeom prst="rect">
            <a:avLst/>
          </a:prstGeom>
        </p:spPr>
        <p:txBody>
          <a:bodyPr wrap="square" lIns="0" tIns="0" rIns="0" bIns="0" rtlCol="0" anchor="t">
            <a:spAutoFit/>
          </a:bodyPr>
          <a:lstStyle/>
          <a:p>
            <a:pPr algn="ctr">
              <a:lnSpc>
                <a:spcPts val="8290"/>
              </a:lnSpc>
              <a:spcBef>
                <a:spcPct val="0"/>
              </a:spcBef>
            </a:pPr>
            <a:r>
              <a:rPr lang="it-IT" sz="6000"/>
              <a:t>Alohida ta'lim ehtiyojlari bo‘lgan bolalar (ATEB) – bu turli xil jismoniy, aqliy, hissiy yoki ijtimoiy cheklovlar tufayli maxsus ta’lim usullari va sharoitlariga muhtoj bo‘lgan bolalardir. Bu guruhga nogironligi bo‘lgan bolalar, iqtidorli bolalar, o‘quv jarayonida qiyinchiliklarga duch keladigan bolalar va boshqa maxsus ehtiyojlarga ega shaxslar kiradi. </a:t>
            </a:r>
            <a:endParaRPr lang="en-US" sz="5920">
              <a:solidFill>
                <a:srgbClr val="000000"/>
              </a:solidFill>
              <a:latin typeface="Comic Sans" panose="03000702030302020204"/>
            </a:endParaRPr>
          </a:p>
        </p:txBody>
      </p:sp>
      <p:sp>
        <p:nvSpPr>
          <p:cNvPr id="8" name="TextBox 7">
            <a:extLst>
              <a:ext uri="{FF2B5EF4-FFF2-40B4-BE49-F238E27FC236}">
                <a16:creationId xmlns:a16="http://schemas.microsoft.com/office/drawing/2014/main" id="{69303074-A57C-0D36-9085-58AB6A33CB5A}"/>
              </a:ext>
            </a:extLst>
          </p:cNvPr>
          <p:cNvSpPr txBox="1"/>
          <p:nvPr/>
        </p:nvSpPr>
        <p:spPr>
          <a:xfrm>
            <a:off x="8086018" y="789417"/>
            <a:ext cx="2588280" cy="1015663"/>
          </a:xfrm>
          <a:prstGeom prst="rect">
            <a:avLst/>
          </a:prstGeom>
          <a:noFill/>
        </p:spPr>
        <p:txBody>
          <a:bodyPr wrap="square">
            <a:spAutoFit/>
          </a:bodyPr>
          <a:lstStyle/>
          <a:p>
            <a:r>
              <a:rPr lang="it-IT" sz="6000" b="1" dirty="0" err="1"/>
              <a:t>Kirish</a:t>
            </a:r>
            <a:endParaRPr lang="ru-RU" sz="60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8A8"/>
        </a:solidFill>
        <a:effectLst/>
      </p:bgPr>
    </p:bg>
    <p:spTree>
      <p:nvGrpSpPr>
        <p:cNvPr id="1" name=""/>
        <p:cNvGrpSpPr/>
        <p:nvPr/>
      </p:nvGrpSpPr>
      <p:grpSpPr>
        <a:xfrm>
          <a:off x="0" y="0"/>
          <a:ext cx="0" cy="0"/>
          <a:chOff x="0" y="0"/>
          <a:chExt cx="0" cy="0"/>
        </a:xfrm>
      </p:grpSpPr>
      <p:grpSp>
        <p:nvGrpSpPr>
          <p:cNvPr id="2" name="Group 2"/>
          <p:cNvGrpSpPr/>
          <p:nvPr/>
        </p:nvGrpSpPr>
        <p:grpSpPr>
          <a:xfrm>
            <a:off x="403979" y="58592"/>
            <a:ext cx="10876244" cy="3186966"/>
            <a:chOff x="0" y="0"/>
            <a:chExt cx="2864525" cy="1007698"/>
          </a:xfrm>
        </p:grpSpPr>
        <p:sp>
          <p:nvSpPr>
            <p:cNvPr id="3" name="Freeform 3"/>
            <p:cNvSpPr/>
            <p:nvPr/>
          </p:nvSpPr>
          <p:spPr>
            <a:xfrm>
              <a:off x="0" y="0"/>
              <a:ext cx="2864525" cy="1007698"/>
            </a:xfrm>
            <a:custGeom>
              <a:avLst/>
              <a:gdLst/>
              <a:ahLst/>
              <a:cxnLst/>
              <a:rect l="l" t="t" r="r" b="b"/>
              <a:pathLst>
                <a:path w="2864525" h="1007698">
                  <a:moveTo>
                    <a:pt x="0" y="0"/>
                  </a:moveTo>
                  <a:lnTo>
                    <a:pt x="2864525" y="0"/>
                  </a:lnTo>
                  <a:lnTo>
                    <a:pt x="2864525" y="1007698"/>
                  </a:lnTo>
                  <a:lnTo>
                    <a:pt x="0" y="1007698"/>
                  </a:lnTo>
                  <a:close/>
                </a:path>
              </a:pathLst>
            </a:custGeom>
            <a:solidFill>
              <a:srgbClr val="98BAA1"/>
            </a:solidFill>
          </p:spPr>
          <p:txBody>
            <a:bodyPr/>
            <a:lstStyle/>
            <a:p>
              <a:endParaRPr lang="ru-RU"/>
            </a:p>
          </p:txBody>
        </p:sp>
        <p:sp>
          <p:nvSpPr>
            <p:cNvPr id="4" name="TextBox 4"/>
            <p:cNvSpPr txBox="1"/>
            <p:nvPr/>
          </p:nvSpPr>
          <p:spPr>
            <a:xfrm>
              <a:off x="0" y="-38100"/>
              <a:ext cx="2864525" cy="1045798"/>
            </a:xfrm>
            <a:prstGeom prst="rect">
              <a:avLst/>
            </a:prstGeom>
          </p:spPr>
          <p:txBody>
            <a:bodyPr lIns="50800" tIns="50800" rIns="50800" bIns="50800" rtlCol="0" anchor="ctr"/>
            <a:lstStyle/>
            <a:p>
              <a:pPr algn="ctr">
                <a:lnSpc>
                  <a:spcPts val="2660"/>
                </a:lnSpc>
                <a:spcBef>
                  <a:spcPct val="0"/>
                </a:spcBef>
              </a:pPr>
              <a:endParaRPr/>
            </a:p>
          </p:txBody>
        </p:sp>
      </p:grpSp>
      <p:sp>
        <p:nvSpPr>
          <p:cNvPr id="9" name="TextBox 9"/>
          <p:cNvSpPr txBox="1"/>
          <p:nvPr/>
        </p:nvSpPr>
        <p:spPr>
          <a:xfrm>
            <a:off x="267509" y="724540"/>
            <a:ext cx="10780994" cy="1951432"/>
          </a:xfrm>
          <a:prstGeom prst="rect">
            <a:avLst/>
          </a:prstGeom>
        </p:spPr>
        <p:txBody>
          <a:bodyPr lIns="0" tIns="0" rIns="0" bIns="0" rtlCol="0" anchor="t">
            <a:spAutoFit/>
          </a:bodyPr>
          <a:lstStyle/>
          <a:p>
            <a:pPr algn="ctr">
              <a:lnSpc>
                <a:spcPts val="7840"/>
              </a:lnSpc>
              <a:spcBef>
                <a:spcPct val="0"/>
              </a:spcBef>
            </a:pPr>
            <a:r>
              <a:rPr lang="it-IT" sz="6000" b="1"/>
              <a:t>Alohida ta'lim ehtiyojlarining turlari</a:t>
            </a:r>
            <a:endParaRPr lang="en-US" sz="5600">
              <a:solidFill>
                <a:srgbClr val="000000"/>
              </a:solidFill>
              <a:latin typeface="Comic Sans" panose="03000702030302020204"/>
            </a:endParaRPr>
          </a:p>
        </p:txBody>
      </p:sp>
      <p:sp>
        <p:nvSpPr>
          <p:cNvPr id="12" name="TextBox 11">
            <a:extLst>
              <a:ext uri="{FF2B5EF4-FFF2-40B4-BE49-F238E27FC236}">
                <a16:creationId xmlns:a16="http://schemas.microsoft.com/office/drawing/2014/main" id="{23D9E078-49AA-E791-95ED-F84D30173396}"/>
              </a:ext>
            </a:extLst>
          </p:cNvPr>
          <p:cNvSpPr txBox="1"/>
          <p:nvPr/>
        </p:nvSpPr>
        <p:spPr>
          <a:xfrm>
            <a:off x="252264" y="3815143"/>
            <a:ext cx="11179673" cy="6186309"/>
          </a:xfrm>
          <a:prstGeom prst="rect">
            <a:avLst/>
          </a:prstGeom>
          <a:noFill/>
        </p:spPr>
        <p:txBody>
          <a:bodyPr wrap="square">
            <a:spAutoFit/>
          </a:bodyPr>
          <a:lstStyle/>
          <a:p>
            <a:r>
              <a:rPr lang="it-IT" sz="3600" dirty="0"/>
              <a:t>- </a:t>
            </a:r>
            <a:r>
              <a:rPr lang="it-IT" sz="3600" b="1" dirty="0" err="1"/>
              <a:t>Jismoniy</a:t>
            </a:r>
            <a:r>
              <a:rPr lang="it-IT" sz="3600" b="1" dirty="0"/>
              <a:t> </a:t>
            </a:r>
            <a:r>
              <a:rPr lang="it-IT" sz="3600" b="1" dirty="0" err="1"/>
              <a:t>cheklovlar</a:t>
            </a:r>
            <a:r>
              <a:rPr lang="it-IT" sz="3600" dirty="0"/>
              <a:t>: </a:t>
            </a:r>
            <a:r>
              <a:rPr lang="it-IT" sz="3600" dirty="0" err="1"/>
              <a:t>ko‘rish</a:t>
            </a:r>
            <a:r>
              <a:rPr lang="it-IT" sz="3600" dirty="0"/>
              <a:t>, </a:t>
            </a:r>
            <a:r>
              <a:rPr lang="it-IT" sz="3600" dirty="0" err="1"/>
              <a:t>eshitish</a:t>
            </a:r>
            <a:r>
              <a:rPr lang="it-IT" sz="3600" dirty="0"/>
              <a:t>, </a:t>
            </a:r>
            <a:r>
              <a:rPr lang="it-IT" sz="3600" dirty="0" err="1"/>
              <a:t>harakat</a:t>
            </a:r>
            <a:r>
              <a:rPr lang="it-IT" sz="3600" dirty="0"/>
              <a:t> </a:t>
            </a:r>
            <a:r>
              <a:rPr lang="it-IT" sz="3600" dirty="0" err="1"/>
              <a:t>qobiliyati</a:t>
            </a:r>
            <a:r>
              <a:rPr lang="it-IT" sz="3600" dirty="0"/>
              <a:t> </a:t>
            </a:r>
            <a:r>
              <a:rPr lang="it-IT" sz="3600" dirty="0" err="1"/>
              <a:t>bilan</a:t>
            </a:r>
            <a:r>
              <a:rPr lang="it-IT" sz="3600" dirty="0"/>
              <a:t> </a:t>
            </a:r>
            <a:r>
              <a:rPr lang="it-IT" sz="3600" dirty="0" err="1"/>
              <a:t>bog‘liq</a:t>
            </a:r>
            <a:r>
              <a:rPr lang="it-IT" sz="3600" dirty="0"/>
              <a:t> </a:t>
            </a:r>
            <a:r>
              <a:rPr lang="it-IT" sz="3600" dirty="0" err="1"/>
              <a:t>muammolar</a:t>
            </a:r>
            <a:r>
              <a:rPr lang="it-IT" sz="3600" dirty="0"/>
              <a:t> (</a:t>
            </a:r>
            <a:r>
              <a:rPr lang="it-IT" sz="3600" dirty="0" err="1"/>
              <a:t>masalan</a:t>
            </a:r>
            <a:r>
              <a:rPr lang="it-IT" sz="3600" dirty="0"/>
              <a:t>, </a:t>
            </a:r>
            <a:r>
              <a:rPr lang="it-IT" sz="3600" dirty="0" err="1"/>
              <a:t>ko‘zi</a:t>
            </a:r>
            <a:r>
              <a:rPr lang="it-IT" sz="3600" dirty="0"/>
              <a:t> </a:t>
            </a:r>
            <a:r>
              <a:rPr lang="it-IT" sz="3600" dirty="0" err="1"/>
              <a:t>ojiz</a:t>
            </a:r>
            <a:r>
              <a:rPr lang="it-IT" sz="3600" dirty="0"/>
              <a:t>, </a:t>
            </a:r>
            <a:r>
              <a:rPr lang="it-IT" sz="3600" dirty="0" err="1"/>
              <a:t>eshitish</a:t>
            </a:r>
            <a:r>
              <a:rPr lang="it-IT" sz="3600" dirty="0"/>
              <a:t> </a:t>
            </a:r>
            <a:r>
              <a:rPr lang="it-IT" sz="3600" dirty="0" err="1"/>
              <a:t>qobiliyati</a:t>
            </a:r>
            <a:r>
              <a:rPr lang="it-IT" sz="3600" dirty="0"/>
              <a:t> </a:t>
            </a:r>
            <a:r>
              <a:rPr lang="it-IT" sz="3600" dirty="0" err="1"/>
              <a:t>past</a:t>
            </a:r>
            <a:r>
              <a:rPr lang="it-IT" sz="3600" dirty="0"/>
              <a:t> </a:t>
            </a:r>
            <a:r>
              <a:rPr lang="it-IT" sz="3600" dirty="0" err="1"/>
              <a:t>yoki</a:t>
            </a:r>
            <a:r>
              <a:rPr lang="it-IT" sz="3600" dirty="0"/>
              <a:t> </a:t>
            </a:r>
            <a:r>
              <a:rPr lang="it-IT" sz="3600" dirty="0" err="1"/>
              <a:t>harakatlanishda</a:t>
            </a:r>
            <a:r>
              <a:rPr lang="it-IT" sz="3600" dirty="0"/>
              <a:t> </a:t>
            </a:r>
            <a:r>
              <a:rPr lang="it-IT" sz="3600" dirty="0" err="1"/>
              <a:t>cheklangan</a:t>
            </a:r>
            <a:r>
              <a:rPr lang="it-IT" sz="3600" dirty="0"/>
              <a:t> bolalar).  </a:t>
            </a:r>
            <a:br>
              <a:rPr lang="it-IT" sz="3600" dirty="0"/>
            </a:br>
            <a:r>
              <a:rPr lang="it-IT" sz="3600" dirty="0"/>
              <a:t>- </a:t>
            </a:r>
            <a:r>
              <a:rPr lang="it-IT" sz="3600" b="1" dirty="0" err="1"/>
              <a:t>Aqliy</a:t>
            </a:r>
            <a:r>
              <a:rPr lang="it-IT" sz="3600" b="1" dirty="0"/>
              <a:t> </a:t>
            </a:r>
            <a:r>
              <a:rPr lang="it-IT" sz="3600" b="1" dirty="0" err="1"/>
              <a:t>cheklovlar</a:t>
            </a:r>
            <a:r>
              <a:rPr lang="it-IT" sz="3600" dirty="0"/>
              <a:t>: </a:t>
            </a:r>
            <a:r>
              <a:rPr lang="it-IT" sz="3600" dirty="0" err="1"/>
              <a:t>intellektual</a:t>
            </a:r>
            <a:r>
              <a:rPr lang="it-IT" sz="3600" dirty="0"/>
              <a:t> </a:t>
            </a:r>
            <a:r>
              <a:rPr lang="it-IT" sz="3600" dirty="0" err="1"/>
              <a:t>rivojlanishdagi</a:t>
            </a:r>
            <a:r>
              <a:rPr lang="it-IT" sz="3600" dirty="0"/>
              <a:t> </a:t>
            </a:r>
            <a:r>
              <a:rPr lang="it-IT" sz="3600" dirty="0" err="1"/>
              <a:t>kechikishlar</a:t>
            </a:r>
            <a:r>
              <a:rPr lang="it-IT" sz="3600" dirty="0"/>
              <a:t>, </a:t>
            </a:r>
            <a:r>
              <a:rPr lang="it-IT" sz="3600" dirty="0" err="1"/>
              <a:t>masalan</a:t>
            </a:r>
            <a:r>
              <a:rPr lang="it-IT" sz="3600" dirty="0"/>
              <a:t>, </a:t>
            </a:r>
            <a:r>
              <a:rPr lang="it-IT" sz="3600" dirty="0" err="1"/>
              <a:t>aqliy</a:t>
            </a:r>
            <a:r>
              <a:rPr lang="it-IT" sz="3600" dirty="0"/>
              <a:t> </a:t>
            </a:r>
            <a:r>
              <a:rPr lang="it-IT" sz="3600" dirty="0" err="1"/>
              <a:t>zaiflik</a:t>
            </a:r>
            <a:r>
              <a:rPr lang="it-IT" sz="3600" dirty="0"/>
              <a:t> </a:t>
            </a:r>
            <a:r>
              <a:rPr lang="it-IT" sz="3600" dirty="0" err="1"/>
              <a:t>yoki</a:t>
            </a:r>
            <a:r>
              <a:rPr lang="it-IT" sz="3600" dirty="0"/>
              <a:t> </a:t>
            </a:r>
            <a:r>
              <a:rPr lang="it-IT" sz="3600" dirty="0" err="1"/>
              <a:t>o‘rganishdagi</a:t>
            </a:r>
            <a:r>
              <a:rPr lang="it-IT" sz="3600" dirty="0"/>
              <a:t> </a:t>
            </a:r>
            <a:r>
              <a:rPr lang="it-IT" sz="3600" dirty="0" err="1"/>
              <a:t>qiyinchiliklar</a:t>
            </a:r>
            <a:r>
              <a:rPr lang="it-IT" sz="3600" dirty="0"/>
              <a:t> (</a:t>
            </a:r>
            <a:r>
              <a:rPr lang="it-IT" sz="3600" dirty="0" err="1"/>
              <a:t>disleksiya</a:t>
            </a:r>
            <a:r>
              <a:rPr lang="it-IT" sz="3600" dirty="0"/>
              <a:t>, </a:t>
            </a:r>
            <a:r>
              <a:rPr lang="it-IT" sz="3600" dirty="0" err="1"/>
              <a:t>diskalkuliya</a:t>
            </a:r>
            <a:r>
              <a:rPr lang="it-IT" sz="3600" dirty="0"/>
              <a:t>).  </a:t>
            </a:r>
            <a:br>
              <a:rPr lang="it-IT" sz="3600" dirty="0"/>
            </a:br>
            <a:r>
              <a:rPr lang="it-IT" sz="3600" dirty="0"/>
              <a:t>- </a:t>
            </a:r>
            <a:r>
              <a:rPr lang="it-IT" sz="3600" b="1" dirty="0" err="1"/>
              <a:t>Hissiy</a:t>
            </a:r>
            <a:r>
              <a:rPr lang="it-IT" sz="3600" b="1" dirty="0"/>
              <a:t> va </a:t>
            </a:r>
            <a:r>
              <a:rPr lang="it-IT" sz="3600" b="1" dirty="0" err="1"/>
              <a:t>xulq-atvor</a:t>
            </a:r>
            <a:r>
              <a:rPr lang="it-IT" sz="3600" b="1" dirty="0"/>
              <a:t> </a:t>
            </a:r>
            <a:r>
              <a:rPr lang="it-IT" sz="3600" b="1" dirty="0" err="1"/>
              <a:t>muammolari</a:t>
            </a:r>
            <a:r>
              <a:rPr lang="it-IT" sz="3600" dirty="0"/>
              <a:t>: </a:t>
            </a:r>
            <a:r>
              <a:rPr lang="it-IT" sz="3600" dirty="0" err="1"/>
              <a:t>autizm</a:t>
            </a:r>
            <a:r>
              <a:rPr lang="it-IT" sz="3600" dirty="0"/>
              <a:t> </a:t>
            </a:r>
            <a:r>
              <a:rPr lang="it-IT" sz="3600" dirty="0" err="1"/>
              <a:t>spektridagi</a:t>
            </a:r>
            <a:r>
              <a:rPr lang="it-IT" sz="3600" dirty="0"/>
              <a:t> </a:t>
            </a:r>
            <a:r>
              <a:rPr lang="it-IT" sz="3600" dirty="0" err="1"/>
              <a:t>buzilishlar</a:t>
            </a:r>
            <a:r>
              <a:rPr lang="it-IT" sz="3600" dirty="0"/>
              <a:t>, </a:t>
            </a:r>
            <a:r>
              <a:rPr lang="it-IT" sz="3600" dirty="0" err="1"/>
              <a:t>diqqat</a:t>
            </a:r>
            <a:r>
              <a:rPr lang="it-IT" sz="3600" dirty="0"/>
              <a:t> </a:t>
            </a:r>
            <a:r>
              <a:rPr lang="it-IT" sz="3600" dirty="0" err="1"/>
              <a:t>yetishmovchiligi</a:t>
            </a:r>
            <a:r>
              <a:rPr lang="it-IT" sz="3600" dirty="0"/>
              <a:t> va </a:t>
            </a:r>
            <a:r>
              <a:rPr lang="it-IT" sz="3600" dirty="0" err="1"/>
              <a:t>giperaktivlik</a:t>
            </a:r>
            <a:r>
              <a:rPr lang="it-IT" sz="3600" dirty="0"/>
              <a:t> sindromi (DYGS).  </a:t>
            </a:r>
            <a:br>
              <a:rPr lang="it-IT" sz="3600" dirty="0"/>
            </a:br>
            <a:r>
              <a:rPr lang="it-IT" sz="3600" dirty="0"/>
              <a:t>- </a:t>
            </a:r>
            <a:r>
              <a:rPr lang="it-IT" sz="3600" b="1" dirty="0" err="1"/>
              <a:t>Ijtimoiy</a:t>
            </a:r>
            <a:r>
              <a:rPr lang="it-IT" sz="3600" b="1" dirty="0"/>
              <a:t> va </a:t>
            </a:r>
            <a:r>
              <a:rPr lang="it-IT" sz="3600" b="1" dirty="0" err="1"/>
              <a:t>til</a:t>
            </a:r>
            <a:r>
              <a:rPr lang="it-IT" sz="3600" b="1" dirty="0"/>
              <a:t> </a:t>
            </a:r>
            <a:r>
              <a:rPr lang="it-IT" sz="3600" b="1" dirty="0" err="1"/>
              <a:t>muammolari</a:t>
            </a:r>
            <a:r>
              <a:rPr lang="it-IT" sz="3600" dirty="0"/>
              <a:t>: </a:t>
            </a:r>
            <a:r>
              <a:rPr lang="it-IT" sz="3600" dirty="0" err="1"/>
              <a:t>ijtimoiy</a:t>
            </a:r>
            <a:r>
              <a:rPr lang="it-IT" sz="3600" dirty="0"/>
              <a:t> </a:t>
            </a:r>
            <a:r>
              <a:rPr lang="it-IT" sz="3600" dirty="0" err="1"/>
              <a:t>moslashuvdagi</a:t>
            </a:r>
            <a:r>
              <a:rPr lang="it-IT" sz="3600" dirty="0"/>
              <a:t> </a:t>
            </a:r>
            <a:r>
              <a:rPr lang="it-IT" sz="3600" dirty="0" err="1"/>
              <a:t>qiyinchiliklar</a:t>
            </a:r>
            <a:r>
              <a:rPr lang="it-IT" sz="3600" dirty="0"/>
              <a:t> </a:t>
            </a:r>
            <a:r>
              <a:rPr lang="it-IT" sz="3600" dirty="0" err="1"/>
              <a:t>yoki</a:t>
            </a:r>
            <a:r>
              <a:rPr lang="it-IT" sz="3600" dirty="0"/>
              <a:t> </a:t>
            </a:r>
            <a:r>
              <a:rPr lang="it-IT" sz="3600" dirty="0" err="1"/>
              <a:t>nutq</a:t>
            </a:r>
            <a:r>
              <a:rPr lang="it-IT" sz="3600" dirty="0"/>
              <a:t> </a:t>
            </a:r>
            <a:r>
              <a:rPr lang="it-IT" sz="3600" dirty="0" err="1"/>
              <a:t>rivojlanishidagi</a:t>
            </a:r>
            <a:r>
              <a:rPr lang="it-IT" sz="3600" dirty="0"/>
              <a:t> </a:t>
            </a:r>
            <a:r>
              <a:rPr lang="it-IT" sz="3600" dirty="0" err="1"/>
              <a:t>kechikishlar</a:t>
            </a:r>
            <a:r>
              <a:rPr lang="it-IT" sz="3600" dirty="0"/>
              <a:t>.  </a:t>
            </a:r>
            <a:endParaRPr lang="ru-RU" sz="3600" dirty="0"/>
          </a:p>
        </p:txBody>
      </p:sp>
      <p:pic>
        <p:nvPicPr>
          <p:cNvPr id="5" name="Рисунок 4">
            <a:extLst>
              <a:ext uri="{FF2B5EF4-FFF2-40B4-BE49-F238E27FC236}">
                <a16:creationId xmlns:a16="http://schemas.microsoft.com/office/drawing/2014/main" id="{AFBB2B9F-D24F-A5DA-9A85-A64A6D70B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8406" y="377852"/>
            <a:ext cx="6467329" cy="9623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19584" t="-46530" r="-32444" b="-33652"/>
            </a:stretch>
          </a:blipFill>
        </p:spPr>
        <p:txBody>
          <a:bodyPr/>
          <a:lstStyle/>
          <a:p>
            <a:endParaRPr lang="ru-RU"/>
          </a:p>
        </p:txBody>
      </p:sp>
      <p:grpSp>
        <p:nvGrpSpPr>
          <p:cNvPr id="3" name="Group 3"/>
          <p:cNvGrpSpPr>
            <a:grpSpLocks noChangeAspect="1"/>
          </p:cNvGrpSpPr>
          <p:nvPr/>
        </p:nvGrpSpPr>
        <p:grpSpPr>
          <a:xfrm>
            <a:off x="10591435" y="1408176"/>
            <a:ext cx="7215749" cy="7055013"/>
            <a:chOff x="0" y="0"/>
            <a:chExt cx="6328410" cy="6187440"/>
          </a:xfrm>
        </p:grpSpPr>
        <p:sp>
          <p:nvSpPr>
            <p:cNvPr id="4" name="Freeform 4"/>
            <p:cNvSpPr/>
            <p:nvPr/>
          </p:nvSpPr>
          <p:spPr>
            <a:xfrm>
              <a:off x="0" y="-111760"/>
              <a:ext cx="6329680" cy="6441441"/>
            </a:xfrm>
            <a:custGeom>
              <a:avLst/>
              <a:gdLst/>
              <a:ahLst/>
              <a:cxnLst/>
              <a:rect l="l" t="t" r="r" b="b"/>
              <a:pathLst>
                <a:path w="6329680" h="6441441">
                  <a:moveTo>
                    <a:pt x="2310130" y="1536700"/>
                  </a:moveTo>
                  <a:cubicBezTo>
                    <a:pt x="1192530" y="1214120"/>
                    <a:pt x="416560" y="767080"/>
                    <a:pt x="483870" y="445770"/>
                  </a:cubicBezTo>
                  <a:cubicBezTo>
                    <a:pt x="565150" y="58420"/>
                    <a:pt x="1838960" y="0"/>
                    <a:pt x="3326130" y="313690"/>
                  </a:cubicBezTo>
                  <a:cubicBezTo>
                    <a:pt x="4455160" y="552450"/>
                    <a:pt x="5384800" y="937260"/>
                    <a:pt x="5730240" y="1278890"/>
                  </a:cubicBezTo>
                  <a:cubicBezTo>
                    <a:pt x="5824220" y="1347470"/>
                    <a:pt x="5876290" y="1433830"/>
                    <a:pt x="5876290" y="1536700"/>
                  </a:cubicBezTo>
                  <a:lnTo>
                    <a:pt x="5876290" y="1540510"/>
                  </a:lnTo>
                  <a:cubicBezTo>
                    <a:pt x="5876290" y="1550670"/>
                    <a:pt x="5876290" y="1560830"/>
                    <a:pt x="5875020" y="1569720"/>
                  </a:cubicBezTo>
                  <a:cubicBezTo>
                    <a:pt x="5843270" y="1870710"/>
                    <a:pt x="5398770" y="2246630"/>
                    <a:pt x="4721860" y="2589530"/>
                  </a:cubicBezTo>
                  <a:cubicBezTo>
                    <a:pt x="4951730" y="2730500"/>
                    <a:pt x="5083810" y="2896870"/>
                    <a:pt x="5083810" y="3073400"/>
                  </a:cubicBezTo>
                  <a:cubicBezTo>
                    <a:pt x="5083810" y="3112770"/>
                    <a:pt x="5077460" y="3152140"/>
                    <a:pt x="5064760" y="3188970"/>
                  </a:cubicBezTo>
                  <a:cubicBezTo>
                    <a:pt x="5760720" y="3343910"/>
                    <a:pt x="6234430" y="3586480"/>
                    <a:pt x="6316980" y="3862070"/>
                  </a:cubicBezTo>
                  <a:cubicBezTo>
                    <a:pt x="6325870" y="3890010"/>
                    <a:pt x="6329680" y="3917950"/>
                    <a:pt x="6329680" y="3947160"/>
                  </a:cubicBezTo>
                  <a:cubicBezTo>
                    <a:pt x="6329680" y="4466590"/>
                    <a:pt x="5077460" y="5330190"/>
                    <a:pt x="3534410" y="5875021"/>
                  </a:cubicBezTo>
                  <a:cubicBezTo>
                    <a:pt x="1991360" y="6419851"/>
                    <a:pt x="739140" y="6441441"/>
                    <a:pt x="739140" y="5922011"/>
                  </a:cubicBezTo>
                  <a:cubicBezTo>
                    <a:pt x="739140" y="5617211"/>
                    <a:pt x="1169670" y="5194301"/>
                    <a:pt x="1837690" y="4786631"/>
                  </a:cubicBezTo>
                  <a:cubicBezTo>
                    <a:pt x="830580" y="4632960"/>
                    <a:pt x="140970" y="4315460"/>
                    <a:pt x="140970" y="3948430"/>
                  </a:cubicBezTo>
                  <a:cubicBezTo>
                    <a:pt x="140970" y="3816350"/>
                    <a:pt x="231140" y="3690620"/>
                    <a:pt x="392430" y="3576320"/>
                  </a:cubicBezTo>
                  <a:cubicBezTo>
                    <a:pt x="143510" y="3431540"/>
                    <a:pt x="0" y="3258820"/>
                    <a:pt x="0" y="3074670"/>
                  </a:cubicBezTo>
                  <a:lnTo>
                    <a:pt x="0" y="3064510"/>
                  </a:lnTo>
                  <a:cubicBezTo>
                    <a:pt x="0" y="2611120"/>
                    <a:pt x="989330" y="1972310"/>
                    <a:pt x="2310130" y="1536700"/>
                  </a:cubicBezTo>
                  <a:lnTo>
                    <a:pt x="2310130" y="1536700"/>
                  </a:lnTo>
                  <a:close/>
                </a:path>
              </a:pathLst>
            </a:custGeom>
            <a:blipFill>
              <a:blip r:embed="rId3"/>
              <a:stretch>
                <a:fillRect l="-4103" r="-42492"/>
              </a:stretch>
            </a:blipFill>
          </p:spPr>
          <p:txBody>
            <a:bodyPr/>
            <a:lstStyle/>
            <a:p>
              <a:endParaRPr lang="ru-RU"/>
            </a:p>
          </p:txBody>
        </p:sp>
      </p:grpSp>
      <p:sp>
        <p:nvSpPr>
          <p:cNvPr id="5" name="Freeform 5"/>
          <p:cNvSpPr/>
          <p:nvPr/>
        </p:nvSpPr>
        <p:spPr>
          <a:xfrm>
            <a:off x="14200033" y="7848721"/>
            <a:ext cx="4385930" cy="4114800"/>
          </a:xfrm>
          <a:custGeom>
            <a:avLst/>
            <a:gdLst/>
            <a:ahLst/>
            <a:cxnLst/>
            <a:rect l="l" t="t" r="r" b="b"/>
            <a:pathLst>
              <a:path w="4385930" h="4114800">
                <a:moveTo>
                  <a:pt x="0" y="0"/>
                </a:moveTo>
                <a:lnTo>
                  <a:pt x="4385930" y="0"/>
                </a:lnTo>
                <a:lnTo>
                  <a:pt x="438593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6" name="TextBox 6"/>
          <p:cNvSpPr txBox="1"/>
          <p:nvPr/>
        </p:nvSpPr>
        <p:spPr>
          <a:xfrm>
            <a:off x="-37785" y="297279"/>
            <a:ext cx="11820584" cy="1951432"/>
          </a:xfrm>
          <a:prstGeom prst="rect">
            <a:avLst/>
          </a:prstGeom>
        </p:spPr>
        <p:txBody>
          <a:bodyPr wrap="square" lIns="0" tIns="0" rIns="0" bIns="0" rtlCol="0" anchor="t">
            <a:spAutoFit/>
          </a:bodyPr>
          <a:lstStyle/>
          <a:p>
            <a:pPr algn="ctr">
              <a:lnSpc>
                <a:spcPts val="7840"/>
              </a:lnSpc>
              <a:spcBef>
                <a:spcPct val="0"/>
              </a:spcBef>
            </a:pPr>
            <a:r>
              <a:rPr lang="it-IT" sz="6000" b="1"/>
              <a:t>Individual ta'lim yo‘nalishlarining turlari</a:t>
            </a:r>
            <a:endParaRPr lang="en-US" sz="5600">
              <a:solidFill>
                <a:srgbClr val="000000"/>
              </a:solidFill>
              <a:latin typeface="Comic Sans" panose="03000702030302020204"/>
            </a:endParaRPr>
          </a:p>
        </p:txBody>
      </p:sp>
      <p:sp>
        <p:nvSpPr>
          <p:cNvPr id="10" name="TextBox 9">
            <a:extLst>
              <a:ext uri="{FF2B5EF4-FFF2-40B4-BE49-F238E27FC236}">
                <a16:creationId xmlns:a16="http://schemas.microsoft.com/office/drawing/2014/main" id="{5350C76D-6FC6-30FF-6F8A-F457ADAD3A89}"/>
              </a:ext>
            </a:extLst>
          </p:cNvPr>
          <p:cNvSpPr txBox="1"/>
          <p:nvPr/>
        </p:nvSpPr>
        <p:spPr>
          <a:xfrm>
            <a:off x="225220" y="2164359"/>
            <a:ext cx="10536248" cy="8094524"/>
          </a:xfrm>
          <a:prstGeom prst="rect">
            <a:avLst/>
          </a:prstGeom>
          <a:noFill/>
        </p:spPr>
        <p:txBody>
          <a:bodyPr wrap="square">
            <a:spAutoFit/>
          </a:bodyPr>
          <a:lstStyle/>
          <a:p>
            <a:r>
              <a:rPr lang="it-IT" sz="4000" b="1"/>
              <a:t>Inklyuziv ta’lim</a:t>
            </a:r>
            <a:r>
              <a:rPr lang="it-IT" sz="4000"/>
              <a:t>  </a:t>
            </a:r>
            <a:br>
              <a:rPr lang="it-IT" sz="4000"/>
            </a:br>
            <a:r>
              <a:rPr lang="it-IT" sz="4000"/>
              <a:t>Inklyuziv ta’lim ATEB bo‘lgan bolalarni umumiy ta’lim muassasalarida tengdoshlari bilan birga o‘qitishni nazarda tutadi. Bu jarayonda quyidagi yondashuvlar qo‘llaniladi:  </a:t>
            </a:r>
            <a:br>
              <a:rPr lang="it-IT" sz="4000"/>
            </a:br>
            <a:r>
              <a:rPr lang="it-IT" sz="4000"/>
              <a:t>- </a:t>
            </a:r>
            <a:r>
              <a:rPr lang="it-IT" sz="4000" b="1"/>
              <a:t>Moslashtirilgan dasturlar</a:t>
            </a:r>
            <a:r>
              <a:rPr lang="it-IT" sz="4000"/>
              <a:t>: O‘quv dasturi bolaning qobiliyatlariga mos ravishda soddalashtiriladi yoki kengaytiriladi. Masalan, ko‘zi ojiz bolalar uchun Brayl yozuvi yoki maxsus o‘quv materiallari qo‘llaniladi.  </a:t>
            </a:r>
            <a:br>
              <a:rPr lang="it-IT" sz="4000"/>
            </a:br>
            <a:r>
              <a:rPr lang="it-IT" sz="4000"/>
              <a:t>- </a:t>
            </a:r>
            <a:r>
              <a:rPr lang="it-IT" sz="4000" b="1"/>
              <a:t>Maxsus yordamchilar</a:t>
            </a:r>
            <a:r>
              <a:rPr lang="it-IT" sz="4000"/>
              <a:t>: O‘qituvchi yordamchilari yoki maxsus pedagoglar bolaga dars jarayonida yordam beradi</a:t>
            </a:r>
            <a:endParaRPr lang="ru-RU" sz="4000" dirty="0"/>
          </a:p>
        </p:txBody>
      </p:sp>
    </p:spTree>
    <p:extLst>
      <p:ext uri="{BB962C8B-B14F-4D97-AF65-F5344CB8AC3E}">
        <p14:creationId xmlns:p14="http://schemas.microsoft.com/office/powerpoint/2010/main" val="24187701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30000"/>
            </a:blip>
            <a:stretch>
              <a:fillRect l="-19584" t="-46530" r="-32444" b="-33652"/>
            </a:stretch>
          </a:blipFill>
        </p:spPr>
        <p:txBody>
          <a:bodyPr/>
          <a:lstStyle/>
          <a:p>
            <a:endParaRPr lang="ru-RU"/>
          </a:p>
        </p:txBody>
      </p:sp>
      <p:grpSp>
        <p:nvGrpSpPr>
          <p:cNvPr id="3" name="Group 3"/>
          <p:cNvGrpSpPr>
            <a:grpSpLocks noChangeAspect="1"/>
          </p:cNvGrpSpPr>
          <p:nvPr/>
        </p:nvGrpSpPr>
        <p:grpSpPr>
          <a:xfrm>
            <a:off x="10291668" y="1350590"/>
            <a:ext cx="6195249" cy="7585821"/>
            <a:chOff x="0" y="0"/>
            <a:chExt cx="5185969" cy="6350000"/>
          </a:xfrm>
        </p:grpSpPr>
        <p:sp>
          <p:nvSpPr>
            <p:cNvPr id="4" name="Freeform 4"/>
            <p:cNvSpPr/>
            <p:nvPr/>
          </p:nvSpPr>
          <p:spPr>
            <a:xfrm>
              <a:off x="-9919" y="-18021"/>
              <a:ext cx="5222507" cy="6387998"/>
            </a:xfrm>
            <a:custGeom>
              <a:avLst/>
              <a:gdLst/>
              <a:ahLst/>
              <a:cxnLst/>
              <a:rect l="l" t="t" r="r" b="b"/>
              <a:pathLst>
                <a:path w="5222507" h="6387998">
                  <a:moveTo>
                    <a:pt x="5107381" y="2486203"/>
                  </a:moveTo>
                  <a:cubicBezTo>
                    <a:pt x="5002746" y="3170834"/>
                    <a:pt x="4895355" y="3865067"/>
                    <a:pt x="4612818" y="4497387"/>
                  </a:cubicBezTo>
                  <a:cubicBezTo>
                    <a:pt x="4437291" y="4890211"/>
                    <a:pt x="4197579" y="5250866"/>
                    <a:pt x="3945661" y="5599671"/>
                  </a:cubicBezTo>
                  <a:cubicBezTo>
                    <a:pt x="3805580" y="5793638"/>
                    <a:pt x="3656444" y="5989167"/>
                    <a:pt x="3452876" y="6114897"/>
                  </a:cubicBezTo>
                  <a:cubicBezTo>
                    <a:pt x="3280981" y="6221057"/>
                    <a:pt x="3080779" y="6270726"/>
                    <a:pt x="2882709" y="6310592"/>
                  </a:cubicBezTo>
                  <a:cubicBezTo>
                    <a:pt x="2665984" y="6354216"/>
                    <a:pt x="2442984" y="6387998"/>
                    <a:pt x="2224481" y="6354356"/>
                  </a:cubicBezTo>
                  <a:cubicBezTo>
                    <a:pt x="1931225" y="6309208"/>
                    <a:pt x="1671066" y="6147206"/>
                    <a:pt x="1420177" y="5988799"/>
                  </a:cubicBezTo>
                  <a:cubicBezTo>
                    <a:pt x="1253147" y="5883326"/>
                    <a:pt x="1084809" y="5776849"/>
                    <a:pt x="942695" y="5639626"/>
                  </a:cubicBezTo>
                  <a:cubicBezTo>
                    <a:pt x="551409" y="5261826"/>
                    <a:pt x="405346" y="4702239"/>
                    <a:pt x="296850" y="4169258"/>
                  </a:cubicBezTo>
                  <a:cubicBezTo>
                    <a:pt x="205905" y="3722522"/>
                    <a:pt x="129451" y="3272828"/>
                    <a:pt x="67627" y="2821140"/>
                  </a:cubicBezTo>
                  <a:cubicBezTo>
                    <a:pt x="36398" y="2592972"/>
                    <a:pt x="19609" y="2346020"/>
                    <a:pt x="13411" y="2115795"/>
                  </a:cubicBezTo>
                  <a:cubicBezTo>
                    <a:pt x="5296" y="1814220"/>
                    <a:pt x="0" y="1498956"/>
                    <a:pt x="132817" y="1228077"/>
                  </a:cubicBezTo>
                  <a:cubicBezTo>
                    <a:pt x="296659" y="893902"/>
                    <a:pt x="674738" y="677748"/>
                    <a:pt x="1045832" y="706094"/>
                  </a:cubicBezTo>
                  <a:cubicBezTo>
                    <a:pt x="1416939" y="734428"/>
                    <a:pt x="1757807" y="1005484"/>
                    <a:pt x="1869008" y="1360665"/>
                  </a:cubicBezTo>
                  <a:cubicBezTo>
                    <a:pt x="1889938" y="1092340"/>
                    <a:pt x="1910359" y="825602"/>
                    <a:pt x="2042312" y="591020"/>
                  </a:cubicBezTo>
                  <a:cubicBezTo>
                    <a:pt x="2174265" y="356438"/>
                    <a:pt x="2381822" y="158166"/>
                    <a:pt x="2636342" y="70650"/>
                  </a:cubicBezTo>
                  <a:cubicBezTo>
                    <a:pt x="2841816" y="0"/>
                    <a:pt x="3068790" y="4229"/>
                    <a:pt x="3278480" y="61125"/>
                  </a:cubicBezTo>
                  <a:cubicBezTo>
                    <a:pt x="3422396" y="100178"/>
                    <a:pt x="3562210" y="165227"/>
                    <a:pt x="3668941" y="269354"/>
                  </a:cubicBezTo>
                  <a:cubicBezTo>
                    <a:pt x="3892220" y="487197"/>
                    <a:pt x="3931425" y="826592"/>
                    <a:pt x="3957726" y="1137437"/>
                  </a:cubicBezTo>
                  <a:cubicBezTo>
                    <a:pt x="3996665" y="944410"/>
                    <a:pt x="4101732" y="729856"/>
                    <a:pt x="4272458" y="631749"/>
                  </a:cubicBezTo>
                  <a:cubicBezTo>
                    <a:pt x="4443184" y="533641"/>
                    <a:pt x="4666653" y="525272"/>
                    <a:pt x="4836033" y="625703"/>
                  </a:cubicBezTo>
                  <a:cubicBezTo>
                    <a:pt x="5069840" y="764337"/>
                    <a:pt x="5153952" y="1060082"/>
                    <a:pt x="5183632" y="1330287"/>
                  </a:cubicBezTo>
                  <a:cubicBezTo>
                    <a:pt x="5222507" y="1684032"/>
                    <a:pt x="5161153" y="2134387"/>
                    <a:pt x="5107381" y="2486203"/>
                  </a:cubicBezTo>
                  <a:close/>
                </a:path>
              </a:pathLst>
            </a:custGeom>
            <a:blipFill>
              <a:blip r:embed="rId3"/>
              <a:stretch>
                <a:fillRect l="-41719" r="-41719"/>
              </a:stretch>
            </a:blipFill>
          </p:spPr>
          <p:txBody>
            <a:bodyPr/>
            <a:lstStyle/>
            <a:p>
              <a:endParaRPr lang="ru-RU"/>
            </a:p>
          </p:txBody>
        </p:sp>
      </p:grpSp>
      <p:sp>
        <p:nvSpPr>
          <p:cNvPr id="5" name="Freeform 5"/>
          <p:cNvSpPr/>
          <p:nvPr/>
        </p:nvSpPr>
        <p:spPr>
          <a:xfrm rot="5400000">
            <a:off x="14692146" y="6933206"/>
            <a:ext cx="5134309" cy="5537000"/>
          </a:xfrm>
          <a:custGeom>
            <a:avLst/>
            <a:gdLst/>
            <a:ahLst/>
            <a:cxnLst/>
            <a:rect l="l" t="t" r="r" b="b"/>
            <a:pathLst>
              <a:path w="5134309" h="5537000">
                <a:moveTo>
                  <a:pt x="0" y="0"/>
                </a:moveTo>
                <a:lnTo>
                  <a:pt x="5134308" y="0"/>
                </a:lnTo>
                <a:lnTo>
                  <a:pt x="5134308" y="5536999"/>
                </a:lnTo>
                <a:lnTo>
                  <a:pt x="0" y="5536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8" name="TextBox 7">
            <a:extLst>
              <a:ext uri="{FF2B5EF4-FFF2-40B4-BE49-F238E27FC236}">
                <a16:creationId xmlns:a16="http://schemas.microsoft.com/office/drawing/2014/main" id="{120CDC01-C533-39CB-B637-A44075266702}"/>
              </a:ext>
            </a:extLst>
          </p:cNvPr>
          <p:cNvSpPr txBox="1"/>
          <p:nvPr/>
        </p:nvSpPr>
        <p:spPr>
          <a:xfrm>
            <a:off x="623455" y="1716204"/>
            <a:ext cx="10013058" cy="7294305"/>
          </a:xfrm>
          <a:prstGeom prst="rect">
            <a:avLst/>
          </a:prstGeom>
          <a:noFill/>
        </p:spPr>
        <p:txBody>
          <a:bodyPr wrap="square">
            <a:spAutoFit/>
          </a:bodyPr>
          <a:lstStyle/>
          <a:p>
            <a:r>
              <a:rPr lang="it-IT" sz="3600" b="1" dirty="0" err="1"/>
              <a:t>Maxsus</a:t>
            </a:r>
            <a:r>
              <a:rPr lang="it-IT" sz="3600" b="1" dirty="0"/>
              <a:t> </a:t>
            </a:r>
            <a:r>
              <a:rPr lang="it-IT" sz="3600" b="1" dirty="0" err="1"/>
              <a:t>ta’lim</a:t>
            </a:r>
            <a:r>
              <a:rPr lang="it-IT" sz="3600" b="1" dirty="0"/>
              <a:t> </a:t>
            </a:r>
            <a:r>
              <a:rPr lang="it-IT" sz="3600" b="1" dirty="0" err="1"/>
              <a:t>muassasalari</a:t>
            </a:r>
            <a:r>
              <a:rPr lang="it-IT" sz="3600" dirty="0"/>
              <a:t>  </a:t>
            </a:r>
            <a:br>
              <a:rPr lang="it-IT" sz="3600" dirty="0"/>
            </a:br>
            <a:r>
              <a:rPr lang="it-IT" sz="3600" dirty="0" err="1"/>
              <a:t>Ba’zi</a:t>
            </a:r>
            <a:r>
              <a:rPr lang="it-IT" sz="3600" dirty="0"/>
              <a:t> </a:t>
            </a:r>
            <a:r>
              <a:rPr lang="it-IT" sz="3600" dirty="0" err="1"/>
              <a:t>hollarda</a:t>
            </a:r>
            <a:r>
              <a:rPr lang="it-IT" sz="3600" dirty="0"/>
              <a:t> ATEB </a:t>
            </a:r>
            <a:r>
              <a:rPr lang="it-IT" sz="3600" dirty="0" err="1"/>
              <a:t>bo‘lgan</a:t>
            </a:r>
            <a:r>
              <a:rPr lang="it-IT" sz="3600" dirty="0"/>
              <a:t> bolalar </a:t>
            </a:r>
            <a:r>
              <a:rPr lang="it-IT" sz="3600" dirty="0" err="1"/>
              <a:t>maxsus</a:t>
            </a:r>
            <a:r>
              <a:rPr lang="it-IT" sz="3600" dirty="0"/>
              <a:t> </a:t>
            </a:r>
            <a:r>
              <a:rPr lang="it-IT" sz="3600" dirty="0" err="1"/>
              <a:t>ta’lim</a:t>
            </a:r>
            <a:r>
              <a:rPr lang="it-IT" sz="3600" dirty="0"/>
              <a:t> </a:t>
            </a:r>
            <a:r>
              <a:rPr lang="it-IT" sz="3600" dirty="0" err="1"/>
              <a:t>muassasalarida</a:t>
            </a:r>
            <a:r>
              <a:rPr lang="it-IT" sz="3600" dirty="0"/>
              <a:t> </a:t>
            </a:r>
            <a:r>
              <a:rPr lang="it-IT" sz="3600" dirty="0" err="1"/>
              <a:t>o‘qitiladi</a:t>
            </a:r>
            <a:r>
              <a:rPr lang="it-IT" sz="3600" dirty="0"/>
              <a:t>. </a:t>
            </a:r>
            <a:r>
              <a:rPr lang="it-IT" sz="3600" dirty="0" err="1"/>
              <a:t>Bu</a:t>
            </a:r>
            <a:r>
              <a:rPr lang="it-IT" sz="3600" dirty="0"/>
              <a:t> </a:t>
            </a:r>
            <a:r>
              <a:rPr lang="it-IT" sz="3600" dirty="0" err="1"/>
              <a:t>muassasalar</a:t>
            </a:r>
            <a:r>
              <a:rPr lang="it-IT" sz="3600" dirty="0"/>
              <a:t> </a:t>
            </a:r>
            <a:r>
              <a:rPr lang="it-IT" sz="3600" dirty="0" err="1"/>
              <a:t>quyidagi</a:t>
            </a:r>
            <a:r>
              <a:rPr lang="it-IT" sz="3600" dirty="0"/>
              <a:t> </a:t>
            </a:r>
            <a:r>
              <a:rPr lang="it-IT" sz="3600" dirty="0" err="1"/>
              <a:t>guruhlarga</a:t>
            </a:r>
            <a:r>
              <a:rPr lang="it-IT" sz="3600" dirty="0"/>
              <a:t> </a:t>
            </a:r>
            <a:r>
              <a:rPr lang="it-IT" sz="3600" dirty="0" err="1"/>
              <a:t>mo‘ljallangan</a:t>
            </a:r>
            <a:r>
              <a:rPr lang="it-IT" sz="3600" dirty="0"/>
              <a:t>:  </a:t>
            </a:r>
            <a:br>
              <a:rPr lang="it-IT" sz="3600" dirty="0"/>
            </a:br>
            <a:r>
              <a:rPr lang="it-IT" sz="3600" dirty="0"/>
              <a:t>- </a:t>
            </a:r>
            <a:r>
              <a:rPr lang="it-IT" sz="3600" dirty="0" err="1"/>
              <a:t>Ko‘rish</a:t>
            </a:r>
            <a:r>
              <a:rPr lang="it-IT" sz="3600" dirty="0"/>
              <a:t> </a:t>
            </a:r>
            <a:r>
              <a:rPr lang="it-IT" sz="3600" dirty="0" err="1"/>
              <a:t>qobiliyati</a:t>
            </a:r>
            <a:r>
              <a:rPr lang="it-IT" sz="3600" dirty="0"/>
              <a:t> </a:t>
            </a:r>
            <a:r>
              <a:rPr lang="it-IT" sz="3600" dirty="0" err="1"/>
              <a:t>cheklangan</a:t>
            </a:r>
            <a:r>
              <a:rPr lang="it-IT" sz="3600" dirty="0"/>
              <a:t> bolalar </a:t>
            </a:r>
            <a:r>
              <a:rPr lang="it-IT" sz="3600" dirty="0" err="1"/>
              <a:t>uchun</a:t>
            </a:r>
            <a:r>
              <a:rPr lang="it-IT" sz="3600" dirty="0"/>
              <a:t> </a:t>
            </a:r>
            <a:r>
              <a:rPr lang="it-IT" sz="3600" dirty="0" err="1"/>
              <a:t>maktablar</a:t>
            </a:r>
            <a:r>
              <a:rPr lang="it-IT" sz="3600" dirty="0"/>
              <a:t>.  </a:t>
            </a:r>
            <a:br>
              <a:rPr lang="it-IT" sz="3600" dirty="0"/>
            </a:br>
            <a:r>
              <a:rPr lang="it-IT" sz="3600" dirty="0"/>
              <a:t>- </a:t>
            </a:r>
            <a:r>
              <a:rPr lang="it-IT" sz="3600" dirty="0" err="1"/>
              <a:t>Eshitish</a:t>
            </a:r>
            <a:r>
              <a:rPr lang="it-IT" sz="3600" dirty="0"/>
              <a:t> </a:t>
            </a:r>
            <a:r>
              <a:rPr lang="it-IT" sz="3600" dirty="0" err="1"/>
              <a:t>qobiliyati</a:t>
            </a:r>
            <a:r>
              <a:rPr lang="it-IT" sz="3600" dirty="0"/>
              <a:t> </a:t>
            </a:r>
            <a:r>
              <a:rPr lang="it-IT" sz="3600" dirty="0" err="1"/>
              <a:t>cheklangan</a:t>
            </a:r>
            <a:r>
              <a:rPr lang="it-IT" sz="3600" dirty="0"/>
              <a:t> bolalar </a:t>
            </a:r>
            <a:r>
              <a:rPr lang="it-IT" sz="3600" dirty="0" err="1"/>
              <a:t>uchun</a:t>
            </a:r>
            <a:r>
              <a:rPr lang="it-IT" sz="3600" dirty="0"/>
              <a:t> </a:t>
            </a:r>
            <a:r>
              <a:rPr lang="it-IT" sz="3600" dirty="0" err="1"/>
              <a:t>maktablar</a:t>
            </a:r>
            <a:r>
              <a:rPr lang="it-IT" sz="3600" dirty="0"/>
              <a:t>.  </a:t>
            </a:r>
            <a:br>
              <a:rPr lang="it-IT" sz="3600" dirty="0"/>
            </a:br>
            <a:r>
              <a:rPr lang="it-IT" sz="3600" dirty="0"/>
              <a:t>- </a:t>
            </a:r>
            <a:r>
              <a:rPr lang="it-IT" sz="3600" dirty="0" err="1"/>
              <a:t>Aqliy</a:t>
            </a:r>
            <a:r>
              <a:rPr lang="it-IT" sz="3600" dirty="0"/>
              <a:t> </a:t>
            </a:r>
            <a:r>
              <a:rPr lang="it-IT" sz="3600" dirty="0" err="1"/>
              <a:t>rivojlanishda</a:t>
            </a:r>
            <a:r>
              <a:rPr lang="it-IT" sz="3600" dirty="0"/>
              <a:t> </a:t>
            </a:r>
            <a:r>
              <a:rPr lang="it-IT" sz="3600" dirty="0" err="1"/>
              <a:t>kechikishlari</a:t>
            </a:r>
            <a:r>
              <a:rPr lang="it-IT" sz="3600" dirty="0"/>
              <a:t> </a:t>
            </a:r>
            <a:r>
              <a:rPr lang="it-IT" sz="3600" dirty="0" err="1"/>
              <a:t>bo‘lgan</a:t>
            </a:r>
            <a:r>
              <a:rPr lang="it-IT" sz="3600" dirty="0"/>
              <a:t> bolalar </a:t>
            </a:r>
            <a:r>
              <a:rPr lang="it-IT" sz="3600" dirty="0" err="1"/>
              <a:t>uchun</a:t>
            </a:r>
            <a:r>
              <a:rPr lang="it-IT" sz="3600" dirty="0"/>
              <a:t> </a:t>
            </a:r>
            <a:r>
              <a:rPr lang="it-IT" sz="3600" dirty="0" err="1"/>
              <a:t>maxsus</a:t>
            </a:r>
            <a:r>
              <a:rPr lang="it-IT" sz="3600" dirty="0"/>
              <a:t> </a:t>
            </a:r>
            <a:r>
              <a:rPr lang="it-IT" sz="3600" dirty="0" err="1"/>
              <a:t>maktablar</a:t>
            </a:r>
            <a:r>
              <a:rPr lang="it-IT" sz="3600" dirty="0"/>
              <a:t>.  </a:t>
            </a:r>
            <a:br>
              <a:rPr lang="it-IT" sz="3600" dirty="0"/>
            </a:br>
            <a:r>
              <a:rPr lang="it-IT" sz="3600" dirty="0" err="1"/>
              <a:t>Bunday</a:t>
            </a:r>
            <a:r>
              <a:rPr lang="it-IT" sz="3600" dirty="0"/>
              <a:t> </a:t>
            </a:r>
            <a:r>
              <a:rPr lang="it-IT" sz="3600" dirty="0" err="1"/>
              <a:t>muassasalarda</a:t>
            </a:r>
            <a:r>
              <a:rPr lang="it-IT" sz="3600" dirty="0"/>
              <a:t> </a:t>
            </a:r>
            <a:r>
              <a:rPr lang="it-IT" sz="3600" dirty="0" err="1"/>
              <a:t>maxsus</a:t>
            </a:r>
            <a:r>
              <a:rPr lang="it-IT" sz="3600" dirty="0"/>
              <a:t> </a:t>
            </a:r>
            <a:r>
              <a:rPr lang="it-IT" sz="3600" dirty="0" err="1"/>
              <a:t>metodikalar</a:t>
            </a:r>
            <a:r>
              <a:rPr lang="it-IT" sz="3600" dirty="0"/>
              <a:t> (</a:t>
            </a:r>
            <a:r>
              <a:rPr lang="it-IT" sz="3600" dirty="0" err="1"/>
              <a:t>masalan</a:t>
            </a:r>
            <a:r>
              <a:rPr lang="it-IT" sz="3600" dirty="0"/>
              <a:t>, imo-</a:t>
            </a:r>
            <a:r>
              <a:rPr lang="it-IT" sz="3600" dirty="0" err="1"/>
              <a:t>ishora</a:t>
            </a:r>
            <a:r>
              <a:rPr lang="it-IT" sz="3600" dirty="0"/>
              <a:t> </a:t>
            </a:r>
            <a:r>
              <a:rPr lang="it-IT" sz="3600" dirty="0" err="1"/>
              <a:t>tili</a:t>
            </a:r>
            <a:r>
              <a:rPr lang="it-IT" sz="3600" dirty="0"/>
              <a:t>, </a:t>
            </a:r>
            <a:r>
              <a:rPr lang="it-IT" sz="3600" dirty="0" err="1"/>
              <a:t>logopedik</a:t>
            </a:r>
            <a:r>
              <a:rPr lang="it-IT" sz="3600" dirty="0"/>
              <a:t> </a:t>
            </a:r>
            <a:r>
              <a:rPr lang="it-IT" sz="3600" dirty="0" err="1"/>
              <a:t>mashg‘ulotlar</a:t>
            </a:r>
            <a:r>
              <a:rPr lang="it-IT" sz="3600" dirty="0"/>
              <a:t>) va </a:t>
            </a:r>
            <a:r>
              <a:rPr lang="it-IT" sz="3600" dirty="0" err="1"/>
              <a:t>malakali</a:t>
            </a:r>
            <a:r>
              <a:rPr lang="it-IT" sz="3600" dirty="0"/>
              <a:t> </a:t>
            </a:r>
            <a:r>
              <a:rPr lang="it-IT" sz="3600" dirty="0" err="1"/>
              <a:t>mutaxassislar</a:t>
            </a:r>
            <a:r>
              <a:rPr lang="it-IT" sz="3600" dirty="0"/>
              <a:t> </a:t>
            </a:r>
            <a:r>
              <a:rPr lang="it-IT" sz="3600" dirty="0" err="1"/>
              <a:t>jalb</a:t>
            </a:r>
            <a:r>
              <a:rPr lang="it-IT" sz="3600" dirty="0"/>
              <a:t> </a:t>
            </a:r>
            <a:r>
              <a:rPr lang="it-IT" sz="3600" dirty="0" err="1"/>
              <a:t>qilinadi</a:t>
            </a:r>
            <a:r>
              <a:rPr lang="it-IT" sz="3600" dirty="0"/>
              <a:t>.  </a:t>
            </a:r>
            <a:endParaRPr lang="ru-RU" sz="3600" dirty="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2E9"/>
        </a:solidFill>
        <a:effectLst/>
      </p:bgPr>
    </p:bg>
    <p:spTree>
      <p:nvGrpSpPr>
        <p:cNvPr id="1" name=""/>
        <p:cNvGrpSpPr/>
        <p:nvPr/>
      </p:nvGrpSpPr>
      <p:grpSpPr>
        <a:xfrm>
          <a:off x="0" y="0"/>
          <a:ext cx="0" cy="0"/>
          <a:chOff x="0" y="0"/>
          <a:chExt cx="0" cy="0"/>
        </a:xfrm>
      </p:grpSpPr>
      <p:grpSp>
        <p:nvGrpSpPr>
          <p:cNvPr id="2" name="Group 2"/>
          <p:cNvGrpSpPr/>
          <p:nvPr/>
        </p:nvGrpSpPr>
        <p:grpSpPr>
          <a:xfrm>
            <a:off x="-1026076" y="11528"/>
            <a:ext cx="20510907" cy="10263945"/>
            <a:chOff x="0" y="0"/>
            <a:chExt cx="27347876" cy="13685260"/>
          </a:xfrm>
        </p:grpSpPr>
        <p:sp>
          <p:nvSpPr>
            <p:cNvPr id="3" name="Freeform 3"/>
            <p:cNvSpPr/>
            <p:nvPr/>
          </p:nvSpPr>
          <p:spPr>
            <a:xfrm>
              <a:off x="0" y="0"/>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4" name="Freeform 4"/>
            <p:cNvSpPr/>
            <p:nvPr/>
          </p:nvSpPr>
          <p:spPr>
            <a:xfrm>
              <a:off x="6824269" y="0"/>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5" name="Freeform 5"/>
            <p:cNvSpPr/>
            <p:nvPr/>
          </p:nvSpPr>
          <p:spPr>
            <a:xfrm>
              <a:off x="13661238" y="0"/>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6" name="Freeform 6"/>
            <p:cNvSpPr/>
            <p:nvPr/>
          </p:nvSpPr>
          <p:spPr>
            <a:xfrm>
              <a:off x="20498207" y="0"/>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7" name="Freeform 7"/>
            <p:cNvSpPr/>
            <p:nvPr/>
          </p:nvSpPr>
          <p:spPr>
            <a:xfrm>
              <a:off x="0" y="6835591"/>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8" name="Freeform 8"/>
            <p:cNvSpPr/>
            <p:nvPr/>
          </p:nvSpPr>
          <p:spPr>
            <a:xfrm>
              <a:off x="6824269" y="6835591"/>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9" name="Freeform 9"/>
            <p:cNvSpPr/>
            <p:nvPr/>
          </p:nvSpPr>
          <p:spPr>
            <a:xfrm>
              <a:off x="13661238" y="6835591"/>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10" name="Freeform 10"/>
            <p:cNvSpPr/>
            <p:nvPr/>
          </p:nvSpPr>
          <p:spPr>
            <a:xfrm>
              <a:off x="20498207" y="6835591"/>
              <a:ext cx="6849669" cy="6849669"/>
            </a:xfrm>
            <a:custGeom>
              <a:avLst/>
              <a:gdLst/>
              <a:ahLst/>
              <a:cxnLst/>
              <a:rect l="l" t="t" r="r" b="b"/>
              <a:pathLst>
                <a:path w="6849669" h="6849669">
                  <a:moveTo>
                    <a:pt x="0" y="0"/>
                  </a:moveTo>
                  <a:lnTo>
                    <a:pt x="6849669" y="0"/>
                  </a:lnTo>
                  <a:lnTo>
                    <a:pt x="6849669" y="6849669"/>
                  </a:lnTo>
                  <a:lnTo>
                    <a:pt x="0" y="68496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grpSp>
      <p:grpSp>
        <p:nvGrpSpPr>
          <p:cNvPr id="11" name="Group 11"/>
          <p:cNvGrpSpPr/>
          <p:nvPr/>
        </p:nvGrpSpPr>
        <p:grpSpPr>
          <a:xfrm>
            <a:off x="1107629" y="1811394"/>
            <a:ext cx="10873755" cy="6664212"/>
            <a:chOff x="0" y="0"/>
            <a:chExt cx="2863870" cy="1755183"/>
          </a:xfrm>
        </p:grpSpPr>
        <p:sp>
          <p:nvSpPr>
            <p:cNvPr id="12" name="Freeform 12"/>
            <p:cNvSpPr/>
            <p:nvPr/>
          </p:nvSpPr>
          <p:spPr>
            <a:xfrm>
              <a:off x="0" y="0"/>
              <a:ext cx="2863870" cy="1755183"/>
            </a:xfrm>
            <a:custGeom>
              <a:avLst/>
              <a:gdLst/>
              <a:ahLst/>
              <a:cxnLst/>
              <a:rect l="l" t="t" r="r" b="b"/>
              <a:pathLst>
                <a:path w="2863870" h="1755183">
                  <a:moveTo>
                    <a:pt x="0" y="0"/>
                  </a:moveTo>
                  <a:lnTo>
                    <a:pt x="2863870" y="0"/>
                  </a:lnTo>
                  <a:lnTo>
                    <a:pt x="2863870" y="1755183"/>
                  </a:lnTo>
                  <a:lnTo>
                    <a:pt x="0" y="1755183"/>
                  </a:lnTo>
                  <a:close/>
                </a:path>
              </a:pathLst>
            </a:custGeom>
            <a:solidFill>
              <a:srgbClr val="A1BEA1"/>
            </a:solidFill>
          </p:spPr>
          <p:txBody>
            <a:bodyPr/>
            <a:lstStyle/>
            <a:p>
              <a:endParaRPr lang="ru-RU"/>
            </a:p>
          </p:txBody>
        </p:sp>
        <p:sp>
          <p:nvSpPr>
            <p:cNvPr id="13" name="TextBox 13"/>
            <p:cNvSpPr txBox="1"/>
            <p:nvPr/>
          </p:nvSpPr>
          <p:spPr>
            <a:xfrm>
              <a:off x="0" y="-38100"/>
              <a:ext cx="2863870" cy="1793283"/>
            </a:xfrm>
            <a:prstGeom prst="rect">
              <a:avLst/>
            </a:prstGeom>
          </p:spPr>
          <p:txBody>
            <a:bodyPr lIns="50800" tIns="50800" rIns="50800" bIns="50800" rtlCol="0" anchor="ctr"/>
            <a:lstStyle/>
            <a:p>
              <a:pPr algn="ctr">
                <a:lnSpc>
                  <a:spcPts val="2780"/>
                </a:lnSpc>
              </a:pPr>
              <a:endParaRPr/>
            </a:p>
          </p:txBody>
        </p:sp>
      </p:grpSp>
      <p:sp>
        <p:nvSpPr>
          <p:cNvPr id="14" name="Freeform 14"/>
          <p:cNvSpPr/>
          <p:nvPr/>
        </p:nvSpPr>
        <p:spPr>
          <a:xfrm rot="20256114">
            <a:off x="11531755" y="437649"/>
            <a:ext cx="3750466" cy="3811057"/>
          </a:xfrm>
          <a:custGeom>
            <a:avLst/>
            <a:gdLst/>
            <a:ahLst/>
            <a:cxnLst/>
            <a:rect l="l" t="t" r="r" b="b"/>
            <a:pathLst>
              <a:path w="5458788" h="5508869">
                <a:moveTo>
                  <a:pt x="0" y="0"/>
                </a:moveTo>
                <a:lnTo>
                  <a:pt x="5458788" y="0"/>
                </a:lnTo>
                <a:lnTo>
                  <a:pt x="5458788" y="5508868"/>
                </a:lnTo>
                <a:lnTo>
                  <a:pt x="0" y="5508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15" name="Freeform 15"/>
          <p:cNvSpPr/>
          <p:nvPr/>
        </p:nvSpPr>
        <p:spPr>
          <a:xfrm rot="20208239">
            <a:off x="12138513" y="1185370"/>
            <a:ext cx="2622561" cy="2315613"/>
          </a:xfrm>
          <a:custGeom>
            <a:avLst/>
            <a:gdLst/>
            <a:ahLst/>
            <a:cxnLst/>
            <a:rect l="l" t="t" r="r" b="b"/>
            <a:pathLst>
              <a:path w="3250278" h="2854335">
                <a:moveTo>
                  <a:pt x="0" y="0"/>
                </a:moveTo>
                <a:lnTo>
                  <a:pt x="3250278" y="0"/>
                </a:lnTo>
                <a:lnTo>
                  <a:pt x="3250278" y="2854335"/>
                </a:lnTo>
                <a:lnTo>
                  <a:pt x="0" y="28543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u-RU"/>
          </a:p>
        </p:txBody>
      </p:sp>
      <p:sp>
        <p:nvSpPr>
          <p:cNvPr id="18" name="TextBox 17">
            <a:extLst>
              <a:ext uri="{FF2B5EF4-FFF2-40B4-BE49-F238E27FC236}">
                <a16:creationId xmlns:a16="http://schemas.microsoft.com/office/drawing/2014/main" id="{36F98F05-C30A-CC8D-6AF9-28B602F25A1A}"/>
              </a:ext>
            </a:extLst>
          </p:cNvPr>
          <p:cNvSpPr txBox="1"/>
          <p:nvPr/>
        </p:nvSpPr>
        <p:spPr>
          <a:xfrm>
            <a:off x="1419899" y="2375550"/>
            <a:ext cx="10249214" cy="5632311"/>
          </a:xfrm>
          <a:prstGeom prst="rect">
            <a:avLst/>
          </a:prstGeom>
          <a:noFill/>
        </p:spPr>
        <p:txBody>
          <a:bodyPr wrap="square">
            <a:spAutoFit/>
          </a:bodyPr>
          <a:lstStyle/>
          <a:p>
            <a:r>
              <a:rPr lang="it-IT" sz="3600" b="1" dirty="0" err="1"/>
              <a:t>Uyda</a:t>
            </a:r>
            <a:r>
              <a:rPr lang="it-IT" sz="3600" b="1" dirty="0"/>
              <a:t> </a:t>
            </a:r>
            <a:r>
              <a:rPr lang="it-IT" sz="3600" b="1" dirty="0" err="1"/>
              <a:t>ta’lim</a:t>
            </a:r>
            <a:r>
              <a:rPr lang="it-IT" sz="3600" dirty="0"/>
              <a:t>  </a:t>
            </a:r>
            <a:br>
              <a:rPr lang="it-IT" sz="3600" dirty="0"/>
            </a:br>
            <a:r>
              <a:rPr lang="it-IT" sz="3600" dirty="0"/>
              <a:t>Agar </a:t>
            </a:r>
            <a:r>
              <a:rPr lang="it-IT" sz="3600" dirty="0" err="1"/>
              <a:t>bola</a:t>
            </a:r>
            <a:r>
              <a:rPr lang="it-IT" sz="3600" dirty="0"/>
              <a:t> </a:t>
            </a:r>
            <a:r>
              <a:rPr lang="it-IT" sz="3600" dirty="0" err="1"/>
              <a:t>maktabga</a:t>
            </a:r>
            <a:r>
              <a:rPr lang="it-IT" sz="3600" dirty="0"/>
              <a:t> </a:t>
            </a:r>
            <a:r>
              <a:rPr lang="it-IT" sz="3600" dirty="0" err="1"/>
              <a:t>borish</a:t>
            </a:r>
            <a:r>
              <a:rPr lang="it-IT" sz="3600" dirty="0"/>
              <a:t> </a:t>
            </a:r>
            <a:r>
              <a:rPr lang="it-IT" sz="3600" dirty="0" err="1"/>
              <a:t>imkoniyatiga</a:t>
            </a:r>
            <a:r>
              <a:rPr lang="it-IT" sz="3600" dirty="0"/>
              <a:t> </a:t>
            </a:r>
            <a:r>
              <a:rPr lang="it-IT" sz="3600" dirty="0" err="1"/>
              <a:t>ega</a:t>
            </a:r>
            <a:r>
              <a:rPr lang="it-IT" sz="3600" dirty="0"/>
              <a:t> </a:t>
            </a:r>
            <a:r>
              <a:rPr lang="it-IT" sz="3600" dirty="0" err="1"/>
              <a:t>bo‘lmasa</a:t>
            </a:r>
            <a:r>
              <a:rPr lang="it-IT" sz="3600" dirty="0"/>
              <a:t> (</a:t>
            </a:r>
            <a:r>
              <a:rPr lang="it-IT" sz="3600" dirty="0" err="1"/>
              <a:t>og‘ir</a:t>
            </a:r>
            <a:r>
              <a:rPr lang="it-IT" sz="3600" dirty="0"/>
              <a:t> </a:t>
            </a:r>
            <a:r>
              <a:rPr lang="it-IT" sz="3600" dirty="0" err="1"/>
              <a:t>jismoniy</a:t>
            </a:r>
            <a:r>
              <a:rPr lang="it-IT" sz="3600" dirty="0"/>
              <a:t> </a:t>
            </a:r>
            <a:r>
              <a:rPr lang="it-IT" sz="3600" dirty="0" err="1"/>
              <a:t>cheklovlar</a:t>
            </a:r>
            <a:r>
              <a:rPr lang="it-IT" sz="3600" dirty="0"/>
              <a:t> </a:t>
            </a:r>
            <a:r>
              <a:rPr lang="it-IT" sz="3600" dirty="0" err="1"/>
              <a:t>tufayli</a:t>
            </a:r>
            <a:r>
              <a:rPr lang="it-IT" sz="3600" dirty="0"/>
              <a:t>), </a:t>
            </a:r>
            <a:r>
              <a:rPr lang="it-IT" sz="3600" dirty="0" err="1"/>
              <a:t>uyda</a:t>
            </a:r>
            <a:r>
              <a:rPr lang="it-IT" sz="3600" dirty="0"/>
              <a:t> </a:t>
            </a:r>
            <a:r>
              <a:rPr lang="it-IT" sz="3600" dirty="0" err="1"/>
              <a:t>ta’lim</a:t>
            </a:r>
            <a:r>
              <a:rPr lang="it-IT" sz="3600" dirty="0"/>
              <a:t> </a:t>
            </a:r>
            <a:r>
              <a:rPr lang="it-IT" sz="3600" dirty="0" err="1"/>
              <a:t>tashkil</a:t>
            </a:r>
            <a:r>
              <a:rPr lang="it-IT" sz="3600" dirty="0"/>
              <a:t> </a:t>
            </a:r>
            <a:r>
              <a:rPr lang="it-IT" sz="3600" dirty="0" err="1"/>
              <a:t>etiladi</a:t>
            </a:r>
            <a:r>
              <a:rPr lang="it-IT" sz="3600" dirty="0"/>
              <a:t>. </a:t>
            </a:r>
            <a:r>
              <a:rPr lang="it-IT" sz="3600" dirty="0" err="1"/>
              <a:t>Bu</a:t>
            </a:r>
            <a:r>
              <a:rPr lang="it-IT" sz="3600" dirty="0"/>
              <a:t> </a:t>
            </a:r>
            <a:r>
              <a:rPr lang="it-IT" sz="3600" dirty="0" err="1"/>
              <a:t>jarayonda</a:t>
            </a:r>
            <a:r>
              <a:rPr lang="it-IT" sz="3600" dirty="0"/>
              <a:t>:  </a:t>
            </a:r>
            <a:br>
              <a:rPr lang="it-IT" sz="3600" dirty="0"/>
            </a:br>
            <a:r>
              <a:rPr lang="it-IT" sz="3600" dirty="0"/>
              <a:t>- </a:t>
            </a:r>
            <a:r>
              <a:rPr lang="it-IT" sz="3600" dirty="0" err="1"/>
              <a:t>O‘qituvchilar</a:t>
            </a:r>
            <a:r>
              <a:rPr lang="it-IT" sz="3600" dirty="0"/>
              <a:t> </a:t>
            </a:r>
            <a:r>
              <a:rPr lang="it-IT" sz="3600" dirty="0" err="1"/>
              <a:t>bolaning</a:t>
            </a:r>
            <a:r>
              <a:rPr lang="it-IT" sz="3600" dirty="0"/>
              <a:t> </a:t>
            </a:r>
            <a:r>
              <a:rPr lang="it-IT" sz="3600" dirty="0" err="1"/>
              <a:t>uyiga</a:t>
            </a:r>
            <a:r>
              <a:rPr lang="it-IT" sz="3600" dirty="0"/>
              <a:t> </a:t>
            </a:r>
            <a:r>
              <a:rPr lang="it-IT" sz="3600" dirty="0" err="1"/>
              <a:t>kelib</a:t>
            </a:r>
            <a:r>
              <a:rPr lang="it-IT" sz="3600" dirty="0"/>
              <a:t>, </a:t>
            </a:r>
            <a:r>
              <a:rPr lang="it-IT" sz="3600" dirty="0" err="1"/>
              <a:t>individual</a:t>
            </a:r>
            <a:r>
              <a:rPr lang="it-IT" sz="3600" dirty="0"/>
              <a:t> </a:t>
            </a:r>
            <a:r>
              <a:rPr lang="it-IT" sz="3600" dirty="0" err="1"/>
              <a:t>dastur</a:t>
            </a:r>
            <a:r>
              <a:rPr lang="it-IT" sz="3600" dirty="0"/>
              <a:t> </a:t>
            </a:r>
            <a:r>
              <a:rPr lang="it-IT" sz="3600" dirty="0" err="1"/>
              <a:t>asosida</a:t>
            </a:r>
            <a:r>
              <a:rPr lang="it-IT" sz="3600" dirty="0"/>
              <a:t> </a:t>
            </a:r>
            <a:r>
              <a:rPr lang="it-IT" sz="3600" dirty="0" err="1"/>
              <a:t>dars</a:t>
            </a:r>
            <a:r>
              <a:rPr lang="it-IT" sz="3600" dirty="0"/>
              <a:t> </a:t>
            </a:r>
            <a:r>
              <a:rPr lang="it-IT" sz="3600" dirty="0" err="1"/>
              <a:t>o‘tadi</a:t>
            </a:r>
            <a:r>
              <a:rPr lang="it-IT" sz="3600" dirty="0"/>
              <a:t>.  </a:t>
            </a:r>
            <a:br>
              <a:rPr lang="it-IT" sz="3600" dirty="0"/>
            </a:br>
            <a:r>
              <a:rPr lang="it-IT" sz="3600" dirty="0"/>
              <a:t>- </a:t>
            </a:r>
            <a:r>
              <a:rPr lang="it-IT" sz="3600" dirty="0" err="1"/>
              <a:t>Onlayn</a:t>
            </a:r>
            <a:r>
              <a:rPr lang="it-IT" sz="3600" dirty="0"/>
              <a:t> </a:t>
            </a:r>
            <a:r>
              <a:rPr lang="it-IT" sz="3600" dirty="0" err="1"/>
              <a:t>ta’lim</a:t>
            </a:r>
            <a:r>
              <a:rPr lang="it-IT" sz="3600" dirty="0"/>
              <a:t> </a:t>
            </a:r>
            <a:r>
              <a:rPr lang="it-IT" sz="3600" dirty="0" err="1"/>
              <a:t>platformalari</a:t>
            </a:r>
            <a:r>
              <a:rPr lang="it-IT" sz="3600" dirty="0"/>
              <a:t> </a:t>
            </a:r>
            <a:r>
              <a:rPr lang="it-IT" sz="3600" dirty="0" err="1"/>
              <a:t>orqali</a:t>
            </a:r>
            <a:r>
              <a:rPr lang="it-IT" sz="3600" dirty="0"/>
              <a:t> </a:t>
            </a:r>
            <a:r>
              <a:rPr lang="it-IT" sz="3600" dirty="0" err="1"/>
              <a:t>masofaviy</a:t>
            </a:r>
            <a:r>
              <a:rPr lang="it-IT" sz="3600" dirty="0"/>
              <a:t> </a:t>
            </a:r>
            <a:r>
              <a:rPr lang="it-IT" sz="3600" dirty="0" err="1"/>
              <a:t>ta’lim</a:t>
            </a:r>
            <a:r>
              <a:rPr lang="it-IT" sz="3600" dirty="0"/>
              <a:t> </a:t>
            </a:r>
            <a:r>
              <a:rPr lang="it-IT" sz="3600" dirty="0" err="1"/>
              <a:t>tashkil</a:t>
            </a:r>
            <a:r>
              <a:rPr lang="it-IT" sz="3600" dirty="0"/>
              <a:t> </a:t>
            </a:r>
            <a:r>
              <a:rPr lang="it-IT" sz="3600" dirty="0" err="1"/>
              <a:t>etilishi</a:t>
            </a:r>
            <a:r>
              <a:rPr lang="it-IT" sz="3600" dirty="0"/>
              <a:t> </a:t>
            </a:r>
            <a:r>
              <a:rPr lang="it-IT" sz="3600" dirty="0" err="1"/>
              <a:t>mumkin</a:t>
            </a:r>
            <a:r>
              <a:rPr lang="it-IT" sz="3600" dirty="0"/>
              <a:t>.  </a:t>
            </a:r>
            <a:br>
              <a:rPr lang="it-IT" sz="3600" dirty="0"/>
            </a:br>
            <a:r>
              <a:rPr lang="it-IT" sz="3600" dirty="0"/>
              <a:t>- </a:t>
            </a:r>
            <a:r>
              <a:rPr lang="it-IT" sz="3600" dirty="0" err="1"/>
              <a:t>Ota-onalar</a:t>
            </a:r>
            <a:r>
              <a:rPr lang="it-IT" sz="3600" dirty="0"/>
              <a:t> va </a:t>
            </a:r>
            <a:r>
              <a:rPr lang="it-IT" sz="3600" dirty="0" err="1"/>
              <a:t>pedagoglar</a:t>
            </a:r>
            <a:r>
              <a:rPr lang="it-IT" sz="3600" dirty="0"/>
              <a:t> </a:t>
            </a:r>
            <a:r>
              <a:rPr lang="it-IT" sz="3600" dirty="0" err="1"/>
              <a:t>o‘rtasida</a:t>
            </a:r>
            <a:r>
              <a:rPr lang="it-IT" sz="3600" dirty="0"/>
              <a:t> </a:t>
            </a:r>
            <a:r>
              <a:rPr lang="it-IT" sz="3600" dirty="0" err="1"/>
              <a:t>yaqin</a:t>
            </a:r>
            <a:r>
              <a:rPr lang="it-IT" sz="3600" dirty="0"/>
              <a:t> </a:t>
            </a:r>
            <a:r>
              <a:rPr lang="it-IT" sz="3600" dirty="0" err="1"/>
              <a:t>hamkorlik</a:t>
            </a:r>
            <a:r>
              <a:rPr lang="it-IT" sz="3600" dirty="0"/>
              <a:t> </a:t>
            </a:r>
            <a:r>
              <a:rPr lang="it-IT" sz="3600" dirty="0" err="1"/>
              <a:t>zarur</a:t>
            </a:r>
            <a:r>
              <a:rPr lang="it-IT" sz="3600" dirty="0"/>
              <a:t>.</a:t>
            </a:r>
            <a:endParaRPr lang="ru-RU" sz="3600" dirty="0"/>
          </a:p>
        </p:txBody>
      </p:sp>
      <p:pic>
        <p:nvPicPr>
          <p:cNvPr id="16" name="Рисунок 15">
            <a:extLst>
              <a:ext uri="{FF2B5EF4-FFF2-40B4-BE49-F238E27FC236}">
                <a16:creationId xmlns:a16="http://schemas.microsoft.com/office/drawing/2014/main" id="{C22367FB-9CAD-5EAE-D968-D7DBA812A5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88478" y="5148780"/>
            <a:ext cx="6024278" cy="4522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B38B97C-A7F1-EA3D-8C1F-32B836CF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25" y="218838"/>
            <a:ext cx="17872364" cy="98886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642197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9"/>
        </a:solidFill>
        <a:effectLst/>
      </p:bgPr>
    </p:bg>
    <p:spTree>
      <p:nvGrpSpPr>
        <p:cNvPr id="1" name=""/>
        <p:cNvGrpSpPr/>
        <p:nvPr/>
      </p:nvGrpSpPr>
      <p:grpSpPr>
        <a:xfrm>
          <a:off x="0" y="0"/>
          <a:ext cx="0" cy="0"/>
          <a:chOff x="0" y="0"/>
          <a:chExt cx="0" cy="0"/>
        </a:xfrm>
      </p:grpSpPr>
      <p:sp>
        <p:nvSpPr>
          <p:cNvPr id="2" name="Freeform 2"/>
          <p:cNvSpPr/>
          <p:nvPr/>
        </p:nvSpPr>
        <p:spPr>
          <a:xfrm>
            <a:off x="0" y="7938180"/>
            <a:ext cx="2245879" cy="2816304"/>
          </a:xfrm>
          <a:custGeom>
            <a:avLst/>
            <a:gdLst/>
            <a:ahLst/>
            <a:cxnLst/>
            <a:rect l="l" t="t" r="r" b="b"/>
            <a:pathLst>
              <a:path w="2603258" h="3430983">
                <a:moveTo>
                  <a:pt x="0" y="0"/>
                </a:moveTo>
                <a:lnTo>
                  <a:pt x="2603258" y="0"/>
                </a:lnTo>
                <a:lnTo>
                  <a:pt x="2603258" y="3430982"/>
                </a:lnTo>
                <a:lnTo>
                  <a:pt x="0" y="34309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RU"/>
          </a:p>
        </p:txBody>
      </p:sp>
      <p:sp>
        <p:nvSpPr>
          <p:cNvPr id="3" name="Freeform 3"/>
          <p:cNvSpPr/>
          <p:nvPr/>
        </p:nvSpPr>
        <p:spPr>
          <a:xfrm>
            <a:off x="15910176" y="7477852"/>
            <a:ext cx="1735160" cy="2456864"/>
          </a:xfrm>
          <a:custGeom>
            <a:avLst/>
            <a:gdLst/>
            <a:ahLst/>
            <a:cxnLst/>
            <a:rect l="l" t="t" r="r" b="b"/>
            <a:pathLst>
              <a:path w="1735160" h="2456864">
                <a:moveTo>
                  <a:pt x="0" y="0"/>
                </a:moveTo>
                <a:lnTo>
                  <a:pt x="1735160" y="0"/>
                </a:lnTo>
                <a:lnTo>
                  <a:pt x="1735160" y="2456864"/>
                </a:lnTo>
                <a:lnTo>
                  <a:pt x="0" y="2456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RU"/>
          </a:p>
        </p:txBody>
      </p:sp>
      <p:sp>
        <p:nvSpPr>
          <p:cNvPr id="4" name="Freeform 4"/>
          <p:cNvSpPr/>
          <p:nvPr/>
        </p:nvSpPr>
        <p:spPr>
          <a:xfrm rot="128154">
            <a:off x="16294429" y="-557093"/>
            <a:ext cx="1752636" cy="3942639"/>
          </a:xfrm>
          <a:custGeom>
            <a:avLst/>
            <a:gdLst/>
            <a:ahLst/>
            <a:cxnLst/>
            <a:rect l="l" t="t" r="r" b="b"/>
            <a:pathLst>
              <a:path w="2498003" h="4460720">
                <a:moveTo>
                  <a:pt x="0" y="0"/>
                </a:moveTo>
                <a:lnTo>
                  <a:pt x="2498003" y="0"/>
                </a:lnTo>
                <a:lnTo>
                  <a:pt x="2498003" y="4460720"/>
                </a:lnTo>
                <a:lnTo>
                  <a:pt x="0" y="4460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ru-RU"/>
          </a:p>
        </p:txBody>
      </p:sp>
      <p:sp>
        <p:nvSpPr>
          <p:cNvPr id="5" name="Freeform 5"/>
          <p:cNvSpPr/>
          <p:nvPr/>
        </p:nvSpPr>
        <p:spPr>
          <a:xfrm rot="-833620">
            <a:off x="11100" y="-202975"/>
            <a:ext cx="3507691" cy="2442230"/>
          </a:xfrm>
          <a:custGeom>
            <a:avLst/>
            <a:gdLst/>
            <a:ahLst/>
            <a:cxnLst/>
            <a:rect l="l" t="t" r="r" b="b"/>
            <a:pathLst>
              <a:path w="3507691" h="2442230">
                <a:moveTo>
                  <a:pt x="0" y="0"/>
                </a:moveTo>
                <a:lnTo>
                  <a:pt x="3507691" y="0"/>
                </a:lnTo>
                <a:lnTo>
                  <a:pt x="3507691" y="2442230"/>
                </a:lnTo>
                <a:lnTo>
                  <a:pt x="0" y="24422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ru-RU"/>
          </a:p>
        </p:txBody>
      </p:sp>
      <p:sp>
        <p:nvSpPr>
          <p:cNvPr id="6" name="TextBox 6"/>
          <p:cNvSpPr txBox="1"/>
          <p:nvPr/>
        </p:nvSpPr>
        <p:spPr>
          <a:xfrm>
            <a:off x="443226" y="2854828"/>
            <a:ext cx="17401548" cy="4853188"/>
          </a:xfrm>
          <a:prstGeom prst="rect">
            <a:avLst/>
          </a:prstGeom>
        </p:spPr>
        <p:txBody>
          <a:bodyPr lIns="0" tIns="0" rIns="0" bIns="0" rtlCol="0" anchor="t">
            <a:spAutoFit/>
          </a:bodyPr>
          <a:lstStyle/>
          <a:p>
            <a:pPr algn="ctr">
              <a:lnSpc>
                <a:spcPts val="6440"/>
              </a:lnSpc>
              <a:spcBef>
                <a:spcPct val="0"/>
              </a:spcBef>
            </a:pPr>
            <a:r>
              <a:rPr lang="it-IT" sz="4000" b="1"/>
              <a:t>Reabilitatsiya va qo‘llab-quvvatlash dasturlari</a:t>
            </a:r>
            <a:r>
              <a:rPr lang="it-IT" sz="4000"/>
              <a:t>  </a:t>
            </a:r>
            <a:br>
              <a:rPr lang="it-IT" sz="4000"/>
            </a:br>
            <a:r>
              <a:rPr lang="it-IT" sz="4000"/>
              <a:t>Ba’zi bolalar uchun ta’lim jarayoni reabilitatsiya dasturlari bilan birgalikda olib boriladi. Bunga quyidagilar kiradi:  </a:t>
            </a:r>
            <a:br>
              <a:rPr lang="it-IT" sz="4000"/>
            </a:br>
            <a:r>
              <a:rPr lang="it-IT" sz="4000"/>
              <a:t>- Logopedik mashg‘ulotlar: nutq rivojlanishidagi kechikishlarni bartaraf etish.  </a:t>
            </a:r>
            <a:br>
              <a:rPr lang="it-IT" sz="4000"/>
            </a:br>
            <a:r>
              <a:rPr lang="it-IT" sz="4000"/>
              <a:t>- Psixologik yordam: hissiy va xulq-atvor muammolarini hal qilish.  </a:t>
            </a:r>
            <a:br>
              <a:rPr lang="it-IT" sz="4000"/>
            </a:br>
            <a:r>
              <a:rPr lang="it-IT" sz="4000"/>
              <a:t>- Fizioterapiya: harakat qobiliyatini rivojlantirish uchun mashqlar.  </a:t>
            </a:r>
            <a:endParaRPr lang="en-US" sz="4000">
              <a:solidFill>
                <a:srgbClr val="000000"/>
              </a:solidFill>
              <a:latin typeface="Comic Sans" panose="03000702030302020204"/>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883</Words>
  <Application>Microsoft Office PowerPoint</Application>
  <PresentationFormat>Произвольный</PresentationFormat>
  <Paragraphs>80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5-mavzu: Emotsiya va hissiyot haqida umumiy tushunchalar va uning turlari va funksiyalari</dc:title>
  <dc:creator>nordic_1</dc:creator>
  <cp:lastModifiedBy>Сирожиддин Уллихожаев</cp:lastModifiedBy>
  <cp:revision>23</cp:revision>
  <dcterms:created xsi:type="dcterms:W3CDTF">2006-08-16T00:00:00Z</dcterms:created>
  <dcterms:modified xsi:type="dcterms:W3CDTF">2025-06-11T20:44:56Z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FED4D3E037C74B01B7CFE742379E1ABD_13</vt:lpwstr>
  </property>
  <property fmtid="{D5CDD505-2E9C-101B-9397-08002B2CF9AE}" pid="3" name="KSOProductBuildVer">
    <vt:lpwstr>1049-12.2.0.13266</vt:lpwstr>
  </property>
</Properties>
</file>