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9753600" cy="7315200"/>
  <p:notesSz cx="6858000" cy="9144000"/>
  <p:embeddedFontLst>
    <p:embeddedFont>
      <p:font typeface="Arial" charset="1" panose="020B0502020202020204"/>
      <p:regular r:id="rId19"/>
    </p:embeddedFont>
    <p:embeddedFont>
      <p:font typeface="Times New Roman" charset="1" panose="02030502070405020303"/>
      <p:regular r:id="rId20"/>
    </p:embeddedFont>
    <p:embeddedFont>
      <p:font typeface="Open Sans Bold" charset="1" panose="020B0806030504020204"/>
      <p:regular r:id="rId21"/>
    </p:embeddedFont>
    <p:embeddedFont>
      <p:font typeface="Times New Roman Bold" charset="1" panose="020308020704050203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notesMasters/notesMaster1.xml" Type="http://schemas.openxmlformats.org/officeDocument/2006/relationships/notesMaster"/><Relationship Id="rId24" Target="theme/theme2.xml" Type="http://schemas.openxmlformats.org/officeDocument/2006/relationships/theme"/><Relationship Id="rId25" Target="notesSlides/notesSlide1.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&lt;number&gt;</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slide1.xml><?xml version="1.0" encoding="utf-8"?>
<p:sld xmlns:p="http://schemas.openxmlformats.org/presentationml/2006/main" xmlns:a="http://schemas.openxmlformats.org/drawingml/2006/main">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499200" y="243840"/>
            <a:ext cx="8766336" cy="4949760"/>
            <a:chOff x="0" y="0"/>
            <a:chExt cx="11688448" cy="6599680"/>
          </a:xfrm>
        </p:grpSpPr>
        <p:sp>
          <p:nvSpPr>
            <p:cNvPr name="Freeform 3" id="3"/>
            <p:cNvSpPr/>
            <p:nvPr/>
          </p:nvSpPr>
          <p:spPr>
            <a:xfrm flipH="false" flipV="false" rot="0">
              <a:off x="0" y="0"/>
              <a:ext cx="11688448" cy="6599680"/>
            </a:xfrm>
            <a:custGeom>
              <a:avLst/>
              <a:gdLst/>
              <a:ahLst/>
              <a:cxnLst/>
              <a:rect r="r" b="b" t="t" l="l"/>
              <a:pathLst>
                <a:path h="6599680" w="11688448">
                  <a:moveTo>
                    <a:pt x="0" y="0"/>
                  </a:moveTo>
                  <a:lnTo>
                    <a:pt x="11688448" y="0"/>
                  </a:lnTo>
                  <a:lnTo>
                    <a:pt x="11688448" y="6599680"/>
                  </a:lnTo>
                  <a:lnTo>
                    <a:pt x="0" y="6599680"/>
                  </a:lnTo>
                  <a:close/>
                </a:path>
              </a:pathLst>
            </a:custGeom>
            <a:solidFill>
              <a:srgbClr val="000000">
                <a:alpha val="0"/>
              </a:srgbClr>
            </a:solidFill>
          </p:spPr>
        </p:sp>
        <p:sp>
          <p:nvSpPr>
            <p:cNvPr name="TextBox 4" id="4"/>
            <p:cNvSpPr txBox="true"/>
            <p:nvPr/>
          </p:nvSpPr>
          <p:spPr>
            <a:xfrm>
              <a:off x="0" y="-95250"/>
              <a:ext cx="11688448" cy="6694930"/>
            </a:xfrm>
            <a:prstGeom prst="rect">
              <a:avLst/>
            </a:prstGeom>
          </p:spPr>
          <p:txBody>
            <a:bodyPr anchor="ctr" rtlCol="false" tIns="0" lIns="0" bIns="0" rIns="0"/>
            <a:lstStyle/>
            <a:p>
              <a:pPr algn="ctr">
                <a:lnSpc>
                  <a:spcPts val="5631"/>
                </a:lnSpc>
              </a:pPr>
              <a:r>
                <a:rPr lang="en-US" sz="4693" spc="-1">
                  <a:solidFill>
                    <a:srgbClr val="E3E3FF"/>
                  </a:solidFill>
                  <a:latin typeface="Arial"/>
                  <a:ea typeface="Arial"/>
                  <a:cs typeface="Arial"/>
                  <a:sym typeface="Arial"/>
                </a:rPr>
                <a:t>“AVESTO”-O’RATA OSIYO XALQLARINING NODIR YODGORLIGI.</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grpSp>
        <p:nvGrpSpPr>
          <p:cNvPr name="Group 10" id="10"/>
          <p:cNvGrpSpPr/>
          <p:nvPr/>
        </p:nvGrpSpPr>
        <p:grpSpPr>
          <a:xfrm rot="0">
            <a:off x="495552" y="267462"/>
            <a:ext cx="8778240" cy="928116"/>
            <a:chOff x="0" y="0"/>
            <a:chExt cx="11704320" cy="1237488"/>
          </a:xfrm>
        </p:grpSpPr>
        <p:sp>
          <p:nvSpPr>
            <p:cNvPr name="Freeform 11" id="11"/>
            <p:cNvSpPr/>
            <p:nvPr/>
          </p:nvSpPr>
          <p:spPr>
            <a:xfrm flipH="false" flipV="false" rot="0">
              <a:off x="0" y="0"/>
              <a:ext cx="11704320" cy="1237488"/>
            </a:xfrm>
            <a:custGeom>
              <a:avLst/>
              <a:gdLst/>
              <a:ahLst/>
              <a:cxnLst/>
              <a:rect r="r" b="b" t="t" l="l"/>
              <a:pathLst>
                <a:path h="1237488" w="11704320">
                  <a:moveTo>
                    <a:pt x="0" y="0"/>
                  </a:moveTo>
                  <a:lnTo>
                    <a:pt x="11704320" y="0"/>
                  </a:lnTo>
                  <a:lnTo>
                    <a:pt x="11704320" y="1237488"/>
                  </a:lnTo>
                  <a:lnTo>
                    <a:pt x="0" y="1237488"/>
                  </a:lnTo>
                  <a:close/>
                </a:path>
              </a:pathLst>
            </a:custGeom>
            <a:solidFill>
              <a:srgbClr val="000000">
                <a:alpha val="0"/>
              </a:srgbClr>
            </a:solidFill>
          </p:spPr>
        </p:sp>
        <p:sp>
          <p:nvSpPr>
            <p:cNvPr name="TextBox 12" id="12"/>
            <p:cNvSpPr txBox="true"/>
            <p:nvPr/>
          </p:nvSpPr>
          <p:spPr>
            <a:xfrm>
              <a:off x="0" y="-95250"/>
              <a:ext cx="11704320" cy="1332738"/>
            </a:xfrm>
            <a:prstGeom prst="rect">
              <a:avLst/>
            </a:prstGeom>
          </p:spPr>
          <p:txBody>
            <a:bodyPr anchor="b" rtlCol="false" tIns="0" lIns="0" bIns="0" rIns="0"/>
            <a:lstStyle/>
            <a:p>
              <a:pPr algn="l">
                <a:lnSpc>
                  <a:spcPts val="5759"/>
                </a:lnSpc>
              </a:pPr>
              <a:r>
                <a:rPr lang="en-US" sz="4799" spc="-1">
                  <a:solidFill>
                    <a:srgbClr val="000000"/>
                  </a:solidFill>
                  <a:latin typeface="Times New Roman"/>
                  <a:ea typeface="Times New Roman"/>
                  <a:cs typeface="Times New Roman"/>
                  <a:sym typeface="Times New Roman"/>
                </a:rPr>
                <a:t>“Авесто” ва давлатчилик</a:t>
              </a:r>
            </a:p>
          </p:txBody>
        </p:sp>
      </p:grpSp>
      <p:sp>
        <p:nvSpPr>
          <p:cNvPr name="TextBox 13" id="13"/>
          <p:cNvSpPr txBox="true"/>
          <p:nvPr/>
        </p:nvSpPr>
        <p:spPr>
          <a:xfrm rot="0">
            <a:off x="556917" y="1054839"/>
            <a:ext cx="8319725" cy="5528841"/>
          </a:xfrm>
          <a:prstGeom prst="rect">
            <a:avLst/>
          </a:prstGeom>
        </p:spPr>
        <p:txBody>
          <a:bodyPr anchor="t" rtlCol="false" tIns="0" lIns="0" bIns="0" rIns="0">
            <a:spAutoFit/>
          </a:bodyPr>
          <a:lstStyle/>
          <a:p>
            <a:pPr algn="l" marL="286306" indent="-143153" lvl="1">
              <a:lnSpc>
                <a:spcPts val="2669"/>
              </a:lnSpc>
              <a:buFont typeface="Arial"/>
              <a:buChar char="•"/>
            </a:pPr>
            <a:r>
              <a:rPr lang="en-US" b="true" sz="2224" spc="0">
                <a:solidFill>
                  <a:srgbClr val="FFFFFF"/>
                </a:solidFill>
                <a:latin typeface="Times New Roman Bold"/>
                <a:ea typeface="Times New Roman Bold"/>
                <a:cs typeface="Times New Roman Bold"/>
                <a:sym typeface="Times New Roman Bold"/>
              </a:rPr>
              <a:t>«Авесто»да эслаб ўтилган яна бир сулола, тўғрироғи Атвийа уруғи вориси Трайтаона тўрт бурчакли Варнада (қўрғонда) Ашидан мадад сўрагани ва Ашининг унга мадад берганлиги тўғрисида маълумот бор. Бундан шуни англаш мумкинки, «Авесто» даврида Атвийа уруғидан иборат мифологик юрт бўлган ва унинг ҳокими Трайтаона исмли шоҳ бўлган. </a:t>
            </a:r>
          </a:p>
          <a:p>
            <a:pPr algn="l" marL="286306" indent="-143153" lvl="1">
              <a:lnSpc>
                <a:spcPts val="2669"/>
              </a:lnSpc>
              <a:buFont typeface="Arial"/>
              <a:buChar char="•"/>
            </a:pPr>
            <a:r>
              <a:rPr lang="en-US" b="true" sz="2224" spc="0">
                <a:solidFill>
                  <a:srgbClr val="FFFFFF"/>
                </a:solidFill>
                <a:latin typeface="Times New Roman Bold"/>
                <a:ea typeface="Times New Roman Bold"/>
                <a:cs typeface="Times New Roman Bold"/>
                <a:sym typeface="Times New Roman Bold"/>
              </a:rPr>
              <a:t>Яна бир мифологик юрт - Хйаона тўғрисида ҳам «Авесто»да маълумотлар бор. Бу юртнинг доҳийси Арэжатаспа бўлиб, Виштаспанинг душмани саналган, яъни зардуштийликни қабул қилмаган. Виштаспа унга қарши курашда Ашидан мадад сўраганлиги тўғрисида хабарлар бор. Бу маълумотдан шундай хулоса чиқариш мумкинки, «Авесто» даврида Хйаона номли ҳудудий бирлашма бўлган ва бу бирлашмага зардуштийликни қабул қилмаган Арэжатаспа исмли «қаҳрамон» раҳбарлик қилган. </a:t>
            </a:r>
          </a:p>
          <a:p>
            <a:pPr algn="l" marL="286306" indent="-143153" lvl="1">
              <a:lnSpc>
                <a:spcPts val="2669"/>
              </a:lnSpc>
            </a:pPr>
          </a:p>
        </p:txBody>
      </p:sp>
      <p:grpSp>
        <p:nvGrpSpPr>
          <p:cNvPr name="Group 14" id="14"/>
          <p:cNvGrpSpPr/>
          <p:nvPr/>
        </p:nvGrpSpPr>
        <p:grpSpPr>
          <a:xfrm rot="0">
            <a:off x="2844672" y="6780288"/>
            <a:ext cx="3576576" cy="389376"/>
            <a:chOff x="0" y="0"/>
            <a:chExt cx="4768768" cy="519168"/>
          </a:xfrm>
        </p:grpSpPr>
        <p:sp>
          <p:nvSpPr>
            <p:cNvPr name="Freeform 15" id="15"/>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6" id="16"/>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25489"/>
            <a:ext cx="9474996" cy="1076975"/>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a:grpSpLocks noChangeAspect="true"/>
          </p:cNvGrpSpPr>
          <p:nvPr/>
        </p:nvGrpSpPr>
        <p:grpSpPr>
          <a:xfrm rot="0">
            <a:off x="4224" y="216576"/>
            <a:ext cx="8789942" cy="623621"/>
            <a:chOff x="0" y="0"/>
            <a:chExt cx="12989952" cy="921600"/>
          </a:xfrm>
        </p:grpSpPr>
        <p:sp>
          <p:nvSpPr>
            <p:cNvPr name="Freeform 5" id="5"/>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6" id="6"/>
          <p:cNvGrpSpPr>
            <a:grpSpLocks noChangeAspect="true"/>
          </p:cNvGrpSpPr>
          <p:nvPr/>
        </p:nvGrpSpPr>
        <p:grpSpPr>
          <a:xfrm rot="0">
            <a:off x="-3456" y="264576"/>
            <a:ext cx="9776256" cy="599040"/>
            <a:chOff x="0" y="0"/>
            <a:chExt cx="13035008" cy="798720"/>
          </a:xfrm>
        </p:grpSpPr>
        <p:sp>
          <p:nvSpPr>
            <p:cNvPr name="Freeform 7" id="7"/>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sp>
        <p:nvSpPr>
          <p:cNvPr name="TextBox 8" id="8"/>
          <p:cNvSpPr txBox="true"/>
          <p:nvPr/>
        </p:nvSpPr>
        <p:spPr>
          <a:xfrm rot="0">
            <a:off x="4224" y="216576"/>
            <a:ext cx="9573600" cy="6459744"/>
          </a:xfrm>
          <a:prstGeom prst="rect">
            <a:avLst/>
          </a:prstGeom>
        </p:spPr>
        <p:txBody>
          <a:bodyPr anchor="t" rtlCol="false" tIns="0" lIns="0" bIns="0" rIns="0">
            <a:spAutoFit/>
          </a:bodyPr>
          <a:lstStyle/>
          <a:p>
            <a:pPr algn="just">
              <a:lnSpc>
                <a:spcPts val="1985"/>
              </a:lnSpc>
            </a:pPr>
          </a:p>
          <a:p>
            <a:pPr algn="just" marL="266161" indent="-133081" lvl="1">
              <a:lnSpc>
                <a:spcPts val="1985"/>
              </a:lnSpc>
              <a:buFont typeface="Arial"/>
              <a:buChar char="•"/>
            </a:pPr>
            <a:r>
              <a:rPr lang="en-US" b="true" sz="2068" spc="-1">
                <a:solidFill>
                  <a:srgbClr val="FFFFFF"/>
                </a:solidFill>
                <a:latin typeface="Times New Roman Bold"/>
                <a:ea typeface="Times New Roman Bold"/>
                <a:cs typeface="Times New Roman Bold"/>
                <a:sym typeface="Times New Roman Bold"/>
              </a:rPr>
              <a:t>Кавилар мамлакати ёки Кавилар давлати масаласи илк маротаба А. Кристенсен, И.М. Дьяконов, И.В. Пьянков сўнг Г. Ньоли томонидан фанга олиб кирилган. И. Пьянковнинг «Авесто» ва «Шоҳнома» бўйича олиб борган тадқиқотларига кўра, Кавилар давлатининг ривожланиши хронологик жиҳатдан икки - илк ва сўнгги Кавилар даврига бўлинади. Илк Кавиларнинг асосчиси Кави Кавата бўлиб, унинг меросхўри Кави Апиваху ҳисобланади. Кави Апивахунинг тўртта ўғли ҳам кави унвонида бўлган. Ўғилларининг орасида Усан (Усадан) ва Усаннинг набираси Хаусрав Кавилар сиёсий ҳаётида муҳим ўрин тутган. Хаусрав Кавиларни кичик подшоҳликларга бўлиб бошқарган. Шундай ҳукмдорлардан бири Кави Виштаспа бўлиб, у Бақтриянинг ҳукмдори бўлган. И.В. Пьянков «Авесто»да эсланадиган Усан, Хаусравларни илк Кавилар ҳукмдорлари деб ҳисоблайди. Олимнинг фикрича, Зардуштнинг «ўз юртидан паноҳ тополмай» Бақтриядан, унинг шоҳи Виштаспа хонадонидан макон топишидан бошлаб Кавилар давлати ривожланишининг иккинчи босқичи бошланади. «Авесто»да илк Кавилар, яъни Зардуштгача бўлган Кавилар «мустабидлар» деб аталган бўлса, зардуштийликни қабул қилган Кавиларга нисбатан «Авесто» яхши муносабатда бўлган. </a:t>
            </a:r>
          </a:p>
          <a:p>
            <a:pPr algn="just" marL="266161" indent="-133081" lvl="1">
              <a:lnSpc>
                <a:spcPts val="1985"/>
              </a:lnSpc>
            </a:pPr>
          </a:p>
          <a:p>
            <a:pPr algn="just" marL="266161" indent="-133081" lvl="1">
              <a:lnSpc>
                <a:spcPts val="1985"/>
              </a:lnSpc>
              <a:buFont typeface="Arial"/>
              <a:buChar char="•"/>
            </a:pPr>
            <a:r>
              <a:rPr lang="en-US" b="true" sz="2068" spc="-1">
                <a:solidFill>
                  <a:srgbClr val="FFFFFF"/>
                </a:solidFill>
                <a:latin typeface="Times New Roman Bold"/>
                <a:ea typeface="Times New Roman Bold"/>
                <a:cs typeface="Times New Roman Bold"/>
                <a:sym typeface="Times New Roman Bold"/>
              </a:rPr>
              <a:t>Илк Кавиларнинг яшаган даврини И.В. Пьянков мил.ав. 900-775 йиллар билан белгилайди, бунга асос қилиб Кави Ваштаспанинг ҳукмронлик даврини ва унинг саройида Зардуштнинг яшаган даврини VII асрнинг иккинчи ярми деб ҳисобланишини асос қилиб олади. </a:t>
            </a:r>
          </a:p>
          <a:p>
            <a:pPr algn="just" marL="266161" indent="-133081" lvl="1">
              <a:lnSpc>
                <a:spcPts val="1985"/>
              </a:lnSpc>
            </a:pPr>
          </a:p>
        </p:txBody>
      </p:sp>
      <p:grpSp>
        <p:nvGrpSpPr>
          <p:cNvPr name="Group 9" id="9"/>
          <p:cNvGrpSpPr/>
          <p:nvPr/>
        </p:nvGrpSpPr>
        <p:grpSpPr>
          <a:xfrm rot="0">
            <a:off x="2844672" y="6780288"/>
            <a:ext cx="3576576" cy="389376"/>
            <a:chOff x="0" y="0"/>
            <a:chExt cx="4768768" cy="519168"/>
          </a:xfrm>
        </p:grpSpPr>
        <p:sp>
          <p:nvSpPr>
            <p:cNvPr name="Freeform 10" id="10"/>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1" id="11"/>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907776"/>
            <a:ext cx="9773568" cy="194688"/>
            <a:chOff x="0" y="0"/>
            <a:chExt cx="13031424" cy="259584"/>
          </a:xfrm>
        </p:grpSpPr>
        <p:sp>
          <p:nvSpPr>
            <p:cNvPr name="Freeform 3" id="3"/>
            <p:cNvSpPr/>
            <p:nvPr/>
          </p:nvSpPr>
          <p:spPr>
            <a:xfrm flipH="false" flipV="false" rot="0">
              <a:off x="0" y="0"/>
              <a:ext cx="13031470" cy="259581"/>
            </a:xfrm>
            <a:custGeom>
              <a:avLst/>
              <a:gdLst/>
              <a:ahLst/>
              <a:cxnLst/>
              <a:rect r="r" b="b" t="t" l="l"/>
              <a:pathLst>
                <a:path h="259581" w="13031470">
                  <a:moveTo>
                    <a:pt x="13589" y="801"/>
                  </a:moveTo>
                  <a:lnTo>
                    <a:pt x="5739003" y="0"/>
                  </a:lnTo>
                  <a:cubicBezTo>
                    <a:pt x="6199632" y="39973"/>
                    <a:pt x="8642350" y="145226"/>
                    <a:pt x="9875139" y="145226"/>
                  </a:cubicBezTo>
                  <a:cubicBezTo>
                    <a:pt x="11107928" y="145226"/>
                    <a:pt x="12475972" y="60138"/>
                    <a:pt x="13017881" y="21767"/>
                  </a:cubicBezTo>
                  <a:lnTo>
                    <a:pt x="13031470" y="84287"/>
                  </a:lnTo>
                  <a:cubicBezTo>
                    <a:pt x="12801219" y="101691"/>
                    <a:pt x="11324590" y="174516"/>
                    <a:pt x="9712706" y="173715"/>
                  </a:cubicBezTo>
                  <a:cubicBezTo>
                    <a:pt x="8100822" y="172913"/>
                    <a:pt x="4978273" y="65302"/>
                    <a:pt x="3359404" y="79546"/>
                  </a:cubicBezTo>
                  <a:cubicBezTo>
                    <a:pt x="1693291" y="82706"/>
                    <a:pt x="609600" y="190741"/>
                    <a:pt x="0" y="259581"/>
                  </a:cubicBezTo>
                  <a:lnTo>
                    <a:pt x="13589" y="801"/>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8786499" cy="623377"/>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3"/>
              <a:stretch>
                <a:fillRect l="0" t="-30917" r="0" b="-30913"/>
              </a:stretch>
            </a:blipFill>
          </p:spPr>
        </p:sp>
      </p:grpSp>
      <p:grpSp>
        <p:nvGrpSpPr>
          <p:cNvPr name="Group 8" id="8"/>
          <p:cNvGrpSpPr>
            <a:grpSpLocks noChangeAspect="true"/>
          </p:cNvGrpSpPr>
          <p:nvPr/>
        </p:nvGrpSpPr>
        <p:grpSpPr>
          <a:xfrm rot="0">
            <a:off x="-3456" y="264576"/>
            <a:ext cx="9667056" cy="592349"/>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4"/>
              <a:stretch>
                <a:fillRect l="0" t="-30948" r="0" b="-30950"/>
              </a:stretch>
            </a:blipFill>
          </p:spPr>
        </p:sp>
      </p:grpSp>
      <p:sp>
        <p:nvSpPr>
          <p:cNvPr name="TextBox 10" id="10"/>
          <p:cNvSpPr txBox="true"/>
          <p:nvPr/>
        </p:nvSpPr>
        <p:spPr>
          <a:xfrm rot="0">
            <a:off x="180000" y="515232"/>
            <a:ext cx="9573600" cy="6459744"/>
          </a:xfrm>
          <a:prstGeom prst="rect">
            <a:avLst/>
          </a:prstGeom>
        </p:spPr>
        <p:txBody>
          <a:bodyPr anchor="t" rtlCol="false" tIns="0" lIns="0" bIns="0" rIns="0">
            <a:spAutoFit/>
          </a:bodyPr>
          <a:lstStyle/>
          <a:p>
            <a:pPr algn="l" marL="247091" indent="-123546" lvl="1">
              <a:lnSpc>
                <a:spcPts val="1843"/>
              </a:lnSpc>
              <a:buFont typeface="Arial"/>
              <a:buChar char="•"/>
            </a:pPr>
            <a:r>
              <a:rPr lang="en-US" b="true" sz="1920" spc="-1">
                <a:solidFill>
                  <a:srgbClr val="FFFFFF"/>
                </a:solidFill>
                <a:latin typeface="Times New Roman Bold"/>
                <a:ea typeface="Times New Roman Bold"/>
                <a:cs typeface="Times New Roman Bold"/>
                <a:sym typeface="Times New Roman Bold"/>
              </a:rPr>
              <a:t>«Авесто»нинг Яшт қисмида кўчманчи тур қабиласининг шоҳи Франграсьян (Афрасиёб) бутун арийлар мамлакатининг ҳукмдори сифатида тилга олинади. «Авесто» маълумотларига қараганда, Кави Усаннинг ўғли Сьяваршан Франграсьянга, яъни «Турлар мамлакатига қочади» ва «баланд илоҳий Кангхе» устига Хшатросаука қўрғонига асос солади. Бу маълумотлар кўчманчилар дунёси давлатчилиги тарихида, айниқса, уларнинг шоҳи Франграсьяннинг бутун арийлар устидан ҳукмронлик қилганлиги тўғрисидаги маълумотларни кўчманчилар дунёси илк давлатчилиги борасида янги маълумотлар сифатида қабул қилиниши мумкин.</a:t>
            </a:r>
          </a:p>
          <a:p>
            <a:pPr algn="l" marL="247091" indent="-123546" lvl="1">
              <a:lnSpc>
                <a:spcPts val="1843"/>
              </a:lnSpc>
            </a:pPr>
          </a:p>
          <a:p>
            <a:pPr algn="l" marL="247091" indent="-123546" lvl="1">
              <a:lnSpc>
                <a:spcPts val="1843"/>
              </a:lnSpc>
              <a:buFont typeface="Arial"/>
              <a:buChar char="•"/>
            </a:pPr>
            <a:r>
              <a:rPr lang="en-US" b="true" sz="1920" spc="-1">
                <a:solidFill>
                  <a:srgbClr val="FFFFFF"/>
                </a:solidFill>
                <a:latin typeface="Times New Roman Bold"/>
                <a:ea typeface="Times New Roman Bold"/>
                <a:cs typeface="Times New Roman Bold"/>
                <a:sym typeface="Times New Roman Bold"/>
              </a:rPr>
              <a:t>Юнон манбалари бўйича илк темир даврида Бақтрия ҳудудида Паретака мамлакати бўлганлигини яхши биламиз. Александр Македонский армиясининг Мароқанддан Бақтрга кетиш йўлида Наутака, Ксениппа, Бубакена ва Габаза ўлкалари билан бирга Паретакадан ҳам ўтганлиги тўғрисида ёзма маълумотлар сақланган. Бизнинг фикримизча, «Авесто»да эсланадиган «Парадата» ва юнон манбаларида таъкидланган «Паретака» бир мамлакатни, Бақтрия ҳудудидаги «ном» типидаги давлатни англатади. </a:t>
            </a:r>
          </a:p>
          <a:p>
            <a:pPr algn="l" marL="247091" indent="-123546" lvl="1">
              <a:lnSpc>
                <a:spcPts val="1843"/>
              </a:lnSpc>
            </a:pPr>
          </a:p>
          <a:p>
            <a:pPr algn="l" marL="247091" indent="-123546" lvl="1">
              <a:lnSpc>
                <a:spcPts val="1843"/>
              </a:lnSpc>
              <a:buFont typeface="Arial"/>
              <a:buChar char="•"/>
            </a:pPr>
            <a:r>
              <a:rPr lang="en-US" b="true" sz="1920" spc="-1">
                <a:solidFill>
                  <a:srgbClr val="FFFFFF"/>
                </a:solidFill>
                <a:latin typeface="Times New Roman Bold"/>
                <a:ea typeface="Times New Roman Bold"/>
                <a:cs typeface="Times New Roman Bold"/>
                <a:sym typeface="Times New Roman Bold"/>
              </a:rPr>
              <a:t>Бақтрия ҳудудида илк темир даврида зардуштийлик урф-одатига тамоман зид бўлган майитни ёққанлик аломатлари Пишактепада кузатилган. Ушбу археологик манбани «Авесто»да тасвирланган зардуштийликни қабул қилмай, Кави Виштаспа билан жанг қилган Хйана уруғи бошлиғи Арэжатаспа воқеалари билан боғлаш мумкин. Негаки, зардуштийлик энг ривожланган Бақтрияда майитни ёқиш одатининг сақланиб қолишини бошқа бирон бир тарихий воқеликлар билан тушунтиришнинг иложи йўқ.</a:t>
            </a:r>
          </a:p>
          <a:p>
            <a:pPr algn="l" marL="247091" indent="-123546" lvl="1">
              <a:lnSpc>
                <a:spcPts val="1843"/>
              </a:lnSpc>
            </a:pPr>
          </a:p>
        </p:txBody>
      </p:sp>
      <p:grpSp>
        <p:nvGrpSpPr>
          <p:cNvPr name="Group 11" id="11"/>
          <p:cNvGrpSpPr/>
          <p:nvPr/>
        </p:nvGrpSpPr>
        <p:grpSpPr>
          <a:xfrm rot="0">
            <a:off x="2844672" y="6780288"/>
            <a:ext cx="3576576" cy="389376"/>
            <a:chOff x="0" y="0"/>
            <a:chExt cx="4768768" cy="519168"/>
          </a:xfrm>
        </p:grpSpPr>
        <p:sp>
          <p:nvSpPr>
            <p:cNvPr name="Freeform 12" id="12"/>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3" id="13"/>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sp>
        <p:nvSpPr>
          <p:cNvPr name="TextBox 10" id="10"/>
          <p:cNvSpPr txBox="true"/>
          <p:nvPr/>
        </p:nvSpPr>
        <p:spPr>
          <a:xfrm rot="0">
            <a:off x="90000" y="406485"/>
            <a:ext cx="9573600" cy="6373803"/>
          </a:xfrm>
          <a:prstGeom prst="rect">
            <a:avLst/>
          </a:prstGeom>
        </p:spPr>
        <p:txBody>
          <a:bodyPr anchor="t" rtlCol="false" tIns="0" lIns="0" bIns="0" rIns="0">
            <a:spAutoFit/>
          </a:bodyPr>
          <a:lstStyle/>
          <a:p>
            <a:pPr algn="l">
              <a:lnSpc>
                <a:spcPts val="2047"/>
              </a:lnSpc>
            </a:pPr>
          </a:p>
          <a:p>
            <a:pPr algn="l" marL="274546" indent="-137273" lvl="1">
              <a:lnSpc>
                <a:spcPts val="2047"/>
              </a:lnSpc>
              <a:buFont typeface="Arial"/>
              <a:buChar char="•"/>
            </a:pPr>
            <a:r>
              <a:rPr lang="en-US" b="true" sz="2133" spc="-1">
                <a:solidFill>
                  <a:srgbClr val="FFFFFF"/>
                </a:solidFill>
                <a:latin typeface="Times New Roman Bold"/>
                <a:ea typeface="Times New Roman Bold"/>
                <a:cs typeface="Times New Roman Bold"/>
                <a:sym typeface="Times New Roman Bold"/>
              </a:rPr>
              <a:t>«Авесто»да уруғлар номи сифатида эсланган Парадата, Атвийа, Хйона ва умуман илк Кавиларни сиёсий бирлашмалар, ҳудудий давлатлар сифатида эътироф этишни таклиф этамиз. Негаки, «Авесто»да улар ўз эрки учун, диний эркинликлари учун курашган шоҳликлар сифатида куйланади.</a:t>
            </a:r>
          </a:p>
          <a:p>
            <a:pPr algn="l" marL="274546" indent="-137273" lvl="1">
              <a:lnSpc>
                <a:spcPts val="2047"/>
              </a:lnSpc>
            </a:pPr>
          </a:p>
          <a:p>
            <a:pPr algn="l" marL="274546" indent="-137273" lvl="1">
              <a:lnSpc>
                <a:spcPts val="2047"/>
              </a:lnSpc>
              <a:buFont typeface="Arial"/>
              <a:buChar char="•"/>
            </a:pPr>
            <a:r>
              <a:rPr lang="en-US" b="true" sz="2133" spc="-1">
                <a:solidFill>
                  <a:srgbClr val="FFFFFF"/>
                </a:solidFill>
                <a:latin typeface="Times New Roman Bold"/>
                <a:ea typeface="Times New Roman Bold"/>
                <a:cs typeface="Times New Roman Bold"/>
                <a:sym typeface="Times New Roman Bold"/>
              </a:rPr>
              <a:t>«Авесто»нинг Видевдат алқовида Заратуштра ва Ахурамазданинг савол ва жавоблари ифодаланган бўлиб, мамлакатларнинг яратилиши борасида баённомалар мавжуд. Ушбу баённомаларга мувофиқ Ахурамазданинг энг аввал Арьяна-Вайджани, иккинчи ўринда Гава Сугда, сўнг Мору, Бахди, Хоройу каби жами 16 та мамлакатни «яратганлиги» ҳақида маълумотлар мавжуд. Ушбу маълумотлар шуни кўрсатадики «Авесто»нинг Видевдат алқови Яшт алқовига нисбатан давр жиҳатидан кейин ёзилган деб айтиш мумкин. Чунки бу ерда тарихий географик номлар аниқ кўрсатилган.</a:t>
            </a:r>
          </a:p>
          <a:p>
            <a:pPr algn="l" marL="274546" indent="-137273" lvl="1">
              <a:lnSpc>
                <a:spcPts val="2047"/>
              </a:lnSpc>
            </a:pPr>
          </a:p>
          <a:p>
            <a:pPr algn="l" marL="274546" indent="-137273" lvl="1">
              <a:lnSpc>
                <a:spcPts val="2047"/>
              </a:lnSpc>
              <a:buFont typeface="Arial"/>
              <a:buChar char="•"/>
            </a:pPr>
            <a:r>
              <a:rPr lang="en-US" b="true" sz="2133" spc="-1">
                <a:solidFill>
                  <a:srgbClr val="FFFFFF"/>
                </a:solidFill>
                <a:latin typeface="Times New Roman Bold"/>
                <a:ea typeface="Times New Roman Bold"/>
                <a:cs typeface="Times New Roman Bold"/>
                <a:sym typeface="Times New Roman Bold"/>
              </a:rPr>
              <a:t>Шундай қилиб, «Авесто»нинг Яшт китобида эсланадиган Парадата(Паретака), Атвийа, Хйана, Кави ва Тур каби юрт номларини шаклланиб келаётган ҳудудий давлатлар сифатида қабул қилишни таклиф этамиз. Фикримизча, шу ва шу каби ҳудудий давлатлар асосида Аряна-Вайджа (Арийлар юрти), Гава Сугда (Сўғд), Мору (Марғиёна), Бахди (Бақтрия), Хоройу (Хваразм) каби йирик давлатлар пайдо бўлган. </a:t>
            </a:r>
          </a:p>
          <a:p>
            <a:pPr algn="l" marL="274546" indent="-137273" lvl="1">
              <a:lnSpc>
                <a:spcPts val="2047"/>
              </a:lnSpc>
            </a:pPr>
          </a:p>
        </p:txBody>
      </p:sp>
      <p:grpSp>
        <p:nvGrpSpPr>
          <p:cNvPr name="Group 11" id="11"/>
          <p:cNvGrpSpPr/>
          <p:nvPr/>
        </p:nvGrpSpPr>
        <p:grpSpPr>
          <a:xfrm rot="0">
            <a:off x="2844672" y="6780288"/>
            <a:ext cx="3576576" cy="389376"/>
            <a:chOff x="0" y="0"/>
            <a:chExt cx="4768768" cy="519168"/>
          </a:xfrm>
        </p:grpSpPr>
        <p:sp>
          <p:nvSpPr>
            <p:cNvPr name="Freeform 12" id="12"/>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3" id="13"/>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42799"/>
            <a:ext cx="10131662" cy="620817"/>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sp>
        <p:nvSpPr>
          <p:cNvPr name="TextBox 10" id="10"/>
          <p:cNvSpPr txBox="true"/>
          <p:nvPr/>
        </p:nvSpPr>
        <p:spPr>
          <a:xfrm rot="0">
            <a:off x="731520" y="1917333"/>
            <a:ext cx="8290560" cy="5057643"/>
          </a:xfrm>
          <a:prstGeom prst="rect">
            <a:avLst/>
          </a:prstGeom>
        </p:spPr>
        <p:txBody>
          <a:bodyPr anchor="t" rtlCol="false" tIns="0" lIns="0" bIns="0" rIns="0">
            <a:spAutoFit/>
          </a:bodyPr>
          <a:lstStyle/>
          <a:p>
            <a:pPr algn="just" marL="311250" indent="-155625" lvl="1">
              <a:lnSpc>
                <a:spcPts val="2902"/>
              </a:lnSpc>
              <a:buAutoNum type="arabicPeriod" startAt="1"/>
            </a:pPr>
            <a:r>
              <a:rPr lang="en-US" sz="2418" spc="0">
                <a:solidFill>
                  <a:srgbClr val="E3E3FF"/>
                </a:solidFill>
                <a:latin typeface="Times New Roman"/>
                <a:ea typeface="Times New Roman"/>
                <a:cs typeface="Times New Roman"/>
                <a:sym typeface="Times New Roman"/>
              </a:rPr>
              <a:t>“Авесто” ва моддий маданият</a:t>
            </a:r>
          </a:p>
          <a:p>
            <a:pPr algn="just" marL="311250" indent="-155625" lvl="1">
              <a:lnSpc>
                <a:spcPts val="2902"/>
              </a:lnSpc>
              <a:buAutoNum type="arabicPeriod" startAt="1"/>
            </a:pPr>
            <a:r>
              <a:rPr lang="en-US" sz="2418" spc="0">
                <a:solidFill>
                  <a:srgbClr val="E3E3FF"/>
                </a:solidFill>
                <a:latin typeface="Times New Roman"/>
                <a:ea typeface="Times New Roman"/>
                <a:cs typeface="Times New Roman"/>
                <a:sym typeface="Times New Roman"/>
              </a:rPr>
              <a:t>“Авесто” ва илк давлатчилик</a:t>
            </a:r>
          </a:p>
          <a:p>
            <a:pPr algn="ctr" marL="311250" indent="-155625" lvl="1">
              <a:lnSpc>
                <a:spcPts val="2902"/>
              </a:lnSpc>
            </a:pPr>
            <a:r>
              <a:rPr lang="en-US" sz="2418" spc="0">
                <a:solidFill>
                  <a:srgbClr val="E3E3FF"/>
                </a:solidFill>
                <a:latin typeface="Times New Roman"/>
                <a:ea typeface="Times New Roman"/>
                <a:cs typeface="Times New Roman"/>
                <a:sym typeface="Times New Roman"/>
              </a:rPr>
              <a:t>Адабиётлар:</a:t>
            </a:r>
          </a:p>
          <a:p>
            <a:pPr algn="l" marL="335192" indent="-167596" lvl="1">
              <a:lnSpc>
                <a:spcPts val="3125"/>
              </a:lnSpc>
              <a:buAutoNum type="arabicPeriod" startAt="1"/>
            </a:pPr>
            <a:r>
              <a:rPr lang="en-US" sz="2604" spc="0">
                <a:solidFill>
                  <a:srgbClr val="E3E3FF"/>
                </a:solidFill>
                <a:latin typeface="Times New Roman"/>
                <a:ea typeface="Times New Roman"/>
                <a:cs typeface="Times New Roman"/>
                <a:sym typeface="Times New Roman"/>
              </a:rPr>
              <a:t>«Авесто» Яшт китоби. М. Исҳоқов таржимаси. - Тошкент, Шарқ, 2001. </a:t>
            </a:r>
          </a:p>
          <a:p>
            <a:pPr algn="l" marL="335192" indent="-167596" lvl="1">
              <a:lnSpc>
                <a:spcPts val="3125"/>
              </a:lnSpc>
              <a:buAutoNum type="arabicPeriod" startAt="1"/>
            </a:pPr>
            <a:r>
              <a:rPr lang="en-US" sz="2604" spc="0">
                <a:solidFill>
                  <a:srgbClr val="E3E3FF"/>
                </a:solidFill>
                <a:latin typeface="Times New Roman"/>
                <a:ea typeface="Times New Roman"/>
                <a:cs typeface="Times New Roman"/>
                <a:sym typeface="Times New Roman"/>
              </a:rPr>
              <a:t>«Авесто». Видевдат. М. Исҳоқов таржимаси. - Тошкент, Шарқ, 2008. </a:t>
            </a:r>
          </a:p>
          <a:p>
            <a:pPr algn="l" marL="335192" indent="-167596" lvl="1">
              <a:lnSpc>
                <a:spcPts val="3125"/>
              </a:lnSpc>
            </a:pPr>
            <a:r>
              <a:rPr lang="en-US" sz="2604" spc="0">
                <a:solidFill>
                  <a:srgbClr val="E3E3FF"/>
                </a:solidFill>
                <a:latin typeface="Times New Roman"/>
                <a:ea typeface="Times New Roman"/>
                <a:cs typeface="Times New Roman"/>
                <a:sym typeface="Times New Roman"/>
              </a:rPr>
              <a:t>3. Арриан. Поход Александра. Пер.М.Е.Сергеенко. - М.:-Л., 1962.</a:t>
            </a:r>
          </a:p>
          <a:p>
            <a:pPr algn="l" marL="335192" indent="-167596" lvl="1">
              <a:lnSpc>
                <a:spcPts val="3125"/>
              </a:lnSpc>
            </a:pPr>
            <a:r>
              <a:rPr lang="en-US" sz="2604" spc="0">
                <a:solidFill>
                  <a:srgbClr val="E3E3FF"/>
                </a:solidFill>
                <a:latin typeface="Times New Roman"/>
                <a:ea typeface="Times New Roman"/>
                <a:cs typeface="Times New Roman"/>
                <a:sym typeface="Times New Roman"/>
              </a:rPr>
              <a:t>4. Руф Квинт Курций. История Александра Македонского. Под. ред. В.С. Соколова, М.: 1963.</a:t>
            </a:r>
          </a:p>
          <a:p>
            <a:pPr algn="just" marL="335192" indent="-167596" lvl="1">
              <a:lnSpc>
                <a:spcPts val="3125"/>
              </a:lnSpc>
            </a:pPr>
          </a:p>
          <a:p>
            <a:pPr algn="r" marL="335192" indent="-167596" lvl="1">
              <a:lnSpc>
                <a:spcPts val="3125"/>
              </a:lnSpc>
            </a:pPr>
          </a:p>
        </p:txBody>
      </p:sp>
      <p:grpSp>
        <p:nvGrpSpPr>
          <p:cNvPr name="Group 11" id="11"/>
          <p:cNvGrpSpPr/>
          <p:nvPr/>
        </p:nvGrpSpPr>
        <p:grpSpPr>
          <a:xfrm rot="0">
            <a:off x="2844672" y="6780288"/>
            <a:ext cx="3576576" cy="389376"/>
            <a:chOff x="0" y="0"/>
            <a:chExt cx="4768768" cy="519168"/>
          </a:xfrm>
        </p:grpSpPr>
        <p:sp>
          <p:nvSpPr>
            <p:cNvPr name="Freeform 12" id="12"/>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3" id="13"/>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D1EAEE"/>
                  </a:solidFill>
                  <a:latin typeface="Arial"/>
                  <a:ea typeface="Arial"/>
                  <a:cs typeface="Arial"/>
                  <a:sym typeface="Arial"/>
                </a:rPr>
                <a:t>www.arxiv.uz</a:t>
              </a:r>
            </a:p>
          </p:txBody>
        </p:sp>
      </p:grpSp>
      <p:sp>
        <p:nvSpPr>
          <p:cNvPr name="TextBox 14" id="14"/>
          <p:cNvSpPr txBox="true"/>
          <p:nvPr/>
        </p:nvSpPr>
        <p:spPr>
          <a:xfrm rot="0">
            <a:off x="2481703" y="447876"/>
            <a:ext cx="5161344" cy="1028700"/>
          </a:xfrm>
          <a:prstGeom prst="rect">
            <a:avLst/>
          </a:prstGeom>
        </p:spPr>
        <p:txBody>
          <a:bodyPr anchor="t" rtlCol="false" tIns="0" lIns="0" bIns="0" rIns="0">
            <a:spAutoFit/>
          </a:bodyPr>
          <a:lstStyle/>
          <a:p>
            <a:pPr algn="ctr">
              <a:lnSpc>
                <a:spcPts val="8400"/>
              </a:lnSpc>
            </a:pPr>
            <a:r>
              <a:rPr lang="en-US" sz="6000" b="true">
                <a:solidFill>
                  <a:srgbClr val="E3E3FF"/>
                </a:solidFill>
                <a:latin typeface="Open Sans Bold"/>
                <a:ea typeface="Open Sans Bold"/>
                <a:cs typeface="Open Sans Bold"/>
                <a:sym typeface="Open Sans Bold"/>
              </a:rPr>
              <a:t>Avesto </a:t>
            </a: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grpSp>
        <p:nvGrpSpPr>
          <p:cNvPr name="Group 10" id="10"/>
          <p:cNvGrpSpPr>
            <a:grpSpLocks noChangeAspect="true"/>
          </p:cNvGrpSpPr>
          <p:nvPr/>
        </p:nvGrpSpPr>
        <p:grpSpPr>
          <a:xfrm rot="0">
            <a:off x="-516215" y="626193"/>
            <a:ext cx="8327387" cy="875286"/>
            <a:chOff x="0" y="0"/>
            <a:chExt cx="11383808" cy="1196544"/>
          </a:xfrm>
        </p:grpSpPr>
        <p:sp>
          <p:nvSpPr>
            <p:cNvPr name="Freeform 11" id="11"/>
            <p:cNvSpPr/>
            <p:nvPr/>
          </p:nvSpPr>
          <p:spPr>
            <a:xfrm flipH="false" flipV="false" rot="0">
              <a:off x="0" y="0"/>
              <a:ext cx="11383772" cy="1196594"/>
            </a:xfrm>
            <a:custGeom>
              <a:avLst/>
              <a:gdLst/>
              <a:ahLst/>
              <a:cxnLst/>
              <a:rect r="r" b="b" t="t" l="l"/>
              <a:pathLst>
                <a:path h="1196594" w="11383772">
                  <a:moveTo>
                    <a:pt x="0" y="0"/>
                  </a:moveTo>
                  <a:lnTo>
                    <a:pt x="11383772" y="0"/>
                  </a:lnTo>
                  <a:lnTo>
                    <a:pt x="11383772" y="1196594"/>
                  </a:lnTo>
                  <a:lnTo>
                    <a:pt x="0" y="1196594"/>
                  </a:lnTo>
                  <a:lnTo>
                    <a:pt x="0" y="0"/>
                  </a:lnTo>
                  <a:close/>
                </a:path>
              </a:pathLst>
            </a:custGeom>
            <a:blipFill>
              <a:blip r:embed="rId4"/>
              <a:stretch>
                <a:fillRect l="-3" t="0" r="-3" b="4"/>
              </a:stretch>
            </a:blipFill>
          </p:spPr>
        </p:sp>
      </p:grpSp>
      <p:sp>
        <p:nvSpPr>
          <p:cNvPr name="TextBox 12" id="12"/>
          <p:cNvSpPr txBox="true"/>
          <p:nvPr/>
        </p:nvSpPr>
        <p:spPr>
          <a:xfrm rot="0">
            <a:off x="377263" y="1102464"/>
            <a:ext cx="8895569" cy="6111360"/>
          </a:xfrm>
          <a:prstGeom prst="rect">
            <a:avLst/>
          </a:prstGeom>
        </p:spPr>
        <p:txBody>
          <a:bodyPr anchor="t" rtlCol="false" tIns="0" lIns="0" bIns="0" rIns="0">
            <a:spAutoFit/>
          </a:bodyPr>
          <a:lstStyle/>
          <a:p>
            <a:pPr algn="r">
              <a:lnSpc>
                <a:spcPts val="2713"/>
              </a:lnSpc>
            </a:pPr>
          </a:p>
          <a:p>
            <a:pPr algn="just">
              <a:lnSpc>
                <a:spcPts val="2713"/>
              </a:lnSpc>
            </a:pPr>
          </a:p>
          <a:p>
            <a:pPr algn="just">
              <a:lnSpc>
                <a:spcPts val="2713"/>
              </a:lnSpc>
            </a:pPr>
            <a:r>
              <a:rPr lang="en-US" sz="2826" spc="0">
                <a:solidFill>
                  <a:srgbClr val="E3E3FF"/>
                </a:solidFill>
                <a:latin typeface="Times New Roman"/>
                <a:ea typeface="Times New Roman"/>
                <a:cs typeface="Times New Roman"/>
                <a:sym typeface="Times New Roman"/>
              </a:rPr>
              <a:t>«Авесто»да пул муносабатлари, солиқ тўловлари, алоқа йўллари, Аҳамонийлар империяси ва сатрапликлари бошқаруви усуллари тўғрисидаги маълумотлар учрамайди» </a:t>
            </a:r>
          </a:p>
          <a:p>
            <a:pPr algn="just">
              <a:lnSpc>
                <a:spcPts val="2713"/>
              </a:lnSpc>
            </a:pPr>
            <a:r>
              <a:rPr lang="en-US" sz="2826" spc="0">
                <a:solidFill>
                  <a:srgbClr val="E3E3FF"/>
                </a:solidFill>
                <a:latin typeface="Times New Roman"/>
                <a:ea typeface="Times New Roman"/>
                <a:cs typeface="Times New Roman"/>
                <a:sym typeface="Times New Roman"/>
              </a:rPr>
              <a:t>И.М. Дьяконов.</a:t>
            </a:r>
          </a:p>
          <a:p>
            <a:pPr algn="just">
              <a:lnSpc>
                <a:spcPts val="2713"/>
              </a:lnSpc>
            </a:pPr>
          </a:p>
          <a:p>
            <a:pPr algn="just">
              <a:lnSpc>
                <a:spcPts val="2713"/>
              </a:lnSpc>
            </a:pPr>
            <a:r>
              <a:rPr lang="en-US" sz="2826" spc="0">
                <a:solidFill>
                  <a:srgbClr val="E3E3FF"/>
                </a:solidFill>
                <a:latin typeface="Times New Roman"/>
                <a:ea typeface="Times New Roman"/>
                <a:cs typeface="Times New Roman"/>
                <a:sym typeface="Times New Roman"/>
              </a:rPr>
              <a:t>«Авесто» жамоасининг моддий маданияти архаик формада бўлган, бу жамоа ҳали шаҳар ҳаётини ва умуман шаҳарларни билмайди. Меҳнат тақсимоти, яъни деҳқончиликдан ҳунармандчиликнинг ажралганлиги тўғрисида маълумотлар ҳам йўқ, ҳаттоки, бу жамоа темирдан меҳнат қуролларини ясашни ҳам билмаган» М.М. Дьяконов</a:t>
            </a:r>
          </a:p>
          <a:p>
            <a:pPr algn="r">
              <a:lnSpc>
                <a:spcPts val="2713"/>
              </a:lnSpc>
            </a:pPr>
          </a:p>
          <a:p>
            <a:pPr algn="r">
              <a:lnSpc>
                <a:spcPts val="2713"/>
              </a:lnSpc>
            </a:pPr>
          </a:p>
        </p:txBody>
      </p:sp>
      <p:grpSp>
        <p:nvGrpSpPr>
          <p:cNvPr name="Group 13" id="13"/>
          <p:cNvGrpSpPr/>
          <p:nvPr/>
        </p:nvGrpSpPr>
        <p:grpSpPr>
          <a:xfrm rot="0">
            <a:off x="2844672" y="6780288"/>
            <a:ext cx="3576576" cy="389376"/>
            <a:chOff x="0" y="0"/>
            <a:chExt cx="4768768" cy="519168"/>
          </a:xfrm>
        </p:grpSpPr>
        <p:sp>
          <p:nvSpPr>
            <p:cNvPr name="Freeform 14" id="14"/>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5" id="15"/>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D1EAEE"/>
                  </a:solidFill>
                  <a:latin typeface="Arial"/>
                  <a:ea typeface="Arial"/>
                  <a:cs typeface="Arial"/>
                  <a:sym typeface="Arial"/>
                </a:rPr>
                <a:t>www.arxiv.uz</a:t>
              </a:r>
            </a:p>
          </p:txBody>
        </p:sp>
      </p:gr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sp>
        <p:nvSpPr>
          <p:cNvPr name="TextBox 10" id="10"/>
          <p:cNvSpPr txBox="true"/>
          <p:nvPr/>
        </p:nvSpPr>
        <p:spPr>
          <a:xfrm rot="0">
            <a:off x="364560" y="79842"/>
            <a:ext cx="9040224" cy="6895134"/>
          </a:xfrm>
          <a:prstGeom prst="rect">
            <a:avLst/>
          </a:prstGeom>
        </p:spPr>
        <p:txBody>
          <a:bodyPr anchor="t" rtlCol="false" tIns="0" lIns="0" bIns="0" rIns="0">
            <a:spAutoFit/>
          </a:bodyPr>
          <a:lstStyle/>
          <a:p>
            <a:pPr algn="just">
              <a:lnSpc>
                <a:spcPts val="3583"/>
              </a:lnSpc>
            </a:pPr>
            <a:r>
              <a:rPr lang="en-US" sz="2986" spc="-1">
                <a:solidFill>
                  <a:srgbClr val="FFFFFF"/>
                </a:solidFill>
                <a:latin typeface="Times New Roman"/>
                <a:ea typeface="Times New Roman"/>
                <a:cs typeface="Times New Roman"/>
                <a:sym typeface="Times New Roman"/>
              </a:rPr>
              <a:t>«Авесто» жамоасининг деҳқон ва чорвадор аҳолиси темирни билганлиги ва ундан ҳунармандчиликда кенг фойдаланганлиги хусусида, «Авесто»да махсус ҳунарманд, кулол, тўқувчи каби сўзларни англатган терминларни, каналлар қазилганлиги тўғрисида маълумотлар бор.</a:t>
            </a:r>
          </a:p>
          <a:p>
            <a:pPr algn="l">
              <a:lnSpc>
                <a:spcPts val="3583"/>
              </a:lnSpc>
            </a:pPr>
          </a:p>
          <a:p>
            <a:pPr algn="just">
              <a:lnSpc>
                <a:spcPts val="3583"/>
              </a:lnSpc>
            </a:pPr>
            <a:r>
              <a:rPr lang="en-US" sz="2986" spc="-1">
                <a:solidFill>
                  <a:srgbClr val="FFFFFF"/>
                </a:solidFill>
                <a:latin typeface="Times New Roman"/>
                <a:ea typeface="Times New Roman"/>
                <a:cs typeface="Times New Roman"/>
                <a:sym typeface="Times New Roman"/>
              </a:rPr>
              <a:t>«Авесто» даври аҳолисининг ижтимоий гуруҳларга ажралганлиги ёки жамоанинг ҳуқуқсиз аъзолари (vira, vaesa) ҳақида маълумотлар борлиги аниқланган. </a:t>
            </a:r>
          </a:p>
          <a:p>
            <a:pPr algn="just">
              <a:lnSpc>
                <a:spcPts val="3583"/>
              </a:lnSpc>
            </a:pPr>
            <a:r>
              <a:rPr lang="en-US" sz="2986" spc="-1">
                <a:solidFill>
                  <a:srgbClr val="FFFFFF"/>
                </a:solidFill>
                <a:latin typeface="Times New Roman"/>
                <a:ea typeface="Times New Roman"/>
                <a:cs typeface="Times New Roman"/>
                <a:sym typeface="Times New Roman"/>
              </a:rPr>
              <a:t>Аслзода (azata, asna), ҳарбий (ravaestar), ҳукмдор (sastar, satar) каби аҳолининг ижтимоий қатламларга ажралганлиги хусусида ҳам илмий изланишлар қилинган.</a:t>
            </a:r>
          </a:p>
          <a:p>
            <a:pPr algn="l">
              <a:lnSpc>
                <a:spcPts val="3583"/>
              </a:lnSpc>
            </a:pPr>
          </a:p>
        </p:txBody>
      </p:sp>
      <p:grpSp>
        <p:nvGrpSpPr>
          <p:cNvPr name="Group 11" id="11"/>
          <p:cNvGrpSpPr/>
          <p:nvPr/>
        </p:nvGrpSpPr>
        <p:grpSpPr>
          <a:xfrm rot="0">
            <a:off x="2844672" y="6780288"/>
            <a:ext cx="3576576" cy="389376"/>
            <a:chOff x="0" y="0"/>
            <a:chExt cx="4768768" cy="519168"/>
          </a:xfrm>
        </p:grpSpPr>
        <p:sp>
          <p:nvSpPr>
            <p:cNvPr name="Freeform 12" id="12"/>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3" id="13"/>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535488"/>
            <a:chOff x="0" y="0"/>
            <a:chExt cx="6773248" cy="713984"/>
          </a:xfrm>
        </p:grpSpPr>
        <p:sp>
          <p:nvSpPr>
            <p:cNvPr name="Freeform 5" id="5"/>
            <p:cNvSpPr/>
            <p:nvPr/>
          </p:nvSpPr>
          <p:spPr>
            <a:xfrm flipH="false" flipV="false" rot="0">
              <a:off x="0" y="0"/>
              <a:ext cx="6773291" cy="713900"/>
            </a:xfrm>
            <a:custGeom>
              <a:avLst/>
              <a:gdLst/>
              <a:ahLst/>
              <a:cxnLst/>
              <a:rect r="r" b="b" t="t" l="l"/>
              <a:pathLst>
                <a:path h="713900" w="6773291">
                  <a:moveTo>
                    <a:pt x="0" y="0"/>
                  </a:moveTo>
                  <a:cubicBezTo>
                    <a:pt x="392811" y="122363"/>
                    <a:pt x="2637028" y="639583"/>
                    <a:pt x="3765931" y="676741"/>
                  </a:cubicBezTo>
                  <a:cubicBezTo>
                    <a:pt x="4894834" y="713900"/>
                    <a:pt x="6272022" y="334725"/>
                    <a:pt x="6773291" y="223150"/>
                  </a:cubicBezTo>
                  <a:lnTo>
                    <a:pt x="6773291" y="7192"/>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78864" y="46305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grpSp>
        <p:nvGrpSpPr>
          <p:cNvPr name="Group 10" id="10"/>
          <p:cNvGrpSpPr/>
          <p:nvPr/>
        </p:nvGrpSpPr>
        <p:grpSpPr>
          <a:xfrm rot="0">
            <a:off x="885360" y="-260496"/>
            <a:ext cx="8778240" cy="1124112"/>
            <a:chOff x="0" y="0"/>
            <a:chExt cx="11704320" cy="1498816"/>
          </a:xfrm>
        </p:grpSpPr>
        <p:sp>
          <p:nvSpPr>
            <p:cNvPr name="Freeform 11" id="11"/>
            <p:cNvSpPr/>
            <p:nvPr/>
          </p:nvSpPr>
          <p:spPr>
            <a:xfrm flipH="false" flipV="false" rot="0">
              <a:off x="0" y="0"/>
              <a:ext cx="11704320" cy="1498816"/>
            </a:xfrm>
            <a:custGeom>
              <a:avLst/>
              <a:gdLst/>
              <a:ahLst/>
              <a:cxnLst/>
              <a:rect r="r" b="b" t="t" l="l"/>
              <a:pathLst>
                <a:path h="1498816" w="11704320">
                  <a:moveTo>
                    <a:pt x="0" y="0"/>
                  </a:moveTo>
                  <a:lnTo>
                    <a:pt x="11704320" y="0"/>
                  </a:lnTo>
                  <a:lnTo>
                    <a:pt x="11704320" y="1498816"/>
                  </a:lnTo>
                  <a:lnTo>
                    <a:pt x="0" y="1498816"/>
                  </a:lnTo>
                  <a:close/>
                </a:path>
              </a:pathLst>
            </a:custGeom>
            <a:solidFill>
              <a:srgbClr val="0D0D0D">
                <a:alpha val="0"/>
              </a:srgbClr>
            </a:solidFill>
          </p:spPr>
        </p:sp>
        <p:sp>
          <p:nvSpPr>
            <p:cNvPr name="TextBox 12" id="12"/>
            <p:cNvSpPr txBox="true"/>
            <p:nvPr/>
          </p:nvSpPr>
          <p:spPr>
            <a:xfrm>
              <a:off x="0" y="-95250"/>
              <a:ext cx="11704320" cy="1594066"/>
            </a:xfrm>
            <a:prstGeom prst="rect">
              <a:avLst/>
            </a:prstGeom>
          </p:spPr>
          <p:txBody>
            <a:bodyPr anchor="b" rtlCol="false" tIns="0" lIns="0" bIns="0" rIns="0"/>
            <a:lstStyle/>
            <a:p>
              <a:pPr algn="l">
                <a:lnSpc>
                  <a:spcPts val="5759"/>
                </a:lnSpc>
              </a:pPr>
              <a:r>
                <a:rPr lang="en-US" sz="4799" spc="-1">
                  <a:solidFill>
                    <a:srgbClr val="000000"/>
                  </a:solidFill>
                  <a:latin typeface="Times New Roman"/>
                  <a:ea typeface="Times New Roman"/>
                  <a:cs typeface="Times New Roman"/>
                  <a:sym typeface="Times New Roman"/>
                </a:rPr>
                <a:t>“Авесто” ва археология</a:t>
              </a:r>
            </a:p>
          </p:txBody>
        </p:sp>
      </p:grpSp>
      <p:sp>
        <p:nvSpPr>
          <p:cNvPr name="TextBox 13" id="13"/>
          <p:cNvSpPr txBox="true"/>
          <p:nvPr/>
        </p:nvSpPr>
        <p:spPr>
          <a:xfrm rot="0">
            <a:off x="90000" y="761031"/>
            <a:ext cx="9573600" cy="6143625"/>
          </a:xfrm>
          <a:prstGeom prst="rect">
            <a:avLst/>
          </a:prstGeom>
        </p:spPr>
        <p:txBody>
          <a:bodyPr anchor="t" rtlCol="false" tIns="0" lIns="0" bIns="0" rIns="0">
            <a:spAutoFit/>
          </a:bodyPr>
          <a:lstStyle/>
          <a:p>
            <a:pPr algn="just" marL="329455" indent="-164727" lvl="1">
              <a:lnSpc>
                <a:spcPts val="3071"/>
              </a:lnSpc>
              <a:buFont typeface="Arial"/>
              <a:buChar char="•"/>
            </a:pPr>
            <a:r>
              <a:rPr lang="en-US" sz="2559" spc="-1">
                <a:solidFill>
                  <a:srgbClr val="FFFFFF"/>
                </a:solidFill>
                <a:latin typeface="Times New Roman"/>
                <a:ea typeface="Times New Roman"/>
                <a:cs typeface="Times New Roman"/>
                <a:sym typeface="Times New Roman"/>
              </a:rPr>
              <a:t>«Авесто»да аҳолининг ижтимоий гуруҳларга ажралганлиги ёки жамоанинг ҳуқуқсиз аъзолари (vira, vaesa) ҳақида маълумотлар бор. Аслзода (azata, asna), ҳарбий (ravaestar), ҳукмдор (sastar, satar) каби аҳолининг ижтимоий қатламларга ажралганлиги хусусида ҳам илмий изланишлар қилинган. </a:t>
            </a:r>
          </a:p>
          <a:p>
            <a:pPr algn="just" marL="329455" indent="-164727" lvl="1">
              <a:lnSpc>
                <a:spcPts val="3071"/>
              </a:lnSpc>
              <a:buFont typeface="Arial"/>
              <a:buChar char="•"/>
            </a:pPr>
            <a:r>
              <a:rPr lang="en-US" sz="2559" spc="-1">
                <a:solidFill>
                  <a:srgbClr val="FFFFFF"/>
                </a:solidFill>
                <a:latin typeface="Times New Roman"/>
                <a:ea typeface="Times New Roman"/>
                <a:cs typeface="Times New Roman"/>
                <a:sym typeface="Times New Roman"/>
              </a:rPr>
              <a:t>«Авесто» жамоасининг ижтимоий таркиби ҳам аниқланган: оила (nmana)  уруғ, уруғ жамоаси (vis)  қишлоқ жамоаси (zantu)  вилоят, мамлакат (dahyu). </a:t>
            </a:r>
          </a:p>
          <a:p>
            <a:pPr algn="just" marL="329455" indent="-164727" lvl="1">
              <a:lnSpc>
                <a:spcPts val="3071"/>
              </a:lnSpc>
              <a:buFont typeface="Arial"/>
              <a:buChar char="•"/>
            </a:pPr>
            <a:r>
              <a:rPr lang="en-US" sz="2559" spc="-1">
                <a:solidFill>
                  <a:srgbClr val="FFFFFF"/>
                </a:solidFill>
                <a:latin typeface="Times New Roman"/>
                <a:ea typeface="Times New Roman"/>
                <a:cs typeface="Times New Roman"/>
                <a:sym typeface="Times New Roman"/>
              </a:rPr>
              <a:t>Оила бошлиғи (nmanopati), уруғ оқсоқоли, яъни бошлиғи (vispati), жамоа бошлиғи (zantupati), вилоят, мамлакат ҳукмдори (dainhupati) каби ижтимоий терминлар ҳам аниқланган. Давлатчилик тарихи учун энг муҳим термин бўлган, «Миҳр Яшт»даги вилоятлар бирлашмаси «dainhusasti» термини давлатчилик тарихи учун қимматли ҳисобланади.</a:t>
            </a:r>
          </a:p>
        </p:txBody>
      </p:sp>
      <p:grpSp>
        <p:nvGrpSpPr>
          <p:cNvPr name="Group 14" id="14"/>
          <p:cNvGrpSpPr/>
          <p:nvPr/>
        </p:nvGrpSpPr>
        <p:grpSpPr>
          <a:xfrm rot="0">
            <a:off x="2844672" y="6780288"/>
            <a:ext cx="3576576" cy="389376"/>
            <a:chOff x="0" y="0"/>
            <a:chExt cx="4768768" cy="519168"/>
          </a:xfrm>
        </p:grpSpPr>
        <p:sp>
          <p:nvSpPr>
            <p:cNvPr name="Freeform 15" id="15"/>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6" id="16"/>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grpSp>
        <p:nvGrpSpPr>
          <p:cNvPr name="Group 10" id="10"/>
          <p:cNvGrpSpPr/>
          <p:nvPr/>
        </p:nvGrpSpPr>
        <p:grpSpPr>
          <a:xfrm rot="0">
            <a:off x="885360" y="-201316"/>
            <a:ext cx="8778240" cy="1303780"/>
            <a:chOff x="0" y="0"/>
            <a:chExt cx="11704320" cy="1738373"/>
          </a:xfrm>
        </p:grpSpPr>
        <p:sp>
          <p:nvSpPr>
            <p:cNvPr name="Freeform 11" id="11"/>
            <p:cNvSpPr/>
            <p:nvPr/>
          </p:nvSpPr>
          <p:spPr>
            <a:xfrm flipH="false" flipV="false" rot="0">
              <a:off x="0" y="0"/>
              <a:ext cx="11704320" cy="1738373"/>
            </a:xfrm>
            <a:custGeom>
              <a:avLst/>
              <a:gdLst/>
              <a:ahLst/>
              <a:cxnLst/>
              <a:rect r="r" b="b" t="t" l="l"/>
              <a:pathLst>
                <a:path h="1738373" w="11704320">
                  <a:moveTo>
                    <a:pt x="0" y="0"/>
                  </a:moveTo>
                  <a:lnTo>
                    <a:pt x="11704320" y="0"/>
                  </a:lnTo>
                  <a:lnTo>
                    <a:pt x="11704320" y="1738373"/>
                  </a:lnTo>
                  <a:lnTo>
                    <a:pt x="0" y="1738373"/>
                  </a:lnTo>
                  <a:close/>
                </a:path>
              </a:pathLst>
            </a:custGeom>
            <a:solidFill>
              <a:srgbClr val="000000">
                <a:alpha val="0"/>
              </a:srgbClr>
            </a:solidFill>
          </p:spPr>
        </p:sp>
        <p:sp>
          <p:nvSpPr>
            <p:cNvPr name="TextBox 12" id="12"/>
            <p:cNvSpPr txBox="true"/>
            <p:nvPr/>
          </p:nvSpPr>
          <p:spPr>
            <a:xfrm>
              <a:off x="0" y="-95250"/>
              <a:ext cx="11704320" cy="1833623"/>
            </a:xfrm>
            <a:prstGeom prst="rect">
              <a:avLst/>
            </a:prstGeom>
          </p:spPr>
          <p:txBody>
            <a:bodyPr anchor="b" rtlCol="false" tIns="0" lIns="0" bIns="0" rIns="0"/>
            <a:lstStyle/>
            <a:p>
              <a:pPr algn="l">
                <a:lnSpc>
                  <a:spcPts val="5759"/>
                </a:lnSpc>
              </a:pPr>
              <a:r>
                <a:rPr lang="en-US" sz="4799" spc="-1">
                  <a:solidFill>
                    <a:srgbClr val="000000"/>
                  </a:solidFill>
                  <a:latin typeface="Times New Roman"/>
                  <a:ea typeface="Times New Roman"/>
                  <a:cs typeface="Times New Roman"/>
                  <a:sym typeface="Times New Roman"/>
                </a:rPr>
                <a:t>“Авесто” ва археология</a:t>
              </a:r>
            </a:p>
          </p:txBody>
        </p:sp>
      </p:grpSp>
      <p:sp>
        <p:nvSpPr>
          <p:cNvPr name="TextBox 13" id="13"/>
          <p:cNvSpPr txBox="true"/>
          <p:nvPr/>
        </p:nvSpPr>
        <p:spPr>
          <a:xfrm rot="0">
            <a:off x="90000" y="970245"/>
            <a:ext cx="9573600" cy="6028360"/>
          </a:xfrm>
          <a:prstGeom prst="rect">
            <a:avLst/>
          </a:prstGeom>
        </p:spPr>
        <p:txBody>
          <a:bodyPr anchor="t" rtlCol="false" tIns="0" lIns="0" bIns="0" rIns="0">
            <a:spAutoFit/>
          </a:bodyPr>
          <a:lstStyle/>
          <a:p>
            <a:pPr algn="l" marL="398091" indent="-199046" lvl="1">
              <a:lnSpc>
                <a:spcPts val="2969"/>
              </a:lnSpc>
              <a:buFont typeface="Arial"/>
              <a:buChar char="•"/>
            </a:pPr>
            <a:r>
              <a:rPr lang="en-US" sz="3093" spc="-1">
                <a:solidFill>
                  <a:srgbClr val="FFFFFF"/>
                </a:solidFill>
                <a:latin typeface="Times New Roman"/>
                <a:ea typeface="Times New Roman"/>
                <a:cs typeface="Times New Roman"/>
                <a:sym typeface="Times New Roman"/>
              </a:rPr>
              <a:t>«Авесто» жамоасининг синфий характерини белгиловчи «vira» ёки «vaesa» терминларини И.М. Дьяконов уй хизматкори, қул деб тушунса, В.М. Массон оиланинг, жамоанинг кичик аъзоси деб билади.</a:t>
            </a:r>
          </a:p>
          <a:p>
            <a:pPr algn="l" marL="398091" indent="-199046" lvl="1">
              <a:lnSpc>
                <a:spcPts val="2969"/>
              </a:lnSpc>
              <a:buFont typeface="Arial"/>
              <a:buChar char="•"/>
            </a:pPr>
            <a:r>
              <a:rPr lang="en-US" sz="3093" spc="-1">
                <a:solidFill>
                  <a:srgbClr val="FFFFFF"/>
                </a:solidFill>
                <a:latin typeface="Times New Roman"/>
                <a:ea typeface="Times New Roman"/>
                <a:cs typeface="Times New Roman"/>
                <a:sym typeface="Times New Roman"/>
              </a:rPr>
              <a:t>Зардуштийлик урф - одатлари бўйича «насасса»ларни ҳам жамиятнинг қуйи табақа аъзоларига қўшиш мумкин. Улар мурда билан боғлиқ барча маросимларни бажаришган.</a:t>
            </a:r>
          </a:p>
          <a:p>
            <a:pPr algn="l" marL="398091" indent="-199046" lvl="1">
              <a:lnSpc>
                <a:spcPts val="2969"/>
              </a:lnSpc>
              <a:buFont typeface="Arial"/>
              <a:buChar char="•"/>
            </a:pPr>
            <a:r>
              <a:rPr lang="en-US" sz="3093" spc="-1">
                <a:solidFill>
                  <a:srgbClr val="FFFFFF"/>
                </a:solidFill>
                <a:latin typeface="Times New Roman"/>
                <a:ea typeface="Times New Roman"/>
                <a:cs typeface="Times New Roman"/>
                <a:sym typeface="Times New Roman"/>
              </a:rPr>
              <a:t>Унда суғорма деҳқончиликнинг бўлганлигини тасдиқловчи, яъни каналлар қазилганлиги тўғрисидаги маълумотларни ҳам ўқиса бўлади. Шимолий Бақтриядаги энг қадимги канал ҳам Кучук I даврига тўғри келади. Бу Бандихон канали.</a:t>
            </a:r>
          </a:p>
          <a:p>
            <a:pPr algn="l" marL="398091" indent="-199046" lvl="1">
              <a:lnSpc>
                <a:spcPts val="2969"/>
              </a:lnSpc>
            </a:pPr>
          </a:p>
        </p:txBody>
      </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grpSp>
        <p:nvGrpSpPr>
          <p:cNvPr name="Group 10" id="10"/>
          <p:cNvGrpSpPr/>
          <p:nvPr/>
        </p:nvGrpSpPr>
        <p:grpSpPr>
          <a:xfrm rot="0">
            <a:off x="2032128" y="-101375"/>
            <a:ext cx="8778240" cy="1009151"/>
            <a:chOff x="0" y="0"/>
            <a:chExt cx="11704320" cy="1345535"/>
          </a:xfrm>
        </p:grpSpPr>
        <p:sp>
          <p:nvSpPr>
            <p:cNvPr name="Freeform 11" id="11"/>
            <p:cNvSpPr/>
            <p:nvPr/>
          </p:nvSpPr>
          <p:spPr>
            <a:xfrm flipH="false" flipV="false" rot="0">
              <a:off x="0" y="0"/>
              <a:ext cx="11704320" cy="1345535"/>
            </a:xfrm>
            <a:custGeom>
              <a:avLst/>
              <a:gdLst/>
              <a:ahLst/>
              <a:cxnLst/>
              <a:rect r="r" b="b" t="t" l="l"/>
              <a:pathLst>
                <a:path h="1345535" w="11704320">
                  <a:moveTo>
                    <a:pt x="0" y="0"/>
                  </a:moveTo>
                  <a:lnTo>
                    <a:pt x="11704320" y="0"/>
                  </a:lnTo>
                  <a:lnTo>
                    <a:pt x="11704320" y="1345535"/>
                  </a:lnTo>
                  <a:lnTo>
                    <a:pt x="0" y="1345535"/>
                  </a:lnTo>
                  <a:close/>
                </a:path>
              </a:pathLst>
            </a:custGeom>
            <a:solidFill>
              <a:srgbClr val="000000">
                <a:alpha val="0"/>
              </a:srgbClr>
            </a:solidFill>
          </p:spPr>
        </p:sp>
        <p:sp>
          <p:nvSpPr>
            <p:cNvPr name="TextBox 12" id="12"/>
            <p:cNvSpPr txBox="true"/>
            <p:nvPr/>
          </p:nvSpPr>
          <p:spPr>
            <a:xfrm>
              <a:off x="0" y="-66675"/>
              <a:ext cx="11704320" cy="1412210"/>
            </a:xfrm>
            <a:prstGeom prst="rect">
              <a:avLst/>
            </a:prstGeom>
          </p:spPr>
          <p:txBody>
            <a:bodyPr anchor="b" rtlCol="false" tIns="0" lIns="0" bIns="0" rIns="0"/>
            <a:lstStyle/>
            <a:p>
              <a:pPr algn="l">
                <a:lnSpc>
                  <a:spcPts val="4095"/>
                </a:lnSpc>
              </a:pPr>
              <a:r>
                <a:rPr lang="en-US" sz="3413" spc="-1">
                  <a:solidFill>
                    <a:srgbClr val="000000"/>
                  </a:solidFill>
                  <a:latin typeface="Times New Roman"/>
                  <a:ea typeface="Times New Roman"/>
                  <a:cs typeface="Times New Roman"/>
                  <a:sym typeface="Times New Roman"/>
                </a:rPr>
                <a:t>“Авесто” ва археология</a:t>
              </a:r>
            </a:p>
          </p:txBody>
        </p:sp>
      </p:grpSp>
      <p:sp>
        <p:nvSpPr>
          <p:cNvPr name="TextBox 13" id="13"/>
          <p:cNvSpPr txBox="true"/>
          <p:nvPr/>
        </p:nvSpPr>
        <p:spPr>
          <a:xfrm rot="0">
            <a:off x="596181" y="815991"/>
            <a:ext cx="8561239" cy="6916113"/>
          </a:xfrm>
          <a:prstGeom prst="rect">
            <a:avLst/>
          </a:prstGeom>
        </p:spPr>
        <p:txBody>
          <a:bodyPr anchor="t" rtlCol="false" tIns="0" lIns="0" bIns="0" rIns="0">
            <a:spAutoFit/>
          </a:bodyPr>
          <a:lstStyle/>
          <a:p>
            <a:pPr algn="l" marL="324959" indent="-162480" lvl="1">
              <a:lnSpc>
                <a:spcPts val="3030"/>
              </a:lnSpc>
              <a:buFont typeface="Arial"/>
              <a:buChar char="•"/>
            </a:pPr>
            <a:r>
              <a:rPr lang="en-US" sz="2525" spc="0">
                <a:solidFill>
                  <a:srgbClr val="FFFFFF"/>
                </a:solidFill>
                <a:latin typeface="Times New Roman"/>
                <a:ea typeface="Times New Roman"/>
                <a:cs typeface="Times New Roman"/>
                <a:sym typeface="Times New Roman"/>
              </a:rPr>
              <a:t>«Авесто»да ҳунармандчиликнинг яна бир тури - темирчиликнинг ва умуман темирнинг кашф этилганлиги тўғрисида аниқ маълумотлар бўлмаса - да, «Кичик Авесто»даги «ayah» сўзини В. Гейгер “темир” деб ўқиган бўлса, А. Бартоломэ эса бу терминни умумлаштириб “металл” деб таржима қилган</a:t>
            </a:r>
          </a:p>
          <a:p>
            <a:pPr algn="l" marL="324959" indent="-162480" lvl="1">
              <a:lnSpc>
                <a:spcPts val="3030"/>
              </a:lnSpc>
              <a:buFont typeface="Arial"/>
              <a:buChar char="•"/>
            </a:pPr>
            <a:r>
              <a:rPr lang="en-US" sz="2525" spc="0">
                <a:solidFill>
                  <a:srgbClr val="FFFFFF"/>
                </a:solidFill>
                <a:latin typeface="Times New Roman"/>
                <a:ea typeface="Times New Roman"/>
                <a:cs typeface="Times New Roman"/>
                <a:sym typeface="Times New Roman"/>
              </a:rPr>
              <a:t>Бақтриянинг Бандихон ёдгорликлари мажмуасида, Миршоди воҳасининг Қизилча манзилгоҳида ва Қизилтепа қазишмаларида, Сўғд ҳудудидаги Сангиртепа ёдгорлиги ва унинг атрофларида сочилган одам суякларини топишган. Бу ҳолатни кузатган А.С. Сагдуллаев Страбоннинг «Бақтрия атрофлари одам суяклари билан тўла эди. Македониялик Александр бу маросимга барҳам берди» деган хабарини тарихий ҳақиқат деб қабул қилишни таклиф этади</a:t>
            </a:r>
          </a:p>
          <a:p>
            <a:pPr algn="l" marL="324959" indent="-162480" lvl="1">
              <a:lnSpc>
                <a:spcPts val="3030"/>
              </a:lnSpc>
            </a:pPr>
          </a:p>
        </p:txBody>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grpSp>
        <p:nvGrpSpPr>
          <p:cNvPr name="Group 10" id="10"/>
          <p:cNvGrpSpPr/>
          <p:nvPr/>
        </p:nvGrpSpPr>
        <p:grpSpPr>
          <a:xfrm rot="0">
            <a:off x="731520" y="-177791"/>
            <a:ext cx="8778240" cy="1085567"/>
            <a:chOff x="0" y="0"/>
            <a:chExt cx="11704320" cy="1447423"/>
          </a:xfrm>
        </p:grpSpPr>
        <p:sp>
          <p:nvSpPr>
            <p:cNvPr name="Freeform 11" id="11"/>
            <p:cNvSpPr/>
            <p:nvPr/>
          </p:nvSpPr>
          <p:spPr>
            <a:xfrm flipH="false" flipV="false" rot="0">
              <a:off x="0" y="0"/>
              <a:ext cx="11704320" cy="1447423"/>
            </a:xfrm>
            <a:custGeom>
              <a:avLst/>
              <a:gdLst/>
              <a:ahLst/>
              <a:cxnLst/>
              <a:rect r="r" b="b" t="t" l="l"/>
              <a:pathLst>
                <a:path h="1447423" w="11704320">
                  <a:moveTo>
                    <a:pt x="0" y="0"/>
                  </a:moveTo>
                  <a:lnTo>
                    <a:pt x="11704320" y="0"/>
                  </a:lnTo>
                  <a:lnTo>
                    <a:pt x="11704320" y="1447423"/>
                  </a:lnTo>
                  <a:lnTo>
                    <a:pt x="0" y="1447423"/>
                  </a:lnTo>
                  <a:close/>
                </a:path>
              </a:pathLst>
            </a:custGeom>
            <a:solidFill>
              <a:srgbClr val="000000">
                <a:alpha val="0"/>
              </a:srgbClr>
            </a:solidFill>
          </p:spPr>
        </p:sp>
        <p:sp>
          <p:nvSpPr>
            <p:cNvPr name="TextBox 12" id="12"/>
            <p:cNvSpPr txBox="true"/>
            <p:nvPr/>
          </p:nvSpPr>
          <p:spPr>
            <a:xfrm>
              <a:off x="0" y="-95250"/>
              <a:ext cx="11704320" cy="1542673"/>
            </a:xfrm>
            <a:prstGeom prst="rect">
              <a:avLst/>
            </a:prstGeom>
          </p:spPr>
          <p:txBody>
            <a:bodyPr anchor="b" rtlCol="false" tIns="0" lIns="0" bIns="0" rIns="0"/>
            <a:lstStyle/>
            <a:p>
              <a:pPr algn="l">
                <a:lnSpc>
                  <a:spcPts val="5759"/>
                </a:lnSpc>
              </a:pPr>
              <a:r>
                <a:rPr lang="en-US" sz="4799" spc="-1">
                  <a:solidFill>
                    <a:srgbClr val="000000"/>
                  </a:solidFill>
                  <a:latin typeface="Times New Roman"/>
                  <a:ea typeface="Times New Roman"/>
                  <a:cs typeface="Times New Roman"/>
                  <a:sym typeface="Times New Roman"/>
                </a:rPr>
                <a:t>“Авесто” ва давлатчилик</a:t>
              </a:r>
            </a:p>
          </p:txBody>
        </p:sp>
      </p:grpSp>
      <p:sp>
        <p:nvSpPr>
          <p:cNvPr name="TextBox 13" id="13"/>
          <p:cNvSpPr txBox="true"/>
          <p:nvPr/>
        </p:nvSpPr>
        <p:spPr>
          <a:xfrm rot="0">
            <a:off x="90000" y="818013"/>
            <a:ext cx="9573600" cy="6450003"/>
          </a:xfrm>
          <a:prstGeom prst="rect">
            <a:avLst/>
          </a:prstGeom>
        </p:spPr>
        <p:txBody>
          <a:bodyPr anchor="t" rtlCol="false" tIns="0" lIns="0" bIns="0" rIns="0">
            <a:spAutoFit/>
          </a:bodyPr>
          <a:lstStyle/>
          <a:p>
            <a:pPr algn="l">
              <a:lnSpc>
                <a:spcPts val="3327"/>
              </a:lnSpc>
            </a:pPr>
            <a:r>
              <a:rPr lang="en-US" sz="2773" spc="-1">
                <a:solidFill>
                  <a:srgbClr val="FFFFFF"/>
                </a:solidFill>
                <a:latin typeface="Times New Roman"/>
                <a:ea typeface="Times New Roman"/>
                <a:cs typeface="Times New Roman"/>
                <a:sym typeface="Times New Roman"/>
              </a:rPr>
              <a:t>	Агар уйда уй боши,</a:t>
            </a:r>
          </a:p>
          <a:p>
            <a:pPr algn="l">
              <a:lnSpc>
                <a:spcPts val="3327"/>
              </a:lnSpc>
            </a:pPr>
            <a:r>
              <a:rPr lang="en-US" sz="2773" spc="-1">
                <a:solidFill>
                  <a:srgbClr val="FFFFFF"/>
                </a:solidFill>
                <a:latin typeface="Times New Roman"/>
                <a:ea typeface="Times New Roman"/>
                <a:cs typeface="Times New Roman"/>
                <a:sym typeface="Times New Roman"/>
              </a:rPr>
              <a:t>	уруғда уруғ боши</a:t>
            </a:r>
          </a:p>
          <a:p>
            <a:pPr algn="l">
              <a:lnSpc>
                <a:spcPts val="3327"/>
              </a:lnSpc>
            </a:pPr>
            <a:r>
              <a:rPr lang="en-US" sz="2773" spc="-1">
                <a:solidFill>
                  <a:srgbClr val="FFFFFF"/>
                </a:solidFill>
                <a:latin typeface="Times New Roman"/>
                <a:ea typeface="Times New Roman"/>
                <a:cs typeface="Times New Roman"/>
                <a:sym typeface="Times New Roman"/>
              </a:rPr>
              <a:t>	қабилада йўлбошчи</a:t>
            </a:r>
          </a:p>
          <a:p>
            <a:pPr algn="l">
              <a:lnSpc>
                <a:spcPts val="3327"/>
              </a:lnSpc>
            </a:pPr>
            <a:r>
              <a:rPr lang="en-US" sz="2773" spc="-1">
                <a:solidFill>
                  <a:srgbClr val="FFFFFF"/>
                </a:solidFill>
                <a:latin typeface="Times New Roman"/>
                <a:ea typeface="Times New Roman"/>
                <a:cs typeface="Times New Roman"/>
                <a:sym typeface="Times New Roman"/>
              </a:rPr>
              <a:t>	Мамлакатда ҳукмдор,</a:t>
            </a:r>
          </a:p>
          <a:p>
            <a:pPr algn="l">
              <a:lnSpc>
                <a:spcPts val="3327"/>
              </a:lnSpc>
            </a:pPr>
            <a:r>
              <a:rPr lang="en-US" sz="2773" spc="-1">
                <a:solidFill>
                  <a:srgbClr val="FFFFFF"/>
                </a:solidFill>
                <a:latin typeface="Times New Roman"/>
                <a:ea typeface="Times New Roman"/>
                <a:cs typeface="Times New Roman"/>
                <a:sym typeface="Times New Roman"/>
              </a:rPr>
              <a:t>	бўлса каззоб, алдоқчи</a:t>
            </a:r>
          </a:p>
          <a:p>
            <a:pPr algn="l">
              <a:lnSpc>
                <a:spcPts val="3327"/>
              </a:lnSpc>
            </a:pPr>
            <a:r>
              <a:rPr lang="en-US" sz="2773" spc="-1">
                <a:solidFill>
                  <a:srgbClr val="FFFFFF"/>
                </a:solidFill>
                <a:latin typeface="Times New Roman"/>
                <a:ea typeface="Times New Roman"/>
                <a:cs typeface="Times New Roman"/>
                <a:sym typeface="Times New Roman"/>
              </a:rPr>
              <a:t>	Митра ҳалок айлагай. </a:t>
            </a:r>
          </a:p>
          <a:p>
            <a:pPr algn="l">
              <a:lnSpc>
                <a:spcPts val="3327"/>
              </a:lnSpc>
            </a:pPr>
            <a:r>
              <a:rPr lang="en-US" sz="2773" spc="-1">
                <a:solidFill>
                  <a:srgbClr val="FFFFFF"/>
                </a:solidFill>
                <a:latin typeface="Times New Roman"/>
                <a:ea typeface="Times New Roman"/>
                <a:cs typeface="Times New Roman"/>
                <a:sym typeface="Times New Roman"/>
              </a:rPr>
              <a:t>	Ушбу сатрлардан билиш мумкинки, ўрганилаётган даврнинг ижтимоий ва сиёсий бирлашмалари оила (уй)  уруғ  қабила  мамлакат (давлат)дан иборат бўлиб, буларни оила бошлиғи(ота), уруғ бошлиғи, қабила йўлбошчилари ва мамлакатни шоҳлар бошқарган.</a:t>
            </a:r>
          </a:p>
          <a:p>
            <a:pPr algn="l">
              <a:lnSpc>
                <a:spcPts val="3327"/>
              </a:lnSpc>
            </a:pPr>
          </a:p>
        </p:txBody>
      </p:sp>
      <p:grpSp>
        <p:nvGrpSpPr>
          <p:cNvPr name="Group 14" id="14"/>
          <p:cNvGrpSpPr/>
          <p:nvPr/>
        </p:nvGrpSpPr>
        <p:grpSpPr>
          <a:xfrm rot="0">
            <a:off x="2844672" y="6780288"/>
            <a:ext cx="3576576" cy="389376"/>
            <a:chOff x="0" y="0"/>
            <a:chExt cx="4768768" cy="519168"/>
          </a:xfrm>
        </p:grpSpPr>
        <p:sp>
          <p:nvSpPr>
            <p:cNvPr name="Freeform 15" id="15"/>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6" id="16"/>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9984" y="-8448"/>
            <a:ext cx="9773568" cy="1110912"/>
            <a:chOff x="0" y="0"/>
            <a:chExt cx="13031424" cy="1481216"/>
          </a:xfrm>
        </p:grpSpPr>
        <p:sp>
          <p:nvSpPr>
            <p:cNvPr name="Freeform 3" id="3"/>
            <p:cNvSpPr/>
            <p:nvPr/>
          </p:nvSpPr>
          <p:spPr>
            <a:xfrm flipH="false" flipV="false" rot="0">
              <a:off x="0" y="0"/>
              <a:ext cx="13031470" cy="1481201"/>
            </a:xfrm>
            <a:custGeom>
              <a:avLst/>
              <a:gdLst/>
              <a:ahLst/>
              <a:cxnLst/>
              <a:rect r="r" b="b" t="t" l="l"/>
              <a:pathLst>
                <a:path h="1481201" w="13031470">
                  <a:moveTo>
                    <a:pt x="13589" y="4572"/>
                  </a:moveTo>
                  <a:lnTo>
                    <a:pt x="5739003" y="0"/>
                  </a:lnTo>
                  <a:cubicBezTo>
                    <a:pt x="6199632" y="228092"/>
                    <a:pt x="8642350" y="828675"/>
                    <a:pt x="9875139" y="828675"/>
                  </a:cubicBezTo>
                  <a:cubicBezTo>
                    <a:pt x="11107928" y="828675"/>
                    <a:pt x="12475972" y="343154"/>
                    <a:pt x="13017881" y="124206"/>
                  </a:cubicBezTo>
                  <a:lnTo>
                    <a:pt x="13031470" y="480949"/>
                  </a:lnTo>
                  <a:cubicBezTo>
                    <a:pt x="12801219" y="580263"/>
                    <a:pt x="11324590" y="995807"/>
                    <a:pt x="9712706" y="991235"/>
                  </a:cubicBezTo>
                  <a:cubicBezTo>
                    <a:pt x="8100822" y="986663"/>
                    <a:pt x="4978273" y="372618"/>
                    <a:pt x="3359404" y="453898"/>
                  </a:cubicBezTo>
                  <a:cubicBezTo>
                    <a:pt x="1693291" y="471932"/>
                    <a:pt x="609600" y="1088390"/>
                    <a:pt x="0" y="1481201"/>
                  </a:cubicBezTo>
                  <a:lnTo>
                    <a:pt x="13589" y="4572"/>
                  </a:lnTo>
                  <a:close/>
                </a:path>
              </a:pathLst>
            </a:custGeom>
            <a:gradFill rotWithShape="true">
              <a:gsLst>
                <a:gs pos="0">
                  <a:srgbClr val="0079AF">
                    <a:alpha val="45098"/>
                  </a:srgbClr>
                </a:gs>
                <a:gs pos="100000">
                  <a:srgbClr val="00EBF8">
                    <a:alpha val="55294"/>
                  </a:srgbClr>
                </a:gs>
              </a:gsLst>
              <a:lin ang="5400000"/>
            </a:gradFill>
          </p:spPr>
        </p:sp>
      </p:grpSp>
      <p:grpSp>
        <p:nvGrpSpPr>
          <p:cNvPr name="Group 4" id="4"/>
          <p:cNvGrpSpPr/>
          <p:nvPr/>
        </p:nvGrpSpPr>
        <p:grpSpPr>
          <a:xfrm rot="0">
            <a:off x="4673664" y="-8448"/>
            <a:ext cx="5079936" cy="680832"/>
            <a:chOff x="0" y="0"/>
            <a:chExt cx="6773248" cy="907776"/>
          </a:xfrm>
        </p:grpSpPr>
        <p:sp>
          <p:nvSpPr>
            <p:cNvPr name="Freeform 5" id="5"/>
            <p:cNvSpPr/>
            <p:nvPr/>
          </p:nvSpPr>
          <p:spPr>
            <a:xfrm flipH="false" flipV="false" rot="0">
              <a:off x="0" y="0"/>
              <a:ext cx="6773291" cy="907669"/>
            </a:xfrm>
            <a:custGeom>
              <a:avLst/>
              <a:gdLst/>
              <a:ahLst/>
              <a:cxnLst/>
              <a:rect r="r" b="b" t="t" l="l"/>
              <a:pathLst>
                <a:path h="907669" w="6773291">
                  <a:moveTo>
                    <a:pt x="0" y="0"/>
                  </a:moveTo>
                  <a:cubicBezTo>
                    <a:pt x="392811" y="155575"/>
                    <a:pt x="2637028" y="813181"/>
                    <a:pt x="3765931" y="860425"/>
                  </a:cubicBezTo>
                  <a:cubicBezTo>
                    <a:pt x="4894834" y="907669"/>
                    <a:pt x="6272022" y="425577"/>
                    <a:pt x="6773291" y="283718"/>
                  </a:cubicBezTo>
                  <a:lnTo>
                    <a:pt x="6773291" y="9144"/>
                  </a:lnTo>
                  <a:lnTo>
                    <a:pt x="0" y="0"/>
                  </a:lnTo>
                  <a:close/>
                </a:path>
              </a:pathLst>
            </a:custGeom>
            <a:gradFill rotWithShape="true">
              <a:gsLst>
                <a:gs pos="0">
                  <a:srgbClr val="00ADB6">
                    <a:alpha val="45098"/>
                  </a:srgbClr>
                </a:gs>
                <a:gs pos="100000">
                  <a:srgbClr val="009BE5">
                    <a:alpha val="30196"/>
                  </a:srgbClr>
                </a:gs>
              </a:gsLst>
              <a:lin ang="5400000"/>
            </a:gradFill>
          </p:spPr>
        </p:sp>
      </p:grpSp>
      <p:grpSp>
        <p:nvGrpSpPr>
          <p:cNvPr name="Group 6" id="6"/>
          <p:cNvGrpSpPr>
            <a:grpSpLocks noChangeAspect="true"/>
          </p:cNvGrpSpPr>
          <p:nvPr/>
        </p:nvGrpSpPr>
        <p:grpSpPr>
          <a:xfrm rot="0">
            <a:off x="4224" y="216576"/>
            <a:ext cx="9742464" cy="691200"/>
            <a:chOff x="0" y="0"/>
            <a:chExt cx="12989952" cy="921600"/>
          </a:xfrm>
        </p:grpSpPr>
        <p:sp>
          <p:nvSpPr>
            <p:cNvPr name="Freeform 7" id="7"/>
            <p:cNvSpPr/>
            <p:nvPr/>
          </p:nvSpPr>
          <p:spPr>
            <a:xfrm flipH="false" flipV="false" rot="0">
              <a:off x="0" y="0"/>
              <a:ext cx="12989941" cy="921639"/>
            </a:xfrm>
            <a:custGeom>
              <a:avLst/>
              <a:gdLst/>
              <a:ahLst/>
              <a:cxnLst/>
              <a:rect r="r" b="b" t="t" l="l"/>
              <a:pathLst>
                <a:path h="921639" w="12989941">
                  <a:moveTo>
                    <a:pt x="0" y="0"/>
                  </a:moveTo>
                  <a:lnTo>
                    <a:pt x="12989941" y="0"/>
                  </a:lnTo>
                  <a:lnTo>
                    <a:pt x="12989941" y="921639"/>
                  </a:lnTo>
                  <a:lnTo>
                    <a:pt x="0" y="921639"/>
                  </a:lnTo>
                  <a:lnTo>
                    <a:pt x="0" y="0"/>
                  </a:lnTo>
                  <a:close/>
                </a:path>
              </a:pathLst>
            </a:custGeom>
            <a:blipFill>
              <a:blip r:embed="rId2"/>
              <a:stretch>
                <a:fillRect l="0" t="-30917" r="0" b="-30913"/>
              </a:stretch>
            </a:blipFill>
          </p:spPr>
        </p:sp>
      </p:grpSp>
      <p:grpSp>
        <p:nvGrpSpPr>
          <p:cNvPr name="Group 8" id="8"/>
          <p:cNvGrpSpPr>
            <a:grpSpLocks noChangeAspect="true"/>
          </p:cNvGrpSpPr>
          <p:nvPr/>
        </p:nvGrpSpPr>
        <p:grpSpPr>
          <a:xfrm rot="0">
            <a:off x="-3456" y="264576"/>
            <a:ext cx="9776256" cy="599040"/>
            <a:chOff x="0" y="0"/>
            <a:chExt cx="13035008" cy="798720"/>
          </a:xfrm>
        </p:grpSpPr>
        <p:sp>
          <p:nvSpPr>
            <p:cNvPr name="Freeform 9" id="9"/>
            <p:cNvSpPr/>
            <p:nvPr/>
          </p:nvSpPr>
          <p:spPr>
            <a:xfrm flipH="false" flipV="false" rot="0">
              <a:off x="0" y="0"/>
              <a:ext cx="13035026" cy="798703"/>
            </a:xfrm>
            <a:custGeom>
              <a:avLst/>
              <a:gdLst/>
              <a:ahLst/>
              <a:cxnLst/>
              <a:rect r="r" b="b" t="t" l="l"/>
              <a:pathLst>
                <a:path h="798703" w="13035026">
                  <a:moveTo>
                    <a:pt x="0" y="0"/>
                  </a:moveTo>
                  <a:lnTo>
                    <a:pt x="13035026" y="0"/>
                  </a:lnTo>
                  <a:lnTo>
                    <a:pt x="13035026" y="798703"/>
                  </a:lnTo>
                  <a:lnTo>
                    <a:pt x="0" y="798703"/>
                  </a:lnTo>
                  <a:lnTo>
                    <a:pt x="0" y="0"/>
                  </a:lnTo>
                  <a:close/>
                </a:path>
              </a:pathLst>
            </a:custGeom>
            <a:blipFill>
              <a:blip r:embed="rId3"/>
              <a:stretch>
                <a:fillRect l="0" t="-30948" r="0" b="-30950"/>
              </a:stretch>
            </a:blipFill>
          </p:spPr>
        </p:sp>
      </p:grpSp>
      <p:grpSp>
        <p:nvGrpSpPr>
          <p:cNvPr name="Group 10" id="10"/>
          <p:cNvGrpSpPr/>
          <p:nvPr/>
        </p:nvGrpSpPr>
        <p:grpSpPr>
          <a:xfrm rot="0">
            <a:off x="731520" y="0"/>
            <a:ext cx="8778240" cy="952279"/>
            <a:chOff x="0" y="0"/>
            <a:chExt cx="11704320" cy="1269705"/>
          </a:xfrm>
        </p:grpSpPr>
        <p:sp>
          <p:nvSpPr>
            <p:cNvPr name="Freeform 11" id="11"/>
            <p:cNvSpPr/>
            <p:nvPr/>
          </p:nvSpPr>
          <p:spPr>
            <a:xfrm flipH="false" flipV="false" rot="0">
              <a:off x="0" y="0"/>
              <a:ext cx="11704320" cy="1269705"/>
            </a:xfrm>
            <a:custGeom>
              <a:avLst/>
              <a:gdLst/>
              <a:ahLst/>
              <a:cxnLst/>
              <a:rect r="r" b="b" t="t" l="l"/>
              <a:pathLst>
                <a:path h="1269705" w="11704320">
                  <a:moveTo>
                    <a:pt x="0" y="0"/>
                  </a:moveTo>
                  <a:lnTo>
                    <a:pt x="11704320" y="0"/>
                  </a:lnTo>
                  <a:lnTo>
                    <a:pt x="11704320" y="1269705"/>
                  </a:lnTo>
                  <a:lnTo>
                    <a:pt x="0" y="1269705"/>
                  </a:lnTo>
                  <a:close/>
                </a:path>
              </a:pathLst>
            </a:custGeom>
            <a:solidFill>
              <a:srgbClr val="000000">
                <a:alpha val="0"/>
              </a:srgbClr>
            </a:solidFill>
          </p:spPr>
        </p:sp>
        <p:sp>
          <p:nvSpPr>
            <p:cNvPr name="TextBox 12" id="12"/>
            <p:cNvSpPr txBox="true"/>
            <p:nvPr/>
          </p:nvSpPr>
          <p:spPr>
            <a:xfrm>
              <a:off x="0" y="-95250"/>
              <a:ext cx="11704320" cy="1364955"/>
            </a:xfrm>
            <a:prstGeom prst="rect">
              <a:avLst/>
            </a:prstGeom>
          </p:spPr>
          <p:txBody>
            <a:bodyPr anchor="b" rtlCol="false" tIns="0" lIns="0" bIns="0" rIns="0"/>
            <a:lstStyle/>
            <a:p>
              <a:pPr algn="l">
                <a:lnSpc>
                  <a:spcPts val="5759"/>
                </a:lnSpc>
              </a:pPr>
              <a:r>
                <a:rPr lang="en-US" sz="4799" spc="-1">
                  <a:solidFill>
                    <a:srgbClr val="000000"/>
                  </a:solidFill>
                  <a:latin typeface="Times New Roman"/>
                  <a:ea typeface="Times New Roman"/>
                  <a:cs typeface="Times New Roman"/>
                  <a:sym typeface="Times New Roman"/>
                </a:rPr>
                <a:t>“Авесто” ва давлатчилик</a:t>
              </a:r>
            </a:p>
          </p:txBody>
        </p:sp>
      </p:grpSp>
      <p:sp>
        <p:nvSpPr>
          <p:cNvPr name="TextBox 13" id="13"/>
          <p:cNvSpPr txBox="true"/>
          <p:nvPr/>
        </p:nvSpPr>
        <p:spPr>
          <a:xfrm rot="0">
            <a:off x="285240" y="844566"/>
            <a:ext cx="9180433" cy="6213506"/>
          </a:xfrm>
          <a:prstGeom prst="rect">
            <a:avLst/>
          </a:prstGeom>
        </p:spPr>
        <p:txBody>
          <a:bodyPr anchor="t" rtlCol="false" tIns="0" lIns="0" bIns="0" rIns="0">
            <a:spAutoFit/>
          </a:bodyPr>
          <a:lstStyle/>
          <a:p>
            <a:pPr algn="l" marL="342252" indent="-171126" lvl="1">
              <a:lnSpc>
                <a:spcPts val="2872"/>
              </a:lnSpc>
              <a:buFont typeface="Arial"/>
              <a:buChar char="•"/>
            </a:pPr>
            <a:r>
              <a:rPr lang="en-US" b="true" sz="2659" spc="-1">
                <a:solidFill>
                  <a:srgbClr val="FFFFFF"/>
                </a:solidFill>
                <a:latin typeface="Times New Roman Bold"/>
                <a:ea typeface="Times New Roman Bold"/>
                <a:cs typeface="Times New Roman Bold"/>
                <a:sym typeface="Times New Roman Bold"/>
              </a:rPr>
              <a:t>«Авесто»да таърифланган мамлакатлар, подшоҳликлар тўғрисидаги хабарлар асосида илк давлатлар борасида янги маълумотларни топишимиз мумкин. </a:t>
            </a:r>
          </a:p>
          <a:p>
            <a:pPr algn="l" marL="342252" indent="-171126" lvl="1">
              <a:lnSpc>
                <a:spcPts val="2872"/>
              </a:lnSpc>
            </a:pPr>
            <a:r>
              <a:rPr lang="en-US" b="true" sz="2659" spc="-1">
                <a:solidFill>
                  <a:srgbClr val="FFFFFF"/>
                </a:solidFill>
                <a:latin typeface="Times New Roman Bold"/>
                <a:ea typeface="Times New Roman Bold"/>
                <a:cs typeface="Times New Roman Bold"/>
                <a:sym typeface="Times New Roman Bold"/>
              </a:rPr>
              <a:t>	Мазда берган кўркабой </a:t>
            </a:r>
          </a:p>
          <a:p>
            <a:pPr algn="l" marL="342252" indent="-171126" lvl="1">
              <a:lnSpc>
                <a:spcPts val="2872"/>
              </a:lnSpc>
            </a:pPr>
            <a:r>
              <a:rPr lang="en-US" b="true" sz="2659" spc="-1">
                <a:solidFill>
                  <a:srgbClr val="FFFFFF"/>
                </a:solidFill>
                <a:latin typeface="Times New Roman Bold"/>
                <a:ea typeface="Times New Roman Bold"/>
                <a:cs typeface="Times New Roman Bold"/>
                <a:sym typeface="Times New Roman Bold"/>
              </a:rPr>
              <a:t>	Хаошйанха Парадата </a:t>
            </a:r>
          </a:p>
          <a:p>
            <a:pPr algn="l" marL="342252" indent="-171126" lvl="1">
              <a:lnSpc>
                <a:spcPts val="2872"/>
              </a:lnSpc>
            </a:pPr>
            <a:r>
              <a:rPr lang="en-US" b="true" sz="2659" spc="-1">
                <a:solidFill>
                  <a:srgbClr val="FFFFFF"/>
                </a:solidFill>
                <a:latin typeface="Times New Roman Bold"/>
                <a:ea typeface="Times New Roman Bold"/>
                <a:cs typeface="Times New Roman Bold"/>
                <a:sym typeface="Times New Roman Bold"/>
              </a:rPr>
              <a:t>	Хара тоғи остида </a:t>
            </a:r>
          </a:p>
          <a:p>
            <a:pPr algn="l" marL="342252" indent="-171126" lvl="1">
              <a:lnSpc>
                <a:spcPts val="2872"/>
              </a:lnSpc>
            </a:pPr>
            <a:r>
              <a:rPr lang="en-US" b="true" sz="2659" spc="-1">
                <a:solidFill>
                  <a:srgbClr val="FFFFFF"/>
                </a:solidFill>
                <a:latin typeface="Times New Roman Bold"/>
                <a:ea typeface="Times New Roman Bold"/>
                <a:cs typeface="Times New Roman Bold"/>
                <a:sym typeface="Times New Roman Bold"/>
              </a:rPr>
              <a:t>	Ашига номоз йўллаб...</a:t>
            </a:r>
          </a:p>
          <a:p>
            <a:pPr algn="l" marL="342252" indent="-171126" lvl="1">
              <a:lnSpc>
                <a:spcPts val="2872"/>
              </a:lnSpc>
            </a:pPr>
            <a:r>
              <a:rPr lang="en-US" b="true" sz="2659" spc="-1">
                <a:solidFill>
                  <a:srgbClr val="FFFFFF"/>
                </a:solidFill>
                <a:latin typeface="Times New Roman Bold"/>
                <a:ea typeface="Times New Roman Bold"/>
                <a:cs typeface="Times New Roman Bold"/>
                <a:sym typeface="Times New Roman Bold"/>
              </a:rPr>
              <a:t>	Бу маълумотдан шуни англаш мумкинки, Парадата сулоласидан бўлган подшоҳ Хушанг (Хаошйанха) мамлакатни ҳар хил девлардан, офатлардан, бало-қазолардан қутқариш учун Ашидан тилак сўрайди. Аши тилакларни бажо келтиради. Бу маълумотдан шуни англаш мумкинки, Парадата сулоласи бошлиқ мамлакат ёхуд «ном» типидаги ҳудудий давлат бўлган, гап бу ерда унинг подшоҳи Хушанг тўғрисида кетмоқда.</a:t>
            </a:r>
          </a:p>
          <a:p>
            <a:pPr algn="l" marL="342252" indent="-171126" lvl="1">
              <a:lnSpc>
                <a:spcPts val="2872"/>
              </a:lnSpc>
            </a:pPr>
          </a:p>
          <a:p>
            <a:pPr algn="l" marL="342252" indent="-171126" lvl="1">
              <a:lnSpc>
                <a:spcPts val="2872"/>
              </a:lnSpc>
            </a:pPr>
          </a:p>
        </p:txBody>
      </p:sp>
      <p:grpSp>
        <p:nvGrpSpPr>
          <p:cNvPr name="Group 14" id="14"/>
          <p:cNvGrpSpPr/>
          <p:nvPr/>
        </p:nvGrpSpPr>
        <p:grpSpPr>
          <a:xfrm rot="0">
            <a:off x="2844672" y="6780288"/>
            <a:ext cx="3576576" cy="389376"/>
            <a:chOff x="0" y="0"/>
            <a:chExt cx="4768768" cy="519168"/>
          </a:xfrm>
        </p:grpSpPr>
        <p:sp>
          <p:nvSpPr>
            <p:cNvPr name="Freeform 15" id="15"/>
            <p:cNvSpPr/>
            <p:nvPr/>
          </p:nvSpPr>
          <p:spPr>
            <a:xfrm flipH="false" flipV="false" rot="0">
              <a:off x="0" y="0"/>
              <a:ext cx="4768768" cy="519168"/>
            </a:xfrm>
            <a:custGeom>
              <a:avLst/>
              <a:gdLst/>
              <a:ahLst/>
              <a:cxnLst/>
              <a:rect r="r" b="b" t="t" l="l"/>
              <a:pathLst>
                <a:path h="519168" w="4768768">
                  <a:moveTo>
                    <a:pt x="0" y="0"/>
                  </a:moveTo>
                  <a:lnTo>
                    <a:pt x="4768768" y="0"/>
                  </a:lnTo>
                  <a:lnTo>
                    <a:pt x="4768768" y="519168"/>
                  </a:lnTo>
                  <a:lnTo>
                    <a:pt x="0" y="519168"/>
                  </a:lnTo>
                  <a:close/>
                </a:path>
              </a:pathLst>
            </a:custGeom>
            <a:solidFill>
              <a:srgbClr val="000000">
                <a:alpha val="0"/>
              </a:srgbClr>
            </a:solidFill>
          </p:spPr>
        </p:sp>
        <p:sp>
          <p:nvSpPr>
            <p:cNvPr name="TextBox 16" id="16"/>
            <p:cNvSpPr txBox="true"/>
            <p:nvPr/>
          </p:nvSpPr>
          <p:spPr>
            <a:xfrm>
              <a:off x="0" y="-28575"/>
              <a:ext cx="4768768" cy="547743"/>
            </a:xfrm>
            <a:prstGeom prst="rect">
              <a:avLst/>
            </a:prstGeom>
          </p:spPr>
          <p:txBody>
            <a:bodyPr anchor="b" rtlCol="false" tIns="0" lIns="0" bIns="0" rIns="0"/>
            <a:lstStyle/>
            <a:p>
              <a:pPr algn="l">
                <a:lnSpc>
                  <a:spcPts val="1535"/>
                </a:lnSpc>
              </a:pPr>
              <a:r>
                <a:rPr lang="en-US" sz="1279" spc="-1">
                  <a:solidFill>
                    <a:srgbClr val="045C75"/>
                  </a:solidFill>
                  <a:latin typeface="Arial"/>
                  <a:ea typeface="Arial"/>
                  <a:cs typeface="Arial"/>
                  <a:sym typeface="Arial"/>
                </a:rPr>
                <a:t>www.arxiv.uz</a:t>
              </a:r>
            </a:p>
          </p:txBody>
        </p:sp>
      </p:gr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DAGsw0bvURg</dc:identifier>
  <dcterms:modified xsi:type="dcterms:W3CDTF">2011-08-01T06:04:30Z</dcterms:modified>
  <cp:revision>1</cp:revision>
  <dc:title>Авесто</dc:title>
</cp:coreProperties>
</file>