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9753600" cy="7315200"/>
  <p:notesSz cx="6858000" cy="9144000"/>
  <p:embeddedFontLst>
    <p:embeddedFont>
      <p:font typeface="Times New Roman Bold" charset="1" panose="02030802070405020303"/>
      <p:regular r:id="rId23"/>
    </p:embeddedFont>
    <p:embeddedFont>
      <p:font typeface="Times New Roman" charset="1" panose="02030502070405020303"/>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fonts/font23.fntdata" Type="http://schemas.openxmlformats.org/officeDocument/2006/relationships/font"/><Relationship Id="rId24" Target="fonts/font24.fntdata" Type="http://schemas.openxmlformats.org/officeDocument/2006/relationships/font"/><Relationship Id="rId25" Target="notesMasters/notesMaster1.xml" Type="http://schemas.openxmlformats.org/officeDocument/2006/relationships/notesMaster"/><Relationship Id="rId26" Target="theme/theme2.xml" Type="http://schemas.openxmlformats.org/officeDocument/2006/relationships/theme"/><Relationship Id="rId27" Target="notesSlides/notesSlide1.xml" Type="http://schemas.openxmlformats.org/officeDocument/2006/relationships/note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Lenormant Сh. Manuel d’histoire ancienne de L’ Orient jusqu’aux guerres Mediques. 1836.</a:t>
            </a:r>
          </a:p>
          <a:p>
            <a:r>
              <a:rPr lang="en-US"/>
              <a:t/>
            </a:r>
          </a:p>
          <a:p>
            <a:r>
              <a:rPr lang="en-US"/>
              <a:t>&lt;number&gt;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8.jpeg" Type="http://schemas.openxmlformats.org/officeDocument/2006/relationships/image"/><Relationship Id="rId5" Target="../media/image9.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10.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11.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12.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1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6.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grpSp>
        <p:nvGrpSpPr>
          <p:cNvPr name="Group 3" id="3"/>
          <p:cNvGrpSpPr/>
          <p:nvPr/>
        </p:nvGrpSpPr>
        <p:grpSpPr>
          <a:xfrm rot="0">
            <a:off x="-872256" y="-872256"/>
            <a:ext cx="1751040" cy="1751040"/>
            <a:chOff x="0" y="0"/>
            <a:chExt cx="2334720" cy="2334720"/>
          </a:xfrm>
        </p:grpSpPr>
        <p:sp>
          <p:nvSpPr>
            <p:cNvPr name="Freeform 4" id="4"/>
            <p:cNvSpPr/>
            <p:nvPr/>
          </p:nvSpPr>
          <p:spPr>
            <a:xfrm flipH="false" flipV="false" rot="0">
              <a:off x="2286" y="2286"/>
              <a:ext cx="2330069" cy="2330196"/>
            </a:xfrm>
            <a:custGeom>
              <a:avLst/>
              <a:gdLst/>
              <a:ahLst/>
              <a:cxnLst/>
              <a:rect r="r" b="b" t="t" l="l"/>
              <a:pathLst>
                <a:path h="2330196" w="2330069">
                  <a:moveTo>
                    <a:pt x="2330069" y="1165098"/>
                  </a:moveTo>
                  <a:cubicBezTo>
                    <a:pt x="2330069" y="1808480"/>
                    <a:pt x="1808480" y="2330196"/>
                    <a:pt x="1164971" y="2330196"/>
                  </a:cubicBezTo>
                  <a:cubicBezTo>
                    <a:pt x="521462" y="2330196"/>
                    <a:pt x="0" y="1808480"/>
                    <a:pt x="0" y="1165098"/>
                  </a:cubicBezTo>
                  <a:cubicBezTo>
                    <a:pt x="0" y="521716"/>
                    <a:pt x="521589" y="0"/>
                    <a:pt x="1165098" y="0"/>
                  </a:cubicBezTo>
                  <a:lnTo>
                    <a:pt x="1165098" y="1165098"/>
                  </a:lnTo>
                  <a:close/>
                </a:path>
              </a:pathLst>
            </a:custGeom>
            <a:solidFill>
              <a:srgbClr val="FEFAF4">
                <a:alpha val="10588"/>
              </a:srgbClr>
            </a:solidFill>
          </p:spPr>
        </p:sp>
        <p:sp>
          <p:nvSpPr>
            <p:cNvPr name="Freeform 5" id="5"/>
            <p:cNvSpPr/>
            <p:nvPr/>
          </p:nvSpPr>
          <p:spPr>
            <a:xfrm flipH="false" flipV="false" rot="0">
              <a:off x="0" y="0"/>
              <a:ext cx="2334768" cy="2334768"/>
            </a:xfrm>
            <a:custGeom>
              <a:avLst/>
              <a:gdLst/>
              <a:ahLst/>
              <a:cxnLst/>
              <a:rect r="r" b="b" t="t" l="l"/>
              <a:pathLst>
                <a:path h="2334768" w="2334768">
                  <a:moveTo>
                    <a:pt x="2334768" y="1167384"/>
                  </a:moveTo>
                  <a:cubicBezTo>
                    <a:pt x="2334768" y="1812036"/>
                    <a:pt x="1812163" y="2334768"/>
                    <a:pt x="1167384" y="2334768"/>
                  </a:cubicBezTo>
                  <a:lnTo>
                    <a:pt x="1167384" y="2332482"/>
                  </a:lnTo>
                  <a:lnTo>
                    <a:pt x="1167384" y="2334768"/>
                  </a:lnTo>
                  <a:cubicBezTo>
                    <a:pt x="522605" y="2334768"/>
                    <a:pt x="0" y="1812036"/>
                    <a:pt x="0" y="1167384"/>
                  </a:cubicBezTo>
                  <a:cubicBezTo>
                    <a:pt x="0" y="522732"/>
                    <a:pt x="522605" y="0"/>
                    <a:pt x="1167384" y="0"/>
                  </a:cubicBezTo>
                  <a:cubicBezTo>
                    <a:pt x="1168654" y="0"/>
                    <a:pt x="1169670" y="1016"/>
                    <a:pt x="1169670" y="2286"/>
                  </a:cubicBezTo>
                  <a:lnTo>
                    <a:pt x="1169670" y="1167384"/>
                  </a:lnTo>
                  <a:lnTo>
                    <a:pt x="1167384" y="1167384"/>
                  </a:lnTo>
                  <a:lnTo>
                    <a:pt x="1167384" y="1165098"/>
                  </a:lnTo>
                  <a:lnTo>
                    <a:pt x="2332482" y="1165098"/>
                  </a:lnTo>
                  <a:cubicBezTo>
                    <a:pt x="2333752" y="1165098"/>
                    <a:pt x="2334768" y="1166114"/>
                    <a:pt x="2334768" y="1167384"/>
                  </a:cubicBezTo>
                  <a:moveTo>
                    <a:pt x="2330196" y="1167384"/>
                  </a:moveTo>
                  <a:lnTo>
                    <a:pt x="2332482" y="1167384"/>
                  </a:lnTo>
                  <a:lnTo>
                    <a:pt x="2332482" y="1169670"/>
                  </a:lnTo>
                  <a:lnTo>
                    <a:pt x="1167384" y="1169670"/>
                  </a:lnTo>
                  <a:cubicBezTo>
                    <a:pt x="1166114" y="1169670"/>
                    <a:pt x="1165098" y="1168654"/>
                    <a:pt x="1165098" y="1167384"/>
                  </a:cubicBezTo>
                  <a:lnTo>
                    <a:pt x="1165098" y="2286"/>
                  </a:lnTo>
                  <a:lnTo>
                    <a:pt x="1167384" y="2286"/>
                  </a:lnTo>
                  <a:lnTo>
                    <a:pt x="1167384" y="4572"/>
                  </a:lnTo>
                  <a:cubicBezTo>
                    <a:pt x="525145" y="4572"/>
                    <a:pt x="4572" y="525145"/>
                    <a:pt x="4572" y="1167384"/>
                  </a:cubicBezTo>
                  <a:lnTo>
                    <a:pt x="2286" y="1167384"/>
                  </a:lnTo>
                  <a:lnTo>
                    <a:pt x="4572" y="1167384"/>
                  </a:lnTo>
                  <a:cubicBezTo>
                    <a:pt x="4572" y="1809496"/>
                    <a:pt x="525145" y="2330196"/>
                    <a:pt x="1167384" y="2330196"/>
                  </a:cubicBezTo>
                  <a:cubicBezTo>
                    <a:pt x="1809623" y="2330196"/>
                    <a:pt x="2330196" y="1809623"/>
                    <a:pt x="2330196" y="1167384"/>
                  </a:cubicBezTo>
                  <a:close/>
                </a:path>
              </a:pathLst>
            </a:custGeom>
            <a:solidFill>
              <a:srgbClr val="D2C39E"/>
            </a:solidFill>
          </p:spPr>
        </p:sp>
      </p:grpSp>
      <p:grpSp>
        <p:nvGrpSpPr>
          <p:cNvPr name="Group 6" id="6"/>
          <p:cNvGrpSpPr/>
          <p:nvPr/>
        </p:nvGrpSpPr>
        <p:grpSpPr>
          <a:xfrm rot="0">
            <a:off x="164736" y="7296"/>
            <a:ext cx="1846272" cy="1846272"/>
            <a:chOff x="0" y="0"/>
            <a:chExt cx="2461696" cy="2461696"/>
          </a:xfrm>
        </p:grpSpPr>
        <p:sp>
          <p:nvSpPr>
            <p:cNvPr name="Freeform 7" id="7"/>
            <p:cNvSpPr/>
            <p:nvPr/>
          </p:nvSpPr>
          <p:spPr>
            <a:xfrm flipH="false" flipV="false" rot="0">
              <a:off x="0" y="0"/>
              <a:ext cx="2461768" cy="2461768"/>
            </a:xfrm>
            <a:custGeom>
              <a:avLst/>
              <a:gdLst/>
              <a:ahLst/>
              <a:cxnLst/>
              <a:rect r="r" b="b" t="t" l="l"/>
              <a:pathLst>
                <a:path h="2461768" w="2461768">
                  <a:moveTo>
                    <a:pt x="0" y="1230884"/>
                  </a:moveTo>
                  <a:cubicBezTo>
                    <a:pt x="0" y="551053"/>
                    <a:pt x="551053" y="0"/>
                    <a:pt x="1230884" y="0"/>
                  </a:cubicBezTo>
                  <a:lnTo>
                    <a:pt x="1230884" y="19431"/>
                  </a:lnTo>
                  <a:lnTo>
                    <a:pt x="1230884" y="0"/>
                  </a:lnTo>
                  <a:cubicBezTo>
                    <a:pt x="1910715" y="0"/>
                    <a:pt x="2461768" y="551053"/>
                    <a:pt x="2461768" y="1230884"/>
                  </a:cubicBezTo>
                  <a:lnTo>
                    <a:pt x="2442210" y="1230884"/>
                  </a:lnTo>
                  <a:lnTo>
                    <a:pt x="2461641" y="1230884"/>
                  </a:lnTo>
                  <a:cubicBezTo>
                    <a:pt x="2461641" y="1910715"/>
                    <a:pt x="1910588" y="2461768"/>
                    <a:pt x="1230757" y="2461768"/>
                  </a:cubicBezTo>
                  <a:lnTo>
                    <a:pt x="1230757" y="2442210"/>
                  </a:lnTo>
                  <a:lnTo>
                    <a:pt x="1230757" y="2461641"/>
                  </a:lnTo>
                  <a:cubicBezTo>
                    <a:pt x="551053" y="2461641"/>
                    <a:pt x="0" y="1910588"/>
                    <a:pt x="0" y="1230884"/>
                  </a:cubicBezTo>
                  <a:lnTo>
                    <a:pt x="19431" y="1230884"/>
                  </a:lnTo>
                  <a:lnTo>
                    <a:pt x="38862" y="1230884"/>
                  </a:lnTo>
                  <a:lnTo>
                    <a:pt x="19431" y="1230884"/>
                  </a:lnTo>
                  <a:lnTo>
                    <a:pt x="0" y="1230884"/>
                  </a:lnTo>
                  <a:moveTo>
                    <a:pt x="38862" y="1230884"/>
                  </a:moveTo>
                  <a:cubicBezTo>
                    <a:pt x="38862" y="1241679"/>
                    <a:pt x="30099" y="1250315"/>
                    <a:pt x="19431" y="1250315"/>
                  </a:cubicBezTo>
                  <a:cubicBezTo>
                    <a:pt x="8763" y="1250315"/>
                    <a:pt x="0" y="1241552"/>
                    <a:pt x="0" y="1230884"/>
                  </a:cubicBezTo>
                  <a:cubicBezTo>
                    <a:pt x="0" y="1220216"/>
                    <a:pt x="8763" y="1211453"/>
                    <a:pt x="19431" y="1211453"/>
                  </a:cubicBezTo>
                  <a:cubicBezTo>
                    <a:pt x="30099" y="1211453"/>
                    <a:pt x="38862" y="1220216"/>
                    <a:pt x="38862" y="1230884"/>
                  </a:cubicBezTo>
                  <a:cubicBezTo>
                    <a:pt x="38862" y="1889125"/>
                    <a:pt x="572516" y="2422779"/>
                    <a:pt x="1230757" y="2422779"/>
                  </a:cubicBezTo>
                  <a:cubicBezTo>
                    <a:pt x="1888998" y="2422779"/>
                    <a:pt x="2422652" y="1889125"/>
                    <a:pt x="2422652" y="1230884"/>
                  </a:cubicBezTo>
                  <a:cubicBezTo>
                    <a:pt x="2422652" y="572643"/>
                    <a:pt x="1889125" y="38862"/>
                    <a:pt x="1230884" y="38862"/>
                  </a:cubicBezTo>
                  <a:lnTo>
                    <a:pt x="1230884" y="19431"/>
                  </a:lnTo>
                  <a:lnTo>
                    <a:pt x="1230884" y="38862"/>
                  </a:lnTo>
                  <a:cubicBezTo>
                    <a:pt x="572516" y="38862"/>
                    <a:pt x="38862" y="572516"/>
                    <a:pt x="38862" y="1230884"/>
                  </a:cubicBezTo>
                  <a:close/>
                </a:path>
              </a:pathLst>
            </a:custGeom>
            <a:solidFill>
              <a:srgbClr val="FFF6DB"/>
            </a:solidFill>
          </p:spPr>
        </p:sp>
      </p:grpSp>
      <p:grpSp>
        <p:nvGrpSpPr>
          <p:cNvPr name="Group 8" id="8"/>
          <p:cNvGrpSpPr>
            <a:grpSpLocks noChangeAspect="true"/>
          </p:cNvGrpSpPr>
          <p:nvPr/>
        </p:nvGrpSpPr>
        <p:grpSpPr>
          <a:xfrm rot="0">
            <a:off x="176256" y="1105920"/>
            <a:ext cx="1248000" cy="1248000"/>
            <a:chOff x="0" y="0"/>
            <a:chExt cx="1664000" cy="1664000"/>
          </a:xfrm>
        </p:grpSpPr>
        <p:sp>
          <p:nvSpPr>
            <p:cNvPr name="Freeform 9" id="9"/>
            <p:cNvSpPr/>
            <p:nvPr/>
          </p:nvSpPr>
          <p:spPr>
            <a:xfrm flipH="false" flipV="false" rot="0">
              <a:off x="0" y="0"/>
              <a:ext cx="1663954" cy="1663954"/>
            </a:xfrm>
            <a:custGeom>
              <a:avLst/>
              <a:gdLst/>
              <a:ahLst/>
              <a:cxnLst/>
              <a:rect r="r" b="b" t="t" l="l"/>
              <a:pathLst>
                <a:path h="1663954" w="1663954">
                  <a:moveTo>
                    <a:pt x="0" y="0"/>
                  </a:moveTo>
                  <a:lnTo>
                    <a:pt x="1663954" y="0"/>
                  </a:lnTo>
                  <a:lnTo>
                    <a:pt x="1663954" y="1663954"/>
                  </a:lnTo>
                  <a:lnTo>
                    <a:pt x="0" y="1663954"/>
                  </a:lnTo>
                  <a:lnTo>
                    <a:pt x="0" y="0"/>
                  </a:lnTo>
                  <a:close/>
                </a:path>
              </a:pathLst>
            </a:custGeom>
            <a:blipFill>
              <a:blip r:embed="rId3"/>
              <a:stretch>
                <a:fillRect l="0" t="0" r="-2" b="-2"/>
              </a:stretch>
            </a:blipFill>
          </p:spPr>
        </p:sp>
      </p:grpSp>
      <p:grpSp>
        <p:nvGrpSpPr>
          <p:cNvPr name="Group 10" id="10"/>
          <p:cNvGrpSpPr/>
          <p:nvPr/>
        </p:nvGrpSpPr>
        <p:grpSpPr>
          <a:xfrm rot="0">
            <a:off x="1080192" y="0"/>
            <a:ext cx="8673408" cy="7315200"/>
            <a:chOff x="0" y="0"/>
            <a:chExt cx="11564544" cy="9753600"/>
          </a:xfrm>
        </p:grpSpPr>
        <p:sp>
          <p:nvSpPr>
            <p:cNvPr name="Freeform 11" id="11"/>
            <p:cNvSpPr/>
            <p:nvPr/>
          </p:nvSpPr>
          <p:spPr>
            <a:xfrm flipH="false" flipV="false" rot="0">
              <a:off x="0" y="0"/>
              <a:ext cx="11564493" cy="9753600"/>
            </a:xfrm>
            <a:custGeom>
              <a:avLst/>
              <a:gdLst/>
              <a:ahLst/>
              <a:cxnLst/>
              <a:rect r="r" b="b" t="t" l="l"/>
              <a:pathLst>
                <a:path h="9753600" w="11564493">
                  <a:moveTo>
                    <a:pt x="0" y="0"/>
                  </a:moveTo>
                  <a:lnTo>
                    <a:pt x="11564493" y="0"/>
                  </a:lnTo>
                  <a:lnTo>
                    <a:pt x="11564493" y="9753600"/>
                  </a:lnTo>
                  <a:lnTo>
                    <a:pt x="0" y="9753600"/>
                  </a:lnTo>
                  <a:close/>
                </a:path>
              </a:pathLst>
            </a:custGeom>
            <a:solidFill>
              <a:srgbClr val="F6E5BA"/>
            </a:solidFill>
          </p:spPr>
        </p:sp>
      </p:grpSp>
      <p:grpSp>
        <p:nvGrpSpPr>
          <p:cNvPr name="Group 12" id="12"/>
          <p:cNvGrpSpPr/>
          <p:nvPr/>
        </p:nvGrpSpPr>
        <p:grpSpPr>
          <a:xfrm rot="0">
            <a:off x="1082112" y="0"/>
            <a:ext cx="77952" cy="7315200"/>
            <a:chOff x="0" y="0"/>
            <a:chExt cx="103936" cy="9753600"/>
          </a:xfrm>
        </p:grpSpPr>
        <p:sp>
          <p:nvSpPr>
            <p:cNvPr name="Freeform 13" id="13"/>
            <p:cNvSpPr/>
            <p:nvPr/>
          </p:nvSpPr>
          <p:spPr>
            <a:xfrm flipH="false" flipV="false" rot="0">
              <a:off x="0" y="0"/>
              <a:ext cx="103886" cy="9753600"/>
            </a:xfrm>
            <a:custGeom>
              <a:avLst/>
              <a:gdLst/>
              <a:ahLst/>
              <a:cxnLst/>
              <a:rect r="r" b="b" t="t" l="l"/>
              <a:pathLst>
                <a:path h="9753600" w="103886">
                  <a:moveTo>
                    <a:pt x="0" y="0"/>
                  </a:moveTo>
                  <a:lnTo>
                    <a:pt x="103886" y="0"/>
                  </a:lnTo>
                  <a:lnTo>
                    <a:pt x="103886" y="9753600"/>
                  </a:lnTo>
                  <a:lnTo>
                    <a:pt x="0" y="9753600"/>
                  </a:lnTo>
                  <a:close/>
                </a:path>
              </a:pathLst>
            </a:custGeom>
            <a:solidFill>
              <a:srgbClr val="FFFFFF"/>
            </a:solidFill>
          </p:spPr>
        </p:sp>
      </p:grpSp>
      <p:grpSp>
        <p:nvGrpSpPr>
          <p:cNvPr name="Group 14" id="14"/>
          <p:cNvGrpSpPr>
            <a:grpSpLocks noChangeAspect="true"/>
          </p:cNvGrpSpPr>
          <p:nvPr/>
        </p:nvGrpSpPr>
        <p:grpSpPr>
          <a:xfrm rot="0">
            <a:off x="975360" y="1501824"/>
            <a:ext cx="247296" cy="240768"/>
            <a:chOff x="0" y="0"/>
            <a:chExt cx="329728" cy="321024"/>
          </a:xfrm>
        </p:grpSpPr>
        <p:sp>
          <p:nvSpPr>
            <p:cNvPr name="Freeform 15" id="15"/>
            <p:cNvSpPr/>
            <p:nvPr/>
          </p:nvSpPr>
          <p:spPr>
            <a:xfrm flipH="false" flipV="false" rot="0">
              <a:off x="0" y="0"/>
              <a:ext cx="329692" cy="321056"/>
            </a:xfrm>
            <a:custGeom>
              <a:avLst/>
              <a:gdLst/>
              <a:ahLst/>
              <a:cxnLst/>
              <a:rect r="r" b="b" t="t" l="l"/>
              <a:pathLst>
                <a:path h="321056" w="329692">
                  <a:moveTo>
                    <a:pt x="0" y="0"/>
                  </a:moveTo>
                  <a:lnTo>
                    <a:pt x="329692" y="0"/>
                  </a:lnTo>
                  <a:lnTo>
                    <a:pt x="329692" y="321056"/>
                  </a:lnTo>
                  <a:lnTo>
                    <a:pt x="0" y="321056"/>
                  </a:lnTo>
                  <a:lnTo>
                    <a:pt x="0" y="0"/>
                  </a:lnTo>
                  <a:close/>
                </a:path>
              </a:pathLst>
            </a:custGeom>
            <a:blipFill>
              <a:blip r:embed="rId4"/>
              <a:stretch>
                <a:fillRect l="0" t="-4" r="-10" b="5"/>
              </a:stretch>
            </a:blipFill>
          </p:spPr>
        </p:sp>
      </p:grpSp>
      <p:grpSp>
        <p:nvGrpSpPr>
          <p:cNvPr name="Group 16" id="16"/>
          <p:cNvGrpSpPr/>
          <p:nvPr/>
        </p:nvGrpSpPr>
        <p:grpSpPr>
          <a:xfrm rot="0">
            <a:off x="1227840" y="1427520"/>
            <a:ext cx="81024" cy="82944"/>
            <a:chOff x="0" y="0"/>
            <a:chExt cx="108032" cy="110592"/>
          </a:xfrm>
        </p:grpSpPr>
        <p:sp>
          <p:nvSpPr>
            <p:cNvPr name="Freeform 17" id="17"/>
            <p:cNvSpPr/>
            <p:nvPr/>
          </p:nvSpPr>
          <p:spPr>
            <a:xfrm flipH="false" flipV="false" rot="0">
              <a:off x="0" y="0"/>
              <a:ext cx="108077" cy="110617"/>
            </a:xfrm>
            <a:custGeom>
              <a:avLst/>
              <a:gdLst/>
              <a:ahLst/>
              <a:cxnLst/>
              <a:rect r="r" b="b" t="t" l="l"/>
              <a:pathLst>
                <a:path h="110617" w="108077">
                  <a:moveTo>
                    <a:pt x="0" y="55245"/>
                  </a:moveTo>
                  <a:cubicBezTo>
                    <a:pt x="0" y="25019"/>
                    <a:pt x="24003" y="0"/>
                    <a:pt x="53975" y="0"/>
                  </a:cubicBezTo>
                  <a:lnTo>
                    <a:pt x="53975" y="9017"/>
                  </a:lnTo>
                  <a:lnTo>
                    <a:pt x="53975" y="0"/>
                  </a:lnTo>
                  <a:cubicBezTo>
                    <a:pt x="84074" y="0"/>
                    <a:pt x="108077" y="25019"/>
                    <a:pt x="108077" y="55245"/>
                  </a:cubicBezTo>
                  <a:cubicBezTo>
                    <a:pt x="108077" y="85471"/>
                    <a:pt x="84074" y="110617"/>
                    <a:pt x="53975" y="110617"/>
                  </a:cubicBezTo>
                  <a:lnTo>
                    <a:pt x="53975" y="101600"/>
                  </a:lnTo>
                  <a:lnTo>
                    <a:pt x="53975" y="110617"/>
                  </a:lnTo>
                  <a:cubicBezTo>
                    <a:pt x="24003" y="110617"/>
                    <a:pt x="0" y="85598"/>
                    <a:pt x="0" y="55245"/>
                  </a:cubicBezTo>
                  <a:lnTo>
                    <a:pt x="9017" y="55245"/>
                  </a:lnTo>
                  <a:lnTo>
                    <a:pt x="16764" y="59690"/>
                  </a:lnTo>
                  <a:cubicBezTo>
                    <a:pt x="14732" y="63246"/>
                    <a:pt x="10668" y="65024"/>
                    <a:pt x="6731" y="64008"/>
                  </a:cubicBezTo>
                  <a:cubicBezTo>
                    <a:pt x="2794" y="62992"/>
                    <a:pt x="0" y="59309"/>
                    <a:pt x="0" y="55245"/>
                  </a:cubicBezTo>
                  <a:moveTo>
                    <a:pt x="17907" y="55245"/>
                  </a:moveTo>
                  <a:lnTo>
                    <a:pt x="9017" y="55245"/>
                  </a:lnTo>
                  <a:lnTo>
                    <a:pt x="1143" y="50927"/>
                  </a:lnTo>
                  <a:cubicBezTo>
                    <a:pt x="3175" y="47371"/>
                    <a:pt x="7239" y="45593"/>
                    <a:pt x="11176" y="46609"/>
                  </a:cubicBezTo>
                  <a:cubicBezTo>
                    <a:pt x="15113" y="47625"/>
                    <a:pt x="17907" y="51181"/>
                    <a:pt x="17907" y="55245"/>
                  </a:cubicBezTo>
                  <a:cubicBezTo>
                    <a:pt x="17907" y="76200"/>
                    <a:pt x="34290" y="92710"/>
                    <a:pt x="53975" y="92710"/>
                  </a:cubicBezTo>
                  <a:cubicBezTo>
                    <a:pt x="73660" y="92710"/>
                    <a:pt x="90170" y="76200"/>
                    <a:pt x="90170" y="55245"/>
                  </a:cubicBezTo>
                  <a:lnTo>
                    <a:pt x="99060" y="55245"/>
                  </a:lnTo>
                  <a:lnTo>
                    <a:pt x="90170" y="55245"/>
                  </a:lnTo>
                  <a:cubicBezTo>
                    <a:pt x="90170" y="34417"/>
                    <a:pt x="73787" y="17907"/>
                    <a:pt x="54102" y="17907"/>
                  </a:cubicBezTo>
                  <a:lnTo>
                    <a:pt x="54102" y="9017"/>
                  </a:lnTo>
                  <a:lnTo>
                    <a:pt x="54102" y="18034"/>
                  </a:lnTo>
                  <a:cubicBezTo>
                    <a:pt x="34417" y="18034"/>
                    <a:pt x="18034" y="34544"/>
                    <a:pt x="18034" y="55372"/>
                  </a:cubicBezTo>
                  <a:close/>
                </a:path>
              </a:pathLst>
            </a:custGeom>
            <a:solidFill>
              <a:srgbClr val="307F93">
                <a:alpha val="35686"/>
              </a:srgbClr>
            </a:solidFill>
          </p:spPr>
        </p:sp>
      </p:grpSp>
      <p:grpSp>
        <p:nvGrpSpPr>
          <p:cNvPr name="Group 18" id="18"/>
          <p:cNvGrpSpPr/>
          <p:nvPr/>
        </p:nvGrpSpPr>
        <p:grpSpPr>
          <a:xfrm rot="0">
            <a:off x="1519506" y="731520"/>
            <a:ext cx="9296640" cy="4343424"/>
            <a:chOff x="0" y="0"/>
            <a:chExt cx="12395520" cy="5791232"/>
          </a:xfrm>
        </p:grpSpPr>
        <p:sp>
          <p:nvSpPr>
            <p:cNvPr name="Freeform 19" id="19"/>
            <p:cNvSpPr/>
            <p:nvPr/>
          </p:nvSpPr>
          <p:spPr>
            <a:xfrm flipH="false" flipV="false" rot="0">
              <a:off x="0" y="0"/>
              <a:ext cx="12395520" cy="5791232"/>
            </a:xfrm>
            <a:custGeom>
              <a:avLst/>
              <a:gdLst/>
              <a:ahLst/>
              <a:cxnLst/>
              <a:rect r="r" b="b" t="t" l="l"/>
              <a:pathLst>
                <a:path h="5791232" w="12395520">
                  <a:moveTo>
                    <a:pt x="0" y="0"/>
                  </a:moveTo>
                  <a:lnTo>
                    <a:pt x="12395520" y="0"/>
                  </a:lnTo>
                  <a:lnTo>
                    <a:pt x="12395520" y="5791232"/>
                  </a:lnTo>
                  <a:lnTo>
                    <a:pt x="0" y="5791232"/>
                  </a:lnTo>
                  <a:close/>
                </a:path>
              </a:pathLst>
            </a:custGeom>
            <a:solidFill>
              <a:srgbClr val="000000">
                <a:alpha val="0"/>
              </a:srgbClr>
            </a:solidFill>
          </p:spPr>
        </p:sp>
        <p:sp>
          <p:nvSpPr>
            <p:cNvPr name="TextBox 20" id="20"/>
            <p:cNvSpPr txBox="true"/>
            <p:nvPr/>
          </p:nvSpPr>
          <p:spPr>
            <a:xfrm>
              <a:off x="0" y="-104775"/>
              <a:ext cx="12395520" cy="5896007"/>
            </a:xfrm>
            <a:prstGeom prst="rect">
              <a:avLst/>
            </a:prstGeom>
          </p:spPr>
          <p:txBody>
            <a:bodyPr anchor="b" rtlCol="false" tIns="0" lIns="0" bIns="0" rIns="0"/>
            <a:lstStyle/>
            <a:p>
              <a:pPr algn="l">
                <a:lnSpc>
                  <a:spcPts val="5503"/>
                </a:lnSpc>
              </a:pPr>
              <a:r>
                <a:rPr lang="en-US" b="true" sz="4586" spc="-1">
                  <a:solidFill>
                    <a:srgbClr val="000000"/>
                  </a:solidFill>
                  <a:latin typeface="Times New Roman Bold"/>
                  <a:ea typeface="Times New Roman Bold"/>
                  <a:cs typeface="Times New Roman Bold"/>
                  <a:sym typeface="Times New Roman Bold"/>
                </a:rPr>
                <a:t>ЎРТА ОСИЁНИНГ БРОНЗА ДАВРИ АҲОЛИСИ</a:t>
              </a:r>
            </a:p>
            <a:p>
              <a:pPr algn="l">
                <a:lnSpc>
                  <a:spcPts val="5503"/>
                </a:lnSpc>
              </a:pP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grpSp>
        <p:nvGrpSpPr>
          <p:cNvPr name="Group 3" id="3"/>
          <p:cNvGrpSpPr/>
          <p:nvPr/>
        </p:nvGrpSpPr>
        <p:grpSpPr>
          <a:xfrm rot="0">
            <a:off x="-872256" y="-872256"/>
            <a:ext cx="1751040" cy="1751040"/>
            <a:chOff x="0" y="0"/>
            <a:chExt cx="2334720" cy="2334720"/>
          </a:xfrm>
        </p:grpSpPr>
        <p:sp>
          <p:nvSpPr>
            <p:cNvPr name="Freeform 4" id="4"/>
            <p:cNvSpPr/>
            <p:nvPr/>
          </p:nvSpPr>
          <p:spPr>
            <a:xfrm flipH="false" flipV="false" rot="0">
              <a:off x="2286" y="2286"/>
              <a:ext cx="2330069" cy="2330196"/>
            </a:xfrm>
            <a:custGeom>
              <a:avLst/>
              <a:gdLst/>
              <a:ahLst/>
              <a:cxnLst/>
              <a:rect r="r" b="b" t="t" l="l"/>
              <a:pathLst>
                <a:path h="2330196" w="2330069">
                  <a:moveTo>
                    <a:pt x="2330069" y="1165098"/>
                  </a:moveTo>
                  <a:cubicBezTo>
                    <a:pt x="2330069" y="1808480"/>
                    <a:pt x="1808480" y="2330196"/>
                    <a:pt x="1164971" y="2330196"/>
                  </a:cubicBezTo>
                  <a:cubicBezTo>
                    <a:pt x="521462" y="2330196"/>
                    <a:pt x="0" y="1808480"/>
                    <a:pt x="0" y="1165098"/>
                  </a:cubicBezTo>
                  <a:cubicBezTo>
                    <a:pt x="0" y="521716"/>
                    <a:pt x="521589" y="0"/>
                    <a:pt x="1165098" y="0"/>
                  </a:cubicBezTo>
                  <a:lnTo>
                    <a:pt x="1165098" y="1165098"/>
                  </a:lnTo>
                  <a:close/>
                </a:path>
              </a:pathLst>
            </a:custGeom>
            <a:solidFill>
              <a:srgbClr val="FEFAF4">
                <a:alpha val="10588"/>
              </a:srgbClr>
            </a:solidFill>
          </p:spPr>
        </p:sp>
        <p:sp>
          <p:nvSpPr>
            <p:cNvPr name="Freeform 5" id="5"/>
            <p:cNvSpPr/>
            <p:nvPr/>
          </p:nvSpPr>
          <p:spPr>
            <a:xfrm flipH="false" flipV="false" rot="0">
              <a:off x="0" y="0"/>
              <a:ext cx="2334768" cy="2334768"/>
            </a:xfrm>
            <a:custGeom>
              <a:avLst/>
              <a:gdLst/>
              <a:ahLst/>
              <a:cxnLst/>
              <a:rect r="r" b="b" t="t" l="l"/>
              <a:pathLst>
                <a:path h="2334768" w="2334768">
                  <a:moveTo>
                    <a:pt x="2334768" y="1167384"/>
                  </a:moveTo>
                  <a:cubicBezTo>
                    <a:pt x="2334768" y="1812036"/>
                    <a:pt x="1812163" y="2334768"/>
                    <a:pt x="1167384" y="2334768"/>
                  </a:cubicBezTo>
                  <a:lnTo>
                    <a:pt x="1167384" y="2332482"/>
                  </a:lnTo>
                  <a:lnTo>
                    <a:pt x="1167384" y="2334768"/>
                  </a:lnTo>
                  <a:cubicBezTo>
                    <a:pt x="522605" y="2334768"/>
                    <a:pt x="0" y="1812036"/>
                    <a:pt x="0" y="1167384"/>
                  </a:cubicBezTo>
                  <a:cubicBezTo>
                    <a:pt x="0" y="522732"/>
                    <a:pt x="522605" y="0"/>
                    <a:pt x="1167384" y="0"/>
                  </a:cubicBezTo>
                  <a:cubicBezTo>
                    <a:pt x="1168654" y="0"/>
                    <a:pt x="1169670" y="1016"/>
                    <a:pt x="1169670" y="2286"/>
                  </a:cubicBezTo>
                  <a:lnTo>
                    <a:pt x="1169670" y="1167384"/>
                  </a:lnTo>
                  <a:lnTo>
                    <a:pt x="1167384" y="1167384"/>
                  </a:lnTo>
                  <a:lnTo>
                    <a:pt x="1167384" y="1165098"/>
                  </a:lnTo>
                  <a:lnTo>
                    <a:pt x="2332482" y="1165098"/>
                  </a:lnTo>
                  <a:cubicBezTo>
                    <a:pt x="2333752" y="1165098"/>
                    <a:pt x="2334768" y="1166114"/>
                    <a:pt x="2334768" y="1167384"/>
                  </a:cubicBezTo>
                  <a:moveTo>
                    <a:pt x="2330196" y="1167384"/>
                  </a:moveTo>
                  <a:lnTo>
                    <a:pt x="2332482" y="1167384"/>
                  </a:lnTo>
                  <a:lnTo>
                    <a:pt x="2332482" y="1169670"/>
                  </a:lnTo>
                  <a:lnTo>
                    <a:pt x="1167384" y="1169670"/>
                  </a:lnTo>
                  <a:cubicBezTo>
                    <a:pt x="1166114" y="1169670"/>
                    <a:pt x="1165098" y="1168654"/>
                    <a:pt x="1165098" y="1167384"/>
                  </a:cubicBezTo>
                  <a:lnTo>
                    <a:pt x="1165098" y="2286"/>
                  </a:lnTo>
                  <a:lnTo>
                    <a:pt x="1167384" y="2286"/>
                  </a:lnTo>
                  <a:lnTo>
                    <a:pt x="1167384" y="4572"/>
                  </a:lnTo>
                  <a:cubicBezTo>
                    <a:pt x="525145" y="4572"/>
                    <a:pt x="4572" y="525145"/>
                    <a:pt x="4572" y="1167384"/>
                  </a:cubicBezTo>
                  <a:lnTo>
                    <a:pt x="2286" y="1167384"/>
                  </a:lnTo>
                  <a:lnTo>
                    <a:pt x="4572" y="1167384"/>
                  </a:lnTo>
                  <a:cubicBezTo>
                    <a:pt x="4572" y="1809496"/>
                    <a:pt x="525145" y="2330196"/>
                    <a:pt x="1167384" y="2330196"/>
                  </a:cubicBezTo>
                  <a:cubicBezTo>
                    <a:pt x="1809623" y="2330196"/>
                    <a:pt x="2330196" y="1809623"/>
                    <a:pt x="2330196" y="1167384"/>
                  </a:cubicBezTo>
                  <a:close/>
                </a:path>
              </a:pathLst>
            </a:custGeom>
            <a:solidFill>
              <a:srgbClr val="D2C39E"/>
            </a:solidFill>
          </p:spPr>
        </p:sp>
      </p:grpSp>
      <p:grpSp>
        <p:nvGrpSpPr>
          <p:cNvPr name="Group 6" id="6"/>
          <p:cNvGrpSpPr/>
          <p:nvPr/>
        </p:nvGrpSpPr>
        <p:grpSpPr>
          <a:xfrm rot="0">
            <a:off x="164736" y="7296"/>
            <a:ext cx="1846272" cy="1846272"/>
            <a:chOff x="0" y="0"/>
            <a:chExt cx="2461696" cy="2461696"/>
          </a:xfrm>
        </p:grpSpPr>
        <p:sp>
          <p:nvSpPr>
            <p:cNvPr name="Freeform 7" id="7"/>
            <p:cNvSpPr/>
            <p:nvPr/>
          </p:nvSpPr>
          <p:spPr>
            <a:xfrm flipH="false" flipV="false" rot="0">
              <a:off x="0" y="0"/>
              <a:ext cx="2461768" cy="2461768"/>
            </a:xfrm>
            <a:custGeom>
              <a:avLst/>
              <a:gdLst/>
              <a:ahLst/>
              <a:cxnLst/>
              <a:rect r="r" b="b" t="t" l="l"/>
              <a:pathLst>
                <a:path h="2461768" w="2461768">
                  <a:moveTo>
                    <a:pt x="0" y="1230884"/>
                  </a:moveTo>
                  <a:cubicBezTo>
                    <a:pt x="0" y="551053"/>
                    <a:pt x="551053" y="0"/>
                    <a:pt x="1230884" y="0"/>
                  </a:cubicBezTo>
                  <a:lnTo>
                    <a:pt x="1230884" y="19431"/>
                  </a:lnTo>
                  <a:lnTo>
                    <a:pt x="1230884" y="0"/>
                  </a:lnTo>
                  <a:cubicBezTo>
                    <a:pt x="1910715" y="0"/>
                    <a:pt x="2461768" y="551053"/>
                    <a:pt x="2461768" y="1230884"/>
                  </a:cubicBezTo>
                  <a:lnTo>
                    <a:pt x="2442210" y="1230884"/>
                  </a:lnTo>
                  <a:lnTo>
                    <a:pt x="2461641" y="1230884"/>
                  </a:lnTo>
                  <a:cubicBezTo>
                    <a:pt x="2461641" y="1910715"/>
                    <a:pt x="1910588" y="2461768"/>
                    <a:pt x="1230757" y="2461768"/>
                  </a:cubicBezTo>
                  <a:lnTo>
                    <a:pt x="1230757" y="2442210"/>
                  </a:lnTo>
                  <a:lnTo>
                    <a:pt x="1230757" y="2461641"/>
                  </a:lnTo>
                  <a:cubicBezTo>
                    <a:pt x="551053" y="2461641"/>
                    <a:pt x="0" y="1910588"/>
                    <a:pt x="0" y="1230884"/>
                  </a:cubicBezTo>
                  <a:lnTo>
                    <a:pt x="19431" y="1230884"/>
                  </a:lnTo>
                  <a:lnTo>
                    <a:pt x="38862" y="1230884"/>
                  </a:lnTo>
                  <a:lnTo>
                    <a:pt x="19431" y="1230884"/>
                  </a:lnTo>
                  <a:lnTo>
                    <a:pt x="0" y="1230884"/>
                  </a:lnTo>
                  <a:moveTo>
                    <a:pt x="38862" y="1230884"/>
                  </a:moveTo>
                  <a:cubicBezTo>
                    <a:pt x="38862" y="1241679"/>
                    <a:pt x="30099" y="1250315"/>
                    <a:pt x="19431" y="1250315"/>
                  </a:cubicBezTo>
                  <a:cubicBezTo>
                    <a:pt x="8763" y="1250315"/>
                    <a:pt x="0" y="1241552"/>
                    <a:pt x="0" y="1230884"/>
                  </a:cubicBezTo>
                  <a:cubicBezTo>
                    <a:pt x="0" y="1220216"/>
                    <a:pt x="8763" y="1211453"/>
                    <a:pt x="19431" y="1211453"/>
                  </a:cubicBezTo>
                  <a:cubicBezTo>
                    <a:pt x="30099" y="1211453"/>
                    <a:pt x="38862" y="1220216"/>
                    <a:pt x="38862" y="1230884"/>
                  </a:cubicBezTo>
                  <a:cubicBezTo>
                    <a:pt x="38862" y="1889125"/>
                    <a:pt x="572516" y="2422779"/>
                    <a:pt x="1230757" y="2422779"/>
                  </a:cubicBezTo>
                  <a:cubicBezTo>
                    <a:pt x="1888998" y="2422779"/>
                    <a:pt x="2422652" y="1889125"/>
                    <a:pt x="2422652" y="1230884"/>
                  </a:cubicBezTo>
                  <a:cubicBezTo>
                    <a:pt x="2422652" y="572643"/>
                    <a:pt x="1889125" y="38862"/>
                    <a:pt x="1230884" y="38862"/>
                  </a:cubicBezTo>
                  <a:lnTo>
                    <a:pt x="1230884" y="19431"/>
                  </a:lnTo>
                  <a:lnTo>
                    <a:pt x="1230884" y="38862"/>
                  </a:lnTo>
                  <a:cubicBezTo>
                    <a:pt x="572516" y="38862"/>
                    <a:pt x="38862" y="572516"/>
                    <a:pt x="38862" y="1230884"/>
                  </a:cubicBezTo>
                  <a:close/>
                </a:path>
              </a:pathLst>
            </a:custGeom>
            <a:solidFill>
              <a:srgbClr val="FFF6DB"/>
            </a:solidFill>
          </p:spPr>
        </p:sp>
      </p:grpSp>
      <p:grpSp>
        <p:nvGrpSpPr>
          <p:cNvPr name="Group 8" id="8"/>
          <p:cNvGrpSpPr>
            <a:grpSpLocks noChangeAspect="true"/>
          </p:cNvGrpSpPr>
          <p:nvPr/>
        </p:nvGrpSpPr>
        <p:grpSpPr>
          <a:xfrm rot="0">
            <a:off x="176256" y="1105920"/>
            <a:ext cx="1248000" cy="1248000"/>
            <a:chOff x="0" y="0"/>
            <a:chExt cx="1664000" cy="1664000"/>
          </a:xfrm>
        </p:grpSpPr>
        <p:sp>
          <p:nvSpPr>
            <p:cNvPr name="Freeform 9" id="9"/>
            <p:cNvSpPr/>
            <p:nvPr/>
          </p:nvSpPr>
          <p:spPr>
            <a:xfrm flipH="false" flipV="false" rot="0">
              <a:off x="0" y="0"/>
              <a:ext cx="1663954" cy="1663954"/>
            </a:xfrm>
            <a:custGeom>
              <a:avLst/>
              <a:gdLst/>
              <a:ahLst/>
              <a:cxnLst/>
              <a:rect r="r" b="b" t="t" l="l"/>
              <a:pathLst>
                <a:path h="1663954" w="1663954">
                  <a:moveTo>
                    <a:pt x="0" y="0"/>
                  </a:moveTo>
                  <a:lnTo>
                    <a:pt x="1663954" y="0"/>
                  </a:lnTo>
                  <a:lnTo>
                    <a:pt x="1663954" y="1663954"/>
                  </a:lnTo>
                  <a:lnTo>
                    <a:pt x="0" y="1663954"/>
                  </a:lnTo>
                  <a:lnTo>
                    <a:pt x="0" y="0"/>
                  </a:lnTo>
                  <a:close/>
                </a:path>
              </a:pathLst>
            </a:custGeom>
            <a:blipFill>
              <a:blip r:embed="rId3"/>
              <a:stretch>
                <a:fillRect l="0" t="0" r="-2" b="-2"/>
              </a:stretch>
            </a:blipFill>
          </p:spPr>
        </p:sp>
      </p:grpSp>
      <p:grpSp>
        <p:nvGrpSpPr>
          <p:cNvPr name="Group 10" id="10"/>
          <p:cNvGrpSpPr/>
          <p:nvPr/>
        </p:nvGrpSpPr>
        <p:grpSpPr>
          <a:xfrm rot="0">
            <a:off x="1080192" y="0"/>
            <a:ext cx="8673408" cy="7315200"/>
            <a:chOff x="0" y="0"/>
            <a:chExt cx="11564544" cy="9753600"/>
          </a:xfrm>
        </p:grpSpPr>
        <p:sp>
          <p:nvSpPr>
            <p:cNvPr name="Freeform 11" id="11"/>
            <p:cNvSpPr/>
            <p:nvPr/>
          </p:nvSpPr>
          <p:spPr>
            <a:xfrm flipH="false" flipV="false" rot="0">
              <a:off x="0" y="0"/>
              <a:ext cx="11564493" cy="9753600"/>
            </a:xfrm>
            <a:custGeom>
              <a:avLst/>
              <a:gdLst/>
              <a:ahLst/>
              <a:cxnLst/>
              <a:rect r="r" b="b" t="t" l="l"/>
              <a:pathLst>
                <a:path h="9753600" w="11564493">
                  <a:moveTo>
                    <a:pt x="0" y="0"/>
                  </a:moveTo>
                  <a:lnTo>
                    <a:pt x="11564493" y="0"/>
                  </a:lnTo>
                  <a:lnTo>
                    <a:pt x="11564493" y="9753600"/>
                  </a:lnTo>
                  <a:lnTo>
                    <a:pt x="0" y="9753600"/>
                  </a:lnTo>
                  <a:close/>
                </a:path>
              </a:pathLst>
            </a:custGeom>
            <a:solidFill>
              <a:srgbClr val="D2C39E"/>
            </a:solidFill>
          </p:spPr>
        </p:sp>
      </p:grpSp>
      <p:grpSp>
        <p:nvGrpSpPr>
          <p:cNvPr name="Group 12" id="12"/>
          <p:cNvGrpSpPr/>
          <p:nvPr/>
        </p:nvGrpSpPr>
        <p:grpSpPr>
          <a:xfrm rot="0">
            <a:off x="1082112" y="0"/>
            <a:ext cx="77952" cy="7315200"/>
            <a:chOff x="0" y="0"/>
            <a:chExt cx="103936" cy="9753600"/>
          </a:xfrm>
        </p:grpSpPr>
        <p:sp>
          <p:nvSpPr>
            <p:cNvPr name="Freeform 13" id="13"/>
            <p:cNvSpPr/>
            <p:nvPr/>
          </p:nvSpPr>
          <p:spPr>
            <a:xfrm flipH="false" flipV="false" rot="0">
              <a:off x="0" y="0"/>
              <a:ext cx="103886" cy="9753600"/>
            </a:xfrm>
            <a:custGeom>
              <a:avLst/>
              <a:gdLst/>
              <a:ahLst/>
              <a:cxnLst/>
              <a:rect r="r" b="b" t="t" l="l"/>
              <a:pathLst>
                <a:path h="9753600" w="103886">
                  <a:moveTo>
                    <a:pt x="0" y="0"/>
                  </a:moveTo>
                  <a:lnTo>
                    <a:pt x="103886" y="0"/>
                  </a:lnTo>
                  <a:lnTo>
                    <a:pt x="103886" y="9753600"/>
                  </a:lnTo>
                  <a:lnTo>
                    <a:pt x="0" y="9753600"/>
                  </a:lnTo>
                  <a:close/>
                </a:path>
              </a:pathLst>
            </a:custGeom>
            <a:solidFill>
              <a:srgbClr val="FFFFFF"/>
            </a:solidFill>
          </p:spPr>
        </p:sp>
      </p:grpSp>
      <p:grpSp>
        <p:nvGrpSpPr>
          <p:cNvPr name="Group 14" id="14"/>
          <p:cNvGrpSpPr/>
          <p:nvPr/>
        </p:nvGrpSpPr>
        <p:grpSpPr>
          <a:xfrm rot="0">
            <a:off x="457344" y="152064"/>
            <a:ext cx="8778240" cy="468864"/>
            <a:chOff x="0" y="0"/>
            <a:chExt cx="11704320" cy="625152"/>
          </a:xfrm>
        </p:grpSpPr>
        <p:sp>
          <p:nvSpPr>
            <p:cNvPr name="Freeform 15" id="15"/>
            <p:cNvSpPr/>
            <p:nvPr/>
          </p:nvSpPr>
          <p:spPr>
            <a:xfrm flipH="false" flipV="false" rot="0">
              <a:off x="0" y="0"/>
              <a:ext cx="11704320" cy="625152"/>
            </a:xfrm>
            <a:custGeom>
              <a:avLst/>
              <a:gdLst/>
              <a:ahLst/>
              <a:cxnLst/>
              <a:rect r="r" b="b" t="t" l="l"/>
              <a:pathLst>
                <a:path h="625152" w="11704320">
                  <a:moveTo>
                    <a:pt x="0" y="0"/>
                  </a:moveTo>
                  <a:lnTo>
                    <a:pt x="11704320" y="0"/>
                  </a:lnTo>
                  <a:lnTo>
                    <a:pt x="11704320" y="625152"/>
                  </a:lnTo>
                  <a:lnTo>
                    <a:pt x="0" y="625152"/>
                  </a:lnTo>
                  <a:close/>
                </a:path>
              </a:pathLst>
            </a:custGeom>
            <a:solidFill>
              <a:srgbClr val="000000">
                <a:alpha val="0"/>
              </a:srgbClr>
            </a:solidFill>
          </p:spPr>
        </p:sp>
        <p:sp>
          <p:nvSpPr>
            <p:cNvPr name="TextBox 16" id="16"/>
            <p:cNvSpPr txBox="true"/>
            <p:nvPr/>
          </p:nvSpPr>
          <p:spPr>
            <a:xfrm>
              <a:off x="0" y="-57150"/>
              <a:ext cx="11704320" cy="682302"/>
            </a:xfrm>
            <a:prstGeom prst="rect">
              <a:avLst/>
            </a:prstGeom>
          </p:spPr>
          <p:txBody>
            <a:bodyPr anchor="ctr" rtlCol="false" tIns="0" lIns="0" bIns="0" rIns="0"/>
            <a:lstStyle/>
            <a:p>
              <a:pPr algn="l">
                <a:lnSpc>
                  <a:spcPts val="2944"/>
                </a:lnSpc>
              </a:pPr>
              <a:r>
                <a:rPr lang="en-US" sz="2453" spc="-1">
                  <a:solidFill>
                    <a:srgbClr val="000000"/>
                  </a:solidFill>
                  <a:latin typeface="Times New Roman"/>
                  <a:ea typeface="Times New Roman"/>
                  <a:cs typeface="Times New Roman"/>
                  <a:sym typeface="Times New Roman"/>
                </a:rPr>
                <a:t>Жарқўтон-Хараппа маданиятлар уйғунлиги</a:t>
              </a:r>
            </a:p>
          </p:txBody>
        </p:sp>
      </p:grpSp>
      <p:grpSp>
        <p:nvGrpSpPr>
          <p:cNvPr name="Group 17" id="17"/>
          <p:cNvGrpSpPr>
            <a:grpSpLocks noChangeAspect="true"/>
          </p:cNvGrpSpPr>
          <p:nvPr/>
        </p:nvGrpSpPr>
        <p:grpSpPr>
          <a:xfrm rot="0">
            <a:off x="3264" y="696941"/>
            <a:ext cx="4379505" cy="5921318"/>
            <a:chOff x="0" y="0"/>
            <a:chExt cx="6400512" cy="8653824"/>
          </a:xfrm>
        </p:grpSpPr>
        <p:sp>
          <p:nvSpPr>
            <p:cNvPr name="Freeform 18" id="18" descr="рис124.jpg"/>
            <p:cNvSpPr/>
            <p:nvPr/>
          </p:nvSpPr>
          <p:spPr>
            <a:xfrm flipH="false" flipV="false" rot="0">
              <a:off x="0" y="0"/>
              <a:ext cx="6400546" cy="8653780"/>
            </a:xfrm>
            <a:custGeom>
              <a:avLst/>
              <a:gdLst/>
              <a:ahLst/>
              <a:cxnLst/>
              <a:rect r="r" b="b" t="t" l="l"/>
              <a:pathLst>
                <a:path h="8653780" w="6400546">
                  <a:moveTo>
                    <a:pt x="0" y="0"/>
                  </a:moveTo>
                  <a:lnTo>
                    <a:pt x="6400546" y="0"/>
                  </a:lnTo>
                  <a:lnTo>
                    <a:pt x="6400546" y="8653780"/>
                  </a:lnTo>
                  <a:lnTo>
                    <a:pt x="0" y="8653780"/>
                  </a:lnTo>
                  <a:lnTo>
                    <a:pt x="0" y="0"/>
                  </a:lnTo>
                  <a:close/>
                </a:path>
              </a:pathLst>
            </a:custGeom>
            <a:blipFill>
              <a:blip r:embed="rId4"/>
              <a:stretch>
                <a:fillRect l="-2" t="0" r="-1" b="0"/>
              </a:stretch>
            </a:blipFill>
          </p:spPr>
        </p:sp>
      </p:grpSp>
      <p:grpSp>
        <p:nvGrpSpPr>
          <p:cNvPr name="Group 19" id="19"/>
          <p:cNvGrpSpPr>
            <a:grpSpLocks noChangeAspect="true"/>
          </p:cNvGrpSpPr>
          <p:nvPr/>
        </p:nvGrpSpPr>
        <p:grpSpPr>
          <a:xfrm rot="0">
            <a:off x="5369319" y="620928"/>
            <a:ext cx="4384281" cy="5799348"/>
            <a:chOff x="0" y="0"/>
            <a:chExt cx="6197760" cy="8198144"/>
          </a:xfrm>
        </p:grpSpPr>
        <p:sp>
          <p:nvSpPr>
            <p:cNvPr name="Freeform 20" id="20" descr="рис128.jpg"/>
            <p:cNvSpPr/>
            <p:nvPr/>
          </p:nvSpPr>
          <p:spPr>
            <a:xfrm flipH="false" flipV="false" rot="0">
              <a:off x="0" y="0"/>
              <a:ext cx="6197727" cy="8198104"/>
            </a:xfrm>
            <a:custGeom>
              <a:avLst/>
              <a:gdLst/>
              <a:ahLst/>
              <a:cxnLst/>
              <a:rect r="r" b="b" t="t" l="l"/>
              <a:pathLst>
                <a:path h="8198104" w="6197727">
                  <a:moveTo>
                    <a:pt x="0" y="0"/>
                  </a:moveTo>
                  <a:lnTo>
                    <a:pt x="6197727" y="0"/>
                  </a:lnTo>
                  <a:lnTo>
                    <a:pt x="6197727" y="8198104"/>
                  </a:lnTo>
                  <a:lnTo>
                    <a:pt x="0" y="8198104"/>
                  </a:lnTo>
                  <a:lnTo>
                    <a:pt x="0" y="0"/>
                  </a:lnTo>
                  <a:close/>
                </a:path>
              </a:pathLst>
            </a:custGeom>
            <a:blipFill>
              <a:blip r:embed="rId5"/>
              <a:stretch>
                <a:fillRect l="0" t="-3" r="0" b="-4"/>
              </a:stretch>
            </a:blipFill>
          </p:spPr>
        </p:sp>
      </p:grpSp>
    </p:spTree>
  </p:cSld>
  <p:clrMapOvr>
    <a:masterClrMapping/>
  </p:clrMapOvr>
  <p:transition spd="fast">
    <p:fade/>
  </p:transition>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grpSp>
        <p:nvGrpSpPr>
          <p:cNvPr name="Group 3" id="3"/>
          <p:cNvGrpSpPr/>
          <p:nvPr/>
        </p:nvGrpSpPr>
        <p:grpSpPr>
          <a:xfrm rot="0">
            <a:off x="-872256" y="-872256"/>
            <a:ext cx="1751040" cy="1751040"/>
            <a:chOff x="0" y="0"/>
            <a:chExt cx="2334720" cy="2334720"/>
          </a:xfrm>
        </p:grpSpPr>
        <p:sp>
          <p:nvSpPr>
            <p:cNvPr name="Freeform 4" id="4"/>
            <p:cNvSpPr/>
            <p:nvPr/>
          </p:nvSpPr>
          <p:spPr>
            <a:xfrm flipH="false" flipV="false" rot="0">
              <a:off x="2286" y="2286"/>
              <a:ext cx="2330069" cy="2330196"/>
            </a:xfrm>
            <a:custGeom>
              <a:avLst/>
              <a:gdLst/>
              <a:ahLst/>
              <a:cxnLst/>
              <a:rect r="r" b="b" t="t" l="l"/>
              <a:pathLst>
                <a:path h="2330196" w="2330069">
                  <a:moveTo>
                    <a:pt x="2330069" y="1165098"/>
                  </a:moveTo>
                  <a:cubicBezTo>
                    <a:pt x="2330069" y="1808480"/>
                    <a:pt x="1808480" y="2330196"/>
                    <a:pt x="1164971" y="2330196"/>
                  </a:cubicBezTo>
                  <a:cubicBezTo>
                    <a:pt x="521462" y="2330196"/>
                    <a:pt x="0" y="1808480"/>
                    <a:pt x="0" y="1165098"/>
                  </a:cubicBezTo>
                  <a:cubicBezTo>
                    <a:pt x="0" y="521716"/>
                    <a:pt x="521589" y="0"/>
                    <a:pt x="1165098" y="0"/>
                  </a:cubicBezTo>
                  <a:lnTo>
                    <a:pt x="1165098" y="1165098"/>
                  </a:lnTo>
                  <a:close/>
                </a:path>
              </a:pathLst>
            </a:custGeom>
            <a:solidFill>
              <a:srgbClr val="FEFAF4">
                <a:alpha val="10588"/>
              </a:srgbClr>
            </a:solidFill>
          </p:spPr>
        </p:sp>
        <p:sp>
          <p:nvSpPr>
            <p:cNvPr name="Freeform 5" id="5"/>
            <p:cNvSpPr/>
            <p:nvPr/>
          </p:nvSpPr>
          <p:spPr>
            <a:xfrm flipH="false" flipV="false" rot="0">
              <a:off x="0" y="0"/>
              <a:ext cx="2334768" cy="2334768"/>
            </a:xfrm>
            <a:custGeom>
              <a:avLst/>
              <a:gdLst/>
              <a:ahLst/>
              <a:cxnLst/>
              <a:rect r="r" b="b" t="t" l="l"/>
              <a:pathLst>
                <a:path h="2334768" w="2334768">
                  <a:moveTo>
                    <a:pt x="2334768" y="1167384"/>
                  </a:moveTo>
                  <a:cubicBezTo>
                    <a:pt x="2334768" y="1812036"/>
                    <a:pt x="1812163" y="2334768"/>
                    <a:pt x="1167384" y="2334768"/>
                  </a:cubicBezTo>
                  <a:lnTo>
                    <a:pt x="1167384" y="2332482"/>
                  </a:lnTo>
                  <a:lnTo>
                    <a:pt x="1167384" y="2334768"/>
                  </a:lnTo>
                  <a:cubicBezTo>
                    <a:pt x="522605" y="2334768"/>
                    <a:pt x="0" y="1812036"/>
                    <a:pt x="0" y="1167384"/>
                  </a:cubicBezTo>
                  <a:cubicBezTo>
                    <a:pt x="0" y="522732"/>
                    <a:pt x="522605" y="0"/>
                    <a:pt x="1167384" y="0"/>
                  </a:cubicBezTo>
                  <a:cubicBezTo>
                    <a:pt x="1168654" y="0"/>
                    <a:pt x="1169670" y="1016"/>
                    <a:pt x="1169670" y="2286"/>
                  </a:cubicBezTo>
                  <a:lnTo>
                    <a:pt x="1169670" y="1167384"/>
                  </a:lnTo>
                  <a:lnTo>
                    <a:pt x="1167384" y="1167384"/>
                  </a:lnTo>
                  <a:lnTo>
                    <a:pt x="1167384" y="1165098"/>
                  </a:lnTo>
                  <a:lnTo>
                    <a:pt x="2332482" y="1165098"/>
                  </a:lnTo>
                  <a:cubicBezTo>
                    <a:pt x="2333752" y="1165098"/>
                    <a:pt x="2334768" y="1166114"/>
                    <a:pt x="2334768" y="1167384"/>
                  </a:cubicBezTo>
                  <a:moveTo>
                    <a:pt x="2330196" y="1167384"/>
                  </a:moveTo>
                  <a:lnTo>
                    <a:pt x="2332482" y="1167384"/>
                  </a:lnTo>
                  <a:lnTo>
                    <a:pt x="2332482" y="1169670"/>
                  </a:lnTo>
                  <a:lnTo>
                    <a:pt x="1167384" y="1169670"/>
                  </a:lnTo>
                  <a:cubicBezTo>
                    <a:pt x="1166114" y="1169670"/>
                    <a:pt x="1165098" y="1168654"/>
                    <a:pt x="1165098" y="1167384"/>
                  </a:cubicBezTo>
                  <a:lnTo>
                    <a:pt x="1165098" y="2286"/>
                  </a:lnTo>
                  <a:lnTo>
                    <a:pt x="1167384" y="2286"/>
                  </a:lnTo>
                  <a:lnTo>
                    <a:pt x="1167384" y="4572"/>
                  </a:lnTo>
                  <a:cubicBezTo>
                    <a:pt x="525145" y="4572"/>
                    <a:pt x="4572" y="525145"/>
                    <a:pt x="4572" y="1167384"/>
                  </a:cubicBezTo>
                  <a:lnTo>
                    <a:pt x="2286" y="1167384"/>
                  </a:lnTo>
                  <a:lnTo>
                    <a:pt x="4572" y="1167384"/>
                  </a:lnTo>
                  <a:cubicBezTo>
                    <a:pt x="4572" y="1809496"/>
                    <a:pt x="525145" y="2330196"/>
                    <a:pt x="1167384" y="2330196"/>
                  </a:cubicBezTo>
                  <a:cubicBezTo>
                    <a:pt x="1809623" y="2330196"/>
                    <a:pt x="2330196" y="1809623"/>
                    <a:pt x="2330196" y="1167384"/>
                  </a:cubicBezTo>
                  <a:close/>
                </a:path>
              </a:pathLst>
            </a:custGeom>
            <a:solidFill>
              <a:srgbClr val="D2C39E"/>
            </a:solidFill>
          </p:spPr>
        </p:sp>
      </p:grpSp>
      <p:grpSp>
        <p:nvGrpSpPr>
          <p:cNvPr name="Group 6" id="6"/>
          <p:cNvGrpSpPr/>
          <p:nvPr/>
        </p:nvGrpSpPr>
        <p:grpSpPr>
          <a:xfrm rot="0">
            <a:off x="164736" y="7296"/>
            <a:ext cx="1846272" cy="1846272"/>
            <a:chOff x="0" y="0"/>
            <a:chExt cx="2461696" cy="2461696"/>
          </a:xfrm>
        </p:grpSpPr>
        <p:sp>
          <p:nvSpPr>
            <p:cNvPr name="Freeform 7" id="7"/>
            <p:cNvSpPr/>
            <p:nvPr/>
          </p:nvSpPr>
          <p:spPr>
            <a:xfrm flipH="false" flipV="false" rot="0">
              <a:off x="0" y="0"/>
              <a:ext cx="2461768" cy="2461768"/>
            </a:xfrm>
            <a:custGeom>
              <a:avLst/>
              <a:gdLst/>
              <a:ahLst/>
              <a:cxnLst/>
              <a:rect r="r" b="b" t="t" l="l"/>
              <a:pathLst>
                <a:path h="2461768" w="2461768">
                  <a:moveTo>
                    <a:pt x="0" y="1230884"/>
                  </a:moveTo>
                  <a:cubicBezTo>
                    <a:pt x="0" y="551053"/>
                    <a:pt x="551053" y="0"/>
                    <a:pt x="1230884" y="0"/>
                  </a:cubicBezTo>
                  <a:lnTo>
                    <a:pt x="1230884" y="19431"/>
                  </a:lnTo>
                  <a:lnTo>
                    <a:pt x="1230884" y="0"/>
                  </a:lnTo>
                  <a:cubicBezTo>
                    <a:pt x="1910715" y="0"/>
                    <a:pt x="2461768" y="551053"/>
                    <a:pt x="2461768" y="1230884"/>
                  </a:cubicBezTo>
                  <a:lnTo>
                    <a:pt x="2442210" y="1230884"/>
                  </a:lnTo>
                  <a:lnTo>
                    <a:pt x="2461641" y="1230884"/>
                  </a:lnTo>
                  <a:cubicBezTo>
                    <a:pt x="2461641" y="1910715"/>
                    <a:pt x="1910588" y="2461768"/>
                    <a:pt x="1230757" y="2461768"/>
                  </a:cubicBezTo>
                  <a:lnTo>
                    <a:pt x="1230757" y="2442210"/>
                  </a:lnTo>
                  <a:lnTo>
                    <a:pt x="1230757" y="2461641"/>
                  </a:lnTo>
                  <a:cubicBezTo>
                    <a:pt x="551053" y="2461641"/>
                    <a:pt x="0" y="1910588"/>
                    <a:pt x="0" y="1230884"/>
                  </a:cubicBezTo>
                  <a:lnTo>
                    <a:pt x="19431" y="1230884"/>
                  </a:lnTo>
                  <a:lnTo>
                    <a:pt x="38862" y="1230884"/>
                  </a:lnTo>
                  <a:lnTo>
                    <a:pt x="19431" y="1230884"/>
                  </a:lnTo>
                  <a:lnTo>
                    <a:pt x="0" y="1230884"/>
                  </a:lnTo>
                  <a:moveTo>
                    <a:pt x="38862" y="1230884"/>
                  </a:moveTo>
                  <a:cubicBezTo>
                    <a:pt x="38862" y="1241679"/>
                    <a:pt x="30099" y="1250315"/>
                    <a:pt x="19431" y="1250315"/>
                  </a:cubicBezTo>
                  <a:cubicBezTo>
                    <a:pt x="8763" y="1250315"/>
                    <a:pt x="0" y="1241552"/>
                    <a:pt x="0" y="1230884"/>
                  </a:cubicBezTo>
                  <a:cubicBezTo>
                    <a:pt x="0" y="1220216"/>
                    <a:pt x="8763" y="1211453"/>
                    <a:pt x="19431" y="1211453"/>
                  </a:cubicBezTo>
                  <a:cubicBezTo>
                    <a:pt x="30099" y="1211453"/>
                    <a:pt x="38862" y="1220216"/>
                    <a:pt x="38862" y="1230884"/>
                  </a:cubicBezTo>
                  <a:cubicBezTo>
                    <a:pt x="38862" y="1889125"/>
                    <a:pt x="572516" y="2422779"/>
                    <a:pt x="1230757" y="2422779"/>
                  </a:cubicBezTo>
                  <a:cubicBezTo>
                    <a:pt x="1888998" y="2422779"/>
                    <a:pt x="2422652" y="1889125"/>
                    <a:pt x="2422652" y="1230884"/>
                  </a:cubicBezTo>
                  <a:cubicBezTo>
                    <a:pt x="2422652" y="572643"/>
                    <a:pt x="1889125" y="38862"/>
                    <a:pt x="1230884" y="38862"/>
                  </a:cubicBezTo>
                  <a:lnTo>
                    <a:pt x="1230884" y="19431"/>
                  </a:lnTo>
                  <a:lnTo>
                    <a:pt x="1230884" y="38862"/>
                  </a:lnTo>
                  <a:cubicBezTo>
                    <a:pt x="572516" y="38862"/>
                    <a:pt x="38862" y="572516"/>
                    <a:pt x="38862" y="1230884"/>
                  </a:cubicBezTo>
                  <a:close/>
                </a:path>
              </a:pathLst>
            </a:custGeom>
            <a:solidFill>
              <a:srgbClr val="FFF6DB"/>
            </a:solidFill>
          </p:spPr>
        </p:sp>
      </p:grpSp>
      <p:grpSp>
        <p:nvGrpSpPr>
          <p:cNvPr name="Group 8" id="8"/>
          <p:cNvGrpSpPr>
            <a:grpSpLocks noChangeAspect="true"/>
          </p:cNvGrpSpPr>
          <p:nvPr/>
        </p:nvGrpSpPr>
        <p:grpSpPr>
          <a:xfrm rot="0">
            <a:off x="176256" y="1105920"/>
            <a:ext cx="1248000" cy="1248000"/>
            <a:chOff x="0" y="0"/>
            <a:chExt cx="1664000" cy="1664000"/>
          </a:xfrm>
        </p:grpSpPr>
        <p:sp>
          <p:nvSpPr>
            <p:cNvPr name="Freeform 9" id="9"/>
            <p:cNvSpPr/>
            <p:nvPr/>
          </p:nvSpPr>
          <p:spPr>
            <a:xfrm flipH="false" flipV="false" rot="0">
              <a:off x="0" y="0"/>
              <a:ext cx="1663954" cy="1663954"/>
            </a:xfrm>
            <a:custGeom>
              <a:avLst/>
              <a:gdLst/>
              <a:ahLst/>
              <a:cxnLst/>
              <a:rect r="r" b="b" t="t" l="l"/>
              <a:pathLst>
                <a:path h="1663954" w="1663954">
                  <a:moveTo>
                    <a:pt x="0" y="0"/>
                  </a:moveTo>
                  <a:lnTo>
                    <a:pt x="1663954" y="0"/>
                  </a:lnTo>
                  <a:lnTo>
                    <a:pt x="1663954" y="1663954"/>
                  </a:lnTo>
                  <a:lnTo>
                    <a:pt x="0" y="1663954"/>
                  </a:lnTo>
                  <a:lnTo>
                    <a:pt x="0" y="0"/>
                  </a:lnTo>
                  <a:close/>
                </a:path>
              </a:pathLst>
            </a:custGeom>
            <a:blipFill>
              <a:blip r:embed="rId3"/>
              <a:stretch>
                <a:fillRect l="0" t="0" r="-2" b="-2"/>
              </a:stretch>
            </a:blipFill>
          </p:spPr>
        </p:sp>
      </p:grpSp>
      <p:grpSp>
        <p:nvGrpSpPr>
          <p:cNvPr name="Group 10" id="10"/>
          <p:cNvGrpSpPr/>
          <p:nvPr/>
        </p:nvGrpSpPr>
        <p:grpSpPr>
          <a:xfrm rot="0">
            <a:off x="1080192" y="0"/>
            <a:ext cx="8673408" cy="7315200"/>
            <a:chOff x="0" y="0"/>
            <a:chExt cx="11564544" cy="9753600"/>
          </a:xfrm>
        </p:grpSpPr>
        <p:sp>
          <p:nvSpPr>
            <p:cNvPr name="Freeform 11" id="11"/>
            <p:cNvSpPr/>
            <p:nvPr/>
          </p:nvSpPr>
          <p:spPr>
            <a:xfrm flipH="false" flipV="false" rot="0">
              <a:off x="0" y="0"/>
              <a:ext cx="11564493" cy="9753600"/>
            </a:xfrm>
            <a:custGeom>
              <a:avLst/>
              <a:gdLst/>
              <a:ahLst/>
              <a:cxnLst/>
              <a:rect r="r" b="b" t="t" l="l"/>
              <a:pathLst>
                <a:path h="9753600" w="11564493">
                  <a:moveTo>
                    <a:pt x="0" y="0"/>
                  </a:moveTo>
                  <a:lnTo>
                    <a:pt x="11564493" y="0"/>
                  </a:lnTo>
                  <a:lnTo>
                    <a:pt x="11564493" y="9753600"/>
                  </a:lnTo>
                  <a:lnTo>
                    <a:pt x="0" y="9753600"/>
                  </a:lnTo>
                  <a:close/>
                </a:path>
              </a:pathLst>
            </a:custGeom>
            <a:solidFill>
              <a:srgbClr val="D2C39E"/>
            </a:solidFill>
          </p:spPr>
        </p:sp>
      </p:grpSp>
      <p:grpSp>
        <p:nvGrpSpPr>
          <p:cNvPr name="Group 12" id="12"/>
          <p:cNvGrpSpPr/>
          <p:nvPr/>
        </p:nvGrpSpPr>
        <p:grpSpPr>
          <a:xfrm rot="0">
            <a:off x="1082112" y="0"/>
            <a:ext cx="77952" cy="7315200"/>
            <a:chOff x="0" y="0"/>
            <a:chExt cx="103936" cy="9753600"/>
          </a:xfrm>
        </p:grpSpPr>
        <p:sp>
          <p:nvSpPr>
            <p:cNvPr name="Freeform 13" id="13"/>
            <p:cNvSpPr/>
            <p:nvPr/>
          </p:nvSpPr>
          <p:spPr>
            <a:xfrm flipH="false" flipV="false" rot="0">
              <a:off x="0" y="0"/>
              <a:ext cx="103886" cy="9753600"/>
            </a:xfrm>
            <a:custGeom>
              <a:avLst/>
              <a:gdLst/>
              <a:ahLst/>
              <a:cxnLst/>
              <a:rect r="r" b="b" t="t" l="l"/>
              <a:pathLst>
                <a:path h="9753600" w="103886">
                  <a:moveTo>
                    <a:pt x="0" y="0"/>
                  </a:moveTo>
                  <a:lnTo>
                    <a:pt x="103886" y="0"/>
                  </a:lnTo>
                  <a:lnTo>
                    <a:pt x="103886" y="9753600"/>
                  </a:lnTo>
                  <a:lnTo>
                    <a:pt x="0" y="9753600"/>
                  </a:lnTo>
                  <a:close/>
                </a:path>
              </a:pathLst>
            </a:custGeom>
            <a:solidFill>
              <a:srgbClr val="FFFFFF"/>
            </a:solidFill>
          </p:spPr>
        </p:sp>
      </p:grpSp>
      <p:grpSp>
        <p:nvGrpSpPr>
          <p:cNvPr name="Group 14" id="14"/>
          <p:cNvGrpSpPr>
            <a:grpSpLocks noChangeAspect="true"/>
          </p:cNvGrpSpPr>
          <p:nvPr/>
        </p:nvGrpSpPr>
        <p:grpSpPr>
          <a:xfrm rot="0">
            <a:off x="1449600" y="233856"/>
            <a:ext cx="8166912" cy="1391616"/>
            <a:chOff x="0" y="0"/>
            <a:chExt cx="10889216" cy="1855488"/>
          </a:xfrm>
        </p:grpSpPr>
        <p:sp>
          <p:nvSpPr>
            <p:cNvPr name="Freeform 15" id="15"/>
            <p:cNvSpPr/>
            <p:nvPr/>
          </p:nvSpPr>
          <p:spPr>
            <a:xfrm flipH="false" flipV="false" rot="0">
              <a:off x="0" y="0"/>
              <a:ext cx="10889234" cy="1855470"/>
            </a:xfrm>
            <a:custGeom>
              <a:avLst/>
              <a:gdLst/>
              <a:ahLst/>
              <a:cxnLst/>
              <a:rect r="r" b="b" t="t" l="l"/>
              <a:pathLst>
                <a:path h="1855470" w="10889234">
                  <a:moveTo>
                    <a:pt x="0" y="0"/>
                  </a:moveTo>
                  <a:lnTo>
                    <a:pt x="10889234" y="0"/>
                  </a:lnTo>
                  <a:lnTo>
                    <a:pt x="10889234" y="1855470"/>
                  </a:lnTo>
                  <a:lnTo>
                    <a:pt x="0" y="1855470"/>
                  </a:lnTo>
                  <a:lnTo>
                    <a:pt x="0" y="0"/>
                  </a:lnTo>
                  <a:close/>
                </a:path>
              </a:pathLst>
            </a:custGeom>
            <a:blipFill>
              <a:blip r:embed="rId4"/>
              <a:stretch>
                <a:fillRect l="-4" t="0" r="-4" b="0"/>
              </a:stretch>
            </a:blipFill>
          </p:spPr>
        </p:sp>
      </p:grpSp>
      <p:grpSp>
        <p:nvGrpSpPr>
          <p:cNvPr name="Group 16" id="16"/>
          <p:cNvGrpSpPr/>
          <p:nvPr/>
        </p:nvGrpSpPr>
        <p:grpSpPr>
          <a:xfrm rot="0">
            <a:off x="1530624" y="292992"/>
            <a:ext cx="7999488" cy="1219200"/>
            <a:chOff x="0" y="0"/>
            <a:chExt cx="10665984" cy="1625600"/>
          </a:xfrm>
        </p:grpSpPr>
        <p:sp>
          <p:nvSpPr>
            <p:cNvPr name="Freeform 17" id="17"/>
            <p:cNvSpPr/>
            <p:nvPr/>
          </p:nvSpPr>
          <p:spPr>
            <a:xfrm flipH="false" flipV="false" rot="0">
              <a:off x="0" y="0"/>
              <a:ext cx="10665984" cy="1625600"/>
            </a:xfrm>
            <a:custGeom>
              <a:avLst/>
              <a:gdLst/>
              <a:ahLst/>
              <a:cxnLst/>
              <a:rect r="r" b="b" t="t" l="l"/>
              <a:pathLst>
                <a:path h="1625600" w="10665984">
                  <a:moveTo>
                    <a:pt x="0" y="0"/>
                  </a:moveTo>
                  <a:lnTo>
                    <a:pt x="10665984" y="0"/>
                  </a:lnTo>
                  <a:lnTo>
                    <a:pt x="10665984" y="1625600"/>
                  </a:lnTo>
                  <a:lnTo>
                    <a:pt x="0" y="1625600"/>
                  </a:lnTo>
                  <a:close/>
                </a:path>
              </a:pathLst>
            </a:custGeom>
            <a:solidFill>
              <a:srgbClr val="000000">
                <a:alpha val="0"/>
              </a:srgbClr>
            </a:solidFill>
          </p:spPr>
        </p:sp>
        <p:sp>
          <p:nvSpPr>
            <p:cNvPr name="TextBox 18" id="18"/>
            <p:cNvSpPr txBox="true"/>
            <p:nvPr/>
          </p:nvSpPr>
          <p:spPr>
            <a:xfrm>
              <a:off x="0" y="-104775"/>
              <a:ext cx="10665984" cy="1730375"/>
            </a:xfrm>
            <a:prstGeom prst="rect">
              <a:avLst/>
            </a:prstGeom>
          </p:spPr>
          <p:txBody>
            <a:bodyPr anchor="ctr" rtlCol="false" tIns="0" lIns="0" bIns="0" rIns="0"/>
            <a:lstStyle/>
            <a:p>
              <a:pPr algn="ctr">
                <a:lnSpc>
                  <a:spcPts val="5503"/>
                </a:lnSpc>
              </a:pPr>
              <a:r>
                <a:rPr lang="en-US" sz="4586" spc="-1">
                  <a:solidFill>
                    <a:srgbClr val="000000"/>
                  </a:solidFill>
                  <a:latin typeface="Times New Roman"/>
                  <a:ea typeface="Times New Roman"/>
                  <a:cs typeface="Times New Roman"/>
                  <a:sym typeface="Times New Roman"/>
                </a:rPr>
                <a:t>Учинчи ғоя</a:t>
              </a:r>
            </a:p>
          </p:txBody>
        </p:sp>
      </p:grpSp>
      <p:grpSp>
        <p:nvGrpSpPr>
          <p:cNvPr name="Group 19" id="19"/>
          <p:cNvGrpSpPr>
            <a:grpSpLocks noChangeAspect="true"/>
          </p:cNvGrpSpPr>
          <p:nvPr/>
        </p:nvGrpSpPr>
        <p:grpSpPr>
          <a:xfrm rot="0">
            <a:off x="1398528" y="1364736"/>
            <a:ext cx="8355072" cy="5410176"/>
            <a:chOff x="0" y="0"/>
            <a:chExt cx="11140096" cy="7213568"/>
          </a:xfrm>
        </p:grpSpPr>
        <p:sp>
          <p:nvSpPr>
            <p:cNvPr name="Freeform 20" id="20"/>
            <p:cNvSpPr/>
            <p:nvPr/>
          </p:nvSpPr>
          <p:spPr>
            <a:xfrm flipH="false" flipV="false" rot="0">
              <a:off x="0" y="0"/>
              <a:ext cx="11140059" cy="7213600"/>
            </a:xfrm>
            <a:custGeom>
              <a:avLst/>
              <a:gdLst/>
              <a:ahLst/>
              <a:cxnLst/>
              <a:rect r="r" b="b" t="t" l="l"/>
              <a:pathLst>
                <a:path h="7213600" w="11140059">
                  <a:moveTo>
                    <a:pt x="0" y="0"/>
                  </a:moveTo>
                  <a:lnTo>
                    <a:pt x="11140059" y="0"/>
                  </a:lnTo>
                  <a:lnTo>
                    <a:pt x="11140059" y="7213600"/>
                  </a:lnTo>
                  <a:lnTo>
                    <a:pt x="0" y="7213600"/>
                  </a:lnTo>
                  <a:lnTo>
                    <a:pt x="0" y="0"/>
                  </a:lnTo>
                  <a:close/>
                </a:path>
              </a:pathLst>
            </a:custGeom>
            <a:solidFill>
              <a:srgbClr val="D2C39E"/>
            </a:solidFill>
            <a:ln w="12700">
              <a:solidFill>
                <a:srgbClr val="000000"/>
              </a:solidFill>
            </a:ln>
          </p:spPr>
        </p:sp>
      </p:grpSp>
      <p:sp>
        <p:nvSpPr>
          <p:cNvPr name="TextBox 21" id="21"/>
          <p:cNvSpPr txBox="true"/>
          <p:nvPr/>
        </p:nvSpPr>
        <p:spPr>
          <a:xfrm rot="0">
            <a:off x="1620624" y="1562673"/>
            <a:ext cx="7819488" cy="5055615"/>
          </a:xfrm>
          <a:prstGeom prst="rect">
            <a:avLst/>
          </a:prstGeom>
        </p:spPr>
        <p:txBody>
          <a:bodyPr anchor="t" rtlCol="false" tIns="0" lIns="0" bIns="0" rIns="0">
            <a:spAutoFit/>
          </a:bodyPr>
          <a:lstStyle/>
          <a:p>
            <a:pPr algn="just" marL="499755" indent="-249877" lvl="1">
              <a:lnSpc>
                <a:spcPts val="3456"/>
              </a:lnSpc>
              <a:buFont typeface="Arial"/>
              <a:buChar char="•"/>
            </a:pPr>
            <a:r>
              <a:rPr lang="en-US" sz="3200" spc="-1">
                <a:solidFill>
                  <a:srgbClr val="000000"/>
                </a:solidFill>
                <a:latin typeface="Times New Roman"/>
                <a:ea typeface="Times New Roman"/>
                <a:cs typeface="Times New Roman"/>
                <a:sym typeface="Times New Roman"/>
              </a:rPr>
              <a:t>Жанубий Туркманистонда бронза даврига оид Номозгоҳ маданияти очилганидан сўнг фанда ушбу маданият соҳибларини арийлар деб аталган. Жанубий Ўзбекистонда Сополли ва Жарқўтон, Шимолий Афғонистонда Даштли ёдгорликлари ўрганилгандан сўнг  бу ғоя янада кучайган. </a:t>
            </a:r>
          </a:p>
          <a:p>
            <a:pPr algn="just" marL="499755" indent="-249877" lvl="1">
              <a:lnSpc>
                <a:spcPts val="3456"/>
              </a:lnSpc>
            </a:pPr>
            <a:r>
              <a:rPr lang="en-US" sz="3200" spc="-1">
                <a:solidFill>
                  <a:srgbClr val="000000"/>
                </a:solidFill>
                <a:latin typeface="Times New Roman"/>
                <a:ea typeface="Times New Roman"/>
                <a:cs typeface="Times New Roman"/>
                <a:sym typeface="Times New Roman"/>
              </a:rPr>
              <a:t>    Адабиётлар:</a:t>
            </a:r>
          </a:p>
          <a:p>
            <a:pPr algn="just" marL="499755" indent="-249877" lvl="1">
              <a:lnSpc>
                <a:spcPts val="3456"/>
              </a:lnSpc>
            </a:pPr>
            <a:r>
              <a:rPr lang="en-US" sz="3200" spc="-1">
                <a:solidFill>
                  <a:srgbClr val="000000"/>
                </a:solidFill>
                <a:latin typeface="Times New Roman"/>
                <a:ea typeface="Times New Roman"/>
                <a:cs typeface="Times New Roman"/>
                <a:sym typeface="Times New Roman"/>
              </a:rPr>
              <a:t>1.Грантовский Э.А. Иран и иранцы до Ахеменидов. - М.: 1998. - С. 41.</a:t>
            </a:r>
          </a:p>
          <a:p>
            <a:pPr algn="l" marL="499755" indent="-249877" lvl="1">
              <a:lnSpc>
                <a:spcPts val="3456"/>
              </a:lnSpc>
            </a:pPr>
          </a:p>
        </p:txBody>
      </p:sp>
    </p:spTree>
  </p:cSld>
  <p:clrMapOvr>
    <a:masterClrMapping/>
  </p:clrMapOvr>
  <p:transition spd="fast">
    <p:fade/>
  </p:transition>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grpSp>
        <p:nvGrpSpPr>
          <p:cNvPr name="Group 3" id="3"/>
          <p:cNvGrpSpPr/>
          <p:nvPr/>
        </p:nvGrpSpPr>
        <p:grpSpPr>
          <a:xfrm rot="0">
            <a:off x="-872256" y="-872256"/>
            <a:ext cx="1751040" cy="1751040"/>
            <a:chOff x="0" y="0"/>
            <a:chExt cx="2334720" cy="2334720"/>
          </a:xfrm>
        </p:grpSpPr>
        <p:sp>
          <p:nvSpPr>
            <p:cNvPr name="Freeform 4" id="4"/>
            <p:cNvSpPr/>
            <p:nvPr/>
          </p:nvSpPr>
          <p:spPr>
            <a:xfrm flipH="false" flipV="false" rot="0">
              <a:off x="2286" y="2286"/>
              <a:ext cx="2330069" cy="2330196"/>
            </a:xfrm>
            <a:custGeom>
              <a:avLst/>
              <a:gdLst/>
              <a:ahLst/>
              <a:cxnLst/>
              <a:rect r="r" b="b" t="t" l="l"/>
              <a:pathLst>
                <a:path h="2330196" w="2330069">
                  <a:moveTo>
                    <a:pt x="2330069" y="1165098"/>
                  </a:moveTo>
                  <a:cubicBezTo>
                    <a:pt x="2330069" y="1808480"/>
                    <a:pt x="1808480" y="2330196"/>
                    <a:pt x="1164971" y="2330196"/>
                  </a:cubicBezTo>
                  <a:cubicBezTo>
                    <a:pt x="521462" y="2330196"/>
                    <a:pt x="0" y="1808480"/>
                    <a:pt x="0" y="1165098"/>
                  </a:cubicBezTo>
                  <a:cubicBezTo>
                    <a:pt x="0" y="521716"/>
                    <a:pt x="521589" y="0"/>
                    <a:pt x="1165098" y="0"/>
                  </a:cubicBezTo>
                  <a:lnTo>
                    <a:pt x="1165098" y="1165098"/>
                  </a:lnTo>
                  <a:close/>
                </a:path>
              </a:pathLst>
            </a:custGeom>
            <a:solidFill>
              <a:srgbClr val="FEFAF4">
                <a:alpha val="10588"/>
              </a:srgbClr>
            </a:solidFill>
          </p:spPr>
        </p:sp>
        <p:sp>
          <p:nvSpPr>
            <p:cNvPr name="Freeform 5" id="5"/>
            <p:cNvSpPr/>
            <p:nvPr/>
          </p:nvSpPr>
          <p:spPr>
            <a:xfrm flipH="false" flipV="false" rot="0">
              <a:off x="0" y="0"/>
              <a:ext cx="2334768" cy="2334768"/>
            </a:xfrm>
            <a:custGeom>
              <a:avLst/>
              <a:gdLst/>
              <a:ahLst/>
              <a:cxnLst/>
              <a:rect r="r" b="b" t="t" l="l"/>
              <a:pathLst>
                <a:path h="2334768" w="2334768">
                  <a:moveTo>
                    <a:pt x="2334768" y="1167384"/>
                  </a:moveTo>
                  <a:cubicBezTo>
                    <a:pt x="2334768" y="1812036"/>
                    <a:pt x="1812163" y="2334768"/>
                    <a:pt x="1167384" y="2334768"/>
                  </a:cubicBezTo>
                  <a:lnTo>
                    <a:pt x="1167384" y="2332482"/>
                  </a:lnTo>
                  <a:lnTo>
                    <a:pt x="1167384" y="2334768"/>
                  </a:lnTo>
                  <a:cubicBezTo>
                    <a:pt x="522605" y="2334768"/>
                    <a:pt x="0" y="1812036"/>
                    <a:pt x="0" y="1167384"/>
                  </a:cubicBezTo>
                  <a:cubicBezTo>
                    <a:pt x="0" y="522732"/>
                    <a:pt x="522605" y="0"/>
                    <a:pt x="1167384" y="0"/>
                  </a:cubicBezTo>
                  <a:cubicBezTo>
                    <a:pt x="1168654" y="0"/>
                    <a:pt x="1169670" y="1016"/>
                    <a:pt x="1169670" y="2286"/>
                  </a:cubicBezTo>
                  <a:lnTo>
                    <a:pt x="1169670" y="1167384"/>
                  </a:lnTo>
                  <a:lnTo>
                    <a:pt x="1167384" y="1167384"/>
                  </a:lnTo>
                  <a:lnTo>
                    <a:pt x="1167384" y="1165098"/>
                  </a:lnTo>
                  <a:lnTo>
                    <a:pt x="2332482" y="1165098"/>
                  </a:lnTo>
                  <a:cubicBezTo>
                    <a:pt x="2333752" y="1165098"/>
                    <a:pt x="2334768" y="1166114"/>
                    <a:pt x="2334768" y="1167384"/>
                  </a:cubicBezTo>
                  <a:moveTo>
                    <a:pt x="2330196" y="1167384"/>
                  </a:moveTo>
                  <a:lnTo>
                    <a:pt x="2332482" y="1167384"/>
                  </a:lnTo>
                  <a:lnTo>
                    <a:pt x="2332482" y="1169670"/>
                  </a:lnTo>
                  <a:lnTo>
                    <a:pt x="1167384" y="1169670"/>
                  </a:lnTo>
                  <a:cubicBezTo>
                    <a:pt x="1166114" y="1169670"/>
                    <a:pt x="1165098" y="1168654"/>
                    <a:pt x="1165098" y="1167384"/>
                  </a:cubicBezTo>
                  <a:lnTo>
                    <a:pt x="1165098" y="2286"/>
                  </a:lnTo>
                  <a:lnTo>
                    <a:pt x="1167384" y="2286"/>
                  </a:lnTo>
                  <a:lnTo>
                    <a:pt x="1167384" y="4572"/>
                  </a:lnTo>
                  <a:cubicBezTo>
                    <a:pt x="525145" y="4572"/>
                    <a:pt x="4572" y="525145"/>
                    <a:pt x="4572" y="1167384"/>
                  </a:cubicBezTo>
                  <a:lnTo>
                    <a:pt x="2286" y="1167384"/>
                  </a:lnTo>
                  <a:lnTo>
                    <a:pt x="4572" y="1167384"/>
                  </a:lnTo>
                  <a:cubicBezTo>
                    <a:pt x="4572" y="1809496"/>
                    <a:pt x="525145" y="2330196"/>
                    <a:pt x="1167384" y="2330196"/>
                  </a:cubicBezTo>
                  <a:cubicBezTo>
                    <a:pt x="1809623" y="2330196"/>
                    <a:pt x="2330196" y="1809623"/>
                    <a:pt x="2330196" y="1167384"/>
                  </a:cubicBezTo>
                  <a:close/>
                </a:path>
              </a:pathLst>
            </a:custGeom>
            <a:solidFill>
              <a:srgbClr val="D2C39E"/>
            </a:solidFill>
          </p:spPr>
        </p:sp>
      </p:grpSp>
      <p:grpSp>
        <p:nvGrpSpPr>
          <p:cNvPr name="Group 6" id="6"/>
          <p:cNvGrpSpPr/>
          <p:nvPr/>
        </p:nvGrpSpPr>
        <p:grpSpPr>
          <a:xfrm rot="0">
            <a:off x="164736" y="7296"/>
            <a:ext cx="1846272" cy="1846272"/>
            <a:chOff x="0" y="0"/>
            <a:chExt cx="2461696" cy="2461696"/>
          </a:xfrm>
        </p:grpSpPr>
        <p:sp>
          <p:nvSpPr>
            <p:cNvPr name="Freeform 7" id="7"/>
            <p:cNvSpPr/>
            <p:nvPr/>
          </p:nvSpPr>
          <p:spPr>
            <a:xfrm flipH="false" flipV="false" rot="0">
              <a:off x="0" y="0"/>
              <a:ext cx="2461768" cy="2461768"/>
            </a:xfrm>
            <a:custGeom>
              <a:avLst/>
              <a:gdLst/>
              <a:ahLst/>
              <a:cxnLst/>
              <a:rect r="r" b="b" t="t" l="l"/>
              <a:pathLst>
                <a:path h="2461768" w="2461768">
                  <a:moveTo>
                    <a:pt x="0" y="1230884"/>
                  </a:moveTo>
                  <a:cubicBezTo>
                    <a:pt x="0" y="551053"/>
                    <a:pt x="551053" y="0"/>
                    <a:pt x="1230884" y="0"/>
                  </a:cubicBezTo>
                  <a:lnTo>
                    <a:pt x="1230884" y="19431"/>
                  </a:lnTo>
                  <a:lnTo>
                    <a:pt x="1230884" y="0"/>
                  </a:lnTo>
                  <a:cubicBezTo>
                    <a:pt x="1910715" y="0"/>
                    <a:pt x="2461768" y="551053"/>
                    <a:pt x="2461768" y="1230884"/>
                  </a:cubicBezTo>
                  <a:lnTo>
                    <a:pt x="2442210" y="1230884"/>
                  </a:lnTo>
                  <a:lnTo>
                    <a:pt x="2461641" y="1230884"/>
                  </a:lnTo>
                  <a:cubicBezTo>
                    <a:pt x="2461641" y="1910715"/>
                    <a:pt x="1910588" y="2461768"/>
                    <a:pt x="1230757" y="2461768"/>
                  </a:cubicBezTo>
                  <a:lnTo>
                    <a:pt x="1230757" y="2442210"/>
                  </a:lnTo>
                  <a:lnTo>
                    <a:pt x="1230757" y="2461641"/>
                  </a:lnTo>
                  <a:cubicBezTo>
                    <a:pt x="551053" y="2461641"/>
                    <a:pt x="0" y="1910588"/>
                    <a:pt x="0" y="1230884"/>
                  </a:cubicBezTo>
                  <a:lnTo>
                    <a:pt x="19431" y="1230884"/>
                  </a:lnTo>
                  <a:lnTo>
                    <a:pt x="38862" y="1230884"/>
                  </a:lnTo>
                  <a:lnTo>
                    <a:pt x="19431" y="1230884"/>
                  </a:lnTo>
                  <a:lnTo>
                    <a:pt x="0" y="1230884"/>
                  </a:lnTo>
                  <a:moveTo>
                    <a:pt x="38862" y="1230884"/>
                  </a:moveTo>
                  <a:cubicBezTo>
                    <a:pt x="38862" y="1241679"/>
                    <a:pt x="30099" y="1250315"/>
                    <a:pt x="19431" y="1250315"/>
                  </a:cubicBezTo>
                  <a:cubicBezTo>
                    <a:pt x="8763" y="1250315"/>
                    <a:pt x="0" y="1241552"/>
                    <a:pt x="0" y="1230884"/>
                  </a:cubicBezTo>
                  <a:cubicBezTo>
                    <a:pt x="0" y="1220216"/>
                    <a:pt x="8763" y="1211453"/>
                    <a:pt x="19431" y="1211453"/>
                  </a:cubicBezTo>
                  <a:cubicBezTo>
                    <a:pt x="30099" y="1211453"/>
                    <a:pt x="38862" y="1220216"/>
                    <a:pt x="38862" y="1230884"/>
                  </a:cubicBezTo>
                  <a:cubicBezTo>
                    <a:pt x="38862" y="1889125"/>
                    <a:pt x="572516" y="2422779"/>
                    <a:pt x="1230757" y="2422779"/>
                  </a:cubicBezTo>
                  <a:cubicBezTo>
                    <a:pt x="1888998" y="2422779"/>
                    <a:pt x="2422652" y="1889125"/>
                    <a:pt x="2422652" y="1230884"/>
                  </a:cubicBezTo>
                  <a:cubicBezTo>
                    <a:pt x="2422652" y="572643"/>
                    <a:pt x="1889125" y="38862"/>
                    <a:pt x="1230884" y="38862"/>
                  </a:cubicBezTo>
                  <a:lnTo>
                    <a:pt x="1230884" y="19431"/>
                  </a:lnTo>
                  <a:lnTo>
                    <a:pt x="1230884" y="38862"/>
                  </a:lnTo>
                  <a:cubicBezTo>
                    <a:pt x="572516" y="38862"/>
                    <a:pt x="38862" y="572516"/>
                    <a:pt x="38862" y="1230884"/>
                  </a:cubicBezTo>
                  <a:close/>
                </a:path>
              </a:pathLst>
            </a:custGeom>
            <a:solidFill>
              <a:srgbClr val="FFF6DB"/>
            </a:solidFill>
          </p:spPr>
        </p:sp>
      </p:grpSp>
      <p:grpSp>
        <p:nvGrpSpPr>
          <p:cNvPr name="Group 8" id="8"/>
          <p:cNvGrpSpPr>
            <a:grpSpLocks noChangeAspect="true"/>
          </p:cNvGrpSpPr>
          <p:nvPr/>
        </p:nvGrpSpPr>
        <p:grpSpPr>
          <a:xfrm rot="0">
            <a:off x="176256" y="1105920"/>
            <a:ext cx="1248000" cy="1248000"/>
            <a:chOff x="0" y="0"/>
            <a:chExt cx="1664000" cy="1664000"/>
          </a:xfrm>
        </p:grpSpPr>
        <p:sp>
          <p:nvSpPr>
            <p:cNvPr name="Freeform 9" id="9"/>
            <p:cNvSpPr/>
            <p:nvPr/>
          </p:nvSpPr>
          <p:spPr>
            <a:xfrm flipH="false" flipV="false" rot="0">
              <a:off x="0" y="0"/>
              <a:ext cx="1663954" cy="1663954"/>
            </a:xfrm>
            <a:custGeom>
              <a:avLst/>
              <a:gdLst/>
              <a:ahLst/>
              <a:cxnLst/>
              <a:rect r="r" b="b" t="t" l="l"/>
              <a:pathLst>
                <a:path h="1663954" w="1663954">
                  <a:moveTo>
                    <a:pt x="0" y="0"/>
                  </a:moveTo>
                  <a:lnTo>
                    <a:pt x="1663954" y="0"/>
                  </a:lnTo>
                  <a:lnTo>
                    <a:pt x="1663954" y="1663954"/>
                  </a:lnTo>
                  <a:lnTo>
                    <a:pt x="0" y="1663954"/>
                  </a:lnTo>
                  <a:lnTo>
                    <a:pt x="0" y="0"/>
                  </a:lnTo>
                  <a:close/>
                </a:path>
              </a:pathLst>
            </a:custGeom>
            <a:blipFill>
              <a:blip r:embed="rId3"/>
              <a:stretch>
                <a:fillRect l="0" t="0" r="-2" b="-2"/>
              </a:stretch>
            </a:blipFill>
          </p:spPr>
        </p:sp>
      </p:grpSp>
      <p:grpSp>
        <p:nvGrpSpPr>
          <p:cNvPr name="Group 10" id="10"/>
          <p:cNvGrpSpPr/>
          <p:nvPr/>
        </p:nvGrpSpPr>
        <p:grpSpPr>
          <a:xfrm rot="0">
            <a:off x="1080192" y="0"/>
            <a:ext cx="8673408" cy="7315200"/>
            <a:chOff x="0" y="0"/>
            <a:chExt cx="11564544" cy="9753600"/>
          </a:xfrm>
        </p:grpSpPr>
        <p:sp>
          <p:nvSpPr>
            <p:cNvPr name="Freeform 11" id="11"/>
            <p:cNvSpPr/>
            <p:nvPr/>
          </p:nvSpPr>
          <p:spPr>
            <a:xfrm flipH="false" flipV="false" rot="0">
              <a:off x="0" y="0"/>
              <a:ext cx="11564493" cy="9753600"/>
            </a:xfrm>
            <a:custGeom>
              <a:avLst/>
              <a:gdLst/>
              <a:ahLst/>
              <a:cxnLst/>
              <a:rect r="r" b="b" t="t" l="l"/>
              <a:pathLst>
                <a:path h="9753600" w="11564493">
                  <a:moveTo>
                    <a:pt x="0" y="0"/>
                  </a:moveTo>
                  <a:lnTo>
                    <a:pt x="11564493" y="0"/>
                  </a:lnTo>
                  <a:lnTo>
                    <a:pt x="11564493" y="9753600"/>
                  </a:lnTo>
                  <a:lnTo>
                    <a:pt x="0" y="9753600"/>
                  </a:lnTo>
                  <a:close/>
                </a:path>
              </a:pathLst>
            </a:custGeom>
            <a:solidFill>
              <a:srgbClr val="D2C39E"/>
            </a:solidFill>
          </p:spPr>
        </p:sp>
      </p:grpSp>
      <p:grpSp>
        <p:nvGrpSpPr>
          <p:cNvPr name="Group 12" id="12"/>
          <p:cNvGrpSpPr/>
          <p:nvPr/>
        </p:nvGrpSpPr>
        <p:grpSpPr>
          <a:xfrm rot="0">
            <a:off x="1082112" y="0"/>
            <a:ext cx="77952" cy="7315200"/>
            <a:chOff x="0" y="0"/>
            <a:chExt cx="103936" cy="9753600"/>
          </a:xfrm>
        </p:grpSpPr>
        <p:sp>
          <p:nvSpPr>
            <p:cNvPr name="Freeform 13" id="13"/>
            <p:cNvSpPr/>
            <p:nvPr/>
          </p:nvSpPr>
          <p:spPr>
            <a:xfrm flipH="false" flipV="false" rot="0">
              <a:off x="0" y="0"/>
              <a:ext cx="103886" cy="9753600"/>
            </a:xfrm>
            <a:custGeom>
              <a:avLst/>
              <a:gdLst/>
              <a:ahLst/>
              <a:cxnLst/>
              <a:rect r="r" b="b" t="t" l="l"/>
              <a:pathLst>
                <a:path h="9753600" w="103886">
                  <a:moveTo>
                    <a:pt x="0" y="0"/>
                  </a:moveTo>
                  <a:lnTo>
                    <a:pt x="103886" y="0"/>
                  </a:lnTo>
                  <a:lnTo>
                    <a:pt x="103886" y="9753600"/>
                  </a:lnTo>
                  <a:lnTo>
                    <a:pt x="0" y="9753600"/>
                  </a:lnTo>
                  <a:close/>
                </a:path>
              </a:pathLst>
            </a:custGeom>
            <a:solidFill>
              <a:srgbClr val="FFFFFF"/>
            </a:solidFill>
          </p:spPr>
        </p:sp>
      </p:grpSp>
      <p:grpSp>
        <p:nvGrpSpPr>
          <p:cNvPr name="Group 14" id="14"/>
          <p:cNvGrpSpPr/>
          <p:nvPr/>
        </p:nvGrpSpPr>
        <p:grpSpPr>
          <a:xfrm rot="0">
            <a:off x="533376" y="152064"/>
            <a:ext cx="8778240" cy="457344"/>
            <a:chOff x="0" y="0"/>
            <a:chExt cx="11704320" cy="609792"/>
          </a:xfrm>
        </p:grpSpPr>
        <p:sp>
          <p:nvSpPr>
            <p:cNvPr name="Freeform 15" id="15"/>
            <p:cNvSpPr/>
            <p:nvPr/>
          </p:nvSpPr>
          <p:spPr>
            <a:xfrm flipH="false" flipV="false" rot="0">
              <a:off x="0" y="0"/>
              <a:ext cx="11704320" cy="609792"/>
            </a:xfrm>
            <a:custGeom>
              <a:avLst/>
              <a:gdLst/>
              <a:ahLst/>
              <a:cxnLst/>
              <a:rect r="r" b="b" t="t" l="l"/>
              <a:pathLst>
                <a:path h="609792" w="11704320">
                  <a:moveTo>
                    <a:pt x="0" y="0"/>
                  </a:moveTo>
                  <a:lnTo>
                    <a:pt x="11704320" y="0"/>
                  </a:lnTo>
                  <a:lnTo>
                    <a:pt x="11704320" y="609792"/>
                  </a:lnTo>
                  <a:lnTo>
                    <a:pt x="0" y="609792"/>
                  </a:lnTo>
                  <a:close/>
                </a:path>
              </a:pathLst>
            </a:custGeom>
            <a:solidFill>
              <a:srgbClr val="000000">
                <a:alpha val="0"/>
              </a:srgbClr>
            </a:solidFill>
          </p:spPr>
        </p:sp>
        <p:sp>
          <p:nvSpPr>
            <p:cNvPr name="TextBox 16" id="16"/>
            <p:cNvSpPr txBox="true"/>
            <p:nvPr/>
          </p:nvSpPr>
          <p:spPr>
            <a:xfrm>
              <a:off x="0" y="-57150"/>
              <a:ext cx="11704320" cy="666942"/>
            </a:xfrm>
            <a:prstGeom prst="rect">
              <a:avLst/>
            </a:prstGeom>
          </p:spPr>
          <p:txBody>
            <a:bodyPr anchor="ctr" rtlCol="false" tIns="0" lIns="0" bIns="0" rIns="0"/>
            <a:lstStyle/>
            <a:p>
              <a:pPr algn="ctr">
                <a:lnSpc>
                  <a:spcPts val="2944"/>
                </a:lnSpc>
              </a:pPr>
              <a:r>
                <a:rPr lang="en-US" sz="2453" spc="-1">
                  <a:solidFill>
                    <a:srgbClr val="572314"/>
                  </a:solidFill>
                  <a:latin typeface="Times New Roman"/>
                  <a:ea typeface="Times New Roman"/>
                  <a:cs typeface="Times New Roman"/>
                  <a:sym typeface="Times New Roman"/>
                </a:rPr>
                <a:t>Андронова маданияти ашёлари</a:t>
              </a:r>
            </a:p>
          </p:txBody>
        </p:sp>
      </p:grpSp>
      <p:grpSp>
        <p:nvGrpSpPr>
          <p:cNvPr name="Group 17" id="17"/>
          <p:cNvGrpSpPr>
            <a:grpSpLocks noChangeAspect="true"/>
          </p:cNvGrpSpPr>
          <p:nvPr/>
        </p:nvGrpSpPr>
        <p:grpSpPr>
          <a:xfrm rot="0">
            <a:off x="1252224" y="731520"/>
            <a:ext cx="8329344" cy="6162875"/>
            <a:chOff x="0" y="0"/>
            <a:chExt cx="11785216" cy="8719872"/>
          </a:xfrm>
        </p:grpSpPr>
        <p:sp>
          <p:nvSpPr>
            <p:cNvPr name="Freeform 18" id="18"/>
            <p:cNvSpPr/>
            <p:nvPr/>
          </p:nvSpPr>
          <p:spPr>
            <a:xfrm flipH="false" flipV="false" rot="0">
              <a:off x="0" y="0"/>
              <a:ext cx="11785219" cy="8719820"/>
            </a:xfrm>
            <a:custGeom>
              <a:avLst/>
              <a:gdLst/>
              <a:ahLst/>
              <a:cxnLst/>
              <a:rect r="r" b="b" t="t" l="l"/>
              <a:pathLst>
                <a:path h="8719820" w="11785219">
                  <a:moveTo>
                    <a:pt x="0" y="0"/>
                  </a:moveTo>
                  <a:lnTo>
                    <a:pt x="11785219" y="0"/>
                  </a:lnTo>
                  <a:lnTo>
                    <a:pt x="11785219" y="8719820"/>
                  </a:lnTo>
                  <a:lnTo>
                    <a:pt x="0" y="8719820"/>
                  </a:lnTo>
                  <a:lnTo>
                    <a:pt x="0" y="0"/>
                  </a:lnTo>
                  <a:close/>
                </a:path>
              </a:pathLst>
            </a:custGeom>
            <a:blipFill>
              <a:blip r:embed="rId4"/>
              <a:stretch>
                <a:fillRect l="0" t="-4955" r="0" b="-4956"/>
              </a:stretch>
            </a:blipFill>
          </p:spPr>
        </p:sp>
      </p:grpSp>
    </p:spTree>
  </p:cSld>
  <p:clrMapOvr>
    <a:masterClrMapping/>
  </p:clrMapOvr>
  <p:transition spd="fast">
    <p:fade/>
  </p:transition>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grpSp>
        <p:nvGrpSpPr>
          <p:cNvPr name="Group 3" id="3"/>
          <p:cNvGrpSpPr/>
          <p:nvPr/>
        </p:nvGrpSpPr>
        <p:grpSpPr>
          <a:xfrm rot="0">
            <a:off x="-872256" y="-872256"/>
            <a:ext cx="1751040" cy="1751040"/>
            <a:chOff x="0" y="0"/>
            <a:chExt cx="2334720" cy="2334720"/>
          </a:xfrm>
        </p:grpSpPr>
        <p:sp>
          <p:nvSpPr>
            <p:cNvPr name="Freeform 4" id="4"/>
            <p:cNvSpPr/>
            <p:nvPr/>
          </p:nvSpPr>
          <p:spPr>
            <a:xfrm flipH="false" flipV="false" rot="0">
              <a:off x="2286" y="2286"/>
              <a:ext cx="2330069" cy="2330196"/>
            </a:xfrm>
            <a:custGeom>
              <a:avLst/>
              <a:gdLst/>
              <a:ahLst/>
              <a:cxnLst/>
              <a:rect r="r" b="b" t="t" l="l"/>
              <a:pathLst>
                <a:path h="2330196" w="2330069">
                  <a:moveTo>
                    <a:pt x="2330069" y="1165098"/>
                  </a:moveTo>
                  <a:cubicBezTo>
                    <a:pt x="2330069" y="1808480"/>
                    <a:pt x="1808480" y="2330196"/>
                    <a:pt x="1164971" y="2330196"/>
                  </a:cubicBezTo>
                  <a:cubicBezTo>
                    <a:pt x="521462" y="2330196"/>
                    <a:pt x="0" y="1808480"/>
                    <a:pt x="0" y="1165098"/>
                  </a:cubicBezTo>
                  <a:cubicBezTo>
                    <a:pt x="0" y="521716"/>
                    <a:pt x="521589" y="0"/>
                    <a:pt x="1165098" y="0"/>
                  </a:cubicBezTo>
                  <a:lnTo>
                    <a:pt x="1165098" y="1165098"/>
                  </a:lnTo>
                  <a:close/>
                </a:path>
              </a:pathLst>
            </a:custGeom>
            <a:solidFill>
              <a:srgbClr val="FEFAF4">
                <a:alpha val="10588"/>
              </a:srgbClr>
            </a:solidFill>
          </p:spPr>
        </p:sp>
        <p:sp>
          <p:nvSpPr>
            <p:cNvPr name="Freeform 5" id="5"/>
            <p:cNvSpPr/>
            <p:nvPr/>
          </p:nvSpPr>
          <p:spPr>
            <a:xfrm flipH="false" flipV="false" rot="0">
              <a:off x="0" y="0"/>
              <a:ext cx="2334768" cy="2334768"/>
            </a:xfrm>
            <a:custGeom>
              <a:avLst/>
              <a:gdLst/>
              <a:ahLst/>
              <a:cxnLst/>
              <a:rect r="r" b="b" t="t" l="l"/>
              <a:pathLst>
                <a:path h="2334768" w="2334768">
                  <a:moveTo>
                    <a:pt x="2334768" y="1167384"/>
                  </a:moveTo>
                  <a:cubicBezTo>
                    <a:pt x="2334768" y="1812036"/>
                    <a:pt x="1812163" y="2334768"/>
                    <a:pt x="1167384" y="2334768"/>
                  </a:cubicBezTo>
                  <a:lnTo>
                    <a:pt x="1167384" y="2332482"/>
                  </a:lnTo>
                  <a:lnTo>
                    <a:pt x="1167384" y="2334768"/>
                  </a:lnTo>
                  <a:cubicBezTo>
                    <a:pt x="522605" y="2334768"/>
                    <a:pt x="0" y="1812036"/>
                    <a:pt x="0" y="1167384"/>
                  </a:cubicBezTo>
                  <a:cubicBezTo>
                    <a:pt x="0" y="522732"/>
                    <a:pt x="522605" y="0"/>
                    <a:pt x="1167384" y="0"/>
                  </a:cubicBezTo>
                  <a:cubicBezTo>
                    <a:pt x="1168654" y="0"/>
                    <a:pt x="1169670" y="1016"/>
                    <a:pt x="1169670" y="2286"/>
                  </a:cubicBezTo>
                  <a:lnTo>
                    <a:pt x="1169670" y="1167384"/>
                  </a:lnTo>
                  <a:lnTo>
                    <a:pt x="1167384" y="1167384"/>
                  </a:lnTo>
                  <a:lnTo>
                    <a:pt x="1167384" y="1165098"/>
                  </a:lnTo>
                  <a:lnTo>
                    <a:pt x="2332482" y="1165098"/>
                  </a:lnTo>
                  <a:cubicBezTo>
                    <a:pt x="2333752" y="1165098"/>
                    <a:pt x="2334768" y="1166114"/>
                    <a:pt x="2334768" y="1167384"/>
                  </a:cubicBezTo>
                  <a:moveTo>
                    <a:pt x="2330196" y="1167384"/>
                  </a:moveTo>
                  <a:lnTo>
                    <a:pt x="2332482" y="1167384"/>
                  </a:lnTo>
                  <a:lnTo>
                    <a:pt x="2332482" y="1169670"/>
                  </a:lnTo>
                  <a:lnTo>
                    <a:pt x="1167384" y="1169670"/>
                  </a:lnTo>
                  <a:cubicBezTo>
                    <a:pt x="1166114" y="1169670"/>
                    <a:pt x="1165098" y="1168654"/>
                    <a:pt x="1165098" y="1167384"/>
                  </a:cubicBezTo>
                  <a:lnTo>
                    <a:pt x="1165098" y="2286"/>
                  </a:lnTo>
                  <a:lnTo>
                    <a:pt x="1167384" y="2286"/>
                  </a:lnTo>
                  <a:lnTo>
                    <a:pt x="1167384" y="4572"/>
                  </a:lnTo>
                  <a:cubicBezTo>
                    <a:pt x="525145" y="4572"/>
                    <a:pt x="4572" y="525145"/>
                    <a:pt x="4572" y="1167384"/>
                  </a:cubicBezTo>
                  <a:lnTo>
                    <a:pt x="2286" y="1167384"/>
                  </a:lnTo>
                  <a:lnTo>
                    <a:pt x="4572" y="1167384"/>
                  </a:lnTo>
                  <a:cubicBezTo>
                    <a:pt x="4572" y="1809496"/>
                    <a:pt x="525145" y="2330196"/>
                    <a:pt x="1167384" y="2330196"/>
                  </a:cubicBezTo>
                  <a:cubicBezTo>
                    <a:pt x="1809623" y="2330196"/>
                    <a:pt x="2330196" y="1809623"/>
                    <a:pt x="2330196" y="1167384"/>
                  </a:cubicBezTo>
                  <a:close/>
                </a:path>
              </a:pathLst>
            </a:custGeom>
            <a:solidFill>
              <a:srgbClr val="D2C39E"/>
            </a:solidFill>
          </p:spPr>
        </p:sp>
      </p:grpSp>
      <p:grpSp>
        <p:nvGrpSpPr>
          <p:cNvPr name="Group 6" id="6"/>
          <p:cNvGrpSpPr/>
          <p:nvPr/>
        </p:nvGrpSpPr>
        <p:grpSpPr>
          <a:xfrm rot="0">
            <a:off x="164736" y="7296"/>
            <a:ext cx="1846272" cy="1846272"/>
            <a:chOff x="0" y="0"/>
            <a:chExt cx="2461696" cy="2461696"/>
          </a:xfrm>
        </p:grpSpPr>
        <p:sp>
          <p:nvSpPr>
            <p:cNvPr name="Freeform 7" id="7"/>
            <p:cNvSpPr/>
            <p:nvPr/>
          </p:nvSpPr>
          <p:spPr>
            <a:xfrm flipH="false" flipV="false" rot="0">
              <a:off x="0" y="0"/>
              <a:ext cx="2461768" cy="2461768"/>
            </a:xfrm>
            <a:custGeom>
              <a:avLst/>
              <a:gdLst/>
              <a:ahLst/>
              <a:cxnLst/>
              <a:rect r="r" b="b" t="t" l="l"/>
              <a:pathLst>
                <a:path h="2461768" w="2461768">
                  <a:moveTo>
                    <a:pt x="0" y="1230884"/>
                  </a:moveTo>
                  <a:cubicBezTo>
                    <a:pt x="0" y="551053"/>
                    <a:pt x="551053" y="0"/>
                    <a:pt x="1230884" y="0"/>
                  </a:cubicBezTo>
                  <a:lnTo>
                    <a:pt x="1230884" y="19431"/>
                  </a:lnTo>
                  <a:lnTo>
                    <a:pt x="1230884" y="0"/>
                  </a:lnTo>
                  <a:cubicBezTo>
                    <a:pt x="1910715" y="0"/>
                    <a:pt x="2461768" y="551053"/>
                    <a:pt x="2461768" y="1230884"/>
                  </a:cubicBezTo>
                  <a:lnTo>
                    <a:pt x="2442210" y="1230884"/>
                  </a:lnTo>
                  <a:lnTo>
                    <a:pt x="2461641" y="1230884"/>
                  </a:lnTo>
                  <a:cubicBezTo>
                    <a:pt x="2461641" y="1910715"/>
                    <a:pt x="1910588" y="2461768"/>
                    <a:pt x="1230757" y="2461768"/>
                  </a:cubicBezTo>
                  <a:lnTo>
                    <a:pt x="1230757" y="2442210"/>
                  </a:lnTo>
                  <a:lnTo>
                    <a:pt x="1230757" y="2461641"/>
                  </a:lnTo>
                  <a:cubicBezTo>
                    <a:pt x="551053" y="2461641"/>
                    <a:pt x="0" y="1910588"/>
                    <a:pt x="0" y="1230884"/>
                  </a:cubicBezTo>
                  <a:lnTo>
                    <a:pt x="19431" y="1230884"/>
                  </a:lnTo>
                  <a:lnTo>
                    <a:pt x="38862" y="1230884"/>
                  </a:lnTo>
                  <a:lnTo>
                    <a:pt x="19431" y="1230884"/>
                  </a:lnTo>
                  <a:lnTo>
                    <a:pt x="0" y="1230884"/>
                  </a:lnTo>
                  <a:moveTo>
                    <a:pt x="38862" y="1230884"/>
                  </a:moveTo>
                  <a:cubicBezTo>
                    <a:pt x="38862" y="1241679"/>
                    <a:pt x="30099" y="1250315"/>
                    <a:pt x="19431" y="1250315"/>
                  </a:cubicBezTo>
                  <a:cubicBezTo>
                    <a:pt x="8763" y="1250315"/>
                    <a:pt x="0" y="1241552"/>
                    <a:pt x="0" y="1230884"/>
                  </a:cubicBezTo>
                  <a:cubicBezTo>
                    <a:pt x="0" y="1220216"/>
                    <a:pt x="8763" y="1211453"/>
                    <a:pt x="19431" y="1211453"/>
                  </a:cubicBezTo>
                  <a:cubicBezTo>
                    <a:pt x="30099" y="1211453"/>
                    <a:pt x="38862" y="1220216"/>
                    <a:pt x="38862" y="1230884"/>
                  </a:cubicBezTo>
                  <a:cubicBezTo>
                    <a:pt x="38862" y="1889125"/>
                    <a:pt x="572516" y="2422779"/>
                    <a:pt x="1230757" y="2422779"/>
                  </a:cubicBezTo>
                  <a:cubicBezTo>
                    <a:pt x="1888998" y="2422779"/>
                    <a:pt x="2422652" y="1889125"/>
                    <a:pt x="2422652" y="1230884"/>
                  </a:cubicBezTo>
                  <a:cubicBezTo>
                    <a:pt x="2422652" y="572643"/>
                    <a:pt x="1889125" y="38862"/>
                    <a:pt x="1230884" y="38862"/>
                  </a:cubicBezTo>
                  <a:lnTo>
                    <a:pt x="1230884" y="19431"/>
                  </a:lnTo>
                  <a:lnTo>
                    <a:pt x="1230884" y="38862"/>
                  </a:lnTo>
                  <a:cubicBezTo>
                    <a:pt x="572516" y="38862"/>
                    <a:pt x="38862" y="572516"/>
                    <a:pt x="38862" y="1230884"/>
                  </a:cubicBezTo>
                  <a:close/>
                </a:path>
              </a:pathLst>
            </a:custGeom>
            <a:solidFill>
              <a:srgbClr val="FFF6DB"/>
            </a:solidFill>
          </p:spPr>
        </p:sp>
      </p:grpSp>
      <p:grpSp>
        <p:nvGrpSpPr>
          <p:cNvPr name="Group 8" id="8"/>
          <p:cNvGrpSpPr>
            <a:grpSpLocks noChangeAspect="true"/>
          </p:cNvGrpSpPr>
          <p:nvPr/>
        </p:nvGrpSpPr>
        <p:grpSpPr>
          <a:xfrm rot="0">
            <a:off x="176256" y="1105920"/>
            <a:ext cx="1248000" cy="1248000"/>
            <a:chOff x="0" y="0"/>
            <a:chExt cx="1664000" cy="1664000"/>
          </a:xfrm>
        </p:grpSpPr>
        <p:sp>
          <p:nvSpPr>
            <p:cNvPr name="Freeform 9" id="9"/>
            <p:cNvSpPr/>
            <p:nvPr/>
          </p:nvSpPr>
          <p:spPr>
            <a:xfrm flipH="false" flipV="false" rot="0">
              <a:off x="0" y="0"/>
              <a:ext cx="1663954" cy="1663954"/>
            </a:xfrm>
            <a:custGeom>
              <a:avLst/>
              <a:gdLst/>
              <a:ahLst/>
              <a:cxnLst/>
              <a:rect r="r" b="b" t="t" l="l"/>
              <a:pathLst>
                <a:path h="1663954" w="1663954">
                  <a:moveTo>
                    <a:pt x="0" y="0"/>
                  </a:moveTo>
                  <a:lnTo>
                    <a:pt x="1663954" y="0"/>
                  </a:lnTo>
                  <a:lnTo>
                    <a:pt x="1663954" y="1663954"/>
                  </a:lnTo>
                  <a:lnTo>
                    <a:pt x="0" y="1663954"/>
                  </a:lnTo>
                  <a:lnTo>
                    <a:pt x="0" y="0"/>
                  </a:lnTo>
                  <a:close/>
                </a:path>
              </a:pathLst>
            </a:custGeom>
            <a:blipFill>
              <a:blip r:embed="rId3"/>
              <a:stretch>
                <a:fillRect l="0" t="0" r="-2" b="-2"/>
              </a:stretch>
            </a:blipFill>
          </p:spPr>
        </p:sp>
      </p:grpSp>
      <p:grpSp>
        <p:nvGrpSpPr>
          <p:cNvPr name="Group 10" id="10"/>
          <p:cNvGrpSpPr/>
          <p:nvPr/>
        </p:nvGrpSpPr>
        <p:grpSpPr>
          <a:xfrm rot="0">
            <a:off x="1080192" y="0"/>
            <a:ext cx="8673408" cy="7315200"/>
            <a:chOff x="0" y="0"/>
            <a:chExt cx="11564544" cy="9753600"/>
          </a:xfrm>
        </p:grpSpPr>
        <p:sp>
          <p:nvSpPr>
            <p:cNvPr name="Freeform 11" id="11"/>
            <p:cNvSpPr/>
            <p:nvPr/>
          </p:nvSpPr>
          <p:spPr>
            <a:xfrm flipH="false" flipV="false" rot="0">
              <a:off x="0" y="0"/>
              <a:ext cx="11564493" cy="9753600"/>
            </a:xfrm>
            <a:custGeom>
              <a:avLst/>
              <a:gdLst/>
              <a:ahLst/>
              <a:cxnLst/>
              <a:rect r="r" b="b" t="t" l="l"/>
              <a:pathLst>
                <a:path h="9753600" w="11564493">
                  <a:moveTo>
                    <a:pt x="0" y="0"/>
                  </a:moveTo>
                  <a:lnTo>
                    <a:pt x="11564493" y="0"/>
                  </a:lnTo>
                  <a:lnTo>
                    <a:pt x="11564493" y="9753600"/>
                  </a:lnTo>
                  <a:lnTo>
                    <a:pt x="0" y="9753600"/>
                  </a:lnTo>
                  <a:close/>
                </a:path>
              </a:pathLst>
            </a:custGeom>
            <a:solidFill>
              <a:srgbClr val="FFFFFF"/>
            </a:solidFill>
          </p:spPr>
        </p:sp>
      </p:grpSp>
      <p:grpSp>
        <p:nvGrpSpPr>
          <p:cNvPr name="Group 12" id="12"/>
          <p:cNvGrpSpPr/>
          <p:nvPr/>
        </p:nvGrpSpPr>
        <p:grpSpPr>
          <a:xfrm rot="0">
            <a:off x="1082112" y="0"/>
            <a:ext cx="77952" cy="7315200"/>
            <a:chOff x="0" y="0"/>
            <a:chExt cx="103936" cy="9753600"/>
          </a:xfrm>
        </p:grpSpPr>
        <p:sp>
          <p:nvSpPr>
            <p:cNvPr name="Freeform 13" id="13"/>
            <p:cNvSpPr/>
            <p:nvPr/>
          </p:nvSpPr>
          <p:spPr>
            <a:xfrm flipH="false" flipV="false" rot="0">
              <a:off x="0" y="0"/>
              <a:ext cx="103886" cy="9753600"/>
            </a:xfrm>
            <a:custGeom>
              <a:avLst/>
              <a:gdLst/>
              <a:ahLst/>
              <a:cxnLst/>
              <a:rect r="r" b="b" t="t" l="l"/>
              <a:pathLst>
                <a:path h="9753600" w="103886">
                  <a:moveTo>
                    <a:pt x="0" y="0"/>
                  </a:moveTo>
                  <a:lnTo>
                    <a:pt x="103886" y="0"/>
                  </a:lnTo>
                  <a:lnTo>
                    <a:pt x="103886" y="9753600"/>
                  </a:lnTo>
                  <a:lnTo>
                    <a:pt x="0" y="9753600"/>
                  </a:lnTo>
                  <a:close/>
                </a:path>
              </a:pathLst>
            </a:custGeom>
            <a:solidFill>
              <a:srgbClr val="FFFFFF"/>
            </a:solidFill>
          </p:spPr>
        </p:sp>
      </p:grpSp>
      <p:grpSp>
        <p:nvGrpSpPr>
          <p:cNvPr name="Group 14" id="14"/>
          <p:cNvGrpSpPr>
            <a:grpSpLocks noChangeAspect="true"/>
          </p:cNvGrpSpPr>
          <p:nvPr/>
        </p:nvGrpSpPr>
        <p:grpSpPr>
          <a:xfrm rot="0">
            <a:off x="-221952" y="233856"/>
            <a:ext cx="9911040" cy="1391616"/>
            <a:chOff x="0" y="0"/>
            <a:chExt cx="13214720" cy="1855488"/>
          </a:xfrm>
        </p:grpSpPr>
        <p:sp>
          <p:nvSpPr>
            <p:cNvPr name="Freeform 15" id="15"/>
            <p:cNvSpPr/>
            <p:nvPr/>
          </p:nvSpPr>
          <p:spPr>
            <a:xfrm flipH="false" flipV="false" rot="0">
              <a:off x="0" y="0"/>
              <a:ext cx="13214731" cy="1855470"/>
            </a:xfrm>
            <a:custGeom>
              <a:avLst/>
              <a:gdLst/>
              <a:ahLst/>
              <a:cxnLst/>
              <a:rect r="r" b="b" t="t" l="l"/>
              <a:pathLst>
                <a:path h="1855470" w="13214731">
                  <a:moveTo>
                    <a:pt x="0" y="0"/>
                  </a:moveTo>
                  <a:lnTo>
                    <a:pt x="13214731" y="0"/>
                  </a:lnTo>
                  <a:lnTo>
                    <a:pt x="13214731" y="1855470"/>
                  </a:lnTo>
                  <a:lnTo>
                    <a:pt x="0" y="1855470"/>
                  </a:lnTo>
                  <a:lnTo>
                    <a:pt x="0" y="0"/>
                  </a:lnTo>
                  <a:close/>
                </a:path>
              </a:pathLst>
            </a:custGeom>
            <a:solidFill>
              <a:srgbClr val="5CE1E6"/>
            </a:solidFill>
            <a:ln w="12700">
              <a:solidFill>
                <a:srgbClr val="000000"/>
              </a:solidFill>
            </a:ln>
          </p:spPr>
        </p:sp>
      </p:grpSp>
      <p:grpSp>
        <p:nvGrpSpPr>
          <p:cNvPr name="Group 16" id="16"/>
          <p:cNvGrpSpPr/>
          <p:nvPr/>
        </p:nvGrpSpPr>
        <p:grpSpPr>
          <a:xfrm rot="0">
            <a:off x="152448" y="292992"/>
            <a:ext cx="9448704" cy="1219200"/>
            <a:chOff x="0" y="0"/>
            <a:chExt cx="12598272" cy="1625600"/>
          </a:xfrm>
        </p:grpSpPr>
        <p:sp>
          <p:nvSpPr>
            <p:cNvPr name="Freeform 17" id="17"/>
            <p:cNvSpPr/>
            <p:nvPr/>
          </p:nvSpPr>
          <p:spPr>
            <a:xfrm flipH="false" flipV="false" rot="0">
              <a:off x="0" y="0"/>
              <a:ext cx="12598272" cy="1625600"/>
            </a:xfrm>
            <a:custGeom>
              <a:avLst/>
              <a:gdLst/>
              <a:ahLst/>
              <a:cxnLst/>
              <a:rect r="r" b="b" t="t" l="l"/>
              <a:pathLst>
                <a:path h="1625600" w="12598272">
                  <a:moveTo>
                    <a:pt x="0" y="0"/>
                  </a:moveTo>
                  <a:lnTo>
                    <a:pt x="12598272" y="0"/>
                  </a:lnTo>
                  <a:lnTo>
                    <a:pt x="12598272" y="1625600"/>
                  </a:lnTo>
                  <a:lnTo>
                    <a:pt x="0" y="1625600"/>
                  </a:lnTo>
                  <a:close/>
                </a:path>
              </a:pathLst>
            </a:custGeom>
            <a:solidFill>
              <a:srgbClr val="000000">
                <a:alpha val="0"/>
              </a:srgbClr>
            </a:solidFill>
          </p:spPr>
        </p:sp>
        <p:sp>
          <p:nvSpPr>
            <p:cNvPr name="TextBox 18" id="18"/>
            <p:cNvSpPr txBox="true"/>
            <p:nvPr/>
          </p:nvSpPr>
          <p:spPr>
            <a:xfrm>
              <a:off x="0" y="-104775"/>
              <a:ext cx="12598272" cy="1730375"/>
            </a:xfrm>
            <a:prstGeom prst="rect">
              <a:avLst/>
            </a:prstGeom>
          </p:spPr>
          <p:txBody>
            <a:bodyPr anchor="ctr" rtlCol="false" tIns="0" lIns="0" bIns="0" rIns="0"/>
            <a:lstStyle/>
            <a:p>
              <a:pPr algn="l">
                <a:lnSpc>
                  <a:spcPts val="5503"/>
                </a:lnSpc>
              </a:pPr>
              <a:r>
                <a:rPr lang="en-US" sz="4586" spc="-1">
                  <a:solidFill>
                    <a:srgbClr val="000000"/>
                  </a:solidFill>
                  <a:latin typeface="Times New Roman"/>
                  <a:ea typeface="Times New Roman"/>
                  <a:cs typeface="Times New Roman"/>
                  <a:sym typeface="Times New Roman"/>
                </a:rPr>
                <a:t>Тўртинчи ғоя</a:t>
              </a:r>
            </a:p>
          </p:txBody>
        </p:sp>
      </p:grpSp>
      <p:grpSp>
        <p:nvGrpSpPr>
          <p:cNvPr name="Group 19" id="19"/>
          <p:cNvGrpSpPr>
            <a:grpSpLocks noChangeAspect="true"/>
          </p:cNvGrpSpPr>
          <p:nvPr/>
        </p:nvGrpSpPr>
        <p:grpSpPr>
          <a:xfrm rot="0">
            <a:off x="64512" y="1573248"/>
            <a:ext cx="9760128" cy="5703168"/>
            <a:chOff x="0" y="0"/>
            <a:chExt cx="13013504" cy="7604224"/>
          </a:xfrm>
        </p:grpSpPr>
        <p:sp>
          <p:nvSpPr>
            <p:cNvPr name="Freeform 20" id="20"/>
            <p:cNvSpPr/>
            <p:nvPr/>
          </p:nvSpPr>
          <p:spPr>
            <a:xfrm flipH="false" flipV="false" rot="0">
              <a:off x="0" y="0"/>
              <a:ext cx="13013562" cy="7604252"/>
            </a:xfrm>
            <a:custGeom>
              <a:avLst/>
              <a:gdLst/>
              <a:ahLst/>
              <a:cxnLst/>
              <a:rect r="r" b="b" t="t" l="l"/>
              <a:pathLst>
                <a:path h="7604252" w="13013562">
                  <a:moveTo>
                    <a:pt x="0" y="0"/>
                  </a:moveTo>
                  <a:lnTo>
                    <a:pt x="13013562" y="0"/>
                  </a:lnTo>
                  <a:lnTo>
                    <a:pt x="13013562" y="7604252"/>
                  </a:lnTo>
                  <a:lnTo>
                    <a:pt x="0" y="7604252"/>
                  </a:lnTo>
                  <a:lnTo>
                    <a:pt x="0" y="0"/>
                  </a:lnTo>
                  <a:close/>
                </a:path>
              </a:pathLst>
            </a:custGeom>
            <a:solidFill>
              <a:srgbClr val="F6E5BA"/>
            </a:solidFill>
            <a:ln w="12700">
              <a:solidFill>
                <a:srgbClr val="000000"/>
              </a:solidFill>
            </a:ln>
          </p:spPr>
        </p:sp>
      </p:grpSp>
      <p:sp>
        <p:nvSpPr>
          <p:cNvPr name="TextBox 21" id="21"/>
          <p:cNvSpPr txBox="true"/>
          <p:nvPr/>
        </p:nvSpPr>
        <p:spPr>
          <a:xfrm rot="0">
            <a:off x="343752" y="2114100"/>
            <a:ext cx="8779632" cy="4049469"/>
          </a:xfrm>
          <a:prstGeom prst="rect">
            <a:avLst/>
          </a:prstGeom>
        </p:spPr>
        <p:txBody>
          <a:bodyPr anchor="t" rtlCol="false" tIns="0" lIns="0" bIns="0" rIns="0">
            <a:spAutoFit/>
          </a:bodyPr>
          <a:lstStyle/>
          <a:p>
            <a:pPr algn="just" marL="511880" indent="-255940" lvl="1">
              <a:lnSpc>
                <a:spcPts val="3935"/>
              </a:lnSpc>
              <a:buFont typeface="Arial"/>
              <a:buChar char="•"/>
            </a:pPr>
            <a:r>
              <a:rPr lang="en-US" sz="3279" spc="-1">
                <a:solidFill>
                  <a:srgbClr val="000000"/>
                </a:solidFill>
                <a:latin typeface="Times New Roman"/>
                <a:ea typeface="Times New Roman"/>
                <a:cs typeface="Times New Roman"/>
                <a:sym typeface="Times New Roman"/>
              </a:rPr>
              <a:t>Э.В. Ртвеладзе Ўрта Осиёнинг бронза даври аҳолиси қайси тилга мансублигини Каспийдан Помиргача бўлган ҳудуддан қидириш керак, дейди ва Ўрта Осиё аҳолиси бронза даврида хуррит тилли бўлган деган ғояни илгари суради</a:t>
            </a:r>
            <a:r>
              <a:rPr lang="en-US" sz="3279" spc="-1">
                <a:solidFill>
                  <a:srgbClr val="000000"/>
                </a:solidFill>
                <a:latin typeface="Times New Roman"/>
                <a:ea typeface="Times New Roman"/>
                <a:cs typeface="Times New Roman"/>
                <a:sym typeface="Times New Roman"/>
              </a:rPr>
              <a:t>.</a:t>
            </a:r>
          </a:p>
          <a:p>
            <a:pPr algn="l" marL="526041" indent="-263021" lvl="1">
              <a:lnSpc>
                <a:spcPts val="3935"/>
              </a:lnSpc>
            </a:pPr>
          </a:p>
        </p:txBody>
      </p:sp>
    </p:spTree>
  </p:cSld>
  <p:clrMapOvr>
    <a:masterClrMapping/>
  </p:clrMapOvr>
  <p:transition spd="fast">
    <p:fade/>
  </p:transition>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grpSp>
        <p:nvGrpSpPr>
          <p:cNvPr name="Group 3" id="3"/>
          <p:cNvGrpSpPr/>
          <p:nvPr/>
        </p:nvGrpSpPr>
        <p:grpSpPr>
          <a:xfrm rot="0">
            <a:off x="-872256" y="-872256"/>
            <a:ext cx="1751040" cy="1751040"/>
            <a:chOff x="0" y="0"/>
            <a:chExt cx="2334720" cy="2334720"/>
          </a:xfrm>
        </p:grpSpPr>
        <p:sp>
          <p:nvSpPr>
            <p:cNvPr name="Freeform 4" id="4"/>
            <p:cNvSpPr/>
            <p:nvPr/>
          </p:nvSpPr>
          <p:spPr>
            <a:xfrm flipH="false" flipV="false" rot="0">
              <a:off x="2286" y="2286"/>
              <a:ext cx="2330069" cy="2330196"/>
            </a:xfrm>
            <a:custGeom>
              <a:avLst/>
              <a:gdLst/>
              <a:ahLst/>
              <a:cxnLst/>
              <a:rect r="r" b="b" t="t" l="l"/>
              <a:pathLst>
                <a:path h="2330196" w="2330069">
                  <a:moveTo>
                    <a:pt x="2330069" y="1165098"/>
                  </a:moveTo>
                  <a:cubicBezTo>
                    <a:pt x="2330069" y="1808480"/>
                    <a:pt x="1808480" y="2330196"/>
                    <a:pt x="1164971" y="2330196"/>
                  </a:cubicBezTo>
                  <a:cubicBezTo>
                    <a:pt x="521462" y="2330196"/>
                    <a:pt x="0" y="1808480"/>
                    <a:pt x="0" y="1165098"/>
                  </a:cubicBezTo>
                  <a:cubicBezTo>
                    <a:pt x="0" y="521716"/>
                    <a:pt x="521589" y="0"/>
                    <a:pt x="1165098" y="0"/>
                  </a:cubicBezTo>
                  <a:lnTo>
                    <a:pt x="1165098" y="1165098"/>
                  </a:lnTo>
                  <a:close/>
                </a:path>
              </a:pathLst>
            </a:custGeom>
            <a:solidFill>
              <a:srgbClr val="FEFAF4">
                <a:alpha val="10588"/>
              </a:srgbClr>
            </a:solidFill>
          </p:spPr>
        </p:sp>
        <p:sp>
          <p:nvSpPr>
            <p:cNvPr name="Freeform 5" id="5"/>
            <p:cNvSpPr/>
            <p:nvPr/>
          </p:nvSpPr>
          <p:spPr>
            <a:xfrm flipH="false" flipV="false" rot="0">
              <a:off x="0" y="0"/>
              <a:ext cx="2334768" cy="2334768"/>
            </a:xfrm>
            <a:custGeom>
              <a:avLst/>
              <a:gdLst/>
              <a:ahLst/>
              <a:cxnLst/>
              <a:rect r="r" b="b" t="t" l="l"/>
              <a:pathLst>
                <a:path h="2334768" w="2334768">
                  <a:moveTo>
                    <a:pt x="2334768" y="1167384"/>
                  </a:moveTo>
                  <a:cubicBezTo>
                    <a:pt x="2334768" y="1812036"/>
                    <a:pt x="1812163" y="2334768"/>
                    <a:pt x="1167384" y="2334768"/>
                  </a:cubicBezTo>
                  <a:lnTo>
                    <a:pt x="1167384" y="2332482"/>
                  </a:lnTo>
                  <a:lnTo>
                    <a:pt x="1167384" y="2334768"/>
                  </a:lnTo>
                  <a:cubicBezTo>
                    <a:pt x="522605" y="2334768"/>
                    <a:pt x="0" y="1812036"/>
                    <a:pt x="0" y="1167384"/>
                  </a:cubicBezTo>
                  <a:cubicBezTo>
                    <a:pt x="0" y="522732"/>
                    <a:pt x="522605" y="0"/>
                    <a:pt x="1167384" y="0"/>
                  </a:cubicBezTo>
                  <a:cubicBezTo>
                    <a:pt x="1168654" y="0"/>
                    <a:pt x="1169670" y="1016"/>
                    <a:pt x="1169670" y="2286"/>
                  </a:cubicBezTo>
                  <a:lnTo>
                    <a:pt x="1169670" y="1167384"/>
                  </a:lnTo>
                  <a:lnTo>
                    <a:pt x="1167384" y="1167384"/>
                  </a:lnTo>
                  <a:lnTo>
                    <a:pt x="1167384" y="1165098"/>
                  </a:lnTo>
                  <a:lnTo>
                    <a:pt x="2332482" y="1165098"/>
                  </a:lnTo>
                  <a:cubicBezTo>
                    <a:pt x="2333752" y="1165098"/>
                    <a:pt x="2334768" y="1166114"/>
                    <a:pt x="2334768" y="1167384"/>
                  </a:cubicBezTo>
                  <a:moveTo>
                    <a:pt x="2330196" y="1167384"/>
                  </a:moveTo>
                  <a:lnTo>
                    <a:pt x="2332482" y="1167384"/>
                  </a:lnTo>
                  <a:lnTo>
                    <a:pt x="2332482" y="1169670"/>
                  </a:lnTo>
                  <a:lnTo>
                    <a:pt x="1167384" y="1169670"/>
                  </a:lnTo>
                  <a:cubicBezTo>
                    <a:pt x="1166114" y="1169670"/>
                    <a:pt x="1165098" y="1168654"/>
                    <a:pt x="1165098" y="1167384"/>
                  </a:cubicBezTo>
                  <a:lnTo>
                    <a:pt x="1165098" y="2286"/>
                  </a:lnTo>
                  <a:lnTo>
                    <a:pt x="1167384" y="2286"/>
                  </a:lnTo>
                  <a:lnTo>
                    <a:pt x="1167384" y="4572"/>
                  </a:lnTo>
                  <a:cubicBezTo>
                    <a:pt x="525145" y="4572"/>
                    <a:pt x="4572" y="525145"/>
                    <a:pt x="4572" y="1167384"/>
                  </a:cubicBezTo>
                  <a:lnTo>
                    <a:pt x="2286" y="1167384"/>
                  </a:lnTo>
                  <a:lnTo>
                    <a:pt x="4572" y="1167384"/>
                  </a:lnTo>
                  <a:cubicBezTo>
                    <a:pt x="4572" y="1809496"/>
                    <a:pt x="525145" y="2330196"/>
                    <a:pt x="1167384" y="2330196"/>
                  </a:cubicBezTo>
                  <a:cubicBezTo>
                    <a:pt x="1809623" y="2330196"/>
                    <a:pt x="2330196" y="1809623"/>
                    <a:pt x="2330196" y="1167384"/>
                  </a:cubicBezTo>
                  <a:close/>
                </a:path>
              </a:pathLst>
            </a:custGeom>
            <a:solidFill>
              <a:srgbClr val="D2C39E"/>
            </a:solidFill>
          </p:spPr>
        </p:sp>
      </p:grpSp>
      <p:grpSp>
        <p:nvGrpSpPr>
          <p:cNvPr name="Group 6" id="6"/>
          <p:cNvGrpSpPr/>
          <p:nvPr/>
        </p:nvGrpSpPr>
        <p:grpSpPr>
          <a:xfrm rot="0">
            <a:off x="164736" y="7296"/>
            <a:ext cx="1846272" cy="1846272"/>
            <a:chOff x="0" y="0"/>
            <a:chExt cx="2461696" cy="2461696"/>
          </a:xfrm>
        </p:grpSpPr>
        <p:sp>
          <p:nvSpPr>
            <p:cNvPr name="Freeform 7" id="7"/>
            <p:cNvSpPr/>
            <p:nvPr/>
          </p:nvSpPr>
          <p:spPr>
            <a:xfrm flipH="false" flipV="false" rot="0">
              <a:off x="0" y="0"/>
              <a:ext cx="2461768" cy="2461768"/>
            </a:xfrm>
            <a:custGeom>
              <a:avLst/>
              <a:gdLst/>
              <a:ahLst/>
              <a:cxnLst/>
              <a:rect r="r" b="b" t="t" l="l"/>
              <a:pathLst>
                <a:path h="2461768" w="2461768">
                  <a:moveTo>
                    <a:pt x="0" y="1230884"/>
                  </a:moveTo>
                  <a:cubicBezTo>
                    <a:pt x="0" y="551053"/>
                    <a:pt x="551053" y="0"/>
                    <a:pt x="1230884" y="0"/>
                  </a:cubicBezTo>
                  <a:lnTo>
                    <a:pt x="1230884" y="19431"/>
                  </a:lnTo>
                  <a:lnTo>
                    <a:pt x="1230884" y="0"/>
                  </a:lnTo>
                  <a:cubicBezTo>
                    <a:pt x="1910715" y="0"/>
                    <a:pt x="2461768" y="551053"/>
                    <a:pt x="2461768" y="1230884"/>
                  </a:cubicBezTo>
                  <a:lnTo>
                    <a:pt x="2442210" y="1230884"/>
                  </a:lnTo>
                  <a:lnTo>
                    <a:pt x="2461641" y="1230884"/>
                  </a:lnTo>
                  <a:cubicBezTo>
                    <a:pt x="2461641" y="1910715"/>
                    <a:pt x="1910588" y="2461768"/>
                    <a:pt x="1230757" y="2461768"/>
                  </a:cubicBezTo>
                  <a:lnTo>
                    <a:pt x="1230757" y="2442210"/>
                  </a:lnTo>
                  <a:lnTo>
                    <a:pt x="1230757" y="2461641"/>
                  </a:lnTo>
                  <a:cubicBezTo>
                    <a:pt x="551053" y="2461641"/>
                    <a:pt x="0" y="1910588"/>
                    <a:pt x="0" y="1230884"/>
                  </a:cubicBezTo>
                  <a:lnTo>
                    <a:pt x="19431" y="1230884"/>
                  </a:lnTo>
                  <a:lnTo>
                    <a:pt x="38862" y="1230884"/>
                  </a:lnTo>
                  <a:lnTo>
                    <a:pt x="19431" y="1230884"/>
                  </a:lnTo>
                  <a:lnTo>
                    <a:pt x="0" y="1230884"/>
                  </a:lnTo>
                  <a:moveTo>
                    <a:pt x="38862" y="1230884"/>
                  </a:moveTo>
                  <a:cubicBezTo>
                    <a:pt x="38862" y="1241679"/>
                    <a:pt x="30099" y="1250315"/>
                    <a:pt x="19431" y="1250315"/>
                  </a:cubicBezTo>
                  <a:cubicBezTo>
                    <a:pt x="8763" y="1250315"/>
                    <a:pt x="0" y="1241552"/>
                    <a:pt x="0" y="1230884"/>
                  </a:cubicBezTo>
                  <a:cubicBezTo>
                    <a:pt x="0" y="1220216"/>
                    <a:pt x="8763" y="1211453"/>
                    <a:pt x="19431" y="1211453"/>
                  </a:cubicBezTo>
                  <a:cubicBezTo>
                    <a:pt x="30099" y="1211453"/>
                    <a:pt x="38862" y="1220216"/>
                    <a:pt x="38862" y="1230884"/>
                  </a:cubicBezTo>
                  <a:cubicBezTo>
                    <a:pt x="38862" y="1889125"/>
                    <a:pt x="572516" y="2422779"/>
                    <a:pt x="1230757" y="2422779"/>
                  </a:cubicBezTo>
                  <a:cubicBezTo>
                    <a:pt x="1888998" y="2422779"/>
                    <a:pt x="2422652" y="1889125"/>
                    <a:pt x="2422652" y="1230884"/>
                  </a:cubicBezTo>
                  <a:cubicBezTo>
                    <a:pt x="2422652" y="572643"/>
                    <a:pt x="1889125" y="38862"/>
                    <a:pt x="1230884" y="38862"/>
                  </a:cubicBezTo>
                  <a:lnTo>
                    <a:pt x="1230884" y="19431"/>
                  </a:lnTo>
                  <a:lnTo>
                    <a:pt x="1230884" y="38862"/>
                  </a:lnTo>
                  <a:cubicBezTo>
                    <a:pt x="572516" y="38862"/>
                    <a:pt x="38862" y="572516"/>
                    <a:pt x="38862" y="1230884"/>
                  </a:cubicBezTo>
                  <a:close/>
                </a:path>
              </a:pathLst>
            </a:custGeom>
            <a:solidFill>
              <a:srgbClr val="FFF6DB"/>
            </a:solidFill>
          </p:spPr>
        </p:sp>
      </p:grpSp>
      <p:grpSp>
        <p:nvGrpSpPr>
          <p:cNvPr name="Group 8" id="8"/>
          <p:cNvGrpSpPr>
            <a:grpSpLocks noChangeAspect="true"/>
          </p:cNvGrpSpPr>
          <p:nvPr/>
        </p:nvGrpSpPr>
        <p:grpSpPr>
          <a:xfrm rot="0">
            <a:off x="176256" y="1105920"/>
            <a:ext cx="1248000" cy="1248000"/>
            <a:chOff x="0" y="0"/>
            <a:chExt cx="1664000" cy="1664000"/>
          </a:xfrm>
        </p:grpSpPr>
        <p:sp>
          <p:nvSpPr>
            <p:cNvPr name="Freeform 9" id="9"/>
            <p:cNvSpPr/>
            <p:nvPr/>
          </p:nvSpPr>
          <p:spPr>
            <a:xfrm flipH="false" flipV="false" rot="0">
              <a:off x="0" y="0"/>
              <a:ext cx="1663954" cy="1663954"/>
            </a:xfrm>
            <a:custGeom>
              <a:avLst/>
              <a:gdLst/>
              <a:ahLst/>
              <a:cxnLst/>
              <a:rect r="r" b="b" t="t" l="l"/>
              <a:pathLst>
                <a:path h="1663954" w="1663954">
                  <a:moveTo>
                    <a:pt x="0" y="0"/>
                  </a:moveTo>
                  <a:lnTo>
                    <a:pt x="1663954" y="0"/>
                  </a:lnTo>
                  <a:lnTo>
                    <a:pt x="1663954" y="1663954"/>
                  </a:lnTo>
                  <a:lnTo>
                    <a:pt x="0" y="1663954"/>
                  </a:lnTo>
                  <a:lnTo>
                    <a:pt x="0" y="0"/>
                  </a:lnTo>
                  <a:close/>
                </a:path>
              </a:pathLst>
            </a:custGeom>
            <a:blipFill>
              <a:blip r:embed="rId3"/>
              <a:stretch>
                <a:fillRect l="0" t="0" r="-2" b="-2"/>
              </a:stretch>
            </a:blipFill>
          </p:spPr>
        </p:sp>
      </p:grpSp>
      <p:grpSp>
        <p:nvGrpSpPr>
          <p:cNvPr name="Group 10" id="10"/>
          <p:cNvGrpSpPr/>
          <p:nvPr/>
        </p:nvGrpSpPr>
        <p:grpSpPr>
          <a:xfrm rot="0">
            <a:off x="1080192" y="0"/>
            <a:ext cx="8673408" cy="7315200"/>
            <a:chOff x="0" y="0"/>
            <a:chExt cx="11564544" cy="9753600"/>
          </a:xfrm>
        </p:grpSpPr>
        <p:sp>
          <p:nvSpPr>
            <p:cNvPr name="Freeform 11" id="11"/>
            <p:cNvSpPr/>
            <p:nvPr/>
          </p:nvSpPr>
          <p:spPr>
            <a:xfrm flipH="false" flipV="false" rot="0">
              <a:off x="0" y="0"/>
              <a:ext cx="11564493" cy="9753600"/>
            </a:xfrm>
            <a:custGeom>
              <a:avLst/>
              <a:gdLst/>
              <a:ahLst/>
              <a:cxnLst/>
              <a:rect r="r" b="b" t="t" l="l"/>
              <a:pathLst>
                <a:path h="9753600" w="11564493">
                  <a:moveTo>
                    <a:pt x="0" y="0"/>
                  </a:moveTo>
                  <a:lnTo>
                    <a:pt x="11564493" y="0"/>
                  </a:lnTo>
                  <a:lnTo>
                    <a:pt x="11564493" y="9753600"/>
                  </a:lnTo>
                  <a:lnTo>
                    <a:pt x="0" y="9753600"/>
                  </a:lnTo>
                  <a:close/>
                </a:path>
              </a:pathLst>
            </a:custGeom>
            <a:solidFill>
              <a:srgbClr val="FFFFFF"/>
            </a:solidFill>
          </p:spPr>
        </p:sp>
      </p:grpSp>
      <p:grpSp>
        <p:nvGrpSpPr>
          <p:cNvPr name="Group 12" id="12"/>
          <p:cNvGrpSpPr/>
          <p:nvPr/>
        </p:nvGrpSpPr>
        <p:grpSpPr>
          <a:xfrm rot="0">
            <a:off x="1082112" y="0"/>
            <a:ext cx="77952" cy="7315200"/>
            <a:chOff x="0" y="0"/>
            <a:chExt cx="103936" cy="9753600"/>
          </a:xfrm>
        </p:grpSpPr>
        <p:sp>
          <p:nvSpPr>
            <p:cNvPr name="Freeform 13" id="13"/>
            <p:cNvSpPr/>
            <p:nvPr/>
          </p:nvSpPr>
          <p:spPr>
            <a:xfrm flipH="false" flipV="false" rot="0">
              <a:off x="0" y="0"/>
              <a:ext cx="103886" cy="9753600"/>
            </a:xfrm>
            <a:custGeom>
              <a:avLst/>
              <a:gdLst/>
              <a:ahLst/>
              <a:cxnLst/>
              <a:rect r="r" b="b" t="t" l="l"/>
              <a:pathLst>
                <a:path h="9753600" w="103886">
                  <a:moveTo>
                    <a:pt x="0" y="0"/>
                  </a:moveTo>
                  <a:lnTo>
                    <a:pt x="103886" y="0"/>
                  </a:lnTo>
                  <a:lnTo>
                    <a:pt x="103886" y="9753600"/>
                  </a:lnTo>
                  <a:lnTo>
                    <a:pt x="0" y="9753600"/>
                  </a:lnTo>
                  <a:close/>
                </a:path>
              </a:pathLst>
            </a:custGeom>
            <a:solidFill>
              <a:srgbClr val="FFFFFF"/>
            </a:solidFill>
          </p:spPr>
        </p:sp>
      </p:grpSp>
      <p:grpSp>
        <p:nvGrpSpPr>
          <p:cNvPr name="Group 14" id="14"/>
          <p:cNvGrpSpPr>
            <a:grpSpLocks noChangeAspect="true"/>
          </p:cNvGrpSpPr>
          <p:nvPr/>
        </p:nvGrpSpPr>
        <p:grpSpPr>
          <a:xfrm rot="0">
            <a:off x="152448" y="533376"/>
            <a:ext cx="9391104" cy="6273792"/>
            <a:chOff x="0" y="0"/>
            <a:chExt cx="12521472" cy="8365056"/>
          </a:xfrm>
        </p:grpSpPr>
        <p:sp>
          <p:nvSpPr>
            <p:cNvPr name="Freeform 15" id="15" descr="Carte Markhashi Francfort.jpg"/>
            <p:cNvSpPr/>
            <p:nvPr/>
          </p:nvSpPr>
          <p:spPr>
            <a:xfrm flipH="false" flipV="false" rot="0">
              <a:off x="0" y="0"/>
              <a:ext cx="12521438" cy="8365109"/>
            </a:xfrm>
            <a:custGeom>
              <a:avLst/>
              <a:gdLst/>
              <a:ahLst/>
              <a:cxnLst/>
              <a:rect r="r" b="b" t="t" l="l"/>
              <a:pathLst>
                <a:path h="8365109" w="12521438">
                  <a:moveTo>
                    <a:pt x="0" y="0"/>
                  </a:moveTo>
                  <a:lnTo>
                    <a:pt x="12521438" y="0"/>
                  </a:lnTo>
                  <a:lnTo>
                    <a:pt x="12521438" y="8365109"/>
                  </a:lnTo>
                  <a:lnTo>
                    <a:pt x="0" y="8365109"/>
                  </a:lnTo>
                  <a:lnTo>
                    <a:pt x="0" y="0"/>
                  </a:lnTo>
                  <a:close/>
                </a:path>
              </a:pathLst>
            </a:custGeom>
            <a:blipFill>
              <a:blip r:embed="rId4"/>
              <a:stretch>
                <a:fillRect l="0" t="-1" r="0" b="-1"/>
              </a:stretch>
            </a:blipFill>
          </p:spPr>
        </p:sp>
      </p:grpSp>
    </p:spTree>
  </p:cSld>
  <p:clrMapOvr>
    <a:masterClrMapping/>
  </p:clrMapOvr>
  <p:transition spd="fast">
    <p:fade/>
  </p:transition>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grpSp>
        <p:nvGrpSpPr>
          <p:cNvPr name="Group 3" id="3"/>
          <p:cNvGrpSpPr/>
          <p:nvPr/>
        </p:nvGrpSpPr>
        <p:grpSpPr>
          <a:xfrm rot="0">
            <a:off x="-872256" y="-872256"/>
            <a:ext cx="1751040" cy="1751040"/>
            <a:chOff x="0" y="0"/>
            <a:chExt cx="2334720" cy="2334720"/>
          </a:xfrm>
        </p:grpSpPr>
        <p:sp>
          <p:nvSpPr>
            <p:cNvPr name="Freeform 4" id="4"/>
            <p:cNvSpPr/>
            <p:nvPr/>
          </p:nvSpPr>
          <p:spPr>
            <a:xfrm flipH="false" flipV="false" rot="0">
              <a:off x="2286" y="2286"/>
              <a:ext cx="2330069" cy="2330196"/>
            </a:xfrm>
            <a:custGeom>
              <a:avLst/>
              <a:gdLst/>
              <a:ahLst/>
              <a:cxnLst/>
              <a:rect r="r" b="b" t="t" l="l"/>
              <a:pathLst>
                <a:path h="2330196" w="2330069">
                  <a:moveTo>
                    <a:pt x="2330069" y="1165098"/>
                  </a:moveTo>
                  <a:cubicBezTo>
                    <a:pt x="2330069" y="1808480"/>
                    <a:pt x="1808480" y="2330196"/>
                    <a:pt x="1164971" y="2330196"/>
                  </a:cubicBezTo>
                  <a:cubicBezTo>
                    <a:pt x="521462" y="2330196"/>
                    <a:pt x="0" y="1808480"/>
                    <a:pt x="0" y="1165098"/>
                  </a:cubicBezTo>
                  <a:cubicBezTo>
                    <a:pt x="0" y="521716"/>
                    <a:pt x="521589" y="0"/>
                    <a:pt x="1165098" y="0"/>
                  </a:cubicBezTo>
                  <a:lnTo>
                    <a:pt x="1165098" y="1165098"/>
                  </a:lnTo>
                  <a:close/>
                </a:path>
              </a:pathLst>
            </a:custGeom>
            <a:solidFill>
              <a:srgbClr val="FEFAF4">
                <a:alpha val="10588"/>
              </a:srgbClr>
            </a:solidFill>
          </p:spPr>
        </p:sp>
        <p:sp>
          <p:nvSpPr>
            <p:cNvPr name="Freeform 5" id="5"/>
            <p:cNvSpPr/>
            <p:nvPr/>
          </p:nvSpPr>
          <p:spPr>
            <a:xfrm flipH="false" flipV="false" rot="0">
              <a:off x="0" y="0"/>
              <a:ext cx="2334768" cy="2334768"/>
            </a:xfrm>
            <a:custGeom>
              <a:avLst/>
              <a:gdLst/>
              <a:ahLst/>
              <a:cxnLst/>
              <a:rect r="r" b="b" t="t" l="l"/>
              <a:pathLst>
                <a:path h="2334768" w="2334768">
                  <a:moveTo>
                    <a:pt x="2334768" y="1167384"/>
                  </a:moveTo>
                  <a:cubicBezTo>
                    <a:pt x="2334768" y="1812036"/>
                    <a:pt x="1812163" y="2334768"/>
                    <a:pt x="1167384" y="2334768"/>
                  </a:cubicBezTo>
                  <a:lnTo>
                    <a:pt x="1167384" y="2332482"/>
                  </a:lnTo>
                  <a:lnTo>
                    <a:pt x="1167384" y="2334768"/>
                  </a:lnTo>
                  <a:cubicBezTo>
                    <a:pt x="522605" y="2334768"/>
                    <a:pt x="0" y="1812036"/>
                    <a:pt x="0" y="1167384"/>
                  </a:cubicBezTo>
                  <a:cubicBezTo>
                    <a:pt x="0" y="522732"/>
                    <a:pt x="522605" y="0"/>
                    <a:pt x="1167384" y="0"/>
                  </a:cubicBezTo>
                  <a:cubicBezTo>
                    <a:pt x="1168654" y="0"/>
                    <a:pt x="1169670" y="1016"/>
                    <a:pt x="1169670" y="2286"/>
                  </a:cubicBezTo>
                  <a:lnTo>
                    <a:pt x="1169670" y="1167384"/>
                  </a:lnTo>
                  <a:lnTo>
                    <a:pt x="1167384" y="1167384"/>
                  </a:lnTo>
                  <a:lnTo>
                    <a:pt x="1167384" y="1165098"/>
                  </a:lnTo>
                  <a:lnTo>
                    <a:pt x="2332482" y="1165098"/>
                  </a:lnTo>
                  <a:cubicBezTo>
                    <a:pt x="2333752" y="1165098"/>
                    <a:pt x="2334768" y="1166114"/>
                    <a:pt x="2334768" y="1167384"/>
                  </a:cubicBezTo>
                  <a:moveTo>
                    <a:pt x="2330196" y="1167384"/>
                  </a:moveTo>
                  <a:lnTo>
                    <a:pt x="2332482" y="1167384"/>
                  </a:lnTo>
                  <a:lnTo>
                    <a:pt x="2332482" y="1169670"/>
                  </a:lnTo>
                  <a:lnTo>
                    <a:pt x="1167384" y="1169670"/>
                  </a:lnTo>
                  <a:cubicBezTo>
                    <a:pt x="1166114" y="1169670"/>
                    <a:pt x="1165098" y="1168654"/>
                    <a:pt x="1165098" y="1167384"/>
                  </a:cubicBezTo>
                  <a:lnTo>
                    <a:pt x="1165098" y="2286"/>
                  </a:lnTo>
                  <a:lnTo>
                    <a:pt x="1167384" y="2286"/>
                  </a:lnTo>
                  <a:lnTo>
                    <a:pt x="1167384" y="4572"/>
                  </a:lnTo>
                  <a:cubicBezTo>
                    <a:pt x="525145" y="4572"/>
                    <a:pt x="4572" y="525145"/>
                    <a:pt x="4572" y="1167384"/>
                  </a:cubicBezTo>
                  <a:lnTo>
                    <a:pt x="2286" y="1167384"/>
                  </a:lnTo>
                  <a:lnTo>
                    <a:pt x="4572" y="1167384"/>
                  </a:lnTo>
                  <a:cubicBezTo>
                    <a:pt x="4572" y="1809496"/>
                    <a:pt x="525145" y="2330196"/>
                    <a:pt x="1167384" y="2330196"/>
                  </a:cubicBezTo>
                  <a:cubicBezTo>
                    <a:pt x="1809623" y="2330196"/>
                    <a:pt x="2330196" y="1809623"/>
                    <a:pt x="2330196" y="1167384"/>
                  </a:cubicBezTo>
                  <a:close/>
                </a:path>
              </a:pathLst>
            </a:custGeom>
            <a:solidFill>
              <a:srgbClr val="D2C39E"/>
            </a:solidFill>
          </p:spPr>
        </p:sp>
      </p:grpSp>
      <p:grpSp>
        <p:nvGrpSpPr>
          <p:cNvPr name="Group 6" id="6"/>
          <p:cNvGrpSpPr/>
          <p:nvPr/>
        </p:nvGrpSpPr>
        <p:grpSpPr>
          <a:xfrm rot="0">
            <a:off x="164736" y="7296"/>
            <a:ext cx="1846272" cy="1846272"/>
            <a:chOff x="0" y="0"/>
            <a:chExt cx="2461696" cy="2461696"/>
          </a:xfrm>
        </p:grpSpPr>
        <p:sp>
          <p:nvSpPr>
            <p:cNvPr name="Freeform 7" id="7"/>
            <p:cNvSpPr/>
            <p:nvPr/>
          </p:nvSpPr>
          <p:spPr>
            <a:xfrm flipH="false" flipV="false" rot="0">
              <a:off x="0" y="0"/>
              <a:ext cx="2461768" cy="2461768"/>
            </a:xfrm>
            <a:custGeom>
              <a:avLst/>
              <a:gdLst/>
              <a:ahLst/>
              <a:cxnLst/>
              <a:rect r="r" b="b" t="t" l="l"/>
              <a:pathLst>
                <a:path h="2461768" w="2461768">
                  <a:moveTo>
                    <a:pt x="0" y="1230884"/>
                  </a:moveTo>
                  <a:cubicBezTo>
                    <a:pt x="0" y="551053"/>
                    <a:pt x="551053" y="0"/>
                    <a:pt x="1230884" y="0"/>
                  </a:cubicBezTo>
                  <a:lnTo>
                    <a:pt x="1230884" y="19431"/>
                  </a:lnTo>
                  <a:lnTo>
                    <a:pt x="1230884" y="0"/>
                  </a:lnTo>
                  <a:cubicBezTo>
                    <a:pt x="1910715" y="0"/>
                    <a:pt x="2461768" y="551053"/>
                    <a:pt x="2461768" y="1230884"/>
                  </a:cubicBezTo>
                  <a:lnTo>
                    <a:pt x="2442210" y="1230884"/>
                  </a:lnTo>
                  <a:lnTo>
                    <a:pt x="2461641" y="1230884"/>
                  </a:lnTo>
                  <a:cubicBezTo>
                    <a:pt x="2461641" y="1910715"/>
                    <a:pt x="1910588" y="2461768"/>
                    <a:pt x="1230757" y="2461768"/>
                  </a:cubicBezTo>
                  <a:lnTo>
                    <a:pt x="1230757" y="2442210"/>
                  </a:lnTo>
                  <a:lnTo>
                    <a:pt x="1230757" y="2461641"/>
                  </a:lnTo>
                  <a:cubicBezTo>
                    <a:pt x="551053" y="2461641"/>
                    <a:pt x="0" y="1910588"/>
                    <a:pt x="0" y="1230884"/>
                  </a:cubicBezTo>
                  <a:lnTo>
                    <a:pt x="19431" y="1230884"/>
                  </a:lnTo>
                  <a:lnTo>
                    <a:pt x="38862" y="1230884"/>
                  </a:lnTo>
                  <a:lnTo>
                    <a:pt x="19431" y="1230884"/>
                  </a:lnTo>
                  <a:lnTo>
                    <a:pt x="0" y="1230884"/>
                  </a:lnTo>
                  <a:moveTo>
                    <a:pt x="38862" y="1230884"/>
                  </a:moveTo>
                  <a:cubicBezTo>
                    <a:pt x="38862" y="1241679"/>
                    <a:pt x="30099" y="1250315"/>
                    <a:pt x="19431" y="1250315"/>
                  </a:cubicBezTo>
                  <a:cubicBezTo>
                    <a:pt x="8763" y="1250315"/>
                    <a:pt x="0" y="1241552"/>
                    <a:pt x="0" y="1230884"/>
                  </a:cubicBezTo>
                  <a:cubicBezTo>
                    <a:pt x="0" y="1220216"/>
                    <a:pt x="8763" y="1211453"/>
                    <a:pt x="19431" y="1211453"/>
                  </a:cubicBezTo>
                  <a:cubicBezTo>
                    <a:pt x="30099" y="1211453"/>
                    <a:pt x="38862" y="1220216"/>
                    <a:pt x="38862" y="1230884"/>
                  </a:cubicBezTo>
                  <a:cubicBezTo>
                    <a:pt x="38862" y="1889125"/>
                    <a:pt x="572516" y="2422779"/>
                    <a:pt x="1230757" y="2422779"/>
                  </a:cubicBezTo>
                  <a:cubicBezTo>
                    <a:pt x="1888998" y="2422779"/>
                    <a:pt x="2422652" y="1889125"/>
                    <a:pt x="2422652" y="1230884"/>
                  </a:cubicBezTo>
                  <a:cubicBezTo>
                    <a:pt x="2422652" y="572643"/>
                    <a:pt x="1889125" y="38862"/>
                    <a:pt x="1230884" y="38862"/>
                  </a:cubicBezTo>
                  <a:lnTo>
                    <a:pt x="1230884" y="19431"/>
                  </a:lnTo>
                  <a:lnTo>
                    <a:pt x="1230884" y="38862"/>
                  </a:lnTo>
                  <a:cubicBezTo>
                    <a:pt x="572516" y="38862"/>
                    <a:pt x="38862" y="572516"/>
                    <a:pt x="38862" y="1230884"/>
                  </a:cubicBezTo>
                  <a:close/>
                </a:path>
              </a:pathLst>
            </a:custGeom>
            <a:solidFill>
              <a:srgbClr val="FFF6DB"/>
            </a:solidFill>
          </p:spPr>
        </p:sp>
      </p:grpSp>
      <p:grpSp>
        <p:nvGrpSpPr>
          <p:cNvPr name="Group 8" id="8"/>
          <p:cNvGrpSpPr>
            <a:grpSpLocks noChangeAspect="true"/>
          </p:cNvGrpSpPr>
          <p:nvPr/>
        </p:nvGrpSpPr>
        <p:grpSpPr>
          <a:xfrm rot="0">
            <a:off x="176256" y="1105920"/>
            <a:ext cx="1248000" cy="1248000"/>
            <a:chOff x="0" y="0"/>
            <a:chExt cx="1664000" cy="1664000"/>
          </a:xfrm>
        </p:grpSpPr>
        <p:sp>
          <p:nvSpPr>
            <p:cNvPr name="Freeform 9" id="9"/>
            <p:cNvSpPr/>
            <p:nvPr/>
          </p:nvSpPr>
          <p:spPr>
            <a:xfrm flipH="false" flipV="false" rot="0">
              <a:off x="0" y="0"/>
              <a:ext cx="1663954" cy="1663954"/>
            </a:xfrm>
            <a:custGeom>
              <a:avLst/>
              <a:gdLst/>
              <a:ahLst/>
              <a:cxnLst/>
              <a:rect r="r" b="b" t="t" l="l"/>
              <a:pathLst>
                <a:path h="1663954" w="1663954">
                  <a:moveTo>
                    <a:pt x="0" y="0"/>
                  </a:moveTo>
                  <a:lnTo>
                    <a:pt x="1663954" y="0"/>
                  </a:lnTo>
                  <a:lnTo>
                    <a:pt x="1663954" y="1663954"/>
                  </a:lnTo>
                  <a:lnTo>
                    <a:pt x="0" y="1663954"/>
                  </a:lnTo>
                  <a:lnTo>
                    <a:pt x="0" y="0"/>
                  </a:lnTo>
                  <a:close/>
                </a:path>
              </a:pathLst>
            </a:custGeom>
            <a:blipFill>
              <a:blip r:embed="rId3"/>
              <a:stretch>
                <a:fillRect l="0" t="0" r="-2" b="-2"/>
              </a:stretch>
            </a:blipFill>
          </p:spPr>
        </p:sp>
      </p:grpSp>
      <p:grpSp>
        <p:nvGrpSpPr>
          <p:cNvPr name="Group 10" id="10"/>
          <p:cNvGrpSpPr/>
          <p:nvPr/>
        </p:nvGrpSpPr>
        <p:grpSpPr>
          <a:xfrm rot="0">
            <a:off x="1080192" y="0"/>
            <a:ext cx="8673408" cy="7315200"/>
            <a:chOff x="0" y="0"/>
            <a:chExt cx="11564544" cy="9753600"/>
          </a:xfrm>
        </p:grpSpPr>
        <p:sp>
          <p:nvSpPr>
            <p:cNvPr name="Freeform 11" id="11"/>
            <p:cNvSpPr/>
            <p:nvPr/>
          </p:nvSpPr>
          <p:spPr>
            <a:xfrm flipH="false" flipV="false" rot="0">
              <a:off x="0" y="0"/>
              <a:ext cx="11564493" cy="9753600"/>
            </a:xfrm>
            <a:custGeom>
              <a:avLst/>
              <a:gdLst/>
              <a:ahLst/>
              <a:cxnLst/>
              <a:rect r="r" b="b" t="t" l="l"/>
              <a:pathLst>
                <a:path h="9753600" w="11564493">
                  <a:moveTo>
                    <a:pt x="0" y="0"/>
                  </a:moveTo>
                  <a:lnTo>
                    <a:pt x="11564493" y="0"/>
                  </a:lnTo>
                  <a:lnTo>
                    <a:pt x="11564493" y="9753600"/>
                  </a:lnTo>
                  <a:lnTo>
                    <a:pt x="0" y="9753600"/>
                  </a:lnTo>
                  <a:close/>
                </a:path>
              </a:pathLst>
            </a:custGeom>
            <a:solidFill>
              <a:srgbClr val="FFFFFF"/>
            </a:solidFill>
          </p:spPr>
        </p:sp>
      </p:grpSp>
      <p:grpSp>
        <p:nvGrpSpPr>
          <p:cNvPr name="Group 12" id="12"/>
          <p:cNvGrpSpPr/>
          <p:nvPr/>
        </p:nvGrpSpPr>
        <p:grpSpPr>
          <a:xfrm rot="0">
            <a:off x="1082112" y="0"/>
            <a:ext cx="77952" cy="7315200"/>
            <a:chOff x="0" y="0"/>
            <a:chExt cx="103936" cy="9753600"/>
          </a:xfrm>
        </p:grpSpPr>
        <p:sp>
          <p:nvSpPr>
            <p:cNvPr name="Freeform 13" id="13"/>
            <p:cNvSpPr/>
            <p:nvPr/>
          </p:nvSpPr>
          <p:spPr>
            <a:xfrm flipH="false" flipV="false" rot="0">
              <a:off x="0" y="0"/>
              <a:ext cx="103886" cy="9753600"/>
            </a:xfrm>
            <a:custGeom>
              <a:avLst/>
              <a:gdLst/>
              <a:ahLst/>
              <a:cxnLst/>
              <a:rect r="r" b="b" t="t" l="l"/>
              <a:pathLst>
                <a:path h="9753600" w="103886">
                  <a:moveTo>
                    <a:pt x="0" y="0"/>
                  </a:moveTo>
                  <a:lnTo>
                    <a:pt x="103886" y="0"/>
                  </a:lnTo>
                  <a:lnTo>
                    <a:pt x="103886" y="9753600"/>
                  </a:lnTo>
                  <a:lnTo>
                    <a:pt x="0" y="9753600"/>
                  </a:lnTo>
                  <a:close/>
                </a:path>
              </a:pathLst>
            </a:custGeom>
            <a:solidFill>
              <a:srgbClr val="FFFFFF"/>
            </a:solidFill>
          </p:spPr>
        </p:sp>
      </p:grpSp>
      <p:grpSp>
        <p:nvGrpSpPr>
          <p:cNvPr name="Group 14" id="14"/>
          <p:cNvGrpSpPr>
            <a:grpSpLocks noChangeAspect="true"/>
          </p:cNvGrpSpPr>
          <p:nvPr/>
        </p:nvGrpSpPr>
        <p:grpSpPr>
          <a:xfrm rot="0">
            <a:off x="1163136" y="233856"/>
            <a:ext cx="8453376" cy="1391616"/>
            <a:chOff x="0" y="0"/>
            <a:chExt cx="11271168" cy="1855488"/>
          </a:xfrm>
        </p:grpSpPr>
        <p:sp>
          <p:nvSpPr>
            <p:cNvPr name="Freeform 15" id="15"/>
            <p:cNvSpPr/>
            <p:nvPr/>
          </p:nvSpPr>
          <p:spPr>
            <a:xfrm flipH="false" flipV="false" rot="0">
              <a:off x="0" y="0"/>
              <a:ext cx="11271123" cy="1855470"/>
            </a:xfrm>
            <a:custGeom>
              <a:avLst/>
              <a:gdLst/>
              <a:ahLst/>
              <a:cxnLst/>
              <a:rect r="r" b="b" t="t" l="l"/>
              <a:pathLst>
                <a:path h="1855470" w="11271123">
                  <a:moveTo>
                    <a:pt x="0" y="0"/>
                  </a:moveTo>
                  <a:lnTo>
                    <a:pt x="11271123" y="0"/>
                  </a:lnTo>
                  <a:lnTo>
                    <a:pt x="11271123" y="1855470"/>
                  </a:lnTo>
                  <a:lnTo>
                    <a:pt x="0" y="1855470"/>
                  </a:lnTo>
                  <a:lnTo>
                    <a:pt x="0" y="0"/>
                  </a:lnTo>
                  <a:close/>
                </a:path>
              </a:pathLst>
            </a:custGeom>
            <a:solidFill>
              <a:srgbClr val="5CE1E6"/>
            </a:solidFill>
            <a:ln w="12700">
              <a:solidFill>
                <a:srgbClr val="000000"/>
              </a:solidFill>
            </a:ln>
          </p:spPr>
        </p:sp>
      </p:grpSp>
      <p:grpSp>
        <p:nvGrpSpPr>
          <p:cNvPr name="Group 16" id="16"/>
          <p:cNvGrpSpPr/>
          <p:nvPr/>
        </p:nvGrpSpPr>
        <p:grpSpPr>
          <a:xfrm rot="0">
            <a:off x="1530624" y="292992"/>
            <a:ext cx="7999488" cy="1219200"/>
            <a:chOff x="0" y="0"/>
            <a:chExt cx="10665984" cy="1625600"/>
          </a:xfrm>
        </p:grpSpPr>
        <p:sp>
          <p:nvSpPr>
            <p:cNvPr name="Freeform 17" id="17"/>
            <p:cNvSpPr/>
            <p:nvPr/>
          </p:nvSpPr>
          <p:spPr>
            <a:xfrm flipH="false" flipV="false" rot="0">
              <a:off x="0" y="0"/>
              <a:ext cx="10665984" cy="1625600"/>
            </a:xfrm>
            <a:custGeom>
              <a:avLst/>
              <a:gdLst/>
              <a:ahLst/>
              <a:cxnLst/>
              <a:rect r="r" b="b" t="t" l="l"/>
              <a:pathLst>
                <a:path h="1625600" w="10665984">
                  <a:moveTo>
                    <a:pt x="0" y="0"/>
                  </a:moveTo>
                  <a:lnTo>
                    <a:pt x="10665984" y="0"/>
                  </a:lnTo>
                  <a:lnTo>
                    <a:pt x="10665984" y="1625600"/>
                  </a:lnTo>
                  <a:lnTo>
                    <a:pt x="0" y="1625600"/>
                  </a:lnTo>
                  <a:close/>
                </a:path>
              </a:pathLst>
            </a:custGeom>
            <a:solidFill>
              <a:srgbClr val="5CE1E6">
                <a:alpha val="0"/>
              </a:srgbClr>
            </a:solidFill>
          </p:spPr>
        </p:sp>
        <p:sp>
          <p:nvSpPr>
            <p:cNvPr name="TextBox 18" id="18"/>
            <p:cNvSpPr txBox="true"/>
            <p:nvPr/>
          </p:nvSpPr>
          <p:spPr>
            <a:xfrm>
              <a:off x="0" y="-104775"/>
              <a:ext cx="10665984" cy="1730375"/>
            </a:xfrm>
            <a:prstGeom prst="rect">
              <a:avLst/>
            </a:prstGeom>
          </p:spPr>
          <p:txBody>
            <a:bodyPr anchor="ctr" rtlCol="false" tIns="0" lIns="0" bIns="0" rIns="0"/>
            <a:lstStyle/>
            <a:p>
              <a:pPr algn="l">
                <a:lnSpc>
                  <a:spcPts val="5503"/>
                </a:lnSpc>
              </a:pPr>
              <a:r>
                <a:rPr lang="en-US" sz="4586" spc="-1">
                  <a:solidFill>
                    <a:srgbClr val="000000"/>
                  </a:solidFill>
                  <a:latin typeface="Times New Roman"/>
                  <a:ea typeface="Times New Roman"/>
                  <a:cs typeface="Times New Roman"/>
                  <a:sym typeface="Times New Roman"/>
                </a:rPr>
                <a:t>Бешинчи ғоя</a:t>
              </a:r>
            </a:p>
          </p:txBody>
        </p:sp>
      </p:grpSp>
      <p:grpSp>
        <p:nvGrpSpPr>
          <p:cNvPr name="Group 19" id="19"/>
          <p:cNvGrpSpPr>
            <a:grpSpLocks noChangeAspect="true"/>
          </p:cNvGrpSpPr>
          <p:nvPr/>
        </p:nvGrpSpPr>
        <p:grpSpPr>
          <a:xfrm rot="0">
            <a:off x="64512" y="1476480"/>
            <a:ext cx="9760128" cy="5799936"/>
            <a:chOff x="0" y="0"/>
            <a:chExt cx="13013504" cy="7733248"/>
          </a:xfrm>
        </p:grpSpPr>
        <p:sp>
          <p:nvSpPr>
            <p:cNvPr name="Freeform 20" id="20"/>
            <p:cNvSpPr/>
            <p:nvPr/>
          </p:nvSpPr>
          <p:spPr>
            <a:xfrm flipH="false" flipV="false" rot="0">
              <a:off x="0" y="0"/>
              <a:ext cx="13013562" cy="7733284"/>
            </a:xfrm>
            <a:custGeom>
              <a:avLst/>
              <a:gdLst/>
              <a:ahLst/>
              <a:cxnLst/>
              <a:rect r="r" b="b" t="t" l="l"/>
              <a:pathLst>
                <a:path h="7733284" w="13013562">
                  <a:moveTo>
                    <a:pt x="0" y="0"/>
                  </a:moveTo>
                  <a:lnTo>
                    <a:pt x="13013562" y="0"/>
                  </a:lnTo>
                  <a:lnTo>
                    <a:pt x="13013562" y="7733284"/>
                  </a:lnTo>
                  <a:lnTo>
                    <a:pt x="0" y="7733284"/>
                  </a:lnTo>
                  <a:lnTo>
                    <a:pt x="0" y="0"/>
                  </a:lnTo>
                  <a:close/>
                </a:path>
              </a:pathLst>
            </a:custGeom>
            <a:solidFill>
              <a:srgbClr val="F6E5BA"/>
            </a:solidFill>
            <a:ln w="12700">
              <a:solidFill>
                <a:srgbClr val="000000"/>
              </a:solidFill>
            </a:ln>
          </p:spPr>
        </p:sp>
      </p:grpSp>
      <p:sp>
        <p:nvSpPr>
          <p:cNvPr name="TextBox 21" id="21"/>
          <p:cNvSpPr txBox="true"/>
          <p:nvPr/>
        </p:nvSpPr>
        <p:spPr>
          <a:xfrm rot="0">
            <a:off x="242448" y="1763205"/>
            <a:ext cx="9268704" cy="5352747"/>
          </a:xfrm>
          <a:prstGeom prst="rect">
            <a:avLst/>
          </a:prstGeom>
        </p:spPr>
        <p:txBody>
          <a:bodyPr anchor="t" rtlCol="false" tIns="0" lIns="0" bIns="0" rIns="0">
            <a:spAutoFit/>
          </a:bodyPr>
          <a:lstStyle/>
          <a:p>
            <a:pPr algn="just" marL="499755" indent="-249877" lvl="1">
              <a:lnSpc>
                <a:spcPts val="3072"/>
              </a:lnSpc>
              <a:buFont typeface="Arial"/>
              <a:buChar char="•"/>
            </a:pPr>
            <a:r>
              <a:rPr lang="en-US" sz="3200" spc="-1">
                <a:solidFill>
                  <a:srgbClr val="000000"/>
                </a:solidFill>
                <a:latin typeface="Times New Roman"/>
                <a:ea typeface="Times New Roman"/>
                <a:cs typeface="Times New Roman"/>
                <a:sym typeface="Times New Roman"/>
              </a:rPr>
              <a:t>Ўрта Осиёнинг бронза даври аҳолиси тўғрисида А.А. Асқаров шундай ёзади: «...қадимги деҳқончилик маданияти соҳиблари Шарқий Эрон тили лаҳжаларида гапиришган ва тил асосида Қадимги Бақтрия ва “Авеста” тили вужудга келган </a:t>
            </a:r>
          </a:p>
          <a:p>
            <a:pPr algn="just" marL="499755" indent="-249877" lvl="1">
              <a:lnSpc>
                <a:spcPts val="3072"/>
              </a:lnSpc>
              <a:buFont typeface="Arial"/>
              <a:buChar char="•"/>
            </a:pPr>
            <a:r>
              <a:rPr lang="en-US" sz="3200" spc="-1">
                <a:solidFill>
                  <a:srgbClr val="000000"/>
                </a:solidFill>
                <a:latin typeface="Times New Roman"/>
                <a:ea typeface="Times New Roman"/>
                <a:cs typeface="Times New Roman"/>
                <a:sym typeface="Times New Roman"/>
              </a:rPr>
              <a:t>Адабиёт:</a:t>
            </a:r>
          </a:p>
          <a:p>
            <a:pPr algn="just" marL="499755" indent="-249877" lvl="1">
              <a:lnSpc>
                <a:spcPts val="3072"/>
              </a:lnSpc>
              <a:buFont typeface="Arial"/>
              <a:buChar char="•"/>
            </a:pPr>
            <a:r>
              <a:rPr lang="en-US" sz="3200" spc="-1">
                <a:solidFill>
                  <a:srgbClr val="000000"/>
                </a:solidFill>
                <a:latin typeface="Times New Roman"/>
                <a:ea typeface="Times New Roman"/>
                <a:cs typeface="Times New Roman"/>
                <a:sym typeface="Times New Roman"/>
              </a:rPr>
              <a:t>Аскаров А.А. Южный Узбекистан во II тысячелетии до н.э // Этнические проблемы истории Централной Азии в древности. Труды международного симпозиума по этническим проблемам истории Центральной Азии в древности (II тыс. до н.э.). Душанбе, 17-22 октября 1977 г. - М.: 1981. - С. 167-179.</a:t>
            </a:r>
          </a:p>
          <a:p>
            <a:pPr algn="l" marL="499755" indent="-249877" lvl="1">
              <a:lnSpc>
                <a:spcPts val="3072"/>
              </a:lnSpc>
            </a:pPr>
          </a:p>
        </p:txBody>
      </p:sp>
    </p:spTree>
  </p:cSld>
  <p:clrMapOvr>
    <a:masterClrMapping/>
  </p:clrMapOvr>
  <p:transition spd="fast">
    <p:fade/>
  </p:transition>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grpSp>
        <p:nvGrpSpPr>
          <p:cNvPr name="Group 3" id="3"/>
          <p:cNvGrpSpPr/>
          <p:nvPr/>
        </p:nvGrpSpPr>
        <p:grpSpPr>
          <a:xfrm rot="0">
            <a:off x="-872256" y="-872256"/>
            <a:ext cx="1751040" cy="1751040"/>
            <a:chOff x="0" y="0"/>
            <a:chExt cx="2334720" cy="2334720"/>
          </a:xfrm>
        </p:grpSpPr>
        <p:sp>
          <p:nvSpPr>
            <p:cNvPr name="Freeform 4" id="4"/>
            <p:cNvSpPr/>
            <p:nvPr/>
          </p:nvSpPr>
          <p:spPr>
            <a:xfrm flipH="false" flipV="false" rot="0">
              <a:off x="2286" y="2286"/>
              <a:ext cx="2330069" cy="2330196"/>
            </a:xfrm>
            <a:custGeom>
              <a:avLst/>
              <a:gdLst/>
              <a:ahLst/>
              <a:cxnLst/>
              <a:rect r="r" b="b" t="t" l="l"/>
              <a:pathLst>
                <a:path h="2330196" w="2330069">
                  <a:moveTo>
                    <a:pt x="2330069" y="1165098"/>
                  </a:moveTo>
                  <a:cubicBezTo>
                    <a:pt x="2330069" y="1808480"/>
                    <a:pt x="1808480" y="2330196"/>
                    <a:pt x="1164971" y="2330196"/>
                  </a:cubicBezTo>
                  <a:cubicBezTo>
                    <a:pt x="521462" y="2330196"/>
                    <a:pt x="0" y="1808480"/>
                    <a:pt x="0" y="1165098"/>
                  </a:cubicBezTo>
                  <a:cubicBezTo>
                    <a:pt x="0" y="521716"/>
                    <a:pt x="521589" y="0"/>
                    <a:pt x="1165098" y="0"/>
                  </a:cubicBezTo>
                  <a:lnTo>
                    <a:pt x="1165098" y="1165098"/>
                  </a:lnTo>
                  <a:close/>
                </a:path>
              </a:pathLst>
            </a:custGeom>
            <a:solidFill>
              <a:srgbClr val="FEFAF4">
                <a:alpha val="10588"/>
              </a:srgbClr>
            </a:solidFill>
          </p:spPr>
        </p:sp>
        <p:sp>
          <p:nvSpPr>
            <p:cNvPr name="Freeform 5" id="5"/>
            <p:cNvSpPr/>
            <p:nvPr/>
          </p:nvSpPr>
          <p:spPr>
            <a:xfrm flipH="false" flipV="false" rot="0">
              <a:off x="0" y="0"/>
              <a:ext cx="2334768" cy="2334768"/>
            </a:xfrm>
            <a:custGeom>
              <a:avLst/>
              <a:gdLst/>
              <a:ahLst/>
              <a:cxnLst/>
              <a:rect r="r" b="b" t="t" l="l"/>
              <a:pathLst>
                <a:path h="2334768" w="2334768">
                  <a:moveTo>
                    <a:pt x="2334768" y="1167384"/>
                  </a:moveTo>
                  <a:cubicBezTo>
                    <a:pt x="2334768" y="1812036"/>
                    <a:pt x="1812163" y="2334768"/>
                    <a:pt x="1167384" y="2334768"/>
                  </a:cubicBezTo>
                  <a:lnTo>
                    <a:pt x="1167384" y="2332482"/>
                  </a:lnTo>
                  <a:lnTo>
                    <a:pt x="1167384" y="2334768"/>
                  </a:lnTo>
                  <a:cubicBezTo>
                    <a:pt x="522605" y="2334768"/>
                    <a:pt x="0" y="1812036"/>
                    <a:pt x="0" y="1167384"/>
                  </a:cubicBezTo>
                  <a:cubicBezTo>
                    <a:pt x="0" y="522732"/>
                    <a:pt x="522605" y="0"/>
                    <a:pt x="1167384" y="0"/>
                  </a:cubicBezTo>
                  <a:cubicBezTo>
                    <a:pt x="1168654" y="0"/>
                    <a:pt x="1169670" y="1016"/>
                    <a:pt x="1169670" y="2286"/>
                  </a:cubicBezTo>
                  <a:lnTo>
                    <a:pt x="1169670" y="1167384"/>
                  </a:lnTo>
                  <a:lnTo>
                    <a:pt x="1167384" y="1167384"/>
                  </a:lnTo>
                  <a:lnTo>
                    <a:pt x="1167384" y="1165098"/>
                  </a:lnTo>
                  <a:lnTo>
                    <a:pt x="2332482" y="1165098"/>
                  </a:lnTo>
                  <a:cubicBezTo>
                    <a:pt x="2333752" y="1165098"/>
                    <a:pt x="2334768" y="1166114"/>
                    <a:pt x="2334768" y="1167384"/>
                  </a:cubicBezTo>
                  <a:moveTo>
                    <a:pt x="2330196" y="1167384"/>
                  </a:moveTo>
                  <a:lnTo>
                    <a:pt x="2332482" y="1167384"/>
                  </a:lnTo>
                  <a:lnTo>
                    <a:pt x="2332482" y="1169670"/>
                  </a:lnTo>
                  <a:lnTo>
                    <a:pt x="1167384" y="1169670"/>
                  </a:lnTo>
                  <a:cubicBezTo>
                    <a:pt x="1166114" y="1169670"/>
                    <a:pt x="1165098" y="1168654"/>
                    <a:pt x="1165098" y="1167384"/>
                  </a:cubicBezTo>
                  <a:lnTo>
                    <a:pt x="1165098" y="2286"/>
                  </a:lnTo>
                  <a:lnTo>
                    <a:pt x="1167384" y="2286"/>
                  </a:lnTo>
                  <a:lnTo>
                    <a:pt x="1167384" y="4572"/>
                  </a:lnTo>
                  <a:cubicBezTo>
                    <a:pt x="525145" y="4572"/>
                    <a:pt x="4572" y="525145"/>
                    <a:pt x="4572" y="1167384"/>
                  </a:cubicBezTo>
                  <a:lnTo>
                    <a:pt x="2286" y="1167384"/>
                  </a:lnTo>
                  <a:lnTo>
                    <a:pt x="4572" y="1167384"/>
                  </a:lnTo>
                  <a:cubicBezTo>
                    <a:pt x="4572" y="1809496"/>
                    <a:pt x="525145" y="2330196"/>
                    <a:pt x="1167384" y="2330196"/>
                  </a:cubicBezTo>
                  <a:cubicBezTo>
                    <a:pt x="1809623" y="2330196"/>
                    <a:pt x="2330196" y="1809623"/>
                    <a:pt x="2330196" y="1167384"/>
                  </a:cubicBezTo>
                  <a:close/>
                </a:path>
              </a:pathLst>
            </a:custGeom>
            <a:solidFill>
              <a:srgbClr val="D2C39E"/>
            </a:solidFill>
          </p:spPr>
        </p:sp>
      </p:grpSp>
      <p:grpSp>
        <p:nvGrpSpPr>
          <p:cNvPr name="Group 6" id="6"/>
          <p:cNvGrpSpPr/>
          <p:nvPr/>
        </p:nvGrpSpPr>
        <p:grpSpPr>
          <a:xfrm rot="0">
            <a:off x="164736" y="7296"/>
            <a:ext cx="1846272" cy="1846272"/>
            <a:chOff x="0" y="0"/>
            <a:chExt cx="2461696" cy="2461696"/>
          </a:xfrm>
        </p:grpSpPr>
        <p:sp>
          <p:nvSpPr>
            <p:cNvPr name="Freeform 7" id="7"/>
            <p:cNvSpPr/>
            <p:nvPr/>
          </p:nvSpPr>
          <p:spPr>
            <a:xfrm flipH="false" flipV="false" rot="0">
              <a:off x="0" y="0"/>
              <a:ext cx="2461768" cy="2461768"/>
            </a:xfrm>
            <a:custGeom>
              <a:avLst/>
              <a:gdLst/>
              <a:ahLst/>
              <a:cxnLst/>
              <a:rect r="r" b="b" t="t" l="l"/>
              <a:pathLst>
                <a:path h="2461768" w="2461768">
                  <a:moveTo>
                    <a:pt x="0" y="1230884"/>
                  </a:moveTo>
                  <a:cubicBezTo>
                    <a:pt x="0" y="551053"/>
                    <a:pt x="551053" y="0"/>
                    <a:pt x="1230884" y="0"/>
                  </a:cubicBezTo>
                  <a:lnTo>
                    <a:pt x="1230884" y="19431"/>
                  </a:lnTo>
                  <a:lnTo>
                    <a:pt x="1230884" y="0"/>
                  </a:lnTo>
                  <a:cubicBezTo>
                    <a:pt x="1910715" y="0"/>
                    <a:pt x="2461768" y="551053"/>
                    <a:pt x="2461768" y="1230884"/>
                  </a:cubicBezTo>
                  <a:lnTo>
                    <a:pt x="2442210" y="1230884"/>
                  </a:lnTo>
                  <a:lnTo>
                    <a:pt x="2461641" y="1230884"/>
                  </a:lnTo>
                  <a:cubicBezTo>
                    <a:pt x="2461641" y="1910715"/>
                    <a:pt x="1910588" y="2461768"/>
                    <a:pt x="1230757" y="2461768"/>
                  </a:cubicBezTo>
                  <a:lnTo>
                    <a:pt x="1230757" y="2442210"/>
                  </a:lnTo>
                  <a:lnTo>
                    <a:pt x="1230757" y="2461641"/>
                  </a:lnTo>
                  <a:cubicBezTo>
                    <a:pt x="551053" y="2461641"/>
                    <a:pt x="0" y="1910588"/>
                    <a:pt x="0" y="1230884"/>
                  </a:cubicBezTo>
                  <a:lnTo>
                    <a:pt x="19431" y="1230884"/>
                  </a:lnTo>
                  <a:lnTo>
                    <a:pt x="38862" y="1230884"/>
                  </a:lnTo>
                  <a:lnTo>
                    <a:pt x="19431" y="1230884"/>
                  </a:lnTo>
                  <a:lnTo>
                    <a:pt x="0" y="1230884"/>
                  </a:lnTo>
                  <a:moveTo>
                    <a:pt x="38862" y="1230884"/>
                  </a:moveTo>
                  <a:cubicBezTo>
                    <a:pt x="38862" y="1241679"/>
                    <a:pt x="30099" y="1250315"/>
                    <a:pt x="19431" y="1250315"/>
                  </a:cubicBezTo>
                  <a:cubicBezTo>
                    <a:pt x="8763" y="1250315"/>
                    <a:pt x="0" y="1241552"/>
                    <a:pt x="0" y="1230884"/>
                  </a:cubicBezTo>
                  <a:cubicBezTo>
                    <a:pt x="0" y="1220216"/>
                    <a:pt x="8763" y="1211453"/>
                    <a:pt x="19431" y="1211453"/>
                  </a:cubicBezTo>
                  <a:cubicBezTo>
                    <a:pt x="30099" y="1211453"/>
                    <a:pt x="38862" y="1220216"/>
                    <a:pt x="38862" y="1230884"/>
                  </a:cubicBezTo>
                  <a:cubicBezTo>
                    <a:pt x="38862" y="1889125"/>
                    <a:pt x="572516" y="2422779"/>
                    <a:pt x="1230757" y="2422779"/>
                  </a:cubicBezTo>
                  <a:cubicBezTo>
                    <a:pt x="1888998" y="2422779"/>
                    <a:pt x="2422652" y="1889125"/>
                    <a:pt x="2422652" y="1230884"/>
                  </a:cubicBezTo>
                  <a:cubicBezTo>
                    <a:pt x="2422652" y="572643"/>
                    <a:pt x="1889125" y="38862"/>
                    <a:pt x="1230884" y="38862"/>
                  </a:cubicBezTo>
                  <a:lnTo>
                    <a:pt x="1230884" y="19431"/>
                  </a:lnTo>
                  <a:lnTo>
                    <a:pt x="1230884" y="38862"/>
                  </a:lnTo>
                  <a:cubicBezTo>
                    <a:pt x="572516" y="38862"/>
                    <a:pt x="38862" y="572516"/>
                    <a:pt x="38862" y="1230884"/>
                  </a:cubicBezTo>
                  <a:close/>
                </a:path>
              </a:pathLst>
            </a:custGeom>
            <a:solidFill>
              <a:srgbClr val="FFF6DB"/>
            </a:solidFill>
          </p:spPr>
        </p:sp>
      </p:grpSp>
      <p:grpSp>
        <p:nvGrpSpPr>
          <p:cNvPr name="Group 8" id="8"/>
          <p:cNvGrpSpPr>
            <a:grpSpLocks noChangeAspect="true"/>
          </p:cNvGrpSpPr>
          <p:nvPr/>
        </p:nvGrpSpPr>
        <p:grpSpPr>
          <a:xfrm rot="0">
            <a:off x="176256" y="1105920"/>
            <a:ext cx="1248000" cy="1248000"/>
            <a:chOff x="0" y="0"/>
            <a:chExt cx="1664000" cy="1664000"/>
          </a:xfrm>
        </p:grpSpPr>
        <p:sp>
          <p:nvSpPr>
            <p:cNvPr name="Freeform 9" id="9"/>
            <p:cNvSpPr/>
            <p:nvPr/>
          </p:nvSpPr>
          <p:spPr>
            <a:xfrm flipH="false" flipV="false" rot="0">
              <a:off x="0" y="0"/>
              <a:ext cx="1663954" cy="1663954"/>
            </a:xfrm>
            <a:custGeom>
              <a:avLst/>
              <a:gdLst/>
              <a:ahLst/>
              <a:cxnLst/>
              <a:rect r="r" b="b" t="t" l="l"/>
              <a:pathLst>
                <a:path h="1663954" w="1663954">
                  <a:moveTo>
                    <a:pt x="0" y="0"/>
                  </a:moveTo>
                  <a:lnTo>
                    <a:pt x="1663954" y="0"/>
                  </a:lnTo>
                  <a:lnTo>
                    <a:pt x="1663954" y="1663954"/>
                  </a:lnTo>
                  <a:lnTo>
                    <a:pt x="0" y="1663954"/>
                  </a:lnTo>
                  <a:lnTo>
                    <a:pt x="0" y="0"/>
                  </a:lnTo>
                  <a:close/>
                </a:path>
              </a:pathLst>
            </a:custGeom>
            <a:blipFill>
              <a:blip r:embed="rId3"/>
              <a:stretch>
                <a:fillRect l="0" t="0" r="-2" b="-2"/>
              </a:stretch>
            </a:blipFill>
          </p:spPr>
        </p:sp>
      </p:grpSp>
      <p:grpSp>
        <p:nvGrpSpPr>
          <p:cNvPr name="Group 10" id="10"/>
          <p:cNvGrpSpPr/>
          <p:nvPr/>
        </p:nvGrpSpPr>
        <p:grpSpPr>
          <a:xfrm rot="0">
            <a:off x="1080192" y="0"/>
            <a:ext cx="8673408" cy="7315200"/>
            <a:chOff x="0" y="0"/>
            <a:chExt cx="11564544" cy="9753600"/>
          </a:xfrm>
        </p:grpSpPr>
        <p:sp>
          <p:nvSpPr>
            <p:cNvPr name="Freeform 11" id="11"/>
            <p:cNvSpPr/>
            <p:nvPr/>
          </p:nvSpPr>
          <p:spPr>
            <a:xfrm flipH="false" flipV="false" rot="0">
              <a:off x="0" y="0"/>
              <a:ext cx="11564493" cy="9753600"/>
            </a:xfrm>
            <a:custGeom>
              <a:avLst/>
              <a:gdLst/>
              <a:ahLst/>
              <a:cxnLst/>
              <a:rect r="r" b="b" t="t" l="l"/>
              <a:pathLst>
                <a:path h="9753600" w="11564493">
                  <a:moveTo>
                    <a:pt x="0" y="0"/>
                  </a:moveTo>
                  <a:lnTo>
                    <a:pt x="11564493" y="0"/>
                  </a:lnTo>
                  <a:lnTo>
                    <a:pt x="11564493" y="9753600"/>
                  </a:lnTo>
                  <a:lnTo>
                    <a:pt x="0" y="9753600"/>
                  </a:lnTo>
                  <a:close/>
                </a:path>
              </a:pathLst>
            </a:custGeom>
            <a:solidFill>
              <a:srgbClr val="FFFFFF"/>
            </a:solidFill>
          </p:spPr>
        </p:sp>
      </p:grpSp>
      <p:grpSp>
        <p:nvGrpSpPr>
          <p:cNvPr name="Group 12" id="12"/>
          <p:cNvGrpSpPr/>
          <p:nvPr/>
        </p:nvGrpSpPr>
        <p:grpSpPr>
          <a:xfrm rot="0">
            <a:off x="1082112" y="0"/>
            <a:ext cx="77952" cy="7315200"/>
            <a:chOff x="0" y="0"/>
            <a:chExt cx="103936" cy="9753600"/>
          </a:xfrm>
        </p:grpSpPr>
        <p:sp>
          <p:nvSpPr>
            <p:cNvPr name="Freeform 13" id="13"/>
            <p:cNvSpPr/>
            <p:nvPr/>
          </p:nvSpPr>
          <p:spPr>
            <a:xfrm flipH="false" flipV="false" rot="0">
              <a:off x="0" y="0"/>
              <a:ext cx="103886" cy="9753600"/>
            </a:xfrm>
            <a:custGeom>
              <a:avLst/>
              <a:gdLst/>
              <a:ahLst/>
              <a:cxnLst/>
              <a:rect r="r" b="b" t="t" l="l"/>
              <a:pathLst>
                <a:path h="9753600" w="103886">
                  <a:moveTo>
                    <a:pt x="0" y="0"/>
                  </a:moveTo>
                  <a:lnTo>
                    <a:pt x="103886" y="0"/>
                  </a:lnTo>
                  <a:lnTo>
                    <a:pt x="103886" y="9753600"/>
                  </a:lnTo>
                  <a:lnTo>
                    <a:pt x="0" y="9753600"/>
                  </a:lnTo>
                  <a:close/>
                </a:path>
              </a:pathLst>
            </a:custGeom>
            <a:solidFill>
              <a:srgbClr val="FFFFFF"/>
            </a:solidFill>
          </p:spPr>
        </p:sp>
      </p:grpSp>
      <p:grpSp>
        <p:nvGrpSpPr>
          <p:cNvPr name="Group 14" id="14"/>
          <p:cNvGrpSpPr>
            <a:grpSpLocks noChangeAspect="true"/>
          </p:cNvGrpSpPr>
          <p:nvPr/>
        </p:nvGrpSpPr>
        <p:grpSpPr>
          <a:xfrm rot="0">
            <a:off x="-370944" y="-59136"/>
            <a:ext cx="10209024" cy="1391616"/>
            <a:chOff x="0" y="0"/>
            <a:chExt cx="13612032" cy="1855488"/>
          </a:xfrm>
        </p:grpSpPr>
        <p:sp>
          <p:nvSpPr>
            <p:cNvPr name="Freeform 15" id="15"/>
            <p:cNvSpPr/>
            <p:nvPr/>
          </p:nvSpPr>
          <p:spPr>
            <a:xfrm flipH="false" flipV="false" rot="0">
              <a:off x="0" y="0"/>
              <a:ext cx="13611988" cy="1855470"/>
            </a:xfrm>
            <a:custGeom>
              <a:avLst/>
              <a:gdLst/>
              <a:ahLst/>
              <a:cxnLst/>
              <a:rect r="r" b="b" t="t" l="l"/>
              <a:pathLst>
                <a:path h="1855470" w="13611988">
                  <a:moveTo>
                    <a:pt x="0" y="0"/>
                  </a:moveTo>
                  <a:lnTo>
                    <a:pt x="13611988" y="0"/>
                  </a:lnTo>
                  <a:lnTo>
                    <a:pt x="13611988" y="1855470"/>
                  </a:lnTo>
                  <a:lnTo>
                    <a:pt x="0" y="1855470"/>
                  </a:lnTo>
                  <a:lnTo>
                    <a:pt x="0" y="0"/>
                  </a:lnTo>
                  <a:close/>
                </a:path>
              </a:pathLst>
            </a:custGeom>
            <a:solidFill>
              <a:srgbClr val="5CE1E6"/>
            </a:solidFill>
            <a:ln w="12700">
              <a:solidFill>
                <a:srgbClr val="000000"/>
              </a:solidFill>
            </a:ln>
          </p:spPr>
        </p:sp>
      </p:grpSp>
      <p:grpSp>
        <p:nvGrpSpPr>
          <p:cNvPr name="Group 16" id="16"/>
          <p:cNvGrpSpPr/>
          <p:nvPr/>
        </p:nvGrpSpPr>
        <p:grpSpPr>
          <a:xfrm rot="0">
            <a:off x="2750348" y="226560"/>
            <a:ext cx="8847360" cy="1105920"/>
            <a:chOff x="0" y="0"/>
            <a:chExt cx="13004800" cy="1625600"/>
          </a:xfrm>
        </p:grpSpPr>
        <p:sp>
          <p:nvSpPr>
            <p:cNvPr name="Freeform 17" id="17"/>
            <p:cNvSpPr/>
            <p:nvPr/>
          </p:nvSpPr>
          <p:spPr>
            <a:xfrm flipH="false" flipV="false" rot="0">
              <a:off x="0" y="0"/>
              <a:ext cx="13004800" cy="1625600"/>
            </a:xfrm>
            <a:custGeom>
              <a:avLst/>
              <a:gdLst/>
              <a:ahLst/>
              <a:cxnLst/>
              <a:rect r="r" b="b" t="t" l="l"/>
              <a:pathLst>
                <a:path h="1625600" w="13004800">
                  <a:moveTo>
                    <a:pt x="0" y="0"/>
                  </a:moveTo>
                  <a:lnTo>
                    <a:pt x="13004800" y="0"/>
                  </a:lnTo>
                  <a:lnTo>
                    <a:pt x="13004800" y="1625600"/>
                  </a:lnTo>
                  <a:lnTo>
                    <a:pt x="0" y="1625600"/>
                  </a:lnTo>
                  <a:close/>
                </a:path>
              </a:pathLst>
            </a:custGeom>
            <a:solidFill>
              <a:srgbClr val="000000">
                <a:alpha val="0"/>
              </a:srgbClr>
            </a:solidFill>
          </p:spPr>
        </p:sp>
        <p:sp>
          <p:nvSpPr>
            <p:cNvPr name="TextBox 18" id="18"/>
            <p:cNvSpPr txBox="true"/>
            <p:nvPr/>
          </p:nvSpPr>
          <p:spPr>
            <a:xfrm>
              <a:off x="0" y="-104775"/>
              <a:ext cx="13004800" cy="1730375"/>
            </a:xfrm>
            <a:prstGeom prst="rect">
              <a:avLst/>
            </a:prstGeom>
          </p:spPr>
          <p:txBody>
            <a:bodyPr anchor="ctr" rtlCol="false" tIns="0" lIns="0" bIns="0" rIns="0"/>
            <a:lstStyle/>
            <a:p>
              <a:pPr algn="l">
                <a:lnSpc>
                  <a:spcPts val="5503"/>
                </a:lnSpc>
              </a:pPr>
              <a:r>
                <a:rPr lang="en-US" sz="4586" spc="-1">
                  <a:solidFill>
                    <a:srgbClr val="000000"/>
                  </a:solidFill>
                  <a:latin typeface="Times New Roman"/>
                  <a:ea typeface="Times New Roman"/>
                  <a:cs typeface="Times New Roman"/>
                  <a:sym typeface="Times New Roman"/>
                </a:rPr>
                <a:t>Олтинчи ғоя</a:t>
              </a:r>
            </a:p>
          </p:txBody>
        </p:sp>
      </p:grpSp>
      <p:grpSp>
        <p:nvGrpSpPr>
          <p:cNvPr name="Group 19" id="19"/>
          <p:cNvGrpSpPr>
            <a:grpSpLocks noChangeAspect="true"/>
          </p:cNvGrpSpPr>
          <p:nvPr/>
        </p:nvGrpSpPr>
        <p:grpSpPr>
          <a:xfrm rot="0">
            <a:off x="-84480" y="1215744"/>
            <a:ext cx="10000512" cy="6060672"/>
            <a:chOff x="0" y="0"/>
            <a:chExt cx="13334016" cy="8080896"/>
          </a:xfrm>
        </p:grpSpPr>
        <p:sp>
          <p:nvSpPr>
            <p:cNvPr name="Freeform 20" id="20"/>
            <p:cNvSpPr/>
            <p:nvPr/>
          </p:nvSpPr>
          <p:spPr>
            <a:xfrm flipH="false" flipV="false" rot="0">
              <a:off x="0" y="0"/>
              <a:ext cx="13333985" cy="8080883"/>
            </a:xfrm>
            <a:custGeom>
              <a:avLst/>
              <a:gdLst/>
              <a:ahLst/>
              <a:cxnLst/>
              <a:rect r="r" b="b" t="t" l="l"/>
              <a:pathLst>
                <a:path h="8080883" w="13333985">
                  <a:moveTo>
                    <a:pt x="0" y="0"/>
                  </a:moveTo>
                  <a:lnTo>
                    <a:pt x="13333985" y="0"/>
                  </a:lnTo>
                  <a:lnTo>
                    <a:pt x="13333985" y="8080883"/>
                  </a:lnTo>
                  <a:lnTo>
                    <a:pt x="0" y="8080883"/>
                  </a:lnTo>
                  <a:lnTo>
                    <a:pt x="0" y="0"/>
                  </a:lnTo>
                  <a:close/>
                </a:path>
              </a:pathLst>
            </a:custGeom>
            <a:solidFill>
              <a:srgbClr val="F6E5BA"/>
            </a:solidFill>
            <a:ln w="12700">
              <a:solidFill>
                <a:srgbClr val="000000"/>
              </a:solidFill>
            </a:ln>
          </p:spPr>
        </p:sp>
      </p:grpSp>
      <p:sp>
        <p:nvSpPr>
          <p:cNvPr name="TextBox 21" id="21"/>
          <p:cNvSpPr txBox="true"/>
          <p:nvPr/>
        </p:nvSpPr>
        <p:spPr>
          <a:xfrm rot="0">
            <a:off x="90000" y="1427973"/>
            <a:ext cx="9379238" cy="5330461"/>
          </a:xfrm>
          <a:prstGeom prst="rect">
            <a:avLst/>
          </a:prstGeom>
        </p:spPr>
        <p:txBody>
          <a:bodyPr anchor="t" rtlCol="false" tIns="0" lIns="0" bIns="0" rIns="0">
            <a:spAutoFit/>
          </a:bodyPr>
          <a:lstStyle/>
          <a:p>
            <a:pPr algn="just" marL="511356" indent="-255678" lvl="1">
              <a:lnSpc>
                <a:spcPts val="2954"/>
              </a:lnSpc>
              <a:buFont typeface="Arial"/>
              <a:buChar char="•"/>
            </a:pPr>
            <a:r>
              <a:rPr lang="en-US" sz="3077" spc="-1">
                <a:solidFill>
                  <a:srgbClr val="000000"/>
                </a:solidFill>
                <a:latin typeface="Times New Roman"/>
                <a:ea typeface="Times New Roman"/>
                <a:cs typeface="Times New Roman"/>
                <a:sym typeface="Times New Roman"/>
              </a:rPr>
              <a:t>Сўнгги йилларда А.А. Асқаров «Андроново маданиятининг бир қисм аҳолиси турктилли бўлганлиги» хусусидаги ғоя билан чиқди. Қозоғистонлик археолог К.М. Байпаков ҳам Андроново маданияти аҳолисининг бир қисми турктилли бўлган, - деган фикрни олға сурмоқда. Бу ғояларнинг асоси Қадимги Хитой йилномаларида келтирилган ёзма манбалар ҳисобланади. Маълумки, ушбу йилномаларда Хитойнинг шимолида мил.ав. III-I минг йилликларида «ди» - «ти» - «тиек» -«тиеук» - «турк» халқлари яшаганлиги асос қилиб олинган. </a:t>
            </a:r>
          </a:p>
          <a:p>
            <a:pPr algn="just">
              <a:lnSpc>
                <a:spcPts val="2954"/>
              </a:lnSpc>
            </a:pPr>
          </a:p>
        </p:txBody>
      </p:sp>
    </p:spTree>
  </p:cSld>
  <p:clrMapOvr>
    <a:masterClrMapping/>
  </p:clrMapOvr>
  <p:transition spd="fast">
    <p:fade/>
  </p:transition>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grpSp>
        <p:nvGrpSpPr>
          <p:cNvPr name="Group 3" id="3"/>
          <p:cNvGrpSpPr/>
          <p:nvPr/>
        </p:nvGrpSpPr>
        <p:grpSpPr>
          <a:xfrm rot="0">
            <a:off x="-872256" y="-872256"/>
            <a:ext cx="1751040" cy="1751040"/>
            <a:chOff x="0" y="0"/>
            <a:chExt cx="2334720" cy="2334720"/>
          </a:xfrm>
        </p:grpSpPr>
        <p:sp>
          <p:nvSpPr>
            <p:cNvPr name="Freeform 4" id="4"/>
            <p:cNvSpPr/>
            <p:nvPr/>
          </p:nvSpPr>
          <p:spPr>
            <a:xfrm flipH="false" flipV="false" rot="0">
              <a:off x="2286" y="2286"/>
              <a:ext cx="2330069" cy="2330196"/>
            </a:xfrm>
            <a:custGeom>
              <a:avLst/>
              <a:gdLst/>
              <a:ahLst/>
              <a:cxnLst/>
              <a:rect r="r" b="b" t="t" l="l"/>
              <a:pathLst>
                <a:path h="2330196" w="2330069">
                  <a:moveTo>
                    <a:pt x="2330069" y="1165098"/>
                  </a:moveTo>
                  <a:cubicBezTo>
                    <a:pt x="2330069" y="1808480"/>
                    <a:pt x="1808480" y="2330196"/>
                    <a:pt x="1164971" y="2330196"/>
                  </a:cubicBezTo>
                  <a:cubicBezTo>
                    <a:pt x="521462" y="2330196"/>
                    <a:pt x="0" y="1808480"/>
                    <a:pt x="0" y="1165098"/>
                  </a:cubicBezTo>
                  <a:cubicBezTo>
                    <a:pt x="0" y="521716"/>
                    <a:pt x="521589" y="0"/>
                    <a:pt x="1165098" y="0"/>
                  </a:cubicBezTo>
                  <a:lnTo>
                    <a:pt x="1165098" y="1165098"/>
                  </a:lnTo>
                  <a:close/>
                </a:path>
              </a:pathLst>
            </a:custGeom>
            <a:solidFill>
              <a:srgbClr val="FEFAF4">
                <a:alpha val="10588"/>
              </a:srgbClr>
            </a:solidFill>
          </p:spPr>
        </p:sp>
        <p:sp>
          <p:nvSpPr>
            <p:cNvPr name="Freeform 5" id="5"/>
            <p:cNvSpPr/>
            <p:nvPr/>
          </p:nvSpPr>
          <p:spPr>
            <a:xfrm flipH="false" flipV="false" rot="0">
              <a:off x="0" y="0"/>
              <a:ext cx="2334768" cy="2334768"/>
            </a:xfrm>
            <a:custGeom>
              <a:avLst/>
              <a:gdLst/>
              <a:ahLst/>
              <a:cxnLst/>
              <a:rect r="r" b="b" t="t" l="l"/>
              <a:pathLst>
                <a:path h="2334768" w="2334768">
                  <a:moveTo>
                    <a:pt x="2334768" y="1167384"/>
                  </a:moveTo>
                  <a:cubicBezTo>
                    <a:pt x="2334768" y="1812036"/>
                    <a:pt x="1812163" y="2334768"/>
                    <a:pt x="1167384" y="2334768"/>
                  </a:cubicBezTo>
                  <a:lnTo>
                    <a:pt x="1167384" y="2332482"/>
                  </a:lnTo>
                  <a:lnTo>
                    <a:pt x="1167384" y="2334768"/>
                  </a:lnTo>
                  <a:cubicBezTo>
                    <a:pt x="522605" y="2334768"/>
                    <a:pt x="0" y="1812036"/>
                    <a:pt x="0" y="1167384"/>
                  </a:cubicBezTo>
                  <a:cubicBezTo>
                    <a:pt x="0" y="522732"/>
                    <a:pt x="522605" y="0"/>
                    <a:pt x="1167384" y="0"/>
                  </a:cubicBezTo>
                  <a:cubicBezTo>
                    <a:pt x="1168654" y="0"/>
                    <a:pt x="1169670" y="1016"/>
                    <a:pt x="1169670" y="2286"/>
                  </a:cubicBezTo>
                  <a:lnTo>
                    <a:pt x="1169670" y="1167384"/>
                  </a:lnTo>
                  <a:lnTo>
                    <a:pt x="1167384" y="1167384"/>
                  </a:lnTo>
                  <a:lnTo>
                    <a:pt x="1167384" y="1165098"/>
                  </a:lnTo>
                  <a:lnTo>
                    <a:pt x="2332482" y="1165098"/>
                  </a:lnTo>
                  <a:cubicBezTo>
                    <a:pt x="2333752" y="1165098"/>
                    <a:pt x="2334768" y="1166114"/>
                    <a:pt x="2334768" y="1167384"/>
                  </a:cubicBezTo>
                  <a:moveTo>
                    <a:pt x="2330196" y="1167384"/>
                  </a:moveTo>
                  <a:lnTo>
                    <a:pt x="2332482" y="1167384"/>
                  </a:lnTo>
                  <a:lnTo>
                    <a:pt x="2332482" y="1169670"/>
                  </a:lnTo>
                  <a:lnTo>
                    <a:pt x="1167384" y="1169670"/>
                  </a:lnTo>
                  <a:cubicBezTo>
                    <a:pt x="1166114" y="1169670"/>
                    <a:pt x="1165098" y="1168654"/>
                    <a:pt x="1165098" y="1167384"/>
                  </a:cubicBezTo>
                  <a:lnTo>
                    <a:pt x="1165098" y="2286"/>
                  </a:lnTo>
                  <a:lnTo>
                    <a:pt x="1167384" y="2286"/>
                  </a:lnTo>
                  <a:lnTo>
                    <a:pt x="1167384" y="4572"/>
                  </a:lnTo>
                  <a:cubicBezTo>
                    <a:pt x="525145" y="4572"/>
                    <a:pt x="4572" y="525145"/>
                    <a:pt x="4572" y="1167384"/>
                  </a:cubicBezTo>
                  <a:lnTo>
                    <a:pt x="2286" y="1167384"/>
                  </a:lnTo>
                  <a:lnTo>
                    <a:pt x="4572" y="1167384"/>
                  </a:lnTo>
                  <a:cubicBezTo>
                    <a:pt x="4572" y="1809496"/>
                    <a:pt x="525145" y="2330196"/>
                    <a:pt x="1167384" y="2330196"/>
                  </a:cubicBezTo>
                  <a:cubicBezTo>
                    <a:pt x="1809623" y="2330196"/>
                    <a:pt x="2330196" y="1809623"/>
                    <a:pt x="2330196" y="1167384"/>
                  </a:cubicBezTo>
                  <a:close/>
                </a:path>
              </a:pathLst>
            </a:custGeom>
            <a:solidFill>
              <a:srgbClr val="D2C39E"/>
            </a:solidFill>
          </p:spPr>
        </p:sp>
      </p:grpSp>
      <p:grpSp>
        <p:nvGrpSpPr>
          <p:cNvPr name="Group 6" id="6"/>
          <p:cNvGrpSpPr/>
          <p:nvPr/>
        </p:nvGrpSpPr>
        <p:grpSpPr>
          <a:xfrm rot="0">
            <a:off x="164736" y="7296"/>
            <a:ext cx="1846272" cy="1846272"/>
            <a:chOff x="0" y="0"/>
            <a:chExt cx="2461696" cy="2461696"/>
          </a:xfrm>
        </p:grpSpPr>
        <p:sp>
          <p:nvSpPr>
            <p:cNvPr name="Freeform 7" id="7"/>
            <p:cNvSpPr/>
            <p:nvPr/>
          </p:nvSpPr>
          <p:spPr>
            <a:xfrm flipH="false" flipV="false" rot="0">
              <a:off x="0" y="0"/>
              <a:ext cx="2461768" cy="2461768"/>
            </a:xfrm>
            <a:custGeom>
              <a:avLst/>
              <a:gdLst/>
              <a:ahLst/>
              <a:cxnLst/>
              <a:rect r="r" b="b" t="t" l="l"/>
              <a:pathLst>
                <a:path h="2461768" w="2461768">
                  <a:moveTo>
                    <a:pt x="0" y="1230884"/>
                  </a:moveTo>
                  <a:cubicBezTo>
                    <a:pt x="0" y="551053"/>
                    <a:pt x="551053" y="0"/>
                    <a:pt x="1230884" y="0"/>
                  </a:cubicBezTo>
                  <a:lnTo>
                    <a:pt x="1230884" y="19431"/>
                  </a:lnTo>
                  <a:lnTo>
                    <a:pt x="1230884" y="0"/>
                  </a:lnTo>
                  <a:cubicBezTo>
                    <a:pt x="1910715" y="0"/>
                    <a:pt x="2461768" y="551053"/>
                    <a:pt x="2461768" y="1230884"/>
                  </a:cubicBezTo>
                  <a:lnTo>
                    <a:pt x="2442210" y="1230884"/>
                  </a:lnTo>
                  <a:lnTo>
                    <a:pt x="2461641" y="1230884"/>
                  </a:lnTo>
                  <a:cubicBezTo>
                    <a:pt x="2461641" y="1910715"/>
                    <a:pt x="1910588" y="2461768"/>
                    <a:pt x="1230757" y="2461768"/>
                  </a:cubicBezTo>
                  <a:lnTo>
                    <a:pt x="1230757" y="2442210"/>
                  </a:lnTo>
                  <a:lnTo>
                    <a:pt x="1230757" y="2461641"/>
                  </a:lnTo>
                  <a:cubicBezTo>
                    <a:pt x="551053" y="2461641"/>
                    <a:pt x="0" y="1910588"/>
                    <a:pt x="0" y="1230884"/>
                  </a:cubicBezTo>
                  <a:lnTo>
                    <a:pt x="19431" y="1230884"/>
                  </a:lnTo>
                  <a:lnTo>
                    <a:pt x="38862" y="1230884"/>
                  </a:lnTo>
                  <a:lnTo>
                    <a:pt x="19431" y="1230884"/>
                  </a:lnTo>
                  <a:lnTo>
                    <a:pt x="0" y="1230884"/>
                  </a:lnTo>
                  <a:moveTo>
                    <a:pt x="38862" y="1230884"/>
                  </a:moveTo>
                  <a:cubicBezTo>
                    <a:pt x="38862" y="1241679"/>
                    <a:pt x="30099" y="1250315"/>
                    <a:pt x="19431" y="1250315"/>
                  </a:cubicBezTo>
                  <a:cubicBezTo>
                    <a:pt x="8763" y="1250315"/>
                    <a:pt x="0" y="1241552"/>
                    <a:pt x="0" y="1230884"/>
                  </a:cubicBezTo>
                  <a:cubicBezTo>
                    <a:pt x="0" y="1220216"/>
                    <a:pt x="8763" y="1211453"/>
                    <a:pt x="19431" y="1211453"/>
                  </a:cubicBezTo>
                  <a:cubicBezTo>
                    <a:pt x="30099" y="1211453"/>
                    <a:pt x="38862" y="1220216"/>
                    <a:pt x="38862" y="1230884"/>
                  </a:cubicBezTo>
                  <a:cubicBezTo>
                    <a:pt x="38862" y="1889125"/>
                    <a:pt x="572516" y="2422779"/>
                    <a:pt x="1230757" y="2422779"/>
                  </a:cubicBezTo>
                  <a:cubicBezTo>
                    <a:pt x="1888998" y="2422779"/>
                    <a:pt x="2422652" y="1889125"/>
                    <a:pt x="2422652" y="1230884"/>
                  </a:cubicBezTo>
                  <a:cubicBezTo>
                    <a:pt x="2422652" y="572643"/>
                    <a:pt x="1889125" y="38862"/>
                    <a:pt x="1230884" y="38862"/>
                  </a:cubicBezTo>
                  <a:lnTo>
                    <a:pt x="1230884" y="19431"/>
                  </a:lnTo>
                  <a:lnTo>
                    <a:pt x="1230884" y="38862"/>
                  </a:lnTo>
                  <a:cubicBezTo>
                    <a:pt x="572516" y="38862"/>
                    <a:pt x="38862" y="572516"/>
                    <a:pt x="38862" y="1230884"/>
                  </a:cubicBezTo>
                  <a:close/>
                </a:path>
              </a:pathLst>
            </a:custGeom>
            <a:solidFill>
              <a:srgbClr val="FFF6DB"/>
            </a:solidFill>
          </p:spPr>
        </p:sp>
      </p:grpSp>
      <p:grpSp>
        <p:nvGrpSpPr>
          <p:cNvPr name="Group 8" id="8"/>
          <p:cNvGrpSpPr>
            <a:grpSpLocks noChangeAspect="true"/>
          </p:cNvGrpSpPr>
          <p:nvPr/>
        </p:nvGrpSpPr>
        <p:grpSpPr>
          <a:xfrm rot="0">
            <a:off x="176256" y="1105920"/>
            <a:ext cx="1248000" cy="1248000"/>
            <a:chOff x="0" y="0"/>
            <a:chExt cx="1664000" cy="1664000"/>
          </a:xfrm>
        </p:grpSpPr>
        <p:sp>
          <p:nvSpPr>
            <p:cNvPr name="Freeform 9" id="9"/>
            <p:cNvSpPr/>
            <p:nvPr/>
          </p:nvSpPr>
          <p:spPr>
            <a:xfrm flipH="false" flipV="false" rot="0">
              <a:off x="0" y="0"/>
              <a:ext cx="1663954" cy="1663954"/>
            </a:xfrm>
            <a:custGeom>
              <a:avLst/>
              <a:gdLst/>
              <a:ahLst/>
              <a:cxnLst/>
              <a:rect r="r" b="b" t="t" l="l"/>
              <a:pathLst>
                <a:path h="1663954" w="1663954">
                  <a:moveTo>
                    <a:pt x="0" y="0"/>
                  </a:moveTo>
                  <a:lnTo>
                    <a:pt x="1663954" y="0"/>
                  </a:lnTo>
                  <a:lnTo>
                    <a:pt x="1663954" y="1663954"/>
                  </a:lnTo>
                  <a:lnTo>
                    <a:pt x="0" y="1663954"/>
                  </a:lnTo>
                  <a:lnTo>
                    <a:pt x="0" y="0"/>
                  </a:lnTo>
                  <a:close/>
                </a:path>
              </a:pathLst>
            </a:custGeom>
            <a:blipFill>
              <a:blip r:embed="rId3"/>
              <a:stretch>
                <a:fillRect l="0" t="0" r="-2" b="-2"/>
              </a:stretch>
            </a:blipFill>
          </p:spPr>
        </p:sp>
      </p:grpSp>
      <p:grpSp>
        <p:nvGrpSpPr>
          <p:cNvPr name="Group 10" id="10"/>
          <p:cNvGrpSpPr/>
          <p:nvPr/>
        </p:nvGrpSpPr>
        <p:grpSpPr>
          <a:xfrm rot="0">
            <a:off x="1080192" y="0"/>
            <a:ext cx="8673408" cy="7315200"/>
            <a:chOff x="0" y="0"/>
            <a:chExt cx="11564544" cy="9753600"/>
          </a:xfrm>
        </p:grpSpPr>
        <p:sp>
          <p:nvSpPr>
            <p:cNvPr name="Freeform 11" id="11"/>
            <p:cNvSpPr/>
            <p:nvPr/>
          </p:nvSpPr>
          <p:spPr>
            <a:xfrm flipH="false" flipV="false" rot="0">
              <a:off x="0" y="0"/>
              <a:ext cx="11564493" cy="9753600"/>
            </a:xfrm>
            <a:custGeom>
              <a:avLst/>
              <a:gdLst/>
              <a:ahLst/>
              <a:cxnLst/>
              <a:rect r="r" b="b" t="t" l="l"/>
              <a:pathLst>
                <a:path h="9753600" w="11564493">
                  <a:moveTo>
                    <a:pt x="0" y="0"/>
                  </a:moveTo>
                  <a:lnTo>
                    <a:pt x="11564493" y="0"/>
                  </a:lnTo>
                  <a:lnTo>
                    <a:pt x="11564493" y="9753600"/>
                  </a:lnTo>
                  <a:lnTo>
                    <a:pt x="0" y="9753600"/>
                  </a:lnTo>
                  <a:close/>
                </a:path>
              </a:pathLst>
            </a:custGeom>
            <a:solidFill>
              <a:srgbClr val="FFFFFF"/>
            </a:solidFill>
          </p:spPr>
        </p:sp>
      </p:grpSp>
      <p:grpSp>
        <p:nvGrpSpPr>
          <p:cNvPr name="Group 12" id="12"/>
          <p:cNvGrpSpPr/>
          <p:nvPr/>
        </p:nvGrpSpPr>
        <p:grpSpPr>
          <a:xfrm rot="0">
            <a:off x="1082112" y="0"/>
            <a:ext cx="77952" cy="7315200"/>
            <a:chOff x="0" y="0"/>
            <a:chExt cx="103936" cy="9753600"/>
          </a:xfrm>
        </p:grpSpPr>
        <p:sp>
          <p:nvSpPr>
            <p:cNvPr name="Freeform 13" id="13"/>
            <p:cNvSpPr/>
            <p:nvPr/>
          </p:nvSpPr>
          <p:spPr>
            <a:xfrm flipH="false" flipV="false" rot="0">
              <a:off x="0" y="0"/>
              <a:ext cx="103886" cy="9753600"/>
            </a:xfrm>
            <a:custGeom>
              <a:avLst/>
              <a:gdLst/>
              <a:ahLst/>
              <a:cxnLst/>
              <a:rect r="r" b="b" t="t" l="l"/>
              <a:pathLst>
                <a:path h="9753600" w="103886">
                  <a:moveTo>
                    <a:pt x="0" y="0"/>
                  </a:moveTo>
                  <a:lnTo>
                    <a:pt x="103886" y="0"/>
                  </a:lnTo>
                  <a:lnTo>
                    <a:pt x="103886" y="9753600"/>
                  </a:lnTo>
                  <a:lnTo>
                    <a:pt x="0" y="9753600"/>
                  </a:lnTo>
                  <a:close/>
                </a:path>
              </a:pathLst>
            </a:custGeom>
            <a:solidFill>
              <a:srgbClr val="FFFFFF"/>
            </a:solidFill>
          </p:spPr>
        </p:sp>
      </p:grpSp>
      <p:grpSp>
        <p:nvGrpSpPr>
          <p:cNvPr name="Group 14" id="14"/>
          <p:cNvGrpSpPr>
            <a:grpSpLocks noChangeAspect="true"/>
          </p:cNvGrpSpPr>
          <p:nvPr/>
        </p:nvGrpSpPr>
        <p:grpSpPr>
          <a:xfrm rot="0">
            <a:off x="64512" y="59136"/>
            <a:ext cx="9624576" cy="1026432"/>
            <a:chOff x="0" y="0"/>
            <a:chExt cx="12832768" cy="1368576"/>
          </a:xfrm>
        </p:grpSpPr>
        <p:sp>
          <p:nvSpPr>
            <p:cNvPr name="Freeform 15" id="15"/>
            <p:cNvSpPr/>
            <p:nvPr/>
          </p:nvSpPr>
          <p:spPr>
            <a:xfrm flipH="false" flipV="false" rot="0">
              <a:off x="0" y="0"/>
              <a:ext cx="12832715" cy="1368552"/>
            </a:xfrm>
            <a:custGeom>
              <a:avLst/>
              <a:gdLst/>
              <a:ahLst/>
              <a:cxnLst/>
              <a:rect r="r" b="b" t="t" l="l"/>
              <a:pathLst>
                <a:path h="1368552" w="12832715">
                  <a:moveTo>
                    <a:pt x="0" y="0"/>
                  </a:moveTo>
                  <a:lnTo>
                    <a:pt x="12832715" y="0"/>
                  </a:lnTo>
                  <a:lnTo>
                    <a:pt x="12832715" y="1368552"/>
                  </a:lnTo>
                  <a:lnTo>
                    <a:pt x="0" y="1368552"/>
                  </a:lnTo>
                  <a:lnTo>
                    <a:pt x="0" y="0"/>
                  </a:lnTo>
                  <a:close/>
                </a:path>
              </a:pathLst>
            </a:custGeom>
            <a:blipFill>
              <a:blip r:embed="rId4"/>
              <a:stretch>
                <a:fillRect l="0" t="-51" r="0" b="-53"/>
              </a:stretch>
            </a:blipFill>
          </p:spPr>
        </p:sp>
      </p:grpSp>
      <p:grpSp>
        <p:nvGrpSpPr>
          <p:cNvPr name="Group 16" id="16"/>
          <p:cNvGrpSpPr/>
          <p:nvPr/>
        </p:nvGrpSpPr>
        <p:grpSpPr>
          <a:xfrm rot="0">
            <a:off x="152448" y="292992"/>
            <a:ext cx="9448704" cy="621312"/>
            <a:chOff x="0" y="0"/>
            <a:chExt cx="12598272" cy="828416"/>
          </a:xfrm>
        </p:grpSpPr>
        <p:sp>
          <p:nvSpPr>
            <p:cNvPr name="Freeform 17" id="17"/>
            <p:cNvSpPr/>
            <p:nvPr/>
          </p:nvSpPr>
          <p:spPr>
            <a:xfrm flipH="false" flipV="false" rot="0">
              <a:off x="0" y="0"/>
              <a:ext cx="12598272" cy="828416"/>
            </a:xfrm>
            <a:custGeom>
              <a:avLst/>
              <a:gdLst/>
              <a:ahLst/>
              <a:cxnLst/>
              <a:rect r="r" b="b" t="t" l="l"/>
              <a:pathLst>
                <a:path h="828416" w="12598272">
                  <a:moveTo>
                    <a:pt x="0" y="0"/>
                  </a:moveTo>
                  <a:lnTo>
                    <a:pt x="12598272" y="0"/>
                  </a:lnTo>
                  <a:lnTo>
                    <a:pt x="12598272" y="828416"/>
                  </a:lnTo>
                  <a:lnTo>
                    <a:pt x="0" y="828416"/>
                  </a:lnTo>
                  <a:close/>
                </a:path>
              </a:pathLst>
            </a:custGeom>
            <a:solidFill>
              <a:srgbClr val="000000">
                <a:alpha val="0"/>
              </a:srgbClr>
            </a:solidFill>
          </p:spPr>
        </p:sp>
        <p:sp>
          <p:nvSpPr>
            <p:cNvPr name="TextBox 18" id="18"/>
            <p:cNvSpPr txBox="true"/>
            <p:nvPr/>
          </p:nvSpPr>
          <p:spPr>
            <a:xfrm>
              <a:off x="0" y="-85725"/>
              <a:ext cx="12598272" cy="914141"/>
            </a:xfrm>
            <a:prstGeom prst="rect">
              <a:avLst/>
            </a:prstGeom>
          </p:spPr>
          <p:txBody>
            <a:bodyPr anchor="ctr" rtlCol="false" tIns="0" lIns="0" bIns="0" rIns="0"/>
            <a:lstStyle/>
            <a:p>
              <a:pPr algn="ctr">
                <a:lnSpc>
                  <a:spcPts val="4991"/>
                </a:lnSpc>
              </a:pPr>
              <a:r>
                <a:rPr lang="en-US" sz="4159" spc="-1">
                  <a:solidFill>
                    <a:srgbClr val="000000"/>
                  </a:solidFill>
                  <a:latin typeface="Times New Roman"/>
                  <a:ea typeface="Times New Roman"/>
                  <a:cs typeface="Times New Roman"/>
                  <a:sym typeface="Times New Roman"/>
                </a:rPr>
                <a:t>Хулоса</a:t>
              </a:r>
            </a:p>
          </p:txBody>
        </p:sp>
      </p:grpSp>
      <p:grpSp>
        <p:nvGrpSpPr>
          <p:cNvPr name="Group 19" id="19"/>
          <p:cNvGrpSpPr>
            <a:grpSpLocks noChangeAspect="true"/>
          </p:cNvGrpSpPr>
          <p:nvPr/>
        </p:nvGrpSpPr>
        <p:grpSpPr>
          <a:xfrm rot="0">
            <a:off x="64512" y="982272"/>
            <a:ext cx="9696000" cy="6294144"/>
            <a:chOff x="0" y="0"/>
            <a:chExt cx="12928000" cy="8392192"/>
          </a:xfrm>
        </p:grpSpPr>
        <p:sp>
          <p:nvSpPr>
            <p:cNvPr name="Freeform 20" id="20"/>
            <p:cNvSpPr/>
            <p:nvPr/>
          </p:nvSpPr>
          <p:spPr>
            <a:xfrm flipH="false" flipV="false" rot="0">
              <a:off x="0" y="0"/>
              <a:ext cx="12927965" cy="8392160"/>
            </a:xfrm>
            <a:custGeom>
              <a:avLst/>
              <a:gdLst/>
              <a:ahLst/>
              <a:cxnLst/>
              <a:rect r="r" b="b" t="t" l="l"/>
              <a:pathLst>
                <a:path h="8392160" w="12927965">
                  <a:moveTo>
                    <a:pt x="0" y="0"/>
                  </a:moveTo>
                  <a:lnTo>
                    <a:pt x="12927965" y="0"/>
                  </a:lnTo>
                  <a:lnTo>
                    <a:pt x="12927965" y="8392160"/>
                  </a:lnTo>
                  <a:lnTo>
                    <a:pt x="0" y="8392160"/>
                  </a:lnTo>
                  <a:lnTo>
                    <a:pt x="0" y="0"/>
                  </a:lnTo>
                  <a:close/>
                </a:path>
              </a:pathLst>
            </a:custGeom>
            <a:solidFill>
              <a:srgbClr val="F6E5BA"/>
            </a:solidFill>
            <a:ln w="12700">
              <a:solidFill>
                <a:srgbClr val="000000"/>
              </a:solidFill>
            </a:ln>
          </p:spPr>
        </p:sp>
      </p:grpSp>
      <p:sp>
        <p:nvSpPr>
          <p:cNvPr name="TextBox 21" id="21"/>
          <p:cNvSpPr txBox="true"/>
          <p:nvPr/>
        </p:nvSpPr>
        <p:spPr>
          <a:xfrm rot="0">
            <a:off x="242448" y="1189968"/>
            <a:ext cx="9268704" cy="5925984"/>
          </a:xfrm>
          <a:prstGeom prst="rect">
            <a:avLst/>
          </a:prstGeom>
        </p:spPr>
        <p:txBody>
          <a:bodyPr anchor="t" rtlCol="false" tIns="0" lIns="0" bIns="0" rIns="0">
            <a:spAutoFit/>
          </a:bodyPr>
          <a:lstStyle/>
          <a:p>
            <a:pPr algn="just" marL="389936" indent="-194968" lvl="1">
              <a:lnSpc>
                <a:spcPts val="2252"/>
              </a:lnSpc>
              <a:buFont typeface="Arial"/>
              <a:buChar char="•"/>
            </a:pPr>
            <a:r>
              <a:rPr lang="en-US" sz="2346" spc="-1">
                <a:solidFill>
                  <a:srgbClr val="000000"/>
                </a:solidFill>
                <a:latin typeface="Times New Roman"/>
                <a:ea typeface="Times New Roman"/>
                <a:cs typeface="Times New Roman"/>
                <a:sym typeface="Times New Roman"/>
              </a:rPr>
              <a:t>Ўрта Осиёнинг жанубий минтақалари аҳолисининг бронза даврида арийлар бўлганлиги тарихий ҳақиқатдан жуда йироқ. «Авеста» ва «Ригведа»да таърифланган арийларга БМАК аҳолиси антропологик жиҳатдан ҳам ва улар яратган моддий маданият намуналари жиҳатдан ҳам ўхшамайди. Дравид тилли бўлганлиги ҳам ҳақиқатдан жуда йироқ. БМАК аҳолиси дравид тилли халқлар билан (Хараппа маданияти) яқиндан маданий ва савдо алоқаларида бўлган. Аммо, бир халқ бўлганлиги БМАК ва Хараппа маданияти ёдгорликлари моддий маданиятларини таққослаш натижасида инкор этилади. Хуррит тилли бўлмаганлигини эса юқорида кўрсатиб ўтдик. Бизнинг фикримизча, БМАК аҳолиси Марказий ва Шимолий Эрон аҳолиси билан бир этник гуруҳни ташкил этган ва қадимги Эрон тили лаҳжаларидан бирида гаплашган. Шу тил асосида Қадимги Бақтрия ва «Авеста» тили шаклланган. Андроново маданиятининг кириб келиши билан туркий тилда сўзлашувчи қавмларнинг илк бор Ўрта Осиёга келиши ва маҳаллий халқлар билан ассимляцияси жараёни бошланади. Шуни алоҳида таъкидлаш жоизки, Ўрта Осиёнинг қадимги халқлари билан ҳозирги халқлари этник жиҳатдан тўғридан-тўғри боғланмайди. </a:t>
            </a:r>
          </a:p>
        </p:txBody>
      </p:sp>
    </p:spTree>
  </p:cSld>
  <p:clrMapOvr>
    <a:masterClrMapping/>
  </p:clrMapOvr>
  <p:transition spd="fast">
    <p:fade/>
  </p:transition>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grpSp>
        <p:nvGrpSpPr>
          <p:cNvPr name="Group 3" id="3"/>
          <p:cNvGrpSpPr/>
          <p:nvPr/>
        </p:nvGrpSpPr>
        <p:grpSpPr>
          <a:xfrm rot="0">
            <a:off x="-872256" y="-872256"/>
            <a:ext cx="1751040" cy="1751040"/>
            <a:chOff x="0" y="0"/>
            <a:chExt cx="2334720" cy="2334720"/>
          </a:xfrm>
        </p:grpSpPr>
        <p:sp>
          <p:nvSpPr>
            <p:cNvPr name="Freeform 4" id="4"/>
            <p:cNvSpPr/>
            <p:nvPr/>
          </p:nvSpPr>
          <p:spPr>
            <a:xfrm flipH="false" flipV="false" rot="0">
              <a:off x="2286" y="2286"/>
              <a:ext cx="2330069" cy="2330196"/>
            </a:xfrm>
            <a:custGeom>
              <a:avLst/>
              <a:gdLst/>
              <a:ahLst/>
              <a:cxnLst/>
              <a:rect r="r" b="b" t="t" l="l"/>
              <a:pathLst>
                <a:path h="2330196" w="2330069">
                  <a:moveTo>
                    <a:pt x="2330069" y="1165098"/>
                  </a:moveTo>
                  <a:cubicBezTo>
                    <a:pt x="2330069" y="1808480"/>
                    <a:pt x="1808480" y="2330196"/>
                    <a:pt x="1164971" y="2330196"/>
                  </a:cubicBezTo>
                  <a:cubicBezTo>
                    <a:pt x="521462" y="2330196"/>
                    <a:pt x="0" y="1808480"/>
                    <a:pt x="0" y="1165098"/>
                  </a:cubicBezTo>
                  <a:cubicBezTo>
                    <a:pt x="0" y="521716"/>
                    <a:pt x="521589" y="0"/>
                    <a:pt x="1165098" y="0"/>
                  </a:cubicBezTo>
                  <a:lnTo>
                    <a:pt x="1165098" y="1165098"/>
                  </a:lnTo>
                  <a:close/>
                </a:path>
              </a:pathLst>
            </a:custGeom>
            <a:solidFill>
              <a:srgbClr val="FEFAF4">
                <a:alpha val="10588"/>
              </a:srgbClr>
            </a:solidFill>
          </p:spPr>
        </p:sp>
        <p:sp>
          <p:nvSpPr>
            <p:cNvPr name="Freeform 5" id="5"/>
            <p:cNvSpPr/>
            <p:nvPr/>
          </p:nvSpPr>
          <p:spPr>
            <a:xfrm flipH="false" flipV="false" rot="0">
              <a:off x="0" y="0"/>
              <a:ext cx="2334768" cy="2334768"/>
            </a:xfrm>
            <a:custGeom>
              <a:avLst/>
              <a:gdLst/>
              <a:ahLst/>
              <a:cxnLst/>
              <a:rect r="r" b="b" t="t" l="l"/>
              <a:pathLst>
                <a:path h="2334768" w="2334768">
                  <a:moveTo>
                    <a:pt x="2334768" y="1167384"/>
                  </a:moveTo>
                  <a:cubicBezTo>
                    <a:pt x="2334768" y="1812036"/>
                    <a:pt x="1812163" y="2334768"/>
                    <a:pt x="1167384" y="2334768"/>
                  </a:cubicBezTo>
                  <a:lnTo>
                    <a:pt x="1167384" y="2332482"/>
                  </a:lnTo>
                  <a:lnTo>
                    <a:pt x="1167384" y="2334768"/>
                  </a:lnTo>
                  <a:cubicBezTo>
                    <a:pt x="522605" y="2334768"/>
                    <a:pt x="0" y="1812036"/>
                    <a:pt x="0" y="1167384"/>
                  </a:cubicBezTo>
                  <a:cubicBezTo>
                    <a:pt x="0" y="522732"/>
                    <a:pt x="522605" y="0"/>
                    <a:pt x="1167384" y="0"/>
                  </a:cubicBezTo>
                  <a:cubicBezTo>
                    <a:pt x="1168654" y="0"/>
                    <a:pt x="1169670" y="1016"/>
                    <a:pt x="1169670" y="2286"/>
                  </a:cubicBezTo>
                  <a:lnTo>
                    <a:pt x="1169670" y="1167384"/>
                  </a:lnTo>
                  <a:lnTo>
                    <a:pt x="1167384" y="1167384"/>
                  </a:lnTo>
                  <a:lnTo>
                    <a:pt x="1167384" y="1165098"/>
                  </a:lnTo>
                  <a:lnTo>
                    <a:pt x="2332482" y="1165098"/>
                  </a:lnTo>
                  <a:cubicBezTo>
                    <a:pt x="2333752" y="1165098"/>
                    <a:pt x="2334768" y="1166114"/>
                    <a:pt x="2334768" y="1167384"/>
                  </a:cubicBezTo>
                  <a:moveTo>
                    <a:pt x="2330196" y="1167384"/>
                  </a:moveTo>
                  <a:lnTo>
                    <a:pt x="2332482" y="1167384"/>
                  </a:lnTo>
                  <a:lnTo>
                    <a:pt x="2332482" y="1169670"/>
                  </a:lnTo>
                  <a:lnTo>
                    <a:pt x="1167384" y="1169670"/>
                  </a:lnTo>
                  <a:cubicBezTo>
                    <a:pt x="1166114" y="1169670"/>
                    <a:pt x="1165098" y="1168654"/>
                    <a:pt x="1165098" y="1167384"/>
                  </a:cubicBezTo>
                  <a:lnTo>
                    <a:pt x="1165098" y="2286"/>
                  </a:lnTo>
                  <a:lnTo>
                    <a:pt x="1167384" y="2286"/>
                  </a:lnTo>
                  <a:lnTo>
                    <a:pt x="1167384" y="4572"/>
                  </a:lnTo>
                  <a:cubicBezTo>
                    <a:pt x="525145" y="4572"/>
                    <a:pt x="4572" y="525145"/>
                    <a:pt x="4572" y="1167384"/>
                  </a:cubicBezTo>
                  <a:lnTo>
                    <a:pt x="2286" y="1167384"/>
                  </a:lnTo>
                  <a:lnTo>
                    <a:pt x="4572" y="1167384"/>
                  </a:lnTo>
                  <a:cubicBezTo>
                    <a:pt x="4572" y="1809496"/>
                    <a:pt x="525145" y="2330196"/>
                    <a:pt x="1167384" y="2330196"/>
                  </a:cubicBezTo>
                  <a:cubicBezTo>
                    <a:pt x="1809623" y="2330196"/>
                    <a:pt x="2330196" y="1809623"/>
                    <a:pt x="2330196" y="1167384"/>
                  </a:cubicBezTo>
                  <a:close/>
                </a:path>
              </a:pathLst>
            </a:custGeom>
            <a:solidFill>
              <a:srgbClr val="D2C39E"/>
            </a:solidFill>
          </p:spPr>
        </p:sp>
      </p:grpSp>
      <p:grpSp>
        <p:nvGrpSpPr>
          <p:cNvPr name="Group 6" id="6"/>
          <p:cNvGrpSpPr/>
          <p:nvPr/>
        </p:nvGrpSpPr>
        <p:grpSpPr>
          <a:xfrm rot="0">
            <a:off x="164736" y="7296"/>
            <a:ext cx="1846272" cy="1846272"/>
            <a:chOff x="0" y="0"/>
            <a:chExt cx="2461696" cy="2461696"/>
          </a:xfrm>
        </p:grpSpPr>
        <p:sp>
          <p:nvSpPr>
            <p:cNvPr name="Freeform 7" id="7"/>
            <p:cNvSpPr/>
            <p:nvPr/>
          </p:nvSpPr>
          <p:spPr>
            <a:xfrm flipH="false" flipV="false" rot="0">
              <a:off x="0" y="0"/>
              <a:ext cx="2461768" cy="2461768"/>
            </a:xfrm>
            <a:custGeom>
              <a:avLst/>
              <a:gdLst/>
              <a:ahLst/>
              <a:cxnLst/>
              <a:rect r="r" b="b" t="t" l="l"/>
              <a:pathLst>
                <a:path h="2461768" w="2461768">
                  <a:moveTo>
                    <a:pt x="0" y="1230884"/>
                  </a:moveTo>
                  <a:cubicBezTo>
                    <a:pt x="0" y="551053"/>
                    <a:pt x="551053" y="0"/>
                    <a:pt x="1230884" y="0"/>
                  </a:cubicBezTo>
                  <a:lnTo>
                    <a:pt x="1230884" y="19431"/>
                  </a:lnTo>
                  <a:lnTo>
                    <a:pt x="1230884" y="0"/>
                  </a:lnTo>
                  <a:cubicBezTo>
                    <a:pt x="1910715" y="0"/>
                    <a:pt x="2461768" y="551053"/>
                    <a:pt x="2461768" y="1230884"/>
                  </a:cubicBezTo>
                  <a:lnTo>
                    <a:pt x="2442210" y="1230884"/>
                  </a:lnTo>
                  <a:lnTo>
                    <a:pt x="2461641" y="1230884"/>
                  </a:lnTo>
                  <a:cubicBezTo>
                    <a:pt x="2461641" y="1910715"/>
                    <a:pt x="1910588" y="2461768"/>
                    <a:pt x="1230757" y="2461768"/>
                  </a:cubicBezTo>
                  <a:lnTo>
                    <a:pt x="1230757" y="2442210"/>
                  </a:lnTo>
                  <a:lnTo>
                    <a:pt x="1230757" y="2461641"/>
                  </a:lnTo>
                  <a:cubicBezTo>
                    <a:pt x="551053" y="2461641"/>
                    <a:pt x="0" y="1910588"/>
                    <a:pt x="0" y="1230884"/>
                  </a:cubicBezTo>
                  <a:lnTo>
                    <a:pt x="19431" y="1230884"/>
                  </a:lnTo>
                  <a:lnTo>
                    <a:pt x="38862" y="1230884"/>
                  </a:lnTo>
                  <a:lnTo>
                    <a:pt x="19431" y="1230884"/>
                  </a:lnTo>
                  <a:lnTo>
                    <a:pt x="0" y="1230884"/>
                  </a:lnTo>
                  <a:moveTo>
                    <a:pt x="38862" y="1230884"/>
                  </a:moveTo>
                  <a:cubicBezTo>
                    <a:pt x="38862" y="1241679"/>
                    <a:pt x="30099" y="1250315"/>
                    <a:pt x="19431" y="1250315"/>
                  </a:cubicBezTo>
                  <a:cubicBezTo>
                    <a:pt x="8763" y="1250315"/>
                    <a:pt x="0" y="1241552"/>
                    <a:pt x="0" y="1230884"/>
                  </a:cubicBezTo>
                  <a:cubicBezTo>
                    <a:pt x="0" y="1220216"/>
                    <a:pt x="8763" y="1211453"/>
                    <a:pt x="19431" y="1211453"/>
                  </a:cubicBezTo>
                  <a:cubicBezTo>
                    <a:pt x="30099" y="1211453"/>
                    <a:pt x="38862" y="1220216"/>
                    <a:pt x="38862" y="1230884"/>
                  </a:cubicBezTo>
                  <a:cubicBezTo>
                    <a:pt x="38862" y="1889125"/>
                    <a:pt x="572516" y="2422779"/>
                    <a:pt x="1230757" y="2422779"/>
                  </a:cubicBezTo>
                  <a:cubicBezTo>
                    <a:pt x="1888998" y="2422779"/>
                    <a:pt x="2422652" y="1889125"/>
                    <a:pt x="2422652" y="1230884"/>
                  </a:cubicBezTo>
                  <a:cubicBezTo>
                    <a:pt x="2422652" y="572643"/>
                    <a:pt x="1889125" y="38862"/>
                    <a:pt x="1230884" y="38862"/>
                  </a:cubicBezTo>
                  <a:lnTo>
                    <a:pt x="1230884" y="19431"/>
                  </a:lnTo>
                  <a:lnTo>
                    <a:pt x="1230884" y="38862"/>
                  </a:lnTo>
                  <a:cubicBezTo>
                    <a:pt x="572516" y="38862"/>
                    <a:pt x="38862" y="572516"/>
                    <a:pt x="38862" y="1230884"/>
                  </a:cubicBezTo>
                  <a:close/>
                </a:path>
              </a:pathLst>
            </a:custGeom>
            <a:solidFill>
              <a:srgbClr val="FFF6DB"/>
            </a:solidFill>
          </p:spPr>
        </p:sp>
      </p:grpSp>
      <p:grpSp>
        <p:nvGrpSpPr>
          <p:cNvPr name="Group 8" id="8"/>
          <p:cNvGrpSpPr>
            <a:grpSpLocks noChangeAspect="true"/>
          </p:cNvGrpSpPr>
          <p:nvPr/>
        </p:nvGrpSpPr>
        <p:grpSpPr>
          <a:xfrm rot="0">
            <a:off x="176256" y="1105920"/>
            <a:ext cx="1248000" cy="1248000"/>
            <a:chOff x="0" y="0"/>
            <a:chExt cx="1664000" cy="1664000"/>
          </a:xfrm>
        </p:grpSpPr>
        <p:sp>
          <p:nvSpPr>
            <p:cNvPr name="Freeform 9" id="9"/>
            <p:cNvSpPr/>
            <p:nvPr/>
          </p:nvSpPr>
          <p:spPr>
            <a:xfrm flipH="false" flipV="false" rot="0">
              <a:off x="0" y="0"/>
              <a:ext cx="1663954" cy="1663954"/>
            </a:xfrm>
            <a:custGeom>
              <a:avLst/>
              <a:gdLst/>
              <a:ahLst/>
              <a:cxnLst/>
              <a:rect r="r" b="b" t="t" l="l"/>
              <a:pathLst>
                <a:path h="1663954" w="1663954">
                  <a:moveTo>
                    <a:pt x="0" y="0"/>
                  </a:moveTo>
                  <a:lnTo>
                    <a:pt x="1663954" y="0"/>
                  </a:lnTo>
                  <a:lnTo>
                    <a:pt x="1663954" y="1663954"/>
                  </a:lnTo>
                  <a:lnTo>
                    <a:pt x="0" y="1663954"/>
                  </a:lnTo>
                  <a:lnTo>
                    <a:pt x="0" y="0"/>
                  </a:lnTo>
                  <a:close/>
                </a:path>
              </a:pathLst>
            </a:custGeom>
            <a:blipFill>
              <a:blip r:embed="rId3"/>
              <a:stretch>
                <a:fillRect l="0" t="0" r="-2" b="-2"/>
              </a:stretch>
            </a:blipFill>
          </p:spPr>
        </p:sp>
      </p:grpSp>
      <p:grpSp>
        <p:nvGrpSpPr>
          <p:cNvPr name="Group 10" id="10"/>
          <p:cNvGrpSpPr/>
          <p:nvPr/>
        </p:nvGrpSpPr>
        <p:grpSpPr>
          <a:xfrm rot="0">
            <a:off x="1080192" y="0"/>
            <a:ext cx="8673408" cy="7315200"/>
            <a:chOff x="0" y="0"/>
            <a:chExt cx="11564544" cy="9753600"/>
          </a:xfrm>
        </p:grpSpPr>
        <p:sp>
          <p:nvSpPr>
            <p:cNvPr name="Freeform 11" id="11"/>
            <p:cNvSpPr/>
            <p:nvPr/>
          </p:nvSpPr>
          <p:spPr>
            <a:xfrm flipH="false" flipV="false" rot="0">
              <a:off x="0" y="0"/>
              <a:ext cx="11564493" cy="9753600"/>
            </a:xfrm>
            <a:custGeom>
              <a:avLst/>
              <a:gdLst/>
              <a:ahLst/>
              <a:cxnLst/>
              <a:rect r="r" b="b" t="t" l="l"/>
              <a:pathLst>
                <a:path h="9753600" w="11564493">
                  <a:moveTo>
                    <a:pt x="0" y="0"/>
                  </a:moveTo>
                  <a:lnTo>
                    <a:pt x="11564493" y="0"/>
                  </a:lnTo>
                  <a:lnTo>
                    <a:pt x="11564493" y="9753600"/>
                  </a:lnTo>
                  <a:lnTo>
                    <a:pt x="0" y="9753600"/>
                  </a:lnTo>
                  <a:close/>
                </a:path>
              </a:pathLst>
            </a:custGeom>
            <a:solidFill>
              <a:srgbClr val="F6E5BA"/>
            </a:solidFill>
          </p:spPr>
        </p:sp>
      </p:grpSp>
      <p:grpSp>
        <p:nvGrpSpPr>
          <p:cNvPr name="Group 12" id="12"/>
          <p:cNvGrpSpPr/>
          <p:nvPr/>
        </p:nvGrpSpPr>
        <p:grpSpPr>
          <a:xfrm rot="0">
            <a:off x="1082112" y="0"/>
            <a:ext cx="77952" cy="7315200"/>
            <a:chOff x="0" y="0"/>
            <a:chExt cx="103936" cy="9753600"/>
          </a:xfrm>
        </p:grpSpPr>
        <p:sp>
          <p:nvSpPr>
            <p:cNvPr name="Freeform 13" id="13"/>
            <p:cNvSpPr/>
            <p:nvPr/>
          </p:nvSpPr>
          <p:spPr>
            <a:xfrm flipH="false" flipV="false" rot="0">
              <a:off x="0" y="0"/>
              <a:ext cx="103886" cy="9753600"/>
            </a:xfrm>
            <a:custGeom>
              <a:avLst/>
              <a:gdLst/>
              <a:ahLst/>
              <a:cxnLst/>
              <a:rect r="r" b="b" t="t" l="l"/>
              <a:pathLst>
                <a:path h="9753600" w="103886">
                  <a:moveTo>
                    <a:pt x="0" y="0"/>
                  </a:moveTo>
                  <a:lnTo>
                    <a:pt x="103886" y="0"/>
                  </a:lnTo>
                  <a:lnTo>
                    <a:pt x="103886" y="9753600"/>
                  </a:lnTo>
                  <a:lnTo>
                    <a:pt x="0" y="9753600"/>
                  </a:lnTo>
                  <a:close/>
                </a:path>
              </a:pathLst>
            </a:custGeom>
            <a:solidFill>
              <a:srgbClr val="FFFFFF"/>
            </a:solidFill>
          </p:spPr>
        </p:sp>
      </p:grpSp>
      <p:grpSp>
        <p:nvGrpSpPr>
          <p:cNvPr name="Group 14" id="14"/>
          <p:cNvGrpSpPr/>
          <p:nvPr/>
        </p:nvGrpSpPr>
        <p:grpSpPr>
          <a:xfrm rot="0">
            <a:off x="3748644" y="269184"/>
            <a:ext cx="7999488" cy="1219200"/>
            <a:chOff x="0" y="0"/>
            <a:chExt cx="10665984" cy="1625600"/>
          </a:xfrm>
        </p:grpSpPr>
        <p:sp>
          <p:nvSpPr>
            <p:cNvPr name="Freeform 15" id="15"/>
            <p:cNvSpPr/>
            <p:nvPr/>
          </p:nvSpPr>
          <p:spPr>
            <a:xfrm flipH="false" flipV="false" rot="0">
              <a:off x="0" y="0"/>
              <a:ext cx="10665984" cy="1625600"/>
            </a:xfrm>
            <a:custGeom>
              <a:avLst/>
              <a:gdLst/>
              <a:ahLst/>
              <a:cxnLst/>
              <a:rect r="r" b="b" t="t" l="l"/>
              <a:pathLst>
                <a:path h="1625600" w="10665984">
                  <a:moveTo>
                    <a:pt x="0" y="0"/>
                  </a:moveTo>
                  <a:lnTo>
                    <a:pt x="10665984" y="0"/>
                  </a:lnTo>
                  <a:lnTo>
                    <a:pt x="10665984" y="1625600"/>
                  </a:lnTo>
                  <a:lnTo>
                    <a:pt x="0" y="1625600"/>
                  </a:lnTo>
                  <a:close/>
                </a:path>
              </a:pathLst>
            </a:custGeom>
            <a:solidFill>
              <a:srgbClr val="000000">
                <a:alpha val="0"/>
              </a:srgbClr>
            </a:solidFill>
          </p:spPr>
        </p:sp>
        <p:sp>
          <p:nvSpPr>
            <p:cNvPr name="TextBox 16" id="16"/>
            <p:cNvSpPr txBox="true"/>
            <p:nvPr/>
          </p:nvSpPr>
          <p:spPr>
            <a:xfrm>
              <a:off x="0" y="-104775"/>
              <a:ext cx="10665984" cy="1730375"/>
            </a:xfrm>
            <a:prstGeom prst="rect">
              <a:avLst/>
            </a:prstGeom>
          </p:spPr>
          <p:txBody>
            <a:bodyPr anchor="ctr" rtlCol="false" tIns="0" lIns="0" bIns="0" rIns="0"/>
            <a:lstStyle/>
            <a:p>
              <a:pPr algn="l">
                <a:lnSpc>
                  <a:spcPts val="5503"/>
                </a:lnSpc>
              </a:pPr>
              <a:r>
                <a:rPr lang="en-US" sz="4586" spc="-1">
                  <a:solidFill>
                    <a:srgbClr val="572314"/>
                  </a:solidFill>
                  <a:latin typeface="Times New Roman"/>
                  <a:ea typeface="Times New Roman"/>
                  <a:cs typeface="Times New Roman"/>
                  <a:sym typeface="Times New Roman"/>
                </a:rPr>
                <a:t>Режа:</a:t>
              </a:r>
            </a:p>
          </p:txBody>
        </p:sp>
      </p:grpSp>
      <p:sp>
        <p:nvSpPr>
          <p:cNvPr name="TextBox 17" id="17"/>
          <p:cNvSpPr txBox="true"/>
          <p:nvPr/>
        </p:nvSpPr>
        <p:spPr>
          <a:xfrm rot="0">
            <a:off x="243888" y="1685541"/>
            <a:ext cx="9265824" cy="5202627"/>
          </a:xfrm>
          <a:prstGeom prst="rect">
            <a:avLst/>
          </a:prstGeom>
        </p:spPr>
        <p:txBody>
          <a:bodyPr anchor="t" rtlCol="false" tIns="0" lIns="0" bIns="0" rIns="0">
            <a:spAutoFit/>
          </a:bodyPr>
          <a:lstStyle/>
          <a:p>
            <a:pPr algn="l" marL="527209" indent="-263605" lvl="1">
              <a:lnSpc>
                <a:spcPts val="4095"/>
              </a:lnSpc>
              <a:buFont typeface="Arial"/>
              <a:buChar char="•"/>
            </a:pPr>
            <a:r>
              <a:rPr lang="en-US" sz="3413" spc="-1">
                <a:solidFill>
                  <a:srgbClr val="000000"/>
                </a:solidFill>
                <a:latin typeface="Times New Roman"/>
                <a:ea typeface="Times New Roman"/>
                <a:cs typeface="Times New Roman"/>
                <a:sym typeface="Times New Roman"/>
              </a:rPr>
              <a:t>Ўрта Осиёнинг бронза даври аҳолиси тўғрисида антропологик манбалар. </a:t>
            </a:r>
          </a:p>
          <a:p>
            <a:pPr algn="l" marL="527209" indent="-263605" lvl="1">
              <a:lnSpc>
                <a:spcPts val="4095"/>
              </a:lnSpc>
              <a:buFont typeface="Arial"/>
              <a:buChar char="•"/>
            </a:pPr>
            <a:r>
              <a:rPr lang="en-US" sz="3413" spc="-1">
                <a:solidFill>
                  <a:srgbClr val="000000"/>
                </a:solidFill>
                <a:latin typeface="Times New Roman"/>
                <a:ea typeface="Times New Roman"/>
                <a:cs typeface="Times New Roman"/>
                <a:sym typeface="Times New Roman"/>
              </a:rPr>
              <a:t>Ўрта Осиёнинг бронза даври аҳолиси тўғрисида археологик манбалар. </a:t>
            </a:r>
          </a:p>
          <a:p>
            <a:pPr algn="l" marL="527209" indent="-263605" lvl="1">
              <a:lnSpc>
                <a:spcPts val="4095"/>
              </a:lnSpc>
              <a:buFont typeface="Arial"/>
              <a:buChar char="•"/>
            </a:pPr>
            <a:r>
              <a:rPr lang="en-US" sz="3413" spc="-1">
                <a:solidFill>
                  <a:srgbClr val="000000"/>
                </a:solidFill>
                <a:latin typeface="Times New Roman"/>
                <a:ea typeface="Times New Roman"/>
                <a:cs typeface="Times New Roman"/>
                <a:sym typeface="Times New Roman"/>
              </a:rPr>
              <a:t>Ўрта Осиёнинг бронза даври аҳолиси тўғрисида тарих фанидаги ғоялар. </a:t>
            </a:r>
          </a:p>
          <a:p>
            <a:pPr algn="l" marL="527209" indent="-263605" lvl="1">
              <a:lnSpc>
                <a:spcPts val="4095"/>
              </a:lnSpc>
            </a:pPr>
          </a:p>
          <a:p>
            <a:pPr algn="l" marL="527209" indent="-263605" lvl="1">
              <a:lnSpc>
                <a:spcPts val="4095"/>
              </a:lnSpc>
            </a:pPr>
          </a:p>
        </p:txBody>
      </p:sp>
    </p:spTree>
  </p:cSld>
  <p:clrMapOvr>
    <a:masterClrMapping/>
  </p:clrMapOvr>
  <p:transition spd="fast">
    <p:fade/>
  </p:transition>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3"/>
            <a:stretch>
              <a:fillRect l="0" t="0" r="0" b="0"/>
            </a:stretch>
          </a:blipFill>
        </p:spPr>
      </p:sp>
      <p:grpSp>
        <p:nvGrpSpPr>
          <p:cNvPr name="Group 3" id="3"/>
          <p:cNvGrpSpPr/>
          <p:nvPr/>
        </p:nvGrpSpPr>
        <p:grpSpPr>
          <a:xfrm rot="0">
            <a:off x="-872256" y="-872256"/>
            <a:ext cx="1751040" cy="1751040"/>
            <a:chOff x="0" y="0"/>
            <a:chExt cx="2334720" cy="2334720"/>
          </a:xfrm>
        </p:grpSpPr>
        <p:sp>
          <p:nvSpPr>
            <p:cNvPr name="Freeform 4" id="4"/>
            <p:cNvSpPr/>
            <p:nvPr/>
          </p:nvSpPr>
          <p:spPr>
            <a:xfrm flipH="false" flipV="false" rot="0">
              <a:off x="2286" y="2286"/>
              <a:ext cx="2330069" cy="2330196"/>
            </a:xfrm>
            <a:custGeom>
              <a:avLst/>
              <a:gdLst/>
              <a:ahLst/>
              <a:cxnLst/>
              <a:rect r="r" b="b" t="t" l="l"/>
              <a:pathLst>
                <a:path h="2330196" w="2330069">
                  <a:moveTo>
                    <a:pt x="2330069" y="1165098"/>
                  </a:moveTo>
                  <a:cubicBezTo>
                    <a:pt x="2330069" y="1808480"/>
                    <a:pt x="1808480" y="2330196"/>
                    <a:pt x="1164971" y="2330196"/>
                  </a:cubicBezTo>
                  <a:cubicBezTo>
                    <a:pt x="521462" y="2330196"/>
                    <a:pt x="0" y="1808480"/>
                    <a:pt x="0" y="1165098"/>
                  </a:cubicBezTo>
                  <a:cubicBezTo>
                    <a:pt x="0" y="521716"/>
                    <a:pt x="521589" y="0"/>
                    <a:pt x="1165098" y="0"/>
                  </a:cubicBezTo>
                  <a:lnTo>
                    <a:pt x="1165098" y="1165098"/>
                  </a:lnTo>
                  <a:close/>
                </a:path>
              </a:pathLst>
            </a:custGeom>
            <a:solidFill>
              <a:srgbClr val="FEFAF4">
                <a:alpha val="10588"/>
              </a:srgbClr>
            </a:solidFill>
          </p:spPr>
        </p:sp>
        <p:sp>
          <p:nvSpPr>
            <p:cNvPr name="Freeform 5" id="5"/>
            <p:cNvSpPr/>
            <p:nvPr/>
          </p:nvSpPr>
          <p:spPr>
            <a:xfrm flipH="false" flipV="false" rot="0">
              <a:off x="0" y="0"/>
              <a:ext cx="2334768" cy="2334768"/>
            </a:xfrm>
            <a:custGeom>
              <a:avLst/>
              <a:gdLst/>
              <a:ahLst/>
              <a:cxnLst/>
              <a:rect r="r" b="b" t="t" l="l"/>
              <a:pathLst>
                <a:path h="2334768" w="2334768">
                  <a:moveTo>
                    <a:pt x="2334768" y="1167384"/>
                  </a:moveTo>
                  <a:cubicBezTo>
                    <a:pt x="2334768" y="1812036"/>
                    <a:pt x="1812163" y="2334768"/>
                    <a:pt x="1167384" y="2334768"/>
                  </a:cubicBezTo>
                  <a:lnTo>
                    <a:pt x="1167384" y="2332482"/>
                  </a:lnTo>
                  <a:lnTo>
                    <a:pt x="1167384" y="2334768"/>
                  </a:lnTo>
                  <a:cubicBezTo>
                    <a:pt x="522605" y="2334768"/>
                    <a:pt x="0" y="1812036"/>
                    <a:pt x="0" y="1167384"/>
                  </a:cubicBezTo>
                  <a:cubicBezTo>
                    <a:pt x="0" y="522732"/>
                    <a:pt x="522605" y="0"/>
                    <a:pt x="1167384" y="0"/>
                  </a:cubicBezTo>
                  <a:cubicBezTo>
                    <a:pt x="1168654" y="0"/>
                    <a:pt x="1169670" y="1016"/>
                    <a:pt x="1169670" y="2286"/>
                  </a:cubicBezTo>
                  <a:lnTo>
                    <a:pt x="1169670" y="1167384"/>
                  </a:lnTo>
                  <a:lnTo>
                    <a:pt x="1167384" y="1167384"/>
                  </a:lnTo>
                  <a:lnTo>
                    <a:pt x="1167384" y="1165098"/>
                  </a:lnTo>
                  <a:lnTo>
                    <a:pt x="2332482" y="1165098"/>
                  </a:lnTo>
                  <a:cubicBezTo>
                    <a:pt x="2333752" y="1165098"/>
                    <a:pt x="2334768" y="1166114"/>
                    <a:pt x="2334768" y="1167384"/>
                  </a:cubicBezTo>
                  <a:moveTo>
                    <a:pt x="2330196" y="1167384"/>
                  </a:moveTo>
                  <a:lnTo>
                    <a:pt x="2332482" y="1167384"/>
                  </a:lnTo>
                  <a:lnTo>
                    <a:pt x="2332482" y="1169670"/>
                  </a:lnTo>
                  <a:lnTo>
                    <a:pt x="1167384" y="1169670"/>
                  </a:lnTo>
                  <a:cubicBezTo>
                    <a:pt x="1166114" y="1169670"/>
                    <a:pt x="1165098" y="1168654"/>
                    <a:pt x="1165098" y="1167384"/>
                  </a:cubicBezTo>
                  <a:lnTo>
                    <a:pt x="1165098" y="2286"/>
                  </a:lnTo>
                  <a:lnTo>
                    <a:pt x="1167384" y="2286"/>
                  </a:lnTo>
                  <a:lnTo>
                    <a:pt x="1167384" y="4572"/>
                  </a:lnTo>
                  <a:cubicBezTo>
                    <a:pt x="525145" y="4572"/>
                    <a:pt x="4572" y="525145"/>
                    <a:pt x="4572" y="1167384"/>
                  </a:cubicBezTo>
                  <a:lnTo>
                    <a:pt x="2286" y="1167384"/>
                  </a:lnTo>
                  <a:lnTo>
                    <a:pt x="4572" y="1167384"/>
                  </a:lnTo>
                  <a:cubicBezTo>
                    <a:pt x="4572" y="1809496"/>
                    <a:pt x="525145" y="2330196"/>
                    <a:pt x="1167384" y="2330196"/>
                  </a:cubicBezTo>
                  <a:cubicBezTo>
                    <a:pt x="1809623" y="2330196"/>
                    <a:pt x="2330196" y="1809623"/>
                    <a:pt x="2330196" y="1167384"/>
                  </a:cubicBezTo>
                  <a:close/>
                </a:path>
              </a:pathLst>
            </a:custGeom>
            <a:solidFill>
              <a:srgbClr val="D2C39E"/>
            </a:solidFill>
          </p:spPr>
        </p:sp>
      </p:grpSp>
      <p:grpSp>
        <p:nvGrpSpPr>
          <p:cNvPr name="Group 6" id="6"/>
          <p:cNvGrpSpPr/>
          <p:nvPr/>
        </p:nvGrpSpPr>
        <p:grpSpPr>
          <a:xfrm rot="0">
            <a:off x="164736" y="7296"/>
            <a:ext cx="1846272" cy="1846272"/>
            <a:chOff x="0" y="0"/>
            <a:chExt cx="2461696" cy="2461696"/>
          </a:xfrm>
        </p:grpSpPr>
        <p:sp>
          <p:nvSpPr>
            <p:cNvPr name="Freeform 7" id="7"/>
            <p:cNvSpPr/>
            <p:nvPr/>
          </p:nvSpPr>
          <p:spPr>
            <a:xfrm flipH="false" flipV="false" rot="0">
              <a:off x="0" y="0"/>
              <a:ext cx="2461768" cy="2461768"/>
            </a:xfrm>
            <a:custGeom>
              <a:avLst/>
              <a:gdLst/>
              <a:ahLst/>
              <a:cxnLst/>
              <a:rect r="r" b="b" t="t" l="l"/>
              <a:pathLst>
                <a:path h="2461768" w="2461768">
                  <a:moveTo>
                    <a:pt x="0" y="1230884"/>
                  </a:moveTo>
                  <a:cubicBezTo>
                    <a:pt x="0" y="551053"/>
                    <a:pt x="551053" y="0"/>
                    <a:pt x="1230884" y="0"/>
                  </a:cubicBezTo>
                  <a:lnTo>
                    <a:pt x="1230884" y="19431"/>
                  </a:lnTo>
                  <a:lnTo>
                    <a:pt x="1230884" y="0"/>
                  </a:lnTo>
                  <a:cubicBezTo>
                    <a:pt x="1910715" y="0"/>
                    <a:pt x="2461768" y="551053"/>
                    <a:pt x="2461768" y="1230884"/>
                  </a:cubicBezTo>
                  <a:lnTo>
                    <a:pt x="2442210" y="1230884"/>
                  </a:lnTo>
                  <a:lnTo>
                    <a:pt x="2461641" y="1230884"/>
                  </a:lnTo>
                  <a:cubicBezTo>
                    <a:pt x="2461641" y="1910715"/>
                    <a:pt x="1910588" y="2461768"/>
                    <a:pt x="1230757" y="2461768"/>
                  </a:cubicBezTo>
                  <a:lnTo>
                    <a:pt x="1230757" y="2442210"/>
                  </a:lnTo>
                  <a:lnTo>
                    <a:pt x="1230757" y="2461641"/>
                  </a:lnTo>
                  <a:cubicBezTo>
                    <a:pt x="551053" y="2461641"/>
                    <a:pt x="0" y="1910588"/>
                    <a:pt x="0" y="1230884"/>
                  </a:cubicBezTo>
                  <a:lnTo>
                    <a:pt x="19431" y="1230884"/>
                  </a:lnTo>
                  <a:lnTo>
                    <a:pt x="38862" y="1230884"/>
                  </a:lnTo>
                  <a:lnTo>
                    <a:pt x="19431" y="1230884"/>
                  </a:lnTo>
                  <a:lnTo>
                    <a:pt x="0" y="1230884"/>
                  </a:lnTo>
                  <a:moveTo>
                    <a:pt x="38862" y="1230884"/>
                  </a:moveTo>
                  <a:cubicBezTo>
                    <a:pt x="38862" y="1241679"/>
                    <a:pt x="30099" y="1250315"/>
                    <a:pt x="19431" y="1250315"/>
                  </a:cubicBezTo>
                  <a:cubicBezTo>
                    <a:pt x="8763" y="1250315"/>
                    <a:pt x="0" y="1241552"/>
                    <a:pt x="0" y="1230884"/>
                  </a:cubicBezTo>
                  <a:cubicBezTo>
                    <a:pt x="0" y="1220216"/>
                    <a:pt x="8763" y="1211453"/>
                    <a:pt x="19431" y="1211453"/>
                  </a:cubicBezTo>
                  <a:cubicBezTo>
                    <a:pt x="30099" y="1211453"/>
                    <a:pt x="38862" y="1220216"/>
                    <a:pt x="38862" y="1230884"/>
                  </a:cubicBezTo>
                  <a:cubicBezTo>
                    <a:pt x="38862" y="1889125"/>
                    <a:pt x="572516" y="2422779"/>
                    <a:pt x="1230757" y="2422779"/>
                  </a:cubicBezTo>
                  <a:cubicBezTo>
                    <a:pt x="1888998" y="2422779"/>
                    <a:pt x="2422652" y="1889125"/>
                    <a:pt x="2422652" y="1230884"/>
                  </a:cubicBezTo>
                  <a:cubicBezTo>
                    <a:pt x="2422652" y="572643"/>
                    <a:pt x="1889125" y="38862"/>
                    <a:pt x="1230884" y="38862"/>
                  </a:cubicBezTo>
                  <a:lnTo>
                    <a:pt x="1230884" y="19431"/>
                  </a:lnTo>
                  <a:lnTo>
                    <a:pt x="1230884" y="38862"/>
                  </a:lnTo>
                  <a:cubicBezTo>
                    <a:pt x="572516" y="38862"/>
                    <a:pt x="38862" y="572516"/>
                    <a:pt x="38862" y="1230884"/>
                  </a:cubicBezTo>
                  <a:close/>
                </a:path>
              </a:pathLst>
            </a:custGeom>
            <a:solidFill>
              <a:srgbClr val="FFF6DB"/>
            </a:solidFill>
          </p:spPr>
        </p:sp>
      </p:grpSp>
      <p:grpSp>
        <p:nvGrpSpPr>
          <p:cNvPr name="Group 8" id="8"/>
          <p:cNvGrpSpPr>
            <a:grpSpLocks noChangeAspect="true"/>
          </p:cNvGrpSpPr>
          <p:nvPr/>
        </p:nvGrpSpPr>
        <p:grpSpPr>
          <a:xfrm rot="0">
            <a:off x="176256" y="1105920"/>
            <a:ext cx="1248000" cy="1248000"/>
            <a:chOff x="0" y="0"/>
            <a:chExt cx="1664000" cy="1664000"/>
          </a:xfrm>
        </p:grpSpPr>
        <p:sp>
          <p:nvSpPr>
            <p:cNvPr name="Freeform 9" id="9"/>
            <p:cNvSpPr/>
            <p:nvPr/>
          </p:nvSpPr>
          <p:spPr>
            <a:xfrm flipH="false" flipV="false" rot="0">
              <a:off x="0" y="0"/>
              <a:ext cx="1663954" cy="1663954"/>
            </a:xfrm>
            <a:custGeom>
              <a:avLst/>
              <a:gdLst/>
              <a:ahLst/>
              <a:cxnLst/>
              <a:rect r="r" b="b" t="t" l="l"/>
              <a:pathLst>
                <a:path h="1663954" w="1663954">
                  <a:moveTo>
                    <a:pt x="0" y="0"/>
                  </a:moveTo>
                  <a:lnTo>
                    <a:pt x="1663954" y="0"/>
                  </a:lnTo>
                  <a:lnTo>
                    <a:pt x="1663954" y="1663954"/>
                  </a:lnTo>
                  <a:lnTo>
                    <a:pt x="0" y="1663954"/>
                  </a:lnTo>
                  <a:lnTo>
                    <a:pt x="0" y="0"/>
                  </a:lnTo>
                  <a:close/>
                </a:path>
              </a:pathLst>
            </a:custGeom>
            <a:blipFill>
              <a:blip r:embed="rId4"/>
              <a:stretch>
                <a:fillRect l="0" t="0" r="-2" b="-2"/>
              </a:stretch>
            </a:blipFill>
          </p:spPr>
        </p:sp>
      </p:grpSp>
      <p:grpSp>
        <p:nvGrpSpPr>
          <p:cNvPr name="Group 10" id="10"/>
          <p:cNvGrpSpPr/>
          <p:nvPr/>
        </p:nvGrpSpPr>
        <p:grpSpPr>
          <a:xfrm rot="0">
            <a:off x="1080192" y="0"/>
            <a:ext cx="8673408" cy="7315200"/>
            <a:chOff x="0" y="0"/>
            <a:chExt cx="11564544" cy="9753600"/>
          </a:xfrm>
        </p:grpSpPr>
        <p:sp>
          <p:nvSpPr>
            <p:cNvPr name="Freeform 11" id="11"/>
            <p:cNvSpPr/>
            <p:nvPr/>
          </p:nvSpPr>
          <p:spPr>
            <a:xfrm flipH="false" flipV="false" rot="0">
              <a:off x="0" y="0"/>
              <a:ext cx="11564493" cy="9753600"/>
            </a:xfrm>
            <a:custGeom>
              <a:avLst/>
              <a:gdLst/>
              <a:ahLst/>
              <a:cxnLst/>
              <a:rect r="r" b="b" t="t" l="l"/>
              <a:pathLst>
                <a:path h="9753600" w="11564493">
                  <a:moveTo>
                    <a:pt x="0" y="0"/>
                  </a:moveTo>
                  <a:lnTo>
                    <a:pt x="11564493" y="0"/>
                  </a:lnTo>
                  <a:lnTo>
                    <a:pt x="11564493" y="9753600"/>
                  </a:lnTo>
                  <a:lnTo>
                    <a:pt x="0" y="9753600"/>
                  </a:lnTo>
                  <a:close/>
                </a:path>
              </a:pathLst>
            </a:custGeom>
            <a:solidFill>
              <a:srgbClr val="F6E5BA"/>
            </a:solidFill>
          </p:spPr>
        </p:sp>
      </p:grpSp>
      <p:grpSp>
        <p:nvGrpSpPr>
          <p:cNvPr name="Group 12" id="12"/>
          <p:cNvGrpSpPr/>
          <p:nvPr/>
        </p:nvGrpSpPr>
        <p:grpSpPr>
          <a:xfrm rot="0">
            <a:off x="1082112" y="0"/>
            <a:ext cx="77952" cy="7315200"/>
            <a:chOff x="0" y="0"/>
            <a:chExt cx="103936" cy="9753600"/>
          </a:xfrm>
        </p:grpSpPr>
        <p:sp>
          <p:nvSpPr>
            <p:cNvPr name="Freeform 13" id="13"/>
            <p:cNvSpPr/>
            <p:nvPr/>
          </p:nvSpPr>
          <p:spPr>
            <a:xfrm flipH="false" flipV="false" rot="0">
              <a:off x="0" y="0"/>
              <a:ext cx="103886" cy="9753600"/>
            </a:xfrm>
            <a:custGeom>
              <a:avLst/>
              <a:gdLst/>
              <a:ahLst/>
              <a:cxnLst/>
              <a:rect r="r" b="b" t="t" l="l"/>
              <a:pathLst>
                <a:path h="9753600" w="103886">
                  <a:moveTo>
                    <a:pt x="0" y="0"/>
                  </a:moveTo>
                  <a:lnTo>
                    <a:pt x="103886" y="0"/>
                  </a:lnTo>
                  <a:lnTo>
                    <a:pt x="103886" y="9753600"/>
                  </a:lnTo>
                  <a:lnTo>
                    <a:pt x="0" y="9753600"/>
                  </a:lnTo>
                  <a:close/>
                </a:path>
              </a:pathLst>
            </a:custGeom>
            <a:solidFill>
              <a:srgbClr val="FFFFFF"/>
            </a:solidFill>
          </p:spPr>
        </p:sp>
      </p:grpSp>
      <p:grpSp>
        <p:nvGrpSpPr>
          <p:cNvPr name="Group 14" id="14"/>
          <p:cNvGrpSpPr/>
          <p:nvPr/>
        </p:nvGrpSpPr>
        <p:grpSpPr>
          <a:xfrm rot="0">
            <a:off x="487680" y="0"/>
            <a:ext cx="8778240" cy="761856"/>
            <a:chOff x="0" y="0"/>
            <a:chExt cx="11704320" cy="1015808"/>
          </a:xfrm>
        </p:grpSpPr>
        <p:sp>
          <p:nvSpPr>
            <p:cNvPr name="Freeform 15" id="15"/>
            <p:cNvSpPr/>
            <p:nvPr/>
          </p:nvSpPr>
          <p:spPr>
            <a:xfrm flipH="false" flipV="false" rot="0">
              <a:off x="0" y="0"/>
              <a:ext cx="11704320" cy="1015808"/>
            </a:xfrm>
            <a:custGeom>
              <a:avLst/>
              <a:gdLst/>
              <a:ahLst/>
              <a:cxnLst/>
              <a:rect r="r" b="b" t="t" l="l"/>
              <a:pathLst>
                <a:path h="1015808" w="11704320">
                  <a:moveTo>
                    <a:pt x="0" y="0"/>
                  </a:moveTo>
                  <a:lnTo>
                    <a:pt x="11704320" y="0"/>
                  </a:lnTo>
                  <a:lnTo>
                    <a:pt x="11704320" y="1015808"/>
                  </a:lnTo>
                  <a:lnTo>
                    <a:pt x="0" y="1015808"/>
                  </a:lnTo>
                  <a:close/>
                </a:path>
              </a:pathLst>
            </a:custGeom>
            <a:solidFill>
              <a:srgbClr val="000000">
                <a:alpha val="0"/>
              </a:srgbClr>
            </a:solidFill>
          </p:spPr>
        </p:sp>
        <p:sp>
          <p:nvSpPr>
            <p:cNvPr name="TextBox 16" id="16"/>
            <p:cNvSpPr txBox="true"/>
            <p:nvPr/>
          </p:nvSpPr>
          <p:spPr>
            <a:xfrm>
              <a:off x="0" y="-57150"/>
              <a:ext cx="11704320" cy="1072958"/>
            </a:xfrm>
            <a:prstGeom prst="rect">
              <a:avLst/>
            </a:prstGeom>
          </p:spPr>
          <p:txBody>
            <a:bodyPr anchor="ctr" rtlCol="false" tIns="0" lIns="0" bIns="0" rIns="0"/>
            <a:lstStyle/>
            <a:p>
              <a:pPr algn="l">
                <a:lnSpc>
                  <a:spcPts val="3583"/>
                </a:lnSpc>
              </a:pPr>
              <a:r>
                <a:rPr lang="en-US" sz="2986" spc="-1">
                  <a:solidFill>
                    <a:srgbClr val="572314"/>
                  </a:solidFill>
                  <a:latin typeface="Times New Roman"/>
                  <a:ea typeface="Times New Roman"/>
                  <a:cs typeface="Times New Roman"/>
                  <a:sym typeface="Times New Roman"/>
                </a:rPr>
                <a:t>Ҳинд-европа тиллари оиласига мансуб халқлар</a:t>
              </a:r>
            </a:p>
          </p:txBody>
        </p:sp>
      </p:grpSp>
      <p:grpSp>
        <p:nvGrpSpPr>
          <p:cNvPr name="Group 17" id="17"/>
          <p:cNvGrpSpPr>
            <a:grpSpLocks noChangeAspect="true"/>
          </p:cNvGrpSpPr>
          <p:nvPr/>
        </p:nvGrpSpPr>
        <p:grpSpPr>
          <a:xfrm rot="0">
            <a:off x="-98304" y="982272"/>
            <a:ext cx="10021248" cy="6339840"/>
            <a:chOff x="0" y="0"/>
            <a:chExt cx="13361664" cy="8453120"/>
          </a:xfrm>
        </p:grpSpPr>
        <p:sp>
          <p:nvSpPr>
            <p:cNvPr name="Freeform 18" id="18"/>
            <p:cNvSpPr/>
            <p:nvPr/>
          </p:nvSpPr>
          <p:spPr>
            <a:xfrm flipH="false" flipV="false" rot="0">
              <a:off x="0" y="0"/>
              <a:ext cx="13361670" cy="8453120"/>
            </a:xfrm>
            <a:custGeom>
              <a:avLst/>
              <a:gdLst/>
              <a:ahLst/>
              <a:cxnLst/>
              <a:rect r="r" b="b" t="t" l="l"/>
              <a:pathLst>
                <a:path h="8453120" w="13361670">
                  <a:moveTo>
                    <a:pt x="0" y="0"/>
                  </a:moveTo>
                  <a:lnTo>
                    <a:pt x="13361670" y="0"/>
                  </a:lnTo>
                  <a:lnTo>
                    <a:pt x="13361670" y="8453120"/>
                  </a:lnTo>
                  <a:lnTo>
                    <a:pt x="0" y="8453120"/>
                  </a:lnTo>
                  <a:lnTo>
                    <a:pt x="0" y="0"/>
                  </a:lnTo>
                  <a:close/>
                </a:path>
              </a:pathLst>
            </a:custGeom>
            <a:blipFill>
              <a:blip r:embed="rId5"/>
              <a:stretch>
                <a:fillRect l="0" t="-5" r="0" b="-5"/>
              </a:stretch>
            </a:blipFill>
          </p:spPr>
        </p:sp>
      </p:grpSp>
    </p:spTree>
  </p:cSld>
  <p:clrMapOvr>
    <a:masterClrMapping/>
  </p:clrMapOvr>
  <p:transition spd="fast">
    <p:fade/>
  </p:transition>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grpSp>
        <p:nvGrpSpPr>
          <p:cNvPr name="Group 3" id="3"/>
          <p:cNvGrpSpPr/>
          <p:nvPr/>
        </p:nvGrpSpPr>
        <p:grpSpPr>
          <a:xfrm rot="0">
            <a:off x="-872256" y="-872256"/>
            <a:ext cx="1751040" cy="1751040"/>
            <a:chOff x="0" y="0"/>
            <a:chExt cx="2334720" cy="2334720"/>
          </a:xfrm>
        </p:grpSpPr>
        <p:sp>
          <p:nvSpPr>
            <p:cNvPr name="Freeform 4" id="4"/>
            <p:cNvSpPr/>
            <p:nvPr/>
          </p:nvSpPr>
          <p:spPr>
            <a:xfrm flipH="false" flipV="false" rot="0">
              <a:off x="2286" y="2286"/>
              <a:ext cx="2330069" cy="2330196"/>
            </a:xfrm>
            <a:custGeom>
              <a:avLst/>
              <a:gdLst/>
              <a:ahLst/>
              <a:cxnLst/>
              <a:rect r="r" b="b" t="t" l="l"/>
              <a:pathLst>
                <a:path h="2330196" w="2330069">
                  <a:moveTo>
                    <a:pt x="2330069" y="1165098"/>
                  </a:moveTo>
                  <a:cubicBezTo>
                    <a:pt x="2330069" y="1808480"/>
                    <a:pt x="1808480" y="2330196"/>
                    <a:pt x="1164971" y="2330196"/>
                  </a:cubicBezTo>
                  <a:cubicBezTo>
                    <a:pt x="521462" y="2330196"/>
                    <a:pt x="0" y="1808480"/>
                    <a:pt x="0" y="1165098"/>
                  </a:cubicBezTo>
                  <a:cubicBezTo>
                    <a:pt x="0" y="521716"/>
                    <a:pt x="521589" y="0"/>
                    <a:pt x="1165098" y="0"/>
                  </a:cubicBezTo>
                  <a:lnTo>
                    <a:pt x="1165098" y="1165098"/>
                  </a:lnTo>
                  <a:close/>
                </a:path>
              </a:pathLst>
            </a:custGeom>
            <a:solidFill>
              <a:srgbClr val="FEFAF4">
                <a:alpha val="10588"/>
              </a:srgbClr>
            </a:solidFill>
          </p:spPr>
        </p:sp>
        <p:sp>
          <p:nvSpPr>
            <p:cNvPr name="Freeform 5" id="5"/>
            <p:cNvSpPr/>
            <p:nvPr/>
          </p:nvSpPr>
          <p:spPr>
            <a:xfrm flipH="false" flipV="false" rot="0">
              <a:off x="0" y="0"/>
              <a:ext cx="2334768" cy="2334768"/>
            </a:xfrm>
            <a:custGeom>
              <a:avLst/>
              <a:gdLst/>
              <a:ahLst/>
              <a:cxnLst/>
              <a:rect r="r" b="b" t="t" l="l"/>
              <a:pathLst>
                <a:path h="2334768" w="2334768">
                  <a:moveTo>
                    <a:pt x="2334768" y="1167384"/>
                  </a:moveTo>
                  <a:cubicBezTo>
                    <a:pt x="2334768" y="1812036"/>
                    <a:pt x="1812163" y="2334768"/>
                    <a:pt x="1167384" y="2334768"/>
                  </a:cubicBezTo>
                  <a:lnTo>
                    <a:pt x="1167384" y="2332482"/>
                  </a:lnTo>
                  <a:lnTo>
                    <a:pt x="1167384" y="2334768"/>
                  </a:lnTo>
                  <a:cubicBezTo>
                    <a:pt x="522605" y="2334768"/>
                    <a:pt x="0" y="1812036"/>
                    <a:pt x="0" y="1167384"/>
                  </a:cubicBezTo>
                  <a:cubicBezTo>
                    <a:pt x="0" y="522732"/>
                    <a:pt x="522605" y="0"/>
                    <a:pt x="1167384" y="0"/>
                  </a:cubicBezTo>
                  <a:cubicBezTo>
                    <a:pt x="1168654" y="0"/>
                    <a:pt x="1169670" y="1016"/>
                    <a:pt x="1169670" y="2286"/>
                  </a:cubicBezTo>
                  <a:lnTo>
                    <a:pt x="1169670" y="1167384"/>
                  </a:lnTo>
                  <a:lnTo>
                    <a:pt x="1167384" y="1167384"/>
                  </a:lnTo>
                  <a:lnTo>
                    <a:pt x="1167384" y="1165098"/>
                  </a:lnTo>
                  <a:lnTo>
                    <a:pt x="2332482" y="1165098"/>
                  </a:lnTo>
                  <a:cubicBezTo>
                    <a:pt x="2333752" y="1165098"/>
                    <a:pt x="2334768" y="1166114"/>
                    <a:pt x="2334768" y="1167384"/>
                  </a:cubicBezTo>
                  <a:moveTo>
                    <a:pt x="2330196" y="1167384"/>
                  </a:moveTo>
                  <a:lnTo>
                    <a:pt x="2332482" y="1167384"/>
                  </a:lnTo>
                  <a:lnTo>
                    <a:pt x="2332482" y="1169670"/>
                  </a:lnTo>
                  <a:lnTo>
                    <a:pt x="1167384" y="1169670"/>
                  </a:lnTo>
                  <a:cubicBezTo>
                    <a:pt x="1166114" y="1169670"/>
                    <a:pt x="1165098" y="1168654"/>
                    <a:pt x="1165098" y="1167384"/>
                  </a:cubicBezTo>
                  <a:lnTo>
                    <a:pt x="1165098" y="2286"/>
                  </a:lnTo>
                  <a:lnTo>
                    <a:pt x="1167384" y="2286"/>
                  </a:lnTo>
                  <a:lnTo>
                    <a:pt x="1167384" y="4572"/>
                  </a:lnTo>
                  <a:cubicBezTo>
                    <a:pt x="525145" y="4572"/>
                    <a:pt x="4572" y="525145"/>
                    <a:pt x="4572" y="1167384"/>
                  </a:cubicBezTo>
                  <a:lnTo>
                    <a:pt x="2286" y="1167384"/>
                  </a:lnTo>
                  <a:lnTo>
                    <a:pt x="4572" y="1167384"/>
                  </a:lnTo>
                  <a:cubicBezTo>
                    <a:pt x="4572" y="1809496"/>
                    <a:pt x="525145" y="2330196"/>
                    <a:pt x="1167384" y="2330196"/>
                  </a:cubicBezTo>
                  <a:cubicBezTo>
                    <a:pt x="1809623" y="2330196"/>
                    <a:pt x="2330196" y="1809623"/>
                    <a:pt x="2330196" y="1167384"/>
                  </a:cubicBezTo>
                  <a:close/>
                </a:path>
              </a:pathLst>
            </a:custGeom>
            <a:solidFill>
              <a:srgbClr val="D2C39E"/>
            </a:solidFill>
          </p:spPr>
        </p:sp>
      </p:grpSp>
      <p:grpSp>
        <p:nvGrpSpPr>
          <p:cNvPr name="Group 6" id="6"/>
          <p:cNvGrpSpPr/>
          <p:nvPr/>
        </p:nvGrpSpPr>
        <p:grpSpPr>
          <a:xfrm rot="0">
            <a:off x="164736" y="7296"/>
            <a:ext cx="1846272" cy="1846272"/>
            <a:chOff x="0" y="0"/>
            <a:chExt cx="2461696" cy="2461696"/>
          </a:xfrm>
        </p:grpSpPr>
        <p:sp>
          <p:nvSpPr>
            <p:cNvPr name="Freeform 7" id="7"/>
            <p:cNvSpPr/>
            <p:nvPr/>
          </p:nvSpPr>
          <p:spPr>
            <a:xfrm flipH="false" flipV="false" rot="0">
              <a:off x="0" y="0"/>
              <a:ext cx="2461768" cy="2461768"/>
            </a:xfrm>
            <a:custGeom>
              <a:avLst/>
              <a:gdLst/>
              <a:ahLst/>
              <a:cxnLst/>
              <a:rect r="r" b="b" t="t" l="l"/>
              <a:pathLst>
                <a:path h="2461768" w="2461768">
                  <a:moveTo>
                    <a:pt x="0" y="1230884"/>
                  </a:moveTo>
                  <a:cubicBezTo>
                    <a:pt x="0" y="551053"/>
                    <a:pt x="551053" y="0"/>
                    <a:pt x="1230884" y="0"/>
                  </a:cubicBezTo>
                  <a:lnTo>
                    <a:pt x="1230884" y="19431"/>
                  </a:lnTo>
                  <a:lnTo>
                    <a:pt x="1230884" y="0"/>
                  </a:lnTo>
                  <a:cubicBezTo>
                    <a:pt x="1910715" y="0"/>
                    <a:pt x="2461768" y="551053"/>
                    <a:pt x="2461768" y="1230884"/>
                  </a:cubicBezTo>
                  <a:lnTo>
                    <a:pt x="2442210" y="1230884"/>
                  </a:lnTo>
                  <a:lnTo>
                    <a:pt x="2461641" y="1230884"/>
                  </a:lnTo>
                  <a:cubicBezTo>
                    <a:pt x="2461641" y="1910715"/>
                    <a:pt x="1910588" y="2461768"/>
                    <a:pt x="1230757" y="2461768"/>
                  </a:cubicBezTo>
                  <a:lnTo>
                    <a:pt x="1230757" y="2442210"/>
                  </a:lnTo>
                  <a:lnTo>
                    <a:pt x="1230757" y="2461641"/>
                  </a:lnTo>
                  <a:cubicBezTo>
                    <a:pt x="551053" y="2461641"/>
                    <a:pt x="0" y="1910588"/>
                    <a:pt x="0" y="1230884"/>
                  </a:cubicBezTo>
                  <a:lnTo>
                    <a:pt x="19431" y="1230884"/>
                  </a:lnTo>
                  <a:lnTo>
                    <a:pt x="38862" y="1230884"/>
                  </a:lnTo>
                  <a:lnTo>
                    <a:pt x="19431" y="1230884"/>
                  </a:lnTo>
                  <a:lnTo>
                    <a:pt x="0" y="1230884"/>
                  </a:lnTo>
                  <a:moveTo>
                    <a:pt x="38862" y="1230884"/>
                  </a:moveTo>
                  <a:cubicBezTo>
                    <a:pt x="38862" y="1241679"/>
                    <a:pt x="30099" y="1250315"/>
                    <a:pt x="19431" y="1250315"/>
                  </a:cubicBezTo>
                  <a:cubicBezTo>
                    <a:pt x="8763" y="1250315"/>
                    <a:pt x="0" y="1241552"/>
                    <a:pt x="0" y="1230884"/>
                  </a:cubicBezTo>
                  <a:cubicBezTo>
                    <a:pt x="0" y="1220216"/>
                    <a:pt x="8763" y="1211453"/>
                    <a:pt x="19431" y="1211453"/>
                  </a:cubicBezTo>
                  <a:cubicBezTo>
                    <a:pt x="30099" y="1211453"/>
                    <a:pt x="38862" y="1220216"/>
                    <a:pt x="38862" y="1230884"/>
                  </a:cubicBezTo>
                  <a:cubicBezTo>
                    <a:pt x="38862" y="1889125"/>
                    <a:pt x="572516" y="2422779"/>
                    <a:pt x="1230757" y="2422779"/>
                  </a:cubicBezTo>
                  <a:cubicBezTo>
                    <a:pt x="1888998" y="2422779"/>
                    <a:pt x="2422652" y="1889125"/>
                    <a:pt x="2422652" y="1230884"/>
                  </a:cubicBezTo>
                  <a:cubicBezTo>
                    <a:pt x="2422652" y="572643"/>
                    <a:pt x="1889125" y="38862"/>
                    <a:pt x="1230884" y="38862"/>
                  </a:cubicBezTo>
                  <a:lnTo>
                    <a:pt x="1230884" y="19431"/>
                  </a:lnTo>
                  <a:lnTo>
                    <a:pt x="1230884" y="38862"/>
                  </a:lnTo>
                  <a:cubicBezTo>
                    <a:pt x="572516" y="38862"/>
                    <a:pt x="38862" y="572516"/>
                    <a:pt x="38862" y="1230884"/>
                  </a:cubicBezTo>
                  <a:close/>
                </a:path>
              </a:pathLst>
            </a:custGeom>
            <a:solidFill>
              <a:srgbClr val="FFF6DB"/>
            </a:solidFill>
          </p:spPr>
        </p:sp>
      </p:grpSp>
      <p:grpSp>
        <p:nvGrpSpPr>
          <p:cNvPr name="Group 8" id="8"/>
          <p:cNvGrpSpPr>
            <a:grpSpLocks noChangeAspect="true"/>
          </p:cNvGrpSpPr>
          <p:nvPr/>
        </p:nvGrpSpPr>
        <p:grpSpPr>
          <a:xfrm rot="0">
            <a:off x="176256" y="1105920"/>
            <a:ext cx="1248000" cy="1248000"/>
            <a:chOff x="0" y="0"/>
            <a:chExt cx="1664000" cy="1664000"/>
          </a:xfrm>
        </p:grpSpPr>
        <p:sp>
          <p:nvSpPr>
            <p:cNvPr name="Freeform 9" id="9"/>
            <p:cNvSpPr/>
            <p:nvPr/>
          </p:nvSpPr>
          <p:spPr>
            <a:xfrm flipH="false" flipV="false" rot="0">
              <a:off x="0" y="0"/>
              <a:ext cx="1663954" cy="1663954"/>
            </a:xfrm>
            <a:custGeom>
              <a:avLst/>
              <a:gdLst/>
              <a:ahLst/>
              <a:cxnLst/>
              <a:rect r="r" b="b" t="t" l="l"/>
              <a:pathLst>
                <a:path h="1663954" w="1663954">
                  <a:moveTo>
                    <a:pt x="0" y="0"/>
                  </a:moveTo>
                  <a:lnTo>
                    <a:pt x="1663954" y="0"/>
                  </a:lnTo>
                  <a:lnTo>
                    <a:pt x="1663954" y="1663954"/>
                  </a:lnTo>
                  <a:lnTo>
                    <a:pt x="0" y="1663954"/>
                  </a:lnTo>
                  <a:lnTo>
                    <a:pt x="0" y="0"/>
                  </a:lnTo>
                  <a:close/>
                </a:path>
              </a:pathLst>
            </a:custGeom>
            <a:blipFill>
              <a:blip r:embed="rId3"/>
              <a:stretch>
                <a:fillRect l="0" t="0" r="-2" b="-2"/>
              </a:stretch>
            </a:blipFill>
          </p:spPr>
        </p:sp>
      </p:grpSp>
      <p:grpSp>
        <p:nvGrpSpPr>
          <p:cNvPr name="Group 10" id="10"/>
          <p:cNvGrpSpPr/>
          <p:nvPr/>
        </p:nvGrpSpPr>
        <p:grpSpPr>
          <a:xfrm rot="0">
            <a:off x="1080192" y="0"/>
            <a:ext cx="8673408" cy="7315200"/>
            <a:chOff x="0" y="0"/>
            <a:chExt cx="11564544" cy="9753600"/>
          </a:xfrm>
        </p:grpSpPr>
        <p:sp>
          <p:nvSpPr>
            <p:cNvPr name="Freeform 11" id="11"/>
            <p:cNvSpPr/>
            <p:nvPr/>
          </p:nvSpPr>
          <p:spPr>
            <a:xfrm flipH="false" flipV="false" rot="0">
              <a:off x="0" y="0"/>
              <a:ext cx="11564493" cy="9753600"/>
            </a:xfrm>
            <a:custGeom>
              <a:avLst/>
              <a:gdLst/>
              <a:ahLst/>
              <a:cxnLst/>
              <a:rect r="r" b="b" t="t" l="l"/>
              <a:pathLst>
                <a:path h="9753600" w="11564493">
                  <a:moveTo>
                    <a:pt x="0" y="0"/>
                  </a:moveTo>
                  <a:lnTo>
                    <a:pt x="11564493" y="0"/>
                  </a:lnTo>
                  <a:lnTo>
                    <a:pt x="11564493" y="9753600"/>
                  </a:lnTo>
                  <a:lnTo>
                    <a:pt x="0" y="9753600"/>
                  </a:lnTo>
                  <a:close/>
                </a:path>
              </a:pathLst>
            </a:custGeom>
            <a:solidFill>
              <a:srgbClr val="F6E5BA"/>
            </a:solidFill>
          </p:spPr>
        </p:sp>
      </p:grpSp>
      <p:grpSp>
        <p:nvGrpSpPr>
          <p:cNvPr name="Group 12" id="12"/>
          <p:cNvGrpSpPr/>
          <p:nvPr/>
        </p:nvGrpSpPr>
        <p:grpSpPr>
          <a:xfrm rot="0">
            <a:off x="1082112" y="0"/>
            <a:ext cx="77952" cy="7315200"/>
            <a:chOff x="0" y="0"/>
            <a:chExt cx="103936" cy="9753600"/>
          </a:xfrm>
        </p:grpSpPr>
        <p:sp>
          <p:nvSpPr>
            <p:cNvPr name="Freeform 13" id="13"/>
            <p:cNvSpPr/>
            <p:nvPr/>
          </p:nvSpPr>
          <p:spPr>
            <a:xfrm flipH="false" flipV="false" rot="0">
              <a:off x="0" y="0"/>
              <a:ext cx="103886" cy="9753600"/>
            </a:xfrm>
            <a:custGeom>
              <a:avLst/>
              <a:gdLst/>
              <a:ahLst/>
              <a:cxnLst/>
              <a:rect r="r" b="b" t="t" l="l"/>
              <a:pathLst>
                <a:path h="9753600" w="103886">
                  <a:moveTo>
                    <a:pt x="0" y="0"/>
                  </a:moveTo>
                  <a:lnTo>
                    <a:pt x="103886" y="0"/>
                  </a:lnTo>
                  <a:lnTo>
                    <a:pt x="103886" y="9753600"/>
                  </a:lnTo>
                  <a:lnTo>
                    <a:pt x="0" y="9753600"/>
                  </a:lnTo>
                  <a:close/>
                </a:path>
              </a:pathLst>
            </a:custGeom>
            <a:solidFill>
              <a:srgbClr val="FFFFFF"/>
            </a:solidFill>
          </p:spPr>
        </p:sp>
      </p:grpSp>
      <p:grpSp>
        <p:nvGrpSpPr>
          <p:cNvPr name="Group 14" id="14"/>
          <p:cNvGrpSpPr>
            <a:grpSpLocks noChangeAspect="true"/>
          </p:cNvGrpSpPr>
          <p:nvPr/>
        </p:nvGrpSpPr>
        <p:grpSpPr>
          <a:xfrm rot="0">
            <a:off x="975360" y="1501824"/>
            <a:ext cx="247296" cy="240768"/>
            <a:chOff x="0" y="0"/>
            <a:chExt cx="329728" cy="321024"/>
          </a:xfrm>
        </p:grpSpPr>
        <p:sp>
          <p:nvSpPr>
            <p:cNvPr name="Freeform 15" id="15"/>
            <p:cNvSpPr/>
            <p:nvPr/>
          </p:nvSpPr>
          <p:spPr>
            <a:xfrm flipH="false" flipV="false" rot="0">
              <a:off x="0" y="0"/>
              <a:ext cx="329692" cy="321056"/>
            </a:xfrm>
            <a:custGeom>
              <a:avLst/>
              <a:gdLst/>
              <a:ahLst/>
              <a:cxnLst/>
              <a:rect r="r" b="b" t="t" l="l"/>
              <a:pathLst>
                <a:path h="321056" w="329692">
                  <a:moveTo>
                    <a:pt x="0" y="0"/>
                  </a:moveTo>
                  <a:lnTo>
                    <a:pt x="329692" y="0"/>
                  </a:lnTo>
                  <a:lnTo>
                    <a:pt x="329692" y="321056"/>
                  </a:lnTo>
                  <a:lnTo>
                    <a:pt x="0" y="321056"/>
                  </a:lnTo>
                  <a:lnTo>
                    <a:pt x="0" y="0"/>
                  </a:lnTo>
                  <a:close/>
                </a:path>
              </a:pathLst>
            </a:custGeom>
            <a:blipFill>
              <a:blip r:embed="rId4"/>
              <a:stretch>
                <a:fillRect l="0" t="-4" r="-10" b="5"/>
              </a:stretch>
            </a:blipFill>
          </p:spPr>
        </p:sp>
      </p:grpSp>
      <p:grpSp>
        <p:nvGrpSpPr>
          <p:cNvPr name="Group 16" id="16"/>
          <p:cNvGrpSpPr/>
          <p:nvPr/>
        </p:nvGrpSpPr>
        <p:grpSpPr>
          <a:xfrm rot="0">
            <a:off x="1227840" y="1427520"/>
            <a:ext cx="81024" cy="82944"/>
            <a:chOff x="0" y="0"/>
            <a:chExt cx="108032" cy="110592"/>
          </a:xfrm>
        </p:grpSpPr>
        <p:sp>
          <p:nvSpPr>
            <p:cNvPr name="Freeform 17" id="17"/>
            <p:cNvSpPr/>
            <p:nvPr/>
          </p:nvSpPr>
          <p:spPr>
            <a:xfrm flipH="false" flipV="false" rot="0">
              <a:off x="0" y="0"/>
              <a:ext cx="108077" cy="110617"/>
            </a:xfrm>
            <a:custGeom>
              <a:avLst/>
              <a:gdLst/>
              <a:ahLst/>
              <a:cxnLst/>
              <a:rect r="r" b="b" t="t" l="l"/>
              <a:pathLst>
                <a:path h="110617" w="108077">
                  <a:moveTo>
                    <a:pt x="0" y="55245"/>
                  </a:moveTo>
                  <a:cubicBezTo>
                    <a:pt x="0" y="25019"/>
                    <a:pt x="24003" y="0"/>
                    <a:pt x="53975" y="0"/>
                  </a:cubicBezTo>
                  <a:lnTo>
                    <a:pt x="53975" y="9017"/>
                  </a:lnTo>
                  <a:lnTo>
                    <a:pt x="53975" y="0"/>
                  </a:lnTo>
                  <a:cubicBezTo>
                    <a:pt x="84074" y="0"/>
                    <a:pt x="108077" y="25019"/>
                    <a:pt x="108077" y="55245"/>
                  </a:cubicBezTo>
                  <a:cubicBezTo>
                    <a:pt x="108077" y="85471"/>
                    <a:pt x="84074" y="110617"/>
                    <a:pt x="53975" y="110617"/>
                  </a:cubicBezTo>
                  <a:lnTo>
                    <a:pt x="53975" y="101600"/>
                  </a:lnTo>
                  <a:lnTo>
                    <a:pt x="53975" y="110617"/>
                  </a:lnTo>
                  <a:cubicBezTo>
                    <a:pt x="24003" y="110617"/>
                    <a:pt x="0" y="85598"/>
                    <a:pt x="0" y="55245"/>
                  </a:cubicBezTo>
                  <a:lnTo>
                    <a:pt x="9017" y="55245"/>
                  </a:lnTo>
                  <a:lnTo>
                    <a:pt x="16764" y="59690"/>
                  </a:lnTo>
                  <a:cubicBezTo>
                    <a:pt x="14732" y="63246"/>
                    <a:pt x="10668" y="65024"/>
                    <a:pt x="6731" y="64008"/>
                  </a:cubicBezTo>
                  <a:cubicBezTo>
                    <a:pt x="2794" y="62992"/>
                    <a:pt x="0" y="59309"/>
                    <a:pt x="0" y="55245"/>
                  </a:cubicBezTo>
                  <a:moveTo>
                    <a:pt x="17907" y="55245"/>
                  </a:moveTo>
                  <a:lnTo>
                    <a:pt x="9017" y="55245"/>
                  </a:lnTo>
                  <a:lnTo>
                    <a:pt x="1143" y="50927"/>
                  </a:lnTo>
                  <a:cubicBezTo>
                    <a:pt x="3175" y="47371"/>
                    <a:pt x="7239" y="45593"/>
                    <a:pt x="11176" y="46609"/>
                  </a:cubicBezTo>
                  <a:cubicBezTo>
                    <a:pt x="15113" y="47625"/>
                    <a:pt x="17907" y="51181"/>
                    <a:pt x="17907" y="55245"/>
                  </a:cubicBezTo>
                  <a:cubicBezTo>
                    <a:pt x="17907" y="76200"/>
                    <a:pt x="34290" y="92710"/>
                    <a:pt x="53975" y="92710"/>
                  </a:cubicBezTo>
                  <a:cubicBezTo>
                    <a:pt x="73660" y="92710"/>
                    <a:pt x="90170" y="76200"/>
                    <a:pt x="90170" y="55245"/>
                  </a:cubicBezTo>
                  <a:lnTo>
                    <a:pt x="99060" y="55245"/>
                  </a:lnTo>
                  <a:lnTo>
                    <a:pt x="90170" y="55245"/>
                  </a:lnTo>
                  <a:cubicBezTo>
                    <a:pt x="90170" y="34417"/>
                    <a:pt x="73787" y="17907"/>
                    <a:pt x="54102" y="17907"/>
                  </a:cubicBezTo>
                  <a:lnTo>
                    <a:pt x="54102" y="9017"/>
                  </a:lnTo>
                  <a:lnTo>
                    <a:pt x="54102" y="18034"/>
                  </a:lnTo>
                  <a:cubicBezTo>
                    <a:pt x="34417" y="18034"/>
                    <a:pt x="18034" y="34544"/>
                    <a:pt x="18034" y="55372"/>
                  </a:cubicBezTo>
                  <a:close/>
                </a:path>
              </a:pathLst>
            </a:custGeom>
            <a:solidFill>
              <a:srgbClr val="307F93">
                <a:alpha val="35686"/>
              </a:srgbClr>
            </a:solidFill>
          </p:spPr>
        </p:sp>
      </p:grpSp>
      <p:grpSp>
        <p:nvGrpSpPr>
          <p:cNvPr name="Group 18" id="18"/>
          <p:cNvGrpSpPr/>
          <p:nvPr/>
        </p:nvGrpSpPr>
        <p:grpSpPr>
          <a:xfrm rot="0">
            <a:off x="731520" y="-384"/>
            <a:ext cx="8290560" cy="533376"/>
            <a:chOff x="0" y="0"/>
            <a:chExt cx="11054080" cy="711168"/>
          </a:xfrm>
        </p:grpSpPr>
        <p:sp>
          <p:nvSpPr>
            <p:cNvPr name="Freeform 19" id="19"/>
            <p:cNvSpPr/>
            <p:nvPr/>
          </p:nvSpPr>
          <p:spPr>
            <a:xfrm flipH="false" flipV="false" rot="0">
              <a:off x="0" y="0"/>
              <a:ext cx="11054080" cy="711168"/>
            </a:xfrm>
            <a:custGeom>
              <a:avLst/>
              <a:gdLst/>
              <a:ahLst/>
              <a:cxnLst/>
              <a:rect r="r" b="b" t="t" l="l"/>
              <a:pathLst>
                <a:path h="711168" w="11054080">
                  <a:moveTo>
                    <a:pt x="0" y="0"/>
                  </a:moveTo>
                  <a:lnTo>
                    <a:pt x="11054080" y="0"/>
                  </a:lnTo>
                  <a:lnTo>
                    <a:pt x="11054080" y="711168"/>
                  </a:lnTo>
                  <a:lnTo>
                    <a:pt x="0" y="711168"/>
                  </a:lnTo>
                  <a:close/>
                </a:path>
              </a:pathLst>
            </a:custGeom>
            <a:solidFill>
              <a:srgbClr val="000000">
                <a:alpha val="0"/>
              </a:srgbClr>
            </a:solidFill>
          </p:spPr>
        </p:sp>
        <p:sp>
          <p:nvSpPr>
            <p:cNvPr name="TextBox 20" id="20"/>
            <p:cNvSpPr txBox="true"/>
            <p:nvPr/>
          </p:nvSpPr>
          <p:spPr>
            <a:xfrm>
              <a:off x="0" y="-47625"/>
              <a:ext cx="11054080" cy="758793"/>
            </a:xfrm>
            <a:prstGeom prst="rect">
              <a:avLst/>
            </a:prstGeom>
          </p:spPr>
          <p:txBody>
            <a:bodyPr anchor="b" rtlCol="false" tIns="0" lIns="0" bIns="0" rIns="0"/>
            <a:lstStyle/>
            <a:p>
              <a:pPr algn="l">
                <a:lnSpc>
                  <a:spcPts val="3199"/>
                </a:lnSpc>
              </a:pPr>
              <a:r>
                <a:rPr lang="en-US" sz="2666" spc="-1">
                  <a:solidFill>
                    <a:srgbClr val="572314"/>
                  </a:solidFill>
                  <a:latin typeface="Times New Roman"/>
                  <a:ea typeface="Times New Roman"/>
                  <a:cs typeface="Times New Roman"/>
                  <a:sym typeface="Times New Roman"/>
                </a:rPr>
                <a:t>Ҳинд-европа тиллари оиласига мансуб халқлар</a:t>
              </a:r>
            </a:p>
          </p:txBody>
        </p:sp>
      </p:grpSp>
      <p:sp>
        <p:nvSpPr>
          <p:cNvPr name="TextBox 21" id="21"/>
          <p:cNvSpPr txBox="true"/>
          <p:nvPr/>
        </p:nvSpPr>
        <p:spPr>
          <a:xfrm rot="0">
            <a:off x="205680" y="712470"/>
            <a:ext cx="9342240" cy="6230264"/>
          </a:xfrm>
          <a:prstGeom prst="rect">
            <a:avLst/>
          </a:prstGeom>
        </p:spPr>
        <p:txBody>
          <a:bodyPr anchor="t" rtlCol="false" tIns="0" lIns="0" bIns="0" rIns="0">
            <a:spAutoFit/>
          </a:bodyPr>
          <a:lstStyle/>
          <a:p>
            <a:pPr algn="just">
              <a:lnSpc>
                <a:spcPts val="2764"/>
              </a:lnSpc>
            </a:pPr>
            <a:r>
              <a:rPr lang="en-US" sz="2559" spc="-1">
                <a:solidFill>
                  <a:srgbClr val="000000"/>
                </a:solidFill>
                <a:latin typeface="Times New Roman"/>
                <a:ea typeface="Times New Roman"/>
                <a:cs typeface="Times New Roman"/>
                <a:sym typeface="Times New Roman"/>
              </a:rPr>
              <a:t>Сўнгги 500 йил давомида олимлар Ҳинд-европа ҳалқлари ватанини қидирадилар. Нима учун шунчалик кўп халқларнинг тиллари ва маданиятлари ўхшашлиги сабабини излайдилар. Айрим олимлар Ҳиндистонни, бошқалари Ҳимолай тоғи этакларини, учинчи гуруҳ олимлар эса Месопотамияни Ҳинд-европа халқлари ватани деб биладилар. Европалик олимларнинг кўпчилиги Ҳинд-европа ҳалқларининг ватани деб Европани, аниқроғи Болқонни кўрсатадилар, албатта бу фикрнинг моддий асоси йўқ. Г.М. Матюшиннинг қарашларига кўра Ҳинд-европа халқларига хос умум маданият инсоният тарихида неолит даврида яратилган микролит тош қуроллари бўлиб, деҳқончилик ҳам умум маданият сифатида неолит даврида шаклланган. Ҳинд-европа халқларини умуммаданият микролит ва деҳқончилик бирлаштирган деган асоссиз ғоя ўтган асрнинг 70 йилларигача яшаб келди.   </a:t>
            </a:r>
          </a:p>
          <a:p>
            <a:pPr algn="l">
              <a:lnSpc>
                <a:spcPts val="2764"/>
              </a:lnSpc>
            </a:pPr>
          </a:p>
        </p:txBody>
      </p:sp>
    </p:spTree>
  </p:cSld>
  <p:clrMapOvr>
    <a:masterClrMapping/>
  </p:clrMapOvr>
  <p:transition spd="fast">
    <p:fade/>
  </p:transition>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grpSp>
        <p:nvGrpSpPr>
          <p:cNvPr name="Group 3" id="3"/>
          <p:cNvGrpSpPr/>
          <p:nvPr/>
        </p:nvGrpSpPr>
        <p:grpSpPr>
          <a:xfrm rot="0">
            <a:off x="-872256" y="-872256"/>
            <a:ext cx="1751040" cy="1751040"/>
            <a:chOff x="0" y="0"/>
            <a:chExt cx="2334720" cy="2334720"/>
          </a:xfrm>
        </p:grpSpPr>
        <p:sp>
          <p:nvSpPr>
            <p:cNvPr name="Freeform 4" id="4"/>
            <p:cNvSpPr/>
            <p:nvPr/>
          </p:nvSpPr>
          <p:spPr>
            <a:xfrm flipH="false" flipV="false" rot="0">
              <a:off x="2286" y="2286"/>
              <a:ext cx="2330069" cy="2330196"/>
            </a:xfrm>
            <a:custGeom>
              <a:avLst/>
              <a:gdLst/>
              <a:ahLst/>
              <a:cxnLst/>
              <a:rect r="r" b="b" t="t" l="l"/>
              <a:pathLst>
                <a:path h="2330196" w="2330069">
                  <a:moveTo>
                    <a:pt x="2330069" y="1165098"/>
                  </a:moveTo>
                  <a:cubicBezTo>
                    <a:pt x="2330069" y="1808480"/>
                    <a:pt x="1808480" y="2330196"/>
                    <a:pt x="1164971" y="2330196"/>
                  </a:cubicBezTo>
                  <a:cubicBezTo>
                    <a:pt x="521462" y="2330196"/>
                    <a:pt x="0" y="1808480"/>
                    <a:pt x="0" y="1165098"/>
                  </a:cubicBezTo>
                  <a:cubicBezTo>
                    <a:pt x="0" y="521716"/>
                    <a:pt x="521589" y="0"/>
                    <a:pt x="1165098" y="0"/>
                  </a:cubicBezTo>
                  <a:lnTo>
                    <a:pt x="1165098" y="1165098"/>
                  </a:lnTo>
                  <a:close/>
                </a:path>
              </a:pathLst>
            </a:custGeom>
            <a:solidFill>
              <a:srgbClr val="FEFAF4">
                <a:alpha val="10588"/>
              </a:srgbClr>
            </a:solidFill>
          </p:spPr>
        </p:sp>
        <p:sp>
          <p:nvSpPr>
            <p:cNvPr name="Freeform 5" id="5"/>
            <p:cNvSpPr/>
            <p:nvPr/>
          </p:nvSpPr>
          <p:spPr>
            <a:xfrm flipH="false" flipV="false" rot="0">
              <a:off x="0" y="0"/>
              <a:ext cx="2334768" cy="2334768"/>
            </a:xfrm>
            <a:custGeom>
              <a:avLst/>
              <a:gdLst/>
              <a:ahLst/>
              <a:cxnLst/>
              <a:rect r="r" b="b" t="t" l="l"/>
              <a:pathLst>
                <a:path h="2334768" w="2334768">
                  <a:moveTo>
                    <a:pt x="2334768" y="1167384"/>
                  </a:moveTo>
                  <a:cubicBezTo>
                    <a:pt x="2334768" y="1812036"/>
                    <a:pt x="1812163" y="2334768"/>
                    <a:pt x="1167384" y="2334768"/>
                  </a:cubicBezTo>
                  <a:lnTo>
                    <a:pt x="1167384" y="2332482"/>
                  </a:lnTo>
                  <a:lnTo>
                    <a:pt x="1167384" y="2334768"/>
                  </a:lnTo>
                  <a:cubicBezTo>
                    <a:pt x="522605" y="2334768"/>
                    <a:pt x="0" y="1812036"/>
                    <a:pt x="0" y="1167384"/>
                  </a:cubicBezTo>
                  <a:cubicBezTo>
                    <a:pt x="0" y="522732"/>
                    <a:pt x="522605" y="0"/>
                    <a:pt x="1167384" y="0"/>
                  </a:cubicBezTo>
                  <a:cubicBezTo>
                    <a:pt x="1168654" y="0"/>
                    <a:pt x="1169670" y="1016"/>
                    <a:pt x="1169670" y="2286"/>
                  </a:cubicBezTo>
                  <a:lnTo>
                    <a:pt x="1169670" y="1167384"/>
                  </a:lnTo>
                  <a:lnTo>
                    <a:pt x="1167384" y="1167384"/>
                  </a:lnTo>
                  <a:lnTo>
                    <a:pt x="1167384" y="1165098"/>
                  </a:lnTo>
                  <a:lnTo>
                    <a:pt x="2332482" y="1165098"/>
                  </a:lnTo>
                  <a:cubicBezTo>
                    <a:pt x="2333752" y="1165098"/>
                    <a:pt x="2334768" y="1166114"/>
                    <a:pt x="2334768" y="1167384"/>
                  </a:cubicBezTo>
                  <a:moveTo>
                    <a:pt x="2330196" y="1167384"/>
                  </a:moveTo>
                  <a:lnTo>
                    <a:pt x="2332482" y="1167384"/>
                  </a:lnTo>
                  <a:lnTo>
                    <a:pt x="2332482" y="1169670"/>
                  </a:lnTo>
                  <a:lnTo>
                    <a:pt x="1167384" y="1169670"/>
                  </a:lnTo>
                  <a:cubicBezTo>
                    <a:pt x="1166114" y="1169670"/>
                    <a:pt x="1165098" y="1168654"/>
                    <a:pt x="1165098" y="1167384"/>
                  </a:cubicBezTo>
                  <a:lnTo>
                    <a:pt x="1165098" y="2286"/>
                  </a:lnTo>
                  <a:lnTo>
                    <a:pt x="1167384" y="2286"/>
                  </a:lnTo>
                  <a:lnTo>
                    <a:pt x="1167384" y="4572"/>
                  </a:lnTo>
                  <a:cubicBezTo>
                    <a:pt x="525145" y="4572"/>
                    <a:pt x="4572" y="525145"/>
                    <a:pt x="4572" y="1167384"/>
                  </a:cubicBezTo>
                  <a:lnTo>
                    <a:pt x="2286" y="1167384"/>
                  </a:lnTo>
                  <a:lnTo>
                    <a:pt x="4572" y="1167384"/>
                  </a:lnTo>
                  <a:cubicBezTo>
                    <a:pt x="4572" y="1809496"/>
                    <a:pt x="525145" y="2330196"/>
                    <a:pt x="1167384" y="2330196"/>
                  </a:cubicBezTo>
                  <a:cubicBezTo>
                    <a:pt x="1809623" y="2330196"/>
                    <a:pt x="2330196" y="1809623"/>
                    <a:pt x="2330196" y="1167384"/>
                  </a:cubicBezTo>
                  <a:close/>
                </a:path>
              </a:pathLst>
            </a:custGeom>
            <a:solidFill>
              <a:srgbClr val="D2C39E"/>
            </a:solidFill>
          </p:spPr>
        </p:sp>
      </p:grpSp>
      <p:grpSp>
        <p:nvGrpSpPr>
          <p:cNvPr name="Group 6" id="6"/>
          <p:cNvGrpSpPr/>
          <p:nvPr/>
        </p:nvGrpSpPr>
        <p:grpSpPr>
          <a:xfrm rot="0">
            <a:off x="164736" y="7296"/>
            <a:ext cx="1846272" cy="1846272"/>
            <a:chOff x="0" y="0"/>
            <a:chExt cx="2461696" cy="2461696"/>
          </a:xfrm>
        </p:grpSpPr>
        <p:sp>
          <p:nvSpPr>
            <p:cNvPr name="Freeform 7" id="7"/>
            <p:cNvSpPr/>
            <p:nvPr/>
          </p:nvSpPr>
          <p:spPr>
            <a:xfrm flipH="false" flipV="false" rot="0">
              <a:off x="0" y="0"/>
              <a:ext cx="2461768" cy="2461768"/>
            </a:xfrm>
            <a:custGeom>
              <a:avLst/>
              <a:gdLst/>
              <a:ahLst/>
              <a:cxnLst/>
              <a:rect r="r" b="b" t="t" l="l"/>
              <a:pathLst>
                <a:path h="2461768" w="2461768">
                  <a:moveTo>
                    <a:pt x="0" y="1230884"/>
                  </a:moveTo>
                  <a:cubicBezTo>
                    <a:pt x="0" y="551053"/>
                    <a:pt x="551053" y="0"/>
                    <a:pt x="1230884" y="0"/>
                  </a:cubicBezTo>
                  <a:lnTo>
                    <a:pt x="1230884" y="19431"/>
                  </a:lnTo>
                  <a:lnTo>
                    <a:pt x="1230884" y="0"/>
                  </a:lnTo>
                  <a:cubicBezTo>
                    <a:pt x="1910715" y="0"/>
                    <a:pt x="2461768" y="551053"/>
                    <a:pt x="2461768" y="1230884"/>
                  </a:cubicBezTo>
                  <a:lnTo>
                    <a:pt x="2442210" y="1230884"/>
                  </a:lnTo>
                  <a:lnTo>
                    <a:pt x="2461641" y="1230884"/>
                  </a:lnTo>
                  <a:cubicBezTo>
                    <a:pt x="2461641" y="1910715"/>
                    <a:pt x="1910588" y="2461768"/>
                    <a:pt x="1230757" y="2461768"/>
                  </a:cubicBezTo>
                  <a:lnTo>
                    <a:pt x="1230757" y="2442210"/>
                  </a:lnTo>
                  <a:lnTo>
                    <a:pt x="1230757" y="2461641"/>
                  </a:lnTo>
                  <a:cubicBezTo>
                    <a:pt x="551053" y="2461641"/>
                    <a:pt x="0" y="1910588"/>
                    <a:pt x="0" y="1230884"/>
                  </a:cubicBezTo>
                  <a:lnTo>
                    <a:pt x="19431" y="1230884"/>
                  </a:lnTo>
                  <a:lnTo>
                    <a:pt x="38862" y="1230884"/>
                  </a:lnTo>
                  <a:lnTo>
                    <a:pt x="19431" y="1230884"/>
                  </a:lnTo>
                  <a:lnTo>
                    <a:pt x="0" y="1230884"/>
                  </a:lnTo>
                  <a:moveTo>
                    <a:pt x="38862" y="1230884"/>
                  </a:moveTo>
                  <a:cubicBezTo>
                    <a:pt x="38862" y="1241679"/>
                    <a:pt x="30099" y="1250315"/>
                    <a:pt x="19431" y="1250315"/>
                  </a:cubicBezTo>
                  <a:cubicBezTo>
                    <a:pt x="8763" y="1250315"/>
                    <a:pt x="0" y="1241552"/>
                    <a:pt x="0" y="1230884"/>
                  </a:cubicBezTo>
                  <a:cubicBezTo>
                    <a:pt x="0" y="1220216"/>
                    <a:pt x="8763" y="1211453"/>
                    <a:pt x="19431" y="1211453"/>
                  </a:cubicBezTo>
                  <a:cubicBezTo>
                    <a:pt x="30099" y="1211453"/>
                    <a:pt x="38862" y="1220216"/>
                    <a:pt x="38862" y="1230884"/>
                  </a:cubicBezTo>
                  <a:cubicBezTo>
                    <a:pt x="38862" y="1889125"/>
                    <a:pt x="572516" y="2422779"/>
                    <a:pt x="1230757" y="2422779"/>
                  </a:cubicBezTo>
                  <a:cubicBezTo>
                    <a:pt x="1888998" y="2422779"/>
                    <a:pt x="2422652" y="1889125"/>
                    <a:pt x="2422652" y="1230884"/>
                  </a:cubicBezTo>
                  <a:cubicBezTo>
                    <a:pt x="2422652" y="572643"/>
                    <a:pt x="1889125" y="38862"/>
                    <a:pt x="1230884" y="38862"/>
                  </a:cubicBezTo>
                  <a:lnTo>
                    <a:pt x="1230884" y="19431"/>
                  </a:lnTo>
                  <a:lnTo>
                    <a:pt x="1230884" y="38862"/>
                  </a:lnTo>
                  <a:cubicBezTo>
                    <a:pt x="572516" y="38862"/>
                    <a:pt x="38862" y="572516"/>
                    <a:pt x="38862" y="1230884"/>
                  </a:cubicBezTo>
                  <a:close/>
                </a:path>
              </a:pathLst>
            </a:custGeom>
            <a:solidFill>
              <a:srgbClr val="FFF6DB"/>
            </a:solidFill>
          </p:spPr>
        </p:sp>
      </p:grpSp>
      <p:grpSp>
        <p:nvGrpSpPr>
          <p:cNvPr name="Group 8" id="8"/>
          <p:cNvGrpSpPr>
            <a:grpSpLocks noChangeAspect="true"/>
          </p:cNvGrpSpPr>
          <p:nvPr/>
        </p:nvGrpSpPr>
        <p:grpSpPr>
          <a:xfrm rot="0">
            <a:off x="176256" y="1105920"/>
            <a:ext cx="1248000" cy="1248000"/>
            <a:chOff x="0" y="0"/>
            <a:chExt cx="1664000" cy="1664000"/>
          </a:xfrm>
        </p:grpSpPr>
        <p:sp>
          <p:nvSpPr>
            <p:cNvPr name="Freeform 9" id="9"/>
            <p:cNvSpPr/>
            <p:nvPr/>
          </p:nvSpPr>
          <p:spPr>
            <a:xfrm flipH="false" flipV="false" rot="0">
              <a:off x="0" y="0"/>
              <a:ext cx="1663954" cy="1663954"/>
            </a:xfrm>
            <a:custGeom>
              <a:avLst/>
              <a:gdLst/>
              <a:ahLst/>
              <a:cxnLst/>
              <a:rect r="r" b="b" t="t" l="l"/>
              <a:pathLst>
                <a:path h="1663954" w="1663954">
                  <a:moveTo>
                    <a:pt x="0" y="0"/>
                  </a:moveTo>
                  <a:lnTo>
                    <a:pt x="1663954" y="0"/>
                  </a:lnTo>
                  <a:lnTo>
                    <a:pt x="1663954" y="1663954"/>
                  </a:lnTo>
                  <a:lnTo>
                    <a:pt x="0" y="1663954"/>
                  </a:lnTo>
                  <a:lnTo>
                    <a:pt x="0" y="0"/>
                  </a:lnTo>
                  <a:close/>
                </a:path>
              </a:pathLst>
            </a:custGeom>
            <a:blipFill>
              <a:blip r:embed="rId3"/>
              <a:stretch>
                <a:fillRect l="0" t="0" r="-2" b="-2"/>
              </a:stretch>
            </a:blipFill>
          </p:spPr>
        </p:sp>
      </p:grpSp>
      <p:grpSp>
        <p:nvGrpSpPr>
          <p:cNvPr name="Group 10" id="10"/>
          <p:cNvGrpSpPr/>
          <p:nvPr/>
        </p:nvGrpSpPr>
        <p:grpSpPr>
          <a:xfrm rot="0">
            <a:off x="1080192" y="0"/>
            <a:ext cx="8673408" cy="7315200"/>
            <a:chOff x="0" y="0"/>
            <a:chExt cx="11564544" cy="9753600"/>
          </a:xfrm>
        </p:grpSpPr>
        <p:sp>
          <p:nvSpPr>
            <p:cNvPr name="Freeform 11" id="11"/>
            <p:cNvSpPr/>
            <p:nvPr/>
          </p:nvSpPr>
          <p:spPr>
            <a:xfrm flipH="false" flipV="false" rot="0">
              <a:off x="0" y="0"/>
              <a:ext cx="11564493" cy="9753600"/>
            </a:xfrm>
            <a:custGeom>
              <a:avLst/>
              <a:gdLst/>
              <a:ahLst/>
              <a:cxnLst/>
              <a:rect r="r" b="b" t="t" l="l"/>
              <a:pathLst>
                <a:path h="9753600" w="11564493">
                  <a:moveTo>
                    <a:pt x="0" y="0"/>
                  </a:moveTo>
                  <a:lnTo>
                    <a:pt x="11564493" y="0"/>
                  </a:lnTo>
                  <a:lnTo>
                    <a:pt x="11564493" y="9753600"/>
                  </a:lnTo>
                  <a:lnTo>
                    <a:pt x="0" y="9753600"/>
                  </a:lnTo>
                  <a:close/>
                </a:path>
              </a:pathLst>
            </a:custGeom>
            <a:solidFill>
              <a:srgbClr val="F6E5BA"/>
            </a:solidFill>
          </p:spPr>
        </p:sp>
      </p:grpSp>
      <p:grpSp>
        <p:nvGrpSpPr>
          <p:cNvPr name="Group 12" id="12"/>
          <p:cNvGrpSpPr/>
          <p:nvPr/>
        </p:nvGrpSpPr>
        <p:grpSpPr>
          <a:xfrm rot="0">
            <a:off x="1082112" y="0"/>
            <a:ext cx="77952" cy="7315200"/>
            <a:chOff x="0" y="0"/>
            <a:chExt cx="103936" cy="9753600"/>
          </a:xfrm>
        </p:grpSpPr>
        <p:sp>
          <p:nvSpPr>
            <p:cNvPr name="Freeform 13" id="13"/>
            <p:cNvSpPr/>
            <p:nvPr/>
          </p:nvSpPr>
          <p:spPr>
            <a:xfrm flipH="false" flipV="false" rot="0">
              <a:off x="0" y="0"/>
              <a:ext cx="103886" cy="9753600"/>
            </a:xfrm>
            <a:custGeom>
              <a:avLst/>
              <a:gdLst/>
              <a:ahLst/>
              <a:cxnLst/>
              <a:rect r="r" b="b" t="t" l="l"/>
              <a:pathLst>
                <a:path h="9753600" w="103886">
                  <a:moveTo>
                    <a:pt x="0" y="0"/>
                  </a:moveTo>
                  <a:lnTo>
                    <a:pt x="103886" y="0"/>
                  </a:lnTo>
                  <a:lnTo>
                    <a:pt x="103886" y="9753600"/>
                  </a:lnTo>
                  <a:lnTo>
                    <a:pt x="0" y="9753600"/>
                  </a:lnTo>
                  <a:close/>
                </a:path>
              </a:pathLst>
            </a:custGeom>
            <a:solidFill>
              <a:srgbClr val="FFFFFF"/>
            </a:solidFill>
          </p:spPr>
        </p:sp>
      </p:grpSp>
      <p:grpSp>
        <p:nvGrpSpPr>
          <p:cNvPr name="Group 14" id="14"/>
          <p:cNvGrpSpPr/>
          <p:nvPr/>
        </p:nvGrpSpPr>
        <p:grpSpPr>
          <a:xfrm rot="0">
            <a:off x="1082112" y="207540"/>
            <a:ext cx="8778240" cy="1047960"/>
            <a:chOff x="0" y="0"/>
            <a:chExt cx="11704320" cy="1397280"/>
          </a:xfrm>
        </p:grpSpPr>
        <p:sp>
          <p:nvSpPr>
            <p:cNvPr name="Freeform 15" id="15"/>
            <p:cNvSpPr/>
            <p:nvPr/>
          </p:nvSpPr>
          <p:spPr>
            <a:xfrm flipH="false" flipV="false" rot="0">
              <a:off x="0" y="0"/>
              <a:ext cx="11704320" cy="1397280"/>
            </a:xfrm>
            <a:custGeom>
              <a:avLst/>
              <a:gdLst/>
              <a:ahLst/>
              <a:cxnLst/>
              <a:rect r="r" b="b" t="t" l="l"/>
              <a:pathLst>
                <a:path h="1397280" w="11704320">
                  <a:moveTo>
                    <a:pt x="0" y="0"/>
                  </a:moveTo>
                  <a:lnTo>
                    <a:pt x="11704320" y="0"/>
                  </a:lnTo>
                  <a:lnTo>
                    <a:pt x="11704320" y="1397280"/>
                  </a:lnTo>
                  <a:lnTo>
                    <a:pt x="0" y="1397280"/>
                  </a:lnTo>
                  <a:close/>
                </a:path>
              </a:pathLst>
            </a:custGeom>
            <a:solidFill>
              <a:srgbClr val="000000">
                <a:alpha val="0"/>
              </a:srgbClr>
            </a:solidFill>
          </p:spPr>
        </p:sp>
        <p:sp>
          <p:nvSpPr>
            <p:cNvPr name="TextBox 16" id="16"/>
            <p:cNvSpPr txBox="true"/>
            <p:nvPr/>
          </p:nvSpPr>
          <p:spPr>
            <a:xfrm>
              <a:off x="0" y="-57150"/>
              <a:ext cx="11704320" cy="1454430"/>
            </a:xfrm>
            <a:prstGeom prst="rect">
              <a:avLst/>
            </a:prstGeom>
          </p:spPr>
          <p:txBody>
            <a:bodyPr anchor="ctr" rtlCol="false" tIns="0" lIns="0" bIns="0" rIns="0"/>
            <a:lstStyle/>
            <a:p>
              <a:pPr algn="l">
                <a:lnSpc>
                  <a:spcPts val="3583"/>
                </a:lnSpc>
              </a:pPr>
              <a:r>
                <a:rPr lang="en-US" sz="2986" spc="-1">
                  <a:solidFill>
                    <a:srgbClr val="572314"/>
                  </a:solidFill>
                  <a:latin typeface="Times New Roman"/>
                  <a:ea typeface="Times New Roman"/>
                  <a:cs typeface="Times New Roman"/>
                  <a:sym typeface="Times New Roman"/>
                </a:rPr>
                <a:t>Ҳинд-европа тиллари оиласига мансуб халқлар</a:t>
              </a:r>
            </a:p>
          </p:txBody>
        </p:sp>
      </p:grpSp>
      <p:sp>
        <p:nvSpPr>
          <p:cNvPr name="TextBox 17" id="17"/>
          <p:cNvSpPr txBox="true"/>
          <p:nvPr/>
        </p:nvSpPr>
        <p:spPr>
          <a:xfrm rot="0">
            <a:off x="319920" y="1350477"/>
            <a:ext cx="9189792" cy="5690523"/>
          </a:xfrm>
          <a:prstGeom prst="rect">
            <a:avLst/>
          </a:prstGeom>
        </p:spPr>
        <p:txBody>
          <a:bodyPr anchor="t" rtlCol="false" tIns="0" lIns="0" bIns="0" rIns="0">
            <a:spAutoFit/>
          </a:bodyPr>
          <a:lstStyle/>
          <a:p>
            <a:pPr algn="just" marL="499755" indent="-249877" lvl="1">
              <a:lnSpc>
                <a:spcPts val="3072"/>
              </a:lnSpc>
              <a:buFont typeface="Arial"/>
              <a:buChar char="•"/>
            </a:pPr>
            <a:r>
              <a:rPr lang="en-US" sz="3200" spc="-1">
                <a:solidFill>
                  <a:srgbClr val="000000"/>
                </a:solidFill>
                <a:latin typeface="Times New Roman"/>
                <a:ea typeface="Times New Roman"/>
                <a:cs typeface="Times New Roman"/>
                <a:sym typeface="Times New Roman"/>
              </a:rPr>
              <a:t>Йирик лингвист олимлар Т. Гамкриладзе ва В Ивановлар Ҳинд-европа халқлари тарихи ва лингвистикаси билан шуғулланиб, уларнинг ватани Олд Осиё деган фикрга келганлар, аниқроқ қилиб Ван ва Урмия кўллари оралиғини кўрсатади. Ҳинд-европа халқларининг бир тармоғи Ўрта Осиё, Шарқий Каспий бўйи, Ўрол олди бўйлари орқали Европага тарқалган деган фикрни қўллайлилар. Сўнгги йилларда Шарқий Эрон тил оиласининг Ўрта Осиё, Ўрол тоғи этаклари орқали тарқалиши тарихий маълумотлар асосида исботланмоқда (Марказий Эрон текстларининг ўқилиши).</a:t>
            </a:r>
          </a:p>
          <a:p>
            <a:pPr algn="l" marL="499755" indent="-249877" lvl="1">
              <a:lnSpc>
                <a:spcPts val="3072"/>
              </a:lnSpc>
            </a:pPr>
          </a:p>
        </p:txBody>
      </p:sp>
    </p:spTree>
  </p:cSld>
  <p:clrMapOvr>
    <a:masterClrMapping/>
  </p:clrMapOvr>
  <p:transition spd="fast">
    <p:fade/>
  </p:transition>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grpSp>
        <p:nvGrpSpPr>
          <p:cNvPr name="Group 3" id="3"/>
          <p:cNvGrpSpPr/>
          <p:nvPr/>
        </p:nvGrpSpPr>
        <p:grpSpPr>
          <a:xfrm rot="0">
            <a:off x="-872256" y="-872256"/>
            <a:ext cx="1751040" cy="1751040"/>
            <a:chOff x="0" y="0"/>
            <a:chExt cx="2334720" cy="2334720"/>
          </a:xfrm>
        </p:grpSpPr>
        <p:sp>
          <p:nvSpPr>
            <p:cNvPr name="Freeform 4" id="4"/>
            <p:cNvSpPr/>
            <p:nvPr/>
          </p:nvSpPr>
          <p:spPr>
            <a:xfrm flipH="false" flipV="false" rot="0">
              <a:off x="2286" y="2286"/>
              <a:ext cx="2330069" cy="2330196"/>
            </a:xfrm>
            <a:custGeom>
              <a:avLst/>
              <a:gdLst/>
              <a:ahLst/>
              <a:cxnLst/>
              <a:rect r="r" b="b" t="t" l="l"/>
              <a:pathLst>
                <a:path h="2330196" w="2330069">
                  <a:moveTo>
                    <a:pt x="2330069" y="1165098"/>
                  </a:moveTo>
                  <a:cubicBezTo>
                    <a:pt x="2330069" y="1808480"/>
                    <a:pt x="1808480" y="2330196"/>
                    <a:pt x="1164971" y="2330196"/>
                  </a:cubicBezTo>
                  <a:cubicBezTo>
                    <a:pt x="521462" y="2330196"/>
                    <a:pt x="0" y="1808480"/>
                    <a:pt x="0" y="1165098"/>
                  </a:cubicBezTo>
                  <a:cubicBezTo>
                    <a:pt x="0" y="521716"/>
                    <a:pt x="521589" y="0"/>
                    <a:pt x="1165098" y="0"/>
                  </a:cubicBezTo>
                  <a:lnTo>
                    <a:pt x="1165098" y="1165098"/>
                  </a:lnTo>
                  <a:close/>
                </a:path>
              </a:pathLst>
            </a:custGeom>
            <a:solidFill>
              <a:srgbClr val="FEFAF4">
                <a:alpha val="10588"/>
              </a:srgbClr>
            </a:solidFill>
          </p:spPr>
        </p:sp>
        <p:sp>
          <p:nvSpPr>
            <p:cNvPr name="Freeform 5" id="5"/>
            <p:cNvSpPr/>
            <p:nvPr/>
          </p:nvSpPr>
          <p:spPr>
            <a:xfrm flipH="false" flipV="false" rot="0">
              <a:off x="0" y="0"/>
              <a:ext cx="2334768" cy="2334768"/>
            </a:xfrm>
            <a:custGeom>
              <a:avLst/>
              <a:gdLst/>
              <a:ahLst/>
              <a:cxnLst/>
              <a:rect r="r" b="b" t="t" l="l"/>
              <a:pathLst>
                <a:path h="2334768" w="2334768">
                  <a:moveTo>
                    <a:pt x="2334768" y="1167384"/>
                  </a:moveTo>
                  <a:cubicBezTo>
                    <a:pt x="2334768" y="1812036"/>
                    <a:pt x="1812163" y="2334768"/>
                    <a:pt x="1167384" y="2334768"/>
                  </a:cubicBezTo>
                  <a:lnTo>
                    <a:pt x="1167384" y="2332482"/>
                  </a:lnTo>
                  <a:lnTo>
                    <a:pt x="1167384" y="2334768"/>
                  </a:lnTo>
                  <a:cubicBezTo>
                    <a:pt x="522605" y="2334768"/>
                    <a:pt x="0" y="1812036"/>
                    <a:pt x="0" y="1167384"/>
                  </a:cubicBezTo>
                  <a:cubicBezTo>
                    <a:pt x="0" y="522732"/>
                    <a:pt x="522605" y="0"/>
                    <a:pt x="1167384" y="0"/>
                  </a:cubicBezTo>
                  <a:cubicBezTo>
                    <a:pt x="1168654" y="0"/>
                    <a:pt x="1169670" y="1016"/>
                    <a:pt x="1169670" y="2286"/>
                  </a:cubicBezTo>
                  <a:lnTo>
                    <a:pt x="1169670" y="1167384"/>
                  </a:lnTo>
                  <a:lnTo>
                    <a:pt x="1167384" y="1167384"/>
                  </a:lnTo>
                  <a:lnTo>
                    <a:pt x="1167384" y="1165098"/>
                  </a:lnTo>
                  <a:lnTo>
                    <a:pt x="2332482" y="1165098"/>
                  </a:lnTo>
                  <a:cubicBezTo>
                    <a:pt x="2333752" y="1165098"/>
                    <a:pt x="2334768" y="1166114"/>
                    <a:pt x="2334768" y="1167384"/>
                  </a:cubicBezTo>
                  <a:moveTo>
                    <a:pt x="2330196" y="1167384"/>
                  </a:moveTo>
                  <a:lnTo>
                    <a:pt x="2332482" y="1167384"/>
                  </a:lnTo>
                  <a:lnTo>
                    <a:pt x="2332482" y="1169670"/>
                  </a:lnTo>
                  <a:lnTo>
                    <a:pt x="1167384" y="1169670"/>
                  </a:lnTo>
                  <a:cubicBezTo>
                    <a:pt x="1166114" y="1169670"/>
                    <a:pt x="1165098" y="1168654"/>
                    <a:pt x="1165098" y="1167384"/>
                  </a:cubicBezTo>
                  <a:lnTo>
                    <a:pt x="1165098" y="2286"/>
                  </a:lnTo>
                  <a:lnTo>
                    <a:pt x="1167384" y="2286"/>
                  </a:lnTo>
                  <a:lnTo>
                    <a:pt x="1167384" y="4572"/>
                  </a:lnTo>
                  <a:cubicBezTo>
                    <a:pt x="525145" y="4572"/>
                    <a:pt x="4572" y="525145"/>
                    <a:pt x="4572" y="1167384"/>
                  </a:cubicBezTo>
                  <a:lnTo>
                    <a:pt x="2286" y="1167384"/>
                  </a:lnTo>
                  <a:lnTo>
                    <a:pt x="4572" y="1167384"/>
                  </a:lnTo>
                  <a:cubicBezTo>
                    <a:pt x="4572" y="1809496"/>
                    <a:pt x="525145" y="2330196"/>
                    <a:pt x="1167384" y="2330196"/>
                  </a:cubicBezTo>
                  <a:cubicBezTo>
                    <a:pt x="1809623" y="2330196"/>
                    <a:pt x="2330196" y="1809623"/>
                    <a:pt x="2330196" y="1167384"/>
                  </a:cubicBezTo>
                  <a:close/>
                </a:path>
              </a:pathLst>
            </a:custGeom>
            <a:solidFill>
              <a:srgbClr val="D2C39E"/>
            </a:solidFill>
          </p:spPr>
        </p:sp>
      </p:grpSp>
      <p:grpSp>
        <p:nvGrpSpPr>
          <p:cNvPr name="Group 6" id="6"/>
          <p:cNvGrpSpPr/>
          <p:nvPr/>
        </p:nvGrpSpPr>
        <p:grpSpPr>
          <a:xfrm rot="0">
            <a:off x="164736" y="7296"/>
            <a:ext cx="1846272" cy="1846272"/>
            <a:chOff x="0" y="0"/>
            <a:chExt cx="2461696" cy="2461696"/>
          </a:xfrm>
        </p:grpSpPr>
        <p:sp>
          <p:nvSpPr>
            <p:cNvPr name="Freeform 7" id="7"/>
            <p:cNvSpPr/>
            <p:nvPr/>
          </p:nvSpPr>
          <p:spPr>
            <a:xfrm flipH="false" flipV="false" rot="0">
              <a:off x="0" y="0"/>
              <a:ext cx="2461768" cy="2461768"/>
            </a:xfrm>
            <a:custGeom>
              <a:avLst/>
              <a:gdLst/>
              <a:ahLst/>
              <a:cxnLst/>
              <a:rect r="r" b="b" t="t" l="l"/>
              <a:pathLst>
                <a:path h="2461768" w="2461768">
                  <a:moveTo>
                    <a:pt x="0" y="1230884"/>
                  </a:moveTo>
                  <a:cubicBezTo>
                    <a:pt x="0" y="551053"/>
                    <a:pt x="551053" y="0"/>
                    <a:pt x="1230884" y="0"/>
                  </a:cubicBezTo>
                  <a:lnTo>
                    <a:pt x="1230884" y="19431"/>
                  </a:lnTo>
                  <a:lnTo>
                    <a:pt x="1230884" y="0"/>
                  </a:lnTo>
                  <a:cubicBezTo>
                    <a:pt x="1910715" y="0"/>
                    <a:pt x="2461768" y="551053"/>
                    <a:pt x="2461768" y="1230884"/>
                  </a:cubicBezTo>
                  <a:lnTo>
                    <a:pt x="2442210" y="1230884"/>
                  </a:lnTo>
                  <a:lnTo>
                    <a:pt x="2461641" y="1230884"/>
                  </a:lnTo>
                  <a:cubicBezTo>
                    <a:pt x="2461641" y="1910715"/>
                    <a:pt x="1910588" y="2461768"/>
                    <a:pt x="1230757" y="2461768"/>
                  </a:cubicBezTo>
                  <a:lnTo>
                    <a:pt x="1230757" y="2442210"/>
                  </a:lnTo>
                  <a:lnTo>
                    <a:pt x="1230757" y="2461641"/>
                  </a:lnTo>
                  <a:cubicBezTo>
                    <a:pt x="551053" y="2461641"/>
                    <a:pt x="0" y="1910588"/>
                    <a:pt x="0" y="1230884"/>
                  </a:cubicBezTo>
                  <a:lnTo>
                    <a:pt x="19431" y="1230884"/>
                  </a:lnTo>
                  <a:lnTo>
                    <a:pt x="38862" y="1230884"/>
                  </a:lnTo>
                  <a:lnTo>
                    <a:pt x="19431" y="1230884"/>
                  </a:lnTo>
                  <a:lnTo>
                    <a:pt x="0" y="1230884"/>
                  </a:lnTo>
                  <a:moveTo>
                    <a:pt x="38862" y="1230884"/>
                  </a:moveTo>
                  <a:cubicBezTo>
                    <a:pt x="38862" y="1241679"/>
                    <a:pt x="30099" y="1250315"/>
                    <a:pt x="19431" y="1250315"/>
                  </a:cubicBezTo>
                  <a:cubicBezTo>
                    <a:pt x="8763" y="1250315"/>
                    <a:pt x="0" y="1241552"/>
                    <a:pt x="0" y="1230884"/>
                  </a:cubicBezTo>
                  <a:cubicBezTo>
                    <a:pt x="0" y="1220216"/>
                    <a:pt x="8763" y="1211453"/>
                    <a:pt x="19431" y="1211453"/>
                  </a:cubicBezTo>
                  <a:cubicBezTo>
                    <a:pt x="30099" y="1211453"/>
                    <a:pt x="38862" y="1220216"/>
                    <a:pt x="38862" y="1230884"/>
                  </a:cubicBezTo>
                  <a:cubicBezTo>
                    <a:pt x="38862" y="1889125"/>
                    <a:pt x="572516" y="2422779"/>
                    <a:pt x="1230757" y="2422779"/>
                  </a:cubicBezTo>
                  <a:cubicBezTo>
                    <a:pt x="1888998" y="2422779"/>
                    <a:pt x="2422652" y="1889125"/>
                    <a:pt x="2422652" y="1230884"/>
                  </a:cubicBezTo>
                  <a:cubicBezTo>
                    <a:pt x="2422652" y="572643"/>
                    <a:pt x="1889125" y="38862"/>
                    <a:pt x="1230884" y="38862"/>
                  </a:cubicBezTo>
                  <a:lnTo>
                    <a:pt x="1230884" y="19431"/>
                  </a:lnTo>
                  <a:lnTo>
                    <a:pt x="1230884" y="38862"/>
                  </a:lnTo>
                  <a:cubicBezTo>
                    <a:pt x="572516" y="38862"/>
                    <a:pt x="38862" y="572516"/>
                    <a:pt x="38862" y="1230884"/>
                  </a:cubicBezTo>
                  <a:close/>
                </a:path>
              </a:pathLst>
            </a:custGeom>
            <a:solidFill>
              <a:srgbClr val="FFF6DB"/>
            </a:solidFill>
          </p:spPr>
        </p:sp>
      </p:grpSp>
      <p:grpSp>
        <p:nvGrpSpPr>
          <p:cNvPr name="Group 8" id="8"/>
          <p:cNvGrpSpPr>
            <a:grpSpLocks noChangeAspect="true"/>
          </p:cNvGrpSpPr>
          <p:nvPr/>
        </p:nvGrpSpPr>
        <p:grpSpPr>
          <a:xfrm rot="0">
            <a:off x="176256" y="1105920"/>
            <a:ext cx="1248000" cy="1248000"/>
            <a:chOff x="0" y="0"/>
            <a:chExt cx="1664000" cy="1664000"/>
          </a:xfrm>
        </p:grpSpPr>
        <p:sp>
          <p:nvSpPr>
            <p:cNvPr name="Freeform 9" id="9"/>
            <p:cNvSpPr/>
            <p:nvPr/>
          </p:nvSpPr>
          <p:spPr>
            <a:xfrm flipH="false" flipV="false" rot="0">
              <a:off x="0" y="0"/>
              <a:ext cx="1663954" cy="1663954"/>
            </a:xfrm>
            <a:custGeom>
              <a:avLst/>
              <a:gdLst/>
              <a:ahLst/>
              <a:cxnLst/>
              <a:rect r="r" b="b" t="t" l="l"/>
              <a:pathLst>
                <a:path h="1663954" w="1663954">
                  <a:moveTo>
                    <a:pt x="0" y="0"/>
                  </a:moveTo>
                  <a:lnTo>
                    <a:pt x="1663954" y="0"/>
                  </a:lnTo>
                  <a:lnTo>
                    <a:pt x="1663954" y="1663954"/>
                  </a:lnTo>
                  <a:lnTo>
                    <a:pt x="0" y="1663954"/>
                  </a:lnTo>
                  <a:lnTo>
                    <a:pt x="0" y="0"/>
                  </a:lnTo>
                  <a:close/>
                </a:path>
              </a:pathLst>
            </a:custGeom>
            <a:blipFill>
              <a:blip r:embed="rId3"/>
              <a:stretch>
                <a:fillRect l="0" t="0" r="-2" b="-2"/>
              </a:stretch>
            </a:blipFill>
          </p:spPr>
        </p:sp>
      </p:grpSp>
      <p:grpSp>
        <p:nvGrpSpPr>
          <p:cNvPr name="Group 10" id="10"/>
          <p:cNvGrpSpPr/>
          <p:nvPr/>
        </p:nvGrpSpPr>
        <p:grpSpPr>
          <a:xfrm rot="0">
            <a:off x="1080192" y="0"/>
            <a:ext cx="8673408" cy="7315200"/>
            <a:chOff x="0" y="0"/>
            <a:chExt cx="11564544" cy="9753600"/>
          </a:xfrm>
        </p:grpSpPr>
        <p:sp>
          <p:nvSpPr>
            <p:cNvPr name="Freeform 11" id="11"/>
            <p:cNvSpPr/>
            <p:nvPr/>
          </p:nvSpPr>
          <p:spPr>
            <a:xfrm flipH="false" flipV="false" rot="0">
              <a:off x="0" y="0"/>
              <a:ext cx="11564493" cy="9753600"/>
            </a:xfrm>
            <a:custGeom>
              <a:avLst/>
              <a:gdLst/>
              <a:ahLst/>
              <a:cxnLst/>
              <a:rect r="r" b="b" t="t" l="l"/>
              <a:pathLst>
                <a:path h="9753600" w="11564493">
                  <a:moveTo>
                    <a:pt x="0" y="0"/>
                  </a:moveTo>
                  <a:lnTo>
                    <a:pt x="11564493" y="0"/>
                  </a:lnTo>
                  <a:lnTo>
                    <a:pt x="11564493" y="9753600"/>
                  </a:lnTo>
                  <a:lnTo>
                    <a:pt x="0" y="9753600"/>
                  </a:lnTo>
                  <a:close/>
                </a:path>
              </a:pathLst>
            </a:custGeom>
            <a:solidFill>
              <a:srgbClr val="FFFFFF"/>
            </a:solidFill>
          </p:spPr>
        </p:sp>
      </p:grpSp>
      <p:grpSp>
        <p:nvGrpSpPr>
          <p:cNvPr name="Group 12" id="12"/>
          <p:cNvGrpSpPr/>
          <p:nvPr/>
        </p:nvGrpSpPr>
        <p:grpSpPr>
          <a:xfrm rot="0">
            <a:off x="1082112" y="0"/>
            <a:ext cx="77952" cy="7315200"/>
            <a:chOff x="0" y="0"/>
            <a:chExt cx="103936" cy="9753600"/>
          </a:xfrm>
        </p:grpSpPr>
        <p:sp>
          <p:nvSpPr>
            <p:cNvPr name="Freeform 13" id="13"/>
            <p:cNvSpPr/>
            <p:nvPr/>
          </p:nvSpPr>
          <p:spPr>
            <a:xfrm flipH="false" flipV="false" rot="0">
              <a:off x="0" y="0"/>
              <a:ext cx="103886" cy="9753600"/>
            </a:xfrm>
            <a:custGeom>
              <a:avLst/>
              <a:gdLst/>
              <a:ahLst/>
              <a:cxnLst/>
              <a:rect r="r" b="b" t="t" l="l"/>
              <a:pathLst>
                <a:path h="9753600" w="103886">
                  <a:moveTo>
                    <a:pt x="0" y="0"/>
                  </a:moveTo>
                  <a:lnTo>
                    <a:pt x="103886" y="0"/>
                  </a:lnTo>
                  <a:lnTo>
                    <a:pt x="103886" y="9753600"/>
                  </a:lnTo>
                  <a:lnTo>
                    <a:pt x="0" y="9753600"/>
                  </a:lnTo>
                  <a:close/>
                </a:path>
              </a:pathLst>
            </a:custGeom>
            <a:solidFill>
              <a:srgbClr val="FFFFFF"/>
            </a:solidFill>
          </p:spPr>
        </p:sp>
      </p:grpSp>
      <p:grpSp>
        <p:nvGrpSpPr>
          <p:cNvPr name="Group 14" id="14"/>
          <p:cNvGrpSpPr>
            <a:grpSpLocks noChangeAspect="true"/>
          </p:cNvGrpSpPr>
          <p:nvPr/>
        </p:nvGrpSpPr>
        <p:grpSpPr>
          <a:xfrm rot="0">
            <a:off x="-221952" y="233856"/>
            <a:ext cx="9911040" cy="1391616"/>
            <a:chOff x="0" y="0"/>
            <a:chExt cx="13214720" cy="1855488"/>
          </a:xfrm>
        </p:grpSpPr>
        <p:sp>
          <p:nvSpPr>
            <p:cNvPr name="Freeform 15" id="15"/>
            <p:cNvSpPr/>
            <p:nvPr/>
          </p:nvSpPr>
          <p:spPr>
            <a:xfrm flipH="false" flipV="false" rot="0">
              <a:off x="0" y="0"/>
              <a:ext cx="13214731" cy="1855470"/>
            </a:xfrm>
            <a:custGeom>
              <a:avLst/>
              <a:gdLst/>
              <a:ahLst/>
              <a:cxnLst/>
              <a:rect r="r" b="b" t="t" l="l"/>
              <a:pathLst>
                <a:path h="1855470" w="13214731">
                  <a:moveTo>
                    <a:pt x="0" y="0"/>
                  </a:moveTo>
                  <a:lnTo>
                    <a:pt x="13214731" y="0"/>
                  </a:lnTo>
                  <a:lnTo>
                    <a:pt x="13214731" y="1855470"/>
                  </a:lnTo>
                  <a:lnTo>
                    <a:pt x="0" y="1855470"/>
                  </a:lnTo>
                  <a:lnTo>
                    <a:pt x="0" y="0"/>
                  </a:lnTo>
                  <a:close/>
                </a:path>
              </a:pathLst>
            </a:custGeom>
            <a:blipFill>
              <a:blip r:embed="rId4"/>
              <a:stretch>
                <a:fillRect l="0" t="-3" r="0" b="-4"/>
              </a:stretch>
            </a:blipFill>
          </p:spPr>
        </p:sp>
      </p:grpSp>
      <p:grpSp>
        <p:nvGrpSpPr>
          <p:cNvPr name="Group 16" id="16"/>
          <p:cNvGrpSpPr/>
          <p:nvPr/>
        </p:nvGrpSpPr>
        <p:grpSpPr>
          <a:xfrm rot="0">
            <a:off x="152448" y="233856"/>
            <a:ext cx="9448704" cy="1278336"/>
            <a:chOff x="0" y="0"/>
            <a:chExt cx="12598272" cy="1704448"/>
          </a:xfrm>
        </p:grpSpPr>
        <p:sp>
          <p:nvSpPr>
            <p:cNvPr name="Freeform 17" id="17"/>
            <p:cNvSpPr/>
            <p:nvPr/>
          </p:nvSpPr>
          <p:spPr>
            <a:xfrm flipH="false" flipV="false" rot="0">
              <a:off x="0" y="0"/>
              <a:ext cx="12598272" cy="1704448"/>
            </a:xfrm>
            <a:custGeom>
              <a:avLst/>
              <a:gdLst/>
              <a:ahLst/>
              <a:cxnLst/>
              <a:rect r="r" b="b" t="t" l="l"/>
              <a:pathLst>
                <a:path h="1704448" w="12598272">
                  <a:moveTo>
                    <a:pt x="0" y="0"/>
                  </a:moveTo>
                  <a:lnTo>
                    <a:pt x="12598272" y="0"/>
                  </a:lnTo>
                  <a:lnTo>
                    <a:pt x="12598272" y="1704448"/>
                  </a:lnTo>
                  <a:lnTo>
                    <a:pt x="0" y="1704448"/>
                  </a:lnTo>
                  <a:close/>
                </a:path>
              </a:pathLst>
            </a:custGeom>
            <a:solidFill>
              <a:srgbClr val="D2C39E">
                <a:alpha val="0"/>
              </a:srgbClr>
            </a:solidFill>
          </p:spPr>
        </p:sp>
        <p:sp>
          <p:nvSpPr>
            <p:cNvPr name="TextBox 18" id="18"/>
            <p:cNvSpPr txBox="true"/>
            <p:nvPr/>
          </p:nvSpPr>
          <p:spPr>
            <a:xfrm>
              <a:off x="0" y="-104775"/>
              <a:ext cx="12598272" cy="1809223"/>
            </a:xfrm>
            <a:prstGeom prst="rect">
              <a:avLst/>
            </a:prstGeom>
          </p:spPr>
          <p:txBody>
            <a:bodyPr anchor="ctr" rtlCol="false" tIns="0" lIns="0" bIns="0" rIns="0"/>
            <a:lstStyle/>
            <a:p>
              <a:pPr algn="l">
                <a:lnSpc>
                  <a:spcPts val="5503"/>
                </a:lnSpc>
              </a:pPr>
              <a:r>
                <a:rPr lang="en-US" sz="4586" spc="-1">
                  <a:solidFill>
                    <a:srgbClr val="F6E5BA"/>
                  </a:solidFill>
                  <a:latin typeface="Times New Roman"/>
                  <a:ea typeface="Times New Roman"/>
                  <a:cs typeface="Times New Roman"/>
                  <a:sym typeface="Times New Roman"/>
                </a:rPr>
                <a:t>Биринчи ғоя</a:t>
              </a:r>
            </a:p>
          </p:txBody>
        </p:sp>
      </p:grpSp>
      <p:grpSp>
        <p:nvGrpSpPr>
          <p:cNvPr name="Group 19" id="19"/>
          <p:cNvGrpSpPr>
            <a:grpSpLocks noChangeAspect="true"/>
          </p:cNvGrpSpPr>
          <p:nvPr/>
        </p:nvGrpSpPr>
        <p:grpSpPr>
          <a:xfrm rot="0">
            <a:off x="152448" y="1512192"/>
            <a:ext cx="9760128" cy="5748864"/>
            <a:chOff x="0" y="0"/>
            <a:chExt cx="13013504" cy="7665152"/>
          </a:xfrm>
        </p:grpSpPr>
        <p:sp>
          <p:nvSpPr>
            <p:cNvPr name="Freeform 20" id="20"/>
            <p:cNvSpPr/>
            <p:nvPr/>
          </p:nvSpPr>
          <p:spPr>
            <a:xfrm flipH="false" flipV="false" rot="0">
              <a:off x="0" y="0"/>
              <a:ext cx="13013562" cy="7665212"/>
            </a:xfrm>
            <a:custGeom>
              <a:avLst/>
              <a:gdLst/>
              <a:ahLst/>
              <a:cxnLst/>
              <a:rect r="r" b="b" t="t" l="l"/>
              <a:pathLst>
                <a:path h="7665212" w="13013562">
                  <a:moveTo>
                    <a:pt x="0" y="0"/>
                  </a:moveTo>
                  <a:lnTo>
                    <a:pt x="13013562" y="0"/>
                  </a:lnTo>
                  <a:lnTo>
                    <a:pt x="13013562" y="7665212"/>
                  </a:lnTo>
                  <a:lnTo>
                    <a:pt x="0" y="7665212"/>
                  </a:lnTo>
                  <a:lnTo>
                    <a:pt x="0" y="0"/>
                  </a:lnTo>
                  <a:close/>
                </a:path>
              </a:pathLst>
            </a:custGeom>
            <a:solidFill>
              <a:srgbClr val="F6E5BA"/>
            </a:solidFill>
            <a:ln w="12700">
              <a:solidFill>
                <a:srgbClr val="000000"/>
              </a:solidFill>
            </a:ln>
          </p:spPr>
        </p:sp>
      </p:grpSp>
      <p:sp>
        <p:nvSpPr>
          <p:cNvPr name="TextBox 21" id="21"/>
          <p:cNvSpPr txBox="true"/>
          <p:nvPr/>
        </p:nvSpPr>
        <p:spPr>
          <a:xfrm rot="0">
            <a:off x="242448" y="2834115"/>
            <a:ext cx="9268704" cy="2268093"/>
          </a:xfrm>
          <a:prstGeom prst="rect">
            <a:avLst/>
          </a:prstGeom>
        </p:spPr>
        <p:txBody>
          <a:bodyPr anchor="t" rtlCol="false" tIns="0" lIns="0" bIns="0" rIns="0">
            <a:spAutoFit/>
          </a:bodyPr>
          <a:lstStyle/>
          <a:p>
            <a:pPr algn="just" marL="499755" indent="-249877" lvl="1">
              <a:lnSpc>
                <a:spcPts val="3456"/>
              </a:lnSpc>
              <a:buFont typeface="Arial"/>
              <a:buChar char="•"/>
            </a:pPr>
            <a:r>
              <a:rPr lang="en-US" sz="3200" spc="-1">
                <a:solidFill>
                  <a:srgbClr val="000000"/>
                </a:solidFill>
                <a:latin typeface="Times New Roman"/>
                <a:ea typeface="Times New Roman"/>
                <a:cs typeface="Times New Roman"/>
                <a:sym typeface="Times New Roman"/>
              </a:rPr>
              <a:t>Антрополог олимлар бронза даврида Каспий денгиздан то Помиргача бўлган ҳудудларда Ўрта Ер денгизи ирқига мансуб аҳоли яшаган деб ҳисоблайдилар.</a:t>
            </a:r>
          </a:p>
          <a:p>
            <a:pPr algn="just">
              <a:lnSpc>
                <a:spcPts val="3456"/>
              </a:lnSpc>
            </a:pPr>
          </a:p>
        </p:txBody>
      </p:sp>
    </p:spTree>
  </p:cSld>
  <p:clrMapOvr>
    <a:masterClrMapping/>
  </p:clrMapOvr>
  <p:transition spd="fast">
    <p:fade/>
  </p:transition>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grpSp>
        <p:nvGrpSpPr>
          <p:cNvPr name="Group 3" id="3"/>
          <p:cNvGrpSpPr/>
          <p:nvPr/>
        </p:nvGrpSpPr>
        <p:grpSpPr>
          <a:xfrm rot="0">
            <a:off x="-872256" y="-872256"/>
            <a:ext cx="1751040" cy="1751040"/>
            <a:chOff x="0" y="0"/>
            <a:chExt cx="2334720" cy="2334720"/>
          </a:xfrm>
        </p:grpSpPr>
        <p:sp>
          <p:nvSpPr>
            <p:cNvPr name="Freeform 4" id="4"/>
            <p:cNvSpPr/>
            <p:nvPr/>
          </p:nvSpPr>
          <p:spPr>
            <a:xfrm flipH="false" flipV="false" rot="0">
              <a:off x="2286" y="2286"/>
              <a:ext cx="2330069" cy="2330196"/>
            </a:xfrm>
            <a:custGeom>
              <a:avLst/>
              <a:gdLst/>
              <a:ahLst/>
              <a:cxnLst/>
              <a:rect r="r" b="b" t="t" l="l"/>
              <a:pathLst>
                <a:path h="2330196" w="2330069">
                  <a:moveTo>
                    <a:pt x="2330069" y="1165098"/>
                  </a:moveTo>
                  <a:cubicBezTo>
                    <a:pt x="2330069" y="1808480"/>
                    <a:pt x="1808480" y="2330196"/>
                    <a:pt x="1164971" y="2330196"/>
                  </a:cubicBezTo>
                  <a:cubicBezTo>
                    <a:pt x="521462" y="2330196"/>
                    <a:pt x="0" y="1808480"/>
                    <a:pt x="0" y="1165098"/>
                  </a:cubicBezTo>
                  <a:cubicBezTo>
                    <a:pt x="0" y="521716"/>
                    <a:pt x="521589" y="0"/>
                    <a:pt x="1165098" y="0"/>
                  </a:cubicBezTo>
                  <a:lnTo>
                    <a:pt x="1165098" y="1165098"/>
                  </a:lnTo>
                  <a:close/>
                </a:path>
              </a:pathLst>
            </a:custGeom>
            <a:solidFill>
              <a:srgbClr val="FEFAF4">
                <a:alpha val="10588"/>
              </a:srgbClr>
            </a:solidFill>
          </p:spPr>
        </p:sp>
        <p:sp>
          <p:nvSpPr>
            <p:cNvPr name="Freeform 5" id="5"/>
            <p:cNvSpPr/>
            <p:nvPr/>
          </p:nvSpPr>
          <p:spPr>
            <a:xfrm flipH="false" flipV="false" rot="0">
              <a:off x="0" y="0"/>
              <a:ext cx="2334768" cy="2334768"/>
            </a:xfrm>
            <a:custGeom>
              <a:avLst/>
              <a:gdLst/>
              <a:ahLst/>
              <a:cxnLst/>
              <a:rect r="r" b="b" t="t" l="l"/>
              <a:pathLst>
                <a:path h="2334768" w="2334768">
                  <a:moveTo>
                    <a:pt x="2334768" y="1167384"/>
                  </a:moveTo>
                  <a:cubicBezTo>
                    <a:pt x="2334768" y="1812036"/>
                    <a:pt x="1812163" y="2334768"/>
                    <a:pt x="1167384" y="2334768"/>
                  </a:cubicBezTo>
                  <a:lnTo>
                    <a:pt x="1167384" y="2332482"/>
                  </a:lnTo>
                  <a:lnTo>
                    <a:pt x="1167384" y="2334768"/>
                  </a:lnTo>
                  <a:cubicBezTo>
                    <a:pt x="522605" y="2334768"/>
                    <a:pt x="0" y="1812036"/>
                    <a:pt x="0" y="1167384"/>
                  </a:cubicBezTo>
                  <a:cubicBezTo>
                    <a:pt x="0" y="522732"/>
                    <a:pt x="522605" y="0"/>
                    <a:pt x="1167384" y="0"/>
                  </a:cubicBezTo>
                  <a:cubicBezTo>
                    <a:pt x="1168654" y="0"/>
                    <a:pt x="1169670" y="1016"/>
                    <a:pt x="1169670" y="2286"/>
                  </a:cubicBezTo>
                  <a:lnTo>
                    <a:pt x="1169670" y="1167384"/>
                  </a:lnTo>
                  <a:lnTo>
                    <a:pt x="1167384" y="1167384"/>
                  </a:lnTo>
                  <a:lnTo>
                    <a:pt x="1167384" y="1165098"/>
                  </a:lnTo>
                  <a:lnTo>
                    <a:pt x="2332482" y="1165098"/>
                  </a:lnTo>
                  <a:cubicBezTo>
                    <a:pt x="2333752" y="1165098"/>
                    <a:pt x="2334768" y="1166114"/>
                    <a:pt x="2334768" y="1167384"/>
                  </a:cubicBezTo>
                  <a:moveTo>
                    <a:pt x="2330196" y="1167384"/>
                  </a:moveTo>
                  <a:lnTo>
                    <a:pt x="2332482" y="1167384"/>
                  </a:lnTo>
                  <a:lnTo>
                    <a:pt x="2332482" y="1169670"/>
                  </a:lnTo>
                  <a:lnTo>
                    <a:pt x="1167384" y="1169670"/>
                  </a:lnTo>
                  <a:cubicBezTo>
                    <a:pt x="1166114" y="1169670"/>
                    <a:pt x="1165098" y="1168654"/>
                    <a:pt x="1165098" y="1167384"/>
                  </a:cubicBezTo>
                  <a:lnTo>
                    <a:pt x="1165098" y="2286"/>
                  </a:lnTo>
                  <a:lnTo>
                    <a:pt x="1167384" y="2286"/>
                  </a:lnTo>
                  <a:lnTo>
                    <a:pt x="1167384" y="4572"/>
                  </a:lnTo>
                  <a:cubicBezTo>
                    <a:pt x="525145" y="4572"/>
                    <a:pt x="4572" y="525145"/>
                    <a:pt x="4572" y="1167384"/>
                  </a:cubicBezTo>
                  <a:lnTo>
                    <a:pt x="2286" y="1167384"/>
                  </a:lnTo>
                  <a:lnTo>
                    <a:pt x="4572" y="1167384"/>
                  </a:lnTo>
                  <a:cubicBezTo>
                    <a:pt x="4572" y="1809496"/>
                    <a:pt x="525145" y="2330196"/>
                    <a:pt x="1167384" y="2330196"/>
                  </a:cubicBezTo>
                  <a:cubicBezTo>
                    <a:pt x="1809623" y="2330196"/>
                    <a:pt x="2330196" y="1809623"/>
                    <a:pt x="2330196" y="1167384"/>
                  </a:cubicBezTo>
                  <a:close/>
                </a:path>
              </a:pathLst>
            </a:custGeom>
            <a:solidFill>
              <a:srgbClr val="D2C39E"/>
            </a:solidFill>
          </p:spPr>
        </p:sp>
      </p:grpSp>
      <p:grpSp>
        <p:nvGrpSpPr>
          <p:cNvPr name="Group 6" id="6"/>
          <p:cNvGrpSpPr/>
          <p:nvPr/>
        </p:nvGrpSpPr>
        <p:grpSpPr>
          <a:xfrm rot="0">
            <a:off x="164736" y="7296"/>
            <a:ext cx="1846272" cy="1846272"/>
            <a:chOff x="0" y="0"/>
            <a:chExt cx="2461696" cy="2461696"/>
          </a:xfrm>
        </p:grpSpPr>
        <p:sp>
          <p:nvSpPr>
            <p:cNvPr name="Freeform 7" id="7"/>
            <p:cNvSpPr/>
            <p:nvPr/>
          </p:nvSpPr>
          <p:spPr>
            <a:xfrm flipH="false" flipV="false" rot="0">
              <a:off x="0" y="0"/>
              <a:ext cx="2461768" cy="2461768"/>
            </a:xfrm>
            <a:custGeom>
              <a:avLst/>
              <a:gdLst/>
              <a:ahLst/>
              <a:cxnLst/>
              <a:rect r="r" b="b" t="t" l="l"/>
              <a:pathLst>
                <a:path h="2461768" w="2461768">
                  <a:moveTo>
                    <a:pt x="0" y="1230884"/>
                  </a:moveTo>
                  <a:cubicBezTo>
                    <a:pt x="0" y="551053"/>
                    <a:pt x="551053" y="0"/>
                    <a:pt x="1230884" y="0"/>
                  </a:cubicBezTo>
                  <a:lnTo>
                    <a:pt x="1230884" y="19431"/>
                  </a:lnTo>
                  <a:lnTo>
                    <a:pt x="1230884" y="0"/>
                  </a:lnTo>
                  <a:cubicBezTo>
                    <a:pt x="1910715" y="0"/>
                    <a:pt x="2461768" y="551053"/>
                    <a:pt x="2461768" y="1230884"/>
                  </a:cubicBezTo>
                  <a:lnTo>
                    <a:pt x="2442210" y="1230884"/>
                  </a:lnTo>
                  <a:lnTo>
                    <a:pt x="2461641" y="1230884"/>
                  </a:lnTo>
                  <a:cubicBezTo>
                    <a:pt x="2461641" y="1910715"/>
                    <a:pt x="1910588" y="2461768"/>
                    <a:pt x="1230757" y="2461768"/>
                  </a:cubicBezTo>
                  <a:lnTo>
                    <a:pt x="1230757" y="2442210"/>
                  </a:lnTo>
                  <a:lnTo>
                    <a:pt x="1230757" y="2461641"/>
                  </a:lnTo>
                  <a:cubicBezTo>
                    <a:pt x="551053" y="2461641"/>
                    <a:pt x="0" y="1910588"/>
                    <a:pt x="0" y="1230884"/>
                  </a:cubicBezTo>
                  <a:lnTo>
                    <a:pt x="19431" y="1230884"/>
                  </a:lnTo>
                  <a:lnTo>
                    <a:pt x="38862" y="1230884"/>
                  </a:lnTo>
                  <a:lnTo>
                    <a:pt x="19431" y="1230884"/>
                  </a:lnTo>
                  <a:lnTo>
                    <a:pt x="0" y="1230884"/>
                  </a:lnTo>
                  <a:moveTo>
                    <a:pt x="38862" y="1230884"/>
                  </a:moveTo>
                  <a:cubicBezTo>
                    <a:pt x="38862" y="1241679"/>
                    <a:pt x="30099" y="1250315"/>
                    <a:pt x="19431" y="1250315"/>
                  </a:cubicBezTo>
                  <a:cubicBezTo>
                    <a:pt x="8763" y="1250315"/>
                    <a:pt x="0" y="1241552"/>
                    <a:pt x="0" y="1230884"/>
                  </a:cubicBezTo>
                  <a:cubicBezTo>
                    <a:pt x="0" y="1220216"/>
                    <a:pt x="8763" y="1211453"/>
                    <a:pt x="19431" y="1211453"/>
                  </a:cubicBezTo>
                  <a:cubicBezTo>
                    <a:pt x="30099" y="1211453"/>
                    <a:pt x="38862" y="1220216"/>
                    <a:pt x="38862" y="1230884"/>
                  </a:cubicBezTo>
                  <a:cubicBezTo>
                    <a:pt x="38862" y="1889125"/>
                    <a:pt x="572516" y="2422779"/>
                    <a:pt x="1230757" y="2422779"/>
                  </a:cubicBezTo>
                  <a:cubicBezTo>
                    <a:pt x="1888998" y="2422779"/>
                    <a:pt x="2422652" y="1889125"/>
                    <a:pt x="2422652" y="1230884"/>
                  </a:cubicBezTo>
                  <a:cubicBezTo>
                    <a:pt x="2422652" y="572643"/>
                    <a:pt x="1889125" y="38862"/>
                    <a:pt x="1230884" y="38862"/>
                  </a:cubicBezTo>
                  <a:lnTo>
                    <a:pt x="1230884" y="19431"/>
                  </a:lnTo>
                  <a:lnTo>
                    <a:pt x="1230884" y="38862"/>
                  </a:lnTo>
                  <a:cubicBezTo>
                    <a:pt x="572516" y="38862"/>
                    <a:pt x="38862" y="572516"/>
                    <a:pt x="38862" y="1230884"/>
                  </a:cubicBezTo>
                  <a:close/>
                </a:path>
              </a:pathLst>
            </a:custGeom>
            <a:solidFill>
              <a:srgbClr val="FFF6DB"/>
            </a:solidFill>
          </p:spPr>
        </p:sp>
      </p:grpSp>
      <p:grpSp>
        <p:nvGrpSpPr>
          <p:cNvPr name="Group 8" id="8"/>
          <p:cNvGrpSpPr>
            <a:grpSpLocks noChangeAspect="true"/>
          </p:cNvGrpSpPr>
          <p:nvPr/>
        </p:nvGrpSpPr>
        <p:grpSpPr>
          <a:xfrm rot="0">
            <a:off x="176256" y="1105920"/>
            <a:ext cx="1248000" cy="1248000"/>
            <a:chOff x="0" y="0"/>
            <a:chExt cx="1664000" cy="1664000"/>
          </a:xfrm>
        </p:grpSpPr>
        <p:sp>
          <p:nvSpPr>
            <p:cNvPr name="Freeform 9" id="9"/>
            <p:cNvSpPr/>
            <p:nvPr/>
          </p:nvSpPr>
          <p:spPr>
            <a:xfrm flipH="false" flipV="false" rot="0">
              <a:off x="0" y="0"/>
              <a:ext cx="1663954" cy="1663954"/>
            </a:xfrm>
            <a:custGeom>
              <a:avLst/>
              <a:gdLst/>
              <a:ahLst/>
              <a:cxnLst/>
              <a:rect r="r" b="b" t="t" l="l"/>
              <a:pathLst>
                <a:path h="1663954" w="1663954">
                  <a:moveTo>
                    <a:pt x="0" y="0"/>
                  </a:moveTo>
                  <a:lnTo>
                    <a:pt x="1663954" y="0"/>
                  </a:lnTo>
                  <a:lnTo>
                    <a:pt x="1663954" y="1663954"/>
                  </a:lnTo>
                  <a:lnTo>
                    <a:pt x="0" y="1663954"/>
                  </a:lnTo>
                  <a:lnTo>
                    <a:pt x="0" y="0"/>
                  </a:lnTo>
                  <a:close/>
                </a:path>
              </a:pathLst>
            </a:custGeom>
            <a:blipFill>
              <a:blip r:embed="rId3"/>
              <a:stretch>
                <a:fillRect l="0" t="0" r="-2" b="-2"/>
              </a:stretch>
            </a:blipFill>
          </p:spPr>
        </p:sp>
      </p:grpSp>
      <p:grpSp>
        <p:nvGrpSpPr>
          <p:cNvPr name="Group 10" id="10"/>
          <p:cNvGrpSpPr/>
          <p:nvPr/>
        </p:nvGrpSpPr>
        <p:grpSpPr>
          <a:xfrm rot="0">
            <a:off x="1080192" y="0"/>
            <a:ext cx="8673408" cy="7315200"/>
            <a:chOff x="0" y="0"/>
            <a:chExt cx="11564544" cy="9753600"/>
          </a:xfrm>
        </p:grpSpPr>
        <p:sp>
          <p:nvSpPr>
            <p:cNvPr name="Freeform 11" id="11"/>
            <p:cNvSpPr/>
            <p:nvPr/>
          </p:nvSpPr>
          <p:spPr>
            <a:xfrm flipH="false" flipV="false" rot="0">
              <a:off x="0" y="0"/>
              <a:ext cx="11564493" cy="9753600"/>
            </a:xfrm>
            <a:custGeom>
              <a:avLst/>
              <a:gdLst/>
              <a:ahLst/>
              <a:cxnLst/>
              <a:rect r="r" b="b" t="t" l="l"/>
              <a:pathLst>
                <a:path h="9753600" w="11564493">
                  <a:moveTo>
                    <a:pt x="0" y="0"/>
                  </a:moveTo>
                  <a:lnTo>
                    <a:pt x="11564493" y="0"/>
                  </a:lnTo>
                  <a:lnTo>
                    <a:pt x="11564493" y="9753600"/>
                  </a:lnTo>
                  <a:lnTo>
                    <a:pt x="0" y="9753600"/>
                  </a:lnTo>
                  <a:close/>
                </a:path>
              </a:pathLst>
            </a:custGeom>
            <a:solidFill>
              <a:srgbClr val="D2C39E"/>
            </a:solidFill>
          </p:spPr>
        </p:sp>
      </p:grpSp>
      <p:grpSp>
        <p:nvGrpSpPr>
          <p:cNvPr name="Group 12" id="12"/>
          <p:cNvGrpSpPr/>
          <p:nvPr/>
        </p:nvGrpSpPr>
        <p:grpSpPr>
          <a:xfrm rot="0">
            <a:off x="1082112" y="0"/>
            <a:ext cx="77952" cy="7315200"/>
            <a:chOff x="0" y="0"/>
            <a:chExt cx="103936" cy="9753600"/>
          </a:xfrm>
        </p:grpSpPr>
        <p:sp>
          <p:nvSpPr>
            <p:cNvPr name="Freeform 13" id="13"/>
            <p:cNvSpPr/>
            <p:nvPr/>
          </p:nvSpPr>
          <p:spPr>
            <a:xfrm flipH="false" flipV="false" rot="0">
              <a:off x="0" y="0"/>
              <a:ext cx="103886" cy="9753600"/>
            </a:xfrm>
            <a:custGeom>
              <a:avLst/>
              <a:gdLst/>
              <a:ahLst/>
              <a:cxnLst/>
              <a:rect r="r" b="b" t="t" l="l"/>
              <a:pathLst>
                <a:path h="9753600" w="103886">
                  <a:moveTo>
                    <a:pt x="0" y="0"/>
                  </a:moveTo>
                  <a:lnTo>
                    <a:pt x="103886" y="0"/>
                  </a:lnTo>
                  <a:lnTo>
                    <a:pt x="103886" y="9753600"/>
                  </a:lnTo>
                  <a:lnTo>
                    <a:pt x="0" y="9753600"/>
                  </a:lnTo>
                  <a:close/>
                </a:path>
              </a:pathLst>
            </a:custGeom>
            <a:solidFill>
              <a:srgbClr val="FFFFFF"/>
            </a:solidFill>
          </p:spPr>
        </p:sp>
      </p:grpSp>
      <p:grpSp>
        <p:nvGrpSpPr>
          <p:cNvPr name="Group 14" id="14"/>
          <p:cNvGrpSpPr/>
          <p:nvPr/>
        </p:nvGrpSpPr>
        <p:grpSpPr>
          <a:xfrm rot="0">
            <a:off x="487680" y="152448"/>
            <a:ext cx="8778240" cy="761856"/>
            <a:chOff x="0" y="0"/>
            <a:chExt cx="11704320" cy="1015808"/>
          </a:xfrm>
        </p:grpSpPr>
        <p:sp>
          <p:nvSpPr>
            <p:cNvPr name="Freeform 15" id="15"/>
            <p:cNvSpPr/>
            <p:nvPr/>
          </p:nvSpPr>
          <p:spPr>
            <a:xfrm flipH="false" flipV="false" rot="0">
              <a:off x="0" y="0"/>
              <a:ext cx="11704320" cy="1015808"/>
            </a:xfrm>
            <a:custGeom>
              <a:avLst/>
              <a:gdLst/>
              <a:ahLst/>
              <a:cxnLst/>
              <a:rect r="r" b="b" t="t" l="l"/>
              <a:pathLst>
                <a:path h="1015808" w="11704320">
                  <a:moveTo>
                    <a:pt x="0" y="0"/>
                  </a:moveTo>
                  <a:lnTo>
                    <a:pt x="11704320" y="0"/>
                  </a:lnTo>
                  <a:lnTo>
                    <a:pt x="11704320" y="1015808"/>
                  </a:lnTo>
                  <a:lnTo>
                    <a:pt x="0" y="1015808"/>
                  </a:lnTo>
                  <a:close/>
                </a:path>
              </a:pathLst>
            </a:custGeom>
            <a:solidFill>
              <a:srgbClr val="000000">
                <a:alpha val="0"/>
              </a:srgbClr>
            </a:solidFill>
          </p:spPr>
        </p:sp>
        <p:sp>
          <p:nvSpPr>
            <p:cNvPr name="TextBox 16" id="16"/>
            <p:cNvSpPr txBox="true"/>
            <p:nvPr/>
          </p:nvSpPr>
          <p:spPr>
            <a:xfrm>
              <a:off x="0" y="-85725"/>
              <a:ext cx="11704320" cy="1101533"/>
            </a:xfrm>
            <a:prstGeom prst="rect">
              <a:avLst/>
            </a:prstGeom>
          </p:spPr>
          <p:txBody>
            <a:bodyPr anchor="ctr" rtlCol="false" tIns="0" lIns="0" bIns="0" rIns="0"/>
            <a:lstStyle/>
            <a:p>
              <a:pPr algn="ctr">
                <a:lnSpc>
                  <a:spcPts val="4991"/>
                </a:lnSpc>
              </a:pPr>
              <a:r>
                <a:rPr lang="en-US" sz="4159" spc="-1">
                  <a:solidFill>
                    <a:srgbClr val="572314"/>
                  </a:solidFill>
                  <a:latin typeface="Times New Roman"/>
                  <a:ea typeface="Times New Roman"/>
                  <a:cs typeface="Times New Roman"/>
                  <a:sym typeface="Times New Roman"/>
                </a:rPr>
                <a:t>Бронза даври қабри</a:t>
              </a:r>
            </a:p>
          </p:txBody>
        </p:sp>
      </p:grpSp>
      <p:grpSp>
        <p:nvGrpSpPr>
          <p:cNvPr name="Group 17" id="17"/>
          <p:cNvGrpSpPr>
            <a:grpSpLocks noChangeAspect="true"/>
          </p:cNvGrpSpPr>
          <p:nvPr/>
        </p:nvGrpSpPr>
        <p:grpSpPr>
          <a:xfrm rot="0">
            <a:off x="1447680" y="1524096"/>
            <a:ext cx="7748736" cy="4688640"/>
            <a:chOff x="0" y="0"/>
            <a:chExt cx="10331648" cy="6251520"/>
          </a:xfrm>
        </p:grpSpPr>
        <p:sp>
          <p:nvSpPr>
            <p:cNvPr name="Freeform 18" id="18" descr="Adzhi Kui tbe"/>
            <p:cNvSpPr/>
            <p:nvPr/>
          </p:nvSpPr>
          <p:spPr>
            <a:xfrm flipH="false" flipV="false" rot="0">
              <a:off x="0" y="0"/>
              <a:ext cx="10331704" cy="6251575"/>
            </a:xfrm>
            <a:custGeom>
              <a:avLst/>
              <a:gdLst/>
              <a:ahLst/>
              <a:cxnLst/>
              <a:rect r="r" b="b" t="t" l="l"/>
              <a:pathLst>
                <a:path h="6251575" w="10331704">
                  <a:moveTo>
                    <a:pt x="0" y="0"/>
                  </a:moveTo>
                  <a:lnTo>
                    <a:pt x="10331704" y="0"/>
                  </a:lnTo>
                  <a:lnTo>
                    <a:pt x="10331704" y="6251575"/>
                  </a:lnTo>
                  <a:lnTo>
                    <a:pt x="0" y="6251575"/>
                  </a:lnTo>
                  <a:lnTo>
                    <a:pt x="0" y="0"/>
                  </a:lnTo>
                  <a:close/>
                </a:path>
              </a:pathLst>
            </a:custGeom>
            <a:blipFill>
              <a:blip r:embed="rId4"/>
              <a:stretch>
                <a:fillRect l="0" t="-4" r="0" b="-4"/>
              </a:stretch>
            </a:blipFill>
          </p:spPr>
        </p:sp>
      </p:grpSp>
    </p:spTree>
  </p:cSld>
  <p:clrMapOvr>
    <a:masterClrMapping/>
  </p:clrMapOvr>
  <p:transition spd="fast">
    <p:fade/>
  </p:transition>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grpSp>
        <p:nvGrpSpPr>
          <p:cNvPr name="Group 3" id="3"/>
          <p:cNvGrpSpPr/>
          <p:nvPr/>
        </p:nvGrpSpPr>
        <p:grpSpPr>
          <a:xfrm rot="0">
            <a:off x="-872256" y="-872256"/>
            <a:ext cx="1751040" cy="1751040"/>
            <a:chOff x="0" y="0"/>
            <a:chExt cx="2334720" cy="2334720"/>
          </a:xfrm>
        </p:grpSpPr>
        <p:sp>
          <p:nvSpPr>
            <p:cNvPr name="Freeform 4" id="4"/>
            <p:cNvSpPr/>
            <p:nvPr/>
          </p:nvSpPr>
          <p:spPr>
            <a:xfrm flipH="false" flipV="false" rot="0">
              <a:off x="2286" y="2286"/>
              <a:ext cx="2330069" cy="2330196"/>
            </a:xfrm>
            <a:custGeom>
              <a:avLst/>
              <a:gdLst/>
              <a:ahLst/>
              <a:cxnLst/>
              <a:rect r="r" b="b" t="t" l="l"/>
              <a:pathLst>
                <a:path h="2330196" w="2330069">
                  <a:moveTo>
                    <a:pt x="2330069" y="1165098"/>
                  </a:moveTo>
                  <a:cubicBezTo>
                    <a:pt x="2330069" y="1808480"/>
                    <a:pt x="1808480" y="2330196"/>
                    <a:pt x="1164971" y="2330196"/>
                  </a:cubicBezTo>
                  <a:cubicBezTo>
                    <a:pt x="521462" y="2330196"/>
                    <a:pt x="0" y="1808480"/>
                    <a:pt x="0" y="1165098"/>
                  </a:cubicBezTo>
                  <a:cubicBezTo>
                    <a:pt x="0" y="521716"/>
                    <a:pt x="521589" y="0"/>
                    <a:pt x="1165098" y="0"/>
                  </a:cubicBezTo>
                  <a:lnTo>
                    <a:pt x="1165098" y="1165098"/>
                  </a:lnTo>
                  <a:close/>
                </a:path>
              </a:pathLst>
            </a:custGeom>
            <a:solidFill>
              <a:srgbClr val="FEFAF4">
                <a:alpha val="10588"/>
              </a:srgbClr>
            </a:solidFill>
          </p:spPr>
        </p:sp>
        <p:sp>
          <p:nvSpPr>
            <p:cNvPr name="Freeform 5" id="5"/>
            <p:cNvSpPr/>
            <p:nvPr/>
          </p:nvSpPr>
          <p:spPr>
            <a:xfrm flipH="false" flipV="false" rot="0">
              <a:off x="0" y="0"/>
              <a:ext cx="2334768" cy="2334768"/>
            </a:xfrm>
            <a:custGeom>
              <a:avLst/>
              <a:gdLst/>
              <a:ahLst/>
              <a:cxnLst/>
              <a:rect r="r" b="b" t="t" l="l"/>
              <a:pathLst>
                <a:path h="2334768" w="2334768">
                  <a:moveTo>
                    <a:pt x="2334768" y="1167384"/>
                  </a:moveTo>
                  <a:cubicBezTo>
                    <a:pt x="2334768" y="1812036"/>
                    <a:pt x="1812163" y="2334768"/>
                    <a:pt x="1167384" y="2334768"/>
                  </a:cubicBezTo>
                  <a:lnTo>
                    <a:pt x="1167384" y="2332482"/>
                  </a:lnTo>
                  <a:lnTo>
                    <a:pt x="1167384" y="2334768"/>
                  </a:lnTo>
                  <a:cubicBezTo>
                    <a:pt x="522605" y="2334768"/>
                    <a:pt x="0" y="1812036"/>
                    <a:pt x="0" y="1167384"/>
                  </a:cubicBezTo>
                  <a:cubicBezTo>
                    <a:pt x="0" y="522732"/>
                    <a:pt x="522605" y="0"/>
                    <a:pt x="1167384" y="0"/>
                  </a:cubicBezTo>
                  <a:cubicBezTo>
                    <a:pt x="1168654" y="0"/>
                    <a:pt x="1169670" y="1016"/>
                    <a:pt x="1169670" y="2286"/>
                  </a:cubicBezTo>
                  <a:lnTo>
                    <a:pt x="1169670" y="1167384"/>
                  </a:lnTo>
                  <a:lnTo>
                    <a:pt x="1167384" y="1167384"/>
                  </a:lnTo>
                  <a:lnTo>
                    <a:pt x="1167384" y="1165098"/>
                  </a:lnTo>
                  <a:lnTo>
                    <a:pt x="2332482" y="1165098"/>
                  </a:lnTo>
                  <a:cubicBezTo>
                    <a:pt x="2333752" y="1165098"/>
                    <a:pt x="2334768" y="1166114"/>
                    <a:pt x="2334768" y="1167384"/>
                  </a:cubicBezTo>
                  <a:moveTo>
                    <a:pt x="2330196" y="1167384"/>
                  </a:moveTo>
                  <a:lnTo>
                    <a:pt x="2332482" y="1167384"/>
                  </a:lnTo>
                  <a:lnTo>
                    <a:pt x="2332482" y="1169670"/>
                  </a:lnTo>
                  <a:lnTo>
                    <a:pt x="1167384" y="1169670"/>
                  </a:lnTo>
                  <a:cubicBezTo>
                    <a:pt x="1166114" y="1169670"/>
                    <a:pt x="1165098" y="1168654"/>
                    <a:pt x="1165098" y="1167384"/>
                  </a:cubicBezTo>
                  <a:lnTo>
                    <a:pt x="1165098" y="2286"/>
                  </a:lnTo>
                  <a:lnTo>
                    <a:pt x="1167384" y="2286"/>
                  </a:lnTo>
                  <a:lnTo>
                    <a:pt x="1167384" y="4572"/>
                  </a:lnTo>
                  <a:cubicBezTo>
                    <a:pt x="525145" y="4572"/>
                    <a:pt x="4572" y="525145"/>
                    <a:pt x="4572" y="1167384"/>
                  </a:cubicBezTo>
                  <a:lnTo>
                    <a:pt x="2286" y="1167384"/>
                  </a:lnTo>
                  <a:lnTo>
                    <a:pt x="4572" y="1167384"/>
                  </a:lnTo>
                  <a:cubicBezTo>
                    <a:pt x="4572" y="1809496"/>
                    <a:pt x="525145" y="2330196"/>
                    <a:pt x="1167384" y="2330196"/>
                  </a:cubicBezTo>
                  <a:cubicBezTo>
                    <a:pt x="1809623" y="2330196"/>
                    <a:pt x="2330196" y="1809623"/>
                    <a:pt x="2330196" y="1167384"/>
                  </a:cubicBezTo>
                  <a:close/>
                </a:path>
              </a:pathLst>
            </a:custGeom>
            <a:solidFill>
              <a:srgbClr val="D2C39E"/>
            </a:solidFill>
          </p:spPr>
        </p:sp>
      </p:grpSp>
      <p:grpSp>
        <p:nvGrpSpPr>
          <p:cNvPr name="Group 6" id="6"/>
          <p:cNvGrpSpPr/>
          <p:nvPr/>
        </p:nvGrpSpPr>
        <p:grpSpPr>
          <a:xfrm rot="0">
            <a:off x="164736" y="7296"/>
            <a:ext cx="1846272" cy="1846272"/>
            <a:chOff x="0" y="0"/>
            <a:chExt cx="2461696" cy="2461696"/>
          </a:xfrm>
        </p:grpSpPr>
        <p:sp>
          <p:nvSpPr>
            <p:cNvPr name="Freeform 7" id="7"/>
            <p:cNvSpPr/>
            <p:nvPr/>
          </p:nvSpPr>
          <p:spPr>
            <a:xfrm flipH="false" flipV="false" rot="0">
              <a:off x="0" y="0"/>
              <a:ext cx="2461768" cy="2461768"/>
            </a:xfrm>
            <a:custGeom>
              <a:avLst/>
              <a:gdLst/>
              <a:ahLst/>
              <a:cxnLst/>
              <a:rect r="r" b="b" t="t" l="l"/>
              <a:pathLst>
                <a:path h="2461768" w="2461768">
                  <a:moveTo>
                    <a:pt x="0" y="1230884"/>
                  </a:moveTo>
                  <a:cubicBezTo>
                    <a:pt x="0" y="551053"/>
                    <a:pt x="551053" y="0"/>
                    <a:pt x="1230884" y="0"/>
                  </a:cubicBezTo>
                  <a:lnTo>
                    <a:pt x="1230884" y="19431"/>
                  </a:lnTo>
                  <a:lnTo>
                    <a:pt x="1230884" y="0"/>
                  </a:lnTo>
                  <a:cubicBezTo>
                    <a:pt x="1910715" y="0"/>
                    <a:pt x="2461768" y="551053"/>
                    <a:pt x="2461768" y="1230884"/>
                  </a:cubicBezTo>
                  <a:lnTo>
                    <a:pt x="2442210" y="1230884"/>
                  </a:lnTo>
                  <a:lnTo>
                    <a:pt x="2461641" y="1230884"/>
                  </a:lnTo>
                  <a:cubicBezTo>
                    <a:pt x="2461641" y="1910715"/>
                    <a:pt x="1910588" y="2461768"/>
                    <a:pt x="1230757" y="2461768"/>
                  </a:cubicBezTo>
                  <a:lnTo>
                    <a:pt x="1230757" y="2442210"/>
                  </a:lnTo>
                  <a:lnTo>
                    <a:pt x="1230757" y="2461641"/>
                  </a:lnTo>
                  <a:cubicBezTo>
                    <a:pt x="551053" y="2461641"/>
                    <a:pt x="0" y="1910588"/>
                    <a:pt x="0" y="1230884"/>
                  </a:cubicBezTo>
                  <a:lnTo>
                    <a:pt x="19431" y="1230884"/>
                  </a:lnTo>
                  <a:lnTo>
                    <a:pt x="38862" y="1230884"/>
                  </a:lnTo>
                  <a:lnTo>
                    <a:pt x="19431" y="1230884"/>
                  </a:lnTo>
                  <a:lnTo>
                    <a:pt x="0" y="1230884"/>
                  </a:lnTo>
                  <a:moveTo>
                    <a:pt x="38862" y="1230884"/>
                  </a:moveTo>
                  <a:cubicBezTo>
                    <a:pt x="38862" y="1241679"/>
                    <a:pt x="30099" y="1250315"/>
                    <a:pt x="19431" y="1250315"/>
                  </a:cubicBezTo>
                  <a:cubicBezTo>
                    <a:pt x="8763" y="1250315"/>
                    <a:pt x="0" y="1241552"/>
                    <a:pt x="0" y="1230884"/>
                  </a:cubicBezTo>
                  <a:cubicBezTo>
                    <a:pt x="0" y="1220216"/>
                    <a:pt x="8763" y="1211453"/>
                    <a:pt x="19431" y="1211453"/>
                  </a:cubicBezTo>
                  <a:cubicBezTo>
                    <a:pt x="30099" y="1211453"/>
                    <a:pt x="38862" y="1220216"/>
                    <a:pt x="38862" y="1230884"/>
                  </a:cubicBezTo>
                  <a:cubicBezTo>
                    <a:pt x="38862" y="1889125"/>
                    <a:pt x="572516" y="2422779"/>
                    <a:pt x="1230757" y="2422779"/>
                  </a:cubicBezTo>
                  <a:cubicBezTo>
                    <a:pt x="1888998" y="2422779"/>
                    <a:pt x="2422652" y="1889125"/>
                    <a:pt x="2422652" y="1230884"/>
                  </a:cubicBezTo>
                  <a:cubicBezTo>
                    <a:pt x="2422652" y="572643"/>
                    <a:pt x="1889125" y="38862"/>
                    <a:pt x="1230884" y="38862"/>
                  </a:cubicBezTo>
                  <a:lnTo>
                    <a:pt x="1230884" y="19431"/>
                  </a:lnTo>
                  <a:lnTo>
                    <a:pt x="1230884" y="38862"/>
                  </a:lnTo>
                  <a:cubicBezTo>
                    <a:pt x="572516" y="38862"/>
                    <a:pt x="38862" y="572516"/>
                    <a:pt x="38862" y="1230884"/>
                  </a:cubicBezTo>
                  <a:close/>
                </a:path>
              </a:pathLst>
            </a:custGeom>
            <a:solidFill>
              <a:srgbClr val="FFF6DB"/>
            </a:solidFill>
          </p:spPr>
        </p:sp>
      </p:grpSp>
      <p:grpSp>
        <p:nvGrpSpPr>
          <p:cNvPr name="Group 8" id="8"/>
          <p:cNvGrpSpPr>
            <a:grpSpLocks noChangeAspect="true"/>
          </p:cNvGrpSpPr>
          <p:nvPr/>
        </p:nvGrpSpPr>
        <p:grpSpPr>
          <a:xfrm rot="0">
            <a:off x="176256" y="1105920"/>
            <a:ext cx="1248000" cy="1248000"/>
            <a:chOff x="0" y="0"/>
            <a:chExt cx="1664000" cy="1664000"/>
          </a:xfrm>
        </p:grpSpPr>
        <p:sp>
          <p:nvSpPr>
            <p:cNvPr name="Freeform 9" id="9"/>
            <p:cNvSpPr/>
            <p:nvPr/>
          </p:nvSpPr>
          <p:spPr>
            <a:xfrm flipH="false" flipV="false" rot="0">
              <a:off x="0" y="0"/>
              <a:ext cx="1663954" cy="1663954"/>
            </a:xfrm>
            <a:custGeom>
              <a:avLst/>
              <a:gdLst/>
              <a:ahLst/>
              <a:cxnLst/>
              <a:rect r="r" b="b" t="t" l="l"/>
              <a:pathLst>
                <a:path h="1663954" w="1663954">
                  <a:moveTo>
                    <a:pt x="0" y="0"/>
                  </a:moveTo>
                  <a:lnTo>
                    <a:pt x="1663954" y="0"/>
                  </a:lnTo>
                  <a:lnTo>
                    <a:pt x="1663954" y="1663954"/>
                  </a:lnTo>
                  <a:lnTo>
                    <a:pt x="0" y="1663954"/>
                  </a:lnTo>
                  <a:lnTo>
                    <a:pt x="0" y="0"/>
                  </a:lnTo>
                  <a:close/>
                </a:path>
              </a:pathLst>
            </a:custGeom>
            <a:blipFill>
              <a:blip r:embed="rId3"/>
              <a:stretch>
                <a:fillRect l="0" t="0" r="-2" b="-2"/>
              </a:stretch>
            </a:blipFill>
          </p:spPr>
        </p:sp>
      </p:grpSp>
      <p:grpSp>
        <p:nvGrpSpPr>
          <p:cNvPr name="Group 10" id="10"/>
          <p:cNvGrpSpPr/>
          <p:nvPr/>
        </p:nvGrpSpPr>
        <p:grpSpPr>
          <a:xfrm rot="0">
            <a:off x="1080192" y="0"/>
            <a:ext cx="8673408" cy="7315200"/>
            <a:chOff x="0" y="0"/>
            <a:chExt cx="11564544" cy="9753600"/>
          </a:xfrm>
        </p:grpSpPr>
        <p:sp>
          <p:nvSpPr>
            <p:cNvPr name="Freeform 11" id="11"/>
            <p:cNvSpPr/>
            <p:nvPr/>
          </p:nvSpPr>
          <p:spPr>
            <a:xfrm flipH="false" flipV="false" rot="0">
              <a:off x="0" y="0"/>
              <a:ext cx="11564493" cy="9753600"/>
            </a:xfrm>
            <a:custGeom>
              <a:avLst/>
              <a:gdLst/>
              <a:ahLst/>
              <a:cxnLst/>
              <a:rect r="r" b="b" t="t" l="l"/>
              <a:pathLst>
                <a:path h="9753600" w="11564493">
                  <a:moveTo>
                    <a:pt x="0" y="0"/>
                  </a:moveTo>
                  <a:lnTo>
                    <a:pt x="11564493" y="0"/>
                  </a:lnTo>
                  <a:lnTo>
                    <a:pt x="11564493" y="9753600"/>
                  </a:lnTo>
                  <a:lnTo>
                    <a:pt x="0" y="9753600"/>
                  </a:lnTo>
                  <a:close/>
                </a:path>
              </a:pathLst>
            </a:custGeom>
            <a:solidFill>
              <a:srgbClr val="FFFFFF"/>
            </a:solidFill>
          </p:spPr>
        </p:sp>
      </p:grpSp>
      <p:grpSp>
        <p:nvGrpSpPr>
          <p:cNvPr name="Group 12" id="12"/>
          <p:cNvGrpSpPr/>
          <p:nvPr/>
        </p:nvGrpSpPr>
        <p:grpSpPr>
          <a:xfrm rot="0">
            <a:off x="1082112" y="0"/>
            <a:ext cx="77952" cy="7315200"/>
            <a:chOff x="0" y="0"/>
            <a:chExt cx="103936" cy="9753600"/>
          </a:xfrm>
        </p:grpSpPr>
        <p:sp>
          <p:nvSpPr>
            <p:cNvPr name="Freeform 13" id="13"/>
            <p:cNvSpPr/>
            <p:nvPr/>
          </p:nvSpPr>
          <p:spPr>
            <a:xfrm flipH="false" flipV="false" rot="0">
              <a:off x="0" y="0"/>
              <a:ext cx="103886" cy="9753600"/>
            </a:xfrm>
            <a:custGeom>
              <a:avLst/>
              <a:gdLst/>
              <a:ahLst/>
              <a:cxnLst/>
              <a:rect r="r" b="b" t="t" l="l"/>
              <a:pathLst>
                <a:path h="9753600" w="103886">
                  <a:moveTo>
                    <a:pt x="0" y="0"/>
                  </a:moveTo>
                  <a:lnTo>
                    <a:pt x="103886" y="0"/>
                  </a:lnTo>
                  <a:lnTo>
                    <a:pt x="103886" y="9753600"/>
                  </a:lnTo>
                  <a:lnTo>
                    <a:pt x="0" y="9753600"/>
                  </a:lnTo>
                  <a:close/>
                </a:path>
              </a:pathLst>
            </a:custGeom>
            <a:solidFill>
              <a:srgbClr val="FFFFFF"/>
            </a:solidFill>
          </p:spPr>
        </p:sp>
      </p:grpSp>
      <p:grpSp>
        <p:nvGrpSpPr>
          <p:cNvPr name="Group 14" id="14"/>
          <p:cNvGrpSpPr>
            <a:grpSpLocks noChangeAspect="true"/>
          </p:cNvGrpSpPr>
          <p:nvPr/>
        </p:nvGrpSpPr>
        <p:grpSpPr>
          <a:xfrm rot="0">
            <a:off x="64512" y="233856"/>
            <a:ext cx="9624576" cy="1391616"/>
            <a:chOff x="0" y="0"/>
            <a:chExt cx="12832768" cy="1855488"/>
          </a:xfrm>
        </p:grpSpPr>
        <p:sp>
          <p:nvSpPr>
            <p:cNvPr name="Freeform 15" id="15"/>
            <p:cNvSpPr/>
            <p:nvPr/>
          </p:nvSpPr>
          <p:spPr>
            <a:xfrm flipH="false" flipV="false" rot="0">
              <a:off x="0" y="0"/>
              <a:ext cx="12832715" cy="1855470"/>
            </a:xfrm>
            <a:custGeom>
              <a:avLst/>
              <a:gdLst/>
              <a:ahLst/>
              <a:cxnLst/>
              <a:rect r="r" b="b" t="t" l="l"/>
              <a:pathLst>
                <a:path h="1855470" w="12832715">
                  <a:moveTo>
                    <a:pt x="0" y="0"/>
                  </a:moveTo>
                  <a:lnTo>
                    <a:pt x="12832715" y="0"/>
                  </a:lnTo>
                  <a:lnTo>
                    <a:pt x="12832715" y="1855470"/>
                  </a:lnTo>
                  <a:lnTo>
                    <a:pt x="0" y="1855470"/>
                  </a:lnTo>
                  <a:lnTo>
                    <a:pt x="0" y="0"/>
                  </a:lnTo>
                  <a:close/>
                </a:path>
              </a:pathLst>
            </a:custGeom>
            <a:solidFill>
              <a:srgbClr val="5CE1E6"/>
            </a:solidFill>
            <a:ln w="12700">
              <a:solidFill>
                <a:srgbClr val="000000"/>
              </a:solidFill>
            </a:ln>
          </p:spPr>
        </p:sp>
      </p:grpSp>
      <p:grpSp>
        <p:nvGrpSpPr>
          <p:cNvPr name="Group 16" id="16"/>
          <p:cNvGrpSpPr/>
          <p:nvPr/>
        </p:nvGrpSpPr>
        <p:grpSpPr>
          <a:xfrm rot="0">
            <a:off x="152448" y="292992"/>
            <a:ext cx="9448704" cy="1219200"/>
            <a:chOff x="0" y="0"/>
            <a:chExt cx="12598272" cy="1625600"/>
          </a:xfrm>
        </p:grpSpPr>
        <p:sp>
          <p:nvSpPr>
            <p:cNvPr name="Freeform 17" id="17"/>
            <p:cNvSpPr/>
            <p:nvPr/>
          </p:nvSpPr>
          <p:spPr>
            <a:xfrm flipH="false" flipV="false" rot="0">
              <a:off x="0" y="0"/>
              <a:ext cx="12598272" cy="1625600"/>
            </a:xfrm>
            <a:custGeom>
              <a:avLst/>
              <a:gdLst/>
              <a:ahLst/>
              <a:cxnLst/>
              <a:rect r="r" b="b" t="t" l="l"/>
              <a:pathLst>
                <a:path h="1625600" w="12598272">
                  <a:moveTo>
                    <a:pt x="0" y="0"/>
                  </a:moveTo>
                  <a:lnTo>
                    <a:pt x="12598272" y="0"/>
                  </a:lnTo>
                  <a:lnTo>
                    <a:pt x="12598272" y="1625600"/>
                  </a:lnTo>
                  <a:lnTo>
                    <a:pt x="0" y="1625600"/>
                  </a:lnTo>
                  <a:close/>
                </a:path>
              </a:pathLst>
            </a:custGeom>
            <a:solidFill>
              <a:srgbClr val="000000">
                <a:alpha val="0"/>
              </a:srgbClr>
            </a:solidFill>
          </p:spPr>
        </p:sp>
        <p:sp>
          <p:nvSpPr>
            <p:cNvPr name="TextBox 18" id="18"/>
            <p:cNvSpPr txBox="true"/>
            <p:nvPr/>
          </p:nvSpPr>
          <p:spPr>
            <a:xfrm>
              <a:off x="0" y="-104775"/>
              <a:ext cx="12598272" cy="1730375"/>
            </a:xfrm>
            <a:prstGeom prst="rect">
              <a:avLst/>
            </a:prstGeom>
          </p:spPr>
          <p:txBody>
            <a:bodyPr anchor="ctr" rtlCol="false" tIns="0" lIns="0" bIns="0" rIns="0"/>
            <a:lstStyle/>
            <a:p>
              <a:pPr algn="ctr">
                <a:lnSpc>
                  <a:spcPts val="5503"/>
                </a:lnSpc>
              </a:pPr>
              <a:r>
                <a:rPr lang="en-US" sz="4586" spc="-1">
                  <a:solidFill>
                    <a:srgbClr val="000000"/>
                  </a:solidFill>
                  <a:latin typeface="Times New Roman"/>
                  <a:ea typeface="Times New Roman"/>
                  <a:cs typeface="Times New Roman"/>
                  <a:sym typeface="Times New Roman"/>
                </a:rPr>
                <a:t>Иккинчи ғоя</a:t>
              </a:r>
            </a:p>
          </p:txBody>
        </p:sp>
      </p:grpSp>
      <p:grpSp>
        <p:nvGrpSpPr>
          <p:cNvPr name="Group 19" id="19"/>
          <p:cNvGrpSpPr>
            <a:grpSpLocks noChangeAspect="true"/>
          </p:cNvGrpSpPr>
          <p:nvPr/>
        </p:nvGrpSpPr>
        <p:grpSpPr>
          <a:xfrm rot="0">
            <a:off x="59136" y="1527552"/>
            <a:ext cx="9719808" cy="5748864"/>
            <a:chOff x="0" y="0"/>
            <a:chExt cx="12959744" cy="7665152"/>
          </a:xfrm>
        </p:grpSpPr>
        <p:sp>
          <p:nvSpPr>
            <p:cNvPr name="Freeform 20" id="20"/>
            <p:cNvSpPr/>
            <p:nvPr/>
          </p:nvSpPr>
          <p:spPr>
            <a:xfrm flipH="false" flipV="false" rot="0">
              <a:off x="0" y="0"/>
              <a:ext cx="12959715" cy="7665212"/>
            </a:xfrm>
            <a:custGeom>
              <a:avLst/>
              <a:gdLst/>
              <a:ahLst/>
              <a:cxnLst/>
              <a:rect r="r" b="b" t="t" l="l"/>
              <a:pathLst>
                <a:path h="7665212" w="12959715">
                  <a:moveTo>
                    <a:pt x="0" y="0"/>
                  </a:moveTo>
                  <a:lnTo>
                    <a:pt x="12959715" y="0"/>
                  </a:lnTo>
                  <a:lnTo>
                    <a:pt x="12959715" y="7665212"/>
                  </a:lnTo>
                  <a:lnTo>
                    <a:pt x="0" y="7665212"/>
                  </a:lnTo>
                  <a:lnTo>
                    <a:pt x="0" y="0"/>
                  </a:lnTo>
                  <a:close/>
                </a:path>
              </a:pathLst>
            </a:custGeom>
            <a:solidFill>
              <a:srgbClr val="F6E5BA"/>
            </a:solidFill>
            <a:ln w="12700">
              <a:solidFill>
                <a:srgbClr val="000000"/>
              </a:solidFill>
            </a:ln>
          </p:spPr>
        </p:sp>
      </p:grpSp>
      <p:sp>
        <p:nvSpPr>
          <p:cNvPr name="TextBox 21" id="21"/>
          <p:cNvSpPr txBox="true"/>
          <p:nvPr/>
        </p:nvSpPr>
        <p:spPr>
          <a:xfrm rot="0">
            <a:off x="242448" y="1763205"/>
            <a:ext cx="9268704" cy="5352747"/>
          </a:xfrm>
          <a:prstGeom prst="rect">
            <a:avLst/>
          </a:prstGeom>
        </p:spPr>
        <p:txBody>
          <a:bodyPr anchor="t" rtlCol="false" tIns="0" lIns="0" bIns="0" rIns="0">
            <a:spAutoFit/>
          </a:bodyPr>
          <a:lstStyle/>
          <a:p>
            <a:pPr algn="just">
              <a:lnSpc>
                <a:spcPts val="2560"/>
              </a:lnSpc>
            </a:pPr>
            <a:r>
              <a:rPr lang="en-US" sz="2666" spc="-1">
                <a:solidFill>
                  <a:srgbClr val="000000"/>
                </a:solidFill>
                <a:latin typeface="Times New Roman"/>
                <a:ea typeface="Times New Roman"/>
                <a:cs typeface="Times New Roman"/>
                <a:sym typeface="Times New Roman"/>
              </a:rPr>
              <a:t>     Ўтган асрнинг ўрталарида Ўрта Осиё аҳолиси бронза даврида дравид тилли бўлган деган ғоя тарқалган. Бу ғояни Марказий Осиё тарихи билан шуғулланувчи забардаст олимлар ҳам қўллаб-қувватлашган. Б.А. Литвинский бу фикрни Амударёнинг чап томонида жойлашган Хараппа маданиятига оид Шўртўғай ёдгорлиги мисолида исботлашга ҳаракат қилади. </a:t>
            </a:r>
          </a:p>
          <a:p>
            <a:pPr algn="just">
              <a:lnSpc>
                <a:spcPts val="2560"/>
              </a:lnSpc>
            </a:pPr>
            <a:r>
              <a:rPr lang="en-US" sz="2666" spc="-1">
                <a:solidFill>
                  <a:srgbClr val="000000"/>
                </a:solidFill>
                <a:latin typeface="Times New Roman"/>
                <a:ea typeface="Times New Roman"/>
                <a:cs typeface="Times New Roman"/>
                <a:sym typeface="Times New Roman"/>
              </a:rPr>
              <a:t>1. Толстов С.П. По следам древнехорезмской цивилизации. - М.: Л., 1948. - С. 86.</a:t>
            </a:r>
          </a:p>
          <a:p>
            <a:pPr algn="l">
              <a:lnSpc>
                <a:spcPts val="2560"/>
              </a:lnSpc>
            </a:pPr>
            <a:r>
              <a:rPr lang="en-US" sz="2666" spc="-1">
                <a:solidFill>
                  <a:srgbClr val="000000"/>
                </a:solidFill>
                <a:latin typeface="Times New Roman"/>
                <a:ea typeface="Times New Roman"/>
                <a:cs typeface="Times New Roman"/>
                <a:sym typeface="Times New Roman"/>
              </a:rPr>
              <a:t>2. Литвинский Б.А. Бронзовый век // ИТН. Том I. - М.: 1963. - С.56-68; </a:t>
            </a:r>
          </a:p>
          <a:p>
            <a:pPr algn="l">
              <a:lnSpc>
                <a:spcPts val="2560"/>
              </a:lnSpc>
            </a:pPr>
            <a:r>
              <a:rPr lang="en-US" sz="2666" spc="-1">
                <a:solidFill>
                  <a:srgbClr val="000000"/>
                </a:solidFill>
                <a:latin typeface="Times New Roman"/>
                <a:ea typeface="Times New Roman"/>
                <a:cs typeface="Times New Roman"/>
                <a:sym typeface="Times New Roman"/>
              </a:rPr>
              <a:t>3. Массон В.М. Печати протоиндийского типа из Алтын-депе (К проблеме этнической атрибуции культур расписной керамики Ближного Востока) // ВДИ. - М.: 1977, №4. – С. 192-208.</a:t>
            </a:r>
          </a:p>
          <a:p>
            <a:pPr algn="l">
              <a:lnSpc>
                <a:spcPts val="2560"/>
              </a:lnSpc>
            </a:pPr>
          </a:p>
        </p:txBody>
      </p:sp>
    </p:spTree>
  </p:cSld>
  <p:clrMapOvr>
    <a:masterClrMapping/>
  </p:clrMapOvr>
  <p:transition spd="fast">
    <p:fade/>
  </p:transition>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grpSp>
        <p:nvGrpSpPr>
          <p:cNvPr name="Group 3" id="3"/>
          <p:cNvGrpSpPr/>
          <p:nvPr/>
        </p:nvGrpSpPr>
        <p:grpSpPr>
          <a:xfrm rot="0">
            <a:off x="-872256" y="-872256"/>
            <a:ext cx="1751040" cy="1751040"/>
            <a:chOff x="0" y="0"/>
            <a:chExt cx="2334720" cy="2334720"/>
          </a:xfrm>
        </p:grpSpPr>
        <p:sp>
          <p:nvSpPr>
            <p:cNvPr name="Freeform 4" id="4"/>
            <p:cNvSpPr/>
            <p:nvPr/>
          </p:nvSpPr>
          <p:spPr>
            <a:xfrm flipH="false" flipV="false" rot="0">
              <a:off x="2286" y="2286"/>
              <a:ext cx="2330069" cy="2330196"/>
            </a:xfrm>
            <a:custGeom>
              <a:avLst/>
              <a:gdLst/>
              <a:ahLst/>
              <a:cxnLst/>
              <a:rect r="r" b="b" t="t" l="l"/>
              <a:pathLst>
                <a:path h="2330196" w="2330069">
                  <a:moveTo>
                    <a:pt x="2330069" y="1165098"/>
                  </a:moveTo>
                  <a:cubicBezTo>
                    <a:pt x="2330069" y="1808480"/>
                    <a:pt x="1808480" y="2330196"/>
                    <a:pt x="1164971" y="2330196"/>
                  </a:cubicBezTo>
                  <a:cubicBezTo>
                    <a:pt x="521462" y="2330196"/>
                    <a:pt x="0" y="1808480"/>
                    <a:pt x="0" y="1165098"/>
                  </a:cubicBezTo>
                  <a:cubicBezTo>
                    <a:pt x="0" y="521716"/>
                    <a:pt x="521589" y="0"/>
                    <a:pt x="1165098" y="0"/>
                  </a:cubicBezTo>
                  <a:lnTo>
                    <a:pt x="1165098" y="1165098"/>
                  </a:lnTo>
                  <a:close/>
                </a:path>
              </a:pathLst>
            </a:custGeom>
            <a:solidFill>
              <a:srgbClr val="FEFAF4">
                <a:alpha val="10588"/>
              </a:srgbClr>
            </a:solidFill>
          </p:spPr>
        </p:sp>
        <p:sp>
          <p:nvSpPr>
            <p:cNvPr name="Freeform 5" id="5"/>
            <p:cNvSpPr/>
            <p:nvPr/>
          </p:nvSpPr>
          <p:spPr>
            <a:xfrm flipH="false" flipV="false" rot="0">
              <a:off x="0" y="0"/>
              <a:ext cx="2334768" cy="2334768"/>
            </a:xfrm>
            <a:custGeom>
              <a:avLst/>
              <a:gdLst/>
              <a:ahLst/>
              <a:cxnLst/>
              <a:rect r="r" b="b" t="t" l="l"/>
              <a:pathLst>
                <a:path h="2334768" w="2334768">
                  <a:moveTo>
                    <a:pt x="2334768" y="1167384"/>
                  </a:moveTo>
                  <a:cubicBezTo>
                    <a:pt x="2334768" y="1812036"/>
                    <a:pt x="1812163" y="2334768"/>
                    <a:pt x="1167384" y="2334768"/>
                  </a:cubicBezTo>
                  <a:lnTo>
                    <a:pt x="1167384" y="2332482"/>
                  </a:lnTo>
                  <a:lnTo>
                    <a:pt x="1167384" y="2334768"/>
                  </a:lnTo>
                  <a:cubicBezTo>
                    <a:pt x="522605" y="2334768"/>
                    <a:pt x="0" y="1812036"/>
                    <a:pt x="0" y="1167384"/>
                  </a:cubicBezTo>
                  <a:cubicBezTo>
                    <a:pt x="0" y="522732"/>
                    <a:pt x="522605" y="0"/>
                    <a:pt x="1167384" y="0"/>
                  </a:cubicBezTo>
                  <a:cubicBezTo>
                    <a:pt x="1168654" y="0"/>
                    <a:pt x="1169670" y="1016"/>
                    <a:pt x="1169670" y="2286"/>
                  </a:cubicBezTo>
                  <a:lnTo>
                    <a:pt x="1169670" y="1167384"/>
                  </a:lnTo>
                  <a:lnTo>
                    <a:pt x="1167384" y="1167384"/>
                  </a:lnTo>
                  <a:lnTo>
                    <a:pt x="1167384" y="1165098"/>
                  </a:lnTo>
                  <a:lnTo>
                    <a:pt x="2332482" y="1165098"/>
                  </a:lnTo>
                  <a:cubicBezTo>
                    <a:pt x="2333752" y="1165098"/>
                    <a:pt x="2334768" y="1166114"/>
                    <a:pt x="2334768" y="1167384"/>
                  </a:cubicBezTo>
                  <a:moveTo>
                    <a:pt x="2330196" y="1167384"/>
                  </a:moveTo>
                  <a:lnTo>
                    <a:pt x="2332482" y="1167384"/>
                  </a:lnTo>
                  <a:lnTo>
                    <a:pt x="2332482" y="1169670"/>
                  </a:lnTo>
                  <a:lnTo>
                    <a:pt x="1167384" y="1169670"/>
                  </a:lnTo>
                  <a:cubicBezTo>
                    <a:pt x="1166114" y="1169670"/>
                    <a:pt x="1165098" y="1168654"/>
                    <a:pt x="1165098" y="1167384"/>
                  </a:cubicBezTo>
                  <a:lnTo>
                    <a:pt x="1165098" y="2286"/>
                  </a:lnTo>
                  <a:lnTo>
                    <a:pt x="1167384" y="2286"/>
                  </a:lnTo>
                  <a:lnTo>
                    <a:pt x="1167384" y="4572"/>
                  </a:lnTo>
                  <a:cubicBezTo>
                    <a:pt x="525145" y="4572"/>
                    <a:pt x="4572" y="525145"/>
                    <a:pt x="4572" y="1167384"/>
                  </a:cubicBezTo>
                  <a:lnTo>
                    <a:pt x="2286" y="1167384"/>
                  </a:lnTo>
                  <a:lnTo>
                    <a:pt x="4572" y="1167384"/>
                  </a:lnTo>
                  <a:cubicBezTo>
                    <a:pt x="4572" y="1809496"/>
                    <a:pt x="525145" y="2330196"/>
                    <a:pt x="1167384" y="2330196"/>
                  </a:cubicBezTo>
                  <a:cubicBezTo>
                    <a:pt x="1809623" y="2330196"/>
                    <a:pt x="2330196" y="1809623"/>
                    <a:pt x="2330196" y="1167384"/>
                  </a:cubicBezTo>
                  <a:close/>
                </a:path>
              </a:pathLst>
            </a:custGeom>
            <a:solidFill>
              <a:srgbClr val="D2C39E"/>
            </a:solidFill>
          </p:spPr>
        </p:sp>
      </p:grpSp>
      <p:grpSp>
        <p:nvGrpSpPr>
          <p:cNvPr name="Group 6" id="6"/>
          <p:cNvGrpSpPr/>
          <p:nvPr/>
        </p:nvGrpSpPr>
        <p:grpSpPr>
          <a:xfrm rot="0">
            <a:off x="164736" y="7296"/>
            <a:ext cx="1846272" cy="1846272"/>
            <a:chOff x="0" y="0"/>
            <a:chExt cx="2461696" cy="2461696"/>
          </a:xfrm>
        </p:grpSpPr>
        <p:sp>
          <p:nvSpPr>
            <p:cNvPr name="Freeform 7" id="7"/>
            <p:cNvSpPr/>
            <p:nvPr/>
          </p:nvSpPr>
          <p:spPr>
            <a:xfrm flipH="false" flipV="false" rot="0">
              <a:off x="0" y="0"/>
              <a:ext cx="2461768" cy="2461768"/>
            </a:xfrm>
            <a:custGeom>
              <a:avLst/>
              <a:gdLst/>
              <a:ahLst/>
              <a:cxnLst/>
              <a:rect r="r" b="b" t="t" l="l"/>
              <a:pathLst>
                <a:path h="2461768" w="2461768">
                  <a:moveTo>
                    <a:pt x="0" y="1230884"/>
                  </a:moveTo>
                  <a:cubicBezTo>
                    <a:pt x="0" y="551053"/>
                    <a:pt x="551053" y="0"/>
                    <a:pt x="1230884" y="0"/>
                  </a:cubicBezTo>
                  <a:lnTo>
                    <a:pt x="1230884" y="19431"/>
                  </a:lnTo>
                  <a:lnTo>
                    <a:pt x="1230884" y="0"/>
                  </a:lnTo>
                  <a:cubicBezTo>
                    <a:pt x="1910715" y="0"/>
                    <a:pt x="2461768" y="551053"/>
                    <a:pt x="2461768" y="1230884"/>
                  </a:cubicBezTo>
                  <a:lnTo>
                    <a:pt x="2442210" y="1230884"/>
                  </a:lnTo>
                  <a:lnTo>
                    <a:pt x="2461641" y="1230884"/>
                  </a:lnTo>
                  <a:cubicBezTo>
                    <a:pt x="2461641" y="1910715"/>
                    <a:pt x="1910588" y="2461768"/>
                    <a:pt x="1230757" y="2461768"/>
                  </a:cubicBezTo>
                  <a:lnTo>
                    <a:pt x="1230757" y="2442210"/>
                  </a:lnTo>
                  <a:lnTo>
                    <a:pt x="1230757" y="2461641"/>
                  </a:lnTo>
                  <a:cubicBezTo>
                    <a:pt x="551053" y="2461641"/>
                    <a:pt x="0" y="1910588"/>
                    <a:pt x="0" y="1230884"/>
                  </a:cubicBezTo>
                  <a:lnTo>
                    <a:pt x="19431" y="1230884"/>
                  </a:lnTo>
                  <a:lnTo>
                    <a:pt x="38862" y="1230884"/>
                  </a:lnTo>
                  <a:lnTo>
                    <a:pt x="19431" y="1230884"/>
                  </a:lnTo>
                  <a:lnTo>
                    <a:pt x="0" y="1230884"/>
                  </a:lnTo>
                  <a:moveTo>
                    <a:pt x="38862" y="1230884"/>
                  </a:moveTo>
                  <a:cubicBezTo>
                    <a:pt x="38862" y="1241679"/>
                    <a:pt x="30099" y="1250315"/>
                    <a:pt x="19431" y="1250315"/>
                  </a:cubicBezTo>
                  <a:cubicBezTo>
                    <a:pt x="8763" y="1250315"/>
                    <a:pt x="0" y="1241552"/>
                    <a:pt x="0" y="1230884"/>
                  </a:cubicBezTo>
                  <a:cubicBezTo>
                    <a:pt x="0" y="1220216"/>
                    <a:pt x="8763" y="1211453"/>
                    <a:pt x="19431" y="1211453"/>
                  </a:cubicBezTo>
                  <a:cubicBezTo>
                    <a:pt x="30099" y="1211453"/>
                    <a:pt x="38862" y="1220216"/>
                    <a:pt x="38862" y="1230884"/>
                  </a:cubicBezTo>
                  <a:cubicBezTo>
                    <a:pt x="38862" y="1889125"/>
                    <a:pt x="572516" y="2422779"/>
                    <a:pt x="1230757" y="2422779"/>
                  </a:cubicBezTo>
                  <a:cubicBezTo>
                    <a:pt x="1888998" y="2422779"/>
                    <a:pt x="2422652" y="1889125"/>
                    <a:pt x="2422652" y="1230884"/>
                  </a:cubicBezTo>
                  <a:cubicBezTo>
                    <a:pt x="2422652" y="572643"/>
                    <a:pt x="1889125" y="38862"/>
                    <a:pt x="1230884" y="38862"/>
                  </a:cubicBezTo>
                  <a:lnTo>
                    <a:pt x="1230884" y="19431"/>
                  </a:lnTo>
                  <a:lnTo>
                    <a:pt x="1230884" y="38862"/>
                  </a:lnTo>
                  <a:cubicBezTo>
                    <a:pt x="572516" y="38862"/>
                    <a:pt x="38862" y="572516"/>
                    <a:pt x="38862" y="1230884"/>
                  </a:cubicBezTo>
                  <a:close/>
                </a:path>
              </a:pathLst>
            </a:custGeom>
            <a:solidFill>
              <a:srgbClr val="FFF6DB"/>
            </a:solidFill>
          </p:spPr>
        </p:sp>
      </p:grpSp>
      <p:grpSp>
        <p:nvGrpSpPr>
          <p:cNvPr name="Group 8" id="8"/>
          <p:cNvGrpSpPr>
            <a:grpSpLocks noChangeAspect="true"/>
          </p:cNvGrpSpPr>
          <p:nvPr/>
        </p:nvGrpSpPr>
        <p:grpSpPr>
          <a:xfrm rot="0">
            <a:off x="176256" y="1105920"/>
            <a:ext cx="1248000" cy="1248000"/>
            <a:chOff x="0" y="0"/>
            <a:chExt cx="1664000" cy="1664000"/>
          </a:xfrm>
        </p:grpSpPr>
        <p:sp>
          <p:nvSpPr>
            <p:cNvPr name="Freeform 9" id="9"/>
            <p:cNvSpPr/>
            <p:nvPr/>
          </p:nvSpPr>
          <p:spPr>
            <a:xfrm flipH="false" flipV="false" rot="0">
              <a:off x="0" y="0"/>
              <a:ext cx="1663954" cy="1663954"/>
            </a:xfrm>
            <a:custGeom>
              <a:avLst/>
              <a:gdLst/>
              <a:ahLst/>
              <a:cxnLst/>
              <a:rect r="r" b="b" t="t" l="l"/>
              <a:pathLst>
                <a:path h="1663954" w="1663954">
                  <a:moveTo>
                    <a:pt x="0" y="0"/>
                  </a:moveTo>
                  <a:lnTo>
                    <a:pt x="1663954" y="0"/>
                  </a:lnTo>
                  <a:lnTo>
                    <a:pt x="1663954" y="1663954"/>
                  </a:lnTo>
                  <a:lnTo>
                    <a:pt x="0" y="1663954"/>
                  </a:lnTo>
                  <a:lnTo>
                    <a:pt x="0" y="0"/>
                  </a:lnTo>
                  <a:close/>
                </a:path>
              </a:pathLst>
            </a:custGeom>
            <a:blipFill>
              <a:blip r:embed="rId3"/>
              <a:stretch>
                <a:fillRect l="0" t="0" r="-2" b="-2"/>
              </a:stretch>
            </a:blipFill>
          </p:spPr>
        </p:sp>
      </p:grpSp>
      <p:grpSp>
        <p:nvGrpSpPr>
          <p:cNvPr name="Group 10" id="10"/>
          <p:cNvGrpSpPr/>
          <p:nvPr/>
        </p:nvGrpSpPr>
        <p:grpSpPr>
          <a:xfrm rot="0">
            <a:off x="1080192" y="0"/>
            <a:ext cx="8673408" cy="7315200"/>
            <a:chOff x="0" y="0"/>
            <a:chExt cx="11564544" cy="9753600"/>
          </a:xfrm>
        </p:grpSpPr>
        <p:sp>
          <p:nvSpPr>
            <p:cNvPr name="Freeform 11" id="11"/>
            <p:cNvSpPr/>
            <p:nvPr/>
          </p:nvSpPr>
          <p:spPr>
            <a:xfrm flipH="false" flipV="false" rot="0">
              <a:off x="0" y="0"/>
              <a:ext cx="11564493" cy="9753600"/>
            </a:xfrm>
            <a:custGeom>
              <a:avLst/>
              <a:gdLst/>
              <a:ahLst/>
              <a:cxnLst/>
              <a:rect r="r" b="b" t="t" l="l"/>
              <a:pathLst>
                <a:path h="9753600" w="11564493">
                  <a:moveTo>
                    <a:pt x="0" y="0"/>
                  </a:moveTo>
                  <a:lnTo>
                    <a:pt x="11564493" y="0"/>
                  </a:lnTo>
                  <a:lnTo>
                    <a:pt x="11564493" y="9753600"/>
                  </a:lnTo>
                  <a:lnTo>
                    <a:pt x="0" y="9753600"/>
                  </a:lnTo>
                  <a:close/>
                </a:path>
              </a:pathLst>
            </a:custGeom>
            <a:solidFill>
              <a:srgbClr val="D2C39E"/>
            </a:solidFill>
          </p:spPr>
        </p:sp>
      </p:grpSp>
      <p:grpSp>
        <p:nvGrpSpPr>
          <p:cNvPr name="Group 12" id="12"/>
          <p:cNvGrpSpPr/>
          <p:nvPr/>
        </p:nvGrpSpPr>
        <p:grpSpPr>
          <a:xfrm rot="0">
            <a:off x="1082112" y="0"/>
            <a:ext cx="77952" cy="7315200"/>
            <a:chOff x="0" y="0"/>
            <a:chExt cx="103936" cy="9753600"/>
          </a:xfrm>
        </p:grpSpPr>
        <p:sp>
          <p:nvSpPr>
            <p:cNvPr name="Freeform 13" id="13"/>
            <p:cNvSpPr/>
            <p:nvPr/>
          </p:nvSpPr>
          <p:spPr>
            <a:xfrm flipH="false" flipV="false" rot="0">
              <a:off x="0" y="0"/>
              <a:ext cx="103886" cy="9753600"/>
            </a:xfrm>
            <a:custGeom>
              <a:avLst/>
              <a:gdLst/>
              <a:ahLst/>
              <a:cxnLst/>
              <a:rect r="r" b="b" t="t" l="l"/>
              <a:pathLst>
                <a:path h="9753600" w="103886">
                  <a:moveTo>
                    <a:pt x="0" y="0"/>
                  </a:moveTo>
                  <a:lnTo>
                    <a:pt x="103886" y="0"/>
                  </a:lnTo>
                  <a:lnTo>
                    <a:pt x="103886" y="9753600"/>
                  </a:lnTo>
                  <a:lnTo>
                    <a:pt x="0" y="9753600"/>
                  </a:lnTo>
                  <a:close/>
                </a:path>
              </a:pathLst>
            </a:custGeom>
            <a:solidFill>
              <a:srgbClr val="FFFFFF"/>
            </a:solidFill>
          </p:spPr>
        </p:sp>
      </p:grpSp>
      <p:grpSp>
        <p:nvGrpSpPr>
          <p:cNvPr name="Group 14" id="14"/>
          <p:cNvGrpSpPr/>
          <p:nvPr/>
        </p:nvGrpSpPr>
        <p:grpSpPr>
          <a:xfrm rot="0">
            <a:off x="487680" y="292608"/>
            <a:ext cx="8778240" cy="697728"/>
            <a:chOff x="0" y="0"/>
            <a:chExt cx="11704320" cy="930304"/>
          </a:xfrm>
        </p:grpSpPr>
        <p:sp>
          <p:nvSpPr>
            <p:cNvPr name="Freeform 15" id="15"/>
            <p:cNvSpPr/>
            <p:nvPr/>
          </p:nvSpPr>
          <p:spPr>
            <a:xfrm flipH="false" flipV="false" rot="0">
              <a:off x="0" y="0"/>
              <a:ext cx="11704320" cy="930304"/>
            </a:xfrm>
            <a:custGeom>
              <a:avLst/>
              <a:gdLst/>
              <a:ahLst/>
              <a:cxnLst/>
              <a:rect r="r" b="b" t="t" l="l"/>
              <a:pathLst>
                <a:path h="930304" w="11704320">
                  <a:moveTo>
                    <a:pt x="0" y="0"/>
                  </a:moveTo>
                  <a:lnTo>
                    <a:pt x="11704320" y="0"/>
                  </a:lnTo>
                  <a:lnTo>
                    <a:pt x="11704320" y="930304"/>
                  </a:lnTo>
                  <a:lnTo>
                    <a:pt x="0" y="930304"/>
                  </a:lnTo>
                  <a:close/>
                </a:path>
              </a:pathLst>
            </a:custGeom>
            <a:solidFill>
              <a:srgbClr val="000000">
                <a:alpha val="0"/>
              </a:srgbClr>
            </a:solidFill>
          </p:spPr>
        </p:sp>
        <p:sp>
          <p:nvSpPr>
            <p:cNvPr name="TextBox 16" id="16"/>
            <p:cNvSpPr txBox="true"/>
            <p:nvPr/>
          </p:nvSpPr>
          <p:spPr>
            <a:xfrm>
              <a:off x="0" y="-47625"/>
              <a:ext cx="11704320" cy="977929"/>
            </a:xfrm>
            <a:prstGeom prst="rect">
              <a:avLst/>
            </a:prstGeom>
          </p:spPr>
          <p:txBody>
            <a:bodyPr anchor="ctr" rtlCol="false" tIns="0" lIns="0" bIns="0" rIns="0"/>
            <a:lstStyle/>
            <a:p>
              <a:pPr algn="ctr">
                <a:lnSpc>
                  <a:spcPts val="3199"/>
                </a:lnSpc>
              </a:pPr>
              <a:r>
                <a:rPr lang="en-US" sz="2666" spc="-1">
                  <a:solidFill>
                    <a:srgbClr val="572314"/>
                  </a:solidFill>
                  <a:latin typeface="Times New Roman"/>
                  <a:ea typeface="Times New Roman"/>
                  <a:cs typeface="Times New Roman"/>
                  <a:sym typeface="Times New Roman"/>
                </a:rPr>
                <a:t>Хараппа шаҳар-давлатлари</a:t>
              </a:r>
            </a:p>
          </p:txBody>
        </p:sp>
      </p:grpSp>
      <p:grpSp>
        <p:nvGrpSpPr>
          <p:cNvPr name="Group 17" id="17"/>
          <p:cNvGrpSpPr>
            <a:grpSpLocks noChangeAspect="true"/>
          </p:cNvGrpSpPr>
          <p:nvPr/>
        </p:nvGrpSpPr>
        <p:grpSpPr>
          <a:xfrm rot="0">
            <a:off x="1524096" y="1295232"/>
            <a:ext cx="6705408" cy="5372928"/>
            <a:chOff x="0" y="0"/>
            <a:chExt cx="8940544" cy="7163904"/>
          </a:xfrm>
        </p:grpSpPr>
        <p:sp>
          <p:nvSpPr>
            <p:cNvPr name="Freeform 18" id="18"/>
            <p:cNvSpPr/>
            <p:nvPr/>
          </p:nvSpPr>
          <p:spPr>
            <a:xfrm flipH="false" flipV="false" rot="0">
              <a:off x="0" y="0"/>
              <a:ext cx="8940546" cy="7163943"/>
            </a:xfrm>
            <a:custGeom>
              <a:avLst/>
              <a:gdLst/>
              <a:ahLst/>
              <a:cxnLst/>
              <a:rect r="r" b="b" t="t" l="l"/>
              <a:pathLst>
                <a:path h="7163943" w="8940546">
                  <a:moveTo>
                    <a:pt x="0" y="0"/>
                  </a:moveTo>
                  <a:lnTo>
                    <a:pt x="8940546" y="0"/>
                  </a:lnTo>
                  <a:lnTo>
                    <a:pt x="8940546" y="7163943"/>
                  </a:lnTo>
                  <a:lnTo>
                    <a:pt x="0" y="7163943"/>
                  </a:lnTo>
                  <a:lnTo>
                    <a:pt x="0" y="0"/>
                  </a:lnTo>
                  <a:close/>
                </a:path>
              </a:pathLst>
            </a:custGeom>
            <a:blipFill>
              <a:blip r:embed="rId4"/>
              <a:stretch>
                <a:fillRect l="0" t="-1" r="0" b="-1"/>
              </a:stretch>
            </a:blipFill>
          </p:spPr>
        </p:sp>
      </p:grpSp>
      <p:grpSp>
        <p:nvGrpSpPr>
          <p:cNvPr name="Group 19" id="19"/>
          <p:cNvGrpSpPr>
            <a:grpSpLocks noChangeAspect="true"/>
          </p:cNvGrpSpPr>
          <p:nvPr/>
        </p:nvGrpSpPr>
        <p:grpSpPr>
          <a:xfrm rot="0">
            <a:off x="1667904" y="1105920"/>
            <a:ext cx="7497984" cy="6008006"/>
            <a:chOff x="0" y="0"/>
            <a:chExt cx="8940544" cy="7163904"/>
          </a:xfrm>
        </p:grpSpPr>
        <p:sp>
          <p:nvSpPr>
            <p:cNvPr name="Freeform 20" id="20"/>
            <p:cNvSpPr/>
            <p:nvPr/>
          </p:nvSpPr>
          <p:spPr>
            <a:xfrm flipH="false" flipV="false" rot="0">
              <a:off x="0" y="0"/>
              <a:ext cx="8940546" cy="7163943"/>
            </a:xfrm>
            <a:custGeom>
              <a:avLst/>
              <a:gdLst/>
              <a:ahLst/>
              <a:cxnLst/>
              <a:rect r="r" b="b" t="t" l="l"/>
              <a:pathLst>
                <a:path h="7163943" w="8940546">
                  <a:moveTo>
                    <a:pt x="0" y="0"/>
                  </a:moveTo>
                  <a:lnTo>
                    <a:pt x="8940546" y="0"/>
                  </a:lnTo>
                  <a:lnTo>
                    <a:pt x="8940546" y="7163943"/>
                  </a:lnTo>
                  <a:lnTo>
                    <a:pt x="0" y="7163943"/>
                  </a:lnTo>
                  <a:lnTo>
                    <a:pt x="0" y="0"/>
                  </a:lnTo>
                  <a:close/>
                </a:path>
              </a:pathLst>
            </a:custGeom>
            <a:blipFill>
              <a:blip r:embed="rId4"/>
              <a:stretch>
                <a:fillRect l="0" t="-1" r="0" b="-1"/>
              </a:stretch>
            </a:blipFill>
          </p:spPr>
        </p:sp>
      </p:grpSp>
    </p:spTree>
  </p:cSld>
  <p:clrMapOvr>
    <a:masterClrMapping/>
  </p:clrMapOvr>
  <p:transition spd="fast">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DAGvXcXfdRI</dc:identifier>
  <dcterms:modified xsi:type="dcterms:W3CDTF">2011-08-01T06:04:30Z</dcterms:modified>
  <cp:revision>1</cp:revision>
  <dc:title>Узбекистон_тарихи_БРОНЗА_ДАВРИ_АҲОЛИСИ</dc:title>
</cp:coreProperties>
</file>