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Anton" pitchFamily="2" charset="0"/>
      <p:regular r:id="rId13"/>
    </p:embeddedFont>
    <p:embeddedFont>
      <p:font typeface="Montserrat" panose="00000500000000000000" pitchFamily="2" charset="-52"/>
      <p:regular r:id="rId14"/>
    </p:embeddedFont>
    <p:embeddedFont>
      <p:font typeface="Montserrat Bold" panose="00000800000000000000" charset="-52"/>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F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uldashev Asilbek" userId="149e4c6aa8d06baa" providerId="LiveId" clId="{9978F647-12DA-4006-BDE1-94426D4E68CE}"/>
    <pc:docChg chg="custSel modSld">
      <pc:chgData name="Yuldashev Asilbek" userId="149e4c6aa8d06baa" providerId="LiveId" clId="{9978F647-12DA-4006-BDE1-94426D4E68CE}" dt="2025-10-02T13:43:36.612" v="0" actId="478"/>
      <pc:docMkLst>
        <pc:docMk/>
      </pc:docMkLst>
      <pc:sldChg chg="delSp mod">
        <pc:chgData name="Yuldashev Asilbek" userId="149e4c6aa8d06baa" providerId="LiveId" clId="{9978F647-12DA-4006-BDE1-94426D4E68CE}" dt="2025-10-02T13:43:36.612" v="0" actId="478"/>
        <pc:sldMkLst>
          <pc:docMk/>
          <pc:sldMk cId="0" sldId="256"/>
        </pc:sldMkLst>
        <pc:spChg chg="del">
          <ac:chgData name="Yuldashev Asilbek" userId="149e4c6aa8d06baa" providerId="LiveId" clId="{9978F647-12DA-4006-BDE1-94426D4E68CE}" dt="2025-10-02T13:43:36.612" v="0" actId="478"/>
          <ac:spMkLst>
            <pc:docMk/>
            <pc:sldMk cId="0" sldId="256"/>
            <ac:spMk id="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659D5E-4DF1-4300-957B-07B675FBD243}" type="datetimeFigureOut">
              <a:rPr lang="ru-RU" smtClean="0"/>
              <a:t>02.10.2025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CF782C-0448-468C-A942-BB30A9BC2435}" type="slidenum">
              <a:rPr lang="ru-RU" smtClean="0"/>
              <a:t>‹#›</a:t>
            </a:fld>
            <a:endParaRPr lang="ru-RU"/>
          </a:p>
        </p:txBody>
      </p:sp>
    </p:spTree>
    <p:extLst>
      <p:ext uri="{BB962C8B-B14F-4D97-AF65-F5344CB8AC3E}">
        <p14:creationId xmlns:p14="http://schemas.microsoft.com/office/powerpoint/2010/main" val="3574004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7CF782C-0448-468C-A942-BB30A9BC2435}" type="slidenum">
              <a:rPr lang="ru-RU" smtClean="0"/>
              <a:t>1</a:t>
            </a:fld>
            <a:endParaRPr lang="ru-RU"/>
          </a:p>
        </p:txBody>
      </p:sp>
    </p:spTree>
    <p:extLst>
      <p:ext uri="{BB962C8B-B14F-4D97-AF65-F5344CB8AC3E}">
        <p14:creationId xmlns:p14="http://schemas.microsoft.com/office/powerpoint/2010/main" val="265552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FF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3300730" y="3238500"/>
            <a:ext cx="11686539" cy="1749425"/>
          </a:xfrm>
          <a:prstGeom prst="rect">
            <a:avLst/>
          </a:prstGeom>
        </p:spPr>
        <p:txBody>
          <a:bodyPr lIns="0" tIns="0" rIns="0" bIns="0" rtlCol="0" anchor="t">
            <a:spAutoFit/>
          </a:bodyPr>
          <a:lstStyle/>
          <a:p>
            <a:pPr algn="ctr">
              <a:lnSpc>
                <a:spcPts val="7000"/>
              </a:lnSpc>
              <a:spcBef>
                <a:spcPct val="0"/>
              </a:spcBef>
            </a:pPr>
            <a:r>
              <a:rPr lang="en-US" sz="5000" dirty="0">
                <a:latin typeface="Anton"/>
                <a:ea typeface="Anton"/>
                <a:cs typeface="Anton"/>
                <a:sym typeface="Anton"/>
              </a:rPr>
              <a:t>DEHQONCHILIK VA CHORVACHILIK KORXONALARIDA MOLIYAVIY HISOBOTLAR</a:t>
            </a:r>
          </a:p>
        </p:txBody>
      </p:sp>
      <p:sp>
        <p:nvSpPr>
          <p:cNvPr id="10" name="TextBox 10"/>
          <p:cNvSpPr txBox="1"/>
          <p:nvPr/>
        </p:nvSpPr>
        <p:spPr>
          <a:xfrm>
            <a:off x="4534226" y="1959155"/>
            <a:ext cx="9219548" cy="499047"/>
          </a:xfrm>
          <a:prstGeom prst="rect">
            <a:avLst/>
          </a:prstGeom>
        </p:spPr>
        <p:txBody>
          <a:bodyPr lIns="0" tIns="0" rIns="0" bIns="0" rtlCol="0" anchor="t">
            <a:spAutoFit/>
          </a:bodyPr>
          <a:lstStyle/>
          <a:p>
            <a:pPr algn="ctr">
              <a:lnSpc>
                <a:spcPts val="4200"/>
              </a:lnSpc>
              <a:spcBef>
                <a:spcPct val="0"/>
              </a:spcBef>
            </a:pPr>
            <a:r>
              <a:rPr lang="en-US" sz="3000" dirty="0" err="1">
                <a:latin typeface="Montserrat"/>
                <a:ea typeface="Montserrat"/>
                <a:cs typeface="Montserrat"/>
                <a:sym typeface="Montserrat"/>
              </a:rPr>
              <a:t>Boshqa</a:t>
            </a:r>
            <a:r>
              <a:rPr lang="en-US" sz="3000" dirty="0">
                <a:latin typeface="Montserrat"/>
                <a:ea typeface="Montserrat"/>
                <a:cs typeface="Montserrat"/>
                <a:sym typeface="Montserrat"/>
              </a:rPr>
              <a:t> </a:t>
            </a:r>
            <a:r>
              <a:rPr lang="en-US" sz="3000" dirty="0" err="1">
                <a:latin typeface="Montserrat"/>
                <a:ea typeface="Montserrat"/>
                <a:cs typeface="Montserrat"/>
                <a:sym typeface="Montserrat"/>
              </a:rPr>
              <a:t>tarmoqlarda</a:t>
            </a:r>
            <a:r>
              <a:rPr lang="en-US" sz="3000" dirty="0">
                <a:latin typeface="Montserrat"/>
                <a:ea typeface="Montserrat"/>
                <a:cs typeface="Montserrat"/>
                <a:sym typeface="Montserrat"/>
              </a:rPr>
              <a:t> </a:t>
            </a:r>
            <a:r>
              <a:rPr lang="en-US" sz="3000" dirty="0" err="1">
                <a:latin typeface="Montserrat"/>
                <a:ea typeface="Montserrat"/>
                <a:cs typeface="Montserrat"/>
                <a:sym typeface="Montserrat"/>
              </a:rPr>
              <a:t>Buxgalteriya</a:t>
            </a:r>
            <a:r>
              <a:rPr lang="en-US" sz="3000" dirty="0">
                <a:latin typeface="Montserrat"/>
                <a:ea typeface="Montserrat"/>
                <a:cs typeface="Montserrat"/>
                <a:sym typeface="Montserrat"/>
              </a:rPr>
              <a:t> </a:t>
            </a:r>
            <a:r>
              <a:rPr lang="en-US" sz="3000" dirty="0" err="1">
                <a:latin typeface="Montserrat"/>
                <a:ea typeface="Montserrat"/>
                <a:cs typeface="Montserrat"/>
                <a:sym typeface="Montserrat"/>
              </a:rPr>
              <a:t>hisobi</a:t>
            </a:r>
            <a:endParaRPr lang="en-US" sz="3000" dirty="0">
              <a:latin typeface="Montserrat"/>
              <a:ea typeface="Montserrat"/>
              <a:cs typeface="Montserrat"/>
              <a:sym typeface="Montserrat"/>
            </a:endParaRPr>
          </a:p>
        </p:txBody>
      </p:sp>
      <p:sp>
        <p:nvSpPr>
          <p:cNvPr id="16" name="TextBox 15">
            <a:extLst>
              <a:ext uri="{FF2B5EF4-FFF2-40B4-BE49-F238E27FC236}">
                <a16:creationId xmlns:a16="http://schemas.microsoft.com/office/drawing/2014/main" id="{718E4F2C-66A4-C7BE-116B-1EF6890B1E20}"/>
              </a:ext>
            </a:extLst>
          </p:cNvPr>
          <p:cNvSpPr txBox="1"/>
          <p:nvPr/>
        </p:nvSpPr>
        <p:spPr>
          <a:xfrm>
            <a:off x="1333500" y="694208"/>
            <a:ext cx="15621000" cy="861774"/>
          </a:xfrm>
          <a:prstGeom prst="rect">
            <a:avLst/>
          </a:prstGeom>
          <a:noFill/>
        </p:spPr>
        <p:txBody>
          <a:bodyPr wrap="square" rtlCol="0">
            <a:spAutoFit/>
          </a:bodyPr>
          <a:lstStyle/>
          <a:p>
            <a:pPr algn="ctr"/>
            <a:r>
              <a:rPr lang="en-US" sz="5000" dirty="0">
                <a:latin typeface="Montserrat" panose="00000500000000000000" pitchFamily="2" charset="-52"/>
                <a:ea typeface="MS Gothic" panose="020B0609070205080204" pitchFamily="49" charset="-128"/>
              </a:rPr>
              <a:t>Toshkent </a:t>
            </a:r>
            <a:r>
              <a:rPr lang="en-US" sz="5000" dirty="0" err="1">
                <a:latin typeface="Montserrat" panose="00000500000000000000" pitchFamily="2" charset="-52"/>
                <a:ea typeface="MS Gothic" panose="020B0609070205080204" pitchFamily="49" charset="-128"/>
              </a:rPr>
              <a:t>davlat</a:t>
            </a:r>
            <a:r>
              <a:rPr lang="en-US" sz="5000" dirty="0">
                <a:latin typeface="Montserrat" panose="00000500000000000000" pitchFamily="2" charset="-52"/>
                <a:ea typeface="MS Gothic" panose="020B0609070205080204" pitchFamily="49" charset="-128"/>
              </a:rPr>
              <a:t> </a:t>
            </a:r>
            <a:r>
              <a:rPr lang="en-US" sz="5000" dirty="0" err="1">
                <a:latin typeface="Montserrat" panose="00000500000000000000" pitchFamily="2" charset="-52"/>
                <a:ea typeface="MS Gothic" panose="020B0609070205080204" pitchFamily="49" charset="-128"/>
              </a:rPr>
              <a:t>iqtisodiyot</a:t>
            </a:r>
            <a:r>
              <a:rPr lang="en-US" sz="5000" dirty="0">
                <a:latin typeface="Montserrat" panose="00000500000000000000" pitchFamily="2" charset="-52"/>
                <a:ea typeface="MS Gothic" panose="020B0609070205080204" pitchFamily="49" charset="-128"/>
              </a:rPr>
              <a:t> </a:t>
            </a:r>
            <a:r>
              <a:rPr lang="en-US" sz="5000" dirty="0" err="1">
                <a:latin typeface="Montserrat" panose="00000500000000000000" pitchFamily="2" charset="-52"/>
                <a:ea typeface="MS Gothic" panose="020B0609070205080204" pitchFamily="49" charset="-128"/>
              </a:rPr>
              <a:t>universiteti</a:t>
            </a:r>
            <a:endParaRPr lang="ru-RU" sz="5000" dirty="0">
              <a:latin typeface="Montserrat" panose="00000500000000000000" pitchFamily="2" charset="-52"/>
              <a:ea typeface="MS Gothic" panose="020B0609070205080204" pitchFamily="49" charset="-128"/>
            </a:endParaRPr>
          </a:p>
        </p:txBody>
      </p:sp>
      <p:pic>
        <p:nvPicPr>
          <p:cNvPr id="7170" name="Picture 2" descr="Yangiyo'l tumani qishloq xo'jaligi mahsulotlari raqamlarda">
            <a:extLst>
              <a:ext uri="{FF2B5EF4-FFF2-40B4-BE49-F238E27FC236}">
                <a16:creationId xmlns:a16="http://schemas.microsoft.com/office/drawing/2014/main" id="{03F8072A-03D6-958B-B8A2-72D0E835CD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5300087"/>
            <a:ext cx="4967287" cy="37206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3463614" y="3165887"/>
            <a:ext cx="11686539" cy="3479801"/>
          </a:xfrm>
          <a:prstGeom prst="rect">
            <a:avLst/>
          </a:prstGeom>
        </p:spPr>
        <p:txBody>
          <a:bodyPr lIns="0" tIns="0" rIns="0" bIns="0" rtlCol="0" anchor="t">
            <a:spAutoFit/>
          </a:bodyPr>
          <a:lstStyle/>
          <a:p>
            <a:pPr algn="ctr">
              <a:lnSpc>
                <a:spcPts val="13999"/>
              </a:lnSpc>
              <a:spcBef>
                <a:spcPct val="0"/>
              </a:spcBef>
            </a:pPr>
            <a:r>
              <a:rPr lang="en-US" sz="9999">
                <a:solidFill>
                  <a:srgbClr val="FFFFFF"/>
                </a:solidFill>
                <a:latin typeface="Anton"/>
                <a:ea typeface="Anton"/>
                <a:cs typeface="Anton"/>
                <a:sym typeface="Anton"/>
              </a:rPr>
              <a:t>E’TIBORINGIZ UCHUN RAXMAT</a:t>
            </a:r>
          </a:p>
        </p:txBody>
      </p:sp>
      <p:sp>
        <p:nvSpPr>
          <p:cNvPr id="7" name="TextBox 7"/>
          <p:cNvSpPr txBox="1"/>
          <p:nvPr/>
        </p:nvSpPr>
        <p:spPr>
          <a:xfrm rot="5400000">
            <a:off x="17467754" y="4854250"/>
            <a:ext cx="1253277" cy="264206"/>
          </a:xfrm>
          <a:prstGeom prst="rect">
            <a:avLst/>
          </a:prstGeom>
        </p:spPr>
        <p:txBody>
          <a:bodyPr lIns="0" tIns="0" rIns="0" bIns="0" rtlCol="0" anchor="t">
            <a:spAutoFit/>
          </a:bodyPr>
          <a:lstStyle/>
          <a:p>
            <a:pPr algn="ctr">
              <a:lnSpc>
                <a:spcPts val="2237"/>
              </a:lnSpc>
              <a:spcBef>
                <a:spcPct val="0"/>
              </a:spcBef>
            </a:pPr>
            <a:r>
              <a:rPr lang="en-US" sz="1598" b="1">
                <a:solidFill>
                  <a:srgbClr val="000000"/>
                </a:solidFill>
                <a:latin typeface="Montserrat Bold"/>
                <a:ea typeface="Montserrat Bold"/>
                <a:cs typeface="Montserrat Bold"/>
                <a:sym typeface="Montserrat Bold"/>
              </a:rPr>
              <a:t>PAGE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767912" y="1028700"/>
            <a:ext cx="5491388" cy="8229600"/>
          </a:xfrm>
          <a:custGeom>
            <a:avLst/>
            <a:gdLst/>
            <a:ahLst/>
            <a:cxnLst/>
            <a:rect l="l" t="t" r="r" b="b"/>
            <a:pathLst>
              <a:path w="5491388" h="8229600">
                <a:moveTo>
                  <a:pt x="0" y="0"/>
                </a:moveTo>
                <a:lnTo>
                  <a:pt x="5491388" y="0"/>
                </a:lnTo>
                <a:lnTo>
                  <a:pt x="5491388" y="8229600"/>
                </a:lnTo>
                <a:lnTo>
                  <a:pt x="0" y="8229600"/>
                </a:lnTo>
                <a:lnTo>
                  <a:pt x="0" y="0"/>
                </a:lnTo>
                <a:close/>
              </a:path>
            </a:pathLst>
          </a:custGeom>
          <a:blipFill>
            <a:blip r:embed="rId2"/>
            <a:stretch>
              <a:fillRect/>
            </a:stretch>
          </a:blipFill>
        </p:spPr>
      </p:sp>
      <p:sp>
        <p:nvSpPr>
          <p:cNvPr id="3" name="TextBox 3"/>
          <p:cNvSpPr txBox="1"/>
          <p:nvPr/>
        </p:nvSpPr>
        <p:spPr>
          <a:xfrm>
            <a:off x="5440954" y="1629731"/>
            <a:ext cx="1493246" cy="514350"/>
          </a:xfrm>
          <a:prstGeom prst="rect">
            <a:avLst/>
          </a:prstGeom>
        </p:spPr>
        <p:txBody>
          <a:bodyPr wrap="square" lIns="0" tIns="0" rIns="0" bIns="0" rtlCol="0" anchor="t">
            <a:spAutoFit/>
          </a:bodyPr>
          <a:lstStyle/>
          <a:p>
            <a:pPr algn="ctr">
              <a:lnSpc>
                <a:spcPts val="4200"/>
              </a:lnSpc>
              <a:spcBef>
                <a:spcPct val="0"/>
              </a:spcBef>
            </a:pPr>
            <a:r>
              <a:rPr lang="en-US" sz="3000" b="1" spc="408" dirty="0">
                <a:solidFill>
                  <a:srgbClr val="000000"/>
                </a:solidFill>
                <a:latin typeface="Montserrat Bold"/>
                <a:ea typeface="Montserrat Bold"/>
                <a:cs typeface="Montserrat Bold"/>
                <a:sym typeface="Montserrat Bold"/>
              </a:rPr>
              <a:t>REJA</a:t>
            </a:r>
          </a:p>
        </p:txBody>
      </p:sp>
      <p:sp>
        <p:nvSpPr>
          <p:cNvPr id="4" name="TextBox 4"/>
          <p:cNvSpPr txBox="1"/>
          <p:nvPr/>
        </p:nvSpPr>
        <p:spPr>
          <a:xfrm>
            <a:off x="626478" y="4342696"/>
            <a:ext cx="10864225" cy="2165350"/>
          </a:xfrm>
          <a:prstGeom prst="rect">
            <a:avLst/>
          </a:prstGeom>
        </p:spPr>
        <p:txBody>
          <a:bodyPr lIns="0" tIns="0" rIns="0" bIns="0" rtlCol="0" anchor="t">
            <a:spAutoFit/>
          </a:bodyPr>
          <a:lstStyle/>
          <a:p>
            <a:pPr algn="ctr">
              <a:lnSpc>
                <a:spcPts val="3499"/>
              </a:lnSpc>
            </a:pPr>
            <a:r>
              <a:rPr lang="en-US" sz="2499" b="1" spc="339">
                <a:solidFill>
                  <a:srgbClr val="000000"/>
                </a:solidFill>
                <a:latin typeface="Montserrat Bold"/>
                <a:ea typeface="Montserrat Bold"/>
                <a:cs typeface="Montserrat Bold"/>
                <a:sym typeface="Montserrat Bold"/>
              </a:rPr>
              <a:t>1.DEHQONCHILIK KORXONALARIDA MOLIYAVIY HISOBOT </a:t>
            </a:r>
          </a:p>
          <a:p>
            <a:pPr algn="ctr">
              <a:lnSpc>
                <a:spcPts val="3499"/>
              </a:lnSpc>
            </a:pPr>
            <a:endParaRPr lang="en-US" sz="2499" b="1" spc="339">
              <a:solidFill>
                <a:srgbClr val="000000"/>
              </a:solidFill>
              <a:latin typeface="Montserrat Bold"/>
              <a:ea typeface="Montserrat Bold"/>
              <a:cs typeface="Montserrat Bold"/>
              <a:sym typeface="Montserrat Bold"/>
            </a:endParaRPr>
          </a:p>
          <a:p>
            <a:pPr algn="ctr">
              <a:lnSpc>
                <a:spcPts val="3499"/>
              </a:lnSpc>
              <a:spcBef>
                <a:spcPct val="0"/>
              </a:spcBef>
            </a:pPr>
            <a:r>
              <a:rPr lang="en-US" sz="2499" b="1" spc="339">
                <a:solidFill>
                  <a:srgbClr val="000000"/>
                </a:solidFill>
                <a:latin typeface="Montserrat Bold"/>
                <a:ea typeface="Montserrat Bold"/>
                <a:cs typeface="Montserrat Bold"/>
                <a:sym typeface="Montserrat Bold"/>
              </a:rPr>
              <a:t>2.CHORVACHILIK KORXONALARIDA MOLIYAVIY HISOBOT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446962" y="923925"/>
            <a:ext cx="13394077" cy="863600"/>
          </a:xfrm>
          <a:prstGeom prst="rect">
            <a:avLst/>
          </a:prstGeom>
        </p:spPr>
        <p:txBody>
          <a:bodyPr lIns="0" tIns="0" rIns="0" bIns="0" rtlCol="0" anchor="t">
            <a:spAutoFit/>
          </a:bodyPr>
          <a:lstStyle/>
          <a:p>
            <a:pPr algn="ctr">
              <a:lnSpc>
                <a:spcPts val="7000"/>
              </a:lnSpc>
              <a:spcBef>
                <a:spcPct val="0"/>
              </a:spcBef>
            </a:pPr>
            <a:r>
              <a:rPr lang="en-US" sz="5000">
                <a:solidFill>
                  <a:srgbClr val="14321A"/>
                </a:solidFill>
                <a:latin typeface="Anton"/>
                <a:ea typeface="Anton"/>
                <a:cs typeface="Anton"/>
                <a:sym typeface="Anton"/>
              </a:rPr>
              <a:t>MOLIYAVIY HISOBOT SHAKLLARI</a:t>
            </a:r>
          </a:p>
        </p:txBody>
      </p:sp>
      <p:sp>
        <p:nvSpPr>
          <p:cNvPr id="9" name="TextBox 9"/>
          <p:cNvSpPr txBox="1"/>
          <p:nvPr/>
        </p:nvSpPr>
        <p:spPr>
          <a:xfrm>
            <a:off x="865387" y="6037025"/>
            <a:ext cx="16557226" cy="3449955"/>
          </a:xfrm>
          <a:prstGeom prst="rect">
            <a:avLst/>
          </a:prstGeom>
        </p:spPr>
        <p:txBody>
          <a:bodyPr lIns="0" tIns="0" rIns="0" bIns="0" rtlCol="0" anchor="t">
            <a:spAutoFit/>
          </a:bodyPr>
          <a:lstStyle/>
          <a:p>
            <a:pPr algn="ctr">
              <a:lnSpc>
                <a:spcPts val="2520"/>
              </a:lnSpc>
              <a:spcBef>
                <a:spcPct val="0"/>
              </a:spcBef>
            </a:pPr>
            <a:r>
              <a:rPr lang="en-US" sz="1800" b="1" spc="244">
                <a:solidFill>
                  <a:srgbClr val="14321A"/>
                </a:solidFill>
                <a:latin typeface="Montserrat Bold"/>
                <a:ea typeface="Montserrat Bold"/>
                <a:cs typeface="Montserrat Bold"/>
                <a:sym typeface="Montserrat Bold"/>
              </a:rPr>
              <a:t>1-SHAKL – BUXGALTERIYA BALANSI</a:t>
            </a:r>
          </a:p>
          <a:p>
            <a:pPr algn="ctr">
              <a:lnSpc>
                <a:spcPts val="2520"/>
              </a:lnSpc>
              <a:spcBef>
                <a:spcPct val="0"/>
              </a:spcBef>
            </a:pPr>
            <a:r>
              <a:rPr lang="en-US" sz="1800" b="1" spc="244">
                <a:solidFill>
                  <a:srgbClr val="14321A"/>
                </a:solidFill>
                <a:latin typeface="Montserrat Bold"/>
                <a:ea typeface="Montserrat Bold"/>
                <a:cs typeface="Montserrat Bold"/>
                <a:sym typeface="Montserrat Bold"/>
              </a:rPr>
              <a:t>KORXONA AKTIVLARI, MAJBURIYATLARI VA KAPITALI AKS ETTIRILADI.</a:t>
            </a:r>
          </a:p>
          <a:p>
            <a:pPr algn="ctr">
              <a:lnSpc>
                <a:spcPts val="2520"/>
              </a:lnSpc>
              <a:spcBef>
                <a:spcPct val="0"/>
              </a:spcBef>
            </a:pPr>
            <a:r>
              <a:rPr lang="en-US" sz="1800" b="1" spc="244">
                <a:solidFill>
                  <a:srgbClr val="14321A"/>
                </a:solidFill>
                <a:latin typeface="Montserrat Bold"/>
                <a:ea typeface="Montserrat Bold"/>
                <a:cs typeface="Montserrat Bold"/>
                <a:sym typeface="Montserrat Bold"/>
              </a:rPr>
              <a:t>2-SHAKL – MOLIYAVIY NATIJALAR TO‘G‘RISIDA HISOBOT</a:t>
            </a:r>
          </a:p>
          <a:p>
            <a:pPr algn="ctr">
              <a:lnSpc>
                <a:spcPts val="2520"/>
              </a:lnSpc>
              <a:spcBef>
                <a:spcPct val="0"/>
              </a:spcBef>
            </a:pPr>
            <a:r>
              <a:rPr lang="en-US" sz="1800" b="1" spc="244">
                <a:solidFill>
                  <a:srgbClr val="14321A"/>
                </a:solidFill>
                <a:latin typeface="Montserrat Bold"/>
                <a:ea typeface="Montserrat Bold"/>
                <a:cs typeface="Montserrat Bold"/>
                <a:sym typeface="Montserrat Bold"/>
              </a:rPr>
              <a:t>DAROMADLAR, XARAJATLAR VA SOF FOYDA (ZARAR) KO‘RSATILADI.</a:t>
            </a:r>
          </a:p>
          <a:p>
            <a:pPr algn="ctr">
              <a:lnSpc>
                <a:spcPts val="2520"/>
              </a:lnSpc>
              <a:spcBef>
                <a:spcPct val="0"/>
              </a:spcBef>
            </a:pPr>
            <a:r>
              <a:rPr lang="en-US" sz="1800" b="1" spc="244">
                <a:solidFill>
                  <a:srgbClr val="14321A"/>
                </a:solidFill>
                <a:latin typeface="Montserrat Bold"/>
                <a:ea typeface="Montserrat Bold"/>
                <a:cs typeface="Montserrat Bold"/>
                <a:sym typeface="Montserrat Bold"/>
              </a:rPr>
              <a:t>3-SHAKL – PUL OQIMLARI TO‘G‘RISIDA HISOBOT</a:t>
            </a:r>
          </a:p>
          <a:p>
            <a:pPr algn="ctr">
              <a:lnSpc>
                <a:spcPts val="2520"/>
              </a:lnSpc>
              <a:spcBef>
                <a:spcPct val="0"/>
              </a:spcBef>
            </a:pPr>
            <a:r>
              <a:rPr lang="en-US" sz="1800" b="1" spc="244">
                <a:solidFill>
                  <a:srgbClr val="14321A"/>
                </a:solidFill>
                <a:latin typeface="Montserrat Bold"/>
                <a:ea typeface="Montserrat Bold"/>
                <a:cs typeface="Montserrat Bold"/>
                <a:sym typeface="Montserrat Bold"/>
              </a:rPr>
              <a:t>OPERATSION, INVESTITSION VA MOLIYAVIY FAOLIYAT BO‘YICHA PUL MABLAG‘LARI HARAKATI KO‘RSATILADI.</a:t>
            </a:r>
          </a:p>
          <a:p>
            <a:pPr algn="ctr">
              <a:lnSpc>
                <a:spcPts val="2520"/>
              </a:lnSpc>
              <a:spcBef>
                <a:spcPct val="0"/>
              </a:spcBef>
            </a:pPr>
            <a:r>
              <a:rPr lang="en-US" sz="1800" b="1" spc="244">
                <a:solidFill>
                  <a:srgbClr val="14321A"/>
                </a:solidFill>
                <a:latin typeface="Montserrat Bold"/>
                <a:ea typeface="Montserrat Bold"/>
                <a:cs typeface="Montserrat Bold"/>
                <a:sym typeface="Montserrat Bold"/>
              </a:rPr>
              <a:t>4-SHAKL – O‘Z KAPITALIDAGI O‘ZGARISHLAR TO‘G‘RISIDA HISOBOT</a:t>
            </a:r>
          </a:p>
          <a:p>
            <a:pPr algn="ctr">
              <a:lnSpc>
                <a:spcPts val="2520"/>
              </a:lnSpc>
              <a:spcBef>
                <a:spcPct val="0"/>
              </a:spcBef>
            </a:pPr>
            <a:r>
              <a:rPr lang="en-US" sz="1800" b="1" spc="244">
                <a:solidFill>
                  <a:srgbClr val="14321A"/>
                </a:solidFill>
                <a:latin typeface="Montserrat Bold"/>
                <a:ea typeface="Montserrat Bold"/>
                <a:cs typeface="Montserrat Bold"/>
                <a:sym typeface="Montserrat Bold"/>
              </a:rPr>
              <a:t>USTAV KAPITALI, QO‘SHIMCHA KAPITAL, TAQSIMLANMAGAN FOYDA VA BOSHQA KAPITAL ELEMENTLARI DINAMIKASI AKS ETTIRILADI.</a:t>
            </a:r>
          </a:p>
          <a:p>
            <a:pPr algn="ctr">
              <a:lnSpc>
                <a:spcPts val="2520"/>
              </a:lnSpc>
              <a:spcBef>
                <a:spcPct val="0"/>
              </a:spcBef>
            </a:pPr>
            <a:r>
              <a:rPr lang="en-US" sz="1800" b="1" spc="244">
                <a:solidFill>
                  <a:srgbClr val="14321A"/>
                </a:solidFill>
                <a:latin typeface="Montserrat Bold"/>
                <a:ea typeface="Montserrat Bold"/>
                <a:cs typeface="Montserrat Bold"/>
                <a:sym typeface="Montserrat Bold"/>
              </a:rPr>
              <a:t>MOLIYAVIY HISOBOTLARGA IZOHLAR (TUSHUNTIRISH XATI)</a:t>
            </a:r>
          </a:p>
          <a:p>
            <a:pPr algn="ctr">
              <a:lnSpc>
                <a:spcPts val="2520"/>
              </a:lnSpc>
              <a:spcBef>
                <a:spcPct val="0"/>
              </a:spcBef>
            </a:pPr>
            <a:r>
              <a:rPr lang="en-US" sz="1800" b="1" spc="244">
                <a:solidFill>
                  <a:srgbClr val="14321A"/>
                </a:solidFill>
                <a:latin typeface="Montserrat Bold"/>
                <a:ea typeface="Montserrat Bold"/>
                <a:cs typeface="Montserrat Bold"/>
                <a:sym typeface="Montserrat Bold"/>
              </a:rPr>
              <a:t>HISOBOT SHAKLLARIDAGI MA’LUMOTLARNI KENGAYTIRIB TUSHUNTIRISH UCHUN QO‘SHIMCHA HUJJAT.</a:t>
            </a:r>
          </a:p>
        </p:txBody>
      </p:sp>
      <p:pic>
        <p:nvPicPr>
          <p:cNvPr id="2050" name="Picture 2" descr="moliyaviy hisobotni qaysi qoidalar ...">
            <a:extLst>
              <a:ext uri="{FF2B5EF4-FFF2-40B4-BE49-F238E27FC236}">
                <a16:creationId xmlns:a16="http://schemas.microsoft.com/office/drawing/2014/main" id="{2A242F84-9640-F695-E055-0AF5749CC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9806" y="1967622"/>
            <a:ext cx="6148388" cy="38671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rot="5400000">
            <a:off x="17467754" y="4854250"/>
            <a:ext cx="1253277" cy="264206"/>
          </a:xfrm>
          <a:prstGeom prst="rect">
            <a:avLst/>
          </a:prstGeom>
        </p:spPr>
        <p:txBody>
          <a:bodyPr lIns="0" tIns="0" rIns="0" bIns="0" rtlCol="0" anchor="t">
            <a:spAutoFit/>
          </a:bodyPr>
          <a:lstStyle/>
          <a:p>
            <a:pPr algn="ctr">
              <a:lnSpc>
                <a:spcPts val="2237"/>
              </a:lnSpc>
              <a:spcBef>
                <a:spcPct val="0"/>
              </a:spcBef>
            </a:pPr>
            <a:r>
              <a:rPr lang="en-US" sz="1598" b="1">
                <a:solidFill>
                  <a:srgbClr val="F5FFF6"/>
                </a:solidFill>
                <a:latin typeface="Montserrat Bold"/>
                <a:ea typeface="Montserrat Bold"/>
                <a:cs typeface="Montserrat Bold"/>
                <a:sym typeface="Montserrat Bold"/>
              </a:rPr>
              <a:t>PAGE 4</a:t>
            </a:r>
          </a:p>
        </p:txBody>
      </p:sp>
      <p:grpSp>
        <p:nvGrpSpPr>
          <p:cNvPr id="7" name="Group 7"/>
          <p:cNvGrpSpPr/>
          <p:nvPr/>
        </p:nvGrpSpPr>
        <p:grpSpPr>
          <a:xfrm>
            <a:off x="1499565" y="1700277"/>
            <a:ext cx="9225475" cy="6708418"/>
            <a:chOff x="0" y="0"/>
            <a:chExt cx="2429755" cy="1766826"/>
          </a:xfrm>
        </p:grpSpPr>
        <p:sp>
          <p:nvSpPr>
            <p:cNvPr id="8" name="Freeform 8"/>
            <p:cNvSpPr/>
            <p:nvPr/>
          </p:nvSpPr>
          <p:spPr>
            <a:xfrm>
              <a:off x="0" y="0"/>
              <a:ext cx="2429755" cy="1766826"/>
            </a:xfrm>
            <a:custGeom>
              <a:avLst/>
              <a:gdLst/>
              <a:ahLst/>
              <a:cxnLst/>
              <a:rect l="l" t="t" r="r" b="b"/>
              <a:pathLst>
                <a:path w="2429755" h="1766826">
                  <a:moveTo>
                    <a:pt x="25176" y="0"/>
                  </a:moveTo>
                  <a:lnTo>
                    <a:pt x="2404579" y="0"/>
                  </a:lnTo>
                  <a:cubicBezTo>
                    <a:pt x="2418483" y="0"/>
                    <a:pt x="2429755" y="11272"/>
                    <a:pt x="2429755" y="25176"/>
                  </a:cubicBezTo>
                  <a:lnTo>
                    <a:pt x="2429755" y="1741650"/>
                  </a:lnTo>
                  <a:cubicBezTo>
                    <a:pt x="2429755" y="1755554"/>
                    <a:pt x="2418483" y="1766826"/>
                    <a:pt x="2404579" y="1766826"/>
                  </a:cubicBezTo>
                  <a:lnTo>
                    <a:pt x="25176" y="1766826"/>
                  </a:lnTo>
                  <a:cubicBezTo>
                    <a:pt x="11272" y="1766826"/>
                    <a:pt x="0" y="1755554"/>
                    <a:pt x="0" y="1741650"/>
                  </a:cubicBezTo>
                  <a:lnTo>
                    <a:pt x="0" y="25176"/>
                  </a:lnTo>
                  <a:cubicBezTo>
                    <a:pt x="0" y="11272"/>
                    <a:pt x="11272" y="0"/>
                    <a:pt x="25176" y="0"/>
                  </a:cubicBezTo>
                  <a:close/>
                </a:path>
              </a:pathLst>
            </a:custGeom>
            <a:solidFill>
              <a:srgbClr val="3A5C32"/>
            </a:solidFill>
            <a:ln w="19050" cap="rnd">
              <a:solidFill>
                <a:srgbClr val="000000"/>
              </a:solidFill>
              <a:prstDash val="solid"/>
              <a:round/>
            </a:ln>
          </p:spPr>
        </p:sp>
        <p:sp>
          <p:nvSpPr>
            <p:cNvPr id="9" name="TextBox 9"/>
            <p:cNvSpPr txBox="1"/>
            <p:nvPr/>
          </p:nvSpPr>
          <p:spPr>
            <a:xfrm>
              <a:off x="0" y="-57150"/>
              <a:ext cx="2429755" cy="1823976"/>
            </a:xfrm>
            <a:prstGeom prst="rect">
              <a:avLst/>
            </a:prstGeom>
          </p:spPr>
          <p:txBody>
            <a:bodyPr lIns="50800" tIns="50800" rIns="50800" bIns="50800" rtlCol="0" anchor="ctr"/>
            <a:lstStyle/>
            <a:p>
              <a:pPr algn="ctr">
                <a:lnSpc>
                  <a:spcPts val="3326"/>
                </a:lnSpc>
              </a:pPr>
              <a:endParaRPr/>
            </a:p>
          </p:txBody>
        </p:sp>
      </p:grpSp>
      <p:grpSp>
        <p:nvGrpSpPr>
          <p:cNvPr id="10" name="Group 10"/>
          <p:cNvGrpSpPr/>
          <p:nvPr/>
        </p:nvGrpSpPr>
        <p:grpSpPr>
          <a:xfrm>
            <a:off x="9887073" y="1869891"/>
            <a:ext cx="7108183" cy="6281055"/>
            <a:chOff x="0" y="0"/>
            <a:chExt cx="1101244" cy="973100"/>
          </a:xfrm>
        </p:grpSpPr>
        <p:sp>
          <p:nvSpPr>
            <p:cNvPr id="11" name="Freeform 11"/>
            <p:cNvSpPr/>
            <p:nvPr/>
          </p:nvSpPr>
          <p:spPr>
            <a:xfrm>
              <a:off x="0" y="0"/>
              <a:ext cx="1101244" cy="973100"/>
            </a:xfrm>
            <a:custGeom>
              <a:avLst/>
              <a:gdLst/>
              <a:ahLst/>
              <a:cxnLst/>
              <a:rect l="l" t="t" r="r" b="b"/>
              <a:pathLst>
                <a:path w="1101244" h="973100">
                  <a:moveTo>
                    <a:pt x="27229" y="0"/>
                  </a:moveTo>
                  <a:lnTo>
                    <a:pt x="1074015" y="0"/>
                  </a:lnTo>
                  <a:cubicBezTo>
                    <a:pt x="1081236" y="0"/>
                    <a:pt x="1088162" y="2869"/>
                    <a:pt x="1093268" y="7975"/>
                  </a:cubicBezTo>
                  <a:cubicBezTo>
                    <a:pt x="1098375" y="13082"/>
                    <a:pt x="1101244" y="20007"/>
                    <a:pt x="1101244" y="27229"/>
                  </a:cubicBezTo>
                  <a:lnTo>
                    <a:pt x="1101244" y="945871"/>
                  </a:lnTo>
                  <a:cubicBezTo>
                    <a:pt x="1101244" y="953093"/>
                    <a:pt x="1098375" y="960018"/>
                    <a:pt x="1093268" y="965125"/>
                  </a:cubicBezTo>
                  <a:cubicBezTo>
                    <a:pt x="1088162" y="970231"/>
                    <a:pt x="1081236" y="973100"/>
                    <a:pt x="1074015" y="973100"/>
                  </a:cubicBezTo>
                  <a:lnTo>
                    <a:pt x="27229" y="973100"/>
                  </a:lnTo>
                  <a:cubicBezTo>
                    <a:pt x="20007" y="973100"/>
                    <a:pt x="13082" y="970231"/>
                    <a:pt x="7975" y="965125"/>
                  </a:cubicBezTo>
                  <a:cubicBezTo>
                    <a:pt x="2869" y="960018"/>
                    <a:pt x="0" y="953093"/>
                    <a:pt x="0" y="945871"/>
                  </a:cubicBezTo>
                  <a:lnTo>
                    <a:pt x="0" y="27229"/>
                  </a:lnTo>
                  <a:cubicBezTo>
                    <a:pt x="0" y="20007"/>
                    <a:pt x="2869" y="13082"/>
                    <a:pt x="7975" y="7975"/>
                  </a:cubicBezTo>
                  <a:cubicBezTo>
                    <a:pt x="13082" y="2869"/>
                    <a:pt x="20007" y="0"/>
                    <a:pt x="27229" y="0"/>
                  </a:cubicBezTo>
                  <a:close/>
                </a:path>
              </a:pathLst>
            </a:custGeom>
            <a:blipFill>
              <a:blip r:embed="rId2"/>
              <a:stretch>
                <a:fillRect l="-16272" r="-16272"/>
              </a:stretch>
            </a:blipFill>
          </p:spPr>
        </p:sp>
      </p:grpSp>
      <p:sp>
        <p:nvSpPr>
          <p:cNvPr id="12" name="TextBox 12"/>
          <p:cNvSpPr txBox="1"/>
          <p:nvPr/>
        </p:nvSpPr>
        <p:spPr>
          <a:xfrm>
            <a:off x="2132306" y="1912953"/>
            <a:ext cx="7362104" cy="6108700"/>
          </a:xfrm>
          <a:prstGeom prst="rect">
            <a:avLst/>
          </a:prstGeom>
        </p:spPr>
        <p:txBody>
          <a:bodyPr lIns="0" tIns="0" rIns="0" bIns="0" rtlCol="0" anchor="t">
            <a:spAutoFit/>
          </a:bodyPr>
          <a:lstStyle/>
          <a:p>
            <a:pPr algn="l">
              <a:lnSpc>
                <a:spcPts val="3499"/>
              </a:lnSpc>
            </a:pPr>
            <a:r>
              <a:rPr lang="en-US" sz="2499">
                <a:solidFill>
                  <a:srgbClr val="F5FFF6"/>
                </a:solidFill>
                <a:latin typeface="Montserrat"/>
                <a:ea typeface="Montserrat"/>
                <a:cs typeface="Montserrat"/>
                <a:sym typeface="Montserrat"/>
              </a:rPr>
              <a:t>Dehqonchilik - bu moddiy ishlab chiqarish bo‘lib, o‘z ichiga quyidagi jarayonlarni oladi</a:t>
            </a:r>
          </a:p>
          <a:p>
            <a:pPr algn="l">
              <a:lnSpc>
                <a:spcPts val="3499"/>
              </a:lnSpc>
            </a:pPr>
            <a:endParaRPr lang="en-US" sz="2499">
              <a:solidFill>
                <a:srgbClr val="F5FFF6"/>
              </a:solidFill>
              <a:latin typeface="Montserrat"/>
              <a:ea typeface="Montserrat"/>
              <a:cs typeface="Montserrat"/>
              <a:sym typeface="Montserrat"/>
            </a:endParaRPr>
          </a:p>
          <a:p>
            <a:pPr algn="l">
              <a:lnSpc>
                <a:spcPts val="3499"/>
              </a:lnSpc>
            </a:pPr>
            <a:r>
              <a:rPr lang="en-US" sz="2499">
                <a:solidFill>
                  <a:srgbClr val="F5FFF6"/>
                </a:solidFill>
                <a:latin typeface="Montserrat"/>
                <a:ea typeface="Montserrat"/>
                <a:cs typeface="Montserrat"/>
                <a:sym typeface="Montserrat"/>
              </a:rPr>
              <a:t>Yerni ekishga tayyorlash – shudgorlash, zaxni qochirish, juyaklash va boshqalar;</a:t>
            </a:r>
          </a:p>
          <a:p>
            <a:pPr algn="l">
              <a:lnSpc>
                <a:spcPts val="3499"/>
              </a:lnSpc>
            </a:pPr>
            <a:endParaRPr lang="en-US" sz="2499">
              <a:solidFill>
                <a:srgbClr val="F5FFF6"/>
              </a:solidFill>
              <a:latin typeface="Montserrat"/>
              <a:ea typeface="Montserrat"/>
              <a:cs typeface="Montserrat"/>
              <a:sym typeface="Montserrat"/>
            </a:endParaRPr>
          </a:p>
          <a:p>
            <a:pPr algn="l">
              <a:lnSpc>
                <a:spcPts val="3499"/>
              </a:lnSpc>
            </a:pPr>
            <a:r>
              <a:rPr lang="en-US" sz="2499">
                <a:solidFill>
                  <a:srgbClr val="F5FFF6"/>
                </a:solidFill>
                <a:latin typeface="Montserrat"/>
                <a:ea typeface="Montserrat"/>
                <a:cs typeface="Montserrat"/>
                <a:sym typeface="Montserrat"/>
              </a:rPr>
              <a:t>Ekish – niholni O‘stirish, urug‘ni ekishga tayyorlash, uni qadash, baranalash;</a:t>
            </a:r>
          </a:p>
          <a:p>
            <a:pPr algn="l">
              <a:lnSpc>
                <a:spcPts val="3499"/>
              </a:lnSpc>
            </a:pPr>
            <a:endParaRPr lang="en-US" sz="2499">
              <a:solidFill>
                <a:srgbClr val="F5FFF6"/>
              </a:solidFill>
              <a:latin typeface="Montserrat"/>
              <a:ea typeface="Montserrat"/>
              <a:cs typeface="Montserrat"/>
              <a:sym typeface="Montserrat"/>
            </a:endParaRPr>
          </a:p>
          <a:p>
            <a:pPr algn="l">
              <a:lnSpc>
                <a:spcPts val="3499"/>
              </a:lnSpc>
            </a:pPr>
            <a:r>
              <a:rPr lang="en-US" sz="2499">
                <a:solidFill>
                  <a:srgbClr val="F5FFF6"/>
                </a:solidFill>
                <a:latin typeface="Montserrat"/>
                <a:ea typeface="Montserrat"/>
                <a:cs typeface="Montserrat"/>
                <a:sym typeface="Montserrat"/>
              </a:rPr>
              <a:t>Parvarishlash – sug‘orish, kultivatsiya, dorilash, chopish, yaganalash va boshqalar;</a:t>
            </a:r>
          </a:p>
          <a:p>
            <a:pPr algn="l">
              <a:lnSpc>
                <a:spcPts val="3499"/>
              </a:lnSpc>
            </a:pPr>
            <a:endParaRPr lang="en-US" sz="2499">
              <a:solidFill>
                <a:srgbClr val="F5FFF6"/>
              </a:solidFill>
              <a:latin typeface="Montserrat"/>
              <a:ea typeface="Montserrat"/>
              <a:cs typeface="Montserrat"/>
              <a:sym typeface="Montserrat"/>
            </a:endParaRPr>
          </a:p>
          <a:p>
            <a:pPr algn="l">
              <a:lnSpc>
                <a:spcPts val="3499"/>
              </a:lnSpc>
              <a:spcBef>
                <a:spcPct val="0"/>
              </a:spcBef>
            </a:pPr>
            <a:r>
              <a:rPr lang="en-US" sz="2499">
                <a:solidFill>
                  <a:srgbClr val="F5FFF6"/>
                </a:solidFill>
                <a:latin typeface="Montserrat"/>
                <a:ea typeface="Montserrat"/>
                <a:cs typeface="Montserrat"/>
                <a:sym typeface="Montserrat"/>
              </a:rPr>
              <a:t>Hosilni yig‘ib olish – hosilni terish, tashish, omborlarga topshirish va saqlash</a:t>
            </a:r>
          </a:p>
        </p:txBody>
      </p:sp>
      <p:grpSp>
        <p:nvGrpSpPr>
          <p:cNvPr id="13" name="Group 13"/>
          <p:cNvGrpSpPr/>
          <p:nvPr/>
        </p:nvGrpSpPr>
        <p:grpSpPr>
          <a:xfrm>
            <a:off x="15892523" y="1504211"/>
            <a:ext cx="1366777" cy="1308712"/>
            <a:chOff x="0" y="0"/>
            <a:chExt cx="359974" cy="344681"/>
          </a:xfrm>
        </p:grpSpPr>
        <p:sp>
          <p:nvSpPr>
            <p:cNvPr id="14" name="Freeform 14"/>
            <p:cNvSpPr/>
            <p:nvPr/>
          </p:nvSpPr>
          <p:spPr>
            <a:xfrm>
              <a:off x="0" y="0"/>
              <a:ext cx="359974" cy="344681"/>
            </a:xfrm>
            <a:custGeom>
              <a:avLst/>
              <a:gdLst/>
              <a:ahLst/>
              <a:cxnLst/>
              <a:rect l="l" t="t" r="r" b="b"/>
              <a:pathLst>
                <a:path w="359974" h="344681">
                  <a:moveTo>
                    <a:pt x="169931" y="0"/>
                  </a:moveTo>
                  <a:lnTo>
                    <a:pt x="190043" y="0"/>
                  </a:lnTo>
                  <a:cubicBezTo>
                    <a:pt x="283893" y="0"/>
                    <a:pt x="359974" y="76081"/>
                    <a:pt x="359974" y="169931"/>
                  </a:cubicBezTo>
                  <a:lnTo>
                    <a:pt x="359974" y="174750"/>
                  </a:lnTo>
                  <a:cubicBezTo>
                    <a:pt x="359974" y="219819"/>
                    <a:pt x="342071" y="263042"/>
                    <a:pt x="310202" y="294910"/>
                  </a:cubicBezTo>
                  <a:cubicBezTo>
                    <a:pt x="278334" y="326778"/>
                    <a:pt x="235112" y="344681"/>
                    <a:pt x="190043" y="344681"/>
                  </a:cubicBezTo>
                  <a:lnTo>
                    <a:pt x="169931" y="344681"/>
                  </a:lnTo>
                  <a:cubicBezTo>
                    <a:pt x="124862" y="344681"/>
                    <a:pt x="81640" y="326778"/>
                    <a:pt x="49772" y="294910"/>
                  </a:cubicBezTo>
                  <a:cubicBezTo>
                    <a:pt x="17903" y="263042"/>
                    <a:pt x="0" y="219819"/>
                    <a:pt x="0" y="174750"/>
                  </a:cubicBezTo>
                  <a:lnTo>
                    <a:pt x="0" y="169931"/>
                  </a:lnTo>
                  <a:cubicBezTo>
                    <a:pt x="0" y="124862"/>
                    <a:pt x="17903" y="81640"/>
                    <a:pt x="49772" y="49772"/>
                  </a:cubicBezTo>
                  <a:cubicBezTo>
                    <a:pt x="81640" y="17903"/>
                    <a:pt x="124862" y="0"/>
                    <a:pt x="169931" y="0"/>
                  </a:cubicBezTo>
                  <a:close/>
                </a:path>
              </a:pathLst>
            </a:custGeom>
            <a:solidFill>
              <a:srgbClr val="3A5C32"/>
            </a:solidFill>
          </p:spPr>
        </p:sp>
        <p:sp>
          <p:nvSpPr>
            <p:cNvPr id="15" name="TextBox 15"/>
            <p:cNvSpPr txBox="1"/>
            <p:nvPr/>
          </p:nvSpPr>
          <p:spPr>
            <a:xfrm>
              <a:off x="0" y="-57150"/>
              <a:ext cx="359974" cy="401831"/>
            </a:xfrm>
            <a:prstGeom prst="rect">
              <a:avLst/>
            </a:prstGeom>
          </p:spPr>
          <p:txBody>
            <a:bodyPr lIns="50800" tIns="50800" rIns="50800" bIns="50800" rtlCol="0" anchor="ctr"/>
            <a:lstStyle/>
            <a:p>
              <a:pPr algn="ctr">
                <a:lnSpc>
                  <a:spcPts val="3326"/>
                </a:lnSpc>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rot="5400000">
            <a:off x="17467754" y="4854250"/>
            <a:ext cx="1253277" cy="264206"/>
          </a:xfrm>
          <a:prstGeom prst="rect">
            <a:avLst/>
          </a:prstGeom>
        </p:spPr>
        <p:txBody>
          <a:bodyPr lIns="0" tIns="0" rIns="0" bIns="0" rtlCol="0" anchor="t">
            <a:spAutoFit/>
          </a:bodyPr>
          <a:lstStyle/>
          <a:p>
            <a:pPr algn="ctr">
              <a:lnSpc>
                <a:spcPts val="2237"/>
              </a:lnSpc>
              <a:spcBef>
                <a:spcPct val="0"/>
              </a:spcBef>
            </a:pPr>
            <a:r>
              <a:rPr lang="en-US" sz="1598" b="1">
                <a:solidFill>
                  <a:srgbClr val="F5FFF6"/>
                </a:solidFill>
                <a:latin typeface="Montserrat Bold"/>
                <a:ea typeface="Montserrat Bold"/>
                <a:cs typeface="Montserrat Bold"/>
                <a:sym typeface="Montserrat Bold"/>
              </a:rPr>
              <a:t>PAGE 5</a:t>
            </a:r>
          </a:p>
        </p:txBody>
      </p:sp>
      <p:sp>
        <p:nvSpPr>
          <p:cNvPr id="9" name="TextBox 9"/>
          <p:cNvSpPr txBox="1"/>
          <p:nvPr/>
        </p:nvSpPr>
        <p:spPr>
          <a:xfrm>
            <a:off x="428599" y="1864730"/>
            <a:ext cx="17430801" cy="850900"/>
          </a:xfrm>
          <a:prstGeom prst="rect">
            <a:avLst/>
          </a:prstGeom>
        </p:spPr>
        <p:txBody>
          <a:bodyPr lIns="0" tIns="0" rIns="0" bIns="0" rtlCol="0" anchor="t">
            <a:spAutoFit/>
          </a:bodyPr>
          <a:lstStyle/>
          <a:p>
            <a:pPr algn="ctr">
              <a:lnSpc>
                <a:spcPts val="3499"/>
              </a:lnSpc>
              <a:spcBef>
                <a:spcPct val="0"/>
              </a:spcBef>
            </a:pPr>
            <a:r>
              <a:rPr lang="en-US" sz="2499" dirty="0" err="1">
                <a:solidFill>
                  <a:srgbClr val="000000"/>
                </a:solidFill>
                <a:latin typeface="Montserrat"/>
                <a:ea typeface="Montserrat"/>
                <a:cs typeface="Montserrat"/>
                <a:sym typeface="Montserrat"/>
              </a:rPr>
              <a:t>Nizomga</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ko‘ra</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dehqonchilik</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korxonalari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quyidagi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soddalashtirilgan</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moliyaviy</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hisobot</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shakllarini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tuzishi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va</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taqdim</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qilishi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kerak</a:t>
            </a:r>
            <a:endParaRPr lang="en-US" sz="2499" dirty="0">
              <a:solidFill>
                <a:srgbClr val="000000"/>
              </a:solidFill>
              <a:latin typeface="Montserrat"/>
              <a:ea typeface="Montserrat"/>
              <a:cs typeface="Montserrat"/>
              <a:sym typeface="Montserrat"/>
            </a:endParaRPr>
          </a:p>
        </p:txBody>
      </p:sp>
      <p:sp>
        <p:nvSpPr>
          <p:cNvPr id="10" name="TextBox 10"/>
          <p:cNvSpPr txBox="1"/>
          <p:nvPr/>
        </p:nvSpPr>
        <p:spPr>
          <a:xfrm>
            <a:off x="428599" y="3070664"/>
            <a:ext cx="17580234" cy="1289050"/>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Montserrat"/>
                <a:ea typeface="Montserrat"/>
                <a:cs typeface="Montserrat"/>
                <a:sym typeface="Montserrat"/>
              </a:rPr>
              <a:t>Fermer xo‘jaliklari 1-sonli shakl — buxgalteriya balansi va 2-sonli shakl — moliyaviy natijalar to‘g‘risidagi hisobotlardan iborat bo‘lgan, faqat yillik moliyaviy hisobotni hisobot yilidan keyingi yilning 15-fevralidan kechiktirmasdan taqdim qiladi</a:t>
            </a:r>
          </a:p>
        </p:txBody>
      </p:sp>
      <p:sp>
        <p:nvSpPr>
          <p:cNvPr id="11" name="TextBox 11"/>
          <p:cNvSpPr txBox="1"/>
          <p:nvPr/>
        </p:nvSpPr>
        <p:spPr>
          <a:xfrm>
            <a:off x="683945" y="4714748"/>
            <a:ext cx="17307841" cy="850900"/>
          </a:xfrm>
          <a:prstGeom prst="rect">
            <a:avLst/>
          </a:prstGeom>
        </p:spPr>
        <p:txBody>
          <a:bodyPr lIns="0" tIns="0" rIns="0" bIns="0" rtlCol="0" anchor="t">
            <a:spAutoFit/>
          </a:bodyPr>
          <a:lstStyle/>
          <a:p>
            <a:pPr algn="ctr">
              <a:lnSpc>
                <a:spcPts val="3499"/>
              </a:lnSpc>
              <a:spcBef>
                <a:spcPct val="0"/>
              </a:spcBef>
            </a:pPr>
            <a:r>
              <a:rPr lang="en-US" sz="2499" dirty="0" err="1">
                <a:solidFill>
                  <a:srgbClr val="000000"/>
                </a:solidFill>
                <a:latin typeface="Montserrat"/>
                <a:ea typeface="Montserrat"/>
                <a:cs typeface="Montserrat"/>
                <a:sym typeface="Montserrat"/>
              </a:rPr>
              <a:t>Mazkur</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qaror</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O‘zbekiston</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Respublikasi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Monopoliyadan</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chiqarish</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va</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raqobatni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rivojlantirish</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davlat</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qo‘mitasi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va</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O‘zbekiston</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fermerlar</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xo‘jaliklari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uyushmasi</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bilan</a:t>
            </a:r>
            <a:r>
              <a:rPr lang="en-US" sz="2499" dirty="0">
                <a:solidFill>
                  <a:srgbClr val="000000"/>
                </a:solidFill>
                <a:latin typeface="Montserrat"/>
                <a:ea typeface="Montserrat"/>
                <a:cs typeface="Montserrat"/>
                <a:sym typeface="Montserrat"/>
              </a:rPr>
              <a:t> </a:t>
            </a:r>
            <a:r>
              <a:rPr lang="en-US" sz="2499" dirty="0" err="1">
                <a:solidFill>
                  <a:srgbClr val="000000"/>
                </a:solidFill>
                <a:latin typeface="Montserrat"/>
                <a:ea typeface="Montserrat"/>
                <a:cs typeface="Montserrat"/>
                <a:sym typeface="Montserrat"/>
              </a:rPr>
              <a:t>kelishilgan</a:t>
            </a:r>
            <a:r>
              <a:rPr lang="en-US" sz="2499" dirty="0">
                <a:solidFill>
                  <a:srgbClr val="000000"/>
                </a:solidFill>
                <a:latin typeface="Montserrat"/>
                <a:ea typeface="Montserrat"/>
                <a:cs typeface="Montserrat"/>
                <a:sym typeface="Montserrat"/>
              </a:rPr>
              <a:t>.</a:t>
            </a:r>
          </a:p>
        </p:txBody>
      </p:sp>
      <p:sp>
        <p:nvSpPr>
          <p:cNvPr id="12" name="TextBox 12"/>
          <p:cNvSpPr txBox="1"/>
          <p:nvPr/>
        </p:nvSpPr>
        <p:spPr>
          <a:xfrm>
            <a:off x="228600" y="723900"/>
            <a:ext cx="17459802" cy="266700"/>
          </a:xfrm>
          <a:prstGeom prst="rect">
            <a:avLst/>
          </a:prstGeom>
        </p:spPr>
        <p:txBody>
          <a:bodyPr lIns="0" tIns="0" rIns="0" bIns="0" rtlCol="0" anchor="t">
            <a:spAutoFit/>
          </a:bodyPr>
          <a:lstStyle/>
          <a:p>
            <a:pPr algn="ctr">
              <a:lnSpc>
                <a:spcPts val="2100"/>
              </a:lnSpc>
              <a:spcBef>
                <a:spcPct val="0"/>
              </a:spcBef>
            </a:pPr>
            <a:r>
              <a:rPr lang="en-US" sz="1500" b="1" spc="204" dirty="0">
                <a:solidFill>
                  <a:srgbClr val="000000"/>
                </a:solidFill>
                <a:latin typeface="Montserrat Bold"/>
                <a:ea typeface="Montserrat Bold"/>
                <a:cs typeface="Montserrat Bold"/>
                <a:sym typeface="Montserrat Bold"/>
              </a:rPr>
              <a:t> O‘ZBEKISTON RESPUBLIKASI MOLIYA VAZIRLIGI VA QISHLOQ VA SUV XO‘JALIGI VAZIRLIGINING 2008-YIL 21-YANVARDAGI 1, 1/2-SONLI QARORI</a:t>
            </a:r>
          </a:p>
        </p:txBody>
      </p:sp>
      <p:pic>
        <p:nvPicPr>
          <p:cNvPr id="1028" name="Picture 4" descr="Fermer, dehqon va tomorqa yer egalari ...">
            <a:extLst>
              <a:ext uri="{FF2B5EF4-FFF2-40B4-BE49-F238E27FC236}">
                <a16:creationId xmlns:a16="http://schemas.microsoft.com/office/drawing/2014/main" id="{3C5B7FAF-8CCD-477F-5CE0-E8E501C5E2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0976" y="5920682"/>
            <a:ext cx="6115050" cy="40545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ermer xo'jaliklari yerni garovga qo'yib kredit olishlari mumkin bo'ladi -  xabar.uz">
            <a:extLst>
              <a:ext uri="{FF2B5EF4-FFF2-40B4-BE49-F238E27FC236}">
                <a16:creationId xmlns:a16="http://schemas.microsoft.com/office/drawing/2014/main" id="{553A1B9D-8EF1-AFEB-0496-41672BC13A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374" y="3822856"/>
            <a:ext cx="6748463" cy="42988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6"/>
          <p:cNvSpPr txBox="1"/>
          <p:nvPr/>
        </p:nvSpPr>
        <p:spPr>
          <a:xfrm rot="5400000">
            <a:off x="17467754" y="4854250"/>
            <a:ext cx="1253277" cy="264206"/>
          </a:xfrm>
          <a:prstGeom prst="rect">
            <a:avLst/>
          </a:prstGeom>
        </p:spPr>
        <p:txBody>
          <a:bodyPr lIns="0" tIns="0" rIns="0" bIns="0" rtlCol="0" anchor="t">
            <a:spAutoFit/>
          </a:bodyPr>
          <a:lstStyle/>
          <a:p>
            <a:pPr algn="ctr">
              <a:lnSpc>
                <a:spcPts val="2237"/>
              </a:lnSpc>
              <a:spcBef>
                <a:spcPct val="0"/>
              </a:spcBef>
            </a:pPr>
            <a:r>
              <a:rPr lang="en-US" sz="1598" b="1">
                <a:solidFill>
                  <a:srgbClr val="F5FFF6"/>
                </a:solidFill>
                <a:latin typeface="Montserrat Bold"/>
                <a:ea typeface="Montserrat Bold"/>
                <a:cs typeface="Montserrat Bold"/>
                <a:sym typeface="Montserrat Bold"/>
              </a:rPr>
              <a:t>PAGE 6</a:t>
            </a:r>
          </a:p>
        </p:txBody>
      </p:sp>
      <p:sp>
        <p:nvSpPr>
          <p:cNvPr id="7" name="TextBox 7"/>
          <p:cNvSpPr txBox="1"/>
          <p:nvPr/>
        </p:nvSpPr>
        <p:spPr>
          <a:xfrm>
            <a:off x="1734866" y="2525518"/>
            <a:ext cx="8758371" cy="606425"/>
          </a:xfrm>
          <a:prstGeom prst="rect">
            <a:avLst/>
          </a:prstGeom>
        </p:spPr>
        <p:txBody>
          <a:bodyPr lIns="0" tIns="0" rIns="0" bIns="0" rtlCol="0" anchor="t">
            <a:spAutoFit/>
          </a:bodyPr>
          <a:lstStyle/>
          <a:p>
            <a:pPr algn="l">
              <a:lnSpc>
                <a:spcPts val="4900"/>
              </a:lnSpc>
              <a:spcBef>
                <a:spcPct val="0"/>
              </a:spcBef>
            </a:pPr>
            <a:r>
              <a:rPr lang="en-US" sz="3500">
                <a:solidFill>
                  <a:srgbClr val="14321A"/>
                </a:solidFill>
                <a:latin typeface="Anton"/>
                <a:ea typeface="Anton"/>
                <a:cs typeface="Anton"/>
                <a:sym typeface="Anton"/>
              </a:rPr>
              <a:t>DEHQON XO’JALLIKLARIDA MOLIYAVIY HISOBOT</a:t>
            </a:r>
          </a:p>
        </p:txBody>
      </p:sp>
      <p:sp>
        <p:nvSpPr>
          <p:cNvPr id="8" name="TextBox 8"/>
          <p:cNvSpPr txBox="1"/>
          <p:nvPr/>
        </p:nvSpPr>
        <p:spPr>
          <a:xfrm>
            <a:off x="10384904" y="2945950"/>
            <a:ext cx="7244799" cy="5844540"/>
          </a:xfrm>
          <a:prstGeom prst="rect">
            <a:avLst/>
          </a:prstGeom>
        </p:spPr>
        <p:txBody>
          <a:bodyPr lIns="0" tIns="0" rIns="0" bIns="0" rtlCol="0" anchor="t">
            <a:spAutoFit/>
          </a:bodyPr>
          <a:lstStyle/>
          <a:p>
            <a:pPr algn="l">
              <a:lnSpc>
                <a:spcPts val="3359"/>
              </a:lnSpc>
              <a:spcBef>
                <a:spcPct val="0"/>
              </a:spcBef>
            </a:pPr>
            <a:r>
              <a:rPr lang="en-US" sz="2399">
                <a:solidFill>
                  <a:srgbClr val="000000"/>
                </a:solidFill>
                <a:latin typeface="Montserrat"/>
                <a:ea typeface="Montserrat"/>
                <a:cs typeface="Montserrat"/>
                <a:sym typeface="Montserrat"/>
              </a:rPr>
              <a:t> Qonunchilik hujjatlarida belgilangan tartibda buxgalteriya hisobini buxgalteriya hisobining milliy standartlariga asosan yuritadigan fermer xo‘jaliklari Buxgalteriya balansi va Moliyaviy natijalar to‘g‘risidagi hisobotlardan iborat yillik moliyaviy hisobotni hisobot yilidan keyingi yilning 1-martidan kechiktirmay, buxgalteriya hisobini moliyaviy hisobotning xalqaro standartlariga asosan yuritadigan fermer xo‘jaliklari Moliyaviy holat to‘g‘risidagi hisobot va Foyda yoki zarar va boshqa umumlashgan daromad to‘g‘risidagi hisobotlardan iborat yillik moliyaviy hisobotni hisobot yilidan keyingi yilning 1-mayidan kechiktirmay taqdim etadi.</a:t>
            </a:r>
          </a:p>
        </p:txBody>
      </p:sp>
      <p:grpSp>
        <p:nvGrpSpPr>
          <p:cNvPr id="11" name="Group 11"/>
          <p:cNvGrpSpPr/>
          <p:nvPr/>
        </p:nvGrpSpPr>
        <p:grpSpPr>
          <a:xfrm>
            <a:off x="1051477" y="5514351"/>
            <a:ext cx="1366777" cy="1308712"/>
            <a:chOff x="0" y="0"/>
            <a:chExt cx="359974" cy="344681"/>
          </a:xfrm>
        </p:grpSpPr>
        <p:sp>
          <p:nvSpPr>
            <p:cNvPr id="12" name="Freeform 12"/>
            <p:cNvSpPr/>
            <p:nvPr/>
          </p:nvSpPr>
          <p:spPr>
            <a:xfrm>
              <a:off x="0" y="0"/>
              <a:ext cx="359974" cy="344681"/>
            </a:xfrm>
            <a:custGeom>
              <a:avLst/>
              <a:gdLst/>
              <a:ahLst/>
              <a:cxnLst/>
              <a:rect l="l" t="t" r="r" b="b"/>
              <a:pathLst>
                <a:path w="359974" h="344681">
                  <a:moveTo>
                    <a:pt x="169931" y="0"/>
                  </a:moveTo>
                  <a:lnTo>
                    <a:pt x="190043" y="0"/>
                  </a:lnTo>
                  <a:cubicBezTo>
                    <a:pt x="283893" y="0"/>
                    <a:pt x="359974" y="76081"/>
                    <a:pt x="359974" y="169931"/>
                  </a:cubicBezTo>
                  <a:lnTo>
                    <a:pt x="359974" y="174750"/>
                  </a:lnTo>
                  <a:cubicBezTo>
                    <a:pt x="359974" y="219819"/>
                    <a:pt x="342071" y="263042"/>
                    <a:pt x="310202" y="294910"/>
                  </a:cubicBezTo>
                  <a:cubicBezTo>
                    <a:pt x="278334" y="326778"/>
                    <a:pt x="235112" y="344681"/>
                    <a:pt x="190043" y="344681"/>
                  </a:cubicBezTo>
                  <a:lnTo>
                    <a:pt x="169931" y="344681"/>
                  </a:lnTo>
                  <a:cubicBezTo>
                    <a:pt x="124862" y="344681"/>
                    <a:pt x="81640" y="326778"/>
                    <a:pt x="49772" y="294910"/>
                  </a:cubicBezTo>
                  <a:cubicBezTo>
                    <a:pt x="17903" y="263042"/>
                    <a:pt x="0" y="219819"/>
                    <a:pt x="0" y="174750"/>
                  </a:cubicBezTo>
                  <a:lnTo>
                    <a:pt x="0" y="169931"/>
                  </a:lnTo>
                  <a:cubicBezTo>
                    <a:pt x="0" y="124862"/>
                    <a:pt x="17903" y="81640"/>
                    <a:pt x="49772" y="49772"/>
                  </a:cubicBezTo>
                  <a:cubicBezTo>
                    <a:pt x="81640" y="17903"/>
                    <a:pt x="124862" y="0"/>
                    <a:pt x="169931" y="0"/>
                  </a:cubicBezTo>
                  <a:close/>
                </a:path>
              </a:pathLst>
            </a:custGeom>
            <a:solidFill>
              <a:srgbClr val="3A5C32"/>
            </a:solidFill>
          </p:spPr>
        </p:sp>
        <p:sp>
          <p:nvSpPr>
            <p:cNvPr id="13" name="TextBox 13"/>
            <p:cNvSpPr txBox="1"/>
            <p:nvPr/>
          </p:nvSpPr>
          <p:spPr>
            <a:xfrm>
              <a:off x="0" y="-57150"/>
              <a:ext cx="359974" cy="401831"/>
            </a:xfrm>
            <a:prstGeom prst="rect">
              <a:avLst/>
            </a:prstGeom>
          </p:spPr>
          <p:txBody>
            <a:bodyPr lIns="50800" tIns="50800" rIns="50800" bIns="50800" rtlCol="0" anchor="ctr"/>
            <a:lstStyle/>
            <a:p>
              <a:pPr algn="ctr">
                <a:lnSpc>
                  <a:spcPts val="3326"/>
                </a:lnSpc>
              </a:pPr>
              <a:endParaRPr/>
            </a:p>
          </p:txBody>
        </p:sp>
      </p:grpSp>
      <p:sp>
        <p:nvSpPr>
          <p:cNvPr id="14" name="TextBox 14"/>
          <p:cNvSpPr txBox="1"/>
          <p:nvPr/>
        </p:nvSpPr>
        <p:spPr>
          <a:xfrm>
            <a:off x="2418254" y="1137968"/>
            <a:ext cx="13565981" cy="538609"/>
          </a:xfrm>
          <a:prstGeom prst="rect">
            <a:avLst/>
          </a:prstGeom>
        </p:spPr>
        <p:txBody>
          <a:bodyPr lIns="0" tIns="0" rIns="0" bIns="0" rtlCol="0" anchor="t">
            <a:spAutoFit/>
          </a:bodyPr>
          <a:lstStyle/>
          <a:p>
            <a:pPr algn="ctr">
              <a:lnSpc>
                <a:spcPts val="2100"/>
              </a:lnSpc>
              <a:spcBef>
                <a:spcPct val="0"/>
              </a:spcBef>
            </a:pPr>
            <a:r>
              <a:rPr lang="en-US" sz="2000" b="1" spc="204" dirty="0">
                <a:solidFill>
                  <a:srgbClr val="000000"/>
                </a:solidFill>
                <a:latin typeface="Montserrat Bold"/>
                <a:ea typeface="Montserrat Bold"/>
                <a:cs typeface="Montserrat Bold"/>
                <a:sym typeface="Montserrat Bold"/>
              </a:rPr>
              <a:t>MOLIYA VAZIRLIGI VA QISHLOQ VA SUV XO‘JALIGI VAZIRLIGINING 2008-YIL 21-YANVARDAGI 1, 1/2-SON QARORI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24997" y="74325"/>
            <a:ext cx="16387588" cy="10138345"/>
            <a:chOff x="142376" y="11515"/>
            <a:chExt cx="2538866" cy="1570695"/>
          </a:xfrm>
        </p:grpSpPr>
        <p:sp>
          <p:nvSpPr>
            <p:cNvPr id="3" name="Freeform 3"/>
            <p:cNvSpPr/>
            <p:nvPr/>
          </p:nvSpPr>
          <p:spPr>
            <a:xfrm>
              <a:off x="142376" y="11515"/>
              <a:ext cx="2538866" cy="1570695"/>
            </a:xfrm>
            <a:custGeom>
              <a:avLst/>
              <a:gdLst/>
              <a:ahLst/>
              <a:cxnLst/>
              <a:rect l="l" t="t" r="r" b="b"/>
              <a:pathLst>
                <a:path w="2587637" h="1647430">
                  <a:moveTo>
                    <a:pt x="0" y="0"/>
                  </a:moveTo>
                  <a:lnTo>
                    <a:pt x="2587637" y="0"/>
                  </a:lnTo>
                  <a:lnTo>
                    <a:pt x="2587637" y="1647430"/>
                  </a:lnTo>
                  <a:lnTo>
                    <a:pt x="0" y="1647430"/>
                  </a:lnTo>
                  <a:close/>
                </a:path>
              </a:pathLst>
            </a:custGeom>
            <a:blipFill>
              <a:blip r:embed="rId2"/>
              <a:stretch>
                <a:fillRect t="-67877" b="-67877"/>
              </a:stretch>
            </a:blipFill>
          </p:spPr>
          <p:txBody>
            <a:bodyPr/>
            <a:lstStyle/>
            <a:p>
              <a:endParaRPr lang="ru-RU"/>
            </a:p>
          </p:txBody>
        </p:sp>
      </p:grpSp>
      <p:sp>
        <p:nvSpPr>
          <p:cNvPr id="4" name="Freeform 4"/>
          <p:cNvSpPr/>
          <p:nvPr/>
        </p:nvSpPr>
        <p:spPr>
          <a:xfrm>
            <a:off x="1778659" y="9022569"/>
            <a:ext cx="471463" cy="471463"/>
          </a:xfrm>
          <a:custGeom>
            <a:avLst/>
            <a:gdLst/>
            <a:ahLst/>
            <a:cxnLst/>
            <a:rect l="l" t="t" r="r" b="b"/>
            <a:pathLst>
              <a:path w="471463" h="471463">
                <a:moveTo>
                  <a:pt x="0" y="0"/>
                </a:moveTo>
                <a:lnTo>
                  <a:pt x="471462" y="0"/>
                </a:lnTo>
                <a:lnTo>
                  <a:pt x="471462" y="471462"/>
                </a:lnTo>
                <a:lnTo>
                  <a:pt x="0" y="47146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rot="5400000">
            <a:off x="17467754" y="4854250"/>
            <a:ext cx="1253277" cy="264206"/>
          </a:xfrm>
          <a:prstGeom prst="rect">
            <a:avLst/>
          </a:prstGeom>
        </p:spPr>
        <p:txBody>
          <a:bodyPr lIns="0" tIns="0" rIns="0" bIns="0" rtlCol="0" anchor="t">
            <a:spAutoFit/>
          </a:bodyPr>
          <a:lstStyle/>
          <a:p>
            <a:pPr algn="ctr">
              <a:lnSpc>
                <a:spcPts val="2237"/>
              </a:lnSpc>
              <a:spcBef>
                <a:spcPct val="0"/>
              </a:spcBef>
            </a:pPr>
            <a:r>
              <a:rPr lang="en-US" sz="1598" b="1">
                <a:solidFill>
                  <a:srgbClr val="F5FFF6"/>
                </a:solidFill>
                <a:latin typeface="Montserrat Bold"/>
                <a:ea typeface="Montserrat Bold"/>
                <a:cs typeface="Montserrat Bold"/>
                <a:sym typeface="Montserrat Bold"/>
              </a:rPr>
              <a:t>PAGE 7</a:t>
            </a:r>
          </a:p>
        </p:txBody>
      </p:sp>
      <p:sp>
        <p:nvSpPr>
          <p:cNvPr id="9" name="TextBox 9"/>
          <p:cNvSpPr txBox="1"/>
          <p:nvPr/>
        </p:nvSpPr>
        <p:spPr>
          <a:xfrm>
            <a:off x="9488109" y="1693934"/>
            <a:ext cx="6833500" cy="723900"/>
          </a:xfrm>
          <a:prstGeom prst="rect">
            <a:avLst/>
          </a:prstGeom>
        </p:spPr>
        <p:txBody>
          <a:bodyPr lIns="0" tIns="0" rIns="0" bIns="0" rtlCol="0" anchor="t">
            <a:spAutoFit/>
          </a:bodyPr>
          <a:lstStyle/>
          <a:p>
            <a:pPr algn="l">
              <a:lnSpc>
                <a:spcPts val="5550"/>
              </a:lnSpc>
            </a:pPr>
            <a:r>
              <a:rPr lang="en-US" sz="5000">
                <a:solidFill>
                  <a:srgbClr val="14321A"/>
                </a:solidFill>
                <a:latin typeface="Anton"/>
                <a:ea typeface="Anton"/>
                <a:cs typeface="Anton"/>
                <a:sym typeface="Anton"/>
              </a:rPr>
              <a:t>CHORVACHILIK KORXONALARI</a:t>
            </a:r>
          </a:p>
        </p:txBody>
      </p:sp>
      <p:sp>
        <p:nvSpPr>
          <p:cNvPr id="10" name="TextBox 10"/>
          <p:cNvSpPr txBox="1"/>
          <p:nvPr/>
        </p:nvSpPr>
        <p:spPr>
          <a:xfrm>
            <a:off x="8570387" y="2926941"/>
            <a:ext cx="8330188" cy="5314950"/>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Montserrat"/>
                <a:ea typeface="Montserrat"/>
                <a:cs typeface="Montserrat"/>
                <a:sym typeface="Montserrat"/>
              </a:rPr>
              <a:t>Moliyaviy hisobotlar jihatidan: chorvachilik korxonalari — oddiy xo‘jalik subyektlari sifatida umumiy buxgalteriya qonun-va qoidalariga bo‘ysunadi. Ya’ni, qonuniy jihatdan chorvachilik uchun alohida, maxsus tasdiqlangan «moliyaviy hisobot shakllari» mavjud emas. Chorvachilik korxonalaridan qonun asosida talab etiladigan asosiy moliyaviy hisobotlar quyidagilar: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37793" y="-757942"/>
            <a:ext cx="16702390" cy="10633645"/>
            <a:chOff x="0" y="0"/>
            <a:chExt cx="2587637" cy="1647430"/>
          </a:xfrm>
        </p:grpSpPr>
        <p:sp>
          <p:nvSpPr>
            <p:cNvPr id="3" name="Freeform 3"/>
            <p:cNvSpPr/>
            <p:nvPr/>
          </p:nvSpPr>
          <p:spPr>
            <a:xfrm>
              <a:off x="0" y="0"/>
              <a:ext cx="2587637" cy="1647430"/>
            </a:xfrm>
            <a:custGeom>
              <a:avLst/>
              <a:gdLst/>
              <a:ahLst/>
              <a:cxnLst/>
              <a:rect l="l" t="t" r="r" b="b"/>
              <a:pathLst>
                <a:path w="2587637" h="1647430">
                  <a:moveTo>
                    <a:pt x="0" y="0"/>
                  </a:moveTo>
                  <a:lnTo>
                    <a:pt x="2587637" y="0"/>
                  </a:lnTo>
                  <a:lnTo>
                    <a:pt x="2587637" y="1647430"/>
                  </a:lnTo>
                  <a:lnTo>
                    <a:pt x="0" y="1647430"/>
                  </a:lnTo>
                  <a:close/>
                </a:path>
              </a:pathLst>
            </a:custGeom>
            <a:blipFill>
              <a:blip r:embed="rId2"/>
              <a:stretch>
                <a:fillRect t="-67877" b="-67877"/>
              </a:stretch>
            </a:blipFill>
          </p:spPr>
        </p:sp>
      </p:grpSp>
      <p:grpSp>
        <p:nvGrpSpPr>
          <p:cNvPr id="4" name="Group 4"/>
          <p:cNvGrpSpPr/>
          <p:nvPr/>
        </p:nvGrpSpPr>
        <p:grpSpPr>
          <a:xfrm>
            <a:off x="1028700" y="1754303"/>
            <a:ext cx="11135877" cy="6840244"/>
            <a:chOff x="0" y="0"/>
            <a:chExt cx="2932906" cy="1801546"/>
          </a:xfrm>
        </p:grpSpPr>
        <p:sp>
          <p:nvSpPr>
            <p:cNvPr id="5" name="Freeform 5"/>
            <p:cNvSpPr/>
            <p:nvPr/>
          </p:nvSpPr>
          <p:spPr>
            <a:xfrm>
              <a:off x="0" y="0"/>
              <a:ext cx="2932906" cy="1801546"/>
            </a:xfrm>
            <a:custGeom>
              <a:avLst/>
              <a:gdLst/>
              <a:ahLst/>
              <a:cxnLst/>
              <a:rect l="l" t="t" r="r" b="b"/>
              <a:pathLst>
                <a:path w="2932906" h="1801546">
                  <a:moveTo>
                    <a:pt x="20857" y="0"/>
                  </a:moveTo>
                  <a:lnTo>
                    <a:pt x="2912049" y="0"/>
                  </a:lnTo>
                  <a:cubicBezTo>
                    <a:pt x="2917581" y="0"/>
                    <a:pt x="2922886" y="2197"/>
                    <a:pt x="2926797" y="6109"/>
                  </a:cubicBezTo>
                  <a:cubicBezTo>
                    <a:pt x="2930709" y="10020"/>
                    <a:pt x="2932906" y="15325"/>
                    <a:pt x="2932906" y="20857"/>
                  </a:cubicBezTo>
                  <a:lnTo>
                    <a:pt x="2932906" y="1780689"/>
                  </a:lnTo>
                  <a:cubicBezTo>
                    <a:pt x="2932906" y="1786221"/>
                    <a:pt x="2930709" y="1791526"/>
                    <a:pt x="2926797" y="1795437"/>
                  </a:cubicBezTo>
                  <a:cubicBezTo>
                    <a:pt x="2922886" y="1799349"/>
                    <a:pt x="2917581" y="1801546"/>
                    <a:pt x="2912049" y="1801546"/>
                  </a:cubicBezTo>
                  <a:lnTo>
                    <a:pt x="20857" y="1801546"/>
                  </a:lnTo>
                  <a:cubicBezTo>
                    <a:pt x="15325" y="1801546"/>
                    <a:pt x="10020" y="1799349"/>
                    <a:pt x="6109" y="1795437"/>
                  </a:cubicBezTo>
                  <a:cubicBezTo>
                    <a:pt x="2197" y="1791526"/>
                    <a:pt x="0" y="1786221"/>
                    <a:pt x="0" y="1780689"/>
                  </a:cubicBezTo>
                  <a:lnTo>
                    <a:pt x="0" y="20857"/>
                  </a:lnTo>
                  <a:cubicBezTo>
                    <a:pt x="0" y="15325"/>
                    <a:pt x="2197" y="10020"/>
                    <a:pt x="6109" y="6109"/>
                  </a:cubicBezTo>
                  <a:cubicBezTo>
                    <a:pt x="10020" y="2197"/>
                    <a:pt x="15325" y="0"/>
                    <a:pt x="20857" y="0"/>
                  </a:cubicBezTo>
                  <a:close/>
                </a:path>
              </a:pathLst>
            </a:custGeom>
            <a:solidFill>
              <a:srgbClr val="3A5C32"/>
            </a:solidFill>
            <a:ln w="19050" cap="rnd">
              <a:solidFill>
                <a:srgbClr val="000000"/>
              </a:solidFill>
              <a:prstDash val="solid"/>
              <a:round/>
            </a:ln>
          </p:spPr>
        </p:sp>
        <p:sp>
          <p:nvSpPr>
            <p:cNvPr id="6" name="TextBox 6"/>
            <p:cNvSpPr txBox="1"/>
            <p:nvPr/>
          </p:nvSpPr>
          <p:spPr>
            <a:xfrm>
              <a:off x="0" y="-57150"/>
              <a:ext cx="2932906" cy="1858696"/>
            </a:xfrm>
            <a:prstGeom prst="rect">
              <a:avLst/>
            </a:prstGeom>
          </p:spPr>
          <p:txBody>
            <a:bodyPr lIns="50800" tIns="50800" rIns="50800" bIns="50800" rtlCol="0" anchor="ctr"/>
            <a:lstStyle/>
            <a:p>
              <a:pPr algn="ctr">
                <a:lnSpc>
                  <a:spcPts val="3326"/>
                </a:lnSpc>
              </a:pPr>
              <a:endParaRPr/>
            </a:p>
          </p:txBody>
        </p:sp>
      </p:grpSp>
      <p:sp>
        <p:nvSpPr>
          <p:cNvPr id="7" name="TextBox 7"/>
          <p:cNvSpPr txBox="1"/>
          <p:nvPr/>
        </p:nvSpPr>
        <p:spPr>
          <a:xfrm>
            <a:off x="1445401" y="2548461"/>
            <a:ext cx="10430665" cy="4818634"/>
          </a:xfrm>
          <a:prstGeom prst="rect">
            <a:avLst/>
          </a:prstGeom>
        </p:spPr>
        <p:txBody>
          <a:bodyPr lIns="0" tIns="0" rIns="0" bIns="0" rtlCol="0" anchor="t">
            <a:spAutoFit/>
          </a:bodyPr>
          <a:lstStyle/>
          <a:p>
            <a:pPr algn="l">
              <a:lnSpc>
                <a:spcPts val="4200"/>
              </a:lnSpc>
            </a:pPr>
            <a:r>
              <a:rPr lang="en-US" sz="3000">
                <a:solidFill>
                  <a:srgbClr val="F5FFF6"/>
                </a:solidFill>
                <a:latin typeface="Montserrat"/>
                <a:ea typeface="Montserrat"/>
                <a:cs typeface="Montserrat"/>
                <a:sym typeface="Montserrat"/>
              </a:rPr>
              <a:t>Chorvachilik MChJlari uchun majburiy moliyaviy hisobot shakllari</a:t>
            </a:r>
          </a:p>
          <a:p>
            <a:pPr marL="647700" lvl="1" indent="-323850" algn="l">
              <a:lnSpc>
                <a:spcPts val="4200"/>
              </a:lnSpc>
              <a:buAutoNum type="arabicPeriod"/>
            </a:pPr>
            <a:r>
              <a:rPr lang="en-US" sz="3000">
                <a:solidFill>
                  <a:srgbClr val="F5FFF6"/>
                </a:solidFill>
                <a:latin typeface="Montserrat"/>
                <a:ea typeface="Montserrat"/>
                <a:cs typeface="Montserrat"/>
                <a:sym typeface="Montserrat"/>
              </a:rPr>
              <a:t>Buxgalteriya balansi (1-shakl)</a:t>
            </a:r>
          </a:p>
          <a:p>
            <a:pPr marL="647700" lvl="1" indent="-323850" algn="l">
              <a:lnSpc>
                <a:spcPts val="4200"/>
              </a:lnSpc>
              <a:buAutoNum type="arabicPeriod"/>
            </a:pPr>
            <a:r>
              <a:rPr lang="en-US" sz="3000">
                <a:solidFill>
                  <a:srgbClr val="F5FFF6"/>
                </a:solidFill>
                <a:latin typeface="Montserrat"/>
                <a:ea typeface="Montserrat"/>
                <a:cs typeface="Montserrat"/>
                <a:sym typeface="Montserrat"/>
              </a:rPr>
              <a:t>Moliyaviy natijalar to‘g‘risida hisobot (2-shakl).</a:t>
            </a:r>
          </a:p>
          <a:p>
            <a:pPr marL="647700" lvl="1" indent="-323850" algn="l">
              <a:lnSpc>
                <a:spcPts val="4200"/>
              </a:lnSpc>
              <a:buAutoNum type="arabicPeriod"/>
            </a:pPr>
            <a:r>
              <a:rPr lang="en-US" sz="3000">
                <a:solidFill>
                  <a:srgbClr val="F5FFF6"/>
                </a:solidFill>
                <a:latin typeface="Montserrat"/>
                <a:ea typeface="Montserrat"/>
                <a:cs typeface="Montserrat"/>
                <a:sym typeface="Montserrat"/>
              </a:rPr>
              <a:t>Pul oqimlari to‘g‘risida hisobot (3-shakl).</a:t>
            </a:r>
          </a:p>
          <a:p>
            <a:pPr marL="647700" lvl="1" indent="-323850" algn="l">
              <a:lnSpc>
                <a:spcPts val="4200"/>
              </a:lnSpc>
              <a:buAutoNum type="arabicPeriod"/>
            </a:pPr>
            <a:r>
              <a:rPr lang="en-US" sz="3000">
                <a:solidFill>
                  <a:srgbClr val="F5FFF6"/>
                </a:solidFill>
                <a:latin typeface="Montserrat"/>
                <a:ea typeface="Montserrat"/>
                <a:cs typeface="Montserrat"/>
                <a:sym typeface="Montserrat"/>
              </a:rPr>
              <a:t>O‘z kapitalidagi o‘zgarishlar to‘g‘risida hisobot (4-shakl)</a:t>
            </a:r>
          </a:p>
          <a:p>
            <a:pPr marL="647700" lvl="1" indent="-323850" algn="l">
              <a:lnSpc>
                <a:spcPts val="4200"/>
              </a:lnSpc>
              <a:buAutoNum type="arabicPeriod"/>
            </a:pPr>
            <a:r>
              <a:rPr lang="en-US" sz="3000">
                <a:solidFill>
                  <a:srgbClr val="F5FFF6"/>
                </a:solidFill>
                <a:latin typeface="Montserrat"/>
                <a:ea typeface="Montserrat"/>
                <a:cs typeface="Montserrat"/>
                <a:sym typeface="Montserrat"/>
              </a:rPr>
              <a:t>Moliyaviy hisobotlarga izohlar (tushuntirish xati)</a:t>
            </a:r>
          </a:p>
          <a:p>
            <a:pPr algn="l">
              <a:lnSpc>
                <a:spcPts val="2212"/>
              </a:lnSpc>
            </a:pPr>
            <a:endParaRPr lang="en-US" sz="3000">
              <a:solidFill>
                <a:srgbClr val="F5FFF6"/>
              </a:solidFill>
              <a:latin typeface="Montserrat"/>
              <a:ea typeface="Montserrat"/>
              <a:cs typeface="Montserrat"/>
              <a:sym typeface="Montserrat"/>
            </a:endParaRPr>
          </a:p>
          <a:p>
            <a:pPr algn="l">
              <a:lnSpc>
                <a:spcPts val="2212"/>
              </a:lnSpc>
              <a:spcBef>
                <a:spcPct val="0"/>
              </a:spcBef>
            </a:pPr>
            <a:endParaRPr lang="en-US" sz="3000">
              <a:solidFill>
                <a:srgbClr val="F5FFF6"/>
              </a:solidFill>
              <a:latin typeface="Montserrat"/>
              <a:ea typeface="Montserrat"/>
              <a:cs typeface="Montserrat"/>
              <a:sym typeface="Montserrat"/>
            </a:endParaRPr>
          </a:p>
        </p:txBody>
      </p:sp>
      <p:sp>
        <p:nvSpPr>
          <p:cNvPr id="11" name="TextBox 11"/>
          <p:cNvSpPr txBox="1"/>
          <p:nvPr/>
        </p:nvSpPr>
        <p:spPr>
          <a:xfrm rot="5400000">
            <a:off x="17467754" y="4854250"/>
            <a:ext cx="1253277" cy="264206"/>
          </a:xfrm>
          <a:prstGeom prst="rect">
            <a:avLst/>
          </a:prstGeom>
        </p:spPr>
        <p:txBody>
          <a:bodyPr lIns="0" tIns="0" rIns="0" bIns="0" rtlCol="0" anchor="t">
            <a:spAutoFit/>
          </a:bodyPr>
          <a:lstStyle/>
          <a:p>
            <a:pPr algn="ctr">
              <a:lnSpc>
                <a:spcPts val="2237"/>
              </a:lnSpc>
              <a:spcBef>
                <a:spcPct val="0"/>
              </a:spcBef>
            </a:pPr>
            <a:r>
              <a:rPr lang="en-US" sz="1598" b="1">
                <a:solidFill>
                  <a:srgbClr val="14321A"/>
                </a:solidFill>
                <a:latin typeface="Montserrat Bold"/>
                <a:ea typeface="Montserrat Bold"/>
                <a:cs typeface="Montserrat Bold"/>
                <a:sym typeface="Montserrat Bold"/>
              </a:rPr>
              <a:t>PAGE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rot="5400000">
            <a:off x="17467754" y="4854250"/>
            <a:ext cx="1253277" cy="264206"/>
          </a:xfrm>
          <a:prstGeom prst="rect">
            <a:avLst/>
          </a:prstGeom>
        </p:spPr>
        <p:txBody>
          <a:bodyPr lIns="0" tIns="0" rIns="0" bIns="0" rtlCol="0" anchor="t">
            <a:spAutoFit/>
          </a:bodyPr>
          <a:lstStyle/>
          <a:p>
            <a:pPr algn="ctr">
              <a:lnSpc>
                <a:spcPts val="2237"/>
              </a:lnSpc>
              <a:spcBef>
                <a:spcPct val="0"/>
              </a:spcBef>
            </a:pPr>
            <a:r>
              <a:rPr lang="en-US" sz="1598" b="1">
                <a:solidFill>
                  <a:srgbClr val="F5FFF6"/>
                </a:solidFill>
                <a:latin typeface="Montserrat Bold"/>
                <a:ea typeface="Montserrat Bold"/>
                <a:cs typeface="Montserrat Bold"/>
                <a:sym typeface="Montserrat Bold"/>
              </a:rPr>
              <a:t>PAGE 9</a:t>
            </a:r>
          </a:p>
        </p:txBody>
      </p:sp>
      <p:sp>
        <p:nvSpPr>
          <p:cNvPr id="6" name="TextBox 6"/>
          <p:cNvSpPr txBox="1"/>
          <p:nvPr/>
        </p:nvSpPr>
        <p:spPr>
          <a:xfrm>
            <a:off x="8354652" y="1833083"/>
            <a:ext cx="9069838" cy="859155"/>
          </a:xfrm>
          <a:prstGeom prst="rect">
            <a:avLst/>
          </a:prstGeom>
        </p:spPr>
        <p:txBody>
          <a:bodyPr lIns="0" tIns="0" rIns="0" bIns="0" rtlCol="0" anchor="t">
            <a:spAutoFit/>
          </a:bodyPr>
          <a:lstStyle/>
          <a:p>
            <a:pPr algn="l">
              <a:lnSpc>
                <a:spcPts val="6660"/>
              </a:lnSpc>
            </a:pPr>
            <a:r>
              <a:rPr lang="en-US" sz="6000">
                <a:solidFill>
                  <a:srgbClr val="14321A"/>
                </a:solidFill>
                <a:latin typeface="Anton"/>
                <a:ea typeface="Anton"/>
                <a:cs typeface="Anton"/>
                <a:sym typeface="Anton"/>
              </a:rPr>
              <a:t>HISOBOT TAQDIM ETISH MUDDATI</a:t>
            </a:r>
          </a:p>
        </p:txBody>
      </p:sp>
      <p:sp>
        <p:nvSpPr>
          <p:cNvPr id="11" name="TextBox 11"/>
          <p:cNvSpPr txBox="1"/>
          <p:nvPr/>
        </p:nvSpPr>
        <p:spPr>
          <a:xfrm>
            <a:off x="7863100" y="4321615"/>
            <a:ext cx="9993145" cy="2114273"/>
          </a:xfrm>
          <a:prstGeom prst="rect">
            <a:avLst/>
          </a:prstGeom>
        </p:spPr>
        <p:txBody>
          <a:bodyPr lIns="0" tIns="0" rIns="0" bIns="0" rtlCol="0" anchor="t">
            <a:spAutoFit/>
          </a:bodyPr>
          <a:lstStyle/>
          <a:p>
            <a:pPr algn="ctr">
              <a:lnSpc>
                <a:spcPts val="2816"/>
              </a:lnSpc>
              <a:spcBef>
                <a:spcPct val="0"/>
              </a:spcBef>
            </a:pPr>
            <a:r>
              <a:rPr lang="en-US" sz="2012" b="1" spc="273">
                <a:solidFill>
                  <a:srgbClr val="000000"/>
                </a:solidFill>
                <a:latin typeface="Montserrat Bold"/>
                <a:ea typeface="Montserrat Bold"/>
                <a:cs typeface="Montserrat Bold"/>
                <a:sym typeface="Montserrat Bold"/>
              </a:rPr>
              <a:t>YIL YAKUNIDA – HISOBOT YILIDAN KEYINGI YILNING 15-FEVRALIDAN KECHIKTIRMAY (O‘ZBEKISTON RESPUBLIKASI MOLIYA VAZIRLIGI TALABI).</a:t>
            </a:r>
          </a:p>
          <a:p>
            <a:pPr algn="ctr">
              <a:lnSpc>
                <a:spcPts val="2816"/>
              </a:lnSpc>
              <a:spcBef>
                <a:spcPct val="0"/>
              </a:spcBef>
            </a:pPr>
            <a:r>
              <a:rPr lang="en-US" sz="2012" b="1" spc="273">
                <a:solidFill>
                  <a:srgbClr val="000000"/>
                </a:solidFill>
                <a:latin typeface="Montserrat Bold"/>
                <a:ea typeface="Montserrat Bold"/>
                <a:cs typeface="Montserrat Bold"/>
                <a:sym typeface="Montserrat Bold"/>
              </a:rPr>
              <a:t>ORALIQ (CHORAKLIK) HISOBOTLAR HAM TOPSHIRILISHI MUMKIN (SOLIQ ORGANLARI VA STATISTIKA HISOBOTLARI UCHUN)</a:t>
            </a:r>
          </a:p>
        </p:txBody>
      </p:sp>
      <p:pic>
        <p:nvPicPr>
          <p:cNvPr id="6146" name="Picture 2" descr="Lizingga texnika olish uchun qanday ...">
            <a:extLst>
              <a:ext uri="{FF2B5EF4-FFF2-40B4-BE49-F238E27FC236}">
                <a16:creationId xmlns:a16="http://schemas.microsoft.com/office/drawing/2014/main" id="{C07965A9-20C1-562A-0467-0843F21C43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778180"/>
            <a:ext cx="4416346" cy="44163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598</Words>
  <Application>Microsoft Office PowerPoint</Application>
  <PresentationFormat>Произвольный</PresentationFormat>
  <Paragraphs>54</Paragraphs>
  <Slides>10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Anton</vt:lpstr>
      <vt:lpstr>Montserrat</vt:lpstr>
      <vt:lpstr>Montserrat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Dehqonchilik va chorvachilik korxonalarida moliyavoy hisobotlar</dc:title>
  <dc:creator>Yuldashev Asilbek</dc:creator>
  <cp:lastModifiedBy>Yuldashev Asilbek</cp:lastModifiedBy>
  <cp:revision>3</cp:revision>
  <dcterms:created xsi:type="dcterms:W3CDTF">2006-08-16T00:00:00Z</dcterms:created>
  <dcterms:modified xsi:type="dcterms:W3CDTF">2025-10-02T13:43:38Z</dcterms:modified>
  <dc:identifier>DAGz6tWJRHs</dc:identifier>
</cp:coreProperties>
</file>