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Telegraf Extra-Light" charset="1" panose="00000300000000000000"/>
      <p:regular r:id="rId17"/>
    </p:embeddedFont>
    <p:embeddedFont>
      <p:font typeface="Telegraf Bold" charset="1" panose="00000800000000000000"/>
      <p:regular r:id="rId18"/>
    </p:embeddedFont>
    <p:embeddedFont>
      <p:font typeface="Telegraf" charset="1" panose="00000500000000000000"/>
      <p:regular r:id="rId19"/>
    </p:embeddedFont>
    <p:embeddedFont>
      <p:font typeface="Canva Sans Bold" charset="1" panose="020B0803030501040103"/>
      <p:regular r:id="rId20"/>
    </p:embeddedFont>
    <p:embeddedFont>
      <p:font typeface="Canva Sans" charset="1" panose="020B0503030501040103"/>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jpeg" Type="http://schemas.openxmlformats.org/officeDocument/2006/relationships/image"/><Relationship Id="rId4"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jpeg" Type="http://schemas.openxmlformats.org/officeDocument/2006/relationships/image"/><Relationship Id="rId4"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false" flipV="false" rot="-207862">
            <a:off x="6110388" y="5304279"/>
            <a:ext cx="15048401" cy="6376760"/>
          </a:xfrm>
          <a:custGeom>
            <a:avLst/>
            <a:gdLst/>
            <a:ahLst/>
            <a:cxnLst/>
            <a:rect r="r" b="b" t="t" l="l"/>
            <a:pathLst>
              <a:path h="6376760" w="15048401">
                <a:moveTo>
                  <a:pt x="0" y="0"/>
                </a:moveTo>
                <a:lnTo>
                  <a:pt x="15048401" y="0"/>
                </a:lnTo>
                <a:lnTo>
                  <a:pt x="15048401" y="6376760"/>
                </a:lnTo>
                <a:lnTo>
                  <a:pt x="0" y="6376760"/>
                </a:lnTo>
                <a:lnTo>
                  <a:pt x="0" y="0"/>
                </a:lnTo>
                <a:close/>
              </a:path>
            </a:pathLst>
          </a:custGeom>
          <a:blipFill>
            <a:blip r:embed="rId2"/>
            <a:stretch>
              <a:fillRect l="0" t="0" r="0" b="0"/>
            </a:stretch>
          </a:blipFill>
        </p:spPr>
      </p:sp>
      <p:grpSp>
        <p:nvGrpSpPr>
          <p:cNvPr name="Group 3" id="3"/>
          <p:cNvGrpSpPr/>
          <p:nvPr/>
        </p:nvGrpSpPr>
        <p:grpSpPr>
          <a:xfrm rot="0">
            <a:off x="-332478" y="7009521"/>
            <a:ext cx="9637365" cy="212578"/>
            <a:chOff x="0" y="0"/>
            <a:chExt cx="2538236" cy="55988"/>
          </a:xfrm>
        </p:grpSpPr>
        <p:sp>
          <p:nvSpPr>
            <p:cNvPr name="Freeform 4" id="4"/>
            <p:cNvSpPr/>
            <p:nvPr/>
          </p:nvSpPr>
          <p:spPr>
            <a:xfrm flipH="false" flipV="false" rot="0">
              <a:off x="0" y="0"/>
              <a:ext cx="2538236" cy="55988"/>
            </a:xfrm>
            <a:custGeom>
              <a:avLst/>
              <a:gdLst/>
              <a:ahLst/>
              <a:cxnLst/>
              <a:rect r="r" b="b" t="t" l="l"/>
              <a:pathLst>
                <a:path h="55988" w="2538236">
                  <a:moveTo>
                    <a:pt x="0" y="0"/>
                  </a:moveTo>
                  <a:lnTo>
                    <a:pt x="2538236" y="0"/>
                  </a:lnTo>
                  <a:lnTo>
                    <a:pt x="2538236" y="55988"/>
                  </a:lnTo>
                  <a:lnTo>
                    <a:pt x="0" y="5598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5" id="5"/>
            <p:cNvSpPr txBox="true"/>
            <p:nvPr/>
          </p:nvSpPr>
          <p:spPr>
            <a:xfrm>
              <a:off x="0" y="-57150"/>
              <a:ext cx="2538236" cy="113138"/>
            </a:xfrm>
            <a:prstGeom prst="rect">
              <a:avLst/>
            </a:prstGeom>
          </p:spPr>
          <p:txBody>
            <a:bodyPr anchor="ctr" rtlCol="false" tIns="50800" lIns="50800" bIns="50800" rIns="50800"/>
            <a:lstStyle/>
            <a:p>
              <a:pPr algn="ctr">
                <a:lnSpc>
                  <a:spcPts val="3639"/>
                </a:lnSpc>
              </a:pPr>
            </a:p>
          </p:txBody>
        </p:sp>
      </p:grpSp>
      <p:sp>
        <p:nvSpPr>
          <p:cNvPr name="Freeform 6" id="6"/>
          <p:cNvSpPr/>
          <p:nvPr/>
        </p:nvSpPr>
        <p:spPr>
          <a:xfrm flipH="false" flipV="true" rot="0">
            <a:off x="-641393" y="-1165054"/>
            <a:ext cx="6732105" cy="4030848"/>
          </a:xfrm>
          <a:custGeom>
            <a:avLst/>
            <a:gdLst/>
            <a:ahLst/>
            <a:cxnLst/>
            <a:rect r="r" b="b" t="t" l="l"/>
            <a:pathLst>
              <a:path h="4030848" w="6732105">
                <a:moveTo>
                  <a:pt x="0" y="4030848"/>
                </a:moveTo>
                <a:lnTo>
                  <a:pt x="6732105" y="4030848"/>
                </a:lnTo>
                <a:lnTo>
                  <a:pt x="6732105" y="0"/>
                </a:lnTo>
                <a:lnTo>
                  <a:pt x="0" y="0"/>
                </a:lnTo>
                <a:lnTo>
                  <a:pt x="0" y="4030848"/>
                </a:lnTo>
                <a:close/>
              </a:path>
            </a:pathLst>
          </a:custGeom>
          <a:blipFill>
            <a:blip r:embed="rId3"/>
            <a:stretch>
              <a:fillRect l="0" t="0" r="0" b="0"/>
            </a:stretch>
          </a:blipFill>
        </p:spPr>
      </p:sp>
      <p:sp>
        <p:nvSpPr>
          <p:cNvPr name="TextBox 7" id="7"/>
          <p:cNvSpPr txBox="true"/>
          <p:nvPr/>
        </p:nvSpPr>
        <p:spPr>
          <a:xfrm rot="0">
            <a:off x="8704575" y="783695"/>
            <a:ext cx="3001947" cy="351790"/>
          </a:xfrm>
          <a:prstGeom prst="rect">
            <a:avLst/>
          </a:prstGeom>
        </p:spPr>
        <p:txBody>
          <a:bodyPr anchor="t" rtlCol="false" tIns="0" lIns="0" bIns="0" rIns="0">
            <a:spAutoFit/>
          </a:bodyPr>
          <a:lstStyle/>
          <a:p>
            <a:pPr algn="l">
              <a:lnSpc>
                <a:spcPts val="2660"/>
              </a:lnSpc>
              <a:spcBef>
                <a:spcPct val="0"/>
              </a:spcBef>
            </a:pPr>
            <a:r>
              <a:rPr lang="en-US" sz="1900" spc="95">
                <a:solidFill>
                  <a:srgbClr val="164B82"/>
                </a:solidFill>
                <a:latin typeface="Telegraf Extra-Light"/>
                <a:ea typeface="Telegraf Extra-Light"/>
                <a:cs typeface="Telegraf Extra-Light"/>
                <a:sym typeface="Telegraf Extra-Light"/>
              </a:rPr>
              <a:t>Ta'lim</a:t>
            </a:r>
          </a:p>
        </p:txBody>
      </p:sp>
      <p:sp>
        <p:nvSpPr>
          <p:cNvPr name="TextBox 8" id="8"/>
          <p:cNvSpPr txBox="true"/>
          <p:nvPr/>
        </p:nvSpPr>
        <p:spPr>
          <a:xfrm rot="0">
            <a:off x="15067703" y="783695"/>
            <a:ext cx="2191597" cy="351790"/>
          </a:xfrm>
          <a:prstGeom prst="rect">
            <a:avLst/>
          </a:prstGeom>
        </p:spPr>
        <p:txBody>
          <a:bodyPr anchor="t" rtlCol="false" tIns="0" lIns="0" bIns="0" rIns="0">
            <a:spAutoFit/>
          </a:bodyPr>
          <a:lstStyle/>
          <a:p>
            <a:pPr algn="r">
              <a:lnSpc>
                <a:spcPts val="2660"/>
              </a:lnSpc>
              <a:spcBef>
                <a:spcPct val="0"/>
              </a:spcBef>
            </a:pPr>
            <a:r>
              <a:rPr lang="en-US" sz="1900" spc="95">
                <a:solidFill>
                  <a:srgbClr val="164B82"/>
                </a:solidFill>
                <a:latin typeface="Telegraf Extra-Light"/>
                <a:ea typeface="Telegraf Extra-Light"/>
                <a:cs typeface="Telegraf Extra-Light"/>
                <a:sym typeface="Telegraf Extra-Light"/>
              </a:rPr>
              <a:t>2026</a:t>
            </a:r>
          </a:p>
        </p:txBody>
      </p:sp>
      <p:sp>
        <p:nvSpPr>
          <p:cNvPr name="TextBox 9" id="9"/>
          <p:cNvSpPr txBox="true"/>
          <p:nvPr/>
        </p:nvSpPr>
        <p:spPr>
          <a:xfrm rot="0">
            <a:off x="12538790" y="498580"/>
            <a:ext cx="2191597" cy="351790"/>
          </a:xfrm>
          <a:prstGeom prst="rect">
            <a:avLst/>
          </a:prstGeom>
        </p:spPr>
        <p:txBody>
          <a:bodyPr anchor="t" rtlCol="false" tIns="0" lIns="0" bIns="0" rIns="0">
            <a:spAutoFit/>
          </a:bodyPr>
          <a:lstStyle/>
          <a:p>
            <a:pPr algn="ctr">
              <a:lnSpc>
                <a:spcPts val="2660"/>
              </a:lnSpc>
              <a:spcBef>
                <a:spcPct val="0"/>
              </a:spcBef>
            </a:pPr>
            <a:r>
              <a:rPr lang="en-US" sz="1900" spc="95">
                <a:solidFill>
                  <a:srgbClr val="164B82"/>
                </a:solidFill>
                <a:latin typeface="Telegraf Extra-Light"/>
                <a:ea typeface="Telegraf Extra-Light"/>
                <a:cs typeface="Telegraf Extra-Light"/>
                <a:sym typeface="Telegraf Extra-Light"/>
              </a:rPr>
              <a:t>﻿Onlayn darslar</a:t>
            </a:r>
          </a:p>
        </p:txBody>
      </p:sp>
      <p:grpSp>
        <p:nvGrpSpPr>
          <p:cNvPr name="Group 10" id="10"/>
          <p:cNvGrpSpPr/>
          <p:nvPr/>
        </p:nvGrpSpPr>
        <p:grpSpPr>
          <a:xfrm rot="5400000">
            <a:off x="12902687" y="-5306211"/>
            <a:ext cx="643045" cy="12669823"/>
            <a:chOff x="0" y="0"/>
            <a:chExt cx="169362" cy="3336908"/>
          </a:xfrm>
        </p:grpSpPr>
        <p:sp>
          <p:nvSpPr>
            <p:cNvPr name="Freeform 11" id="11"/>
            <p:cNvSpPr/>
            <p:nvPr/>
          </p:nvSpPr>
          <p:spPr>
            <a:xfrm flipH="false" flipV="false" rot="0">
              <a:off x="0" y="0"/>
              <a:ext cx="169362" cy="3336908"/>
            </a:xfrm>
            <a:custGeom>
              <a:avLst/>
              <a:gdLst/>
              <a:ahLst/>
              <a:cxnLst/>
              <a:rect r="r" b="b" t="t" l="l"/>
              <a:pathLst>
                <a:path h="3336908" w="169362">
                  <a:moveTo>
                    <a:pt x="84681" y="0"/>
                  </a:moveTo>
                  <a:lnTo>
                    <a:pt x="84681" y="0"/>
                  </a:lnTo>
                  <a:cubicBezTo>
                    <a:pt x="107140" y="0"/>
                    <a:pt x="128678" y="8922"/>
                    <a:pt x="144559" y="24802"/>
                  </a:cubicBezTo>
                  <a:cubicBezTo>
                    <a:pt x="160440" y="40683"/>
                    <a:pt x="169362" y="62222"/>
                    <a:pt x="169362" y="84681"/>
                  </a:cubicBezTo>
                  <a:lnTo>
                    <a:pt x="169362" y="3252227"/>
                  </a:lnTo>
                  <a:cubicBezTo>
                    <a:pt x="169362" y="3274686"/>
                    <a:pt x="160440" y="3296225"/>
                    <a:pt x="144559" y="3312106"/>
                  </a:cubicBezTo>
                  <a:cubicBezTo>
                    <a:pt x="128678" y="3327986"/>
                    <a:pt x="107140" y="3336908"/>
                    <a:pt x="84681" y="3336908"/>
                  </a:cubicBezTo>
                  <a:lnTo>
                    <a:pt x="84681" y="3336908"/>
                  </a:lnTo>
                  <a:cubicBezTo>
                    <a:pt x="37913" y="3336908"/>
                    <a:pt x="0" y="3298995"/>
                    <a:pt x="0" y="325222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name="TextBox 12" id="12"/>
            <p:cNvSpPr txBox="true"/>
            <p:nvPr/>
          </p:nvSpPr>
          <p:spPr>
            <a:xfrm>
              <a:off x="0" y="-57150"/>
              <a:ext cx="169362" cy="3394058"/>
            </a:xfrm>
            <a:prstGeom prst="rect">
              <a:avLst/>
            </a:prstGeom>
          </p:spPr>
          <p:txBody>
            <a:bodyPr anchor="ctr" rtlCol="false" tIns="50800" lIns="50800" bIns="50800" rIns="50800"/>
            <a:lstStyle/>
            <a:p>
              <a:pPr algn="ctr">
                <a:lnSpc>
                  <a:spcPts val="3639"/>
                </a:lnSpc>
              </a:pPr>
            </a:p>
          </p:txBody>
        </p:sp>
      </p:grpSp>
      <p:sp>
        <p:nvSpPr>
          <p:cNvPr name="Freeform 13" id="13"/>
          <p:cNvSpPr/>
          <p:nvPr/>
        </p:nvSpPr>
        <p:spPr>
          <a:xfrm flipH="false" flipV="false" rot="0">
            <a:off x="10220486" y="4175659"/>
            <a:ext cx="7038814" cy="4696809"/>
          </a:xfrm>
          <a:custGeom>
            <a:avLst/>
            <a:gdLst/>
            <a:ahLst/>
            <a:cxnLst/>
            <a:rect r="r" b="b" t="t" l="l"/>
            <a:pathLst>
              <a:path h="4696809" w="7038814">
                <a:moveTo>
                  <a:pt x="0" y="0"/>
                </a:moveTo>
                <a:lnTo>
                  <a:pt x="7038814" y="0"/>
                </a:lnTo>
                <a:lnTo>
                  <a:pt x="7038814" y="4696809"/>
                </a:lnTo>
                <a:lnTo>
                  <a:pt x="0" y="4696809"/>
                </a:lnTo>
                <a:lnTo>
                  <a:pt x="0" y="0"/>
                </a:lnTo>
                <a:close/>
              </a:path>
            </a:pathLst>
          </a:custGeom>
          <a:blipFill>
            <a:blip r:embed="rId4"/>
            <a:stretch>
              <a:fillRect l="0" t="0" r="0" b="0"/>
            </a:stretch>
          </a:blipFill>
        </p:spPr>
      </p:sp>
      <p:sp>
        <p:nvSpPr>
          <p:cNvPr name="TextBox 14" id="14"/>
          <p:cNvSpPr txBox="true"/>
          <p:nvPr/>
        </p:nvSpPr>
        <p:spPr>
          <a:xfrm rot="0">
            <a:off x="926566" y="2066956"/>
            <a:ext cx="11858616" cy="3076544"/>
          </a:xfrm>
          <a:prstGeom prst="rect">
            <a:avLst/>
          </a:prstGeom>
        </p:spPr>
        <p:txBody>
          <a:bodyPr anchor="t" rtlCol="false" tIns="0" lIns="0" bIns="0" rIns="0">
            <a:spAutoFit/>
          </a:bodyPr>
          <a:lstStyle/>
          <a:p>
            <a:pPr algn="l">
              <a:lnSpc>
                <a:spcPts val="8006"/>
              </a:lnSpc>
              <a:spcBef>
                <a:spcPct val="0"/>
              </a:spcBef>
            </a:pPr>
            <a:r>
              <a:rPr lang="en-US" b="true" sz="5718" spc="285">
                <a:solidFill>
                  <a:srgbClr val="343434"/>
                </a:solidFill>
                <a:latin typeface="Telegraf Bold"/>
                <a:ea typeface="Telegraf Bold"/>
                <a:cs typeface="Telegraf Bold"/>
                <a:sym typeface="Telegraf Bold"/>
              </a:rPr>
              <a:t>“MASOFAVIY   TA’LIMNING AFZALLIKLARI VA KAMCHILIKLARI” </a:t>
            </a:r>
          </a:p>
        </p:txBody>
      </p:sp>
      <p:sp>
        <p:nvSpPr>
          <p:cNvPr name="TextBox 15" id="15"/>
          <p:cNvSpPr txBox="true"/>
          <p:nvPr/>
        </p:nvSpPr>
        <p:spPr>
          <a:xfrm rot="0">
            <a:off x="1028700" y="5838581"/>
            <a:ext cx="10797967" cy="1170940"/>
          </a:xfrm>
          <a:prstGeom prst="rect">
            <a:avLst/>
          </a:prstGeom>
        </p:spPr>
        <p:txBody>
          <a:bodyPr anchor="t" rtlCol="false" tIns="0" lIns="0" bIns="0" rIns="0">
            <a:spAutoFit/>
          </a:bodyPr>
          <a:lstStyle/>
          <a:p>
            <a:pPr algn="l">
              <a:lnSpc>
                <a:spcPts val="8959"/>
              </a:lnSpc>
              <a:spcBef>
                <a:spcPct val="0"/>
              </a:spcBef>
            </a:pPr>
            <a:r>
              <a:rPr lang="en-US" sz="6399" spc="697">
                <a:solidFill>
                  <a:srgbClr val="343434"/>
                </a:solidFill>
                <a:latin typeface="Telegraf"/>
                <a:ea typeface="Telegraf"/>
                <a:cs typeface="Telegraf"/>
                <a:sym typeface="Telegraf"/>
              </a:rPr>
              <a:t>TAQDIMOT</a:t>
            </a:r>
          </a:p>
        </p:txBody>
      </p:sp>
      <p:sp>
        <p:nvSpPr>
          <p:cNvPr name="TextBox 16" id="16"/>
          <p:cNvSpPr txBox="true"/>
          <p:nvPr/>
        </p:nvSpPr>
        <p:spPr>
          <a:xfrm rot="0">
            <a:off x="1028700" y="8032284"/>
            <a:ext cx="4902771" cy="460375"/>
          </a:xfrm>
          <a:prstGeom prst="rect">
            <a:avLst/>
          </a:prstGeom>
        </p:spPr>
        <p:txBody>
          <a:bodyPr anchor="t" rtlCol="false" tIns="0" lIns="0" bIns="0" rIns="0">
            <a:spAutoFit/>
          </a:bodyPr>
          <a:lstStyle/>
          <a:p>
            <a:pPr algn="l">
              <a:lnSpc>
                <a:spcPts val="3499"/>
              </a:lnSpc>
              <a:spcBef>
                <a:spcPct val="0"/>
              </a:spcBef>
            </a:pPr>
            <a:r>
              <a:rPr lang="en-US" sz="2499" spc="124">
                <a:solidFill>
                  <a:srgbClr val="343434"/>
                </a:solidFill>
                <a:latin typeface="Telegraf"/>
                <a:ea typeface="Telegraf"/>
                <a:cs typeface="Telegraf"/>
                <a:sym typeface="Telegraf"/>
              </a:rPr>
              <a:t>Namoyish etiladi tarafidan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true" flipV="false" rot="-1058567">
            <a:off x="10899557" y="-2048730"/>
            <a:ext cx="10441422" cy="4424552"/>
          </a:xfrm>
          <a:custGeom>
            <a:avLst/>
            <a:gdLst/>
            <a:ahLst/>
            <a:cxnLst/>
            <a:rect r="r" b="b" t="t" l="l"/>
            <a:pathLst>
              <a:path h="4424552" w="10441422">
                <a:moveTo>
                  <a:pt x="10441422" y="0"/>
                </a:moveTo>
                <a:lnTo>
                  <a:pt x="0" y="0"/>
                </a:lnTo>
                <a:lnTo>
                  <a:pt x="0" y="4424552"/>
                </a:lnTo>
                <a:lnTo>
                  <a:pt x="10441422" y="4424552"/>
                </a:lnTo>
                <a:lnTo>
                  <a:pt x="10441422" y="0"/>
                </a:lnTo>
                <a:close/>
              </a:path>
            </a:pathLst>
          </a:custGeom>
          <a:blipFill>
            <a:blip r:embed="rId2"/>
            <a:stretch>
              <a:fillRect l="0" t="0" r="0" b="0"/>
            </a:stretch>
          </a:blipFill>
        </p:spPr>
      </p:sp>
      <p:sp>
        <p:nvSpPr>
          <p:cNvPr name="Freeform 3" id="3"/>
          <p:cNvSpPr/>
          <p:nvPr/>
        </p:nvSpPr>
        <p:spPr>
          <a:xfrm flipH="false" flipV="false" rot="9125778">
            <a:off x="9642048" y="7442125"/>
            <a:ext cx="7735476" cy="4631616"/>
          </a:xfrm>
          <a:custGeom>
            <a:avLst/>
            <a:gdLst/>
            <a:ahLst/>
            <a:cxnLst/>
            <a:rect r="r" b="b" t="t" l="l"/>
            <a:pathLst>
              <a:path h="4631616" w="7735476">
                <a:moveTo>
                  <a:pt x="0" y="0"/>
                </a:moveTo>
                <a:lnTo>
                  <a:pt x="7735476" y="0"/>
                </a:lnTo>
                <a:lnTo>
                  <a:pt x="7735476" y="4631616"/>
                </a:lnTo>
                <a:lnTo>
                  <a:pt x="0" y="4631616"/>
                </a:lnTo>
                <a:lnTo>
                  <a:pt x="0" y="0"/>
                </a:lnTo>
                <a:close/>
              </a:path>
            </a:pathLst>
          </a:custGeom>
          <a:blipFill>
            <a:blip r:embed="rId3"/>
            <a:stretch>
              <a:fillRect l="0" t="0" r="0" b="0"/>
            </a:stretch>
          </a:blipFill>
        </p:spPr>
      </p:sp>
      <p:grpSp>
        <p:nvGrpSpPr>
          <p:cNvPr name="Group 4" id="4"/>
          <p:cNvGrpSpPr/>
          <p:nvPr/>
        </p:nvGrpSpPr>
        <p:grpSpPr>
          <a:xfrm rot="0">
            <a:off x="-168477" y="-348153"/>
            <a:ext cx="8500415" cy="5587359"/>
            <a:chOff x="0" y="0"/>
            <a:chExt cx="2238793" cy="1471568"/>
          </a:xfrm>
        </p:grpSpPr>
        <p:sp>
          <p:nvSpPr>
            <p:cNvPr name="Freeform 5" id="5"/>
            <p:cNvSpPr/>
            <p:nvPr/>
          </p:nvSpPr>
          <p:spPr>
            <a:xfrm flipH="false" flipV="false" rot="0">
              <a:off x="0" y="0"/>
              <a:ext cx="2238793" cy="1471568"/>
            </a:xfrm>
            <a:custGeom>
              <a:avLst/>
              <a:gdLst/>
              <a:ahLst/>
              <a:cxnLst/>
              <a:rect r="r" b="b" t="t" l="l"/>
              <a:pathLst>
                <a:path h="1471568" w="2238793">
                  <a:moveTo>
                    <a:pt x="0" y="0"/>
                  </a:moveTo>
                  <a:lnTo>
                    <a:pt x="2238793" y="0"/>
                  </a:lnTo>
                  <a:lnTo>
                    <a:pt x="2238793" y="1471568"/>
                  </a:lnTo>
                  <a:lnTo>
                    <a:pt x="0" y="147156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6" id="6"/>
            <p:cNvSpPr txBox="true"/>
            <p:nvPr/>
          </p:nvSpPr>
          <p:spPr>
            <a:xfrm>
              <a:off x="0" y="-57150"/>
              <a:ext cx="2238793" cy="1528718"/>
            </a:xfrm>
            <a:prstGeom prst="rect">
              <a:avLst/>
            </a:prstGeom>
          </p:spPr>
          <p:txBody>
            <a:bodyPr anchor="ctr" rtlCol="false" tIns="50800" lIns="50800" bIns="50800" rIns="50800"/>
            <a:lstStyle/>
            <a:p>
              <a:pPr algn="ctr">
                <a:lnSpc>
                  <a:spcPts val="3639"/>
                </a:lnSpc>
              </a:pPr>
            </a:p>
          </p:txBody>
        </p:sp>
      </p:grpSp>
      <p:sp>
        <p:nvSpPr>
          <p:cNvPr name="TextBox 7" id="7"/>
          <p:cNvSpPr txBox="true"/>
          <p:nvPr/>
        </p:nvSpPr>
        <p:spPr>
          <a:xfrm rot="0">
            <a:off x="-1416136" y="2083271"/>
            <a:ext cx="7273548"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09</a:t>
            </a:r>
          </a:p>
        </p:txBody>
      </p:sp>
      <p:sp>
        <p:nvSpPr>
          <p:cNvPr name="TextBox 8" id="8"/>
          <p:cNvSpPr txBox="true"/>
          <p:nvPr/>
        </p:nvSpPr>
        <p:spPr>
          <a:xfrm rot="0">
            <a:off x="1028700" y="6236729"/>
            <a:ext cx="10474615" cy="1462376"/>
          </a:xfrm>
          <a:prstGeom prst="rect">
            <a:avLst/>
          </a:prstGeom>
        </p:spPr>
        <p:txBody>
          <a:bodyPr anchor="t" rtlCol="false" tIns="0" lIns="0" bIns="0" rIns="0">
            <a:spAutoFit/>
          </a:bodyPr>
          <a:lstStyle/>
          <a:p>
            <a:pPr algn="l">
              <a:lnSpc>
                <a:spcPts val="10045"/>
              </a:lnSpc>
            </a:pPr>
            <a:r>
              <a:rPr lang="en-US" sz="10356" b="true">
                <a:solidFill>
                  <a:srgbClr val="343434"/>
                </a:solidFill>
                <a:latin typeface="Telegraf Bold"/>
                <a:ea typeface="Telegraf Bold"/>
                <a:cs typeface="Telegraf Bold"/>
                <a:sym typeface="Telegraf Bold"/>
              </a:rPr>
              <a:t>XULOSA</a:t>
            </a:r>
          </a:p>
        </p:txBody>
      </p:sp>
      <p:sp>
        <p:nvSpPr>
          <p:cNvPr name="TextBox 9" id="9"/>
          <p:cNvSpPr txBox="true"/>
          <p:nvPr/>
        </p:nvSpPr>
        <p:spPr>
          <a:xfrm rot="0">
            <a:off x="8895264" y="1806125"/>
            <a:ext cx="8844891" cy="7456509"/>
          </a:xfrm>
          <a:prstGeom prst="rect">
            <a:avLst/>
          </a:prstGeom>
        </p:spPr>
        <p:txBody>
          <a:bodyPr anchor="t" rtlCol="false" tIns="0" lIns="0" bIns="0" rIns="0">
            <a:spAutoFit/>
          </a:bodyPr>
          <a:lstStyle/>
          <a:p>
            <a:pPr algn="l">
              <a:lnSpc>
                <a:spcPts val="2583"/>
              </a:lnSpc>
            </a:pPr>
            <a:r>
              <a:rPr lang="en-US" sz="1845" spc="92">
                <a:solidFill>
                  <a:srgbClr val="343434"/>
                </a:solidFill>
                <a:latin typeface="Telegraf"/>
                <a:ea typeface="Telegraf"/>
                <a:cs typeface="Telegraf"/>
                <a:sym typeface="Telegraf"/>
              </a:rPr>
              <a:t> Talabalar texnologiyalardan foydalanish ko‘nikmalarini rivojlantiradi va raqamli resurslar bilan ishlashni o‘rganadi. Faol aloqa va interaktiv platformalar orqali o‘qituvchi va talaba o‘rtasida samarali muloqot yuzaga keladi. Sifatli ta’lim platformasi va kontent bilimlarni mustahkamlashga yordam beradi.</a:t>
            </a:r>
          </a:p>
          <a:p>
            <a:pPr algn="l">
              <a:lnSpc>
                <a:spcPts val="2583"/>
              </a:lnSpc>
            </a:pPr>
          </a:p>
          <a:p>
            <a:pPr algn="l">
              <a:lnSpc>
                <a:spcPts val="2583"/>
              </a:lnSpc>
            </a:pPr>
            <a:r>
              <a:rPr lang="en-US" sz="1845" spc="92">
                <a:solidFill>
                  <a:srgbClr val="343434"/>
                </a:solidFill>
                <a:latin typeface="Telegraf"/>
                <a:ea typeface="Telegraf"/>
                <a:cs typeface="Telegraf"/>
                <a:sym typeface="Telegraf"/>
              </a:rPr>
              <a:t>Biroq, masofaviy ta’limning kamchiliklari ham mavjud. Ijtimoiy aloqalar cheklanganligi talabalar o‘rtasidagi muloqotni kamaytiradi. Laboratoriya va amaliy mashg‘ulotlarni to‘liq o‘tkazish qiyinlashadi. Internet va texnika qurilmalariga bog‘liqlik ta’lim jarayoniga salbiy ta’sir ko‘rsatishi mumkin. Raqamli tayyorgarlik darajasi past bo‘lgan talabalar uchun darslarni o‘rganish murakkablashadi. Shu bilan birga, ayrim talabalarda diqqatni jamlash va mustaqil o‘qish qiyinchilik tug‘diradi.</a:t>
            </a:r>
          </a:p>
          <a:p>
            <a:pPr algn="l">
              <a:lnSpc>
                <a:spcPts val="2583"/>
              </a:lnSpc>
            </a:pPr>
          </a:p>
          <a:p>
            <a:pPr algn="l">
              <a:lnSpc>
                <a:spcPts val="2583"/>
              </a:lnSpc>
              <a:spcBef>
                <a:spcPct val="0"/>
              </a:spcBef>
            </a:pPr>
            <a:r>
              <a:rPr lang="en-US" sz="1845" spc="92">
                <a:solidFill>
                  <a:srgbClr val="343434"/>
                </a:solidFill>
                <a:latin typeface="Telegraf"/>
                <a:ea typeface="Telegraf"/>
                <a:cs typeface="Telegraf"/>
                <a:sym typeface="Telegraf"/>
              </a:rPr>
              <a:t>Xulosa qilib aytganda, masofaviy ta’lim ko‘plab qulayliklar yaratadi va ta’lim jarayonini uzluksiz davom ettirishga imkon beradi. Shuningdek, u raqamli ko‘nikmalarni rivojlantirish va vaqtni samarali boshqarishni o‘rgatadi. Kamchiliklari mavjud bo‘lsa-da, ular texnologik yondashuvlar va yaxshilangan platformalar orqali qisman bartaraf etilishi mumkin. Masofaviy ta’limning afzalliklari va kamchiliklarini hisobga olgan holda, bu tizimni yanada rivojlantirish va talabalarning bilim olish imkoniyatlarini oshirish mumkin. Shu bilan u kelajakda ta’limni interaktiv, qulay va samarali qilishga xizmat qiladi.</a:t>
            </a:r>
          </a:p>
        </p:txBody>
      </p:sp>
      <p:grpSp>
        <p:nvGrpSpPr>
          <p:cNvPr name="Group 10" id="10"/>
          <p:cNvGrpSpPr/>
          <p:nvPr/>
        </p:nvGrpSpPr>
        <p:grpSpPr>
          <a:xfrm rot="5400000">
            <a:off x="12996188" y="-3041057"/>
            <a:ext cx="643045" cy="8066054"/>
            <a:chOff x="0" y="0"/>
            <a:chExt cx="169362" cy="2124393"/>
          </a:xfrm>
        </p:grpSpPr>
        <p:sp>
          <p:nvSpPr>
            <p:cNvPr name="Freeform 11" id="11"/>
            <p:cNvSpPr/>
            <p:nvPr/>
          </p:nvSpPr>
          <p:spPr>
            <a:xfrm flipH="false" flipV="false" rot="0">
              <a:off x="0" y="0"/>
              <a:ext cx="169362" cy="2124393"/>
            </a:xfrm>
            <a:custGeom>
              <a:avLst/>
              <a:gdLst/>
              <a:ahLst/>
              <a:cxnLst/>
              <a:rect r="r" b="b" t="t" l="l"/>
              <a:pathLst>
                <a:path h="2124393" w="169362">
                  <a:moveTo>
                    <a:pt x="84681" y="0"/>
                  </a:moveTo>
                  <a:lnTo>
                    <a:pt x="84681" y="0"/>
                  </a:lnTo>
                  <a:cubicBezTo>
                    <a:pt x="107140" y="0"/>
                    <a:pt x="128678" y="8922"/>
                    <a:pt x="144559" y="24802"/>
                  </a:cubicBezTo>
                  <a:cubicBezTo>
                    <a:pt x="160440" y="40683"/>
                    <a:pt x="169362" y="62222"/>
                    <a:pt x="169362" y="84681"/>
                  </a:cubicBezTo>
                  <a:lnTo>
                    <a:pt x="169362" y="2039712"/>
                  </a:lnTo>
                  <a:cubicBezTo>
                    <a:pt x="169362" y="2086480"/>
                    <a:pt x="131449" y="2124393"/>
                    <a:pt x="84681" y="2124393"/>
                  </a:cubicBezTo>
                  <a:lnTo>
                    <a:pt x="84681" y="2124393"/>
                  </a:lnTo>
                  <a:cubicBezTo>
                    <a:pt x="62222" y="2124393"/>
                    <a:pt x="40683" y="2115471"/>
                    <a:pt x="24802" y="2099590"/>
                  </a:cubicBezTo>
                  <a:cubicBezTo>
                    <a:pt x="8922" y="2083710"/>
                    <a:pt x="0" y="2062171"/>
                    <a:pt x="0" y="2039712"/>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name="TextBox 12" id="12"/>
            <p:cNvSpPr txBox="true"/>
            <p:nvPr/>
          </p:nvSpPr>
          <p:spPr>
            <a:xfrm>
              <a:off x="0" y="-57150"/>
              <a:ext cx="169362" cy="2181543"/>
            </a:xfrm>
            <a:prstGeom prst="rect">
              <a:avLst/>
            </a:prstGeom>
          </p:spPr>
          <p:txBody>
            <a:bodyPr anchor="ctr" rtlCol="false" tIns="50800" lIns="50800" bIns="50800" rIns="50800"/>
            <a:lstStyle/>
            <a:p>
              <a:pPr algn="ctr">
                <a:lnSpc>
                  <a:spcPts val="3639"/>
                </a:lnSpc>
              </a:pPr>
            </a:p>
          </p:txBody>
        </p:sp>
      </p:grpSp>
      <p:sp>
        <p:nvSpPr>
          <p:cNvPr name="TextBox 13" id="13"/>
          <p:cNvSpPr txBox="true"/>
          <p:nvPr/>
        </p:nvSpPr>
        <p:spPr>
          <a:xfrm rot="0">
            <a:off x="9737958" y="782737"/>
            <a:ext cx="2492949" cy="351790"/>
          </a:xfrm>
          <a:prstGeom prst="rect">
            <a:avLst/>
          </a:prstGeom>
        </p:spPr>
        <p:txBody>
          <a:bodyPr anchor="t" rtlCol="false" tIns="0" lIns="0" bIns="0" rIns="0">
            <a:spAutoFit/>
          </a:bodyPr>
          <a:lstStyle/>
          <a:p>
            <a:pPr algn="l">
              <a:lnSpc>
                <a:spcPts val="2660"/>
              </a:lnSpc>
              <a:spcBef>
                <a:spcPct val="0"/>
              </a:spcBef>
            </a:pPr>
            <a:r>
              <a:rPr lang="en-US" sz="1900" spc="95">
                <a:solidFill>
                  <a:srgbClr val="164B82"/>
                </a:solidFill>
                <a:latin typeface="Telegraf Extra-Light"/>
                <a:ea typeface="Telegraf Extra-Light"/>
                <a:cs typeface="Telegraf Extra-Light"/>
                <a:sym typeface="Telegraf Extra-Light"/>
              </a:rPr>
              <a:t>Ta’lim </a:t>
            </a:r>
          </a:p>
        </p:txBody>
      </p:sp>
      <p:sp>
        <p:nvSpPr>
          <p:cNvPr name="TextBox 14" id="14"/>
          <p:cNvSpPr txBox="true"/>
          <p:nvPr/>
        </p:nvSpPr>
        <p:spPr>
          <a:xfrm rot="0">
            <a:off x="14886961" y="782737"/>
            <a:ext cx="1819999" cy="351790"/>
          </a:xfrm>
          <a:prstGeom prst="rect">
            <a:avLst/>
          </a:prstGeom>
        </p:spPr>
        <p:txBody>
          <a:bodyPr anchor="t" rtlCol="false" tIns="0" lIns="0" bIns="0" rIns="0">
            <a:spAutoFit/>
          </a:bodyPr>
          <a:lstStyle/>
          <a:p>
            <a:pPr algn="r">
              <a:lnSpc>
                <a:spcPts val="2660"/>
              </a:lnSpc>
              <a:spcBef>
                <a:spcPct val="0"/>
              </a:spcBef>
            </a:pPr>
            <a:r>
              <a:rPr lang="en-US" sz="1900" spc="95">
                <a:solidFill>
                  <a:srgbClr val="164B82"/>
                </a:solidFill>
                <a:latin typeface="Telegraf Extra-Light"/>
                <a:ea typeface="Telegraf Extra-Light"/>
                <a:cs typeface="Telegraf Extra-Light"/>
                <a:sym typeface="Telegraf Extra-Light"/>
              </a:rPr>
              <a:t>Natija</a:t>
            </a:r>
          </a:p>
        </p:txBody>
      </p:sp>
      <p:sp>
        <p:nvSpPr>
          <p:cNvPr name="TextBox 15" id="15"/>
          <p:cNvSpPr txBox="true"/>
          <p:nvPr/>
        </p:nvSpPr>
        <p:spPr>
          <a:xfrm rot="0">
            <a:off x="12762488" y="782737"/>
            <a:ext cx="1819999" cy="351790"/>
          </a:xfrm>
          <a:prstGeom prst="rect">
            <a:avLst/>
          </a:prstGeom>
        </p:spPr>
        <p:txBody>
          <a:bodyPr anchor="t" rtlCol="false" tIns="0" lIns="0" bIns="0" rIns="0">
            <a:spAutoFit/>
          </a:bodyPr>
          <a:lstStyle/>
          <a:p>
            <a:pPr algn="ctr">
              <a:lnSpc>
                <a:spcPts val="2660"/>
              </a:lnSpc>
              <a:spcBef>
                <a:spcPct val="0"/>
              </a:spcBef>
            </a:pPr>
            <a:r>
              <a:rPr lang="en-US" sz="1900" spc="95">
                <a:solidFill>
                  <a:srgbClr val="164B82"/>
                </a:solidFill>
                <a:latin typeface="Telegraf Extra-Light"/>
                <a:ea typeface="Telegraf Extra-Light"/>
                <a:cs typeface="Telegraf Extra-Light"/>
                <a:sym typeface="Telegraf Extra-Light"/>
              </a:rPr>
              <a:t>Sifat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grpSp>
        <p:nvGrpSpPr>
          <p:cNvPr name="Group 2" id="2"/>
          <p:cNvGrpSpPr/>
          <p:nvPr/>
        </p:nvGrpSpPr>
        <p:grpSpPr>
          <a:xfrm rot="0">
            <a:off x="4928310" y="4667705"/>
            <a:ext cx="8431381" cy="6106672"/>
            <a:chOff x="0" y="0"/>
            <a:chExt cx="2220611" cy="1608342"/>
          </a:xfrm>
        </p:grpSpPr>
        <p:sp>
          <p:nvSpPr>
            <p:cNvPr name="Freeform 3" id="3"/>
            <p:cNvSpPr/>
            <p:nvPr/>
          </p:nvSpPr>
          <p:spPr>
            <a:xfrm flipH="false" flipV="false" rot="0">
              <a:off x="0" y="0"/>
              <a:ext cx="2220611" cy="1608342"/>
            </a:xfrm>
            <a:custGeom>
              <a:avLst/>
              <a:gdLst/>
              <a:ahLst/>
              <a:cxnLst/>
              <a:rect r="r" b="b" t="t" l="l"/>
              <a:pathLst>
                <a:path h="1608342" w="2220611">
                  <a:moveTo>
                    <a:pt x="0" y="0"/>
                  </a:moveTo>
                  <a:lnTo>
                    <a:pt x="2220611" y="0"/>
                  </a:lnTo>
                  <a:lnTo>
                    <a:pt x="2220611" y="1608342"/>
                  </a:lnTo>
                  <a:lnTo>
                    <a:pt x="0" y="1608342"/>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4" id="4"/>
            <p:cNvSpPr txBox="true"/>
            <p:nvPr/>
          </p:nvSpPr>
          <p:spPr>
            <a:xfrm>
              <a:off x="0" y="-57150"/>
              <a:ext cx="2220611" cy="1665492"/>
            </a:xfrm>
            <a:prstGeom prst="rect">
              <a:avLst/>
            </a:prstGeom>
          </p:spPr>
          <p:txBody>
            <a:bodyPr anchor="ctr" rtlCol="false" tIns="50800" lIns="50800" bIns="50800" rIns="50800"/>
            <a:lstStyle/>
            <a:p>
              <a:pPr algn="ctr">
                <a:lnSpc>
                  <a:spcPts val="3639"/>
                </a:lnSpc>
              </a:pPr>
            </a:p>
          </p:txBody>
        </p:sp>
      </p:grpSp>
      <p:sp>
        <p:nvSpPr>
          <p:cNvPr name="Freeform 5" id="5"/>
          <p:cNvSpPr/>
          <p:nvPr/>
        </p:nvSpPr>
        <p:spPr>
          <a:xfrm flipH="false" flipV="false" rot="760705">
            <a:off x="1423346" y="-1948290"/>
            <a:ext cx="15441309" cy="6543255"/>
          </a:xfrm>
          <a:custGeom>
            <a:avLst/>
            <a:gdLst/>
            <a:ahLst/>
            <a:cxnLst/>
            <a:rect r="r" b="b" t="t" l="l"/>
            <a:pathLst>
              <a:path h="6543255" w="15441309">
                <a:moveTo>
                  <a:pt x="0" y="0"/>
                </a:moveTo>
                <a:lnTo>
                  <a:pt x="15441308" y="0"/>
                </a:lnTo>
                <a:lnTo>
                  <a:pt x="15441308" y="6543255"/>
                </a:lnTo>
                <a:lnTo>
                  <a:pt x="0" y="6543255"/>
                </a:lnTo>
                <a:lnTo>
                  <a:pt x="0" y="0"/>
                </a:lnTo>
                <a:close/>
              </a:path>
            </a:pathLst>
          </a:custGeom>
          <a:blipFill>
            <a:blip r:embed="rId2"/>
            <a:stretch>
              <a:fillRect l="0" t="0" r="0" b="0"/>
            </a:stretch>
          </a:blipFill>
        </p:spPr>
      </p:sp>
      <p:sp>
        <p:nvSpPr>
          <p:cNvPr name="TextBox 6" id="6"/>
          <p:cNvSpPr txBox="true"/>
          <p:nvPr/>
        </p:nvSpPr>
        <p:spPr>
          <a:xfrm rot="0">
            <a:off x="4421043" y="1070679"/>
            <a:ext cx="9445915" cy="3597026"/>
          </a:xfrm>
          <a:prstGeom prst="rect">
            <a:avLst/>
          </a:prstGeom>
        </p:spPr>
        <p:txBody>
          <a:bodyPr anchor="t" rtlCol="false" tIns="0" lIns="0" bIns="0" rIns="0">
            <a:spAutoFit/>
          </a:bodyPr>
          <a:lstStyle/>
          <a:p>
            <a:pPr algn="ctr">
              <a:lnSpc>
                <a:spcPts val="9059"/>
              </a:lnSpc>
            </a:pPr>
            <a:r>
              <a:rPr lang="en-US" b="true" sz="9339">
                <a:solidFill>
                  <a:srgbClr val="343434"/>
                </a:solidFill>
                <a:latin typeface="Telegraf Bold"/>
                <a:ea typeface="Telegraf Bold"/>
                <a:cs typeface="Telegraf Bold"/>
                <a:sym typeface="Telegraf Bold"/>
              </a:rPr>
              <a:t>E'TIBORINGIZ UCHUN RAHMAT!!! </a:t>
            </a:r>
          </a:p>
        </p:txBody>
      </p:sp>
      <p:sp>
        <p:nvSpPr>
          <p:cNvPr name="TextBox 7" id="7"/>
          <p:cNvSpPr txBox="true"/>
          <p:nvPr/>
        </p:nvSpPr>
        <p:spPr>
          <a:xfrm rot="0">
            <a:off x="4815277" y="6423194"/>
            <a:ext cx="8657445" cy="2318689"/>
          </a:xfrm>
          <a:prstGeom prst="rect">
            <a:avLst/>
          </a:prstGeom>
        </p:spPr>
        <p:txBody>
          <a:bodyPr anchor="t" rtlCol="false" tIns="0" lIns="0" bIns="0" rIns="0">
            <a:spAutoFit/>
          </a:bodyPr>
          <a:lstStyle/>
          <a:p>
            <a:pPr algn="ctr">
              <a:lnSpc>
                <a:spcPts val="6158"/>
              </a:lnSpc>
            </a:pPr>
            <a:r>
              <a:rPr lang="en-US" sz="4398">
                <a:solidFill>
                  <a:srgbClr val="FFFFFF"/>
                </a:solidFill>
                <a:latin typeface="Canva Sans"/>
                <a:ea typeface="Canva Sans"/>
                <a:cs typeface="Canva Sans"/>
                <a:sym typeface="Canva Sans"/>
              </a:rPr>
              <a:t>“Ta’lim dunyoni o‘zgartirish uchun eng qudratli quroldir.”</a:t>
            </a:r>
          </a:p>
          <a:p>
            <a:pPr algn="ctr">
              <a:lnSpc>
                <a:spcPts val="6158"/>
              </a:lnSpc>
            </a:pPr>
            <a:r>
              <a:rPr lang="en-US" sz="4398">
                <a:solidFill>
                  <a:srgbClr val="FFFFFF"/>
                </a:solidFill>
                <a:latin typeface="Canva Sans"/>
                <a:ea typeface="Canva Sans"/>
                <a:cs typeface="Canva Sans"/>
                <a:sym typeface="Canva Sans"/>
              </a:rPr>
              <a:t>Nelson Mandela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false" flipV="false" rot="0">
            <a:off x="2384366" y="-1968064"/>
            <a:ext cx="12760102" cy="5407093"/>
          </a:xfrm>
          <a:custGeom>
            <a:avLst/>
            <a:gdLst/>
            <a:ahLst/>
            <a:cxnLst/>
            <a:rect r="r" b="b" t="t" l="l"/>
            <a:pathLst>
              <a:path h="5407093" w="12760102">
                <a:moveTo>
                  <a:pt x="0" y="0"/>
                </a:moveTo>
                <a:lnTo>
                  <a:pt x="12760102" y="0"/>
                </a:lnTo>
                <a:lnTo>
                  <a:pt x="12760102" y="5407093"/>
                </a:lnTo>
                <a:lnTo>
                  <a:pt x="0" y="5407093"/>
                </a:lnTo>
                <a:lnTo>
                  <a:pt x="0" y="0"/>
                </a:lnTo>
                <a:close/>
              </a:path>
            </a:pathLst>
          </a:custGeom>
          <a:blipFill>
            <a:blip r:embed="rId2"/>
            <a:stretch>
              <a:fillRect l="0" t="0" r="0" b="0"/>
            </a:stretch>
          </a:blipFill>
        </p:spPr>
      </p:sp>
      <p:grpSp>
        <p:nvGrpSpPr>
          <p:cNvPr name="Group 3" id="3"/>
          <p:cNvGrpSpPr/>
          <p:nvPr/>
        </p:nvGrpSpPr>
        <p:grpSpPr>
          <a:xfrm rot="0">
            <a:off x="-408865" y="-392510"/>
            <a:ext cx="7501837" cy="11072020"/>
            <a:chOff x="0" y="0"/>
            <a:chExt cx="1975792" cy="2916088"/>
          </a:xfrm>
        </p:grpSpPr>
        <p:sp>
          <p:nvSpPr>
            <p:cNvPr name="Freeform 4" id="4"/>
            <p:cNvSpPr/>
            <p:nvPr/>
          </p:nvSpPr>
          <p:spPr>
            <a:xfrm flipH="false" flipV="false" rot="0">
              <a:off x="0" y="0"/>
              <a:ext cx="1975793" cy="2916088"/>
            </a:xfrm>
            <a:custGeom>
              <a:avLst/>
              <a:gdLst/>
              <a:ahLst/>
              <a:cxnLst/>
              <a:rect r="r" b="b" t="t" l="l"/>
              <a:pathLst>
                <a:path h="2916088" w="1975793">
                  <a:moveTo>
                    <a:pt x="0" y="0"/>
                  </a:moveTo>
                  <a:lnTo>
                    <a:pt x="1975793" y="0"/>
                  </a:lnTo>
                  <a:lnTo>
                    <a:pt x="1975793" y="2916088"/>
                  </a:lnTo>
                  <a:lnTo>
                    <a:pt x="0" y="291608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5" id="5"/>
            <p:cNvSpPr txBox="true"/>
            <p:nvPr/>
          </p:nvSpPr>
          <p:spPr>
            <a:xfrm>
              <a:off x="0" y="-57150"/>
              <a:ext cx="1975792" cy="2973238"/>
            </a:xfrm>
            <a:prstGeom prst="rect">
              <a:avLst/>
            </a:prstGeom>
          </p:spPr>
          <p:txBody>
            <a:bodyPr anchor="ctr" rtlCol="false" tIns="50800" lIns="50800" bIns="50800" rIns="50800"/>
            <a:lstStyle/>
            <a:p>
              <a:pPr algn="ctr">
                <a:lnSpc>
                  <a:spcPts val="3639"/>
                </a:lnSpc>
              </a:pPr>
            </a:p>
          </p:txBody>
        </p:sp>
      </p:grpSp>
      <p:sp>
        <p:nvSpPr>
          <p:cNvPr name="Freeform 6" id="6"/>
          <p:cNvSpPr/>
          <p:nvPr/>
        </p:nvSpPr>
        <p:spPr>
          <a:xfrm flipH="false" flipV="false" rot="0">
            <a:off x="11431877" y="6332344"/>
            <a:ext cx="12760102" cy="5407093"/>
          </a:xfrm>
          <a:custGeom>
            <a:avLst/>
            <a:gdLst/>
            <a:ahLst/>
            <a:cxnLst/>
            <a:rect r="r" b="b" t="t" l="l"/>
            <a:pathLst>
              <a:path h="5407093" w="12760102">
                <a:moveTo>
                  <a:pt x="0" y="0"/>
                </a:moveTo>
                <a:lnTo>
                  <a:pt x="12760102" y="0"/>
                </a:lnTo>
                <a:lnTo>
                  <a:pt x="12760102" y="5407093"/>
                </a:lnTo>
                <a:lnTo>
                  <a:pt x="0" y="5407093"/>
                </a:lnTo>
                <a:lnTo>
                  <a:pt x="0" y="0"/>
                </a:lnTo>
                <a:close/>
              </a:path>
            </a:pathLst>
          </a:custGeom>
          <a:blipFill>
            <a:blip r:embed="rId2"/>
            <a:stretch>
              <a:fillRect l="0" t="0" r="0" b="0"/>
            </a:stretch>
          </a:blipFill>
        </p:spPr>
      </p:sp>
      <p:sp>
        <p:nvSpPr>
          <p:cNvPr name="TextBox 7" id="7"/>
          <p:cNvSpPr txBox="true"/>
          <p:nvPr/>
        </p:nvSpPr>
        <p:spPr>
          <a:xfrm rot="-5400000">
            <a:off x="5051534" y="7300883"/>
            <a:ext cx="2492949" cy="351790"/>
          </a:xfrm>
          <a:prstGeom prst="rect">
            <a:avLst/>
          </a:prstGeom>
        </p:spPr>
        <p:txBody>
          <a:bodyPr anchor="t" rtlCol="false" tIns="0" lIns="0" bIns="0" rIns="0">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Ta’lim </a:t>
            </a:r>
          </a:p>
        </p:txBody>
      </p:sp>
      <p:sp>
        <p:nvSpPr>
          <p:cNvPr name="TextBox 8" id="8"/>
          <p:cNvSpPr txBox="true"/>
          <p:nvPr/>
        </p:nvSpPr>
        <p:spPr>
          <a:xfrm rot="-5400000">
            <a:off x="5388008" y="2353136"/>
            <a:ext cx="1819999" cy="351790"/>
          </a:xfrm>
          <a:prstGeom prst="rect">
            <a:avLst/>
          </a:prstGeom>
        </p:spPr>
        <p:txBody>
          <a:bodyPr anchor="t" rtlCol="false" tIns="0" lIns="0" bIns="0" rIns="0">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2026</a:t>
            </a:r>
          </a:p>
        </p:txBody>
      </p:sp>
      <p:sp>
        <p:nvSpPr>
          <p:cNvPr name="TextBox 9" id="9"/>
          <p:cNvSpPr txBox="true"/>
          <p:nvPr/>
        </p:nvSpPr>
        <p:spPr>
          <a:xfrm rot="-5400000">
            <a:off x="5102894" y="4504868"/>
            <a:ext cx="1819999" cy="351790"/>
          </a:xfrm>
          <a:prstGeom prst="rect">
            <a:avLst/>
          </a:prstGeom>
        </p:spPr>
        <p:txBody>
          <a:bodyPr anchor="t" rtlCol="false" tIns="0" lIns="0" bIns="0" rIns="0">
            <a:spAutoFit/>
          </a:bodyPr>
          <a:lstStyle/>
          <a:p>
            <a:pPr algn="ctr">
              <a:lnSpc>
                <a:spcPts val="2660"/>
              </a:lnSpc>
              <a:spcBef>
                <a:spcPct val="0"/>
              </a:spcBef>
            </a:pPr>
            <a:r>
              <a:rPr lang="en-US" sz="1900" spc="95">
                <a:solidFill>
                  <a:srgbClr val="F2F7FA"/>
                </a:solidFill>
                <a:latin typeface="Telegraf Extra-Light"/>
                <a:ea typeface="Telegraf Extra-Light"/>
                <a:cs typeface="Telegraf Extra-Light"/>
                <a:sym typeface="Telegraf Extra-Light"/>
              </a:rPr>
              <a:t>﻿Onlayn darslar </a:t>
            </a:r>
          </a:p>
        </p:txBody>
      </p:sp>
      <p:grpSp>
        <p:nvGrpSpPr>
          <p:cNvPr name="Group 10" id="10"/>
          <p:cNvGrpSpPr/>
          <p:nvPr/>
        </p:nvGrpSpPr>
        <p:grpSpPr>
          <a:xfrm rot="0">
            <a:off x="6009823" y="439935"/>
            <a:ext cx="643045" cy="9407130"/>
            <a:chOff x="0" y="0"/>
            <a:chExt cx="169362" cy="2477598"/>
          </a:xfrm>
        </p:grpSpPr>
        <p:sp>
          <p:nvSpPr>
            <p:cNvPr name="Freeform 11" id="11"/>
            <p:cNvSpPr/>
            <p:nvPr/>
          </p:nvSpPr>
          <p:spPr>
            <a:xfrm flipH="false" flipV="false" rot="0">
              <a:off x="0" y="0"/>
              <a:ext cx="169362" cy="2477598"/>
            </a:xfrm>
            <a:custGeom>
              <a:avLst/>
              <a:gdLst/>
              <a:ahLst/>
              <a:cxnLst/>
              <a:rect r="r" b="b" t="t" l="l"/>
              <a:pathLst>
                <a:path h="2477598" w="169362">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F2F7FA"/>
              </a:solidFill>
              <a:prstDash val="solid"/>
              <a:round/>
            </a:ln>
          </p:spPr>
        </p:sp>
        <p:sp>
          <p:nvSpPr>
            <p:cNvPr name="TextBox 12" id="12"/>
            <p:cNvSpPr txBox="true"/>
            <p:nvPr/>
          </p:nvSpPr>
          <p:spPr>
            <a:xfrm>
              <a:off x="0" y="-57150"/>
              <a:ext cx="169362" cy="2534748"/>
            </a:xfrm>
            <a:prstGeom prst="rect">
              <a:avLst/>
            </a:prstGeom>
          </p:spPr>
          <p:txBody>
            <a:bodyPr anchor="ctr" rtlCol="false" tIns="50800" lIns="50800" bIns="50800" rIns="50800"/>
            <a:lstStyle/>
            <a:p>
              <a:pPr algn="ctr">
                <a:lnSpc>
                  <a:spcPts val="3639"/>
                </a:lnSpc>
              </a:pPr>
            </a:p>
          </p:txBody>
        </p:sp>
      </p:grpSp>
      <p:sp>
        <p:nvSpPr>
          <p:cNvPr name="Freeform 13" id="13"/>
          <p:cNvSpPr/>
          <p:nvPr/>
        </p:nvSpPr>
        <p:spPr>
          <a:xfrm flipH="false" flipV="false" rot="0">
            <a:off x="-79625" y="3770764"/>
            <a:ext cx="4208381" cy="2808138"/>
          </a:xfrm>
          <a:custGeom>
            <a:avLst/>
            <a:gdLst/>
            <a:ahLst/>
            <a:cxnLst/>
            <a:rect r="r" b="b" t="t" l="l"/>
            <a:pathLst>
              <a:path h="2808138" w="4208381">
                <a:moveTo>
                  <a:pt x="0" y="0"/>
                </a:moveTo>
                <a:lnTo>
                  <a:pt x="4208381" y="0"/>
                </a:lnTo>
                <a:lnTo>
                  <a:pt x="4208381" y="2808138"/>
                </a:lnTo>
                <a:lnTo>
                  <a:pt x="0" y="2808138"/>
                </a:lnTo>
                <a:lnTo>
                  <a:pt x="0" y="0"/>
                </a:lnTo>
                <a:close/>
              </a:path>
            </a:pathLst>
          </a:custGeom>
          <a:blipFill>
            <a:blip r:embed="rId3"/>
            <a:stretch>
              <a:fillRect l="0" t="0" r="0" b="0"/>
            </a:stretch>
          </a:blipFill>
        </p:spPr>
      </p:sp>
      <p:sp>
        <p:nvSpPr>
          <p:cNvPr name="Freeform 14" id="14"/>
          <p:cNvSpPr/>
          <p:nvPr/>
        </p:nvSpPr>
        <p:spPr>
          <a:xfrm flipH="false" flipV="false" rot="0">
            <a:off x="1523624" y="6924378"/>
            <a:ext cx="4380049" cy="2922687"/>
          </a:xfrm>
          <a:custGeom>
            <a:avLst/>
            <a:gdLst/>
            <a:ahLst/>
            <a:cxnLst/>
            <a:rect r="r" b="b" t="t" l="l"/>
            <a:pathLst>
              <a:path h="2922687" w="4380049">
                <a:moveTo>
                  <a:pt x="0" y="0"/>
                </a:moveTo>
                <a:lnTo>
                  <a:pt x="4380049" y="0"/>
                </a:lnTo>
                <a:lnTo>
                  <a:pt x="4380049" y="2922687"/>
                </a:lnTo>
                <a:lnTo>
                  <a:pt x="0" y="2922687"/>
                </a:lnTo>
                <a:lnTo>
                  <a:pt x="0" y="0"/>
                </a:lnTo>
                <a:close/>
              </a:path>
            </a:pathLst>
          </a:custGeom>
          <a:blipFill>
            <a:blip r:embed="rId4"/>
            <a:stretch>
              <a:fillRect l="0" t="0" r="0" b="0"/>
            </a:stretch>
          </a:blipFill>
        </p:spPr>
      </p:sp>
      <p:sp>
        <p:nvSpPr>
          <p:cNvPr name="TextBox 15" id="15"/>
          <p:cNvSpPr txBox="true"/>
          <p:nvPr/>
        </p:nvSpPr>
        <p:spPr>
          <a:xfrm rot="0">
            <a:off x="8159298" y="1559100"/>
            <a:ext cx="8403819" cy="1317057"/>
          </a:xfrm>
          <a:prstGeom prst="rect">
            <a:avLst/>
          </a:prstGeom>
        </p:spPr>
        <p:txBody>
          <a:bodyPr anchor="t" rtlCol="false" tIns="0" lIns="0" bIns="0" rIns="0">
            <a:spAutoFit/>
          </a:bodyPr>
          <a:lstStyle/>
          <a:p>
            <a:pPr algn="l">
              <a:lnSpc>
                <a:spcPts val="9059"/>
              </a:lnSpc>
            </a:pPr>
            <a:r>
              <a:rPr lang="en-US" sz="9339" b="true">
                <a:solidFill>
                  <a:srgbClr val="343434"/>
                </a:solidFill>
                <a:latin typeface="Telegraf Bold"/>
                <a:ea typeface="Telegraf Bold"/>
                <a:cs typeface="Telegraf Bold"/>
                <a:sym typeface="Telegraf Bold"/>
              </a:rPr>
              <a:t>       REJA:</a:t>
            </a:r>
          </a:p>
        </p:txBody>
      </p:sp>
      <p:sp>
        <p:nvSpPr>
          <p:cNvPr name="TextBox 16" id="16"/>
          <p:cNvSpPr txBox="true"/>
          <p:nvPr/>
        </p:nvSpPr>
        <p:spPr>
          <a:xfrm rot="0">
            <a:off x="-988633" y="-146732"/>
            <a:ext cx="6026397"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01</a:t>
            </a:r>
          </a:p>
        </p:txBody>
      </p:sp>
      <p:sp>
        <p:nvSpPr>
          <p:cNvPr name="TextBox 17" id="17"/>
          <p:cNvSpPr txBox="true"/>
          <p:nvPr/>
        </p:nvSpPr>
        <p:spPr>
          <a:xfrm rot="0">
            <a:off x="7092973" y="3089275"/>
            <a:ext cx="11134104" cy="6169025"/>
          </a:xfrm>
          <a:prstGeom prst="rect">
            <a:avLst/>
          </a:prstGeom>
        </p:spPr>
        <p:txBody>
          <a:bodyPr anchor="t" rtlCol="false" tIns="0" lIns="0" bIns="0" rIns="0">
            <a:spAutoFit/>
          </a:bodyPr>
          <a:lstStyle/>
          <a:p>
            <a:pPr algn="ctr">
              <a:lnSpc>
                <a:spcPts val="4900"/>
              </a:lnSpc>
            </a:pPr>
            <a:r>
              <a:rPr lang="en-US" sz="3500" b="true">
                <a:solidFill>
                  <a:srgbClr val="000000"/>
                </a:solidFill>
                <a:latin typeface="Canva Sans Bold"/>
                <a:ea typeface="Canva Sans Bold"/>
                <a:cs typeface="Canva Sans Bold"/>
                <a:sym typeface="Canva Sans Bold"/>
              </a:rPr>
              <a:t>1. Masofaviy ta'lim tushunchasi va tarixi</a:t>
            </a:r>
          </a:p>
          <a:p>
            <a:pPr algn="ctr">
              <a:lnSpc>
                <a:spcPts val="4900"/>
              </a:lnSpc>
            </a:pPr>
            <a:r>
              <a:rPr lang="en-US" sz="3500" b="true">
                <a:solidFill>
                  <a:srgbClr val="000000"/>
                </a:solidFill>
                <a:latin typeface="Canva Sans Bold"/>
                <a:ea typeface="Canva Sans Bold"/>
                <a:cs typeface="Canva Sans Bold"/>
                <a:sym typeface="Canva Sans Bold"/>
              </a:rPr>
              <a:t>2. Zamonaviy masofaviy ta'limning shakllari (onlayn kurslar, webinar, platformalar)</a:t>
            </a:r>
          </a:p>
          <a:p>
            <a:pPr algn="ctr">
              <a:lnSpc>
                <a:spcPts val="4900"/>
              </a:lnSpc>
            </a:pPr>
            <a:r>
              <a:rPr lang="en-US" sz="3500" b="true">
                <a:solidFill>
                  <a:srgbClr val="000000"/>
                </a:solidFill>
                <a:latin typeface="Canva Sans Bold"/>
                <a:ea typeface="Canva Sans Bold"/>
                <a:cs typeface="Canva Sans Bold"/>
                <a:sym typeface="Canva Sans Bold"/>
              </a:rPr>
              <a:t>3.Pandemiya davrida masofaviy ta'limning ahamiyati</a:t>
            </a:r>
          </a:p>
          <a:p>
            <a:pPr algn="ctr">
              <a:lnSpc>
                <a:spcPts val="4900"/>
              </a:lnSpc>
            </a:pPr>
            <a:r>
              <a:rPr lang="en-US" sz="3500" b="true">
                <a:solidFill>
                  <a:srgbClr val="000000"/>
                </a:solidFill>
                <a:latin typeface="Canva Sans Bold"/>
                <a:ea typeface="Canva Sans Bold"/>
                <a:cs typeface="Canva Sans Bold"/>
                <a:sym typeface="Canva Sans Bold"/>
              </a:rPr>
              <a:t>4. Masofaviy ta'limning afzalliklari</a:t>
            </a:r>
          </a:p>
          <a:p>
            <a:pPr algn="ctr">
              <a:lnSpc>
                <a:spcPts val="4900"/>
              </a:lnSpc>
            </a:pPr>
            <a:r>
              <a:rPr lang="en-US" sz="3500" b="true">
                <a:solidFill>
                  <a:srgbClr val="000000"/>
                </a:solidFill>
                <a:latin typeface="Canva Sans Bold"/>
                <a:ea typeface="Canva Sans Bold"/>
                <a:cs typeface="Canva Sans Bold"/>
                <a:sym typeface="Canva Sans Bold"/>
              </a:rPr>
              <a:t>5. Masofaviy ta'limning kamchiliklari</a:t>
            </a:r>
          </a:p>
          <a:p>
            <a:pPr algn="ctr">
              <a:lnSpc>
                <a:spcPts val="4900"/>
              </a:lnSpc>
            </a:pPr>
            <a:r>
              <a:rPr lang="en-US" sz="3500" b="true">
                <a:solidFill>
                  <a:srgbClr val="000000"/>
                </a:solidFill>
                <a:latin typeface="Canva Sans Bold"/>
                <a:ea typeface="Canva Sans Bold"/>
                <a:cs typeface="Canva Sans Bold"/>
                <a:sym typeface="Canva Sans Bold"/>
              </a:rPr>
              <a:t>6. Masofaviy ta'limda muvaffaqiyat omillari</a:t>
            </a:r>
          </a:p>
          <a:p>
            <a:pPr algn="ctr">
              <a:lnSpc>
                <a:spcPts val="4900"/>
              </a:lnSpc>
            </a:pPr>
            <a:r>
              <a:rPr lang="en-US" sz="3500" b="true">
                <a:solidFill>
                  <a:srgbClr val="000000"/>
                </a:solidFill>
                <a:latin typeface="Canva Sans Bold"/>
                <a:ea typeface="Canva Sans Bold"/>
                <a:cs typeface="Canva Sans Bold"/>
                <a:sym typeface="Canva Sans Bold"/>
              </a:rPr>
              <a:t>7. Kelajakdagi rivojlanish yo'nalishlariMasofaviy ta'limning zamonaviy ta'limdagi o'rni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false" flipV="false" rot="0">
            <a:off x="12114668" y="-3157079"/>
            <a:ext cx="15827806" cy="6707033"/>
          </a:xfrm>
          <a:custGeom>
            <a:avLst/>
            <a:gdLst/>
            <a:ahLst/>
            <a:cxnLst/>
            <a:rect r="r" b="b" t="t" l="l"/>
            <a:pathLst>
              <a:path h="6707033" w="15827806">
                <a:moveTo>
                  <a:pt x="0" y="0"/>
                </a:moveTo>
                <a:lnTo>
                  <a:pt x="15827806" y="0"/>
                </a:lnTo>
                <a:lnTo>
                  <a:pt x="15827806" y="6707033"/>
                </a:lnTo>
                <a:lnTo>
                  <a:pt x="0" y="6707033"/>
                </a:lnTo>
                <a:lnTo>
                  <a:pt x="0" y="0"/>
                </a:lnTo>
                <a:close/>
              </a:path>
            </a:pathLst>
          </a:custGeom>
          <a:blipFill>
            <a:blip r:embed="rId2"/>
            <a:stretch>
              <a:fillRect l="0" t="0" r="0" b="0"/>
            </a:stretch>
          </a:blipFill>
        </p:spPr>
      </p:sp>
      <p:sp>
        <p:nvSpPr>
          <p:cNvPr name="Freeform 3" id="3"/>
          <p:cNvSpPr/>
          <p:nvPr/>
        </p:nvSpPr>
        <p:spPr>
          <a:xfrm flipH="true" flipV="false" rot="-2120312">
            <a:off x="-2273262" y="8331539"/>
            <a:ext cx="12760102" cy="5407093"/>
          </a:xfrm>
          <a:custGeom>
            <a:avLst/>
            <a:gdLst/>
            <a:ahLst/>
            <a:cxnLst/>
            <a:rect r="r" b="b" t="t" l="l"/>
            <a:pathLst>
              <a:path h="5407093" w="12760102">
                <a:moveTo>
                  <a:pt x="12760102" y="0"/>
                </a:moveTo>
                <a:lnTo>
                  <a:pt x="0" y="0"/>
                </a:lnTo>
                <a:lnTo>
                  <a:pt x="0" y="5407093"/>
                </a:lnTo>
                <a:lnTo>
                  <a:pt x="12760102" y="5407093"/>
                </a:lnTo>
                <a:lnTo>
                  <a:pt x="12760102" y="0"/>
                </a:lnTo>
                <a:close/>
              </a:path>
            </a:pathLst>
          </a:custGeom>
          <a:blipFill>
            <a:blip r:embed="rId2"/>
            <a:stretch>
              <a:fillRect l="0" t="0" r="0" b="0"/>
            </a:stretch>
          </a:blipFill>
        </p:spPr>
      </p:sp>
      <p:grpSp>
        <p:nvGrpSpPr>
          <p:cNvPr name="Group 4" id="4"/>
          <p:cNvGrpSpPr/>
          <p:nvPr/>
        </p:nvGrpSpPr>
        <p:grpSpPr>
          <a:xfrm rot="0">
            <a:off x="-408865" y="-392510"/>
            <a:ext cx="1437565" cy="11072020"/>
            <a:chOff x="0" y="0"/>
            <a:chExt cx="378618" cy="2916088"/>
          </a:xfrm>
        </p:grpSpPr>
        <p:sp>
          <p:nvSpPr>
            <p:cNvPr name="Freeform 5" id="5"/>
            <p:cNvSpPr/>
            <p:nvPr/>
          </p:nvSpPr>
          <p:spPr>
            <a:xfrm flipH="false" flipV="false" rot="0">
              <a:off x="0" y="0"/>
              <a:ext cx="378618" cy="2916088"/>
            </a:xfrm>
            <a:custGeom>
              <a:avLst/>
              <a:gdLst/>
              <a:ahLst/>
              <a:cxnLst/>
              <a:rect r="r" b="b" t="t" l="l"/>
              <a:pathLst>
                <a:path h="2916088" w="378618">
                  <a:moveTo>
                    <a:pt x="0" y="0"/>
                  </a:moveTo>
                  <a:lnTo>
                    <a:pt x="378618" y="0"/>
                  </a:lnTo>
                  <a:lnTo>
                    <a:pt x="378618" y="2916088"/>
                  </a:lnTo>
                  <a:lnTo>
                    <a:pt x="0" y="291608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6" id="6"/>
            <p:cNvSpPr txBox="true"/>
            <p:nvPr/>
          </p:nvSpPr>
          <p:spPr>
            <a:xfrm>
              <a:off x="0" y="-57150"/>
              <a:ext cx="378618" cy="2973238"/>
            </a:xfrm>
            <a:prstGeom prst="rect">
              <a:avLst/>
            </a:prstGeom>
          </p:spPr>
          <p:txBody>
            <a:bodyPr anchor="ctr" rtlCol="false" tIns="50800" lIns="50800" bIns="50800" rIns="50800"/>
            <a:lstStyle/>
            <a:p>
              <a:pPr algn="ctr">
                <a:lnSpc>
                  <a:spcPts val="3639"/>
                </a:lnSpc>
              </a:pPr>
            </a:p>
          </p:txBody>
        </p:sp>
      </p:grpSp>
      <p:grpSp>
        <p:nvGrpSpPr>
          <p:cNvPr name="Group 7" id="7"/>
          <p:cNvGrpSpPr/>
          <p:nvPr/>
        </p:nvGrpSpPr>
        <p:grpSpPr>
          <a:xfrm rot="0">
            <a:off x="10351945" y="3691521"/>
            <a:ext cx="6895551" cy="1521052"/>
            <a:chOff x="0" y="0"/>
            <a:chExt cx="1816112" cy="400606"/>
          </a:xfrm>
        </p:grpSpPr>
        <p:sp>
          <p:nvSpPr>
            <p:cNvPr name="Freeform 8" id="8"/>
            <p:cNvSpPr/>
            <p:nvPr/>
          </p:nvSpPr>
          <p:spPr>
            <a:xfrm flipH="false" flipV="false" rot="0">
              <a:off x="0" y="0"/>
              <a:ext cx="1816112" cy="400606"/>
            </a:xfrm>
            <a:custGeom>
              <a:avLst/>
              <a:gdLst/>
              <a:ahLst/>
              <a:cxnLst/>
              <a:rect r="r" b="b" t="t" l="l"/>
              <a:pathLst>
                <a:path h="400606" w="1816112">
                  <a:moveTo>
                    <a:pt x="0" y="0"/>
                  </a:moveTo>
                  <a:lnTo>
                    <a:pt x="1816112" y="0"/>
                  </a:lnTo>
                  <a:lnTo>
                    <a:pt x="1816112" y="400606"/>
                  </a:lnTo>
                  <a:lnTo>
                    <a:pt x="0" y="400606"/>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9" id="9"/>
            <p:cNvSpPr txBox="true"/>
            <p:nvPr/>
          </p:nvSpPr>
          <p:spPr>
            <a:xfrm>
              <a:off x="0" y="-57150"/>
              <a:ext cx="1816112" cy="457756"/>
            </a:xfrm>
            <a:prstGeom prst="rect">
              <a:avLst/>
            </a:prstGeom>
          </p:spPr>
          <p:txBody>
            <a:bodyPr anchor="ctr" rtlCol="false" tIns="50800" lIns="50800" bIns="50800" rIns="50800"/>
            <a:lstStyle/>
            <a:p>
              <a:pPr algn="ctr">
                <a:lnSpc>
                  <a:spcPts val="3639"/>
                </a:lnSpc>
              </a:pPr>
            </a:p>
          </p:txBody>
        </p:sp>
      </p:grpSp>
      <p:grpSp>
        <p:nvGrpSpPr>
          <p:cNvPr name="Group 10" id="10"/>
          <p:cNvGrpSpPr/>
          <p:nvPr/>
        </p:nvGrpSpPr>
        <p:grpSpPr>
          <a:xfrm rot="0">
            <a:off x="10351945" y="5489893"/>
            <a:ext cx="6895551" cy="1521052"/>
            <a:chOff x="0" y="0"/>
            <a:chExt cx="1816112" cy="400606"/>
          </a:xfrm>
        </p:grpSpPr>
        <p:sp>
          <p:nvSpPr>
            <p:cNvPr name="Freeform 11" id="11"/>
            <p:cNvSpPr/>
            <p:nvPr/>
          </p:nvSpPr>
          <p:spPr>
            <a:xfrm flipH="false" flipV="false" rot="0">
              <a:off x="0" y="0"/>
              <a:ext cx="1816112" cy="400606"/>
            </a:xfrm>
            <a:custGeom>
              <a:avLst/>
              <a:gdLst/>
              <a:ahLst/>
              <a:cxnLst/>
              <a:rect r="r" b="b" t="t" l="l"/>
              <a:pathLst>
                <a:path h="400606" w="1816112">
                  <a:moveTo>
                    <a:pt x="0" y="0"/>
                  </a:moveTo>
                  <a:lnTo>
                    <a:pt x="1816112" y="0"/>
                  </a:lnTo>
                  <a:lnTo>
                    <a:pt x="1816112" y="400606"/>
                  </a:lnTo>
                  <a:lnTo>
                    <a:pt x="0" y="400606"/>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12" id="12"/>
            <p:cNvSpPr txBox="true"/>
            <p:nvPr/>
          </p:nvSpPr>
          <p:spPr>
            <a:xfrm>
              <a:off x="0" y="-57150"/>
              <a:ext cx="1816112" cy="457756"/>
            </a:xfrm>
            <a:prstGeom prst="rect">
              <a:avLst/>
            </a:prstGeom>
          </p:spPr>
          <p:txBody>
            <a:bodyPr anchor="ctr" rtlCol="false" tIns="50800" lIns="50800" bIns="50800" rIns="50800"/>
            <a:lstStyle/>
            <a:p>
              <a:pPr algn="ctr">
                <a:lnSpc>
                  <a:spcPts val="3639"/>
                </a:lnSpc>
              </a:pPr>
            </a:p>
          </p:txBody>
        </p:sp>
      </p:grpSp>
      <p:sp>
        <p:nvSpPr>
          <p:cNvPr name="TextBox 13" id="13"/>
          <p:cNvSpPr txBox="true"/>
          <p:nvPr/>
        </p:nvSpPr>
        <p:spPr>
          <a:xfrm rot="0">
            <a:off x="1869338" y="2044671"/>
            <a:ext cx="5058343" cy="2551411"/>
          </a:xfrm>
          <a:prstGeom prst="rect">
            <a:avLst/>
          </a:prstGeom>
        </p:spPr>
        <p:txBody>
          <a:bodyPr anchor="t" rtlCol="false" tIns="0" lIns="0" bIns="0" rIns="0">
            <a:spAutoFit/>
          </a:bodyPr>
          <a:lstStyle/>
          <a:p>
            <a:pPr algn="l">
              <a:lnSpc>
                <a:spcPts val="4871"/>
              </a:lnSpc>
            </a:pPr>
            <a:r>
              <a:rPr lang="en-US" sz="5021" b="true">
                <a:solidFill>
                  <a:srgbClr val="343434"/>
                </a:solidFill>
                <a:latin typeface="Telegraf Bold"/>
                <a:ea typeface="Telegraf Bold"/>
                <a:cs typeface="Telegraf Bold"/>
                <a:sym typeface="Telegraf Bold"/>
              </a:rPr>
              <a:t>MASOFAVIY TA'LIM TUSHUNCHASI VA TARIXI</a:t>
            </a:r>
          </a:p>
        </p:txBody>
      </p:sp>
      <p:sp>
        <p:nvSpPr>
          <p:cNvPr name="TextBox 14" id="14"/>
          <p:cNvSpPr txBox="true"/>
          <p:nvPr/>
        </p:nvSpPr>
        <p:spPr>
          <a:xfrm rot="0">
            <a:off x="12529423" y="-580405"/>
            <a:ext cx="7273548"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02</a:t>
            </a:r>
          </a:p>
        </p:txBody>
      </p:sp>
      <p:sp>
        <p:nvSpPr>
          <p:cNvPr name="TextBox 15" id="15"/>
          <p:cNvSpPr txBox="true"/>
          <p:nvPr/>
        </p:nvSpPr>
        <p:spPr>
          <a:xfrm rot="0">
            <a:off x="1869338" y="4434814"/>
            <a:ext cx="6081469" cy="1512570"/>
          </a:xfrm>
          <a:prstGeom prst="rect">
            <a:avLst/>
          </a:prstGeom>
        </p:spPr>
        <p:txBody>
          <a:bodyPr anchor="t" rtlCol="false" tIns="0" lIns="0" bIns="0" rIns="0">
            <a:spAutoFit/>
          </a:bodyPr>
          <a:lstStyle/>
          <a:p>
            <a:pPr algn="l">
              <a:lnSpc>
                <a:spcPts val="5880"/>
              </a:lnSpc>
              <a:spcBef>
                <a:spcPct val="0"/>
              </a:spcBef>
            </a:pPr>
            <a:r>
              <a:rPr lang="en-US" sz="4200" spc="100">
                <a:solidFill>
                  <a:srgbClr val="343434"/>
                </a:solidFill>
                <a:latin typeface="Telegraf"/>
                <a:ea typeface="Telegraf"/>
                <a:cs typeface="Telegraf"/>
                <a:sym typeface="Telegraf"/>
              </a:rPr>
              <a:t>MASOFAVIY TA'LIM NIMA?</a:t>
            </a:r>
          </a:p>
        </p:txBody>
      </p:sp>
      <p:sp>
        <p:nvSpPr>
          <p:cNvPr name="TextBox 16" id="16"/>
          <p:cNvSpPr txBox="true"/>
          <p:nvPr/>
        </p:nvSpPr>
        <p:spPr>
          <a:xfrm rot="0">
            <a:off x="10351945" y="3856417"/>
            <a:ext cx="1354994" cy="1019810"/>
          </a:xfrm>
          <a:prstGeom prst="rect">
            <a:avLst/>
          </a:prstGeom>
        </p:spPr>
        <p:txBody>
          <a:bodyPr anchor="t" rtlCol="false" tIns="0" lIns="0" bIns="0" rIns="0">
            <a:spAutoFit/>
          </a:bodyPr>
          <a:lstStyle/>
          <a:p>
            <a:pPr algn="ctr">
              <a:lnSpc>
                <a:spcPts val="7840"/>
              </a:lnSpc>
              <a:spcBef>
                <a:spcPct val="0"/>
              </a:spcBef>
            </a:pPr>
            <a:r>
              <a:rPr lang="en-US" sz="5600" spc="134">
                <a:solidFill>
                  <a:srgbClr val="F2F7FA"/>
                </a:solidFill>
                <a:latin typeface="Telegraf"/>
                <a:ea typeface="Telegraf"/>
                <a:cs typeface="Telegraf"/>
                <a:sym typeface="Telegraf"/>
              </a:rPr>
              <a:t>01</a:t>
            </a:r>
          </a:p>
        </p:txBody>
      </p:sp>
      <p:sp>
        <p:nvSpPr>
          <p:cNvPr name="TextBox 17" id="17"/>
          <p:cNvSpPr txBox="true"/>
          <p:nvPr/>
        </p:nvSpPr>
        <p:spPr>
          <a:xfrm rot="0">
            <a:off x="10351945" y="5654789"/>
            <a:ext cx="1354994" cy="1019810"/>
          </a:xfrm>
          <a:prstGeom prst="rect">
            <a:avLst/>
          </a:prstGeom>
        </p:spPr>
        <p:txBody>
          <a:bodyPr anchor="t" rtlCol="false" tIns="0" lIns="0" bIns="0" rIns="0">
            <a:spAutoFit/>
          </a:bodyPr>
          <a:lstStyle/>
          <a:p>
            <a:pPr algn="ctr">
              <a:lnSpc>
                <a:spcPts val="7840"/>
              </a:lnSpc>
              <a:spcBef>
                <a:spcPct val="0"/>
              </a:spcBef>
            </a:pPr>
            <a:r>
              <a:rPr lang="en-US" sz="5600" spc="134">
                <a:solidFill>
                  <a:srgbClr val="F2F7FA"/>
                </a:solidFill>
                <a:latin typeface="Telegraf"/>
                <a:ea typeface="Telegraf"/>
                <a:cs typeface="Telegraf"/>
                <a:sym typeface="Telegraf"/>
              </a:rPr>
              <a:t>02</a:t>
            </a:r>
          </a:p>
        </p:txBody>
      </p:sp>
      <p:sp>
        <p:nvSpPr>
          <p:cNvPr name="TextBox 18" id="18"/>
          <p:cNvSpPr txBox="true"/>
          <p:nvPr/>
        </p:nvSpPr>
        <p:spPr>
          <a:xfrm rot="0">
            <a:off x="1869338" y="6349275"/>
            <a:ext cx="5917923" cy="3685540"/>
          </a:xfrm>
          <a:prstGeom prst="rect">
            <a:avLst/>
          </a:prstGeom>
        </p:spPr>
        <p:txBody>
          <a:bodyPr anchor="t" rtlCol="false" tIns="0" lIns="0" bIns="0" rIns="0">
            <a:spAutoFit/>
          </a:bodyPr>
          <a:lstStyle/>
          <a:p>
            <a:pPr algn="l">
              <a:lnSpc>
                <a:spcPts val="2660"/>
              </a:lnSpc>
            </a:pPr>
            <a:r>
              <a:rPr lang="en-US" sz="1900" spc="95">
                <a:solidFill>
                  <a:srgbClr val="343434"/>
                </a:solidFill>
                <a:latin typeface="Telegraf"/>
                <a:ea typeface="Telegraf"/>
                <a:cs typeface="Telegraf"/>
                <a:sym typeface="Telegraf"/>
              </a:rPr>
              <a:t>Masofaviy ta'lim - bu o‘qituvchi va o‘quvchi orasida fizik masofa mavjud bo‘lgan sharoitda amalga oshiriladigan ta’lim shakli. U zamonaviy axborot-kommunikatsiya texnologiyalaridan foydalangan holda, turli geografik nuqtalarda joylashgan o‘quvchilarga ta’lim berish imkonini yaratadi. Masofaviy ta'lim o‘quv jarayonini masofadan boshqarish, interfaol materiallar, onlayn testlar va virtual mulohazalar orqali amalga oshiradi.</a:t>
            </a:r>
          </a:p>
          <a:p>
            <a:pPr algn="l">
              <a:lnSpc>
                <a:spcPts val="2660"/>
              </a:lnSpc>
              <a:spcBef>
                <a:spcPct val="0"/>
              </a:spcBef>
            </a:pPr>
          </a:p>
        </p:txBody>
      </p:sp>
      <p:sp>
        <p:nvSpPr>
          <p:cNvPr name="TextBox 19" id="19"/>
          <p:cNvSpPr txBox="true"/>
          <p:nvPr/>
        </p:nvSpPr>
        <p:spPr>
          <a:xfrm rot="0">
            <a:off x="11927406" y="3722228"/>
            <a:ext cx="4985712" cy="1490345"/>
          </a:xfrm>
          <a:prstGeom prst="rect">
            <a:avLst/>
          </a:prstGeom>
        </p:spPr>
        <p:txBody>
          <a:bodyPr anchor="t" rtlCol="false" tIns="0" lIns="0" bIns="0" rIns="0">
            <a:spAutoFit/>
          </a:bodyPr>
          <a:lstStyle/>
          <a:p>
            <a:pPr algn="l">
              <a:lnSpc>
                <a:spcPts val="2380"/>
              </a:lnSpc>
              <a:spcBef>
                <a:spcPct val="0"/>
              </a:spcBef>
            </a:pPr>
            <a:r>
              <a:rPr lang="en-US" sz="1700" spc="85">
                <a:solidFill>
                  <a:srgbClr val="F2F7FA"/>
                </a:solidFill>
                <a:latin typeface="Telegraf"/>
                <a:ea typeface="Telegraf"/>
                <a:cs typeface="Telegraf"/>
                <a:sym typeface="Telegraf"/>
              </a:rPr>
              <a:t>Masofaviy ta'limning dastlabki shakllari 19-asr oxirlarida paydo bo‘lgan. Birinchi bosqichda pochtaliq ta'lim shaklida rivojlandi, bu yerda o‘quv materiallari pochta orqali almashildi.</a:t>
            </a:r>
          </a:p>
        </p:txBody>
      </p:sp>
      <p:sp>
        <p:nvSpPr>
          <p:cNvPr name="TextBox 20" id="20"/>
          <p:cNvSpPr txBox="true"/>
          <p:nvPr/>
        </p:nvSpPr>
        <p:spPr>
          <a:xfrm rot="0">
            <a:off x="11927406" y="5449010"/>
            <a:ext cx="4985712" cy="1490345"/>
          </a:xfrm>
          <a:prstGeom prst="rect">
            <a:avLst/>
          </a:prstGeom>
        </p:spPr>
        <p:txBody>
          <a:bodyPr anchor="t" rtlCol="false" tIns="0" lIns="0" bIns="0" rIns="0">
            <a:spAutoFit/>
          </a:bodyPr>
          <a:lstStyle/>
          <a:p>
            <a:pPr algn="l">
              <a:lnSpc>
                <a:spcPts val="2380"/>
              </a:lnSpc>
              <a:spcBef>
                <a:spcPct val="0"/>
              </a:spcBef>
            </a:pPr>
            <a:r>
              <a:rPr lang="en-US" sz="1700" spc="85">
                <a:solidFill>
                  <a:srgbClr val="F2F7FA"/>
                </a:solidFill>
                <a:latin typeface="Telegraf"/>
                <a:ea typeface="Telegraf"/>
                <a:cs typeface="Telegraf"/>
                <a:sym typeface="Telegraf"/>
              </a:rPr>
              <a:t>20-asr o‘rtalarida radio va televidenie orqali ta'lim dasturlari joriy etildi. 1990-yillardan boshlab internetning keng tarqalishi bilan masofaviy ta'lim butunlay yangi bosqichga o‘tdi.</a:t>
            </a:r>
          </a:p>
        </p:txBody>
      </p:sp>
      <p:sp>
        <p:nvSpPr>
          <p:cNvPr name="TextBox 21" id="21"/>
          <p:cNvSpPr txBox="true"/>
          <p:nvPr/>
        </p:nvSpPr>
        <p:spPr>
          <a:xfrm rot="0">
            <a:off x="2993151" y="783695"/>
            <a:ext cx="2492949" cy="351790"/>
          </a:xfrm>
          <a:prstGeom prst="rect">
            <a:avLst/>
          </a:prstGeom>
        </p:spPr>
        <p:txBody>
          <a:bodyPr anchor="t" rtlCol="false" tIns="0" lIns="0" bIns="0" rIns="0">
            <a:spAutoFit/>
          </a:bodyPr>
          <a:lstStyle/>
          <a:p>
            <a:pPr algn="l">
              <a:lnSpc>
                <a:spcPts val="2660"/>
              </a:lnSpc>
              <a:spcBef>
                <a:spcPct val="0"/>
              </a:spcBef>
            </a:pPr>
            <a:r>
              <a:rPr lang="en-US" sz="1900" spc="95">
                <a:solidFill>
                  <a:srgbClr val="164B82"/>
                </a:solidFill>
                <a:latin typeface="Telegraf Extra-Light"/>
                <a:ea typeface="Telegraf Extra-Light"/>
                <a:cs typeface="Telegraf Extra-Light"/>
                <a:sym typeface="Telegraf Extra-Light"/>
              </a:rPr>
              <a:t>Ta’lim </a:t>
            </a:r>
          </a:p>
        </p:txBody>
      </p:sp>
      <p:sp>
        <p:nvSpPr>
          <p:cNvPr name="TextBox 22" id="22"/>
          <p:cNvSpPr txBox="true"/>
          <p:nvPr/>
        </p:nvSpPr>
        <p:spPr>
          <a:xfrm rot="0">
            <a:off x="8277374" y="783695"/>
            <a:ext cx="1819999" cy="351790"/>
          </a:xfrm>
          <a:prstGeom prst="rect">
            <a:avLst/>
          </a:prstGeom>
        </p:spPr>
        <p:txBody>
          <a:bodyPr anchor="t" rtlCol="false" tIns="0" lIns="0" bIns="0" rIns="0">
            <a:spAutoFit/>
          </a:bodyPr>
          <a:lstStyle/>
          <a:p>
            <a:pPr algn="r">
              <a:lnSpc>
                <a:spcPts val="2660"/>
              </a:lnSpc>
              <a:spcBef>
                <a:spcPct val="0"/>
              </a:spcBef>
            </a:pPr>
            <a:r>
              <a:rPr lang="en-US" sz="1900" spc="95">
                <a:solidFill>
                  <a:srgbClr val="164B82"/>
                </a:solidFill>
                <a:latin typeface="Telegraf Extra-Light"/>
                <a:ea typeface="Telegraf Extra-Light"/>
                <a:cs typeface="Telegraf Extra-Light"/>
                <a:sym typeface="Telegraf Extra-Light"/>
              </a:rPr>
              <a:t>Jarayon</a:t>
            </a:r>
          </a:p>
        </p:txBody>
      </p:sp>
      <p:sp>
        <p:nvSpPr>
          <p:cNvPr name="TextBox 23" id="23"/>
          <p:cNvSpPr txBox="true"/>
          <p:nvPr/>
        </p:nvSpPr>
        <p:spPr>
          <a:xfrm rot="0">
            <a:off x="6017681" y="783695"/>
            <a:ext cx="1819999" cy="351790"/>
          </a:xfrm>
          <a:prstGeom prst="rect">
            <a:avLst/>
          </a:prstGeom>
        </p:spPr>
        <p:txBody>
          <a:bodyPr anchor="t" rtlCol="false" tIns="0" lIns="0" bIns="0" rIns="0">
            <a:spAutoFit/>
          </a:bodyPr>
          <a:lstStyle/>
          <a:p>
            <a:pPr algn="ctr">
              <a:lnSpc>
                <a:spcPts val="2660"/>
              </a:lnSpc>
              <a:spcBef>
                <a:spcPct val="0"/>
              </a:spcBef>
            </a:pPr>
            <a:r>
              <a:rPr lang="en-US" sz="1900" spc="95">
                <a:solidFill>
                  <a:srgbClr val="164B82"/>
                </a:solidFill>
                <a:latin typeface="Telegraf Extra-Light"/>
                <a:ea typeface="Telegraf Extra-Light"/>
                <a:cs typeface="Telegraf Extra-Light"/>
                <a:sym typeface="Telegraf Extra-Light"/>
              </a:rPr>
              <a:t>Sifat</a:t>
            </a:r>
          </a:p>
        </p:txBody>
      </p:sp>
      <p:grpSp>
        <p:nvGrpSpPr>
          <p:cNvPr name="Group 24" id="24"/>
          <p:cNvGrpSpPr/>
          <p:nvPr/>
        </p:nvGrpSpPr>
        <p:grpSpPr>
          <a:xfrm rot="5400000">
            <a:off x="6457539" y="-3710637"/>
            <a:ext cx="643045" cy="9407130"/>
            <a:chOff x="0" y="0"/>
            <a:chExt cx="169362" cy="2477598"/>
          </a:xfrm>
        </p:grpSpPr>
        <p:sp>
          <p:nvSpPr>
            <p:cNvPr name="Freeform 25" id="25"/>
            <p:cNvSpPr/>
            <p:nvPr/>
          </p:nvSpPr>
          <p:spPr>
            <a:xfrm flipH="false" flipV="false" rot="0">
              <a:off x="0" y="0"/>
              <a:ext cx="169362" cy="2477598"/>
            </a:xfrm>
            <a:custGeom>
              <a:avLst/>
              <a:gdLst/>
              <a:ahLst/>
              <a:cxnLst/>
              <a:rect r="r" b="b" t="t" l="l"/>
              <a:pathLst>
                <a:path h="2477598" w="169362">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name="TextBox 26" id="26"/>
            <p:cNvSpPr txBox="true"/>
            <p:nvPr/>
          </p:nvSpPr>
          <p:spPr>
            <a:xfrm>
              <a:off x="0" y="-57150"/>
              <a:ext cx="169362" cy="2534748"/>
            </a:xfrm>
            <a:prstGeom prst="rect">
              <a:avLst/>
            </a:prstGeom>
          </p:spPr>
          <p:txBody>
            <a:bodyPr anchor="ctr" rtlCol="false" tIns="50800" lIns="50800" bIns="50800" rIns="50800"/>
            <a:lstStyle/>
            <a:p>
              <a:pPr algn="ctr">
                <a:lnSpc>
                  <a:spcPts val="3639"/>
                </a:lnSpc>
              </a:pPr>
            </a:p>
          </p:txBody>
        </p:sp>
      </p:grpSp>
      <p:grpSp>
        <p:nvGrpSpPr>
          <p:cNvPr name="Group 27" id="27"/>
          <p:cNvGrpSpPr/>
          <p:nvPr/>
        </p:nvGrpSpPr>
        <p:grpSpPr>
          <a:xfrm rot="0">
            <a:off x="10351945" y="7288265"/>
            <a:ext cx="6895551" cy="1521052"/>
            <a:chOff x="0" y="0"/>
            <a:chExt cx="1816112" cy="400606"/>
          </a:xfrm>
        </p:grpSpPr>
        <p:sp>
          <p:nvSpPr>
            <p:cNvPr name="Freeform 28" id="28"/>
            <p:cNvSpPr/>
            <p:nvPr/>
          </p:nvSpPr>
          <p:spPr>
            <a:xfrm flipH="false" flipV="false" rot="0">
              <a:off x="0" y="0"/>
              <a:ext cx="1816112" cy="400606"/>
            </a:xfrm>
            <a:custGeom>
              <a:avLst/>
              <a:gdLst/>
              <a:ahLst/>
              <a:cxnLst/>
              <a:rect r="r" b="b" t="t" l="l"/>
              <a:pathLst>
                <a:path h="400606" w="1816112">
                  <a:moveTo>
                    <a:pt x="0" y="0"/>
                  </a:moveTo>
                  <a:lnTo>
                    <a:pt x="1816112" y="0"/>
                  </a:lnTo>
                  <a:lnTo>
                    <a:pt x="1816112" y="400606"/>
                  </a:lnTo>
                  <a:lnTo>
                    <a:pt x="0" y="400606"/>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29" id="29"/>
            <p:cNvSpPr txBox="true"/>
            <p:nvPr/>
          </p:nvSpPr>
          <p:spPr>
            <a:xfrm>
              <a:off x="0" y="-57150"/>
              <a:ext cx="1816112" cy="457756"/>
            </a:xfrm>
            <a:prstGeom prst="rect">
              <a:avLst/>
            </a:prstGeom>
          </p:spPr>
          <p:txBody>
            <a:bodyPr anchor="ctr" rtlCol="false" tIns="50800" lIns="50800" bIns="50800" rIns="50800"/>
            <a:lstStyle/>
            <a:p>
              <a:pPr algn="ctr">
                <a:lnSpc>
                  <a:spcPts val="3639"/>
                </a:lnSpc>
              </a:pPr>
            </a:p>
          </p:txBody>
        </p:sp>
      </p:grpSp>
      <p:sp>
        <p:nvSpPr>
          <p:cNvPr name="TextBox 30" id="30"/>
          <p:cNvSpPr txBox="true"/>
          <p:nvPr/>
        </p:nvSpPr>
        <p:spPr>
          <a:xfrm rot="0">
            <a:off x="10351945" y="7453161"/>
            <a:ext cx="1354994" cy="1019810"/>
          </a:xfrm>
          <a:prstGeom prst="rect">
            <a:avLst/>
          </a:prstGeom>
        </p:spPr>
        <p:txBody>
          <a:bodyPr anchor="t" rtlCol="false" tIns="0" lIns="0" bIns="0" rIns="0">
            <a:spAutoFit/>
          </a:bodyPr>
          <a:lstStyle/>
          <a:p>
            <a:pPr algn="ctr">
              <a:lnSpc>
                <a:spcPts val="7840"/>
              </a:lnSpc>
              <a:spcBef>
                <a:spcPct val="0"/>
              </a:spcBef>
            </a:pPr>
            <a:r>
              <a:rPr lang="en-US" sz="5600" spc="134">
                <a:solidFill>
                  <a:srgbClr val="F2F7FA"/>
                </a:solidFill>
                <a:latin typeface="Telegraf"/>
                <a:ea typeface="Telegraf"/>
                <a:cs typeface="Telegraf"/>
                <a:sym typeface="Telegraf"/>
              </a:rPr>
              <a:t>03</a:t>
            </a:r>
          </a:p>
        </p:txBody>
      </p:sp>
      <p:sp>
        <p:nvSpPr>
          <p:cNvPr name="TextBox 31" id="31"/>
          <p:cNvSpPr txBox="true"/>
          <p:nvPr/>
        </p:nvSpPr>
        <p:spPr>
          <a:xfrm rot="0">
            <a:off x="11927406" y="7370216"/>
            <a:ext cx="4985712" cy="1195070"/>
          </a:xfrm>
          <a:prstGeom prst="rect">
            <a:avLst/>
          </a:prstGeom>
        </p:spPr>
        <p:txBody>
          <a:bodyPr anchor="t" rtlCol="false" tIns="0" lIns="0" bIns="0" rIns="0">
            <a:spAutoFit/>
          </a:bodyPr>
          <a:lstStyle/>
          <a:p>
            <a:pPr algn="l">
              <a:lnSpc>
                <a:spcPts val="2380"/>
              </a:lnSpc>
              <a:spcBef>
                <a:spcPct val="0"/>
              </a:spcBef>
            </a:pPr>
            <a:r>
              <a:rPr lang="en-US" sz="1700" spc="85">
                <a:solidFill>
                  <a:srgbClr val="F2F7FA"/>
                </a:solidFill>
                <a:latin typeface="Telegraf"/>
                <a:ea typeface="Telegraf"/>
                <a:cs typeface="Telegraf"/>
                <a:sym typeface="Telegraf"/>
              </a:rPr>
              <a:t>Bugungi kunda bu soha sun'iy intellekt, virtual reallik va interfaol platformalar bilan boyib, dunyo miqyosida millionlab odamlarga ta'lim imkoniyatlarini taqdim etmoqda.</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false" flipV="false" rot="225008">
            <a:off x="-467361" y="-2757747"/>
            <a:ext cx="12701350" cy="5382197"/>
          </a:xfrm>
          <a:custGeom>
            <a:avLst/>
            <a:gdLst/>
            <a:ahLst/>
            <a:cxnLst/>
            <a:rect r="r" b="b" t="t" l="l"/>
            <a:pathLst>
              <a:path h="5382197" w="12701350">
                <a:moveTo>
                  <a:pt x="0" y="0"/>
                </a:moveTo>
                <a:lnTo>
                  <a:pt x="12701349" y="0"/>
                </a:lnTo>
                <a:lnTo>
                  <a:pt x="12701349" y="5382197"/>
                </a:lnTo>
                <a:lnTo>
                  <a:pt x="0" y="5382197"/>
                </a:lnTo>
                <a:lnTo>
                  <a:pt x="0" y="0"/>
                </a:lnTo>
                <a:close/>
              </a:path>
            </a:pathLst>
          </a:custGeom>
          <a:blipFill>
            <a:blip r:embed="rId2"/>
            <a:stretch>
              <a:fillRect l="0" t="0" r="0" b="0"/>
            </a:stretch>
          </a:blipFill>
        </p:spPr>
      </p:sp>
      <p:sp>
        <p:nvSpPr>
          <p:cNvPr name="Freeform 3" id="3"/>
          <p:cNvSpPr/>
          <p:nvPr/>
        </p:nvSpPr>
        <p:spPr>
          <a:xfrm flipH="false" flipV="false" rot="0">
            <a:off x="10986204" y="6250419"/>
            <a:ext cx="11514218" cy="8506128"/>
          </a:xfrm>
          <a:custGeom>
            <a:avLst/>
            <a:gdLst/>
            <a:ahLst/>
            <a:cxnLst/>
            <a:rect r="r" b="b" t="t" l="l"/>
            <a:pathLst>
              <a:path h="8506128" w="11514218">
                <a:moveTo>
                  <a:pt x="0" y="0"/>
                </a:moveTo>
                <a:lnTo>
                  <a:pt x="11514218" y="0"/>
                </a:lnTo>
                <a:lnTo>
                  <a:pt x="11514218" y="8506128"/>
                </a:lnTo>
                <a:lnTo>
                  <a:pt x="0" y="8506128"/>
                </a:lnTo>
                <a:lnTo>
                  <a:pt x="0" y="0"/>
                </a:lnTo>
                <a:close/>
              </a:path>
            </a:pathLst>
          </a:custGeom>
          <a:blipFill>
            <a:blip r:embed="rId3"/>
            <a:stretch>
              <a:fillRect l="0" t="0" r="0" b="0"/>
            </a:stretch>
          </a:blipFill>
        </p:spPr>
      </p:sp>
      <p:grpSp>
        <p:nvGrpSpPr>
          <p:cNvPr name="Group 4" id="4"/>
          <p:cNvGrpSpPr/>
          <p:nvPr/>
        </p:nvGrpSpPr>
        <p:grpSpPr>
          <a:xfrm rot="0">
            <a:off x="17259300" y="-392510"/>
            <a:ext cx="1437565" cy="11072020"/>
            <a:chOff x="0" y="0"/>
            <a:chExt cx="378618" cy="2916088"/>
          </a:xfrm>
        </p:grpSpPr>
        <p:sp>
          <p:nvSpPr>
            <p:cNvPr name="Freeform 5" id="5"/>
            <p:cNvSpPr/>
            <p:nvPr/>
          </p:nvSpPr>
          <p:spPr>
            <a:xfrm flipH="false" flipV="false" rot="0">
              <a:off x="0" y="0"/>
              <a:ext cx="378618" cy="2916088"/>
            </a:xfrm>
            <a:custGeom>
              <a:avLst/>
              <a:gdLst/>
              <a:ahLst/>
              <a:cxnLst/>
              <a:rect r="r" b="b" t="t" l="l"/>
              <a:pathLst>
                <a:path h="2916088" w="378618">
                  <a:moveTo>
                    <a:pt x="0" y="0"/>
                  </a:moveTo>
                  <a:lnTo>
                    <a:pt x="378618" y="0"/>
                  </a:lnTo>
                  <a:lnTo>
                    <a:pt x="378618" y="2916088"/>
                  </a:lnTo>
                  <a:lnTo>
                    <a:pt x="0" y="291608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6" id="6"/>
            <p:cNvSpPr txBox="true"/>
            <p:nvPr/>
          </p:nvSpPr>
          <p:spPr>
            <a:xfrm>
              <a:off x="0" y="-57150"/>
              <a:ext cx="378618" cy="2973238"/>
            </a:xfrm>
            <a:prstGeom prst="rect">
              <a:avLst/>
            </a:prstGeom>
          </p:spPr>
          <p:txBody>
            <a:bodyPr anchor="ctr" rtlCol="false" tIns="50800" lIns="50800" bIns="50800" rIns="50800"/>
            <a:lstStyle/>
            <a:p>
              <a:pPr algn="ctr">
                <a:lnSpc>
                  <a:spcPts val="3639"/>
                </a:lnSpc>
              </a:pPr>
            </a:p>
          </p:txBody>
        </p:sp>
      </p:grpSp>
      <p:sp>
        <p:nvSpPr>
          <p:cNvPr name="TextBox 7" id="7"/>
          <p:cNvSpPr txBox="true"/>
          <p:nvPr/>
        </p:nvSpPr>
        <p:spPr>
          <a:xfrm rot="0">
            <a:off x="8021110" y="782737"/>
            <a:ext cx="2492949" cy="351790"/>
          </a:xfrm>
          <a:prstGeom prst="rect">
            <a:avLst/>
          </a:prstGeom>
        </p:spPr>
        <p:txBody>
          <a:bodyPr anchor="t" rtlCol="false" tIns="0" lIns="0" bIns="0" rIns="0">
            <a:spAutoFit/>
          </a:bodyPr>
          <a:lstStyle/>
          <a:p>
            <a:pPr algn="l">
              <a:lnSpc>
                <a:spcPts val="2660"/>
              </a:lnSpc>
              <a:spcBef>
                <a:spcPct val="0"/>
              </a:spcBef>
            </a:pPr>
            <a:r>
              <a:rPr lang="en-US" sz="1900" spc="95">
                <a:solidFill>
                  <a:srgbClr val="164B82"/>
                </a:solidFill>
                <a:latin typeface="Telegraf Extra-Light"/>
                <a:ea typeface="Telegraf Extra-Light"/>
                <a:cs typeface="Telegraf Extra-Light"/>
                <a:sym typeface="Telegraf Extra-Light"/>
              </a:rPr>
              <a:t>Ta’lim </a:t>
            </a:r>
          </a:p>
        </p:txBody>
      </p:sp>
      <p:sp>
        <p:nvSpPr>
          <p:cNvPr name="TextBox 8" id="8"/>
          <p:cNvSpPr txBox="true"/>
          <p:nvPr/>
        </p:nvSpPr>
        <p:spPr>
          <a:xfrm rot="0">
            <a:off x="13305333" y="782737"/>
            <a:ext cx="1819999" cy="351790"/>
          </a:xfrm>
          <a:prstGeom prst="rect">
            <a:avLst/>
          </a:prstGeom>
        </p:spPr>
        <p:txBody>
          <a:bodyPr anchor="t" rtlCol="false" tIns="0" lIns="0" bIns="0" rIns="0">
            <a:spAutoFit/>
          </a:bodyPr>
          <a:lstStyle/>
          <a:p>
            <a:pPr algn="r">
              <a:lnSpc>
                <a:spcPts val="2660"/>
              </a:lnSpc>
              <a:spcBef>
                <a:spcPct val="0"/>
              </a:spcBef>
            </a:pPr>
            <a:r>
              <a:rPr lang="en-US" sz="1900" spc="95">
                <a:solidFill>
                  <a:srgbClr val="164B82"/>
                </a:solidFill>
                <a:latin typeface="Telegraf Extra-Light"/>
                <a:ea typeface="Telegraf Extra-Light"/>
                <a:cs typeface="Telegraf Extra-Light"/>
                <a:sym typeface="Telegraf Extra-Light"/>
              </a:rPr>
              <a:t>Natija</a:t>
            </a:r>
          </a:p>
        </p:txBody>
      </p:sp>
      <p:sp>
        <p:nvSpPr>
          <p:cNvPr name="TextBox 9" id="9"/>
          <p:cNvSpPr txBox="true"/>
          <p:nvPr/>
        </p:nvSpPr>
        <p:spPr>
          <a:xfrm rot="0">
            <a:off x="11045641" y="782737"/>
            <a:ext cx="1819999" cy="351790"/>
          </a:xfrm>
          <a:prstGeom prst="rect">
            <a:avLst/>
          </a:prstGeom>
        </p:spPr>
        <p:txBody>
          <a:bodyPr anchor="t" rtlCol="false" tIns="0" lIns="0" bIns="0" rIns="0">
            <a:spAutoFit/>
          </a:bodyPr>
          <a:lstStyle/>
          <a:p>
            <a:pPr algn="ctr">
              <a:lnSpc>
                <a:spcPts val="2660"/>
              </a:lnSpc>
              <a:spcBef>
                <a:spcPct val="0"/>
              </a:spcBef>
            </a:pPr>
            <a:r>
              <a:rPr lang="en-US" sz="1900" spc="95">
                <a:solidFill>
                  <a:srgbClr val="164B82"/>
                </a:solidFill>
                <a:latin typeface="Telegraf Extra-Light"/>
                <a:ea typeface="Telegraf Extra-Light"/>
                <a:cs typeface="Telegraf Extra-Light"/>
                <a:sym typeface="Telegraf Extra-Light"/>
              </a:rPr>
              <a:t>Qiziqish</a:t>
            </a:r>
          </a:p>
        </p:txBody>
      </p:sp>
      <p:grpSp>
        <p:nvGrpSpPr>
          <p:cNvPr name="Group 10" id="10"/>
          <p:cNvGrpSpPr/>
          <p:nvPr/>
        </p:nvGrpSpPr>
        <p:grpSpPr>
          <a:xfrm rot="5400000">
            <a:off x="11288236" y="-3711595"/>
            <a:ext cx="643045" cy="9407130"/>
            <a:chOff x="0" y="0"/>
            <a:chExt cx="169362" cy="2477598"/>
          </a:xfrm>
        </p:grpSpPr>
        <p:sp>
          <p:nvSpPr>
            <p:cNvPr name="Freeform 11" id="11"/>
            <p:cNvSpPr/>
            <p:nvPr/>
          </p:nvSpPr>
          <p:spPr>
            <a:xfrm flipH="false" flipV="false" rot="0">
              <a:off x="0" y="0"/>
              <a:ext cx="169362" cy="2477598"/>
            </a:xfrm>
            <a:custGeom>
              <a:avLst/>
              <a:gdLst/>
              <a:ahLst/>
              <a:cxnLst/>
              <a:rect r="r" b="b" t="t" l="l"/>
              <a:pathLst>
                <a:path h="2477598" w="169362">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name="TextBox 12" id="12"/>
            <p:cNvSpPr txBox="true"/>
            <p:nvPr/>
          </p:nvSpPr>
          <p:spPr>
            <a:xfrm>
              <a:off x="0" y="-57150"/>
              <a:ext cx="169362" cy="2534748"/>
            </a:xfrm>
            <a:prstGeom prst="rect">
              <a:avLst/>
            </a:prstGeom>
          </p:spPr>
          <p:txBody>
            <a:bodyPr anchor="ctr" rtlCol="false" tIns="50800" lIns="50800" bIns="50800" rIns="50800"/>
            <a:lstStyle/>
            <a:p>
              <a:pPr algn="ctr">
                <a:lnSpc>
                  <a:spcPts val="3639"/>
                </a:lnSpc>
              </a:pPr>
            </a:p>
          </p:txBody>
        </p:sp>
      </p:grpSp>
      <p:sp>
        <p:nvSpPr>
          <p:cNvPr name="TextBox 13" id="13"/>
          <p:cNvSpPr txBox="true"/>
          <p:nvPr/>
        </p:nvSpPr>
        <p:spPr>
          <a:xfrm rot="0">
            <a:off x="12041524" y="6795739"/>
            <a:ext cx="7273548"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03</a:t>
            </a:r>
          </a:p>
        </p:txBody>
      </p:sp>
      <p:sp>
        <p:nvSpPr>
          <p:cNvPr name="TextBox 14" id="14"/>
          <p:cNvSpPr txBox="true"/>
          <p:nvPr/>
        </p:nvSpPr>
        <p:spPr>
          <a:xfrm rot="0">
            <a:off x="786644" y="1700279"/>
            <a:ext cx="11609759" cy="1753414"/>
          </a:xfrm>
          <a:prstGeom prst="rect">
            <a:avLst/>
          </a:prstGeom>
        </p:spPr>
        <p:txBody>
          <a:bodyPr anchor="t" rtlCol="false" tIns="0" lIns="0" bIns="0" rIns="0">
            <a:spAutoFit/>
          </a:bodyPr>
          <a:lstStyle/>
          <a:p>
            <a:pPr algn="l">
              <a:lnSpc>
                <a:spcPts val="6447"/>
              </a:lnSpc>
            </a:pPr>
            <a:r>
              <a:rPr lang="en-US" sz="6646" b="true">
                <a:solidFill>
                  <a:srgbClr val="343434"/>
                </a:solidFill>
                <a:latin typeface="Telegraf Bold"/>
                <a:ea typeface="Telegraf Bold"/>
                <a:cs typeface="Telegraf Bold"/>
                <a:sym typeface="Telegraf Bold"/>
              </a:rPr>
              <a:t>ZAMONAVIY MASOFAVIY TA'LIMNING SHAKLLARI</a:t>
            </a:r>
          </a:p>
        </p:txBody>
      </p:sp>
      <p:sp>
        <p:nvSpPr>
          <p:cNvPr name="TextBox 15" id="15"/>
          <p:cNvSpPr txBox="true"/>
          <p:nvPr/>
        </p:nvSpPr>
        <p:spPr>
          <a:xfrm rot="0">
            <a:off x="1028700" y="3630930"/>
            <a:ext cx="8238885" cy="1512570"/>
          </a:xfrm>
          <a:prstGeom prst="rect">
            <a:avLst/>
          </a:prstGeom>
        </p:spPr>
        <p:txBody>
          <a:bodyPr anchor="t" rtlCol="false" tIns="0" lIns="0" bIns="0" rIns="0">
            <a:spAutoFit/>
          </a:bodyPr>
          <a:lstStyle/>
          <a:p>
            <a:pPr algn="l">
              <a:lnSpc>
                <a:spcPts val="5880"/>
              </a:lnSpc>
              <a:spcBef>
                <a:spcPct val="0"/>
              </a:spcBef>
            </a:pPr>
            <a:r>
              <a:rPr lang="en-US" sz="4200" spc="100">
                <a:solidFill>
                  <a:srgbClr val="343434"/>
                </a:solidFill>
                <a:latin typeface="Telegraf"/>
                <a:ea typeface="Telegraf"/>
                <a:cs typeface="Telegraf"/>
                <a:sym typeface="Telegraf"/>
              </a:rPr>
              <a:t>(ONLAYN KURSLAR, WEBINAR, PLATFORMALAR)</a:t>
            </a:r>
          </a:p>
        </p:txBody>
      </p:sp>
      <p:sp>
        <p:nvSpPr>
          <p:cNvPr name="TextBox 16" id="16"/>
          <p:cNvSpPr txBox="true"/>
          <p:nvPr/>
        </p:nvSpPr>
        <p:spPr>
          <a:xfrm rot="0">
            <a:off x="1028700" y="5309634"/>
            <a:ext cx="10268241" cy="3685540"/>
          </a:xfrm>
          <a:prstGeom prst="rect">
            <a:avLst/>
          </a:prstGeom>
        </p:spPr>
        <p:txBody>
          <a:bodyPr anchor="t" rtlCol="false" tIns="0" lIns="0" bIns="0" rIns="0">
            <a:spAutoFit/>
          </a:bodyPr>
          <a:lstStyle/>
          <a:p>
            <a:pPr algn="l">
              <a:lnSpc>
                <a:spcPts val="2660"/>
              </a:lnSpc>
            </a:pPr>
            <a:r>
              <a:rPr lang="en-US" sz="1900" spc="95">
                <a:solidFill>
                  <a:srgbClr val="343434"/>
                </a:solidFill>
                <a:latin typeface="Telegraf"/>
                <a:ea typeface="Telegraf"/>
                <a:cs typeface="Telegraf"/>
                <a:sym typeface="Telegraf"/>
              </a:rPr>
              <a:t>Onlayn Kurslar</a:t>
            </a:r>
          </a:p>
          <a:p>
            <a:pPr algn="l">
              <a:lnSpc>
                <a:spcPts val="2660"/>
              </a:lnSpc>
            </a:pPr>
          </a:p>
          <a:p>
            <a:pPr algn="l">
              <a:lnSpc>
                <a:spcPts val="2660"/>
              </a:lnSpc>
            </a:pPr>
            <a:r>
              <a:rPr lang="en-US" sz="1900" spc="95">
                <a:solidFill>
                  <a:srgbClr val="343434"/>
                </a:solidFill>
                <a:latin typeface="Telegraf"/>
                <a:ea typeface="Telegraf"/>
                <a:cs typeface="Telegraf"/>
                <a:sym typeface="Telegraf"/>
              </a:rPr>
              <a:t>Onlayn kurslar internet orqali taqdim etiladigan tizimli o'quv dasturlari hisoblanadi. Ularning asosiy turlari: </a:t>
            </a:r>
          </a:p>
          <a:p>
            <a:pPr algn="l">
              <a:lnSpc>
                <a:spcPts val="2660"/>
              </a:lnSpc>
            </a:pPr>
            <a:r>
              <a:rPr lang="en-US" sz="1900" spc="95">
                <a:solidFill>
                  <a:srgbClr val="343434"/>
                </a:solidFill>
                <a:latin typeface="Telegraf"/>
                <a:ea typeface="Telegraf"/>
                <a:cs typeface="Telegraf"/>
                <a:sym typeface="Telegraf"/>
              </a:rPr>
              <a:t>  </a:t>
            </a:r>
            <a:r>
              <a:rPr lang="en-US" sz="1900" spc="95">
                <a:solidFill>
                  <a:srgbClr val="343434"/>
                </a:solidFill>
                <a:latin typeface="Telegraf"/>
                <a:ea typeface="Telegraf"/>
                <a:cs typeface="Telegraf"/>
                <a:sym typeface="Telegraf"/>
              </a:rPr>
              <a:t>Massiv Ochiq Onlayn Kurslar (MOOC): Coursera, edX, Udemy kabi platformalar orqali o'tkaziladigan bepul yoki arzon kurslar. Dunyoning yetakchi universitetlari va kompaniyalari tomonidan taklif etiladi. Video ma'ruzalar, interaktiv topshiriqlar, forum muhokamalari va avtomatik testlardan iborat. </a:t>
            </a:r>
          </a:p>
          <a:p>
            <a:pPr algn="l">
              <a:lnSpc>
                <a:spcPts val="2660"/>
              </a:lnSpc>
              <a:spcBef>
                <a:spcPct val="0"/>
              </a:spcBef>
            </a:pPr>
            <a:r>
              <a:rPr lang="en-US" sz="1900" spc="95">
                <a:solidFill>
                  <a:srgbClr val="343434"/>
                </a:solidFill>
                <a:latin typeface="Telegraf"/>
                <a:ea typeface="Telegraf"/>
                <a:cs typeface="Telegraf"/>
                <a:sym typeface="Telegraf"/>
              </a:rPr>
              <a:t>  ﻿</a:t>
            </a:r>
            <a:r>
              <a:rPr lang="en-US" sz="1900" spc="95">
                <a:solidFill>
                  <a:srgbClr val="343434"/>
                </a:solidFill>
                <a:latin typeface="Telegraf"/>
                <a:ea typeface="Telegraf"/>
                <a:cs typeface="Telegraf"/>
                <a:sym typeface="Telegraf"/>
              </a:rPr>
              <a:t>Professional Kurslar: Udemy, LinkedIn Learning, Skillshare platformalarida turli kasbiy ko'nikmalarni o'rgatadigan amaliy kurslar. Sanoat mutaxassislari tomonidan tuzilgan bo'lib, tezkor natijalar berishga qaratilgan.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false" flipV="false" rot="225008">
            <a:off x="9950507" y="7177426"/>
            <a:ext cx="12701350" cy="5382197"/>
          </a:xfrm>
          <a:custGeom>
            <a:avLst/>
            <a:gdLst/>
            <a:ahLst/>
            <a:cxnLst/>
            <a:rect r="r" b="b" t="t" l="l"/>
            <a:pathLst>
              <a:path h="5382197" w="12701350">
                <a:moveTo>
                  <a:pt x="0" y="0"/>
                </a:moveTo>
                <a:lnTo>
                  <a:pt x="12701350" y="0"/>
                </a:lnTo>
                <a:lnTo>
                  <a:pt x="12701350" y="5382197"/>
                </a:lnTo>
                <a:lnTo>
                  <a:pt x="0" y="5382197"/>
                </a:lnTo>
                <a:lnTo>
                  <a:pt x="0" y="0"/>
                </a:lnTo>
                <a:close/>
              </a:path>
            </a:pathLst>
          </a:custGeom>
          <a:blipFill>
            <a:blip r:embed="rId2"/>
            <a:stretch>
              <a:fillRect l="0" t="0" r="0" b="0"/>
            </a:stretch>
          </a:blipFill>
        </p:spPr>
      </p:sp>
      <p:sp>
        <p:nvSpPr>
          <p:cNvPr name="Freeform 3" id="3"/>
          <p:cNvSpPr/>
          <p:nvPr/>
        </p:nvSpPr>
        <p:spPr>
          <a:xfrm flipH="false" flipV="false" rot="1784357">
            <a:off x="-575872" y="-647487"/>
            <a:ext cx="7735476" cy="4631616"/>
          </a:xfrm>
          <a:custGeom>
            <a:avLst/>
            <a:gdLst/>
            <a:ahLst/>
            <a:cxnLst/>
            <a:rect r="r" b="b" t="t" l="l"/>
            <a:pathLst>
              <a:path h="4631616" w="7735476">
                <a:moveTo>
                  <a:pt x="0" y="0"/>
                </a:moveTo>
                <a:lnTo>
                  <a:pt x="7735475" y="0"/>
                </a:lnTo>
                <a:lnTo>
                  <a:pt x="7735475" y="4631616"/>
                </a:lnTo>
                <a:lnTo>
                  <a:pt x="0" y="4631616"/>
                </a:lnTo>
                <a:lnTo>
                  <a:pt x="0" y="0"/>
                </a:lnTo>
                <a:close/>
              </a:path>
            </a:pathLst>
          </a:custGeom>
          <a:blipFill>
            <a:blip r:embed="rId3"/>
            <a:stretch>
              <a:fillRect l="0" t="0" r="0" b="0"/>
            </a:stretch>
          </a:blipFill>
        </p:spPr>
      </p:sp>
      <p:grpSp>
        <p:nvGrpSpPr>
          <p:cNvPr name="Group 4" id="4"/>
          <p:cNvGrpSpPr/>
          <p:nvPr/>
        </p:nvGrpSpPr>
        <p:grpSpPr>
          <a:xfrm rot="0">
            <a:off x="0" y="-392510"/>
            <a:ext cx="2222584" cy="11072020"/>
            <a:chOff x="0" y="0"/>
            <a:chExt cx="585372" cy="2916088"/>
          </a:xfrm>
        </p:grpSpPr>
        <p:sp>
          <p:nvSpPr>
            <p:cNvPr name="Freeform 5" id="5"/>
            <p:cNvSpPr/>
            <p:nvPr/>
          </p:nvSpPr>
          <p:spPr>
            <a:xfrm flipH="false" flipV="false" rot="0">
              <a:off x="0" y="0"/>
              <a:ext cx="585372" cy="2916088"/>
            </a:xfrm>
            <a:custGeom>
              <a:avLst/>
              <a:gdLst/>
              <a:ahLst/>
              <a:cxnLst/>
              <a:rect r="r" b="b" t="t" l="l"/>
              <a:pathLst>
                <a:path h="2916088" w="585372">
                  <a:moveTo>
                    <a:pt x="0" y="0"/>
                  </a:moveTo>
                  <a:lnTo>
                    <a:pt x="585372" y="0"/>
                  </a:lnTo>
                  <a:lnTo>
                    <a:pt x="585372" y="2916088"/>
                  </a:lnTo>
                  <a:lnTo>
                    <a:pt x="0" y="291608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6" id="6"/>
            <p:cNvSpPr txBox="true"/>
            <p:nvPr/>
          </p:nvSpPr>
          <p:spPr>
            <a:xfrm>
              <a:off x="0" y="-57150"/>
              <a:ext cx="585372" cy="2973238"/>
            </a:xfrm>
            <a:prstGeom prst="rect">
              <a:avLst/>
            </a:prstGeom>
          </p:spPr>
          <p:txBody>
            <a:bodyPr anchor="ctr" rtlCol="false" tIns="50800" lIns="50800" bIns="50800" rIns="50800"/>
            <a:lstStyle/>
            <a:p>
              <a:pPr algn="ctr">
                <a:lnSpc>
                  <a:spcPts val="3639"/>
                </a:lnSpc>
              </a:pPr>
            </a:p>
          </p:txBody>
        </p:sp>
      </p:grpSp>
      <p:grpSp>
        <p:nvGrpSpPr>
          <p:cNvPr name="Group 7" id="7"/>
          <p:cNvGrpSpPr/>
          <p:nvPr/>
        </p:nvGrpSpPr>
        <p:grpSpPr>
          <a:xfrm rot="0">
            <a:off x="8468336" y="492974"/>
            <a:ext cx="333375" cy="333375"/>
            <a:chOff x="0" y="0"/>
            <a:chExt cx="87802" cy="87802"/>
          </a:xfrm>
        </p:grpSpPr>
        <p:sp>
          <p:nvSpPr>
            <p:cNvPr name="Freeform 8" id="8"/>
            <p:cNvSpPr/>
            <p:nvPr/>
          </p:nvSpPr>
          <p:spPr>
            <a:xfrm flipH="false" flipV="false" rot="0">
              <a:off x="0" y="0"/>
              <a:ext cx="87802" cy="87802"/>
            </a:xfrm>
            <a:custGeom>
              <a:avLst/>
              <a:gdLst/>
              <a:ahLst/>
              <a:cxnLst/>
              <a:rect r="r" b="b" t="t" l="l"/>
              <a:pathLst>
                <a:path h="87802" w="87802">
                  <a:moveTo>
                    <a:pt x="0" y="0"/>
                  </a:moveTo>
                  <a:lnTo>
                    <a:pt x="87802" y="0"/>
                  </a:lnTo>
                  <a:lnTo>
                    <a:pt x="87802" y="87802"/>
                  </a:lnTo>
                  <a:lnTo>
                    <a:pt x="0" y="87802"/>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9" id="9"/>
            <p:cNvSpPr txBox="true"/>
            <p:nvPr/>
          </p:nvSpPr>
          <p:spPr>
            <a:xfrm>
              <a:off x="0" y="-57150"/>
              <a:ext cx="87802" cy="144952"/>
            </a:xfrm>
            <a:prstGeom prst="rect">
              <a:avLst/>
            </a:prstGeom>
          </p:spPr>
          <p:txBody>
            <a:bodyPr anchor="ctr" rtlCol="false" tIns="50800" lIns="50800" bIns="50800" rIns="50800"/>
            <a:lstStyle/>
            <a:p>
              <a:pPr algn="ctr">
                <a:lnSpc>
                  <a:spcPts val="3639"/>
                </a:lnSpc>
              </a:pPr>
            </a:p>
          </p:txBody>
        </p:sp>
      </p:grpSp>
      <p:grpSp>
        <p:nvGrpSpPr>
          <p:cNvPr name="Group 10" id="10"/>
          <p:cNvGrpSpPr/>
          <p:nvPr/>
        </p:nvGrpSpPr>
        <p:grpSpPr>
          <a:xfrm rot="0">
            <a:off x="12933834" y="492974"/>
            <a:ext cx="333375" cy="333375"/>
            <a:chOff x="0" y="0"/>
            <a:chExt cx="87802" cy="87802"/>
          </a:xfrm>
        </p:grpSpPr>
        <p:sp>
          <p:nvSpPr>
            <p:cNvPr name="Freeform 11" id="11"/>
            <p:cNvSpPr/>
            <p:nvPr/>
          </p:nvSpPr>
          <p:spPr>
            <a:xfrm flipH="false" flipV="false" rot="0">
              <a:off x="0" y="0"/>
              <a:ext cx="87802" cy="87802"/>
            </a:xfrm>
            <a:custGeom>
              <a:avLst/>
              <a:gdLst/>
              <a:ahLst/>
              <a:cxnLst/>
              <a:rect r="r" b="b" t="t" l="l"/>
              <a:pathLst>
                <a:path h="87802" w="87802">
                  <a:moveTo>
                    <a:pt x="0" y="0"/>
                  </a:moveTo>
                  <a:lnTo>
                    <a:pt x="87802" y="0"/>
                  </a:lnTo>
                  <a:lnTo>
                    <a:pt x="87802" y="87802"/>
                  </a:lnTo>
                  <a:lnTo>
                    <a:pt x="0" y="87802"/>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12" id="12"/>
            <p:cNvSpPr txBox="true"/>
            <p:nvPr/>
          </p:nvSpPr>
          <p:spPr>
            <a:xfrm>
              <a:off x="0" y="-57150"/>
              <a:ext cx="87802" cy="144952"/>
            </a:xfrm>
            <a:prstGeom prst="rect">
              <a:avLst/>
            </a:prstGeom>
          </p:spPr>
          <p:txBody>
            <a:bodyPr anchor="ctr" rtlCol="false" tIns="50800" lIns="50800" bIns="50800" rIns="50800"/>
            <a:lstStyle/>
            <a:p>
              <a:pPr algn="ctr">
                <a:lnSpc>
                  <a:spcPts val="3639"/>
                </a:lnSpc>
              </a:pPr>
            </a:p>
          </p:txBody>
        </p:sp>
      </p:grpSp>
      <p:grpSp>
        <p:nvGrpSpPr>
          <p:cNvPr name="Group 13" id="13"/>
          <p:cNvGrpSpPr/>
          <p:nvPr/>
        </p:nvGrpSpPr>
        <p:grpSpPr>
          <a:xfrm rot="0">
            <a:off x="1259303" y="3524696"/>
            <a:ext cx="643045" cy="7154814"/>
            <a:chOff x="0" y="0"/>
            <a:chExt cx="169362" cy="1884396"/>
          </a:xfrm>
        </p:grpSpPr>
        <p:sp>
          <p:nvSpPr>
            <p:cNvPr name="Freeform 14" id="14"/>
            <p:cNvSpPr/>
            <p:nvPr/>
          </p:nvSpPr>
          <p:spPr>
            <a:xfrm flipH="false" flipV="false" rot="0">
              <a:off x="0" y="0"/>
              <a:ext cx="169362" cy="1884395"/>
            </a:xfrm>
            <a:custGeom>
              <a:avLst/>
              <a:gdLst/>
              <a:ahLst/>
              <a:cxnLst/>
              <a:rect r="r" b="b" t="t" l="l"/>
              <a:pathLst>
                <a:path h="1884395" w="169362">
                  <a:moveTo>
                    <a:pt x="84681" y="0"/>
                  </a:moveTo>
                  <a:lnTo>
                    <a:pt x="84681" y="0"/>
                  </a:lnTo>
                  <a:cubicBezTo>
                    <a:pt x="107140" y="0"/>
                    <a:pt x="128678" y="8922"/>
                    <a:pt x="144559" y="24802"/>
                  </a:cubicBezTo>
                  <a:cubicBezTo>
                    <a:pt x="160440" y="40683"/>
                    <a:pt x="169362" y="62222"/>
                    <a:pt x="169362" y="84681"/>
                  </a:cubicBezTo>
                  <a:lnTo>
                    <a:pt x="169362" y="1799715"/>
                  </a:lnTo>
                  <a:cubicBezTo>
                    <a:pt x="169362" y="1846483"/>
                    <a:pt x="131449" y="1884395"/>
                    <a:pt x="84681" y="1884395"/>
                  </a:cubicBezTo>
                  <a:lnTo>
                    <a:pt x="84681" y="1884395"/>
                  </a:lnTo>
                  <a:cubicBezTo>
                    <a:pt x="62222" y="1884395"/>
                    <a:pt x="40683" y="1875474"/>
                    <a:pt x="24802" y="1859593"/>
                  </a:cubicBezTo>
                  <a:cubicBezTo>
                    <a:pt x="8922" y="1843712"/>
                    <a:pt x="0" y="1822173"/>
                    <a:pt x="0" y="1799715"/>
                  </a:cubicBezTo>
                  <a:lnTo>
                    <a:pt x="0" y="84681"/>
                  </a:lnTo>
                  <a:cubicBezTo>
                    <a:pt x="0" y="37913"/>
                    <a:pt x="37913" y="0"/>
                    <a:pt x="84681" y="0"/>
                  </a:cubicBezTo>
                  <a:close/>
                </a:path>
              </a:pathLst>
            </a:custGeom>
            <a:solidFill>
              <a:srgbClr val="000000">
                <a:alpha val="0"/>
              </a:srgbClr>
            </a:solidFill>
            <a:ln w="19050" cap="rnd">
              <a:solidFill>
                <a:srgbClr val="F2F7FA"/>
              </a:solidFill>
              <a:prstDash val="solid"/>
              <a:round/>
            </a:ln>
          </p:spPr>
        </p:sp>
        <p:sp>
          <p:nvSpPr>
            <p:cNvPr name="TextBox 15" id="15"/>
            <p:cNvSpPr txBox="true"/>
            <p:nvPr/>
          </p:nvSpPr>
          <p:spPr>
            <a:xfrm>
              <a:off x="0" y="-57150"/>
              <a:ext cx="169362" cy="1941546"/>
            </a:xfrm>
            <a:prstGeom prst="rect">
              <a:avLst/>
            </a:prstGeom>
          </p:spPr>
          <p:txBody>
            <a:bodyPr anchor="ctr" rtlCol="false" tIns="50800" lIns="50800" bIns="50800" rIns="50800"/>
            <a:lstStyle/>
            <a:p>
              <a:pPr algn="ctr">
                <a:lnSpc>
                  <a:spcPts val="3639"/>
                </a:lnSpc>
              </a:pPr>
            </a:p>
          </p:txBody>
        </p:sp>
      </p:grpSp>
      <p:sp>
        <p:nvSpPr>
          <p:cNvPr name="TextBox 16" id="16"/>
          <p:cNvSpPr txBox="true"/>
          <p:nvPr/>
        </p:nvSpPr>
        <p:spPr>
          <a:xfrm rot="-5400000">
            <a:off x="301014" y="7560306"/>
            <a:ext cx="2492949" cy="351790"/>
          </a:xfrm>
          <a:prstGeom prst="rect">
            <a:avLst/>
          </a:prstGeom>
        </p:spPr>
        <p:txBody>
          <a:bodyPr anchor="t" rtlCol="false" tIns="0" lIns="0" bIns="0" rIns="0">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Studio Shodwe</a:t>
            </a:r>
          </a:p>
        </p:txBody>
      </p:sp>
      <p:sp>
        <p:nvSpPr>
          <p:cNvPr name="TextBox 17" id="17"/>
          <p:cNvSpPr txBox="true"/>
          <p:nvPr/>
        </p:nvSpPr>
        <p:spPr>
          <a:xfrm rot="-5400000">
            <a:off x="637488" y="4872252"/>
            <a:ext cx="1819999" cy="351790"/>
          </a:xfrm>
          <a:prstGeom prst="rect">
            <a:avLst/>
          </a:prstGeom>
        </p:spPr>
        <p:txBody>
          <a:bodyPr anchor="t" rtlCol="false" tIns="0" lIns="0" bIns="0" rIns="0">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Project.</a:t>
            </a:r>
          </a:p>
        </p:txBody>
      </p:sp>
      <p:sp>
        <p:nvSpPr>
          <p:cNvPr name="TextBox 18" id="18"/>
          <p:cNvSpPr txBox="true"/>
          <p:nvPr/>
        </p:nvSpPr>
        <p:spPr>
          <a:xfrm rot="0">
            <a:off x="-1110727" y="-531114"/>
            <a:ext cx="7273548"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04</a:t>
            </a:r>
          </a:p>
        </p:txBody>
      </p:sp>
      <p:sp>
        <p:nvSpPr>
          <p:cNvPr name="TextBox 19" id="19"/>
          <p:cNvSpPr txBox="true"/>
          <p:nvPr/>
        </p:nvSpPr>
        <p:spPr>
          <a:xfrm rot="0">
            <a:off x="2930372" y="6253408"/>
            <a:ext cx="9737167" cy="3615117"/>
          </a:xfrm>
          <a:prstGeom prst="rect">
            <a:avLst/>
          </a:prstGeom>
        </p:spPr>
        <p:txBody>
          <a:bodyPr anchor="t" rtlCol="false" tIns="0" lIns="0" bIns="0" rIns="0">
            <a:spAutoFit/>
          </a:bodyPr>
          <a:lstStyle/>
          <a:p>
            <a:pPr algn="l">
              <a:lnSpc>
                <a:spcPts val="9059"/>
              </a:lnSpc>
            </a:pPr>
            <a:r>
              <a:rPr lang="en-US" sz="9339" b="true">
                <a:solidFill>
                  <a:srgbClr val="343434"/>
                </a:solidFill>
                <a:latin typeface="Telegraf Bold"/>
                <a:ea typeface="Telegraf Bold"/>
                <a:cs typeface="Telegraf Bold"/>
                <a:sym typeface="Telegraf Bold"/>
              </a:rPr>
              <a:t>WEBINARLAR</a:t>
            </a:r>
          </a:p>
          <a:p>
            <a:pPr algn="l">
              <a:lnSpc>
                <a:spcPts val="9059"/>
              </a:lnSpc>
            </a:pPr>
            <a:r>
              <a:rPr lang="en-US" sz="9339">
                <a:solidFill>
                  <a:srgbClr val="343434"/>
                </a:solidFill>
                <a:latin typeface="Telegraf"/>
                <a:ea typeface="Telegraf"/>
                <a:cs typeface="Telegraf"/>
                <a:sym typeface="Telegraf"/>
              </a:rPr>
              <a:t>VA PLATFORMALAR</a:t>
            </a:r>
          </a:p>
        </p:txBody>
      </p:sp>
      <p:sp>
        <p:nvSpPr>
          <p:cNvPr name="TextBox 20" id="20"/>
          <p:cNvSpPr txBox="true"/>
          <p:nvPr/>
        </p:nvSpPr>
        <p:spPr>
          <a:xfrm rot="0">
            <a:off x="8126047" y="1000701"/>
            <a:ext cx="1017953" cy="346330"/>
          </a:xfrm>
          <a:prstGeom prst="rect">
            <a:avLst/>
          </a:prstGeom>
        </p:spPr>
        <p:txBody>
          <a:bodyPr anchor="t" rtlCol="false" tIns="0" lIns="0" bIns="0" rIns="0">
            <a:spAutoFit/>
          </a:bodyPr>
          <a:lstStyle/>
          <a:p>
            <a:pPr algn="ctr">
              <a:lnSpc>
                <a:spcPts val="2328"/>
              </a:lnSpc>
            </a:pPr>
            <a:r>
              <a:rPr lang="en-US" b="true" sz="2400">
                <a:solidFill>
                  <a:srgbClr val="343434"/>
                </a:solidFill>
                <a:latin typeface="Telegraf Bold"/>
                <a:ea typeface="Telegraf Bold"/>
                <a:cs typeface="Telegraf Bold"/>
                <a:sym typeface="Telegraf Bold"/>
              </a:rPr>
              <a:t>01</a:t>
            </a:r>
          </a:p>
        </p:txBody>
      </p:sp>
      <p:sp>
        <p:nvSpPr>
          <p:cNvPr name="TextBox 21" id="21"/>
          <p:cNvSpPr txBox="true"/>
          <p:nvPr/>
        </p:nvSpPr>
        <p:spPr>
          <a:xfrm rot="0">
            <a:off x="12591545" y="1000701"/>
            <a:ext cx="1017953" cy="346330"/>
          </a:xfrm>
          <a:prstGeom prst="rect">
            <a:avLst/>
          </a:prstGeom>
        </p:spPr>
        <p:txBody>
          <a:bodyPr anchor="t" rtlCol="false" tIns="0" lIns="0" bIns="0" rIns="0">
            <a:spAutoFit/>
          </a:bodyPr>
          <a:lstStyle/>
          <a:p>
            <a:pPr algn="ctr">
              <a:lnSpc>
                <a:spcPts val="2328"/>
              </a:lnSpc>
            </a:pPr>
            <a:r>
              <a:rPr lang="en-US" b="true" sz="2400">
                <a:solidFill>
                  <a:srgbClr val="343434"/>
                </a:solidFill>
                <a:latin typeface="Telegraf Bold"/>
                <a:ea typeface="Telegraf Bold"/>
                <a:cs typeface="Telegraf Bold"/>
                <a:sym typeface="Telegraf Bold"/>
              </a:rPr>
              <a:t>02</a:t>
            </a:r>
          </a:p>
        </p:txBody>
      </p:sp>
      <p:sp>
        <p:nvSpPr>
          <p:cNvPr name="TextBox 22" id="22"/>
          <p:cNvSpPr txBox="true"/>
          <p:nvPr/>
        </p:nvSpPr>
        <p:spPr>
          <a:xfrm rot="0">
            <a:off x="8986746" y="435824"/>
            <a:ext cx="3680388" cy="5328920"/>
          </a:xfrm>
          <a:prstGeom prst="rect">
            <a:avLst/>
          </a:prstGeom>
        </p:spPr>
        <p:txBody>
          <a:bodyPr anchor="t" rtlCol="false" tIns="0" lIns="0" bIns="0" rIns="0">
            <a:spAutoFit/>
          </a:bodyPr>
          <a:lstStyle/>
          <a:p>
            <a:pPr algn="just">
              <a:lnSpc>
                <a:spcPts val="2380"/>
              </a:lnSpc>
            </a:pPr>
            <a:r>
              <a:rPr lang="en-US" sz="1700">
                <a:solidFill>
                  <a:srgbClr val="343434"/>
                </a:solidFill>
                <a:latin typeface="Telegraf"/>
                <a:ea typeface="Telegraf"/>
                <a:cs typeface="Telegraf"/>
                <a:sym typeface="Telegraf"/>
              </a:rPr>
              <a:t>Webinarlar</a:t>
            </a:r>
          </a:p>
          <a:p>
            <a:pPr algn="just">
              <a:lnSpc>
                <a:spcPts val="2380"/>
              </a:lnSpc>
            </a:pPr>
            <a:r>
              <a:rPr lang="en-US" sz="1700">
                <a:solidFill>
                  <a:srgbClr val="343434"/>
                </a:solidFill>
                <a:latin typeface="Telegraf"/>
                <a:ea typeface="Telegraf"/>
                <a:cs typeface="Telegraf"/>
                <a:sym typeface="Telegraf"/>
              </a:rPr>
              <a:t>  </a:t>
            </a:r>
            <a:r>
              <a:rPr lang="en-US" sz="1700">
                <a:solidFill>
                  <a:srgbClr val="343434"/>
                </a:solidFill>
                <a:latin typeface="Telegraf"/>
                <a:ea typeface="Telegraf"/>
                <a:cs typeface="Telegraf"/>
                <a:sym typeface="Telegraf"/>
              </a:rPr>
              <a:t>Webinarlar real vaqt rejimida internet orqali o'tkaziladigan interaktiv seminarlar va treninglardir. Ular:</a:t>
            </a:r>
          </a:p>
          <a:p>
            <a:pPr algn="just">
              <a:lnSpc>
                <a:spcPts val="2380"/>
              </a:lnSpc>
            </a:pPr>
            <a:r>
              <a:rPr lang="en-US" sz="1700">
                <a:solidFill>
                  <a:srgbClr val="343434"/>
                </a:solidFill>
                <a:latin typeface="Telegraf"/>
                <a:ea typeface="Telegraf"/>
                <a:cs typeface="Telegraf"/>
                <a:sym typeface="Telegraf"/>
              </a:rPr>
              <a:t>· O'qituvchi va o'quvchilar o'rtasida to'g'ridan-to'g'ri aloqani ta'minlaydi</a:t>
            </a:r>
          </a:p>
          <a:p>
            <a:pPr algn="just">
              <a:lnSpc>
                <a:spcPts val="2380"/>
              </a:lnSpc>
            </a:pPr>
            <a:r>
              <a:rPr lang="en-US" sz="1700">
                <a:solidFill>
                  <a:srgbClr val="343434"/>
                </a:solidFill>
                <a:latin typeface="Telegraf"/>
                <a:ea typeface="Telegraf"/>
                <a:cs typeface="Telegraf"/>
                <a:sym typeface="Telegraf"/>
              </a:rPr>
              <a:t>· Savol-javob, pollar va so'rovnomalar orqali faol ishtirokni rag'batlantiradi</a:t>
            </a:r>
          </a:p>
          <a:p>
            <a:pPr algn="just">
              <a:lnSpc>
                <a:spcPts val="2380"/>
              </a:lnSpc>
            </a:pPr>
            <a:r>
              <a:rPr lang="en-US" sz="1700">
                <a:solidFill>
                  <a:srgbClr val="343434"/>
                </a:solidFill>
                <a:latin typeface="Telegraf"/>
                <a:ea typeface="Telegraf"/>
                <a:cs typeface="Telegraf"/>
                <a:sym typeface="Telegraf"/>
              </a:rPr>
              <a:t>· Ekran ulashish, virtual doska, breakout xonalari kabi interfaol vositalardan foydalanadi</a:t>
            </a:r>
          </a:p>
          <a:p>
            <a:pPr algn="just">
              <a:lnSpc>
                <a:spcPts val="2380"/>
              </a:lnSpc>
            </a:pPr>
            <a:r>
              <a:rPr lang="en-US" sz="1700">
                <a:solidFill>
                  <a:srgbClr val="343434"/>
                </a:solidFill>
                <a:latin typeface="Telegraf"/>
                <a:ea typeface="Telegraf"/>
                <a:cs typeface="Telegraf"/>
                <a:sym typeface="Telegraf"/>
              </a:rPr>
              <a:t>· Ko'pincha yozib olinib, keyinchalik qayta ko'rish uchun saqlanadi. </a:t>
            </a:r>
          </a:p>
          <a:p>
            <a:pPr algn="just">
              <a:lnSpc>
                <a:spcPts val="2380"/>
              </a:lnSpc>
              <a:spcBef>
                <a:spcPct val="0"/>
              </a:spcBef>
            </a:pPr>
            <a:r>
              <a:rPr lang="en-US" sz="1700">
                <a:solidFill>
                  <a:srgbClr val="343434"/>
                </a:solidFill>
                <a:latin typeface="Telegraf"/>
                <a:ea typeface="Telegraf"/>
                <a:cs typeface="Telegraf"/>
                <a:sym typeface="Telegraf"/>
              </a:rPr>
              <a:t>Webinarlar master-klasslar, panel muhokamalari, Q&amp;A sessiyalari va amaliy namoyishlar shaklida bo'lishi mumki n.</a:t>
            </a:r>
          </a:p>
        </p:txBody>
      </p:sp>
      <p:sp>
        <p:nvSpPr>
          <p:cNvPr name="TextBox 23" id="23"/>
          <p:cNvSpPr txBox="true"/>
          <p:nvPr/>
        </p:nvSpPr>
        <p:spPr>
          <a:xfrm rot="0">
            <a:off x="13531883" y="435824"/>
            <a:ext cx="4513576" cy="9167495"/>
          </a:xfrm>
          <a:prstGeom prst="rect">
            <a:avLst/>
          </a:prstGeom>
        </p:spPr>
        <p:txBody>
          <a:bodyPr anchor="t" rtlCol="false" tIns="0" lIns="0" bIns="0" rIns="0">
            <a:spAutoFit/>
          </a:bodyPr>
          <a:lstStyle/>
          <a:p>
            <a:pPr algn="just">
              <a:lnSpc>
                <a:spcPts val="2380"/>
              </a:lnSpc>
            </a:pPr>
            <a:r>
              <a:rPr lang="en-US" sz="1700">
                <a:solidFill>
                  <a:srgbClr val="343434"/>
                </a:solidFill>
                <a:latin typeface="Telegraf"/>
                <a:ea typeface="Telegraf"/>
                <a:cs typeface="Telegraf"/>
                <a:sym typeface="Telegraf"/>
              </a:rPr>
              <a:t>Ta'lim Platformalari</a:t>
            </a:r>
          </a:p>
          <a:p>
            <a:pPr algn="just">
              <a:lnSpc>
                <a:spcPts val="2380"/>
              </a:lnSpc>
            </a:pPr>
          </a:p>
          <a:p>
            <a:pPr algn="just">
              <a:lnSpc>
                <a:spcPts val="2380"/>
              </a:lnSpc>
            </a:pPr>
            <a:r>
              <a:rPr lang="en-US" sz="1700">
                <a:solidFill>
                  <a:srgbClr val="343434"/>
                </a:solidFill>
                <a:latin typeface="Telegraf"/>
                <a:ea typeface="Telegraf"/>
                <a:cs typeface="Telegraf"/>
                <a:sym typeface="Telegraf"/>
              </a:rPr>
              <a:t>Bu masofaviy ta'limni amalga oshirish uchun maxsus yaratilgan dasturiy vositalar:</a:t>
            </a:r>
          </a:p>
          <a:p>
            <a:pPr algn="just">
              <a:lnSpc>
                <a:spcPts val="2380"/>
              </a:lnSpc>
            </a:pPr>
          </a:p>
          <a:p>
            <a:pPr algn="just">
              <a:lnSpc>
                <a:spcPts val="2380"/>
              </a:lnSpc>
            </a:pPr>
            <a:r>
              <a:rPr lang="en-US" sz="1700">
                <a:solidFill>
                  <a:srgbClr val="343434"/>
                </a:solidFill>
                <a:latin typeface="Telegraf"/>
                <a:ea typeface="Telegraf"/>
                <a:cs typeface="Telegraf"/>
                <a:sym typeface="Telegraf"/>
              </a:rPr>
              <a:t>O'quv Boshqaruv Tizimlari (LMS): Moodle, Blackboard, Canvas kabi platformalar kurs mazmunini boshqarish, o'quvchilarni ro'yxatga olish, baholash va monitoring qilish imkoniyatlarini beradi.</a:t>
            </a:r>
          </a:p>
          <a:p>
            <a:pPr algn="just">
              <a:lnSpc>
                <a:spcPts val="2380"/>
              </a:lnSpc>
            </a:pPr>
          </a:p>
          <a:p>
            <a:pPr algn="just">
              <a:lnSpc>
                <a:spcPts val="2380"/>
              </a:lnSpc>
            </a:pPr>
            <a:r>
              <a:rPr lang="en-US" sz="1700">
                <a:solidFill>
                  <a:srgbClr val="343434"/>
                </a:solidFill>
                <a:latin typeface="Telegraf"/>
                <a:ea typeface="Telegraf"/>
                <a:cs typeface="Telegraf"/>
                <a:sym typeface="Telegraf"/>
              </a:rPr>
              <a:t>MOOC Platformalari: Coursera, edX, FutureLearn kabi global platformalar minglab kurslarni birlashtiradi.</a:t>
            </a:r>
          </a:p>
          <a:p>
            <a:pPr algn="just">
              <a:lnSpc>
                <a:spcPts val="2380"/>
              </a:lnSpc>
            </a:pPr>
          </a:p>
          <a:p>
            <a:pPr algn="just">
              <a:lnSpc>
                <a:spcPts val="2380"/>
              </a:lnSpc>
            </a:pPr>
            <a:r>
              <a:rPr lang="en-US" sz="1700">
                <a:solidFill>
                  <a:srgbClr val="343434"/>
                </a:solidFill>
                <a:latin typeface="Telegraf"/>
                <a:ea typeface="Telegraf"/>
                <a:cs typeface="Telegraf"/>
                <a:sym typeface="Telegraf"/>
              </a:rPr>
              <a:t>Maxsus Maqsadli Platformalar: Codecademy (dasturlash), Duolingo (til o'rganish), Khan Academy (maktab ta'limi) kabi ixtisoslashtirilgan platformalar.</a:t>
            </a:r>
          </a:p>
          <a:p>
            <a:pPr algn="just">
              <a:lnSpc>
                <a:spcPts val="2380"/>
              </a:lnSpc>
            </a:pPr>
          </a:p>
          <a:p>
            <a:pPr algn="just">
              <a:lnSpc>
                <a:spcPts val="2380"/>
              </a:lnSpc>
            </a:pPr>
            <a:r>
              <a:rPr lang="en-US" sz="1700">
                <a:solidFill>
                  <a:srgbClr val="343434"/>
                </a:solidFill>
                <a:latin typeface="Telegraf"/>
                <a:ea typeface="Telegraf"/>
                <a:cs typeface="Telegraf"/>
                <a:sym typeface="Telegraf"/>
              </a:rPr>
              <a:t>Zamonaviy platformalar ko'pincha sun'iy intellekt, adaptiv o'qitish, mikroo'rganish va o'yinlashtirish elementlarini o'z ichiga oladi. Ular video konferensiya vositalari, bulutli xizmatlar va boshqa tizimlar bilan integratsiyalashgan holda ishlaydi.</a:t>
            </a:r>
          </a:p>
          <a:p>
            <a:pPr algn="just">
              <a:lnSpc>
                <a:spcPts val="2380"/>
              </a:lnSpc>
            </a:pPr>
          </a:p>
          <a:p>
            <a:pPr algn="just">
              <a:lnSpc>
                <a:spcPts val="2380"/>
              </a:lnSpc>
              <a:spcBef>
                <a:spcPct val="0"/>
              </a:spcBef>
            </a:pPr>
            <a:r>
              <a:rPr lang="en-US" sz="1700">
                <a:solidFill>
                  <a:srgbClr val="343434"/>
                </a:solidFill>
                <a:latin typeface="Telegraf"/>
                <a:ea typeface="Telegraf"/>
                <a:cs typeface="Telegraf"/>
                <a:sym typeface="Telegraf"/>
              </a:rPr>
              <a:t>Bu shakllar aralash (blended) ta'lim modellarida birlashtirilib, zamonaviy ta'limning moslashuvchanligi va samaradorligini oshiradi.</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true" flipV="false" rot="-1565348">
            <a:off x="-1362223" y="-2212276"/>
            <a:ext cx="10441422" cy="4424552"/>
          </a:xfrm>
          <a:custGeom>
            <a:avLst/>
            <a:gdLst/>
            <a:ahLst/>
            <a:cxnLst/>
            <a:rect r="r" b="b" t="t" l="l"/>
            <a:pathLst>
              <a:path h="4424552" w="10441422">
                <a:moveTo>
                  <a:pt x="10441421" y="0"/>
                </a:moveTo>
                <a:lnTo>
                  <a:pt x="0" y="0"/>
                </a:lnTo>
                <a:lnTo>
                  <a:pt x="0" y="4424552"/>
                </a:lnTo>
                <a:lnTo>
                  <a:pt x="10441421" y="4424552"/>
                </a:lnTo>
                <a:lnTo>
                  <a:pt x="10441421" y="0"/>
                </a:lnTo>
                <a:close/>
              </a:path>
            </a:pathLst>
          </a:custGeom>
          <a:blipFill>
            <a:blip r:embed="rId2"/>
            <a:stretch>
              <a:fillRect l="0" t="0" r="0" b="0"/>
            </a:stretch>
          </a:blipFill>
        </p:spPr>
      </p:sp>
      <p:sp>
        <p:nvSpPr>
          <p:cNvPr name="Freeform 3" id="3"/>
          <p:cNvSpPr/>
          <p:nvPr/>
        </p:nvSpPr>
        <p:spPr>
          <a:xfrm flipH="false" flipV="false" rot="8250927">
            <a:off x="5486162" y="7645079"/>
            <a:ext cx="7735476" cy="4631616"/>
          </a:xfrm>
          <a:custGeom>
            <a:avLst/>
            <a:gdLst/>
            <a:ahLst/>
            <a:cxnLst/>
            <a:rect r="r" b="b" t="t" l="l"/>
            <a:pathLst>
              <a:path h="4631616" w="7735476">
                <a:moveTo>
                  <a:pt x="0" y="0"/>
                </a:moveTo>
                <a:lnTo>
                  <a:pt x="7735475" y="0"/>
                </a:lnTo>
                <a:lnTo>
                  <a:pt x="7735475" y="4631616"/>
                </a:lnTo>
                <a:lnTo>
                  <a:pt x="0" y="4631616"/>
                </a:lnTo>
                <a:lnTo>
                  <a:pt x="0" y="0"/>
                </a:lnTo>
                <a:close/>
              </a:path>
            </a:pathLst>
          </a:custGeom>
          <a:blipFill>
            <a:blip r:embed="rId3"/>
            <a:stretch>
              <a:fillRect l="0" t="0" r="0" b="0"/>
            </a:stretch>
          </a:blipFill>
        </p:spPr>
      </p:sp>
      <p:grpSp>
        <p:nvGrpSpPr>
          <p:cNvPr name="Group 4" id="4"/>
          <p:cNvGrpSpPr/>
          <p:nvPr/>
        </p:nvGrpSpPr>
        <p:grpSpPr>
          <a:xfrm rot="0">
            <a:off x="10821802" y="4192649"/>
            <a:ext cx="7891417" cy="6257897"/>
            <a:chOff x="0" y="0"/>
            <a:chExt cx="2078398" cy="1648170"/>
          </a:xfrm>
        </p:grpSpPr>
        <p:sp>
          <p:nvSpPr>
            <p:cNvPr name="Freeform 5" id="5"/>
            <p:cNvSpPr/>
            <p:nvPr/>
          </p:nvSpPr>
          <p:spPr>
            <a:xfrm flipH="false" flipV="false" rot="0">
              <a:off x="0" y="0"/>
              <a:ext cx="2078398" cy="1648170"/>
            </a:xfrm>
            <a:custGeom>
              <a:avLst/>
              <a:gdLst/>
              <a:ahLst/>
              <a:cxnLst/>
              <a:rect r="r" b="b" t="t" l="l"/>
              <a:pathLst>
                <a:path h="1648170" w="2078398">
                  <a:moveTo>
                    <a:pt x="0" y="0"/>
                  </a:moveTo>
                  <a:lnTo>
                    <a:pt x="2078398" y="0"/>
                  </a:lnTo>
                  <a:lnTo>
                    <a:pt x="2078398" y="1648170"/>
                  </a:lnTo>
                  <a:lnTo>
                    <a:pt x="0" y="1648170"/>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6" id="6"/>
            <p:cNvSpPr txBox="true"/>
            <p:nvPr/>
          </p:nvSpPr>
          <p:spPr>
            <a:xfrm>
              <a:off x="0" y="-57150"/>
              <a:ext cx="2078398" cy="1705320"/>
            </a:xfrm>
            <a:prstGeom prst="rect">
              <a:avLst/>
            </a:prstGeom>
          </p:spPr>
          <p:txBody>
            <a:bodyPr anchor="ctr" rtlCol="false" tIns="50800" lIns="50800" bIns="50800" rIns="50800"/>
            <a:lstStyle/>
            <a:p>
              <a:pPr algn="ctr">
                <a:lnSpc>
                  <a:spcPts val="3639"/>
                </a:lnSpc>
              </a:pPr>
            </a:p>
          </p:txBody>
        </p:sp>
      </p:grpSp>
      <p:grpSp>
        <p:nvGrpSpPr>
          <p:cNvPr name="Group 7" id="7"/>
          <p:cNvGrpSpPr/>
          <p:nvPr/>
        </p:nvGrpSpPr>
        <p:grpSpPr>
          <a:xfrm rot="5400000">
            <a:off x="14969335" y="1122741"/>
            <a:ext cx="643045" cy="7706253"/>
            <a:chOff x="0" y="0"/>
            <a:chExt cx="169362" cy="2029631"/>
          </a:xfrm>
        </p:grpSpPr>
        <p:sp>
          <p:nvSpPr>
            <p:cNvPr name="Freeform 8" id="8"/>
            <p:cNvSpPr/>
            <p:nvPr/>
          </p:nvSpPr>
          <p:spPr>
            <a:xfrm flipH="false" flipV="false" rot="0">
              <a:off x="0" y="0"/>
              <a:ext cx="169362" cy="2029631"/>
            </a:xfrm>
            <a:custGeom>
              <a:avLst/>
              <a:gdLst/>
              <a:ahLst/>
              <a:cxnLst/>
              <a:rect r="r" b="b" t="t" l="l"/>
              <a:pathLst>
                <a:path h="2029631" w="169362">
                  <a:moveTo>
                    <a:pt x="84681" y="0"/>
                  </a:moveTo>
                  <a:lnTo>
                    <a:pt x="84681" y="0"/>
                  </a:lnTo>
                  <a:cubicBezTo>
                    <a:pt x="107140" y="0"/>
                    <a:pt x="128678" y="8922"/>
                    <a:pt x="144559" y="24802"/>
                  </a:cubicBezTo>
                  <a:cubicBezTo>
                    <a:pt x="160440" y="40683"/>
                    <a:pt x="169362" y="62222"/>
                    <a:pt x="169362" y="84681"/>
                  </a:cubicBezTo>
                  <a:lnTo>
                    <a:pt x="169362" y="1944950"/>
                  </a:lnTo>
                  <a:cubicBezTo>
                    <a:pt x="169362" y="1967409"/>
                    <a:pt x="160440" y="1988947"/>
                    <a:pt x="144559" y="2004828"/>
                  </a:cubicBezTo>
                  <a:cubicBezTo>
                    <a:pt x="128678" y="2020709"/>
                    <a:pt x="107140" y="2029631"/>
                    <a:pt x="84681" y="2029631"/>
                  </a:cubicBezTo>
                  <a:lnTo>
                    <a:pt x="84681" y="2029631"/>
                  </a:lnTo>
                  <a:cubicBezTo>
                    <a:pt x="37913" y="2029631"/>
                    <a:pt x="0" y="1991718"/>
                    <a:pt x="0" y="1944950"/>
                  </a:cubicBezTo>
                  <a:lnTo>
                    <a:pt x="0" y="84681"/>
                  </a:lnTo>
                  <a:cubicBezTo>
                    <a:pt x="0" y="37913"/>
                    <a:pt x="37913" y="0"/>
                    <a:pt x="84681" y="0"/>
                  </a:cubicBezTo>
                  <a:close/>
                </a:path>
              </a:pathLst>
            </a:custGeom>
            <a:solidFill>
              <a:srgbClr val="000000">
                <a:alpha val="0"/>
              </a:srgbClr>
            </a:solidFill>
            <a:ln w="19050" cap="rnd">
              <a:solidFill>
                <a:srgbClr val="F2F7FA"/>
              </a:solidFill>
              <a:prstDash val="solid"/>
              <a:round/>
            </a:ln>
          </p:spPr>
        </p:sp>
        <p:sp>
          <p:nvSpPr>
            <p:cNvPr name="TextBox 9" id="9"/>
            <p:cNvSpPr txBox="true"/>
            <p:nvPr/>
          </p:nvSpPr>
          <p:spPr>
            <a:xfrm>
              <a:off x="0" y="-57150"/>
              <a:ext cx="169362" cy="2086781"/>
            </a:xfrm>
            <a:prstGeom prst="rect">
              <a:avLst/>
            </a:prstGeom>
          </p:spPr>
          <p:txBody>
            <a:bodyPr anchor="ctr" rtlCol="false" tIns="50800" lIns="50800" bIns="50800" rIns="50800"/>
            <a:lstStyle/>
            <a:p>
              <a:pPr algn="ctr">
                <a:lnSpc>
                  <a:spcPts val="3639"/>
                </a:lnSpc>
              </a:pPr>
            </a:p>
          </p:txBody>
        </p:sp>
      </p:grpSp>
      <p:sp>
        <p:nvSpPr>
          <p:cNvPr name="Freeform 10" id="10"/>
          <p:cNvSpPr/>
          <p:nvPr/>
        </p:nvSpPr>
        <p:spPr>
          <a:xfrm flipH="false" flipV="false" rot="0">
            <a:off x="12114668" y="-235475"/>
            <a:ext cx="6824646" cy="4546920"/>
          </a:xfrm>
          <a:custGeom>
            <a:avLst/>
            <a:gdLst/>
            <a:ahLst/>
            <a:cxnLst/>
            <a:rect r="r" b="b" t="t" l="l"/>
            <a:pathLst>
              <a:path h="4546920" w="6824646">
                <a:moveTo>
                  <a:pt x="0" y="0"/>
                </a:moveTo>
                <a:lnTo>
                  <a:pt x="6824646" y="0"/>
                </a:lnTo>
                <a:lnTo>
                  <a:pt x="6824646" y="4546920"/>
                </a:lnTo>
                <a:lnTo>
                  <a:pt x="0" y="4546920"/>
                </a:lnTo>
                <a:lnTo>
                  <a:pt x="0" y="0"/>
                </a:lnTo>
                <a:close/>
              </a:path>
            </a:pathLst>
          </a:custGeom>
          <a:blipFill>
            <a:blip r:embed="rId4"/>
            <a:stretch>
              <a:fillRect l="0" t="0" r="0" b="0"/>
            </a:stretch>
          </a:blipFill>
        </p:spPr>
      </p:sp>
      <p:sp>
        <p:nvSpPr>
          <p:cNvPr name="TextBox 11" id="11"/>
          <p:cNvSpPr txBox="true"/>
          <p:nvPr/>
        </p:nvSpPr>
        <p:spPr>
          <a:xfrm rot="0">
            <a:off x="12028076" y="4766635"/>
            <a:ext cx="2798032" cy="351790"/>
          </a:xfrm>
          <a:prstGeom prst="rect">
            <a:avLst/>
          </a:prstGeom>
        </p:spPr>
        <p:txBody>
          <a:bodyPr anchor="t" rtlCol="false" tIns="0" lIns="0" bIns="0" rIns="0">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Sifat</a:t>
            </a:r>
          </a:p>
        </p:txBody>
      </p:sp>
      <p:sp>
        <p:nvSpPr>
          <p:cNvPr name="TextBox 12" id="12"/>
          <p:cNvSpPr txBox="true"/>
          <p:nvPr/>
        </p:nvSpPr>
        <p:spPr>
          <a:xfrm rot="0">
            <a:off x="14826108" y="4766635"/>
            <a:ext cx="2042727" cy="351790"/>
          </a:xfrm>
          <a:prstGeom prst="rect">
            <a:avLst/>
          </a:prstGeom>
        </p:spPr>
        <p:txBody>
          <a:bodyPr anchor="t" rtlCol="false" tIns="0" lIns="0" bIns="0" rIns="0">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Jarayon</a:t>
            </a:r>
          </a:p>
        </p:txBody>
      </p:sp>
      <p:sp>
        <p:nvSpPr>
          <p:cNvPr name="TextBox 13" id="13"/>
          <p:cNvSpPr txBox="true"/>
          <p:nvPr/>
        </p:nvSpPr>
        <p:spPr>
          <a:xfrm rot="0">
            <a:off x="12114668" y="6830598"/>
            <a:ext cx="7273548"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05</a:t>
            </a:r>
          </a:p>
        </p:txBody>
      </p:sp>
      <p:sp>
        <p:nvSpPr>
          <p:cNvPr name="TextBox 14" id="14"/>
          <p:cNvSpPr txBox="true"/>
          <p:nvPr/>
        </p:nvSpPr>
        <p:spPr>
          <a:xfrm rot="0">
            <a:off x="1028700" y="1095375"/>
            <a:ext cx="11720528" cy="2459447"/>
          </a:xfrm>
          <a:prstGeom prst="rect">
            <a:avLst/>
          </a:prstGeom>
        </p:spPr>
        <p:txBody>
          <a:bodyPr anchor="t" rtlCol="false" tIns="0" lIns="0" bIns="0" rIns="0">
            <a:spAutoFit/>
          </a:bodyPr>
          <a:lstStyle/>
          <a:p>
            <a:pPr algn="l">
              <a:lnSpc>
                <a:spcPts val="6151"/>
              </a:lnSpc>
            </a:pPr>
            <a:r>
              <a:rPr lang="en-US" sz="6342" b="true">
                <a:solidFill>
                  <a:srgbClr val="343434"/>
                </a:solidFill>
                <a:latin typeface="Telegraf Bold"/>
                <a:ea typeface="Telegraf Bold"/>
                <a:cs typeface="Telegraf Bold"/>
                <a:sym typeface="Telegraf Bold"/>
              </a:rPr>
              <a:t>PANDEMIYA DAVRIDA MASOFAVIY TA'LIMNING AHAMIYATI</a:t>
            </a:r>
          </a:p>
        </p:txBody>
      </p:sp>
      <p:sp>
        <p:nvSpPr>
          <p:cNvPr name="TextBox 15" id="15"/>
          <p:cNvSpPr txBox="true"/>
          <p:nvPr/>
        </p:nvSpPr>
        <p:spPr>
          <a:xfrm rot="0">
            <a:off x="1028700" y="3933198"/>
            <a:ext cx="7817645" cy="2018665"/>
          </a:xfrm>
          <a:prstGeom prst="rect">
            <a:avLst/>
          </a:prstGeom>
        </p:spPr>
        <p:txBody>
          <a:bodyPr anchor="t" rtlCol="false" tIns="0" lIns="0" bIns="0" rIns="0">
            <a:spAutoFit/>
          </a:bodyPr>
          <a:lstStyle/>
          <a:p>
            <a:pPr algn="l">
              <a:lnSpc>
                <a:spcPts val="2660"/>
              </a:lnSpc>
              <a:spcBef>
                <a:spcPct val="0"/>
              </a:spcBef>
            </a:pPr>
            <a:r>
              <a:rPr lang="en-US" sz="1900" spc="95">
                <a:solidFill>
                  <a:srgbClr val="343434"/>
                </a:solidFill>
                <a:latin typeface="Telegraf"/>
                <a:ea typeface="Telegraf"/>
                <a:cs typeface="Telegraf"/>
                <a:sym typeface="Telegraf"/>
              </a:rPr>
              <a:t>So‘nggi yillarda butun dunyo bo‘ylab tarqalgan COVID-19 pandemiyasi ta’lim sohasiga katta ta’sir ko‘rsatdi. Maktablar, oliy o‘quv yurtlari va boshqa ta’lim muassasalari uzoq muddat yopiq bo‘ldi. Shu sababli, an’anaviy dars jarayoni to‘xtab qoldi va talaba hamda o‘qituvchilar uchun yangi imkoniyatlar yaratildi. Shulardan eng muhimlaridan biri – masofaviy ta’lim.</a:t>
            </a:r>
          </a:p>
        </p:txBody>
      </p:sp>
      <p:sp>
        <p:nvSpPr>
          <p:cNvPr name="TextBox 16" id="16"/>
          <p:cNvSpPr txBox="true"/>
          <p:nvPr/>
        </p:nvSpPr>
        <p:spPr>
          <a:xfrm rot="0">
            <a:off x="1028700" y="5941972"/>
            <a:ext cx="7817645" cy="4018915"/>
          </a:xfrm>
          <a:prstGeom prst="rect">
            <a:avLst/>
          </a:prstGeom>
        </p:spPr>
        <p:txBody>
          <a:bodyPr anchor="t" rtlCol="false" tIns="0" lIns="0" bIns="0" rIns="0">
            <a:spAutoFit/>
          </a:bodyPr>
          <a:lstStyle/>
          <a:p>
            <a:pPr algn="l">
              <a:lnSpc>
                <a:spcPts val="2660"/>
              </a:lnSpc>
              <a:spcBef>
                <a:spcPct val="0"/>
              </a:spcBef>
            </a:pPr>
            <a:r>
              <a:rPr lang="en-US" sz="1900" spc="95">
                <a:solidFill>
                  <a:srgbClr val="343434"/>
                </a:solidFill>
                <a:latin typeface="Telegraf"/>
                <a:ea typeface="Telegraf"/>
                <a:cs typeface="Telegraf"/>
                <a:sym typeface="Telegraf"/>
              </a:rPr>
              <a:t>Masofaviy ta’lim – bu internet va boshqa elektron vositalar yordamida amalga oshiriladigan ta’lim tizimidir. Ushbu tizim orqali talabalar uy sharoitida dars olishi, vazifalarni bajarishi va hatto imtihon topshirishi mumkin. Pandemiya davrida masofaviy ta’lim o‘quv jarayonining uzluksizligini ta’minladi va ta’lim sifatini saqlab qoldi. </a:t>
            </a:r>
            <a:r>
              <a:rPr lang="en-US" sz="1900" spc="95">
                <a:solidFill>
                  <a:srgbClr val="343434"/>
                </a:solidFill>
                <a:latin typeface="Telegraf"/>
                <a:ea typeface="Telegraf"/>
                <a:cs typeface="Telegraf"/>
                <a:sym typeface="Telegraf"/>
              </a:rPr>
              <a:t>Bundan tashqari, masofaviy ta’lim texnologiyalardan samarali foydalanishni rag‘batlantirdi. Talabalar va o‘qituvchilar video darslar, onlayn platformalar va elektron resurslar orqali bilim almashish imkoniga ega bo‘ldi. Bu esa ularning raqamli ko‘nikmalarini oshirdi va kelajakda ham innovatsion ta’lim usullaridan foydalana olishlariga yordam berdi.</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TextBox 2" id="2"/>
          <p:cNvSpPr txBox="true"/>
          <p:nvPr/>
        </p:nvSpPr>
        <p:spPr>
          <a:xfrm rot="0">
            <a:off x="5564248" y="9337770"/>
            <a:ext cx="2492949" cy="351790"/>
          </a:xfrm>
          <a:prstGeom prst="rect">
            <a:avLst/>
          </a:prstGeom>
        </p:spPr>
        <p:txBody>
          <a:bodyPr anchor="t" rtlCol="false" tIns="0" lIns="0" bIns="0" rIns="0">
            <a:spAutoFit/>
          </a:bodyPr>
          <a:lstStyle/>
          <a:p>
            <a:pPr algn="l">
              <a:lnSpc>
                <a:spcPts val="2660"/>
              </a:lnSpc>
              <a:spcBef>
                <a:spcPct val="0"/>
              </a:spcBef>
            </a:pPr>
            <a:r>
              <a:rPr lang="en-US" sz="1900" spc="95">
                <a:solidFill>
                  <a:srgbClr val="164B82"/>
                </a:solidFill>
                <a:latin typeface="Telegraf Extra-Light"/>
                <a:ea typeface="Telegraf Extra-Light"/>
                <a:cs typeface="Telegraf Extra-Light"/>
                <a:sym typeface="Telegraf Extra-Light"/>
              </a:rPr>
              <a:t>Ta’lim </a:t>
            </a:r>
          </a:p>
        </p:txBody>
      </p:sp>
      <p:sp>
        <p:nvSpPr>
          <p:cNvPr name="TextBox 3" id="3"/>
          <p:cNvSpPr txBox="true"/>
          <p:nvPr/>
        </p:nvSpPr>
        <p:spPr>
          <a:xfrm rot="0">
            <a:off x="10848471" y="9337770"/>
            <a:ext cx="1819999" cy="351790"/>
          </a:xfrm>
          <a:prstGeom prst="rect">
            <a:avLst/>
          </a:prstGeom>
        </p:spPr>
        <p:txBody>
          <a:bodyPr anchor="t" rtlCol="false" tIns="0" lIns="0" bIns="0" rIns="0">
            <a:spAutoFit/>
          </a:bodyPr>
          <a:lstStyle/>
          <a:p>
            <a:pPr algn="r">
              <a:lnSpc>
                <a:spcPts val="2660"/>
              </a:lnSpc>
              <a:spcBef>
                <a:spcPct val="0"/>
              </a:spcBef>
            </a:pPr>
            <a:r>
              <a:rPr lang="en-US" sz="1900" spc="95">
                <a:solidFill>
                  <a:srgbClr val="164B82"/>
                </a:solidFill>
                <a:latin typeface="Telegraf Extra-Light"/>
                <a:ea typeface="Telegraf Extra-Light"/>
                <a:cs typeface="Telegraf Extra-Light"/>
                <a:sym typeface="Telegraf Extra-Light"/>
              </a:rPr>
              <a:t>2024</a:t>
            </a:r>
          </a:p>
        </p:txBody>
      </p:sp>
      <p:sp>
        <p:nvSpPr>
          <p:cNvPr name="TextBox 4" id="4"/>
          <p:cNvSpPr txBox="true"/>
          <p:nvPr/>
        </p:nvSpPr>
        <p:spPr>
          <a:xfrm rot="0">
            <a:off x="8588778" y="9337770"/>
            <a:ext cx="1819999" cy="351790"/>
          </a:xfrm>
          <a:prstGeom prst="rect">
            <a:avLst/>
          </a:prstGeom>
        </p:spPr>
        <p:txBody>
          <a:bodyPr anchor="t" rtlCol="false" tIns="0" lIns="0" bIns="0" rIns="0">
            <a:spAutoFit/>
          </a:bodyPr>
          <a:lstStyle/>
          <a:p>
            <a:pPr algn="ctr">
              <a:lnSpc>
                <a:spcPts val="2660"/>
              </a:lnSpc>
              <a:spcBef>
                <a:spcPct val="0"/>
              </a:spcBef>
            </a:pPr>
            <a:r>
              <a:rPr lang="en-US" sz="1900" spc="95">
                <a:solidFill>
                  <a:srgbClr val="164B82"/>
                </a:solidFill>
                <a:latin typeface="Telegraf"/>
                <a:ea typeface="Telegraf"/>
                <a:cs typeface="Telegraf"/>
                <a:sym typeface="Telegraf"/>
              </a:rPr>
              <a:t>Jarayon </a:t>
            </a:r>
          </a:p>
        </p:txBody>
      </p:sp>
      <p:grpSp>
        <p:nvGrpSpPr>
          <p:cNvPr name="Group 5" id="5"/>
          <p:cNvGrpSpPr/>
          <p:nvPr/>
        </p:nvGrpSpPr>
        <p:grpSpPr>
          <a:xfrm rot="5400000">
            <a:off x="9035733" y="4843437"/>
            <a:ext cx="643045" cy="9407130"/>
            <a:chOff x="0" y="0"/>
            <a:chExt cx="169362" cy="2477598"/>
          </a:xfrm>
        </p:grpSpPr>
        <p:sp>
          <p:nvSpPr>
            <p:cNvPr name="Freeform 6" id="6"/>
            <p:cNvSpPr/>
            <p:nvPr/>
          </p:nvSpPr>
          <p:spPr>
            <a:xfrm flipH="false" flipV="false" rot="0">
              <a:off x="0" y="0"/>
              <a:ext cx="169362" cy="2477598"/>
            </a:xfrm>
            <a:custGeom>
              <a:avLst/>
              <a:gdLst/>
              <a:ahLst/>
              <a:cxnLst/>
              <a:rect r="r" b="b" t="t" l="l"/>
              <a:pathLst>
                <a:path h="2477598" w="169362">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name="TextBox 7" id="7"/>
            <p:cNvSpPr txBox="true"/>
            <p:nvPr/>
          </p:nvSpPr>
          <p:spPr>
            <a:xfrm>
              <a:off x="0" y="-57150"/>
              <a:ext cx="169362" cy="2534748"/>
            </a:xfrm>
            <a:prstGeom prst="rect">
              <a:avLst/>
            </a:prstGeom>
          </p:spPr>
          <p:txBody>
            <a:bodyPr anchor="ctr" rtlCol="false" tIns="50800" lIns="50800" bIns="50800" rIns="50800"/>
            <a:lstStyle/>
            <a:p>
              <a:pPr algn="ctr">
                <a:lnSpc>
                  <a:spcPts val="3639"/>
                </a:lnSpc>
              </a:pPr>
            </a:p>
          </p:txBody>
        </p:sp>
      </p:grpSp>
      <p:sp>
        <p:nvSpPr>
          <p:cNvPr name="Freeform 8" id="8"/>
          <p:cNvSpPr/>
          <p:nvPr/>
        </p:nvSpPr>
        <p:spPr>
          <a:xfrm flipH="false" flipV="false" rot="225008">
            <a:off x="9950507" y="7177426"/>
            <a:ext cx="12701350" cy="5382197"/>
          </a:xfrm>
          <a:custGeom>
            <a:avLst/>
            <a:gdLst/>
            <a:ahLst/>
            <a:cxnLst/>
            <a:rect r="r" b="b" t="t" l="l"/>
            <a:pathLst>
              <a:path h="5382197" w="12701350">
                <a:moveTo>
                  <a:pt x="0" y="0"/>
                </a:moveTo>
                <a:lnTo>
                  <a:pt x="12701350" y="0"/>
                </a:lnTo>
                <a:lnTo>
                  <a:pt x="12701350" y="5382197"/>
                </a:lnTo>
                <a:lnTo>
                  <a:pt x="0" y="5382197"/>
                </a:lnTo>
                <a:lnTo>
                  <a:pt x="0" y="0"/>
                </a:lnTo>
                <a:close/>
              </a:path>
            </a:pathLst>
          </a:custGeom>
          <a:blipFill>
            <a:blip r:embed="rId2"/>
            <a:stretch>
              <a:fillRect l="0" t="0" r="0" b="0"/>
            </a:stretch>
          </a:blipFill>
        </p:spPr>
      </p:sp>
      <p:sp>
        <p:nvSpPr>
          <p:cNvPr name="Freeform 9" id="9"/>
          <p:cNvSpPr/>
          <p:nvPr/>
        </p:nvSpPr>
        <p:spPr>
          <a:xfrm flipH="false" flipV="false" rot="-8410460">
            <a:off x="1935723" y="-5126712"/>
            <a:ext cx="11976399" cy="7170869"/>
          </a:xfrm>
          <a:custGeom>
            <a:avLst/>
            <a:gdLst/>
            <a:ahLst/>
            <a:cxnLst/>
            <a:rect r="r" b="b" t="t" l="l"/>
            <a:pathLst>
              <a:path h="7170869" w="11976399">
                <a:moveTo>
                  <a:pt x="0" y="0"/>
                </a:moveTo>
                <a:lnTo>
                  <a:pt x="11976399" y="0"/>
                </a:lnTo>
                <a:lnTo>
                  <a:pt x="11976399" y="7170868"/>
                </a:lnTo>
                <a:lnTo>
                  <a:pt x="0" y="7170868"/>
                </a:lnTo>
                <a:lnTo>
                  <a:pt x="0" y="0"/>
                </a:lnTo>
                <a:close/>
              </a:path>
            </a:pathLst>
          </a:custGeom>
          <a:blipFill>
            <a:blip r:embed="rId3"/>
            <a:stretch>
              <a:fillRect l="0" t="0" r="0" b="0"/>
            </a:stretch>
          </a:blipFill>
        </p:spPr>
      </p:sp>
      <p:sp>
        <p:nvSpPr>
          <p:cNvPr name="TextBox 10" id="10"/>
          <p:cNvSpPr txBox="true"/>
          <p:nvPr/>
        </p:nvSpPr>
        <p:spPr>
          <a:xfrm rot="0">
            <a:off x="12664408" y="-882202"/>
            <a:ext cx="7273548" cy="4827496"/>
          </a:xfrm>
          <a:prstGeom prst="rect">
            <a:avLst/>
          </a:prstGeom>
        </p:spPr>
        <p:txBody>
          <a:bodyPr anchor="t" rtlCol="false" tIns="0" lIns="0" bIns="0" rIns="0">
            <a:spAutoFit/>
          </a:bodyPr>
          <a:lstStyle/>
          <a:p>
            <a:pPr algn="ctr">
              <a:lnSpc>
                <a:spcPts val="33472"/>
              </a:lnSpc>
            </a:pPr>
            <a:r>
              <a:rPr lang="en-US" b="true" sz="34507" spc="-2760">
                <a:solidFill>
                  <a:srgbClr val="164B82"/>
                </a:solidFill>
                <a:latin typeface="Telegraf Bold"/>
                <a:ea typeface="Telegraf Bold"/>
                <a:cs typeface="Telegraf Bold"/>
                <a:sym typeface="Telegraf Bold"/>
              </a:rPr>
              <a:t>06</a:t>
            </a:r>
          </a:p>
        </p:txBody>
      </p:sp>
      <p:grpSp>
        <p:nvGrpSpPr>
          <p:cNvPr name="Group 11" id="11"/>
          <p:cNvGrpSpPr/>
          <p:nvPr/>
        </p:nvGrpSpPr>
        <p:grpSpPr>
          <a:xfrm rot="0">
            <a:off x="1028700" y="1028700"/>
            <a:ext cx="5473709" cy="2431846"/>
            <a:chOff x="0" y="0"/>
            <a:chExt cx="1441635" cy="640486"/>
          </a:xfrm>
        </p:grpSpPr>
        <p:sp>
          <p:nvSpPr>
            <p:cNvPr name="Freeform 12" id="12"/>
            <p:cNvSpPr/>
            <p:nvPr/>
          </p:nvSpPr>
          <p:spPr>
            <a:xfrm flipH="false" flipV="false" rot="0">
              <a:off x="0" y="0"/>
              <a:ext cx="1441635" cy="640486"/>
            </a:xfrm>
            <a:custGeom>
              <a:avLst/>
              <a:gdLst/>
              <a:ahLst/>
              <a:cxnLst/>
              <a:rect r="r" b="b" t="t" l="l"/>
              <a:pathLst>
                <a:path h="640486" w="1441635">
                  <a:moveTo>
                    <a:pt x="45260" y="0"/>
                  </a:moveTo>
                  <a:lnTo>
                    <a:pt x="1396375" y="0"/>
                  </a:lnTo>
                  <a:cubicBezTo>
                    <a:pt x="1421372" y="0"/>
                    <a:pt x="1441635" y="20264"/>
                    <a:pt x="1441635" y="45260"/>
                  </a:cubicBezTo>
                  <a:lnTo>
                    <a:pt x="1441635" y="595226"/>
                  </a:lnTo>
                  <a:cubicBezTo>
                    <a:pt x="1441635" y="620223"/>
                    <a:pt x="1421372" y="640486"/>
                    <a:pt x="1396375" y="640486"/>
                  </a:cubicBezTo>
                  <a:lnTo>
                    <a:pt x="45260" y="640486"/>
                  </a:lnTo>
                  <a:cubicBezTo>
                    <a:pt x="20264" y="640486"/>
                    <a:pt x="0" y="620223"/>
                    <a:pt x="0" y="595226"/>
                  </a:cubicBezTo>
                  <a:lnTo>
                    <a:pt x="0" y="45260"/>
                  </a:lnTo>
                  <a:cubicBezTo>
                    <a:pt x="0" y="20264"/>
                    <a:pt x="20264" y="0"/>
                    <a:pt x="45260" y="0"/>
                  </a:cubicBez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13" id="13"/>
            <p:cNvSpPr txBox="true"/>
            <p:nvPr/>
          </p:nvSpPr>
          <p:spPr>
            <a:xfrm>
              <a:off x="0" y="-57150"/>
              <a:ext cx="1441635" cy="697636"/>
            </a:xfrm>
            <a:prstGeom prst="rect">
              <a:avLst/>
            </a:prstGeom>
          </p:spPr>
          <p:txBody>
            <a:bodyPr anchor="ctr" rtlCol="false" tIns="50800" lIns="50800" bIns="50800" rIns="50800"/>
            <a:lstStyle/>
            <a:p>
              <a:pPr algn="ctr">
                <a:lnSpc>
                  <a:spcPts val="3639"/>
                </a:lnSpc>
              </a:pPr>
            </a:p>
          </p:txBody>
        </p:sp>
      </p:grpSp>
      <p:grpSp>
        <p:nvGrpSpPr>
          <p:cNvPr name="Group 14" id="14"/>
          <p:cNvGrpSpPr/>
          <p:nvPr/>
        </p:nvGrpSpPr>
        <p:grpSpPr>
          <a:xfrm rot="0">
            <a:off x="1028700" y="3655775"/>
            <a:ext cx="5473709" cy="2431846"/>
            <a:chOff x="0" y="0"/>
            <a:chExt cx="1441635" cy="640486"/>
          </a:xfrm>
        </p:grpSpPr>
        <p:sp>
          <p:nvSpPr>
            <p:cNvPr name="Freeform 15" id="15"/>
            <p:cNvSpPr/>
            <p:nvPr/>
          </p:nvSpPr>
          <p:spPr>
            <a:xfrm flipH="false" flipV="false" rot="0">
              <a:off x="0" y="0"/>
              <a:ext cx="1441635" cy="640486"/>
            </a:xfrm>
            <a:custGeom>
              <a:avLst/>
              <a:gdLst/>
              <a:ahLst/>
              <a:cxnLst/>
              <a:rect r="r" b="b" t="t" l="l"/>
              <a:pathLst>
                <a:path h="640486" w="1441635">
                  <a:moveTo>
                    <a:pt x="45260" y="0"/>
                  </a:moveTo>
                  <a:lnTo>
                    <a:pt x="1396375" y="0"/>
                  </a:lnTo>
                  <a:cubicBezTo>
                    <a:pt x="1421372" y="0"/>
                    <a:pt x="1441635" y="20264"/>
                    <a:pt x="1441635" y="45260"/>
                  </a:cubicBezTo>
                  <a:lnTo>
                    <a:pt x="1441635" y="595226"/>
                  </a:lnTo>
                  <a:cubicBezTo>
                    <a:pt x="1441635" y="620223"/>
                    <a:pt x="1421372" y="640486"/>
                    <a:pt x="1396375" y="640486"/>
                  </a:cubicBezTo>
                  <a:lnTo>
                    <a:pt x="45260" y="640486"/>
                  </a:lnTo>
                  <a:cubicBezTo>
                    <a:pt x="20264" y="640486"/>
                    <a:pt x="0" y="620223"/>
                    <a:pt x="0" y="595226"/>
                  </a:cubicBezTo>
                  <a:lnTo>
                    <a:pt x="0" y="45260"/>
                  </a:lnTo>
                  <a:cubicBezTo>
                    <a:pt x="0" y="20264"/>
                    <a:pt x="20264" y="0"/>
                    <a:pt x="45260" y="0"/>
                  </a:cubicBez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16" id="16"/>
            <p:cNvSpPr txBox="true"/>
            <p:nvPr/>
          </p:nvSpPr>
          <p:spPr>
            <a:xfrm>
              <a:off x="0" y="-57150"/>
              <a:ext cx="1441635" cy="697636"/>
            </a:xfrm>
            <a:prstGeom prst="rect">
              <a:avLst/>
            </a:prstGeom>
          </p:spPr>
          <p:txBody>
            <a:bodyPr anchor="ctr" rtlCol="false" tIns="50800" lIns="50800" bIns="50800" rIns="50800"/>
            <a:lstStyle/>
            <a:p>
              <a:pPr algn="ctr">
                <a:lnSpc>
                  <a:spcPts val="3639"/>
                </a:lnSpc>
              </a:pPr>
            </a:p>
          </p:txBody>
        </p:sp>
      </p:grpSp>
      <p:grpSp>
        <p:nvGrpSpPr>
          <p:cNvPr name="Group 17" id="17"/>
          <p:cNvGrpSpPr/>
          <p:nvPr/>
        </p:nvGrpSpPr>
        <p:grpSpPr>
          <a:xfrm rot="0">
            <a:off x="1028700" y="6286752"/>
            <a:ext cx="5473709" cy="2431846"/>
            <a:chOff x="0" y="0"/>
            <a:chExt cx="1441635" cy="640486"/>
          </a:xfrm>
        </p:grpSpPr>
        <p:sp>
          <p:nvSpPr>
            <p:cNvPr name="Freeform 18" id="18"/>
            <p:cNvSpPr/>
            <p:nvPr/>
          </p:nvSpPr>
          <p:spPr>
            <a:xfrm flipH="false" flipV="false" rot="0">
              <a:off x="0" y="0"/>
              <a:ext cx="1441635" cy="640486"/>
            </a:xfrm>
            <a:custGeom>
              <a:avLst/>
              <a:gdLst/>
              <a:ahLst/>
              <a:cxnLst/>
              <a:rect r="r" b="b" t="t" l="l"/>
              <a:pathLst>
                <a:path h="640486" w="1441635">
                  <a:moveTo>
                    <a:pt x="45260" y="0"/>
                  </a:moveTo>
                  <a:lnTo>
                    <a:pt x="1396375" y="0"/>
                  </a:lnTo>
                  <a:cubicBezTo>
                    <a:pt x="1421372" y="0"/>
                    <a:pt x="1441635" y="20264"/>
                    <a:pt x="1441635" y="45260"/>
                  </a:cubicBezTo>
                  <a:lnTo>
                    <a:pt x="1441635" y="595226"/>
                  </a:lnTo>
                  <a:cubicBezTo>
                    <a:pt x="1441635" y="620223"/>
                    <a:pt x="1421372" y="640486"/>
                    <a:pt x="1396375" y="640486"/>
                  </a:cubicBezTo>
                  <a:lnTo>
                    <a:pt x="45260" y="640486"/>
                  </a:lnTo>
                  <a:cubicBezTo>
                    <a:pt x="20264" y="640486"/>
                    <a:pt x="0" y="620223"/>
                    <a:pt x="0" y="595226"/>
                  </a:cubicBezTo>
                  <a:lnTo>
                    <a:pt x="0" y="45260"/>
                  </a:lnTo>
                  <a:cubicBezTo>
                    <a:pt x="0" y="20264"/>
                    <a:pt x="20264" y="0"/>
                    <a:pt x="45260" y="0"/>
                  </a:cubicBez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19" id="19"/>
            <p:cNvSpPr txBox="true"/>
            <p:nvPr/>
          </p:nvSpPr>
          <p:spPr>
            <a:xfrm>
              <a:off x="0" y="-57150"/>
              <a:ext cx="1441635" cy="697636"/>
            </a:xfrm>
            <a:prstGeom prst="rect">
              <a:avLst/>
            </a:prstGeom>
          </p:spPr>
          <p:txBody>
            <a:bodyPr anchor="ctr" rtlCol="false" tIns="50800" lIns="50800" bIns="50800" rIns="50800"/>
            <a:lstStyle/>
            <a:p>
              <a:pPr algn="ctr">
                <a:lnSpc>
                  <a:spcPts val="3639"/>
                </a:lnSpc>
              </a:pPr>
            </a:p>
          </p:txBody>
        </p:sp>
      </p:grpSp>
      <p:grpSp>
        <p:nvGrpSpPr>
          <p:cNvPr name="Group 20" id="20"/>
          <p:cNvGrpSpPr/>
          <p:nvPr/>
        </p:nvGrpSpPr>
        <p:grpSpPr>
          <a:xfrm rot="0">
            <a:off x="11785591" y="1028700"/>
            <a:ext cx="5473709" cy="2431846"/>
            <a:chOff x="0" y="0"/>
            <a:chExt cx="1441635" cy="640486"/>
          </a:xfrm>
        </p:grpSpPr>
        <p:sp>
          <p:nvSpPr>
            <p:cNvPr name="Freeform 21" id="21"/>
            <p:cNvSpPr/>
            <p:nvPr/>
          </p:nvSpPr>
          <p:spPr>
            <a:xfrm flipH="false" flipV="false" rot="0">
              <a:off x="0" y="0"/>
              <a:ext cx="1441635" cy="640486"/>
            </a:xfrm>
            <a:custGeom>
              <a:avLst/>
              <a:gdLst/>
              <a:ahLst/>
              <a:cxnLst/>
              <a:rect r="r" b="b" t="t" l="l"/>
              <a:pathLst>
                <a:path h="640486" w="1441635">
                  <a:moveTo>
                    <a:pt x="45260" y="0"/>
                  </a:moveTo>
                  <a:lnTo>
                    <a:pt x="1396375" y="0"/>
                  </a:lnTo>
                  <a:cubicBezTo>
                    <a:pt x="1421372" y="0"/>
                    <a:pt x="1441635" y="20264"/>
                    <a:pt x="1441635" y="45260"/>
                  </a:cubicBezTo>
                  <a:lnTo>
                    <a:pt x="1441635" y="595226"/>
                  </a:lnTo>
                  <a:cubicBezTo>
                    <a:pt x="1441635" y="620223"/>
                    <a:pt x="1421372" y="640486"/>
                    <a:pt x="1396375" y="640486"/>
                  </a:cubicBezTo>
                  <a:lnTo>
                    <a:pt x="45260" y="640486"/>
                  </a:lnTo>
                  <a:cubicBezTo>
                    <a:pt x="20264" y="640486"/>
                    <a:pt x="0" y="620223"/>
                    <a:pt x="0" y="595226"/>
                  </a:cubicBezTo>
                  <a:lnTo>
                    <a:pt x="0" y="45260"/>
                  </a:lnTo>
                  <a:cubicBezTo>
                    <a:pt x="0" y="20264"/>
                    <a:pt x="20264" y="0"/>
                    <a:pt x="45260" y="0"/>
                  </a:cubicBez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22" id="22"/>
            <p:cNvSpPr txBox="true"/>
            <p:nvPr/>
          </p:nvSpPr>
          <p:spPr>
            <a:xfrm>
              <a:off x="0" y="-57150"/>
              <a:ext cx="1441635" cy="697636"/>
            </a:xfrm>
            <a:prstGeom prst="rect">
              <a:avLst/>
            </a:prstGeom>
          </p:spPr>
          <p:txBody>
            <a:bodyPr anchor="ctr" rtlCol="false" tIns="50800" lIns="50800" bIns="50800" rIns="50800"/>
            <a:lstStyle/>
            <a:p>
              <a:pPr algn="ctr">
                <a:lnSpc>
                  <a:spcPts val="3639"/>
                </a:lnSpc>
              </a:pPr>
            </a:p>
          </p:txBody>
        </p:sp>
      </p:grpSp>
      <p:grpSp>
        <p:nvGrpSpPr>
          <p:cNvPr name="Group 23" id="23"/>
          <p:cNvGrpSpPr/>
          <p:nvPr/>
        </p:nvGrpSpPr>
        <p:grpSpPr>
          <a:xfrm rot="0">
            <a:off x="11785591" y="3655775"/>
            <a:ext cx="5473709" cy="2431846"/>
            <a:chOff x="0" y="0"/>
            <a:chExt cx="1441635" cy="640486"/>
          </a:xfrm>
        </p:grpSpPr>
        <p:sp>
          <p:nvSpPr>
            <p:cNvPr name="Freeform 24" id="24"/>
            <p:cNvSpPr/>
            <p:nvPr/>
          </p:nvSpPr>
          <p:spPr>
            <a:xfrm flipH="false" flipV="false" rot="0">
              <a:off x="0" y="0"/>
              <a:ext cx="1441635" cy="640486"/>
            </a:xfrm>
            <a:custGeom>
              <a:avLst/>
              <a:gdLst/>
              <a:ahLst/>
              <a:cxnLst/>
              <a:rect r="r" b="b" t="t" l="l"/>
              <a:pathLst>
                <a:path h="640486" w="1441635">
                  <a:moveTo>
                    <a:pt x="45260" y="0"/>
                  </a:moveTo>
                  <a:lnTo>
                    <a:pt x="1396375" y="0"/>
                  </a:lnTo>
                  <a:cubicBezTo>
                    <a:pt x="1421372" y="0"/>
                    <a:pt x="1441635" y="20264"/>
                    <a:pt x="1441635" y="45260"/>
                  </a:cubicBezTo>
                  <a:lnTo>
                    <a:pt x="1441635" y="595226"/>
                  </a:lnTo>
                  <a:cubicBezTo>
                    <a:pt x="1441635" y="620223"/>
                    <a:pt x="1421372" y="640486"/>
                    <a:pt x="1396375" y="640486"/>
                  </a:cubicBezTo>
                  <a:lnTo>
                    <a:pt x="45260" y="640486"/>
                  </a:lnTo>
                  <a:cubicBezTo>
                    <a:pt x="20264" y="640486"/>
                    <a:pt x="0" y="620223"/>
                    <a:pt x="0" y="595226"/>
                  </a:cubicBezTo>
                  <a:lnTo>
                    <a:pt x="0" y="45260"/>
                  </a:lnTo>
                  <a:cubicBezTo>
                    <a:pt x="0" y="20264"/>
                    <a:pt x="20264" y="0"/>
                    <a:pt x="45260" y="0"/>
                  </a:cubicBez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25" id="25"/>
            <p:cNvSpPr txBox="true"/>
            <p:nvPr/>
          </p:nvSpPr>
          <p:spPr>
            <a:xfrm>
              <a:off x="0" y="-57150"/>
              <a:ext cx="1441635" cy="697636"/>
            </a:xfrm>
            <a:prstGeom prst="rect">
              <a:avLst/>
            </a:prstGeom>
          </p:spPr>
          <p:txBody>
            <a:bodyPr anchor="ctr" rtlCol="false" tIns="50800" lIns="50800" bIns="50800" rIns="50800"/>
            <a:lstStyle/>
            <a:p>
              <a:pPr algn="ctr">
                <a:lnSpc>
                  <a:spcPts val="3639"/>
                </a:lnSpc>
              </a:pPr>
            </a:p>
          </p:txBody>
        </p:sp>
      </p:grpSp>
      <p:grpSp>
        <p:nvGrpSpPr>
          <p:cNvPr name="Group 26" id="26"/>
          <p:cNvGrpSpPr/>
          <p:nvPr/>
        </p:nvGrpSpPr>
        <p:grpSpPr>
          <a:xfrm rot="0">
            <a:off x="11785591" y="6286752"/>
            <a:ext cx="5473709" cy="2431846"/>
            <a:chOff x="0" y="0"/>
            <a:chExt cx="1441635" cy="640486"/>
          </a:xfrm>
        </p:grpSpPr>
        <p:sp>
          <p:nvSpPr>
            <p:cNvPr name="Freeform 27" id="27"/>
            <p:cNvSpPr/>
            <p:nvPr/>
          </p:nvSpPr>
          <p:spPr>
            <a:xfrm flipH="false" flipV="false" rot="0">
              <a:off x="0" y="0"/>
              <a:ext cx="1441635" cy="640486"/>
            </a:xfrm>
            <a:custGeom>
              <a:avLst/>
              <a:gdLst/>
              <a:ahLst/>
              <a:cxnLst/>
              <a:rect r="r" b="b" t="t" l="l"/>
              <a:pathLst>
                <a:path h="640486" w="1441635">
                  <a:moveTo>
                    <a:pt x="45260" y="0"/>
                  </a:moveTo>
                  <a:lnTo>
                    <a:pt x="1396375" y="0"/>
                  </a:lnTo>
                  <a:cubicBezTo>
                    <a:pt x="1421372" y="0"/>
                    <a:pt x="1441635" y="20264"/>
                    <a:pt x="1441635" y="45260"/>
                  </a:cubicBezTo>
                  <a:lnTo>
                    <a:pt x="1441635" y="595226"/>
                  </a:lnTo>
                  <a:cubicBezTo>
                    <a:pt x="1441635" y="620223"/>
                    <a:pt x="1421372" y="640486"/>
                    <a:pt x="1396375" y="640486"/>
                  </a:cubicBezTo>
                  <a:lnTo>
                    <a:pt x="45260" y="640486"/>
                  </a:lnTo>
                  <a:cubicBezTo>
                    <a:pt x="20264" y="640486"/>
                    <a:pt x="0" y="620223"/>
                    <a:pt x="0" y="595226"/>
                  </a:cubicBezTo>
                  <a:lnTo>
                    <a:pt x="0" y="45260"/>
                  </a:lnTo>
                  <a:cubicBezTo>
                    <a:pt x="0" y="20264"/>
                    <a:pt x="20264" y="0"/>
                    <a:pt x="45260" y="0"/>
                  </a:cubicBez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28" id="28"/>
            <p:cNvSpPr txBox="true"/>
            <p:nvPr/>
          </p:nvSpPr>
          <p:spPr>
            <a:xfrm>
              <a:off x="0" y="-57150"/>
              <a:ext cx="1441635" cy="697636"/>
            </a:xfrm>
            <a:prstGeom prst="rect">
              <a:avLst/>
            </a:prstGeom>
          </p:spPr>
          <p:txBody>
            <a:bodyPr anchor="ctr" rtlCol="false" tIns="50800" lIns="50800" bIns="50800" rIns="50800"/>
            <a:lstStyle/>
            <a:p>
              <a:pPr algn="ctr">
                <a:lnSpc>
                  <a:spcPts val="3639"/>
                </a:lnSpc>
              </a:pPr>
            </a:p>
          </p:txBody>
        </p:sp>
      </p:grpSp>
      <p:sp>
        <p:nvSpPr>
          <p:cNvPr name="TextBox 29" id="29"/>
          <p:cNvSpPr txBox="true"/>
          <p:nvPr/>
        </p:nvSpPr>
        <p:spPr>
          <a:xfrm rot="0">
            <a:off x="1028700" y="1789324"/>
            <a:ext cx="1497347" cy="986799"/>
          </a:xfrm>
          <a:prstGeom prst="rect">
            <a:avLst/>
          </a:prstGeom>
        </p:spPr>
        <p:txBody>
          <a:bodyPr anchor="t" rtlCol="false" tIns="0" lIns="0" bIns="0" rIns="0">
            <a:spAutoFit/>
          </a:bodyPr>
          <a:lstStyle/>
          <a:p>
            <a:pPr algn="ctr">
              <a:lnSpc>
                <a:spcPts val="6772"/>
              </a:lnSpc>
            </a:pPr>
            <a:r>
              <a:rPr lang="en-US" b="true" sz="6982">
                <a:solidFill>
                  <a:srgbClr val="F2F7FA"/>
                </a:solidFill>
                <a:latin typeface="Telegraf Bold"/>
                <a:ea typeface="Telegraf Bold"/>
                <a:cs typeface="Telegraf Bold"/>
                <a:sym typeface="Telegraf Bold"/>
              </a:rPr>
              <a:t>A</a:t>
            </a:r>
          </a:p>
        </p:txBody>
      </p:sp>
      <p:sp>
        <p:nvSpPr>
          <p:cNvPr name="TextBox 30" id="30"/>
          <p:cNvSpPr txBox="true"/>
          <p:nvPr/>
        </p:nvSpPr>
        <p:spPr>
          <a:xfrm rot="0">
            <a:off x="11785591" y="1789324"/>
            <a:ext cx="1497347" cy="986799"/>
          </a:xfrm>
          <a:prstGeom prst="rect">
            <a:avLst/>
          </a:prstGeom>
        </p:spPr>
        <p:txBody>
          <a:bodyPr anchor="t" rtlCol="false" tIns="0" lIns="0" bIns="0" rIns="0">
            <a:spAutoFit/>
          </a:bodyPr>
          <a:lstStyle/>
          <a:p>
            <a:pPr algn="ctr">
              <a:lnSpc>
                <a:spcPts val="6772"/>
              </a:lnSpc>
            </a:pPr>
            <a:r>
              <a:rPr lang="en-US" b="true" sz="6982">
                <a:solidFill>
                  <a:srgbClr val="F2F7FA"/>
                </a:solidFill>
                <a:latin typeface="Telegraf Bold"/>
                <a:ea typeface="Telegraf Bold"/>
                <a:cs typeface="Telegraf Bold"/>
                <a:sym typeface="Telegraf Bold"/>
              </a:rPr>
              <a:t>D</a:t>
            </a:r>
          </a:p>
        </p:txBody>
      </p:sp>
      <p:sp>
        <p:nvSpPr>
          <p:cNvPr name="TextBox 31" id="31"/>
          <p:cNvSpPr txBox="true"/>
          <p:nvPr/>
        </p:nvSpPr>
        <p:spPr>
          <a:xfrm rot="0">
            <a:off x="1028700" y="4416399"/>
            <a:ext cx="1497347" cy="986799"/>
          </a:xfrm>
          <a:prstGeom prst="rect">
            <a:avLst/>
          </a:prstGeom>
        </p:spPr>
        <p:txBody>
          <a:bodyPr anchor="t" rtlCol="false" tIns="0" lIns="0" bIns="0" rIns="0">
            <a:spAutoFit/>
          </a:bodyPr>
          <a:lstStyle/>
          <a:p>
            <a:pPr algn="ctr">
              <a:lnSpc>
                <a:spcPts val="6772"/>
              </a:lnSpc>
            </a:pPr>
            <a:r>
              <a:rPr lang="en-US" b="true" sz="6982">
                <a:solidFill>
                  <a:srgbClr val="F2F7FA"/>
                </a:solidFill>
                <a:latin typeface="Telegraf Bold"/>
                <a:ea typeface="Telegraf Bold"/>
                <a:cs typeface="Telegraf Bold"/>
                <a:sym typeface="Telegraf Bold"/>
              </a:rPr>
              <a:t>B</a:t>
            </a:r>
          </a:p>
        </p:txBody>
      </p:sp>
      <p:sp>
        <p:nvSpPr>
          <p:cNvPr name="TextBox 32" id="32"/>
          <p:cNvSpPr txBox="true"/>
          <p:nvPr/>
        </p:nvSpPr>
        <p:spPr>
          <a:xfrm rot="0">
            <a:off x="11785591" y="4416399"/>
            <a:ext cx="1497347" cy="986799"/>
          </a:xfrm>
          <a:prstGeom prst="rect">
            <a:avLst/>
          </a:prstGeom>
        </p:spPr>
        <p:txBody>
          <a:bodyPr anchor="t" rtlCol="false" tIns="0" lIns="0" bIns="0" rIns="0">
            <a:spAutoFit/>
          </a:bodyPr>
          <a:lstStyle/>
          <a:p>
            <a:pPr algn="ctr">
              <a:lnSpc>
                <a:spcPts val="6772"/>
              </a:lnSpc>
            </a:pPr>
            <a:r>
              <a:rPr lang="en-US" b="true" sz="6982">
                <a:solidFill>
                  <a:srgbClr val="F2F7FA"/>
                </a:solidFill>
                <a:latin typeface="Telegraf Bold"/>
                <a:ea typeface="Telegraf Bold"/>
                <a:cs typeface="Telegraf Bold"/>
                <a:sym typeface="Telegraf Bold"/>
              </a:rPr>
              <a:t>E</a:t>
            </a:r>
          </a:p>
        </p:txBody>
      </p:sp>
      <p:sp>
        <p:nvSpPr>
          <p:cNvPr name="TextBox 33" id="33"/>
          <p:cNvSpPr txBox="true"/>
          <p:nvPr/>
        </p:nvSpPr>
        <p:spPr>
          <a:xfrm rot="0">
            <a:off x="6949119" y="4198940"/>
            <a:ext cx="4485344" cy="1454690"/>
          </a:xfrm>
          <a:prstGeom prst="rect">
            <a:avLst/>
          </a:prstGeom>
        </p:spPr>
        <p:txBody>
          <a:bodyPr anchor="t" rtlCol="false" tIns="0" lIns="0" bIns="0" rIns="0">
            <a:spAutoFit/>
          </a:bodyPr>
          <a:lstStyle/>
          <a:p>
            <a:pPr algn="ctr">
              <a:lnSpc>
                <a:spcPts val="3653"/>
              </a:lnSpc>
            </a:pPr>
            <a:r>
              <a:rPr lang="en-US" b="true" sz="3766">
                <a:solidFill>
                  <a:srgbClr val="343434"/>
                </a:solidFill>
                <a:latin typeface="Telegraf Bold"/>
                <a:ea typeface="Telegraf Bold"/>
                <a:cs typeface="Telegraf Bold"/>
                <a:sym typeface="Telegraf Bold"/>
              </a:rPr>
              <a:t>MASOFAVIY TA'LIMNING AFZALLIKLARI</a:t>
            </a:r>
          </a:p>
        </p:txBody>
      </p:sp>
      <p:sp>
        <p:nvSpPr>
          <p:cNvPr name="TextBox 34" id="34"/>
          <p:cNvSpPr txBox="true"/>
          <p:nvPr/>
        </p:nvSpPr>
        <p:spPr>
          <a:xfrm rot="0">
            <a:off x="2526047" y="1153025"/>
            <a:ext cx="3071085" cy="2150326"/>
          </a:xfrm>
          <a:prstGeom prst="rect">
            <a:avLst/>
          </a:prstGeom>
        </p:spPr>
        <p:txBody>
          <a:bodyPr anchor="t" rtlCol="false" tIns="0" lIns="0" bIns="0" rIns="0">
            <a:spAutoFit/>
          </a:bodyPr>
          <a:lstStyle/>
          <a:p>
            <a:pPr algn="just">
              <a:lnSpc>
                <a:spcPts val="1917"/>
              </a:lnSpc>
            </a:pPr>
            <a:r>
              <a:rPr lang="en-US" sz="1369" spc="68">
                <a:solidFill>
                  <a:srgbClr val="F2F7FA"/>
                </a:solidFill>
                <a:latin typeface="Telegraf"/>
                <a:ea typeface="Telegraf"/>
                <a:cs typeface="Telegraf"/>
                <a:sym typeface="Telegraf"/>
              </a:rPr>
              <a:t>Masofaviy ta’lim orqali talabalar va o‘qituvchilar istalgan joyda dars olishlari mumkin.</a:t>
            </a:r>
          </a:p>
          <a:p>
            <a:pPr algn="just">
              <a:lnSpc>
                <a:spcPts val="1917"/>
              </a:lnSpc>
            </a:pPr>
            <a:r>
              <a:rPr lang="en-US" sz="1369" spc="68">
                <a:solidFill>
                  <a:srgbClr val="F2F7FA"/>
                </a:solidFill>
                <a:latin typeface="Telegraf"/>
                <a:ea typeface="Telegraf"/>
                <a:cs typeface="Telegraf"/>
                <a:sym typeface="Telegraf"/>
              </a:rPr>
              <a:t>Vaqtni tejash mumkin, chunki yo‘lga sarflanadigan vaqt bekor ketmaydi.</a:t>
            </a:r>
          </a:p>
          <a:p>
            <a:pPr algn="just">
              <a:lnSpc>
                <a:spcPts val="1917"/>
              </a:lnSpc>
              <a:spcBef>
                <a:spcPct val="0"/>
              </a:spcBef>
            </a:pPr>
            <a:r>
              <a:rPr lang="en-US" sz="1369" spc="68">
                <a:solidFill>
                  <a:srgbClr val="F2F7FA"/>
                </a:solidFill>
                <a:latin typeface="Telegraf"/>
                <a:ea typeface="Telegraf"/>
                <a:cs typeface="Telegraf"/>
                <a:sym typeface="Telegraf"/>
              </a:rPr>
              <a:t>O‘quv jarayoni uy sharoitida moslashuvchan tarzda olib boriladi.</a:t>
            </a:r>
          </a:p>
        </p:txBody>
      </p:sp>
      <p:sp>
        <p:nvSpPr>
          <p:cNvPr name="TextBox 35" id="35"/>
          <p:cNvSpPr txBox="true"/>
          <p:nvPr/>
        </p:nvSpPr>
        <p:spPr>
          <a:xfrm rot="0">
            <a:off x="13282938" y="1117181"/>
            <a:ext cx="3123674" cy="2186169"/>
          </a:xfrm>
          <a:prstGeom prst="rect">
            <a:avLst/>
          </a:prstGeom>
        </p:spPr>
        <p:txBody>
          <a:bodyPr anchor="t" rtlCol="false" tIns="0" lIns="0" bIns="0" rIns="0">
            <a:spAutoFit/>
          </a:bodyPr>
          <a:lstStyle/>
          <a:p>
            <a:pPr algn="just">
              <a:lnSpc>
                <a:spcPts val="1950"/>
              </a:lnSpc>
            </a:pPr>
            <a:r>
              <a:rPr lang="en-US" sz="1393" spc="69">
                <a:solidFill>
                  <a:srgbClr val="F2F7FA"/>
                </a:solidFill>
                <a:latin typeface="Telegraf"/>
                <a:ea typeface="Telegraf"/>
                <a:cs typeface="Telegraf"/>
                <a:sym typeface="Telegraf"/>
              </a:rPr>
              <a:t>Masofaviy ta’limda darsliklar va qo‘llanmalar elektron shaklda taqdim etiladi.</a:t>
            </a:r>
          </a:p>
          <a:p>
            <a:pPr algn="just">
              <a:lnSpc>
                <a:spcPts val="1950"/>
              </a:lnSpc>
            </a:pPr>
            <a:r>
              <a:rPr lang="en-US" sz="1393" spc="69">
                <a:solidFill>
                  <a:srgbClr val="F2F7FA"/>
                </a:solidFill>
                <a:latin typeface="Telegraf"/>
                <a:ea typeface="Telegraf"/>
                <a:cs typeface="Telegraf"/>
                <a:sym typeface="Telegraf"/>
              </a:rPr>
              <a:t>Talabalar materiallarga istalgan vaqtda onlayn tarzda murojaat qilishlari mumkin.</a:t>
            </a:r>
          </a:p>
          <a:p>
            <a:pPr algn="just">
              <a:lnSpc>
                <a:spcPts val="1950"/>
              </a:lnSpc>
              <a:spcBef>
                <a:spcPct val="0"/>
              </a:spcBef>
            </a:pPr>
            <a:r>
              <a:rPr lang="en-US" sz="1393" spc="69">
                <a:solidFill>
                  <a:srgbClr val="F2F7FA"/>
                </a:solidFill>
                <a:latin typeface="Telegraf"/>
                <a:ea typeface="Telegraf"/>
                <a:cs typeface="Telegraf"/>
                <a:sym typeface="Telegraf"/>
              </a:rPr>
              <a:t>Elektron materiallar chop etish xarajatlarini kamaytiradi va atrof-muhitni asrashga yordam beradi.</a:t>
            </a:r>
          </a:p>
        </p:txBody>
      </p:sp>
      <p:sp>
        <p:nvSpPr>
          <p:cNvPr name="TextBox 36" id="36"/>
          <p:cNvSpPr txBox="true"/>
          <p:nvPr/>
        </p:nvSpPr>
        <p:spPr>
          <a:xfrm rot="0">
            <a:off x="2526047" y="3748088"/>
            <a:ext cx="3129399" cy="2190071"/>
          </a:xfrm>
          <a:prstGeom prst="rect">
            <a:avLst/>
          </a:prstGeom>
        </p:spPr>
        <p:txBody>
          <a:bodyPr anchor="t" rtlCol="false" tIns="0" lIns="0" bIns="0" rIns="0">
            <a:spAutoFit/>
          </a:bodyPr>
          <a:lstStyle/>
          <a:p>
            <a:pPr algn="just">
              <a:lnSpc>
                <a:spcPts val="1953"/>
              </a:lnSpc>
            </a:pPr>
            <a:r>
              <a:rPr lang="en-US" sz="1395" spc="69">
                <a:solidFill>
                  <a:srgbClr val="F2F7FA"/>
                </a:solidFill>
                <a:latin typeface="Telegraf"/>
                <a:ea typeface="Telegraf"/>
                <a:cs typeface="Telegraf"/>
                <a:sym typeface="Telegraf"/>
              </a:rPr>
              <a:t>Masofaviy ta’lim talabaga o‘z vaqtida darslarni ko‘rish va topshiriqlarni bajarish imkonini beradi.</a:t>
            </a:r>
          </a:p>
          <a:p>
            <a:pPr algn="just">
              <a:lnSpc>
                <a:spcPts val="1953"/>
              </a:lnSpc>
            </a:pPr>
            <a:r>
              <a:rPr lang="en-US" sz="1395" spc="69">
                <a:solidFill>
                  <a:srgbClr val="F2F7FA"/>
                </a:solidFill>
                <a:latin typeface="Telegraf"/>
                <a:ea typeface="Telegraf"/>
                <a:cs typeface="Telegraf"/>
                <a:sym typeface="Telegraf"/>
              </a:rPr>
              <a:t>Har bir talaba o‘z tezligida materialni o‘rganishi mumkin.</a:t>
            </a:r>
          </a:p>
          <a:p>
            <a:pPr algn="just">
              <a:lnSpc>
                <a:spcPts val="1953"/>
              </a:lnSpc>
              <a:spcBef>
                <a:spcPct val="0"/>
              </a:spcBef>
            </a:pPr>
            <a:r>
              <a:rPr lang="en-US" sz="1395" spc="69">
                <a:solidFill>
                  <a:srgbClr val="F2F7FA"/>
                </a:solidFill>
                <a:latin typeface="Telegraf"/>
                <a:ea typeface="Telegraf"/>
                <a:cs typeface="Telegraf"/>
                <a:sym typeface="Telegraf"/>
              </a:rPr>
              <a:t>Qayta ko‘rish va takrorlash imkoniyati bilimlarni mustahkamlashga yordam beradi.</a:t>
            </a:r>
          </a:p>
        </p:txBody>
      </p:sp>
      <p:sp>
        <p:nvSpPr>
          <p:cNvPr name="TextBox 37" id="37"/>
          <p:cNvSpPr txBox="true"/>
          <p:nvPr/>
        </p:nvSpPr>
        <p:spPr>
          <a:xfrm rot="0">
            <a:off x="13282938" y="3783624"/>
            <a:ext cx="3129399" cy="2190071"/>
          </a:xfrm>
          <a:prstGeom prst="rect">
            <a:avLst/>
          </a:prstGeom>
        </p:spPr>
        <p:txBody>
          <a:bodyPr anchor="t" rtlCol="false" tIns="0" lIns="0" bIns="0" rIns="0">
            <a:spAutoFit/>
          </a:bodyPr>
          <a:lstStyle/>
          <a:p>
            <a:pPr algn="just">
              <a:lnSpc>
                <a:spcPts val="1953"/>
              </a:lnSpc>
            </a:pPr>
            <a:r>
              <a:rPr lang="en-US" sz="1395" spc="69">
                <a:solidFill>
                  <a:srgbClr val="F2F7FA"/>
                </a:solidFill>
                <a:latin typeface="Telegraf"/>
                <a:ea typeface="Telegraf"/>
                <a:cs typeface="Telegraf"/>
                <a:sym typeface="Telegraf"/>
              </a:rPr>
              <a:t>Masofaviy ta’lim har bir talabaning ehtiyojiga mos individual yondashuvni ta’minlaydi.</a:t>
            </a:r>
          </a:p>
          <a:p>
            <a:pPr algn="just">
              <a:lnSpc>
                <a:spcPts val="1953"/>
              </a:lnSpc>
            </a:pPr>
            <a:r>
              <a:rPr lang="en-US" sz="1395" spc="69">
                <a:solidFill>
                  <a:srgbClr val="F2F7FA"/>
                </a:solidFill>
                <a:latin typeface="Telegraf"/>
                <a:ea typeface="Telegraf"/>
                <a:cs typeface="Telegraf"/>
                <a:sym typeface="Telegraf"/>
              </a:rPr>
              <a:t>Talabalar o‘z kuchli va zaif tomonlariga qarab darslarni o‘rganish imkoniga ega bo‘ladi.</a:t>
            </a:r>
          </a:p>
          <a:p>
            <a:pPr algn="just">
              <a:lnSpc>
                <a:spcPts val="1953"/>
              </a:lnSpc>
              <a:spcBef>
                <a:spcPct val="0"/>
              </a:spcBef>
            </a:pPr>
            <a:r>
              <a:rPr lang="en-US" sz="1395" spc="69">
                <a:solidFill>
                  <a:srgbClr val="F2F7FA"/>
                </a:solidFill>
                <a:latin typeface="Telegraf"/>
                <a:ea typeface="Telegraf"/>
                <a:cs typeface="Telegraf"/>
                <a:sym typeface="Telegraf"/>
              </a:rPr>
              <a:t>Bu yondashuv bilimlarni samarali va chuqurroq o‘zlashtirishga yordam beradi.</a:t>
            </a:r>
          </a:p>
        </p:txBody>
      </p:sp>
      <p:sp>
        <p:nvSpPr>
          <p:cNvPr name="TextBox 38" id="38"/>
          <p:cNvSpPr txBox="true"/>
          <p:nvPr/>
        </p:nvSpPr>
        <p:spPr>
          <a:xfrm rot="0">
            <a:off x="1028700" y="7043474"/>
            <a:ext cx="1497347" cy="986799"/>
          </a:xfrm>
          <a:prstGeom prst="rect">
            <a:avLst/>
          </a:prstGeom>
        </p:spPr>
        <p:txBody>
          <a:bodyPr anchor="t" rtlCol="false" tIns="0" lIns="0" bIns="0" rIns="0">
            <a:spAutoFit/>
          </a:bodyPr>
          <a:lstStyle/>
          <a:p>
            <a:pPr algn="ctr">
              <a:lnSpc>
                <a:spcPts val="6772"/>
              </a:lnSpc>
            </a:pPr>
            <a:r>
              <a:rPr lang="en-US" b="true" sz="6982">
                <a:solidFill>
                  <a:srgbClr val="F2F7FA"/>
                </a:solidFill>
                <a:latin typeface="Telegraf Bold"/>
                <a:ea typeface="Telegraf Bold"/>
                <a:cs typeface="Telegraf Bold"/>
                <a:sym typeface="Telegraf Bold"/>
              </a:rPr>
              <a:t>C</a:t>
            </a:r>
          </a:p>
        </p:txBody>
      </p:sp>
      <p:sp>
        <p:nvSpPr>
          <p:cNvPr name="TextBox 39" id="39"/>
          <p:cNvSpPr txBox="true"/>
          <p:nvPr/>
        </p:nvSpPr>
        <p:spPr>
          <a:xfrm rot="0">
            <a:off x="11785591" y="7043474"/>
            <a:ext cx="1497347" cy="986799"/>
          </a:xfrm>
          <a:prstGeom prst="rect">
            <a:avLst/>
          </a:prstGeom>
        </p:spPr>
        <p:txBody>
          <a:bodyPr anchor="t" rtlCol="false" tIns="0" lIns="0" bIns="0" rIns="0">
            <a:spAutoFit/>
          </a:bodyPr>
          <a:lstStyle/>
          <a:p>
            <a:pPr algn="ctr">
              <a:lnSpc>
                <a:spcPts val="6772"/>
              </a:lnSpc>
            </a:pPr>
            <a:r>
              <a:rPr lang="en-US" b="true" sz="6982">
                <a:solidFill>
                  <a:srgbClr val="F2F7FA"/>
                </a:solidFill>
                <a:latin typeface="Telegraf Bold"/>
                <a:ea typeface="Telegraf Bold"/>
                <a:cs typeface="Telegraf Bold"/>
                <a:sym typeface="Telegraf Bold"/>
              </a:rPr>
              <a:t>F</a:t>
            </a:r>
          </a:p>
        </p:txBody>
      </p:sp>
      <p:sp>
        <p:nvSpPr>
          <p:cNvPr name="TextBox 40" id="40"/>
          <p:cNvSpPr txBox="true"/>
          <p:nvPr/>
        </p:nvSpPr>
        <p:spPr>
          <a:xfrm rot="0">
            <a:off x="2526047" y="6373372"/>
            <a:ext cx="3129399" cy="2190071"/>
          </a:xfrm>
          <a:prstGeom prst="rect">
            <a:avLst/>
          </a:prstGeom>
        </p:spPr>
        <p:txBody>
          <a:bodyPr anchor="t" rtlCol="false" tIns="0" lIns="0" bIns="0" rIns="0">
            <a:spAutoFit/>
          </a:bodyPr>
          <a:lstStyle/>
          <a:p>
            <a:pPr algn="just">
              <a:lnSpc>
                <a:spcPts val="1953"/>
              </a:lnSpc>
            </a:pPr>
            <a:r>
              <a:rPr lang="en-US" sz="1395" spc="69">
                <a:solidFill>
                  <a:srgbClr val="F2F7FA"/>
                </a:solidFill>
                <a:latin typeface="Telegraf"/>
                <a:ea typeface="Telegraf"/>
                <a:cs typeface="Telegraf"/>
                <a:sym typeface="Telegraf"/>
              </a:rPr>
              <a:t>Masofaviy ta’lim orqali talabalar transport xarajatlarini tejashadi, chunki maktab yoki universitetga borish shart emas.</a:t>
            </a:r>
          </a:p>
          <a:p>
            <a:pPr algn="just">
              <a:lnSpc>
                <a:spcPts val="1953"/>
              </a:lnSpc>
            </a:pPr>
            <a:r>
              <a:rPr lang="en-US" sz="1395" spc="69">
                <a:solidFill>
                  <a:srgbClr val="F2F7FA"/>
                </a:solidFill>
                <a:latin typeface="Telegraf"/>
                <a:ea typeface="Telegraf"/>
                <a:cs typeface="Telegraf"/>
                <a:sym typeface="Telegraf"/>
              </a:rPr>
              <a:t>Talabalar turar-joy uchun qo‘shimcha xarajatlarni kamaytirishi mumkin.</a:t>
            </a:r>
          </a:p>
          <a:p>
            <a:pPr algn="just">
              <a:lnSpc>
                <a:spcPts val="1953"/>
              </a:lnSpc>
              <a:spcBef>
                <a:spcPct val="0"/>
              </a:spcBef>
            </a:pPr>
            <a:r>
              <a:rPr lang="en-US" sz="1395" spc="69">
                <a:solidFill>
                  <a:srgbClr val="F2F7FA"/>
                </a:solidFill>
                <a:latin typeface="Telegraf"/>
                <a:ea typeface="Telegraf"/>
                <a:cs typeface="Telegraf"/>
                <a:sym typeface="Telegraf"/>
              </a:rPr>
              <a:t>Bu esa oilaviy byudjetni samarali boshqarishga yordam beradi.</a:t>
            </a:r>
          </a:p>
        </p:txBody>
      </p:sp>
      <p:sp>
        <p:nvSpPr>
          <p:cNvPr name="TextBox 41" id="41"/>
          <p:cNvSpPr txBox="true"/>
          <p:nvPr/>
        </p:nvSpPr>
        <p:spPr>
          <a:xfrm rot="0">
            <a:off x="13282938" y="6504681"/>
            <a:ext cx="3587842" cy="1940560"/>
          </a:xfrm>
          <a:prstGeom prst="rect">
            <a:avLst/>
          </a:prstGeom>
        </p:spPr>
        <p:txBody>
          <a:bodyPr anchor="t" rtlCol="false" tIns="0" lIns="0" bIns="0" rIns="0">
            <a:spAutoFit/>
          </a:bodyPr>
          <a:lstStyle/>
          <a:p>
            <a:pPr algn="just">
              <a:lnSpc>
                <a:spcPts val="2240"/>
              </a:lnSpc>
            </a:pPr>
            <a:r>
              <a:rPr lang="en-US" sz="1600" spc="80">
                <a:solidFill>
                  <a:srgbClr val="F2F7FA"/>
                </a:solidFill>
                <a:latin typeface="Telegraf"/>
                <a:ea typeface="Telegraf"/>
                <a:cs typeface="Telegraf"/>
                <a:sym typeface="Telegraf"/>
              </a:rPr>
              <a:t>Masofaviy ta’lim talabaga o‘ziga qulay bo‘lgan shaxsiy o‘quv grafikini tuzish imkonini beradi.</a:t>
            </a:r>
          </a:p>
          <a:p>
            <a:pPr algn="just">
              <a:lnSpc>
                <a:spcPts val="2240"/>
              </a:lnSpc>
            </a:pPr>
            <a:r>
              <a:rPr lang="en-US" sz="1600" spc="80">
                <a:solidFill>
                  <a:srgbClr val="F2F7FA"/>
                </a:solidFill>
                <a:latin typeface="Telegraf"/>
                <a:ea typeface="Telegraf"/>
                <a:cs typeface="Telegraf"/>
                <a:sym typeface="Telegraf"/>
              </a:rPr>
              <a:t>Talaba dars va bo‘sh vaqtini moslab rejalashtirishi mumkin.</a:t>
            </a:r>
          </a:p>
          <a:p>
            <a:pPr algn="just">
              <a:lnSpc>
                <a:spcPts val="2240"/>
              </a:lnSpc>
              <a:spcBef>
                <a:spcPct val="0"/>
              </a:spcBef>
            </a:pPr>
            <a:r>
              <a:rPr lang="en-US" sz="1600" spc="80">
                <a:solidFill>
                  <a:srgbClr val="F2F7FA"/>
                </a:solidFill>
                <a:latin typeface="Telegraf"/>
                <a:ea typeface="Telegraf"/>
                <a:cs typeface="Telegraf"/>
                <a:sym typeface="Telegraf"/>
              </a:rPr>
              <a:t>Bu o‘quv jarayonini yanada samarali va tartibli qiladi.</a:t>
            </a:r>
          </a:p>
        </p:txBody>
      </p:sp>
      <p:sp>
        <p:nvSpPr>
          <p:cNvPr name="AutoShape 42" id="42"/>
          <p:cNvSpPr/>
          <p:nvPr/>
        </p:nvSpPr>
        <p:spPr>
          <a:xfrm flipV="true">
            <a:off x="6502409" y="2244623"/>
            <a:ext cx="5283182" cy="0"/>
          </a:xfrm>
          <a:prstGeom prst="line">
            <a:avLst/>
          </a:prstGeom>
          <a:ln cap="flat" w="19050">
            <a:solidFill>
              <a:srgbClr val="164B82"/>
            </a:solidFill>
            <a:prstDash val="sysDash"/>
            <a:headEnd type="oval" len="lg" w="lg"/>
            <a:tailEnd type="oval" len="lg" w="lg"/>
          </a:ln>
        </p:spPr>
      </p:sp>
      <p:sp>
        <p:nvSpPr>
          <p:cNvPr name="AutoShape 43" id="43"/>
          <p:cNvSpPr/>
          <p:nvPr/>
        </p:nvSpPr>
        <p:spPr>
          <a:xfrm>
            <a:off x="6502409" y="7496097"/>
            <a:ext cx="5098453" cy="6579"/>
          </a:xfrm>
          <a:prstGeom prst="line">
            <a:avLst/>
          </a:prstGeom>
          <a:ln cap="flat" w="19050">
            <a:solidFill>
              <a:srgbClr val="164B82"/>
            </a:solidFill>
            <a:prstDash val="sysDash"/>
            <a:headEnd type="oval" len="lg" w="lg"/>
            <a:tailEnd type="oval" len="lg" w="lg"/>
          </a:ln>
        </p:spPr>
      </p:sp>
      <p:sp>
        <p:nvSpPr>
          <p:cNvPr name="AutoShape 44" id="44"/>
          <p:cNvSpPr/>
          <p:nvPr/>
        </p:nvSpPr>
        <p:spPr>
          <a:xfrm>
            <a:off x="6502409" y="4871699"/>
            <a:ext cx="446710" cy="0"/>
          </a:xfrm>
          <a:prstGeom prst="line">
            <a:avLst/>
          </a:prstGeom>
          <a:ln cap="flat" w="19050">
            <a:solidFill>
              <a:srgbClr val="164B82"/>
            </a:solidFill>
            <a:prstDash val="sysDash"/>
            <a:headEnd type="oval" len="lg" w="lg"/>
            <a:tailEnd type="oval" len="lg" w="lg"/>
          </a:ln>
        </p:spPr>
      </p:sp>
      <p:sp>
        <p:nvSpPr>
          <p:cNvPr name="AutoShape 45" id="45"/>
          <p:cNvSpPr/>
          <p:nvPr/>
        </p:nvSpPr>
        <p:spPr>
          <a:xfrm flipV="true">
            <a:off x="11338881" y="4871699"/>
            <a:ext cx="556730" cy="0"/>
          </a:xfrm>
          <a:prstGeom prst="line">
            <a:avLst/>
          </a:prstGeom>
          <a:ln cap="flat" w="19050">
            <a:solidFill>
              <a:srgbClr val="164B82"/>
            </a:solidFill>
            <a:prstDash val="sysDash"/>
            <a:headEnd type="oval" len="lg" w="lg"/>
            <a:tailEnd type="oval" len="lg" w="lg"/>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sp>
        <p:nvSpPr>
          <p:cNvPr name="Freeform 2" id="2"/>
          <p:cNvSpPr/>
          <p:nvPr/>
        </p:nvSpPr>
        <p:spPr>
          <a:xfrm flipH="true" flipV="false" rot="0">
            <a:off x="-189023" y="-2444319"/>
            <a:ext cx="12760102" cy="5407093"/>
          </a:xfrm>
          <a:custGeom>
            <a:avLst/>
            <a:gdLst/>
            <a:ahLst/>
            <a:cxnLst/>
            <a:rect r="r" b="b" t="t" l="l"/>
            <a:pathLst>
              <a:path h="5407093" w="12760102">
                <a:moveTo>
                  <a:pt x="12760103" y="0"/>
                </a:moveTo>
                <a:lnTo>
                  <a:pt x="0" y="0"/>
                </a:lnTo>
                <a:lnTo>
                  <a:pt x="0" y="5407093"/>
                </a:lnTo>
                <a:lnTo>
                  <a:pt x="12760103" y="5407093"/>
                </a:lnTo>
                <a:lnTo>
                  <a:pt x="12760103" y="0"/>
                </a:lnTo>
                <a:close/>
              </a:path>
            </a:pathLst>
          </a:custGeom>
          <a:blipFill>
            <a:blip r:embed="rId2"/>
            <a:stretch>
              <a:fillRect l="0" t="0" r="0" b="0"/>
            </a:stretch>
          </a:blipFill>
        </p:spPr>
      </p:sp>
      <p:grpSp>
        <p:nvGrpSpPr>
          <p:cNvPr name="Group 3" id="3"/>
          <p:cNvGrpSpPr/>
          <p:nvPr/>
        </p:nvGrpSpPr>
        <p:grpSpPr>
          <a:xfrm rot="0">
            <a:off x="11786060" y="-392510"/>
            <a:ext cx="6667753" cy="11072020"/>
            <a:chOff x="0" y="0"/>
            <a:chExt cx="1756116" cy="2916088"/>
          </a:xfrm>
        </p:grpSpPr>
        <p:sp>
          <p:nvSpPr>
            <p:cNvPr name="Freeform 4" id="4"/>
            <p:cNvSpPr/>
            <p:nvPr/>
          </p:nvSpPr>
          <p:spPr>
            <a:xfrm flipH="false" flipV="false" rot="0">
              <a:off x="0" y="0"/>
              <a:ext cx="1756116" cy="2916088"/>
            </a:xfrm>
            <a:custGeom>
              <a:avLst/>
              <a:gdLst/>
              <a:ahLst/>
              <a:cxnLst/>
              <a:rect r="r" b="b" t="t" l="l"/>
              <a:pathLst>
                <a:path h="2916088" w="1756116">
                  <a:moveTo>
                    <a:pt x="0" y="0"/>
                  </a:moveTo>
                  <a:lnTo>
                    <a:pt x="1756116" y="0"/>
                  </a:lnTo>
                  <a:lnTo>
                    <a:pt x="1756116" y="2916088"/>
                  </a:lnTo>
                  <a:lnTo>
                    <a:pt x="0" y="291608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5" id="5"/>
            <p:cNvSpPr txBox="true"/>
            <p:nvPr/>
          </p:nvSpPr>
          <p:spPr>
            <a:xfrm>
              <a:off x="0" y="-57150"/>
              <a:ext cx="1756116" cy="2973238"/>
            </a:xfrm>
            <a:prstGeom prst="rect">
              <a:avLst/>
            </a:prstGeom>
          </p:spPr>
          <p:txBody>
            <a:bodyPr anchor="ctr" rtlCol="false" tIns="50800" lIns="50800" bIns="50800" rIns="50800"/>
            <a:lstStyle/>
            <a:p>
              <a:pPr algn="ctr">
                <a:lnSpc>
                  <a:spcPts val="3639"/>
                </a:lnSpc>
              </a:pPr>
            </a:p>
          </p:txBody>
        </p:sp>
      </p:grpSp>
      <p:grpSp>
        <p:nvGrpSpPr>
          <p:cNvPr name="Group 6" id="6"/>
          <p:cNvGrpSpPr/>
          <p:nvPr/>
        </p:nvGrpSpPr>
        <p:grpSpPr>
          <a:xfrm rot="0">
            <a:off x="17259300" y="439935"/>
            <a:ext cx="643045" cy="9407130"/>
            <a:chOff x="0" y="0"/>
            <a:chExt cx="857393" cy="12542840"/>
          </a:xfrm>
        </p:grpSpPr>
        <p:sp>
          <p:nvSpPr>
            <p:cNvPr name="TextBox 7" id="7"/>
            <p:cNvSpPr txBox="true"/>
            <p:nvPr/>
          </p:nvSpPr>
          <p:spPr>
            <a:xfrm rot="-5400000">
              <a:off x="-1266608" y="9159042"/>
              <a:ext cx="3323932" cy="446828"/>
            </a:xfrm>
            <a:prstGeom prst="rect">
              <a:avLst/>
            </a:prstGeom>
          </p:spPr>
          <p:txBody>
            <a:bodyPr anchor="t" rtlCol="false" tIns="0" lIns="0" bIns="0" rIns="0">
              <a:spAutoFit/>
            </a:bodyPr>
            <a:lstStyle/>
            <a:p>
              <a:pPr algn="l">
                <a:lnSpc>
                  <a:spcPts val="2660"/>
                </a:lnSpc>
                <a:spcBef>
                  <a:spcPct val="0"/>
                </a:spcBef>
              </a:pPr>
              <a:r>
                <a:rPr lang="en-US" sz="1900" spc="95">
                  <a:solidFill>
                    <a:srgbClr val="F2F7FA"/>
                  </a:solidFill>
                  <a:latin typeface="Telegraf Extra-Light"/>
                  <a:ea typeface="Telegraf Extra-Light"/>
                  <a:cs typeface="Telegraf Extra-Light"/>
                  <a:sym typeface="Telegraf Extra-Light"/>
                </a:rPr>
                <a:t>Studio Shodwe</a:t>
              </a:r>
            </a:p>
          </p:txBody>
        </p:sp>
        <p:sp>
          <p:nvSpPr>
            <p:cNvPr name="TextBox 8" id="8"/>
            <p:cNvSpPr txBox="true"/>
            <p:nvPr/>
          </p:nvSpPr>
          <p:spPr>
            <a:xfrm rot="-5400000">
              <a:off x="-817974" y="2562046"/>
              <a:ext cx="2426665" cy="446828"/>
            </a:xfrm>
            <a:prstGeom prst="rect">
              <a:avLst/>
            </a:prstGeom>
          </p:spPr>
          <p:txBody>
            <a:bodyPr anchor="t" rtlCol="false" tIns="0" lIns="0" bIns="0" rIns="0">
              <a:spAutoFit/>
            </a:bodyPr>
            <a:lstStyle/>
            <a:p>
              <a:pPr algn="r">
                <a:lnSpc>
                  <a:spcPts val="2660"/>
                </a:lnSpc>
                <a:spcBef>
                  <a:spcPct val="0"/>
                </a:spcBef>
              </a:pPr>
              <a:r>
                <a:rPr lang="en-US" sz="1900" spc="95">
                  <a:solidFill>
                    <a:srgbClr val="F2F7FA"/>
                  </a:solidFill>
                  <a:latin typeface="Telegraf Extra-Light"/>
                  <a:ea typeface="Telegraf Extra-Light"/>
                  <a:cs typeface="Telegraf Extra-Light"/>
                  <a:sym typeface="Telegraf Extra-Light"/>
                </a:rPr>
                <a:t>2024</a:t>
              </a:r>
            </a:p>
          </p:txBody>
        </p:sp>
        <p:sp>
          <p:nvSpPr>
            <p:cNvPr name="TextBox 9" id="9"/>
            <p:cNvSpPr txBox="true"/>
            <p:nvPr/>
          </p:nvSpPr>
          <p:spPr>
            <a:xfrm rot="-5400000">
              <a:off x="-817974" y="5574970"/>
              <a:ext cx="2426665" cy="446828"/>
            </a:xfrm>
            <a:prstGeom prst="rect">
              <a:avLst/>
            </a:prstGeom>
          </p:spPr>
          <p:txBody>
            <a:bodyPr anchor="t" rtlCol="false" tIns="0" lIns="0" bIns="0" rIns="0">
              <a:spAutoFit/>
            </a:bodyPr>
            <a:lstStyle/>
            <a:p>
              <a:pPr algn="ctr">
                <a:lnSpc>
                  <a:spcPts val="2660"/>
                </a:lnSpc>
                <a:spcBef>
                  <a:spcPct val="0"/>
                </a:spcBef>
              </a:pPr>
              <a:r>
                <a:rPr lang="en-US" sz="1900" spc="95">
                  <a:solidFill>
                    <a:srgbClr val="F2F7FA"/>
                  </a:solidFill>
                  <a:latin typeface="Telegraf Extra-Light"/>
                  <a:ea typeface="Telegraf Extra-Light"/>
                  <a:cs typeface="Telegraf Extra-Light"/>
                  <a:sym typeface="Telegraf Extra-Light"/>
                </a:rPr>
                <a:t>Project.</a:t>
              </a:r>
            </a:p>
          </p:txBody>
        </p:sp>
        <p:grpSp>
          <p:nvGrpSpPr>
            <p:cNvPr name="Group 10" id="10"/>
            <p:cNvGrpSpPr/>
            <p:nvPr/>
          </p:nvGrpSpPr>
          <p:grpSpPr>
            <a:xfrm rot="0">
              <a:off x="0" y="0"/>
              <a:ext cx="857393" cy="12542840"/>
              <a:chOff x="0" y="0"/>
              <a:chExt cx="169362" cy="2477598"/>
            </a:xfrm>
          </p:grpSpPr>
          <p:sp>
            <p:nvSpPr>
              <p:cNvPr name="Freeform 11" id="11"/>
              <p:cNvSpPr/>
              <p:nvPr/>
            </p:nvSpPr>
            <p:spPr>
              <a:xfrm flipH="false" flipV="false" rot="0">
                <a:off x="0" y="0"/>
                <a:ext cx="169362" cy="2477598"/>
              </a:xfrm>
              <a:custGeom>
                <a:avLst/>
                <a:gdLst/>
                <a:ahLst/>
                <a:cxnLst/>
                <a:rect r="r" b="b" t="t" l="l"/>
                <a:pathLst>
                  <a:path h="2477598" w="169362">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F2F7FA"/>
                </a:solidFill>
                <a:prstDash val="solid"/>
                <a:round/>
              </a:ln>
            </p:spPr>
          </p:sp>
          <p:sp>
            <p:nvSpPr>
              <p:cNvPr name="TextBox 12" id="12"/>
              <p:cNvSpPr txBox="true"/>
              <p:nvPr/>
            </p:nvSpPr>
            <p:spPr>
              <a:xfrm>
                <a:off x="0" y="-57150"/>
                <a:ext cx="169362" cy="2534748"/>
              </a:xfrm>
              <a:prstGeom prst="rect">
                <a:avLst/>
              </a:prstGeom>
            </p:spPr>
            <p:txBody>
              <a:bodyPr anchor="ctr" rtlCol="false" tIns="50800" lIns="50800" bIns="50800" rIns="50800"/>
              <a:lstStyle/>
              <a:p>
                <a:pPr algn="ctr">
                  <a:lnSpc>
                    <a:spcPts val="3639"/>
                  </a:lnSpc>
                </a:pPr>
              </a:p>
            </p:txBody>
          </p:sp>
        </p:grpSp>
      </p:grpSp>
      <p:sp>
        <p:nvSpPr>
          <p:cNvPr name="Freeform 13" id="13"/>
          <p:cNvSpPr/>
          <p:nvPr/>
        </p:nvSpPr>
        <p:spPr>
          <a:xfrm flipH="false" flipV="false" rot="0">
            <a:off x="12011853" y="259228"/>
            <a:ext cx="4661559" cy="3110531"/>
          </a:xfrm>
          <a:custGeom>
            <a:avLst/>
            <a:gdLst/>
            <a:ahLst/>
            <a:cxnLst/>
            <a:rect r="r" b="b" t="t" l="l"/>
            <a:pathLst>
              <a:path h="3110531" w="4661559">
                <a:moveTo>
                  <a:pt x="0" y="0"/>
                </a:moveTo>
                <a:lnTo>
                  <a:pt x="4661559" y="0"/>
                </a:lnTo>
                <a:lnTo>
                  <a:pt x="4661559" y="3110531"/>
                </a:lnTo>
                <a:lnTo>
                  <a:pt x="0" y="3110531"/>
                </a:lnTo>
                <a:lnTo>
                  <a:pt x="0" y="0"/>
                </a:lnTo>
                <a:close/>
              </a:path>
            </a:pathLst>
          </a:custGeom>
          <a:blipFill>
            <a:blip r:embed="rId3"/>
            <a:stretch>
              <a:fillRect l="0" t="0" r="0" b="0"/>
            </a:stretch>
          </a:blipFill>
        </p:spPr>
      </p:sp>
      <p:sp>
        <p:nvSpPr>
          <p:cNvPr name="Freeform 14" id="14"/>
          <p:cNvSpPr/>
          <p:nvPr/>
        </p:nvSpPr>
        <p:spPr>
          <a:xfrm flipH="false" flipV="false" rot="0">
            <a:off x="12011853" y="4160328"/>
            <a:ext cx="4661559" cy="3105764"/>
          </a:xfrm>
          <a:custGeom>
            <a:avLst/>
            <a:gdLst/>
            <a:ahLst/>
            <a:cxnLst/>
            <a:rect r="r" b="b" t="t" l="l"/>
            <a:pathLst>
              <a:path h="3105764" w="4661559">
                <a:moveTo>
                  <a:pt x="0" y="0"/>
                </a:moveTo>
                <a:lnTo>
                  <a:pt x="4661559" y="0"/>
                </a:lnTo>
                <a:lnTo>
                  <a:pt x="4661559" y="3105764"/>
                </a:lnTo>
                <a:lnTo>
                  <a:pt x="0" y="3105764"/>
                </a:lnTo>
                <a:lnTo>
                  <a:pt x="0" y="0"/>
                </a:lnTo>
                <a:close/>
              </a:path>
            </a:pathLst>
          </a:custGeom>
          <a:blipFill>
            <a:blip r:embed="rId4"/>
            <a:stretch>
              <a:fillRect l="0" t="0" r="0" b="0"/>
            </a:stretch>
          </a:blipFill>
        </p:spPr>
      </p:sp>
      <p:sp>
        <p:nvSpPr>
          <p:cNvPr name="TextBox 15" id="15"/>
          <p:cNvSpPr txBox="true"/>
          <p:nvPr/>
        </p:nvSpPr>
        <p:spPr>
          <a:xfrm rot="0">
            <a:off x="10951976" y="7212829"/>
            <a:ext cx="6026397"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07</a:t>
            </a:r>
          </a:p>
        </p:txBody>
      </p:sp>
      <p:sp>
        <p:nvSpPr>
          <p:cNvPr name="TextBox 16" id="16"/>
          <p:cNvSpPr txBox="true"/>
          <p:nvPr/>
        </p:nvSpPr>
        <p:spPr>
          <a:xfrm rot="0">
            <a:off x="437092" y="561086"/>
            <a:ext cx="10988873" cy="1424339"/>
          </a:xfrm>
          <a:prstGeom prst="rect">
            <a:avLst/>
          </a:prstGeom>
        </p:spPr>
        <p:txBody>
          <a:bodyPr anchor="t" rtlCol="false" tIns="0" lIns="0" bIns="0" rIns="0">
            <a:spAutoFit/>
          </a:bodyPr>
          <a:lstStyle/>
          <a:p>
            <a:pPr algn="l">
              <a:lnSpc>
                <a:spcPts val="5224"/>
              </a:lnSpc>
            </a:pPr>
            <a:r>
              <a:rPr lang="en-US" sz="5386" b="true">
                <a:solidFill>
                  <a:srgbClr val="343434"/>
                </a:solidFill>
                <a:latin typeface="Telegraf Bold"/>
                <a:ea typeface="Telegraf Bold"/>
                <a:cs typeface="Telegraf Bold"/>
                <a:sym typeface="Telegraf Bold"/>
              </a:rPr>
              <a:t>MASOFAVIY TA'LIMDA MUVAFFAQIYAT OMILLARI</a:t>
            </a:r>
          </a:p>
        </p:txBody>
      </p:sp>
      <p:sp>
        <p:nvSpPr>
          <p:cNvPr name="TextBox 17" id="17"/>
          <p:cNvSpPr txBox="true"/>
          <p:nvPr/>
        </p:nvSpPr>
        <p:spPr>
          <a:xfrm rot="0">
            <a:off x="793873" y="6637147"/>
            <a:ext cx="8082591" cy="2018665"/>
          </a:xfrm>
          <a:prstGeom prst="rect">
            <a:avLst/>
          </a:prstGeom>
        </p:spPr>
        <p:txBody>
          <a:bodyPr anchor="t" rtlCol="false" tIns="0" lIns="0" bIns="0" rIns="0">
            <a:spAutoFit/>
          </a:bodyPr>
          <a:lstStyle/>
          <a:p>
            <a:pPr algn="l">
              <a:lnSpc>
                <a:spcPts val="2660"/>
              </a:lnSpc>
            </a:pPr>
            <a:r>
              <a:rPr lang="en-US" sz="1900" spc="95" b="true">
                <a:solidFill>
                  <a:srgbClr val="343434"/>
                </a:solidFill>
                <a:latin typeface="Telegraf Bold"/>
                <a:ea typeface="Telegraf Bold"/>
                <a:cs typeface="Telegraf Bold"/>
                <a:sym typeface="Telegraf Bold"/>
              </a:rPr>
              <a:t>Samarali vaqt boshqaruvi</a:t>
            </a:r>
          </a:p>
          <a:p>
            <a:pPr algn="l">
              <a:lnSpc>
                <a:spcPts val="2660"/>
              </a:lnSpc>
            </a:pPr>
            <a:r>
              <a:rPr lang="en-US" sz="1900" spc="95">
                <a:solidFill>
                  <a:srgbClr val="343434"/>
                </a:solidFill>
                <a:latin typeface="Telegraf"/>
                <a:ea typeface="Telegraf"/>
                <a:cs typeface="Telegraf"/>
                <a:sym typeface="Telegraf"/>
              </a:rPr>
              <a:t>Masofaviy ta’lim talabaga darslarni va bo‘sh vaqtni samarali rejalashtirish imkonini beradi.</a:t>
            </a:r>
          </a:p>
          <a:p>
            <a:pPr algn="l">
              <a:lnSpc>
                <a:spcPts val="2660"/>
              </a:lnSpc>
            </a:pPr>
            <a:r>
              <a:rPr lang="en-US" sz="1900" spc="95">
                <a:solidFill>
                  <a:srgbClr val="343434"/>
                </a:solidFill>
                <a:latin typeface="Telegraf"/>
                <a:ea typeface="Telegraf"/>
                <a:cs typeface="Telegraf"/>
                <a:sym typeface="Telegraf"/>
              </a:rPr>
              <a:t>Talaba o‘z ish yukini va topshiriqlarni vaqtida bajarishni o‘rganadi.</a:t>
            </a:r>
          </a:p>
          <a:p>
            <a:pPr algn="l">
              <a:lnSpc>
                <a:spcPts val="2660"/>
              </a:lnSpc>
              <a:spcBef>
                <a:spcPct val="0"/>
              </a:spcBef>
            </a:pPr>
            <a:r>
              <a:rPr lang="en-US" sz="1900" spc="95">
                <a:solidFill>
                  <a:srgbClr val="343434"/>
                </a:solidFill>
                <a:latin typeface="Telegraf"/>
                <a:ea typeface="Telegraf"/>
                <a:cs typeface="Telegraf"/>
                <a:sym typeface="Telegraf"/>
              </a:rPr>
              <a:t>Bu o‘quv jarayonini tartibli va samarali olib borishga yordam beradi.</a:t>
            </a:r>
          </a:p>
        </p:txBody>
      </p:sp>
      <p:sp>
        <p:nvSpPr>
          <p:cNvPr name="TextBox 18" id="18"/>
          <p:cNvSpPr txBox="true"/>
          <p:nvPr/>
        </p:nvSpPr>
        <p:spPr>
          <a:xfrm rot="0">
            <a:off x="793873" y="2219769"/>
            <a:ext cx="7815054" cy="1940560"/>
          </a:xfrm>
          <a:prstGeom prst="rect">
            <a:avLst/>
          </a:prstGeom>
        </p:spPr>
        <p:txBody>
          <a:bodyPr anchor="t" rtlCol="false" tIns="0" lIns="0" bIns="0" rIns="0">
            <a:spAutoFit/>
          </a:bodyPr>
          <a:lstStyle/>
          <a:p>
            <a:pPr algn="just">
              <a:lnSpc>
                <a:spcPts val="2240"/>
              </a:lnSpc>
            </a:pPr>
            <a:r>
              <a:rPr lang="en-US" b="true" sz="1600" spc="80">
                <a:solidFill>
                  <a:srgbClr val="343434"/>
                </a:solidFill>
                <a:latin typeface="Telegraf Bold"/>
                <a:ea typeface="Telegraf Bold"/>
                <a:cs typeface="Telegraf Bold"/>
                <a:sym typeface="Telegraf Bold"/>
              </a:rPr>
              <a:t>Sifatli ta'lim platformasi va kontenti</a:t>
            </a:r>
          </a:p>
          <a:p>
            <a:pPr algn="just">
              <a:lnSpc>
                <a:spcPts val="2240"/>
              </a:lnSpc>
            </a:pPr>
            <a:r>
              <a:rPr lang="en-US" sz="1600" spc="80">
                <a:solidFill>
                  <a:srgbClr val="343434"/>
                </a:solidFill>
                <a:latin typeface="Telegraf"/>
                <a:ea typeface="Telegraf"/>
                <a:cs typeface="Telegraf"/>
                <a:sym typeface="Telegraf"/>
              </a:rPr>
              <a:t>Masofaviy ta’lim uchun sifatli platforma va kontent darslarni samarali o‘tishga imkon yaratadi.</a:t>
            </a:r>
          </a:p>
          <a:p>
            <a:pPr algn="just">
              <a:lnSpc>
                <a:spcPts val="2240"/>
              </a:lnSpc>
            </a:pPr>
            <a:r>
              <a:rPr lang="en-US" sz="1600" spc="80">
                <a:solidFill>
                  <a:srgbClr val="343434"/>
                </a:solidFill>
                <a:latin typeface="Telegraf"/>
                <a:ea typeface="Telegraf"/>
                <a:cs typeface="Telegraf"/>
                <a:sym typeface="Telegraf"/>
              </a:rPr>
              <a:t>Video darslar, interaktiv materiallar va elektron kitoblar bilimlarni mustahkamlashga yordam beradi.</a:t>
            </a:r>
          </a:p>
          <a:p>
            <a:pPr algn="just">
              <a:lnSpc>
                <a:spcPts val="2240"/>
              </a:lnSpc>
              <a:spcBef>
                <a:spcPct val="0"/>
              </a:spcBef>
            </a:pPr>
            <a:r>
              <a:rPr lang="en-US" sz="1600" spc="80">
                <a:solidFill>
                  <a:srgbClr val="343434"/>
                </a:solidFill>
                <a:latin typeface="Telegraf"/>
                <a:ea typeface="Telegraf"/>
                <a:cs typeface="Telegraf"/>
                <a:sym typeface="Telegraf"/>
              </a:rPr>
              <a:t>Yaxshi platforma va kontent talabalarning darsga qiziqishini oshiradi va ta’lim sifatini yaxshilaydi.</a:t>
            </a:r>
          </a:p>
        </p:txBody>
      </p:sp>
      <p:sp>
        <p:nvSpPr>
          <p:cNvPr name="TextBox 19" id="19"/>
          <p:cNvSpPr txBox="true"/>
          <p:nvPr/>
        </p:nvSpPr>
        <p:spPr>
          <a:xfrm rot="0">
            <a:off x="793873" y="4413722"/>
            <a:ext cx="6931641" cy="1757045"/>
          </a:xfrm>
          <a:prstGeom prst="rect">
            <a:avLst/>
          </a:prstGeom>
        </p:spPr>
        <p:txBody>
          <a:bodyPr anchor="t" rtlCol="false" tIns="0" lIns="0" bIns="0" rIns="0">
            <a:spAutoFit/>
          </a:bodyPr>
          <a:lstStyle/>
          <a:p>
            <a:pPr algn="ctr">
              <a:lnSpc>
                <a:spcPts val="2380"/>
              </a:lnSpc>
            </a:pPr>
            <a:r>
              <a:rPr lang="en-US" sz="1700" b="true">
                <a:solidFill>
                  <a:srgbClr val="000000"/>
                </a:solidFill>
                <a:latin typeface="Canva Sans Bold"/>
                <a:ea typeface="Canva Sans Bold"/>
                <a:cs typeface="Canva Sans Bold"/>
                <a:sym typeface="Canva Sans Bold"/>
              </a:rPr>
              <a:t>O'qituvchi va o'quvchi o'rtasidagi faol aloqa</a:t>
            </a:r>
          </a:p>
          <a:p>
            <a:pPr algn="ctr">
              <a:lnSpc>
                <a:spcPts val="2380"/>
              </a:lnSpc>
            </a:pPr>
            <a:r>
              <a:rPr lang="en-US" sz="1700">
                <a:solidFill>
                  <a:srgbClr val="000000"/>
                </a:solidFill>
                <a:latin typeface="Canva Sans"/>
                <a:ea typeface="Canva Sans"/>
                <a:cs typeface="Canva Sans"/>
                <a:sym typeface="Canva Sans"/>
              </a:rPr>
              <a:t>Masofaviy ta’limda o‘qituvchi va talaba onlayn chat, video dars va elektron platformalar orqali muloqot qiladi. Savollar berish va tushuntirishlar olish imkoniyati bilimlarni chuqurroq o‘zlashtirishga yordam beradi.Faol aloqa dars jarayonini interaktiv va qiziqarli qiladi.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2F7FA"/>
        </a:solidFill>
      </p:bgPr>
    </p:bg>
    <p:spTree>
      <p:nvGrpSpPr>
        <p:cNvPr id="1" name=""/>
        <p:cNvGrpSpPr/>
        <p:nvPr/>
      </p:nvGrpSpPr>
      <p:grpSpPr>
        <a:xfrm>
          <a:off x="0" y="0"/>
          <a:ext cx="0" cy="0"/>
          <a:chOff x="0" y="0"/>
          <a:chExt cx="0" cy="0"/>
        </a:xfrm>
      </p:grpSpPr>
      <p:grpSp>
        <p:nvGrpSpPr>
          <p:cNvPr name="Group 2" id="2"/>
          <p:cNvGrpSpPr/>
          <p:nvPr/>
        </p:nvGrpSpPr>
        <p:grpSpPr>
          <a:xfrm rot="0">
            <a:off x="0" y="-392510"/>
            <a:ext cx="5212196" cy="11072020"/>
            <a:chOff x="0" y="0"/>
            <a:chExt cx="1372759" cy="2916088"/>
          </a:xfrm>
        </p:grpSpPr>
        <p:sp>
          <p:nvSpPr>
            <p:cNvPr name="Freeform 3" id="3"/>
            <p:cNvSpPr/>
            <p:nvPr/>
          </p:nvSpPr>
          <p:spPr>
            <a:xfrm flipH="false" flipV="false" rot="0">
              <a:off x="0" y="0"/>
              <a:ext cx="1372759" cy="2916088"/>
            </a:xfrm>
            <a:custGeom>
              <a:avLst/>
              <a:gdLst/>
              <a:ahLst/>
              <a:cxnLst/>
              <a:rect r="r" b="b" t="t" l="l"/>
              <a:pathLst>
                <a:path h="2916088" w="1372759">
                  <a:moveTo>
                    <a:pt x="0" y="0"/>
                  </a:moveTo>
                  <a:lnTo>
                    <a:pt x="1372759" y="0"/>
                  </a:lnTo>
                  <a:lnTo>
                    <a:pt x="1372759" y="2916088"/>
                  </a:lnTo>
                  <a:lnTo>
                    <a:pt x="0" y="2916088"/>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4" id="4"/>
            <p:cNvSpPr txBox="true"/>
            <p:nvPr/>
          </p:nvSpPr>
          <p:spPr>
            <a:xfrm>
              <a:off x="0" y="-57150"/>
              <a:ext cx="1372759" cy="2973238"/>
            </a:xfrm>
            <a:prstGeom prst="rect">
              <a:avLst/>
            </a:prstGeom>
          </p:spPr>
          <p:txBody>
            <a:bodyPr anchor="ctr" rtlCol="false" tIns="50800" lIns="50800" bIns="50800" rIns="50800"/>
            <a:lstStyle/>
            <a:p>
              <a:pPr algn="ctr">
                <a:lnSpc>
                  <a:spcPts val="3639"/>
                </a:lnSpc>
              </a:pPr>
            </a:p>
          </p:txBody>
        </p:sp>
      </p:grpSp>
      <p:sp>
        <p:nvSpPr>
          <p:cNvPr name="Freeform 5" id="5"/>
          <p:cNvSpPr/>
          <p:nvPr/>
        </p:nvSpPr>
        <p:spPr>
          <a:xfrm flipH="false" flipV="false" rot="-10269688">
            <a:off x="5419533" y="8090484"/>
            <a:ext cx="12760102" cy="5407093"/>
          </a:xfrm>
          <a:custGeom>
            <a:avLst/>
            <a:gdLst/>
            <a:ahLst/>
            <a:cxnLst/>
            <a:rect r="r" b="b" t="t" l="l"/>
            <a:pathLst>
              <a:path h="5407093" w="12760102">
                <a:moveTo>
                  <a:pt x="0" y="0"/>
                </a:moveTo>
                <a:lnTo>
                  <a:pt x="12760102" y="0"/>
                </a:lnTo>
                <a:lnTo>
                  <a:pt x="12760102" y="5407093"/>
                </a:lnTo>
                <a:lnTo>
                  <a:pt x="0" y="5407093"/>
                </a:lnTo>
                <a:lnTo>
                  <a:pt x="0" y="0"/>
                </a:lnTo>
                <a:close/>
              </a:path>
            </a:pathLst>
          </a:custGeom>
          <a:blipFill>
            <a:blip r:embed="rId2"/>
            <a:stretch>
              <a:fillRect l="0" t="0" r="0" b="0"/>
            </a:stretch>
          </a:blipFill>
        </p:spPr>
      </p:sp>
      <p:sp>
        <p:nvSpPr>
          <p:cNvPr name="TextBox 6" id="6"/>
          <p:cNvSpPr txBox="true"/>
          <p:nvPr/>
        </p:nvSpPr>
        <p:spPr>
          <a:xfrm rot="-5400000">
            <a:off x="-629995" y="4105022"/>
            <a:ext cx="8641068" cy="3155021"/>
          </a:xfrm>
          <a:prstGeom prst="rect">
            <a:avLst/>
          </a:prstGeom>
        </p:spPr>
        <p:txBody>
          <a:bodyPr anchor="t" rtlCol="false" tIns="0" lIns="0" bIns="0" rIns="0">
            <a:spAutoFit/>
          </a:bodyPr>
          <a:lstStyle/>
          <a:p>
            <a:pPr algn="l">
              <a:lnSpc>
                <a:spcPts val="7945"/>
              </a:lnSpc>
            </a:pPr>
            <a:r>
              <a:rPr lang="en-US" sz="8191">
                <a:solidFill>
                  <a:srgbClr val="F2F7FA"/>
                </a:solidFill>
                <a:latin typeface="Telegraf"/>
                <a:ea typeface="Telegraf"/>
                <a:cs typeface="Telegraf"/>
                <a:sym typeface="Telegraf"/>
              </a:rPr>
              <a:t>MASOFAVIY TA'LIMNING KAMCHILIKLARI </a:t>
            </a:r>
          </a:p>
        </p:txBody>
      </p:sp>
      <p:sp>
        <p:nvSpPr>
          <p:cNvPr name="Freeform 7" id="7"/>
          <p:cNvSpPr/>
          <p:nvPr/>
        </p:nvSpPr>
        <p:spPr>
          <a:xfrm flipH="false" flipV="false" rot="4362236">
            <a:off x="13391562" y="-1431588"/>
            <a:ext cx="7735476" cy="4631616"/>
          </a:xfrm>
          <a:custGeom>
            <a:avLst/>
            <a:gdLst/>
            <a:ahLst/>
            <a:cxnLst/>
            <a:rect r="r" b="b" t="t" l="l"/>
            <a:pathLst>
              <a:path h="4631616" w="7735476">
                <a:moveTo>
                  <a:pt x="0" y="0"/>
                </a:moveTo>
                <a:lnTo>
                  <a:pt x="7735476" y="0"/>
                </a:lnTo>
                <a:lnTo>
                  <a:pt x="7735476" y="4631616"/>
                </a:lnTo>
                <a:lnTo>
                  <a:pt x="0" y="4631616"/>
                </a:lnTo>
                <a:lnTo>
                  <a:pt x="0" y="0"/>
                </a:lnTo>
                <a:close/>
              </a:path>
            </a:pathLst>
          </a:custGeom>
          <a:blipFill>
            <a:blip r:embed="rId3"/>
            <a:stretch>
              <a:fillRect l="0" t="0" r="0" b="0"/>
            </a:stretch>
          </a:blipFill>
        </p:spPr>
      </p:sp>
      <p:sp>
        <p:nvSpPr>
          <p:cNvPr name="TextBox 8" id="8"/>
          <p:cNvSpPr txBox="true"/>
          <p:nvPr/>
        </p:nvSpPr>
        <p:spPr>
          <a:xfrm rot="0">
            <a:off x="13261399" y="-837437"/>
            <a:ext cx="6026397" cy="4827496"/>
          </a:xfrm>
          <a:prstGeom prst="rect">
            <a:avLst/>
          </a:prstGeom>
        </p:spPr>
        <p:txBody>
          <a:bodyPr anchor="t" rtlCol="false" tIns="0" lIns="0" bIns="0" rIns="0">
            <a:spAutoFit/>
          </a:bodyPr>
          <a:lstStyle/>
          <a:p>
            <a:pPr algn="ctr">
              <a:lnSpc>
                <a:spcPts val="33472"/>
              </a:lnSpc>
            </a:pPr>
            <a:r>
              <a:rPr lang="en-US" b="true" sz="34507" spc="-2760">
                <a:solidFill>
                  <a:srgbClr val="F2F7FA"/>
                </a:solidFill>
                <a:latin typeface="Telegraf Bold"/>
                <a:ea typeface="Telegraf Bold"/>
                <a:cs typeface="Telegraf Bold"/>
                <a:sym typeface="Telegraf Bold"/>
              </a:rPr>
              <a:t>08</a:t>
            </a:r>
          </a:p>
        </p:txBody>
      </p:sp>
      <p:grpSp>
        <p:nvGrpSpPr>
          <p:cNvPr name="Group 9" id="9"/>
          <p:cNvGrpSpPr/>
          <p:nvPr/>
        </p:nvGrpSpPr>
        <p:grpSpPr>
          <a:xfrm rot="5400000">
            <a:off x="10605127" y="-3710637"/>
            <a:ext cx="643045" cy="9407130"/>
            <a:chOff x="0" y="0"/>
            <a:chExt cx="169362" cy="2477598"/>
          </a:xfrm>
        </p:grpSpPr>
        <p:sp>
          <p:nvSpPr>
            <p:cNvPr name="Freeform 10" id="10"/>
            <p:cNvSpPr/>
            <p:nvPr/>
          </p:nvSpPr>
          <p:spPr>
            <a:xfrm flipH="false" flipV="false" rot="0">
              <a:off x="0" y="0"/>
              <a:ext cx="169362" cy="2477598"/>
            </a:xfrm>
            <a:custGeom>
              <a:avLst/>
              <a:gdLst/>
              <a:ahLst/>
              <a:cxnLst/>
              <a:rect r="r" b="b" t="t" l="l"/>
              <a:pathLst>
                <a:path h="2477598" w="169362">
                  <a:moveTo>
                    <a:pt x="84681" y="0"/>
                  </a:moveTo>
                  <a:lnTo>
                    <a:pt x="84681" y="0"/>
                  </a:lnTo>
                  <a:cubicBezTo>
                    <a:pt x="107140" y="0"/>
                    <a:pt x="128678" y="8922"/>
                    <a:pt x="144559" y="24802"/>
                  </a:cubicBezTo>
                  <a:cubicBezTo>
                    <a:pt x="160440" y="40683"/>
                    <a:pt x="169362" y="62222"/>
                    <a:pt x="169362" y="84681"/>
                  </a:cubicBezTo>
                  <a:lnTo>
                    <a:pt x="169362" y="2392917"/>
                  </a:lnTo>
                  <a:cubicBezTo>
                    <a:pt x="169362" y="2439685"/>
                    <a:pt x="131449" y="2477598"/>
                    <a:pt x="84681" y="2477598"/>
                  </a:cubicBezTo>
                  <a:lnTo>
                    <a:pt x="84681" y="2477598"/>
                  </a:lnTo>
                  <a:cubicBezTo>
                    <a:pt x="37913" y="2477598"/>
                    <a:pt x="0" y="2439685"/>
                    <a:pt x="0" y="2392917"/>
                  </a:cubicBezTo>
                  <a:lnTo>
                    <a:pt x="0" y="84681"/>
                  </a:lnTo>
                  <a:cubicBezTo>
                    <a:pt x="0" y="37913"/>
                    <a:pt x="37913" y="0"/>
                    <a:pt x="84681" y="0"/>
                  </a:cubicBezTo>
                  <a:close/>
                </a:path>
              </a:pathLst>
            </a:custGeom>
            <a:solidFill>
              <a:srgbClr val="000000">
                <a:alpha val="0"/>
              </a:srgbClr>
            </a:solidFill>
            <a:ln w="19050" cap="rnd">
              <a:solidFill>
                <a:srgbClr val="164B82"/>
              </a:solidFill>
              <a:prstDash val="solid"/>
              <a:round/>
            </a:ln>
          </p:spPr>
        </p:sp>
        <p:sp>
          <p:nvSpPr>
            <p:cNvPr name="TextBox 11" id="11"/>
            <p:cNvSpPr txBox="true"/>
            <p:nvPr/>
          </p:nvSpPr>
          <p:spPr>
            <a:xfrm>
              <a:off x="0" y="-57150"/>
              <a:ext cx="169362" cy="2534748"/>
            </a:xfrm>
            <a:prstGeom prst="rect">
              <a:avLst/>
            </a:prstGeom>
          </p:spPr>
          <p:txBody>
            <a:bodyPr anchor="ctr" rtlCol="false" tIns="50800" lIns="50800" bIns="50800" rIns="50800"/>
            <a:lstStyle/>
            <a:p>
              <a:pPr algn="ctr">
                <a:lnSpc>
                  <a:spcPts val="3639"/>
                </a:lnSpc>
              </a:pPr>
            </a:p>
          </p:txBody>
        </p:sp>
      </p:grpSp>
      <p:sp>
        <p:nvSpPr>
          <p:cNvPr name="TextBox 12" id="12"/>
          <p:cNvSpPr txBox="true"/>
          <p:nvPr/>
        </p:nvSpPr>
        <p:spPr>
          <a:xfrm rot="0">
            <a:off x="7049087" y="783695"/>
            <a:ext cx="2492949" cy="351790"/>
          </a:xfrm>
          <a:prstGeom prst="rect">
            <a:avLst/>
          </a:prstGeom>
        </p:spPr>
        <p:txBody>
          <a:bodyPr anchor="t" rtlCol="false" tIns="0" lIns="0" bIns="0" rIns="0">
            <a:spAutoFit/>
          </a:bodyPr>
          <a:lstStyle/>
          <a:p>
            <a:pPr algn="l">
              <a:lnSpc>
                <a:spcPts val="2660"/>
              </a:lnSpc>
              <a:spcBef>
                <a:spcPct val="0"/>
              </a:spcBef>
            </a:pPr>
            <a:r>
              <a:rPr lang="en-US" sz="1900" spc="95">
                <a:solidFill>
                  <a:srgbClr val="164B82"/>
                </a:solidFill>
                <a:latin typeface="Telegraf Extra-Light"/>
                <a:ea typeface="Telegraf Extra-Light"/>
                <a:cs typeface="Telegraf Extra-Light"/>
                <a:sym typeface="Telegraf Extra-Light"/>
              </a:rPr>
              <a:t>Ta’lim </a:t>
            </a:r>
          </a:p>
        </p:txBody>
      </p:sp>
      <p:sp>
        <p:nvSpPr>
          <p:cNvPr name="TextBox 13" id="13"/>
          <p:cNvSpPr txBox="true"/>
          <p:nvPr/>
        </p:nvSpPr>
        <p:spPr>
          <a:xfrm rot="0">
            <a:off x="12333310" y="783695"/>
            <a:ext cx="1819999" cy="351790"/>
          </a:xfrm>
          <a:prstGeom prst="rect">
            <a:avLst/>
          </a:prstGeom>
        </p:spPr>
        <p:txBody>
          <a:bodyPr anchor="t" rtlCol="false" tIns="0" lIns="0" bIns="0" rIns="0">
            <a:spAutoFit/>
          </a:bodyPr>
          <a:lstStyle/>
          <a:p>
            <a:pPr algn="r">
              <a:lnSpc>
                <a:spcPts val="2660"/>
              </a:lnSpc>
              <a:spcBef>
                <a:spcPct val="0"/>
              </a:spcBef>
            </a:pPr>
            <a:r>
              <a:rPr lang="en-US" sz="1900" spc="95">
                <a:solidFill>
                  <a:srgbClr val="164B82"/>
                </a:solidFill>
                <a:latin typeface="Telegraf Extra-Light"/>
                <a:ea typeface="Telegraf Extra-Light"/>
                <a:cs typeface="Telegraf Extra-Light"/>
                <a:sym typeface="Telegraf Extra-Light"/>
              </a:rPr>
              <a:t>Natija</a:t>
            </a:r>
          </a:p>
        </p:txBody>
      </p:sp>
      <p:sp>
        <p:nvSpPr>
          <p:cNvPr name="TextBox 14" id="14"/>
          <p:cNvSpPr txBox="true"/>
          <p:nvPr/>
        </p:nvSpPr>
        <p:spPr>
          <a:xfrm rot="0">
            <a:off x="10073618" y="783695"/>
            <a:ext cx="1819999" cy="351790"/>
          </a:xfrm>
          <a:prstGeom prst="rect">
            <a:avLst/>
          </a:prstGeom>
        </p:spPr>
        <p:txBody>
          <a:bodyPr anchor="t" rtlCol="false" tIns="0" lIns="0" bIns="0" rIns="0">
            <a:spAutoFit/>
          </a:bodyPr>
          <a:lstStyle/>
          <a:p>
            <a:pPr algn="ctr">
              <a:lnSpc>
                <a:spcPts val="2660"/>
              </a:lnSpc>
              <a:spcBef>
                <a:spcPct val="0"/>
              </a:spcBef>
            </a:pPr>
            <a:r>
              <a:rPr lang="en-US" sz="1900" spc="95">
                <a:solidFill>
                  <a:srgbClr val="164B82"/>
                </a:solidFill>
                <a:latin typeface="Telegraf Extra-Light"/>
                <a:ea typeface="Telegraf Extra-Light"/>
                <a:cs typeface="Telegraf Extra-Light"/>
                <a:sym typeface="Telegraf Extra-Light"/>
              </a:rPr>
              <a:t>Sifat</a:t>
            </a:r>
          </a:p>
        </p:txBody>
      </p:sp>
      <p:sp>
        <p:nvSpPr>
          <p:cNvPr name="TextBox 15" id="15"/>
          <p:cNvSpPr txBox="true"/>
          <p:nvPr/>
        </p:nvSpPr>
        <p:spPr>
          <a:xfrm rot="0">
            <a:off x="6223084" y="1818549"/>
            <a:ext cx="8403819" cy="1512570"/>
          </a:xfrm>
          <a:prstGeom prst="rect">
            <a:avLst/>
          </a:prstGeom>
        </p:spPr>
        <p:txBody>
          <a:bodyPr anchor="t" rtlCol="false" tIns="0" lIns="0" bIns="0" rIns="0">
            <a:spAutoFit/>
          </a:bodyPr>
          <a:lstStyle/>
          <a:p>
            <a:pPr algn="l">
              <a:lnSpc>
                <a:spcPts val="5880"/>
              </a:lnSpc>
              <a:spcBef>
                <a:spcPct val="0"/>
              </a:spcBef>
            </a:pPr>
            <a:r>
              <a:rPr lang="en-US" sz="4200" spc="100">
                <a:solidFill>
                  <a:srgbClr val="343434"/>
                </a:solidFill>
                <a:latin typeface="Telegraf"/>
                <a:ea typeface="Telegraf"/>
                <a:cs typeface="Telegraf"/>
                <a:sym typeface="Telegraf"/>
              </a:rPr>
              <a:t>MASOFAVIY TA'LIMNING KAMCHILIKLARI</a:t>
            </a:r>
          </a:p>
        </p:txBody>
      </p:sp>
      <p:grpSp>
        <p:nvGrpSpPr>
          <p:cNvPr name="Group 16" id="16"/>
          <p:cNvGrpSpPr/>
          <p:nvPr/>
        </p:nvGrpSpPr>
        <p:grpSpPr>
          <a:xfrm rot="0">
            <a:off x="6920146" y="3889162"/>
            <a:ext cx="333375" cy="333375"/>
            <a:chOff x="0" y="0"/>
            <a:chExt cx="87802" cy="87802"/>
          </a:xfrm>
        </p:grpSpPr>
        <p:sp>
          <p:nvSpPr>
            <p:cNvPr name="Freeform 17" id="17"/>
            <p:cNvSpPr/>
            <p:nvPr/>
          </p:nvSpPr>
          <p:spPr>
            <a:xfrm flipH="false" flipV="false" rot="0">
              <a:off x="0" y="0"/>
              <a:ext cx="87802" cy="87802"/>
            </a:xfrm>
            <a:custGeom>
              <a:avLst/>
              <a:gdLst/>
              <a:ahLst/>
              <a:cxnLst/>
              <a:rect r="r" b="b" t="t" l="l"/>
              <a:pathLst>
                <a:path h="87802" w="87802">
                  <a:moveTo>
                    <a:pt x="0" y="0"/>
                  </a:moveTo>
                  <a:lnTo>
                    <a:pt x="87802" y="0"/>
                  </a:lnTo>
                  <a:lnTo>
                    <a:pt x="87802" y="87802"/>
                  </a:lnTo>
                  <a:lnTo>
                    <a:pt x="0" y="87802"/>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18" id="18"/>
            <p:cNvSpPr txBox="true"/>
            <p:nvPr/>
          </p:nvSpPr>
          <p:spPr>
            <a:xfrm>
              <a:off x="0" y="-57150"/>
              <a:ext cx="87802" cy="144952"/>
            </a:xfrm>
            <a:prstGeom prst="rect">
              <a:avLst/>
            </a:prstGeom>
          </p:spPr>
          <p:txBody>
            <a:bodyPr anchor="ctr" rtlCol="false" tIns="50800" lIns="50800" bIns="50800" rIns="50800"/>
            <a:lstStyle/>
            <a:p>
              <a:pPr algn="ctr">
                <a:lnSpc>
                  <a:spcPts val="3639"/>
                </a:lnSpc>
              </a:pPr>
            </a:p>
          </p:txBody>
        </p:sp>
      </p:grpSp>
      <p:grpSp>
        <p:nvGrpSpPr>
          <p:cNvPr name="Group 19" id="19"/>
          <p:cNvGrpSpPr/>
          <p:nvPr/>
        </p:nvGrpSpPr>
        <p:grpSpPr>
          <a:xfrm rot="0">
            <a:off x="6922213" y="6797250"/>
            <a:ext cx="333375" cy="333375"/>
            <a:chOff x="0" y="0"/>
            <a:chExt cx="87802" cy="87802"/>
          </a:xfrm>
        </p:grpSpPr>
        <p:sp>
          <p:nvSpPr>
            <p:cNvPr name="Freeform 20" id="20"/>
            <p:cNvSpPr/>
            <p:nvPr/>
          </p:nvSpPr>
          <p:spPr>
            <a:xfrm flipH="false" flipV="false" rot="0">
              <a:off x="0" y="0"/>
              <a:ext cx="87802" cy="87802"/>
            </a:xfrm>
            <a:custGeom>
              <a:avLst/>
              <a:gdLst/>
              <a:ahLst/>
              <a:cxnLst/>
              <a:rect r="r" b="b" t="t" l="l"/>
              <a:pathLst>
                <a:path h="87802" w="87802">
                  <a:moveTo>
                    <a:pt x="0" y="0"/>
                  </a:moveTo>
                  <a:lnTo>
                    <a:pt x="87802" y="0"/>
                  </a:lnTo>
                  <a:lnTo>
                    <a:pt x="87802" y="87802"/>
                  </a:lnTo>
                  <a:lnTo>
                    <a:pt x="0" y="87802"/>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21" id="21"/>
            <p:cNvSpPr txBox="true"/>
            <p:nvPr/>
          </p:nvSpPr>
          <p:spPr>
            <a:xfrm>
              <a:off x="0" y="-57150"/>
              <a:ext cx="87802" cy="144952"/>
            </a:xfrm>
            <a:prstGeom prst="rect">
              <a:avLst/>
            </a:prstGeom>
          </p:spPr>
          <p:txBody>
            <a:bodyPr anchor="ctr" rtlCol="false" tIns="50800" lIns="50800" bIns="50800" rIns="50800"/>
            <a:lstStyle/>
            <a:p>
              <a:pPr algn="ctr">
                <a:lnSpc>
                  <a:spcPts val="3639"/>
                </a:lnSpc>
              </a:pPr>
            </a:p>
          </p:txBody>
        </p:sp>
      </p:grpSp>
      <p:grpSp>
        <p:nvGrpSpPr>
          <p:cNvPr name="Group 22" id="22"/>
          <p:cNvGrpSpPr/>
          <p:nvPr/>
        </p:nvGrpSpPr>
        <p:grpSpPr>
          <a:xfrm rot="0">
            <a:off x="12103473" y="3207294"/>
            <a:ext cx="333375" cy="333375"/>
            <a:chOff x="0" y="0"/>
            <a:chExt cx="87802" cy="87802"/>
          </a:xfrm>
        </p:grpSpPr>
        <p:sp>
          <p:nvSpPr>
            <p:cNvPr name="Freeform 23" id="23"/>
            <p:cNvSpPr/>
            <p:nvPr/>
          </p:nvSpPr>
          <p:spPr>
            <a:xfrm flipH="false" flipV="false" rot="0">
              <a:off x="0" y="0"/>
              <a:ext cx="87802" cy="87802"/>
            </a:xfrm>
            <a:custGeom>
              <a:avLst/>
              <a:gdLst/>
              <a:ahLst/>
              <a:cxnLst/>
              <a:rect r="r" b="b" t="t" l="l"/>
              <a:pathLst>
                <a:path h="87802" w="87802">
                  <a:moveTo>
                    <a:pt x="0" y="0"/>
                  </a:moveTo>
                  <a:lnTo>
                    <a:pt x="87802" y="0"/>
                  </a:lnTo>
                  <a:lnTo>
                    <a:pt x="87802" y="87802"/>
                  </a:lnTo>
                  <a:lnTo>
                    <a:pt x="0" y="87802"/>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24" id="24"/>
            <p:cNvSpPr txBox="true"/>
            <p:nvPr/>
          </p:nvSpPr>
          <p:spPr>
            <a:xfrm>
              <a:off x="0" y="-57150"/>
              <a:ext cx="87802" cy="144952"/>
            </a:xfrm>
            <a:prstGeom prst="rect">
              <a:avLst/>
            </a:prstGeom>
          </p:spPr>
          <p:txBody>
            <a:bodyPr anchor="ctr" rtlCol="false" tIns="50800" lIns="50800" bIns="50800" rIns="50800"/>
            <a:lstStyle/>
            <a:p>
              <a:pPr algn="ctr">
                <a:lnSpc>
                  <a:spcPts val="3639"/>
                </a:lnSpc>
              </a:pPr>
            </a:p>
          </p:txBody>
        </p:sp>
      </p:grpSp>
      <p:grpSp>
        <p:nvGrpSpPr>
          <p:cNvPr name="Group 25" id="25"/>
          <p:cNvGrpSpPr/>
          <p:nvPr/>
        </p:nvGrpSpPr>
        <p:grpSpPr>
          <a:xfrm rot="0">
            <a:off x="12103473" y="6493932"/>
            <a:ext cx="333375" cy="333375"/>
            <a:chOff x="0" y="0"/>
            <a:chExt cx="87802" cy="87802"/>
          </a:xfrm>
        </p:grpSpPr>
        <p:sp>
          <p:nvSpPr>
            <p:cNvPr name="Freeform 26" id="26"/>
            <p:cNvSpPr/>
            <p:nvPr/>
          </p:nvSpPr>
          <p:spPr>
            <a:xfrm flipH="false" flipV="false" rot="0">
              <a:off x="0" y="0"/>
              <a:ext cx="87802" cy="87802"/>
            </a:xfrm>
            <a:custGeom>
              <a:avLst/>
              <a:gdLst/>
              <a:ahLst/>
              <a:cxnLst/>
              <a:rect r="r" b="b" t="t" l="l"/>
              <a:pathLst>
                <a:path h="87802" w="87802">
                  <a:moveTo>
                    <a:pt x="0" y="0"/>
                  </a:moveTo>
                  <a:lnTo>
                    <a:pt x="87802" y="0"/>
                  </a:lnTo>
                  <a:lnTo>
                    <a:pt x="87802" y="87802"/>
                  </a:lnTo>
                  <a:lnTo>
                    <a:pt x="0" y="87802"/>
                  </a:lnTo>
                  <a:close/>
                </a:path>
              </a:pathLst>
            </a:custGeom>
            <a:gradFill rotWithShape="true">
              <a:gsLst>
                <a:gs pos="0">
                  <a:srgbClr val="E4B795">
                    <a:alpha val="100000"/>
                  </a:srgbClr>
                </a:gs>
                <a:gs pos="50000">
                  <a:srgbClr val="699ACD">
                    <a:alpha val="100000"/>
                  </a:srgbClr>
                </a:gs>
                <a:gs pos="100000">
                  <a:srgbClr val="2F679F">
                    <a:alpha val="100000"/>
                  </a:srgbClr>
                </a:gs>
              </a:gsLst>
              <a:path path="circle">
                <a:fillToRect l="0" r="100000" t="0" b="100000"/>
              </a:path>
              <a:tileRect r="0" l="-100000" b="0" t="-100000"/>
            </a:gradFill>
          </p:spPr>
        </p:sp>
        <p:sp>
          <p:nvSpPr>
            <p:cNvPr name="TextBox 27" id="27"/>
            <p:cNvSpPr txBox="true"/>
            <p:nvPr/>
          </p:nvSpPr>
          <p:spPr>
            <a:xfrm>
              <a:off x="0" y="-57150"/>
              <a:ext cx="87802" cy="144952"/>
            </a:xfrm>
            <a:prstGeom prst="rect">
              <a:avLst/>
            </a:prstGeom>
          </p:spPr>
          <p:txBody>
            <a:bodyPr anchor="ctr" rtlCol="false" tIns="50800" lIns="50800" bIns="50800" rIns="50800"/>
            <a:lstStyle/>
            <a:p>
              <a:pPr algn="ctr">
                <a:lnSpc>
                  <a:spcPts val="3639"/>
                </a:lnSpc>
              </a:pPr>
            </a:p>
          </p:txBody>
        </p:sp>
      </p:grpSp>
      <p:sp>
        <p:nvSpPr>
          <p:cNvPr name="TextBox 28" id="28"/>
          <p:cNvSpPr txBox="true"/>
          <p:nvPr/>
        </p:nvSpPr>
        <p:spPr>
          <a:xfrm rot="0">
            <a:off x="7463071" y="3845469"/>
            <a:ext cx="4807090" cy="641605"/>
          </a:xfrm>
          <a:prstGeom prst="rect">
            <a:avLst/>
          </a:prstGeom>
        </p:spPr>
        <p:txBody>
          <a:bodyPr anchor="t" rtlCol="false" tIns="0" lIns="0" bIns="0" rIns="0">
            <a:spAutoFit/>
          </a:bodyPr>
          <a:lstStyle/>
          <a:p>
            <a:pPr algn="l">
              <a:lnSpc>
                <a:spcPts val="2328"/>
              </a:lnSpc>
            </a:pPr>
            <a:r>
              <a:rPr lang="en-US" sz="2400" b="true">
                <a:solidFill>
                  <a:srgbClr val="343434"/>
                </a:solidFill>
                <a:latin typeface="Telegraf Bold"/>
                <a:ea typeface="Telegraf Bold"/>
                <a:cs typeface="Telegraf Bold"/>
                <a:sym typeface="Telegraf Bold"/>
              </a:rPr>
              <a:t>IJTIMOIY ALOQALAR CHEKLANGANLIGI</a:t>
            </a:r>
          </a:p>
        </p:txBody>
      </p:sp>
      <p:sp>
        <p:nvSpPr>
          <p:cNvPr name="TextBox 29" id="29"/>
          <p:cNvSpPr txBox="true"/>
          <p:nvPr/>
        </p:nvSpPr>
        <p:spPr>
          <a:xfrm rot="0">
            <a:off x="7422703" y="6722213"/>
            <a:ext cx="3723515" cy="936880"/>
          </a:xfrm>
          <a:prstGeom prst="rect">
            <a:avLst/>
          </a:prstGeom>
        </p:spPr>
        <p:txBody>
          <a:bodyPr anchor="t" rtlCol="false" tIns="0" lIns="0" bIns="0" rIns="0">
            <a:spAutoFit/>
          </a:bodyPr>
          <a:lstStyle/>
          <a:p>
            <a:pPr algn="l">
              <a:lnSpc>
                <a:spcPts val="2328"/>
              </a:lnSpc>
            </a:pPr>
            <a:r>
              <a:rPr lang="en-US" sz="2400" b="true">
                <a:solidFill>
                  <a:srgbClr val="343434"/>
                </a:solidFill>
                <a:latin typeface="Telegraf Bold"/>
                <a:ea typeface="Telegraf Bold"/>
                <a:cs typeface="Telegraf Bold"/>
                <a:sym typeface="Telegraf Bold"/>
              </a:rPr>
              <a:t>INTERNET VA TEXNIKA QURILMALARIGA BOG'LIQLIK</a:t>
            </a:r>
          </a:p>
        </p:txBody>
      </p:sp>
      <p:sp>
        <p:nvSpPr>
          <p:cNvPr name="TextBox 30" id="30"/>
          <p:cNvSpPr txBox="true"/>
          <p:nvPr/>
        </p:nvSpPr>
        <p:spPr>
          <a:xfrm rot="0">
            <a:off x="12646398" y="3247558"/>
            <a:ext cx="4446214" cy="641605"/>
          </a:xfrm>
          <a:prstGeom prst="rect">
            <a:avLst/>
          </a:prstGeom>
        </p:spPr>
        <p:txBody>
          <a:bodyPr anchor="t" rtlCol="false" tIns="0" lIns="0" bIns="0" rIns="0">
            <a:spAutoFit/>
          </a:bodyPr>
          <a:lstStyle/>
          <a:p>
            <a:pPr algn="l">
              <a:lnSpc>
                <a:spcPts val="2328"/>
              </a:lnSpc>
            </a:pPr>
            <a:r>
              <a:rPr lang="en-US" sz="2400" b="true">
                <a:solidFill>
                  <a:srgbClr val="343434"/>
                </a:solidFill>
                <a:latin typeface="Telegraf Bold"/>
                <a:ea typeface="Telegraf Bold"/>
                <a:cs typeface="Telegraf Bold"/>
                <a:sym typeface="Telegraf Bold"/>
              </a:rPr>
              <a:t>RAQAMLI TAYYORGARLIK DARAJASI TALABLARI</a:t>
            </a:r>
          </a:p>
        </p:txBody>
      </p:sp>
      <p:sp>
        <p:nvSpPr>
          <p:cNvPr name="TextBox 31" id="31"/>
          <p:cNvSpPr txBox="true"/>
          <p:nvPr/>
        </p:nvSpPr>
        <p:spPr>
          <a:xfrm rot="0">
            <a:off x="12646398" y="6556200"/>
            <a:ext cx="4425500" cy="936880"/>
          </a:xfrm>
          <a:prstGeom prst="rect">
            <a:avLst/>
          </a:prstGeom>
        </p:spPr>
        <p:txBody>
          <a:bodyPr anchor="t" rtlCol="false" tIns="0" lIns="0" bIns="0" rIns="0">
            <a:spAutoFit/>
          </a:bodyPr>
          <a:lstStyle/>
          <a:p>
            <a:pPr algn="l">
              <a:lnSpc>
                <a:spcPts val="2328"/>
              </a:lnSpc>
            </a:pPr>
            <a:r>
              <a:rPr lang="en-US" sz="2400" b="true">
                <a:solidFill>
                  <a:srgbClr val="343434"/>
                </a:solidFill>
                <a:latin typeface="Telegraf Bold"/>
                <a:ea typeface="Telegraf Bold"/>
                <a:cs typeface="Telegraf Bold"/>
                <a:sym typeface="Telegraf Bold"/>
              </a:rPr>
              <a:t>LABORATORIYA VA AMALIY MASHG'ULOTLARNING QIYINLIGI</a:t>
            </a:r>
          </a:p>
        </p:txBody>
      </p:sp>
      <p:sp>
        <p:nvSpPr>
          <p:cNvPr name="TextBox 32" id="32"/>
          <p:cNvSpPr txBox="true"/>
          <p:nvPr/>
        </p:nvSpPr>
        <p:spPr>
          <a:xfrm rot="0">
            <a:off x="6922213" y="4456255"/>
            <a:ext cx="4004437" cy="2080895"/>
          </a:xfrm>
          <a:prstGeom prst="rect">
            <a:avLst/>
          </a:prstGeom>
        </p:spPr>
        <p:txBody>
          <a:bodyPr anchor="t" rtlCol="false" tIns="0" lIns="0" bIns="0" rIns="0">
            <a:spAutoFit/>
          </a:bodyPr>
          <a:lstStyle/>
          <a:p>
            <a:pPr algn="just">
              <a:lnSpc>
                <a:spcPts val="2380"/>
              </a:lnSpc>
            </a:pPr>
            <a:r>
              <a:rPr lang="en-US" sz="1700">
                <a:solidFill>
                  <a:srgbClr val="343434"/>
                </a:solidFill>
                <a:latin typeface="Telegraf"/>
                <a:ea typeface="Telegraf"/>
                <a:cs typeface="Telegraf"/>
                <a:sym typeface="Telegraf"/>
              </a:rPr>
              <a:t>Masofaviy ta’limda talabalar sinfdoshlar va o‘qituvchilar bilan yuzma-yuz muloqot qilolmaydi.</a:t>
            </a:r>
          </a:p>
          <a:p>
            <a:pPr algn="just">
              <a:lnSpc>
                <a:spcPts val="2380"/>
              </a:lnSpc>
            </a:pPr>
            <a:r>
              <a:rPr lang="en-US" sz="1700">
                <a:solidFill>
                  <a:srgbClr val="343434"/>
                </a:solidFill>
                <a:latin typeface="Telegraf"/>
                <a:ea typeface="Telegraf"/>
                <a:cs typeface="Telegraf"/>
                <a:sym typeface="Telegraf"/>
              </a:rPr>
              <a:t>Bu ijtimoiy ko‘nikmalarni rivojlantirishni qiyinlashtiradi.</a:t>
            </a:r>
          </a:p>
          <a:p>
            <a:pPr algn="just">
              <a:lnSpc>
                <a:spcPts val="2380"/>
              </a:lnSpc>
              <a:spcBef>
                <a:spcPct val="0"/>
              </a:spcBef>
            </a:pPr>
            <a:r>
              <a:rPr lang="en-US" sz="1700">
                <a:solidFill>
                  <a:srgbClr val="343434"/>
                </a:solidFill>
                <a:latin typeface="Telegraf"/>
                <a:ea typeface="Telegraf"/>
                <a:cs typeface="Telegraf"/>
                <a:sym typeface="Telegraf"/>
              </a:rPr>
              <a:t>Do‘stlik va jamoaviy ishlarni amalga oshirish imkoniyati cheklanadi.</a:t>
            </a:r>
          </a:p>
        </p:txBody>
      </p:sp>
      <p:sp>
        <p:nvSpPr>
          <p:cNvPr name="TextBox 33" id="33"/>
          <p:cNvSpPr txBox="true"/>
          <p:nvPr/>
        </p:nvSpPr>
        <p:spPr>
          <a:xfrm rot="0">
            <a:off x="6920146" y="7601943"/>
            <a:ext cx="4004437" cy="2080895"/>
          </a:xfrm>
          <a:prstGeom prst="rect">
            <a:avLst/>
          </a:prstGeom>
        </p:spPr>
        <p:txBody>
          <a:bodyPr anchor="t" rtlCol="false" tIns="0" lIns="0" bIns="0" rIns="0">
            <a:spAutoFit/>
          </a:bodyPr>
          <a:lstStyle/>
          <a:p>
            <a:pPr algn="just">
              <a:lnSpc>
                <a:spcPts val="2380"/>
              </a:lnSpc>
            </a:pPr>
            <a:r>
              <a:rPr lang="en-US" sz="1700">
                <a:solidFill>
                  <a:srgbClr val="343434"/>
                </a:solidFill>
                <a:latin typeface="Telegraf"/>
                <a:ea typeface="Telegraf"/>
                <a:cs typeface="Telegraf"/>
                <a:sym typeface="Telegraf"/>
              </a:rPr>
              <a:t>Masofaviy ta’lim internet va texnika qurilmalari mavjudligiga bog‘liq.</a:t>
            </a:r>
          </a:p>
          <a:p>
            <a:pPr algn="just">
              <a:lnSpc>
                <a:spcPts val="2380"/>
              </a:lnSpc>
            </a:pPr>
            <a:r>
              <a:rPr lang="en-US" sz="1700">
                <a:solidFill>
                  <a:srgbClr val="343434"/>
                </a:solidFill>
                <a:latin typeface="Telegraf"/>
                <a:ea typeface="Telegraf"/>
                <a:cs typeface="Telegraf"/>
                <a:sym typeface="Telegraf"/>
              </a:rPr>
              <a:t>Tarmoqning sekinligi yoki qurilmalarning ishlamasligi dars jarayonini to‘xtatishi mumkin.</a:t>
            </a:r>
          </a:p>
          <a:p>
            <a:pPr algn="just">
              <a:lnSpc>
                <a:spcPts val="2380"/>
              </a:lnSpc>
              <a:spcBef>
                <a:spcPct val="0"/>
              </a:spcBef>
            </a:pPr>
            <a:r>
              <a:rPr lang="en-US" sz="1700">
                <a:solidFill>
                  <a:srgbClr val="343434"/>
                </a:solidFill>
                <a:latin typeface="Telegraf"/>
                <a:ea typeface="Telegraf"/>
                <a:cs typeface="Telegraf"/>
                <a:sym typeface="Telegraf"/>
              </a:rPr>
              <a:t>Bu esa ta’lim sifatiga salbiy ta’sir ko‘rsatadi.</a:t>
            </a:r>
          </a:p>
        </p:txBody>
      </p:sp>
      <p:sp>
        <p:nvSpPr>
          <p:cNvPr name="TextBox 34" id="34"/>
          <p:cNvSpPr txBox="true"/>
          <p:nvPr/>
        </p:nvSpPr>
        <p:spPr>
          <a:xfrm rot="0">
            <a:off x="12151090" y="3832012"/>
            <a:ext cx="4004437" cy="2376170"/>
          </a:xfrm>
          <a:prstGeom prst="rect">
            <a:avLst/>
          </a:prstGeom>
        </p:spPr>
        <p:txBody>
          <a:bodyPr anchor="t" rtlCol="false" tIns="0" lIns="0" bIns="0" rIns="0">
            <a:spAutoFit/>
          </a:bodyPr>
          <a:lstStyle/>
          <a:p>
            <a:pPr algn="just">
              <a:lnSpc>
                <a:spcPts val="2380"/>
              </a:lnSpc>
            </a:pPr>
            <a:r>
              <a:rPr lang="en-US" sz="1700">
                <a:solidFill>
                  <a:srgbClr val="343434"/>
                </a:solidFill>
                <a:latin typeface="Telegraf"/>
                <a:ea typeface="Telegraf"/>
                <a:cs typeface="Telegraf"/>
                <a:sym typeface="Telegraf"/>
              </a:rPr>
              <a:t>Masofaviy ta’lim uchun talabalar va o‘qituvchilar yaxshi raqamli tayyorgarlikka ega bo‘lishi zarur.</a:t>
            </a:r>
          </a:p>
          <a:p>
            <a:pPr algn="just">
              <a:lnSpc>
                <a:spcPts val="2380"/>
              </a:lnSpc>
            </a:pPr>
            <a:r>
              <a:rPr lang="en-US" sz="1700">
                <a:solidFill>
                  <a:srgbClr val="343434"/>
                </a:solidFill>
                <a:latin typeface="Telegraf"/>
                <a:ea typeface="Telegraf"/>
                <a:cs typeface="Telegraf"/>
                <a:sym typeface="Telegraf"/>
              </a:rPr>
              <a:t>Kompyuter va internet dasturlarini ishlatish bo‘yicha yetarli ko‘nikmalar talab etiladi.</a:t>
            </a:r>
          </a:p>
          <a:p>
            <a:pPr algn="just">
              <a:lnSpc>
                <a:spcPts val="2380"/>
              </a:lnSpc>
              <a:spcBef>
                <a:spcPct val="0"/>
              </a:spcBef>
            </a:pPr>
            <a:r>
              <a:rPr lang="en-US" sz="1700">
                <a:solidFill>
                  <a:srgbClr val="343434"/>
                </a:solidFill>
                <a:latin typeface="Telegraf"/>
                <a:ea typeface="Telegraf"/>
                <a:cs typeface="Telegraf"/>
                <a:sym typeface="Telegraf"/>
              </a:rPr>
              <a:t>Raqamli tayyorgarlik yetishmasligi dars jarayonini qiyinlashtiradi.</a:t>
            </a:r>
          </a:p>
        </p:txBody>
      </p:sp>
      <p:sp>
        <p:nvSpPr>
          <p:cNvPr name="TextBox 35" id="35"/>
          <p:cNvSpPr txBox="true"/>
          <p:nvPr/>
        </p:nvSpPr>
        <p:spPr>
          <a:xfrm rot="0">
            <a:off x="12151090" y="7435930"/>
            <a:ext cx="4004437" cy="2080895"/>
          </a:xfrm>
          <a:prstGeom prst="rect">
            <a:avLst/>
          </a:prstGeom>
        </p:spPr>
        <p:txBody>
          <a:bodyPr anchor="t" rtlCol="false" tIns="0" lIns="0" bIns="0" rIns="0">
            <a:spAutoFit/>
          </a:bodyPr>
          <a:lstStyle/>
          <a:p>
            <a:pPr algn="just">
              <a:lnSpc>
                <a:spcPts val="2380"/>
              </a:lnSpc>
            </a:pPr>
            <a:r>
              <a:rPr lang="en-US" sz="1700">
                <a:solidFill>
                  <a:srgbClr val="343434"/>
                </a:solidFill>
                <a:latin typeface="Telegraf"/>
                <a:ea typeface="Telegraf"/>
                <a:cs typeface="Telegraf"/>
                <a:sym typeface="Telegraf"/>
              </a:rPr>
              <a:t>Masofaviy ta’limda laboratoriya va amaliy mashg‘ulotlarni to‘liq o‘tkazish qiyin bo‘ladi.</a:t>
            </a:r>
          </a:p>
          <a:p>
            <a:pPr algn="just">
              <a:lnSpc>
                <a:spcPts val="2380"/>
              </a:lnSpc>
            </a:pPr>
            <a:r>
              <a:rPr lang="en-US" sz="1700">
                <a:solidFill>
                  <a:srgbClr val="343434"/>
                </a:solidFill>
                <a:latin typeface="Telegraf"/>
                <a:ea typeface="Telegraf"/>
                <a:cs typeface="Telegraf"/>
                <a:sym typeface="Telegraf"/>
              </a:rPr>
              <a:t>Talabalar tajriba va eksperimentlarni bevosita bajarolmaydi.</a:t>
            </a:r>
          </a:p>
          <a:p>
            <a:pPr algn="just">
              <a:lnSpc>
                <a:spcPts val="2380"/>
              </a:lnSpc>
              <a:spcBef>
                <a:spcPct val="0"/>
              </a:spcBef>
            </a:pPr>
            <a:r>
              <a:rPr lang="en-US" sz="1700">
                <a:solidFill>
                  <a:srgbClr val="343434"/>
                </a:solidFill>
                <a:latin typeface="Telegraf"/>
                <a:ea typeface="Telegraf"/>
                <a:cs typeface="Telegraf"/>
                <a:sym typeface="Telegraf"/>
              </a:rPr>
              <a:t>Bu ba’zi fanlar bo‘yicha bilimlarni chuqurroq o‘zlashtirishni cheklaydi.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DAG8U6_HPmc</dc:identifier>
  <dcterms:modified xsi:type="dcterms:W3CDTF">2011-08-01T06:04:30Z</dcterms:modified>
  <cp:revision>1</cp:revision>
  <dc:title>“Masofaviy ta’limning afzalliklari va kamchiliklari”</dc:title>
</cp:coreProperties>
</file>