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etrona"/>
      <p:regular r:id="rId17"/>
    </p:embeddedFont>
    <p:embeddedFont>
      <p:font typeface="Petrona"/>
      <p:regular r:id="rId18"/>
    </p:embeddedFont>
    <p:embeddedFont>
      <p:font typeface="Petrona"/>
      <p:regular r:id="rId19"/>
    </p:embeddedFont>
    <p:embeddedFont>
      <p:font typeface="Petrona"/>
      <p:regular r:id="rId20"/>
    </p:embeddedFont>
    <p:embeddedFont>
      <p:font typeface="Inter"/>
      <p:regular r:id="rId21"/>
    </p:embeddedFont>
    <p:embeddedFont>
      <p:font typeface="Inter"/>
      <p:regular r:id="rId22"/>
    </p:embeddedFont>
    <p:embeddedFont>
      <p:font typeface="Inter"/>
      <p:regular r:id="rId23"/>
    </p:embeddedFont>
    <p:embeddedFont>
      <p:font typeface="Inter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94692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to‘lqinlar: Asoslar va Xususiyatlar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6280190" y="41940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Elektromagnit to‘lqinlar elektr va magnit maydonlarning o‘zaro ta'siridan hosil bo‘ladi. Ular fazoda yorug‘lik tezligida tarqaladi. Ushbu taqdimotda asosiy tushunchalar va xususiyatlar ko‘rib chiqiladi.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55486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562481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537954"/>
            <a:ext cx="325052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Husanboy Joraboyev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611624"/>
            <a:ext cx="7589520" cy="1526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000"/>
              </a:lnSpc>
              <a:buNone/>
            </a:pPr>
            <a:r>
              <a:rPr lang="en-US" sz="4800" b="1" spc="-96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Xulosa va kelajakdagi tadqiqotlar yo'nalishlari</a:t>
            </a:r>
            <a:endParaRPr lang="en-US" sz="4800" dirty="0"/>
          </a:p>
        </p:txBody>
      </p:sp>
      <p:sp>
        <p:nvSpPr>
          <p:cNvPr id="4" name="Shape 1"/>
          <p:cNvSpPr/>
          <p:nvPr/>
        </p:nvSpPr>
        <p:spPr>
          <a:xfrm>
            <a:off x="777240" y="2721412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43855" y="2742188"/>
            <a:ext cx="366355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850" b="1" spc="-5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50" dirty="0"/>
          </a:p>
        </p:txBody>
      </p:sp>
      <p:sp>
        <p:nvSpPr>
          <p:cNvPr id="6" name="Text 3"/>
          <p:cNvSpPr/>
          <p:nvPr/>
        </p:nvSpPr>
        <p:spPr>
          <a:xfrm>
            <a:off x="1498997" y="2721412"/>
            <a:ext cx="3053834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Yangi materiallar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498997" y="3236357"/>
            <a:ext cx="6867763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To‘lqinlarni boshqarish uchun innovatsion metamateriallar.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77240" y="4063484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43855" y="4084260"/>
            <a:ext cx="366355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850" b="1" spc="-5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50" dirty="0"/>
          </a:p>
        </p:txBody>
      </p:sp>
      <p:sp>
        <p:nvSpPr>
          <p:cNvPr id="10" name="Text 7"/>
          <p:cNvSpPr/>
          <p:nvPr/>
        </p:nvSpPr>
        <p:spPr>
          <a:xfrm>
            <a:off x="1498997" y="4063484"/>
            <a:ext cx="4694515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Telekommunikatsiyada rivojlanish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498997" y="4578429"/>
            <a:ext cx="6867763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5G va undan yuqori tezlikli aloqani o‘rganish.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77240" y="5405557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43855" y="5426333"/>
            <a:ext cx="366355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850" b="1" spc="-5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50" dirty="0"/>
          </a:p>
        </p:txBody>
      </p:sp>
      <p:sp>
        <p:nvSpPr>
          <p:cNvPr id="14" name="Text 11"/>
          <p:cNvSpPr/>
          <p:nvPr/>
        </p:nvSpPr>
        <p:spPr>
          <a:xfrm>
            <a:off x="1498997" y="5405557"/>
            <a:ext cx="3220998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Tibbiyot texnologiyalari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1498997" y="5920502"/>
            <a:ext cx="6867763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Kamroq zararli va aniqroq diagnostika usullari.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777240" y="6747629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43855" y="6768405"/>
            <a:ext cx="366355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850" b="1" spc="-5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850" dirty="0"/>
          </a:p>
        </p:txBody>
      </p:sp>
      <p:sp>
        <p:nvSpPr>
          <p:cNvPr id="18" name="Text 15"/>
          <p:cNvSpPr/>
          <p:nvPr/>
        </p:nvSpPr>
        <p:spPr>
          <a:xfrm>
            <a:off x="1498997" y="6747629"/>
            <a:ext cx="3053834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Fizika nazariyasi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1498997" y="7262574"/>
            <a:ext cx="6867763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To‘lqinlarning fundamental xususiyatlarini chuqurroq o‘rganish.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49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2083" y="554355"/>
            <a:ext cx="7732633" cy="1386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b="1" spc="-87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to‘lqin spektrining turlari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192083" y="2242899"/>
            <a:ext cx="7732633" cy="1208246"/>
          </a:xfrm>
          <a:prstGeom prst="roundRect">
            <a:avLst>
              <a:gd name="adj" fmla="val 700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1276" y="2452092"/>
            <a:ext cx="2772251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Radioto‘lqinlar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401276" y="2919532"/>
            <a:ext cx="731424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 uzun to‘lqin uzunligi, radiosignallar uchun ishlatiladi.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192083" y="3652718"/>
            <a:ext cx="7732633" cy="1208246"/>
          </a:xfrm>
          <a:prstGeom prst="roundRect">
            <a:avLst>
              <a:gd name="adj" fmla="val 700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1276" y="3861911"/>
            <a:ext cx="2772251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Infraqizil nurlar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6401276" y="4329351"/>
            <a:ext cx="731424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Issiqlik tarqatishda faol, ko‘zga ko‘rinmaydi.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192083" y="5062537"/>
            <a:ext cx="7732633" cy="1208246"/>
          </a:xfrm>
          <a:prstGeom prst="roundRect">
            <a:avLst>
              <a:gd name="adj" fmla="val 700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01276" y="5271730"/>
            <a:ext cx="3487698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Ko‘zga ko‘rinadigan yorug‘lik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401276" y="5739170"/>
            <a:ext cx="731424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Inson ko‘zi uchun ko‘rinadigan qism.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192083" y="6472357"/>
            <a:ext cx="7732633" cy="1208246"/>
          </a:xfrm>
          <a:prstGeom prst="roundRect">
            <a:avLst>
              <a:gd name="adj" fmla="val 700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01276" y="6681549"/>
            <a:ext cx="2772251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44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Ultrabinafsha nurlar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6401276" y="7148989"/>
            <a:ext cx="731424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2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Odam organizmiga ta'siri va antiseptik xususiyatlari bor.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610672"/>
            <a:ext cx="7589520" cy="2290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000"/>
              </a:lnSpc>
              <a:buNone/>
            </a:pPr>
            <a:r>
              <a:rPr lang="en-US" sz="4800" b="1" spc="-96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to‘lqinlarning hosil bo'lishi va tarqalishi</a:t>
            </a:r>
            <a:endParaRPr lang="en-US" sz="4800" dirty="0"/>
          </a:p>
        </p:txBody>
      </p:sp>
      <p:sp>
        <p:nvSpPr>
          <p:cNvPr id="4" name="Shape 1"/>
          <p:cNvSpPr/>
          <p:nvPr/>
        </p:nvSpPr>
        <p:spPr>
          <a:xfrm>
            <a:off x="1027033" y="3234095"/>
            <a:ext cx="30480" cy="4387096"/>
          </a:xfrm>
          <a:prstGeom prst="roundRect">
            <a:avLst>
              <a:gd name="adj" fmla="val 306042"/>
            </a:avLst>
          </a:prstGeom>
          <a:solidFill>
            <a:srgbClr val="C6BDDA"/>
          </a:solidFill>
          <a:ln/>
        </p:spPr>
      </p:sp>
      <p:sp>
        <p:nvSpPr>
          <p:cNvPr id="5" name="Shape 2"/>
          <p:cNvSpPr/>
          <p:nvPr/>
        </p:nvSpPr>
        <p:spPr>
          <a:xfrm>
            <a:off x="1246406" y="3718441"/>
            <a:ext cx="666274" cy="30480"/>
          </a:xfrm>
          <a:prstGeom prst="roundRect">
            <a:avLst>
              <a:gd name="adj" fmla="val 306042"/>
            </a:avLst>
          </a:prstGeom>
          <a:solidFill>
            <a:srgbClr val="C6BDDA"/>
          </a:solidFill>
          <a:ln/>
        </p:spPr>
      </p:sp>
      <p:sp>
        <p:nvSpPr>
          <p:cNvPr id="6" name="Shape 3"/>
          <p:cNvSpPr/>
          <p:nvPr/>
        </p:nvSpPr>
        <p:spPr>
          <a:xfrm>
            <a:off x="777180" y="3483888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43796" y="3504664"/>
            <a:ext cx="366355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850" b="1" spc="-5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50" dirty="0"/>
          </a:p>
        </p:txBody>
      </p:sp>
      <p:sp>
        <p:nvSpPr>
          <p:cNvPr id="8" name="Text 5"/>
          <p:cNvSpPr/>
          <p:nvPr/>
        </p:nvSpPr>
        <p:spPr>
          <a:xfrm>
            <a:off x="2137529" y="3456146"/>
            <a:ext cx="3667244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 zaryadining harakati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137529" y="3971092"/>
            <a:ext cx="6229231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Tezkor o‘zgarishlar elektromagnit to‘lqinlar hosil qiladi.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46406" y="5254823"/>
            <a:ext cx="666274" cy="30480"/>
          </a:xfrm>
          <a:prstGeom prst="roundRect">
            <a:avLst>
              <a:gd name="adj" fmla="val 306042"/>
            </a:avLst>
          </a:prstGeom>
          <a:solidFill>
            <a:srgbClr val="C6BDDA"/>
          </a:solidFill>
          <a:ln/>
        </p:spPr>
      </p:sp>
      <p:sp>
        <p:nvSpPr>
          <p:cNvPr id="11" name="Shape 8"/>
          <p:cNvSpPr/>
          <p:nvPr/>
        </p:nvSpPr>
        <p:spPr>
          <a:xfrm>
            <a:off x="777180" y="5020270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43796" y="5041047"/>
            <a:ext cx="366355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850" b="1" spc="-5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50" dirty="0"/>
          </a:p>
        </p:txBody>
      </p:sp>
      <p:sp>
        <p:nvSpPr>
          <p:cNvPr id="13" name="Text 10"/>
          <p:cNvSpPr/>
          <p:nvPr/>
        </p:nvSpPr>
        <p:spPr>
          <a:xfrm>
            <a:off x="2137529" y="4992529"/>
            <a:ext cx="3545205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To‘lqinlarning radiatsiyasi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137529" y="5507474"/>
            <a:ext cx="6229231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Energiya fazoga yoyiladi.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46406" y="6791206"/>
            <a:ext cx="666274" cy="30480"/>
          </a:xfrm>
          <a:prstGeom prst="roundRect">
            <a:avLst>
              <a:gd name="adj" fmla="val 306042"/>
            </a:avLst>
          </a:prstGeom>
          <a:solidFill>
            <a:srgbClr val="C6BDDA"/>
          </a:solidFill>
          <a:ln/>
        </p:spPr>
      </p:sp>
      <p:sp>
        <p:nvSpPr>
          <p:cNvPr id="16" name="Shape 13"/>
          <p:cNvSpPr/>
          <p:nvPr/>
        </p:nvSpPr>
        <p:spPr>
          <a:xfrm>
            <a:off x="777180" y="6556653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43796" y="6577429"/>
            <a:ext cx="366355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850" b="1" spc="-5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50" dirty="0"/>
          </a:p>
        </p:txBody>
      </p:sp>
      <p:sp>
        <p:nvSpPr>
          <p:cNvPr id="18" name="Text 15"/>
          <p:cNvSpPr/>
          <p:nvPr/>
        </p:nvSpPr>
        <p:spPr>
          <a:xfrm>
            <a:off x="2137529" y="6528911"/>
            <a:ext cx="5734526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To‘lqinlarning yorug‘lik tezligida tarqalishi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137529" y="7043857"/>
            <a:ext cx="6229231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Bo‘shliq va materiyalarda har xil tezlikda.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78380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maydonning asosiy xususiyatlari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4404598"/>
            <a:ext cx="2845594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Perpendikulyarlik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5021342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Elektr va magnit maydonlar o‘zaro perpendikulyar.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4404598"/>
            <a:ext cx="2845594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To‘lqin uzunligi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4200406" y="5021342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 energiyasini aniqlovchi o‘lchov.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4404598"/>
            <a:ext cx="2845594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Tezlik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7607022" y="5021342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Yorug‘lik tezligida harakatlanadi.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4404598"/>
            <a:ext cx="2845594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Yayilish yo‘nalishi</a:t>
            </a:r>
            <a:endParaRPr lang="en-US" sz="2450" dirty="0"/>
          </a:p>
        </p:txBody>
      </p:sp>
      <p:sp>
        <p:nvSpPr>
          <p:cNvPr id="10" name="Text 8"/>
          <p:cNvSpPr/>
          <p:nvPr/>
        </p:nvSpPr>
        <p:spPr>
          <a:xfrm>
            <a:off x="11013638" y="5021342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Maydon vektorlariga perpendikulyar yo‘nalishda.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59882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to‘lqinlarning energiya va impuls bilan bog'liqligi</a:t>
            </a:r>
            <a:endParaRPr lang="en-US" sz="4900" dirty="0"/>
          </a:p>
        </p:txBody>
      </p:sp>
      <p:sp>
        <p:nvSpPr>
          <p:cNvPr id="4" name="Shape 1"/>
          <p:cNvSpPr/>
          <p:nvPr/>
        </p:nvSpPr>
        <p:spPr>
          <a:xfrm>
            <a:off x="6280190" y="38940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894058"/>
            <a:ext cx="2927747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Energiyaning taqsimlanishi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7017306" y="481000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 energiyasi magnit va elektr maydonlarga taqsimlanadi.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8940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08983" y="3894058"/>
            <a:ext cx="2927747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Impuls tashilishi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10908983" y="442007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To‘lqinlar fazoda impulsni yoyish xususiyatiga ega.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6380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6380678"/>
            <a:ext cx="4543306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Qaror qabul qilishda qo‘llanilishi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7017306" y="690669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Energetik o‘lchovlar ilmiy va texnik sohalarda muhim.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5817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to'lqinlarning difraksiya va interferensiya hodisalari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1460183" y="467665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Difraksiya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5202674"/>
            <a:ext cx="3785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To‘lqinlar to‘siqdan aylanib o‘tadi.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83868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1411" y="463427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b="1" spc="-36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26898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Interferensiya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9937790" y="37949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Ikki yoki undan ko‘p to‘lqinlarning o‘zaro ta'siri.</a:t>
            </a:r>
            <a:endParaRPr lang="en-US" sz="17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3" y="283868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70307" y="368319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b="1" spc="-36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72154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Natijalar</a:t>
            </a:r>
            <a:endParaRPr lang="en-US" sz="2450" dirty="0"/>
          </a:p>
        </p:txBody>
      </p:sp>
      <p:sp>
        <p:nvSpPr>
          <p:cNvPr id="12" name="Text 8"/>
          <p:cNvSpPr/>
          <p:nvPr/>
        </p:nvSpPr>
        <p:spPr>
          <a:xfrm>
            <a:off x="9937790" y="62475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Yorqin va qorong‘i sohalar paydo bo‘ladi.</a:t>
            </a:r>
            <a:endParaRPr lang="en-US" sz="17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83868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94533" y="640937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b="1" spc="-36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3901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to'lqinlarning sinishi va qaytarilishi</a:t>
            </a:r>
            <a:endParaRPr lang="en-US" sz="49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412927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639741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Qaytarilish</a:t>
            </a:r>
            <a:endParaRPr lang="en-US" sz="2450" dirty="0"/>
          </a:p>
        </p:txBody>
      </p:sp>
      <p:sp>
        <p:nvSpPr>
          <p:cNvPr id="6" name="Text 2"/>
          <p:cNvSpPr/>
          <p:nvPr/>
        </p:nvSpPr>
        <p:spPr>
          <a:xfrm>
            <a:off x="7754422" y="4165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 yuzadan orqaga aks etadi.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773811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5000625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Sinish</a:t>
            </a:r>
            <a:endParaRPr lang="en-US" sz="2450" dirty="0"/>
          </a:p>
        </p:txBody>
      </p:sp>
      <p:sp>
        <p:nvSpPr>
          <p:cNvPr id="9" name="Text 4"/>
          <p:cNvSpPr/>
          <p:nvPr/>
        </p:nvSpPr>
        <p:spPr>
          <a:xfrm>
            <a:off x="7754422" y="552664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 muhit o‘zgarganda yo‘nalishini o‘zgartiradi.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6134695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361509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Qo‘llanilishi</a:t>
            </a:r>
            <a:endParaRPr lang="en-US" sz="2450" dirty="0"/>
          </a:p>
        </p:txBody>
      </p:sp>
      <p:sp>
        <p:nvSpPr>
          <p:cNvPr id="12" name="Text 6"/>
          <p:cNvSpPr/>
          <p:nvPr/>
        </p:nvSpPr>
        <p:spPr>
          <a:xfrm>
            <a:off x="7754422" y="688752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Optik asboblar va aloqa tizimlarida muhim.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78380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to'lqinlarning moddalar bilan o'zaro ta'siri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440459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Absorbsiya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502134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To‘lqin energiyasi modda tomonidan yutiladi.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40459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Yonish va tarqatish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5332928" y="502134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Modda to‘lqinlarni qayta tarqatadi yoki qisman yutadi.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40459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Ionizatsiya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9872067" y="502134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Yuqori energiyali to‘lqinlar atomlarni ionlashtiradi.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22640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Elektromagnit to'lqinlarning kundalik hayotda qo'llanilishi</a:t>
            </a:r>
            <a:endParaRPr lang="en-US" sz="4900" dirty="0"/>
          </a:p>
        </p:txBody>
      </p:sp>
      <p:sp>
        <p:nvSpPr>
          <p:cNvPr id="4" name="Shape 1"/>
          <p:cNvSpPr/>
          <p:nvPr/>
        </p:nvSpPr>
        <p:spPr>
          <a:xfrm>
            <a:off x="6280190" y="3801666"/>
            <a:ext cx="3664863" cy="1720691"/>
          </a:xfrm>
          <a:prstGeom prst="roundRect">
            <a:avLst>
              <a:gd name="adj" fmla="val 553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403610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Aloqa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6514624" y="4562118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Radio, televizor va mobil aloqa tizimlarida ishlatiladi.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801666"/>
            <a:ext cx="3664863" cy="1720691"/>
          </a:xfrm>
          <a:prstGeom prst="roundRect">
            <a:avLst>
              <a:gd name="adj" fmla="val 553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403610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Tibbiyot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10406301" y="4562118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Rentgen nurlari va MRI qurilmalarida qo‘llaniladi.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749171"/>
            <a:ext cx="7556421" cy="1357789"/>
          </a:xfrm>
          <a:prstGeom prst="roundRect">
            <a:avLst>
              <a:gd name="adj" fmla="val 701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983605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Industriya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6514624" y="650962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Sanoatda modda tahlili va lazer texnologiyalari uchun.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2025-04-25T05:59:44Z</dcterms:created>
  <dcterms:modified xsi:type="dcterms:W3CDTF">2025-04-25T05:59:44Z</dcterms:modified>
</cp:coreProperties>
</file>