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Century Gothic Paneuropean Bold" charset="1" panose="020B0702020202020204"/>
      <p:regular r:id="rId20"/>
    </p:embeddedFont>
    <p:embeddedFont>
      <p:font typeface="Century Gothic Paneuropean" charset="1" panose="020B0502020202020204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103618" y="3451650"/>
            <a:ext cx="14084189" cy="21279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489"/>
              </a:lnSpc>
            </a:pPr>
            <a:r>
              <a:rPr lang="en-US" b="true" sz="124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FE’L SO’Z TURKUMI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4690521" y="5686676"/>
            <a:ext cx="8906958" cy="10586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642"/>
              </a:lnSpc>
            </a:pPr>
            <a:r>
              <a:rPr lang="en-US" sz="6173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Merey Amangeldievna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2526991" y="1232857"/>
            <a:ext cx="4492659" cy="102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1"/>
              </a:lnSpc>
            </a:pPr>
            <a:r>
              <a:rPr lang="en-US" b="true" sz="6001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YETAKCHI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526991" y="2383382"/>
            <a:ext cx="4184251" cy="6994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Ravishdosh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--b,-ib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-a, -y,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-may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o’qilib chiqildi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ayttirib berdi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o’qimay qo’ymadi</a:t>
            </a:r>
          </a:p>
          <a:p>
            <a:pPr algn="l">
              <a:lnSpc>
                <a:spcPts val="5096"/>
              </a:lnSpc>
            </a:pP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NISBAT BO’LISHSIZLIK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11179650" y="1232857"/>
            <a:ext cx="4492659" cy="102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1"/>
              </a:lnSpc>
            </a:pPr>
            <a:r>
              <a:rPr lang="en-US" b="true" sz="6001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YETAKCHI</a:t>
            </a:r>
          </a:p>
        </p:txBody>
      </p:sp>
      <p:sp>
        <p:nvSpPr>
          <p:cNvPr name="AutoShape 16" id="16"/>
          <p:cNvSpPr/>
          <p:nvPr/>
        </p:nvSpPr>
        <p:spPr>
          <a:xfrm flipH="true" flipV="true">
            <a:off x="9403543" y="0"/>
            <a:ext cx="0" cy="9559792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7" id="17"/>
          <p:cNvSpPr txBox="true"/>
          <p:nvPr/>
        </p:nvSpPr>
        <p:spPr>
          <a:xfrm rot="0">
            <a:off x="10439387" y="2570356"/>
            <a:ext cx="6583723" cy="63559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Asosiy ma’noni ifodalamaydi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ko’chma ma’noda keladi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tushirib qoldirish mumkin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chiqib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chiqildi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chiqqach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chiqdim</a:t>
            </a:r>
          </a:p>
          <a:p>
            <a:pPr algn="l">
              <a:lnSpc>
                <a:spcPts val="5096"/>
              </a:lnSpc>
            </a:pP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NISBAT BO’LISHSIZLIK ZAMON MAYL SHAXS-SON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2648147" y="1340238"/>
            <a:ext cx="12454772" cy="31650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-a,-y + boshlamoq = harakat boshlanishi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-a, -y + olmoq = bajarishga imkoniyat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-ib, -b + chiqmoq = to’la yakun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-ib, -b + yubormoq, qo’ymoq, tashlamoq = tez va oson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-ib, -b + yuzmoq, yotmoq, turmoq = davomiy</a:t>
            </a:r>
          </a:p>
        </p:txBody>
      </p:sp>
      <p:sp>
        <p:nvSpPr>
          <p:cNvPr name="Freeform 9" id="9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2648147" y="5409156"/>
            <a:ext cx="4541619" cy="1888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Aytmay qo’ydi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aytib qo’ymadi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aytmay qo’ymadi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2016465" y="421997"/>
            <a:ext cx="2723290" cy="555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24"/>
              </a:lnSpc>
            </a:pPr>
            <a:r>
              <a:rPr lang="en-US" sz="3231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SHAXS-SON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016465" y="1353131"/>
            <a:ext cx="6251881" cy="1888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I. -m o’qidim       -k – o’qidik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II. -ng o’qiding   -ngiz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III. – o’qidi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8499388" y="1353131"/>
            <a:ext cx="2984514" cy="1888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I. -man,  -miz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II.-san,    -siz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III.----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931577" y="1353131"/>
            <a:ext cx="5460566" cy="1888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Aka-m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singling   (omonim)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suv-siz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016465" y="3613344"/>
            <a:ext cx="2110659" cy="555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24"/>
              </a:lnSpc>
            </a:pPr>
            <a:r>
              <a:rPr lang="en-US" sz="3231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ZAMON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016465" y="4540536"/>
            <a:ext cx="4415378" cy="50796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1.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O’TGAN ZAMON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-di (o’zi ko’rgan)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-ibdi (eshitgan)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-gan (uzoq o’tgan)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 o’qigan – zamon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o’qigan odam – sifatdosh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o’qiganlar kelishdi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588465" y="4540536"/>
            <a:ext cx="4415378" cy="50796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HOZIRGI ZAMON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-ayapti qo’shimchasi mavjud emas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ishla-yapti – to’g’ri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oqayapti - xato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oqyapti - to’g’ri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-moqda,-yotir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598615" y="4540536"/>
            <a:ext cx="5945928" cy="4441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3.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KELASI ZAMON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-moqchi, -ur, -ajak, -gusi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-ar, -r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Ertaga ish-la-r ekan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Ish-lar yaxshi ketyapti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tashla-r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o’zga-r, qisqa-r = yasovchi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875411" y="876300"/>
            <a:ext cx="8537178" cy="1392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69"/>
              </a:lnSpc>
            </a:pPr>
            <a:r>
              <a:rPr lang="en-US" b="true" sz="81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MAYL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916614" y="3471739"/>
            <a:ext cx="12454772" cy="3267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36"/>
              </a:lnSpc>
            </a:pPr>
            <a:r>
              <a:rPr lang="en-US" sz="37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1.XABAR MAYLI (belgili qo’shimchaga ega emas)</a:t>
            </a:r>
          </a:p>
          <a:p>
            <a:pPr algn="l">
              <a:lnSpc>
                <a:spcPts val="5236"/>
              </a:lnSpc>
            </a:pPr>
            <a:r>
              <a:rPr lang="en-US" sz="37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zamon, shaxs-son da keladi   o’qidim, yozdi</a:t>
            </a:r>
          </a:p>
          <a:p>
            <a:pPr algn="l">
              <a:lnSpc>
                <a:spcPts val="5236"/>
              </a:lnSpc>
            </a:pPr>
            <a:r>
              <a:rPr lang="en-US" sz="37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    2.Buyruq-istak  -ay/-aylik/-gin/-ing/-sin/-sinlar</a:t>
            </a:r>
          </a:p>
          <a:p>
            <a:pPr algn="l">
              <a:lnSpc>
                <a:spcPts val="5236"/>
              </a:lnSpc>
            </a:pPr>
            <a:r>
              <a:rPr lang="en-US" sz="37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o’qi, yoz, aytaylik, bersin, ko’rgin</a:t>
            </a:r>
          </a:p>
          <a:p>
            <a:pPr algn="l">
              <a:lnSpc>
                <a:spcPts val="5236"/>
              </a:lnSpc>
            </a:pPr>
            <a:r>
              <a:rPr lang="en-US" sz="37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    3.shart mayli  (-sa) .....sa+k/m/ingiz/ng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865511" y="256443"/>
            <a:ext cx="8537178" cy="1392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69"/>
              </a:lnSpc>
            </a:pPr>
            <a:r>
              <a:rPr lang="en-US" b="true" sz="81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YASALISHI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230814" y="1900340"/>
            <a:ext cx="12454772" cy="2526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1.MORFOLOGIK(AFFIKSATSION)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ish-la, qon-a.yarq-ira, shov-ulla, uf-la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2.SINTAKTIK(KOMPAZITSION)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Fe’l+qil/et/bo’l   xafa bo’ldi, himoya qildi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1865511" y="4274852"/>
            <a:ext cx="8537178" cy="1392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69"/>
              </a:lnSpc>
            </a:pPr>
            <a:r>
              <a:rPr lang="en-US" b="true" sz="81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TUZILISHI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30814" y="5600292"/>
            <a:ext cx="12454772" cy="38032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1.SODDA (1 asos)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sodda tub -o’qidi, sodda yasama – ish-la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2.QO’SHMA (2 asos)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sotib oldi, borib keldi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3.JUFT o’ynab-kulib, yugurib-yelib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4.TAKROR yig’lay-yig’lay. kula-kula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7620375" y="574900"/>
            <a:ext cx="3047251" cy="1392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69"/>
              </a:lnSpc>
            </a:pPr>
            <a:r>
              <a:rPr lang="en-US" b="true" sz="81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FE’L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787844" y="2416618"/>
            <a:ext cx="14173581" cy="671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Ish-harakatni bildiradi. nima qildi? savoliga javob bo’ladi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2462424" y="3240302"/>
            <a:ext cx="4355598" cy="1035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529"/>
              </a:lnSpc>
            </a:pPr>
            <a:r>
              <a:rPr lang="en-US" b="true" sz="60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O’TIMLI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054946" y="3240302"/>
            <a:ext cx="4355598" cy="1035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529"/>
              </a:lnSpc>
            </a:pPr>
            <a:r>
              <a:rPr lang="en-US" b="true" sz="60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O’TIMSIZ</a:t>
            </a:r>
          </a:p>
        </p:txBody>
      </p:sp>
      <p:sp>
        <p:nvSpPr>
          <p:cNvPr name="AutoShape 17" id="17"/>
          <p:cNvSpPr/>
          <p:nvPr/>
        </p:nvSpPr>
        <p:spPr>
          <a:xfrm flipH="true">
            <a:off x="8874634" y="3815390"/>
            <a:ext cx="0" cy="4276729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8" id="18"/>
          <p:cNvSpPr txBox="true"/>
          <p:nvPr/>
        </p:nvSpPr>
        <p:spPr>
          <a:xfrm rot="0">
            <a:off x="2308009" y="4639376"/>
            <a:ext cx="5271690" cy="34527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Tushum kelishigini olgan so’z bn bog’lanadi.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...ni yozdi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...ni ko’rdi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667625" y="4639376"/>
            <a:ext cx="5271690" cy="34527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Tushum kelishigini olgan so’z bn bog’lanmaydi.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... bordi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...o’tirdi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050197" y="8226497"/>
            <a:ext cx="14749461" cy="1366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Gul bag’rini nasim tildi, to’kildi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Sabog’a hikoyat qildi, to’kildi (o’timli o’timsiz fe’llarini toping)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6594220" y="393422"/>
            <a:ext cx="5506038" cy="894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97"/>
              </a:lnSpc>
            </a:pPr>
            <a:r>
              <a:rPr lang="en-US" b="true" sz="5283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FE’L NISBATLARI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119853" y="2848767"/>
            <a:ext cx="12173983" cy="1888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1.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Aniq nisbat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– U keldi. Ular kelgach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O’zlik nisbat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– -n/-in/-l/-il bajaruvchisi aniq, ma’lum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3.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Majhul nisbat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– -n/-in/-l/-il bajaruvchisi noma’lum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4349968" y="548917"/>
            <a:ext cx="2244252" cy="6123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fe’l asos+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792106" y="5143043"/>
            <a:ext cx="6351894" cy="1888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Salim surildi – Yostiq surildi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Xalq (o’zi) to’plandi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Xalqdan soliq to’plandi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632397" y="5143043"/>
            <a:ext cx="6351894" cy="1888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Odat-lan-di – bu yerda -n majhul emas, chunki odatla degan so’z mavjud emas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060029" y="7759193"/>
            <a:ext cx="11541367" cy="12505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Iymanib yashama xayol pinjida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Yoyil, yayra, o’rtanma g’amda(nisbatlarini toping)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3057008" y="678274"/>
            <a:ext cx="12173983" cy="38032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4.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Orttirma nisbat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– -tir, -t, -dir, -ir, -iz, ar, -sat, -kaz, -qaz, -giz, -kiz, -qiz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qayt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ar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dunyo                               oq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iz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di, tom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iz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uni ortga qayt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ar                         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singlisini o’qi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di</a:t>
            </a:r>
          </a:p>
          <a:p>
            <a:pPr algn="l">
              <a:lnSpc>
                <a:spcPts val="5096"/>
              </a:lnSpc>
            </a:pP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Uyiga sekin qayt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ar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edi. 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            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idishni to’la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di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                                  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Rangi oq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ar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di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057008" y="4803265"/>
            <a:ext cx="10004247" cy="4441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5.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Birgalik nisbat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– -sh, -ish + zamon (-lar bilan almashtirib bo’ladi)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kelishdi – keldilar to’plashdi – to’pladilar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kelishni, kelish kk – XATO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salom-lash-di, bahs-lash-di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Mehmonxonaga joy-lash-di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Olmalarni savatga joyla-sh-di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2601782" y="5907377"/>
            <a:ext cx="4437952" cy="31650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Onasiga qarash-di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ular janjal tomon qara-sh-di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Akasi bilan tortish-di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Arqonni tort-ish-di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6304884" y="262793"/>
            <a:ext cx="4684011" cy="7659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92"/>
              </a:lnSpc>
            </a:pPr>
            <a:r>
              <a:rPr lang="en-US" b="true" sz="4494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VAZIFA SHAKL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918326" y="2251269"/>
            <a:ext cx="12454772" cy="57177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1.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SOF FE’L –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keldi, uzdi, yurdi, tushdi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SIFATDOSH – -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gan(-kan,-qan) o’qigan bola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-adigan – yozadigan ruchka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(a)yotgan – kelayotgan mashina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Mashina kelayotgan ekan (zamon)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*Aniqlovchi vazifasini bajaradi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*Otlashadi – Qolgan(odam)lar jim bo’lishdi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-ar – oqar daryo      ilon chiqar inidan(zamon)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-mas – oqmas daryo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2354618" y="62856"/>
            <a:ext cx="4684011" cy="7659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92"/>
              </a:lnSpc>
            </a:pPr>
            <a:r>
              <a:rPr lang="en-US" b="true" sz="4494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VAZIFA SHAKL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648147" y="263155"/>
            <a:ext cx="12454772" cy="4441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3.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RAVISHDOSH –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(HOL)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  1.Holat (-ib,-b, -a,-y) jo’shib gapirdi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2.Sabab  (-ib,-b, -a,-y)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3.Payt (-gach,(-kach,-qach) -guncha Dars tugagach uyiga qaytdi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4.Maqsad (-gani,-kani,-qani) O’qigani keldi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O’qi-gan-i yoqdi sifatdosh+egalik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2648147" y="4637917"/>
            <a:ext cx="14611153" cy="4441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4.</a:t>
            </a:r>
            <a:r>
              <a:rPr lang="en-US" sz="364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HARAKAT NOMI – </a:t>
            </a: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(OTGA XOS) (egalik, kelishik, bog’lama)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-moq, -mak, --sh, -ish, -v, -uv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o’qimoq, ishlamoq har birimiz uchun kerak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quymoq pishirdim – yasama so’z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o’qi+v=o’quv   sayla+v=saylov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o’qishni sevaman – harakat nomi, aniq nisbat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ular birga kitob o’qishdi – sof fe’l, birgalik nisbat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349461" y="9012680"/>
            <a:ext cx="10909839" cy="6123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chiqilgan asarni qayta-qayta o’qish kerak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1812245" y="914400"/>
            <a:ext cx="3818932" cy="1035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529"/>
              </a:lnSpc>
            </a:pPr>
            <a:r>
              <a:rPr lang="en-US" b="true" sz="60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MUSTAQIL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489826" y="931140"/>
            <a:ext cx="5836123" cy="1035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529"/>
              </a:lnSpc>
            </a:pPr>
            <a:r>
              <a:rPr lang="en-US" b="true" sz="60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YORDAMCHI</a:t>
            </a:r>
          </a:p>
        </p:txBody>
      </p:sp>
      <p:sp>
        <p:nvSpPr>
          <p:cNvPr name="AutoShape 15" id="15"/>
          <p:cNvSpPr/>
          <p:nvPr/>
        </p:nvSpPr>
        <p:spPr>
          <a:xfrm flipH="true">
            <a:off x="6347364" y="1489488"/>
            <a:ext cx="0" cy="4276729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6" id="16"/>
          <p:cNvSpPr txBox="true"/>
          <p:nvPr/>
        </p:nvSpPr>
        <p:spPr>
          <a:xfrm rot="0">
            <a:off x="1812245" y="2393062"/>
            <a:ext cx="4535120" cy="27574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 chiqdi – chiqish o’z ma’nosida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Kitob berdi – qo’l bilan berish bor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509867" y="3008973"/>
            <a:ext cx="4737789" cy="34527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chiqdi – chiqish yo’q, o’z ma’nosida emas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yozib berdi – yozish bor berish yo’q</a:t>
            </a:r>
          </a:p>
        </p:txBody>
      </p:sp>
      <p:sp>
        <p:nvSpPr>
          <p:cNvPr name="AutoShape 18" id="18"/>
          <p:cNvSpPr/>
          <p:nvPr/>
        </p:nvSpPr>
        <p:spPr>
          <a:xfrm>
            <a:off x="11247657" y="2469262"/>
            <a:ext cx="0" cy="4276729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9" id="19"/>
          <p:cNvSpPr txBox="true"/>
          <p:nvPr/>
        </p:nvSpPr>
        <p:spPr>
          <a:xfrm rot="0">
            <a:off x="11428632" y="2756059"/>
            <a:ext cx="5911999" cy="41480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zamon+edi/ekan/emish/emas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kelgan ekan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chiqardik-chiqar edik</a:t>
            </a:r>
          </a:p>
          <a:p>
            <a:pPr algn="l">
              <a:lnSpc>
                <a:spcPts val="5516"/>
              </a:lnSpc>
            </a:pPr>
            <a:r>
              <a:rPr lang="en-US" sz="39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 talaba edi – bog’lama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509867" y="2011015"/>
            <a:ext cx="4279019" cy="821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09"/>
              </a:lnSpc>
            </a:pPr>
            <a:r>
              <a:rPr lang="en-US" b="true" sz="47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KO’MAKCHI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1704857" y="2011015"/>
            <a:ext cx="4279019" cy="821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09"/>
              </a:lnSpc>
            </a:pPr>
            <a:r>
              <a:rPr lang="en-US" b="true" sz="47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TO’LIQSIZ FE’L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48277" y="10293283"/>
            <a:ext cx="19346704" cy="821917"/>
            <a:chOff x="0" y="0"/>
            <a:chExt cx="5095428" cy="2164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032124" y="1782799"/>
            <a:ext cx="4606127" cy="821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09"/>
              </a:lnSpc>
            </a:pPr>
            <a:r>
              <a:rPr lang="en-US" b="true" sz="47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K.F.S.Q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200110" y="2918257"/>
            <a:ext cx="4811219" cy="6994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chiqdi (1 so’z)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Yetakchi+ko’makchi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Aytib berdi</a:t>
            </a:r>
          </a:p>
          <a:p>
            <a:pPr algn="l">
              <a:lnSpc>
                <a:spcPts val="5096"/>
              </a:lnSpc>
            </a:pP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*Yetakchi qismi asosiy ma’no ifodalaydi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*ko’makchi fe’li tushirilsa ham ma’noga ta’sir qilmaydi</a:t>
            </a: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6749819" y="1782799"/>
            <a:ext cx="4606127" cy="821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09"/>
              </a:lnSpc>
            </a:pPr>
            <a:r>
              <a:rPr lang="en-US" b="true" sz="47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QO’SHMA FE’L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653173" y="1782799"/>
            <a:ext cx="4606127" cy="821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09"/>
              </a:lnSpc>
            </a:pPr>
            <a:r>
              <a:rPr lang="en-US" b="true" sz="4792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SO’Z BIRIKMASI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544728" y="3018498"/>
            <a:ext cx="4811219" cy="63559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Olib chiqdi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(ham oladi, ham chiqadi)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a)fe’l+fe’l(kel,ket)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olib keldi, berib ketdi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b)fe’l bo’lmagan so’z+(qil, et, bo’l, ayla....) 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himoya qil, qabul et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YASAMA FE’L 1 SO’Z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2771039" y="3250689"/>
            <a:ext cx="4811219" cy="50796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Yugurib chiqdi</a:t>
            </a: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jo’shib gapirdi</a:t>
            </a:r>
          </a:p>
          <a:p>
            <a:pPr algn="l">
              <a:lnSpc>
                <a:spcPts val="5096"/>
              </a:lnSpc>
            </a:pP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turlicha – kitobni berdi, uydan chiqdi</a:t>
            </a:r>
          </a:p>
          <a:p>
            <a:pPr algn="ctr">
              <a:lnSpc>
                <a:spcPts val="5096"/>
              </a:lnSpc>
            </a:pPr>
          </a:p>
          <a:p>
            <a:pPr algn="l">
              <a:lnSpc>
                <a:spcPts val="5096"/>
              </a:lnSpc>
            </a:pPr>
            <a:r>
              <a:rPr lang="en-US" sz="36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 ta so’z</a:t>
            </a:r>
          </a:p>
          <a:p>
            <a:pPr algn="ctr">
              <a:lnSpc>
                <a:spcPts val="5096"/>
              </a:lnSpc>
            </a:pPr>
          </a:p>
        </p:txBody>
      </p:sp>
      <p:sp>
        <p:nvSpPr>
          <p:cNvPr name="AutoShape 19" id="19"/>
          <p:cNvSpPr/>
          <p:nvPr/>
        </p:nvSpPr>
        <p:spPr>
          <a:xfrm>
            <a:off x="6135153" y="36099"/>
            <a:ext cx="0" cy="10190146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0" id="20"/>
          <p:cNvSpPr/>
          <p:nvPr/>
        </p:nvSpPr>
        <p:spPr>
          <a:xfrm>
            <a:off x="12218589" y="103137"/>
            <a:ext cx="0" cy="10190146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810437" y="1442466"/>
            <a:ext cx="5653193" cy="71300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Tasvirlab berdi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Javob berdi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Yirtib tashladi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Kitob berdi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Sotib oldi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Aytib yubordi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O’qib yuribdi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Qiynalib aytdi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16718943" y="-989670"/>
            <a:ext cx="1080715" cy="2956684"/>
            <a:chOff x="0" y="0"/>
            <a:chExt cx="284633" cy="77871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-529352" y="9803843"/>
            <a:ext cx="19346704" cy="821917"/>
            <a:chOff x="0" y="0"/>
            <a:chExt cx="5095428" cy="21647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095428" cy="216472"/>
            </a:xfrm>
            <a:custGeom>
              <a:avLst/>
              <a:gdLst/>
              <a:ahLst/>
              <a:cxnLst/>
              <a:rect r="r" b="b" t="t" l="l"/>
              <a:pathLst>
                <a:path h="216472" w="5095428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17259300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-3486583" y="3085173"/>
            <a:ext cx="4518707" cy="3939865"/>
          </a:xfrm>
          <a:custGeom>
            <a:avLst/>
            <a:gdLst/>
            <a:ahLst/>
            <a:cxnLst/>
            <a:rect r="r" b="b" t="t" l="l"/>
            <a:pathLst>
              <a:path h="3939865" w="4518707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488343" y="-989670"/>
            <a:ext cx="1080715" cy="2956684"/>
            <a:chOff x="0" y="0"/>
            <a:chExt cx="284633" cy="77871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84633" cy="778715"/>
            </a:xfrm>
            <a:custGeom>
              <a:avLst/>
              <a:gdLst/>
              <a:ahLst/>
              <a:cxnLst/>
              <a:rect r="r" b="b" t="t" l="l"/>
              <a:pathLst>
                <a:path h="778715" w="284633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8463630" y="3233166"/>
            <a:ext cx="7748693" cy="35486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qo’ng’iroq qilib tur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hikoya qilib ber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yelib-yugurib qoldi</a:t>
            </a:r>
          </a:p>
          <a:p>
            <a:pPr algn="l">
              <a:lnSpc>
                <a:spcPts val="7056"/>
              </a:lnSpc>
            </a:pPr>
            <a:r>
              <a:rPr lang="en-US" sz="504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aytib berib qo’ya qol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DAGz0jps5zM</dc:identifier>
  <dcterms:modified xsi:type="dcterms:W3CDTF">2011-08-01T06:04:30Z</dcterms:modified>
  <cp:revision>1</cp:revision>
  <dc:title>FE’L SO’Z TURKUMI</dc:title>
</cp:coreProperties>
</file>