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0" d="100"/>
          <a:sy n="80" d="100"/>
        </p:scale>
        <p:origin x="754"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_rels/data10.xml.rels><?xml version="1.0" encoding="UTF-8" standalone="yes"?>
<Relationships xmlns="http://schemas.openxmlformats.org/package/2006/relationships"><Relationship Id="rId1" Type="http://schemas.openxmlformats.org/officeDocument/2006/relationships/image" Target="../media/image7.png"/></Relationships>
</file>

<file path=ppt/diagrams/_rels/data11.xml.rels><?xml version="1.0" encoding="UTF-8" standalone="yes"?>
<Relationships xmlns="http://schemas.openxmlformats.org/package/2006/relationships"><Relationship Id="rId1" Type="http://schemas.openxmlformats.org/officeDocument/2006/relationships/image" Target="../media/image8.png"/></Relationships>
</file>

<file path=ppt/diagrams/_rels/data12.xml.rels><?xml version="1.0" encoding="UTF-8" standalone="yes"?>
<Relationships xmlns="http://schemas.openxmlformats.org/package/2006/relationships"><Relationship Id="rId1" Type="http://schemas.openxmlformats.org/officeDocument/2006/relationships/image" Target="../media/image9.png"/></Relationships>
</file>

<file path=ppt/diagrams/_rels/data14.xml.rels><?xml version="1.0" encoding="UTF-8" standalone="yes"?>
<Relationships xmlns="http://schemas.openxmlformats.org/package/2006/relationships"><Relationship Id="rId1" Type="http://schemas.openxmlformats.org/officeDocument/2006/relationships/image" Target="../media/image11.png"/></Relationships>
</file>

<file path=ppt/diagrams/_rels/data2.xml.rels><?xml version="1.0" encoding="UTF-8" standalone="yes"?>
<Relationships xmlns="http://schemas.openxmlformats.org/package/2006/relationships"><Relationship Id="rId1" Type="http://schemas.openxmlformats.org/officeDocument/2006/relationships/image" Target="../media/image2.png"/></Relationships>
</file>

<file path=ppt/diagrams/_rels/data4.xml.rels><?xml version="1.0" encoding="UTF-8" standalone="yes"?>
<Relationships xmlns="http://schemas.openxmlformats.org/package/2006/relationships"><Relationship Id="rId1" Type="http://schemas.openxmlformats.org/officeDocument/2006/relationships/image" Target="../media/image3.png"/></Relationships>
</file>

<file path=ppt/diagrams/_rels/data5.xml.rels><?xml version="1.0" encoding="UTF-8" standalone="yes"?>
<Relationships xmlns="http://schemas.openxmlformats.org/package/2006/relationships"><Relationship Id="rId1" Type="http://schemas.openxmlformats.org/officeDocument/2006/relationships/image" Target="../media/image4.png"/></Relationships>
</file>

<file path=ppt/diagrams/_rels/data6.xml.rels><?xml version="1.0" encoding="UTF-8" standalone="yes"?>
<Relationships xmlns="http://schemas.openxmlformats.org/package/2006/relationships"><Relationship Id="rId1" Type="http://schemas.openxmlformats.org/officeDocument/2006/relationships/image" Target="../media/image5.png"/></Relationships>
</file>

<file path=ppt/diagrams/_rels/data7.xml.rels><?xml version="1.0" encoding="UTF-8" standalone="yes"?>
<Relationships xmlns="http://schemas.openxmlformats.org/package/2006/relationships"><Relationship Id="rId1" Type="http://schemas.openxmlformats.org/officeDocument/2006/relationships/image" Target="../media/image6.png"/></Relationships>
</file>

<file path=ppt/diagrams/_rels/drawing10.xml.rels><?xml version="1.0" encoding="UTF-8" standalone="yes"?>
<Relationships xmlns="http://schemas.openxmlformats.org/package/2006/relationships"><Relationship Id="rId1" Type="http://schemas.openxmlformats.org/officeDocument/2006/relationships/image" Target="../media/image7.png"/></Relationships>
</file>

<file path=ppt/diagrams/_rels/drawing11.xml.rels><?xml version="1.0" encoding="UTF-8" standalone="yes"?>
<Relationships xmlns="http://schemas.openxmlformats.org/package/2006/relationships"><Relationship Id="rId1" Type="http://schemas.openxmlformats.org/officeDocument/2006/relationships/image" Target="../media/image8.png"/></Relationships>
</file>

<file path=ppt/diagrams/_rels/drawing12.xml.rels><?xml version="1.0" encoding="UTF-8" standalone="yes"?>
<Relationships xmlns="http://schemas.openxmlformats.org/package/2006/relationships"><Relationship Id="rId1" Type="http://schemas.openxmlformats.org/officeDocument/2006/relationships/image" Target="../media/image9.png"/></Relationships>
</file>

<file path=ppt/diagrams/_rels/drawing14.xml.rels><?xml version="1.0" encoding="UTF-8" standalone="yes"?>
<Relationships xmlns="http://schemas.openxmlformats.org/package/2006/relationships"><Relationship Id="rId1" Type="http://schemas.openxmlformats.org/officeDocument/2006/relationships/image" Target="../media/image11.png"/></Relationships>
</file>

<file path=ppt/diagrams/_rels/drawing2.xml.rels><?xml version="1.0" encoding="UTF-8" standalone="yes"?>
<Relationships xmlns="http://schemas.openxmlformats.org/package/2006/relationships"><Relationship Id="rId1" Type="http://schemas.openxmlformats.org/officeDocument/2006/relationships/image" Target="../media/image2.png"/></Relationships>
</file>

<file path=ppt/diagrams/_rels/drawing4.xml.rels><?xml version="1.0" encoding="UTF-8" standalone="yes"?>
<Relationships xmlns="http://schemas.openxmlformats.org/package/2006/relationships"><Relationship Id="rId1" Type="http://schemas.openxmlformats.org/officeDocument/2006/relationships/image" Target="../media/image3.png"/></Relationships>
</file>

<file path=ppt/diagrams/_rels/drawing5.xml.rels><?xml version="1.0" encoding="UTF-8" standalone="yes"?>
<Relationships xmlns="http://schemas.openxmlformats.org/package/2006/relationships"><Relationship Id="rId1" Type="http://schemas.openxmlformats.org/officeDocument/2006/relationships/image" Target="../media/image4.png"/></Relationships>
</file>

<file path=ppt/diagrams/_rels/drawing6.xml.rels><?xml version="1.0" encoding="UTF-8" standalone="yes"?>
<Relationships xmlns="http://schemas.openxmlformats.org/package/2006/relationships"><Relationship Id="rId1" Type="http://schemas.openxmlformats.org/officeDocument/2006/relationships/image" Target="../media/image5.png"/></Relationships>
</file>

<file path=ppt/diagrams/_rels/drawing7.xml.rels><?xml version="1.0" encoding="UTF-8" standalone="yes"?>
<Relationships xmlns="http://schemas.openxmlformats.org/package/2006/relationships"><Relationship Id="rId1" Type="http://schemas.openxmlformats.org/officeDocument/2006/relationships/image" Target="../media/image6.png"/></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28BDA03-B803-4EB4-A870-5F98525D6B94}" type="doc">
      <dgm:prSet loTypeId="urn:microsoft.com/office/officeart/2005/8/layout/vList2" loCatId="list" qsTypeId="urn:microsoft.com/office/officeart/2005/8/quickstyle/simple1" qsCatId="simple" csTypeId="urn:microsoft.com/office/officeart/2005/8/colors/accent1_1" csCatId="accent1" phldr="1"/>
      <dgm:spPr/>
      <dgm:t>
        <a:bodyPr/>
        <a:lstStyle/>
        <a:p>
          <a:endParaRPr lang="ru-RU"/>
        </a:p>
      </dgm:t>
    </dgm:pt>
    <dgm:pt modelId="{65CBAD2D-ED66-46BD-B40A-2DB1994B7E95}">
      <dgm:prSet/>
      <dgm:spPr/>
      <dgm:t>
        <a:bodyPr/>
        <a:lstStyle/>
        <a:p>
          <a:pPr algn="ctr"/>
          <a:r>
            <a:rPr lang="uz-Latn-UZ" b="1" i="1" dirty="0">
              <a:effectLst>
                <a:outerShdw blurRad="38100" dist="38100" dir="2700000" algn="tl">
                  <a:srgbClr val="000000">
                    <a:alpha val="43137"/>
                  </a:srgbClr>
                </a:outerShdw>
              </a:effectLst>
              <a:latin typeface="Algerian" panose="04020705040A02060702" pitchFamily="82" charset="0"/>
            </a:rPr>
            <a:t>Gen va genom strukturalarini DNK va xromosoma modellari</a:t>
          </a:r>
          <a:endParaRPr lang="ru-RU" b="1" i="1" dirty="0">
            <a:effectLst>
              <a:outerShdw blurRad="38100" dist="38100" dir="2700000" algn="tl">
                <a:srgbClr val="000000">
                  <a:alpha val="43137"/>
                </a:srgbClr>
              </a:outerShdw>
            </a:effectLst>
          </a:endParaRPr>
        </a:p>
      </dgm:t>
    </dgm:pt>
    <dgm:pt modelId="{A68F9D58-E39F-480B-B4EF-3ED4902A6553}" type="parTrans" cxnId="{961ECA4B-C19D-49FC-BF29-618D6B4FF802}">
      <dgm:prSet/>
      <dgm:spPr/>
      <dgm:t>
        <a:bodyPr/>
        <a:lstStyle/>
        <a:p>
          <a:endParaRPr lang="ru-RU"/>
        </a:p>
      </dgm:t>
    </dgm:pt>
    <dgm:pt modelId="{A3161C27-8146-4864-A167-7B1DB0EAB35D}" type="sibTrans" cxnId="{961ECA4B-C19D-49FC-BF29-618D6B4FF802}">
      <dgm:prSet/>
      <dgm:spPr/>
      <dgm:t>
        <a:bodyPr/>
        <a:lstStyle/>
        <a:p>
          <a:endParaRPr lang="ru-RU"/>
        </a:p>
      </dgm:t>
    </dgm:pt>
    <dgm:pt modelId="{A80CB12E-9081-4C38-93E2-4498864C7584}" type="pres">
      <dgm:prSet presAssocID="{D28BDA03-B803-4EB4-A870-5F98525D6B94}" presName="linear" presStyleCnt="0">
        <dgm:presLayoutVars>
          <dgm:animLvl val="lvl"/>
          <dgm:resizeHandles val="exact"/>
        </dgm:presLayoutVars>
      </dgm:prSet>
      <dgm:spPr/>
    </dgm:pt>
    <dgm:pt modelId="{8C223FD5-EBDF-4ED9-9963-78F9D5A59BD2}" type="pres">
      <dgm:prSet presAssocID="{65CBAD2D-ED66-46BD-B40A-2DB1994B7E95}" presName="parentText" presStyleLbl="node1" presStyleIdx="0" presStyleCnt="1" custScaleY="102656">
        <dgm:presLayoutVars>
          <dgm:chMax val="0"/>
          <dgm:bulletEnabled val="1"/>
        </dgm:presLayoutVars>
      </dgm:prSet>
      <dgm:spPr/>
    </dgm:pt>
  </dgm:ptLst>
  <dgm:cxnLst>
    <dgm:cxn modelId="{88E06A36-0BF8-422E-8E20-05629A1D8BB8}" type="presOf" srcId="{D28BDA03-B803-4EB4-A870-5F98525D6B94}" destId="{A80CB12E-9081-4C38-93E2-4498864C7584}" srcOrd="0" destOrd="0" presId="urn:microsoft.com/office/officeart/2005/8/layout/vList2"/>
    <dgm:cxn modelId="{961ECA4B-C19D-49FC-BF29-618D6B4FF802}" srcId="{D28BDA03-B803-4EB4-A870-5F98525D6B94}" destId="{65CBAD2D-ED66-46BD-B40A-2DB1994B7E95}" srcOrd="0" destOrd="0" parTransId="{A68F9D58-E39F-480B-B4EF-3ED4902A6553}" sibTransId="{A3161C27-8146-4864-A167-7B1DB0EAB35D}"/>
    <dgm:cxn modelId="{7E9712A3-99E2-4FB1-B6E9-03BD4DF2C503}" type="presOf" srcId="{65CBAD2D-ED66-46BD-B40A-2DB1994B7E95}" destId="{8C223FD5-EBDF-4ED9-9963-78F9D5A59BD2}" srcOrd="0" destOrd="0" presId="urn:microsoft.com/office/officeart/2005/8/layout/vList2"/>
    <dgm:cxn modelId="{57B942E6-8846-465E-912E-59180EB200E9}" type="presParOf" srcId="{A80CB12E-9081-4C38-93E2-4498864C7584}" destId="{8C223FD5-EBDF-4ED9-9963-78F9D5A59BD2}"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E1965C95-7D80-45E6-BBB2-8B9FDBF6BAAE}" type="doc">
      <dgm:prSet loTypeId="urn:microsoft.com/office/officeart/2005/8/layout/target3" loCatId="relationship" qsTypeId="urn:microsoft.com/office/officeart/2005/8/quickstyle/simple1" qsCatId="simple" csTypeId="urn:microsoft.com/office/officeart/2005/8/colors/accent1_2" csCatId="accent1" phldr="1"/>
      <dgm:spPr/>
      <dgm:t>
        <a:bodyPr/>
        <a:lstStyle/>
        <a:p>
          <a:endParaRPr lang="ru-RU"/>
        </a:p>
      </dgm:t>
    </dgm:pt>
    <dgm:pt modelId="{23A46BD7-AE7E-4DE3-93FB-E4348F1A28AC}">
      <dgm:prSet/>
      <dgm:spPr/>
      <dgm:t>
        <a:bodyPr/>
        <a:lstStyle/>
        <a:p>
          <a:r>
            <a:rPr lang="uz-Latn-UZ"/>
            <a:t>DNK va xromosoma modellar</a:t>
          </a:r>
          <a:endParaRPr lang="ru-RU"/>
        </a:p>
      </dgm:t>
    </dgm:pt>
    <dgm:pt modelId="{C1014C4A-FF08-46EE-A213-8928BAC51B73}" type="parTrans" cxnId="{E4899CA6-AC01-465E-BD35-573F48AD9931}">
      <dgm:prSet/>
      <dgm:spPr/>
      <dgm:t>
        <a:bodyPr/>
        <a:lstStyle/>
        <a:p>
          <a:endParaRPr lang="ru-RU"/>
        </a:p>
      </dgm:t>
    </dgm:pt>
    <dgm:pt modelId="{4B336016-365A-4E71-9306-B04769C9326A}" type="sibTrans" cxnId="{E4899CA6-AC01-465E-BD35-573F48AD9931}">
      <dgm:prSet/>
      <dgm:spPr/>
      <dgm:t>
        <a:bodyPr/>
        <a:lstStyle/>
        <a:p>
          <a:endParaRPr lang="ru-RU"/>
        </a:p>
      </dgm:t>
    </dgm:pt>
    <dgm:pt modelId="{642C6F0D-B9BD-40D6-88FD-7307DA48C3E1}" type="pres">
      <dgm:prSet presAssocID="{E1965C95-7D80-45E6-BBB2-8B9FDBF6BAAE}" presName="Name0" presStyleCnt="0">
        <dgm:presLayoutVars>
          <dgm:chMax val="7"/>
          <dgm:dir/>
          <dgm:animLvl val="lvl"/>
          <dgm:resizeHandles val="exact"/>
        </dgm:presLayoutVars>
      </dgm:prSet>
      <dgm:spPr/>
    </dgm:pt>
    <dgm:pt modelId="{E9B7135B-668B-4144-A482-8687F2C07552}" type="pres">
      <dgm:prSet presAssocID="{23A46BD7-AE7E-4DE3-93FB-E4348F1A28AC}" presName="circle1" presStyleLbl="node1" presStyleIdx="0" presStyleCnt="1"/>
      <dgm:spPr>
        <a:blipFill rotWithShape="0">
          <a:blip xmlns:r="http://schemas.openxmlformats.org/officeDocument/2006/relationships" r:embed="rId1"/>
          <a:srcRect/>
          <a:stretch>
            <a:fillRect l="-21000" r="-21000"/>
          </a:stretch>
        </a:blipFill>
      </dgm:spPr>
    </dgm:pt>
    <dgm:pt modelId="{8D012547-BA90-485F-98C7-122A80AFC8D8}" type="pres">
      <dgm:prSet presAssocID="{23A46BD7-AE7E-4DE3-93FB-E4348F1A28AC}" presName="space" presStyleCnt="0"/>
      <dgm:spPr/>
    </dgm:pt>
    <dgm:pt modelId="{91DB7D50-AF90-48FC-B257-DBCDB5EB67E6}" type="pres">
      <dgm:prSet presAssocID="{23A46BD7-AE7E-4DE3-93FB-E4348F1A28AC}" presName="rect1" presStyleLbl="alignAcc1" presStyleIdx="0" presStyleCnt="1"/>
      <dgm:spPr/>
    </dgm:pt>
    <dgm:pt modelId="{84AF1D92-FD1D-45D5-96A6-7F69F786B69C}" type="pres">
      <dgm:prSet presAssocID="{23A46BD7-AE7E-4DE3-93FB-E4348F1A28AC}" presName="rect1ParTxNoCh" presStyleLbl="alignAcc1" presStyleIdx="0" presStyleCnt="1">
        <dgm:presLayoutVars>
          <dgm:chMax val="1"/>
          <dgm:bulletEnabled val="1"/>
        </dgm:presLayoutVars>
      </dgm:prSet>
      <dgm:spPr/>
    </dgm:pt>
  </dgm:ptLst>
  <dgm:cxnLst>
    <dgm:cxn modelId="{40F2B418-D7D1-401E-9CBB-AE22690D17D1}" type="presOf" srcId="{23A46BD7-AE7E-4DE3-93FB-E4348F1A28AC}" destId="{91DB7D50-AF90-48FC-B257-DBCDB5EB67E6}" srcOrd="0" destOrd="0" presId="urn:microsoft.com/office/officeart/2005/8/layout/target3"/>
    <dgm:cxn modelId="{F971C23D-2F49-4D95-809B-22D064DB75CE}" type="presOf" srcId="{23A46BD7-AE7E-4DE3-93FB-E4348F1A28AC}" destId="{84AF1D92-FD1D-45D5-96A6-7F69F786B69C}" srcOrd="1" destOrd="0" presId="urn:microsoft.com/office/officeart/2005/8/layout/target3"/>
    <dgm:cxn modelId="{2883074B-DA46-4C30-90F3-EB0AFE5BE4BF}" type="presOf" srcId="{E1965C95-7D80-45E6-BBB2-8B9FDBF6BAAE}" destId="{642C6F0D-B9BD-40D6-88FD-7307DA48C3E1}" srcOrd="0" destOrd="0" presId="urn:microsoft.com/office/officeart/2005/8/layout/target3"/>
    <dgm:cxn modelId="{E4899CA6-AC01-465E-BD35-573F48AD9931}" srcId="{E1965C95-7D80-45E6-BBB2-8B9FDBF6BAAE}" destId="{23A46BD7-AE7E-4DE3-93FB-E4348F1A28AC}" srcOrd="0" destOrd="0" parTransId="{C1014C4A-FF08-46EE-A213-8928BAC51B73}" sibTransId="{4B336016-365A-4E71-9306-B04769C9326A}"/>
    <dgm:cxn modelId="{BBC4777B-59E5-4107-A49F-E65D7B03B921}" type="presParOf" srcId="{642C6F0D-B9BD-40D6-88FD-7307DA48C3E1}" destId="{E9B7135B-668B-4144-A482-8687F2C07552}" srcOrd="0" destOrd="0" presId="urn:microsoft.com/office/officeart/2005/8/layout/target3"/>
    <dgm:cxn modelId="{67D7D295-4CA7-4395-88A4-0463E2213489}" type="presParOf" srcId="{642C6F0D-B9BD-40D6-88FD-7307DA48C3E1}" destId="{8D012547-BA90-485F-98C7-122A80AFC8D8}" srcOrd="1" destOrd="0" presId="urn:microsoft.com/office/officeart/2005/8/layout/target3"/>
    <dgm:cxn modelId="{61BA838B-D8CB-42F3-B11B-C2BD5B35BB4A}" type="presParOf" srcId="{642C6F0D-B9BD-40D6-88FD-7307DA48C3E1}" destId="{91DB7D50-AF90-48FC-B257-DBCDB5EB67E6}" srcOrd="2" destOrd="0" presId="urn:microsoft.com/office/officeart/2005/8/layout/target3"/>
    <dgm:cxn modelId="{746870CE-C41F-4287-BB2B-61D3C2626D5F}" type="presParOf" srcId="{642C6F0D-B9BD-40D6-88FD-7307DA48C3E1}" destId="{84AF1D92-FD1D-45D5-96A6-7F69F786B69C}" srcOrd="3"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016409F9-A7E5-414C-9E10-076DC03DAEF3}" type="doc">
      <dgm:prSet loTypeId="urn:microsoft.com/office/officeart/2008/layout/PictureStrips" loCatId="list" qsTypeId="urn:microsoft.com/office/officeart/2005/8/quickstyle/simple1" qsCatId="simple" csTypeId="urn:microsoft.com/office/officeart/2005/8/colors/accent1_2" csCatId="accent1" phldr="1"/>
      <dgm:spPr/>
      <dgm:t>
        <a:bodyPr/>
        <a:lstStyle/>
        <a:p>
          <a:endParaRPr lang="ru-RU"/>
        </a:p>
      </dgm:t>
    </dgm:pt>
    <dgm:pt modelId="{C1FE534A-4184-494F-A94D-9C97E739626C}">
      <dgm:prSet/>
      <dgm:spPr/>
      <dgm:t>
        <a:bodyPr/>
        <a:lstStyle/>
        <a:p>
          <a:r>
            <a:rPr lang="uz-Latn-UZ"/>
            <a:t>Vaqt o‘tishi bilan DNKning boshqa modellarini ham o‘rganish boshlandi. Masalan, Z-shaklidagi DNK modeli (Z-DNK) aniqlangan bo‘lib, u chapga burilgan spiral shaklga ega. Bu turdagi DNK odatda ma’lum biologik jarayonlarda, xususan, gen ekspressiyasining tartibga solinishida ishtirok etadi. Bundan tashqari, A-DNK va B-DNK shakllari ham mavjud bo‘lib, ular DNKning namlik va ion muhitiga qarab turlicha konfiguratsiyaga ega bo‘lishini ko‘rsatadi. A-DNK qattiqroq, zichroq spiral bo‘lsa, B-DNK odatiy sharoitdagi biologik faol shakldir</a:t>
          </a:r>
          <a:endParaRPr lang="ru-RU"/>
        </a:p>
      </dgm:t>
    </dgm:pt>
    <dgm:pt modelId="{267EA42C-B911-48E8-9DC8-A5AC064FAECC}" type="parTrans" cxnId="{CEE1B9C4-2C4B-4740-9F15-C0C00B8DB02E}">
      <dgm:prSet/>
      <dgm:spPr/>
      <dgm:t>
        <a:bodyPr/>
        <a:lstStyle/>
        <a:p>
          <a:endParaRPr lang="ru-RU"/>
        </a:p>
      </dgm:t>
    </dgm:pt>
    <dgm:pt modelId="{32E8CA0F-6692-437B-9585-E6A9E2E62922}" type="sibTrans" cxnId="{CEE1B9C4-2C4B-4740-9F15-C0C00B8DB02E}">
      <dgm:prSet/>
      <dgm:spPr/>
      <dgm:t>
        <a:bodyPr/>
        <a:lstStyle/>
        <a:p>
          <a:endParaRPr lang="ru-RU"/>
        </a:p>
      </dgm:t>
    </dgm:pt>
    <dgm:pt modelId="{3CAD3CD6-105F-41D7-9F2C-6E36C78C6351}" type="pres">
      <dgm:prSet presAssocID="{016409F9-A7E5-414C-9E10-076DC03DAEF3}" presName="Name0" presStyleCnt="0">
        <dgm:presLayoutVars>
          <dgm:dir/>
          <dgm:resizeHandles val="exact"/>
        </dgm:presLayoutVars>
      </dgm:prSet>
      <dgm:spPr/>
    </dgm:pt>
    <dgm:pt modelId="{F4BB1C62-6FA1-47E2-8C55-A229D5C7B203}" type="pres">
      <dgm:prSet presAssocID="{C1FE534A-4184-494F-A94D-9C97E739626C}" presName="composite" presStyleCnt="0"/>
      <dgm:spPr/>
    </dgm:pt>
    <dgm:pt modelId="{1986BDBC-6E09-402F-A1D4-FE92B308F9DE}" type="pres">
      <dgm:prSet presAssocID="{C1FE534A-4184-494F-A94D-9C97E739626C}" presName="rect1" presStyleLbl="trAlignAcc1" presStyleIdx="0" presStyleCnt="1" custScaleY="173336">
        <dgm:presLayoutVars>
          <dgm:bulletEnabled val="1"/>
        </dgm:presLayoutVars>
      </dgm:prSet>
      <dgm:spPr/>
    </dgm:pt>
    <dgm:pt modelId="{775611B4-C229-4BF7-95F3-FEB1136FDA45}" type="pres">
      <dgm:prSet presAssocID="{C1FE534A-4184-494F-A94D-9C97E739626C}" presName="rect2" presStyleLbl="fgImgPlace1" presStyleIdx="0" presStyleCnt="1"/>
      <dgm:spPr>
        <a:blipFill rotWithShape="1">
          <a:blip xmlns:r="http://schemas.openxmlformats.org/officeDocument/2006/relationships" r:embed="rId1"/>
          <a:srcRect/>
          <a:stretch>
            <a:fillRect l="-32000" r="-32000"/>
          </a:stretch>
        </a:blipFill>
      </dgm:spPr>
    </dgm:pt>
  </dgm:ptLst>
  <dgm:cxnLst>
    <dgm:cxn modelId="{92974119-B240-4F77-8879-2486281043D7}" type="presOf" srcId="{C1FE534A-4184-494F-A94D-9C97E739626C}" destId="{1986BDBC-6E09-402F-A1D4-FE92B308F9DE}" srcOrd="0" destOrd="0" presId="urn:microsoft.com/office/officeart/2008/layout/PictureStrips"/>
    <dgm:cxn modelId="{2F99C7B2-C40E-4187-9839-1C6FC40E4DAF}" type="presOf" srcId="{016409F9-A7E5-414C-9E10-076DC03DAEF3}" destId="{3CAD3CD6-105F-41D7-9F2C-6E36C78C6351}" srcOrd="0" destOrd="0" presId="urn:microsoft.com/office/officeart/2008/layout/PictureStrips"/>
    <dgm:cxn modelId="{CEE1B9C4-2C4B-4740-9F15-C0C00B8DB02E}" srcId="{016409F9-A7E5-414C-9E10-076DC03DAEF3}" destId="{C1FE534A-4184-494F-A94D-9C97E739626C}" srcOrd="0" destOrd="0" parTransId="{267EA42C-B911-48E8-9DC8-A5AC064FAECC}" sibTransId="{32E8CA0F-6692-437B-9585-E6A9E2E62922}"/>
    <dgm:cxn modelId="{C0F454A7-D551-4FD1-89A4-C4D89781D875}" type="presParOf" srcId="{3CAD3CD6-105F-41D7-9F2C-6E36C78C6351}" destId="{F4BB1C62-6FA1-47E2-8C55-A229D5C7B203}" srcOrd="0" destOrd="0" presId="urn:microsoft.com/office/officeart/2008/layout/PictureStrips"/>
    <dgm:cxn modelId="{39702B6B-2E11-4F79-939F-3083E536A2BD}" type="presParOf" srcId="{F4BB1C62-6FA1-47E2-8C55-A229D5C7B203}" destId="{1986BDBC-6E09-402F-A1D4-FE92B308F9DE}" srcOrd="0" destOrd="0" presId="urn:microsoft.com/office/officeart/2008/layout/PictureStrips"/>
    <dgm:cxn modelId="{824C684B-27AF-4533-857D-6589FEF9512E}" type="presParOf" srcId="{F4BB1C62-6FA1-47E2-8C55-A229D5C7B203}" destId="{775611B4-C229-4BF7-95F3-FEB1136FDA45}" srcOrd="1" destOrd="0" presId="urn:microsoft.com/office/officeart/2008/layout/PictureStrip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AEB1F154-5CE4-4B16-8F14-D505F08DB9D9}" type="doc">
      <dgm:prSet loTypeId="urn:microsoft.com/office/officeart/2005/8/layout/target3" loCatId="relationship" qsTypeId="urn:microsoft.com/office/officeart/2005/8/quickstyle/simple1" qsCatId="simple" csTypeId="urn:microsoft.com/office/officeart/2005/8/colors/accent1_2" csCatId="accent1" phldr="1"/>
      <dgm:spPr/>
      <dgm:t>
        <a:bodyPr/>
        <a:lstStyle/>
        <a:p>
          <a:endParaRPr lang="ru-RU"/>
        </a:p>
      </dgm:t>
    </dgm:pt>
    <dgm:pt modelId="{30116CBA-DB1A-4E3C-87E8-4CE99ADA3B96}">
      <dgm:prSet/>
      <dgm:spPr/>
      <dgm:t>
        <a:bodyPr/>
        <a:lstStyle/>
        <a:p>
          <a:r>
            <a:rPr lang="uz-Latn-UZ"/>
            <a:t>Xromosomalar esa DNK va maxsus oqsillardan, asosan histonlardan tashkil topgan murakkab strukturalardir. Hujayra yadrosida mavjud bo‘lgan DNK molekulasi, o‘z-o‘zidan juda uzun bo‘lgani uchun, kompakt shaklda joylashishi zarur bo‘ladi. DNK molekulasi histon oqsillariga spiral tarzda o‘ralib, nukleosoma deb ataluvchi tuzilmalarni hosil qiladi. Har bir nukleosoma taxminan 147 juft nukleotid DNK ipidan va sakkizta histon oqsilidan tashkil topgan bo‘ladi.</a:t>
          </a:r>
          <a:endParaRPr lang="ru-RU"/>
        </a:p>
      </dgm:t>
    </dgm:pt>
    <dgm:pt modelId="{512C1527-C5DA-4B3F-83DC-99D92F8199B3}" type="parTrans" cxnId="{B95DA391-A7D4-48E6-8A17-6EB461FF26B8}">
      <dgm:prSet/>
      <dgm:spPr/>
      <dgm:t>
        <a:bodyPr/>
        <a:lstStyle/>
        <a:p>
          <a:endParaRPr lang="ru-RU"/>
        </a:p>
      </dgm:t>
    </dgm:pt>
    <dgm:pt modelId="{5C9652E6-F370-4A49-B91C-6EB6A705CB68}" type="sibTrans" cxnId="{B95DA391-A7D4-48E6-8A17-6EB461FF26B8}">
      <dgm:prSet/>
      <dgm:spPr/>
      <dgm:t>
        <a:bodyPr/>
        <a:lstStyle/>
        <a:p>
          <a:endParaRPr lang="ru-RU"/>
        </a:p>
      </dgm:t>
    </dgm:pt>
    <dgm:pt modelId="{01470CD5-34B4-43B4-8469-2BA2F9D1B1AF}" type="pres">
      <dgm:prSet presAssocID="{AEB1F154-5CE4-4B16-8F14-D505F08DB9D9}" presName="Name0" presStyleCnt="0">
        <dgm:presLayoutVars>
          <dgm:chMax val="7"/>
          <dgm:dir/>
          <dgm:animLvl val="lvl"/>
          <dgm:resizeHandles val="exact"/>
        </dgm:presLayoutVars>
      </dgm:prSet>
      <dgm:spPr/>
    </dgm:pt>
    <dgm:pt modelId="{88BDAFA0-5A42-4558-A8A3-82541CC114A2}" type="pres">
      <dgm:prSet presAssocID="{30116CBA-DB1A-4E3C-87E8-4CE99ADA3B96}" presName="circle1" presStyleLbl="node1" presStyleIdx="0" presStyleCnt="1"/>
      <dgm:spPr>
        <a:blipFill rotWithShape="0">
          <a:blip xmlns:r="http://schemas.openxmlformats.org/officeDocument/2006/relationships" r:embed="rId1"/>
          <a:srcRect/>
          <a:stretch>
            <a:fillRect l="-21000" r="-21000"/>
          </a:stretch>
        </a:blipFill>
      </dgm:spPr>
    </dgm:pt>
    <dgm:pt modelId="{DA74EBF1-59A8-49DF-9588-7BC0CB221954}" type="pres">
      <dgm:prSet presAssocID="{30116CBA-DB1A-4E3C-87E8-4CE99ADA3B96}" presName="space" presStyleCnt="0"/>
      <dgm:spPr/>
    </dgm:pt>
    <dgm:pt modelId="{0CBA1EA8-1973-4A60-B258-12B34A6701E3}" type="pres">
      <dgm:prSet presAssocID="{30116CBA-DB1A-4E3C-87E8-4CE99ADA3B96}" presName="rect1" presStyleLbl="alignAcc1" presStyleIdx="0" presStyleCnt="1"/>
      <dgm:spPr/>
    </dgm:pt>
    <dgm:pt modelId="{F23D8D78-65A6-4D20-9A5D-C6C0D29B8605}" type="pres">
      <dgm:prSet presAssocID="{30116CBA-DB1A-4E3C-87E8-4CE99ADA3B96}" presName="rect1ParTxNoCh" presStyleLbl="alignAcc1" presStyleIdx="0" presStyleCnt="1">
        <dgm:presLayoutVars>
          <dgm:chMax val="1"/>
          <dgm:bulletEnabled val="1"/>
        </dgm:presLayoutVars>
      </dgm:prSet>
      <dgm:spPr/>
    </dgm:pt>
  </dgm:ptLst>
  <dgm:cxnLst>
    <dgm:cxn modelId="{B0E68351-A639-48AC-8153-05C2FEEE766E}" type="presOf" srcId="{AEB1F154-5CE4-4B16-8F14-D505F08DB9D9}" destId="{01470CD5-34B4-43B4-8469-2BA2F9D1B1AF}" srcOrd="0" destOrd="0" presId="urn:microsoft.com/office/officeart/2005/8/layout/target3"/>
    <dgm:cxn modelId="{B95DA391-A7D4-48E6-8A17-6EB461FF26B8}" srcId="{AEB1F154-5CE4-4B16-8F14-D505F08DB9D9}" destId="{30116CBA-DB1A-4E3C-87E8-4CE99ADA3B96}" srcOrd="0" destOrd="0" parTransId="{512C1527-C5DA-4B3F-83DC-99D92F8199B3}" sibTransId="{5C9652E6-F370-4A49-B91C-6EB6A705CB68}"/>
    <dgm:cxn modelId="{908F6BA7-BF1D-4C39-9D03-0C917A7B6822}" type="presOf" srcId="{30116CBA-DB1A-4E3C-87E8-4CE99ADA3B96}" destId="{0CBA1EA8-1973-4A60-B258-12B34A6701E3}" srcOrd="0" destOrd="0" presId="urn:microsoft.com/office/officeart/2005/8/layout/target3"/>
    <dgm:cxn modelId="{085102F7-AD26-4B2D-923F-43D6D3AB8C83}" type="presOf" srcId="{30116CBA-DB1A-4E3C-87E8-4CE99ADA3B96}" destId="{F23D8D78-65A6-4D20-9A5D-C6C0D29B8605}" srcOrd="1" destOrd="0" presId="urn:microsoft.com/office/officeart/2005/8/layout/target3"/>
    <dgm:cxn modelId="{F1458CB1-94D9-4382-9A30-D6A4AFE8B0D8}" type="presParOf" srcId="{01470CD5-34B4-43B4-8469-2BA2F9D1B1AF}" destId="{88BDAFA0-5A42-4558-A8A3-82541CC114A2}" srcOrd="0" destOrd="0" presId="urn:microsoft.com/office/officeart/2005/8/layout/target3"/>
    <dgm:cxn modelId="{562C8E38-BBCA-461A-875B-CFD85290A64A}" type="presParOf" srcId="{01470CD5-34B4-43B4-8469-2BA2F9D1B1AF}" destId="{DA74EBF1-59A8-49DF-9588-7BC0CB221954}" srcOrd="1" destOrd="0" presId="urn:microsoft.com/office/officeart/2005/8/layout/target3"/>
    <dgm:cxn modelId="{F7CBD808-235B-4EF2-915E-79FD47AD9381}" type="presParOf" srcId="{01470CD5-34B4-43B4-8469-2BA2F9D1B1AF}" destId="{0CBA1EA8-1973-4A60-B258-12B34A6701E3}" srcOrd="2" destOrd="0" presId="urn:microsoft.com/office/officeart/2005/8/layout/target3"/>
    <dgm:cxn modelId="{88C817D0-39C8-4EF3-B381-2DBF36DE8E14}" type="presParOf" srcId="{01470CD5-34B4-43B4-8469-2BA2F9D1B1AF}" destId="{F23D8D78-65A6-4D20-9A5D-C6C0D29B8605}" srcOrd="3"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F3B7491C-13CB-4FD1-87E5-2A9E3C46BC31}"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ru-RU"/>
        </a:p>
      </dgm:t>
    </dgm:pt>
    <dgm:pt modelId="{5FA73C76-607C-43C8-B841-8000A15D4BF7}">
      <dgm:prSet/>
      <dgm:spPr/>
      <dgm:t>
        <a:bodyPr/>
        <a:lstStyle/>
        <a:p>
          <a:r>
            <a:rPr lang="uz-Latn-UZ"/>
            <a:t>Nukleosomalar bir-biriga ulanib, zichroq struktura — xromatin iplarini hosil qiladi. Xromatin iplar esa keyingi darajada spiral o‘ralib, yuqori darajadagi strukturaviy shakllarga ega bo‘ladi va hujayra bo‘linish jarayonida xromosomalarni shakllantiradi. Xromosomaning asosiy qismlari — sentromera, telomera va qo‘shimcha strukturalar har biri o‘zining alohida funksional vazifasini bajaradi. Sentromera hujayra bo‘linishida xromosomalarni to‘g‘ri taqsimlash uchun kerak bo‘lsa, telomera xromosomaning uch qismini himoya qiladi va replikatsiya jarayonida DNK qisqarishining oldini oladi.</a:t>
          </a:r>
          <a:endParaRPr lang="ru-RU"/>
        </a:p>
      </dgm:t>
    </dgm:pt>
    <dgm:pt modelId="{7E151897-D5B0-43EE-BF1A-20582C636505}" type="parTrans" cxnId="{38A93B21-6A2A-4E62-AC11-AFD0DB9A3CCF}">
      <dgm:prSet/>
      <dgm:spPr/>
      <dgm:t>
        <a:bodyPr/>
        <a:lstStyle/>
        <a:p>
          <a:endParaRPr lang="ru-RU"/>
        </a:p>
      </dgm:t>
    </dgm:pt>
    <dgm:pt modelId="{D9BABAB1-2F7C-4EDE-ADE0-DFEFD66FE735}" type="sibTrans" cxnId="{38A93B21-6A2A-4E62-AC11-AFD0DB9A3CCF}">
      <dgm:prSet/>
      <dgm:spPr/>
      <dgm:t>
        <a:bodyPr/>
        <a:lstStyle/>
        <a:p>
          <a:endParaRPr lang="ru-RU"/>
        </a:p>
      </dgm:t>
    </dgm:pt>
    <dgm:pt modelId="{C93AC1D6-6023-419A-8919-0B30EBE9C2D0}" type="pres">
      <dgm:prSet presAssocID="{F3B7491C-13CB-4FD1-87E5-2A9E3C46BC31}" presName="linear" presStyleCnt="0">
        <dgm:presLayoutVars>
          <dgm:animLvl val="lvl"/>
          <dgm:resizeHandles val="exact"/>
        </dgm:presLayoutVars>
      </dgm:prSet>
      <dgm:spPr/>
    </dgm:pt>
    <dgm:pt modelId="{B24331DF-7CD4-40D8-AC2E-6F9F76401DD7}" type="pres">
      <dgm:prSet presAssocID="{5FA73C76-607C-43C8-B841-8000A15D4BF7}" presName="parentText" presStyleLbl="node1" presStyleIdx="0" presStyleCnt="1">
        <dgm:presLayoutVars>
          <dgm:chMax val="0"/>
          <dgm:bulletEnabled val="1"/>
        </dgm:presLayoutVars>
      </dgm:prSet>
      <dgm:spPr/>
    </dgm:pt>
  </dgm:ptLst>
  <dgm:cxnLst>
    <dgm:cxn modelId="{3A9EAB12-CDD0-4AB1-8677-A6208C9E3B89}" type="presOf" srcId="{5FA73C76-607C-43C8-B841-8000A15D4BF7}" destId="{B24331DF-7CD4-40D8-AC2E-6F9F76401DD7}" srcOrd="0" destOrd="0" presId="urn:microsoft.com/office/officeart/2005/8/layout/vList2"/>
    <dgm:cxn modelId="{38A93B21-6A2A-4E62-AC11-AFD0DB9A3CCF}" srcId="{F3B7491C-13CB-4FD1-87E5-2A9E3C46BC31}" destId="{5FA73C76-607C-43C8-B841-8000A15D4BF7}" srcOrd="0" destOrd="0" parTransId="{7E151897-D5B0-43EE-BF1A-20582C636505}" sibTransId="{D9BABAB1-2F7C-4EDE-ADE0-DFEFD66FE735}"/>
    <dgm:cxn modelId="{5CF854F3-5E08-44C9-84F7-288518AE6BD0}" type="presOf" srcId="{F3B7491C-13CB-4FD1-87E5-2A9E3C46BC31}" destId="{C93AC1D6-6023-419A-8919-0B30EBE9C2D0}" srcOrd="0" destOrd="0" presId="urn:microsoft.com/office/officeart/2005/8/layout/vList2"/>
    <dgm:cxn modelId="{596E94DD-05A5-4EE5-8353-280B5276744D}" type="presParOf" srcId="{C93AC1D6-6023-419A-8919-0B30EBE9C2D0}" destId="{B24331DF-7CD4-40D8-AC2E-6F9F76401DD7}"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62CD6C3B-D74A-4F13-8CF2-8B1B69129FC6}" type="doc">
      <dgm:prSet loTypeId="urn:microsoft.com/office/officeart/2005/8/layout/target3" loCatId="relationship" qsTypeId="urn:microsoft.com/office/officeart/2005/8/quickstyle/simple1" qsCatId="simple" csTypeId="urn:microsoft.com/office/officeart/2005/8/colors/accent1_2" csCatId="accent1" phldr="1"/>
      <dgm:spPr/>
      <dgm:t>
        <a:bodyPr/>
        <a:lstStyle/>
        <a:p>
          <a:endParaRPr lang="ru-RU"/>
        </a:p>
      </dgm:t>
    </dgm:pt>
    <dgm:pt modelId="{19B7C0DC-750E-479D-941C-7C3206733C67}">
      <dgm:prSet/>
      <dgm:spPr/>
      <dgm:t>
        <a:bodyPr/>
        <a:lstStyle/>
        <a:p>
          <a:r>
            <a:rPr lang="uz-Latn-UZ"/>
            <a:t>Zamonaviy tadqiqotlar shuni ko‘rsatdiki, xromosomalar hujayra yadrosida tasodifiy joylashmagan. Har bir xromosoma yadro ichida o‘ziga xos joyni egallaydi va bu joylashuv gen ekspressiyasiga va genom barqarorligiga ta’sir ko‘rsatadi. 3D genomika texnologiyalari yordamida butun genomning fazoviy tashkil topishi o‘rganilmoqda. Aniqlanishicha, xromosoma ichida TAD (Topologically Associating Domains) deb ataluvchi mintaqalar mavjud bo‘lib, ular ichida DNK qismlari bir-biri bilan faol aloqada bo‘ladi.Shuningdek, DNK va xromosoma strukturalarining dinamik tabiati ham isbotlangan. Masalan, hujayra siklining turli bosqichlarida xromatin zichligi va tuzilishi o‘zgarib turadi, bu esa genetik axborotning faoliyatini, genlarning ochilishi va yopilishini nazorat qiladi.</a:t>
          </a:r>
          <a:endParaRPr lang="ru-RU"/>
        </a:p>
      </dgm:t>
    </dgm:pt>
    <dgm:pt modelId="{77587B75-3F36-4E69-826E-A04FF6E3DFFF}" type="parTrans" cxnId="{F6918A10-640F-4DE7-9837-EF816CE60F73}">
      <dgm:prSet/>
      <dgm:spPr/>
      <dgm:t>
        <a:bodyPr/>
        <a:lstStyle/>
        <a:p>
          <a:endParaRPr lang="ru-RU"/>
        </a:p>
      </dgm:t>
    </dgm:pt>
    <dgm:pt modelId="{CBA011D0-7879-44CD-B188-97CD2CF2099A}" type="sibTrans" cxnId="{F6918A10-640F-4DE7-9837-EF816CE60F73}">
      <dgm:prSet/>
      <dgm:spPr/>
      <dgm:t>
        <a:bodyPr/>
        <a:lstStyle/>
        <a:p>
          <a:endParaRPr lang="ru-RU"/>
        </a:p>
      </dgm:t>
    </dgm:pt>
    <dgm:pt modelId="{81AF80C3-458A-4ADA-B33F-8869B0E10195}" type="pres">
      <dgm:prSet presAssocID="{62CD6C3B-D74A-4F13-8CF2-8B1B69129FC6}" presName="Name0" presStyleCnt="0">
        <dgm:presLayoutVars>
          <dgm:chMax val="7"/>
          <dgm:dir/>
          <dgm:animLvl val="lvl"/>
          <dgm:resizeHandles val="exact"/>
        </dgm:presLayoutVars>
      </dgm:prSet>
      <dgm:spPr/>
    </dgm:pt>
    <dgm:pt modelId="{BA17029C-D045-4A0B-8719-1E323CCD09B1}" type="pres">
      <dgm:prSet presAssocID="{19B7C0DC-750E-479D-941C-7C3206733C67}" presName="circle1" presStyleLbl="node1" presStyleIdx="0" presStyleCnt="1"/>
      <dgm:spPr>
        <a:blipFill rotWithShape="0">
          <a:blip xmlns:r="http://schemas.openxmlformats.org/officeDocument/2006/relationships" r:embed="rId1"/>
          <a:srcRect/>
          <a:stretch>
            <a:fillRect l="-39000" r="-39000"/>
          </a:stretch>
        </a:blipFill>
      </dgm:spPr>
    </dgm:pt>
    <dgm:pt modelId="{650A9D98-F529-452C-8431-300D4279AAD3}" type="pres">
      <dgm:prSet presAssocID="{19B7C0DC-750E-479D-941C-7C3206733C67}" presName="space" presStyleCnt="0"/>
      <dgm:spPr/>
    </dgm:pt>
    <dgm:pt modelId="{8C0C35A1-5EE9-47F0-9B1E-A451654F0BF7}" type="pres">
      <dgm:prSet presAssocID="{19B7C0DC-750E-479D-941C-7C3206733C67}" presName="rect1" presStyleLbl="alignAcc1" presStyleIdx="0" presStyleCnt="1"/>
      <dgm:spPr/>
    </dgm:pt>
    <dgm:pt modelId="{75EA6B2C-5B50-48F8-8E30-531081726D39}" type="pres">
      <dgm:prSet presAssocID="{19B7C0DC-750E-479D-941C-7C3206733C67}" presName="rect1ParTxNoCh" presStyleLbl="alignAcc1" presStyleIdx="0" presStyleCnt="1">
        <dgm:presLayoutVars>
          <dgm:chMax val="1"/>
          <dgm:bulletEnabled val="1"/>
        </dgm:presLayoutVars>
      </dgm:prSet>
      <dgm:spPr/>
    </dgm:pt>
  </dgm:ptLst>
  <dgm:cxnLst>
    <dgm:cxn modelId="{F6918A10-640F-4DE7-9837-EF816CE60F73}" srcId="{62CD6C3B-D74A-4F13-8CF2-8B1B69129FC6}" destId="{19B7C0DC-750E-479D-941C-7C3206733C67}" srcOrd="0" destOrd="0" parTransId="{77587B75-3F36-4E69-826E-A04FF6E3DFFF}" sibTransId="{CBA011D0-7879-44CD-B188-97CD2CF2099A}"/>
    <dgm:cxn modelId="{958DD01A-D271-4172-8E48-4479094EA4E5}" type="presOf" srcId="{19B7C0DC-750E-479D-941C-7C3206733C67}" destId="{8C0C35A1-5EE9-47F0-9B1E-A451654F0BF7}" srcOrd="0" destOrd="0" presId="urn:microsoft.com/office/officeart/2005/8/layout/target3"/>
    <dgm:cxn modelId="{88DEC3A2-26A5-4726-ACB5-FA7A02FA07FE}" type="presOf" srcId="{62CD6C3B-D74A-4F13-8CF2-8B1B69129FC6}" destId="{81AF80C3-458A-4ADA-B33F-8869B0E10195}" srcOrd="0" destOrd="0" presId="urn:microsoft.com/office/officeart/2005/8/layout/target3"/>
    <dgm:cxn modelId="{B2151AD2-26B6-47C8-B9B9-7E1BA7C033F3}" type="presOf" srcId="{19B7C0DC-750E-479D-941C-7C3206733C67}" destId="{75EA6B2C-5B50-48F8-8E30-531081726D39}" srcOrd="1" destOrd="0" presId="urn:microsoft.com/office/officeart/2005/8/layout/target3"/>
    <dgm:cxn modelId="{0A5419ED-A9F5-4B56-8302-7E92DBB43BD7}" type="presParOf" srcId="{81AF80C3-458A-4ADA-B33F-8869B0E10195}" destId="{BA17029C-D045-4A0B-8719-1E323CCD09B1}" srcOrd="0" destOrd="0" presId="urn:microsoft.com/office/officeart/2005/8/layout/target3"/>
    <dgm:cxn modelId="{F324E6EE-DEC4-48AB-824A-179642ECDEB3}" type="presParOf" srcId="{81AF80C3-458A-4ADA-B33F-8869B0E10195}" destId="{650A9D98-F529-452C-8431-300D4279AAD3}" srcOrd="1" destOrd="0" presId="urn:microsoft.com/office/officeart/2005/8/layout/target3"/>
    <dgm:cxn modelId="{067334AC-460E-4E62-A6A2-924140B65D6C}" type="presParOf" srcId="{81AF80C3-458A-4ADA-B33F-8869B0E10195}" destId="{8C0C35A1-5EE9-47F0-9B1E-A451654F0BF7}" srcOrd="2" destOrd="0" presId="urn:microsoft.com/office/officeart/2005/8/layout/target3"/>
    <dgm:cxn modelId="{345448F9-AB0C-4491-B86C-F694F0C74F3D}" type="presParOf" srcId="{81AF80C3-458A-4ADA-B33F-8869B0E10195}" destId="{75EA6B2C-5B50-48F8-8E30-531081726D39}" srcOrd="3"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F50CCC97-917B-4C78-A099-E5AB3AF1C411}"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ru-RU"/>
        </a:p>
      </dgm:t>
    </dgm:pt>
    <dgm:pt modelId="{24870AC9-7E51-44A9-936C-ACD1783B22B0}">
      <dgm:prSet/>
      <dgm:spPr/>
      <dgm:t>
        <a:bodyPr/>
        <a:lstStyle/>
        <a:p>
          <a:r>
            <a:rPr lang="uz-Latn-UZ"/>
            <a:t>Xulosa qilib aytganda, gen, genom, DNK va xromosoma strukturalarini o‘rganish orqali organizmlarning rivojlanishi, moslashuvi, irsiy kasalliklarning kelib chiqishi va ularni davolash imkoniyatlari yanada chuqurroq anglab olinmoqda. Zamonaviy biologiya va genetika fani oldida turgan ko‘plab dolzarb muammolarni hal qilish aynan molekulyar darajadagi mazkur strukturalarning mukammal o‘rganilishiga bog‘liq. Kelgusida genetik tadqiqotlar, bioinformatika, sun’iy intellekt yordamida genom tahlili kabi texnologiyalar bilan uyg‘unlashgan holda, yanada keng qamrovli ilmiy natijalarga erishilishi kutilmoqda.</a:t>
          </a:r>
          <a:endParaRPr lang="ru-RU"/>
        </a:p>
      </dgm:t>
    </dgm:pt>
    <dgm:pt modelId="{159487E1-FD09-4A80-8AD0-A0DDFABA6994}" type="parTrans" cxnId="{C6417C94-7153-475C-A491-C1A7BE91E625}">
      <dgm:prSet/>
      <dgm:spPr/>
      <dgm:t>
        <a:bodyPr/>
        <a:lstStyle/>
        <a:p>
          <a:endParaRPr lang="ru-RU"/>
        </a:p>
      </dgm:t>
    </dgm:pt>
    <dgm:pt modelId="{3EC5630B-AD9B-412C-B004-EF0589D10ED5}" type="sibTrans" cxnId="{C6417C94-7153-475C-A491-C1A7BE91E625}">
      <dgm:prSet/>
      <dgm:spPr/>
      <dgm:t>
        <a:bodyPr/>
        <a:lstStyle/>
        <a:p>
          <a:endParaRPr lang="ru-RU"/>
        </a:p>
      </dgm:t>
    </dgm:pt>
    <dgm:pt modelId="{EC604EA5-EB15-45BE-A218-116F7B3566BB}" type="pres">
      <dgm:prSet presAssocID="{F50CCC97-917B-4C78-A099-E5AB3AF1C411}" presName="linear" presStyleCnt="0">
        <dgm:presLayoutVars>
          <dgm:animLvl val="lvl"/>
          <dgm:resizeHandles val="exact"/>
        </dgm:presLayoutVars>
      </dgm:prSet>
      <dgm:spPr/>
    </dgm:pt>
    <dgm:pt modelId="{9DB6817C-0FCF-40A1-AFB7-C8ED711042A3}" type="pres">
      <dgm:prSet presAssocID="{24870AC9-7E51-44A9-936C-ACD1783B22B0}" presName="parentText" presStyleLbl="node1" presStyleIdx="0" presStyleCnt="1">
        <dgm:presLayoutVars>
          <dgm:chMax val="0"/>
          <dgm:bulletEnabled val="1"/>
        </dgm:presLayoutVars>
      </dgm:prSet>
      <dgm:spPr/>
    </dgm:pt>
  </dgm:ptLst>
  <dgm:cxnLst>
    <dgm:cxn modelId="{19034A14-C8B4-4D8E-A40F-AA1DEA777426}" type="presOf" srcId="{F50CCC97-917B-4C78-A099-E5AB3AF1C411}" destId="{EC604EA5-EB15-45BE-A218-116F7B3566BB}" srcOrd="0" destOrd="0" presId="urn:microsoft.com/office/officeart/2005/8/layout/vList2"/>
    <dgm:cxn modelId="{C6417C94-7153-475C-A491-C1A7BE91E625}" srcId="{F50CCC97-917B-4C78-A099-E5AB3AF1C411}" destId="{24870AC9-7E51-44A9-936C-ACD1783B22B0}" srcOrd="0" destOrd="0" parTransId="{159487E1-FD09-4A80-8AD0-A0DDFABA6994}" sibTransId="{3EC5630B-AD9B-412C-B004-EF0589D10ED5}"/>
    <dgm:cxn modelId="{FD7120AC-644F-4B31-A2FF-386CB9F3AD4F}" type="presOf" srcId="{24870AC9-7E51-44A9-936C-ACD1783B22B0}" destId="{9DB6817C-0FCF-40A1-AFB7-C8ED711042A3}" srcOrd="0" destOrd="0" presId="urn:microsoft.com/office/officeart/2005/8/layout/vList2"/>
    <dgm:cxn modelId="{01F1AB77-2046-4B79-99C5-C2FE0062A643}" type="presParOf" srcId="{EC604EA5-EB15-45BE-A218-116F7B3566BB}" destId="{9DB6817C-0FCF-40A1-AFB7-C8ED711042A3}"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D9DDC9E-4643-4F3C-90FA-3329A231FEA2}" type="doc">
      <dgm:prSet loTypeId="urn:microsoft.com/office/officeart/2005/8/layout/target3" loCatId="relationship" qsTypeId="urn:microsoft.com/office/officeart/2005/8/quickstyle/simple1" qsCatId="simple" csTypeId="urn:microsoft.com/office/officeart/2005/8/colors/accent1_2" csCatId="accent1" phldr="1"/>
      <dgm:spPr/>
      <dgm:t>
        <a:bodyPr/>
        <a:lstStyle/>
        <a:p>
          <a:endParaRPr lang="ru-RU"/>
        </a:p>
      </dgm:t>
    </dgm:pt>
    <dgm:pt modelId="{BC980006-298D-40AB-A876-04863D835B0C}">
      <dgm:prSet/>
      <dgm:spPr/>
      <dgm:t>
        <a:bodyPr/>
        <a:lstStyle/>
        <a:p>
          <a:r>
            <a:rPr lang="uz-Latn-UZ"/>
            <a:t>Reja:</a:t>
          </a:r>
          <a:endParaRPr lang="ru-RU"/>
        </a:p>
      </dgm:t>
    </dgm:pt>
    <dgm:pt modelId="{93582AA7-ABBC-4D4B-A34A-3C9177A9476B}" type="parTrans" cxnId="{06569BE0-CA13-4641-BF2F-2C842ABA967E}">
      <dgm:prSet/>
      <dgm:spPr/>
      <dgm:t>
        <a:bodyPr/>
        <a:lstStyle/>
        <a:p>
          <a:endParaRPr lang="ru-RU"/>
        </a:p>
      </dgm:t>
    </dgm:pt>
    <dgm:pt modelId="{FCA6B57F-9DE8-409E-9253-443A8379C34A}" type="sibTrans" cxnId="{06569BE0-CA13-4641-BF2F-2C842ABA967E}">
      <dgm:prSet/>
      <dgm:spPr/>
      <dgm:t>
        <a:bodyPr/>
        <a:lstStyle/>
        <a:p>
          <a:endParaRPr lang="ru-RU"/>
        </a:p>
      </dgm:t>
    </dgm:pt>
    <dgm:pt modelId="{35997AE5-B4FA-456E-8BE9-94AD9F173756}" type="pres">
      <dgm:prSet presAssocID="{FD9DDC9E-4643-4F3C-90FA-3329A231FEA2}" presName="Name0" presStyleCnt="0">
        <dgm:presLayoutVars>
          <dgm:chMax val="7"/>
          <dgm:dir/>
          <dgm:animLvl val="lvl"/>
          <dgm:resizeHandles val="exact"/>
        </dgm:presLayoutVars>
      </dgm:prSet>
      <dgm:spPr/>
    </dgm:pt>
    <dgm:pt modelId="{DE685B8F-DC02-4ECC-B14F-994B2795F8BA}" type="pres">
      <dgm:prSet presAssocID="{BC980006-298D-40AB-A876-04863D835B0C}" presName="circle1" presStyleLbl="node1" presStyleIdx="0" presStyleCnt="1"/>
      <dgm:spPr>
        <a:blipFill rotWithShape="0">
          <a:blip xmlns:r="http://schemas.openxmlformats.org/officeDocument/2006/relationships" r:embed="rId1"/>
          <a:srcRect/>
          <a:stretch>
            <a:fillRect l="-26000" r="-26000"/>
          </a:stretch>
        </a:blipFill>
      </dgm:spPr>
    </dgm:pt>
    <dgm:pt modelId="{CBDF9CC0-941E-4274-BFFB-D83DD293CC3F}" type="pres">
      <dgm:prSet presAssocID="{BC980006-298D-40AB-A876-04863D835B0C}" presName="space" presStyleCnt="0"/>
      <dgm:spPr/>
    </dgm:pt>
    <dgm:pt modelId="{190637FD-25EB-4323-B8D1-890E70D72F63}" type="pres">
      <dgm:prSet presAssocID="{BC980006-298D-40AB-A876-04863D835B0C}" presName="rect1" presStyleLbl="alignAcc1" presStyleIdx="0" presStyleCnt="1"/>
      <dgm:spPr/>
    </dgm:pt>
    <dgm:pt modelId="{6EA9F82C-F150-490D-BE8E-49C05D36BA93}" type="pres">
      <dgm:prSet presAssocID="{BC980006-298D-40AB-A876-04863D835B0C}" presName="rect1ParTxNoCh" presStyleLbl="alignAcc1" presStyleIdx="0" presStyleCnt="1">
        <dgm:presLayoutVars>
          <dgm:chMax val="1"/>
          <dgm:bulletEnabled val="1"/>
        </dgm:presLayoutVars>
      </dgm:prSet>
      <dgm:spPr/>
    </dgm:pt>
  </dgm:ptLst>
  <dgm:cxnLst>
    <dgm:cxn modelId="{929C6724-5E08-4244-9151-F09C8D22A61D}" type="presOf" srcId="{BC980006-298D-40AB-A876-04863D835B0C}" destId="{190637FD-25EB-4323-B8D1-890E70D72F63}" srcOrd="0" destOrd="0" presId="urn:microsoft.com/office/officeart/2005/8/layout/target3"/>
    <dgm:cxn modelId="{39F00271-5DF1-40ED-B499-A9EB64EFB241}" type="presOf" srcId="{BC980006-298D-40AB-A876-04863D835B0C}" destId="{6EA9F82C-F150-490D-BE8E-49C05D36BA93}" srcOrd="1" destOrd="0" presId="urn:microsoft.com/office/officeart/2005/8/layout/target3"/>
    <dgm:cxn modelId="{8FD037C3-6A82-4731-9E14-F90B79C240D1}" type="presOf" srcId="{FD9DDC9E-4643-4F3C-90FA-3329A231FEA2}" destId="{35997AE5-B4FA-456E-8BE9-94AD9F173756}" srcOrd="0" destOrd="0" presId="urn:microsoft.com/office/officeart/2005/8/layout/target3"/>
    <dgm:cxn modelId="{06569BE0-CA13-4641-BF2F-2C842ABA967E}" srcId="{FD9DDC9E-4643-4F3C-90FA-3329A231FEA2}" destId="{BC980006-298D-40AB-A876-04863D835B0C}" srcOrd="0" destOrd="0" parTransId="{93582AA7-ABBC-4D4B-A34A-3C9177A9476B}" sibTransId="{FCA6B57F-9DE8-409E-9253-443A8379C34A}"/>
    <dgm:cxn modelId="{133896AC-17E3-4451-BB48-1DD544723F63}" type="presParOf" srcId="{35997AE5-B4FA-456E-8BE9-94AD9F173756}" destId="{DE685B8F-DC02-4ECC-B14F-994B2795F8BA}" srcOrd="0" destOrd="0" presId="urn:microsoft.com/office/officeart/2005/8/layout/target3"/>
    <dgm:cxn modelId="{D60D82C6-8DBB-423E-81C4-07A530DD4226}" type="presParOf" srcId="{35997AE5-B4FA-456E-8BE9-94AD9F173756}" destId="{CBDF9CC0-941E-4274-BFFB-D83DD293CC3F}" srcOrd="1" destOrd="0" presId="urn:microsoft.com/office/officeart/2005/8/layout/target3"/>
    <dgm:cxn modelId="{023DB58C-37EA-423F-B171-291AEB2119FD}" type="presParOf" srcId="{35997AE5-B4FA-456E-8BE9-94AD9F173756}" destId="{190637FD-25EB-4323-B8D1-890E70D72F63}" srcOrd="2" destOrd="0" presId="urn:microsoft.com/office/officeart/2005/8/layout/target3"/>
    <dgm:cxn modelId="{AC9BD4F8-BC5B-477B-ACC4-5080CD22F03F}" type="presParOf" srcId="{35997AE5-B4FA-456E-8BE9-94AD9F173756}" destId="{6EA9F82C-F150-490D-BE8E-49C05D36BA93}" srcOrd="3"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4986BDA-77F7-4993-9E61-B429075EF270}"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ru-RU"/>
        </a:p>
      </dgm:t>
    </dgm:pt>
    <dgm:pt modelId="{309F74A9-91CC-4A0A-BC49-E731570CC2FD}">
      <dgm:prSet/>
      <dgm:spPr/>
      <dgm:t>
        <a:bodyPr/>
        <a:lstStyle/>
        <a:p>
          <a:r>
            <a:rPr lang="uz-Latn-UZ"/>
            <a:t>Kirish</a:t>
          </a:r>
          <a:endParaRPr lang="ru-RU"/>
        </a:p>
      </dgm:t>
    </dgm:pt>
    <dgm:pt modelId="{75852278-0049-44E6-B466-CCAA4CE3A52C}" type="parTrans" cxnId="{6B718452-556C-4D84-96AA-ABE92512D5A0}">
      <dgm:prSet/>
      <dgm:spPr/>
      <dgm:t>
        <a:bodyPr/>
        <a:lstStyle/>
        <a:p>
          <a:endParaRPr lang="ru-RU"/>
        </a:p>
      </dgm:t>
    </dgm:pt>
    <dgm:pt modelId="{61C5C1DC-1BC3-46D5-A979-71963C3D4C6D}" type="sibTrans" cxnId="{6B718452-556C-4D84-96AA-ABE92512D5A0}">
      <dgm:prSet/>
      <dgm:spPr/>
      <dgm:t>
        <a:bodyPr/>
        <a:lstStyle/>
        <a:p>
          <a:endParaRPr lang="ru-RU"/>
        </a:p>
      </dgm:t>
    </dgm:pt>
    <dgm:pt modelId="{C5E76E16-24FC-4527-9444-E7675A13304D}">
      <dgm:prSet/>
      <dgm:spPr/>
      <dgm:t>
        <a:bodyPr/>
        <a:lstStyle/>
        <a:p>
          <a:r>
            <a:rPr lang="uz-Latn-UZ" dirty="0"/>
            <a:t>Gen va genomning tuzilishi asoslari</a:t>
          </a:r>
          <a:endParaRPr lang="ru-RU" dirty="0"/>
        </a:p>
      </dgm:t>
    </dgm:pt>
    <dgm:pt modelId="{3EB05DF2-8A19-4E53-AB12-912A0730B2A2}" type="parTrans" cxnId="{5CBAC655-2F94-4284-AC48-35EF4186A5E0}">
      <dgm:prSet/>
      <dgm:spPr/>
      <dgm:t>
        <a:bodyPr/>
        <a:lstStyle/>
        <a:p>
          <a:endParaRPr lang="ru-RU"/>
        </a:p>
      </dgm:t>
    </dgm:pt>
    <dgm:pt modelId="{784E92D8-150E-40EB-8B6F-9E4FF04129F4}" type="sibTrans" cxnId="{5CBAC655-2F94-4284-AC48-35EF4186A5E0}">
      <dgm:prSet/>
      <dgm:spPr/>
      <dgm:t>
        <a:bodyPr/>
        <a:lstStyle/>
        <a:p>
          <a:endParaRPr lang="ru-RU"/>
        </a:p>
      </dgm:t>
    </dgm:pt>
    <dgm:pt modelId="{B3304D3D-EA59-47C6-B952-F44327F44A08}">
      <dgm:prSet/>
      <dgm:spPr/>
      <dgm:t>
        <a:bodyPr/>
        <a:lstStyle/>
        <a:p>
          <a:r>
            <a:rPr lang="uz-Latn-UZ" dirty="0"/>
            <a:t>Dnk va xromosoma modellari</a:t>
          </a:r>
          <a:endParaRPr lang="ru-RU" dirty="0"/>
        </a:p>
      </dgm:t>
    </dgm:pt>
    <dgm:pt modelId="{3DD14448-7197-486E-B51D-515F531F01B0}" type="parTrans" cxnId="{82CFC356-7CF3-4B7C-ADC8-0CAAF741125D}">
      <dgm:prSet/>
      <dgm:spPr/>
      <dgm:t>
        <a:bodyPr/>
        <a:lstStyle/>
        <a:p>
          <a:endParaRPr lang="ru-RU"/>
        </a:p>
      </dgm:t>
    </dgm:pt>
    <dgm:pt modelId="{646A56D9-9451-46B7-B99A-C3D0E927C7F3}" type="sibTrans" cxnId="{82CFC356-7CF3-4B7C-ADC8-0CAAF741125D}">
      <dgm:prSet/>
      <dgm:spPr/>
      <dgm:t>
        <a:bodyPr/>
        <a:lstStyle/>
        <a:p>
          <a:endParaRPr lang="ru-RU"/>
        </a:p>
      </dgm:t>
    </dgm:pt>
    <dgm:pt modelId="{003C870B-9F97-4AB6-8C9C-3B5268FDDD97}">
      <dgm:prSet/>
      <dgm:spPr/>
      <dgm:t>
        <a:bodyPr/>
        <a:lstStyle/>
        <a:p>
          <a:r>
            <a:rPr lang="uz-Latn-UZ"/>
            <a:t>Xulosa</a:t>
          </a:r>
          <a:endParaRPr lang="ru-RU"/>
        </a:p>
      </dgm:t>
    </dgm:pt>
    <dgm:pt modelId="{0DEB8968-80B3-4170-9BF3-E030B4DB531C}" type="parTrans" cxnId="{62C5EDC9-34B7-4A44-B48B-E75423025AEB}">
      <dgm:prSet/>
      <dgm:spPr/>
      <dgm:t>
        <a:bodyPr/>
        <a:lstStyle/>
        <a:p>
          <a:endParaRPr lang="ru-RU"/>
        </a:p>
      </dgm:t>
    </dgm:pt>
    <dgm:pt modelId="{AB29F5ED-9B8B-4C7D-9EC3-0144D79910E3}" type="sibTrans" cxnId="{62C5EDC9-34B7-4A44-B48B-E75423025AEB}">
      <dgm:prSet/>
      <dgm:spPr/>
      <dgm:t>
        <a:bodyPr/>
        <a:lstStyle/>
        <a:p>
          <a:endParaRPr lang="ru-RU"/>
        </a:p>
      </dgm:t>
    </dgm:pt>
    <dgm:pt modelId="{32A7C092-654B-4C8B-9C36-F913430DE2A5}">
      <dgm:prSet/>
      <dgm:spPr/>
      <dgm:t>
        <a:bodyPr/>
        <a:lstStyle/>
        <a:p>
          <a:r>
            <a:rPr lang="uz-Latn-UZ"/>
            <a:t>Foydalanilgan adabiyotlar</a:t>
          </a:r>
          <a:endParaRPr lang="ru-RU"/>
        </a:p>
      </dgm:t>
    </dgm:pt>
    <dgm:pt modelId="{467D5257-7303-4A39-9014-08FD7CA1D458}" type="parTrans" cxnId="{57A64EFF-EC67-4242-B644-C9BD994CC7C4}">
      <dgm:prSet/>
      <dgm:spPr/>
      <dgm:t>
        <a:bodyPr/>
        <a:lstStyle/>
        <a:p>
          <a:endParaRPr lang="ru-RU"/>
        </a:p>
      </dgm:t>
    </dgm:pt>
    <dgm:pt modelId="{BA133A60-D3F4-4F7E-B53C-00C8270CDA7A}" type="sibTrans" cxnId="{57A64EFF-EC67-4242-B644-C9BD994CC7C4}">
      <dgm:prSet/>
      <dgm:spPr/>
      <dgm:t>
        <a:bodyPr/>
        <a:lstStyle/>
        <a:p>
          <a:endParaRPr lang="ru-RU"/>
        </a:p>
      </dgm:t>
    </dgm:pt>
    <dgm:pt modelId="{D7150F65-3A08-44E8-AF53-229ED669F625}" type="pres">
      <dgm:prSet presAssocID="{64986BDA-77F7-4993-9E61-B429075EF270}" presName="linear" presStyleCnt="0">
        <dgm:presLayoutVars>
          <dgm:animLvl val="lvl"/>
          <dgm:resizeHandles val="exact"/>
        </dgm:presLayoutVars>
      </dgm:prSet>
      <dgm:spPr/>
    </dgm:pt>
    <dgm:pt modelId="{70936184-4F12-49EC-895F-1BC519764136}" type="pres">
      <dgm:prSet presAssocID="{309F74A9-91CC-4A0A-BC49-E731570CC2FD}" presName="parentText" presStyleLbl="node1" presStyleIdx="0" presStyleCnt="5">
        <dgm:presLayoutVars>
          <dgm:chMax val="0"/>
          <dgm:bulletEnabled val="1"/>
        </dgm:presLayoutVars>
      </dgm:prSet>
      <dgm:spPr/>
    </dgm:pt>
    <dgm:pt modelId="{69AE64DF-1F00-46C0-B8FC-CF67CEB86E07}" type="pres">
      <dgm:prSet presAssocID="{61C5C1DC-1BC3-46D5-A979-71963C3D4C6D}" presName="spacer" presStyleCnt="0"/>
      <dgm:spPr/>
    </dgm:pt>
    <dgm:pt modelId="{66A44B68-941C-4F59-A144-6A6E52440570}" type="pres">
      <dgm:prSet presAssocID="{C5E76E16-24FC-4527-9444-E7675A13304D}" presName="parentText" presStyleLbl="node1" presStyleIdx="1" presStyleCnt="5">
        <dgm:presLayoutVars>
          <dgm:chMax val="0"/>
          <dgm:bulletEnabled val="1"/>
        </dgm:presLayoutVars>
      </dgm:prSet>
      <dgm:spPr/>
    </dgm:pt>
    <dgm:pt modelId="{6BFE4624-8B63-46BE-A0C3-AEF458E13319}" type="pres">
      <dgm:prSet presAssocID="{784E92D8-150E-40EB-8B6F-9E4FF04129F4}" presName="spacer" presStyleCnt="0"/>
      <dgm:spPr/>
    </dgm:pt>
    <dgm:pt modelId="{F88B1ABB-6E28-4065-A97C-A400832F02A9}" type="pres">
      <dgm:prSet presAssocID="{B3304D3D-EA59-47C6-B952-F44327F44A08}" presName="parentText" presStyleLbl="node1" presStyleIdx="2" presStyleCnt="5">
        <dgm:presLayoutVars>
          <dgm:chMax val="0"/>
          <dgm:bulletEnabled val="1"/>
        </dgm:presLayoutVars>
      </dgm:prSet>
      <dgm:spPr/>
    </dgm:pt>
    <dgm:pt modelId="{AECCB223-6BD8-4E59-9DD5-560F76AC5ED4}" type="pres">
      <dgm:prSet presAssocID="{646A56D9-9451-46B7-B99A-C3D0E927C7F3}" presName="spacer" presStyleCnt="0"/>
      <dgm:spPr/>
    </dgm:pt>
    <dgm:pt modelId="{1C7B5F56-3BB7-447B-816C-B62EF2D5CA6B}" type="pres">
      <dgm:prSet presAssocID="{003C870B-9F97-4AB6-8C9C-3B5268FDDD97}" presName="parentText" presStyleLbl="node1" presStyleIdx="3" presStyleCnt="5">
        <dgm:presLayoutVars>
          <dgm:chMax val="0"/>
          <dgm:bulletEnabled val="1"/>
        </dgm:presLayoutVars>
      </dgm:prSet>
      <dgm:spPr/>
    </dgm:pt>
    <dgm:pt modelId="{A6274871-FA96-4100-84DE-E5A78BB0AC9D}" type="pres">
      <dgm:prSet presAssocID="{AB29F5ED-9B8B-4C7D-9EC3-0144D79910E3}" presName="spacer" presStyleCnt="0"/>
      <dgm:spPr/>
    </dgm:pt>
    <dgm:pt modelId="{0FF6F5FE-2128-453D-824C-249389706276}" type="pres">
      <dgm:prSet presAssocID="{32A7C092-654B-4C8B-9C36-F913430DE2A5}" presName="parentText" presStyleLbl="node1" presStyleIdx="4" presStyleCnt="5">
        <dgm:presLayoutVars>
          <dgm:chMax val="0"/>
          <dgm:bulletEnabled val="1"/>
        </dgm:presLayoutVars>
      </dgm:prSet>
      <dgm:spPr/>
    </dgm:pt>
  </dgm:ptLst>
  <dgm:cxnLst>
    <dgm:cxn modelId="{F19F5B17-28AE-4E27-B2FA-7F860C493D4B}" type="presOf" srcId="{003C870B-9F97-4AB6-8C9C-3B5268FDDD97}" destId="{1C7B5F56-3BB7-447B-816C-B62EF2D5CA6B}" srcOrd="0" destOrd="0" presId="urn:microsoft.com/office/officeart/2005/8/layout/vList2"/>
    <dgm:cxn modelId="{0D8D573A-4388-45B6-AEC1-21EEBD401115}" type="presOf" srcId="{64986BDA-77F7-4993-9E61-B429075EF270}" destId="{D7150F65-3A08-44E8-AF53-229ED669F625}" srcOrd="0" destOrd="0" presId="urn:microsoft.com/office/officeart/2005/8/layout/vList2"/>
    <dgm:cxn modelId="{F32FB160-7213-4B0B-A68D-54C649ECBE63}" type="presOf" srcId="{309F74A9-91CC-4A0A-BC49-E731570CC2FD}" destId="{70936184-4F12-49EC-895F-1BC519764136}" srcOrd="0" destOrd="0" presId="urn:microsoft.com/office/officeart/2005/8/layout/vList2"/>
    <dgm:cxn modelId="{A2C31265-DCEB-4BE9-928C-A5BAF6F2C2CF}" type="presOf" srcId="{C5E76E16-24FC-4527-9444-E7675A13304D}" destId="{66A44B68-941C-4F59-A144-6A6E52440570}" srcOrd="0" destOrd="0" presId="urn:microsoft.com/office/officeart/2005/8/layout/vList2"/>
    <dgm:cxn modelId="{6B718452-556C-4D84-96AA-ABE92512D5A0}" srcId="{64986BDA-77F7-4993-9E61-B429075EF270}" destId="{309F74A9-91CC-4A0A-BC49-E731570CC2FD}" srcOrd="0" destOrd="0" parTransId="{75852278-0049-44E6-B466-CCAA4CE3A52C}" sibTransId="{61C5C1DC-1BC3-46D5-A979-71963C3D4C6D}"/>
    <dgm:cxn modelId="{5CBAC655-2F94-4284-AC48-35EF4186A5E0}" srcId="{64986BDA-77F7-4993-9E61-B429075EF270}" destId="{C5E76E16-24FC-4527-9444-E7675A13304D}" srcOrd="1" destOrd="0" parTransId="{3EB05DF2-8A19-4E53-AB12-912A0730B2A2}" sibTransId="{784E92D8-150E-40EB-8B6F-9E4FF04129F4}"/>
    <dgm:cxn modelId="{82CFC356-7CF3-4B7C-ADC8-0CAAF741125D}" srcId="{64986BDA-77F7-4993-9E61-B429075EF270}" destId="{B3304D3D-EA59-47C6-B952-F44327F44A08}" srcOrd="2" destOrd="0" parTransId="{3DD14448-7197-486E-B51D-515F531F01B0}" sibTransId="{646A56D9-9451-46B7-B99A-C3D0E927C7F3}"/>
    <dgm:cxn modelId="{62C5EDC9-34B7-4A44-B48B-E75423025AEB}" srcId="{64986BDA-77F7-4993-9E61-B429075EF270}" destId="{003C870B-9F97-4AB6-8C9C-3B5268FDDD97}" srcOrd="3" destOrd="0" parTransId="{0DEB8968-80B3-4170-9BF3-E030B4DB531C}" sibTransId="{AB29F5ED-9B8B-4C7D-9EC3-0144D79910E3}"/>
    <dgm:cxn modelId="{55D47AD1-FDC8-4E8A-93AF-0E5F77A39D7D}" type="presOf" srcId="{B3304D3D-EA59-47C6-B952-F44327F44A08}" destId="{F88B1ABB-6E28-4065-A97C-A400832F02A9}" srcOrd="0" destOrd="0" presId="urn:microsoft.com/office/officeart/2005/8/layout/vList2"/>
    <dgm:cxn modelId="{B9C3A5E7-5A0F-4C09-B363-662D6FE548DB}" type="presOf" srcId="{32A7C092-654B-4C8B-9C36-F913430DE2A5}" destId="{0FF6F5FE-2128-453D-824C-249389706276}" srcOrd="0" destOrd="0" presId="urn:microsoft.com/office/officeart/2005/8/layout/vList2"/>
    <dgm:cxn modelId="{57A64EFF-EC67-4242-B644-C9BD994CC7C4}" srcId="{64986BDA-77F7-4993-9E61-B429075EF270}" destId="{32A7C092-654B-4C8B-9C36-F913430DE2A5}" srcOrd="4" destOrd="0" parTransId="{467D5257-7303-4A39-9014-08FD7CA1D458}" sibTransId="{BA133A60-D3F4-4F7E-B53C-00C8270CDA7A}"/>
    <dgm:cxn modelId="{36E4CD91-FDE9-4858-93DF-ACB510B9032A}" type="presParOf" srcId="{D7150F65-3A08-44E8-AF53-229ED669F625}" destId="{70936184-4F12-49EC-895F-1BC519764136}" srcOrd="0" destOrd="0" presId="urn:microsoft.com/office/officeart/2005/8/layout/vList2"/>
    <dgm:cxn modelId="{DAE52B49-A6CF-4206-81D7-A73B1A18ECBB}" type="presParOf" srcId="{D7150F65-3A08-44E8-AF53-229ED669F625}" destId="{69AE64DF-1F00-46C0-B8FC-CF67CEB86E07}" srcOrd="1" destOrd="0" presId="urn:microsoft.com/office/officeart/2005/8/layout/vList2"/>
    <dgm:cxn modelId="{BD46B21D-7751-4DC5-AC53-90117D82F925}" type="presParOf" srcId="{D7150F65-3A08-44E8-AF53-229ED669F625}" destId="{66A44B68-941C-4F59-A144-6A6E52440570}" srcOrd="2" destOrd="0" presId="urn:microsoft.com/office/officeart/2005/8/layout/vList2"/>
    <dgm:cxn modelId="{5FDF2DC8-50C2-4BB3-9605-91861E5FE251}" type="presParOf" srcId="{D7150F65-3A08-44E8-AF53-229ED669F625}" destId="{6BFE4624-8B63-46BE-A0C3-AEF458E13319}" srcOrd="3" destOrd="0" presId="urn:microsoft.com/office/officeart/2005/8/layout/vList2"/>
    <dgm:cxn modelId="{AE87B18F-9C52-4F6F-8246-9AE0B652D931}" type="presParOf" srcId="{D7150F65-3A08-44E8-AF53-229ED669F625}" destId="{F88B1ABB-6E28-4065-A97C-A400832F02A9}" srcOrd="4" destOrd="0" presId="urn:microsoft.com/office/officeart/2005/8/layout/vList2"/>
    <dgm:cxn modelId="{5C15C757-0CE1-4D9B-B0D6-B25B19862796}" type="presParOf" srcId="{D7150F65-3A08-44E8-AF53-229ED669F625}" destId="{AECCB223-6BD8-4E59-9DD5-560F76AC5ED4}" srcOrd="5" destOrd="0" presId="urn:microsoft.com/office/officeart/2005/8/layout/vList2"/>
    <dgm:cxn modelId="{081A9908-8848-436A-8CD6-2D066AFD5FFB}" type="presParOf" srcId="{D7150F65-3A08-44E8-AF53-229ED669F625}" destId="{1C7B5F56-3BB7-447B-816C-B62EF2D5CA6B}" srcOrd="6" destOrd="0" presId="urn:microsoft.com/office/officeart/2005/8/layout/vList2"/>
    <dgm:cxn modelId="{079080C0-F6BC-4B6A-894F-A0D82B563357}" type="presParOf" srcId="{D7150F65-3A08-44E8-AF53-229ED669F625}" destId="{A6274871-FA96-4100-84DE-E5A78BB0AC9D}" srcOrd="7" destOrd="0" presId="urn:microsoft.com/office/officeart/2005/8/layout/vList2"/>
    <dgm:cxn modelId="{B4D928B4-8B5B-426B-AFDB-348E4B57090B}" type="presParOf" srcId="{D7150F65-3A08-44E8-AF53-229ED669F625}" destId="{0FF6F5FE-2128-453D-824C-249389706276}" srcOrd="8"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EF30087-A734-499F-AE84-D6E7BFEA6821}" type="doc">
      <dgm:prSet loTypeId="urn:microsoft.com/office/officeart/2005/8/layout/target3" loCatId="relationship" qsTypeId="urn:microsoft.com/office/officeart/2005/8/quickstyle/simple1" qsCatId="simple" csTypeId="urn:microsoft.com/office/officeart/2005/8/colors/accent1_2" csCatId="accent1" phldr="1"/>
      <dgm:spPr/>
      <dgm:t>
        <a:bodyPr/>
        <a:lstStyle/>
        <a:p>
          <a:endParaRPr lang="ru-RU"/>
        </a:p>
      </dgm:t>
    </dgm:pt>
    <dgm:pt modelId="{3F2D8ACF-66C7-4CD8-84A4-E4CAF5F1C325}">
      <dgm:prSet/>
      <dgm:spPr/>
      <dgm:t>
        <a:bodyPr/>
        <a:lstStyle/>
        <a:p>
          <a:r>
            <a:rPr lang="uz-Latn-UZ"/>
            <a:t>Gen va genomning tuzilishi asoslari</a:t>
          </a:r>
          <a:endParaRPr lang="ru-RU"/>
        </a:p>
      </dgm:t>
    </dgm:pt>
    <dgm:pt modelId="{2ED90838-9A69-4E4F-A219-130CF7066EF2}" type="parTrans" cxnId="{B72710FD-4913-4366-A10A-2BA80084A5A8}">
      <dgm:prSet/>
      <dgm:spPr/>
      <dgm:t>
        <a:bodyPr/>
        <a:lstStyle/>
        <a:p>
          <a:endParaRPr lang="ru-RU"/>
        </a:p>
      </dgm:t>
    </dgm:pt>
    <dgm:pt modelId="{E8595F5C-CFCD-4BDD-BDBD-843C99014953}" type="sibTrans" cxnId="{B72710FD-4913-4366-A10A-2BA80084A5A8}">
      <dgm:prSet/>
      <dgm:spPr/>
      <dgm:t>
        <a:bodyPr/>
        <a:lstStyle/>
        <a:p>
          <a:endParaRPr lang="ru-RU"/>
        </a:p>
      </dgm:t>
    </dgm:pt>
    <dgm:pt modelId="{12A61276-BF2E-49A9-AA96-67CBFBBF5BB8}" type="pres">
      <dgm:prSet presAssocID="{DEF30087-A734-499F-AE84-D6E7BFEA6821}" presName="Name0" presStyleCnt="0">
        <dgm:presLayoutVars>
          <dgm:chMax val="7"/>
          <dgm:dir/>
          <dgm:animLvl val="lvl"/>
          <dgm:resizeHandles val="exact"/>
        </dgm:presLayoutVars>
      </dgm:prSet>
      <dgm:spPr/>
    </dgm:pt>
    <dgm:pt modelId="{64B62C34-8270-40F5-8B49-D3B3ECFB83F4}" type="pres">
      <dgm:prSet presAssocID="{3F2D8ACF-66C7-4CD8-84A4-E4CAF5F1C325}" presName="circle1" presStyleLbl="node1" presStyleIdx="0" presStyleCnt="1"/>
      <dgm:spPr>
        <a:blipFill rotWithShape="0">
          <a:blip xmlns:r="http://schemas.openxmlformats.org/officeDocument/2006/relationships" r:embed="rId1"/>
          <a:srcRect/>
          <a:stretch>
            <a:fillRect l="-33000" r="-33000"/>
          </a:stretch>
        </a:blipFill>
      </dgm:spPr>
    </dgm:pt>
    <dgm:pt modelId="{A0F6D213-8393-408F-B866-49EFD690844F}" type="pres">
      <dgm:prSet presAssocID="{3F2D8ACF-66C7-4CD8-84A4-E4CAF5F1C325}" presName="space" presStyleCnt="0"/>
      <dgm:spPr/>
    </dgm:pt>
    <dgm:pt modelId="{49FD1557-C553-4CCA-895D-D1A7D6CC05B3}" type="pres">
      <dgm:prSet presAssocID="{3F2D8ACF-66C7-4CD8-84A4-E4CAF5F1C325}" presName="rect1" presStyleLbl="alignAcc1" presStyleIdx="0" presStyleCnt="1"/>
      <dgm:spPr/>
    </dgm:pt>
    <dgm:pt modelId="{0B18F61E-D480-4085-BF33-80FDEFB8629B}" type="pres">
      <dgm:prSet presAssocID="{3F2D8ACF-66C7-4CD8-84A4-E4CAF5F1C325}" presName="rect1ParTxNoCh" presStyleLbl="alignAcc1" presStyleIdx="0" presStyleCnt="1">
        <dgm:presLayoutVars>
          <dgm:chMax val="1"/>
          <dgm:bulletEnabled val="1"/>
        </dgm:presLayoutVars>
      </dgm:prSet>
      <dgm:spPr/>
    </dgm:pt>
  </dgm:ptLst>
  <dgm:cxnLst>
    <dgm:cxn modelId="{58B9CA0B-BBD3-4F4D-87BF-AA69EAC8A17D}" type="presOf" srcId="{DEF30087-A734-499F-AE84-D6E7BFEA6821}" destId="{12A61276-BF2E-49A9-AA96-67CBFBBF5BB8}" srcOrd="0" destOrd="0" presId="urn:microsoft.com/office/officeart/2005/8/layout/target3"/>
    <dgm:cxn modelId="{3FF52C8C-69BF-4E52-A75E-929AC9B4A71B}" type="presOf" srcId="{3F2D8ACF-66C7-4CD8-84A4-E4CAF5F1C325}" destId="{0B18F61E-D480-4085-BF33-80FDEFB8629B}" srcOrd="1" destOrd="0" presId="urn:microsoft.com/office/officeart/2005/8/layout/target3"/>
    <dgm:cxn modelId="{3DF631CF-70F6-4090-83F2-411D5DC6A957}" type="presOf" srcId="{3F2D8ACF-66C7-4CD8-84A4-E4CAF5F1C325}" destId="{49FD1557-C553-4CCA-895D-D1A7D6CC05B3}" srcOrd="0" destOrd="0" presId="urn:microsoft.com/office/officeart/2005/8/layout/target3"/>
    <dgm:cxn modelId="{B72710FD-4913-4366-A10A-2BA80084A5A8}" srcId="{DEF30087-A734-499F-AE84-D6E7BFEA6821}" destId="{3F2D8ACF-66C7-4CD8-84A4-E4CAF5F1C325}" srcOrd="0" destOrd="0" parTransId="{2ED90838-9A69-4E4F-A219-130CF7066EF2}" sibTransId="{E8595F5C-CFCD-4BDD-BDBD-843C99014953}"/>
    <dgm:cxn modelId="{AA8C2337-2BEB-4980-93CC-0549B629E1E9}" type="presParOf" srcId="{12A61276-BF2E-49A9-AA96-67CBFBBF5BB8}" destId="{64B62C34-8270-40F5-8B49-D3B3ECFB83F4}" srcOrd="0" destOrd="0" presId="urn:microsoft.com/office/officeart/2005/8/layout/target3"/>
    <dgm:cxn modelId="{AC4FA00F-FB47-4E34-AA50-7A262123D3CD}" type="presParOf" srcId="{12A61276-BF2E-49A9-AA96-67CBFBBF5BB8}" destId="{A0F6D213-8393-408F-B866-49EFD690844F}" srcOrd="1" destOrd="0" presId="urn:microsoft.com/office/officeart/2005/8/layout/target3"/>
    <dgm:cxn modelId="{5BF3FB12-E5AF-451B-AEEB-7C42964D3793}" type="presParOf" srcId="{12A61276-BF2E-49A9-AA96-67CBFBBF5BB8}" destId="{49FD1557-C553-4CCA-895D-D1A7D6CC05B3}" srcOrd="2" destOrd="0" presId="urn:microsoft.com/office/officeart/2005/8/layout/target3"/>
    <dgm:cxn modelId="{95880F5D-CF08-4B27-AF67-14FACA6D83A7}" type="presParOf" srcId="{12A61276-BF2E-49A9-AA96-67CBFBBF5BB8}" destId="{0B18F61E-D480-4085-BF33-80FDEFB8629B}" srcOrd="3"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05F88A7-3760-4D67-A495-F4E9DB0C70B3}" type="doc">
      <dgm:prSet loTypeId="urn:microsoft.com/office/officeart/2008/layout/PictureStrips" loCatId="list" qsTypeId="urn:microsoft.com/office/officeart/2005/8/quickstyle/simple1" qsCatId="simple" csTypeId="urn:microsoft.com/office/officeart/2005/8/colors/accent1_2" csCatId="accent1" phldr="1"/>
      <dgm:spPr/>
      <dgm:t>
        <a:bodyPr/>
        <a:lstStyle/>
        <a:p>
          <a:endParaRPr lang="ru-RU"/>
        </a:p>
      </dgm:t>
    </dgm:pt>
    <dgm:pt modelId="{44F0ED97-121F-4AD1-83CC-8F37B0D79291}">
      <dgm:prSet/>
      <dgm:spPr/>
      <dgm:t>
        <a:bodyPr/>
        <a:lstStyle/>
        <a:p>
          <a:r>
            <a:rPr lang="uz-Latn-UZ" dirty="0"/>
            <a:t>Gen va genom biologik axborotni saqlash va avlodlarga uzatishning asosiy strukturalaridir. Gen — bu DNKning ma’lum bir ketma-ketligidan tashkil topgan va organizmning biror belgisi yoki funksiyasini nazorat qiladigan irsiy axborot birligidir. Genlar orqali hujayrada oqsillar va boshqa muhim biomolekulalar sintez qilinadi, shuningdek, ular rivojlanish, metabolizm va irsiyat kabi jarayonlarda hal qiluvchi rol o‘ynaydi. Genlarning umumiy tuzilishi boshi (promotor), kodlovchi qismi va oxiri (terminal) qismlaridan iborat bo‘lib, ularning har biri gen ekspressiyasini nazorat qilishda ishtirok etadi.</a:t>
          </a:r>
          <a:endParaRPr lang="ru-RU" dirty="0"/>
        </a:p>
      </dgm:t>
    </dgm:pt>
    <dgm:pt modelId="{7BAA5365-CDE7-4F0A-9DFD-686C2402BCB9}" type="parTrans" cxnId="{C74A1F10-1F94-4FD5-A20B-7862BB6CAE2A}">
      <dgm:prSet/>
      <dgm:spPr/>
      <dgm:t>
        <a:bodyPr/>
        <a:lstStyle/>
        <a:p>
          <a:endParaRPr lang="ru-RU"/>
        </a:p>
      </dgm:t>
    </dgm:pt>
    <dgm:pt modelId="{57F49F75-3AB5-4DA6-A603-2BDA3B072FE7}" type="sibTrans" cxnId="{C74A1F10-1F94-4FD5-A20B-7862BB6CAE2A}">
      <dgm:prSet/>
      <dgm:spPr/>
      <dgm:t>
        <a:bodyPr/>
        <a:lstStyle/>
        <a:p>
          <a:endParaRPr lang="ru-RU"/>
        </a:p>
      </dgm:t>
    </dgm:pt>
    <dgm:pt modelId="{B574CD10-1D2E-4C6E-9C6A-92E12FBFEAB6}" type="pres">
      <dgm:prSet presAssocID="{405F88A7-3760-4D67-A495-F4E9DB0C70B3}" presName="Name0" presStyleCnt="0">
        <dgm:presLayoutVars>
          <dgm:dir/>
          <dgm:resizeHandles val="exact"/>
        </dgm:presLayoutVars>
      </dgm:prSet>
      <dgm:spPr/>
    </dgm:pt>
    <dgm:pt modelId="{03168F27-CF38-4017-A0C5-A8BDE3C4E0C6}" type="pres">
      <dgm:prSet presAssocID="{44F0ED97-121F-4AD1-83CC-8F37B0D79291}" presName="composite" presStyleCnt="0"/>
      <dgm:spPr/>
    </dgm:pt>
    <dgm:pt modelId="{972EF939-E526-4BDB-A234-4979DA6C0901}" type="pres">
      <dgm:prSet presAssocID="{44F0ED97-121F-4AD1-83CC-8F37B0D79291}" presName="rect1" presStyleLbl="trAlignAcc1" presStyleIdx="0" presStyleCnt="1" custScaleY="147287">
        <dgm:presLayoutVars>
          <dgm:bulletEnabled val="1"/>
        </dgm:presLayoutVars>
      </dgm:prSet>
      <dgm:spPr/>
    </dgm:pt>
    <dgm:pt modelId="{8D425EE2-A4D0-4F7B-BE20-3CF1AA68B646}" type="pres">
      <dgm:prSet presAssocID="{44F0ED97-121F-4AD1-83CC-8F37B0D79291}" presName="rect2" presStyleLbl="fgImgPlace1" presStyleIdx="0" presStyleCnt="1"/>
      <dgm:spPr>
        <a:blipFill rotWithShape="1">
          <a:blip xmlns:r="http://schemas.openxmlformats.org/officeDocument/2006/relationships" r:embed="rId1"/>
          <a:srcRect/>
          <a:stretch>
            <a:fillRect l="-83000" r="-83000"/>
          </a:stretch>
        </a:blipFill>
      </dgm:spPr>
    </dgm:pt>
  </dgm:ptLst>
  <dgm:cxnLst>
    <dgm:cxn modelId="{C74A1F10-1F94-4FD5-A20B-7862BB6CAE2A}" srcId="{405F88A7-3760-4D67-A495-F4E9DB0C70B3}" destId="{44F0ED97-121F-4AD1-83CC-8F37B0D79291}" srcOrd="0" destOrd="0" parTransId="{7BAA5365-CDE7-4F0A-9DFD-686C2402BCB9}" sibTransId="{57F49F75-3AB5-4DA6-A603-2BDA3B072FE7}"/>
    <dgm:cxn modelId="{731794D0-46EB-42D9-B82C-5F7C43369BCD}" type="presOf" srcId="{405F88A7-3760-4D67-A495-F4E9DB0C70B3}" destId="{B574CD10-1D2E-4C6E-9C6A-92E12FBFEAB6}" srcOrd="0" destOrd="0" presId="urn:microsoft.com/office/officeart/2008/layout/PictureStrips"/>
    <dgm:cxn modelId="{C40F54F4-CAF7-4387-BA06-F89792EB81CC}" type="presOf" srcId="{44F0ED97-121F-4AD1-83CC-8F37B0D79291}" destId="{972EF939-E526-4BDB-A234-4979DA6C0901}" srcOrd="0" destOrd="0" presId="urn:microsoft.com/office/officeart/2008/layout/PictureStrips"/>
    <dgm:cxn modelId="{11C6AA42-24C3-485F-9FF7-BE14834BA2C7}" type="presParOf" srcId="{B574CD10-1D2E-4C6E-9C6A-92E12FBFEAB6}" destId="{03168F27-CF38-4017-A0C5-A8BDE3C4E0C6}" srcOrd="0" destOrd="0" presId="urn:microsoft.com/office/officeart/2008/layout/PictureStrips"/>
    <dgm:cxn modelId="{0DF180B2-9124-408C-BF8A-D66BD93A7E53}" type="presParOf" srcId="{03168F27-CF38-4017-A0C5-A8BDE3C4E0C6}" destId="{972EF939-E526-4BDB-A234-4979DA6C0901}" srcOrd="0" destOrd="0" presId="urn:microsoft.com/office/officeart/2008/layout/PictureStrips"/>
    <dgm:cxn modelId="{66EFD5EF-477B-4F85-ADE0-DC96D2124FE3}" type="presParOf" srcId="{03168F27-CF38-4017-A0C5-A8BDE3C4E0C6}" destId="{8D425EE2-A4D0-4F7B-BE20-3CF1AA68B646}" srcOrd="1" destOrd="0" presId="urn:microsoft.com/office/officeart/2008/layout/PictureStrips"/>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646F5C8-E568-4B10-A292-E75F26CB1EFC}" type="doc">
      <dgm:prSet loTypeId="urn:microsoft.com/office/officeart/2005/8/layout/target3" loCatId="relationship" qsTypeId="urn:microsoft.com/office/officeart/2005/8/quickstyle/simple1" qsCatId="simple" csTypeId="urn:microsoft.com/office/officeart/2005/8/colors/accent1_2" csCatId="accent1" phldr="1"/>
      <dgm:spPr/>
      <dgm:t>
        <a:bodyPr/>
        <a:lstStyle/>
        <a:p>
          <a:endParaRPr lang="ru-RU"/>
        </a:p>
      </dgm:t>
    </dgm:pt>
    <dgm:pt modelId="{ED2D63B7-07E0-42E8-9730-018F975A36C1}">
      <dgm:prSet/>
      <dgm:spPr/>
      <dgm:t>
        <a:bodyPr/>
        <a:lstStyle/>
        <a:p>
          <a:r>
            <a:rPr lang="uz-Latn-UZ"/>
            <a:t>Genlar odatda kodlovchi va kodlamaydigan ketma-ketliklardan tashkil topgan bo‘ladi. Kodlovchi ketma-ketliklar oqsil sintezida bevosita ishtirok etsa, kodlamaydigan qismlar esa gen ekspressiyasining tartibga solinishida va boshqa funksional jarayonlarda muhim rol o‘ynaydi. Masalan, intronlar va eksonlar tizimi orqali murakkab transkripsiya va splaysing jarayonlari amalga oshiriladi. Shuningdek, genlarning faolligi hujayraning turli holatlariga, tashqi muhit omillariga va rivojlanish bosqichlariga qarab o‘zgarib turadi.</a:t>
          </a:r>
          <a:endParaRPr lang="ru-RU"/>
        </a:p>
      </dgm:t>
    </dgm:pt>
    <dgm:pt modelId="{E35A157C-40C7-431F-B46E-19DB6656B24A}" type="parTrans" cxnId="{39D8F7CD-1890-476C-ACA9-C075553D85DA}">
      <dgm:prSet/>
      <dgm:spPr/>
      <dgm:t>
        <a:bodyPr/>
        <a:lstStyle/>
        <a:p>
          <a:endParaRPr lang="ru-RU"/>
        </a:p>
      </dgm:t>
    </dgm:pt>
    <dgm:pt modelId="{88CBD5AE-0E49-4ADA-B35D-A5A2F6115FEA}" type="sibTrans" cxnId="{39D8F7CD-1890-476C-ACA9-C075553D85DA}">
      <dgm:prSet/>
      <dgm:spPr/>
      <dgm:t>
        <a:bodyPr/>
        <a:lstStyle/>
        <a:p>
          <a:endParaRPr lang="ru-RU"/>
        </a:p>
      </dgm:t>
    </dgm:pt>
    <dgm:pt modelId="{C681A385-A1E0-4958-810E-7FA5BCC9EDDD}" type="pres">
      <dgm:prSet presAssocID="{E646F5C8-E568-4B10-A292-E75F26CB1EFC}" presName="Name0" presStyleCnt="0">
        <dgm:presLayoutVars>
          <dgm:chMax val="7"/>
          <dgm:dir/>
          <dgm:animLvl val="lvl"/>
          <dgm:resizeHandles val="exact"/>
        </dgm:presLayoutVars>
      </dgm:prSet>
      <dgm:spPr/>
    </dgm:pt>
    <dgm:pt modelId="{1E8E1E27-C057-40A7-8B21-1441B54268AC}" type="pres">
      <dgm:prSet presAssocID="{ED2D63B7-07E0-42E8-9730-018F975A36C1}" presName="circle1" presStyleLbl="node1" presStyleIdx="0" presStyleCnt="1"/>
      <dgm:spPr>
        <a:blipFill rotWithShape="0">
          <a:blip xmlns:r="http://schemas.openxmlformats.org/officeDocument/2006/relationships" r:embed="rId1"/>
          <a:srcRect/>
          <a:stretch>
            <a:fillRect l="-45000" r="-45000"/>
          </a:stretch>
        </a:blipFill>
      </dgm:spPr>
    </dgm:pt>
    <dgm:pt modelId="{F150198E-F311-46F9-9B0B-3A6AAEBBC167}" type="pres">
      <dgm:prSet presAssocID="{ED2D63B7-07E0-42E8-9730-018F975A36C1}" presName="space" presStyleCnt="0"/>
      <dgm:spPr/>
    </dgm:pt>
    <dgm:pt modelId="{FC76C0E1-C790-41FA-9454-9186855E0BD1}" type="pres">
      <dgm:prSet presAssocID="{ED2D63B7-07E0-42E8-9730-018F975A36C1}" presName="rect1" presStyleLbl="alignAcc1" presStyleIdx="0" presStyleCnt="1"/>
      <dgm:spPr/>
    </dgm:pt>
    <dgm:pt modelId="{1CB67CFE-0F94-4329-BFD7-8E3844A0B8B0}" type="pres">
      <dgm:prSet presAssocID="{ED2D63B7-07E0-42E8-9730-018F975A36C1}" presName="rect1ParTxNoCh" presStyleLbl="alignAcc1" presStyleIdx="0" presStyleCnt="1">
        <dgm:presLayoutVars>
          <dgm:chMax val="1"/>
          <dgm:bulletEnabled val="1"/>
        </dgm:presLayoutVars>
      </dgm:prSet>
      <dgm:spPr/>
    </dgm:pt>
  </dgm:ptLst>
  <dgm:cxnLst>
    <dgm:cxn modelId="{F471347F-B7BF-4472-AA02-7E2182B9346B}" type="presOf" srcId="{ED2D63B7-07E0-42E8-9730-018F975A36C1}" destId="{1CB67CFE-0F94-4329-BFD7-8E3844A0B8B0}" srcOrd="1" destOrd="0" presId="urn:microsoft.com/office/officeart/2005/8/layout/target3"/>
    <dgm:cxn modelId="{4DBA2E87-DE8C-4268-921B-261A5971465C}" type="presOf" srcId="{ED2D63B7-07E0-42E8-9730-018F975A36C1}" destId="{FC76C0E1-C790-41FA-9454-9186855E0BD1}" srcOrd="0" destOrd="0" presId="urn:microsoft.com/office/officeart/2005/8/layout/target3"/>
    <dgm:cxn modelId="{A20AF3C2-8DC4-46C1-83EE-5C34CDE547B2}" type="presOf" srcId="{E646F5C8-E568-4B10-A292-E75F26CB1EFC}" destId="{C681A385-A1E0-4958-810E-7FA5BCC9EDDD}" srcOrd="0" destOrd="0" presId="urn:microsoft.com/office/officeart/2005/8/layout/target3"/>
    <dgm:cxn modelId="{39D8F7CD-1890-476C-ACA9-C075553D85DA}" srcId="{E646F5C8-E568-4B10-A292-E75F26CB1EFC}" destId="{ED2D63B7-07E0-42E8-9730-018F975A36C1}" srcOrd="0" destOrd="0" parTransId="{E35A157C-40C7-431F-B46E-19DB6656B24A}" sibTransId="{88CBD5AE-0E49-4ADA-B35D-A5A2F6115FEA}"/>
    <dgm:cxn modelId="{22FBF83F-8DC9-4BDD-BD8D-74EA4DF9CAD9}" type="presParOf" srcId="{C681A385-A1E0-4958-810E-7FA5BCC9EDDD}" destId="{1E8E1E27-C057-40A7-8B21-1441B54268AC}" srcOrd="0" destOrd="0" presId="urn:microsoft.com/office/officeart/2005/8/layout/target3"/>
    <dgm:cxn modelId="{6BB4E390-1D2D-4D42-B7A9-6D6356655D0C}" type="presParOf" srcId="{C681A385-A1E0-4958-810E-7FA5BCC9EDDD}" destId="{F150198E-F311-46F9-9B0B-3A6AAEBBC167}" srcOrd="1" destOrd="0" presId="urn:microsoft.com/office/officeart/2005/8/layout/target3"/>
    <dgm:cxn modelId="{77292379-08BB-43BB-996F-9B3B8A735958}" type="presParOf" srcId="{C681A385-A1E0-4958-810E-7FA5BCC9EDDD}" destId="{FC76C0E1-C790-41FA-9454-9186855E0BD1}" srcOrd="2" destOrd="0" presId="urn:microsoft.com/office/officeart/2005/8/layout/target3"/>
    <dgm:cxn modelId="{B68F80B8-7C7C-48B3-8485-1D2F7CFF41FC}" type="presParOf" srcId="{C681A385-A1E0-4958-810E-7FA5BCC9EDDD}" destId="{1CB67CFE-0F94-4329-BFD7-8E3844A0B8B0}" srcOrd="3"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19D4643-B95E-4613-890F-094F30B29580}" type="doc">
      <dgm:prSet loTypeId="urn:microsoft.com/office/officeart/2005/8/layout/vList3" loCatId="list" qsTypeId="urn:microsoft.com/office/officeart/2005/8/quickstyle/simple1" qsCatId="simple" csTypeId="urn:microsoft.com/office/officeart/2005/8/colors/accent1_1" csCatId="accent1" phldr="1"/>
      <dgm:spPr/>
      <dgm:t>
        <a:bodyPr/>
        <a:lstStyle/>
        <a:p>
          <a:endParaRPr lang="ru-RU"/>
        </a:p>
      </dgm:t>
    </dgm:pt>
    <dgm:pt modelId="{E68A988E-9A18-45C5-89E5-FE6B6AF25C95}">
      <dgm:prSet/>
      <dgm:spPr/>
      <dgm:t>
        <a:bodyPr/>
        <a:lstStyle/>
        <a:p>
          <a:r>
            <a:rPr lang="uz-Latn-UZ"/>
            <a:t>Genom esa organizmning barcha genlari va ular bilan bog‘liq bo‘lgan kodlamaydigan DNK qismlarining majmuasidir. Genom nafaqat oqsillarni kodlovchi genlardan iborat, balki tartibga soluvchi ketma-ketliklar, takroriy DNK segmentlari, transpozonlar va boshqa genetik elementlarni ham o‘z ichiga oladi. Boshqacha aytganda, genom — organizmning barcha genetik axborotini o‘zida mujassam etgan to‘liq tizimdir.</a:t>
          </a:r>
          <a:endParaRPr lang="ru-RU"/>
        </a:p>
      </dgm:t>
    </dgm:pt>
    <dgm:pt modelId="{6E7CF3FF-73CA-48C8-9D9C-282BE47F22B7}" type="parTrans" cxnId="{A7D7B16A-E1E3-4462-BB8F-7391C0E23451}">
      <dgm:prSet/>
      <dgm:spPr/>
      <dgm:t>
        <a:bodyPr/>
        <a:lstStyle/>
        <a:p>
          <a:endParaRPr lang="ru-RU"/>
        </a:p>
      </dgm:t>
    </dgm:pt>
    <dgm:pt modelId="{B7936466-018E-46CA-AC23-F9BBFFBFC595}" type="sibTrans" cxnId="{A7D7B16A-E1E3-4462-BB8F-7391C0E23451}">
      <dgm:prSet/>
      <dgm:spPr/>
      <dgm:t>
        <a:bodyPr/>
        <a:lstStyle/>
        <a:p>
          <a:endParaRPr lang="ru-RU"/>
        </a:p>
      </dgm:t>
    </dgm:pt>
    <dgm:pt modelId="{35FF90F2-4069-400E-A5F6-11D59E2D5DD1}" type="pres">
      <dgm:prSet presAssocID="{F19D4643-B95E-4613-890F-094F30B29580}" presName="linearFlow" presStyleCnt="0">
        <dgm:presLayoutVars>
          <dgm:dir/>
          <dgm:resizeHandles val="exact"/>
        </dgm:presLayoutVars>
      </dgm:prSet>
      <dgm:spPr/>
    </dgm:pt>
    <dgm:pt modelId="{16ABF397-2DF2-4E0E-8162-E5A29236DB89}" type="pres">
      <dgm:prSet presAssocID="{E68A988E-9A18-45C5-89E5-FE6B6AF25C95}" presName="composite" presStyleCnt="0"/>
      <dgm:spPr/>
    </dgm:pt>
    <dgm:pt modelId="{21A9E81C-43BD-4A4E-80B3-842C0D3FFABB}" type="pres">
      <dgm:prSet presAssocID="{E68A988E-9A18-45C5-89E5-FE6B6AF25C95}" presName="imgShp" presStyleLbl="fgImgPlace1" presStyleIdx="0" presStyleCnt="1" custLinFactNeighborX="-25207" custLinFactNeighborY="-531"/>
      <dgm:spPr>
        <a:blipFill rotWithShape="1">
          <a:blip xmlns:r="http://schemas.openxmlformats.org/officeDocument/2006/relationships" r:embed="rId1"/>
          <a:srcRect/>
          <a:stretch>
            <a:fillRect l="-39000" r="-39000"/>
          </a:stretch>
        </a:blipFill>
      </dgm:spPr>
    </dgm:pt>
    <dgm:pt modelId="{88B776EE-2B89-41C6-820E-A3CA14BE4B71}" type="pres">
      <dgm:prSet presAssocID="{E68A988E-9A18-45C5-89E5-FE6B6AF25C95}" presName="txShp" presStyleLbl="node1" presStyleIdx="0" presStyleCnt="1" custScaleX="127978" custScaleY="158143">
        <dgm:presLayoutVars>
          <dgm:bulletEnabled val="1"/>
        </dgm:presLayoutVars>
      </dgm:prSet>
      <dgm:spPr/>
    </dgm:pt>
  </dgm:ptLst>
  <dgm:cxnLst>
    <dgm:cxn modelId="{A7D7B16A-E1E3-4462-BB8F-7391C0E23451}" srcId="{F19D4643-B95E-4613-890F-094F30B29580}" destId="{E68A988E-9A18-45C5-89E5-FE6B6AF25C95}" srcOrd="0" destOrd="0" parTransId="{6E7CF3FF-73CA-48C8-9D9C-282BE47F22B7}" sibTransId="{B7936466-018E-46CA-AC23-F9BBFFBFC595}"/>
    <dgm:cxn modelId="{B50094ED-234A-46C1-99F0-7A3E705DB1AB}" type="presOf" srcId="{E68A988E-9A18-45C5-89E5-FE6B6AF25C95}" destId="{88B776EE-2B89-41C6-820E-A3CA14BE4B71}" srcOrd="0" destOrd="0" presId="urn:microsoft.com/office/officeart/2005/8/layout/vList3"/>
    <dgm:cxn modelId="{0BF54EF0-1159-4A4B-B42E-3870EF8D1D49}" type="presOf" srcId="{F19D4643-B95E-4613-890F-094F30B29580}" destId="{35FF90F2-4069-400E-A5F6-11D59E2D5DD1}" srcOrd="0" destOrd="0" presId="urn:microsoft.com/office/officeart/2005/8/layout/vList3"/>
    <dgm:cxn modelId="{67B000A6-07A4-4B19-A380-9C70E73AC540}" type="presParOf" srcId="{35FF90F2-4069-400E-A5F6-11D59E2D5DD1}" destId="{16ABF397-2DF2-4E0E-8162-E5A29236DB89}" srcOrd="0" destOrd="0" presId="urn:microsoft.com/office/officeart/2005/8/layout/vList3"/>
    <dgm:cxn modelId="{379D58FC-5769-4916-930D-8DB60C83C051}" type="presParOf" srcId="{16ABF397-2DF2-4E0E-8162-E5A29236DB89}" destId="{21A9E81C-43BD-4A4E-80B3-842C0D3FFABB}" srcOrd="0" destOrd="0" presId="urn:microsoft.com/office/officeart/2005/8/layout/vList3"/>
    <dgm:cxn modelId="{B995B9D5-B6F5-4C1A-8C49-B91B613BB5ED}" type="presParOf" srcId="{16ABF397-2DF2-4E0E-8162-E5A29236DB89}" destId="{88B776EE-2B89-41C6-820E-A3CA14BE4B71}"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9BD2153-C8C6-40C9-A7FD-1EF7F41EF07D}" type="doc">
      <dgm:prSet loTypeId="urn:microsoft.com/office/officeart/2005/8/layout/hList6" loCatId="list" qsTypeId="urn:microsoft.com/office/officeart/2005/8/quickstyle/simple2" qsCatId="simple" csTypeId="urn:microsoft.com/office/officeart/2005/8/colors/colorful1" csCatId="colorful"/>
      <dgm:spPr/>
      <dgm:t>
        <a:bodyPr/>
        <a:lstStyle/>
        <a:p>
          <a:endParaRPr lang="ru-RU"/>
        </a:p>
      </dgm:t>
    </dgm:pt>
    <dgm:pt modelId="{B605DAB0-7632-4D26-9DD3-2B75AEC00FF7}">
      <dgm:prSet/>
      <dgm:spPr/>
      <dgm:t>
        <a:bodyPr/>
        <a:lstStyle/>
        <a:p>
          <a:r>
            <a:rPr lang="uz-Latn-UZ"/>
            <a:t>Har bir organizm uchun genomning tuzilishi o‘ziga xos bo‘lib, genomning o‘lchami, tarkibi va tashkil topish shakli turli organizmlarda farqlanadi. Masalan, inson genomida 3 milliarddan ortiq nukleotid juftlari mavjud bo‘lib, ularda taxminan 20-25 mingta gen kodlangan. Prokaryot organizmlarning genomlari odatda ixcham va zich kodlangan bo‘ladi, eukaryotlarda esa genlar orasida kodlamaydigan keng hududlar mavjud.</a:t>
          </a:r>
          <a:endParaRPr lang="ru-RU"/>
        </a:p>
      </dgm:t>
    </dgm:pt>
    <dgm:pt modelId="{E3E36A09-79C0-4BA3-B831-6BC0EA0CC8E0}" type="parTrans" cxnId="{4CDD22D1-412B-410A-B9E5-C14E947A5266}">
      <dgm:prSet/>
      <dgm:spPr/>
      <dgm:t>
        <a:bodyPr/>
        <a:lstStyle/>
        <a:p>
          <a:endParaRPr lang="ru-RU"/>
        </a:p>
      </dgm:t>
    </dgm:pt>
    <dgm:pt modelId="{2D801872-70BE-4EBF-BBC7-2E8036CE776D}" type="sibTrans" cxnId="{4CDD22D1-412B-410A-B9E5-C14E947A5266}">
      <dgm:prSet/>
      <dgm:spPr/>
      <dgm:t>
        <a:bodyPr/>
        <a:lstStyle/>
        <a:p>
          <a:endParaRPr lang="ru-RU"/>
        </a:p>
      </dgm:t>
    </dgm:pt>
    <dgm:pt modelId="{C3554DFF-C022-459B-90EC-63CC53C9D67C}">
      <dgm:prSet/>
      <dgm:spPr/>
      <dgm:t>
        <a:bodyPr/>
        <a:lstStyle/>
        <a:p>
          <a:r>
            <a:rPr lang="uz-Latn-UZ"/>
            <a:t>Genom organizmda axborot oqimini nazorat qiladi: DNK → RNK → Oqsil zanjiri orqali hujayraning strukturasi va funksiyasi belgilanadi. Genomdagi genlar bir-biri bilan murakkab tarmoqlar va nazorat tizimlari orqali o‘zaro bog‘langan. Bu tarmoqlar organizmning tashqi va ichki muhitga moslashishini, stressga javob berishini va rivojlanish dasturlarini amalga oshirishni ta’minlaydi.</a:t>
          </a:r>
          <a:endParaRPr lang="ru-RU"/>
        </a:p>
      </dgm:t>
    </dgm:pt>
    <dgm:pt modelId="{49EB182C-30BF-4F82-A4E5-8C4229DE38A2}" type="parTrans" cxnId="{5CB89AF0-FF00-4C88-B533-73C08FB005E7}">
      <dgm:prSet/>
      <dgm:spPr/>
      <dgm:t>
        <a:bodyPr/>
        <a:lstStyle/>
        <a:p>
          <a:endParaRPr lang="ru-RU"/>
        </a:p>
      </dgm:t>
    </dgm:pt>
    <dgm:pt modelId="{5012C376-B755-4BF3-979E-D993AE11A6AC}" type="sibTrans" cxnId="{5CB89AF0-FF00-4C88-B533-73C08FB005E7}">
      <dgm:prSet/>
      <dgm:spPr/>
      <dgm:t>
        <a:bodyPr/>
        <a:lstStyle/>
        <a:p>
          <a:endParaRPr lang="ru-RU"/>
        </a:p>
      </dgm:t>
    </dgm:pt>
    <dgm:pt modelId="{951275F2-6BD2-4EA0-A84D-134274241A13}" type="pres">
      <dgm:prSet presAssocID="{69BD2153-C8C6-40C9-A7FD-1EF7F41EF07D}" presName="Name0" presStyleCnt="0">
        <dgm:presLayoutVars>
          <dgm:dir/>
          <dgm:resizeHandles val="exact"/>
        </dgm:presLayoutVars>
      </dgm:prSet>
      <dgm:spPr/>
    </dgm:pt>
    <dgm:pt modelId="{FA6FAD58-500C-4E42-AA88-74505AD1C971}" type="pres">
      <dgm:prSet presAssocID="{B605DAB0-7632-4D26-9DD3-2B75AEC00FF7}" presName="node" presStyleLbl="node1" presStyleIdx="0" presStyleCnt="2">
        <dgm:presLayoutVars>
          <dgm:bulletEnabled val="1"/>
        </dgm:presLayoutVars>
      </dgm:prSet>
      <dgm:spPr/>
    </dgm:pt>
    <dgm:pt modelId="{BBC09365-6248-40E9-9DFE-8764DC625838}" type="pres">
      <dgm:prSet presAssocID="{2D801872-70BE-4EBF-BBC7-2E8036CE776D}" presName="sibTrans" presStyleCnt="0"/>
      <dgm:spPr/>
    </dgm:pt>
    <dgm:pt modelId="{90C48E4C-FB44-4A14-B07D-834BDC23AAAB}" type="pres">
      <dgm:prSet presAssocID="{C3554DFF-C022-459B-90EC-63CC53C9D67C}" presName="node" presStyleLbl="node1" presStyleIdx="1" presStyleCnt="2">
        <dgm:presLayoutVars>
          <dgm:bulletEnabled val="1"/>
        </dgm:presLayoutVars>
      </dgm:prSet>
      <dgm:spPr/>
    </dgm:pt>
  </dgm:ptLst>
  <dgm:cxnLst>
    <dgm:cxn modelId="{DE712819-EF96-443A-AA92-1E8625F05470}" type="presOf" srcId="{B605DAB0-7632-4D26-9DD3-2B75AEC00FF7}" destId="{FA6FAD58-500C-4E42-AA88-74505AD1C971}" srcOrd="0" destOrd="0" presId="urn:microsoft.com/office/officeart/2005/8/layout/hList6"/>
    <dgm:cxn modelId="{9DB1814E-A994-4526-A164-1936B31567EE}" type="presOf" srcId="{C3554DFF-C022-459B-90EC-63CC53C9D67C}" destId="{90C48E4C-FB44-4A14-B07D-834BDC23AAAB}" srcOrd="0" destOrd="0" presId="urn:microsoft.com/office/officeart/2005/8/layout/hList6"/>
    <dgm:cxn modelId="{4CDD22D1-412B-410A-B9E5-C14E947A5266}" srcId="{69BD2153-C8C6-40C9-A7FD-1EF7F41EF07D}" destId="{B605DAB0-7632-4D26-9DD3-2B75AEC00FF7}" srcOrd="0" destOrd="0" parTransId="{E3E36A09-79C0-4BA3-B831-6BC0EA0CC8E0}" sibTransId="{2D801872-70BE-4EBF-BBC7-2E8036CE776D}"/>
    <dgm:cxn modelId="{84A4F9DA-BFE8-49FF-8DE9-1C76D9967985}" type="presOf" srcId="{69BD2153-C8C6-40C9-A7FD-1EF7F41EF07D}" destId="{951275F2-6BD2-4EA0-A84D-134274241A13}" srcOrd="0" destOrd="0" presId="urn:microsoft.com/office/officeart/2005/8/layout/hList6"/>
    <dgm:cxn modelId="{5CB89AF0-FF00-4C88-B533-73C08FB005E7}" srcId="{69BD2153-C8C6-40C9-A7FD-1EF7F41EF07D}" destId="{C3554DFF-C022-459B-90EC-63CC53C9D67C}" srcOrd="1" destOrd="0" parTransId="{49EB182C-30BF-4F82-A4E5-8C4229DE38A2}" sibTransId="{5012C376-B755-4BF3-979E-D993AE11A6AC}"/>
    <dgm:cxn modelId="{312E1703-AF4A-4C0F-B6B5-F02760739623}" type="presParOf" srcId="{951275F2-6BD2-4EA0-A84D-134274241A13}" destId="{FA6FAD58-500C-4E42-AA88-74505AD1C971}" srcOrd="0" destOrd="0" presId="urn:microsoft.com/office/officeart/2005/8/layout/hList6"/>
    <dgm:cxn modelId="{1CA82EC7-7086-4AB5-9E95-7842C9C8A076}" type="presParOf" srcId="{951275F2-6BD2-4EA0-A84D-134274241A13}" destId="{BBC09365-6248-40E9-9DFE-8764DC625838}" srcOrd="1" destOrd="0" presId="urn:microsoft.com/office/officeart/2005/8/layout/hList6"/>
    <dgm:cxn modelId="{7BDD43B9-2A67-4F91-9994-17D9AAEC58F0}" type="presParOf" srcId="{951275F2-6BD2-4EA0-A84D-134274241A13}" destId="{90C48E4C-FB44-4A14-B07D-834BDC23AAAB}" srcOrd="2"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C53D7ED2-4323-4E0F-9989-250E63F7FEC6}"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ru-RU"/>
        </a:p>
      </dgm:t>
    </dgm:pt>
    <dgm:pt modelId="{E94DFFCB-632F-4002-AABD-B89B7DE05659}">
      <dgm:prSet/>
      <dgm:spPr/>
      <dgm:t>
        <a:bodyPr/>
        <a:lstStyle/>
        <a:p>
          <a:r>
            <a:rPr lang="uz-Latn-UZ"/>
            <a:t>Zamonaviy tadqiqotlar natijasida genomdagi kodlamaydigan DNK qismlarining ham biologik ahamiyatga ega ekani aniqlangan. Ular transkripsiyani, xromatin strukturasi shakllanishini va genlarning faoliyatini nazorat qiladi. Shuningdek, epigenetik o‘zgarishlar, ya’ni DNK ketma-ketligini o‘zgartirmasdan uning ifodalanishini boshqaruvchi mexanizmlar ham genom strukturasining murakkabligini yanada oshiradi.</a:t>
          </a:r>
          <a:endParaRPr lang="ru-RU"/>
        </a:p>
      </dgm:t>
    </dgm:pt>
    <dgm:pt modelId="{0FE70650-D40F-4314-984A-DE1A7BB6471E}" type="parTrans" cxnId="{140CBB5D-9C5B-4B98-B0A9-A2482CDAC57A}">
      <dgm:prSet/>
      <dgm:spPr/>
      <dgm:t>
        <a:bodyPr/>
        <a:lstStyle/>
        <a:p>
          <a:endParaRPr lang="ru-RU"/>
        </a:p>
      </dgm:t>
    </dgm:pt>
    <dgm:pt modelId="{AE21F3BC-FA52-4F11-8437-969D681FB61E}" type="sibTrans" cxnId="{140CBB5D-9C5B-4B98-B0A9-A2482CDAC57A}">
      <dgm:prSet/>
      <dgm:spPr/>
      <dgm:t>
        <a:bodyPr/>
        <a:lstStyle/>
        <a:p>
          <a:endParaRPr lang="ru-RU"/>
        </a:p>
      </dgm:t>
    </dgm:pt>
    <dgm:pt modelId="{C48FC7F0-E0A1-4990-BC20-21DB7D76A57E}">
      <dgm:prSet/>
      <dgm:spPr/>
      <dgm:t>
        <a:bodyPr/>
        <a:lstStyle/>
        <a:p>
          <a:r>
            <a:rPr lang="uz-Latn-UZ"/>
            <a:t>Gen va genomning tuzilishini o‘rganish molekulyar genetika, bioinformatika, gen injiniringi va biotexnologiya sohalarining rivojlanishida muhim o‘rin tutadi. Organizmning to‘liq genetik kartasini bilish, genlar funksiyasini aniqlash va ularning o‘zaro ta’sirini tushunish inson salomatligini saqlash, naslni yaxshilash va yangi farmatsevtik preparatlar yaratishda keng imkoniyatlar ochib beradi.</a:t>
          </a:r>
          <a:endParaRPr lang="ru-RU"/>
        </a:p>
      </dgm:t>
    </dgm:pt>
    <dgm:pt modelId="{9D1C1174-AEE9-4948-91B2-7BEADA0469B8}" type="parTrans" cxnId="{A001C66E-F3C7-4824-AD95-AF1C1FD38EBE}">
      <dgm:prSet/>
      <dgm:spPr/>
      <dgm:t>
        <a:bodyPr/>
        <a:lstStyle/>
        <a:p>
          <a:endParaRPr lang="ru-RU"/>
        </a:p>
      </dgm:t>
    </dgm:pt>
    <dgm:pt modelId="{4671174C-834C-4020-8EB9-4AD9443F7208}" type="sibTrans" cxnId="{A001C66E-F3C7-4824-AD95-AF1C1FD38EBE}">
      <dgm:prSet/>
      <dgm:spPr/>
      <dgm:t>
        <a:bodyPr/>
        <a:lstStyle/>
        <a:p>
          <a:endParaRPr lang="ru-RU"/>
        </a:p>
      </dgm:t>
    </dgm:pt>
    <dgm:pt modelId="{5E3E1F36-66AC-4D30-8597-581976B0095E}" type="pres">
      <dgm:prSet presAssocID="{C53D7ED2-4323-4E0F-9989-250E63F7FEC6}" presName="linear" presStyleCnt="0">
        <dgm:presLayoutVars>
          <dgm:animLvl val="lvl"/>
          <dgm:resizeHandles val="exact"/>
        </dgm:presLayoutVars>
      </dgm:prSet>
      <dgm:spPr/>
    </dgm:pt>
    <dgm:pt modelId="{C623CFA3-F4A6-4D81-8057-33DC419154F4}" type="pres">
      <dgm:prSet presAssocID="{E94DFFCB-632F-4002-AABD-B89B7DE05659}" presName="parentText" presStyleLbl="node1" presStyleIdx="0" presStyleCnt="2">
        <dgm:presLayoutVars>
          <dgm:chMax val="0"/>
          <dgm:bulletEnabled val="1"/>
        </dgm:presLayoutVars>
      </dgm:prSet>
      <dgm:spPr/>
    </dgm:pt>
    <dgm:pt modelId="{2AA9CE80-F370-4667-A378-B73338697D91}" type="pres">
      <dgm:prSet presAssocID="{AE21F3BC-FA52-4F11-8437-969D681FB61E}" presName="spacer" presStyleCnt="0"/>
      <dgm:spPr/>
    </dgm:pt>
    <dgm:pt modelId="{C4B6EDB8-90B6-4D6F-864E-E5ABA96E7A05}" type="pres">
      <dgm:prSet presAssocID="{C48FC7F0-E0A1-4990-BC20-21DB7D76A57E}" presName="parentText" presStyleLbl="node1" presStyleIdx="1" presStyleCnt="2">
        <dgm:presLayoutVars>
          <dgm:chMax val="0"/>
          <dgm:bulletEnabled val="1"/>
        </dgm:presLayoutVars>
      </dgm:prSet>
      <dgm:spPr/>
    </dgm:pt>
  </dgm:ptLst>
  <dgm:cxnLst>
    <dgm:cxn modelId="{140CBB5D-9C5B-4B98-B0A9-A2482CDAC57A}" srcId="{C53D7ED2-4323-4E0F-9989-250E63F7FEC6}" destId="{E94DFFCB-632F-4002-AABD-B89B7DE05659}" srcOrd="0" destOrd="0" parTransId="{0FE70650-D40F-4314-984A-DE1A7BB6471E}" sibTransId="{AE21F3BC-FA52-4F11-8437-969D681FB61E}"/>
    <dgm:cxn modelId="{A001C66E-F3C7-4824-AD95-AF1C1FD38EBE}" srcId="{C53D7ED2-4323-4E0F-9989-250E63F7FEC6}" destId="{C48FC7F0-E0A1-4990-BC20-21DB7D76A57E}" srcOrd="1" destOrd="0" parTransId="{9D1C1174-AEE9-4948-91B2-7BEADA0469B8}" sibTransId="{4671174C-834C-4020-8EB9-4AD9443F7208}"/>
    <dgm:cxn modelId="{1C5DBB95-EC74-4AE7-A554-8BB373906429}" type="presOf" srcId="{E94DFFCB-632F-4002-AABD-B89B7DE05659}" destId="{C623CFA3-F4A6-4D81-8057-33DC419154F4}" srcOrd="0" destOrd="0" presId="urn:microsoft.com/office/officeart/2005/8/layout/vList2"/>
    <dgm:cxn modelId="{C387B598-65BC-46E6-8150-9ED3D97C9EE0}" type="presOf" srcId="{C53D7ED2-4323-4E0F-9989-250E63F7FEC6}" destId="{5E3E1F36-66AC-4D30-8597-581976B0095E}" srcOrd="0" destOrd="0" presId="urn:microsoft.com/office/officeart/2005/8/layout/vList2"/>
    <dgm:cxn modelId="{B30667CD-80E2-453F-86AC-0327C87E9402}" type="presOf" srcId="{C48FC7F0-E0A1-4990-BC20-21DB7D76A57E}" destId="{C4B6EDB8-90B6-4D6F-864E-E5ABA96E7A05}" srcOrd="0" destOrd="0" presId="urn:microsoft.com/office/officeart/2005/8/layout/vList2"/>
    <dgm:cxn modelId="{3A7B7372-D020-4FE1-9B46-2F0F049AED21}" type="presParOf" srcId="{5E3E1F36-66AC-4D30-8597-581976B0095E}" destId="{C623CFA3-F4A6-4D81-8057-33DC419154F4}" srcOrd="0" destOrd="0" presId="urn:microsoft.com/office/officeart/2005/8/layout/vList2"/>
    <dgm:cxn modelId="{3B2BAC24-F92E-4053-9B04-DB870D291D98}" type="presParOf" srcId="{5E3E1F36-66AC-4D30-8597-581976B0095E}" destId="{2AA9CE80-F370-4667-A378-B73338697D91}" srcOrd="1" destOrd="0" presId="urn:microsoft.com/office/officeart/2005/8/layout/vList2"/>
    <dgm:cxn modelId="{B8860BD1-1A4D-4C31-B895-6A55F716F1BD}" type="presParOf" srcId="{5E3E1F36-66AC-4D30-8597-581976B0095E}" destId="{C4B6EDB8-90B6-4D6F-864E-E5ABA96E7A05}"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223FD5-EBDF-4ED9-9963-78F9D5A59BD2}">
      <dsp:nvSpPr>
        <dsp:cNvPr id="0" name=""/>
        <dsp:cNvSpPr/>
      </dsp:nvSpPr>
      <dsp:spPr>
        <a:xfrm>
          <a:off x="0" y="304825"/>
          <a:ext cx="4371976" cy="2457399"/>
        </a:xfrm>
        <a:prstGeom prst="roundRect">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uz-Latn-UZ" sz="3100" b="1" i="1" kern="1200" dirty="0">
              <a:effectLst>
                <a:outerShdw blurRad="38100" dist="38100" dir="2700000" algn="tl">
                  <a:srgbClr val="000000">
                    <a:alpha val="43137"/>
                  </a:srgbClr>
                </a:outerShdw>
              </a:effectLst>
              <a:latin typeface="Algerian" panose="04020705040A02060702" pitchFamily="82" charset="0"/>
            </a:rPr>
            <a:t>Gen va genom strukturalarini DNK va xromosoma modellari</a:t>
          </a:r>
          <a:endParaRPr lang="ru-RU" sz="3100" b="1" i="1" kern="1200" dirty="0">
            <a:effectLst>
              <a:outerShdw blurRad="38100" dist="38100" dir="2700000" algn="tl">
                <a:srgbClr val="000000">
                  <a:alpha val="43137"/>
                </a:srgbClr>
              </a:outerShdw>
            </a:effectLst>
          </a:endParaRPr>
        </a:p>
      </dsp:txBody>
      <dsp:txXfrm>
        <a:off x="119960" y="424785"/>
        <a:ext cx="4132056" cy="2217479"/>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B7135B-668B-4144-A482-8687F2C07552}">
      <dsp:nvSpPr>
        <dsp:cNvPr id="0" name=""/>
        <dsp:cNvSpPr/>
      </dsp:nvSpPr>
      <dsp:spPr>
        <a:xfrm>
          <a:off x="0" y="0"/>
          <a:ext cx="1356360" cy="1356360"/>
        </a:xfrm>
        <a:prstGeom prst="pie">
          <a:avLst>
            <a:gd name="adj1" fmla="val 5400000"/>
            <a:gd name="adj2" fmla="val 16200000"/>
          </a:avLst>
        </a:prstGeom>
        <a:blipFill rotWithShape="0">
          <a:blip xmlns:r="http://schemas.openxmlformats.org/officeDocument/2006/relationships" r:embed="rId1"/>
          <a:srcRect/>
          <a:stretch>
            <a:fillRect l="-21000" r="-21000"/>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1DB7D50-AF90-48FC-B257-DBCDB5EB67E6}">
      <dsp:nvSpPr>
        <dsp:cNvPr id="0" name=""/>
        <dsp:cNvSpPr/>
      </dsp:nvSpPr>
      <dsp:spPr>
        <a:xfrm>
          <a:off x="678180" y="0"/>
          <a:ext cx="9197340" cy="1356360"/>
        </a:xfrm>
        <a:prstGeom prst="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13360" tIns="213360" rIns="213360" bIns="213360" numCol="1" spcCol="1270" anchor="ctr" anchorCtr="0">
          <a:noAutofit/>
        </a:bodyPr>
        <a:lstStyle/>
        <a:p>
          <a:pPr marL="0" lvl="0" indent="0" algn="ctr" defTabSz="2489200">
            <a:lnSpc>
              <a:spcPct val="90000"/>
            </a:lnSpc>
            <a:spcBef>
              <a:spcPct val="0"/>
            </a:spcBef>
            <a:spcAft>
              <a:spcPct val="35000"/>
            </a:spcAft>
            <a:buNone/>
          </a:pPr>
          <a:r>
            <a:rPr lang="uz-Latn-UZ" sz="5600" kern="1200"/>
            <a:t>DNK va xromosoma modellar</a:t>
          </a:r>
          <a:endParaRPr lang="ru-RU" sz="5600" kern="1200"/>
        </a:p>
      </dsp:txBody>
      <dsp:txXfrm>
        <a:off x="678180" y="0"/>
        <a:ext cx="9197340" cy="135636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86BDBC-6E09-402F-A1D4-FE92B308F9DE}">
      <dsp:nvSpPr>
        <dsp:cNvPr id="0" name=""/>
        <dsp:cNvSpPr/>
      </dsp:nvSpPr>
      <dsp:spPr>
        <a:xfrm>
          <a:off x="394914" y="52389"/>
          <a:ext cx="9477956" cy="5133971"/>
        </a:xfrm>
        <a:prstGeom prst="rect">
          <a:avLst/>
        </a:prstGeom>
        <a:solidFill>
          <a:schemeClr val="lt1">
            <a:alpha val="40000"/>
            <a:hueOff val="0"/>
            <a:satOff val="0"/>
            <a:lumOff val="0"/>
            <a:alphaOff val="0"/>
          </a:schemeClr>
        </a:solidFill>
        <a:ln w="100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006167" tIns="110490" rIns="110490" bIns="110490" numCol="1" spcCol="1270" anchor="ctr" anchorCtr="0">
          <a:noAutofit/>
        </a:bodyPr>
        <a:lstStyle/>
        <a:p>
          <a:pPr marL="0" lvl="0" indent="0" algn="l" defTabSz="1289050">
            <a:lnSpc>
              <a:spcPct val="90000"/>
            </a:lnSpc>
            <a:spcBef>
              <a:spcPct val="0"/>
            </a:spcBef>
            <a:spcAft>
              <a:spcPct val="35000"/>
            </a:spcAft>
            <a:buNone/>
          </a:pPr>
          <a:r>
            <a:rPr lang="uz-Latn-UZ" sz="2900" kern="1200"/>
            <a:t>Vaqt o‘tishi bilan DNKning boshqa modellarini ham o‘rganish boshlandi. Masalan, Z-shaklidagi DNK modeli (Z-DNK) aniqlangan bo‘lib, u chapga burilgan spiral shaklga ega. Bu turdagi DNK odatda ma’lum biologik jarayonlarda, xususan, gen ekspressiyasining tartibga solinishida ishtirok etadi. Bundan tashqari, A-DNK va B-DNK shakllari ham mavjud bo‘lib, ular DNKning namlik va ion muhitiga qarab turlicha konfiguratsiyaga ega bo‘lishini ko‘rsatadi. A-DNK qattiqroq, zichroq spiral bo‘lsa, B-DNK odatiy sharoitdagi biologik faol shakldir</a:t>
          </a:r>
          <a:endParaRPr lang="ru-RU" sz="2900" kern="1200"/>
        </a:p>
      </dsp:txBody>
      <dsp:txXfrm>
        <a:off x="394914" y="52389"/>
        <a:ext cx="9477956" cy="5133971"/>
      </dsp:txXfrm>
    </dsp:sp>
    <dsp:sp modelId="{775611B4-C229-4BF7-95F3-FEB1136FDA45}">
      <dsp:nvSpPr>
        <dsp:cNvPr id="0" name=""/>
        <dsp:cNvSpPr/>
      </dsp:nvSpPr>
      <dsp:spPr>
        <a:xfrm>
          <a:off x="0" y="710619"/>
          <a:ext cx="2073302" cy="3109954"/>
        </a:xfrm>
        <a:prstGeom prst="rect">
          <a:avLst/>
        </a:prstGeom>
        <a:blipFill rotWithShape="1">
          <a:blip xmlns:r="http://schemas.openxmlformats.org/officeDocument/2006/relationships" r:embed="rId1"/>
          <a:srcRect/>
          <a:stretch>
            <a:fillRect l="-32000" r="-32000"/>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BDAFA0-5A42-4558-A8A3-82541CC114A2}">
      <dsp:nvSpPr>
        <dsp:cNvPr id="0" name=""/>
        <dsp:cNvSpPr/>
      </dsp:nvSpPr>
      <dsp:spPr>
        <a:xfrm>
          <a:off x="0" y="0"/>
          <a:ext cx="5372100" cy="5372100"/>
        </a:xfrm>
        <a:prstGeom prst="pie">
          <a:avLst>
            <a:gd name="adj1" fmla="val 5400000"/>
            <a:gd name="adj2" fmla="val 16200000"/>
          </a:avLst>
        </a:prstGeom>
        <a:blipFill rotWithShape="0">
          <a:blip xmlns:r="http://schemas.openxmlformats.org/officeDocument/2006/relationships" r:embed="rId1"/>
          <a:srcRect/>
          <a:stretch>
            <a:fillRect l="-21000" r="-21000"/>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CBA1EA8-1973-4A60-B258-12B34A6701E3}">
      <dsp:nvSpPr>
        <dsp:cNvPr id="0" name=""/>
        <dsp:cNvSpPr/>
      </dsp:nvSpPr>
      <dsp:spPr>
        <a:xfrm>
          <a:off x="2686050" y="0"/>
          <a:ext cx="7453520" cy="5372100"/>
        </a:xfrm>
        <a:prstGeom prst="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uz-Latn-UZ" sz="3000" kern="1200"/>
            <a:t>Xromosomalar esa DNK va maxsus oqsillardan, asosan histonlardan tashkil topgan murakkab strukturalardir. Hujayra yadrosida mavjud bo‘lgan DNK molekulasi, o‘z-o‘zidan juda uzun bo‘lgani uchun, kompakt shaklda joylashishi zarur bo‘ladi. DNK molekulasi histon oqsillariga spiral tarzda o‘ralib, nukleosoma deb ataluvchi tuzilmalarni hosil qiladi. Har bir nukleosoma taxminan 147 juft nukleotid DNK ipidan va sakkizta histon oqsilidan tashkil topgan bo‘ladi.</a:t>
          </a:r>
          <a:endParaRPr lang="ru-RU" sz="3000" kern="1200"/>
        </a:p>
      </dsp:txBody>
      <dsp:txXfrm>
        <a:off x="2686050" y="0"/>
        <a:ext cx="7453520" cy="5372100"/>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4331DF-7CD4-40D8-AC2E-6F9F76401DD7}">
      <dsp:nvSpPr>
        <dsp:cNvPr id="0" name=""/>
        <dsp:cNvSpPr/>
      </dsp:nvSpPr>
      <dsp:spPr>
        <a:xfrm>
          <a:off x="0" y="263182"/>
          <a:ext cx="6372224" cy="527436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uz-Latn-UZ" sz="2300" kern="1200"/>
            <a:t>Nukleosomalar bir-biriga ulanib, zichroq struktura — xromatin iplarini hosil qiladi. Xromatin iplar esa keyingi darajada spiral o‘ralib, yuqori darajadagi strukturaviy shakllarga ega bo‘ladi va hujayra bo‘linish jarayonida xromosomalarni shakllantiradi. Xromosomaning asosiy qismlari — sentromera, telomera va qo‘shimcha strukturalar har biri o‘zining alohida funksional vazifasini bajaradi. Sentromera hujayra bo‘linishida xromosomalarni to‘g‘ri taqsimlash uchun kerak bo‘lsa, telomera xromosomaning uch qismini himoya qiladi va replikatsiya jarayonida DNK qisqarishining oldini oladi.</a:t>
          </a:r>
          <a:endParaRPr lang="ru-RU" sz="2300" kern="1200"/>
        </a:p>
      </dsp:txBody>
      <dsp:txXfrm>
        <a:off x="257473" y="520655"/>
        <a:ext cx="5857278" cy="4759414"/>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17029C-D045-4A0B-8719-1E323CCD09B1}">
      <dsp:nvSpPr>
        <dsp:cNvPr id="0" name=""/>
        <dsp:cNvSpPr/>
      </dsp:nvSpPr>
      <dsp:spPr>
        <a:xfrm>
          <a:off x="0" y="0"/>
          <a:ext cx="5372100" cy="5372100"/>
        </a:xfrm>
        <a:prstGeom prst="pie">
          <a:avLst>
            <a:gd name="adj1" fmla="val 5400000"/>
            <a:gd name="adj2" fmla="val 16200000"/>
          </a:avLst>
        </a:prstGeom>
        <a:blipFill rotWithShape="0">
          <a:blip xmlns:r="http://schemas.openxmlformats.org/officeDocument/2006/relationships" r:embed="rId1"/>
          <a:srcRect/>
          <a:stretch>
            <a:fillRect l="-39000" r="-39000"/>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C0C35A1-5EE9-47F0-9B1E-A451654F0BF7}">
      <dsp:nvSpPr>
        <dsp:cNvPr id="0" name=""/>
        <dsp:cNvSpPr/>
      </dsp:nvSpPr>
      <dsp:spPr>
        <a:xfrm>
          <a:off x="2686050" y="0"/>
          <a:ext cx="7186821" cy="5372100"/>
        </a:xfrm>
        <a:prstGeom prst="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uz-Latn-UZ" sz="2400" kern="1200"/>
            <a:t>Zamonaviy tadqiqotlar shuni ko‘rsatdiki, xromosomalar hujayra yadrosida tasodifiy joylashmagan. Har bir xromosoma yadro ichida o‘ziga xos joyni egallaydi va bu joylashuv gen ekspressiyasiga va genom barqarorligiga ta’sir ko‘rsatadi. 3D genomika texnologiyalari yordamida butun genomning fazoviy tashkil topishi o‘rganilmoqda. Aniqlanishicha, xromosoma ichida TAD (Topologically Associating Domains) deb ataluvchi mintaqalar mavjud bo‘lib, ular ichida DNK qismlari bir-biri bilan faol aloqada bo‘ladi.Shuningdek, DNK va xromosoma strukturalarining dinamik tabiati ham isbotlangan. Masalan, hujayra siklining turli bosqichlarida xromatin zichligi va tuzilishi o‘zgarib turadi, bu esa genetik axborotning faoliyatini, genlarning ochilishi va yopilishini nazorat qiladi.</a:t>
          </a:r>
          <a:endParaRPr lang="ru-RU" sz="2400" kern="1200"/>
        </a:p>
      </dsp:txBody>
      <dsp:txXfrm>
        <a:off x="2686050" y="0"/>
        <a:ext cx="7186821" cy="5372100"/>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B6817C-0FCF-40A1-AFB7-C8ED711042A3}">
      <dsp:nvSpPr>
        <dsp:cNvPr id="0" name=""/>
        <dsp:cNvSpPr/>
      </dsp:nvSpPr>
      <dsp:spPr>
        <a:xfrm>
          <a:off x="0" y="3262"/>
          <a:ext cx="9872871" cy="442260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uz-Latn-UZ" sz="2700" kern="1200"/>
            <a:t>Xulosa qilib aytganda, gen, genom, DNK va xromosoma strukturalarini o‘rganish orqali organizmlarning rivojlanishi, moslashuvi, irsiy kasalliklarning kelib chiqishi va ularni davolash imkoniyatlari yanada chuqurroq anglab olinmoqda. Zamonaviy biologiya va genetika fani oldida turgan ko‘plab dolzarb muammolarni hal qilish aynan molekulyar darajadagi mazkur strukturalarning mukammal o‘rganilishiga bog‘liq. Kelgusida genetik tadqiqotlar, bioinformatika, sun’iy intellekt yordamida genom tahlili kabi texnologiyalar bilan uyg‘unlashgan holda, yanada keng qamrovli ilmiy natijalarga erishilishi kutilmoqda.</a:t>
          </a:r>
          <a:endParaRPr lang="ru-RU" sz="2700" kern="1200"/>
        </a:p>
      </dsp:txBody>
      <dsp:txXfrm>
        <a:off x="215894" y="219156"/>
        <a:ext cx="9441083" cy="399081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685B8F-DC02-4ECC-B14F-994B2795F8BA}">
      <dsp:nvSpPr>
        <dsp:cNvPr id="0" name=""/>
        <dsp:cNvSpPr/>
      </dsp:nvSpPr>
      <dsp:spPr>
        <a:xfrm>
          <a:off x="0" y="0"/>
          <a:ext cx="1356360" cy="1356360"/>
        </a:xfrm>
        <a:prstGeom prst="pie">
          <a:avLst>
            <a:gd name="adj1" fmla="val 5400000"/>
            <a:gd name="adj2" fmla="val 16200000"/>
          </a:avLst>
        </a:prstGeom>
        <a:blipFill rotWithShape="0">
          <a:blip xmlns:r="http://schemas.openxmlformats.org/officeDocument/2006/relationships" r:embed="rId1"/>
          <a:srcRect/>
          <a:stretch>
            <a:fillRect l="-26000" r="-26000"/>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90637FD-25EB-4323-B8D1-890E70D72F63}">
      <dsp:nvSpPr>
        <dsp:cNvPr id="0" name=""/>
        <dsp:cNvSpPr/>
      </dsp:nvSpPr>
      <dsp:spPr>
        <a:xfrm>
          <a:off x="678180" y="0"/>
          <a:ext cx="9197340" cy="1356360"/>
        </a:xfrm>
        <a:prstGeom prst="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36220" tIns="236220" rIns="236220" bIns="236220" numCol="1" spcCol="1270" anchor="ctr" anchorCtr="0">
          <a:noAutofit/>
        </a:bodyPr>
        <a:lstStyle/>
        <a:p>
          <a:pPr marL="0" lvl="0" indent="0" algn="ctr" defTabSz="2755900">
            <a:lnSpc>
              <a:spcPct val="90000"/>
            </a:lnSpc>
            <a:spcBef>
              <a:spcPct val="0"/>
            </a:spcBef>
            <a:spcAft>
              <a:spcPct val="35000"/>
            </a:spcAft>
            <a:buNone/>
          </a:pPr>
          <a:r>
            <a:rPr lang="uz-Latn-UZ" sz="6200" kern="1200"/>
            <a:t>Reja:</a:t>
          </a:r>
          <a:endParaRPr lang="ru-RU" sz="6200" kern="1200"/>
        </a:p>
      </dsp:txBody>
      <dsp:txXfrm>
        <a:off x="678180" y="0"/>
        <a:ext cx="9197340" cy="135636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936184-4F12-49EC-895F-1BC519764136}">
      <dsp:nvSpPr>
        <dsp:cNvPr id="0" name=""/>
        <dsp:cNvSpPr/>
      </dsp:nvSpPr>
      <dsp:spPr>
        <a:xfrm>
          <a:off x="0" y="47625"/>
          <a:ext cx="9872871" cy="719549"/>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uz-Latn-UZ" sz="3000" kern="1200"/>
            <a:t>Kirish</a:t>
          </a:r>
          <a:endParaRPr lang="ru-RU" sz="3000" kern="1200"/>
        </a:p>
      </dsp:txBody>
      <dsp:txXfrm>
        <a:off x="35125" y="82750"/>
        <a:ext cx="9802621" cy="649299"/>
      </dsp:txXfrm>
    </dsp:sp>
    <dsp:sp modelId="{66A44B68-941C-4F59-A144-6A6E52440570}">
      <dsp:nvSpPr>
        <dsp:cNvPr id="0" name=""/>
        <dsp:cNvSpPr/>
      </dsp:nvSpPr>
      <dsp:spPr>
        <a:xfrm>
          <a:off x="0" y="853575"/>
          <a:ext cx="9872871" cy="719549"/>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uz-Latn-UZ" sz="3000" kern="1200" dirty="0"/>
            <a:t>Gen va genomning tuzilishi asoslari</a:t>
          </a:r>
          <a:endParaRPr lang="ru-RU" sz="3000" kern="1200" dirty="0"/>
        </a:p>
      </dsp:txBody>
      <dsp:txXfrm>
        <a:off x="35125" y="888700"/>
        <a:ext cx="9802621" cy="649299"/>
      </dsp:txXfrm>
    </dsp:sp>
    <dsp:sp modelId="{F88B1ABB-6E28-4065-A97C-A400832F02A9}">
      <dsp:nvSpPr>
        <dsp:cNvPr id="0" name=""/>
        <dsp:cNvSpPr/>
      </dsp:nvSpPr>
      <dsp:spPr>
        <a:xfrm>
          <a:off x="0" y="1659524"/>
          <a:ext cx="9872871" cy="719549"/>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uz-Latn-UZ" sz="3000" kern="1200" dirty="0"/>
            <a:t>Dnk va xromosoma modellari</a:t>
          </a:r>
          <a:endParaRPr lang="ru-RU" sz="3000" kern="1200" dirty="0"/>
        </a:p>
      </dsp:txBody>
      <dsp:txXfrm>
        <a:off x="35125" y="1694649"/>
        <a:ext cx="9802621" cy="649299"/>
      </dsp:txXfrm>
    </dsp:sp>
    <dsp:sp modelId="{1C7B5F56-3BB7-447B-816C-B62EF2D5CA6B}">
      <dsp:nvSpPr>
        <dsp:cNvPr id="0" name=""/>
        <dsp:cNvSpPr/>
      </dsp:nvSpPr>
      <dsp:spPr>
        <a:xfrm>
          <a:off x="0" y="2465475"/>
          <a:ext cx="9872871" cy="719549"/>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uz-Latn-UZ" sz="3000" kern="1200"/>
            <a:t>Xulosa</a:t>
          </a:r>
          <a:endParaRPr lang="ru-RU" sz="3000" kern="1200"/>
        </a:p>
      </dsp:txBody>
      <dsp:txXfrm>
        <a:off x="35125" y="2500600"/>
        <a:ext cx="9802621" cy="649299"/>
      </dsp:txXfrm>
    </dsp:sp>
    <dsp:sp modelId="{0FF6F5FE-2128-453D-824C-249389706276}">
      <dsp:nvSpPr>
        <dsp:cNvPr id="0" name=""/>
        <dsp:cNvSpPr/>
      </dsp:nvSpPr>
      <dsp:spPr>
        <a:xfrm>
          <a:off x="0" y="3271425"/>
          <a:ext cx="9872871" cy="719549"/>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uz-Latn-UZ" sz="3000" kern="1200"/>
            <a:t>Foydalanilgan adabiyotlar</a:t>
          </a:r>
          <a:endParaRPr lang="ru-RU" sz="3000" kern="1200"/>
        </a:p>
      </dsp:txBody>
      <dsp:txXfrm>
        <a:off x="35125" y="3306550"/>
        <a:ext cx="9802621" cy="64929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B62C34-8270-40F5-8B49-D3B3ECFB83F4}">
      <dsp:nvSpPr>
        <dsp:cNvPr id="0" name=""/>
        <dsp:cNvSpPr/>
      </dsp:nvSpPr>
      <dsp:spPr>
        <a:xfrm>
          <a:off x="0" y="0"/>
          <a:ext cx="1356360" cy="1356360"/>
        </a:xfrm>
        <a:prstGeom prst="pie">
          <a:avLst>
            <a:gd name="adj1" fmla="val 5400000"/>
            <a:gd name="adj2" fmla="val 16200000"/>
          </a:avLst>
        </a:prstGeom>
        <a:blipFill rotWithShape="0">
          <a:blip xmlns:r="http://schemas.openxmlformats.org/officeDocument/2006/relationships" r:embed="rId1"/>
          <a:srcRect/>
          <a:stretch>
            <a:fillRect l="-33000" r="-33000"/>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9FD1557-C553-4CCA-895D-D1A7D6CC05B3}">
      <dsp:nvSpPr>
        <dsp:cNvPr id="0" name=""/>
        <dsp:cNvSpPr/>
      </dsp:nvSpPr>
      <dsp:spPr>
        <a:xfrm>
          <a:off x="678180" y="0"/>
          <a:ext cx="9197340" cy="1356360"/>
        </a:xfrm>
        <a:prstGeom prst="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82880" tIns="182880" rIns="182880" bIns="182880" numCol="1" spcCol="1270" anchor="ctr" anchorCtr="0">
          <a:noAutofit/>
        </a:bodyPr>
        <a:lstStyle/>
        <a:p>
          <a:pPr marL="0" lvl="0" indent="0" algn="ctr" defTabSz="2133600">
            <a:lnSpc>
              <a:spcPct val="90000"/>
            </a:lnSpc>
            <a:spcBef>
              <a:spcPct val="0"/>
            </a:spcBef>
            <a:spcAft>
              <a:spcPct val="35000"/>
            </a:spcAft>
            <a:buNone/>
          </a:pPr>
          <a:r>
            <a:rPr lang="uz-Latn-UZ" sz="4800" kern="1200"/>
            <a:t>Gen va genomning tuzilishi asoslari</a:t>
          </a:r>
          <a:endParaRPr lang="ru-RU" sz="4800" kern="1200"/>
        </a:p>
      </dsp:txBody>
      <dsp:txXfrm>
        <a:off x="678180" y="0"/>
        <a:ext cx="9197340" cy="135636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2EF939-E526-4BDB-A234-4979DA6C0901}">
      <dsp:nvSpPr>
        <dsp:cNvPr id="0" name=""/>
        <dsp:cNvSpPr/>
      </dsp:nvSpPr>
      <dsp:spPr>
        <a:xfrm>
          <a:off x="574374" y="1566"/>
          <a:ext cx="9471180" cy="4359317"/>
        </a:xfrm>
        <a:prstGeom prst="rect">
          <a:avLst/>
        </a:prstGeom>
        <a:solidFill>
          <a:schemeClr val="lt1">
            <a:alpha val="40000"/>
            <a:hueOff val="0"/>
            <a:satOff val="0"/>
            <a:lumOff val="0"/>
            <a:alphaOff val="0"/>
          </a:schemeClr>
        </a:solidFill>
        <a:ln w="100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004733" tIns="95250" rIns="95250" bIns="95250" numCol="1" spcCol="1270" anchor="ctr" anchorCtr="0">
          <a:noAutofit/>
        </a:bodyPr>
        <a:lstStyle/>
        <a:p>
          <a:pPr marL="0" lvl="0" indent="0" algn="l" defTabSz="1111250">
            <a:lnSpc>
              <a:spcPct val="90000"/>
            </a:lnSpc>
            <a:spcBef>
              <a:spcPct val="0"/>
            </a:spcBef>
            <a:spcAft>
              <a:spcPct val="35000"/>
            </a:spcAft>
            <a:buNone/>
          </a:pPr>
          <a:r>
            <a:rPr lang="uz-Latn-UZ" sz="2500" kern="1200" dirty="0"/>
            <a:t>Gen va genom biologik axborotni saqlash va avlodlarga uzatishning asosiy strukturalaridir. Gen — bu DNKning ma’lum bir ketma-ketligidan tashkil topgan va organizmning biror belgisi yoki funksiyasini nazorat qiladigan irsiy axborot birligidir. Genlar orqali hujayrada oqsillar va boshqa muhim biomolekulalar sintez qilinadi, shuningdek, ular rivojlanish, metabolizm va irsiyat kabi jarayonlarda hal qiluvchi rol o‘ynaydi. Genlarning umumiy tuzilishi boshi (promotor), kodlovchi qismi va oxiri (terminal) qismlaridan iborat bo‘lib, ularning har biri gen ekspressiyasini nazorat qilishda ishtirok etadi.</a:t>
          </a:r>
          <a:endParaRPr lang="ru-RU" sz="2500" kern="1200" dirty="0"/>
        </a:p>
      </dsp:txBody>
      <dsp:txXfrm>
        <a:off x="574374" y="1566"/>
        <a:ext cx="9471180" cy="4359317"/>
      </dsp:txXfrm>
    </dsp:sp>
    <dsp:sp modelId="{8D425EE2-A4D0-4F7B-BE20-3CF1AA68B646}">
      <dsp:nvSpPr>
        <dsp:cNvPr id="0" name=""/>
        <dsp:cNvSpPr/>
      </dsp:nvSpPr>
      <dsp:spPr>
        <a:xfrm>
          <a:off x="179741" y="273834"/>
          <a:ext cx="2071820" cy="3107731"/>
        </a:xfrm>
        <a:prstGeom prst="rect">
          <a:avLst/>
        </a:prstGeom>
        <a:blipFill rotWithShape="1">
          <a:blip xmlns:r="http://schemas.openxmlformats.org/officeDocument/2006/relationships" r:embed="rId1"/>
          <a:srcRect/>
          <a:stretch>
            <a:fillRect l="-83000" r="-83000"/>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8E1E27-C057-40A7-8B21-1441B54268AC}">
      <dsp:nvSpPr>
        <dsp:cNvPr id="0" name=""/>
        <dsp:cNvSpPr/>
      </dsp:nvSpPr>
      <dsp:spPr>
        <a:xfrm>
          <a:off x="0" y="0"/>
          <a:ext cx="5419725" cy="5419725"/>
        </a:xfrm>
        <a:prstGeom prst="pie">
          <a:avLst>
            <a:gd name="adj1" fmla="val 5400000"/>
            <a:gd name="adj2" fmla="val 16200000"/>
          </a:avLst>
        </a:prstGeom>
        <a:blipFill rotWithShape="0">
          <a:blip xmlns:r="http://schemas.openxmlformats.org/officeDocument/2006/relationships" r:embed="rId1"/>
          <a:srcRect/>
          <a:stretch>
            <a:fillRect l="-45000" r="-45000"/>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C76C0E1-C790-41FA-9454-9186855E0BD1}">
      <dsp:nvSpPr>
        <dsp:cNvPr id="0" name=""/>
        <dsp:cNvSpPr/>
      </dsp:nvSpPr>
      <dsp:spPr>
        <a:xfrm>
          <a:off x="2709862" y="0"/>
          <a:ext cx="7258258" cy="5419725"/>
        </a:xfrm>
        <a:prstGeom prst="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uz-Latn-UZ" sz="2900" kern="1200"/>
            <a:t>Genlar odatda kodlovchi va kodlamaydigan ketma-ketliklardan tashkil topgan bo‘ladi. Kodlovchi ketma-ketliklar oqsil sintezida bevosita ishtirok etsa, kodlamaydigan qismlar esa gen ekspressiyasining tartibga solinishida va boshqa funksional jarayonlarda muhim rol o‘ynaydi. Masalan, intronlar va eksonlar tizimi orqali murakkab transkripsiya va splaysing jarayonlari amalga oshiriladi. Shuningdek, genlarning faolligi hujayraning turli holatlariga, tashqi muhit omillariga va rivojlanish bosqichlariga qarab o‘zgarib turadi.</a:t>
          </a:r>
          <a:endParaRPr lang="ru-RU" sz="2900" kern="1200"/>
        </a:p>
      </dsp:txBody>
      <dsp:txXfrm>
        <a:off x="2709862" y="0"/>
        <a:ext cx="7258258" cy="541972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B776EE-2B89-41C6-820E-A3CA14BE4B71}">
      <dsp:nvSpPr>
        <dsp:cNvPr id="0" name=""/>
        <dsp:cNvSpPr/>
      </dsp:nvSpPr>
      <dsp:spPr>
        <a:xfrm rot="10800000">
          <a:off x="1197039" y="47618"/>
          <a:ext cx="9119571" cy="5676913"/>
        </a:xfrm>
        <a:prstGeom prst="homePlate">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2973" tIns="114300" rIns="213360" bIns="114300" numCol="1" spcCol="1270" anchor="ctr" anchorCtr="0">
          <a:noAutofit/>
        </a:bodyPr>
        <a:lstStyle/>
        <a:p>
          <a:pPr marL="0" lvl="0" indent="0" algn="ctr" defTabSz="1333500">
            <a:lnSpc>
              <a:spcPct val="90000"/>
            </a:lnSpc>
            <a:spcBef>
              <a:spcPct val="0"/>
            </a:spcBef>
            <a:spcAft>
              <a:spcPct val="35000"/>
            </a:spcAft>
            <a:buNone/>
          </a:pPr>
          <a:r>
            <a:rPr lang="uz-Latn-UZ" sz="3000" kern="1200"/>
            <a:t>Genom esa organizmning barcha genlari va ular bilan bog‘liq bo‘lgan kodlamaydigan DNK qismlarining majmuasidir. Genom nafaqat oqsillarni kodlovchi genlardan iborat, balki tartibga soluvchi ketma-ketliklar, takroriy DNK segmentlari, transpozonlar va boshqa genetik elementlarni ham o‘z ichiga oladi. Boshqacha aytganda, genom — organizmning barcha genetik axborotini o‘zida mujassam etgan to‘liq tizimdir.</a:t>
          </a:r>
          <a:endParaRPr lang="ru-RU" sz="3000" kern="1200"/>
        </a:p>
      </dsp:txBody>
      <dsp:txXfrm rot="10800000">
        <a:off x="2616267" y="47618"/>
        <a:ext cx="7700343" cy="5676913"/>
      </dsp:txXfrm>
    </dsp:sp>
    <dsp:sp modelId="{21A9E81C-43BD-4A4E-80B3-842C0D3FFABB}">
      <dsp:nvSpPr>
        <dsp:cNvPr id="0" name=""/>
        <dsp:cNvSpPr/>
      </dsp:nvSpPr>
      <dsp:spPr>
        <a:xfrm>
          <a:off x="0" y="1072146"/>
          <a:ext cx="3589734" cy="3589734"/>
        </a:xfrm>
        <a:prstGeom prst="ellipse">
          <a:avLst/>
        </a:prstGeom>
        <a:blipFill rotWithShape="1">
          <a:blip xmlns:r="http://schemas.openxmlformats.org/officeDocument/2006/relationships" r:embed="rId1"/>
          <a:srcRect/>
          <a:stretch>
            <a:fillRect l="-39000" r="-39000"/>
          </a:stretch>
        </a:blipFill>
        <a:ln w="1905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6FAD58-500C-4E42-AA88-74505AD1C971}">
      <dsp:nvSpPr>
        <dsp:cNvPr id="0" name=""/>
        <dsp:cNvSpPr/>
      </dsp:nvSpPr>
      <dsp:spPr>
        <a:xfrm rot="16200000">
          <a:off x="-258355" y="263718"/>
          <a:ext cx="5686423" cy="5158987"/>
        </a:xfrm>
        <a:prstGeom prst="flowChartManualOperation">
          <a:avLst/>
        </a:prstGeom>
        <a:solidFill>
          <a:schemeClr val="accent2">
            <a:hueOff val="0"/>
            <a:satOff val="0"/>
            <a:lumOff val="0"/>
            <a:alphaOff val="0"/>
          </a:schemeClr>
        </a:solidFill>
        <a:ln w="53975" cap="flat" cmpd="dbl"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39700" tIns="0" rIns="142255" bIns="0" numCol="1" spcCol="1270" anchor="ctr" anchorCtr="0">
          <a:noAutofit/>
        </a:bodyPr>
        <a:lstStyle/>
        <a:p>
          <a:pPr marL="0" lvl="0" indent="0" algn="ctr" defTabSz="977900">
            <a:lnSpc>
              <a:spcPct val="90000"/>
            </a:lnSpc>
            <a:spcBef>
              <a:spcPct val="0"/>
            </a:spcBef>
            <a:spcAft>
              <a:spcPct val="35000"/>
            </a:spcAft>
            <a:buNone/>
          </a:pPr>
          <a:r>
            <a:rPr lang="uz-Latn-UZ" sz="2200" kern="1200"/>
            <a:t>Har bir organizm uchun genomning tuzilishi o‘ziga xos bo‘lib, genomning o‘lchami, tarkibi va tashkil topish shakli turli organizmlarda farqlanadi. Masalan, inson genomida 3 milliarddan ortiq nukleotid juftlari mavjud bo‘lib, ularda taxminan 20-25 mingta gen kodlangan. Prokaryot organizmlarning genomlari odatda ixcham va zich kodlangan bo‘ladi, eukaryotlarda esa genlar orasida kodlamaydigan keng hududlar mavjud.</a:t>
          </a:r>
          <a:endParaRPr lang="ru-RU" sz="2200" kern="1200"/>
        </a:p>
      </dsp:txBody>
      <dsp:txXfrm rot="5400000">
        <a:off x="5363" y="1137285"/>
        <a:ext cx="5158987" cy="3411853"/>
      </dsp:txXfrm>
    </dsp:sp>
    <dsp:sp modelId="{90C48E4C-FB44-4A14-B07D-834BDC23AAAB}">
      <dsp:nvSpPr>
        <dsp:cNvPr id="0" name=""/>
        <dsp:cNvSpPr/>
      </dsp:nvSpPr>
      <dsp:spPr>
        <a:xfrm rot="16200000">
          <a:off x="5287556" y="263718"/>
          <a:ext cx="5686423" cy="5158987"/>
        </a:xfrm>
        <a:prstGeom prst="flowChartManualOperation">
          <a:avLst/>
        </a:prstGeom>
        <a:solidFill>
          <a:schemeClr val="accent3">
            <a:hueOff val="0"/>
            <a:satOff val="0"/>
            <a:lumOff val="0"/>
            <a:alphaOff val="0"/>
          </a:schemeClr>
        </a:solidFill>
        <a:ln w="53975" cap="flat" cmpd="dbl"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39700" tIns="0" rIns="142255" bIns="0" numCol="1" spcCol="1270" anchor="ctr" anchorCtr="0">
          <a:noAutofit/>
        </a:bodyPr>
        <a:lstStyle/>
        <a:p>
          <a:pPr marL="0" lvl="0" indent="0" algn="ctr" defTabSz="977900">
            <a:lnSpc>
              <a:spcPct val="90000"/>
            </a:lnSpc>
            <a:spcBef>
              <a:spcPct val="0"/>
            </a:spcBef>
            <a:spcAft>
              <a:spcPct val="35000"/>
            </a:spcAft>
            <a:buNone/>
          </a:pPr>
          <a:r>
            <a:rPr lang="uz-Latn-UZ" sz="2200" kern="1200"/>
            <a:t>Genom organizmda axborot oqimini nazorat qiladi: DNK → RNK → Oqsil zanjiri orqali hujayraning strukturasi va funksiyasi belgilanadi. Genomdagi genlar bir-biri bilan murakkab tarmoqlar va nazorat tizimlari orqali o‘zaro bog‘langan. Bu tarmoqlar organizmning tashqi va ichki muhitga moslashishini, stressga javob berishini va rivojlanish dasturlarini amalga oshirishni ta’minlaydi.</a:t>
          </a:r>
          <a:endParaRPr lang="ru-RU" sz="2200" kern="1200"/>
        </a:p>
      </dsp:txBody>
      <dsp:txXfrm rot="5400000">
        <a:off x="5551274" y="1137285"/>
        <a:ext cx="5158987" cy="3411853"/>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23CFA3-F4A6-4D81-8057-33DC419154F4}">
      <dsp:nvSpPr>
        <dsp:cNvPr id="0" name=""/>
        <dsp:cNvSpPr/>
      </dsp:nvSpPr>
      <dsp:spPr>
        <a:xfrm>
          <a:off x="0" y="13762"/>
          <a:ext cx="9872871" cy="2471039"/>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uz-Latn-UZ" sz="2400" kern="1200"/>
            <a:t>Zamonaviy tadqiqotlar natijasida genomdagi kodlamaydigan DNK qismlarining ham biologik ahamiyatga ega ekani aniqlangan. Ular transkripsiyani, xromatin strukturasi shakllanishini va genlarning faoliyatini nazorat qiladi. Shuningdek, epigenetik o‘zgarishlar, ya’ni DNK ketma-ketligini o‘zgartirmasdan uning ifodalanishini boshqaruvchi mexanizmlar ham genom strukturasining murakkabligini yanada oshiradi.</a:t>
          </a:r>
          <a:endParaRPr lang="ru-RU" sz="2400" kern="1200"/>
        </a:p>
      </dsp:txBody>
      <dsp:txXfrm>
        <a:off x="120626" y="134388"/>
        <a:ext cx="9631619" cy="2229787"/>
      </dsp:txXfrm>
    </dsp:sp>
    <dsp:sp modelId="{C4B6EDB8-90B6-4D6F-864E-E5ABA96E7A05}">
      <dsp:nvSpPr>
        <dsp:cNvPr id="0" name=""/>
        <dsp:cNvSpPr/>
      </dsp:nvSpPr>
      <dsp:spPr>
        <a:xfrm>
          <a:off x="0" y="2553922"/>
          <a:ext cx="9872871" cy="2471039"/>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uz-Latn-UZ" sz="2400" kern="1200"/>
            <a:t>Gen va genomning tuzilishini o‘rganish molekulyar genetika, bioinformatika, gen injiniringi va biotexnologiya sohalarining rivojlanishida muhim o‘rin tutadi. Organizmning to‘liq genetik kartasini bilish, genlar funksiyasini aniqlash va ularning o‘zaro ta’sirini tushunish inson salomatligini saqlash, naslni yaxshilash va yangi farmatsevtik preparatlar yaratishda keng imkoniyatlar ochib beradi.</a:t>
          </a:r>
          <a:endParaRPr lang="ru-RU" sz="2400" kern="1200"/>
        </a:p>
      </dsp:txBody>
      <dsp:txXfrm>
        <a:off x="120626" y="2674548"/>
        <a:ext cx="9631619" cy="2229787"/>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kumimoji="0" lang="en-US" sz="7200" b="1" i="0" u="none" strike="noStrike" kern="1200" cap="all" spc="0" normalizeH="0" baseline="0" dirty="0">
                <a:ln w="15875">
                  <a:solidFill>
                    <a:sysClr val="window" lastClr="FFFFFF"/>
                  </a:solidFill>
                </a:ln>
                <a:solidFill>
                  <a:srgbClr val="DF5327"/>
                </a:solidFill>
                <a:effectLst>
                  <a:outerShdw dist="38100" dir="2700000" algn="tl" rotWithShape="0">
                    <a:srgbClr val="DF5327"/>
                  </a:outerShdw>
                </a:effectLst>
                <a:uLnTx/>
                <a:uFillTx/>
                <a:latin typeface="+mj-lt"/>
                <a:ea typeface="+mn-ea"/>
                <a:cs typeface="+mn-cs"/>
              </a:defRPr>
            </a:lvl1pPr>
          </a:lstStyle>
          <a:p>
            <a:r>
              <a:rPr lang="ru-RU"/>
              <a:t>Образец заголовка</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chemeClr val="accent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lvl1pPr>
              <a:defRPr>
                <a:solidFill>
                  <a:schemeClr val="accent1"/>
                </a:solidFill>
              </a:defRPr>
            </a:lvl1pPr>
          </a:lstStyle>
          <a:p>
            <a:fld id="{AFF5D366-79FD-4F3D-B293-05598BEB2FC9}" type="datetimeFigureOut">
              <a:rPr lang="ru-RU" smtClean="0"/>
              <a:t>28.04.2025</a:t>
            </a:fld>
            <a:endParaRPr lang="ru-RU"/>
          </a:p>
        </p:txBody>
      </p:sp>
      <p:sp>
        <p:nvSpPr>
          <p:cNvPr id="5" name="Footer Placeholder 4"/>
          <p:cNvSpPr>
            <a:spLocks noGrp="1"/>
          </p:cNvSpPr>
          <p:nvPr>
            <p:ph type="ftr" sz="quarter" idx="11"/>
          </p:nvPr>
        </p:nvSpPr>
        <p:spPr/>
        <p:txBody>
          <a:bodyPr/>
          <a:lstStyle>
            <a:lvl1pPr>
              <a:defRPr>
                <a:solidFill>
                  <a:schemeClr val="accent1"/>
                </a:solidFill>
              </a:defRPr>
            </a:lvl1pPr>
          </a:lstStyle>
          <a:p>
            <a:endParaRPr lang="ru-RU"/>
          </a:p>
        </p:txBody>
      </p:sp>
      <p:sp>
        <p:nvSpPr>
          <p:cNvPr id="6" name="Slide Number Placeholder 5"/>
          <p:cNvSpPr>
            <a:spLocks noGrp="1"/>
          </p:cNvSpPr>
          <p:nvPr>
            <p:ph type="sldNum" sz="quarter" idx="12"/>
          </p:nvPr>
        </p:nvSpPr>
        <p:spPr/>
        <p:txBody>
          <a:bodyPr/>
          <a:lstStyle>
            <a:lvl1pPr>
              <a:defRPr>
                <a:solidFill>
                  <a:schemeClr val="accent1"/>
                </a:solidFill>
              </a:defRPr>
            </a:lvl1pPr>
          </a:lstStyle>
          <a:p>
            <a:fld id="{92407AA7-806D-48AD-8DB8-B8C23FFF9C03}" type="slidenum">
              <a:rPr lang="ru-RU" smtClean="0"/>
              <a:t>‹#›</a:t>
            </a:fld>
            <a:endParaRPr lang="ru-RU"/>
          </a:p>
        </p:txBody>
      </p:sp>
      <p:cxnSp>
        <p:nvCxnSpPr>
          <p:cNvPr id="8" name="Straight Connector 7"/>
          <p:cNvCxnSpPr/>
          <p:nvPr/>
        </p:nvCxnSpPr>
        <p:spPr>
          <a:xfrm>
            <a:off x="1978660" y="3733800"/>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268704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AFF5D366-79FD-4F3D-B293-05598BEB2FC9}" type="datetimeFigureOut">
              <a:rPr lang="ru-RU" smtClean="0"/>
              <a:t>28.04.2025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2407AA7-806D-48AD-8DB8-B8C23FFF9C03}" type="slidenum">
              <a:rPr lang="ru-RU" smtClean="0"/>
              <a:t>‹#›</a:t>
            </a:fld>
            <a:endParaRPr lang="ru-RU"/>
          </a:p>
        </p:txBody>
      </p:sp>
    </p:spTree>
    <p:extLst>
      <p:ext uri="{BB962C8B-B14F-4D97-AF65-F5344CB8AC3E}">
        <p14:creationId xmlns:p14="http://schemas.microsoft.com/office/powerpoint/2010/main" val="13232822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AFF5D366-79FD-4F3D-B293-05598BEB2FC9}" type="datetimeFigureOut">
              <a:rPr lang="ru-RU" smtClean="0"/>
              <a:t>28.04.2025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2407AA7-806D-48AD-8DB8-B8C23FFF9C03}" type="slidenum">
              <a:rPr lang="ru-RU" smtClean="0"/>
              <a:t>‹#›</a:t>
            </a:fld>
            <a:endParaRPr lang="ru-RU"/>
          </a:p>
        </p:txBody>
      </p:sp>
    </p:spTree>
    <p:extLst>
      <p:ext uri="{BB962C8B-B14F-4D97-AF65-F5344CB8AC3E}">
        <p14:creationId xmlns:p14="http://schemas.microsoft.com/office/powerpoint/2010/main" val="4539616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AFF5D366-79FD-4F3D-B293-05598BEB2FC9}" type="datetimeFigureOut">
              <a:rPr lang="ru-RU" smtClean="0"/>
              <a:t>28.04.2025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2407AA7-806D-48AD-8DB8-B8C23FFF9C03}" type="slidenum">
              <a:rPr lang="ru-RU" smtClean="0"/>
              <a:t>‹#›</a:t>
            </a:fld>
            <a:endParaRPr lang="ru-RU"/>
          </a:p>
        </p:txBody>
      </p:sp>
    </p:spTree>
    <p:extLst>
      <p:ext uri="{BB962C8B-B14F-4D97-AF65-F5344CB8AC3E}">
        <p14:creationId xmlns:p14="http://schemas.microsoft.com/office/powerpoint/2010/main" val="42549465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marL="0" algn="ctr" defTabSz="914400" rtl="0" eaLnBrk="1" latinLnBrk="0" hangingPunct="1">
              <a:lnSpc>
                <a:spcPct val="85000"/>
              </a:lnSpc>
              <a:spcBef>
                <a:spcPct val="0"/>
              </a:spcBef>
              <a:buNone/>
              <a:defRPr kumimoji="0" lang="en-US" sz="7200" b="1" i="0" u="none" strike="noStrike" kern="1200" cap="all" spc="0" normalizeH="0" baseline="0" dirty="0">
                <a:ln w="15875">
                  <a:solidFill>
                    <a:sysClr val="window" lastClr="FFFFFF"/>
                  </a:solidFill>
                </a:ln>
                <a:solidFill>
                  <a:srgbClr val="DF5327"/>
                </a:solidFill>
                <a:effectLst>
                  <a:outerShdw dist="38100" dir="2700000" algn="tl" rotWithShape="0">
                    <a:srgbClr val="DF5327"/>
                  </a:outerShdw>
                </a:effectLst>
                <a:uLnTx/>
                <a:uFillTx/>
                <a:latin typeface="Corbel" pitchFamily="34" charset="0"/>
                <a:ea typeface="+mn-ea"/>
                <a:cs typeface="+mn-cs"/>
              </a:defRPr>
            </a:lvl1pPr>
          </a:lstStyle>
          <a:p>
            <a:r>
              <a:rPr lang="ru-RU"/>
              <a:t>Образец заголовка</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AFF5D366-79FD-4F3D-B293-05598BEB2FC9}" type="datetimeFigureOut">
              <a:rPr lang="ru-RU" smtClean="0"/>
              <a:t>28.04.2025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2407AA7-806D-48AD-8DB8-B8C23FFF9C03}" type="slidenum">
              <a:rPr lang="ru-RU" smtClean="0"/>
              <a:t>‹#›</a:t>
            </a:fld>
            <a:endParaRPr lang="ru-RU"/>
          </a:p>
        </p:txBody>
      </p:sp>
      <p:cxnSp>
        <p:nvCxnSpPr>
          <p:cNvPr id="7" name="Straight Connector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798937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AFF5D366-79FD-4F3D-B293-05598BEB2FC9}" type="datetimeFigureOut">
              <a:rPr lang="ru-RU" smtClean="0"/>
              <a:t>28.04.2025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92407AA7-806D-48AD-8DB8-B8C23FFF9C03}" type="slidenum">
              <a:rPr lang="ru-RU" smtClean="0"/>
              <a:t>‹#›</a:t>
            </a:fld>
            <a:endParaRPr lang="ru-RU"/>
          </a:p>
        </p:txBody>
      </p:sp>
    </p:spTree>
    <p:extLst>
      <p:ext uri="{BB962C8B-B14F-4D97-AF65-F5344CB8AC3E}">
        <p14:creationId xmlns:p14="http://schemas.microsoft.com/office/powerpoint/2010/main" val="31215020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ru-RU"/>
              <a:t>Образец заголовка</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AFF5D366-79FD-4F3D-B293-05598BEB2FC9}" type="datetimeFigureOut">
              <a:rPr lang="ru-RU" smtClean="0"/>
              <a:t>28.04.2025</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92407AA7-806D-48AD-8DB8-B8C23FFF9C03}" type="slidenum">
              <a:rPr lang="ru-RU" smtClean="0"/>
              <a:t>‹#›</a:t>
            </a:fld>
            <a:endParaRPr lang="ru-RU"/>
          </a:p>
        </p:txBody>
      </p:sp>
    </p:spTree>
    <p:extLst>
      <p:ext uri="{BB962C8B-B14F-4D97-AF65-F5344CB8AC3E}">
        <p14:creationId xmlns:p14="http://schemas.microsoft.com/office/powerpoint/2010/main" val="4753949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AFF5D366-79FD-4F3D-B293-05598BEB2FC9}" type="datetimeFigureOut">
              <a:rPr lang="ru-RU" smtClean="0"/>
              <a:t>28.04.2025</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92407AA7-806D-48AD-8DB8-B8C23FFF9C03}" type="slidenum">
              <a:rPr lang="ru-RU" smtClean="0"/>
              <a:t>‹#›</a:t>
            </a:fld>
            <a:endParaRPr lang="ru-RU"/>
          </a:p>
        </p:txBody>
      </p:sp>
    </p:spTree>
    <p:extLst>
      <p:ext uri="{BB962C8B-B14F-4D97-AF65-F5344CB8AC3E}">
        <p14:creationId xmlns:p14="http://schemas.microsoft.com/office/powerpoint/2010/main" val="2007659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FF5D366-79FD-4F3D-B293-05598BEB2FC9}" type="datetimeFigureOut">
              <a:rPr lang="ru-RU" smtClean="0"/>
              <a:t>28.04.2025</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92407AA7-806D-48AD-8DB8-B8C23FFF9C03}" type="slidenum">
              <a:rPr lang="ru-RU" smtClean="0"/>
              <a:t>‹#›</a:t>
            </a:fld>
            <a:endParaRPr lang="ru-RU"/>
          </a:p>
        </p:txBody>
      </p:sp>
    </p:spTree>
    <p:extLst>
      <p:ext uri="{BB962C8B-B14F-4D97-AF65-F5344CB8AC3E}">
        <p14:creationId xmlns:p14="http://schemas.microsoft.com/office/powerpoint/2010/main" val="10764325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ru-RU"/>
              <a:t>Образец заголовка</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AFF5D366-79FD-4F3D-B293-05598BEB2FC9}" type="datetimeFigureOut">
              <a:rPr lang="ru-RU" smtClean="0"/>
              <a:t>28.04.2025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92407AA7-806D-48AD-8DB8-B8C23FFF9C03}" type="slidenum">
              <a:rPr lang="ru-RU" smtClean="0"/>
              <a:t>‹#›</a:t>
            </a:fld>
            <a:endParaRPr lang="ru-RU"/>
          </a:p>
        </p:txBody>
      </p:sp>
    </p:spTree>
    <p:extLst>
      <p:ext uri="{BB962C8B-B14F-4D97-AF65-F5344CB8AC3E}">
        <p14:creationId xmlns:p14="http://schemas.microsoft.com/office/powerpoint/2010/main" val="37112529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ru-RU"/>
              <a:t>Образец заголовка</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AFF5D366-79FD-4F3D-B293-05598BEB2FC9}" type="datetimeFigureOut">
              <a:rPr lang="ru-RU" smtClean="0"/>
              <a:t>28.04.2025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92407AA7-806D-48AD-8DB8-B8C23FFF9C03}" type="slidenum">
              <a:rPr lang="ru-RU" smtClean="0"/>
              <a:t>‹#›</a:t>
            </a:fld>
            <a:endParaRPr lang="ru-RU"/>
          </a:p>
        </p:txBody>
      </p:sp>
    </p:spTree>
    <p:extLst>
      <p:ext uri="{BB962C8B-B14F-4D97-AF65-F5344CB8AC3E}">
        <p14:creationId xmlns:p14="http://schemas.microsoft.com/office/powerpoint/2010/main" val="23571259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accent1"/>
                </a:solidFill>
              </a:defRPr>
            </a:lvl1pPr>
          </a:lstStyle>
          <a:p>
            <a:fld id="{AFF5D366-79FD-4F3D-B293-05598BEB2FC9}" type="datetimeFigureOut">
              <a:rPr lang="ru-RU" smtClean="0"/>
              <a:t>28.04.2025</a:t>
            </a:fld>
            <a:endParaRPr lang="ru-RU"/>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accent1"/>
                </a:solidFill>
              </a:defRPr>
            </a:lvl1pPr>
          </a:lstStyle>
          <a:p>
            <a:endParaRPr lang="ru-RU"/>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accent1"/>
                </a:solidFill>
              </a:defRPr>
            </a:lvl1pPr>
          </a:lstStyle>
          <a:p>
            <a:fld id="{92407AA7-806D-48AD-8DB8-B8C23FFF9C03}" type="slidenum">
              <a:rPr lang="ru-RU" smtClean="0"/>
              <a:t>‹#›</a:t>
            </a:fld>
            <a:endParaRPr lang="ru-RU"/>
          </a:p>
        </p:txBody>
      </p:sp>
    </p:spTree>
    <p:extLst>
      <p:ext uri="{BB962C8B-B14F-4D97-AF65-F5344CB8AC3E}">
        <p14:creationId xmlns:p14="http://schemas.microsoft.com/office/powerpoint/2010/main" val="88952610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3.xml"/><Relationship Id="rId7" Type="http://schemas.openxmlformats.org/officeDocument/2006/relationships/image" Target="../media/image10.png"/><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diagramLayout" Target="../diagrams/layout2.xml"/><Relationship Id="rId7" Type="http://schemas.openxmlformats.org/officeDocument/2006/relationships/diagramData" Target="../diagrams/data3.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11" Type="http://schemas.microsoft.com/office/2007/relationships/diagramDrawing" Target="../diagrams/drawing3.xml"/><Relationship Id="rId5" Type="http://schemas.openxmlformats.org/officeDocument/2006/relationships/diagramColors" Target="../diagrams/colors2.xml"/><Relationship Id="rId10" Type="http://schemas.openxmlformats.org/officeDocument/2006/relationships/diagramColors" Target="../diagrams/colors3.xml"/><Relationship Id="rId4" Type="http://schemas.openxmlformats.org/officeDocument/2006/relationships/diagramQuickStyle" Target="../diagrams/quickStyle2.xml"/><Relationship Id="rId9" Type="http://schemas.openxmlformats.org/officeDocument/2006/relationships/diagramQuickStyle" Target="../diagrams/quickStyle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diagramLayout" Target="../diagrams/layout5.xml"/><Relationship Id="rId3" Type="http://schemas.openxmlformats.org/officeDocument/2006/relationships/diagramLayout" Target="../diagrams/layout4.xml"/><Relationship Id="rId7" Type="http://schemas.openxmlformats.org/officeDocument/2006/relationships/diagramData" Target="../diagrams/data5.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11" Type="http://schemas.microsoft.com/office/2007/relationships/diagramDrawing" Target="../diagrams/drawing5.xml"/><Relationship Id="rId5" Type="http://schemas.openxmlformats.org/officeDocument/2006/relationships/diagramColors" Target="../diagrams/colors4.xml"/><Relationship Id="rId10" Type="http://schemas.openxmlformats.org/officeDocument/2006/relationships/diagramColors" Target="../diagrams/colors5.xml"/><Relationship Id="rId4" Type="http://schemas.openxmlformats.org/officeDocument/2006/relationships/diagramQuickStyle" Target="../diagrams/quickStyle4.xml"/><Relationship Id="rId9" Type="http://schemas.openxmlformats.org/officeDocument/2006/relationships/diagramQuickStyle" Target="../diagrams/quickStyle5.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7CB9771B-0D24-44F4-B6AA-3192DD38AFAA}"/>
              </a:ext>
            </a:extLst>
          </p:cNvPr>
          <p:cNvPicPr>
            <a:picLocks noChangeAspect="1"/>
          </p:cNvPicPr>
          <p:nvPr/>
        </p:nvPicPr>
        <p:blipFill>
          <a:blip r:embed="rId2"/>
          <a:stretch>
            <a:fillRect/>
          </a:stretch>
        </p:blipFill>
        <p:spPr>
          <a:xfrm>
            <a:off x="5229224" y="247649"/>
            <a:ext cx="6734175" cy="6391275"/>
          </a:xfrm>
          <a:prstGeom prst="rect">
            <a:avLst/>
          </a:prstGeom>
        </p:spPr>
      </p:pic>
      <p:graphicFrame>
        <p:nvGraphicFramePr>
          <p:cNvPr id="7" name="Схема 6">
            <a:extLst>
              <a:ext uri="{FF2B5EF4-FFF2-40B4-BE49-F238E27FC236}">
                <a16:creationId xmlns:a16="http://schemas.microsoft.com/office/drawing/2014/main" id="{FB2C38BD-6178-442A-84ED-37B5A5BED18A}"/>
              </a:ext>
            </a:extLst>
          </p:cNvPr>
          <p:cNvGraphicFramePr/>
          <p:nvPr>
            <p:extLst>
              <p:ext uri="{D42A27DB-BD31-4B8C-83A1-F6EECF244321}">
                <p14:modId xmlns:p14="http://schemas.microsoft.com/office/powerpoint/2010/main" val="758231832"/>
              </p:ext>
            </p:extLst>
          </p:nvPr>
        </p:nvGraphicFramePr>
        <p:xfrm>
          <a:off x="533400" y="1666875"/>
          <a:ext cx="4371976" cy="30670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842913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a:extLst>
              <a:ext uri="{FF2B5EF4-FFF2-40B4-BE49-F238E27FC236}">
                <a16:creationId xmlns:a16="http://schemas.microsoft.com/office/drawing/2014/main" id="{0B8CFEE2-EB11-4A17-A7C8-9E34112A6DFB}"/>
              </a:ext>
            </a:extLst>
          </p:cNvPr>
          <p:cNvGraphicFramePr>
            <a:graphicFrameLocks noGrp="1"/>
          </p:cNvGraphicFramePr>
          <p:nvPr>
            <p:ph idx="1"/>
            <p:extLst>
              <p:ext uri="{D42A27DB-BD31-4B8C-83A1-F6EECF244321}">
                <p14:modId xmlns:p14="http://schemas.microsoft.com/office/powerpoint/2010/main" val="1812372291"/>
              </p:ext>
            </p:extLst>
          </p:nvPr>
        </p:nvGraphicFramePr>
        <p:xfrm>
          <a:off x="1143000" y="857251"/>
          <a:ext cx="9872871" cy="52387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098080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a:extLst>
              <a:ext uri="{FF2B5EF4-FFF2-40B4-BE49-F238E27FC236}">
                <a16:creationId xmlns:a16="http://schemas.microsoft.com/office/drawing/2014/main" id="{25C80273-8DBA-4898-B128-B12B1499B871}"/>
              </a:ext>
            </a:extLst>
          </p:cNvPr>
          <p:cNvGraphicFramePr>
            <a:graphicFrameLocks noGrp="1"/>
          </p:cNvGraphicFramePr>
          <p:nvPr>
            <p:ph idx="1"/>
            <p:extLst>
              <p:ext uri="{D42A27DB-BD31-4B8C-83A1-F6EECF244321}">
                <p14:modId xmlns:p14="http://schemas.microsoft.com/office/powerpoint/2010/main" val="1937560304"/>
              </p:ext>
            </p:extLst>
          </p:nvPr>
        </p:nvGraphicFramePr>
        <p:xfrm>
          <a:off x="876300" y="723901"/>
          <a:ext cx="10139571" cy="53721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94721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a:extLst>
              <a:ext uri="{FF2B5EF4-FFF2-40B4-BE49-F238E27FC236}">
                <a16:creationId xmlns:a16="http://schemas.microsoft.com/office/drawing/2014/main" id="{985825FD-7F7E-409E-AFA2-57B0F218B8EB}"/>
              </a:ext>
            </a:extLst>
          </p:cNvPr>
          <p:cNvGraphicFramePr>
            <a:graphicFrameLocks noGrp="1"/>
          </p:cNvGraphicFramePr>
          <p:nvPr>
            <p:ph idx="1"/>
            <p:extLst>
              <p:ext uri="{D42A27DB-BD31-4B8C-83A1-F6EECF244321}">
                <p14:modId xmlns:p14="http://schemas.microsoft.com/office/powerpoint/2010/main" val="2578598792"/>
              </p:ext>
            </p:extLst>
          </p:nvPr>
        </p:nvGraphicFramePr>
        <p:xfrm>
          <a:off x="657226" y="619125"/>
          <a:ext cx="6372224" cy="5800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Рисунок 4">
            <a:extLst>
              <a:ext uri="{FF2B5EF4-FFF2-40B4-BE49-F238E27FC236}">
                <a16:creationId xmlns:a16="http://schemas.microsoft.com/office/drawing/2014/main" id="{5CF36BE2-3781-4F11-89CB-A630267A16AC}"/>
              </a:ext>
            </a:extLst>
          </p:cNvPr>
          <p:cNvPicPr>
            <a:picLocks noChangeAspect="1"/>
          </p:cNvPicPr>
          <p:nvPr/>
        </p:nvPicPr>
        <p:blipFill>
          <a:blip r:embed="rId7"/>
          <a:stretch>
            <a:fillRect/>
          </a:stretch>
        </p:blipFill>
        <p:spPr>
          <a:xfrm>
            <a:off x="7172325" y="828675"/>
            <a:ext cx="4572000" cy="5200650"/>
          </a:xfrm>
          <a:prstGeom prst="rect">
            <a:avLst/>
          </a:prstGeom>
        </p:spPr>
      </p:pic>
    </p:spTree>
    <p:extLst>
      <p:ext uri="{BB962C8B-B14F-4D97-AF65-F5344CB8AC3E}">
        <p14:creationId xmlns:p14="http://schemas.microsoft.com/office/powerpoint/2010/main" val="21716838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a:extLst>
              <a:ext uri="{FF2B5EF4-FFF2-40B4-BE49-F238E27FC236}">
                <a16:creationId xmlns:a16="http://schemas.microsoft.com/office/drawing/2014/main" id="{10C4D539-3465-4491-A333-F0A6049240F6}"/>
              </a:ext>
            </a:extLst>
          </p:cNvPr>
          <p:cNvGraphicFramePr>
            <a:graphicFrameLocks noGrp="1"/>
          </p:cNvGraphicFramePr>
          <p:nvPr>
            <p:ph idx="1"/>
            <p:extLst>
              <p:ext uri="{D42A27DB-BD31-4B8C-83A1-F6EECF244321}">
                <p14:modId xmlns:p14="http://schemas.microsoft.com/office/powerpoint/2010/main" val="3648634103"/>
              </p:ext>
            </p:extLst>
          </p:nvPr>
        </p:nvGraphicFramePr>
        <p:xfrm>
          <a:off x="1143000" y="723900"/>
          <a:ext cx="9872871" cy="53721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711247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28D9D54-26B9-4D98-B649-8675A54482EF}"/>
              </a:ext>
            </a:extLst>
          </p:cNvPr>
          <p:cNvSpPr>
            <a:spLocks noGrp="1"/>
          </p:cNvSpPr>
          <p:nvPr>
            <p:ph type="title"/>
          </p:nvPr>
        </p:nvSpPr>
        <p:spPr>
          <a:xfrm>
            <a:off x="1143000" y="609600"/>
            <a:ext cx="9875520" cy="942975"/>
          </a:xfrm>
        </p:spPr>
        <p:txBody>
          <a:bodyPr/>
          <a:lstStyle/>
          <a:p>
            <a:pPr algn="ctr"/>
            <a:r>
              <a:rPr lang="uz-Latn-UZ" dirty="0"/>
              <a:t>Xulosa</a:t>
            </a:r>
            <a:endParaRPr lang="ru-RU" dirty="0"/>
          </a:p>
        </p:txBody>
      </p:sp>
      <p:graphicFrame>
        <p:nvGraphicFramePr>
          <p:cNvPr id="4" name="Объект 3">
            <a:extLst>
              <a:ext uri="{FF2B5EF4-FFF2-40B4-BE49-F238E27FC236}">
                <a16:creationId xmlns:a16="http://schemas.microsoft.com/office/drawing/2014/main" id="{9FC0D40B-02C9-44E4-9796-6B5CDA21A26D}"/>
              </a:ext>
            </a:extLst>
          </p:cNvPr>
          <p:cNvGraphicFramePr>
            <a:graphicFrameLocks noGrp="1"/>
          </p:cNvGraphicFramePr>
          <p:nvPr>
            <p:ph idx="1"/>
            <p:extLst>
              <p:ext uri="{D42A27DB-BD31-4B8C-83A1-F6EECF244321}">
                <p14:modId xmlns:p14="http://schemas.microsoft.com/office/powerpoint/2010/main" val="1878155353"/>
              </p:ext>
            </p:extLst>
          </p:nvPr>
        </p:nvGraphicFramePr>
        <p:xfrm>
          <a:off x="1143000" y="1666875"/>
          <a:ext cx="9872871" cy="44291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105038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7DDB7C8-9D31-413A-9B38-2325C20B23EA}"/>
              </a:ext>
            </a:extLst>
          </p:cNvPr>
          <p:cNvSpPr>
            <a:spLocks noGrp="1"/>
          </p:cNvSpPr>
          <p:nvPr>
            <p:ph type="title"/>
          </p:nvPr>
        </p:nvSpPr>
        <p:spPr>
          <a:xfrm>
            <a:off x="1143000" y="609600"/>
            <a:ext cx="9875520" cy="790575"/>
          </a:xfrm>
        </p:spPr>
        <p:txBody>
          <a:bodyPr/>
          <a:lstStyle/>
          <a:p>
            <a:pPr algn="ctr"/>
            <a:r>
              <a:rPr lang="uz-Latn-UZ" dirty="0"/>
              <a:t>Foydalanilgan adabiyotlar</a:t>
            </a:r>
            <a:endParaRPr lang="ru-RU" dirty="0"/>
          </a:p>
        </p:txBody>
      </p:sp>
      <p:sp>
        <p:nvSpPr>
          <p:cNvPr id="3" name="Объект 2">
            <a:extLst>
              <a:ext uri="{FF2B5EF4-FFF2-40B4-BE49-F238E27FC236}">
                <a16:creationId xmlns:a16="http://schemas.microsoft.com/office/drawing/2014/main" id="{D35F5446-FF84-425A-BBF1-6FB6D6235217}"/>
              </a:ext>
            </a:extLst>
          </p:cNvPr>
          <p:cNvSpPr>
            <a:spLocks noGrp="1"/>
          </p:cNvSpPr>
          <p:nvPr>
            <p:ph idx="1"/>
          </p:nvPr>
        </p:nvSpPr>
        <p:spPr>
          <a:xfrm>
            <a:off x="847725" y="1504951"/>
            <a:ext cx="10763249" cy="4838700"/>
          </a:xfrm>
        </p:spPr>
        <p:txBody>
          <a:bodyPr>
            <a:normAutofit fontScale="92500" lnSpcReduction="20000"/>
          </a:bodyPr>
          <a:lstStyle/>
          <a:p>
            <a:r>
              <a:rPr lang="uz-Latn-UZ" dirty="0"/>
              <a:t> 1. Abdurahmonova G’.G’. Molekulyar genetika asoslari. — Toshkent: Fan, 2018.</a:t>
            </a:r>
          </a:p>
          <a:p>
            <a:r>
              <a:rPr lang="uz-Latn-UZ" dirty="0"/>
              <a:t> 2. To‘laganova S.A. Genetika va genomika asoslari. — Toshkent: O‘zbekiston milliy ensiklopediyasi, 2020.</a:t>
            </a:r>
          </a:p>
          <a:p>
            <a:r>
              <a:rPr lang="uz-Latn-UZ" dirty="0"/>
              <a:t> 3. Usmonov D. Biologiya va genetika asoslari. — Toshkent: Ilm Ziyo, 2016.</a:t>
            </a:r>
          </a:p>
          <a:p>
            <a:r>
              <a:rPr lang="uz-Latn-UZ" dirty="0"/>
              <a:t> 4. Abdullayeva D. Biologik molekulalar va hujayra strukturasi. — Toshkent: Fan va texnologiya, 2019.</a:t>
            </a:r>
          </a:p>
          <a:p>
            <a:r>
              <a:rPr lang="uz-Latn-UZ" dirty="0"/>
              <a:t> 5. Qahhorova M. Molekulyar biologiya va bioinformatika. — Toshkent: Yangi asr avlodi, 2022.</a:t>
            </a:r>
          </a:p>
          <a:p>
            <a:r>
              <a:rPr lang="uz-Latn-UZ" dirty="0"/>
              <a:t> 6. Karimov N.N. Genetika va irsiy kasalliklar. — Toshkent: Tibbiyot, 2017.</a:t>
            </a:r>
          </a:p>
          <a:p>
            <a:r>
              <a:rPr lang="uz-Latn-UZ" dirty="0"/>
              <a:t> 7. Xasanov A., Xidirov X. Biologiya: Molekulyar darajada o‘rganish. — Toshkent: Tafakkur, 2021.</a:t>
            </a:r>
          </a:p>
          <a:p>
            <a:r>
              <a:rPr lang="uz-Latn-UZ" dirty="0"/>
              <a:t> 8. Ruzmetova F.S. Gen va genom strukturalari: Nazariya va amaliyot. — Toshkent: Ziyo, 2023.</a:t>
            </a:r>
          </a:p>
          <a:p>
            <a:r>
              <a:rPr lang="uz-Latn-UZ" dirty="0"/>
              <a:t> 9. Watson J.D., Crick F.H.C. Molecular Structure of Nucleic Acids: A Structure for Deoxyribose Nucleic Acid. — Nature, 1953.</a:t>
            </a:r>
          </a:p>
          <a:p>
            <a:r>
              <a:rPr lang="uz-Latn-UZ" dirty="0"/>
              <a:t> 10. Alberts B. et al. Molecular Biology of the Cell. — 6th edition. — New York: Garland Science, 2015.</a:t>
            </a:r>
          </a:p>
          <a:p>
            <a:endParaRPr lang="ru-RU" dirty="0"/>
          </a:p>
        </p:txBody>
      </p:sp>
    </p:spTree>
    <p:extLst>
      <p:ext uri="{BB962C8B-B14F-4D97-AF65-F5344CB8AC3E}">
        <p14:creationId xmlns:p14="http://schemas.microsoft.com/office/powerpoint/2010/main" val="32944811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Схема 4">
            <a:extLst>
              <a:ext uri="{FF2B5EF4-FFF2-40B4-BE49-F238E27FC236}">
                <a16:creationId xmlns:a16="http://schemas.microsoft.com/office/drawing/2014/main" id="{9C5AFB97-9A25-4431-A09A-B84185B36941}"/>
              </a:ext>
            </a:extLst>
          </p:cNvPr>
          <p:cNvGraphicFramePr/>
          <p:nvPr>
            <p:extLst>
              <p:ext uri="{D42A27DB-BD31-4B8C-83A1-F6EECF244321}">
                <p14:modId xmlns:p14="http://schemas.microsoft.com/office/powerpoint/2010/main" val="2480012400"/>
              </p:ext>
            </p:extLst>
          </p:nvPr>
        </p:nvGraphicFramePr>
        <p:xfrm>
          <a:off x="1143000" y="609600"/>
          <a:ext cx="9875520" cy="13563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4" name="Объект 3">
            <a:extLst>
              <a:ext uri="{FF2B5EF4-FFF2-40B4-BE49-F238E27FC236}">
                <a16:creationId xmlns:a16="http://schemas.microsoft.com/office/drawing/2014/main" id="{42C82889-DE14-452C-B676-69DA67C21B70}"/>
              </a:ext>
            </a:extLst>
          </p:cNvPr>
          <p:cNvGraphicFramePr>
            <a:graphicFrameLocks noGrp="1"/>
          </p:cNvGraphicFramePr>
          <p:nvPr>
            <p:ph idx="1"/>
            <p:extLst>
              <p:ext uri="{D42A27DB-BD31-4B8C-83A1-F6EECF244321}">
                <p14:modId xmlns:p14="http://schemas.microsoft.com/office/powerpoint/2010/main" val="3119785876"/>
              </p:ext>
            </p:extLst>
          </p:nvPr>
        </p:nvGraphicFramePr>
        <p:xfrm>
          <a:off x="1143000" y="2057400"/>
          <a:ext cx="9872871" cy="40386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26340187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BCDE485F-3FBE-43DF-8DDD-E2ADF76F9014}"/>
              </a:ext>
            </a:extLst>
          </p:cNvPr>
          <p:cNvSpPr>
            <a:spLocks noGrp="1"/>
          </p:cNvSpPr>
          <p:nvPr>
            <p:ph idx="1"/>
          </p:nvPr>
        </p:nvSpPr>
        <p:spPr>
          <a:xfrm>
            <a:off x="666750" y="590550"/>
            <a:ext cx="10877550" cy="5829300"/>
          </a:xfrm>
        </p:spPr>
        <p:style>
          <a:lnRef idx="2">
            <a:schemeClr val="dk1"/>
          </a:lnRef>
          <a:fillRef idx="1">
            <a:schemeClr val="lt1"/>
          </a:fillRef>
          <a:effectRef idx="0">
            <a:schemeClr val="dk1"/>
          </a:effectRef>
          <a:fontRef idx="minor">
            <a:schemeClr val="dk1"/>
          </a:fontRef>
        </p:style>
        <p:txBody>
          <a:bodyPr>
            <a:normAutofit fontScale="92500" lnSpcReduction="10000"/>
          </a:bodyPr>
          <a:lstStyle/>
          <a:p>
            <a:pPr marL="45720" indent="0" algn="ctr">
              <a:buNone/>
            </a:pPr>
            <a:r>
              <a:rPr lang="uz-Latn-UZ" dirty="0"/>
              <a:t>KIRISH</a:t>
            </a:r>
          </a:p>
          <a:p>
            <a:pPr marL="45720" indent="0">
              <a:buNone/>
            </a:pPr>
            <a:r>
              <a:rPr lang="uz-Latn-UZ" dirty="0"/>
              <a:t>	Eukariot organizmlar - yuksak o‘simliklar va hayvonlar xromosomalarining kimyoviy tarkibida 40% DNK, 40% giston oqsillari, 20% giston bo‘lmagan oqsillar, biroz RNK mavjud. Bu moddalardan tashkil topgan kompleks xromatidalardir. Ular xromosoma shaklida namoyon bo‘ladilar. Giston ishqor xususiyatiga ega xromosoma oqsillari bo‘lib, ularning tarkibida arginin va lizin aminokislotalari ko‘p bo‘ladi.</a:t>
            </a:r>
          </a:p>
          <a:p>
            <a:pPr marL="45720" indent="0">
              <a:buNone/>
            </a:pPr>
            <a:r>
              <a:rPr lang="uz-Latn-UZ" dirty="0"/>
              <a:t>	Gistonlarning beshta xili mavjud: HI (lizinga boy), H2a va H2b (lizinga boy), H3 (argininga boy), H4 (glisin va argininga boy). Giston bo‘lmagan xromosoma oqsillari kislota xususiyatiga ega bo ‘ladi. Bunday oqsillaming 100 dan ortiq xillari mavjud. Ular jumlasiga quyidagilar kiradi: xromosomalar harakatini ta’min etuvchi oqsillar (aktin, miozin, tubulin), DNK va RNK ning sintezini ta’min etuvchi fermentlar (polimerazalar), ayrim genlar aktivligini boshqaruvchi oqsillar. </a:t>
            </a:r>
          </a:p>
          <a:p>
            <a:pPr marL="45720" indent="0">
              <a:buNone/>
            </a:pPr>
            <a:r>
              <a:rPr lang="uz-Latn-UZ" dirty="0"/>
              <a:t>	Xromosomalarning molekular strukturasi. Eukariot organizmlar xromosomalaridagi har qaysi DNK molekulasi qo‘sh zanjiri bir yoki bir necha santimetr uzunlikda bo‘ladi. DNK molekulasining diametri 2 nm ga teng bo‘ladi. Hattoki eng ingichka xromosomalarning diametri esa solishtirib bo‘lmaydigan darajada katta bo ‘lib, 100-200 nm ni tashkil etadi. Gistokimyoviy, biokimyoviy va sitologik tadqiqotlar natijasida DNKning xromosomalarda joylashishining molekular strukturasi haqida anchagina ma’lumotlar olindi, bir necha taxmin va bashorat shaklidagi ba’zi fikrlar taklif etildi. Ulaming asosiy mazmuni quyidagilardan iborat. Xromosomaning xromatidalaridagi DNK molekulalari, giston oqsillaridan tashkil topgan qurilmalar, giston bo ‘lmagan oqsillar ishtirokida ko‘p marta spirallashib, taxlanib, zichlantirilib joylashtirilgan holatda bo‘ladi.</a:t>
            </a:r>
          </a:p>
          <a:p>
            <a:pPr marL="45720" indent="0">
              <a:buNone/>
            </a:pPr>
            <a:endParaRPr lang="ru-RU" dirty="0"/>
          </a:p>
        </p:txBody>
      </p:sp>
    </p:spTree>
    <p:extLst>
      <p:ext uri="{BB962C8B-B14F-4D97-AF65-F5344CB8AC3E}">
        <p14:creationId xmlns:p14="http://schemas.microsoft.com/office/powerpoint/2010/main" val="40146329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хема 3">
            <a:extLst>
              <a:ext uri="{FF2B5EF4-FFF2-40B4-BE49-F238E27FC236}">
                <a16:creationId xmlns:a16="http://schemas.microsoft.com/office/drawing/2014/main" id="{8D24E98B-8DFC-4A12-A953-1D0E306033D5}"/>
              </a:ext>
            </a:extLst>
          </p:cNvPr>
          <p:cNvGraphicFramePr/>
          <p:nvPr>
            <p:extLst>
              <p:ext uri="{D42A27DB-BD31-4B8C-83A1-F6EECF244321}">
                <p14:modId xmlns:p14="http://schemas.microsoft.com/office/powerpoint/2010/main" val="3787577351"/>
              </p:ext>
            </p:extLst>
          </p:nvPr>
        </p:nvGraphicFramePr>
        <p:xfrm>
          <a:off x="1143000" y="609600"/>
          <a:ext cx="9875520" cy="13563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Объект 4">
            <a:extLst>
              <a:ext uri="{FF2B5EF4-FFF2-40B4-BE49-F238E27FC236}">
                <a16:creationId xmlns:a16="http://schemas.microsoft.com/office/drawing/2014/main" id="{CE13088F-8976-4AA4-8E18-9743AD2F7658}"/>
              </a:ext>
            </a:extLst>
          </p:cNvPr>
          <p:cNvGraphicFramePr>
            <a:graphicFrameLocks noGrp="1"/>
          </p:cNvGraphicFramePr>
          <p:nvPr>
            <p:ph idx="1"/>
            <p:extLst>
              <p:ext uri="{D42A27DB-BD31-4B8C-83A1-F6EECF244321}">
                <p14:modId xmlns:p14="http://schemas.microsoft.com/office/powerpoint/2010/main" val="1404849549"/>
              </p:ext>
            </p:extLst>
          </p:nvPr>
        </p:nvGraphicFramePr>
        <p:xfrm>
          <a:off x="790576" y="2085975"/>
          <a:ext cx="10225296" cy="436245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29393702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a:extLst>
              <a:ext uri="{FF2B5EF4-FFF2-40B4-BE49-F238E27FC236}">
                <a16:creationId xmlns:a16="http://schemas.microsoft.com/office/drawing/2014/main" id="{4C8D0035-4464-439F-B5AD-ED982EDC6D8D}"/>
              </a:ext>
            </a:extLst>
          </p:cNvPr>
          <p:cNvGraphicFramePr>
            <a:graphicFrameLocks noGrp="1"/>
          </p:cNvGraphicFramePr>
          <p:nvPr>
            <p:ph idx="1"/>
            <p:extLst>
              <p:ext uri="{D42A27DB-BD31-4B8C-83A1-F6EECF244321}">
                <p14:modId xmlns:p14="http://schemas.microsoft.com/office/powerpoint/2010/main" val="1119343745"/>
              </p:ext>
            </p:extLst>
          </p:nvPr>
        </p:nvGraphicFramePr>
        <p:xfrm>
          <a:off x="1047750" y="790575"/>
          <a:ext cx="9968121" cy="5419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798772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a:extLst>
              <a:ext uri="{FF2B5EF4-FFF2-40B4-BE49-F238E27FC236}">
                <a16:creationId xmlns:a16="http://schemas.microsoft.com/office/drawing/2014/main" id="{88C7AF97-E0C5-418B-803F-94C63B286C17}"/>
              </a:ext>
            </a:extLst>
          </p:cNvPr>
          <p:cNvGraphicFramePr>
            <a:graphicFrameLocks noGrp="1"/>
          </p:cNvGraphicFramePr>
          <p:nvPr>
            <p:ph idx="1"/>
            <p:extLst>
              <p:ext uri="{D42A27DB-BD31-4B8C-83A1-F6EECF244321}">
                <p14:modId xmlns:p14="http://schemas.microsoft.com/office/powerpoint/2010/main" val="2139359341"/>
              </p:ext>
            </p:extLst>
          </p:nvPr>
        </p:nvGraphicFramePr>
        <p:xfrm>
          <a:off x="619126" y="561975"/>
          <a:ext cx="10715624" cy="57721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228073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a:extLst>
              <a:ext uri="{FF2B5EF4-FFF2-40B4-BE49-F238E27FC236}">
                <a16:creationId xmlns:a16="http://schemas.microsoft.com/office/drawing/2014/main" id="{CF3BE408-C19F-4BF0-AC68-6F383D61859B}"/>
              </a:ext>
            </a:extLst>
          </p:cNvPr>
          <p:cNvGraphicFramePr>
            <a:graphicFrameLocks noGrp="1"/>
          </p:cNvGraphicFramePr>
          <p:nvPr>
            <p:ph idx="1"/>
            <p:extLst>
              <p:ext uri="{D42A27DB-BD31-4B8C-83A1-F6EECF244321}">
                <p14:modId xmlns:p14="http://schemas.microsoft.com/office/powerpoint/2010/main" val="2453977723"/>
              </p:ext>
            </p:extLst>
          </p:nvPr>
        </p:nvGraphicFramePr>
        <p:xfrm>
          <a:off x="819150" y="666751"/>
          <a:ext cx="10715625" cy="56864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967797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a:extLst>
              <a:ext uri="{FF2B5EF4-FFF2-40B4-BE49-F238E27FC236}">
                <a16:creationId xmlns:a16="http://schemas.microsoft.com/office/drawing/2014/main" id="{601DA428-B46A-4955-93F9-1F8F196FCB5E}"/>
              </a:ext>
            </a:extLst>
          </p:cNvPr>
          <p:cNvGraphicFramePr>
            <a:graphicFrameLocks noGrp="1"/>
          </p:cNvGraphicFramePr>
          <p:nvPr>
            <p:ph idx="1"/>
            <p:extLst>
              <p:ext uri="{D42A27DB-BD31-4B8C-83A1-F6EECF244321}">
                <p14:modId xmlns:p14="http://schemas.microsoft.com/office/powerpoint/2010/main" val="1321710771"/>
              </p:ext>
            </p:extLst>
          </p:nvPr>
        </p:nvGraphicFramePr>
        <p:xfrm>
          <a:off x="1143000" y="1057275"/>
          <a:ext cx="9872871" cy="5038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029694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хема 3">
            <a:extLst>
              <a:ext uri="{FF2B5EF4-FFF2-40B4-BE49-F238E27FC236}">
                <a16:creationId xmlns:a16="http://schemas.microsoft.com/office/drawing/2014/main" id="{2382CF16-E3AE-4DAC-BB8F-38C35FF72AD5}"/>
              </a:ext>
            </a:extLst>
          </p:cNvPr>
          <p:cNvGraphicFramePr/>
          <p:nvPr>
            <p:extLst>
              <p:ext uri="{D42A27DB-BD31-4B8C-83A1-F6EECF244321}">
                <p14:modId xmlns:p14="http://schemas.microsoft.com/office/powerpoint/2010/main" val="531038802"/>
              </p:ext>
            </p:extLst>
          </p:nvPr>
        </p:nvGraphicFramePr>
        <p:xfrm>
          <a:off x="1143000" y="609600"/>
          <a:ext cx="9875520" cy="13563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Объект 2">
            <a:extLst>
              <a:ext uri="{FF2B5EF4-FFF2-40B4-BE49-F238E27FC236}">
                <a16:creationId xmlns:a16="http://schemas.microsoft.com/office/drawing/2014/main" id="{1034A1CD-89DE-4976-943B-84A9D9CC5836}"/>
              </a:ext>
            </a:extLst>
          </p:cNvPr>
          <p:cNvSpPr>
            <a:spLocks noGrp="1"/>
          </p:cNvSpPr>
          <p:nvPr>
            <p:ph idx="1"/>
          </p:nvPr>
        </p:nvSpPr>
        <p:spPr>
          <a:xfrm>
            <a:off x="762000" y="2057399"/>
            <a:ext cx="10982325" cy="4314825"/>
          </a:xfrm>
        </p:spPr>
        <p:style>
          <a:lnRef idx="2">
            <a:schemeClr val="accent1"/>
          </a:lnRef>
          <a:fillRef idx="1">
            <a:schemeClr val="lt1"/>
          </a:fillRef>
          <a:effectRef idx="0">
            <a:schemeClr val="accent1"/>
          </a:effectRef>
          <a:fontRef idx="minor">
            <a:schemeClr val="dk1"/>
          </a:fontRef>
        </p:style>
        <p:txBody>
          <a:bodyPr>
            <a:normAutofit/>
          </a:bodyPr>
          <a:lstStyle/>
          <a:p>
            <a:r>
              <a:rPr lang="uz-Latn-UZ" sz="2400" dirty="0"/>
              <a:t>DNK va xromosomalar modellarini yaratish va o‘rganish biologiya tarixida genetik axborotning qanday saqlanishi, uzatilishi va ifodalanishini tushunish uchun muhim bosqich bo‘lib xizmat qilgan. DNK molekulasining tuzilishini birinchi bo‘lib aniqlagan olimlar Jeyms Uotson va Frensis Krik bo‘lib, ular 1953-yilda DNKning ikki spiral (ikkilik spiral) modelini taklif qilishdi. Bu modelga ko‘ra, DNK ikki uzun polinukleotid zanjirdan tashkil topgan bo‘lib, ular bir-biriga azot asoslari orqali vodorod bog‘lari bilan bog‘langan. Spiral shakli DNK molekulasining genetik axborotni saqlash va uzatishdagi barqarorligi va aniqligini ta’minlaydi.DNK molekulasi uch asosiy komponentdan tashkil topgan: dezoksiriboz shakar, fosfat guruhi va azot asoslari (adenin, timin, guanin, sitozin). Azot asoslari o‘zaro aniq tartibda juftlashadi: adenin har doim timin bilan, guanin esa sitozin bilan bog‘lanadi. Bu juftlashish qoidasi replikatsiya va transkripsiya jarayonlarining aniqligini kafolatlaydi.</a:t>
            </a:r>
            <a:endParaRPr lang="ru-RU" sz="2400" dirty="0"/>
          </a:p>
        </p:txBody>
      </p:sp>
    </p:spTree>
    <p:extLst>
      <p:ext uri="{BB962C8B-B14F-4D97-AF65-F5344CB8AC3E}">
        <p14:creationId xmlns:p14="http://schemas.microsoft.com/office/powerpoint/2010/main" val="2190817638"/>
      </p:ext>
    </p:extLst>
  </p:cSld>
  <p:clrMapOvr>
    <a:masterClrMapping/>
  </p:clrMapOvr>
</p:sld>
</file>

<file path=ppt/theme/theme1.xml><?xml version="1.0" encoding="utf-8"?>
<a:theme xmlns:a="http://schemas.openxmlformats.org/drawingml/2006/main" name="Базис">
  <a:themeElements>
    <a:clrScheme name="Синий">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Базис">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Базис">
      <a:fillStyleLst>
        <a:solidFill>
          <a:schemeClr val="phClr"/>
        </a:solidFill>
        <a:solidFill>
          <a:schemeClr val="phClr">
            <a:tint val="63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446C221D-F63F-4DD8-B509-CFE168687BF2}"/>
    </a:ext>
  </a:extLst>
</a:theme>
</file>

<file path=docProps/app.xml><?xml version="1.0" encoding="utf-8"?>
<Properties xmlns="http://schemas.openxmlformats.org/officeDocument/2006/extended-properties" xmlns:vt="http://schemas.openxmlformats.org/officeDocument/2006/docPropsVTypes">
  <Template>Базис</Template>
  <TotalTime>18</TotalTime>
  <Words>1653</Words>
  <Application>Microsoft Office PowerPoint</Application>
  <PresentationFormat>Широкоэкранный</PresentationFormat>
  <Paragraphs>38</Paragraphs>
  <Slides>15</Slides>
  <Notes>0</Notes>
  <HiddenSlides>0</HiddenSlides>
  <MMClips>0</MMClips>
  <ScaleCrop>false</ScaleCrop>
  <HeadingPairs>
    <vt:vector size="6" baseType="variant">
      <vt:variant>
        <vt:lpstr>Использованные шрифты</vt:lpstr>
      </vt:variant>
      <vt:variant>
        <vt:i4>2</vt:i4>
      </vt:variant>
      <vt:variant>
        <vt:lpstr>Тема</vt:lpstr>
      </vt:variant>
      <vt:variant>
        <vt:i4>1</vt:i4>
      </vt:variant>
      <vt:variant>
        <vt:lpstr>Заголовки слайдов</vt:lpstr>
      </vt:variant>
      <vt:variant>
        <vt:i4>15</vt:i4>
      </vt:variant>
    </vt:vector>
  </HeadingPairs>
  <TitlesOfParts>
    <vt:vector size="18" baseType="lpstr">
      <vt:lpstr>Algerian</vt:lpstr>
      <vt:lpstr>Corbel</vt:lpstr>
      <vt:lpstr>Базис</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Xulosa</vt:lpstr>
      <vt:lpstr>Foydalanilgan adabiyotlar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user</dc:creator>
  <cp:lastModifiedBy>user</cp:lastModifiedBy>
  <cp:revision>3</cp:revision>
  <dcterms:created xsi:type="dcterms:W3CDTF">2025-04-28T17:33:00Z</dcterms:created>
  <dcterms:modified xsi:type="dcterms:W3CDTF">2025-04-28T17:51:01Z</dcterms:modified>
</cp:coreProperties>
</file>