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4630400" cy="8229600"/>
  <p:notesSz cx="8229600" cy="14630400"/>
  <p:embeddedFontLst>
    <p:embeddedFont>
      <p:font typeface="Schibsted Grotesk"/>
      <p:regular r:id="rId15"/>
    </p:embeddedFont>
    <p:embeddedFont>
      <p:font typeface="Schibsted Grotesk"/>
      <p:regular r:id="rId16"/>
    </p:embeddedFont>
    <p:embeddedFont>
      <p:font typeface="Schibsted Grotesk"/>
      <p:regular r:id="rId17"/>
    </p:embeddedFont>
    <p:embeddedFont>
      <p:font typeface="Schibsted Grotesk"/>
      <p:regular r:id="rId18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openxmlformats.org/officeDocument/2006/relationships/font" Target="fonts/font1.fntdata"/><Relationship Id="rId16" Type="http://schemas.openxmlformats.org/officeDocument/2006/relationships/font" Target="fonts/font2.fntdata"/><Relationship Id="rId17" Type="http://schemas.openxmlformats.org/officeDocument/2006/relationships/font" Target="fonts/font3.fntdata"/><Relationship Id="rId18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2-1.png"/><Relationship Id="rId3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3-1.png"/><Relationship Id="rId3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4-1.png"/><Relationship Id="rId3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5-1.png"/><Relationship Id="rId3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6-1.png"/><Relationship Id="rId3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7-1.png"/><Relationship Id="rId3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8-1.png"/><Relationship Id="rId3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9-1.png"/><Relationship Id="rId3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CE6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9122B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CE6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9122B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CE6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9122B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CE6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9122B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CE6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9122B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CE6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9122B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CE6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9122B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CE6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9122B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5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710577"/>
            <a:ext cx="13042821" cy="20812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8100"/>
              </a:lnSpc>
              <a:buNone/>
            </a:pPr>
            <a:r>
              <a:rPr lang="en-US" sz="675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❗️</a:t>
            </a:r>
            <a:pPr algn="l" indent="0" marL="0">
              <a:lnSpc>
                <a:spcPts val="8100"/>
              </a:lnSpc>
              <a:buNone/>
            </a:pPr>
            <a:r>
              <a:rPr lang="en-US" sz="6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 Instagramdan mijoz kelmayaptimi?</a:t>
            </a:r>
            <a:endParaRPr lang="en-US" sz="6750" dirty="0"/>
          </a:p>
        </p:txBody>
      </p:sp>
      <p:sp>
        <p:nvSpPr>
          <p:cNvPr id="3" name="Shape 1"/>
          <p:cNvSpPr/>
          <p:nvPr/>
        </p:nvSpPr>
        <p:spPr>
          <a:xfrm>
            <a:off x="793790" y="5139571"/>
            <a:ext cx="1326952" cy="371832"/>
          </a:xfrm>
          <a:prstGeom prst="roundRect">
            <a:avLst>
              <a:gd name="adj" fmla="val 43922"/>
            </a:avLst>
          </a:prstGeom>
          <a:solidFill>
            <a:srgbClr val="FFFFFF"/>
          </a:solidFill>
          <a:ln/>
        </p:spPr>
      </p:sp>
      <p:sp>
        <p:nvSpPr>
          <p:cNvPr id="4" name="Text 2"/>
          <p:cNvSpPr/>
          <p:nvPr/>
        </p:nvSpPr>
        <p:spPr>
          <a:xfrm>
            <a:off x="929878" y="5207556"/>
            <a:ext cx="1054775" cy="2358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INSTAGRAM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234089" y="5131951"/>
            <a:ext cx="1571982" cy="387072"/>
          </a:xfrm>
          <a:prstGeom prst="roundRect">
            <a:avLst>
              <a:gd name="adj" fmla="val 42193"/>
            </a:avLst>
          </a:prstGeom>
          <a:noFill/>
          <a:ln w="7620">
            <a:solidFill>
              <a:srgbClr val="4674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377797" y="5207556"/>
            <a:ext cx="1284565" cy="2358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COPYWRITING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426369"/>
            <a:ext cx="1132999" cy="371832"/>
          </a:xfrm>
          <a:prstGeom prst="roundRect">
            <a:avLst>
              <a:gd name="adj" fmla="val 43922"/>
            </a:avLst>
          </a:prstGeom>
          <a:solidFill>
            <a:srgbClr val="0B1B42"/>
          </a:solidFill>
          <a:ln/>
        </p:spPr>
      </p:sp>
      <p:sp>
        <p:nvSpPr>
          <p:cNvPr id="3" name="Text 1"/>
          <p:cNvSpPr/>
          <p:nvPr/>
        </p:nvSpPr>
        <p:spPr>
          <a:xfrm>
            <a:off x="929878" y="1494353"/>
            <a:ext cx="860822" cy="2358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40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MUAMMO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93790" y="1888927"/>
            <a:ext cx="13042821" cy="1496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5850"/>
              </a:lnSpc>
              <a:buNone/>
            </a:pPr>
            <a:r>
              <a:rPr lang="en-US" sz="490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Siz post joylaysiz… lekin hech kim yozmaydimi?</a:t>
            </a:r>
            <a:endParaRPr lang="en-US" sz="4900" dirty="0"/>
          </a:p>
        </p:txBody>
      </p:sp>
      <p:sp>
        <p:nvSpPr>
          <p:cNvPr id="5" name="Text 3"/>
          <p:cNvSpPr/>
          <p:nvPr/>
        </p:nvSpPr>
        <p:spPr>
          <a:xfrm>
            <a:off x="793790" y="3725942"/>
            <a:ext cx="13042821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Post joylaysiz, vaqt sarflaysiz — lekin xabar yo'q, mijoz yo'q. Muammo sizda emas — matnda. To'g'ri yozilgan matn — bu sotuvchi, noto'g'ri yozilgan matn — bu ovoz chiqmagan e'lon.</a:t>
            </a:r>
            <a:endParaRPr lang="en-US" sz="1750" dirty="0"/>
          </a:p>
        </p:txBody>
      </p:sp>
      <p:sp>
        <p:nvSpPr>
          <p:cNvPr id="6" name="Text 4"/>
          <p:cNvSpPr/>
          <p:nvPr/>
        </p:nvSpPr>
        <p:spPr>
          <a:xfrm>
            <a:off x="793790" y="4570690"/>
            <a:ext cx="13042821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endParaRPr lang="en-US" sz="1750" dirty="0"/>
          </a:p>
        </p:txBody>
      </p:sp>
      <p:sp>
        <p:nvSpPr>
          <p:cNvPr id="7" name="Shape 5"/>
          <p:cNvSpPr/>
          <p:nvPr/>
        </p:nvSpPr>
        <p:spPr>
          <a:xfrm>
            <a:off x="763310" y="5120640"/>
            <a:ext cx="4219575" cy="60960"/>
          </a:xfrm>
          <a:prstGeom prst="rect">
            <a:avLst/>
          </a:prstGeom>
          <a:solidFill>
            <a:srgbClr val="4674E1"/>
          </a:solidFill>
          <a:ln/>
        </p:spPr>
      </p:sp>
      <p:sp>
        <p:nvSpPr>
          <p:cNvPr id="8" name="Text 6"/>
          <p:cNvSpPr/>
          <p:nvPr/>
        </p:nvSpPr>
        <p:spPr>
          <a:xfrm>
            <a:off x="793790" y="5408414"/>
            <a:ext cx="3118842" cy="3743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Mijoz jalb qilmaydi</a:t>
            </a:r>
            <a:endParaRPr lang="en-US" sz="2450" dirty="0"/>
          </a:p>
        </p:txBody>
      </p:sp>
      <p:sp>
        <p:nvSpPr>
          <p:cNvPr id="9" name="Text 7"/>
          <p:cNvSpPr/>
          <p:nvPr/>
        </p:nvSpPr>
        <p:spPr>
          <a:xfrm>
            <a:off x="793790" y="5918835"/>
            <a:ext cx="4158615" cy="8843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Odamlar o'qiydi, lekin muloqotga kirmaydi — chunki matn ularni qo'zg'atmaydi.</a:t>
            </a:r>
            <a:endParaRPr lang="en-US" sz="1750" dirty="0"/>
          </a:p>
        </p:txBody>
      </p:sp>
      <p:sp>
        <p:nvSpPr>
          <p:cNvPr id="10" name="Shape 8"/>
          <p:cNvSpPr/>
          <p:nvPr/>
        </p:nvSpPr>
        <p:spPr>
          <a:xfrm>
            <a:off x="5205413" y="5120640"/>
            <a:ext cx="4219575" cy="60960"/>
          </a:xfrm>
          <a:prstGeom prst="rect">
            <a:avLst/>
          </a:prstGeom>
          <a:solidFill>
            <a:srgbClr val="203876"/>
          </a:solidFill>
          <a:ln/>
        </p:spPr>
      </p:sp>
      <p:sp>
        <p:nvSpPr>
          <p:cNvPr id="11" name="Text 9"/>
          <p:cNvSpPr/>
          <p:nvPr/>
        </p:nvSpPr>
        <p:spPr>
          <a:xfrm>
            <a:off x="5235893" y="5408414"/>
            <a:ext cx="3142774" cy="3743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Sotuvga olib kelmaydi</a:t>
            </a:r>
            <a:endParaRPr lang="en-US" sz="2450" dirty="0"/>
          </a:p>
        </p:txBody>
      </p:sp>
      <p:sp>
        <p:nvSpPr>
          <p:cNvPr id="12" name="Text 10"/>
          <p:cNvSpPr/>
          <p:nvPr/>
        </p:nvSpPr>
        <p:spPr>
          <a:xfrm>
            <a:off x="5235893" y="5918835"/>
            <a:ext cx="4158615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Chiroyli so'zlar bor, lekin harakat qilishga undamaydi — natija nol.</a:t>
            </a:r>
            <a:endParaRPr lang="en-US" sz="1750" dirty="0"/>
          </a:p>
        </p:txBody>
      </p:sp>
      <p:sp>
        <p:nvSpPr>
          <p:cNvPr id="13" name="Shape 11"/>
          <p:cNvSpPr/>
          <p:nvPr/>
        </p:nvSpPr>
        <p:spPr>
          <a:xfrm>
            <a:off x="9647515" y="5120640"/>
            <a:ext cx="4219575" cy="60960"/>
          </a:xfrm>
          <a:prstGeom prst="rect">
            <a:avLst/>
          </a:prstGeom>
          <a:solidFill>
            <a:srgbClr val="DCE6F8"/>
          </a:solidFill>
          <a:ln/>
        </p:spPr>
      </p:sp>
      <p:sp>
        <p:nvSpPr>
          <p:cNvPr id="14" name="Text 12"/>
          <p:cNvSpPr/>
          <p:nvPr/>
        </p:nvSpPr>
        <p:spPr>
          <a:xfrm>
            <a:off x="9677995" y="5408414"/>
            <a:ext cx="3118842" cy="3743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O'qilmay o'tib ketadi</a:t>
            </a:r>
            <a:endParaRPr lang="en-US" sz="2450" dirty="0"/>
          </a:p>
        </p:txBody>
      </p:sp>
      <p:sp>
        <p:nvSpPr>
          <p:cNvPr id="15" name="Text 13"/>
          <p:cNvSpPr/>
          <p:nvPr/>
        </p:nvSpPr>
        <p:spPr>
          <a:xfrm>
            <a:off x="9677995" y="5918835"/>
            <a:ext cx="4158615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Birinchi jumla zaif bo'lsa, hech kim oxirigacha o'qimaydi.</a:t>
            </a:r>
            <a:endParaRPr lang="en-US" sz="1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307425"/>
            <a:ext cx="965121" cy="371832"/>
          </a:xfrm>
          <a:prstGeom prst="roundRect">
            <a:avLst>
              <a:gd name="adj" fmla="val 43922"/>
            </a:avLst>
          </a:prstGeom>
          <a:solidFill>
            <a:srgbClr val="0B1B42"/>
          </a:solidFill>
          <a:ln/>
        </p:spPr>
      </p:sp>
      <p:sp>
        <p:nvSpPr>
          <p:cNvPr id="3" name="Text 1"/>
          <p:cNvSpPr/>
          <p:nvPr/>
        </p:nvSpPr>
        <p:spPr>
          <a:xfrm>
            <a:off x="929878" y="1375410"/>
            <a:ext cx="692944" cy="2358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40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YECHIM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93790" y="1769983"/>
            <a:ext cx="12076152" cy="7484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5850"/>
              </a:lnSpc>
              <a:buNone/>
            </a:pPr>
            <a:r>
              <a:rPr lang="en-US" sz="490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Men sizga qanday postlar yozib beraman?</a:t>
            </a:r>
            <a:endParaRPr lang="en-US" sz="4900" dirty="0"/>
          </a:p>
        </p:txBody>
      </p:sp>
      <p:sp>
        <p:nvSpPr>
          <p:cNvPr id="5" name="Text 3"/>
          <p:cNvSpPr/>
          <p:nvPr/>
        </p:nvSpPr>
        <p:spPr>
          <a:xfrm>
            <a:off x="793790" y="2858572"/>
            <a:ext cx="13042821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Har bir matn tasodifiy emas — psixologiya asosida, auditoriyangizga mos, va faqat bitta maqsad bilan: mijozni harakatga undash.</a:t>
            </a:r>
            <a:endParaRPr lang="en-US" sz="1750" dirty="0"/>
          </a:p>
        </p:txBody>
      </p:sp>
      <p:sp>
        <p:nvSpPr>
          <p:cNvPr id="6" name="Text 4"/>
          <p:cNvSpPr/>
          <p:nvPr/>
        </p:nvSpPr>
        <p:spPr>
          <a:xfrm>
            <a:off x="793790" y="3703320"/>
            <a:ext cx="13042821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endParaRPr lang="en-US" sz="1750" dirty="0"/>
          </a:p>
        </p:txBody>
      </p:sp>
      <p:sp>
        <p:nvSpPr>
          <p:cNvPr id="7" name="Shape 5"/>
          <p:cNvSpPr/>
          <p:nvPr/>
        </p:nvSpPr>
        <p:spPr>
          <a:xfrm>
            <a:off x="763310" y="4222790"/>
            <a:ext cx="60960" cy="1168598"/>
          </a:xfrm>
          <a:prstGeom prst="rect">
            <a:avLst/>
          </a:prstGeom>
          <a:solidFill>
            <a:srgbClr val="4674E1"/>
          </a:solidFill>
          <a:ln/>
        </p:spPr>
      </p:sp>
      <p:sp>
        <p:nvSpPr>
          <p:cNvPr id="8" name="Text 6"/>
          <p:cNvSpPr/>
          <p:nvPr/>
        </p:nvSpPr>
        <p:spPr>
          <a:xfrm>
            <a:off x="1081564" y="4253270"/>
            <a:ext cx="3207187" cy="3819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✅</a:t>
            </a:r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 Mijoz jalb qiladigan</a:t>
            </a:r>
            <a:endParaRPr lang="en-US" sz="2450" dirty="0"/>
          </a:p>
        </p:txBody>
      </p:sp>
      <p:sp>
        <p:nvSpPr>
          <p:cNvPr id="9" name="Text 7"/>
          <p:cNvSpPr/>
          <p:nvPr/>
        </p:nvSpPr>
        <p:spPr>
          <a:xfrm>
            <a:off x="1081564" y="4771311"/>
            <a:ext cx="6091833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Birinchi satrdan tortib so'nggi nuqtagacha o'quvchini ushlab turadi va yozishga majbur qiladi.</a:t>
            </a:r>
            <a:endParaRPr lang="en-US" sz="1750" dirty="0"/>
          </a:p>
        </p:txBody>
      </p:sp>
      <p:sp>
        <p:nvSpPr>
          <p:cNvPr id="10" name="Shape 8"/>
          <p:cNvSpPr/>
          <p:nvPr/>
        </p:nvSpPr>
        <p:spPr>
          <a:xfrm>
            <a:off x="7426404" y="4222790"/>
            <a:ext cx="60960" cy="1168598"/>
          </a:xfrm>
          <a:prstGeom prst="rect">
            <a:avLst/>
          </a:prstGeom>
          <a:solidFill>
            <a:srgbClr val="203876"/>
          </a:solidFill>
          <a:ln/>
        </p:spPr>
      </p:sp>
      <p:sp>
        <p:nvSpPr>
          <p:cNvPr id="11" name="Text 9"/>
          <p:cNvSpPr/>
          <p:nvPr/>
        </p:nvSpPr>
        <p:spPr>
          <a:xfrm>
            <a:off x="7744658" y="4253270"/>
            <a:ext cx="3701415" cy="3819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✅</a:t>
            </a:r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 Sotuvga olib keladigan</a:t>
            </a:r>
            <a:endParaRPr lang="en-US" sz="2450" dirty="0"/>
          </a:p>
        </p:txBody>
      </p:sp>
      <p:sp>
        <p:nvSpPr>
          <p:cNvPr id="12" name="Text 10"/>
          <p:cNvSpPr/>
          <p:nvPr/>
        </p:nvSpPr>
        <p:spPr>
          <a:xfrm>
            <a:off x="7744658" y="4771311"/>
            <a:ext cx="6091952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Mahsulot yoki xizmatni taqdim etadi — qattiq reklama ko'rinmagan holda, lekin xarid qarorini shakllantiradi.</a:t>
            </a:r>
            <a:endParaRPr lang="en-US" sz="1750" dirty="0"/>
          </a:p>
        </p:txBody>
      </p:sp>
      <p:sp>
        <p:nvSpPr>
          <p:cNvPr id="13" name="Shape 11"/>
          <p:cNvSpPr/>
          <p:nvPr/>
        </p:nvSpPr>
        <p:spPr>
          <a:xfrm>
            <a:off x="763310" y="5784056"/>
            <a:ext cx="60960" cy="1168598"/>
          </a:xfrm>
          <a:prstGeom prst="rect">
            <a:avLst/>
          </a:prstGeom>
          <a:solidFill>
            <a:srgbClr val="DCE6F8"/>
          </a:solidFill>
          <a:ln/>
        </p:spPr>
      </p:sp>
      <p:sp>
        <p:nvSpPr>
          <p:cNvPr id="14" name="Text 12"/>
          <p:cNvSpPr/>
          <p:nvPr/>
        </p:nvSpPr>
        <p:spPr>
          <a:xfrm>
            <a:off x="1081564" y="5814536"/>
            <a:ext cx="5467350" cy="3819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✅</a:t>
            </a:r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 "Yozmasam bo'lmaydi" dediradigan</a:t>
            </a:r>
            <a:endParaRPr lang="en-US" sz="2450" dirty="0"/>
          </a:p>
        </p:txBody>
      </p:sp>
      <p:sp>
        <p:nvSpPr>
          <p:cNvPr id="15" name="Text 13"/>
          <p:cNvSpPr/>
          <p:nvPr/>
        </p:nvSpPr>
        <p:spPr>
          <a:xfrm>
            <a:off x="1081564" y="6332577"/>
            <a:ext cx="6091833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O'quvchi oxiriga yetganda o'zi ham bilmagan holda sizga murojaat qilishni xohlaydi.</a:t>
            </a:r>
            <a:endParaRPr lang="en-US" sz="1750" dirty="0"/>
          </a:p>
        </p:txBody>
      </p:sp>
      <p:sp>
        <p:nvSpPr>
          <p:cNvPr id="16" name="Shape 14"/>
          <p:cNvSpPr/>
          <p:nvPr/>
        </p:nvSpPr>
        <p:spPr>
          <a:xfrm>
            <a:off x="7426404" y="5784056"/>
            <a:ext cx="60960" cy="116859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Text 15"/>
          <p:cNvSpPr/>
          <p:nvPr/>
        </p:nvSpPr>
        <p:spPr>
          <a:xfrm>
            <a:off x="7744658" y="5814536"/>
            <a:ext cx="3569137" cy="3819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✅</a:t>
            </a:r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 Auditoriyangizga mos</a:t>
            </a:r>
            <a:endParaRPr lang="en-US" sz="2450" dirty="0"/>
          </a:p>
        </p:txBody>
      </p:sp>
      <p:sp>
        <p:nvSpPr>
          <p:cNvPr id="18" name="Text 16"/>
          <p:cNvSpPr/>
          <p:nvPr/>
        </p:nvSpPr>
        <p:spPr>
          <a:xfrm>
            <a:off x="7744658" y="6332577"/>
            <a:ext cx="6091952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Har bir matn sizning niche va maqsadli auditoriyangiz tiliga moslashtiriladi.</a:t>
            </a:r>
            <a:endParaRPr lang="en-US" sz="1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655088"/>
            <a:ext cx="1705689" cy="371832"/>
          </a:xfrm>
          <a:prstGeom prst="roundRect">
            <a:avLst>
              <a:gd name="adj" fmla="val 43922"/>
            </a:avLst>
          </a:prstGeom>
          <a:solidFill>
            <a:srgbClr val="0B1B42"/>
          </a:solidFill>
          <a:ln/>
        </p:spPr>
      </p:sp>
      <p:sp>
        <p:nvSpPr>
          <p:cNvPr id="3" name="Text 1"/>
          <p:cNvSpPr/>
          <p:nvPr/>
        </p:nvSpPr>
        <p:spPr>
          <a:xfrm>
            <a:off x="929878" y="1723073"/>
            <a:ext cx="1433513" cy="2358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40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METODOLOGIYA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93790" y="2117646"/>
            <a:ext cx="8406051" cy="7484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5850"/>
              </a:lnSpc>
              <a:buNone/>
            </a:pPr>
            <a:r>
              <a:rPr lang="en-US" sz="490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Har bir matn qanday tuziladi?</a:t>
            </a:r>
            <a:endParaRPr lang="en-US" sz="4900" dirty="0"/>
          </a:p>
        </p:txBody>
      </p:sp>
      <p:sp>
        <p:nvSpPr>
          <p:cNvPr id="5" name="Text 3"/>
          <p:cNvSpPr/>
          <p:nvPr/>
        </p:nvSpPr>
        <p:spPr>
          <a:xfrm>
            <a:off x="793790" y="3206234"/>
            <a:ext cx="13042821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Samarali Instagram matni — bu san'at va fan uyg'unligidir. Quyidagi to'rt tamoyil asosida yoziladi.</a:t>
            </a:r>
            <a:endParaRPr lang="en-US" sz="175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3790" y="3756184"/>
            <a:ext cx="13042821" cy="22682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93790" y="6279594"/>
            <a:ext cx="13042821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Psixologiyaga asoslangan matn — bu oddiy so'zlar emas, balki mijozning qaror qilishiga yo'l ochuvchi vosita.</a:t>
            </a:r>
            <a:endParaRPr lang="en-US" sz="1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799511"/>
            <a:ext cx="1254919" cy="371832"/>
          </a:xfrm>
          <a:prstGeom prst="roundRect">
            <a:avLst>
              <a:gd name="adj" fmla="val 43922"/>
            </a:avLst>
          </a:prstGeom>
          <a:solidFill>
            <a:srgbClr val="0B1B42"/>
          </a:solidFill>
          <a:ln/>
        </p:spPr>
      </p:sp>
      <p:sp>
        <p:nvSpPr>
          <p:cNvPr id="3" name="Text 1"/>
          <p:cNvSpPr/>
          <p:nvPr/>
        </p:nvSpPr>
        <p:spPr>
          <a:xfrm>
            <a:off x="929878" y="1867495"/>
            <a:ext cx="982742" cy="2358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40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NATIJALAR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93790" y="2262068"/>
            <a:ext cx="7084814" cy="7484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5850"/>
              </a:lnSpc>
              <a:buNone/>
            </a:pPr>
            <a:r>
              <a:rPr lang="en-US" sz="490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To'g'ri matn nima beradi?</a:t>
            </a:r>
            <a:endParaRPr lang="en-US" sz="4900" dirty="0"/>
          </a:p>
        </p:txBody>
      </p:sp>
      <p:sp>
        <p:nvSpPr>
          <p:cNvPr id="5" name="Text 3"/>
          <p:cNvSpPr/>
          <p:nvPr/>
        </p:nvSpPr>
        <p:spPr>
          <a:xfrm>
            <a:off x="793790" y="3350657"/>
            <a:ext cx="13042821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Instagram postingiz faqat chiroyli ko'rinish uchun emas — u sizning 24/7 ishlaydigan sotuvchingizga aylanishi kerak. Quyida asosiy natijalar:</a:t>
            </a:r>
            <a:endParaRPr lang="en-US" sz="1750" dirty="0"/>
          </a:p>
        </p:txBody>
      </p:sp>
      <p:sp>
        <p:nvSpPr>
          <p:cNvPr id="6" name="Shape 4"/>
          <p:cNvSpPr/>
          <p:nvPr/>
        </p:nvSpPr>
        <p:spPr>
          <a:xfrm>
            <a:off x="763310" y="4195405"/>
            <a:ext cx="4219575" cy="60960"/>
          </a:xfrm>
          <a:prstGeom prst="rect">
            <a:avLst/>
          </a:prstGeom>
          <a:solidFill>
            <a:srgbClr val="4674E1"/>
          </a:solidFill>
          <a:ln/>
        </p:spPr>
      </p:sp>
      <p:sp>
        <p:nvSpPr>
          <p:cNvPr id="7" name="Text 5"/>
          <p:cNvSpPr/>
          <p:nvPr/>
        </p:nvSpPr>
        <p:spPr>
          <a:xfrm>
            <a:off x="793790" y="4483179"/>
            <a:ext cx="4158615" cy="7560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5850"/>
              </a:lnSpc>
              <a:buNone/>
            </a:pPr>
            <a:r>
              <a:rPr lang="en-US" sz="490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📩</a:t>
            </a:r>
            <a:endParaRPr lang="en-US" sz="4900" dirty="0"/>
          </a:p>
        </p:txBody>
      </p:sp>
      <p:sp>
        <p:nvSpPr>
          <p:cNvPr id="8" name="Text 6"/>
          <p:cNvSpPr/>
          <p:nvPr/>
        </p:nvSpPr>
        <p:spPr>
          <a:xfrm>
            <a:off x="793790" y="5329952"/>
            <a:ext cx="3118842" cy="3743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Ko'proq xabar</a:t>
            </a:r>
            <a:endParaRPr lang="en-US" sz="2450" dirty="0"/>
          </a:p>
        </p:txBody>
      </p:sp>
      <p:sp>
        <p:nvSpPr>
          <p:cNvPr id="9" name="Text 7"/>
          <p:cNvSpPr/>
          <p:nvPr/>
        </p:nvSpPr>
        <p:spPr>
          <a:xfrm>
            <a:off x="793790" y="5840373"/>
            <a:ext cx="4158615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Postni o'qigan odamlar o'zlari yozib murojaat qilishadi.</a:t>
            </a:r>
            <a:endParaRPr lang="en-US" sz="1750" dirty="0"/>
          </a:p>
        </p:txBody>
      </p:sp>
      <p:sp>
        <p:nvSpPr>
          <p:cNvPr id="10" name="Shape 8"/>
          <p:cNvSpPr/>
          <p:nvPr/>
        </p:nvSpPr>
        <p:spPr>
          <a:xfrm>
            <a:off x="5205413" y="4195405"/>
            <a:ext cx="4219575" cy="60960"/>
          </a:xfrm>
          <a:prstGeom prst="rect">
            <a:avLst/>
          </a:prstGeom>
          <a:solidFill>
            <a:srgbClr val="203876"/>
          </a:solidFill>
          <a:ln/>
        </p:spPr>
      </p:sp>
      <p:sp>
        <p:nvSpPr>
          <p:cNvPr id="11" name="Text 9"/>
          <p:cNvSpPr/>
          <p:nvPr/>
        </p:nvSpPr>
        <p:spPr>
          <a:xfrm>
            <a:off x="5235893" y="4483179"/>
            <a:ext cx="4158615" cy="7560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5850"/>
              </a:lnSpc>
              <a:buNone/>
            </a:pPr>
            <a:r>
              <a:rPr lang="en-US" sz="490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🔥</a:t>
            </a:r>
            <a:endParaRPr lang="en-US" sz="4900" dirty="0"/>
          </a:p>
        </p:txBody>
      </p:sp>
      <p:sp>
        <p:nvSpPr>
          <p:cNvPr id="12" name="Text 10"/>
          <p:cNvSpPr/>
          <p:nvPr/>
        </p:nvSpPr>
        <p:spPr>
          <a:xfrm>
            <a:off x="5235893" y="5329952"/>
            <a:ext cx="3118842" cy="3743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Yuqori faollik</a:t>
            </a:r>
            <a:endParaRPr lang="en-US" sz="2450" dirty="0"/>
          </a:p>
        </p:txBody>
      </p:sp>
      <p:sp>
        <p:nvSpPr>
          <p:cNvPr id="13" name="Text 11"/>
          <p:cNvSpPr/>
          <p:nvPr/>
        </p:nvSpPr>
        <p:spPr>
          <a:xfrm>
            <a:off x="5235893" y="5840373"/>
            <a:ext cx="4158615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Like, komment va saqlashlar organik o'sadi — algoritm sizni ko'rsatadi.</a:t>
            </a:r>
            <a:endParaRPr lang="en-US" sz="1750" dirty="0"/>
          </a:p>
        </p:txBody>
      </p:sp>
      <p:sp>
        <p:nvSpPr>
          <p:cNvPr id="14" name="Shape 12"/>
          <p:cNvSpPr/>
          <p:nvPr/>
        </p:nvSpPr>
        <p:spPr>
          <a:xfrm>
            <a:off x="9647515" y="4195405"/>
            <a:ext cx="4219575" cy="60960"/>
          </a:xfrm>
          <a:prstGeom prst="rect">
            <a:avLst/>
          </a:prstGeom>
          <a:solidFill>
            <a:srgbClr val="DCE6F8"/>
          </a:solidFill>
          <a:ln/>
        </p:spPr>
      </p:sp>
      <p:sp>
        <p:nvSpPr>
          <p:cNvPr id="15" name="Text 13"/>
          <p:cNvSpPr/>
          <p:nvPr/>
        </p:nvSpPr>
        <p:spPr>
          <a:xfrm>
            <a:off x="9677995" y="4483179"/>
            <a:ext cx="4158615" cy="7560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5850"/>
              </a:lnSpc>
              <a:buNone/>
            </a:pPr>
            <a:r>
              <a:rPr lang="en-US" sz="490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💰</a:t>
            </a:r>
            <a:endParaRPr lang="en-US" sz="4900" dirty="0"/>
          </a:p>
        </p:txBody>
      </p:sp>
      <p:sp>
        <p:nvSpPr>
          <p:cNvPr id="16" name="Text 14"/>
          <p:cNvSpPr/>
          <p:nvPr/>
        </p:nvSpPr>
        <p:spPr>
          <a:xfrm>
            <a:off x="9677995" y="5329952"/>
            <a:ext cx="3118842" cy="3743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Real savdo</a:t>
            </a:r>
            <a:endParaRPr lang="en-US" sz="2450" dirty="0"/>
          </a:p>
        </p:txBody>
      </p:sp>
      <p:sp>
        <p:nvSpPr>
          <p:cNvPr id="17" name="Text 15"/>
          <p:cNvSpPr/>
          <p:nvPr/>
        </p:nvSpPr>
        <p:spPr>
          <a:xfrm>
            <a:off x="9677995" y="5840373"/>
            <a:ext cx="4158615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Izlash emas — mijoz o'zi keladi va sotib olishga tayyor bo'ladi.</a:t>
            </a:r>
            <a:endParaRPr lang="en-US" sz="1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024890"/>
            <a:ext cx="976193" cy="214789"/>
          </a:xfrm>
          <a:prstGeom prst="roundRect">
            <a:avLst>
              <a:gd name="adj" fmla="val 49423"/>
            </a:avLst>
          </a:prstGeom>
          <a:solidFill>
            <a:srgbClr val="0B1B42"/>
          </a:solidFill>
          <a:ln/>
        </p:spPr>
      </p:sp>
      <p:sp>
        <p:nvSpPr>
          <p:cNvPr id="3" name="Text 1"/>
          <p:cNvSpPr/>
          <p:nvPr/>
        </p:nvSpPr>
        <p:spPr>
          <a:xfrm>
            <a:off x="882134" y="1069062"/>
            <a:ext cx="799505" cy="12644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950"/>
              </a:lnSpc>
              <a:buNone/>
            </a:pPr>
            <a:r>
              <a:rPr lang="en-US" sz="90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TAQQOSLASH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93790" y="1277898"/>
            <a:ext cx="5372100" cy="48648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800"/>
              </a:lnSpc>
              <a:buNone/>
            </a:pPr>
            <a:r>
              <a:rPr lang="en-US" sz="31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Oddiy post vs. Sotuvchi post</a:t>
            </a:r>
            <a:endParaRPr lang="en-US" sz="3150" dirty="0"/>
          </a:p>
        </p:txBody>
      </p:sp>
      <p:sp>
        <p:nvSpPr>
          <p:cNvPr id="5" name="Text 3"/>
          <p:cNvSpPr/>
          <p:nvPr/>
        </p:nvSpPr>
        <p:spPr>
          <a:xfrm>
            <a:off x="793790" y="1802606"/>
            <a:ext cx="2027158" cy="24324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Natija farqi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793790" y="2189559"/>
            <a:ext cx="13042821" cy="15799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1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Oddiy yozilgan post va psixologiya asosida yozilgan sotuvchi post o'rtasidagi farq — bu sizning biznesingizning o'sishi yoki turg'unligi o'rtasidagi farqdir.</a:t>
            </a:r>
            <a:endParaRPr lang="en-US" sz="115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3790" y="2455307"/>
            <a:ext cx="8481060" cy="482081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190982"/>
            <a:ext cx="1676876" cy="371832"/>
          </a:xfrm>
          <a:prstGeom prst="roundRect">
            <a:avLst>
              <a:gd name="adj" fmla="val 43922"/>
            </a:avLst>
          </a:prstGeom>
          <a:solidFill>
            <a:srgbClr val="0B1B42"/>
          </a:solidFill>
          <a:ln/>
        </p:spPr>
      </p:sp>
      <p:sp>
        <p:nvSpPr>
          <p:cNvPr id="3" name="Text 1"/>
          <p:cNvSpPr/>
          <p:nvPr/>
        </p:nvSpPr>
        <p:spPr>
          <a:xfrm>
            <a:off x="929878" y="1258967"/>
            <a:ext cx="1404699" cy="2358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40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MAXSUS TAKLIF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93790" y="1653540"/>
            <a:ext cx="8877895" cy="7560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5850"/>
              </a:lnSpc>
              <a:buNone/>
            </a:pPr>
            <a:r>
              <a:rPr lang="en-US" sz="490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🎁</a:t>
            </a:r>
            <a:pPr algn="l" indent="0" marL="0">
              <a:lnSpc>
                <a:spcPts val="5850"/>
              </a:lnSpc>
              <a:buNone/>
            </a:pPr>
            <a:r>
              <a:rPr lang="en-US" sz="490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 Hozirda: 1 ta post — BEPUL!</a:t>
            </a:r>
            <a:endParaRPr lang="en-US" sz="4900" dirty="0"/>
          </a:p>
        </p:txBody>
      </p:sp>
      <p:sp>
        <p:nvSpPr>
          <p:cNvPr id="5" name="Text 3"/>
          <p:cNvSpPr/>
          <p:nvPr/>
        </p:nvSpPr>
        <p:spPr>
          <a:xfrm>
            <a:off x="793790" y="2749748"/>
            <a:ext cx="13042821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Sinab ko'ring, natijani o'zingiz his qiling. Birinchi postni bepul yozib beraman — hech qanday majburiyatsiz. Faqat yozing va kuting.</a:t>
            </a:r>
            <a:endParaRPr lang="en-US" sz="1750" dirty="0"/>
          </a:p>
        </p:txBody>
      </p:sp>
      <p:sp>
        <p:nvSpPr>
          <p:cNvPr id="6" name="Shape 4"/>
          <p:cNvSpPr/>
          <p:nvPr/>
        </p:nvSpPr>
        <p:spPr>
          <a:xfrm>
            <a:off x="793790" y="3707878"/>
            <a:ext cx="13042821" cy="35957"/>
          </a:xfrm>
          <a:prstGeom prst="rect">
            <a:avLst/>
          </a:prstGeom>
          <a:solidFill>
            <a:srgbClr val="DCE6F8">
              <a:alpha val="50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793790" y="4083963"/>
            <a:ext cx="4346734" cy="3743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Nega hoziroq boshlash kerak?</a:t>
            </a:r>
            <a:endParaRPr lang="en-US" sz="2450" dirty="0"/>
          </a:p>
        </p:txBody>
      </p:sp>
      <p:sp>
        <p:nvSpPr>
          <p:cNvPr id="8" name="Text 6"/>
          <p:cNvSpPr/>
          <p:nvPr/>
        </p:nvSpPr>
        <p:spPr>
          <a:xfrm>
            <a:off x="793790" y="4798457"/>
            <a:ext cx="13042821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Har kuni to'g'ri matn yozilmagan post — bu boy berilgan mijoz. Raqobatchilaringiz allaqachon sotuvchi matnlardan foydalanmoqda.</a:t>
            </a:r>
            <a:endParaRPr lang="en-US" sz="1750" dirty="0"/>
          </a:p>
        </p:txBody>
      </p:sp>
      <p:sp>
        <p:nvSpPr>
          <p:cNvPr id="9" name="Shape 7"/>
          <p:cNvSpPr/>
          <p:nvPr/>
        </p:nvSpPr>
        <p:spPr>
          <a:xfrm>
            <a:off x="763310" y="5643205"/>
            <a:ext cx="4219575" cy="60960"/>
          </a:xfrm>
          <a:prstGeom prst="rect">
            <a:avLst/>
          </a:prstGeom>
          <a:solidFill>
            <a:srgbClr val="DCE6F8"/>
          </a:solidFill>
          <a:ln/>
        </p:spPr>
      </p:sp>
      <p:sp>
        <p:nvSpPr>
          <p:cNvPr id="10" name="Text 8"/>
          <p:cNvSpPr/>
          <p:nvPr/>
        </p:nvSpPr>
        <p:spPr>
          <a:xfrm>
            <a:off x="793790" y="5930979"/>
            <a:ext cx="3276362" cy="3819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📌</a:t>
            </a:r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 Psixologiya asosida</a:t>
            </a:r>
            <a:endParaRPr lang="en-US" sz="2450" dirty="0"/>
          </a:p>
        </p:txBody>
      </p:sp>
      <p:sp>
        <p:nvSpPr>
          <p:cNvPr id="11" name="Text 9"/>
          <p:cNvSpPr/>
          <p:nvPr/>
        </p:nvSpPr>
        <p:spPr>
          <a:xfrm>
            <a:off x="793790" y="6449020"/>
            <a:ext cx="4158615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O'quvchi ongiga ta'sir qiluvchi, harakatga undovchi matn tuzilmasi.</a:t>
            </a:r>
            <a:endParaRPr lang="en-US" sz="1750" dirty="0"/>
          </a:p>
        </p:txBody>
      </p:sp>
      <p:sp>
        <p:nvSpPr>
          <p:cNvPr id="12" name="Shape 10"/>
          <p:cNvSpPr/>
          <p:nvPr/>
        </p:nvSpPr>
        <p:spPr>
          <a:xfrm>
            <a:off x="5205413" y="5643205"/>
            <a:ext cx="4219575" cy="60960"/>
          </a:xfrm>
          <a:prstGeom prst="rect">
            <a:avLst/>
          </a:prstGeom>
          <a:solidFill>
            <a:srgbClr val="DCE6F8"/>
          </a:solidFill>
          <a:ln/>
        </p:spPr>
      </p:sp>
      <p:sp>
        <p:nvSpPr>
          <p:cNvPr id="13" name="Text 11"/>
          <p:cNvSpPr/>
          <p:nvPr/>
        </p:nvSpPr>
        <p:spPr>
          <a:xfrm>
            <a:off x="5235893" y="5930979"/>
            <a:ext cx="3118842" cy="3819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📌</a:t>
            </a:r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 Auditoriyaga mos</a:t>
            </a:r>
            <a:endParaRPr lang="en-US" sz="2450" dirty="0"/>
          </a:p>
        </p:txBody>
      </p:sp>
      <p:sp>
        <p:nvSpPr>
          <p:cNvPr id="14" name="Text 12"/>
          <p:cNvSpPr/>
          <p:nvPr/>
        </p:nvSpPr>
        <p:spPr>
          <a:xfrm>
            <a:off x="5235893" y="6449020"/>
            <a:ext cx="4158615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Sizning niche va maqsadli mijozingiz tiliga moslashtirilgan.</a:t>
            </a:r>
            <a:endParaRPr lang="en-US" sz="1750" dirty="0"/>
          </a:p>
        </p:txBody>
      </p:sp>
      <p:sp>
        <p:nvSpPr>
          <p:cNvPr id="15" name="Shape 13"/>
          <p:cNvSpPr/>
          <p:nvPr/>
        </p:nvSpPr>
        <p:spPr>
          <a:xfrm>
            <a:off x="9647515" y="5643205"/>
            <a:ext cx="4219575" cy="60960"/>
          </a:xfrm>
          <a:prstGeom prst="rect">
            <a:avLst/>
          </a:prstGeom>
          <a:solidFill>
            <a:srgbClr val="DCE6F8"/>
          </a:solidFill>
          <a:ln/>
        </p:spPr>
      </p:sp>
      <p:sp>
        <p:nvSpPr>
          <p:cNvPr id="16" name="Text 14"/>
          <p:cNvSpPr/>
          <p:nvPr/>
        </p:nvSpPr>
        <p:spPr>
          <a:xfrm>
            <a:off x="9677995" y="5930979"/>
            <a:ext cx="3517344" cy="3819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📌</a:t>
            </a:r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 Sotuvga yo'naltirilgan</a:t>
            </a:r>
            <a:endParaRPr lang="en-US" sz="2450" dirty="0"/>
          </a:p>
        </p:txBody>
      </p:sp>
      <p:sp>
        <p:nvSpPr>
          <p:cNvPr id="17" name="Text 15"/>
          <p:cNvSpPr/>
          <p:nvPr/>
        </p:nvSpPr>
        <p:spPr>
          <a:xfrm>
            <a:off x="9677995" y="6449020"/>
            <a:ext cx="4158615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Har bir so'z bitta maqsadga xizmat qiladi — mijozni jalb qilish.</a:t>
            </a:r>
            <a:endParaRPr lang="en-US" sz="1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233845"/>
            <a:ext cx="1368623" cy="371832"/>
          </a:xfrm>
          <a:prstGeom prst="roundRect">
            <a:avLst>
              <a:gd name="adj" fmla="val 43922"/>
            </a:avLst>
          </a:prstGeom>
          <a:solidFill>
            <a:srgbClr val="FFFFFF"/>
          </a:solidFill>
          <a:ln/>
        </p:spPr>
      </p:sp>
      <p:sp>
        <p:nvSpPr>
          <p:cNvPr id="3" name="Text 1"/>
          <p:cNvSpPr/>
          <p:nvPr/>
        </p:nvSpPr>
        <p:spPr>
          <a:xfrm>
            <a:off x="929878" y="1301829"/>
            <a:ext cx="1096447" cy="2358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BOG'LANISH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93790" y="1696403"/>
            <a:ext cx="12914114" cy="7560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5850"/>
              </a:lnSpc>
              <a:buNone/>
            </a:pPr>
            <a:r>
              <a:rPr lang="en-US" sz="490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Hoziroq yozing — natijani o'zingiz ko'rasiz! </a:t>
            </a:r>
            <a:pPr algn="l" indent="0" marL="0">
              <a:lnSpc>
                <a:spcPts val="5850"/>
              </a:lnSpc>
              <a:buNone/>
            </a:pPr>
            <a:r>
              <a:rPr lang="en-US" sz="490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🚀</a:t>
            </a:r>
            <a:endParaRPr lang="en-US" sz="4900" dirty="0"/>
          </a:p>
        </p:txBody>
      </p:sp>
      <p:sp>
        <p:nvSpPr>
          <p:cNvPr id="5" name="Text 3"/>
          <p:cNvSpPr/>
          <p:nvPr/>
        </p:nvSpPr>
        <p:spPr>
          <a:xfrm>
            <a:off x="793790" y="2792611"/>
            <a:ext cx="13042821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Birinchi bepul postingizni olish uchun hoziroq murojaat qiling. Kechiktirishning hojati yo'q — har bir kechiktirilgan kun — boy berilgan mijoz.</a:t>
            </a:r>
            <a:endParaRPr lang="en-US" sz="1750" dirty="0"/>
          </a:p>
        </p:txBody>
      </p:sp>
      <p:sp>
        <p:nvSpPr>
          <p:cNvPr id="6" name="Text 4"/>
          <p:cNvSpPr/>
          <p:nvPr/>
        </p:nvSpPr>
        <p:spPr>
          <a:xfrm>
            <a:off x="793790" y="3637359"/>
            <a:ext cx="13042821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endParaRPr lang="en-US" sz="1750" dirty="0"/>
          </a:p>
        </p:txBody>
      </p:sp>
      <p:sp>
        <p:nvSpPr>
          <p:cNvPr id="7" name="Shape 5"/>
          <p:cNvSpPr/>
          <p:nvPr/>
        </p:nvSpPr>
        <p:spPr>
          <a:xfrm>
            <a:off x="763310" y="4156829"/>
            <a:ext cx="60960" cy="116859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Text 6"/>
          <p:cNvSpPr/>
          <p:nvPr/>
        </p:nvSpPr>
        <p:spPr>
          <a:xfrm>
            <a:off x="1081564" y="4187309"/>
            <a:ext cx="3118842" cy="3819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📩</a:t>
            </a:r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 Telegram / DM</a:t>
            </a:r>
            <a:endParaRPr lang="en-US" sz="2450" dirty="0"/>
          </a:p>
        </p:txBody>
      </p:sp>
      <p:sp>
        <p:nvSpPr>
          <p:cNvPr id="9" name="Text 7"/>
          <p:cNvSpPr/>
          <p:nvPr/>
        </p:nvSpPr>
        <p:spPr>
          <a:xfrm>
            <a:off x="1081564" y="4705350"/>
            <a:ext cx="3870841" cy="5895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Hoziroq xabar yuboring — 24 soat ichida javob beraman</a:t>
            </a:r>
            <a:endParaRPr lang="en-US" sz="1750" dirty="0"/>
          </a:p>
        </p:txBody>
      </p:sp>
      <p:sp>
        <p:nvSpPr>
          <p:cNvPr id="10" name="Shape 8"/>
          <p:cNvSpPr/>
          <p:nvPr/>
        </p:nvSpPr>
        <p:spPr>
          <a:xfrm>
            <a:off x="5205413" y="4156829"/>
            <a:ext cx="60960" cy="116859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5523667" y="4187309"/>
            <a:ext cx="3118842" cy="3819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📱</a:t>
            </a:r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 Instagram</a:t>
            </a:r>
            <a:endParaRPr lang="en-US" sz="2450" dirty="0"/>
          </a:p>
        </p:txBody>
      </p:sp>
      <p:sp>
        <p:nvSpPr>
          <p:cNvPr id="12" name="Text 10"/>
          <p:cNvSpPr/>
          <p:nvPr/>
        </p:nvSpPr>
        <p:spPr>
          <a:xfrm>
            <a:off x="5523667" y="4705350"/>
            <a:ext cx="3870841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@sizning_profilingiz</a:t>
            </a:r>
            <a:endParaRPr lang="en-US" sz="1750" dirty="0"/>
          </a:p>
        </p:txBody>
      </p:sp>
      <p:sp>
        <p:nvSpPr>
          <p:cNvPr id="13" name="Shape 11"/>
          <p:cNvSpPr/>
          <p:nvPr/>
        </p:nvSpPr>
        <p:spPr>
          <a:xfrm>
            <a:off x="9647515" y="4156829"/>
            <a:ext cx="60960" cy="116859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Text 12"/>
          <p:cNvSpPr/>
          <p:nvPr/>
        </p:nvSpPr>
        <p:spPr>
          <a:xfrm>
            <a:off x="9965769" y="4187309"/>
            <a:ext cx="3118842" cy="3819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🌐</a:t>
            </a:r>
            <a:pPr algn="l" indent="0" marL="0">
              <a:lnSpc>
                <a:spcPts val="2900"/>
              </a:lnSpc>
              <a:buNone/>
            </a:pPr>
            <a:r>
              <a:rPr lang="en-US" sz="24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 Vebsayt</a:t>
            </a:r>
            <a:endParaRPr lang="en-US" sz="2450" dirty="0"/>
          </a:p>
        </p:txBody>
      </p:sp>
      <p:sp>
        <p:nvSpPr>
          <p:cNvPr id="15" name="Text 13"/>
          <p:cNvSpPr/>
          <p:nvPr/>
        </p:nvSpPr>
        <p:spPr>
          <a:xfrm>
            <a:off x="9965769" y="4705350"/>
            <a:ext cx="3870841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DCE6F8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www.sizningsaytingiz.uz</a:t>
            </a:r>
            <a:endParaRPr lang="en-US" sz="1750" dirty="0"/>
          </a:p>
        </p:txBody>
      </p:sp>
      <p:sp>
        <p:nvSpPr>
          <p:cNvPr id="16" name="Text 14"/>
          <p:cNvSpPr/>
          <p:nvPr/>
        </p:nvSpPr>
        <p:spPr>
          <a:xfrm>
            <a:off x="793790" y="5550098"/>
            <a:ext cx="13042821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endParaRPr lang="en-US" sz="1750" dirty="0"/>
          </a:p>
        </p:txBody>
      </p:sp>
      <p:sp>
        <p:nvSpPr>
          <p:cNvPr id="17" name="Shape 15"/>
          <p:cNvSpPr/>
          <p:nvPr/>
        </p:nvSpPr>
        <p:spPr>
          <a:xfrm>
            <a:off x="793790" y="6100048"/>
            <a:ext cx="13042821" cy="895707"/>
          </a:xfrm>
          <a:prstGeom prst="roundRect">
            <a:avLst>
              <a:gd name="adj" fmla="val 22792"/>
            </a:avLst>
          </a:prstGeom>
          <a:solidFill>
            <a:srgbClr val="203876"/>
          </a:solidFill>
          <a:ln/>
        </p:spPr>
      </p:sp>
      <p:pic>
        <p:nvPicPr>
          <p:cNvPr id="1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0604" y="6406039"/>
            <a:ext cx="283488" cy="226814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1530906" y="6383536"/>
            <a:ext cx="12078891" cy="2947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750" i="1" dirty="0">
                <a:solidFill>
                  <a:srgbClr val="000000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🎁</a:t>
            </a:r>
            <a:pPr algn="l" indent="0" marL="0">
              <a:lnSpc>
                <a:spcPts val="23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Schibsted Grotesk" pitchFamily="34" charset="0"/>
                <a:ea typeface="Schibsted Grotesk" pitchFamily="34" charset="-122"/>
                <a:cs typeface="Schibsted Grotesk" pitchFamily="34" charset="-120"/>
              </a:rPr>
              <a:t> Eslating: Birinchi post — BEPUL. Yozib ko'ring, natijani his qiling. Agar yoqsa — hamkorlikni davom ettiramiz!</a:t>
            </a:r>
            <a:endParaRPr lang="en-US" sz="1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2026-04-05T00:53:05Z</dcterms:created>
  <dcterms:modified xsi:type="dcterms:W3CDTF">2026-04-05T00:53:05Z</dcterms:modified>
</cp:coreProperties>
</file>