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fonts/font1.fntdata" ContentType="application/x-fontdata"/>
  <Override PartName="/ppt/fonts/font10.fntdata" ContentType="application/x-fontdata"/>
  <Override PartName="/ppt/fonts/font1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4"/>
  </p:notesMasterIdLst>
  <p:sldIdLst>
    <p:sldId id="256" r:id="rId3"/>
    <p:sldId id="257" r:id="rId5"/>
    <p:sldId id="259" r:id="rId6"/>
    <p:sldId id="258" r:id="rId7"/>
    <p:sldId id="260" r:id="rId8"/>
    <p:sldId id="261" r:id="rId9"/>
    <p:sldId id="285" r:id="rId10"/>
    <p:sldId id="298" r:id="rId11"/>
    <p:sldId id="262" r:id="rId12"/>
    <p:sldId id="281" r:id="rId13"/>
    <p:sldId id="263" r:id="rId14"/>
    <p:sldId id="270" r:id="rId15"/>
    <p:sldId id="264" r:id="rId16"/>
    <p:sldId id="265" r:id="rId17"/>
    <p:sldId id="271" r:id="rId18"/>
    <p:sldId id="266" r:id="rId19"/>
    <p:sldId id="296" r:id="rId20"/>
    <p:sldId id="299" r:id="rId21"/>
    <p:sldId id="301" r:id="rId22"/>
    <p:sldId id="272" r:id="rId23"/>
    <p:sldId id="295" r:id="rId24"/>
  </p:sldIdLst>
  <p:sldSz cx="9144000" cy="5143500" type="screen16x9"/>
  <p:notesSz cx="6858000" cy="9144000"/>
  <p:embeddedFontLst>
    <p:embeddedFont>
      <p:font typeface="Cinzel"/>
      <p:regular r:id="rId28"/>
    </p:embeddedFont>
    <p:embeddedFont>
      <p:font typeface="Libre Baskerville" panose="02000000000000000000"/>
      <p:regular r:id="rId29"/>
    </p:embeddedFont>
    <p:embeddedFont>
      <p:font typeface="Algerian" panose="04020705040A02060702" pitchFamily="82" charset="0"/>
      <p:regular r:id="rId30"/>
    </p:embeddedFont>
    <p:embeddedFont>
      <p:font typeface="Calibri" panose="020F0502020204030204" pitchFamily="34" charset="0"/>
      <p:regular r:id="rId31"/>
      <p:bold r:id="rId32"/>
      <p:italic r:id="rId33"/>
      <p:boldItalic r:id="rId34"/>
    </p:embeddedFont>
    <p:embeddedFont>
      <p:font typeface="Montserrat" panose="0000060000000000000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8" d="100"/>
          <a:sy n="108" d="100"/>
        </p:scale>
        <p:origin x="10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8" Type="http://schemas.openxmlformats.org/officeDocument/2006/relationships/font" Target="fonts/font11.fntdata"/><Relationship Id="rId37" Type="http://schemas.openxmlformats.org/officeDocument/2006/relationships/font" Target="fonts/font10.fntdata"/><Relationship Id="rId36" Type="http://schemas.openxmlformats.org/officeDocument/2006/relationships/font" Target="fonts/font9.fntdata"/><Relationship Id="rId35" Type="http://schemas.openxmlformats.org/officeDocument/2006/relationships/font" Target="fonts/font8.fntdata"/><Relationship Id="rId34" Type="http://schemas.openxmlformats.org/officeDocument/2006/relationships/font" Target="fonts/font7.fntdata"/><Relationship Id="rId33" Type="http://schemas.openxmlformats.org/officeDocument/2006/relationships/font" Target="fonts/font6.fntdata"/><Relationship Id="rId32" Type="http://schemas.openxmlformats.org/officeDocument/2006/relationships/font" Target="fonts/font5.fntdata"/><Relationship Id="rId31" Type="http://schemas.openxmlformats.org/officeDocument/2006/relationships/font" Target="fonts/font4.fntdata"/><Relationship Id="rId30" Type="http://schemas.openxmlformats.org/officeDocument/2006/relationships/font" Target="fonts/font3.fntdata"/><Relationship Id="rId3" Type="http://schemas.openxmlformats.org/officeDocument/2006/relationships/slide" Target="slides/slide1.xml"/><Relationship Id="rId29" Type="http://schemas.openxmlformats.org/officeDocument/2006/relationships/font" Target="fonts/font2.fntdata"/><Relationship Id="rId28" Type="http://schemas.openxmlformats.org/officeDocument/2006/relationships/font" Target="fonts/font1.fntdata"/><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ADC9CD2F-661A-4DFF-9995-BA32392F305E}" type="doc">
      <dgm:prSet loTypeId="urn:microsoft.com/office/officeart/2005/8/layout/chevron2" loCatId="list" qsTypeId="urn:microsoft.com/office/officeart/2005/8/quickstyle/3d2" qsCatId="3D" csTypeId="urn:microsoft.com/office/officeart/2005/8/colors/accent3_2" csCatId="accent3" phldr="1"/>
      <dgm:spPr/>
      <dgm:t>
        <a:bodyPr/>
        <a:lstStyle/>
        <a:p>
          <a:endParaRPr lang="ru-RU"/>
        </a:p>
      </dgm:t>
    </dgm:pt>
    <dgm:pt modelId="{DBC2AC1A-F2E4-4EE9-BC70-F229E4E066D2}">
      <dgm:prSet phldrT="[Текст]"/>
      <dgm:spPr/>
      <dgm:t>
        <a:bodyPr/>
        <a:lstStyle/>
        <a:p>
          <a:r>
            <a:rPr lang="en-US" dirty="0" smtClean="0"/>
            <a:t>1</a:t>
          </a:r>
          <a:endParaRPr lang="ru-RU" dirty="0"/>
        </a:p>
      </dgm:t>
    </dgm:pt>
    <dgm:pt modelId="{F549BD9A-A585-40E6-ACCB-EE284695ED58}" cxnId="{9764FF40-0F46-44E5-A447-C3E6F6CF9DB6}" type="parTrans">
      <dgm:prSet/>
      <dgm:spPr/>
      <dgm:t>
        <a:bodyPr/>
        <a:lstStyle/>
        <a:p>
          <a:endParaRPr lang="ru-RU"/>
        </a:p>
      </dgm:t>
    </dgm:pt>
    <dgm:pt modelId="{0CC8C27C-0664-49B6-B62F-48B4C785F186}" cxnId="{9764FF40-0F46-44E5-A447-C3E6F6CF9DB6}" type="sibTrans">
      <dgm:prSet/>
      <dgm:spPr/>
      <dgm:t>
        <a:bodyPr/>
        <a:lstStyle/>
        <a:p>
          <a:endParaRPr lang="ru-RU"/>
        </a:p>
      </dgm:t>
    </dgm:pt>
    <dgm:pt modelId="{29065D64-A872-4C36-B612-13BD548F1570}">
      <dgm:prSet phldrT="[Текст]"/>
      <dgm:spPr/>
      <dgm:t>
        <a:bodyPr/>
        <a:lstStyle/>
        <a:p>
          <a:r>
            <a:rPr lang="en-US" b="0" dirty="0" err="1" smtClean="0">
              <a:latin typeface="Algerian" panose="04020705040A02060702" pitchFamily="82" charset="0"/>
            </a:rPr>
            <a:t>O‘zbekistonning</a:t>
          </a:r>
          <a:r>
            <a:rPr lang="en-US" b="0" dirty="0" smtClean="0">
              <a:latin typeface="Algerian" panose="04020705040A02060702" pitchFamily="82" charset="0"/>
            </a:rPr>
            <a:t> </a:t>
          </a:r>
          <a:r>
            <a:rPr lang="en-US" b="0" dirty="0" err="1" smtClean="0">
              <a:latin typeface="Algerian" panose="04020705040A02060702" pitchFamily="82" charset="0"/>
            </a:rPr>
            <a:t>investitsion</a:t>
          </a:r>
          <a:r>
            <a:rPr lang="en-US" b="0" dirty="0" smtClean="0">
              <a:latin typeface="Algerian" panose="04020705040A02060702" pitchFamily="82" charset="0"/>
            </a:rPr>
            <a:t> </a:t>
          </a:r>
          <a:r>
            <a:rPr lang="en-US" b="0" dirty="0" err="1" smtClean="0">
              <a:latin typeface="Algerian" panose="04020705040A02060702" pitchFamily="82" charset="0"/>
            </a:rPr>
            <a:t>siyosati</a:t>
          </a:r>
          <a:r>
            <a:rPr lang="en-US" b="0" dirty="0" smtClean="0">
              <a:latin typeface="Algerian" panose="04020705040A02060702" pitchFamily="82" charset="0"/>
            </a:rPr>
            <a:t>. </a:t>
          </a:r>
          <a:r>
            <a:rPr lang="en-US" dirty="0" err="1" smtClean="0">
              <a:latin typeface="Algerian" panose="04020705040A02060702" pitchFamily="82" charset="0"/>
            </a:rPr>
            <a:t>Investitsiyaning</a:t>
          </a:r>
          <a:r>
            <a:rPr lang="en-US" dirty="0" smtClean="0">
              <a:latin typeface="Algerian" panose="04020705040A02060702" pitchFamily="82" charset="0"/>
            </a:rPr>
            <a:t> </a:t>
          </a:r>
          <a:r>
            <a:rPr lang="en-US" dirty="0" err="1" smtClean="0">
              <a:latin typeface="Algerian" panose="04020705040A02060702" pitchFamily="82" charset="0"/>
            </a:rPr>
            <a:t>iqtisodiy</a:t>
          </a:r>
          <a:r>
            <a:rPr lang="en-US" dirty="0" smtClean="0">
              <a:latin typeface="Algerian" panose="04020705040A02060702" pitchFamily="82" charset="0"/>
            </a:rPr>
            <a:t> </a:t>
          </a:r>
          <a:r>
            <a:rPr lang="en-US" dirty="0" err="1" smtClean="0">
              <a:latin typeface="Algerian" panose="04020705040A02060702" pitchFamily="82" charset="0"/>
            </a:rPr>
            <a:t>mazmuni</a:t>
          </a:r>
          <a:r>
            <a:rPr lang="en-US" dirty="0" smtClean="0">
              <a:latin typeface="Algerian" panose="04020705040A02060702" pitchFamily="82" charset="0"/>
            </a:rPr>
            <a:t> </a:t>
          </a:r>
          <a:r>
            <a:rPr lang="en-US" dirty="0" err="1" smtClean="0">
              <a:latin typeface="Algerian" panose="04020705040A02060702" pitchFamily="82" charset="0"/>
            </a:rPr>
            <a:t>va</a:t>
          </a:r>
          <a:r>
            <a:rPr lang="en-US" dirty="0" smtClean="0">
              <a:latin typeface="Algerian" panose="04020705040A02060702" pitchFamily="82" charset="0"/>
            </a:rPr>
            <a:t> </a:t>
          </a:r>
          <a:r>
            <a:rPr lang="en-US" dirty="0" err="1" smtClean="0">
              <a:latin typeface="Algerian" panose="04020705040A02060702" pitchFamily="82" charset="0"/>
            </a:rPr>
            <a:t>uning</a:t>
          </a:r>
          <a:r>
            <a:rPr lang="en-US" dirty="0" smtClean="0">
              <a:latin typeface="Algerian" panose="04020705040A02060702" pitchFamily="82" charset="0"/>
            </a:rPr>
            <a:t> </a:t>
          </a:r>
          <a:r>
            <a:rPr lang="en-US" dirty="0" err="1" smtClean="0">
              <a:latin typeface="Algerian" panose="04020705040A02060702" pitchFamily="82" charset="0"/>
            </a:rPr>
            <a:t>darajasini</a:t>
          </a:r>
          <a:r>
            <a:rPr lang="en-US" dirty="0" smtClean="0">
              <a:latin typeface="Algerian" panose="04020705040A02060702" pitchFamily="82" charset="0"/>
            </a:rPr>
            <a:t>     </a:t>
          </a:r>
          <a:r>
            <a:rPr lang="en-US" dirty="0" err="1" smtClean="0">
              <a:latin typeface="Algerian" panose="04020705040A02060702" pitchFamily="82" charset="0"/>
            </a:rPr>
            <a:t>belgilovchi</a:t>
          </a:r>
          <a:r>
            <a:rPr lang="en-US" dirty="0" smtClean="0">
              <a:latin typeface="Algerian" panose="04020705040A02060702" pitchFamily="82" charset="0"/>
            </a:rPr>
            <a:t> </a:t>
          </a:r>
          <a:r>
            <a:rPr lang="en-US" dirty="0" err="1" smtClean="0">
              <a:latin typeface="Algerian" panose="04020705040A02060702" pitchFamily="82" charset="0"/>
            </a:rPr>
            <a:t>omillar</a:t>
          </a:r>
          <a:endParaRPr lang="ru-RU" dirty="0"/>
        </a:p>
      </dgm:t>
    </dgm:pt>
    <dgm:pt modelId="{7C4CE8DE-93B5-4CDE-8AFA-DED923DDEEBF}" cxnId="{5DC90AED-0AB2-45EE-A44A-1FFD107C515F}" type="parTrans">
      <dgm:prSet/>
      <dgm:spPr/>
      <dgm:t>
        <a:bodyPr/>
        <a:lstStyle/>
        <a:p>
          <a:endParaRPr lang="ru-RU"/>
        </a:p>
      </dgm:t>
    </dgm:pt>
    <dgm:pt modelId="{77926805-F96A-4FDD-BEC6-DD8D3CFEC7B2}" cxnId="{5DC90AED-0AB2-45EE-A44A-1FFD107C515F}" type="sibTrans">
      <dgm:prSet/>
      <dgm:spPr/>
      <dgm:t>
        <a:bodyPr/>
        <a:lstStyle/>
        <a:p>
          <a:endParaRPr lang="ru-RU"/>
        </a:p>
      </dgm:t>
    </dgm:pt>
    <dgm:pt modelId="{498D68F3-2755-4E86-92D1-3E9820898B14}">
      <dgm:prSet phldrT="[Текст]"/>
      <dgm:spPr/>
      <dgm:t>
        <a:bodyPr/>
        <a:lstStyle/>
        <a:p>
          <a:r>
            <a:rPr lang="en-US" dirty="0" smtClean="0"/>
            <a:t>2</a:t>
          </a:r>
          <a:endParaRPr lang="ru-RU" dirty="0"/>
        </a:p>
      </dgm:t>
    </dgm:pt>
    <dgm:pt modelId="{35479FD1-EB77-4386-AE6E-78E838B02BC4}" cxnId="{BC717BE8-EFF2-4AB1-A179-396404BE2B23}" type="parTrans">
      <dgm:prSet/>
      <dgm:spPr/>
      <dgm:t>
        <a:bodyPr/>
        <a:lstStyle/>
        <a:p>
          <a:endParaRPr lang="ru-RU"/>
        </a:p>
      </dgm:t>
    </dgm:pt>
    <dgm:pt modelId="{B2E74476-F676-476D-A3ED-F6409C57F8DA}" cxnId="{BC717BE8-EFF2-4AB1-A179-396404BE2B23}" type="sibTrans">
      <dgm:prSet/>
      <dgm:spPr/>
      <dgm:t>
        <a:bodyPr/>
        <a:lstStyle/>
        <a:p>
          <a:endParaRPr lang="ru-RU"/>
        </a:p>
      </dgm:t>
    </dgm:pt>
    <dgm:pt modelId="{08BF8B43-9DFC-4821-B7B8-6F3384ECE973}">
      <dgm:prSet phldrT="[Текст]"/>
      <dgm:spPr/>
      <dgm:t>
        <a:bodyPr/>
        <a:lstStyle/>
        <a:p>
          <a:r>
            <a:rPr lang="en-US" b="0" dirty="0" err="1" smtClean="0">
              <a:latin typeface="Algerian" panose="04020705040A02060702" pitchFamily="82" charset="0"/>
            </a:rPr>
            <a:t>O‘zbekistonning</a:t>
          </a:r>
          <a:r>
            <a:rPr lang="en-US" b="0" dirty="0" smtClean="0">
              <a:latin typeface="Algerian" panose="04020705040A02060702" pitchFamily="82" charset="0"/>
            </a:rPr>
            <a:t> </a:t>
          </a:r>
          <a:r>
            <a:rPr lang="en-US" b="0" dirty="0" err="1" smtClean="0">
              <a:latin typeface="Algerian" panose="04020705040A02060702" pitchFamily="82" charset="0"/>
            </a:rPr>
            <a:t>investitsion</a:t>
          </a:r>
          <a:r>
            <a:rPr lang="en-US" b="0" dirty="0" smtClean="0">
              <a:latin typeface="Algerian" panose="04020705040A02060702" pitchFamily="82" charset="0"/>
            </a:rPr>
            <a:t> </a:t>
          </a:r>
          <a:r>
            <a:rPr lang="en-US" b="0" dirty="0" err="1" smtClean="0">
              <a:latin typeface="Algerian" panose="04020705040A02060702" pitchFamily="82" charset="0"/>
            </a:rPr>
            <a:t>siyosatini</a:t>
          </a:r>
          <a:r>
            <a:rPr lang="en-US" b="0" dirty="0" smtClean="0">
              <a:latin typeface="Algerian" panose="04020705040A02060702" pitchFamily="82" charset="0"/>
            </a:rPr>
            <a:t> </a:t>
          </a:r>
          <a:r>
            <a:rPr lang="en-US" b="0" dirty="0" err="1" smtClean="0">
              <a:latin typeface="Algerian" panose="04020705040A02060702" pitchFamily="82" charset="0"/>
            </a:rPr>
            <a:t>takomillashtirish</a:t>
          </a:r>
          <a:r>
            <a:rPr lang="en-US" b="0" dirty="0" smtClean="0">
              <a:latin typeface="Algerian" panose="04020705040A02060702" pitchFamily="82" charset="0"/>
            </a:rPr>
            <a:t> </a:t>
          </a:r>
          <a:r>
            <a:rPr lang="en-US" b="0" dirty="0" err="1" smtClean="0">
              <a:latin typeface="Algerian" panose="04020705040A02060702" pitchFamily="82" charset="0"/>
            </a:rPr>
            <a:t>yo’llari</a:t>
          </a:r>
          <a:endParaRPr lang="ru-RU" b="0" dirty="0"/>
        </a:p>
      </dgm:t>
    </dgm:pt>
    <dgm:pt modelId="{3F9B690A-34F8-4E8A-AF71-ECD7A5C6BC73}" cxnId="{97F676D0-77FE-42B6-8DAC-F787B243EAFE}" type="parTrans">
      <dgm:prSet/>
      <dgm:spPr/>
      <dgm:t>
        <a:bodyPr/>
        <a:lstStyle/>
        <a:p>
          <a:endParaRPr lang="ru-RU"/>
        </a:p>
      </dgm:t>
    </dgm:pt>
    <dgm:pt modelId="{0E2FFADF-D77B-4E30-9AC6-A44F4B41BBF7}" cxnId="{97F676D0-77FE-42B6-8DAC-F787B243EAFE}" type="sibTrans">
      <dgm:prSet/>
      <dgm:spPr/>
      <dgm:t>
        <a:bodyPr/>
        <a:lstStyle/>
        <a:p>
          <a:endParaRPr lang="ru-RU"/>
        </a:p>
      </dgm:t>
    </dgm:pt>
    <dgm:pt modelId="{D8204469-42CF-46A0-8C55-D6149C6BBA95}">
      <dgm:prSet phldrT="[Текст]"/>
      <dgm:spPr/>
      <dgm:t>
        <a:bodyPr/>
        <a:lstStyle/>
        <a:p>
          <a:r>
            <a:rPr lang="en-US" dirty="0" smtClean="0"/>
            <a:t>3</a:t>
          </a:r>
          <a:endParaRPr lang="ru-RU" dirty="0"/>
        </a:p>
      </dgm:t>
    </dgm:pt>
    <dgm:pt modelId="{2B02CEEF-CD47-45C9-965B-8915FB5FE080}" cxnId="{1DB32B03-F021-429F-867F-7ED6C045DB5E}" type="parTrans">
      <dgm:prSet/>
      <dgm:spPr/>
      <dgm:t>
        <a:bodyPr/>
        <a:lstStyle/>
        <a:p>
          <a:endParaRPr lang="ru-RU"/>
        </a:p>
      </dgm:t>
    </dgm:pt>
    <dgm:pt modelId="{0B23163D-55E9-4994-BE16-E4ECAD97E156}" cxnId="{1DB32B03-F021-429F-867F-7ED6C045DB5E}" type="sibTrans">
      <dgm:prSet/>
      <dgm:spPr/>
      <dgm:t>
        <a:bodyPr/>
        <a:lstStyle/>
        <a:p>
          <a:endParaRPr lang="ru-RU"/>
        </a:p>
      </dgm:t>
    </dgm:pt>
    <dgm:pt modelId="{4B604442-174E-4681-A6DA-AE32EBADAD4C}">
      <dgm:prSet phldrT="[Текст]"/>
      <dgm:spPr/>
      <dgm:t>
        <a:bodyPr/>
        <a:lstStyle/>
        <a:p>
          <a:r>
            <a:rPr lang="en-US" dirty="0" err="1" smtClean="0">
              <a:latin typeface="Algerian" panose="04020705040A02060702" pitchFamily="82" charset="0"/>
            </a:rPr>
            <a:t>Investitsiya</a:t>
          </a:r>
          <a:r>
            <a:rPr lang="en-US" dirty="0" smtClean="0">
              <a:latin typeface="Algerian" panose="04020705040A02060702" pitchFamily="82" charset="0"/>
            </a:rPr>
            <a:t> </a:t>
          </a:r>
          <a:r>
            <a:rPr lang="en-US" dirty="0" err="1" smtClean="0">
              <a:latin typeface="Algerian" panose="04020705040A02060702" pitchFamily="82" charset="0"/>
            </a:rPr>
            <a:t>siyosati</a:t>
          </a:r>
          <a:r>
            <a:rPr lang="en-US" dirty="0" smtClean="0">
              <a:latin typeface="Algerian" panose="04020705040A02060702" pitchFamily="82" charset="0"/>
            </a:rPr>
            <a:t> </a:t>
          </a:r>
          <a:r>
            <a:rPr lang="en-US" dirty="0" err="1" smtClean="0">
              <a:latin typeface="Algerian" panose="04020705040A02060702" pitchFamily="82" charset="0"/>
            </a:rPr>
            <a:t>doirasida</a:t>
          </a:r>
          <a:r>
            <a:rPr lang="en-US" dirty="0" smtClean="0">
              <a:latin typeface="Algerian" panose="04020705040A02060702" pitchFamily="82" charset="0"/>
            </a:rPr>
            <a:t> </a:t>
          </a:r>
          <a:r>
            <a:rPr lang="en-US" dirty="0" err="1" smtClean="0">
              <a:latin typeface="Algerian" panose="04020705040A02060702" pitchFamily="82" charset="0"/>
            </a:rPr>
            <a:t>investitsiya</a:t>
          </a:r>
          <a:r>
            <a:rPr lang="en-US" dirty="0" smtClean="0">
              <a:latin typeface="Algerian" panose="04020705040A02060702" pitchFamily="82" charset="0"/>
            </a:rPr>
            <a:t> </a:t>
          </a:r>
          <a:r>
            <a:rPr lang="en-US" dirty="0" err="1" smtClean="0">
              <a:latin typeface="Algerian" panose="04020705040A02060702" pitchFamily="82" charset="0"/>
            </a:rPr>
            <a:t>faoliyatini</a:t>
          </a:r>
          <a:r>
            <a:rPr lang="en-US" dirty="0" smtClean="0">
              <a:latin typeface="Algerian" panose="04020705040A02060702" pitchFamily="82" charset="0"/>
            </a:rPr>
            <a:t> </a:t>
          </a:r>
          <a:r>
            <a:rPr lang="en-US" dirty="0" err="1" smtClean="0">
              <a:latin typeface="Algerian" panose="04020705040A02060702" pitchFamily="82" charset="0"/>
            </a:rPr>
            <a:t>xorijiy</a:t>
          </a:r>
          <a:r>
            <a:rPr lang="en-US" dirty="0" smtClean="0">
              <a:latin typeface="Algerian" panose="04020705040A02060702" pitchFamily="82" charset="0"/>
            </a:rPr>
            <a:t> </a:t>
          </a:r>
          <a:r>
            <a:rPr lang="en-US" dirty="0" err="1" smtClean="0">
              <a:latin typeface="Algerian" panose="04020705040A02060702" pitchFamily="82" charset="0"/>
            </a:rPr>
            <a:t>kredit</a:t>
          </a:r>
          <a:r>
            <a:rPr lang="en-US" dirty="0" smtClean="0">
              <a:latin typeface="Algerian" panose="04020705040A02060702" pitchFamily="82" charset="0"/>
            </a:rPr>
            <a:t> </a:t>
          </a:r>
          <a:r>
            <a:rPr lang="en-US" dirty="0" err="1" smtClean="0">
              <a:latin typeface="Algerian" panose="04020705040A02060702" pitchFamily="82" charset="0"/>
            </a:rPr>
            <a:t>liniyalari</a:t>
          </a:r>
          <a:r>
            <a:rPr lang="en-US" dirty="0" smtClean="0">
              <a:latin typeface="Algerian" panose="04020705040A02060702" pitchFamily="82" charset="0"/>
            </a:rPr>
            <a:t> </a:t>
          </a:r>
          <a:r>
            <a:rPr lang="en-US" dirty="0" err="1" smtClean="0">
              <a:latin typeface="Algerian" panose="04020705040A02060702" pitchFamily="82" charset="0"/>
            </a:rPr>
            <a:t>orqali</a:t>
          </a:r>
          <a:r>
            <a:rPr lang="en-US" dirty="0" smtClean="0">
              <a:latin typeface="Algerian" panose="04020705040A02060702" pitchFamily="82" charset="0"/>
            </a:rPr>
            <a:t> </a:t>
          </a:r>
          <a:r>
            <a:rPr lang="en-US" dirty="0" err="1" smtClean="0">
              <a:latin typeface="Algerian" panose="04020705040A02060702" pitchFamily="82" charset="0"/>
            </a:rPr>
            <a:t>moliyalashtirishning</a:t>
          </a:r>
          <a:r>
            <a:rPr lang="en-US" dirty="0" smtClean="0">
              <a:latin typeface="Algerian" panose="04020705040A02060702" pitchFamily="82" charset="0"/>
            </a:rPr>
            <a:t> </a:t>
          </a:r>
          <a:r>
            <a:rPr lang="en-US" dirty="0" err="1" smtClean="0">
              <a:latin typeface="Algerian" panose="04020705040A02060702" pitchFamily="82" charset="0"/>
            </a:rPr>
            <a:t>o‘ziga</a:t>
          </a:r>
          <a:r>
            <a:rPr lang="en-US" dirty="0" smtClean="0">
              <a:latin typeface="Algerian" panose="04020705040A02060702" pitchFamily="82" charset="0"/>
            </a:rPr>
            <a:t> </a:t>
          </a:r>
          <a:r>
            <a:rPr lang="en-US" dirty="0" err="1" smtClean="0">
              <a:latin typeface="Algerian" panose="04020705040A02060702" pitchFamily="82" charset="0"/>
            </a:rPr>
            <a:t>xos</a:t>
          </a:r>
          <a:r>
            <a:rPr lang="en-US" dirty="0" smtClean="0">
              <a:latin typeface="Algerian" panose="04020705040A02060702" pitchFamily="82" charset="0"/>
            </a:rPr>
            <a:t> </a:t>
          </a:r>
          <a:r>
            <a:rPr lang="en-US" dirty="0" err="1" smtClean="0">
              <a:latin typeface="Algerian" panose="04020705040A02060702" pitchFamily="82" charset="0"/>
            </a:rPr>
            <a:t>xususiyatlari</a:t>
          </a:r>
          <a:endParaRPr lang="ru-RU" dirty="0"/>
        </a:p>
      </dgm:t>
    </dgm:pt>
    <dgm:pt modelId="{079FC906-2932-49EF-A5B3-A2F74328084D}" cxnId="{EF179BD0-10B1-4FFA-BB0A-2F7011DACD62}" type="parTrans">
      <dgm:prSet/>
      <dgm:spPr/>
      <dgm:t>
        <a:bodyPr/>
        <a:lstStyle/>
        <a:p>
          <a:endParaRPr lang="ru-RU"/>
        </a:p>
      </dgm:t>
    </dgm:pt>
    <dgm:pt modelId="{45F5FDDC-EF60-4804-9DAB-E4F2EDA96887}" cxnId="{EF179BD0-10B1-4FFA-BB0A-2F7011DACD62}" type="sibTrans">
      <dgm:prSet/>
      <dgm:spPr/>
      <dgm:t>
        <a:bodyPr/>
        <a:lstStyle/>
        <a:p>
          <a:endParaRPr lang="ru-RU"/>
        </a:p>
      </dgm:t>
    </dgm:pt>
    <dgm:pt modelId="{75603322-5AB9-4A91-B89C-F2438C4F209F}" type="pres">
      <dgm:prSet presAssocID="{ADC9CD2F-661A-4DFF-9995-BA32392F305E}" presName="linearFlow" presStyleCnt="0">
        <dgm:presLayoutVars>
          <dgm:dir/>
          <dgm:animLvl val="lvl"/>
          <dgm:resizeHandles val="exact"/>
        </dgm:presLayoutVars>
      </dgm:prSet>
      <dgm:spPr/>
      <dgm:t>
        <a:bodyPr/>
        <a:lstStyle/>
        <a:p>
          <a:endParaRPr lang="ru-RU"/>
        </a:p>
      </dgm:t>
    </dgm:pt>
    <dgm:pt modelId="{C1E5B803-CC90-4B40-BEBD-8F42FA43D950}" type="pres">
      <dgm:prSet presAssocID="{DBC2AC1A-F2E4-4EE9-BC70-F229E4E066D2}" presName="composite" presStyleCnt="0"/>
      <dgm:spPr/>
    </dgm:pt>
    <dgm:pt modelId="{09EC11D7-D06F-4B14-99E1-BFAA986B1C05}" type="pres">
      <dgm:prSet presAssocID="{DBC2AC1A-F2E4-4EE9-BC70-F229E4E066D2}" presName="parentText" presStyleLbl="alignNode1" presStyleIdx="0" presStyleCnt="3">
        <dgm:presLayoutVars>
          <dgm:chMax val="1"/>
          <dgm:bulletEnabled val="1"/>
        </dgm:presLayoutVars>
      </dgm:prSet>
      <dgm:spPr/>
      <dgm:t>
        <a:bodyPr/>
        <a:lstStyle/>
        <a:p>
          <a:endParaRPr lang="ru-RU"/>
        </a:p>
      </dgm:t>
    </dgm:pt>
    <dgm:pt modelId="{944918A5-5099-4C73-AEAB-FA07C91B0D8E}" type="pres">
      <dgm:prSet presAssocID="{DBC2AC1A-F2E4-4EE9-BC70-F229E4E066D2}" presName="descendantText" presStyleLbl="alignAcc1" presStyleIdx="0" presStyleCnt="3">
        <dgm:presLayoutVars>
          <dgm:bulletEnabled val="1"/>
        </dgm:presLayoutVars>
      </dgm:prSet>
      <dgm:spPr/>
      <dgm:t>
        <a:bodyPr/>
        <a:lstStyle/>
        <a:p>
          <a:endParaRPr lang="ru-RU"/>
        </a:p>
      </dgm:t>
    </dgm:pt>
    <dgm:pt modelId="{CE6F7C7C-11E5-4BF6-893F-4BFAB154753E}" type="pres">
      <dgm:prSet presAssocID="{0CC8C27C-0664-49B6-B62F-48B4C785F186}" presName="sp" presStyleCnt="0"/>
      <dgm:spPr/>
    </dgm:pt>
    <dgm:pt modelId="{E0FCC1AC-B6D4-428D-95DE-F0B141930ED8}" type="pres">
      <dgm:prSet presAssocID="{498D68F3-2755-4E86-92D1-3E9820898B14}" presName="composite" presStyleCnt="0"/>
      <dgm:spPr/>
    </dgm:pt>
    <dgm:pt modelId="{81745977-03B7-4C86-B39C-2227C80960EE}" type="pres">
      <dgm:prSet presAssocID="{498D68F3-2755-4E86-92D1-3E9820898B14}" presName="parentText" presStyleLbl="alignNode1" presStyleIdx="1" presStyleCnt="3">
        <dgm:presLayoutVars>
          <dgm:chMax val="1"/>
          <dgm:bulletEnabled val="1"/>
        </dgm:presLayoutVars>
      </dgm:prSet>
      <dgm:spPr/>
      <dgm:t>
        <a:bodyPr/>
        <a:lstStyle/>
        <a:p>
          <a:endParaRPr lang="ru-RU"/>
        </a:p>
      </dgm:t>
    </dgm:pt>
    <dgm:pt modelId="{40F076AE-36AB-47A1-8E18-9C886BB0A674}" type="pres">
      <dgm:prSet presAssocID="{498D68F3-2755-4E86-92D1-3E9820898B14}" presName="descendantText" presStyleLbl="alignAcc1" presStyleIdx="1" presStyleCnt="3">
        <dgm:presLayoutVars>
          <dgm:bulletEnabled val="1"/>
        </dgm:presLayoutVars>
      </dgm:prSet>
      <dgm:spPr/>
      <dgm:t>
        <a:bodyPr/>
        <a:lstStyle/>
        <a:p>
          <a:endParaRPr lang="ru-RU"/>
        </a:p>
      </dgm:t>
    </dgm:pt>
    <dgm:pt modelId="{ACFC4149-FEB1-48B5-A9A4-164B41682700}" type="pres">
      <dgm:prSet presAssocID="{B2E74476-F676-476D-A3ED-F6409C57F8DA}" presName="sp" presStyleCnt="0"/>
      <dgm:spPr/>
    </dgm:pt>
    <dgm:pt modelId="{9592250E-E6B2-4DAB-A20B-DA2A3CD3828E}" type="pres">
      <dgm:prSet presAssocID="{D8204469-42CF-46A0-8C55-D6149C6BBA95}" presName="composite" presStyleCnt="0"/>
      <dgm:spPr/>
    </dgm:pt>
    <dgm:pt modelId="{DA1EEBD3-07A1-461B-83DD-ACAD19C6B35C}" type="pres">
      <dgm:prSet presAssocID="{D8204469-42CF-46A0-8C55-D6149C6BBA95}" presName="parentText" presStyleLbl="alignNode1" presStyleIdx="2" presStyleCnt="3">
        <dgm:presLayoutVars>
          <dgm:chMax val="1"/>
          <dgm:bulletEnabled val="1"/>
        </dgm:presLayoutVars>
      </dgm:prSet>
      <dgm:spPr/>
      <dgm:t>
        <a:bodyPr/>
        <a:lstStyle/>
        <a:p>
          <a:endParaRPr lang="ru-RU"/>
        </a:p>
      </dgm:t>
    </dgm:pt>
    <dgm:pt modelId="{4BA6063A-B122-4437-B1FB-3A3A6E13DE61}" type="pres">
      <dgm:prSet presAssocID="{D8204469-42CF-46A0-8C55-D6149C6BBA95}" presName="descendantText" presStyleLbl="alignAcc1" presStyleIdx="2" presStyleCnt="3">
        <dgm:presLayoutVars>
          <dgm:bulletEnabled val="1"/>
        </dgm:presLayoutVars>
      </dgm:prSet>
      <dgm:spPr/>
      <dgm:t>
        <a:bodyPr/>
        <a:lstStyle/>
        <a:p>
          <a:endParaRPr lang="ru-RU"/>
        </a:p>
      </dgm:t>
    </dgm:pt>
  </dgm:ptLst>
  <dgm:cxnLst>
    <dgm:cxn modelId="{93E784AC-911B-4A92-A2D7-016BA1D691DE}" type="presOf" srcId="{D8204469-42CF-46A0-8C55-D6149C6BBA95}" destId="{DA1EEBD3-07A1-461B-83DD-ACAD19C6B35C}" srcOrd="0" destOrd="0" presId="urn:microsoft.com/office/officeart/2005/8/layout/chevron2"/>
    <dgm:cxn modelId="{97F676D0-77FE-42B6-8DAC-F787B243EAFE}" srcId="{498D68F3-2755-4E86-92D1-3E9820898B14}" destId="{08BF8B43-9DFC-4821-B7B8-6F3384ECE973}" srcOrd="0" destOrd="0" parTransId="{3F9B690A-34F8-4E8A-AF71-ECD7A5C6BC73}" sibTransId="{0E2FFADF-D77B-4E30-9AC6-A44F4B41BBF7}"/>
    <dgm:cxn modelId="{BC717BE8-EFF2-4AB1-A179-396404BE2B23}" srcId="{ADC9CD2F-661A-4DFF-9995-BA32392F305E}" destId="{498D68F3-2755-4E86-92D1-3E9820898B14}" srcOrd="1" destOrd="0" parTransId="{35479FD1-EB77-4386-AE6E-78E838B02BC4}" sibTransId="{B2E74476-F676-476D-A3ED-F6409C57F8DA}"/>
    <dgm:cxn modelId="{EF179BD0-10B1-4FFA-BB0A-2F7011DACD62}" srcId="{D8204469-42CF-46A0-8C55-D6149C6BBA95}" destId="{4B604442-174E-4681-A6DA-AE32EBADAD4C}" srcOrd="0" destOrd="0" parTransId="{079FC906-2932-49EF-A5B3-A2F74328084D}" sibTransId="{45F5FDDC-EF60-4804-9DAB-E4F2EDA96887}"/>
    <dgm:cxn modelId="{10A9AFCA-E43B-4B39-B8A7-31857DD4A396}" type="presOf" srcId="{08BF8B43-9DFC-4821-B7B8-6F3384ECE973}" destId="{40F076AE-36AB-47A1-8E18-9C886BB0A674}" srcOrd="0" destOrd="0" presId="urn:microsoft.com/office/officeart/2005/8/layout/chevron2"/>
    <dgm:cxn modelId="{1DB32B03-F021-429F-867F-7ED6C045DB5E}" srcId="{ADC9CD2F-661A-4DFF-9995-BA32392F305E}" destId="{D8204469-42CF-46A0-8C55-D6149C6BBA95}" srcOrd="2" destOrd="0" parTransId="{2B02CEEF-CD47-45C9-965B-8915FB5FE080}" sibTransId="{0B23163D-55E9-4994-BE16-E4ECAD97E156}"/>
    <dgm:cxn modelId="{97F76F9C-F35A-4689-8984-79EBFA45B960}" type="presOf" srcId="{29065D64-A872-4C36-B612-13BD548F1570}" destId="{944918A5-5099-4C73-AEAB-FA07C91B0D8E}" srcOrd="0" destOrd="0" presId="urn:microsoft.com/office/officeart/2005/8/layout/chevron2"/>
    <dgm:cxn modelId="{5DC90AED-0AB2-45EE-A44A-1FFD107C515F}" srcId="{DBC2AC1A-F2E4-4EE9-BC70-F229E4E066D2}" destId="{29065D64-A872-4C36-B612-13BD548F1570}" srcOrd="0" destOrd="0" parTransId="{7C4CE8DE-93B5-4CDE-8AFA-DED923DDEEBF}" sibTransId="{77926805-F96A-4FDD-BEC6-DD8D3CFEC7B2}"/>
    <dgm:cxn modelId="{7AC9EE98-01B2-47AA-A445-7A520821FA09}" type="presOf" srcId="{4B604442-174E-4681-A6DA-AE32EBADAD4C}" destId="{4BA6063A-B122-4437-B1FB-3A3A6E13DE61}" srcOrd="0" destOrd="0" presId="urn:microsoft.com/office/officeart/2005/8/layout/chevron2"/>
    <dgm:cxn modelId="{119E8588-0BB0-49AE-AD49-63AE77BF20B0}" type="presOf" srcId="{DBC2AC1A-F2E4-4EE9-BC70-F229E4E066D2}" destId="{09EC11D7-D06F-4B14-99E1-BFAA986B1C05}" srcOrd="0" destOrd="0" presId="urn:microsoft.com/office/officeart/2005/8/layout/chevron2"/>
    <dgm:cxn modelId="{1201799D-85E8-41F3-A824-FC640A834379}" type="presOf" srcId="{ADC9CD2F-661A-4DFF-9995-BA32392F305E}" destId="{75603322-5AB9-4A91-B89C-F2438C4F209F}" srcOrd="0" destOrd="0" presId="urn:microsoft.com/office/officeart/2005/8/layout/chevron2"/>
    <dgm:cxn modelId="{1D2A2353-64EE-4E05-B80E-F3E9E81DA9AB}" type="presOf" srcId="{498D68F3-2755-4E86-92D1-3E9820898B14}" destId="{81745977-03B7-4C86-B39C-2227C80960EE}" srcOrd="0" destOrd="0" presId="urn:microsoft.com/office/officeart/2005/8/layout/chevron2"/>
    <dgm:cxn modelId="{9764FF40-0F46-44E5-A447-C3E6F6CF9DB6}" srcId="{ADC9CD2F-661A-4DFF-9995-BA32392F305E}" destId="{DBC2AC1A-F2E4-4EE9-BC70-F229E4E066D2}" srcOrd="0" destOrd="0" parTransId="{F549BD9A-A585-40E6-ACCB-EE284695ED58}" sibTransId="{0CC8C27C-0664-49B6-B62F-48B4C785F186}"/>
    <dgm:cxn modelId="{E4CAB0D6-36E2-499F-9ED6-47DC710C6F04}" type="presParOf" srcId="{75603322-5AB9-4A91-B89C-F2438C4F209F}" destId="{C1E5B803-CC90-4B40-BEBD-8F42FA43D950}" srcOrd="0" destOrd="0" presId="urn:microsoft.com/office/officeart/2005/8/layout/chevron2"/>
    <dgm:cxn modelId="{B1A703C4-EC35-4F7B-B42A-67AEB1F09E51}" type="presParOf" srcId="{C1E5B803-CC90-4B40-BEBD-8F42FA43D950}" destId="{09EC11D7-D06F-4B14-99E1-BFAA986B1C05}" srcOrd="0" destOrd="0" presId="urn:microsoft.com/office/officeart/2005/8/layout/chevron2"/>
    <dgm:cxn modelId="{AB1FBB67-AAD5-492D-84A4-B5D56DD7CFE3}" type="presParOf" srcId="{C1E5B803-CC90-4B40-BEBD-8F42FA43D950}" destId="{944918A5-5099-4C73-AEAB-FA07C91B0D8E}" srcOrd="1" destOrd="0" presId="urn:microsoft.com/office/officeart/2005/8/layout/chevron2"/>
    <dgm:cxn modelId="{2338495C-20A8-47B6-98B3-D5CA5F8D7ACA}" type="presParOf" srcId="{75603322-5AB9-4A91-B89C-F2438C4F209F}" destId="{CE6F7C7C-11E5-4BF6-893F-4BFAB154753E}" srcOrd="1" destOrd="0" presId="urn:microsoft.com/office/officeart/2005/8/layout/chevron2"/>
    <dgm:cxn modelId="{C3C897E4-C4EB-4CBB-8485-3D9D3F1788FF}" type="presParOf" srcId="{75603322-5AB9-4A91-B89C-F2438C4F209F}" destId="{E0FCC1AC-B6D4-428D-95DE-F0B141930ED8}" srcOrd="2" destOrd="0" presId="urn:microsoft.com/office/officeart/2005/8/layout/chevron2"/>
    <dgm:cxn modelId="{52BEAE33-2139-46B0-B661-AFAA4EC2408D}" type="presParOf" srcId="{E0FCC1AC-B6D4-428D-95DE-F0B141930ED8}" destId="{81745977-03B7-4C86-B39C-2227C80960EE}" srcOrd="0" destOrd="0" presId="urn:microsoft.com/office/officeart/2005/8/layout/chevron2"/>
    <dgm:cxn modelId="{87C03612-9E12-4288-B6ED-483C9B39B46D}" type="presParOf" srcId="{E0FCC1AC-B6D4-428D-95DE-F0B141930ED8}" destId="{40F076AE-36AB-47A1-8E18-9C886BB0A674}" srcOrd="1" destOrd="0" presId="urn:microsoft.com/office/officeart/2005/8/layout/chevron2"/>
    <dgm:cxn modelId="{E839F6D6-C011-4090-ADCF-DFEBDF1B9FEF}" type="presParOf" srcId="{75603322-5AB9-4A91-B89C-F2438C4F209F}" destId="{ACFC4149-FEB1-48B5-A9A4-164B41682700}" srcOrd="3" destOrd="0" presId="urn:microsoft.com/office/officeart/2005/8/layout/chevron2"/>
    <dgm:cxn modelId="{8C1FE8F9-A558-45DD-BB63-ADC1896CF52E}" type="presParOf" srcId="{75603322-5AB9-4A91-B89C-F2438C4F209F}" destId="{9592250E-E6B2-4DAB-A20B-DA2A3CD3828E}" srcOrd="4" destOrd="0" presId="urn:microsoft.com/office/officeart/2005/8/layout/chevron2"/>
    <dgm:cxn modelId="{6C175D05-27C4-477F-A33B-D9BDBC4325A6}" type="presParOf" srcId="{9592250E-E6B2-4DAB-A20B-DA2A3CD3828E}" destId="{DA1EEBD3-07A1-461B-83DD-ACAD19C6B35C}" srcOrd="0" destOrd="0" presId="urn:microsoft.com/office/officeart/2005/8/layout/chevron2"/>
    <dgm:cxn modelId="{B9C2F8B1-43FB-4CEA-BC98-ABAAF2FB1E32}" type="presParOf" srcId="{9592250E-E6B2-4DAB-A20B-DA2A3CD3828E}" destId="{4BA6063A-B122-4437-B1FB-3A3A6E13DE61}" srcOrd="1" destOrd="0" presId="urn:microsoft.com/office/officeart/2005/8/layout/chevron2"/>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046128" cy="3024087"/>
        <a:chOff x="0" y="0"/>
        <a:chExt cx="8046128" cy="3024087"/>
      </a:xfrm>
    </dsp:grpSpPr>
    <dsp:sp modelId="{09EC11D7-D06F-4B14-99E1-BFAA986B1C05}">
      <dsp:nvSpPr>
        <dsp:cNvPr id="3" name="Chevron 2"/>
        <dsp:cNvSpPr/>
      </dsp:nvSpPr>
      <dsp:spPr bwMode="white">
        <a:xfrm rot="5400000">
          <a:off x="-171451" y="171451"/>
          <a:ext cx="1143009" cy="800106"/>
        </a:xfrm>
        <a:prstGeom prst="chevron">
          <a:avLst/>
        </a:prstGeom>
        <a:sp3d prstMaterial="plastic">
          <a:bevelT w="127000" h="25400" prst="relaxedInset"/>
        </a:sp3d>
      </dsp:spPr>
      <dsp:style>
        <a:lnRef idx="0">
          <a:schemeClr val="accent3"/>
        </a:lnRef>
        <a:fillRef idx="3">
          <a:schemeClr val="accent3"/>
        </a:fillRef>
        <a:effectRef idx="2">
          <a:scrgbClr r="0" g="0" b="0"/>
        </a:effectRef>
        <a:fontRef idx="minor">
          <a:schemeClr val="lt1"/>
        </a:fontRef>
      </dsp:style>
      <dsp:txBody>
        <a:bodyPr rot="-5400000" lIns="12700" tIns="12700" rIns="12700" bIns="127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dirty="0" smtClean="0"/>
            <a:t>1</a:t>
          </a:r>
          <a:endParaRPr lang="ru-RU" dirty="0"/>
        </a:p>
      </dsp:txBody>
      <dsp:txXfrm rot="5400000">
        <a:off x="-171451" y="171451"/>
        <a:ext cx="1143009" cy="800106"/>
      </dsp:txXfrm>
    </dsp:sp>
    <dsp:sp modelId="{944918A5-5099-4C73-AEAB-FA07C91B0D8E}">
      <dsp:nvSpPr>
        <dsp:cNvPr id="4" name="Round Same Side Corner Rectangle 3"/>
        <dsp:cNvSpPr/>
      </dsp:nvSpPr>
      <dsp:spPr bwMode="white">
        <a:xfrm rot="5400000">
          <a:off x="4051639" y="-3251533"/>
          <a:ext cx="742956" cy="7246022"/>
        </a:xfrm>
        <a:prstGeom prst="round2SameRect">
          <a:avLst/>
        </a:prstGeom>
        <a:sp3d extrusionH="190500" prstMaterial="dkEdge">
          <a:bevelT w="135400" h="16350" prst="relaxedInset"/>
          <a:contourClr>
            <a:schemeClr val="bg1"/>
          </a:contourClr>
        </a:sp3d>
      </dsp:spPr>
      <dsp:style>
        <a:lnRef idx="1">
          <a:schemeClr val="accent3"/>
        </a:lnRef>
        <a:fillRef idx="1">
          <a:schemeClr val="lt1">
            <a:alpha val="9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b="0" dirty="0" err="1" smtClean="0">
              <a:solidFill>
                <a:schemeClr val="dk1"/>
              </a:solidFill>
              <a:latin typeface="Algerian" panose="04020705040A02060702" pitchFamily="82" charset="0"/>
            </a:rPr>
            <a:t>O‘zbekistonning</a:t>
          </a:r>
          <a:r>
            <a:rPr lang="en-US" b="0" dirty="0" smtClean="0">
              <a:solidFill>
                <a:schemeClr val="dk1"/>
              </a:solidFill>
              <a:latin typeface="Algerian" panose="04020705040A02060702" pitchFamily="82" charset="0"/>
            </a:rPr>
            <a:t> </a:t>
          </a:r>
          <a:r>
            <a:rPr lang="en-US" b="0" dirty="0" err="1" smtClean="0">
              <a:solidFill>
                <a:schemeClr val="dk1"/>
              </a:solidFill>
              <a:latin typeface="Algerian" panose="04020705040A02060702" pitchFamily="82" charset="0"/>
            </a:rPr>
            <a:t>investitsion</a:t>
          </a:r>
          <a:r>
            <a:rPr lang="en-US" b="0" dirty="0" smtClean="0">
              <a:solidFill>
                <a:schemeClr val="dk1"/>
              </a:solidFill>
              <a:latin typeface="Algerian" panose="04020705040A02060702" pitchFamily="82" charset="0"/>
            </a:rPr>
            <a:t> </a:t>
          </a:r>
          <a:r>
            <a:rPr lang="en-US" b="0" dirty="0" err="1" smtClean="0">
              <a:solidFill>
                <a:schemeClr val="dk1"/>
              </a:solidFill>
              <a:latin typeface="Algerian" panose="04020705040A02060702" pitchFamily="82" charset="0"/>
            </a:rPr>
            <a:t>siyosati</a:t>
          </a:r>
          <a:r>
            <a:rPr lang="en-US" b="0"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Investitsiyaning</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iqtisodiy</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mazmuni</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va</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uning</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darajasini</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belgilovchi</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omillar</a:t>
          </a:r>
          <a:endParaRPr lang="ru-RU" dirty="0">
            <a:solidFill>
              <a:schemeClr val="dk1"/>
            </a:solidFill>
          </a:endParaRPr>
        </a:p>
      </dsp:txBody>
      <dsp:txXfrm rot="5400000">
        <a:off x="4051639" y="-3251533"/>
        <a:ext cx="742956" cy="7246022"/>
      </dsp:txXfrm>
    </dsp:sp>
    <dsp:sp modelId="{81745977-03B7-4C86-B39C-2227C80960EE}">
      <dsp:nvSpPr>
        <dsp:cNvPr id="5" name="Chevron 4"/>
        <dsp:cNvSpPr/>
      </dsp:nvSpPr>
      <dsp:spPr bwMode="white">
        <a:xfrm rot="5400000">
          <a:off x="-171451" y="1111990"/>
          <a:ext cx="1143009" cy="800106"/>
        </a:xfrm>
        <a:prstGeom prst="chevron">
          <a:avLst/>
        </a:prstGeom>
        <a:sp3d prstMaterial="plastic">
          <a:bevelT w="127000" h="25400" prst="relaxedInset"/>
        </a:sp3d>
      </dsp:spPr>
      <dsp:style>
        <a:lnRef idx="0">
          <a:schemeClr val="accent3"/>
        </a:lnRef>
        <a:fillRef idx="3">
          <a:schemeClr val="accent3"/>
        </a:fillRef>
        <a:effectRef idx="2">
          <a:scrgbClr r="0" g="0" b="0"/>
        </a:effectRef>
        <a:fontRef idx="minor">
          <a:schemeClr val="lt1"/>
        </a:fontRef>
      </dsp:style>
      <dsp:txBody>
        <a:bodyPr rot="-5400000" lIns="12700" tIns="12700" rIns="12700" bIns="127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dirty="0" smtClean="0"/>
            <a:t>2</a:t>
          </a:r>
          <a:endParaRPr lang="ru-RU" dirty="0"/>
        </a:p>
      </dsp:txBody>
      <dsp:txXfrm rot="5400000">
        <a:off x="-171451" y="1111990"/>
        <a:ext cx="1143009" cy="800106"/>
      </dsp:txXfrm>
    </dsp:sp>
    <dsp:sp modelId="{40F076AE-36AB-47A1-8E18-9C886BB0A674}">
      <dsp:nvSpPr>
        <dsp:cNvPr id="6" name="Round Same Side Corner Rectangle 5"/>
        <dsp:cNvSpPr/>
      </dsp:nvSpPr>
      <dsp:spPr bwMode="white">
        <a:xfrm rot="5400000">
          <a:off x="4051639" y="-2310994"/>
          <a:ext cx="742956" cy="7246022"/>
        </a:xfrm>
        <a:prstGeom prst="round2SameRect">
          <a:avLst/>
        </a:prstGeom>
        <a:sp3d extrusionH="190500" prstMaterial="dkEdge">
          <a:bevelT w="135400" h="16350" prst="relaxedInset"/>
          <a:contourClr>
            <a:schemeClr val="bg1"/>
          </a:contourClr>
        </a:sp3d>
      </dsp:spPr>
      <dsp:style>
        <a:lnRef idx="1">
          <a:schemeClr val="accent3"/>
        </a:lnRef>
        <a:fillRef idx="1">
          <a:schemeClr val="lt1">
            <a:alpha val="9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b="0" dirty="0" err="1" smtClean="0">
              <a:solidFill>
                <a:schemeClr val="dk1"/>
              </a:solidFill>
              <a:latin typeface="Algerian" panose="04020705040A02060702" pitchFamily="82" charset="0"/>
            </a:rPr>
            <a:t>O‘zbekistonning</a:t>
          </a:r>
          <a:r>
            <a:rPr lang="en-US" b="0" dirty="0" smtClean="0">
              <a:solidFill>
                <a:schemeClr val="dk1"/>
              </a:solidFill>
              <a:latin typeface="Algerian" panose="04020705040A02060702" pitchFamily="82" charset="0"/>
            </a:rPr>
            <a:t> </a:t>
          </a:r>
          <a:r>
            <a:rPr lang="en-US" b="0" dirty="0" err="1" smtClean="0">
              <a:solidFill>
                <a:schemeClr val="dk1"/>
              </a:solidFill>
              <a:latin typeface="Algerian" panose="04020705040A02060702" pitchFamily="82" charset="0"/>
            </a:rPr>
            <a:t>investitsion</a:t>
          </a:r>
          <a:r>
            <a:rPr lang="en-US" b="0" dirty="0" smtClean="0">
              <a:solidFill>
                <a:schemeClr val="dk1"/>
              </a:solidFill>
              <a:latin typeface="Algerian" panose="04020705040A02060702" pitchFamily="82" charset="0"/>
            </a:rPr>
            <a:t> </a:t>
          </a:r>
          <a:r>
            <a:rPr lang="en-US" b="0" dirty="0" err="1" smtClean="0">
              <a:solidFill>
                <a:schemeClr val="dk1"/>
              </a:solidFill>
              <a:latin typeface="Algerian" panose="04020705040A02060702" pitchFamily="82" charset="0"/>
            </a:rPr>
            <a:t>siyosatini</a:t>
          </a:r>
          <a:r>
            <a:rPr lang="en-US" b="0" dirty="0" smtClean="0">
              <a:solidFill>
                <a:schemeClr val="dk1"/>
              </a:solidFill>
              <a:latin typeface="Algerian" panose="04020705040A02060702" pitchFamily="82" charset="0"/>
            </a:rPr>
            <a:t> </a:t>
          </a:r>
          <a:r>
            <a:rPr lang="en-US" b="0" dirty="0" err="1" smtClean="0">
              <a:solidFill>
                <a:schemeClr val="dk1"/>
              </a:solidFill>
              <a:latin typeface="Algerian" panose="04020705040A02060702" pitchFamily="82" charset="0"/>
            </a:rPr>
            <a:t>takomillashtirish</a:t>
          </a:r>
          <a:r>
            <a:rPr lang="en-US" b="0" dirty="0" smtClean="0">
              <a:solidFill>
                <a:schemeClr val="dk1"/>
              </a:solidFill>
              <a:latin typeface="Algerian" panose="04020705040A02060702" pitchFamily="82" charset="0"/>
            </a:rPr>
            <a:t> </a:t>
          </a:r>
          <a:r>
            <a:rPr lang="en-US" b="0" dirty="0" err="1" smtClean="0">
              <a:solidFill>
                <a:schemeClr val="dk1"/>
              </a:solidFill>
              <a:latin typeface="Algerian" panose="04020705040A02060702" pitchFamily="82" charset="0"/>
            </a:rPr>
            <a:t>yo’llari</a:t>
          </a:r>
          <a:endParaRPr lang="ru-RU" b="0" dirty="0">
            <a:solidFill>
              <a:schemeClr val="dk1"/>
            </a:solidFill>
          </a:endParaRPr>
        </a:p>
      </dsp:txBody>
      <dsp:txXfrm rot="5400000">
        <a:off x="4051639" y="-2310994"/>
        <a:ext cx="742956" cy="7246022"/>
      </dsp:txXfrm>
    </dsp:sp>
    <dsp:sp modelId="{DA1EEBD3-07A1-461B-83DD-ACAD19C6B35C}">
      <dsp:nvSpPr>
        <dsp:cNvPr id="7" name="Chevron 6"/>
        <dsp:cNvSpPr/>
      </dsp:nvSpPr>
      <dsp:spPr bwMode="white">
        <a:xfrm rot="5400000">
          <a:off x="-171451" y="2052529"/>
          <a:ext cx="1143009" cy="800106"/>
        </a:xfrm>
        <a:prstGeom prst="chevron">
          <a:avLst/>
        </a:prstGeom>
        <a:sp3d prstMaterial="plastic">
          <a:bevelT w="127000" h="25400" prst="relaxedInset"/>
        </a:sp3d>
      </dsp:spPr>
      <dsp:style>
        <a:lnRef idx="0">
          <a:schemeClr val="accent3"/>
        </a:lnRef>
        <a:fillRef idx="3">
          <a:schemeClr val="accent3"/>
        </a:fillRef>
        <a:effectRef idx="2">
          <a:scrgbClr r="0" g="0" b="0"/>
        </a:effectRef>
        <a:fontRef idx="minor">
          <a:schemeClr val="lt1"/>
        </a:fontRef>
      </dsp:style>
      <dsp:txBody>
        <a:bodyPr rot="-5400000" lIns="12700" tIns="12700" rIns="12700" bIns="12700" anchor="ctr"/>
        <a:lstStyle>
          <a:lvl1pPr algn="ctr">
            <a:defRPr sz="2000"/>
          </a:lvl1pPr>
          <a:lvl2pPr marL="114300" indent="-114300" algn="ctr">
            <a:defRPr sz="1500"/>
          </a:lvl2pPr>
          <a:lvl3pPr marL="228600" indent="-114300" algn="ctr">
            <a:defRPr sz="1500"/>
          </a:lvl3pPr>
          <a:lvl4pPr marL="342900" indent="-114300" algn="ctr">
            <a:defRPr sz="1500"/>
          </a:lvl4pPr>
          <a:lvl5pPr marL="457200" indent="-114300" algn="ctr">
            <a:defRPr sz="1500"/>
          </a:lvl5pPr>
          <a:lvl6pPr marL="571500" indent="-114300" algn="ctr">
            <a:defRPr sz="1500"/>
          </a:lvl6pPr>
          <a:lvl7pPr marL="685800" indent="-114300" algn="ctr">
            <a:defRPr sz="1500"/>
          </a:lvl7pPr>
          <a:lvl8pPr marL="800100" indent="-114300" algn="ctr">
            <a:defRPr sz="1500"/>
          </a:lvl8pPr>
          <a:lvl9pPr marL="914400" indent="-114300" algn="ctr">
            <a:defRPr sz="1500"/>
          </a:lvl9pPr>
        </a:lstStyle>
        <a:p>
          <a:pPr lvl="0">
            <a:lnSpc>
              <a:spcPct val="100000"/>
            </a:lnSpc>
            <a:spcBef>
              <a:spcPct val="0"/>
            </a:spcBef>
            <a:spcAft>
              <a:spcPct val="35000"/>
            </a:spcAft>
          </a:pPr>
          <a:r>
            <a:rPr lang="en-US" dirty="0" smtClean="0"/>
            <a:t>3</a:t>
          </a:r>
          <a:endParaRPr lang="ru-RU" dirty="0"/>
        </a:p>
      </dsp:txBody>
      <dsp:txXfrm rot="5400000">
        <a:off x="-171451" y="2052529"/>
        <a:ext cx="1143009" cy="800106"/>
      </dsp:txXfrm>
    </dsp:sp>
    <dsp:sp modelId="{4BA6063A-B122-4437-B1FB-3A3A6E13DE61}">
      <dsp:nvSpPr>
        <dsp:cNvPr id="8" name="Round Same Side Corner Rectangle 7"/>
        <dsp:cNvSpPr/>
      </dsp:nvSpPr>
      <dsp:spPr bwMode="white">
        <a:xfrm rot="5400000">
          <a:off x="4051639" y="-1370455"/>
          <a:ext cx="742956" cy="7246022"/>
        </a:xfrm>
        <a:prstGeom prst="round2SameRect">
          <a:avLst/>
        </a:prstGeom>
        <a:sp3d extrusionH="190500" prstMaterial="dkEdge">
          <a:bevelT w="135400" h="16350" prst="relaxedInset"/>
          <a:contourClr>
            <a:schemeClr val="bg1"/>
          </a:contourClr>
        </a:sp3d>
      </dsp:spPr>
      <dsp:style>
        <a:lnRef idx="1">
          <a:schemeClr val="accent3"/>
        </a:lnRef>
        <a:fillRef idx="1">
          <a:schemeClr val="lt1">
            <a:alpha val="90000"/>
          </a:schemeClr>
        </a:fillRef>
        <a:effectRef idx="2">
          <a:scrgbClr r="0" g="0" b="0"/>
        </a:effectRef>
        <a:fontRef idx="minor"/>
      </dsp:style>
      <dsp:txBody>
        <a:bodyPr rot="-5400000" lIns="99568" tIns="8890" rIns="8890" bIns="8890" anchor="ctr"/>
        <a:lstStyle>
          <a:lvl1pPr algn="l">
            <a:defRPr sz="1400"/>
          </a:lvl1pPr>
          <a:lvl2pPr marL="114300" indent="-114300" algn="l">
            <a:defRPr sz="1400"/>
          </a:lvl2pPr>
          <a:lvl3pPr marL="228600" indent="-114300" algn="l">
            <a:defRPr sz="1400"/>
          </a:lvl3pPr>
          <a:lvl4pPr marL="342900" indent="-114300" algn="l">
            <a:defRPr sz="1400"/>
          </a:lvl4pPr>
          <a:lvl5pPr marL="457200" indent="-114300" algn="l">
            <a:defRPr sz="1400"/>
          </a:lvl5pPr>
          <a:lvl6pPr marL="571500" indent="-114300" algn="l">
            <a:defRPr sz="1400"/>
          </a:lvl6pPr>
          <a:lvl7pPr marL="685800" indent="-114300" algn="l">
            <a:defRPr sz="1400"/>
          </a:lvl7pPr>
          <a:lvl8pPr marL="800100" indent="-114300" algn="l">
            <a:defRPr sz="1400"/>
          </a:lvl8pPr>
          <a:lvl9pPr marL="914400" indent="-114300" algn="l">
            <a:defRPr sz="1400"/>
          </a:lvl9pPr>
        </a:lstStyle>
        <a:p>
          <a:pPr lvl="1">
            <a:lnSpc>
              <a:spcPct val="100000"/>
            </a:lnSpc>
            <a:spcBef>
              <a:spcPct val="0"/>
            </a:spcBef>
            <a:spcAft>
              <a:spcPct val="15000"/>
            </a:spcAft>
            <a:buChar char="•"/>
          </a:pPr>
          <a:r>
            <a:rPr lang="en-US" dirty="0" err="1" smtClean="0">
              <a:solidFill>
                <a:schemeClr val="dk1"/>
              </a:solidFill>
              <a:latin typeface="Algerian" panose="04020705040A02060702" pitchFamily="82" charset="0"/>
            </a:rPr>
            <a:t>Investitsiya</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siyosati</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doirasida</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investitsiya</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faoliyatini</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xorijiy</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kredit</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liniyalari</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orqali</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moliyalashtirishning</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o‘ziga</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xos</a:t>
          </a:r>
          <a:r>
            <a:rPr lang="en-US" dirty="0" smtClean="0">
              <a:solidFill>
                <a:schemeClr val="dk1"/>
              </a:solidFill>
              <a:latin typeface="Algerian" panose="04020705040A02060702" pitchFamily="82" charset="0"/>
            </a:rPr>
            <a:t> </a:t>
          </a:r>
          <a:r>
            <a:rPr lang="en-US" dirty="0" err="1" smtClean="0">
              <a:solidFill>
                <a:schemeClr val="dk1"/>
              </a:solidFill>
              <a:latin typeface="Algerian" panose="04020705040A02060702" pitchFamily="82" charset="0"/>
            </a:rPr>
            <a:t>xususiyatlari</a:t>
          </a:r>
          <a:endParaRPr lang="ru-RU" dirty="0">
            <a:solidFill>
              <a:schemeClr val="dk1"/>
            </a:solidFill>
          </a:endParaRPr>
        </a:p>
      </dsp:txBody>
      <dsp:txXfrm rot="5400000">
        <a:off x="4051639" y="-1370455"/>
        <a:ext cx="742956" cy="724602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type="chevron" r:blip="" rot="90">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type="round2SameRect" r:blip="" rot="90">
                <dgm:adjLst/>
              </dgm:shape>
            </dgm:if>
            <dgm:else name="Name6">
              <dgm:alg type="tx">
                <dgm:param type="stBulletLvl" val="1"/>
                <dgm:param type="txAnchorVertCh" val="mid"/>
              </dgm:alg>
              <dgm:shape xmlns:r="http://schemas.openxmlformats.org/officeDocument/2006/relationships" type="round2SameRect" r:blip="" rot="-90">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4"/>
        <p:cNvGrpSpPr/>
        <p:nvPr/>
      </p:nvGrpSpPr>
      <p:grpSpPr>
        <a:xfrm>
          <a:off x="0" y="0"/>
          <a:ext cx="0" cy="0"/>
          <a:chOff x="0" y="0"/>
          <a:chExt cx="0" cy="0"/>
        </a:xfrm>
      </p:grpSpPr>
      <p:sp>
        <p:nvSpPr>
          <p:cNvPr id="85" name="Google Shape;8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4"/>
        <p:cNvGrpSpPr/>
        <p:nvPr/>
      </p:nvGrpSpPr>
      <p:grpSpPr>
        <a:xfrm>
          <a:off x="0" y="0"/>
          <a:ext cx="0" cy="0"/>
          <a:chOff x="0" y="0"/>
          <a:chExt cx="0" cy="0"/>
        </a:xfrm>
      </p:grpSpPr>
      <p:sp>
        <p:nvSpPr>
          <p:cNvPr id="335" name="Google Shape;335;ge3f29c1259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e3f29c1259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3"/>
        <p:cNvGrpSpPr/>
        <p:nvPr/>
      </p:nvGrpSpPr>
      <p:grpSpPr>
        <a:xfrm>
          <a:off x="0" y="0"/>
          <a:ext cx="0" cy="0"/>
          <a:chOff x="0" y="0"/>
          <a:chExt cx="0" cy="0"/>
        </a:xfrm>
      </p:grpSpPr>
      <p:sp>
        <p:nvSpPr>
          <p:cNvPr id="144" name="Google Shape;144;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05"/>
        <p:cNvGrpSpPr/>
        <p:nvPr/>
      </p:nvGrpSpPr>
      <p:grpSpPr>
        <a:xfrm>
          <a:off x="0" y="0"/>
          <a:ext cx="0" cy="0"/>
          <a:chOff x="0" y="0"/>
          <a:chExt cx="0" cy="0"/>
        </a:xfrm>
      </p:grpSpPr>
      <p:sp>
        <p:nvSpPr>
          <p:cNvPr id="206" name="Google Shape;206;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51"/>
        <p:cNvGrpSpPr/>
        <p:nvPr/>
      </p:nvGrpSpPr>
      <p:grpSpPr>
        <a:xfrm>
          <a:off x="0" y="0"/>
          <a:ext cx="0" cy="0"/>
          <a:chOff x="0" y="0"/>
          <a:chExt cx="0" cy="0"/>
        </a:xfrm>
      </p:grpSpPr>
      <p:sp>
        <p:nvSpPr>
          <p:cNvPr id="152" name="Google Shape;152;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0"/>
        <p:cNvGrpSpPr/>
        <p:nvPr/>
      </p:nvGrpSpPr>
      <p:grpSpPr>
        <a:xfrm>
          <a:off x="0" y="0"/>
          <a:ext cx="0" cy="0"/>
          <a:chOff x="0" y="0"/>
          <a:chExt cx="0" cy="0"/>
        </a:xfrm>
      </p:grpSpPr>
      <p:sp>
        <p:nvSpPr>
          <p:cNvPr id="161" name="Google Shape;161;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12"/>
        <p:cNvGrpSpPr/>
        <p:nvPr/>
      </p:nvGrpSpPr>
      <p:grpSpPr>
        <a:xfrm>
          <a:off x="0" y="0"/>
          <a:ext cx="0" cy="0"/>
          <a:chOff x="0" y="0"/>
          <a:chExt cx="0" cy="0"/>
        </a:xfrm>
      </p:grpSpPr>
      <p:sp>
        <p:nvSpPr>
          <p:cNvPr id="213" name="Google Shape;213;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8"/>
        <p:cNvGrpSpPr/>
        <p:nvPr/>
      </p:nvGrpSpPr>
      <p:grpSpPr>
        <a:xfrm>
          <a:off x="0" y="0"/>
          <a:ext cx="0" cy="0"/>
          <a:chOff x="0" y="0"/>
          <a:chExt cx="0" cy="0"/>
        </a:xfrm>
      </p:grpSpPr>
      <p:sp>
        <p:nvSpPr>
          <p:cNvPr id="169" name="Google Shape;169;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4"/>
        <p:cNvGrpSpPr/>
        <p:nvPr/>
      </p:nvGrpSpPr>
      <p:grpSpPr>
        <a:xfrm>
          <a:off x="0" y="0"/>
          <a:ext cx="0" cy="0"/>
          <a:chOff x="0" y="0"/>
          <a:chExt cx="0" cy="0"/>
        </a:xfrm>
      </p:grpSpPr>
      <p:sp>
        <p:nvSpPr>
          <p:cNvPr id="335" name="Google Shape;335;ge3f29c1259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e3f29c1259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8"/>
        <p:cNvGrpSpPr/>
        <p:nvPr/>
      </p:nvGrpSpPr>
      <p:grpSpPr>
        <a:xfrm>
          <a:off x="0" y="0"/>
          <a:ext cx="0" cy="0"/>
          <a:chOff x="0" y="0"/>
          <a:chExt cx="0" cy="0"/>
        </a:xfrm>
      </p:grpSpPr>
      <p:sp>
        <p:nvSpPr>
          <p:cNvPr id="169" name="Google Shape;169;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8"/>
        <p:cNvGrpSpPr/>
        <p:nvPr/>
      </p:nvGrpSpPr>
      <p:grpSpPr>
        <a:xfrm>
          <a:off x="0" y="0"/>
          <a:ext cx="0" cy="0"/>
          <a:chOff x="0" y="0"/>
          <a:chExt cx="0" cy="0"/>
        </a:xfrm>
      </p:grpSpPr>
      <p:sp>
        <p:nvSpPr>
          <p:cNvPr id="169" name="Google Shape;169;g35f391192_0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9"/>
        <p:cNvGrpSpPr/>
        <p:nvPr/>
      </p:nvGrpSpPr>
      <p:grpSpPr>
        <a:xfrm>
          <a:off x="0" y="0"/>
          <a:ext cx="0" cy="0"/>
          <a:chOff x="0" y="0"/>
          <a:chExt cx="0" cy="0"/>
        </a:xfrm>
      </p:grpSpPr>
      <p:sp>
        <p:nvSpPr>
          <p:cNvPr id="90" name="Google Shape;9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225"/>
        <p:cNvGrpSpPr/>
        <p:nvPr/>
      </p:nvGrpSpPr>
      <p:grpSpPr>
        <a:xfrm>
          <a:off x="0" y="0"/>
          <a:ext cx="0" cy="0"/>
          <a:chOff x="0" y="0"/>
          <a:chExt cx="0" cy="0"/>
        </a:xfrm>
      </p:grpSpPr>
      <p:sp>
        <p:nvSpPr>
          <p:cNvPr id="226" name="Google Shape;226;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446"/>
        <p:cNvGrpSpPr/>
        <p:nvPr/>
      </p:nvGrpSpPr>
      <p:grpSpPr>
        <a:xfrm>
          <a:off x="0" y="0"/>
          <a:ext cx="0" cy="0"/>
          <a:chOff x="0" y="0"/>
          <a:chExt cx="0" cy="0"/>
        </a:xfrm>
      </p:grpSpPr>
      <p:sp>
        <p:nvSpPr>
          <p:cNvPr id="1447" name="Google Shape;1447;g73d2b53a92_1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8" name="Google Shape;1448;g73d2b53a92_1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6"/>
        <p:cNvGrpSpPr/>
        <p:nvPr/>
      </p:nvGrpSpPr>
      <p:grpSpPr>
        <a:xfrm>
          <a:off x="0" y="0"/>
          <a:ext cx="0" cy="0"/>
          <a:chOff x="0" y="0"/>
          <a:chExt cx="0" cy="0"/>
        </a:xfrm>
      </p:grpSpPr>
      <p:sp>
        <p:nvSpPr>
          <p:cNvPr id="107" name="Google Shape;107;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98"/>
        <p:cNvGrpSpPr/>
        <p:nvPr/>
      </p:nvGrpSpPr>
      <p:grpSpPr>
        <a:xfrm>
          <a:off x="0" y="0"/>
          <a:ext cx="0" cy="0"/>
          <a:chOff x="0" y="0"/>
          <a:chExt cx="0" cy="0"/>
        </a:xfrm>
      </p:grpSpPr>
      <p:sp>
        <p:nvSpPr>
          <p:cNvPr id="99" name="Google Shape;99;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3"/>
        <p:cNvGrpSpPr/>
        <p:nvPr/>
      </p:nvGrpSpPr>
      <p:grpSpPr>
        <a:xfrm>
          <a:off x="0" y="0"/>
          <a:ext cx="0" cy="0"/>
          <a:chOff x="0" y="0"/>
          <a:chExt cx="0" cy="0"/>
        </a:xfrm>
      </p:grpSpPr>
      <p:sp>
        <p:nvSpPr>
          <p:cNvPr id="114" name="Google Shape;11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9"/>
        <p:cNvGrpSpPr/>
        <p:nvPr/>
      </p:nvGrpSpPr>
      <p:grpSpPr>
        <a:xfrm>
          <a:off x="0" y="0"/>
          <a:ext cx="0" cy="0"/>
          <a:chOff x="0" y="0"/>
          <a:chExt cx="0" cy="0"/>
        </a:xfrm>
      </p:grpSpPr>
      <p:sp>
        <p:nvSpPr>
          <p:cNvPr id="120" name="Google Shape;12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2"/>
        <p:cNvGrpSpPr/>
        <p:nvPr/>
      </p:nvGrpSpPr>
      <p:grpSpPr>
        <a:xfrm>
          <a:off x="0" y="0"/>
          <a:ext cx="0" cy="0"/>
          <a:chOff x="0" y="0"/>
          <a:chExt cx="0" cy="0"/>
        </a:xfrm>
      </p:grpSpPr>
      <p:sp>
        <p:nvSpPr>
          <p:cNvPr id="423" name="Google Shape;423;ge3f29c1259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3f29c1259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2"/>
        <p:cNvGrpSpPr/>
        <p:nvPr/>
      </p:nvGrpSpPr>
      <p:grpSpPr>
        <a:xfrm>
          <a:off x="0" y="0"/>
          <a:ext cx="0" cy="0"/>
          <a:chOff x="0" y="0"/>
          <a:chExt cx="0" cy="0"/>
        </a:xfrm>
      </p:grpSpPr>
      <p:sp>
        <p:nvSpPr>
          <p:cNvPr id="423" name="Google Shape;423;ge3f29c1259_0_2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3f29c1259_0_2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26"/>
        <p:cNvGrpSpPr/>
        <p:nvPr/>
      </p:nvGrpSpPr>
      <p:grpSpPr>
        <a:xfrm>
          <a:off x="0" y="0"/>
          <a:ext cx="0" cy="0"/>
          <a:chOff x="0" y="0"/>
          <a:chExt cx="0" cy="0"/>
        </a:xfrm>
      </p:grpSpPr>
      <p:sp>
        <p:nvSpPr>
          <p:cNvPr id="127" name="Google Shape;127;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p:cSld name="TITLE">
    <p:bg>
      <p:bgPr>
        <a:blipFill>
          <a:blip r:embed="rId2"/>
          <a:stretch>
            <a:fillRect/>
          </a:stretch>
        </a:blipFill>
        <a:effectLst/>
      </p:bgPr>
    </p:bg>
    <p:spTree>
      <p:nvGrpSpPr>
        <p:cNvPr id="1" name="Shape 9"/>
        <p:cNvGrpSpPr/>
        <p:nvPr/>
      </p:nvGrpSpPr>
      <p:grpSpPr>
        <a:xfrm>
          <a:off x="0" y="0"/>
          <a:ext cx="0" cy="0"/>
          <a:chOff x="0" y="0"/>
          <a:chExt cx="0" cy="0"/>
        </a:xfrm>
      </p:grpSpPr>
      <p:sp>
        <p:nvSpPr>
          <p:cNvPr id="10" name="Google Shape;10;p2"/>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11;p2"/>
          <p:cNvSpPr/>
          <p:nvPr/>
        </p:nvSpPr>
        <p:spPr>
          <a:xfrm>
            <a:off x="862175" y="785200"/>
            <a:ext cx="7418913" cy="3572912"/>
          </a:xfrm>
          <a:custGeom>
            <a:avLst/>
            <a:gdLst/>
            <a:ahLst/>
            <a:cxnLst/>
            <a:rect l="l" t="t" r="r" b="b"/>
            <a:pathLst>
              <a:path w="319196" h="161890" extrusionOk="0">
                <a:moveTo>
                  <a:pt x="137286" y="300"/>
                </a:moveTo>
                <a:lnTo>
                  <a:pt x="0" y="241"/>
                </a:lnTo>
                <a:lnTo>
                  <a:pt x="0" y="161890"/>
                </a:lnTo>
                <a:lnTo>
                  <a:pt x="319196" y="161890"/>
                </a:lnTo>
                <a:lnTo>
                  <a:pt x="319196" y="0"/>
                </a:lnTo>
                <a:lnTo>
                  <a:pt x="182036" y="30"/>
                </a:lnTo>
              </a:path>
            </a:pathLst>
          </a:custGeom>
          <a:noFill/>
          <a:ln w="76200" cap="flat" cmpd="thinThick">
            <a:solidFill>
              <a:srgbClr val="FFFFFF"/>
            </a:solidFill>
            <a:prstDash val="solid"/>
            <a:miter lim="8000"/>
            <a:headEnd type="none" w="med" len="med"/>
            <a:tailEnd type="none" w="med" len="med"/>
          </a:ln>
        </p:spPr>
      </p:sp>
      <p:sp>
        <p:nvSpPr>
          <p:cNvPr id="12" name="Google Shape;12;p2"/>
          <p:cNvSpPr txBox="1">
            <a:spLocks noGrp="1"/>
          </p:cNvSpPr>
          <p:nvPr>
            <p:ph type="ctrTitle"/>
          </p:nvPr>
        </p:nvSpPr>
        <p:spPr>
          <a:xfrm>
            <a:off x="1290775" y="1991825"/>
            <a:ext cx="65625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grpSp>
        <p:nvGrpSpPr>
          <p:cNvPr id="13" name="Google Shape;13;p2"/>
          <p:cNvGrpSpPr/>
          <p:nvPr/>
        </p:nvGrpSpPr>
        <p:grpSpPr>
          <a:xfrm>
            <a:off x="4210586" y="341333"/>
            <a:ext cx="722090" cy="722089"/>
            <a:chOff x="1355271" y="4106636"/>
            <a:chExt cx="952499" cy="952499"/>
          </a:xfrm>
        </p:grpSpPr>
        <p:sp>
          <p:nvSpPr>
            <p:cNvPr id="14" name="Google Shape;14;p2"/>
            <p:cNvSpPr/>
            <p:nvPr/>
          </p:nvSpPr>
          <p:spPr>
            <a:xfrm>
              <a:off x="1553705" y="4503514"/>
              <a:ext cx="555631" cy="105822"/>
            </a:xfrm>
            <a:custGeom>
              <a:avLst/>
              <a:gdLst/>
              <a:ahLst/>
              <a:cxnLst/>
              <a:rect l="l" t="t" r="r" b="b"/>
              <a:pathLst>
                <a:path w="555631" h="105822" extrusionOk="0">
                  <a:moveTo>
                    <a:pt x="52921" y="85496"/>
                  </a:moveTo>
                  <a:lnTo>
                    <a:pt x="277816" y="25527"/>
                  </a:lnTo>
                  <a:lnTo>
                    <a:pt x="502710" y="85496"/>
                  </a:lnTo>
                  <a:lnTo>
                    <a:pt x="502710" y="105823"/>
                  </a:lnTo>
                  <a:lnTo>
                    <a:pt x="555631" y="105823"/>
                  </a:lnTo>
                  <a:lnTo>
                    <a:pt x="555631" y="0"/>
                  </a:lnTo>
                  <a:lnTo>
                    <a:pt x="0" y="0"/>
                  </a:lnTo>
                  <a:lnTo>
                    <a:pt x="0" y="105823"/>
                  </a:lnTo>
                  <a:lnTo>
                    <a:pt x="52921" y="10582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5" name="Google Shape;15;p2"/>
            <p:cNvSpPr/>
            <p:nvPr/>
          </p:nvSpPr>
          <p:spPr>
            <a:xfrm>
              <a:off x="1633086" y="4556435"/>
              <a:ext cx="396868" cy="423329"/>
            </a:xfrm>
            <a:custGeom>
              <a:avLst/>
              <a:gdLst/>
              <a:ahLst/>
              <a:cxnLst/>
              <a:rect l="l" t="t" r="r" b="b"/>
              <a:pathLst>
                <a:path w="396868" h="423329" extrusionOk="0">
                  <a:moveTo>
                    <a:pt x="396869" y="423329"/>
                  </a:moveTo>
                  <a:lnTo>
                    <a:pt x="396869" y="119072"/>
                  </a:lnTo>
                  <a:lnTo>
                    <a:pt x="396869" y="92612"/>
                  </a:lnTo>
                  <a:lnTo>
                    <a:pt x="396869" y="92602"/>
                  </a:lnTo>
                  <a:lnTo>
                    <a:pt x="396869" y="52911"/>
                  </a:lnTo>
                  <a:lnTo>
                    <a:pt x="198434" y="0"/>
                  </a:lnTo>
                  <a:lnTo>
                    <a:pt x="0" y="52911"/>
                  </a:lnTo>
                  <a:lnTo>
                    <a:pt x="0" y="92602"/>
                  </a:lnTo>
                  <a:lnTo>
                    <a:pt x="0" y="92612"/>
                  </a:lnTo>
                  <a:lnTo>
                    <a:pt x="0" y="119072"/>
                  </a:lnTo>
                  <a:lnTo>
                    <a:pt x="0" y="423329"/>
                  </a:lnTo>
                  <a:lnTo>
                    <a:pt x="79372" y="423329"/>
                  </a:lnTo>
                  <a:lnTo>
                    <a:pt x="79372" y="119072"/>
                  </a:lnTo>
                  <a:lnTo>
                    <a:pt x="158744" y="119072"/>
                  </a:lnTo>
                  <a:lnTo>
                    <a:pt x="158744" y="423329"/>
                  </a:lnTo>
                  <a:lnTo>
                    <a:pt x="238125" y="423329"/>
                  </a:lnTo>
                  <a:lnTo>
                    <a:pt x="238125" y="119072"/>
                  </a:lnTo>
                  <a:lnTo>
                    <a:pt x="317497" y="119072"/>
                  </a:lnTo>
                  <a:lnTo>
                    <a:pt x="317497" y="423329"/>
                  </a:lnTo>
                  <a:lnTo>
                    <a:pt x="396869" y="423329"/>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6" name="Google Shape;16;p2"/>
            <p:cNvSpPr/>
            <p:nvPr/>
          </p:nvSpPr>
          <p:spPr>
            <a:xfrm>
              <a:off x="1672767" y="4106636"/>
              <a:ext cx="317506" cy="370408"/>
            </a:xfrm>
            <a:custGeom>
              <a:avLst/>
              <a:gdLst/>
              <a:ahLst/>
              <a:cxnLst/>
              <a:rect l="l" t="t" r="r" b="b"/>
              <a:pathLst>
                <a:path w="317506" h="370408" extrusionOk="0">
                  <a:moveTo>
                    <a:pt x="317506" y="343957"/>
                  </a:moveTo>
                  <a:cubicBezTo>
                    <a:pt x="317506" y="343948"/>
                    <a:pt x="317506" y="343948"/>
                    <a:pt x="317506" y="343948"/>
                  </a:cubicBezTo>
                  <a:cubicBezTo>
                    <a:pt x="317506" y="265309"/>
                    <a:pt x="260271" y="200196"/>
                    <a:pt x="185204" y="187576"/>
                  </a:cubicBezTo>
                  <a:lnTo>
                    <a:pt x="185204" y="152133"/>
                  </a:lnTo>
                  <a:cubicBezTo>
                    <a:pt x="185204" y="148476"/>
                    <a:pt x="182242" y="145523"/>
                    <a:pt x="178594" y="145523"/>
                  </a:cubicBezTo>
                  <a:lnTo>
                    <a:pt x="171983" y="145523"/>
                  </a:lnTo>
                  <a:lnTo>
                    <a:pt x="171983" y="111290"/>
                  </a:lnTo>
                  <a:cubicBezTo>
                    <a:pt x="218599" y="134617"/>
                    <a:pt x="256994" y="94421"/>
                    <a:pt x="317506" y="118605"/>
                  </a:cubicBezTo>
                  <a:lnTo>
                    <a:pt x="317506" y="26460"/>
                  </a:lnTo>
                  <a:cubicBezTo>
                    <a:pt x="256985" y="2276"/>
                    <a:pt x="218589" y="42472"/>
                    <a:pt x="171983" y="19145"/>
                  </a:cubicBezTo>
                  <a:lnTo>
                    <a:pt x="171983" y="13230"/>
                  </a:lnTo>
                  <a:cubicBezTo>
                    <a:pt x="171983" y="5915"/>
                    <a:pt x="166068" y="0"/>
                    <a:pt x="158753" y="0"/>
                  </a:cubicBezTo>
                  <a:cubicBezTo>
                    <a:pt x="151438" y="0"/>
                    <a:pt x="145523" y="5915"/>
                    <a:pt x="145523" y="13230"/>
                  </a:cubicBezTo>
                  <a:lnTo>
                    <a:pt x="145523" y="145523"/>
                  </a:lnTo>
                  <a:lnTo>
                    <a:pt x="138913" y="145523"/>
                  </a:lnTo>
                  <a:cubicBezTo>
                    <a:pt x="135255" y="145523"/>
                    <a:pt x="132302" y="148485"/>
                    <a:pt x="132302" y="152133"/>
                  </a:cubicBezTo>
                  <a:lnTo>
                    <a:pt x="132302" y="187576"/>
                  </a:lnTo>
                  <a:cubicBezTo>
                    <a:pt x="57236" y="200196"/>
                    <a:pt x="0" y="265309"/>
                    <a:pt x="0" y="343948"/>
                  </a:cubicBezTo>
                  <a:cubicBezTo>
                    <a:pt x="0" y="343948"/>
                    <a:pt x="0" y="343948"/>
                    <a:pt x="0" y="343957"/>
                  </a:cubicBezTo>
                  <a:lnTo>
                    <a:pt x="0" y="370408"/>
                  </a:lnTo>
                  <a:lnTo>
                    <a:pt x="317506" y="370408"/>
                  </a:lnTo>
                  <a:lnTo>
                    <a:pt x="317506" y="343957"/>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7" name="Google Shape;17;p2"/>
            <p:cNvSpPr/>
            <p:nvPr/>
          </p:nvSpPr>
          <p:spPr>
            <a:xfrm>
              <a:off x="1553705" y="5006215"/>
              <a:ext cx="555631" cy="52920"/>
            </a:xfrm>
            <a:custGeom>
              <a:avLst/>
              <a:gdLst/>
              <a:ahLst/>
              <a:cxnLst/>
              <a:rect l="l" t="t" r="r" b="b"/>
              <a:pathLst>
                <a:path w="555631" h="52920" extrusionOk="0">
                  <a:moveTo>
                    <a:pt x="52921" y="0"/>
                  </a:moveTo>
                  <a:lnTo>
                    <a:pt x="0" y="52921"/>
                  </a:lnTo>
                  <a:lnTo>
                    <a:pt x="555631" y="52921"/>
                  </a:lnTo>
                  <a:lnTo>
                    <a:pt x="50271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8" name="Google Shape;18;p2"/>
            <p:cNvSpPr/>
            <p:nvPr/>
          </p:nvSpPr>
          <p:spPr>
            <a:xfrm>
              <a:off x="2056415" y="4635806"/>
              <a:ext cx="251355" cy="423329"/>
            </a:xfrm>
            <a:custGeom>
              <a:avLst/>
              <a:gdLst/>
              <a:ahLst/>
              <a:cxnLst/>
              <a:rect l="l" t="t" r="r" b="b"/>
              <a:pathLst>
                <a:path w="251355" h="423329" extrusionOk="0">
                  <a:moveTo>
                    <a:pt x="0" y="0"/>
                  </a:moveTo>
                  <a:lnTo>
                    <a:pt x="0" y="343957"/>
                  </a:lnTo>
                  <a:lnTo>
                    <a:pt x="10954" y="343957"/>
                  </a:lnTo>
                  <a:lnTo>
                    <a:pt x="18698" y="351701"/>
                  </a:lnTo>
                  <a:lnTo>
                    <a:pt x="71618" y="404622"/>
                  </a:lnTo>
                  <a:lnTo>
                    <a:pt x="90335" y="423329"/>
                  </a:lnTo>
                  <a:lnTo>
                    <a:pt x="251355" y="423329"/>
                  </a:lnTo>
                  <a:lnTo>
                    <a:pt x="251355" y="0"/>
                  </a:lnTo>
                  <a:lnTo>
                    <a:pt x="0" y="0"/>
                  </a:lnTo>
                  <a:close/>
                  <a:moveTo>
                    <a:pt x="105842" y="277816"/>
                  </a:moveTo>
                  <a:lnTo>
                    <a:pt x="52921" y="277816"/>
                  </a:lnTo>
                  <a:lnTo>
                    <a:pt x="52921" y="198434"/>
                  </a:lnTo>
                  <a:lnTo>
                    <a:pt x="105842" y="198434"/>
                  </a:lnTo>
                  <a:lnTo>
                    <a:pt x="105842" y="277816"/>
                  </a:lnTo>
                  <a:close/>
                  <a:moveTo>
                    <a:pt x="105842" y="145513"/>
                  </a:moveTo>
                  <a:lnTo>
                    <a:pt x="52921" y="145513"/>
                  </a:lnTo>
                  <a:lnTo>
                    <a:pt x="52921" y="66142"/>
                  </a:lnTo>
                  <a:lnTo>
                    <a:pt x="105842" y="66142"/>
                  </a:lnTo>
                  <a:lnTo>
                    <a:pt x="105842" y="145513"/>
                  </a:lnTo>
                  <a:close/>
                  <a:moveTo>
                    <a:pt x="198434" y="277816"/>
                  </a:moveTo>
                  <a:lnTo>
                    <a:pt x="145513" y="277816"/>
                  </a:lnTo>
                  <a:lnTo>
                    <a:pt x="145513" y="198434"/>
                  </a:lnTo>
                  <a:lnTo>
                    <a:pt x="198434" y="198434"/>
                  </a:lnTo>
                  <a:lnTo>
                    <a:pt x="198434" y="277816"/>
                  </a:lnTo>
                  <a:close/>
                  <a:moveTo>
                    <a:pt x="198434" y="145513"/>
                  </a:moveTo>
                  <a:lnTo>
                    <a:pt x="145513" y="145513"/>
                  </a:lnTo>
                  <a:lnTo>
                    <a:pt x="145513" y="66142"/>
                  </a:lnTo>
                  <a:lnTo>
                    <a:pt x="198434" y="66142"/>
                  </a:lnTo>
                  <a:lnTo>
                    <a:pt x="198434" y="1455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9" name="Google Shape;19;p2"/>
            <p:cNvSpPr/>
            <p:nvPr/>
          </p:nvSpPr>
          <p:spPr>
            <a:xfrm>
              <a:off x="1355271" y="4635806"/>
              <a:ext cx="251345" cy="423329"/>
            </a:xfrm>
            <a:custGeom>
              <a:avLst/>
              <a:gdLst/>
              <a:ahLst/>
              <a:cxnLst/>
              <a:rect l="l" t="t" r="r" b="b"/>
              <a:pathLst>
                <a:path w="251345" h="423329" extrusionOk="0">
                  <a:moveTo>
                    <a:pt x="240392" y="343957"/>
                  </a:moveTo>
                  <a:lnTo>
                    <a:pt x="251346" y="343957"/>
                  </a:lnTo>
                  <a:lnTo>
                    <a:pt x="251346" y="0"/>
                  </a:lnTo>
                  <a:lnTo>
                    <a:pt x="0" y="0"/>
                  </a:lnTo>
                  <a:lnTo>
                    <a:pt x="0" y="423329"/>
                  </a:lnTo>
                  <a:lnTo>
                    <a:pt x="161020" y="423329"/>
                  </a:lnTo>
                  <a:lnTo>
                    <a:pt x="179727" y="404622"/>
                  </a:lnTo>
                  <a:lnTo>
                    <a:pt x="232648" y="351701"/>
                  </a:lnTo>
                  <a:lnTo>
                    <a:pt x="240392" y="343957"/>
                  </a:lnTo>
                  <a:close/>
                  <a:moveTo>
                    <a:pt x="105832" y="277816"/>
                  </a:moveTo>
                  <a:lnTo>
                    <a:pt x="52921" y="277816"/>
                  </a:lnTo>
                  <a:lnTo>
                    <a:pt x="52921" y="198434"/>
                  </a:lnTo>
                  <a:lnTo>
                    <a:pt x="105842" y="198434"/>
                  </a:lnTo>
                  <a:lnTo>
                    <a:pt x="105842" y="277816"/>
                  </a:lnTo>
                  <a:close/>
                  <a:moveTo>
                    <a:pt x="105832" y="145513"/>
                  </a:moveTo>
                  <a:lnTo>
                    <a:pt x="52921" y="145513"/>
                  </a:lnTo>
                  <a:lnTo>
                    <a:pt x="52921" y="66142"/>
                  </a:lnTo>
                  <a:lnTo>
                    <a:pt x="105842" y="66142"/>
                  </a:lnTo>
                  <a:lnTo>
                    <a:pt x="105842" y="145513"/>
                  </a:lnTo>
                  <a:close/>
                  <a:moveTo>
                    <a:pt x="198434" y="277816"/>
                  </a:moveTo>
                  <a:lnTo>
                    <a:pt x="145513" y="277816"/>
                  </a:lnTo>
                  <a:lnTo>
                    <a:pt x="145513" y="198434"/>
                  </a:lnTo>
                  <a:lnTo>
                    <a:pt x="198434" y="198434"/>
                  </a:lnTo>
                  <a:lnTo>
                    <a:pt x="198434" y="277816"/>
                  </a:lnTo>
                  <a:close/>
                  <a:moveTo>
                    <a:pt x="198434" y="145513"/>
                  </a:moveTo>
                  <a:lnTo>
                    <a:pt x="145513" y="145513"/>
                  </a:lnTo>
                  <a:lnTo>
                    <a:pt x="145513" y="66142"/>
                  </a:lnTo>
                  <a:lnTo>
                    <a:pt x="198434" y="66142"/>
                  </a:lnTo>
                  <a:lnTo>
                    <a:pt x="198434" y="1455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blipFill>
          <a:blip r:embed="rId2"/>
          <a:stretch>
            <a:fillRect/>
          </a:stretch>
        </a:blipFill>
        <a:effectLst/>
      </p:bgPr>
    </p:bg>
    <p:spTree>
      <p:nvGrpSpPr>
        <p:cNvPr id="1" name="Shape 20"/>
        <p:cNvGrpSpPr/>
        <p:nvPr/>
      </p:nvGrpSpPr>
      <p:grpSpPr>
        <a:xfrm>
          <a:off x="0" y="0"/>
          <a:ext cx="0" cy="0"/>
          <a:chOff x="0" y="0"/>
          <a:chExt cx="0" cy="0"/>
        </a:xfrm>
      </p:grpSpPr>
      <p:sp>
        <p:nvSpPr>
          <p:cNvPr id="21" name="Google Shape;21;p3"/>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22;p3"/>
          <p:cNvSpPr txBox="1">
            <a:spLocks noGrp="1"/>
          </p:cNvSpPr>
          <p:nvPr>
            <p:ph type="ctrTitle"/>
          </p:nvPr>
        </p:nvSpPr>
        <p:spPr>
          <a:xfrm>
            <a:off x="1013375" y="1601445"/>
            <a:ext cx="71172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p:txBody>
      </p:sp>
      <p:sp>
        <p:nvSpPr>
          <p:cNvPr id="23" name="Google Shape;23;p3"/>
          <p:cNvSpPr txBox="1">
            <a:spLocks noGrp="1"/>
          </p:cNvSpPr>
          <p:nvPr>
            <p:ph type="subTitle" idx="1"/>
          </p:nvPr>
        </p:nvSpPr>
        <p:spPr>
          <a:xfrm>
            <a:off x="685800" y="2852117"/>
            <a:ext cx="7772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i="1"/>
            </a:lvl1pPr>
            <a:lvl2pPr lvl="1" algn="ctr" rtl="0">
              <a:spcBef>
                <a:spcPts val="0"/>
              </a:spcBef>
              <a:spcAft>
                <a:spcPts val="0"/>
              </a:spcAft>
              <a:buSzPts val="3000"/>
              <a:buNone/>
              <a:defRPr sz="3000" i="1"/>
            </a:lvl2pPr>
            <a:lvl3pPr lvl="2" algn="ctr" rtl="0">
              <a:spcBef>
                <a:spcPts val="0"/>
              </a:spcBef>
              <a:spcAft>
                <a:spcPts val="0"/>
              </a:spcAft>
              <a:buSzPts val="3000"/>
              <a:buNone/>
              <a:defRPr sz="3000" i="1"/>
            </a:lvl3pPr>
            <a:lvl4pPr lvl="3" algn="ctr" rtl="0">
              <a:spcBef>
                <a:spcPts val="0"/>
              </a:spcBef>
              <a:spcAft>
                <a:spcPts val="0"/>
              </a:spcAft>
              <a:buSzPts val="3000"/>
              <a:buNone/>
              <a:defRPr sz="3000" i="1"/>
            </a:lvl4pPr>
            <a:lvl5pPr lvl="4" algn="ctr" rtl="0">
              <a:spcBef>
                <a:spcPts val="0"/>
              </a:spcBef>
              <a:spcAft>
                <a:spcPts val="0"/>
              </a:spcAft>
              <a:buSzPts val="3000"/>
              <a:buNone/>
              <a:defRPr sz="3000" i="1"/>
            </a:lvl5pPr>
            <a:lvl6pPr lvl="5" algn="ctr" rtl="0">
              <a:spcBef>
                <a:spcPts val="0"/>
              </a:spcBef>
              <a:spcAft>
                <a:spcPts val="0"/>
              </a:spcAft>
              <a:buSzPts val="3000"/>
              <a:buNone/>
              <a:defRPr sz="3000" i="1"/>
            </a:lvl6pPr>
            <a:lvl7pPr lvl="6" algn="ctr" rtl="0">
              <a:spcBef>
                <a:spcPts val="0"/>
              </a:spcBef>
              <a:spcAft>
                <a:spcPts val="0"/>
              </a:spcAft>
              <a:buSzPts val="3000"/>
              <a:buNone/>
              <a:defRPr sz="3000" i="1"/>
            </a:lvl7pPr>
            <a:lvl8pPr lvl="7" algn="ctr" rtl="0">
              <a:spcBef>
                <a:spcPts val="0"/>
              </a:spcBef>
              <a:spcAft>
                <a:spcPts val="0"/>
              </a:spcAft>
              <a:buSzPts val="3000"/>
              <a:buNone/>
              <a:defRPr sz="3000" i="1"/>
            </a:lvl8pPr>
            <a:lvl9pPr lvl="8" algn="ctr" rtl="0">
              <a:spcBef>
                <a:spcPts val="0"/>
              </a:spcBef>
              <a:spcAft>
                <a:spcPts val="0"/>
              </a:spcAft>
              <a:buSzPts val="3000"/>
              <a:buNone/>
              <a:defRPr sz="3000" i="1"/>
            </a:lvl9pPr>
          </a:lstStyle>
          <a:p/>
        </p:txBody>
      </p:sp>
      <p:cxnSp>
        <p:nvCxnSpPr>
          <p:cNvPr id="24" name="Google Shape;24;p3"/>
          <p:cNvCxnSpPr/>
          <p:nvPr/>
        </p:nvCxnSpPr>
        <p:spPr>
          <a:xfrm>
            <a:off x="2566050" y="2800350"/>
            <a:ext cx="4011900" cy="0"/>
          </a:xfrm>
          <a:prstGeom prst="straightConnector1">
            <a:avLst/>
          </a:prstGeom>
          <a:noFill/>
          <a:ln w="76200" cap="flat" cmpd="thickThin">
            <a:solidFill>
              <a:srgbClr val="FFFFFF"/>
            </a:solidFill>
            <a:prstDash val="solid"/>
            <a:round/>
            <a:headEnd type="none" w="med" len="med"/>
            <a:tailEnd type="none" w="med" len="med"/>
          </a:ln>
        </p:spPr>
      </p:cxnSp>
      <p:sp>
        <p:nvSpPr>
          <p:cNvPr id="25" name="Google Shape;25;p3"/>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bg>
      <p:bgPr>
        <a:blipFill>
          <a:blip r:embed="rId2"/>
          <a:stretch>
            <a:fillRect/>
          </a:stretch>
        </a:blipFill>
        <a:effectLst/>
      </p:bgPr>
    </p:bg>
    <p:spTree>
      <p:nvGrpSpPr>
        <p:cNvPr id="1" name="Shape 26"/>
        <p:cNvGrpSpPr/>
        <p:nvPr/>
      </p:nvGrpSpPr>
      <p:grpSpPr>
        <a:xfrm>
          <a:off x="0" y="0"/>
          <a:ext cx="0" cy="0"/>
          <a:chOff x="0" y="0"/>
          <a:chExt cx="0" cy="0"/>
        </a:xfrm>
      </p:grpSpPr>
      <p:sp>
        <p:nvSpPr>
          <p:cNvPr id="27" name="Google Shape;27;p4"/>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28;p4"/>
          <p:cNvSpPr/>
          <p:nvPr/>
        </p:nvSpPr>
        <p:spPr>
          <a:xfrm>
            <a:off x="582050" y="548125"/>
            <a:ext cx="7979900" cy="4047250"/>
          </a:xfrm>
          <a:custGeom>
            <a:avLst/>
            <a:gdLst/>
            <a:ahLst/>
            <a:cxnLst/>
            <a:rect l="l" t="t" r="r" b="b"/>
            <a:pathLst>
              <a:path w="319196" h="161890" extrusionOk="0">
                <a:moveTo>
                  <a:pt x="137286" y="300"/>
                </a:moveTo>
                <a:lnTo>
                  <a:pt x="0" y="241"/>
                </a:lnTo>
                <a:lnTo>
                  <a:pt x="0" y="161890"/>
                </a:lnTo>
                <a:lnTo>
                  <a:pt x="319196" y="161890"/>
                </a:lnTo>
                <a:lnTo>
                  <a:pt x="319196" y="0"/>
                </a:lnTo>
                <a:lnTo>
                  <a:pt x="182036" y="30"/>
                </a:lnTo>
              </a:path>
            </a:pathLst>
          </a:custGeom>
          <a:noFill/>
          <a:ln w="76200" cap="flat" cmpd="thinThick">
            <a:solidFill>
              <a:srgbClr val="FFFFFF"/>
            </a:solidFill>
            <a:prstDash val="solid"/>
            <a:miter lim="8000"/>
            <a:headEnd type="none" w="med" len="med"/>
            <a:tailEnd type="none" w="med" len="med"/>
          </a:ln>
        </p:spPr>
      </p:sp>
      <p:sp>
        <p:nvSpPr>
          <p:cNvPr id="29" name="Google Shape;29;p4"/>
          <p:cNvSpPr txBox="1">
            <a:spLocks noGrp="1"/>
          </p:cNvSpPr>
          <p:nvPr>
            <p:ph type="body" idx="1"/>
          </p:nvPr>
        </p:nvSpPr>
        <p:spPr>
          <a:xfrm>
            <a:off x="1489575" y="2161800"/>
            <a:ext cx="6164700" cy="819900"/>
          </a:xfrm>
          <a:prstGeom prst="rect">
            <a:avLst/>
          </a:prstGeom>
        </p:spPr>
        <p:txBody>
          <a:bodyPr spcFirstLastPara="1" wrap="square" lIns="91425" tIns="91425" rIns="91425" bIns="91425" anchor="ctr" anchorCtr="0">
            <a:noAutofit/>
          </a:bodyPr>
          <a:lstStyle>
            <a:lvl1pPr marL="457200" lvl="0" indent="-381000" algn="ctr" rtl="0">
              <a:spcBef>
                <a:spcPts val="600"/>
              </a:spcBef>
              <a:spcAft>
                <a:spcPts val="0"/>
              </a:spcAft>
              <a:buSzPts val="2400"/>
              <a:buChar char="▣"/>
              <a:defRPr sz="2400" i="1"/>
            </a:lvl1pPr>
            <a:lvl2pPr marL="914400" lvl="1" indent="-381000" algn="ctr" rtl="0">
              <a:spcBef>
                <a:spcPts val="0"/>
              </a:spcBef>
              <a:spcAft>
                <a:spcPts val="0"/>
              </a:spcAft>
              <a:buSzPts val="2400"/>
              <a:buChar char="□"/>
              <a:defRPr sz="2400" i="1"/>
            </a:lvl2pPr>
            <a:lvl3pPr marL="1371600" lvl="2" indent="-381000" algn="ctr" rtl="0">
              <a:spcBef>
                <a:spcPts val="0"/>
              </a:spcBef>
              <a:spcAft>
                <a:spcPts val="0"/>
              </a:spcAft>
              <a:buSzPts val="2400"/>
              <a:buChar char="▪"/>
              <a:defRPr sz="2400" i="1"/>
            </a:lvl3pPr>
            <a:lvl4pPr marL="1828800" lvl="3" indent="-381000" algn="ctr" rtl="0">
              <a:spcBef>
                <a:spcPts val="0"/>
              </a:spcBef>
              <a:spcAft>
                <a:spcPts val="0"/>
              </a:spcAft>
              <a:buSzPts val="2400"/>
              <a:buChar char="▪"/>
              <a:defRPr sz="2400" i="1"/>
            </a:lvl4pPr>
            <a:lvl5pPr marL="2286000" lvl="4" indent="-381000" algn="ctr" rtl="0">
              <a:spcBef>
                <a:spcPts val="0"/>
              </a:spcBef>
              <a:spcAft>
                <a:spcPts val="0"/>
              </a:spcAft>
              <a:buSzPts val="2400"/>
              <a:buChar char="▪"/>
              <a:defRPr sz="2400" i="1"/>
            </a:lvl5pPr>
            <a:lvl6pPr marL="2743200" lvl="5" indent="-381000" algn="ctr" rtl="0">
              <a:spcBef>
                <a:spcPts val="0"/>
              </a:spcBef>
              <a:spcAft>
                <a:spcPts val="0"/>
              </a:spcAft>
              <a:buSzPts val="2400"/>
              <a:buChar char="▫"/>
              <a:defRPr sz="2400" i="1"/>
            </a:lvl6pPr>
            <a:lvl7pPr marL="3200400" lvl="6" indent="-381000" algn="ctr" rtl="0">
              <a:spcBef>
                <a:spcPts val="0"/>
              </a:spcBef>
              <a:spcAft>
                <a:spcPts val="0"/>
              </a:spcAft>
              <a:buSzPts val="2400"/>
              <a:buChar char="▫"/>
              <a:defRPr sz="2400" i="1"/>
            </a:lvl7pPr>
            <a:lvl8pPr marL="3657600" lvl="7" indent="-381000" algn="ctr" rtl="0">
              <a:spcBef>
                <a:spcPts val="0"/>
              </a:spcBef>
              <a:spcAft>
                <a:spcPts val="0"/>
              </a:spcAft>
              <a:buSzPts val="2400"/>
              <a:buChar char="▫"/>
              <a:defRPr sz="2400" i="1"/>
            </a:lvl8pPr>
            <a:lvl9pPr marL="4114800" lvl="8" indent="-381000" algn="ctr">
              <a:spcBef>
                <a:spcPts val="0"/>
              </a:spcBef>
              <a:spcAft>
                <a:spcPts val="0"/>
              </a:spcAft>
              <a:buSzPts val="2400"/>
              <a:buChar char="▫"/>
              <a:defRPr sz="2400" i="1"/>
            </a:lvl9pPr>
          </a:lstStyle>
          <a:p/>
        </p:txBody>
      </p:sp>
      <p:sp>
        <p:nvSpPr>
          <p:cNvPr id="30" name="Google Shape;30;p4"/>
          <p:cNvSpPr txBox="1"/>
          <p:nvPr/>
        </p:nvSpPr>
        <p:spPr>
          <a:xfrm>
            <a:off x="4023150" y="241925"/>
            <a:ext cx="10977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GB" sz="6000" b="1">
                <a:solidFill>
                  <a:srgbClr val="FFFFFF"/>
                </a:solidFill>
                <a:latin typeface="Libre Baskerville" panose="02000000000000000000"/>
                <a:ea typeface="Libre Baskerville" panose="02000000000000000000"/>
                <a:cs typeface="Libre Baskerville" panose="02000000000000000000"/>
                <a:sym typeface="Libre Baskerville" panose="02000000000000000000"/>
              </a:rPr>
              <a:t>“</a:t>
            </a:r>
            <a:endParaRPr sz="6000" b="1">
              <a:solidFill>
                <a:srgbClr val="FFFFFF"/>
              </a:solidFill>
              <a:latin typeface="Libre Baskerville" panose="02000000000000000000"/>
              <a:ea typeface="Libre Baskerville" panose="02000000000000000000"/>
              <a:cs typeface="Libre Baskerville" panose="02000000000000000000"/>
              <a:sym typeface="Libre Baskerville" panose="02000000000000000000"/>
            </a:endParaRPr>
          </a:p>
        </p:txBody>
      </p:sp>
      <p:sp>
        <p:nvSpPr>
          <p:cNvPr id="31" name="Google Shape;31;p4"/>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 matchingName="Title + 1 column">
  <p:cSld name="TITLE_AND_BODY">
    <p:spTree>
      <p:nvGrpSpPr>
        <p:cNvPr id="1" name="Shape 32"/>
        <p:cNvGrpSpPr/>
        <p:nvPr/>
      </p:nvGrpSpPr>
      <p:grpSpPr>
        <a:xfrm>
          <a:off x="0" y="0"/>
          <a:ext cx="0" cy="0"/>
          <a:chOff x="0" y="0"/>
          <a:chExt cx="0" cy="0"/>
        </a:xfrm>
      </p:grpSpPr>
      <p:sp>
        <p:nvSpPr>
          <p:cNvPr id="33" name="Google Shape;33;p5"/>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34;p5"/>
          <p:cNvSpPr txBox="1">
            <a:spLocks noGrp="1"/>
          </p:cNvSpPr>
          <p:nvPr>
            <p:ph type="title"/>
          </p:nvPr>
        </p:nvSpPr>
        <p:spPr>
          <a:xfrm>
            <a:off x="1337275" y="556600"/>
            <a:ext cx="6469500" cy="7938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5" name="Google Shape;35;p5"/>
          <p:cNvSpPr txBox="1">
            <a:spLocks noGrp="1"/>
          </p:cNvSpPr>
          <p:nvPr>
            <p:ph type="body" idx="1"/>
          </p:nvPr>
        </p:nvSpPr>
        <p:spPr>
          <a:xfrm>
            <a:off x="1337275" y="1476919"/>
            <a:ext cx="6469500" cy="34488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p:txBody>
      </p:sp>
      <p:cxnSp>
        <p:nvCxnSpPr>
          <p:cNvPr id="36" name="Google Shape;36;p5"/>
          <p:cNvCxnSpPr/>
          <p:nvPr/>
        </p:nvCxnSpPr>
        <p:spPr>
          <a:xfrm>
            <a:off x="4275600" y="925310"/>
            <a:ext cx="592800" cy="0"/>
          </a:xfrm>
          <a:prstGeom prst="straightConnector1">
            <a:avLst/>
          </a:prstGeom>
          <a:noFill/>
          <a:ln w="38100" cap="flat" cmpd="thickThin">
            <a:solidFill>
              <a:srgbClr val="FFFFFF"/>
            </a:solidFill>
            <a:prstDash val="solid"/>
            <a:round/>
            <a:headEnd type="none" w="med" len="med"/>
            <a:tailEnd type="none" w="med" len="med"/>
          </a:ln>
        </p:spPr>
      </p:cxnSp>
      <p:sp>
        <p:nvSpPr>
          <p:cNvPr id="37" name="Google Shape;37;p5"/>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fld>
            <a:endParaRPr lang="en-GB"/>
          </a:p>
        </p:txBody>
      </p:sp>
      <p:grpSp>
        <p:nvGrpSpPr>
          <p:cNvPr id="38" name="Google Shape;38;p5"/>
          <p:cNvGrpSpPr/>
          <p:nvPr/>
        </p:nvGrpSpPr>
        <p:grpSpPr>
          <a:xfrm>
            <a:off x="4376976" y="428817"/>
            <a:ext cx="390106" cy="391135"/>
            <a:chOff x="2122721" y="816429"/>
            <a:chExt cx="455998" cy="457200"/>
          </a:xfrm>
        </p:grpSpPr>
        <p:sp>
          <p:nvSpPr>
            <p:cNvPr id="39" name="Google Shape;39;p5"/>
            <p:cNvSpPr/>
            <p:nvPr/>
          </p:nvSpPr>
          <p:spPr>
            <a:xfrm>
              <a:off x="2145682" y="816429"/>
              <a:ext cx="410081" cy="457200"/>
            </a:xfrm>
            <a:custGeom>
              <a:avLst/>
              <a:gdLst/>
              <a:ahLst/>
              <a:cxnLst/>
              <a:rect l="l" t="t" r="r" b="b"/>
              <a:pathLst>
                <a:path w="410081" h="457200" extrusionOk="0">
                  <a:moveTo>
                    <a:pt x="328863" y="419100"/>
                  </a:moveTo>
                  <a:lnTo>
                    <a:pt x="224088" y="419100"/>
                  </a:lnTo>
                  <a:lnTo>
                    <a:pt x="224088" y="66675"/>
                  </a:lnTo>
                  <a:lnTo>
                    <a:pt x="322196" y="66675"/>
                  </a:lnTo>
                  <a:lnTo>
                    <a:pt x="277226" y="180523"/>
                  </a:lnTo>
                  <a:cubicBezTo>
                    <a:pt x="274332" y="187848"/>
                    <a:pt x="277925" y="196133"/>
                    <a:pt x="285252" y="199028"/>
                  </a:cubicBezTo>
                  <a:cubicBezTo>
                    <a:pt x="292577" y="201921"/>
                    <a:pt x="300862" y="198329"/>
                    <a:pt x="303756" y="191002"/>
                  </a:cubicBezTo>
                  <a:lnTo>
                    <a:pt x="343150" y="91250"/>
                  </a:lnTo>
                  <a:lnTo>
                    <a:pt x="382544" y="191002"/>
                  </a:lnTo>
                  <a:cubicBezTo>
                    <a:pt x="385429" y="198332"/>
                    <a:pt x="393709" y="201936"/>
                    <a:pt x="401039" y="199052"/>
                  </a:cubicBezTo>
                  <a:cubicBezTo>
                    <a:pt x="408368" y="196167"/>
                    <a:pt x="411972" y="187886"/>
                    <a:pt x="409087" y="180557"/>
                  </a:cubicBezTo>
                  <a:cubicBezTo>
                    <a:pt x="409083" y="180545"/>
                    <a:pt x="409079" y="180534"/>
                    <a:pt x="409074" y="180523"/>
                  </a:cubicBezTo>
                  <a:lnTo>
                    <a:pt x="356390" y="47149"/>
                  </a:lnTo>
                  <a:cubicBezTo>
                    <a:pt x="354272" y="41685"/>
                    <a:pt x="349010" y="38089"/>
                    <a:pt x="343150" y="38100"/>
                  </a:cubicBezTo>
                  <a:lnTo>
                    <a:pt x="224088" y="38100"/>
                  </a:lnTo>
                  <a:lnTo>
                    <a:pt x="224088" y="19050"/>
                  </a:lnTo>
                  <a:cubicBezTo>
                    <a:pt x="224088" y="8529"/>
                    <a:pt x="215559" y="0"/>
                    <a:pt x="205038" y="0"/>
                  </a:cubicBezTo>
                  <a:cubicBezTo>
                    <a:pt x="194517" y="0"/>
                    <a:pt x="185988" y="8529"/>
                    <a:pt x="185988" y="19050"/>
                  </a:cubicBezTo>
                  <a:lnTo>
                    <a:pt x="185988" y="38100"/>
                  </a:lnTo>
                  <a:lnTo>
                    <a:pt x="66925" y="38100"/>
                  </a:lnTo>
                  <a:cubicBezTo>
                    <a:pt x="61066" y="38089"/>
                    <a:pt x="55803" y="41685"/>
                    <a:pt x="53686" y="47149"/>
                  </a:cubicBezTo>
                  <a:lnTo>
                    <a:pt x="1001" y="180523"/>
                  </a:lnTo>
                  <a:cubicBezTo>
                    <a:pt x="-1893" y="187848"/>
                    <a:pt x="1700" y="196133"/>
                    <a:pt x="9026" y="199028"/>
                  </a:cubicBezTo>
                  <a:cubicBezTo>
                    <a:pt x="16352" y="201921"/>
                    <a:pt x="24637" y="198329"/>
                    <a:pt x="27531" y="191002"/>
                  </a:cubicBezTo>
                  <a:lnTo>
                    <a:pt x="66925" y="91250"/>
                  </a:lnTo>
                  <a:lnTo>
                    <a:pt x="106319" y="191002"/>
                  </a:lnTo>
                  <a:cubicBezTo>
                    <a:pt x="109204" y="198332"/>
                    <a:pt x="117484" y="201936"/>
                    <a:pt x="124814" y="199052"/>
                  </a:cubicBezTo>
                  <a:cubicBezTo>
                    <a:pt x="132143" y="196167"/>
                    <a:pt x="135747" y="187886"/>
                    <a:pt x="132862" y="180557"/>
                  </a:cubicBezTo>
                  <a:cubicBezTo>
                    <a:pt x="132858" y="180545"/>
                    <a:pt x="132854" y="180534"/>
                    <a:pt x="132849" y="180523"/>
                  </a:cubicBezTo>
                  <a:lnTo>
                    <a:pt x="87878" y="66675"/>
                  </a:lnTo>
                  <a:lnTo>
                    <a:pt x="185988" y="66675"/>
                  </a:lnTo>
                  <a:lnTo>
                    <a:pt x="185988" y="419100"/>
                  </a:lnTo>
                  <a:lnTo>
                    <a:pt x="81213" y="419100"/>
                  </a:lnTo>
                  <a:cubicBezTo>
                    <a:pt x="70692" y="419100"/>
                    <a:pt x="62163" y="427629"/>
                    <a:pt x="62163" y="438150"/>
                  </a:cubicBezTo>
                  <a:cubicBezTo>
                    <a:pt x="62163" y="448671"/>
                    <a:pt x="70692" y="457200"/>
                    <a:pt x="81213" y="457200"/>
                  </a:cubicBezTo>
                  <a:lnTo>
                    <a:pt x="328863" y="457200"/>
                  </a:lnTo>
                  <a:cubicBezTo>
                    <a:pt x="339383" y="457200"/>
                    <a:pt x="347913" y="448671"/>
                    <a:pt x="347913" y="438150"/>
                  </a:cubicBezTo>
                  <a:cubicBezTo>
                    <a:pt x="347913" y="427629"/>
                    <a:pt x="339383" y="419100"/>
                    <a:pt x="328863" y="41910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0" name="Google Shape;40;p5"/>
            <p:cNvSpPr/>
            <p:nvPr/>
          </p:nvSpPr>
          <p:spPr>
            <a:xfrm>
              <a:off x="2122721" y="1045029"/>
              <a:ext cx="179774" cy="73888"/>
            </a:xfrm>
            <a:custGeom>
              <a:avLst/>
              <a:gdLst/>
              <a:ahLst/>
              <a:cxnLst/>
              <a:rect l="l" t="t" r="r" b="b"/>
              <a:pathLst>
                <a:path w="179774" h="73888" extrusionOk="0">
                  <a:moveTo>
                    <a:pt x="179716" y="2972"/>
                  </a:moveTo>
                  <a:cubicBezTo>
                    <a:pt x="180007" y="1653"/>
                    <a:pt x="179173" y="349"/>
                    <a:pt x="177855" y="57"/>
                  </a:cubicBezTo>
                  <a:cubicBezTo>
                    <a:pt x="177686" y="20"/>
                    <a:pt x="177513" y="1"/>
                    <a:pt x="177340" y="0"/>
                  </a:cubicBezTo>
                  <a:lnTo>
                    <a:pt x="2434" y="0"/>
                  </a:lnTo>
                  <a:cubicBezTo>
                    <a:pt x="1083" y="7"/>
                    <a:pt x="-6" y="1106"/>
                    <a:pt x="0" y="2456"/>
                  </a:cubicBezTo>
                  <a:cubicBezTo>
                    <a:pt x="1" y="2630"/>
                    <a:pt x="20" y="2802"/>
                    <a:pt x="57" y="2972"/>
                  </a:cubicBezTo>
                  <a:cubicBezTo>
                    <a:pt x="11910" y="52583"/>
                    <a:pt x="61737" y="83192"/>
                    <a:pt x="111349" y="71339"/>
                  </a:cubicBezTo>
                  <a:cubicBezTo>
                    <a:pt x="145199" y="63252"/>
                    <a:pt x="171629" y="36822"/>
                    <a:pt x="179716" y="29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41" name="Google Shape;41;p5"/>
            <p:cNvSpPr/>
            <p:nvPr/>
          </p:nvSpPr>
          <p:spPr>
            <a:xfrm>
              <a:off x="2398945" y="1045029"/>
              <a:ext cx="179774" cy="73888"/>
            </a:xfrm>
            <a:custGeom>
              <a:avLst/>
              <a:gdLst/>
              <a:ahLst/>
              <a:cxnLst/>
              <a:rect l="l" t="t" r="r" b="b"/>
              <a:pathLst>
                <a:path w="179774" h="73888" extrusionOk="0">
                  <a:moveTo>
                    <a:pt x="177340" y="0"/>
                  </a:moveTo>
                  <a:lnTo>
                    <a:pt x="2435" y="0"/>
                  </a:lnTo>
                  <a:cubicBezTo>
                    <a:pt x="1084" y="7"/>
                    <a:pt x="-6" y="1106"/>
                    <a:pt x="0" y="2456"/>
                  </a:cubicBezTo>
                  <a:cubicBezTo>
                    <a:pt x="1" y="2630"/>
                    <a:pt x="20" y="2802"/>
                    <a:pt x="58" y="2972"/>
                  </a:cubicBezTo>
                  <a:cubicBezTo>
                    <a:pt x="11911" y="52583"/>
                    <a:pt x="61737" y="83192"/>
                    <a:pt x="111349" y="71339"/>
                  </a:cubicBezTo>
                  <a:cubicBezTo>
                    <a:pt x="145199" y="63252"/>
                    <a:pt x="171629" y="36822"/>
                    <a:pt x="179717" y="2972"/>
                  </a:cubicBezTo>
                  <a:cubicBezTo>
                    <a:pt x="180007" y="1653"/>
                    <a:pt x="179174" y="349"/>
                    <a:pt x="177856" y="57"/>
                  </a:cubicBezTo>
                  <a:cubicBezTo>
                    <a:pt x="177686" y="20"/>
                    <a:pt x="177514" y="1"/>
                    <a:pt x="177340"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matchingName="Title + 2 columns">
  <p:cSld name="TITLE_AND_TWO_COLUMNS">
    <p:spTree>
      <p:nvGrpSpPr>
        <p:cNvPr id="1" name="Shape 42"/>
        <p:cNvGrpSpPr/>
        <p:nvPr/>
      </p:nvGrpSpPr>
      <p:grpSpPr>
        <a:xfrm>
          <a:off x="0" y="0"/>
          <a:ext cx="0" cy="0"/>
          <a:chOff x="0" y="0"/>
          <a:chExt cx="0" cy="0"/>
        </a:xfrm>
      </p:grpSpPr>
      <p:sp>
        <p:nvSpPr>
          <p:cNvPr id="43" name="Google Shape;43;p6"/>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4" name="Google Shape;44;p6"/>
          <p:cNvSpPr txBox="1">
            <a:spLocks noGrp="1"/>
          </p:cNvSpPr>
          <p:nvPr>
            <p:ph type="title"/>
          </p:nvPr>
        </p:nvSpPr>
        <p:spPr>
          <a:xfrm>
            <a:off x="1337275" y="556600"/>
            <a:ext cx="6469500" cy="7938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45" name="Google Shape;45;p6"/>
          <p:cNvSpPr txBox="1">
            <a:spLocks noGrp="1"/>
          </p:cNvSpPr>
          <p:nvPr>
            <p:ph type="body" idx="1"/>
          </p:nvPr>
        </p:nvSpPr>
        <p:spPr>
          <a:xfrm>
            <a:off x="880600" y="1477750"/>
            <a:ext cx="3583500" cy="34482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p:txBody>
      </p:sp>
      <p:sp>
        <p:nvSpPr>
          <p:cNvPr id="46" name="Google Shape;46;p6"/>
          <p:cNvSpPr txBox="1">
            <a:spLocks noGrp="1"/>
          </p:cNvSpPr>
          <p:nvPr>
            <p:ph type="body" idx="2"/>
          </p:nvPr>
        </p:nvSpPr>
        <p:spPr>
          <a:xfrm>
            <a:off x="4679898" y="1477750"/>
            <a:ext cx="3583500" cy="34482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a:lvl1pPr>
            <a:lvl2pPr marL="914400" lvl="1" indent="-342900">
              <a:spcBef>
                <a:spcPts val="0"/>
              </a:spcBef>
              <a:spcAft>
                <a:spcPts val="0"/>
              </a:spcAft>
              <a:buSzPts val="1800"/>
              <a:buChar char="□"/>
              <a:defRPr/>
            </a:lvl2pPr>
            <a:lvl3pPr marL="1371600" lvl="2" indent="-342900">
              <a:spcBef>
                <a:spcPts val="0"/>
              </a:spcBef>
              <a:spcAft>
                <a:spcPts val="0"/>
              </a:spcAft>
              <a:buSzPts val="18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p:txBody>
      </p:sp>
      <p:cxnSp>
        <p:nvCxnSpPr>
          <p:cNvPr id="47" name="Google Shape;47;p6"/>
          <p:cNvCxnSpPr/>
          <p:nvPr/>
        </p:nvCxnSpPr>
        <p:spPr>
          <a:xfrm>
            <a:off x="4275600" y="925310"/>
            <a:ext cx="592800" cy="0"/>
          </a:xfrm>
          <a:prstGeom prst="straightConnector1">
            <a:avLst/>
          </a:prstGeom>
          <a:noFill/>
          <a:ln w="38100" cap="flat" cmpd="thickThin">
            <a:solidFill>
              <a:srgbClr val="FFFFFF"/>
            </a:solidFill>
            <a:prstDash val="solid"/>
            <a:round/>
            <a:headEnd type="none" w="med" len="med"/>
            <a:tailEnd type="none" w="med" len="med"/>
          </a:ln>
        </p:spPr>
      </p:cxnSp>
      <p:sp>
        <p:nvSpPr>
          <p:cNvPr id="48" name="Google Shape;48;p6"/>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fld>
            <a:endParaRPr lang="en-GB"/>
          </a:p>
        </p:txBody>
      </p:sp>
      <p:grpSp>
        <p:nvGrpSpPr>
          <p:cNvPr id="49" name="Google Shape;49;p6"/>
          <p:cNvGrpSpPr/>
          <p:nvPr/>
        </p:nvGrpSpPr>
        <p:grpSpPr>
          <a:xfrm>
            <a:off x="4376976" y="428817"/>
            <a:ext cx="390106" cy="391135"/>
            <a:chOff x="2122721" y="816429"/>
            <a:chExt cx="455998" cy="457200"/>
          </a:xfrm>
        </p:grpSpPr>
        <p:sp>
          <p:nvSpPr>
            <p:cNvPr id="50" name="Google Shape;50;p6"/>
            <p:cNvSpPr/>
            <p:nvPr/>
          </p:nvSpPr>
          <p:spPr>
            <a:xfrm>
              <a:off x="2145682" y="816429"/>
              <a:ext cx="410081" cy="457200"/>
            </a:xfrm>
            <a:custGeom>
              <a:avLst/>
              <a:gdLst/>
              <a:ahLst/>
              <a:cxnLst/>
              <a:rect l="l" t="t" r="r" b="b"/>
              <a:pathLst>
                <a:path w="410081" h="457200" extrusionOk="0">
                  <a:moveTo>
                    <a:pt x="328863" y="419100"/>
                  </a:moveTo>
                  <a:lnTo>
                    <a:pt x="224088" y="419100"/>
                  </a:lnTo>
                  <a:lnTo>
                    <a:pt x="224088" y="66675"/>
                  </a:lnTo>
                  <a:lnTo>
                    <a:pt x="322196" y="66675"/>
                  </a:lnTo>
                  <a:lnTo>
                    <a:pt x="277226" y="180523"/>
                  </a:lnTo>
                  <a:cubicBezTo>
                    <a:pt x="274332" y="187848"/>
                    <a:pt x="277925" y="196133"/>
                    <a:pt x="285252" y="199028"/>
                  </a:cubicBezTo>
                  <a:cubicBezTo>
                    <a:pt x="292577" y="201921"/>
                    <a:pt x="300862" y="198329"/>
                    <a:pt x="303756" y="191002"/>
                  </a:cubicBezTo>
                  <a:lnTo>
                    <a:pt x="343150" y="91250"/>
                  </a:lnTo>
                  <a:lnTo>
                    <a:pt x="382544" y="191002"/>
                  </a:lnTo>
                  <a:cubicBezTo>
                    <a:pt x="385429" y="198332"/>
                    <a:pt x="393709" y="201936"/>
                    <a:pt x="401039" y="199052"/>
                  </a:cubicBezTo>
                  <a:cubicBezTo>
                    <a:pt x="408368" y="196167"/>
                    <a:pt x="411972" y="187886"/>
                    <a:pt x="409087" y="180557"/>
                  </a:cubicBezTo>
                  <a:cubicBezTo>
                    <a:pt x="409083" y="180545"/>
                    <a:pt x="409079" y="180534"/>
                    <a:pt x="409074" y="180523"/>
                  </a:cubicBezTo>
                  <a:lnTo>
                    <a:pt x="356390" y="47149"/>
                  </a:lnTo>
                  <a:cubicBezTo>
                    <a:pt x="354272" y="41685"/>
                    <a:pt x="349010" y="38089"/>
                    <a:pt x="343150" y="38100"/>
                  </a:cubicBezTo>
                  <a:lnTo>
                    <a:pt x="224088" y="38100"/>
                  </a:lnTo>
                  <a:lnTo>
                    <a:pt x="224088" y="19050"/>
                  </a:lnTo>
                  <a:cubicBezTo>
                    <a:pt x="224088" y="8529"/>
                    <a:pt x="215559" y="0"/>
                    <a:pt x="205038" y="0"/>
                  </a:cubicBezTo>
                  <a:cubicBezTo>
                    <a:pt x="194517" y="0"/>
                    <a:pt x="185988" y="8529"/>
                    <a:pt x="185988" y="19050"/>
                  </a:cubicBezTo>
                  <a:lnTo>
                    <a:pt x="185988" y="38100"/>
                  </a:lnTo>
                  <a:lnTo>
                    <a:pt x="66925" y="38100"/>
                  </a:lnTo>
                  <a:cubicBezTo>
                    <a:pt x="61066" y="38089"/>
                    <a:pt x="55803" y="41685"/>
                    <a:pt x="53686" y="47149"/>
                  </a:cubicBezTo>
                  <a:lnTo>
                    <a:pt x="1001" y="180523"/>
                  </a:lnTo>
                  <a:cubicBezTo>
                    <a:pt x="-1893" y="187848"/>
                    <a:pt x="1700" y="196133"/>
                    <a:pt x="9026" y="199028"/>
                  </a:cubicBezTo>
                  <a:cubicBezTo>
                    <a:pt x="16352" y="201921"/>
                    <a:pt x="24637" y="198329"/>
                    <a:pt x="27531" y="191002"/>
                  </a:cubicBezTo>
                  <a:lnTo>
                    <a:pt x="66925" y="91250"/>
                  </a:lnTo>
                  <a:lnTo>
                    <a:pt x="106319" y="191002"/>
                  </a:lnTo>
                  <a:cubicBezTo>
                    <a:pt x="109204" y="198332"/>
                    <a:pt x="117484" y="201936"/>
                    <a:pt x="124814" y="199052"/>
                  </a:cubicBezTo>
                  <a:cubicBezTo>
                    <a:pt x="132143" y="196167"/>
                    <a:pt x="135747" y="187886"/>
                    <a:pt x="132862" y="180557"/>
                  </a:cubicBezTo>
                  <a:cubicBezTo>
                    <a:pt x="132858" y="180545"/>
                    <a:pt x="132854" y="180534"/>
                    <a:pt x="132849" y="180523"/>
                  </a:cubicBezTo>
                  <a:lnTo>
                    <a:pt x="87878" y="66675"/>
                  </a:lnTo>
                  <a:lnTo>
                    <a:pt x="185988" y="66675"/>
                  </a:lnTo>
                  <a:lnTo>
                    <a:pt x="185988" y="419100"/>
                  </a:lnTo>
                  <a:lnTo>
                    <a:pt x="81213" y="419100"/>
                  </a:lnTo>
                  <a:cubicBezTo>
                    <a:pt x="70692" y="419100"/>
                    <a:pt x="62163" y="427629"/>
                    <a:pt x="62163" y="438150"/>
                  </a:cubicBezTo>
                  <a:cubicBezTo>
                    <a:pt x="62163" y="448671"/>
                    <a:pt x="70692" y="457200"/>
                    <a:pt x="81213" y="457200"/>
                  </a:cubicBezTo>
                  <a:lnTo>
                    <a:pt x="328863" y="457200"/>
                  </a:lnTo>
                  <a:cubicBezTo>
                    <a:pt x="339383" y="457200"/>
                    <a:pt x="347913" y="448671"/>
                    <a:pt x="347913" y="438150"/>
                  </a:cubicBezTo>
                  <a:cubicBezTo>
                    <a:pt x="347913" y="427629"/>
                    <a:pt x="339383" y="419100"/>
                    <a:pt x="328863" y="41910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1" name="Google Shape;51;p6"/>
            <p:cNvSpPr/>
            <p:nvPr/>
          </p:nvSpPr>
          <p:spPr>
            <a:xfrm>
              <a:off x="2122721" y="1045029"/>
              <a:ext cx="179774" cy="73888"/>
            </a:xfrm>
            <a:custGeom>
              <a:avLst/>
              <a:gdLst/>
              <a:ahLst/>
              <a:cxnLst/>
              <a:rect l="l" t="t" r="r" b="b"/>
              <a:pathLst>
                <a:path w="179774" h="73888" extrusionOk="0">
                  <a:moveTo>
                    <a:pt x="179716" y="2972"/>
                  </a:moveTo>
                  <a:cubicBezTo>
                    <a:pt x="180007" y="1653"/>
                    <a:pt x="179173" y="349"/>
                    <a:pt x="177855" y="57"/>
                  </a:cubicBezTo>
                  <a:cubicBezTo>
                    <a:pt x="177686" y="20"/>
                    <a:pt x="177513" y="1"/>
                    <a:pt x="177340" y="0"/>
                  </a:cubicBezTo>
                  <a:lnTo>
                    <a:pt x="2434" y="0"/>
                  </a:lnTo>
                  <a:cubicBezTo>
                    <a:pt x="1083" y="7"/>
                    <a:pt x="-6" y="1106"/>
                    <a:pt x="0" y="2456"/>
                  </a:cubicBezTo>
                  <a:cubicBezTo>
                    <a:pt x="1" y="2630"/>
                    <a:pt x="20" y="2802"/>
                    <a:pt x="57" y="2972"/>
                  </a:cubicBezTo>
                  <a:cubicBezTo>
                    <a:pt x="11910" y="52583"/>
                    <a:pt x="61737" y="83192"/>
                    <a:pt x="111349" y="71339"/>
                  </a:cubicBezTo>
                  <a:cubicBezTo>
                    <a:pt x="145199" y="63252"/>
                    <a:pt x="171629" y="36822"/>
                    <a:pt x="179716" y="29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52" name="Google Shape;52;p6"/>
            <p:cNvSpPr/>
            <p:nvPr/>
          </p:nvSpPr>
          <p:spPr>
            <a:xfrm>
              <a:off x="2398945" y="1045029"/>
              <a:ext cx="179774" cy="73888"/>
            </a:xfrm>
            <a:custGeom>
              <a:avLst/>
              <a:gdLst/>
              <a:ahLst/>
              <a:cxnLst/>
              <a:rect l="l" t="t" r="r" b="b"/>
              <a:pathLst>
                <a:path w="179774" h="73888" extrusionOk="0">
                  <a:moveTo>
                    <a:pt x="177340" y="0"/>
                  </a:moveTo>
                  <a:lnTo>
                    <a:pt x="2435" y="0"/>
                  </a:lnTo>
                  <a:cubicBezTo>
                    <a:pt x="1084" y="7"/>
                    <a:pt x="-6" y="1106"/>
                    <a:pt x="0" y="2456"/>
                  </a:cubicBezTo>
                  <a:cubicBezTo>
                    <a:pt x="1" y="2630"/>
                    <a:pt x="20" y="2802"/>
                    <a:pt x="58" y="2972"/>
                  </a:cubicBezTo>
                  <a:cubicBezTo>
                    <a:pt x="11911" y="52583"/>
                    <a:pt x="61737" y="83192"/>
                    <a:pt x="111349" y="71339"/>
                  </a:cubicBezTo>
                  <a:cubicBezTo>
                    <a:pt x="145199" y="63252"/>
                    <a:pt x="171629" y="36822"/>
                    <a:pt x="179717" y="2972"/>
                  </a:cubicBezTo>
                  <a:cubicBezTo>
                    <a:pt x="180007" y="1653"/>
                    <a:pt x="179174" y="349"/>
                    <a:pt x="177856" y="57"/>
                  </a:cubicBezTo>
                  <a:cubicBezTo>
                    <a:pt x="177686" y="20"/>
                    <a:pt x="177514" y="1"/>
                    <a:pt x="177340"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53"/>
        <p:cNvGrpSpPr/>
        <p:nvPr/>
      </p:nvGrpSpPr>
      <p:grpSpPr>
        <a:xfrm>
          <a:off x="0" y="0"/>
          <a:ext cx="0" cy="0"/>
          <a:chOff x="0" y="0"/>
          <a:chExt cx="0" cy="0"/>
        </a:xfrm>
      </p:grpSpPr>
      <p:sp>
        <p:nvSpPr>
          <p:cNvPr id="54" name="Google Shape;54;p7"/>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 name="Google Shape;55;p7"/>
          <p:cNvSpPr txBox="1">
            <a:spLocks noGrp="1"/>
          </p:cNvSpPr>
          <p:nvPr>
            <p:ph type="title"/>
          </p:nvPr>
        </p:nvSpPr>
        <p:spPr>
          <a:xfrm>
            <a:off x="1337275" y="556600"/>
            <a:ext cx="6469500" cy="793800"/>
          </a:xfrm>
          <a:prstGeom prst="rect">
            <a:avLst/>
          </a:prstGeom>
        </p:spPr>
        <p:txBody>
          <a:bodyPr spcFirstLastPara="1" wrap="square" lIns="91425" tIns="91425" rIns="91425" bIns="91425" anchor="b" anchorCtr="0">
            <a:noAutofit/>
          </a:bodyPr>
          <a:lstStyle>
            <a:lvl1pPr lvl="0" rtl="0">
              <a:spcBef>
                <a:spcPts val="0"/>
              </a:spcBef>
              <a:spcAft>
                <a:spcPts val="0"/>
              </a:spcAft>
              <a:buSzPts val="18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p:txBody>
      </p:sp>
      <p:sp>
        <p:nvSpPr>
          <p:cNvPr id="56" name="Google Shape;56;p7"/>
          <p:cNvSpPr txBox="1">
            <a:spLocks noGrp="1"/>
          </p:cNvSpPr>
          <p:nvPr>
            <p:ph type="body" idx="1"/>
          </p:nvPr>
        </p:nvSpPr>
        <p:spPr>
          <a:xfrm>
            <a:off x="816450" y="1592350"/>
            <a:ext cx="2400300" cy="33336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p:txBody>
      </p:sp>
      <p:sp>
        <p:nvSpPr>
          <p:cNvPr id="57" name="Google Shape;57;p7"/>
          <p:cNvSpPr txBox="1">
            <a:spLocks noGrp="1"/>
          </p:cNvSpPr>
          <p:nvPr>
            <p:ph type="body" idx="2"/>
          </p:nvPr>
        </p:nvSpPr>
        <p:spPr>
          <a:xfrm>
            <a:off x="3339757" y="1592350"/>
            <a:ext cx="2400300" cy="33336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p:txBody>
      </p:sp>
      <p:sp>
        <p:nvSpPr>
          <p:cNvPr id="58" name="Google Shape;58;p7"/>
          <p:cNvSpPr txBox="1">
            <a:spLocks noGrp="1"/>
          </p:cNvSpPr>
          <p:nvPr>
            <p:ph type="body" idx="3"/>
          </p:nvPr>
        </p:nvSpPr>
        <p:spPr>
          <a:xfrm>
            <a:off x="5863064" y="1592350"/>
            <a:ext cx="2400300" cy="33336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p:txBody>
      </p:sp>
      <p:cxnSp>
        <p:nvCxnSpPr>
          <p:cNvPr id="59" name="Google Shape;59;p7"/>
          <p:cNvCxnSpPr/>
          <p:nvPr/>
        </p:nvCxnSpPr>
        <p:spPr>
          <a:xfrm>
            <a:off x="4275600" y="925310"/>
            <a:ext cx="592800" cy="0"/>
          </a:xfrm>
          <a:prstGeom prst="straightConnector1">
            <a:avLst/>
          </a:prstGeom>
          <a:noFill/>
          <a:ln w="38100" cap="flat" cmpd="thickThin">
            <a:solidFill>
              <a:srgbClr val="FFFFFF"/>
            </a:solidFill>
            <a:prstDash val="solid"/>
            <a:round/>
            <a:headEnd type="none" w="med" len="med"/>
            <a:tailEnd type="none" w="med" len="med"/>
          </a:ln>
        </p:spPr>
      </p:cxnSp>
      <p:sp>
        <p:nvSpPr>
          <p:cNvPr id="60" name="Google Shape;60;p7"/>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fld>
            <a:endParaRPr lang="en-GB"/>
          </a:p>
        </p:txBody>
      </p:sp>
      <p:grpSp>
        <p:nvGrpSpPr>
          <p:cNvPr id="61" name="Google Shape;61;p7"/>
          <p:cNvGrpSpPr/>
          <p:nvPr/>
        </p:nvGrpSpPr>
        <p:grpSpPr>
          <a:xfrm>
            <a:off x="4376976" y="428817"/>
            <a:ext cx="390106" cy="391135"/>
            <a:chOff x="2122721" y="816429"/>
            <a:chExt cx="455998" cy="457200"/>
          </a:xfrm>
        </p:grpSpPr>
        <p:sp>
          <p:nvSpPr>
            <p:cNvPr id="62" name="Google Shape;62;p7"/>
            <p:cNvSpPr/>
            <p:nvPr/>
          </p:nvSpPr>
          <p:spPr>
            <a:xfrm>
              <a:off x="2145682" y="816429"/>
              <a:ext cx="410081" cy="457200"/>
            </a:xfrm>
            <a:custGeom>
              <a:avLst/>
              <a:gdLst/>
              <a:ahLst/>
              <a:cxnLst/>
              <a:rect l="l" t="t" r="r" b="b"/>
              <a:pathLst>
                <a:path w="410081" h="457200" extrusionOk="0">
                  <a:moveTo>
                    <a:pt x="328863" y="419100"/>
                  </a:moveTo>
                  <a:lnTo>
                    <a:pt x="224088" y="419100"/>
                  </a:lnTo>
                  <a:lnTo>
                    <a:pt x="224088" y="66675"/>
                  </a:lnTo>
                  <a:lnTo>
                    <a:pt x="322196" y="66675"/>
                  </a:lnTo>
                  <a:lnTo>
                    <a:pt x="277226" y="180523"/>
                  </a:lnTo>
                  <a:cubicBezTo>
                    <a:pt x="274332" y="187848"/>
                    <a:pt x="277925" y="196133"/>
                    <a:pt x="285252" y="199028"/>
                  </a:cubicBezTo>
                  <a:cubicBezTo>
                    <a:pt x="292577" y="201921"/>
                    <a:pt x="300862" y="198329"/>
                    <a:pt x="303756" y="191002"/>
                  </a:cubicBezTo>
                  <a:lnTo>
                    <a:pt x="343150" y="91250"/>
                  </a:lnTo>
                  <a:lnTo>
                    <a:pt x="382544" y="191002"/>
                  </a:lnTo>
                  <a:cubicBezTo>
                    <a:pt x="385429" y="198332"/>
                    <a:pt x="393709" y="201936"/>
                    <a:pt x="401039" y="199052"/>
                  </a:cubicBezTo>
                  <a:cubicBezTo>
                    <a:pt x="408368" y="196167"/>
                    <a:pt x="411972" y="187886"/>
                    <a:pt x="409087" y="180557"/>
                  </a:cubicBezTo>
                  <a:cubicBezTo>
                    <a:pt x="409083" y="180545"/>
                    <a:pt x="409079" y="180534"/>
                    <a:pt x="409074" y="180523"/>
                  </a:cubicBezTo>
                  <a:lnTo>
                    <a:pt x="356390" y="47149"/>
                  </a:lnTo>
                  <a:cubicBezTo>
                    <a:pt x="354272" y="41685"/>
                    <a:pt x="349010" y="38089"/>
                    <a:pt x="343150" y="38100"/>
                  </a:cubicBezTo>
                  <a:lnTo>
                    <a:pt x="224088" y="38100"/>
                  </a:lnTo>
                  <a:lnTo>
                    <a:pt x="224088" y="19050"/>
                  </a:lnTo>
                  <a:cubicBezTo>
                    <a:pt x="224088" y="8529"/>
                    <a:pt x="215559" y="0"/>
                    <a:pt x="205038" y="0"/>
                  </a:cubicBezTo>
                  <a:cubicBezTo>
                    <a:pt x="194517" y="0"/>
                    <a:pt x="185988" y="8529"/>
                    <a:pt x="185988" y="19050"/>
                  </a:cubicBezTo>
                  <a:lnTo>
                    <a:pt x="185988" y="38100"/>
                  </a:lnTo>
                  <a:lnTo>
                    <a:pt x="66925" y="38100"/>
                  </a:lnTo>
                  <a:cubicBezTo>
                    <a:pt x="61066" y="38089"/>
                    <a:pt x="55803" y="41685"/>
                    <a:pt x="53686" y="47149"/>
                  </a:cubicBezTo>
                  <a:lnTo>
                    <a:pt x="1001" y="180523"/>
                  </a:lnTo>
                  <a:cubicBezTo>
                    <a:pt x="-1893" y="187848"/>
                    <a:pt x="1700" y="196133"/>
                    <a:pt x="9026" y="199028"/>
                  </a:cubicBezTo>
                  <a:cubicBezTo>
                    <a:pt x="16352" y="201921"/>
                    <a:pt x="24637" y="198329"/>
                    <a:pt x="27531" y="191002"/>
                  </a:cubicBezTo>
                  <a:lnTo>
                    <a:pt x="66925" y="91250"/>
                  </a:lnTo>
                  <a:lnTo>
                    <a:pt x="106319" y="191002"/>
                  </a:lnTo>
                  <a:cubicBezTo>
                    <a:pt x="109204" y="198332"/>
                    <a:pt x="117484" y="201936"/>
                    <a:pt x="124814" y="199052"/>
                  </a:cubicBezTo>
                  <a:cubicBezTo>
                    <a:pt x="132143" y="196167"/>
                    <a:pt x="135747" y="187886"/>
                    <a:pt x="132862" y="180557"/>
                  </a:cubicBezTo>
                  <a:cubicBezTo>
                    <a:pt x="132858" y="180545"/>
                    <a:pt x="132854" y="180534"/>
                    <a:pt x="132849" y="180523"/>
                  </a:cubicBezTo>
                  <a:lnTo>
                    <a:pt x="87878" y="66675"/>
                  </a:lnTo>
                  <a:lnTo>
                    <a:pt x="185988" y="66675"/>
                  </a:lnTo>
                  <a:lnTo>
                    <a:pt x="185988" y="419100"/>
                  </a:lnTo>
                  <a:lnTo>
                    <a:pt x="81213" y="419100"/>
                  </a:lnTo>
                  <a:cubicBezTo>
                    <a:pt x="70692" y="419100"/>
                    <a:pt x="62163" y="427629"/>
                    <a:pt x="62163" y="438150"/>
                  </a:cubicBezTo>
                  <a:cubicBezTo>
                    <a:pt x="62163" y="448671"/>
                    <a:pt x="70692" y="457200"/>
                    <a:pt x="81213" y="457200"/>
                  </a:cubicBezTo>
                  <a:lnTo>
                    <a:pt x="328863" y="457200"/>
                  </a:lnTo>
                  <a:cubicBezTo>
                    <a:pt x="339383" y="457200"/>
                    <a:pt x="347913" y="448671"/>
                    <a:pt x="347913" y="438150"/>
                  </a:cubicBezTo>
                  <a:cubicBezTo>
                    <a:pt x="347913" y="427629"/>
                    <a:pt x="339383" y="419100"/>
                    <a:pt x="328863" y="41910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3" name="Google Shape;63;p7"/>
            <p:cNvSpPr/>
            <p:nvPr/>
          </p:nvSpPr>
          <p:spPr>
            <a:xfrm>
              <a:off x="2122721" y="1045029"/>
              <a:ext cx="179774" cy="73888"/>
            </a:xfrm>
            <a:custGeom>
              <a:avLst/>
              <a:gdLst/>
              <a:ahLst/>
              <a:cxnLst/>
              <a:rect l="l" t="t" r="r" b="b"/>
              <a:pathLst>
                <a:path w="179774" h="73888" extrusionOk="0">
                  <a:moveTo>
                    <a:pt x="179716" y="2972"/>
                  </a:moveTo>
                  <a:cubicBezTo>
                    <a:pt x="180007" y="1653"/>
                    <a:pt x="179173" y="349"/>
                    <a:pt x="177855" y="57"/>
                  </a:cubicBezTo>
                  <a:cubicBezTo>
                    <a:pt x="177686" y="20"/>
                    <a:pt x="177513" y="1"/>
                    <a:pt x="177340" y="0"/>
                  </a:cubicBezTo>
                  <a:lnTo>
                    <a:pt x="2434" y="0"/>
                  </a:lnTo>
                  <a:cubicBezTo>
                    <a:pt x="1083" y="7"/>
                    <a:pt x="-6" y="1106"/>
                    <a:pt x="0" y="2456"/>
                  </a:cubicBezTo>
                  <a:cubicBezTo>
                    <a:pt x="1" y="2630"/>
                    <a:pt x="20" y="2802"/>
                    <a:pt x="57" y="2972"/>
                  </a:cubicBezTo>
                  <a:cubicBezTo>
                    <a:pt x="11910" y="52583"/>
                    <a:pt x="61737" y="83192"/>
                    <a:pt x="111349" y="71339"/>
                  </a:cubicBezTo>
                  <a:cubicBezTo>
                    <a:pt x="145199" y="63252"/>
                    <a:pt x="171629" y="36822"/>
                    <a:pt x="179716" y="29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64" name="Google Shape;64;p7"/>
            <p:cNvSpPr/>
            <p:nvPr/>
          </p:nvSpPr>
          <p:spPr>
            <a:xfrm>
              <a:off x="2398945" y="1045029"/>
              <a:ext cx="179774" cy="73888"/>
            </a:xfrm>
            <a:custGeom>
              <a:avLst/>
              <a:gdLst/>
              <a:ahLst/>
              <a:cxnLst/>
              <a:rect l="l" t="t" r="r" b="b"/>
              <a:pathLst>
                <a:path w="179774" h="73888" extrusionOk="0">
                  <a:moveTo>
                    <a:pt x="177340" y="0"/>
                  </a:moveTo>
                  <a:lnTo>
                    <a:pt x="2435" y="0"/>
                  </a:lnTo>
                  <a:cubicBezTo>
                    <a:pt x="1084" y="7"/>
                    <a:pt x="-6" y="1106"/>
                    <a:pt x="0" y="2456"/>
                  </a:cubicBezTo>
                  <a:cubicBezTo>
                    <a:pt x="1" y="2630"/>
                    <a:pt x="20" y="2802"/>
                    <a:pt x="58" y="2972"/>
                  </a:cubicBezTo>
                  <a:cubicBezTo>
                    <a:pt x="11911" y="52583"/>
                    <a:pt x="61737" y="83192"/>
                    <a:pt x="111349" y="71339"/>
                  </a:cubicBezTo>
                  <a:cubicBezTo>
                    <a:pt x="145199" y="63252"/>
                    <a:pt x="171629" y="36822"/>
                    <a:pt x="179717" y="2972"/>
                  </a:cubicBezTo>
                  <a:cubicBezTo>
                    <a:pt x="180007" y="1653"/>
                    <a:pt x="179174" y="349"/>
                    <a:pt x="177856" y="57"/>
                  </a:cubicBezTo>
                  <a:cubicBezTo>
                    <a:pt x="177686" y="20"/>
                    <a:pt x="177514" y="1"/>
                    <a:pt x="177340"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matchingName="Title only">
  <p:cSld name="TITLE_ONLY">
    <p:spTree>
      <p:nvGrpSpPr>
        <p:cNvPr id="1" name="Shape 65"/>
        <p:cNvGrpSpPr/>
        <p:nvPr/>
      </p:nvGrpSpPr>
      <p:grpSpPr>
        <a:xfrm>
          <a:off x="0" y="0"/>
          <a:ext cx="0" cy="0"/>
          <a:chOff x="0" y="0"/>
          <a:chExt cx="0" cy="0"/>
        </a:xfrm>
      </p:grpSpPr>
      <p:sp>
        <p:nvSpPr>
          <p:cNvPr id="66" name="Google Shape;66;p8"/>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 name="Google Shape;67;p8"/>
          <p:cNvSpPr txBox="1">
            <a:spLocks noGrp="1"/>
          </p:cNvSpPr>
          <p:nvPr>
            <p:ph type="title"/>
          </p:nvPr>
        </p:nvSpPr>
        <p:spPr>
          <a:xfrm>
            <a:off x="1337275" y="556600"/>
            <a:ext cx="6469500" cy="7938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cxnSp>
        <p:nvCxnSpPr>
          <p:cNvPr id="68" name="Google Shape;68;p8"/>
          <p:cNvCxnSpPr/>
          <p:nvPr/>
        </p:nvCxnSpPr>
        <p:spPr>
          <a:xfrm>
            <a:off x="4275600" y="925310"/>
            <a:ext cx="592800" cy="0"/>
          </a:xfrm>
          <a:prstGeom prst="straightConnector1">
            <a:avLst/>
          </a:prstGeom>
          <a:noFill/>
          <a:ln w="38100" cap="flat" cmpd="thickThin">
            <a:solidFill>
              <a:srgbClr val="FFFFFF"/>
            </a:solidFill>
            <a:prstDash val="solid"/>
            <a:round/>
            <a:headEnd type="none" w="med" len="med"/>
            <a:tailEnd type="none" w="med" len="med"/>
          </a:ln>
        </p:spPr>
      </p:cxnSp>
      <p:sp>
        <p:nvSpPr>
          <p:cNvPr id="69" name="Google Shape;69;p8"/>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fld>
            <a:endParaRPr lang="en-GB"/>
          </a:p>
        </p:txBody>
      </p:sp>
      <p:grpSp>
        <p:nvGrpSpPr>
          <p:cNvPr id="70" name="Google Shape;70;p8"/>
          <p:cNvGrpSpPr/>
          <p:nvPr/>
        </p:nvGrpSpPr>
        <p:grpSpPr>
          <a:xfrm>
            <a:off x="4376976" y="428817"/>
            <a:ext cx="390106" cy="391135"/>
            <a:chOff x="2122721" y="816429"/>
            <a:chExt cx="455998" cy="457200"/>
          </a:xfrm>
        </p:grpSpPr>
        <p:sp>
          <p:nvSpPr>
            <p:cNvPr id="71" name="Google Shape;71;p8"/>
            <p:cNvSpPr/>
            <p:nvPr/>
          </p:nvSpPr>
          <p:spPr>
            <a:xfrm>
              <a:off x="2145682" y="816429"/>
              <a:ext cx="410081" cy="457200"/>
            </a:xfrm>
            <a:custGeom>
              <a:avLst/>
              <a:gdLst/>
              <a:ahLst/>
              <a:cxnLst/>
              <a:rect l="l" t="t" r="r" b="b"/>
              <a:pathLst>
                <a:path w="410081" h="457200" extrusionOk="0">
                  <a:moveTo>
                    <a:pt x="328863" y="419100"/>
                  </a:moveTo>
                  <a:lnTo>
                    <a:pt x="224088" y="419100"/>
                  </a:lnTo>
                  <a:lnTo>
                    <a:pt x="224088" y="66675"/>
                  </a:lnTo>
                  <a:lnTo>
                    <a:pt x="322196" y="66675"/>
                  </a:lnTo>
                  <a:lnTo>
                    <a:pt x="277226" y="180523"/>
                  </a:lnTo>
                  <a:cubicBezTo>
                    <a:pt x="274332" y="187848"/>
                    <a:pt x="277925" y="196133"/>
                    <a:pt x="285252" y="199028"/>
                  </a:cubicBezTo>
                  <a:cubicBezTo>
                    <a:pt x="292577" y="201921"/>
                    <a:pt x="300862" y="198329"/>
                    <a:pt x="303756" y="191002"/>
                  </a:cubicBezTo>
                  <a:lnTo>
                    <a:pt x="343150" y="91250"/>
                  </a:lnTo>
                  <a:lnTo>
                    <a:pt x="382544" y="191002"/>
                  </a:lnTo>
                  <a:cubicBezTo>
                    <a:pt x="385429" y="198332"/>
                    <a:pt x="393709" y="201936"/>
                    <a:pt x="401039" y="199052"/>
                  </a:cubicBezTo>
                  <a:cubicBezTo>
                    <a:pt x="408368" y="196167"/>
                    <a:pt x="411972" y="187886"/>
                    <a:pt x="409087" y="180557"/>
                  </a:cubicBezTo>
                  <a:cubicBezTo>
                    <a:pt x="409083" y="180545"/>
                    <a:pt x="409079" y="180534"/>
                    <a:pt x="409074" y="180523"/>
                  </a:cubicBezTo>
                  <a:lnTo>
                    <a:pt x="356390" y="47149"/>
                  </a:lnTo>
                  <a:cubicBezTo>
                    <a:pt x="354272" y="41685"/>
                    <a:pt x="349010" y="38089"/>
                    <a:pt x="343150" y="38100"/>
                  </a:cubicBezTo>
                  <a:lnTo>
                    <a:pt x="224088" y="38100"/>
                  </a:lnTo>
                  <a:lnTo>
                    <a:pt x="224088" y="19050"/>
                  </a:lnTo>
                  <a:cubicBezTo>
                    <a:pt x="224088" y="8529"/>
                    <a:pt x="215559" y="0"/>
                    <a:pt x="205038" y="0"/>
                  </a:cubicBezTo>
                  <a:cubicBezTo>
                    <a:pt x="194517" y="0"/>
                    <a:pt x="185988" y="8529"/>
                    <a:pt x="185988" y="19050"/>
                  </a:cubicBezTo>
                  <a:lnTo>
                    <a:pt x="185988" y="38100"/>
                  </a:lnTo>
                  <a:lnTo>
                    <a:pt x="66925" y="38100"/>
                  </a:lnTo>
                  <a:cubicBezTo>
                    <a:pt x="61066" y="38089"/>
                    <a:pt x="55803" y="41685"/>
                    <a:pt x="53686" y="47149"/>
                  </a:cubicBezTo>
                  <a:lnTo>
                    <a:pt x="1001" y="180523"/>
                  </a:lnTo>
                  <a:cubicBezTo>
                    <a:pt x="-1893" y="187848"/>
                    <a:pt x="1700" y="196133"/>
                    <a:pt x="9026" y="199028"/>
                  </a:cubicBezTo>
                  <a:cubicBezTo>
                    <a:pt x="16352" y="201921"/>
                    <a:pt x="24637" y="198329"/>
                    <a:pt x="27531" y="191002"/>
                  </a:cubicBezTo>
                  <a:lnTo>
                    <a:pt x="66925" y="91250"/>
                  </a:lnTo>
                  <a:lnTo>
                    <a:pt x="106319" y="191002"/>
                  </a:lnTo>
                  <a:cubicBezTo>
                    <a:pt x="109204" y="198332"/>
                    <a:pt x="117484" y="201936"/>
                    <a:pt x="124814" y="199052"/>
                  </a:cubicBezTo>
                  <a:cubicBezTo>
                    <a:pt x="132143" y="196167"/>
                    <a:pt x="135747" y="187886"/>
                    <a:pt x="132862" y="180557"/>
                  </a:cubicBezTo>
                  <a:cubicBezTo>
                    <a:pt x="132858" y="180545"/>
                    <a:pt x="132854" y="180534"/>
                    <a:pt x="132849" y="180523"/>
                  </a:cubicBezTo>
                  <a:lnTo>
                    <a:pt x="87878" y="66675"/>
                  </a:lnTo>
                  <a:lnTo>
                    <a:pt x="185988" y="66675"/>
                  </a:lnTo>
                  <a:lnTo>
                    <a:pt x="185988" y="419100"/>
                  </a:lnTo>
                  <a:lnTo>
                    <a:pt x="81213" y="419100"/>
                  </a:lnTo>
                  <a:cubicBezTo>
                    <a:pt x="70692" y="419100"/>
                    <a:pt x="62163" y="427629"/>
                    <a:pt x="62163" y="438150"/>
                  </a:cubicBezTo>
                  <a:cubicBezTo>
                    <a:pt x="62163" y="448671"/>
                    <a:pt x="70692" y="457200"/>
                    <a:pt x="81213" y="457200"/>
                  </a:cubicBezTo>
                  <a:lnTo>
                    <a:pt x="328863" y="457200"/>
                  </a:lnTo>
                  <a:cubicBezTo>
                    <a:pt x="339383" y="457200"/>
                    <a:pt x="347913" y="448671"/>
                    <a:pt x="347913" y="438150"/>
                  </a:cubicBezTo>
                  <a:cubicBezTo>
                    <a:pt x="347913" y="427629"/>
                    <a:pt x="339383" y="419100"/>
                    <a:pt x="328863" y="41910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2" name="Google Shape;72;p8"/>
            <p:cNvSpPr/>
            <p:nvPr/>
          </p:nvSpPr>
          <p:spPr>
            <a:xfrm>
              <a:off x="2122721" y="1045029"/>
              <a:ext cx="179774" cy="73888"/>
            </a:xfrm>
            <a:custGeom>
              <a:avLst/>
              <a:gdLst/>
              <a:ahLst/>
              <a:cxnLst/>
              <a:rect l="l" t="t" r="r" b="b"/>
              <a:pathLst>
                <a:path w="179774" h="73888" extrusionOk="0">
                  <a:moveTo>
                    <a:pt x="179716" y="2972"/>
                  </a:moveTo>
                  <a:cubicBezTo>
                    <a:pt x="180007" y="1653"/>
                    <a:pt x="179173" y="349"/>
                    <a:pt x="177855" y="57"/>
                  </a:cubicBezTo>
                  <a:cubicBezTo>
                    <a:pt x="177686" y="20"/>
                    <a:pt x="177513" y="1"/>
                    <a:pt x="177340" y="0"/>
                  </a:cubicBezTo>
                  <a:lnTo>
                    <a:pt x="2434" y="0"/>
                  </a:lnTo>
                  <a:cubicBezTo>
                    <a:pt x="1083" y="7"/>
                    <a:pt x="-6" y="1106"/>
                    <a:pt x="0" y="2456"/>
                  </a:cubicBezTo>
                  <a:cubicBezTo>
                    <a:pt x="1" y="2630"/>
                    <a:pt x="20" y="2802"/>
                    <a:pt x="57" y="2972"/>
                  </a:cubicBezTo>
                  <a:cubicBezTo>
                    <a:pt x="11910" y="52583"/>
                    <a:pt x="61737" y="83192"/>
                    <a:pt x="111349" y="71339"/>
                  </a:cubicBezTo>
                  <a:cubicBezTo>
                    <a:pt x="145199" y="63252"/>
                    <a:pt x="171629" y="36822"/>
                    <a:pt x="179716" y="297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73" name="Google Shape;73;p8"/>
            <p:cNvSpPr/>
            <p:nvPr/>
          </p:nvSpPr>
          <p:spPr>
            <a:xfrm>
              <a:off x="2398945" y="1045029"/>
              <a:ext cx="179774" cy="73888"/>
            </a:xfrm>
            <a:custGeom>
              <a:avLst/>
              <a:gdLst/>
              <a:ahLst/>
              <a:cxnLst/>
              <a:rect l="l" t="t" r="r" b="b"/>
              <a:pathLst>
                <a:path w="179774" h="73888" extrusionOk="0">
                  <a:moveTo>
                    <a:pt x="177340" y="0"/>
                  </a:moveTo>
                  <a:lnTo>
                    <a:pt x="2435" y="0"/>
                  </a:lnTo>
                  <a:cubicBezTo>
                    <a:pt x="1084" y="7"/>
                    <a:pt x="-6" y="1106"/>
                    <a:pt x="0" y="2456"/>
                  </a:cubicBezTo>
                  <a:cubicBezTo>
                    <a:pt x="1" y="2630"/>
                    <a:pt x="20" y="2802"/>
                    <a:pt x="58" y="2972"/>
                  </a:cubicBezTo>
                  <a:cubicBezTo>
                    <a:pt x="11911" y="52583"/>
                    <a:pt x="61737" y="83192"/>
                    <a:pt x="111349" y="71339"/>
                  </a:cubicBezTo>
                  <a:cubicBezTo>
                    <a:pt x="145199" y="63252"/>
                    <a:pt x="171629" y="36822"/>
                    <a:pt x="179717" y="2972"/>
                  </a:cubicBezTo>
                  <a:cubicBezTo>
                    <a:pt x="180007" y="1653"/>
                    <a:pt x="179174" y="349"/>
                    <a:pt x="177856" y="57"/>
                  </a:cubicBezTo>
                  <a:cubicBezTo>
                    <a:pt x="177686" y="20"/>
                    <a:pt x="177514" y="1"/>
                    <a:pt x="177340"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79"/>
        <p:cNvGrpSpPr/>
        <p:nvPr/>
      </p:nvGrpSpPr>
      <p:grpSpPr>
        <a:xfrm>
          <a:off x="0" y="0"/>
          <a:ext cx="0" cy="0"/>
          <a:chOff x="0" y="0"/>
          <a:chExt cx="0" cy="0"/>
        </a:xfrm>
      </p:grpSpPr>
      <p:sp>
        <p:nvSpPr>
          <p:cNvPr id="80" name="Google Shape;80;p10"/>
          <p:cNvSpPr/>
          <p:nvPr/>
        </p:nvSpPr>
        <p:spPr>
          <a:xfrm>
            <a:off x="0" y="-50"/>
            <a:ext cx="9144000" cy="5143500"/>
          </a:xfrm>
          <a:prstGeom prst="rect">
            <a:avLst/>
          </a:prstGeom>
          <a:gradFill>
            <a:gsLst>
              <a:gs pos="0">
                <a:srgbClr val="B40036">
                  <a:alpha val="74901"/>
                </a:srgbClr>
              </a:gs>
              <a:gs pos="100000">
                <a:srgbClr val="002685">
                  <a:alpha val="74901"/>
                </a:srgbClr>
              </a:gs>
            </a:gsLst>
            <a:lin ang="18900044"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1" name="Google Shape;81;p10"/>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letely blank">
  <p:cSld name="BLANK_1">
    <p:bg>
      <p:bgPr>
        <a:gradFill>
          <a:gsLst>
            <a:gs pos="0">
              <a:srgbClr val="B40036">
                <a:alpha val="74901"/>
              </a:srgbClr>
            </a:gs>
            <a:gs pos="100000">
              <a:srgbClr val="002685">
                <a:alpha val="74901"/>
              </a:srgbClr>
            </a:gs>
          </a:gsLst>
          <a:lin ang="18900732" scaled="0"/>
        </a:gradFill>
        <a:effectLst/>
      </p:bgPr>
    </p:bg>
    <p:spTree>
      <p:nvGrpSpPr>
        <p:cNvPr id="1" name="Shape 82"/>
        <p:cNvGrpSpPr/>
        <p:nvPr/>
      </p:nvGrpSpPr>
      <p:grpSpPr>
        <a:xfrm>
          <a:off x="0" y="0"/>
          <a:ext cx="0" cy="0"/>
          <a:chOff x="0" y="0"/>
          <a:chExt cx="0" cy="0"/>
        </a:xfrm>
      </p:grpSpPr>
      <p:sp>
        <p:nvSpPr>
          <p:cNvPr id="83" name="Google Shape;83;p11"/>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4.jpe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0"/>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337275" y="556600"/>
            <a:ext cx="6469500" cy="7938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Clr>
                <a:schemeClr val="lt1"/>
              </a:buClr>
              <a:buSzPts val="1800"/>
              <a:buFont typeface="Cinzel"/>
              <a:buNone/>
              <a:defRPr sz="1800">
                <a:solidFill>
                  <a:schemeClr val="lt1"/>
                </a:solidFill>
                <a:latin typeface="Cinzel"/>
                <a:ea typeface="Cinzel"/>
                <a:cs typeface="Cinzel"/>
                <a:sym typeface="Cinzel"/>
              </a:defRPr>
            </a:lvl1pPr>
            <a:lvl2pPr lvl="1"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2pPr>
            <a:lvl3pPr lvl="2"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3pPr>
            <a:lvl4pPr lvl="3"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4pPr>
            <a:lvl5pPr lvl="4"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5pPr>
            <a:lvl6pPr lvl="5"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6pPr>
            <a:lvl7pPr lvl="6"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7pPr>
            <a:lvl8pPr lvl="7"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8pPr>
            <a:lvl9pPr lvl="8" algn="ctr">
              <a:spcBef>
                <a:spcPts val="0"/>
              </a:spcBef>
              <a:spcAft>
                <a:spcPts val="0"/>
              </a:spcAft>
              <a:buClr>
                <a:schemeClr val="lt1"/>
              </a:buClr>
              <a:buSzPts val="3600"/>
              <a:buFont typeface="Cinzel"/>
              <a:buNone/>
              <a:defRPr sz="3600">
                <a:solidFill>
                  <a:schemeClr val="lt1"/>
                </a:solidFill>
                <a:latin typeface="Cinzel"/>
                <a:ea typeface="Cinzel"/>
                <a:cs typeface="Cinzel"/>
                <a:sym typeface="Cinzel"/>
              </a:defRPr>
            </a:lvl9pPr>
          </a:lstStyle>
          <a:p/>
        </p:txBody>
      </p:sp>
      <p:sp>
        <p:nvSpPr>
          <p:cNvPr id="7" name="Google Shape;7;p1"/>
          <p:cNvSpPr txBox="1">
            <a:spLocks noGrp="1"/>
          </p:cNvSpPr>
          <p:nvPr>
            <p:ph type="body" idx="1"/>
          </p:nvPr>
        </p:nvSpPr>
        <p:spPr>
          <a:xfrm>
            <a:off x="1337275" y="1476919"/>
            <a:ext cx="6469500" cy="3448800"/>
          </a:xfrm>
          <a:prstGeom prst="rect">
            <a:avLst/>
          </a:prstGeom>
          <a:noFill/>
          <a:ln>
            <a:noFill/>
          </a:ln>
        </p:spPr>
        <p:txBody>
          <a:bodyPr spcFirstLastPara="1" wrap="square" lIns="91425" tIns="91425" rIns="91425" bIns="91425" anchor="t" anchorCtr="0">
            <a:noAutofit/>
          </a:bodyPr>
          <a:lstStyle>
            <a:lvl1pPr marL="457200" lvl="0" indent="-342900">
              <a:spcBef>
                <a:spcPts val="60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1pPr>
            <a:lvl2pPr marL="914400" lvl="1"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2pPr>
            <a:lvl3pPr marL="1371600" lvl="2"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3pPr>
            <a:lvl4pPr marL="1828800" lvl="3"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4pPr>
            <a:lvl5pPr marL="2286000" lvl="4"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5pPr>
            <a:lvl6pPr marL="2743200" lvl="5"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6pPr>
            <a:lvl7pPr marL="3200400" lvl="6"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7pPr>
            <a:lvl8pPr marL="3657600" lvl="7"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8pPr>
            <a:lvl9pPr marL="4114800" lvl="8" indent="-342900">
              <a:spcBef>
                <a:spcPts val="0"/>
              </a:spcBef>
              <a:spcAft>
                <a:spcPts val="0"/>
              </a:spcAft>
              <a:buClr>
                <a:schemeClr val="lt1"/>
              </a:buClr>
              <a:buSzPts val="1800"/>
              <a:buFont typeface="Libre Baskerville" panose="02000000000000000000"/>
              <a:buChar char="▫"/>
              <a:defRPr sz="1800">
                <a:solidFill>
                  <a:schemeClr val="lt1"/>
                </a:solidFill>
                <a:latin typeface="Libre Baskerville" panose="02000000000000000000"/>
                <a:ea typeface="Libre Baskerville" panose="02000000000000000000"/>
                <a:cs typeface="Libre Baskerville" panose="02000000000000000000"/>
                <a:sym typeface="Libre Baskerville" panose="02000000000000000000"/>
              </a:defRPr>
            </a:lvl9pPr>
          </a:lstStyle>
          <a:p/>
        </p:txBody>
      </p:sp>
      <p:sp>
        <p:nvSpPr>
          <p:cNvPr id="8" name="Google Shape;8;p1"/>
          <p:cNvSpPr txBox="1">
            <a:spLocks noGrp="1"/>
          </p:cNvSpPr>
          <p:nvPr>
            <p:ph type="sldNum" idx="12"/>
          </p:nvPr>
        </p:nvSpPr>
        <p:spPr>
          <a:xfrm>
            <a:off x="-125" y="4749850"/>
            <a:ext cx="9144000" cy="393600"/>
          </a:xfrm>
          <a:prstGeom prst="rect">
            <a:avLst/>
          </a:prstGeom>
          <a:noFill/>
          <a:ln>
            <a:noFill/>
          </a:ln>
        </p:spPr>
        <p:txBody>
          <a:bodyPr spcFirstLastPara="1" wrap="square" lIns="91425" tIns="91425" rIns="91425" bIns="91425" anchor="t" anchorCtr="0">
            <a:noAutofit/>
          </a:bodyPr>
          <a:lstStyle>
            <a:lvl1pPr lvl="0" algn="ctr">
              <a:buNone/>
              <a:defRPr sz="1100">
                <a:solidFill>
                  <a:schemeClr val="lt1"/>
                </a:solidFill>
                <a:latin typeface="Cinzel"/>
                <a:ea typeface="Cinzel"/>
                <a:cs typeface="Cinzel"/>
                <a:sym typeface="Cinzel"/>
              </a:defRPr>
            </a:lvl1pPr>
            <a:lvl2pPr lvl="1" algn="ctr">
              <a:buNone/>
              <a:defRPr sz="1100">
                <a:solidFill>
                  <a:schemeClr val="lt1"/>
                </a:solidFill>
                <a:latin typeface="Cinzel"/>
                <a:ea typeface="Cinzel"/>
                <a:cs typeface="Cinzel"/>
                <a:sym typeface="Cinzel"/>
              </a:defRPr>
            </a:lvl2pPr>
            <a:lvl3pPr lvl="2" algn="ctr">
              <a:buNone/>
              <a:defRPr sz="1100">
                <a:solidFill>
                  <a:schemeClr val="lt1"/>
                </a:solidFill>
                <a:latin typeface="Cinzel"/>
                <a:ea typeface="Cinzel"/>
                <a:cs typeface="Cinzel"/>
                <a:sym typeface="Cinzel"/>
              </a:defRPr>
            </a:lvl3pPr>
            <a:lvl4pPr lvl="3" algn="ctr">
              <a:buNone/>
              <a:defRPr sz="1100">
                <a:solidFill>
                  <a:schemeClr val="lt1"/>
                </a:solidFill>
                <a:latin typeface="Cinzel"/>
                <a:ea typeface="Cinzel"/>
                <a:cs typeface="Cinzel"/>
                <a:sym typeface="Cinzel"/>
              </a:defRPr>
            </a:lvl4pPr>
            <a:lvl5pPr lvl="4" algn="ctr">
              <a:buNone/>
              <a:defRPr sz="1100">
                <a:solidFill>
                  <a:schemeClr val="lt1"/>
                </a:solidFill>
                <a:latin typeface="Cinzel"/>
                <a:ea typeface="Cinzel"/>
                <a:cs typeface="Cinzel"/>
                <a:sym typeface="Cinzel"/>
              </a:defRPr>
            </a:lvl5pPr>
            <a:lvl6pPr lvl="5" algn="ctr">
              <a:buNone/>
              <a:defRPr sz="1100">
                <a:solidFill>
                  <a:schemeClr val="lt1"/>
                </a:solidFill>
                <a:latin typeface="Cinzel"/>
                <a:ea typeface="Cinzel"/>
                <a:cs typeface="Cinzel"/>
                <a:sym typeface="Cinzel"/>
              </a:defRPr>
            </a:lvl6pPr>
            <a:lvl7pPr lvl="6" algn="ctr">
              <a:buNone/>
              <a:defRPr sz="1100">
                <a:solidFill>
                  <a:schemeClr val="lt1"/>
                </a:solidFill>
                <a:latin typeface="Cinzel"/>
                <a:ea typeface="Cinzel"/>
                <a:cs typeface="Cinzel"/>
                <a:sym typeface="Cinzel"/>
              </a:defRPr>
            </a:lvl7pPr>
            <a:lvl8pPr lvl="7" algn="ctr">
              <a:buNone/>
              <a:defRPr sz="1100">
                <a:solidFill>
                  <a:schemeClr val="lt1"/>
                </a:solidFill>
                <a:latin typeface="Cinzel"/>
                <a:ea typeface="Cinzel"/>
                <a:cs typeface="Cinzel"/>
                <a:sym typeface="Cinzel"/>
              </a:defRPr>
            </a:lvl8pPr>
            <a:lvl9pPr lvl="8" algn="ctr">
              <a:buNone/>
              <a:defRPr sz="1100">
                <a:solidFill>
                  <a:schemeClr val="lt1"/>
                </a:solidFill>
                <a:latin typeface="Cinzel"/>
                <a:ea typeface="Cinzel"/>
                <a:cs typeface="Cinzel"/>
                <a:sym typeface="Cinzel"/>
              </a:defRPr>
            </a:lvl9pPr>
          </a:lstStyle>
          <a:p>
            <a:pPr marL="0" lvl="0" indent="0" algn="ctr" rtl="0">
              <a:spcBef>
                <a:spcPts val="0"/>
              </a:spcBef>
              <a:spcAft>
                <a:spcPts val="0"/>
              </a:spcAft>
              <a:buNone/>
            </a:pPr>
            <a:fld id="{00000000-1234-1234-1234-123412341234}" type="slidenum">
              <a:rPr lang="en-GB"/>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8.xml"/><Relationship Id="rId1" Type="http://schemas.openxmlformats.org/officeDocument/2006/relationships/image" Target="../media/image10.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8.xml"/><Relationship Id="rId1"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image" Target="../media/image10.jpeg"/></Relationships>
</file>

<file path=ppt/slides/_rels/slide2.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5.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2"/>
          <p:cNvSpPr txBox="1">
            <a:spLocks noGrp="1"/>
          </p:cNvSpPr>
          <p:nvPr>
            <p:ph type="ctrTitle"/>
          </p:nvPr>
        </p:nvSpPr>
        <p:spPr>
          <a:xfrm>
            <a:off x="988935" y="1237223"/>
            <a:ext cx="7169644" cy="244701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dirty="0" smtClean="0">
                <a:latin typeface="Algerian" panose="04020705040A02060702" pitchFamily="82" charset="0"/>
              </a:rPr>
              <a:t>Investitsiya siyosatining mohiyati va yo’nalishlari </a:t>
            </a:r>
            <a:endParaRPr dirty="0">
              <a:latin typeface="Algerian" panose="04020705040A02060702" pitchFamily="8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8"/>
                                        </p:tgtEl>
                                        <p:attrNameLst>
                                          <p:attrName>style.visibility</p:attrName>
                                        </p:attrNameLst>
                                      </p:cBhvr>
                                      <p:to>
                                        <p:strVal val="visible"/>
                                      </p:to>
                                    </p:set>
                                    <p:animEffect transition="in" filter="fade">
                                      <p:cBhvr>
                                        <p:cTn id="7" dur="1000"/>
                                        <p:tgtEl>
                                          <p:spTgt spid="88"/>
                                        </p:tgtEl>
                                      </p:cBhvr>
                                    </p:animEffect>
                                    <p:anim calcmode="lin" valueType="num">
                                      <p:cBhvr>
                                        <p:cTn id="8" dur="1000" fill="hold"/>
                                        <p:tgtEl>
                                          <p:spTgt spid="88"/>
                                        </p:tgtEl>
                                        <p:attrNameLst>
                                          <p:attrName>ppt_x</p:attrName>
                                        </p:attrNameLst>
                                      </p:cBhvr>
                                      <p:tavLst>
                                        <p:tav tm="0">
                                          <p:val>
                                            <p:strVal val="#ppt_x"/>
                                          </p:val>
                                        </p:tav>
                                        <p:tav tm="100000">
                                          <p:val>
                                            <p:strVal val="#ppt_x"/>
                                          </p:val>
                                        </p:tav>
                                      </p:tavLst>
                                    </p:anim>
                                    <p:anim calcmode="lin" valueType="num">
                                      <p:cBhvr>
                                        <p:cTn id="9" dur="1000" fill="hold"/>
                                        <p:tgtEl>
                                          <p:spTgt spid="8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7"/>
          <p:cNvSpPr txBox="1">
            <a:spLocks noGrp="1"/>
          </p:cNvSpPr>
          <p:nvPr>
            <p:ph type="ctrTitle"/>
          </p:nvPr>
        </p:nvSpPr>
        <p:spPr>
          <a:xfrm>
            <a:off x="0" y="1601444"/>
            <a:ext cx="9312675" cy="1470229"/>
          </a:xfrm>
          <a:prstGeom prst="rect">
            <a:avLst/>
          </a:prstGeom>
        </p:spPr>
        <p:txBody>
          <a:bodyPr spcFirstLastPara="1" wrap="square" lIns="91425" tIns="91425" rIns="91425" bIns="91425" anchor="b" anchorCtr="0">
            <a:noAutofit/>
          </a:bodyPr>
          <a:lstStyle/>
          <a:p>
            <a:r>
              <a:rPr lang="en-GB" sz="2400" dirty="0">
                <a:solidFill>
                  <a:schemeClr val="bg1"/>
                </a:solidFill>
                <a:latin typeface="Algerian" panose="04020705040A02060702" pitchFamily="82" charset="0"/>
              </a:rPr>
              <a:t>2.</a:t>
            </a:r>
            <a:br>
              <a:rPr lang="en-GB" sz="2400" dirty="0">
                <a:solidFill>
                  <a:schemeClr val="bg1"/>
                </a:solidFill>
                <a:latin typeface="Algerian" panose="04020705040A02060702" pitchFamily="82" charset="0"/>
              </a:rPr>
            </a:br>
            <a:r>
              <a:rPr lang="en-US" sz="2400" dirty="0" err="1">
                <a:solidFill>
                  <a:schemeClr val="bg1"/>
                </a:solidFill>
                <a:latin typeface="Algerian" panose="04020705040A02060702" pitchFamily="82" charset="0"/>
              </a:rPr>
              <a:t>O‘zbekistonning</a:t>
            </a:r>
            <a:r>
              <a:rPr lang="en-US" sz="2400" dirty="0">
                <a:solidFill>
                  <a:schemeClr val="bg1"/>
                </a:solidFill>
                <a:latin typeface="Algerian" panose="04020705040A02060702" pitchFamily="82" charset="0"/>
              </a:rPr>
              <a:t> </a:t>
            </a:r>
            <a:r>
              <a:rPr lang="en-US" sz="2400" dirty="0" err="1">
                <a:solidFill>
                  <a:schemeClr val="bg1"/>
                </a:solidFill>
                <a:latin typeface="Algerian" panose="04020705040A02060702" pitchFamily="82" charset="0"/>
              </a:rPr>
              <a:t>investitsion</a:t>
            </a:r>
            <a:r>
              <a:rPr lang="en-US" sz="2400" dirty="0">
                <a:solidFill>
                  <a:schemeClr val="bg1"/>
                </a:solidFill>
                <a:latin typeface="Algerian" panose="04020705040A02060702" pitchFamily="82" charset="0"/>
              </a:rPr>
              <a:t> </a:t>
            </a:r>
            <a:r>
              <a:rPr lang="en-US" sz="2400" dirty="0" err="1">
                <a:solidFill>
                  <a:schemeClr val="bg1"/>
                </a:solidFill>
                <a:latin typeface="Algerian" panose="04020705040A02060702" pitchFamily="82" charset="0"/>
              </a:rPr>
              <a:t>siyosatini</a:t>
            </a:r>
            <a:r>
              <a:rPr lang="en-US" sz="2400" dirty="0">
                <a:solidFill>
                  <a:schemeClr val="bg1"/>
                </a:solidFill>
                <a:latin typeface="Algerian" panose="04020705040A02060702" pitchFamily="82" charset="0"/>
              </a:rPr>
              <a:t> </a:t>
            </a:r>
            <a:r>
              <a:rPr lang="en-US" sz="2400" dirty="0" err="1">
                <a:solidFill>
                  <a:schemeClr val="bg1"/>
                </a:solidFill>
                <a:latin typeface="Algerian" panose="04020705040A02060702" pitchFamily="82" charset="0"/>
              </a:rPr>
              <a:t>takomillashtirish</a:t>
            </a:r>
            <a:r>
              <a:rPr lang="en-US" sz="2400" dirty="0">
                <a:solidFill>
                  <a:schemeClr val="bg1"/>
                </a:solidFill>
                <a:latin typeface="Algerian" panose="04020705040A02060702" pitchFamily="82" charset="0"/>
              </a:rPr>
              <a:t> </a:t>
            </a:r>
            <a:r>
              <a:rPr lang="en-US" sz="2400" dirty="0" err="1">
                <a:solidFill>
                  <a:schemeClr val="bg1"/>
                </a:solidFill>
                <a:latin typeface="Algerian" panose="04020705040A02060702" pitchFamily="82" charset="0"/>
              </a:rPr>
              <a:t>yo’llari</a:t>
            </a:r>
            <a:br>
              <a:rPr lang="ru-RU" sz="2400" dirty="0">
                <a:solidFill>
                  <a:schemeClr val="bg1"/>
                </a:solidFill>
              </a:rPr>
            </a:br>
            <a:endParaRPr sz="2400" dirty="0">
              <a:solidFill>
                <a:schemeClr val="bg1"/>
              </a:solidFill>
              <a:latin typeface="Algerian" panose="04020705040A02060702" pitchFamily="8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6000">
        <p15:prstTrans prst="curtains"/>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50" name="Google Shape;150;p19"/>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dirty="0"/>
          </a:p>
        </p:txBody>
      </p:sp>
      <p:sp>
        <p:nvSpPr>
          <p:cNvPr id="5" name="Прямоугольник 4"/>
          <p:cNvSpPr/>
          <p:nvPr/>
        </p:nvSpPr>
        <p:spPr>
          <a:xfrm>
            <a:off x="159797" y="860226"/>
            <a:ext cx="8655729" cy="4283224"/>
          </a:xfrm>
          <a:prstGeom prst="rect">
            <a:avLst/>
          </a:prstGeom>
        </p:spPr>
        <p:txBody>
          <a:bodyPr wrap="square">
            <a:spAutoFit/>
          </a:bodyPr>
          <a:lstStyle/>
          <a:p>
            <a:pPr marR="539750" algn="ctr">
              <a:lnSpc>
                <a:spcPct val="150000"/>
              </a:lnSpc>
              <a:spcAft>
                <a:spcPts val="1000"/>
              </a:spcAft>
            </a:pP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Iqtisodiyotni</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modernizatsiyalash</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jarayonida</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investitsiyalarning</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mohiyati</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iqtisodiyotga</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jalb</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qilishning</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ob‘yektiv</a:t>
            </a:r>
            <a:r>
              <a:rPr lang="en-US" sz="1600" b="1"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b="1"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zarurligi</a:t>
            </a:r>
            <a:endParaRPr lang="ru-RU" sz="12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539750" algn="just">
              <a:lnSpc>
                <a:spcPct val="150000"/>
              </a:lnSpc>
              <a:spcAft>
                <a:spcPts val="1000"/>
              </a:spcAft>
            </a:pP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O‘zbekiston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milliy</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iqtisodiyotining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rivojlanishida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tarmoqlarning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kengayishi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mulkchilik</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shakllarining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ortishi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qo‘shma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korxonalarning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salmog‘ini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o‘sib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borishiga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katta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jalb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qilinmoqda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Yonilg‘ienergetika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majmuasi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mashinasozlik</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metallurgiya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kimyo</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majmuasi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engil</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sanoat</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sanoatning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oziq-ovqat</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qayta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tarmoqlariga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safarbar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etilgan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yirik</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miqyosdagi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import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o‘rnini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bosuvchi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barpo</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qilish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yangi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mahsulotlar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turlarini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o‘zlashtirish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bilan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bog‘liq</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bo‘ladi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Keyingi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yillarda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transport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majmuasiga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kommunikatsiyalarga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ijtimoiy</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sohaga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shu</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jumladan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ta‘lim</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sohasiga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tobora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ko‘payib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bormoqda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Bunday</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tuzilmaviy</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o‘zgartirishlar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jahon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xo‘jaligiga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kirib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borish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mamlakat</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iqtisodiyotining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barqaror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o‘sishiga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erishish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imkoniyatlarini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yaratadi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2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11" name="Google Shape;211;p26"/>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
        <p:nvSpPr>
          <p:cNvPr id="2" name="Прямоугольник 1"/>
          <p:cNvSpPr/>
          <p:nvPr/>
        </p:nvSpPr>
        <p:spPr>
          <a:xfrm>
            <a:off x="279647" y="802675"/>
            <a:ext cx="3688672" cy="3693319"/>
          </a:xfrm>
          <a:prstGeom prst="rect">
            <a:avLst/>
          </a:prstGeom>
        </p:spPr>
        <p:txBody>
          <a:bodyPr wrap="square">
            <a:spAutoFit/>
          </a:bodyPr>
          <a:lstStyle/>
          <a:p>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Joriy</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yilning</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yanvar-iyun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oylarida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tarmoqning</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yirik</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korxonalari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tomonidan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o‗tgan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yilning</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tegishli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davri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ko‗rsatkichlariga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nisbatan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tarkibida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gormon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yoki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antibiotiklar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bo‗lmagan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dori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vositalari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5,8%ga,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chakana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savdoga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mo‗ljallab</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qadoqlangan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boshqa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turdagi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antibiotiklardan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tarkib</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topgan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dori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vositalari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32,5%ga,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provitaminlar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vitaminlar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ularning</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hosilalari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2,4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martaga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oshirildi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800" dirty="0">
              <a:solidFill>
                <a:schemeClr val="bg1"/>
              </a:solidFill>
            </a:endParaRPr>
          </a:p>
        </p:txBody>
      </p:sp>
      <p:pic>
        <p:nvPicPr>
          <p:cNvPr id="3" name="Рисунок 2"/>
          <p:cNvPicPr>
            <a:picLocks noChangeAspect="1"/>
          </p:cNvPicPr>
          <p:nvPr/>
        </p:nvPicPr>
        <p:blipFill>
          <a:blip r:embed="rId1"/>
          <a:stretch>
            <a:fillRect/>
          </a:stretch>
        </p:blipFill>
        <p:spPr>
          <a:xfrm>
            <a:off x="4275709" y="802675"/>
            <a:ext cx="4370661" cy="34534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9" name="Google Shape;159;p20"/>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
        <p:nvSpPr>
          <p:cNvPr id="6" name="Прямоугольник 5"/>
          <p:cNvSpPr/>
          <p:nvPr/>
        </p:nvSpPr>
        <p:spPr>
          <a:xfrm>
            <a:off x="173114" y="938947"/>
            <a:ext cx="5517472" cy="3913892"/>
          </a:xfrm>
          <a:prstGeom prst="rect">
            <a:avLst/>
          </a:prstGeom>
        </p:spPr>
        <p:txBody>
          <a:bodyPr wrap="square">
            <a:spAutoFit/>
          </a:bodyPr>
          <a:lstStyle/>
          <a:p>
            <a:pPr marR="539750" algn="just">
              <a:lnSpc>
                <a:spcPct val="150000"/>
              </a:lnSpc>
              <a:spcAft>
                <a:spcPts val="1000"/>
              </a:spcAft>
            </a:pP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Shu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bilan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birga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farmatsevtik</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moddalar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bilan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qoplangan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yoki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to‗yintirilgan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momiq</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paxta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doka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shu</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kabi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turdosh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materiallar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hajmining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2,2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martaga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o‗sishi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kuzatildi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u-RU" sz="12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R="539750" algn="just">
              <a:lnSpc>
                <a:spcPct val="150000"/>
              </a:lnSpc>
              <a:spcAft>
                <a:spcPts val="1000"/>
              </a:spcAft>
            </a:pP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Iqtisodiyotni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texnik-iqtisodiy</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modernizatsiyalash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sanoatning</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ustuvor</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tarmoqlarini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yanada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rivojlantirish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samaradorligini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o‘stirish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tashqi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ichki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bozorlardagi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talablarga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javob</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beradigan</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raqobatbardosh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tovarlarni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ko‘paytirish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yangiliklarni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yaratish</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hisobiga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amalga</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oshirilishini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taqozo</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i="1"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etadi</a:t>
            </a:r>
            <a:r>
              <a:rPr lang="en-US" sz="1600" i="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600" i="1" dirty="0">
              <a:solidFill>
                <a:schemeClr val="bg1"/>
              </a:solidFill>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rotWithShape="1">
          <a:blip r:embed="rId1"/>
          <a:srcRect b="9587"/>
          <a:stretch>
            <a:fillRect/>
          </a:stretch>
        </p:blipFill>
        <p:spPr>
          <a:xfrm>
            <a:off x="5270008" y="1169915"/>
            <a:ext cx="3692956" cy="33489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mph" presetSubtype="0" fill="hold" nodeType="clickEffect">
                                  <p:stCondLst>
                                    <p:cond delay="0"/>
                                  </p:stCondLst>
                                  <p:iterate type="lt">
                                    <p:tmPct val="4000"/>
                                  </p:iterate>
                                  <p:childTnLst>
                                    <p:set>
                                      <p:cBhvr override="childStyle">
                                        <p:cTn id="11" dur="500" fill="hold"/>
                                        <p:tgtEl>
                                          <p:spTgt spid="6"/>
                                        </p:tgtEl>
                                        <p:attrNameLst>
                                          <p:attrName>style.color</p:attrName>
                                        </p:attrNameLst>
                                      </p:cBhvr>
                                      <p:to>
                                        <p:clrVal>
                                          <a:schemeClr val="accent2"/>
                                        </p:clrVal>
                                      </p:to>
                                    </p:set>
                                    <p:set>
                                      <p:cBhvr>
                                        <p:cTn id="12" dur="500" fill="hold"/>
                                        <p:tgtEl>
                                          <p:spTgt spid="6"/>
                                        </p:tgtEl>
                                        <p:attrNameLst>
                                          <p:attrName>fillcolor</p:attrName>
                                        </p:attrNameLst>
                                      </p:cBhvr>
                                      <p:to>
                                        <p:clrVal>
                                          <a:schemeClr val="accent2"/>
                                        </p:clrVal>
                                      </p:to>
                                    </p:set>
                                    <p:set>
                                      <p:cBhvr>
                                        <p:cTn id="13"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7" name="Google Shape;167;p21"/>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
        <p:nvSpPr>
          <p:cNvPr id="2" name="Прямоугольник 1"/>
          <p:cNvSpPr/>
          <p:nvPr/>
        </p:nvSpPr>
        <p:spPr>
          <a:xfrm>
            <a:off x="71021" y="926465"/>
            <a:ext cx="8780015" cy="1569660"/>
          </a:xfrm>
          <a:prstGeom prst="rect">
            <a:avLst/>
          </a:prstGeom>
        </p:spPr>
        <p:txBody>
          <a:bodyPr wrap="square">
            <a:spAutoFit/>
          </a:bodyPr>
          <a:lstStyle/>
          <a:p>
            <a:pPr algn="ct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Hozirgi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davrda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tushunchasi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aksariyat</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hollarda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ma‘noda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ishlatilmoqda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fanlarning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turli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tarmoqlarida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amaliy</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faoliyatning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turli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yo‘nalishilarida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investitsiyalashning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maqsadlari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sohalar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xususiyatlari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safarbar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etilish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ob‘yektlari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harakat</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yo‘nalishlaridan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kelib</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chiqib</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ahamiyatiga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qarab</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tushunchasi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o‘ziga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xos</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ma‘noda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ishlatiladi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Moliyaviy</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nuqtai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nazardan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ularning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mazmuni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mohiyatini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aniq</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belgilash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muhim</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vazifa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hisoblanadi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Faqat</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kapitalni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yo‘qotish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riski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mavjud</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bo‘lgan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pul</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shaklidagi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yangi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aktivlarni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vujudga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keltiradi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solidFill>
                <a:schemeClr val="bg1"/>
              </a:solidFill>
            </a:endParaRPr>
          </a:p>
        </p:txBody>
      </p:sp>
      <p:pic>
        <p:nvPicPr>
          <p:cNvPr id="5" name="Рисунок 4"/>
          <p:cNvPicPr>
            <a:picLocks noChangeAspect="1"/>
          </p:cNvPicPr>
          <p:nvPr/>
        </p:nvPicPr>
        <p:blipFill>
          <a:blip r:embed="rId1"/>
          <a:stretch>
            <a:fillRect/>
          </a:stretch>
        </p:blipFill>
        <p:spPr>
          <a:xfrm>
            <a:off x="532659" y="2496125"/>
            <a:ext cx="7856738" cy="2284734"/>
          </a:xfrm>
          <a:prstGeom prst="rect">
            <a:avLst/>
          </a:prstGeom>
          <a:ln>
            <a:noFill/>
          </a:ln>
          <a:effectLst>
            <a:outerShdw blurRad="190500" algn="tl" rotWithShape="0">
              <a:srgbClr val="000000">
                <a:alpha val="70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24" name="Google Shape;224;p27"/>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
        <p:nvSpPr>
          <p:cNvPr id="2" name="Прямоугольник 1"/>
          <p:cNvSpPr/>
          <p:nvPr/>
        </p:nvSpPr>
        <p:spPr>
          <a:xfrm>
            <a:off x="521438" y="898386"/>
            <a:ext cx="8367204" cy="3007490"/>
          </a:xfrm>
          <a:prstGeom prst="rect">
            <a:avLst/>
          </a:prstGeom>
        </p:spPr>
        <p:txBody>
          <a:bodyPr wrap="square">
            <a:spAutoFit/>
          </a:bodyPr>
          <a:lstStyle/>
          <a:p>
            <a:pPr marR="539750" algn="ctr">
              <a:lnSpc>
                <a:spcPct val="150000"/>
              </a:lnSpc>
              <a:spcAft>
                <a:spcPts val="1000"/>
              </a:spcAft>
            </a:pP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mulkiy</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shaklidagi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moddiy</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nomoddiy</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ne‘matlar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ularga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bo‘lgan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huquqlarni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boshqa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faoliyatlarga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jalb</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etish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esa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noishlab</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sohalarida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evaziga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barpo</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etilgan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aktivlarni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ishlatishdan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dalolat</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beradi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Moliya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nazariyasiga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ko‘ra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bo‘lajak</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natijalarni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qo‘lga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kiritish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maqsadida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mohiyatan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hozirgi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xarajatlarni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bildiradi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noaniqlik</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ehtimoli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bo‘lgan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kelgusida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kutilayotgan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qiymatga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kapitalning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aniq</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bugungi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qiymatini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almashtirishdan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iboratdir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Buning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dalili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sifatida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investatsiyalarning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safarbar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etilishida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ularning</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ongli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ravishda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aniq</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noaniq</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bo‘lgan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risklar</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bilan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bog‘lanishini</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keltirish</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mumkin</a:t>
            </a:r>
            <a:r>
              <a:rPr lang="en-US" sz="16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22" descr="1.jpg"/>
          <p:cNvPicPr preferRelativeResize="0"/>
          <p:nvPr/>
        </p:nvPicPr>
        <p:blipFill>
          <a:blip r:embed="rId1"/>
          <a:stretch>
            <a:fillRect/>
          </a:stretch>
        </p:blipFill>
        <p:spPr>
          <a:xfrm>
            <a:off x="0" y="0"/>
            <a:ext cx="9144000" cy="5143500"/>
          </a:xfrm>
          <a:prstGeom prst="rect">
            <a:avLst/>
          </a:prstGeom>
          <a:noFill/>
          <a:ln>
            <a:noFill/>
          </a:ln>
        </p:spPr>
      </p:pic>
      <p:sp>
        <p:nvSpPr>
          <p:cNvPr id="173" name="Google Shape;173;p22"/>
          <p:cNvSpPr txBox="1">
            <a:spLocks noGrp="1"/>
          </p:cNvSpPr>
          <p:nvPr>
            <p:ph type="title" idx="4294967295"/>
          </p:nvPr>
        </p:nvSpPr>
        <p:spPr>
          <a:xfrm>
            <a:off x="664650" y="659150"/>
            <a:ext cx="7814700" cy="3825300"/>
          </a:xfrm>
          <a:prstGeom prst="rect">
            <a:avLst/>
          </a:prstGeom>
          <a:solidFill>
            <a:srgbClr val="151B2E">
              <a:alpha val="44230"/>
            </a:srgbClr>
          </a:solidFill>
          <a:ln w="76200" cap="flat" cmpd="thickThin">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lvl="0"/>
            <a:r>
              <a:rPr lang="en-US" dirty="0"/>
              <a:t> </a:t>
            </a:r>
            <a:r>
              <a:rPr lang="en-US" i="1" dirty="0" err="1">
                <a:latin typeface="Times New Roman" panose="02020603050405020304" pitchFamily="18" charset="0"/>
                <a:cs typeface="Times New Roman" panose="02020603050405020304" pitchFamily="18" charset="0"/>
              </a:rPr>
              <a:t>Investitsiyalar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uchun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zaruriy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moliyaviy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manbalarni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topish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iqtisodiy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o‘sish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shartiga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aylangan</a:t>
            </a:r>
            <a:r>
              <a:rPr lang="en-US" i="1" dirty="0">
                <a:latin typeface="Times New Roman" panose="02020603050405020304" pitchFamily="18" charset="0"/>
                <a:cs typeface="Times New Roman" panose="02020603050405020304" pitchFamily="18" charset="0"/>
              </a:rPr>
              <a:t>. Bu </a:t>
            </a:r>
            <a:r>
              <a:rPr lang="en-US" i="1" dirty="0" err="1">
                <a:latin typeface="Times New Roman" panose="02020603050405020304" pitchFamily="18" charset="0"/>
                <a:cs typeface="Times New Roman" panose="02020603050405020304" pitchFamily="18" charset="0"/>
              </a:rPr>
              <a:t>esa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birinchi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nabvatda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iste‘mol</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jamg‘arma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nisbatiga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bog‘liq</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Ijtimoiy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yo‘naltirilgan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bozor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iqtisodiyotiga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o‘tishda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o‘z</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modelini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amalga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oshirayotgan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O‘zbekiston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investitsiyalarni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moliyalashtirishning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samarali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usullari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mexanizmlari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vositalarini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izlashda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davom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etmoqda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Iqtisodiyotning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barcha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mulkchilik</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sektorlari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doirasida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investitsiya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faoliyatining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kuchayishi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investitsiya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loyihalarini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baholash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tanlovni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o‘tkazishni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takomillashtirish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investitsiyalash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uchun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zarur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bo‘lgan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ishonchli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moliyaviy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manbalarni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izlab</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topish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bilan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bog‘liq</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bir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qator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muammolarni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hal</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qilish</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zaruriyatini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ko‘ndalang</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qilib</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qo‘yadi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Mamlakat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investitsiya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faoliyatida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ayniqsa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xorijiy</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investitsiya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ishtiroki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kuchayishi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bilan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masalalar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ahamiyati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oshib</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boradi</a:t>
            </a:r>
            <a:r>
              <a:rPr lang="en-US" i="1" dirty="0">
                <a:latin typeface="Times New Roman" panose="02020603050405020304" pitchFamily="18" charset="0"/>
                <a:cs typeface="Times New Roman" panose="02020603050405020304" pitchFamily="18" charset="0"/>
              </a:rPr>
              <a:t>. </a:t>
            </a:r>
            <a:endParaRPr sz="3600" b="0" i="1" dirty="0">
              <a:latin typeface="Times New Roman" panose="02020603050405020304" pitchFamily="18" charset="0"/>
              <a:cs typeface="Times New Roman" panose="02020603050405020304" pitchFamily="18" charset="0"/>
            </a:endParaRPr>
          </a:p>
        </p:txBody>
      </p:sp>
      <p:sp>
        <p:nvSpPr>
          <p:cNvPr id="174" name="Google Shape;174;p22"/>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73"/>
                                        </p:tgtEl>
                                        <p:attrNameLst>
                                          <p:attrName>ppt_x</p:attrName>
                                          <p:attrName>ppt_y</p:attrName>
                                        </p:attrNameLst>
                                      </p:cBhvr>
                                    </p:animMotion>
                                    <p:animRot by="1500000">
                                      <p:cBhvr>
                                        <p:cTn id="7" dur="125" fill="hold">
                                          <p:stCondLst>
                                            <p:cond delay="0"/>
                                          </p:stCondLst>
                                        </p:cTn>
                                        <p:tgtEl>
                                          <p:spTgt spid="173"/>
                                        </p:tgtEl>
                                        <p:attrNameLst>
                                          <p:attrName>r</p:attrName>
                                        </p:attrNameLst>
                                      </p:cBhvr>
                                    </p:animRot>
                                    <p:animRot by="-1500000">
                                      <p:cBhvr>
                                        <p:cTn id="8" dur="125" fill="hold">
                                          <p:stCondLst>
                                            <p:cond delay="125"/>
                                          </p:stCondLst>
                                        </p:cTn>
                                        <p:tgtEl>
                                          <p:spTgt spid="173"/>
                                        </p:tgtEl>
                                        <p:attrNameLst>
                                          <p:attrName>r</p:attrName>
                                        </p:attrNameLst>
                                      </p:cBhvr>
                                    </p:animRot>
                                    <p:animRot by="-1500000">
                                      <p:cBhvr>
                                        <p:cTn id="9" dur="125" fill="hold">
                                          <p:stCondLst>
                                            <p:cond delay="250"/>
                                          </p:stCondLst>
                                        </p:cTn>
                                        <p:tgtEl>
                                          <p:spTgt spid="173"/>
                                        </p:tgtEl>
                                        <p:attrNameLst>
                                          <p:attrName>r</p:attrName>
                                        </p:attrNameLst>
                                      </p:cBhvr>
                                    </p:animRot>
                                    <p:animRot by="1500000">
                                      <p:cBhvr>
                                        <p:cTn id="10" dur="125" fill="hold">
                                          <p:stCondLst>
                                            <p:cond delay="375"/>
                                          </p:stCondLst>
                                        </p:cTn>
                                        <p:tgtEl>
                                          <p:spTgt spid="17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37"/>
          <p:cNvSpPr txBox="1">
            <a:spLocks noGrp="1"/>
          </p:cNvSpPr>
          <p:nvPr>
            <p:ph type="ctrTitle"/>
          </p:nvPr>
        </p:nvSpPr>
        <p:spPr>
          <a:xfrm>
            <a:off x="951232" y="1894408"/>
            <a:ext cx="7117200" cy="1159800"/>
          </a:xfrm>
          <a:prstGeom prst="rect">
            <a:avLst/>
          </a:prstGeom>
        </p:spPr>
        <p:txBody>
          <a:bodyPr spcFirstLastPara="1" wrap="square" lIns="91425" tIns="91425" rIns="91425" bIns="91425" anchor="b" anchorCtr="0">
            <a:noAutofit/>
          </a:bodyPr>
          <a:lstStyle/>
          <a:p>
            <a:r>
              <a:rPr lang="en-GB" sz="4000" dirty="0">
                <a:solidFill>
                  <a:schemeClr val="bg1"/>
                </a:solidFill>
                <a:latin typeface="Algerian" panose="04020705040A02060702" pitchFamily="82" charset="0"/>
              </a:rPr>
              <a:t>3</a:t>
            </a:r>
            <a:r>
              <a:rPr lang="en-GB" sz="4000" dirty="0" smtClean="0">
                <a:solidFill>
                  <a:schemeClr val="bg1"/>
                </a:solidFill>
                <a:latin typeface="Algerian" panose="04020705040A02060702" pitchFamily="82" charset="0"/>
              </a:rPr>
              <a:t>.</a:t>
            </a:r>
            <a:br>
              <a:rPr lang="en-GB" sz="2000" dirty="0">
                <a:solidFill>
                  <a:schemeClr val="bg1"/>
                </a:solidFill>
                <a:latin typeface="Algerian" panose="04020705040A02060702" pitchFamily="82" charset="0"/>
              </a:rPr>
            </a:br>
            <a:r>
              <a:rPr lang="en-US" sz="2000" dirty="0" err="1">
                <a:solidFill>
                  <a:schemeClr val="bg1"/>
                </a:solidFill>
                <a:latin typeface="Algerian" panose="04020705040A02060702" pitchFamily="82" charset="0"/>
              </a:rPr>
              <a:t>Investitsiya</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siyosati</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doirasida</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investitsiya</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faoliyatini</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xorijiy</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kredit</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liniyalari</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orqali</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moliyalashtirishning</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o‘ziga</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xos</a:t>
            </a:r>
            <a:r>
              <a:rPr lang="en-US" sz="2000" dirty="0">
                <a:solidFill>
                  <a:schemeClr val="bg1"/>
                </a:solidFill>
                <a:latin typeface="Algerian" panose="04020705040A02060702" pitchFamily="82" charset="0"/>
              </a:rPr>
              <a:t> </a:t>
            </a:r>
            <a:r>
              <a:rPr lang="en-US" sz="2000" dirty="0" err="1">
                <a:solidFill>
                  <a:schemeClr val="bg1"/>
                </a:solidFill>
                <a:latin typeface="Algerian" panose="04020705040A02060702" pitchFamily="82" charset="0"/>
              </a:rPr>
              <a:t>xususiyatlari</a:t>
            </a:r>
            <a:br>
              <a:rPr lang="ru-RU" sz="2000" dirty="0">
                <a:solidFill>
                  <a:schemeClr val="bg1"/>
                </a:solidFill>
              </a:rPr>
            </a:br>
            <a:endParaRPr sz="2000" dirty="0">
              <a:solidFill>
                <a:schemeClr val="bg1"/>
              </a:solidFill>
              <a:latin typeface="Algerian" panose="04020705040A02060702" pitchFamily="82" charset="0"/>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6000">
        <p15:prstTrans prst="curtains"/>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22" descr="1.jpg"/>
          <p:cNvPicPr preferRelativeResize="0"/>
          <p:nvPr/>
        </p:nvPicPr>
        <p:blipFill>
          <a:blip r:embed="rId1"/>
          <a:stretch>
            <a:fillRect/>
          </a:stretch>
        </p:blipFill>
        <p:spPr>
          <a:xfrm>
            <a:off x="0" y="0"/>
            <a:ext cx="9144000" cy="5143500"/>
          </a:xfrm>
          <a:prstGeom prst="rect">
            <a:avLst/>
          </a:prstGeom>
          <a:noFill/>
          <a:ln>
            <a:noFill/>
          </a:ln>
        </p:spPr>
      </p:pic>
      <p:sp>
        <p:nvSpPr>
          <p:cNvPr id="173" name="Google Shape;173;p22"/>
          <p:cNvSpPr txBox="1">
            <a:spLocks noGrp="1"/>
          </p:cNvSpPr>
          <p:nvPr>
            <p:ph type="title" idx="4294967295"/>
          </p:nvPr>
        </p:nvSpPr>
        <p:spPr>
          <a:xfrm>
            <a:off x="664650" y="659150"/>
            <a:ext cx="7814700" cy="3825300"/>
          </a:xfrm>
          <a:prstGeom prst="rect">
            <a:avLst/>
          </a:prstGeom>
          <a:solidFill>
            <a:srgbClr val="151B2E">
              <a:alpha val="44230"/>
            </a:srgbClr>
          </a:solidFill>
          <a:ln w="76200" cap="flat" cmpd="thickThin">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pPr lvl="0"/>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O‘zbekiston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mustaqillikning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dastlabki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kunlaridanoq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tashqi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iqtisodiy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faoliyatni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kengaytirib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qancha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xalqaro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moliyaviy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institutlar</a:t>
            </a:r>
            <a:r>
              <a:rPr lang="en-US" dirty="0">
                <a:latin typeface="Times New Roman" panose="02020603050405020304" pitchFamily="18" charset="0"/>
                <a:cs typeface="Times New Roman" panose="02020603050405020304" pitchFamily="18" charset="0"/>
              </a:rPr>
              <a:t> (XMI)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o‘zaro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foydali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aloqalar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o‘rnata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boshladi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Tashqi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iqtisodiy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faoliyatni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erkinlashtirish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kengaytirish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huquqiy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asoslarini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yaratib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qonun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hujjatlari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qabul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qilindi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Ko‘plab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Prezident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Farmonlari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hukumat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qarorlari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ishlab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chiqildi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avvalo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Tashqi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iqtisodiy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faoliyat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to‘g‘risida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Investitsiya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faoliyati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to‘g‘risida</a:t>
            </a:r>
            <a:r>
              <a:rPr lang="en-US" dirty="0">
                <a:latin typeface="Times New Roman" panose="02020603050405020304" pitchFamily="18" charset="0"/>
                <a:cs typeface="Times New Roman" panose="02020603050405020304" pitchFamily="18" charset="0"/>
              </a:rPr>
              <a:t>», «Chet el </a:t>
            </a:r>
            <a:r>
              <a:rPr lang="en-US" dirty="0" err="1">
                <a:latin typeface="Times New Roman" panose="02020603050405020304" pitchFamily="18" charset="0"/>
                <a:cs typeface="Times New Roman" panose="02020603050405020304" pitchFamily="18" charset="0"/>
              </a:rPr>
              <a:t>investitsiyalari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to‘g‘risida</a:t>
            </a:r>
            <a:r>
              <a:rPr lang="en-US" dirty="0">
                <a:latin typeface="Times New Roman" panose="02020603050405020304" pitchFamily="18" charset="0"/>
                <a:cs typeface="Times New Roman" panose="02020603050405020304" pitchFamily="18" charset="0"/>
              </a:rPr>
              <a:t>», «Chet </a:t>
            </a:r>
            <a:r>
              <a:rPr lang="en-US" dirty="0" err="1">
                <a:latin typeface="Times New Roman" panose="02020603050405020304" pitchFamily="18" charset="0"/>
                <a:cs typeface="Times New Roman" panose="02020603050405020304" pitchFamily="18" charset="0"/>
              </a:rPr>
              <a:t>ellik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investorlar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huquqlarining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kafolatlari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himoya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choralari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to‘g‘risida»gi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qonunlar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hamda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boshqa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me‘yoriy-huquqiy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hujjatlar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tashqi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iqtisodiy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aloqalarni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amalga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oshirish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tashqi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iqtisodiy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faoliyat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sohasida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xalqaro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shartnomalar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tuzish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bajarish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shart-sharoitni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yaratishga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imkon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berdi</a:t>
            </a:r>
            <a:r>
              <a:rPr lang="en-US" dirty="0">
                <a:latin typeface="Times New Roman" panose="02020603050405020304" pitchFamily="18" charset="0"/>
                <a:cs typeface="Times New Roman" panose="02020603050405020304" pitchFamily="18" charset="0"/>
              </a:rPr>
              <a:t>. </a:t>
            </a:r>
            <a:endParaRPr sz="3600" b="0" dirty="0">
              <a:latin typeface="Times New Roman" panose="02020603050405020304" pitchFamily="18" charset="0"/>
              <a:cs typeface="Times New Roman" panose="02020603050405020304" pitchFamily="18" charset="0"/>
            </a:endParaRPr>
          </a:p>
        </p:txBody>
      </p:sp>
      <p:sp>
        <p:nvSpPr>
          <p:cNvPr id="174" name="Google Shape;174;p22"/>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dirty="0"/>
          </a:p>
        </p:txBody>
      </p:sp>
    </p:spTree>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173"/>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22" descr="1.jpg"/>
          <p:cNvPicPr preferRelativeResize="0"/>
          <p:nvPr/>
        </p:nvPicPr>
        <p:blipFill>
          <a:blip r:embed="rId1"/>
          <a:stretch>
            <a:fillRect/>
          </a:stretch>
        </p:blipFill>
        <p:spPr>
          <a:xfrm>
            <a:off x="0" y="0"/>
            <a:ext cx="9144000" cy="5143500"/>
          </a:xfrm>
          <a:prstGeom prst="rect">
            <a:avLst/>
          </a:prstGeom>
          <a:noFill/>
          <a:ln>
            <a:noFill/>
          </a:ln>
        </p:spPr>
      </p:pic>
      <p:sp>
        <p:nvSpPr>
          <p:cNvPr id="173" name="Google Shape;173;p22"/>
          <p:cNvSpPr txBox="1">
            <a:spLocks noGrp="1"/>
          </p:cNvSpPr>
          <p:nvPr>
            <p:ph type="title" idx="4294967295"/>
          </p:nvPr>
        </p:nvSpPr>
        <p:spPr>
          <a:xfrm>
            <a:off x="664650" y="659150"/>
            <a:ext cx="7814700" cy="3825300"/>
          </a:xfrm>
          <a:prstGeom prst="rect">
            <a:avLst/>
          </a:prstGeom>
          <a:solidFill>
            <a:srgbClr val="151B2E">
              <a:alpha val="44230"/>
            </a:srgbClr>
          </a:solidFill>
          <a:ln w="76200" cap="flat" cmpd="thickThin">
            <a:solidFill>
              <a:srgbClr val="FFFFFF"/>
            </a:solidFill>
            <a:prstDash val="solid"/>
            <a:miter lim="8000"/>
            <a:headEnd type="none" w="sm" len="sm"/>
            <a:tailEnd type="none" w="sm" len="sm"/>
          </a:ln>
        </p:spPr>
        <p:txBody>
          <a:bodyPr spcFirstLastPara="1" wrap="square" lIns="91425" tIns="91425" rIns="91425" bIns="91425" anchor="ctr" anchorCtr="0">
            <a:noAutofi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ta‘kidlash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joizki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O‘zbekistonning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XMIlar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aloqasi</a:t>
            </a:r>
            <a:r>
              <a:rPr lang="en-US" dirty="0">
                <a:latin typeface="Times New Roman" panose="02020603050405020304" pitchFamily="18" charset="0"/>
                <a:cs typeface="Times New Roman" panose="02020603050405020304" pitchFamily="18" charset="0"/>
              </a:rPr>
              <a:t> ham </a:t>
            </a:r>
            <a:r>
              <a:rPr lang="en-US" dirty="0" err="1">
                <a:latin typeface="Times New Roman" panose="02020603050405020304" pitchFamily="18" charset="0"/>
                <a:cs typeface="Times New Roman" panose="02020603050405020304" pitchFamily="18" charset="0"/>
              </a:rPr>
              <a:t>uzoq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muddatli</a:t>
            </a:r>
            <a:r>
              <a:rPr lang="en-US" dirty="0">
                <a:latin typeface="Times New Roman" panose="02020603050405020304" pitchFamily="18" charset="0"/>
                <a:cs typeface="Times New Roman" panose="02020603050405020304" pitchFamily="18" charset="0"/>
              </a:rPr>
              <a:t>, ham </a:t>
            </a:r>
            <a:r>
              <a:rPr lang="en-US" dirty="0" err="1">
                <a:latin typeface="Times New Roman" panose="02020603050405020304" pitchFamily="18" charset="0"/>
                <a:cs typeface="Times New Roman" panose="02020603050405020304" pitchFamily="18" charset="0"/>
              </a:rPr>
              <a:t>qisqa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muddatli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ahamiyatga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muhim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vazifalarni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qo‘shish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maqsadlaridan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kelib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chiqib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amalga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oshiriladi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Bunda</a:t>
            </a:r>
            <a:r>
              <a:rPr lang="en-US" dirty="0" smtClean="0">
                <a:latin typeface="Times New Roman" panose="02020603050405020304" pitchFamily="18" charset="0"/>
                <a:cs typeface="Times New Roman" panose="02020603050405020304" pitchFamily="18" charset="0"/>
              </a:rPr>
              <a:t>:</a:t>
            </a:r>
            <a:br>
              <a:rPr lang="en-US" dirty="0" smtClean="0">
                <a:latin typeface="Times New Roman" panose="02020603050405020304" pitchFamily="18" charset="0"/>
                <a:cs typeface="Times New Roman" panose="02020603050405020304" pitchFamily="18" charset="0"/>
              </a:rPr>
            </a:br>
            <a:br>
              <a:rPr lang="en-US" dirty="0" smtClean="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birinchidan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O‘zbekistondagi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barcha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xo‘jalik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sub‘yektlarining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tashqi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dunyo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o‘zaro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aloqalari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huquqli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milliy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manfaatlarga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keladigan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shart-sharoitlar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yaratish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xalqaro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valyuta-moliya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savdo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mexanizmlariga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qo‘shilish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nazarda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tutiladi</a:t>
            </a:r>
            <a:r>
              <a:rPr lang="en-US" dirty="0" smtClean="0">
                <a:latin typeface="Times New Roman" panose="02020603050405020304" pitchFamily="18" charset="0"/>
                <a:cs typeface="Times New Roman" panose="02020603050405020304" pitchFamily="18" charset="0"/>
              </a:rPr>
              <a:t>;</a:t>
            </a:r>
            <a:br>
              <a:rPr lang="en-US" dirty="0" smtClean="0">
                <a:latin typeface="Times New Roman" panose="02020603050405020304" pitchFamily="18" charset="0"/>
                <a:cs typeface="Times New Roman" panose="02020603050405020304" pitchFamily="18" charset="0"/>
              </a:rPr>
            </a:br>
            <a:br>
              <a:rPr lang="ru-RU"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ikkinchidan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respublikaning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joriy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muammolarini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etishga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bevosita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ko‘maklashish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mavjud</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xalqaro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tajriba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asosida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moliyaviy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texnikaviy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yordam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maslahat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o‘tkazilayotgan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islohotlarni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qo‘llab-quvvatlash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ko‘zda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tutiladi</a:t>
            </a:r>
            <a:r>
              <a:rPr lang="en-US" dirty="0">
                <a:latin typeface="Times New Roman" panose="02020603050405020304" pitchFamily="18" charset="0"/>
                <a:cs typeface="Times New Roman" panose="02020603050405020304" pitchFamily="18" charset="0"/>
              </a:rPr>
              <a:t>. </a:t>
            </a:r>
            <a:endParaRPr sz="3600" b="0" dirty="0">
              <a:latin typeface="Times New Roman" panose="02020603050405020304" pitchFamily="18" charset="0"/>
              <a:cs typeface="Times New Roman" panose="02020603050405020304" pitchFamily="18" charset="0"/>
            </a:endParaRPr>
          </a:p>
        </p:txBody>
      </p:sp>
      <p:sp>
        <p:nvSpPr>
          <p:cNvPr id="174" name="Google Shape;174;p22"/>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3"/>
          <p:cNvSpPr txBox="1">
            <a:spLocks noGrp="1"/>
          </p:cNvSpPr>
          <p:nvPr>
            <p:ph type="title"/>
          </p:nvPr>
        </p:nvSpPr>
        <p:spPr>
          <a:xfrm>
            <a:off x="1337275" y="785200"/>
            <a:ext cx="6469500" cy="793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sz="3000" dirty="0" smtClean="0">
                <a:latin typeface="Algerian" panose="04020705040A02060702" pitchFamily="82" charset="0"/>
              </a:rPr>
              <a:t>Re’ja:</a:t>
            </a:r>
            <a:endParaRPr sz="3000" dirty="0">
              <a:latin typeface="Algerian" panose="04020705040A02060702" pitchFamily="82" charset="0"/>
            </a:endParaRPr>
          </a:p>
        </p:txBody>
      </p:sp>
      <p:sp>
        <p:nvSpPr>
          <p:cNvPr id="97" name="Google Shape;97;p13"/>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graphicFrame>
        <p:nvGraphicFramePr>
          <p:cNvPr id="5" name="Схема 4"/>
          <p:cNvGraphicFramePr/>
          <p:nvPr/>
        </p:nvGraphicFramePr>
        <p:xfrm>
          <a:off x="548811" y="1819922"/>
          <a:ext cx="8046128" cy="302408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38" name="Google Shape;238;p28"/>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
        <p:nvSpPr>
          <p:cNvPr id="2" name="Прямоугольник 1"/>
          <p:cNvSpPr/>
          <p:nvPr/>
        </p:nvSpPr>
        <p:spPr>
          <a:xfrm>
            <a:off x="368422" y="1126199"/>
            <a:ext cx="8704555" cy="1728678"/>
          </a:xfrm>
          <a:prstGeom prst="rect">
            <a:avLst/>
          </a:prstGeom>
        </p:spPr>
        <p:txBody>
          <a:bodyPr wrap="square">
            <a:spAutoFit/>
          </a:bodyPr>
          <a:lstStyle/>
          <a:p>
            <a:pPr marR="539750" algn="ctr">
              <a:lnSpc>
                <a:spcPct val="150000"/>
              </a:lnSpc>
              <a:spcAft>
                <a:spcPts val="1000"/>
              </a:spcAft>
            </a:pP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YTTB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kredit</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liniyasini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olishning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asosiy</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shartlaridan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biri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bu</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loyihaning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eksportbop</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mahsulotlarni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chiqarishga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qaratilganligidir</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u-RU" sz="11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algn="ct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Kreditlashtirish</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muddati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7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yilgacha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bo‘lib</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undan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2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yili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imtiyozlidir</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Beriladigan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kreditning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minimal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mikdori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100000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dollardan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kam</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bo‘lmagan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maksimal</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miqtsori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5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mln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gacha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bo‘lib</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lekin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loyiha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dastlabki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qiymatining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75%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idan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ko‘p</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mikdorda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kredit</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berilmaydi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Hozirgi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vaktda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kreditning</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minimal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qiymati</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50.000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AQSh</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dollarigacha</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tushirilgan</a:t>
            </a:r>
            <a:r>
              <a:rPr lang="en-US"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endParaRPr lang="ru-RU" dirty="0">
              <a:solidFill>
                <a:schemeClr val="bg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1"/>
          <a:stretch>
            <a:fillRect/>
          </a:stretch>
        </p:blipFill>
        <p:spPr>
          <a:xfrm>
            <a:off x="2037346" y="2911859"/>
            <a:ext cx="5069058" cy="1781008"/>
          </a:xfrm>
          <a:prstGeom prst="rect">
            <a:avLst/>
          </a:prstGeom>
        </p:spPr>
      </p:pic>
    </p:spTree>
  </p:cSld>
  <p:clrMapOvr>
    <a:masterClrMapping/>
  </p:clrMapOvr>
  <p:transition spd="slow">
    <p:wheel spokes="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1449"/>
        <p:cNvGrpSpPr/>
        <p:nvPr/>
      </p:nvGrpSpPr>
      <p:grpSpPr>
        <a:xfrm>
          <a:off x="0" y="0"/>
          <a:ext cx="0" cy="0"/>
          <a:chOff x="0" y="0"/>
          <a:chExt cx="0" cy="0"/>
        </a:xfrm>
      </p:grpSpPr>
      <p:sp>
        <p:nvSpPr>
          <p:cNvPr id="1451" name="Google Shape;1451;p51"/>
          <p:cNvSpPr txBox="1"/>
          <p:nvPr/>
        </p:nvSpPr>
        <p:spPr>
          <a:xfrm>
            <a:off x="11061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GB" sz="4400" b="1" dirty="0" smtClean="0">
                <a:solidFill>
                  <a:srgbClr val="434343"/>
                </a:solidFill>
                <a:latin typeface="Algerian" panose="04020705040A02060702" pitchFamily="82" charset="0"/>
                <a:ea typeface="Montserrat" panose="00000600000000000000"/>
                <a:cs typeface="Montserrat" panose="00000600000000000000"/>
                <a:sym typeface="Montserrat" panose="00000600000000000000"/>
              </a:rPr>
              <a:t>E’TIBORINGIZ UCHUN RAXMAT </a:t>
            </a:r>
            <a:endParaRPr sz="4400" b="1" dirty="0">
              <a:solidFill>
                <a:srgbClr val="434343"/>
              </a:solidFill>
              <a:latin typeface="Algerian" panose="04020705040A02060702" pitchFamily="82" charset="0"/>
              <a:ea typeface="Montserrat" panose="00000600000000000000"/>
              <a:cs typeface="Montserrat" panose="00000600000000000000"/>
              <a:sym typeface="Montserrat" panose="00000600000000000000"/>
            </a:endParaRPr>
          </a:p>
        </p:txBody>
      </p:sp>
      <p:sp>
        <p:nvSpPr>
          <p:cNvPr id="1465" name="Google Shape;1465;p51"/>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5"/>
          <p:cNvSpPr txBox="1">
            <a:spLocks noGrp="1"/>
          </p:cNvSpPr>
          <p:nvPr>
            <p:ph type="ctrTitle"/>
          </p:nvPr>
        </p:nvSpPr>
        <p:spPr>
          <a:xfrm>
            <a:off x="1013375" y="1601445"/>
            <a:ext cx="71172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t>1.</a:t>
            </a:r>
            <a:endParaRPr dirty="0"/>
          </a:p>
          <a:p>
            <a:pPr marL="0" lvl="0" indent="0" algn="ctr" rtl="0">
              <a:spcBef>
                <a:spcPts val="0"/>
              </a:spcBef>
              <a:spcAft>
                <a:spcPts val="0"/>
              </a:spcAft>
              <a:buNone/>
            </a:pPr>
            <a:endParaRPr dirty="0"/>
          </a:p>
        </p:txBody>
      </p:sp>
      <p:sp>
        <p:nvSpPr>
          <p:cNvPr id="112" name="Google Shape;112;p15"/>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
        <p:nvSpPr>
          <p:cNvPr id="6" name="Прямоугольник 5"/>
          <p:cNvSpPr/>
          <p:nvPr/>
        </p:nvSpPr>
        <p:spPr>
          <a:xfrm>
            <a:off x="576924" y="2141716"/>
            <a:ext cx="7989902" cy="584775"/>
          </a:xfrm>
          <a:prstGeom prst="rect">
            <a:avLst/>
          </a:prstGeom>
        </p:spPr>
        <p:txBody>
          <a:bodyPr wrap="square">
            <a:spAutoFit/>
          </a:bodyPr>
          <a:lstStyle/>
          <a:p>
            <a:pPr lvl="0" algn="ctr"/>
            <a:r>
              <a:rPr lang="en-US" sz="1600" dirty="0" err="1">
                <a:solidFill>
                  <a:schemeClr val="bg1"/>
                </a:solidFill>
                <a:latin typeface="Algerian" panose="04020705040A02060702" pitchFamily="82" charset="0"/>
              </a:rPr>
              <a:t>O‘zbekistonning</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investitsion</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siyosati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Investitsiyaning</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iqtisodiy</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mazmuni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va</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uning</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darajasini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belgilovchi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omillar</a:t>
            </a:r>
            <a:endParaRPr lang="ru-RU" sz="1600" dirty="0">
              <a:solidFill>
                <a:schemeClr val="bg1"/>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5" name="Google Shape;105;p14"/>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
        <p:nvSpPr>
          <p:cNvPr id="2" name="Прямоугольник 1"/>
          <p:cNvSpPr/>
          <p:nvPr/>
        </p:nvSpPr>
        <p:spPr>
          <a:xfrm>
            <a:off x="701337" y="471273"/>
            <a:ext cx="7989902" cy="584775"/>
          </a:xfrm>
          <a:prstGeom prst="rect">
            <a:avLst/>
          </a:prstGeom>
        </p:spPr>
        <p:txBody>
          <a:bodyPr wrap="square">
            <a:spAutoFit/>
          </a:bodyPr>
          <a:lstStyle/>
          <a:p>
            <a:pPr lvl="0" algn="ctr"/>
            <a:r>
              <a:rPr lang="en-US" sz="1600" dirty="0" err="1">
                <a:solidFill>
                  <a:schemeClr val="bg1"/>
                </a:solidFill>
                <a:latin typeface="Algerian" panose="04020705040A02060702" pitchFamily="82" charset="0"/>
              </a:rPr>
              <a:t>O‘zbekistonning</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investitsion</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siyosati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Investitsiyaning</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iqtisodiy</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mazmuni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va</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uning</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darajasini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belgilovchi</a:t>
            </a:r>
            <a:r>
              <a:rPr lang="en-US" sz="1600" dirty="0">
                <a:solidFill>
                  <a:schemeClr val="bg1"/>
                </a:solidFill>
                <a:latin typeface="Algerian" panose="04020705040A02060702" pitchFamily="82" charset="0"/>
              </a:rPr>
              <a:t> </a:t>
            </a:r>
            <a:r>
              <a:rPr lang="en-US" sz="1600" dirty="0" err="1">
                <a:solidFill>
                  <a:schemeClr val="bg1"/>
                </a:solidFill>
                <a:latin typeface="Algerian" panose="04020705040A02060702" pitchFamily="82" charset="0"/>
              </a:rPr>
              <a:t>omillar</a:t>
            </a:r>
            <a:endParaRPr lang="ru-RU" sz="1600" dirty="0">
              <a:solidFill>
                <a:schemeClr val="bg1"/>
              </a:solidFill>
            </a:endParaRPr>
          </a:p>
        </p:txBody>
      </p:sp>
      <p:sp>
        <p:nvSpPr>
          <p:cNvPr id="3" name="Прямоугольник 2"/>
          <p:cNvSpPr/>
          <p:nvPr/>
        </p:nvSpPr>
        <p:spPr>
          <a:xfrm>
            <a:off x="217503" y="1056048"/>
            <a:ext cx="3484485" cy="397031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Investitsiyaning</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mazmuni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to‘g‘risida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iqtisodiy</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adabiyotlarda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har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xil</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fikrlarni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uchratish</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mumkin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Jumladan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Sh.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Shodmonov</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boshqalar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Investitsiyalar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asosiy</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aylanma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kapitalni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qayta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tiklash</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ko‘paytirishga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ishlab</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chiqarish</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quvvatlarini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kengaytirishga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qilingan</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sarflarning</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pul</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shaklidagi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ko‘rinishidir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U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pul</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mablag‘lari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bank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kreditlari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aksiya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va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boshqa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qimmatli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qog‘ozlar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ko‘rinishida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amalga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oshiriladi</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deb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tushuncha</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err="1">
                <a:solidFill>
                  <a:schemeClr val="bg1"/>
                </a:solidFill>
                <a:latin typeface="Times New Roman" panose="02020603050405020304" pitchFamily="18" charset="0"/>
                <a:ea typeface="Calibri" panose="020F0502020204030204" pitchFamily="34" charset="0"/>
                <a:cs typeface="Times New Roman" panose="02020603050405020304" pitchFamily="18" charset="0"/>
              </a:rPr>
              <a:t>beradilar</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endParaRPr lang="ru-RU" sz="1800" dirty="0">
              <a:solidFill>
                <a:schemeClr val="bg1"/>
              </a:solidFill>
            </a:endParaRPr>
          </a:p>
        </p:txBody>
      </p:sp>
      <p:pic>
        <p:nvPicPr>
          <p:cNvPr id="4" name="Рисунок 3"/>
          <p:cNvPicPr>
            <a:picLocks noChangeAspect="1"/>
          </p:cNvPicPr>
          <p:nvPr/>
        </p:nvPicPr>
        <p:blipFill>
          <a:blip r:embed="rId1"/>
          <a:stretch>
            <a:fillRect/>
          </a:stretch>
        </p:blipFill>
        <p:spPr>
          <a:xfrm>
            <a:off x="3919616" y="1269112"/>
            <a:ext cx="4251328" cy="30425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barn(inVertical)">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16"/>
          <p:cNvSpPr txBox="1">
            <a:spLocks noGrp="1"/>
          </p:cNvSpPr>
          <p:nvPr>
            <p:ph type="body" idx="1"/>
          </p:nvPr>
        </p:nvSpPr>
        <p:spPr>
          <a:xfrm>
            <a:off x="630315" y="470517"/>
            <a:ext cx="7901126" cy="4136994"/>
          </a:xfrm>
          <a:prstGeom prst="rect">
            <a:avLst/>
          </a:prstGeom>
        </p:spPr>
        <p:txBody>
          <a:bodyPr spcFirstLastPara="1" wrap="square" lIns="91425" tIns="91425" rIns="91425" bIns="91425" anchor="ctr" anchorCtr="0">
            <a:noAutofit/>
          </a:bodyPr>
          <a:lstStyle/>
          <a:p>
            <a:r>
              <a:rPr lang="en-US" sz="2000" dirty="0">
                <a:latin typeface="Times New Roman" panose="02020603050405020304" pitchFamily="18" charset="0"/>
                <a:cs typeface="Times New Roman" panose="02020603050405020304" pitchFamily="18" charset="0"/>
              </a:rPr>
              <a:t> Professor N.H. </a:t>
            </a:r>
            <a:r>
              <a:rPr lang="en-US" sz="2000" dirty="0" err="1">
                <a:latin typeface="Times New Roman" panose="02020603050405020304" pitchFamily="18" charset="0"/>
                <a:cs typeface="Times New Roman" panose="02020603050405020304" pitchFamily="18" charset="0"/>
              </a:rPr>
              <a:t>Haydarov</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Investitsiya</a:t>
            </a:r>
            <a:r>
              <a:rPr lang="en-US" sz="2000" dirty="0">
                <a:latin typeface="Times New Roman" panose="02020603050405020304" pitchFamily="18" charset="0"/>
                <a:cs typeface="Times New Roman" panose="02020603050405020304" pitchFamily="18" charset="0"/>
              </a:rPr>
              <a:t> — </a:t>
            </a:r>
            <a:r>
              <a:rPr lang="en-US" sz="2000" dirty="0" err="1">
                <a:latin typeface="Times New Roman" panose="02020603050405020304" pitchFamily="18" charset="0"/>
                <a:cs typeface="Times New Roman" panose="02020603050405020304" pitchFamily="18" charset="0"/>
              </a:rPr>
              <a:t>bu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mulk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shaklidan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nazar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tadbirkorlik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asosida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faoliyat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ko‘rsatayotgan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jismoniy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yuridik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shaxslar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davlatning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iqtisodiy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ijtimoiy</a:t>
            </a:r>
            <a:r>
              <a:rPr lang="en-US" sz="2000" dirty="0">
                <a:latin typeface="Times New Roman" panose="02020603050405020304" pitchFamily="18" charset="0"/>
                <a:cs typeface="Times New Roman" panose="02020603050405020304" pitchFamily="18" charset="0"/>
              </a:rPr>
              <a:t> samara </a:t>
            </a:r>
            <a:r>
              <a:rPr lang="en-US" sz="2000" dirty="0" err="1">
                <a:latin typeface="Times New Roman" panose="02020603050405020304" pitchFamily="18" charset="0"/>
                <a:cs typeface="Times New Roman" panose="02020603050405020304" pitchFamily="18" charset="0"/>
              </a:rPr>
              <a:t>olish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maqsadida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ixtiyoridagi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moliyaviy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moddiy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intellektual</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boyliklarini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qonun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doirasida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qanday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tadbirkorlik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obyektiga</a:t>
            </a:r>
            <a:r>
              <a:rPr lang="en-US" sz="2000" dirty="0">
                <a:latin typeface="Times New Roman" panose="02020603050405020304" pitchFamily="18" charset="0"/>
                <a:cs typeface="Times New Roman" panose="02020603050405020304" pitchFamily="18" charset="0"/>
              </a:rPr>
              <a:t> sarflashidir»2 deb </a:t>
            </a:r>
            <a:r>
              <a:rPr lang="en-US" sz="2000" dirty="0" err="1">
                <a:latin typeface="Times New Roman" panose="02020603050405020304" pitchFamily="18" charset="0"/>
                <a:cs typeface="Times New Roman" panose="02020603050405020304" pitchFamily="18" charset="0"/>
              </a:rPr>
              <a:t>e’tirof</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etadi</a:t>
            </a:r>
            <a:r>
              <a:rPr lang="en-US" sz="2000"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O‘zbekiston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Respublikasining</a:t>
            </a:r>
            <a:r>
              <a:rPr lang="en-US" sz="2000" dirty="0">
                <a:latin typeface="Times New Roman" panose="02020603050405020304" pitchFamily="18" charset="0"/>
                <a:cs typeface="Times New Roman" panose="02020603050405020304" pitchFamily="18" charset="0"/>
              </a:rPr>
              <a:t> 1998-yil 24-dekabrdagi «</a:t>
            </a:r>
            <a:r>
              <a:rPr lang="en-US" sz="2000" dirty="0" err="1">
                <a:latin typeface="Times New Roman" panose="02020603050405020304" pitchFamily="18" charset="0"/>
                <a:cs typeface="Times New Roman" panose="02020603050405020304" pitchFamily="18" charset="0"/>
              </a:rPr>
              <a:t>Investitsiya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faoliyati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to‘g‘risida»gi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Qonunida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investitsiyalarning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mazmuni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iqtisodiy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boshqa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faoliyat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obyektlariga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kiritiladigan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moddiy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nomoddiy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ne’matlar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hamda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ularga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doir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huquqlar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sifatida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ta’riflanadi</a:t>
            </a:r>
            <a:r>
              <a:rPr lang="en-US" sz="2000" dirty="0">
                <a:latin typeface="Times New Roman" panose="02020603050405020304" pitchFamily="18" charset="0"/>
                <a:cs typeface="Times New Roman" panose="02020603050405020304" pitchFamily="18" charset="0"/>
              </a:rPr>
              <a:t>. </a:t>
            </a:r>
            <a:endParaRPr sz="2000" dirty="0">
              <a:latin typeface="Times New Roman" panose="02020603050405020304" pitchFamily="18" charset="0"/>
              <a:cs typeface="Times New Roman" panose="02020603050405020304" pitchFamily="18" charset="0"/>
            </a:endParaRPr>
          </a:p>
        </p:txBody>
      </p:sp>
      <p:sp>
        <p:nvSpPr>
          <p:cNvPr id="118" name="Google Shape;118;p16"/>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17">
                                            <p:txEl>
                                              <p:pRg st="0" end="0"/>
                                            </p:txEl>
                                          </p:spTgt>
                                        </p:tgtEl>
                                        <p:attrNameLst>
                                          <p:attrName>style.visibility</p:attrName>
                                        </p:attrNameLst>
                                      </p:cBhvr>
                                      <p:to>
                                        <p:strVal val="visible"/>
                                      </p:to>
                                    </p:set>
                                    <p:animEffect transition="in" filter="fade">
                                      <p:cBhvr>
                                        <p:cTn id="7" dur="2000"/>
                                        <p:tgtEl>
                                          <p:spTgt spid="117">
                                            <p:txEl>
                                              <p:pRg st="0" end="0"/>
                                            </p:txEl>
                                          </p:spTgt>
                                        </p:tgtEl>
                                      </p:cBhvr>
                                    </p:animEffect>
                                    <p:anim calcmode="lin" valueType="num">
                                      <p:cBhvr>
                                        <p:cTn id="8" dur="2000" fill="hold"/>
                                        <p:tgtEl>
                                          <p:spTgt spid="117">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11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17">
                                            <p:txEl>
                                              <p:pRg st="1" end="1"/>
                                            </p:txEl>
                                          </p:spTgt>
                                        </p:tgtEl>
                                        <p:attrNameLst>
                                          <p:attrName>style.visibility</p:attrName>
                                        </p:attrNameLst>
                                      </p:cBhvr>
                                      <p:to>
                                        <p:strVal val="visible"/>
                                      </p:to>
                                    </p:set>
                                    <p:animEffect transition="in" filter="fade">
                                      <p:cBhvr>
                                        <p:cTn id="14" dur="2000"/>
                                        <p:tgtEl>
                                          <p:spTgt spid="117">
                                            <p:txEl>
                                              <p:pRg st="1" end="1"/>
                                            </p:txEl>
                                          </p:spTgt>
                                        </p:tgtEl>
                                      </p:cBhvr>
                                    </p:animEffect>
                                    <p:anim calcmode="lin" valueType="num">
                                      <p:cBhvr>
                                        <p:cTn id="15" dur="2000" fill="hold"/>
                                        <p:tgtEl>
                                          <p:spTgt spid="117">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117">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4" name="Google Shape;124;p17"/>
          <p:cNvSpPr txBox="1">
            <a:spLocks noGrp="1"/>
          </p:cNvSpPr>
          <p:nvPr>
            <p:ph type="body" idx="1"/>
          </p:nvPr>
        </p:nvSpPr>
        <p:spPr>
          <a:xfrm>
            <a:off x="208500" y="933149"/>
            <a:ext cx="8726749" cy="3448800"/>
          </a:xfrm>
          <a:prstGeom prst="rect">
            <a:avLst/>
          </a:prstGeom>
        </p:spPr>
        <p:txBody>
          <a:bodyPr spcFirstLastPara="1" wrap="square" lIns="91425" tIns="91425" rIns="91425" bIns="91425" anchor="t" anchorCtr="0">
            <a:noAutofit/>
          </a:bodyPr>
          <a:lstStyle/>
          <a:p>
            <a:pPr marL="114300" indent="0">
              <a:buNone/>
            </a:pPr>
            <a:r>
              <a:rPr lang="en-US"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Investitsiyalarga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sarflar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darajasini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ikki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asosiy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omil</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belgilab</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beradi</a:t>
            </a:r>
            <a:r>
              <a:rPr lang="en-US" sz="2000" i="1" dirty="0">
                <a:latin typeface="Times New Roman" panose="02020603050405020304" pitchFamily="18" charset="0"/>
                <a:cs typeface="Times New Roman" panose="02020603050405020304" pitchFamily="18" charset="0"/>
              </a:rPr>
              <a:t>: </a:t>
            </a:r>
            <a:endParaRPr lang="en-US" sz="2000" i="1" dirty="0" smtClean="0">
              <a:latin typeface="Times New Roman" panose="02020603050405020304" pitchFamily="18" charset="0"/>
              <a:cs typeface="Times New Roman" panose="02020603050405020304" pitchFamily="18" charset="0"/>
            </a:endParaRPr>
          </a:p>
          <a:p>
            <a:pPr marL="114300" indent="0">
              <a:buNone/>
            </a:pPr>
            <a:endParaRPr lang="ru-RU" sz="2000" i="1"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1) </a:t>
            </a:r>
            <a:r>
              <a:rPr lang="en-US" sz="2000" i="1" dirty="0" err="1">
                <a:latin typeface="Times New Roman" panose="02020603050405020304" pitchFamily="18" charset="0"/>
                <a:cs typeface="Times New Roman" panose="02020603050405020304" pitchFamily="18" charset="0"/>
              </a:rPr>
              <a:t>investitsiyalarga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sarflardan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olinadigan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sof</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foyda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me’yori</a:t>
            </a:r>
            <a:r>
              <a:rPr lang="en-US" sz="2000" i="1" dirty="0">
                <a:latin typeface="Times New Roman" panose="02020603050405020304" pitchFamily="18" charset="0"/>
                <a:cs typeface="Times New Roman" panose="02020603050405020304" pitchFamily="18" charset="0"/>
              </a:rPr>
              <a:t>. U </a:t>
            </a:r>
            <a:r>
              <a:rPr lang="en-US" sz="2000" i="1" dirty="0" err="1">
                <a:latin typeface="Times New Roman" panose="02020603050405020304" pitchFamily="18" charset="0"/>
                <a:cs typeface="Times New Roman" panose="02020603050405020304" pitchFamily="18" charset="0"/>
              </a:rPr>
              <a:t>degani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investorlar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ishlab</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chiqarish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vositalarini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ular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foyda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keltirsagina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sotib</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oladi</a:t>
            </a:r>
            <a:r>
              <a:rPr lang="en-US" sz="2000" i="1" dirty="0">
                <a:latin typeface="Times New Roman" panose="02020603050405020304" pitchFamily="18" charset="0"/>
                <a:cs typeface="Times New Roman" panose="02020603050405020304" pitchFamily="18" charset="0"/>
              </a:rPr>
              <a:t>; </a:t>
            </a:r>
            <a:endParaRPr lang="ru-RU" sz="2000" i="1" dirty="0">
              <a:latin typeface="Times New Roman" panose="02020603050405020304" pitchFamily="18" charset="0"/>
              <a:cs typeface="Times New Roman" panose="02020603050405020304" pitchFamily="18" charset="0"/>
            </a:endParaRPr>
          </a:p>
          <a:p>
            <a:r>
              <a:rPr lang="en-US" sz="2000" i="1" dirty="0">
                <a:latin typeface="Times New Roman" panose="02020603050405020304" pitchFamily="18" charset="0"/>
                <a:cs typeface="Times New Roman" panose="02020603050405020304" pitchFamily="18" charset="0"/>
              </a:rPr>
              <a:t>     2) </a:t>
            </a:r>
            <a:r>
              <a:rPr lang="en-US" sz="2000" i="1" dirty="0" err="1">
                <a:latin typeface="Times New Roman" panose="02020603050405020304" pitchFamily="18" charset="0"/>
                <a:cs typeface="Times New Roman" panose="02020603050405020304" pitchFamily="18" charset="0"/>
              </a:rPr>
              <a:t>foiz</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stavkasi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bu</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asosiy</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kapitalni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sotib</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olish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uchun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zarur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bo‘lgan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pul</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miqdori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korxona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kelajakda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olishi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mumkin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bo‘lgan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pul</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miqdori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ya’ni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kutilayotgan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sof</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foyda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me’yorining</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foizdagi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ifodasidir</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Masalan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investitsiyani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amalga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oshirish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qachon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maqsadga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muvofiq</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bo‘ladi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agarda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foiz</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stavkasi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aytaylik</a:t>
            </a:r>
            <a:r>
              <a:rPr lang="en-US" sz="2000" i="1" dirty="0">
                <a:latin typeface="Times New Roman" panose="02020603050405020304" pitchFamily="18" charset="0"/>
                <a:cs typeface="Times New Roman" panose="02020603050405020304" pitchFamily="18" charset="0"/>
              </a:rPr>
              <a:t>, 10 %) </a:t>
            </a:r>
            <a:r>
              <a:rPr lang="en-US" sz="2000" i="1" dirty="0" err="1">
                <a:latin typeface="Times New Roman" panose="02020603050405020304" pitchFamily="18" charset="0"/>
                <a:cs typeface="Times New Roman" panose="02020603050405020304" pitchFamily="18" charset="0"/>
              </a:rPr>
              <a:t>kutilayotgan</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sof</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foyda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normasidan</a:t>
            </a:r>
            <a:r>
              <a:rPr lang="en-US" sz="2000" i="1" dirty="0">
                <a:latin typeface="Times New Roman" panose="02020603050405020304" pitchFamily="18" charset="0"/>
                <a:cs typeface="Times New Roman" panose="02020603050405020304" pitchFamily="18" charset="0"/>
              </a:rPr>
              <a:t> (20 %) </a:t>
            </a:r>
            <a:r>
              <a:rPr lang="en-US" sz="2000" i="1" dirty="0" err="1">
                <a:latin typeface="Times New Roman" panose="02020603050405020304" pitchFamily="18" charset="0"/>
                <a:cs typeface="Times New Roman" panose="02020603050405020304" pitchFamily="18" charset="0"/>
              </a:rPr>
              <a:t>kam</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bo‘lsa</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investitsiyalash</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samarali</a:t>
            </a:r>
            <a:r>
              <a:rPr lang="en-US" sz="2000" i="1" dirty="0">
                <a:latin typeface="Times New Roman" panose="02020603050405020304" pitchFamily="18" charset="0"/>
                <a:cs typeface="Times New Roman" panose="02020603050405020304" pitchFamily="18" charset="0"/>
              </a:rPr>
              <a:t> </a:t>
            </a:r>
            <a:r>
              <a:rPr lang="en-US" sz="2000" i="1" dirty="0" err="1">
                <a:latin typeface="Times New Roman" panose="02020603050405020304" pitchFamily="18" charset="0"/>
                <a:cs typeface="Times New Roman" panose="02020603050405020304" pitchFamily="18" charset="0"/>
              </a:rPr>
              <a:t>hisoblanadi</a:t>
            </a:r>
            <a:r>
              <a:rPr lang="en-US" sz="2000" i="1" dirty="0">
                <a:latin typeface="Times New Roman" panose="02020603050405020304" pitchFamily="18" charset="0"/>
                <a:cs typeface="Times New Roman" panose="02020603050405020304" pitchFamily="18" charset="0"/>
              </a:rPr>
              <a:t>.</a:t>
            </a:r>
            <a:endParaRPr sz="2000" i="1" dirty="0">
              <a:latin typeface="Times New Roman" panose="02020603050405020304" pitchFamily="18" charset="0"/>
              <a:cs typeface="Times New Roman" panose="02020603050405020304" pitchFamily="18" charset="0"/>
            </a:endParaRPr>
          </a:p>
        </p:txBody>
      </p:sp>
      <p:sp>
        <p:nvSpPr>
          <p:cNvPr id="125" name="Google Shape;125;p17"/>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24">
                                            <p:txEl>
                                              <p:pRg st="0" end="0"/>
                                            </p:txEl>
                                          </p:spTgt>
                                        </p:tgtEl>
                                        <p:attrNameLst>
                                          <p:attrName>style.visibility</p:attrName>
                                        </p:attrNameLst>
                                      </p:cBhvr>
                                      <p:to>
                                        <p:strVal val="visible"/>
                                      </p:to>
                                    </p:set>
                                    <p:animEffect transition="in" filter="fade">
                                      <p:cBhvr>
                                        <p:cTn id="7" dur="2000"/>
                                        <p:tgtEl>
                                          <p:spTgt spid="124">
                                            <p:txEl>
                                              <p:pRg st="0" end="0"/>
                                            </p:txEl>
                                          </p:spTgt>
                                        </p:tgtEl>
                                      </p:cBhvr>
                                    </p:animEffect>
                                    <p:anim calcmode="lin" valueType="num">
                                      <p:cBhvr>
                                        <p:cTn id="8" dur="2000" fill="hold"/>
                                        <p:tgtEl>
                                          <p:spTgt spid="124">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12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24">
                                            <p:txEl>
                                              <p:pRg st="2" end="2"/>
                                            </p:txEl>
                                          </p:spTgt>
                                        </p:tgtEl>
                                        <p:attrNameLst>
                                          <p:attrName>style.visibility</p:attrName>
                                        </p:attrNameLst>
                                      </p:cBhvr>
                                      <p:to>
                                        <p:strVal val="visible"/>
                                      </p:to>
                                    </p:set>
                                    <p:animEffect transition="in" filter="fade">
                                      <p:cBhvr>
                                        <p:cTn id="14" dur="2000"/>
                                        <p:tgtEl>
                                          <p:spTgt spid="124">
                                            <p:txEl>
                                              <p:pRg st="2" end="2"/>
                                            </p:txEl>
                                          </p:spTgt>
                                        </p:tgtEl>
                                      </p:cBhvr>
                                    </p:animEffect>
                                    <p:anim calcmode="lin" valueType="num">
                                      <p:cBhvr>
                                        <p:cTn id="15" dur="2000" fill="hold"/>
                                        <p:tgtEl>
                                          <p:spTgt spid="124">
                                            <p:txEl>
                                              <p:pRg st="2" end="2"/>
                                            </p:txEl>
                                          </p:spTgt>
                                        </p:tgtEl>
                                        <p:attrNameLst>
                                          <p:attrName>ppt_w</p:attrName>
                                        </p:attrNameLst>
                                      </p:cBhvr>
                                      <p:tavLst>
                                        <p:tav tm="0" fmla="#ppt_w*sin(2.5*pi*$)">
                                          <p:val>
                                            <p:fltVal val="0"/>
                                          </p:val>
                                        </p:tav>
                                        <p:tav tm="100000">
                                          <p:val>
                                            <p:fltVal val="1"/>
                                          </p:val>
                                        </p:tav>
                                      </p:tavLst>
                                    </p:anim>
                                    <p:anim calcmode="lin" valueType="num">
                                      <p:cBhvr>
                                        <p:cTn id="16" dur="2000" fill="hold"/>
                                        <p:tgtEl>
                                          <p:spTgt spid="124">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124">
                                            <p:txEl>
                                              <p:pRg st="3" end="3"/>
                                            </p:txEl>
                                          </p:spTgt>
                                        </p:tgtEl>
                                        <p:attrNameLst>
                                          <p:attrName>style.visibility</p:attrName>
                                        </p:attrNameLst>
                                      </p:cBhvr>
                                      <p:to>
                                        <p:strVal val="visible"/>
                                      </p:to>
                                    </p:set>
                                    <p:animEffect transition="in" filter="fade">
                                      <p:cBhvr>
                                        <p:cTn id="21" dur="2000"/>
                                        <p:tgtEl>
                                          <p:spTgt spid="124">
                                            <p:txEl>
                                              <p:pRg st="3" end="3"/>
                                            </p:txEl>
                                          </p:spTgt>
                                        </p:tgtEl>
                                      </p:cBhvr>
                                    </p:animEffect>
                                    <p:anim calcmode="lin" valueType="num">
                                      <p:cBhvr>
                                        <p:cTn id="22" dur="2000" fill="hold"/>
                                        <p:tgtEl>
                                          <p:spTgt spid="124">
                                            <p:txEl>
                                              <p:pRg st="3" end="3"/>
                                            </p:txEl>
                                          </p:spTgt>
                                        </p:tgtEl>
                                        <p:attrNameLst>
                                          <p:attrName>ppt_w</p:attrName>
                                        </p:attrNameLst>
                                      </p:cBhvr>
                                      <p:tavLst>
                                        <p:tav tm="0" fmla="#ppt_w*sin(2.5*pi*$)">
                                          <p:val>
                                            <p:fltVal val="0"/>
                                          </p:val>
                                        </p:tav>
                                        <p:tav tm="100000">
                                          <p:val>
                                            <p:fltVal val="1"/>
                                          </p:val>
                                        </p:tav>
                                      </p:tavLst>
                                    </p:anim>
                                    <p:anim calcmode="lin" valueType="num">
                                      <p:cBhvr>
                                        <p:cTn id="23" dur="2000" fill="hold"/>
                                        <p:tgtEl>
                                          <p:spTgt spid="124">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41"/>
          <p:cNvSpPr txBox="1">
            <a:spLocks noGrp="1"/>
          </p:cNvSpPr>
          <p:nvPr>
            <p:ph type="title"/>
          </p:nvPr>
        </p:nvSpPr>
        <p:spPr>
          <a:xfrm>
            <a:off x="274039" y="1273410"/>
            <a:ext cx="8438072" cy="418338"/>
          </a:xfrm>
          <a:prstGeom prst="rect">
            <a:avLst/>
          </a:prstGeom>
        </p:spPr>
        <p:txBody>
          <a:bodyPr spcFirstLastPara="1" wrap="square" lIns="91425" tIns="91425" rIns="91425" bIns="91425" anchor="b" anchorCtr="0">
            <a:noAutofit/>
          </a:bodyPr>
          <a:lstStyle/>
          <a:p>
            <a:r>
              <a:rPr lang="en-US" sz="1400" dirty="0" err="1">
                <a:latin typeface="Times New Roman" panose="02020603050405020304" pitchFamily="18" charset="0"/>
                <a:cs typeface="Times New Roman" panose="02020603050405020304" pitchFamily="18" charset="0"/>
              </a:rPr>
              <a:t>O‘zbekiston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Respublikasining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Investitsiya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faoliyati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to‘g‘risida»gi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Qonunida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investitsiyalar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tayinlangan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obyekti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bo‘yicha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tabaqalashtirilgan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Unga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muvofiq</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investitsiyalar</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quyidagi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turlarga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ajratilgan</a:t>
            </a:r>
            <a:r>
              <a:rPr lang="en-US" sz="1400" dirty="0">
                <a:latin typeface="Times New Roman" panose="02020603050405020304" pitchFamily="18" charset="0"/>
                <a:cs typeface="Times New Roman" panose="02020603050405020304" pitchFamily="18" charset="0"/>
              </a:rPr>
              <a:t>: </a:t>
            </a:r>
            <a:br>
              <a:rPr lang="ru-RU" dirty="0"/>
            </a:br>
            <a:endParaRPr dirty="0"/>
          </a:p>
        </p:txBody>
      </p:sp>
      <p:sp>
        <p:nvSpPr>
          <p:cNvPr id="427" name="Google Shape;427;p41"/>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dirty="0"/>
          </a:p>
        </p:txBody>
      </p:sp>
      <p:sp>
        <p:nvSpPr>
          <p:cNvPr id="428" name="Google Shape;428;p41"/>
          <p:cNvSpPr/>
          <p:nvPr/>
        </p:nvSpPr>
        <p:spPr>
          <a:xfrm>
            <a:off x="286775" y="1363400"/>
            <a:ext cx="4206300" cy="1584600"/>
          </a:xfrm>
          <a:prstGeom prst="rect">
            <a:avLst/>
          </a:prstGeom>
          <a:solidFill>
            <a:srgbClr val="151B2E">
              <a:alpha val="44230"/>
            </a:srgbClr>
          </a:solidFill>
          <a:ln>
            <a:noFill/>
          </a:ln>
        </p:spPr>
        <p:txBody>
          <a:bodyPr spcFirstLastPara="1" wrap="square" lIns="91425" tIns="91425" rIns="1371600" bIns="91425" anchor="t" anchorCtr="0">
            <a:noAutofit/>
          </a:bodyPr>
          <a:lstStyle/>
          <a:p>
            <a:pPr algn="ct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kapital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asosiy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fondlarni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vujudga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keltirish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takror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ishlab</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chiqarishga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shuningdek</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moddiy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ishlab</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chiqarishning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boshqa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shakllarini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rivojlantirishga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qo‘yiladigan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a:t>
            </a:r>
            <a:r>
              <a:rPr lang="en-US" dirty="0">
                <a:solidFill>
                  <a:schemeClr val="bg1"/>
                </a:solidFill>
                <a:latin typeface="Times New Roman" panose="02020603050405020304" pitchFamily="18" charset="0"/>
                <a:cs typeface="Times New Roman" panose="02020603050405020304" pitchFamily="18" charset="0"/>
              </a:rPr>
              <a:t>); </a:t>
            </a:r>
            <a:endParaRPr lang="ru-RU" dirty="0">
              <a:solidFill>
                <a:schemeClr val="bg1"/>
              </a:solidFill>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endParaRPr b="1" dirty="0">
              <a:solidFill>
                <a:schemeClr val="lt1"/>
              </a:solidFill>
              <a:latin typeface="Libre Baskerville" panose="02000000000000000000"/>
              <a:ea typeface="Libre Baskerville" panose="02000000000000000000"/>
              <a:cs typeface="Libre Baskerville" panose="02000000000000000000"/>
              <a:sym typeface="Libre Baskerville" panose="02000000000000000000"/>
            </a:endParaRPr>
          </a:p>
        </p:txBody>
      </p:sp>
      <p:sp>
        <p:nvSpPr>
          <p:cNvPr id="429" name="Google Shape;429;p41"/>
          <p:cNvSpPr/>
          <p:nvPr/>
        </p:nvSpPr>
        <p:spPr>
          <a:xfrm>
            <a:off x="4667075" y="1363400"/>
            <a:ext cx="4206300" cy="1584600"/>
          </a:xfrm>
          <a:prstGeom prst="rect">
            <a:avLst/>
          </a:prstGeom>
          <a:solidFill>
            <a:srgbClr val="151B2E">
              <a:alpha val="44230"/>
            </a:srgbClr>
          </a:solidFill>
          <a:ln>
            <a:noFill/>
          </a:ln>
        </p:spPr>
        <p:txBody>
          <a:bodyPr spcFirstLastPara="1" wrap="square" lIns="1371600" tIns="91425" rIns="91425" bIns="91425" anchor="t" anchorCtr="0">
            <a:noAutofit/>
          </a:bodyPr>
          <a:lstStyle/>
          <a:p>
            <a:pPr lvl="0" algn="r">
              <a:buClr>
                <a:schemeClr val="dk1"/>
              </a:buClr>
              <a:buSzPts val="1100"/>
            </a:pP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innovatsion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texnika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texnologiyalarning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yangi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avlodini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ishlab</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chiqarish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o‘zlashtirishga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qo‘yiladigan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a:t>
            </a:r>
            <a:r>
              <a:rPr lang="en-US" dirty="0">
                <a:solidFill>
                  <a:schemeClr val="bg1"/>
                </a:solidFill>
                <a:latin typeface="Times New Roman" panose="02020603050405020304" pitchFamily="18" charset="0"/>
                <a:cs typeface="Times New Roman" panose="02020603050405020304" pitchFamily="18" charset="0"/>
              </a:rPr>
              <a:t>); </a:t>
            </a:r>
            <a:endParaRPr b="1" dirty="0">
              <a:solidFill>
                <a:schemeClr val="bg1"/>
              </a:solidFill>
              <a:latin typeface="Times New Roman" panose="02020603050405020304" pitchFamily="18" charset="0"/>
              <a:ea typeface="Libre Baskerville" panose="02000000000000000000"/>
              <a:cs typeface="Times New Roman" panose="02020603050405020304" pitchFamily="18" charset="0"/>
              <a:sym typeface="Libre Baskerville" panose="02000000000000000000"/>
            </a:endParaRPr>
          </a:p>
        </p:txBody>
      </p:sp>
      <p:sp>
        <p:nvSpPr>
          <p:cNvPr id="430" name="Google Shape;430;p41"/>
          <p:cNvSpPr/>
          <p:nvPr/>
        </p:nvSpPr>
        <p:spPr>
          <a:xfrm>
            <a:off x="286775" y="3121900"/>
            <a:ext cx="4206046" cy="1584600"/>
          </a:xfrm>
          <a:prstGeom prst="rect">
            <a:avLst/>
          </a:prstGeom>
          <a:solidFill>
            <a:srgbClr val="151B2E">
              <a:alpha val="44230"/>
            </a:srgbClr>
          </a:solidFill>
          <a:ln>
            <a:noFill/>
          </a:ln>
        </p:spPr>
        <p:txBody>
          <a:bodyPr spcFirstLastPara="1" wrap="square" lIns="91425" tIns="91425" rIns="1371600" bIns="91425" anchor="b" anchorCtr="0">
            <a:noAutofit/>
          </a:bodyPr>
          <a:lstStyle/>
          <a:p>
            <a:pPr marL="0" lvl="0" indent="0" algn="ctr" rtl="0">
              <a:spcBef>
                <a:spcPts val="0"/>
              </a:spcBef>
              <a:spcAft>
                <a:spcPts val="0"/>
              </a:spcAft>
              <a:buClr>
                <a:schemeClr val="dk1"/>
              </a:buClr>
              <a:buSzPts val="1100"/>
              <a:buFont typeface="Arial" panose="020B0604020202020204"/>
              <a:buNone/>
            </a:pPr>
            <a:endParaRPr sz="1100" b="1" dirty="0">
              <a:solidFill>
                <a:schemeClr val="bg1"/>
              </a:solidFill>
              <a:latin typeface="Times New Roman" panose="02020603050405020304" pitchFamily="18" charset="0"/>
              <a:ea typeface="Libre Baskerville" panose="02000000000000000000"/>
              <a:cs typeface="Times New Roman" panose="02020603050405020304" pitchFamily="18" charset="0"/>
              <a:sym typeface="Libre Baskerville" panose="02000000000000000000"/>
            </a:endParaRPr>
          </a:p>
          <a:p>
            <a:pPr lvl="0" algn="ctr">
              <a:spcBef>
                <a:spcPts val="600"/>
              </a:spcBef>
              <a:buClr>
                <a:schemeClr val="dk1"/>
              </a:buClr>
              <a:buSzPts val="1100"/>
            </a:pPr>
            <a:r>
              <a:rPr lang="en-US" sz="1100" dirty="0">
                <a:solidFill>
                  <a:schemeClr val="bg1"/>
                </a:solidFill>
                <a:latin typeface="Times New Roman" panose="02020603050405020304" pitchFamily="18" charset="0"/>
                <a:cs typeface="Times New Roman" panose="02020603050405020304" pitchFamily="18" charset="0"/>
              </a:rPr>
              <a:t> • </a:t>
            </a:r>
            <a:r>
              <a:rPr lang="en-US" sz="1100" dirty="0" err="1">
                <a:solidFill>
                  <a:schemeClr val="bg1"/>
                </a:solidFill>
                <a:latin typeface="Times New Roman" panose="02020603050405020304" pitchFamily="18" charset="0"/>
                <a:cs typeface="Times New Roman" panose="02020603050405020304" pitchFamily="18" charset="0"/>
              </a:rPr>
              <a:t>ijtimoiy</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investitsiyalar</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inson</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salohiyatini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malakasi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va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ishlab</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chiqarish</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tajribasini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oshirishga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shuningdek</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nomoddiy</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ne’matlarning</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boshqa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shakllarini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rivojlantirishga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qo‘yiladigan</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investitsiyalar</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Investitsiyalash</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kim</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tomonidan</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amalga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oshirilganligi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nuqtayi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nazaridan</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ikki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turga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ya’ni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ichki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va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tashqi</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investitsiyalarga</a:t>
            </a:r>
            <a:r>
              <a:rPr lang="en-US" sz="1100" dirty="0">
                <a:solidFill>
                  <a:schemeClr val="bg1"/>
                </a:solidFill>
                <a:latin typeface="Times New Roman" panose="02020603050405020304" pitchFamily="18" charset="0"/>
                <a:cs typeface="Times New Roman" panose="02020603050405020304" pitchFamily="18" charset="0"/>
              </a:rPr>
              <a:t> </a:t>
            </a:r>
            <a:r>
              <a:rPr lang="en-US" sz="1100" dirty="0" err="1">
                <a:solidFill>
                  <a:schemeClr val="bg1"/>
                </a:solidFill>
                <a:latin typeface="Times New Roman" panose="02020603050405020304" pitchFamily="18" charset="0"/>
                <a:cs typeface="Times New Roman" panose="02020603050405020304" pitchFamily="18" charset="0"/>
              </a:rPr>
              <a:t>bo‘linadi</a:t>
            </a:r>
            <a:r>
              <a:rPr lang="en-US" sz="1100" dirty="0">
                <a:solidFill>
                  <a:schemeClr val="bg1"/>
                </a:solidFill>
                <a:latin typeface="Times New Roman" panose="02020603050405020304" pitchFamily="18" charset="0"/>
                <a:cs typeface="Times New Roman" panose="02020603050405020304" pitchFamily="18" charset="0"/>
              </a:rPr>
              <a:t>: </a:t>
            </a:r>
            <a:endParaRPr sz="1100" dirty="0">
              <a:solidFill>
                <a:schemeClr val="bg1"/>
              </a:solidFill>
              <a:latin typeface="Times New Roman" panose="02020603050405020304" pitchFamily="18" charset="0"/>
              <a:ea typeface="Libre Baskerville" panose="02000000000000000000"/>
              <a:cs typeface="Times New Roman" panose="02020603050405020304" pitchFamily="18" charset="0"/>
              <a:sym typeface="Libre Baskerville" panose="02000000000000000000"/>
            </a:endParaRPr>
          </a:p>
        </p:txBody>
      </p:sp>
      <p:sp>
        <p:nvSpPr>
          <p:cNvPr id="431" name="Google Shape;431;p41"/>
          <p:cNvSpPr/>
          <p:nvPr/>
        </p:nvSpPr>
        <p:spPr>
          <a:xfrm>
            <a:off x="4667075" y="3121900"/>
            <a:ext cx="4206300" cy="1584600"/>
          </a:xfrm>
          <a:prstGeom prst="rect">
            <a:avLst/>
          </a:prstGeom>
          <a:solidFill>
            <a:srgbClr val="151B2E">
              <a:alpha val="44230"/>
            </a:srgbClr>
          </a:solidFill>
          <a:ln>
            <a:noFill/>
          </a:ln>
        </p:spPr>
        <p:txBody>
          <a:bodyPr spcFirstLastPara="1" wrap="square" lIns="1371600" tIns="91425" rIns="91425" bIns="91425" anchor="b" anchorCtr="0">
            <a:noAutofit/>
          </a:bodyPr>
          <a:lstStyle/>
          <a:p>
            <a:pPr lvl="0" algn="r">
              <a:buClr>
                <a:schemeClr val="dk1"/>
              </a:buClr>
              <a:buSzPts val="1100"/>
            </a:pP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ichki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a:t>
            </a: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bu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mazkur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davlat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hududida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ichki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investorlar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tomonidan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yo‘naltiriladigan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investitsiyalardir</a:t>
            </a:r>
            <a:r>
              <a:rPr lang="en-US" dirty="0"/>
              <a:t>; </a:t>
            </a:r>
            <a:endParaRPr dirty="0">
              <a:solidFill>
                <a:schemeClr val="lt1"/>
              </a:solidFill>
              <a:latin typeface="Libre Baskerville" panose="02000000000000000000"/>
              <a:ea typeface="Libre Baskerville" panose="02000000000000000000"/>
              <a:cs typeface="Libre Baskerville" panose="02000000000000000000"/>
              <a:sym typeface="Libre Baskerville" panose="02000000000000000000"/>
            </a:endParaRPr>
          </a:p>
        </p:txBody>
      </p:sp>
      <p:sp>
        <p:nvSpPr>
          <p:cNvPr id="432" name="Google Shape;432;p41"/>
          <p:cNvSpPr/>
          <p:nvPr/>
        </p:nvSpPr>
        <p:spPr>
          <a:xfrm>
            <a:off x="3285625" y="1738389"/>
            <a:ext cx="2417100" cy="2417100"/>
          </a:xfrm>
          <a:prstGeom prst="pie">
            <a:avLst>
              <a:gd name="adj1" fmla="val 10788866"/>
              <a:gd name="adj2" fmla="val 162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3" name="Google Shape;433;p41"/>
          <p:cNvSpPr/>
          <p:nvPr/>
        </p:nvSpPr>
        <p:spPr>
          <a:xfrm rot="5400000">
            <a:off x="3459879" y="1738389"/>
            <a:ext cx="2417100" cy="2417100"/>
          </a:xfrm>
          <a:prstGeom prst="pie">
            <a:avLst>
              <a:gd name="adj1" fmla="val 10788866"/>
              <a:gd name="adj2" fmla="val 162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4" name="Google Shape;434;p41"/>
          <p:cNvSpPr/>
          <p:nvPr/>
        </p:nvSpPr>
        <p:spPr>
          <a:xfrm rot="10800000">
            <a:off x="3459879" y="1914006"/>
            <a:ext cx="2417100" cy="2417100"/>
          </a:xfrm>
          <a:prstGeom prst="pie">
            <a:avLst>
              <a:gd name="adj1" fmla="val 10788866"/>
              <a:gd name="adj2" fmla="val 162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5" name="Google Shape;435;p41"/>
          <p:cNvSpPr/>
          <p:nvPr/>
        </p:nvSpPr>
        <p:spPr>
          <a:xfrm rot="-5400000">
            <a:off x="3285625" y="1914006"/>
            <a:ext cx="2417100" cy="2417100"/>
          </a:xfrm>
          <a:prstGeom prst="pie">
            <a:avLst>
              <a:gd name="adj1" fmla="val 10788866"/>
              <a:gd name="adj2" fmla="val 162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6" name="Google Shape;436;p41"/>
          <p:cNvSpPr/>
          <p:nvPr/>
        </p:nvSpPr>
        <p:spPr>
          <a:xfrm>
            <a:off x="3842100" y="2242577"/>
            <a:ext cx="299542" cy="449613"/>
          </a:xfrm>
          <a:prstGeom prst="rect">
            <a:avLst/>
          </a:prstGeom>
        </p:spPr>
        <p:txBody>
          <a:bodyPr>
            <a:prstTxWarp prst="textPlain">
              <a:avLst/>
            </a:prstTxWarp>
          </a:bodyPr>
          <a:lstStyle/>
          <a:p>
            <a:pPr lvl="0" algn="ctr"/>
            <a:r>
              <a:rPr lang="en-US" b="1" dirty="0">
                <a:solidFill>
                  <a:schemeClr val="lt1"/>
                </a:solidFill>
                <a:latin typeface="Cinzel"/>
              </a:rPr>
              <a:t>1</a:t>
            </a:r>
            <a:endParaRPr b="1" i="0" dirty="0">
              <a:ln>
                <a:noFill/>
              </a:ln>
              <a:solidFill>
                <a:schemeClr val="lt1"/>
              </a:solidFill>
              <a:latin typeface="Cinzel"/>
            </a:endParaRPr>
          </a:p>
        </p:txBody>
      </p:sp>
      <p:sp>
        <p:nvSpPr>
          <p:cNvPr id="437" name="Google Shape;437;p41"/>
          <p:cNvSpPr/>
          <p:nvPr/>
        </p:nvSpPr>
        <p:spPr>
          <a:xfrm>
            <a:off x="4857720" y="2250297"/>
            <a:ext cx="637994" cy="453318"/>
          </a:xfrm>
          <a:prstGeom prst="rect">
            <a:avLst/>
          </a:prstGeom>
        </p:spPr>
        <p:txBody>
          <a:bodyPr>
            <a:prstTxWarp prst="textPlain">
              <a:avLst/>
            </a:prstTxWarp>
          </a:bodyPr>
          <a:lstStyle/>
          <a:p>
            <a:pPr lvl="0" algn="ctr"/>
            <a:r>
              <a:rPr lang="en-US" b="1" dirty="0">
                <a:solidFill>
                  <a:schemeClr val="lt1"/>
                </a:solidFill>
                <a:latin typeface="Cinzel"/>
              </a:rPr>
              <a:t>2</a:t>
            </a:r>
            <a:endParaRPr b="1" i="0" dirty="0">
              <a:ln>
                <a:noFill/>
              </a:ln>
              <a:solidFill>
                <a:schemeClr val="lt1"/>
              </a:solidFill>
              <a:latin typeface="Cinzel"/>
            </a:endParaRPr>
          </a:p>
        </p:txBody>
      </p:sp>
      <p:sp>
        <p:nvSpPr>
          <p:cNvPr id="438" name="Google Shape;438;p41"/>
          <p:cNvSpPr/>
          <p:nvPr/>
        </p:nvSpPr>
        <p:spPr>
          <a:xfrm>
            <a:off x="3807513" y="3348952"/>
            <a:ext cx="486061" cy="449613"/>
          </a:xfrm>
          <a:prstGeom prst="rect">
            <a:avLst/>
          </a:prstGeom>
        </p:spPr>
        <p:txBody>
          <a:bodyPr>
            <a:prstTxWarp prst="textPlain">
              <a:avLst/>
            </a:prstTxWarp>
          </a:bodyPr>
          <a:lstStyle/>
          <a:p>
            <a:pPr lvl="0" algn="ctr"/>
            <a:r>
              <a:rPr lang="en-US" b="1" dirty="0">
                <a:solidFill>
                  <a:schemeClr val="lt1"/>
                </a:solidFill>
                <a:latin typeface="Cinzel"/>
              </a:rPr>
              <a:t>3</a:t>
            </a:r>
            <a:endParaRPr b="1" i="0" dirty="0">
              <a:ln>
                <a:noFill/>
              </a:ln>
              <a:solidFill>
                <a:schemeClr val="lt1"/>
              </a:solidFill>
              <a:latin typeface="Cinzel"/>
            </a:endParaRPr>
          </a:p>
        </p:txBody>
      </p:sp>
      <p:sp>
        <p:nvSpPr>
          <p:cNvPr id="439" name="Google Shape;439;p41"/>
          <p:cNvSpPr/>
          <p:nvPr/>
        </p:nvSpPr>
        <p:spPr>
          <a:xfrm>
            <a:off x="4971979" y="3356672"/>
            <a:ext cx="395272" cy="444054"/>
          </a:xfrm>
          <a:prstGeom prst="rect">
            <a:avLst/>
          </a:prstGeom>
        </p:spPr>
        <p:txBody>
          <a:bodyPr>
            <a:prstTxWarp prst="textPlain">
              <a:avLst/>
            </a:prstTxWarp>
          </a:bodyPr>
          <a:lstStyle/>
          <a:p>
            <a:pPr lvl="0" algn="ctr"/>
            <a:r>
              <a:rPr lang="en-US" b="1" dirty="0">
                <a:solidFill>
                  <a:schemeClr val="lt1"/>
                </a:solidFill>
                <a:latin typeface="Cinzel"/>
              </a:rPr>
              <a:t>4</a:t>
            </a:r>
            <a:endParaRPr b="1" i="0" dirty="0">
              <a:ln>
                <a:noFill/>
              </a:ln>
              <a:solidFill>
                <a:schemeClr val="lt1"/>
              </a:solidFill>
              <a:latin typeface="Cinzel"/>
            </a:endParaRPr>
          </a:p>
        </p:txBody>
      </p:sp>
    </p:spTree>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28"/>
                                        </p:tgtEl>
                                        <p:attrNameLst>
                                          <p:attrName>style.visibility</p:attrName>
                                        </p:attrNameLst>
                                      </p:cBhvr>
                                      <p:to>
                                        <p:strVal val="visible"/>
                                      </p:to>
                                    </p:set>
                                    <p:anim calcmode="lin" valueType="num">
                                      <p:cBhvr>
                                        <p:cTn id="7" dur="1000" fill="hold"/>
                                        <p:tgtEl>
                                          <p:spTgt spid="428"/>
                                        </p:tgtEl>
                                        <p:attrNameLst>
                                          <p:attrName>ppt_w</p:attrName>
                                        </p:attrNameLst>
                                      </p:cBhvr>
                                      <p:tavLst>
                                        <p:tav tm="0">
                                          <p:val>
                                            <p:fltVal val="0"/>
                                          </p:val>
                                        </p:tav>
                                        <p:tav tm="100000">
                                          <p:val>
                                            <p:strVal val="#ppt_w"/>
                                          </p:val>
                                        </p:tav>
                                      </p:tavLst>
                                    </p:anim>
                                    <p:anim calcmode="lin" valueType="num">
                                      <p:cBhvr>
                                        <p:cTn id="8" dur="1000" fill="hold"/>
                                        <p:tgtEl>
                                          <p:spTgt spid="428"/>
                                        </p:tgtEl>
                                        <p:attrNameLst>
                                          <p:attrName>ppt_h</p:attrName>
                                        </p:attrNameLst>
                                      </p:cBhvr>
                                      <p:tavLst>
                                        <p:tav tm="0">
                                          <p:val>
                                            <p:fltVal val="0"/>
                                          </p:val>
                                        </p:tav>
                                        <p:tav tm="100000">
                                          <p:val>
                                            <p:strVal val="#ppt_h"/>
                                          </p:val>
                                        </p:tav>
                                      </p:tavLst>
                                    </p:anim>
                                    <p:anim calcmode="lin" valueType="num">
                                      <p:cBhvr>
                                        <p:cTn id="9" dur="1000" fill="hold"/>
                                        <p:tgtEl>
                                          <p:spTgt spid="428"/>
                                        </p:tgtEl>
                                        <p:attrNameLst>
                                          <p:attrName>style.rotation</p:attrName>
                                        </p:attrNameLst>
                                      </p:cBhvr>
                                      <p:tavLst>
                                        <p:tav tm="0">
                                          <p:val>
                                            <p:fltVal val="90"/>
                                          </p:val>
                                        </p:tav>
                                        <p:tav tm="100000">
                                          <p:val>
                                            <p:fltVal val="0"/>
                                          </p:val>
                                        </p:tav>
                                      </p:tavLst>
                                    </p:anim>
                                    <p:animEffect transition="in" filter="fade">
                                      <p:cBhvr>
                                        <p:cTn id="10" dur="1000"/>
                                        <p:tgtEl>
                                          <p:spTgt spid="42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29"/>
                                        </p:tgtEl>
                                        <p:attrNameLst>
                                          <p:attrName>style.visibility</p:attrName>
                                        </p:attrNameLst>
                                      </p:cBhvr>
                                      <p:to>
                                        <p:strVal val="visible"/>
                                      </p:to>
                                    </p:set>
                                    <p:anim calcmode="lin" valueType="num">
                                      <p:cBhvr>
                                        <p:cTn id="15" dur="1000" fill="hold"/>
                                        <p:tgtEl>
                                          <p:spTgt spid="429"/>
                                        </p:tgtEl>
                                        <p:attrNameLst>
                                          <p:attrName>ppt_w</p:attrName>
                                        </p:attrNameLst>
                                      </p:cBhvr>
                                      <p:tavLst>
                                        <p:tav tm="0">
                                          <p:val>
                                            <p:fltVal val="0"/>
                                          </p:val>
                                        </p:tav>
                                        <p:tav tm="100000">
                                          <p:val>
                                            <p:strVal val="#ppt_w"/>
                                          </p:val>
                                        </p:tav>
                                      </p:tavLst>
                                    </p:anim>
                                    <p:anim calcmode="lin" valueType="num">
                                      <p:cBhvr>
                                        <p:cTn id="16" dur="1000" fill="hold"/>
                                        <p:tgtEl>
                                          <p:spTgt spid="429"/>
                                        </p:tgtEl>
                                        <p:attrNameLst>
                                          <p:attrName>ppt_h</p:attrName>
                                        </p:attrNameLst>
                                      </p:cBhvr>
                                      <p:tavLst>
                                        <p:tav tm="0">
                                          <p:val>
                                            <p:fltVal val="0"/>
                                          </p:val>
                                        </p:tav>
                                        <p:tav tm="100000">
                                          <p:val>
                                            <p:strVal val="#ppt_h"/>
                                          </p:val>
                                        </p:tav>
                                      </p:tavLst>
                                    </p:anim>
                                    <p:anim calcmode="lin" valueType="num">
                                      <p:cBhvr>
                                        <p:cTn id="17" dur="1000" fill="hold"/>
                                        <p:tgtEl>
                                          <p:spTgt spid="429"/>
                                        </p:tgtEl>
                                        <p:attrNameLst>
                                          <p:attrName>style.rotation</p:attrName>
                                        </p:attrNameLst>
                                      </p:cBhvr>
                                      <p:tavLst>
                                        <p:tav tm="0">
                                          <p:val>
                                            <p:fltVal val="90"/>
                                          </p:val>
                                        </p:tav>
                                        <p:tav tm="100000">
                                          <p:val>
                                            <p:fltVal val="0"/>
                                          </p:val>
                                        </p:tav>
                                      </p:tavLst>
                                    </p:anim>
                                    <p:animEffect transition="in" filter="fade">
                                      <p:cBhvr>
                                        <p:cTn id="18" dur="1000"/>
                                        <p:tgtEl>
                                          <p:spTgt spid="42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30"/>
                                        </p:tgtEl>
                                        <p:attrNameLst>
                                          <p:attrName>style.visibility</p:attrName>
                                        </p:attrNameLst>
                                      </p:cBhvr>
                                      <p:to>
                                        <p:strVal val="visible"/>
                                      </p:to>
                                    </p:set>
                                    <p:anim calcmode="lin" valueType="num">
                                      <p:cBhvr>
                                        <p:cTn id="23" dur="1000" fill="hold"/>
                                        <p:tgtEl>
                                          <p:spTgt spid="430"/>
                                        </p:tgtEl>
                                        <p:attrNameLst>
                                          <p:attrName>ppt_w</p:attrName>
                                        </p:attrNameLst>
                                      </p:cBhvr>
                                      <p:tavLst>
                                        <p:tav tm="0">
                                          <p:val>
                                            <p:fltVal val="0"/>
                                          </p:val>
                                        </p:tav>
                                        <p:tav tm="100000">
                                          <p:val>
                                            <p:strVal val="#ppt_w"/>
                                          </p:val>
                                        </p:tav>
                                      </p:tavLst>
                                    </p:anim>
                                    <p:anim calcmode="lin" valueType="num">
                                      <p:cBhvr>
                                        <p:cTn id="24" dur="1000" fill="hold"/>
                                        <p:tgtEl>
                                          <p:spTgt spid="430"/>
                                        </p:tgtEl>
                                        <p:attrNameLst>
                                          <p:attrName>ppt_h</p:attrName>
                                        </p:attrNameLst>
                                      </p:cBhvr>
                                      <p:tavLst>
                                        <p:tav tm="0">
                                          <p:val>
                                            <p:fltVal val="0"/>
                                          </p:val>
                                        </p:tav>
                                        <p:tav tm="100000">
                                          <p:val>
                                            <p:strVal val="#ppt_h"/>
                                          </p:val>
                                        </p:tav>
                                      </p:tavLst>
                                    </p:anim>
                                    <p:anim calcmode="lin" valueType="num">
                                      <p:cBhvr>
                                        <p:cTn id="25" dur="1000" fill="hold"/>
                                        <p:tgtEl>
                                          <p:spTgt spid="430"/>
                                        </p:tgtEl>
                                        <p:attrNameLst>
                                          <p:attrName>style.rotation</p:attrName>
                                        </p:attrNameLst>
                                      </p:cBhvr>
                                      <p:tavLst>
                                        <p:tav tm="0">
                                          <p:val>
                                            <p:fltVal val="90"/>
                                          </p:val>
                                        </p:tav>
                                        <p:tav tm="100000">
                                          <p:val>
                                            <p:fltVal val="0"/>
                                          </p:val>
                                        </p:tav>
                                      </p:tavLst>
                                    </p:anim>
                                    <p:animEffect transition="in" filter="fade">
                                      <p:cBhvr>
                                        <p:cTn id="26" dur="1000"/>
                                        <p:tgtEl>
                                          <p:spTgt spid="43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431"/>
                                        </p:tgtEl>
                                        <p:attrNameLst>
                                          <p:attrName>style.visibility</p:attrName>
                                        </p:attrNameLst>
                                      </p:cBhvr>
                                      <p:to>
                                        <p:strVal val="visible"/>
                                      </p:to>
                                    </p:set>
                                    <p:anim calcmode="lin" valueType="num">
                                      <p:cBhvr>
                                        <p:cTn id="31" dur="1000" fill="hold"/>
                                        <p:tgtEl>
                                          <p:spTgt spid="431"/>
                                        </p:tgtEl>
                                        <p:attrNameLst>
                                          <p:attrName>ppt_w</p:attrName>
                                        </p:attrNameLst>
                                      </p:cBhvr>
                                      <p:tavLst>
                                        <p:tav tm="0">
                                          <p:val>
                                            <p:fltVal val="0"/>
                                          </p:val>
                                        </p:tav>
                                        <p:tav tm="100000">
                                          <p:val>
                                            <p:strVal val="#ppt_w"/>
                                          </p:val>
                                        </p:tav>
                                      </p:tavLst>
                                    </p:anim>
                                    <p:anim calcmode="lin" valueType="num">
                                      <p:cBhvr>
                                        <p:cTn id="32" dur="1000" fill="hold"/>
                                        <p:tgtEl>
                                          <p:spTgt spid="431"/>
                                        </p:tgtEl>
                                        <p:attrNameLst>
                                          <p:attrName>ppt_h</p:attrName>
                                        </p:attrNameLst>
                                      </p:cBhvr>
                                      <p:tavLst>
                                        <p:tav tm="0">
                                          <p:val>
                                            <p:fltVal val="0"/>
                                          </p:val>
                                        </p:tav>
                                        <p:tav tm="100000">
                                          <p:val>
                                            <p:strVal val="#ppt_h"/>
                                          </p:val>
                                        </p:tav>
                                      </p:tavLst>
                                    </p:anim>
                                    <p:anim calcmode="lin" valueType="num">
                                      <p:cBhvr>
                                        <p:cTn id="33" dur="1000" fill="hold"/>
                                        <p:tgtEl>
                                          <p:spTgt spid="431"/>
                                        </p:tgtEl>
                                        <p:attrNameLst>
                                          <p:attrName>style.rotation</p:attrName>
                                        </p:attrNameLst>
                                      </p:cBhvr>
                                      <p:tavLst>
                                        <p:tav tm="0">
                                          <p:val>
                                            <p:fltVal val="90"/>
                                          </p:val>
                                        </p:tav>
                                        <p:tav tm="100000">
                                          <p:val>
                                            <p:fltVal val="0"/>
                                          </p:val>
                                        </p:tav>
                                      </p:tavLst>
                                    </p:anim>
                                    <p:animEffect transition="in" filter="fade">
                                      <p:cBhvr>
                                        <p:cTn id="34" dur="1000"/>
                                        <p:tgtEl>
                                          <p:spTgt spid="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8" grpId="0" animBg="1"/>
      <p:bldP spid="429" grpId="0" animBg="1"/>
      <p:bldP spid="430" grpId="0" animBg="1"/>
      <p:bldP spid="43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7" name="Google Shape;427;p41"/>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dirty="0"/>
          </a:p>
        </p:txBody>
      </p:sp>
      <p:sp>
        <p:nvSpPr>
          <p:cNvPr id="428" name="Google Shape;428;p41"/>
          <p:cNvSpPr/>
          <p:nvPr/>
        </p:nvSpPr>
        <p:spPr>
          <a:xfrm>
            <a:off x="286775" y="1363400"/>
            <a:ext cx="4206300" cy="1584600"/>
          </a:xfrm>
          <a:prstGeom prst="rect">
            <a:avLst/>
          </a:prstGeom>
          <a:solidFill>
            <a:srgbClr val="151B2E">
              <a:alpha val="44230"/>
            </a:srgbClr>
          </a:solidFill>
          <a:ln>
            <a:noFill/>
          </a:ln>
        </p:spPr>
        <p:txBody>
          <a:bodyPr spcFirstLastPara="1" wrap="square" lIns="91425" tIns="91425" rIns="1371600" bIns="91425" anchor="t" anchorCtr="0">
            <a:noAutofit/>
          </a:bodyPr>
          <a:lstStyle/>
          <a:p>
            <a:pPr lvl="0"/>
            <a:r>
              <a:rPr lang="en-US" dirty="0"/>
              <a:t> </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tashqi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investitsiyalar</a:t>
            </a:r>
            <a:r>
              <a:rPr lang="en-US" sz="1200" dirty="0">
                <a:solidFill>
                  <a:schemeClr val="bg1"/>
                </a:solidFill>
                <a:latin typeface="Times New Roman" panose="02020603050405020304" pitchFamily="18" charset="0"/>
                <a:cs typeface="Times New Roman" panose="02020603050405020304" pitchFamily="18" charset="0"/>
              </a:rPr>
              <a:t> — </a:t>
            </a:r>
            <a:r>
              <a:rPr lang="en-US" sz="1200" dirty="0" err="1">
                <a:solidFill>
                  <a:schemeClr val="bg1"/>
                </a:solidFill>
                <a:latin typeface="Times New Roman" panose="02020603050405020304" pitchFamily="18" charset="0"/>
                <a:cs typeface="Times New Roman" panose="02020603050405020304" pitchFamily="18" charset="0"/>
              </a:rPr>
              <a:t>bu</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xorijiy</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investorlar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tomonidan</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yo‘naltiriladigan</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investitsiyalar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bo‘lib</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chet</a:t>
            </a:r>
            <a:r>
              <a:rPr lang="en-US" sz="1200" dirty="0">
                <a:solidFill>
                  <a:schemeClr val="bg1"/>
                </a:solidFill>
                <a:latin typeface="Times New Roman" panose="02020603050405020304" pitchFamily="18" charset="0"/>
                <a:cs typeface="Times New Roman" panose="02020603050405020304" pitchFamily="18" charset="0"/>
              </a:rPr>
              <a:t> el </a:t>
            </a:r>
            <a:r>
              <a:rPr lang="en-US" sz="1200" dirty="0" err="1">
                <a:solidFill>
                  <a:schemeClr val="bg1"/>
                </a:solidFill>
                <a:latin typeface="Times New Roman" panose="02020603050405020304" pitchFamily="18" charset="0"/>
                <a:cs typeface="Times New Roman" panose="02020603050405020304" pitchFamily="18" charset="0"/>
              </a:rPr>
              <a:t>mulkdorlari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tomonidan</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iqtisodiyotning</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turli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tarmoqlariga</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sanoat</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qishloq</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xo‘jaligi</a:t>
            </a:r>
            <a:r>
              <a:rPr lang="en-US" sz="1200" dirty="0">
                <a:solidFill>
                  <a:schemeClr val="bg1"/>
                </a:solidFill>
                <a:latin typeface="Times New Roman" panose="02020603050405020304" pitchFamily="18" charset="0"/>
                <a:cs typeface="Times New Roman" panose="02020603050405020304" pitchFamily="18" charset="0"/>
              </a:rPr>
              <a:t>, transport </a:t>
            </a:r>
            <a:r>
              <a:rPr lang="en-US" sz="1200" dirty="0" err="1">
                <a:solidFill>
                  <a:schemeClr val="bg1"/>
                </a:solidFill>
                <a:latin typeface="Times New Roman" panose="02020603050405020304" pitchFamily="18" charset="0"/>
                <a:cs typeface="Times New Roman" panose="02020603050405020304" pitchFamily="18" charset="0"/>
              </a:rPr>
              <a:t>va</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h.k</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uzoq</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muddatga</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qo‘yilgan</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kapital</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mablag‘laridir</a:t>
            </a:r>
            <a:endParaRPr sz="1200" b="1" dirty="0">
              <a:solidFill>
                <a:schemeClr val="bg1"/>
              </a:solidFill>
              <a:latin typeface="Times New Roman" panose="02020603050405020304" pitchFamily="18" charset="0"/>
              <a:ea typeface="Libre Baskerville" panose="02000000000000000000"/>
              <a:cs typeface="Times New Roman" panose="02020603050405020304" pitchFamily="18" charset="0"/>
              <a:sym typeface="Libre Baskerville" panose="02000000000000000000"/>
            </a:endParaRPr>
          </a:p>
        </p:txBody>
      </p:sp>
      <p:sp>
        <p:nvSpPr>
          <p:cNvPr id="429" name="Google Shape;429;p41"/>
          <p:cNvSpPr/>
          <p:nvPr/>
        </p:nvSpPr>
        <p:spPr>
          <a:xfrm>
            <a:off x="4667075" y="1363400"/>
            <a:ext cx="4206300" cy="1584600"/>
          </a:xfrm>
          <a:prstGeom prst="rect">
            <a:avLst/>
          </a:prstGeom>
          <a:solidFill>
            <a:srgbClr val="151B2E">
              <a:alpha val="44230"/>
            </a:srgbClr>
          </a:solidFill>
          <a:ln>
            <a:noFill/>
          </a:ln>
        </p:spPr>
        <p:txBody>
          <a:bodyPr spcFirstLastPara="1" wrap="square" lIns="1371600" tIns="91425" rIns="91425" bIns="91425" anchor="t" anchorCtr="0">
            <a:noAutofit/>
          </a:bodyPr>
          <a:lstStyle/>
          <a:p>
            <a:pPr algn="r">
              <a:buClr>
                <a:schemeClr val="dk1"/>
              </a:buClr>
              <a:buSzPts val="1100"/>
            </a:pP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moliyaviy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a:t>
            </a: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mahalliy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xorijiy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mamlakatlarning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pul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birliklari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banklarga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qo‘yilgan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omonatlar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depozit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sertifikatlari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aksiyalar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veksellar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zayomlar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boshqa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turdagi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qimmatli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qog‘ozlar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ularga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tenglashtiriladigan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boyliklar</a:t>
            </a:r>
            <a:r>
              <a:rPr lang="en-US" dirty="0">
                <a:solidFill>
                  <a:schemeClr val="bg1"/>
                </a:solidFill>
                <a:latin typeface="Times New Roman" panose="02020603050405020304" pitchFamily="18" charset="0"/>
                <a:cs typeface="Times New Roman" panose="02020603050405020304" pitchFamily="18" charset="0"/>
              </a:rPr>
              <a:t>; </a:t>
            </a:r>
            <a:endParaRPr lang="ru-RU" dirty="0">
              <a:solidFill>
                <a:schemeClr val="bg1"/>
              </a:solidFill>
              <a:latin typeface="Times New Roman" panose="02020603050405020304" pitchFamily="18" charset="0"/>
              <a:cs typeface="Times New Roman" panose="02020603050405020304" pitchFamily="18" charset="0"/>
            </a:endParaRPr>
          </a:p>
          <a:p>
            <a:pPr marL="0" lvl="0" indent="0" algn="r" rtl="0">
              <a:spcBef>
                <a:spcPts val="0"/>
              </a:spcBef>
              <a:spcAft>
                <a:spcPts val="0"/>
              </a:spcAft>
              <a:buClr>
                <a:schemeClr val="dk1"/>
              </a:buClr>
              <a:buSzPts val="1100"/>
              <a:buFont typeface="Arial" panose="020B0604020202020204"/>
              <a:buNone/>
            </a:pPr>
            <a:endParaRPr b="1" dirty="0">
              <a:solidFill>
                <a:schemeClr val="bg1"/>
              </a:solidFill>
              <a:latin typeface="Times New Roman" panose="02020603050405020304" pitchFamily="18" charset="0"/>
              <a:ea typeface="Libre Baskerville" panose="02000000000000000000"/>
              <a:cs typeface="Times New Roman" panose="02020603050405020304" pitchFamily="18" charset="0"/>
              <a:sym typeface="Libre Baskerville" panose="02000000000000000000"/>
            </a:endParaRPr>
          </a:p>
        </p:txBody>
      </p:sp>
      <p:sp>
        <p:nvSpPr>
          <p:cNvPr id="430" name="Google Shape;430;p41"/>
          <p:cNvSpPr/>
          <p:nvPr/>
        </p:nvSpPr>
        <p:spPr>
          <a:xfrm>
            <a:off x="286775" y="3121900"/>
            <a:ext cx="4206300" cy="1584600"/>
          </a:xfrm>
          <a:prstGeom prst="rect">
            <a:avLst/>
          </a:prstGeom>
          <a:solidFill>
            <a:srgbClr val="151B2E">
              <a:alpha val="44230"/>
            </a:srgbClr>
          </a:solidFill>
          <a:ln>
            <a:noFill/>
          </a:ln>
        </p:spPr>
        <p:txBody>
          <a:bodyPr spcFirstLastPara="1" wrap="square" lIns="91425" tIns="91425" rIns="1371600" bIns="91425" anchor="b" anchorCtr="0">
            <a:noAutofit/>
          </a:bodyPr>
          <a:lstStyle/>
          <a:p>
            <a:pPr marL="0" lvl="0" indent="0" algn="l" rtl="0">
              <a:spcBef>
                <a:spcPts val="0"/>
              </a:spcBef>
              <a:spcAft>
                <a:spcPts val="0"/>
              </a:spcAft>
              <a:buClr>
                <a:schemeClr val="dk1"/>
              </a:buClr>
              <a:buSzPts val="1100"/>
              <a:buFont typeface="Arial" panose="020B0604020202020204"/>
              <a:buNone/>
            </a:pPr>
            <a:endParaRPr b="1" dirty="0">
              <a:solidFill>
                <a:schemeClr val="lt1"/>
              </a:solidFill>
              <a:latin typeface="Libre Baskerville" panose="02000000000000000000"/>
              <a:ea typeface="Libre Baskerville" panose="02000000000000000000"/>
              <a:cs typeface="Libre Baskerville" panose="02000000000000000000"/>
              <a:sym typeface="Libre Baskerville" panose="02000000000000000000"/>
            </a:endParaRPr>
          </a:p>
          <a:p>
            <a:pPr lvl="0">
              <a:spcBef>
                <a:spcPts val="600"/>
              </a:spcBef>
              <a:buClr>
                <a:schemeClr val="dk1"/>
              </a:buClr>
              <a:buSzPts val="1100"/>
            </a:pPr>
            <a:r>
              <a:rPr lang="en-US" dirty="0"/>
              <a:t> </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moddiy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investitsiyalar</a:t>
            </a: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asosiy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fondlar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ya’ni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binolar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asbobuskunalar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inshootlar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kommunikatsiyalar</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boshqa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turdagi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asosiy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ishlab</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chiqarish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fondlarining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asosiy</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aylanma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kapital</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ko‘rinishidagi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turlari</a:t>
            </a:r>
            <a:r>
              <a:rPr lang="en-US" dirty="0">
                <a:solidFill>
                  <a:schemeClr val="bg1"/>
                </a:solidFill>
                <a:latin typeface="Times New Roman" panose="02020603050405020304" pitchFamily="18" charset="0"/>
                <a:cs typeface="Times New Roman" panose="02020603050405020304" pitchFamily="18" charset="0"/>
              </a:rPr>
              <a:t>; </a:t>
            </a:r>
            <a:endParaRPr dirty="0">
              <a:solidFill>
                <a:schemeClr val="bg1"/>
              </a:solidFill>
              <a:latin typeface="Times New Roman" panose="02020603050405020304" pitchFamily="18" charset="0"/>
              <a:ea typeface="Libre Baskerville" panose="02000000000000000000"/>
              <a:cs typeface="Times New Roman" panose="02020603050405020304" pitchFamily="18" charset="0"/>
              <a:sym typeface="Libre Baskerville" panose="02000000000000000000"/>
            </a:endParaRPr>
          </a:p>
        </p:txBody>
      </p:sp>
      <p:sp>
        <p:nvSpPr>
          <p:cNvPr id="431" name="Google Shape;431;p41"/>
          <p:cNvSpPr/>
          <p:nvPr/>
        </p:nvSpPr>
        <p:spPr>
          <a:xfrm>
            <a:off x="4667075" y="3121900"/>
            <a:ext cx="4206300" cy="1584600"/>
          </a:xfrm>
          <a:prstGeom prst="rect">
            <a:avLst/>
          </a:prstGeom>
          <a:solidFill>
            <a:srgbClr val="151B2E">
              <a:alpha val="44230"/>
            </a:srgbClr>
          </a:solidFill>
          <a:ln>
            <a:noFill/>
          </a:ln>
        </p:spPr>
        <p:txBody>
          <a:bodyPr spcFirstLastPara="1" wrap="square" lIns="1371600" tIns="91425" rIns="91425" bIns="91425" anchor="b" anchorCtr="0">
            <a:noAutofit/>
          </a:bodyPr>
          <a:lstStyle/>
          <a:p>
            <a:pPr lvl="0" algn="r">
              <a:buClr>
                <a:schemeClr val="dk1"/>
              </a:buClr>
              <a:buSzPts val="1100"/>
            </a:pPr>
            <a:r>
              <a:rPr lang="en-US" sz="1200" dirty="0">
                <a:solidFill>
                  <a:schemeClr val="bg1"/>
                </a:solidFill>
                <a:latin typeface="Times New Roman" panose="02020603050405020304" pitchFamily="18" charset="0"/>
                <a:cs typeface="Times New Roman" panose="02020603050405020304" pitchFamily="18" charset="0"/>
              </a:rPr>
              <a:t> • </a:t>
            </a:r>
            <a:r>
              <a:rPr lang="en-US" sz="1200" dirty="0" err="1">
                <a:solidFill>
                  <a:schemeClr val="bg1"/>
                </a:solidFill>
                <a:latin typeface="Times New Roman" panose="02020603050405020304" pitchFamily="18" charset="0"/>
                <a:cs typeface="Times New Roman" panose="02020603050405020304" pitchFamily="18" charset="0"/>
              </a:rPr>
              <a:t>aqliy</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intellektual</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investitsiyalar</a:t>
            </a:r>
            <a:r>
              <a:rPr lang="en-US" sz="1200" dirty="0">
                <a:solidFill>
                  <a:schemeClr val="bg1"/>
                </a:solidFill>
                <a:latin typeface="Times New Roman" panose="02020603050405020304" pitchFamily="18" charset="0"/>
                <a:cs typeface="Times New Roman" panose="02020603050405020304" pitchFamily="18" charset="0"/>
              </a:rPr>
              <a:t> — </a:t>
            </a:r>
            <a:r>
              <a:rPr lang="en-US" sz="1200" dirty="0" err="1">
                <a:solidFill>
                  <a:schemeClr val="bg1"/>
                </a:solidFill>
                <a:latin typeface="Times New Roman" panose="02020603050405020304" pitchFamily="18" charset="0"/>
                <a:cs typeface="Times New Roman" panose="02020603050405020304" pitchFamily="18" charset="0"/>
              </a:rPr>
              <a:t>insonning</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turli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aqliy</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mulklaridan</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ya’ni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mulkiy</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huquqlar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shaklidagi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investitsiyalar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va</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tabiiy</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resurslardan</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foydalanish</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huquqi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shaklidagi</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investitsiyalar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nou-xau</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kashfiyotlar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tovar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belgilariga</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beriladigan</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litsenziyalar</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va</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boshqa</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xil</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egalik</a:t>
            </a:r>
            <a:r>
              <a:rPr lang="en-US" sz="1200" dirty="0">
                <a:solidFill>
                  <a:schemeClr val="bg1"/>
                </a:solidFill>
                <a:latin typeface="Times New Roman" panose="02020603050405020304" pitchFamily="18" charset="0"/>
                <a:cs typeface="Times New Roman" panose="02020603050405020304" pitchFamily="18" charset="0"/>
              </a:rPr>
              <a:t> </a:t>
            </a:r>
            <a:r>
              <a:rPr lang="en-US" sz="1200" dirty="0" err="1">
                <a:solidFill>
                  <a:schemeClr val="bg1"/>
                </a:solidFill>
                <a:latin typeface="Times New Roman" panose="02020603050405020304" pitchFamily="18" charset="0"/>
                <a:cs typeface="Times New Roman" panose="02020603050405020304" pitchFamily="18" charset="0"/>
              </a:rPr>
              <a:t>huquqlari</a:t>
            </a:r>
            <a:r>
              <a:rPr lang="en-US" sz="1200" dirty="0">
                <a:solidFill>
                  <a:schemeClr val="bg1"/>
                </a:solidFill>
                <a:latin typeface="Times New Roman" panose="02020603050405020304" pitchFamily="18" charset="0"/>
                <a:cs typeface="Times New Roman" panose="02020603050405020304" pitchFamily="18" charset="0"/>
              </a:rPr>
              <a:t>). </a:t>
            </a:r>
            <a:endParaRPr sz="1200" dirty="0">
              <a:solidFill>
                <a:schemeClr val="bg1"/>
              </a:solidFill>
              <a:latin typeface="Times New Roman" panose="02020603050405020304" pitchFamily="18" charset="0"/>
              <a:ea typeface="Libre Baskerville" panose="02000000000000000000"/>
              <a:cs typeface="Times New Roman" panose="02020603050405020304" pitchFamily="18" charset="0"/>
              <a:sym typeface="Libre Baskerville" panose="02000000000000000000"/>
            </a:endParaRPr>
          </a:p>
        </p:txBody>
      </p:sp>
      <p:sp>
        <p:nvSpPr>
          <p:cNvPr id="432" name="Google Shape;432;p41"/>
          <p:cNvSpPr/>
          <p:nvPr/>
        </p:nvSpPr>
        <p:spPr>
          <a:xfrm>
            <a:off x="3285625" y="1738389"/>
            <a:ext cx="2417100" cy="2417100"/>
          </a:xfrm>
          <a:prstGeom prst="pie">
            <a:avLst>
              <a:gd name="adj1" fmla="val 10788866"/>
              <a:gd name="adj2" fmla="val 16200000"/>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3" name="Google Shape;433;p41"/>
          <p:cNvSpPr/>
          <p:nvPr/>
        </p:nvSpPr>
        <p:spPr>
          <a:xfrm rot="5400000">
            <a:off x="3459879" y="1738389"/>
            <a:ext cx="2417100" cy="2417100"/>
          </a:xfrm>
          <a:prstGeom prst="pie">
            <a:avLst>
              <a:gd name="adj1" fmla="val 10788866"/>
              <a:gd name="adj2" fmla="val 162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4" name="Google Shape;434;p41"/>
          <p:cNvSpPr/>
          <p:nvPr/>
        </p:nvSpPr>
        <p:spPr>
          <a:xfrm rot="10800000">
            <a:off x="3459879" y="1914006"/>
            <a:ext cx="2417100" cy="2417100"/>
          </a:xfrm>
          <a:prstGeom prst="pie">
            <a:avLst>
              <a:gd name="adj1" fmla="val 10788866"/>
              <a:gd name="adj2" fmla="val 16200000"/>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5" name="Google Shape;435;p41"/>
          <p:cNvSpPr/>
          <p:nvPr/>
        </p:nvSpPr>
        <p:spPr>
          <a:xfrm rot="-5400000">
            <a:off x="3285625" y="1914006"/>
            <a:ext cx="2417100" cy="2417100"/>
          </a:xfrm>
          <a:prstGeom prst="pie">
            <a:avLst>
              <a:gd name="adj1" fmla="val 10788866"/>
              <a:gd name="adj2" fmla="val 1620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6" name="Google Shape;436;p41"/>
          <p:cNvSpPr/>
          <p:nvPr/>
        </p:nvSpPr>
        <p:spPr>
          <a:xfrm>
            <a:off x="3842100" y="2242577"/>
            <a:ext cx="299542" cy="449613"/>
          </a:xfrm>
          <a:prstGeom prst="rect">
            <a:avLst/>
          </a:prstGeom>
        </p:spPr>
        <p:txBody>
          <a:bodyPr>
            <a:prstTxWarp prst="textPlain">
              <a:avLst/>
            </a:prstTxWarp>
          </a:bodyPr>
          <a:lstStyle/>
          <a:p>
            <a:pPr lvl="0" algn="ctr"/>
            <a:r>
              <a:rPr lang="en-US" b="1" dirty="0">
                <a:solidFill>
                  <a:schemeClr val="lt1"/>
                </a:solidFill>
                <a:latin typeface="Cinzel"/>
              </a:rPr>
              <a:t>5</a:t>
            </a:r>
            <a:endParaRPr b="1" i="0" dirty="0">
              <a:ln>
                <a:noFill/>
              </a:ln>
              <a:solidFill>
                <a:schemeClr val="lt1"/>
              </a:solidFill>
              <a:latin typeface="Cinzel"/>
            </a:endParaRPr>
          </a:p>
        </p:txBody>
      </p:sp>
      <p:sp>
        <p:nvSpPr>
          <p:cNvPr id="437" name="Google Shape;437;p41"/>
          <p:cNvSpPr/>
          <p:nvPr/>
        </p:nvSpPr>
        <p:spPr>
          <a:xfrm>
            <a:off x="4857720" y="2250297"/>
            <a:ext cx="637994" cy="453318"/>
          </a:xfrm>
          <a:prstGeom prst="rect">
            <a:avLst/>
          </a:prstGeom>
        </p:spPr>
        <p:txBody>
          <a:bodyPr>
            <a:prstTxWarp prst="textPlain">
              <a:avLst/>
            </a:prstTxWarp>
          </a:bodyPr>
          <a:lstStyle/>
          <a:p>
            <a:pPr lvl="0" algn="ctr"/>
            <a:r>
              <a:rPr lang="en-US" b="1" dirty="0">
                <a:solidFill>
                  <a:schemeClr val="lt1"/>
                </a:solidFill>
                <a:latin typeface="Cinzel"/>
              </a:rPr>
              <a:t>6</a:t>
            </a:r>
            <a:endParaRPr b="1" i="0" dirty="0">
              <a:ln>
                <a:noFill/>
              </a:ln>
              <a:solidFill>
                <a:schemeClr val="lt1"/>
              </a:solidFill>
              <a:latin typeface="Cinzel"/>
            </a:endParaRPr>
          </a:p>
        </p:txBody>
      </p:sp>
      <p:sp>
        <p:nvSpPr>
          <p:cNvPr id="438" name="Google Shape;438;p41"/>
          <p:cNvSpPr/>
          <p:nvPr/>
        </p:nvSpPr>
        <p:spPr>
          <a:xfrm>
            <a:off x="3807513" y="3348952"/>
            <a:ext cx="486061" cy="449613"/>
          </a:xfrm>
          <a:prstGeom prst="rect">
            <a:avLst/>
          </a:prstGeom>
        </p:spPr>
        <p:txBody>
          <a:bodyPr>
            <a:prstTxWarp prst="textPlain">
              <a:avLst/>
            </a:prstTxWarp>
          </a:bodyPr>
          <a:lstStyle/>
          <a:p>
            <a:pPr lvl="0" algn="ctr"/>
            <a:r>
              <a:rPr lang="en-US" b="1" dirty="0">
                <a:solidFill>
                  <a:schemeClr val="lt1"/>
                </a:solidFill>
                <a:latin typeface="Cinzel"/>
              </a:rPr>
              <a:t>7</a:t>
            </a:r>
            <a:endParaRPr b="1" i="0" dirty="0">
              <a:ln>
                <a:noFill/>
              </a:ln>
              <a:solidFill>
                <a:schemeClr val="lt1"/>
              </a:solidFill>
              <a:latin typeface="Cinzel"/>
            </a:endParaRPr>
          </a:p>
        </p:txBody>
      </p:sp>
      <p:sp>
        <p:nvSpPr>
          <p:cNvPr id="439" name="Google Shape;439;p41"/>
          <p:cNvSpPr/>
          <p:nvPr/>
        </p:nvSpPr>
        <p:spPr>
          <a:xfrm>
            <a:off x="4971979" y="3356672"/>
            <a:ext cx="395272" cy="444054"/>
          </a:xfrm>
          <a:prstGeom prst="rect">
            <a:avLst/>
          </a:prstGeom>
        </p:spPr>
        <p:txBody>
          <a:bodyPr>
            <a:prstTxWarp prst="textPlain">
              <a:avLst/>
            </a:prstTxWarp>
          </a:bodyPr>
          <a:lstStyle/>
          <a:p>
            <a:pPr lvl="0" algn="ctr"/>
            <a:r>
              <a:rPr lang="en-US" b="1" dirty="0">
                <a:solidFill>
                  <a:schemeClr val="lt1"/>
                </a:solidFill>
                <a:latin typeface="Cinzel"/>
              </a:rPr>
              <a:t>8</a:t>
            </a:r>
            <a:endParaRPr b="1" i="0" dirty="0">
              <a:ln>
                <a:noFill/>
              </a:ln>
              <a:solidFill>
                <a:schemeClr val="lt1"/>
              </a:solidFill>
              <a:latin typeface="Cinzel"/>
            </a:endParaRPr>
          </a:p>
        </p:txBody>
      </p:sp>
    </p:spTree>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28"/>
                                        </p:tgtEl>
                                        <p:attrNameLst>
                                          <p:attrName>style.visibility</p:attrName>
                                        </p:attrNameLst>
                                      </p:cBhvr>
                                      <p:to>
                                        <p:strVal val="visible"/>
                                      </p:to>
                                    </p:set>
                                    <p:anim calcmode="lin" valueType="num">
                                      <p:cBhvr>
                                        <p:cTn id="7" dur="1000" fill="hold"/>
                                        <p:tgtEl>
                                          <p:spTgt spid="428"/>
                                        </p:tgtEl>
                                        <p:attrNameLst>
                                          <p:attrName>ppt_w</p:attrName>
                                        </p:attrNameLst>
                                      </p:cBhvr>
                                      <p:tavLst>
                                        <p:tav tm="0">
                                          <p:val>
                                            <p:fltVal val="0"/>
                                          </p:val>
                                        </p:tav>
                                        <p:tav tm="100000">
                                          <p:val>
                                            <p:strVal val="#ppt_w"/>
                                          </p:val>
                                        </p:tav>
                                      </p:tavLst>
                                    </p:anim>
                                    <p:anim calcmode="lin" valueType="num">
                                      <p:cBhvr>
                                        <p:cTn id="8" dur="1000" fill="hold"/>
                                        <p:tgtEl>
                                          <p:spTgt spid="428"/>
                                        </p:tgtEl>
                                        <p:attrNameLst>
                                          <p:attrName>ppt_h</p:attrName>
                                        </p:attrNameLst>
                                      </p:cBhvr>
                                      <p:tavLst>
                                        <p:tav tm="0">
                                          <p:val>
                                            <p:fltVal val="0"/>
                                          </p:val>
                                        </p:tav>
                                        <p:tav tm="100000">
                                          <p:val>
                                            <p:strVal val="#ppt_h"/>
                                          </p:val>
                                        </p:tav>
                                      </p:tavLst>
                                    </p:anim>
                                    <p:anim calcmode="lin" valueType="num">
                                      <p:cBhvr>
                                        <p:cTn id="9" dur="1000" fill="hold"/>
                                        <p:tgtEl>
                                          <p:spTgt spid="428"/>
                                        </p:tgtEl>
                                        <p:attrNameLst>
                                          <p:attrName>style.rotation</p:attrName>
                                        </p:attrNameLst>
                                      </p:cBhvr>
                                      <p:tavLst>
                                        <p:tav tm="0">
                                          <p:val>
                                            <p:fltVal val="90"/>
                                          </p:val>
                                        </p:tav>
                                        <p:tav tm="100000">
                                          <p:val>
                                            <p:fltVal val="0"/>
                                          </p:val>
                                        </p:tav>
                                      </p:tavLst>
                                    </p:anim>
                                    <p:animEffect transition="in" filter="fade">
                                      <p:cBhvr>
                                        <p:cTn id="10" dur="1000"/>
                                        <p:tgtEl>
                                          <p:spTgt spid="42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429"/>
                                        </p:tgtEl>
                                        <p:attrNameLst>
                                          <p:attrName>style.visibility</p:attrName>
                                        </p:attrNameLst>
                                      </p:cBhvr>
                                      <p:to>
                                        <p:strVal val="visible"/>
                                      </p:to>
                                    </p:set>
                                    <p:anim calcmode="lin" valueType="num">
                                      <p:cBhvr>
                                        <p:cTn id="15" dur="1000" fill="hold"/>
                                        <p:tgtEl>
                                          <p:spTgt spid="429"/>
                                        </p:tgtEl>
                                        <p:attrNameLst>
                                          <p:attrName>ppt_w</p:attrName>
                                        </p:attrNameLst>
                                      </p:cBhvr>
                                      <p:tavLst>
                                        <p:tav tm="0">
                                          <p:val>
                                            <p:fltVal val="0"/>
                                          </p:val>
                                        </p:tav>
                                        <p:tav tm="100000">
                                          <p:val>
                                            <p:strVal val="#ppt_w"/>
                                          </p:val>
                                        </p:tav>
                                      </p:tavLst>
                                    </p:anim>
                                    <p:anim calcmode="lin" valueType="num">
                                      <p:cBhvr>
                                        <p:cTn id="16" dur="1000" fill="hold"/>
                                        <p:tgtEl>
                                          <p:spTgt spid="429"/>
                                        </p:tgtEl>
                                        <p:attrNameLst>
                                          <p:attrName>ppt_h</p:attrName>
                                        </p:attrNameLst>
                                      </p:cBhvr>
                                      <p:tavLst>
                                        <p:tav tm="0">
                                          <p:val>
                                            <p:fltVal val="0"/>
                                          </p:val>
                                        </p:tav>
                                        <p:tav tm="100000">
                                          <p:val>
                                            <p:strVal val="#ppt_h"/>
                                          </p:val>
                                        </p:tav>
                                      </p:tavLst>
                                    </p:anim>
                                    <p:anim calcmode="lin" valueType="num">
                                      <p:cBhvr>
                                        <p:cTn id="17" dur="1000" fill="hold"/>
                                        <p:tgtEl>
                                          <p:spTgt spid="429"/>
                                        </p:tgtEl>
                                        <p:attrNameLst>
                                          <p:attrName>style.rotation</p:attrName>
                                        </p:attrNameLst>
                                      </p:cBhvr>
                                      <p:tavLst>
                                        <p:tav tm="0">
                                          <p:val>
                                            <p:fltVal val="90"/>
                                          </p:val>
                                        </p:tav>
                                        <p:tav tm="100000">
                                          <p:val>
                                            <p:fltVal val="0"/>
                                          </p:val>
                                        </p:tav>
                                      </p:tavLst>
                                    </p:anim>
                                    <p:animEffect transition="in" filter="fade">
                                      <p:cBhvr>
                                        <p:cTn id="18" dur="1000"/>
                                        <p:tgtEl>
                                          <p:spTgt spid="429"/>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430"/>
                                        </p:tgtEl>
                                        <p:attrNameLst>
                                          <p:attrName>style.visibility</p:attrName>
                                        </p:attrNameLst>
                                      </p:cBhvr>
                                      <p:to>
                                        <p:strVal val="visible"/>
                                      </p:to>
                                    </p:set>
                                    <p:anim calcmode="lin" valueType="num">
                                      <p:cBhvr>
                                        <p:cTn id="23" dur="1000" fill="hold"/>
                                        <p:tgtEl>
                                          <p:spTgt spid="430"/>
                                        </p:tgtEl>
                                        <p:attrNameLst>
                                          <p:attrName>ppt_w</p:attrName>
                                        </p:attrNameLst>
                                      </p:cBhvr>
                                      <p:tavLst>
                                        <p:tav tm="0">
                                          <p:val>
                                            <p:fltVal val="0"/>
                                          </p:val>
                                        </p:tav>
                                        <p:tav tm="100000">
                                          <p:val>
                                            <p:strVal val="#ppt_w"/>
                                          </p:val>
                                        </p:tav>
                                      </p:tavLst>
                                    </p:anim>
                                    <p:anim calcmode="lin" valueType="num">
                                      <p:cBhvr>
                                        <p:cTn id="24" dur="1000" fill="hold"/>
                                        <p:tgtEl>
                                          <p:spTgt spid="430"/>
                                        </p:tgtEl>
                                        <p:attrNameLst>
                                          <p:attrName>ppt_h</p:attrName>
                                        </p:attrNameLst>
                                      </p:cBhvr>
                                      <p:tavLst>
                                        <p:tav tm="0">
                                          <p:val>
                                            <p:fltVal val="0"/>
                                          </p:val>
                                        </p:tav>
                                        <p:tav tm="100000">
                                          <p:val>
                                            <p:strVal val="#ppt_h"/>
                                          </p:val>
                                        </p:tav>
                                      </p:tavLst>
                                    </p:anim>
                                    <p:anim calcmode="lin" valueType="num">
                                      <p:cBhvr>
                                        <p:cTn id="25" dur="1000" fill="hold"/>
                                        <p:tgtEl>
                                          <p:spTgt spid="430"/>
                                        </p:tgtEl>
                                        <p:attrNameLst>
                                          <p:attrName>style.rotation</p:attrName>
                                        </p:attrNameLst>
                                      </p:cBhvr>
                                      <p:tavLst>
                                        <p:tav tm="0">
                                          <p:val>
                                            <p:fltVal val="90"/>
                                          </p:val>
                                        </p:tav>
                                        <p:tav tm="100000">
                                          <p:val>
                                            <p:fltVal val="0"/>
                                          </p:val>
                                        </p:tav>
                                      </p:tavLst>
                                    </p:anim>
                                    <p:animEffect transition="in" filter="fade">
                                      <p:cBhvr>
                                        <p:cTn id="26" dur="1000"/>
                                        <p:tgtEl>
                                          <p:spTgt spid="43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431"/>
                                        </p:tgtEl>
                                        <p:attrNameLst>
                                          <p:attrName>style.visibility</p:attrName>
                                        </p:attrNameLst>
                                      </p:cBhvr>
                                      <p:to>
                                        <p:strVal val="visible"/>
                                      </p:to>
                                    </p:set>
                                    <p:anim calcmode="lin" valueType="num">
                                      <p:cBhvr>
                                        <p:cTn id="31" dur="1000" fill="hold"/>
                                        <p:tgtEl>
                                          <p:spTgt spid="431"/>
                                        </p:tgtEl>
                                        <p:attrNameLst>
                                          <p:attrName>ppt_w</p:attrName>
                                        </p:attrNameLst>
                                      </p:cBhvr>
                                      <p:tavLst>
                                        <p:tav tm="0">
                                          <p:val>
                                            <p:fltVal val="0"/>
                                          </p:val>
                                        </p:tav>
                                        <p:tav tm="100000">
                                          <p:val>
                                            <p:strVal val="#ppt_w"/>
                                          </p:val>
                                        </p:tav>
                                      </p:tavLst>
                                    </p:anim>
                                    <p:anim calcmode="lin" valueType="num">
                                      <p:cBhvr>
                                        <p:cTn id="32" dur="1000" fill="hold"/>
                                        <p:tgtEl>
                                          <p:spTgt spid="431"/>
                                        </p:tgtEl>
                                        <p:attrNameLst>
                                          <p:attrName>ppt_h</p:attrName>
                                        </p:attrNameLst>
                                      </p:cBhvr>
                                      <p:tavLst>
                                        <p:tav tm="0">
                                          <p:val>
                                            <p:fltVal val="0"/>
                                          </p:val>
                                        </p:tav>
                                        <p:tav tm="100000">
                                          <p:val>
                                            <p:strVal val="#ppt_h"/>
                                          </p:val>
                                        </p:tav>
                                      </p:tavLst>
                                    </p:anim>
                                    <p:anim calcmode="lin" valueType="num">
                                      <p:cBhvr>
                                        <p:cTn id="33" dur="1000" fill="hold"/>
                                        <p:tgtEl>
                                          <p:spTgt spid="431"/>
                                        </p:tgtEl>
                                        <p:attrNameLst>
                                          <p:attrName>style.rotation</p:attrName>
                                        </p:attrNameLst>
                                      </p:cBhvr>
                                      <p:tavLst>
                                        <p:tav tm="0">
                                          <p:val>
                                            <p:fltVal val="90"/>
                                          </p:val>
                                        </p:tav>
                                        <p:tav tm="100000">
                                          <p:val>
                                            <p:fltVal val="0"/>
                                          </p:val>
                                        </p:tav>
                                      </p:tavLst>
                                    </p:anim>
                                    <p:animEffect transition="in" filter="fade">
                                      <p:cBhvr>
                                        <p:cTn id="34" dur="1000"/>
                                        <p:tgtEl>
                                          <p:spTgt spid="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8" grpId="0" animBg="1"/>
      <p:bldP spid="429" grpId="0" animBg="1"/>
      <p:bldP spid="430" grpId="0" animBg="1"/>
      <p:bldP spid="43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8"/>
          <p:cNvSpPr txBox="1">
            <a:spLocks noGrp="1"/>
          </p:cNvSpPr>
          <p:nvPr>
            <p:ph type="ctrTitle" idx="4294967295"/>
          </p:nvPr>
        </p:nvSpPr>
        <p:spPr>
          <a:xfrm>
            <a:off x="7144779" y="1231847"/>
            <a:ext cx="2445072" cy="479393"/>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t>Big concept</a:t>
            </a:r>
            <a:endParaRPr dirty="0"/>
          </a:p>
        </p:txBody>
      </p:sp>
      <p:sp>
        <p:nvSpPr>
          <p:cNvPr id="132" name="Google Shape;132;p18"/>
          <p:cNvSpPr txBox="1">
            <a:spLocks noGrp="1"/>
          </p:cNvSpPr>
          <p:nvPr>
            <p:ph type="sldNum" idx="12"/>
          </p:nvPr>
        </p:nvSpPr>
        <p:spPr>
          <a:xfrm>
            <a:off x="-125" y="4749850"/>
            <a:ext cx="91440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GB"/>
            </a:fld>
            <a:endParaRPr lang="en-GB"/>
          </a:p>
        </p:txBody>
      </p:sp>
      <p:grpSp>
        <p:nvGrpSpPr>
          <p:cNvPr id="133" name="Google Shape;133;p18"/>
          <p:cNvGrpSpPr/>
          <p:nvPr/>
        </p:nvGrpSpPr>
        <p:grpSpPr>
          <a:xfrm>
            <a:off x="7691625" y="67868"/>
            <a:ext cx="1397917" cy="1206363"/>
            <a:chOff x="3358238" y="4302584"/>
            <a:chExt cx="956560" cy="789195"/>
          </a:xfrm>
        </p:grpSpPr>
        <p:sp>
          <p:nvSpPr>
            <p:cNvPr id="134" name="Google Shape;134;p18"/>
            <p:cNvSpPr/>
            <p:nvPr/>
          </p:nvSpPr>
          <p:spPr>
            <a:xfrm>
              <a:off x="3358238" y="4595815"/>
              <a:ext cx="245641" cy="214400"/>
            </a:xfrm>
            <a:custGeom>
              <a:avLst/>
              <a:gdLst/>
              <a:ahLst/>
              <a:cxnLst/>
              <a:rect l="l" t="t" r="r" b="b"/>
              <a:pathLst>
                <a:path w="245641" h="214400" extrusionOk="0">
                  <a:moveTo>
                    <a:pt x="231345" y="144990"/>
                  </a:moveTo>
                  <a:lnTo>
                    <a:pt x="66955" y="9392"/>
                  </a:lnTo>
                  <a:cubicBezTo>
                    <a:pt x="49869" y="-4715"/>
                    <a:pt x="24230" y="-2695"/>
                    <a:pt x="9697" y="13869"/>
                  </a:cubicBezTo>
                  <a:cubicBezTo>
                    <a:pt x="-4866" y="30461"/>
                    <a:pt x="-2784" y="55331"/>
                    <a:pt x="14312" y="69428"/>
                  </a:cubicBezTo>
                  <a:lnTo>
                    <a:pt x="178672" y="205016"/>
                  </a:lnTo>
                  <a:cubicBezTo>
                    <a:pt x="185958" y="211027"/>
                    <a:pt x="194786" y="214113"/>
                    <a:pt x="203653" y="214379"/>
                  </a:cubicBezTo>
                  <a:cubicBezTo>
                    <a:pt x="215594" y="214760"/>
                    <a:pt x="227603" y="210045"/>
                    <a:pt x="235960" y="200520"/>
                  </a:cubicBezTo>
                  <a:cubicBezTo>
                    <a:pt x="250493" y="183976"/>
                    <a:pt x="248431" y="159096"/>
                    <a:pt x="231345" y="1449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5" name="Google Shape;135;p18"/>
            <p:cNvSpPr/>
            <p:nvPr/>
          </p:nvSpPr>
          <p:spPr>
            <a:xfrm>
              <a:off x="3434244" y="4385637"/>
              <a:ext cx="487544" cy="414269"/>
            </a:xfrm>
            <a:custGeom>
              <a:avLst/>
              <a:gdLst/>
              <a:ahLst/>
              <a:cxnLst/>
              <a:rect l="l" t="t" r="r" b="b"/>
              <a:pathLst>
                <a:path w="487544" h="414269" extrusionOk="0">
                  <a:moveTo>
                    <a:pt x="487545" y="349776"/>
                  </a:moveTo>
                  <a:cubicBezTo>
                    <a:pt x="422657" y="323078"/>
                    <a:pt x="385637" y="283511"/>
                    <a:pt x="370643" y="267413"/>
                  </a:cubicBezTo>
                  <a:cubicBezTo>
                    <a:pt x="364731" y="261079"/>
                    <a:pt x="361226" y="252335"/>
                    <a:pt x="359930" y="242953"/>
                  </a:cubicBezTo>
                  <a:lnTo>
                    <a:pt x="297261" y="196471"/>
                  </a:lnTo>
                  <a:lnTo>
                    <a:pt x="309624" y="182365"/>
                  </a:lnTo>
                  <a:cubicBezTo>
                    <a:pt x="314347" y="185956"/>
                    <a:pt x="319875" y="187946"/>
                    <a:pt x="325473" y="188127"/>
                  </a:cubicBezTo>
                  <a:cubicBezTo>
                    <a:pt x="333436" y="188394"/>
                    <a:pt x="341449" y="185241"/>
                    <a:pt x="347017" y="178888"/>
                  </a:cubicBezTo>
                  <a:cubicBezTo>
                    <a:pt x="356709" y="167830"/>
                    <a:pt x="355334" y="151256"/>
                    <a:pt x="343933" y="141845"/>
                  </a:cubicBezTo>
                  <a:lnTo>
                    <a:pt x="179563" y="6257"/>
                  </a:lnTo>
                  <a:cubicBezTo>
                    <a:pt x="168153" y="-3144"/>
                    <a:pt x="151067" y="-1792"/>
                    <a:pt x="141385" y="9238"/>
                  </a:cubicBezTo>
                  <a:cubicBezTo>
                    <a:pt x="131673" y="20316"/>
                    <a:pt x="133077" y="36889"/>
                    <a:pt x="144458" y="46291"/>
                  </a:cubicBezTo>
                  <a:lnTo>
                    <a:pt x="145175" y="46881"/>
                  </a:lnTo>
                  <a:lnTo>
                    <a:pt x="45919" y="160086"/>
                  </a:lnTo>
                  <a:lnTo>
                    <a:pt x="44632" y="159029"/>
                  </a:lnTo>
                  <a:cubicBezTo>
                    <a:pt x="33222" y="149637"/>
                    <a:pt x="16136" y="150999"/>
                    <a:pt x="6454" y="162029"/>
                  </a:cubicBezTo>
                  <a:cubicBezTo>
                    <a:pt x="-3238" y="173097"/>
                    <a:pt x="-1854" y="189670"/>
                    <a:pt x="9527" y="199072"/>
                  </a:cubicBezTo>
                  <a:lnTo>
                    <a:pt x="173888" y="334679"/>
                  </a:lnTo>
                  <a:cubicBezTo>
                    <a:pt x="178758" y="338670"/>
                    <a:pt x="184640" y="340718"/>
                    <a:pt x="190542" y="340908"/>
                  </a:cubicBezTo>
                  <a:cubicBezTo>
                    <a:pt x="198505" y="341166"/>
                    <a:pt x="206498" y="338022"/>
                    <a:pt x="212086" y="331669"/>
                  </a:cubicBezTo>
                  <a:cubicBezTo>
                    <a:pt x="221395" y="321049"/>
                    <a:pt x="220393" y="305361"/>
                    <a:pt x="210171" y="295817"/>
                  </a:cubicBezTo>
                  <a:lnTo>
                    <a:pt x="227473" y="276386"/>
                  </a:lnTo>
                  <a:lnTo>
                    <a:pt x="408684" y="414270"/>
                  </a:lnTo>
                  <a:lnTo>
                    <a:pt x="466560" y="361597"/>
                  </a:lnTo>
                  <a:cubicBezTo>
                    <a:pt x="472609" y="356091"/>
                    <a:pt x="479817" y="352215"/>
                    <a:pt x="487545" y="34977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6" name="Google Shape;136;p18"/>
            <p:cNvSpPr/>
            <p:nvPr/>
          </p:nvSpPr>
          <p:spPr>
            <a:xfrm>
              <a:off x="3617427" y="4302584"/>
              <a:ext cx="245617" cy="214405"/>
            </a:xfrm>
            <a:custGeom>
              <a:avLst/>
              <a:gdLst/>
              <a:ahLst/>
              <a:cxnLst/>
              <a:rect l="l" t="t" r="r" b="b"/>
              <a:pathLst>
                <a:path w="245617" h="214405" extrusionOk="0">
                  <a:moveTo>
                    <a:pt x="178671" y="205011"/>
                  </a:moveTo>
                  <a:cubicBezTo>
                    <a:pt x="185957" y="211021"/>
                    <a:pt x="194785" y="214117"/>
                    <a:pt x="203642" y="214383"/>
                  </a:cubicBezTo>
                  <a:cubicBezTo>
                    <a:pt x="215583" y="214774"/>
                    <a:pt x="227602" y="210059"/>
                    <a:pt x="235939" y="200524"/>
                  </a:cubicBezTo>
                  <a:cubicBezTo>
                    <a:pt x="250462" y="183932"/>
                    <a:pt x="248419" y="159072"/>
                    <a:pt x="231304" y="144975"/>
                  </a:cubicBezTo>
                  <a:lnTo>
                    <a:pt x="66953" y="9396"/>
                  </a:lnTo>
                  <a:cubicBezTo>
                    <a:pt x="49867" y="-4711"/>
                    <a:pt x="24219" y="-2701"/>
                    <a:pt x="9686" y="13863"/>
                  </a:cubicBezTo>
                  <a:cubicBezTo>
                    <a:pt x="-4857" y="30465"/>
                    <a:pt x="-2785" y="55335"/>
                    <a:pt x="14301" y="69441"/>
                  </a:cubicBezTo>
                  <a:lnTo>
                    <a:pt x="178671" y="205011"/>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7" name="Google Shape;137;p18"/>
            <p:cNvSpPr/>
            <p:nvPr/>
          </p:nvSpPr>
          <p:spPr>
            <a:xfrm>
              <a:off x="3820596" y="4599228"/>
              <a:ext cx="494202" cy="386654"/>
            </a:xfrm>
            <a:custGeom>
              <a:avLst/>
              <a:gdLst/>
              <a:ahLst/>
              <a:cxnLst/>
              <a:rect l="l" t="t" r="r" b="b"/>
              <a:pathLst>
                <a:path w="494202" h="386654" extrusionOk="0">
                  <a:moveTo>
                    <a:pt x="352456" y="78407"/>
                  </a:moveTo>
                  <a:cubicBezTo>
                    <a:pt x="309977" y="38773"/>
                    <a:pt x="260034" y="40250"/>
                    <a:pt x="219853" y="41431"/>
                  </a:cubicBezTo>
                  <a:cubicBezTo>
                    <a:pt x="212508" y="41631"/>
                    <a:pt x="205477" y="41774"/>
                    <a:pt x="199104" y="41802"/>
                  </a:cubicBezTo>
                  <a:cubicBezTo>
                    <a:pt x="152559" y="41469"/>
                    <a:pt x="64301" y="19780"/>
                    <a:pt x="22273" y="2035"/>
                  </a:cubicBezTo>
                  <a:cubicBezTo>
                    <a:pt x="11893" y="-2365"/>
                    <a:pt x="7514" y="1216"/>
                    <a:pt x="4853" y="4807"/>
                  </a:cubicBezTo>
                  <a:cubicBezTo>
                    <a:pt x="-1923" y="13980"/>
                    <a:pt x="-1157" y="30267"/>
                    <a:pt x="4391" y="36192"/>
                  </a:cubicBezTo>
                  <a:cubicBezTo>
                    <a:pt x="23697" y="56957"/>
                    <a:pt x="82437" y="120031"/>
                    <a:pt x="195893" y="133652"/>
                  </a:cubicBezTo>
                  <a:lnTo>
                    <a:pt x="204279" y="134652"/>
                  </a:lnTo>
                  <a:lnTo>
                    <a:pt x="207028" y="142424"/>
                  </a:lnTo>
                  <a:cubicBezTo>
                    <a:pt x="207323" y="143253"/>
                    <a:pt x="223800" y="188001"/>
                    <a:pt x="260172" y="228168"/>
                  </a:cubicBezTo>
                  <a:cubicBezTo>
                    <a:pt x="286793" y="257582"/>
                    <a:pt x="324078" y="284499"/>
                    <a:pt x="373539" y="289957"/>
                  </a:cubicBezTo>
                  <a:cubicBezTo>
                    <a:pt x="381601" y="290862"/>
                    <a:pt x="390007" y="291186"/>
                    <a:pt x="398726" y="290862"/>
                  </a:cubicBezTo>
                  <a:lnTo>
                    <a:pt x="399257" y="303978"/>
                  </a:lnTo>
                  <a:lnTo>
                    <a:pt x="399757" y="316779"/>
                  </a:lnTo>
                  <a:lnTo>
                    <a:pt x="476242" y="371643"/>
                  </a:lnTo>
                  <a:cubicBezTo>
                    <a:pt x="481211" y="374806"/>
                    <a:pt x="490147" y="382721"/>
                    <a:pt x="494192" y="386655"/>
                  </a:cubicBezTo>
                  <a:lnTo>
                    <a:pt x="494202" y="151359"/>
                  </a:lnTo>
                  <a:cubicBezTo>
                    <a:pt x="467837" y="143958"/>
                    <a:pt x="398491" y="121393"/>
                    <a:pt x="352456" y="7840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8" name="Google Shape;138;p18"/>
            <p:cNvSpPr/>
            <p:nvPr/>
          </p:nvSpPr>
          <p:spPr>
            <a:xfrm>
              <a:off x="4132105" y="4924256"/>
              <a:ext cx="175908" cy="167523"/>
            </a:xfrm>
            <a:custGeom>
              <a:avLst/>
              <a:gdLst/>
              <a:ahLst/>
              <a:cxnLst/>
              <a:rect l="l" t="t" r="r" b="b"/>
              <a:pathLst>
                <a:path w="175908" h="167523" extrusionOk="0">
                  <a:moveTo>
                    <a:pt x="174720" y="103842"/>
                  </a:moveTo>
                  <a:cubicBezTo>
                    <a:pt x="173718" y="99384"/>
                    <a:pt x="172029" y="95145"/>
                    <a:pt x="169967" y="91021"/>
                  </a:cubicBezTo>
                  <a:cubicBezTo>
                    <a:pt x="167709" y="86516"/>
                    <a:pt x="164773" y="82334"/>
                    <a:pt x="161257" y="78505"/>
                  </a:cubicBezTo>
                  <a:cubicBezTo>
                    <a:pt x="157781" y="74695"/>
                    <a:pt x="153912" y="71123"/>
                    <a:pt x="149268" y="68218"/>
                  </a:cubicBezTo>
                  <a:lnTo>
                    <a:pt x="54135" y="0"/>
                  </a:lnTo>
                  <a:lnTo>
                    <a:pt x="43638" y="7449"/>
                  </a:lnTo>
                  <a:cubicBezTo>
                    <a:pt x="52446" y="26680"/>
                    <a:pt x="48735" y="49987"/>
                    <a:pt x="32248" y="65484"/>
                  </a:cubicBezTo>
                  <a:lnTo>
                    <a:pt x="11263" y="85134"/>
                  </a:lnTo>
                  <a:lnTo>
                    <a:pt x="0" y="95688"/>
                  </a:lnTo>
                  <a:lnTo>
                    <a:pt x="1993" y="97193"/>
                  </a:lnTo>
                  <a:lnTo>
                    <a:pt x="22880" y="113100"/>
                  </a:lnTo>
                  <a:lnTo>
                    <a:pt x="81670" y="157829"/>
                  </a:lnTo>
                  <a:cubicBezTo>
                    <a:pt x="108732" y="174393"/>
                    <a:pt x="149503" y="169764"/>
                    <a:pt x="166796" y="143685"/>
                  </a:cubicBezTo>
                  <a:cubicBezTo>
                    <a:pt x="173011" y="134302"/>
                    <a:pt x="175869" y="123796"/>
                    <a:pt x="175908" y="113405"/>
                  </a:cubicBezTo>
                  <a:cubicBezTo>
                    <a:pt x="175751" y="110204"/>
                    <a:pt x="175407" y="106985"/>
                    <a:pt x="174720" y="10384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39" name="Google Shape;139;p18"/>
            <p:cNvSpPr/>
            <p:nvPr/>
          </p:nvSpPr>
          <p:spPr>
            <a:xfrm>
              <a:off x="3898166" y="4809863"/>
              <a:ext cx="134799" cy="126133"/>
            </a:xfrm>
            <a:custGeom>
              <a:avLst/>
              <a:gdLst/>
              <a:ahLst/>
              <a:cxnLst/>
              <a:rect l="l" t="t" r="r" b="b"/>
              <a:pathLst>
                <a:path w="134799" h="126133" extrusionOk="0">
                  <a:moveTo>
                    <a:pt x="32342" y="125938"/>
                  </a:moveTo>
                  <a:cubicBezTo>
                    <a:pt x="23524" y="126948"/>
                    <a:pt x="14392" y="124042"/>
                    <a:pt x="7832" y="117270"/>
                  </a:cubicBezTo>
                  <a:cubicBezTo>
                    <a:pt x="-3067" y="105964"/>
                    <a:pt x="-2547" y="88209"/>
                    <a:pt x="9119" y="77637"/>
                  </a:cubicBezTo>
                  <a:lnTo>
                    <a:pt x="86045" y="7618"/>
                  </a:lnTo>
                  <a:cubicBezTo>
                    <a:pt x="97721" y="-2983"/>
                    <a:pt x="116025" y="-2459"/>
                    <a:pt x="126964" y="8809"/>
                  </a:cubicBezTo>
                  <a:cubicBezTo>
                    <a:pt x="137883" y="20134"/>
                    <a:pt x="137333" y="37936"/>
                    <a:pt x="125667" y="48566"/>
                  </a:cubicBezTo>
                  <a:lnTo>
                    <a:pt x="48741" y="118575"/>
                  </a:lnTo>
                  <a:cubicBezTo>
                    <a:pt x="44037" y="122795"/>
                    <a:pt x="38244" y="125262"/>
                    <a:pt x="32342" y="12593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0" name="Google Shape;140;p18"/>
            <p:cNvSpPr/>
            <p:nvPr/>
          </p:nvSpPr>
          <p:spPr>
            <a:xfrm>
              <a:off x="3834110" y="4757176"/>
              <a:ext cx="134805" cy="126140"/>
            </a:xfrm>
            <a:custGeom>
              <a:avLst/>
              <a:gdLst/>
              <a:ahLst/>
              <a:cxnLst/>
              <a:rect l="l" t="t" r="r" b="b"/>
              <a:pathLst>
                <a:path w="134805" h="126140" extrusionOk="0">
                  <a:moveTo>
                    <a:pt x="32365" y="125952"/>
                  </a:moveTo>
                  <a:cubicBezTo>
                    <a:pt x="23547" y="126942"/>
                    <a:pt x="14376" y="124028"/>
                    <a:pt x="7826" y="117265"/>
                  </a:cubicBezTo>
                  <a:cubicBezTo>
                    <a:pt x="-3084" y="105997"/>
                    <a:pt x="-2534" y="88223"/>
                    <a:pt x="9142" y="77641"/>
                  </a:cubicBezTo>
                  <a:lnTo>
                    <a:pt x="86068" y="7604"/>
                  </a:lnTo>
                  <a:cubicBezTo>
                    <a:pt x="97734" y="-2988"/>
                    <a:pt x="116008" y="-2455"/>
                    <a:pt x="126977" y="8832"/>
                  </a:cubicBezTo>
                  <a:cubicBezTo>
                    <a:pt x="137886" y="20157"/>
                    <a:pt x="137336" y="37922"/>
                    <a:pt x="125690" y="48542"/>
                  </a:cubicBezTo>
                  <a:lnTo>
                    <a:pt x="48715" y="118560"/>
                  </a:lnTo>
                  <a:cubicBezTo>
                    <a:pt x="44041" y="122799"/>
                    <a:pt x="38247" y="125275"/>
                    <a:pt x="32365" y="125952"/>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1" name="Google Shape;141;p18"/>
            <p:cNvSpPr/>
            <p:nvPr/>
          </p:nvSpPr>
          <p:spPr>
            <a:xfrm>
              <a:off x="4045735" y="4925720"/>
              <a:ext cx="108610" cy="103612"/>
            </a:xfrm>
            <a:custGeom>
              <a:avLst/>
              <a:gdLst/>
              <a:ahLst/>
              <a:cxnLst/>
              <a:rect l="l" t="t" r="r" b="b"/>
              <a:pathLst>
                <a:path w="108610" h="103612" extrusionOk="0">
                  <a:moveTo>
                    <a:pt x="29043" y="103435"/>
                  </a:moveTo>
                  <a:cubicBezTo>
                    <a:pt x="21246" y="104340"/>
                    <a:pt x="13184" y="101796"/>
                    <a:pt x="7312" y="95862"/>
                  </a:cubicBezTo>
                  <a:cubicBezTo>
                    <a:pt x="-2684" y="85851"/>
                    <a:pt x="-2390" y="69869"/>
                    <a:pt x="7941" y="60201"/>
                  </a:cubicBezTo>
                  <a:lnTo>
                    <a:pt x="64541" y="7108"/>
                  </a:lnTo>
                  <a:cubicBezTo>
                    <a:pt x="74900" y="-2607"/>
                    <a:pt x="91348" y="-2331"/>
                    <a:pt x="101305" y="7737"/>
                  </a:cubicBezTo>
                  <a:cubicBezTo>
                    <a:pt x="111302" y="17776"/>
                    <a:pt x="110987" y="33740"/>
                    <a:pt x="100677" y="43456"/>
                  </a:cubicBezTo>
                  <a:lnTo>
                    <a:pt x="44028" y="96548"/>
                  </a:lnTo>
                  <a:cubicBezTo>
                    <a:pt x="39795" y="100539"/>
                    <a:pt x="34503" y="102825"/>
                    <a:pt x="29043" y="103435"/>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142" name="Google Shape;142;p18"/>
            <p:cNvSpPr/>
            <p:nvPr/>
          </p:nvSpPr>
          <p:spPr>
            <a:xfrm>
              <a:off x="3965105" y="4863374"/>
              <a:ext cx="134797" cy="126145"/>
            </a:xfrm>
            <a:custGeom>
              <a:avLst/>
              <a:gdLst/>
              <a:ahLst/>
              <a:cxnLst/>
              <a:rect l="l" t="t" r="r" b="b"/>
              <a:pathLst>
                <a:path w="134797" h="126145" extrusionOk="0">
                  <a:moveTo>
                    <a:pt x="32333" y="125957"/>
                  </a:moveTo>
                  <a:cubicBezTo>
                    <a:pt x="23545" y="126948"/>
                    <a:pt x="14393" y="124042"/>
                    <a:pt x="7853" y="117289"/>
                  </a:cubicBezTo>
                  <a:cubicBezTo>
                    <a:pt x="-3076" y="105973"/>
                    <a:pt x="-2546" y="88200"/>
                    <a:pt x="9120" y="77627"/>
                  </a:cubicBezTo>
                  <a:lnTo>
                    <a:pt x="86047" y="7590"/>
                  </a:lnTo>
                  <a:cubicBezTo>
                    <a:pt x="97712" y="-2964"/>
                    <a:pt x="115986" y="-2469"/>
                    <a:pt x="126955" y="8809"/>
                  </a:cubicBezTo>
                  <a:cubicBezTo>
                    <a:pt x="137874" y="20172"/>
                    <a:pt x="137334" y="37908"/>
                    <a:pt x="125688" y="48566"/>
                  </a:cubicBezTo>
                  <a:lnTo>
                    <a:pt x="48722" y="118575"/>
                  </a:lnTo>
                  <a:cubicBezTo>
                    <a:pt x="44029" y="122814"/>
                    <a:pt x="38225" y="125243"/>
                    <a:pt x="32333" y="125957"/>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panose="020F0502020204030204"/>
                <a:ea typeface="Calibri" panose="020F0502020204030204"/>
                <a:cs typeface="Calibri" panose="020F0502020204030204"/>
                <a:sym typeface="Calibri" panose="020F0502020204030204"/>
              </a:endParaRPr>
            </a:p>
          </p:txBody>
        </p:sp>
      </p:grpSp>
      <p:pic>
        <p:nvPicPr>
          <p:cNvPr id="16" name="Рисунок 15" descr="20201207_17010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5221" y="395607"/>
            <a:ext cx="6529694" cy="4130675"/>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icentio template">
  <a:themeElements>
    <a:clrScheme name="Custom 347">
      <a:dk1>
        <a:srgbClr val="000000"/>
      </a:dk1>
      <a:lt1>
        <a:srgbClr val="FFFFFF"/>
      </a:lt1>
      <a:dk2>
        <a:srgbClr val="737783"/>
      </a:dk2>
      <a:lt2>
        <a:srgbClr val="DCDFE7"/>
      </a:lt2>
      <a:accent1>
        <a:srgbClr val="FFFFFF"/>
      </a:accent1>
      <a:accent2>
        <a:srgbClr val="A8C1EC"/>
      </a:accent2>
      <a:accent3>
        <a:srgbClr val="002685"/>
      </a:accent3>
      <a:accent4>
        <a:srgbClr val="EE8EAA"/>
      </a:accent4>
      <a:accent5>
        <a:srgbClr val="B40036"/>
      </a:accent5>
      <a:accent6>
        <a:srgbClr val="000000"/>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10408</Words>
  <Application>WPS Presentation</Application>
  <PresentationFormat>Экран (16:9)</PresentationFormat>
  <Paragraphs>122</Paragraphs>
  <Slides>21</Slides>
  <Notes>21</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21</vt:i4>
      </vt:variant>
    </vt:vector>
  </HeadingPairs>
  <TitlesOfParts>
    <vt:vector size="35" baseType="lpstr">
      <vt:lpstr>Arial</vt:lpstr>
      <vt:lpstr>SimSun</vt:lpstr>
      <vt:lpstr>Wingdings</vt:lpstr>
      <vt:lpstr>Arial</vt:lpstr>
      <vt:lpstr>Cinzel</vt:lpstr>
      <vt:lpstr>Libre Baskerville</vt:lpstr>
      <vt:lpstr>Calibri</vt:lpstr>
      <vt:lpstr>Algerian</vt:lpstr>
      <vt:lpstr>Times New Roman</vt:lpstr>
      <vt:lpstr>Calibri</vt:lpstr>
      <vt:lpstr>Microsoft YaHei</vt:lpstr>
      <vt:lpstr>Arial Unicode MS</vt:lpstr>
      <vt:lpstr>Montserrat</vt:lpstr>
      <vt:lpstr>Vicentio template</vt:lpstr>
      <vt:lpstr>Investitsiya siyosatining mohiyati va yo’nalishlari </vt:lpstr>
      <vt:lpstr>Re’ja:</vt:lpstr>
      <vt:lpstr>1.</vt:lpstr>
      <vt:lpstr>PowerPoint 演示文稿</vt:lpstr>
      <vt:lpstr>PowerPoint 演示文稿</vt:lpstr>
      <vt:lpstr>PowerPoint 演示文稿</vt:lpstr>
      <vt:lpstr>O‘zbekiston Respublikasining «Investitsiya faoliyati to‘g‘risida»gi Qonunida investitsiyalar tayinlangan obyekti bo‘yicha tabaqalashtirilgan. Unga muvofiq investitsiyalar quyidagi turlarga ajratilgan:  </vt:lpstr>
      <vt:lpstr>PowerPoint 演示文稿</vt:lpstr>
      <vt:lpstr>Big concept</vt:lpstr>
      <vt:lpstr>2. O‘zbekistonning investitsion siyosatini takomillashtirish yo’llari </vt:lpstr>
      <vt:lpstr>PowerPoint 演示文稿</vt:lpstr>
      <vt:lpstr>PowerPoint 演示文稿</vt:lpstr>
      <vt:lpstr>PowerPoint 演示文稿</vt:lpstr>
      <vt:lpstr>PowerPoint 演示文稿</vt:lpstr>
      <vt:lpstr>PowerPoint 演示文稿</vt:lpstr>
      <vt:lpstr> Investitsiyalar uchun zaruriy moliyaviy manbalarni topish iqtisodiy o‘sish shartiga aylangan. Bu esa birinchi nabvatda iste‘mol va jamg‘arma nisbatiga bog‘liq. Ijtimoiy yo‘naltirilgan bozor iqtisodiyotiga o‘tishda, o‘z modelini amalga oshirayotgan O‘zbekiston investitsiyalarni moliyalashtirishning samarali usullari, mexanizmlari va vositalarini izlashda davom etmoqda. Iqtisodiyotning barcha mulkchilik sektorlari doirasida investitsiya faoliyatining kuchayishi investitsiya loyihalarini baholash va tanlovni o‘tkazishni takomillashtirish, investitsiyalash uchun zarur bo‘lgan ishonchli moliyaviy manbalarni izlab topish bilan bog‘liq bir qator muammolarni hal qilish zaruriyatini ko‘ndalang qilib qo‘yadi. Mamlakat investitsiya faoliyatida ayniqsa xorijiy investitsiya ishtiroki kuchayishi bilan bu masalalar ahamiyati oshib boradi. </vt:lpstr>
      <vt:lpstr>3. Investitsiya siyosati doirasida investitsiya faoliyatini xorijiy kredit liniyalari orqali moliyalashtirishning o‘ziga xos xususiyatlari </vt:lpstr>
      <vt:lpstr> O‘zbekiston mustaqillikning dastlabki kunlaridanoq tashqi iqtisodiy faoliyatni kengaytirib, bir qancha xalqaro moliyaviy institutlar (XMI) bilan o‘zaro foydali aloqalar o‘rnata boshladi. Tashqi iqtisodiy faoliyatni erkinlashtirish, kengaytirish uchun huquqiy asoslarini yaratib bergan asosiy qonun hujjatlari qabul qilindi. Ko‘plab Prezident Farmonlari va hukumat qarorlari ishlab chiqildi. Bular, avvalo, «Tashqi iqtisodiy faoliyat to‘g‘risida», «Investitsiya faoliyati to‘g‘risida», «Chet el investitsiyalari to‘g‘risida», «Chet ellik investorlar huquqlarining kafolatlari va ularni himoya qilish choralari to‘g‘risida»gi qonunlar hamda boshqa me‘yoriy-huquqiy hujjatlar bo‘lib, ular tashqi iqtisodiy aloqalarni amalga oshirish, tashqi iqtisodiy faoliyat sohasida xalqaro shartnomalar tuzish va ularni bajarish uchun asosiy shart-sharoitni yaratishga imkon berdi. </vt:lpstr>
      <vt:lpstr> Shuni ta‘kidlash joizki, O‘zbekistonning XMIlar bilan aloqasi ham uzoq muddatli, ham qisqa muddatli ahamiyatga ega bo‘lgan eng muhim vazifalarni birga qo‘shish maqsadlaridan kelib chiqib amalga oshiriladi. Bunda:   -birinchidan, O‘zbekistondagi barcha xo‘jalik sub‘yektlarining tashqi dunyo bilan o‘zaro aloqalari uchun teng huquqli va milliy manfaatlarga mos keladigan shart-sharoitlar yaratish asosida xalqaro valyuta-moliya va savdo mexanizmlariga qo‘shilish nazarda tutiladi;        -ikkinchidan, respublikaning joriy muammolarini hal etishga bevosita ko‘maklashish, mavjud xalqaro tajriba asosida moliyaviy, texnikaviy yordam va maslahat olish yo‘li bilan o‘tkazilayotgan islohotlarni qo‘llab-quvvatlash ko‘zda tutiladi. </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Investitsiya siyosatining mohiyati va yo’nalishlari</dc:title>
  <dc:creator>Talaba ARM</dc:creator>
  <cp:lastModifiedBy>WPS_1663740681</cp:lastModifiedBy>
  <cp:revision>10</cp:revision>
  <dcterms:created xsi:type="dcterms:W3CDTF">2024-12-08T12:53:36Z</dcterms:created>
  <dcterms:modified xsi:type="dcterms:W3CDTF">2024-12-08T12:54:11Z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CA42FAF1F3974F30AC6F51FC347C47E4_12</vt:lpwstr>
  </property>
  <property fmtid="{D5CDD505-2E9C-101B-9397-08002B2CF9AE}" pid="3" name="KSOProductBuildVer">
    <vt:lpwstr>1033-12.2.0.18911</vt:lpwstr>
  </property>
</Properties>
</file>