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0"/>
  </p:notesMasterIdLst>
  <p:handoutMasterIdLst>
    <p:handoutMasterId r:id="rId21"/>
  </p:handoutMasterIdLst>
  <p:sldIdLst>
    <p:sldId id="334" r:id="rId2"/>
    <p:sldId id="293" r:id="rId3"/>
    <p:sldId id="314" r:id="rId4"/>
    <p:sldId id="316" r:id="rId5"/>
    <p:sldId id="317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18" r:id="rId14"/>
    <p:sldId id="315" r:id="rId15"/>
    <p:sldId id="323" r:id="rId16"/>
    <p:sldId id="319" r:id="rId17"/>
    <p:sldId id="324" r:id="rId18"/>
    <p:sldId id="32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C0C0C0"/>
    <a:srgbClr val="FFFF00"/>
    <a:srgbClr val="0000CC"/>
    <a:srgbClr val="00CC00"/>
    <a:srgbClr val="66FF66"/>
    <a:srgbClr val="99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4600" autoAdjust="0"/>
  </p:normalViewPr>
  <p:slideViewPr>
    <p:cSldViewPr>
      <p:cViewPr varScale="1">
        <p:scale>
          <a:sx n="80" d="100"/>
          <a:sy n="80" d="100"/>
        </p:scale>
        <p:origin x="162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EC9D54B5-F6C8-4ADA-A707-DA07F16054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5BB5647-481C-4687-A060-FC2F0CEF3D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0FA89250-4FF0-4C2F-80D4-192B22EAC8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018C36F4-17CF-4CD9-BDCF-860B980EBDC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19F930-EFC1-4FE5-BBDB-1BEDBC7C0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8808BC84-A8A5-410B-8C06-F84D1F0847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FF03C641-2B29-4941-99FA-FBCCA55338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83F5116F-B298-441C-B1FA-5B6D8E3A8D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1AD66249-298E-44D2-B012-A9C1A87171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7ABD1434-3B10-4171-9426-E5B679B7DE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7" name="Rectangle 7">
            <a:extLst>
              <a:ext uri="{FF2B5EF4-FFF2-40B4-BE49-F238E27FC236}">
                <a16:creationId xmlns:a16="http://schemas.microsoft.com/office/drawing/2014/main" id="{484699EC-196E-4604-B3BB-B705B64FB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5FF05-7B88-4E8B-BC35-4FF6411D75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5C4DE76-EA2C-45E6-9B22-3107CA167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8FCC46-A4A5-4FDE-93CA-8DC7EE9CABDB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416B4CC-99C1-4913-9FC2-2BF2A50E4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FA854C1-1EFE-4E4E-B80E-05B15B8CD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9D1C648-7547-4128-A2A4-2489BC1A3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5D97D4-8320-4AF0-A0A0-2D1195177A38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6B008AD-CAF8-452E-AB4D-B529CF046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C45AE77-9D77-41FB-AEA5-1CC0198A7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654CA33-46B2-4EE3-A169-327A2727E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5FDED8-065B-4423-9ACE-37571E453934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02A8C42-29E3-4F1A-90F6-01EE683CC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1D33E82-FBEC-456B-9BE5-A37EF55EA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C562EAD-45C0-414D-9219-0E032FFD0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2EA1BF-D0AB-43B2-AB45-025A2F3625D9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2533717-6DCD-43CB-AB8D-5D7F2B103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8EAF362-6F33-44D6-8AD1-E0C9AE46D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7FFE44E-D7B4-4797-919A-C69167125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8B5BE-6C25-4FF5-9CEF-92BBCFEFCD8C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2C646E5-A53E-4061-8D57-67F38959F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FCD06A4-753E-48A7-9161-7D14871B7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465D832-82D8-4513-A2BE-ED952CDE7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805A47-DB05-4DD6-AE22-F50B0AB6FE48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BAF448F-4C9F-4E1E-9C53-70FEC6AE1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BDF3828-5CC8-4F68-BA6D-2A740DEF0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0600761-F00B-4BE3-A22A-2E5A0A3F2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F1C568-5CD2-43E0-B0EC-1C4CC4BC7746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E322BC0-DF77-4108-B192-4A3EC6424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6DE2B1E-0427-47B7-B72A-6D950B2C9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6ADEBB3-C757-4F1B-8D74-8D89AE0FD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06F296-A5EA-4C54-81F2-4F190D0236F3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9781D8B-E20C-4262-8467-5E8EFBE56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2A3DC6A-6061-4B7A-86E4-23CD81E76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345A32F-1FA5-4848-BA31-C8544A197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719F75-37D4-4E90-A08B-475CFA41FBD7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CD559F3-2306-45BD-BC3C-500B15B6B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C56165D-A3F5-4B04-B31A-A945FE9E2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663838D-4C05-4AC4-B74A-3C98BA4F8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17EC69-A7DC-4615-BA88-6DA2E60F38B5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2A519DE-40A1-4C5D-BFD1-6E03B6D78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6D39D2B-207F-492A-B371-878D0D2ED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5F6893-89F8-4F16-A641-7834874070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16A95F-315B-4C2C-A14F-FBAB8C5FD642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FD9F917-2BD4-4707-A589-DE1DB8FFB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09B2584-BE8F-45A2-8C27-4F432C44D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A6C3638-3B4B-4FA1-8066-E50238212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325159-4706-4E76-B9BC-09963A0C052A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4181957-209A-4267-948B-97B7C3504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D235A5F-90E2-4F39-82DD-EEEA28A4A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13AE4F5-399D-47FF-A35A-A870FE922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DD1B47-2EB0-4A80-BB9F-CDB846A01004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46C8838-21A3-4315-990E-1C6206B84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A7C316A-6E3A-4CEB-B6CE-782088778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613B45B-DB31-4E63-A47C-2BEADE7E2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AACA33-E189-48B3-A552-CA73022B577F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1713ABC-7434-4EFE-9B20-D5A22F7A5D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925D0E0-61A8-41CA-96C5-6F6DF3963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E0676B0-AB06-4F38-88A4-02CF114AB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0024FF-953D-475D-BF12-123E036F9D83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56C2460-563B-4FB9-AF0F-616A981EA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DB5CA68-E237-4F3A-92E6-9759E03E6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86753A-B076-4AE2-B220-01CD25DD2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D1651B-D949-4D8B-86BE-F704C9D7D2BB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8FD753A-6B4A-442D-B316-EB3196BE2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6015A1C-1A39-496F-B0EC-DD1EAA158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C8D4D57-5ED4-4F39-80E3-FFB4387B5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2054E9-6AC6-40F0-B2B5-B3CD137FBA0F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96E8CE8-F015-4C7C-AE12-E3EEE8E45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FAAFB93-E93D-41E0-ABF6-B619FBA12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84BD44E-E461-465E-A38A-9DA1A52D6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A8B637-A233-46C9-BD37-04ECB63B99C4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6032F0F-9842-46DF-85FB-6D19166C1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7EFEC10-C463-4E27-82F1-BD5DCF824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46379FF6-0BD6-4110-971A-A1ED1B8B6966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14618CE5-BDF2-481B-9705-4941DD1441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4367A2D9-F466-48D7-8281-CA19DF5074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668B357-EF37-43E6-94A0-6B0B257935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4CDC1786-6F25-4ADB-B26E-C928560812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931BBEC-2935-40A2-B040-CE4D06CCA5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236A7DE9-5A1D-4E32-9743-DE19624309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C48F01-1891-4C62-85B5-3AD140C2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E4F81A-04AB-43AA-90CE-8D5972DD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B602C5-64E8-4029-9BDB-47D14622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9F36-162B-47F1-8B3B-FFB4D49181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81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B0917-C0F1-4484-A27C-4EAF78DD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861DE-1FC1-4C55-80B3-329EE7ED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C722E-CB6B-4316-8E15-739FCEE2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190F-3060-4F7F-96C9-87641A6617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95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E69E7459-F144-4702-AEAA-30D160975407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776A143A-E24F-4010-A631-C05F87C433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94892F5-252B-4CCF-990D-3196BCF022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7051996-D958-4C95-A3AA-BB88AC5E21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13C088B1-1EEA-4868-8FC8-70180CD61C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7023896-8E2D-411C-8E6C-8CBC6ED99A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94E05FFA-6272-4549-8512-788834D176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71F8EE0-A195-45D8-A238-1B51CFD5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B084B4D-71CB-4A77-98D0-51916676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D716483-50BE-490E-AAA3-12A3D254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F91B4-0F53-4C69-8239-73EDB5C156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25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EFC60-CC58-46D8-A258-FA84324C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E6D09-8473-4FC8-8DF9-6EC3362B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2284C-DBB4-4697-9546-231D2AB5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4462C-AA75-410B-BA49-6BE0BADC75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78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3FDDEDD1-A2B6-4DA7-AB4B-C46B8700BFDE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1E76298A-0FBF-4654-845F-ADB527C40DF5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2CD15675-A021-4618-8C9D-4E5FAB664B72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205135F-2E06-48FC-B422-CC3449E691CD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A6D41485-8F2A-47DC-9928-B65DBBF2A00C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61A64731-761F-4F4D-96C8-F1B779121638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13599D-5E80-4552-8C64-DD9CEAA4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290932D-F936-4CA3-94A0-E6345725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FB1D0F-490E-4054-956A-37BDF7C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8C5F-9CD3-4DFE-BB51-C2423A3089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49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31BC09-9B61-4731-892E-8FA52B4B05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4C2722-F308-4EA4-BA1B-72CF34C99A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730F41-EA1A-4150-8F6A-331C374B06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2B3D4C6-AD63-4AD1-AA26-6524E666E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31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21C29-26BE-4B71-8221-8F3B4549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C9B2C9-6016-42F3-B0B8-CCBC60CE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611B9B-9C6B-49CB-86DA-39BE45B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6C033-2C20-428F-B1EC-95032F0DD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21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66AEC4-E638-401E-96C2-4BE5D5FD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7B4345-2B06-4183-8776-B3C2EE2D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58905A-7416-448B-8389-A5A1862E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87108-1AC6-47A9-9EF4-146B3D70B5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9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4E2EFF5-C2E0-45DF-9A10-AAF9DF337649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694F6D9-2F1E-4D8A-AB61-A1F7005DF2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04FEC661-F363-42D2-BB72-0C0DE9F3CD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B6A1C0DE-5734-422D-BF10-4F0B13CA6C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6DC9F28F-C237-4367-A028-09D5C65BDE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A072E10C-0F19-408C-A243-C19074F861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7B44BDD8-3193-420B-B598-D2A2BB5C33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C3DE821E-4BBE-4AF5-A525-EFB829CE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2ECCC27-38B2-43C2-B6D5-21D0084D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B812FB4-A568-42DE-A338-9607B4AD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5C12A-9187-4B1A-826F-A3696134AA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05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14AB563-FEA6-49BB-BA41-F5A592846F88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48335848-67FD-45E6-988F-793AD2FDA9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02630542-338D-416D-9E1A-152E78BBD4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8CCC002-718E-4C42-B2FE-F1975D57DC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E20827A4-C8D3-4AD8-BCA0-CB5FF21A65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C43410BD-B9C1-4E56-BC42-54DDC566BD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F59FA9E-2D0E-4253-9D35-01AC1A2361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65197728-A6E9-4051-AEB3-22C85AB9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E4CF4B8-F976-4D56-BF04-950B702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3200B2B-9601-4742-96BC-9BAE3F1E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402B3-1BFB-4BD8-8171-BC3C21969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4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AF63684-59CD-47CC-9E87-BB0161F4837D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1683A7D-F427-43F0-9203-3353D42ED6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A76E560B-8E5F-42B2-8BA8-EFE2FDA21C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DAA253B-60B2-4AC1-B406-4D38FB249B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58CC58E0-929B-4B5E-ABF1-D6C6D6BA49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AFB88F3-945C-4C79-B072-25AD214C5F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AB449A26-5B8B-4646-8FAF-AD3AC9D987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2403553-2BDC-4206-8CCD-B4FA3F27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6BE8DE2-DB3F-413C-83A2-C42FB297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AB0ABC8-292A-4DE4-B85A-B6182153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8D1DD-65B2-4040-B7E0-52F34746A7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64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1B45F2-FAE4-4A6B-9204-5437178E06FA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A197CD39-9AAA-45E2-94D3-9233A958B7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6DC8C77C-3655-42BD-964B-6E81089D6B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B3C49DD9-71DA-401A-B93E-2FC09D0BCB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1E72A662-FCB7-45FE-B9F7-97BD12C747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C0D068E5-AACB-491E-B677-CD5F684D2A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7A50B0B0-14DA-4162-84A5-7136C822F4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D8AC2A17-BAD8-4A50-9957-4E367024A2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B113F-D90F-4382-9B9C-0E7DB07FB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BF55-B10A-4FC7-8DAA-93FD57235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13938-B5BD-4563-B0E9-DD7A9C8C9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0EF189-D0CF-49B1-8AE6-F1DAFF589E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154988C9-CE7A-4B42-B1FE-490D0B9EB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39" r:id="rId4"/>
    <p:sldLayoutId id="2147483740" r:id="rId5"/>
    <p:sldLayoutId id="2147483741" r:id="rId6"/>
    <p:sldLayoutId id="2147483745" r:id="rId7"/>
    <p:sldLayoutId id="2147483746" r:id="rId8"/>
    <p:sldLayoutId id="2147483747" r:id="rId9"/>
    <p:sldLayoutId id="2147483742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289BACCA-287B-4ADD-9703-E87340BCC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24175"/>
            <a:ext cx="882015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600" b="1" i="1" dirty="0"/>
          </a:p>
          <a:p>
            <a:pPr algn="ctr" eaLnBrk="1" hangingPunct="1">
              <a:spcBef>
                <a:spcPct val="50000"/>
              </a:spcBef>
            </a:pPr>
            <a:endParaRPr lang="ru-RU" altLang="ru-RU" sz="600" b="1" i="1" dirty="0"/>
          </a:p>
          <a:p>
            <a:pPr algn="ctr" eaLnBrk="1" hangingPunct="1">
              <a:spcBef>
                <a:spcPct val="50000"/>
              </a:spcBef>
            </a:pPr>
            <a:endParaRPr lang="ru-RU" altLang="ru-RU" sz="600" b="1" i="1" dirty="0"/>
          </a:p>
          <a:p>
            <a:pPr algn="ctr" eaLnBrk="1" hangingPunct="1"/>
            <a:r>
              <a:rPr lang="en-US" altLang="ru-RU" sz="2400" b="1" i="1" dirty="0">
                <a:solidFill>
                  <a:srgbClr val="800000"/>
                </a:solidFill>
              </a:rPr>
              <a:t>«</a:t>
            </a:r>
            <a:r>
              <a:rPr lang="en-US" altLang="ru-RU" sz="2400" b="1" i="1" dirty="0" err="1">
                <a:solidFill>
                  <a:srgbClr val="800000"/>
                </a:solidFill>
              </a:rPr>
              <a:t>Komp`yuter</a:t>
            </a:r>
            <a:r>
              <a:rPr lang="en-US" altLang="ru-RU" sz="2400" b="1" i="1" dirty="0">
                <a:solidFill>
                  <a:srgbClr val="800000"/>
                </a:solidFill>
              </a:rPr>
              <a:t> </a:t>
            </a:r>
            <a:r>
              <a:rPr lang="en-US" altLang="ru-RU" sz="2400" b="1" i="1" dirty="0" err="1">
                <a:solidFill>
                  <a:srgbClr val="800000"/>
                </a:solidFill>
              </a:rPr>
              <a:t>tarmog'ining</a:t>
            </a:r>
            <a:r>
              <a:rPr lang="en-US" altLang="ru-RU" sz="2400" b="1" i="1" dirty="0">
                <a:solidFill>
                  <a:srgbClr val="800000"/>
                </a:solidFill>
              </a:rPr>
              <a:t> </a:t>
            </a:r>
            <a:r>
              <a:rPr lang="en-US" altLang="ru-RU" sz="2400" b="1" i="1" dirty="0" err="1">
                <a:solidFill>
                  <a:srgbClr val="800000"/>
                </a:solidFill>
              </a:rPr>
              <a:t>asosiy</a:t>
            </a:r>
            <a:r>
              <a:rPr lang="en-US" altLang="ru-RU" sz="2400" b="1" i="1" dirty="0">
                <a:solidFill>
                  <a:srgbClr val="800000"/>
                </a:solidFill>
              </a:rPr>
              <a:t> </a:t>
            </a:r>
            <a:r>
              <a:rPr lang="en-US" altLang="ru-RU" sz="2400" b="1" i="1" dirty="0" err="1">
                <a:solidFill>
                  <a:srgbClr val="800000"/>
                </a:solidFill>
              </a:rPr>
              <a:t>tushunchalari</a:t>
            </a:r>
            <a:r>
              <a:rPr lang="en-US" altLang="ru-RU" sz="2400" b="1" i="1" dirty="0">
                <a:solidFill>
                  <a:srgbClr val="800000"/>
                </a:solidFill>
              </a:rPr>
              <a:t>»</a:t>
            </a:r>
            <a:endParaRPr lang="uz-Cyrl-UZ" altLang="ru-RU" sz="2400" b="1" i="1" dirty="0">
              <a:solidFill>
                <a:srgbClr val="800000"/>
              </a:solidFill>
            </a:endParaRPr>
          </a:p>
          <a:p>
            <a:pPr algn="ctr" eaLnBrk="1" hangingPunct="1"/>
            <a:endParaRPr lang="ru-RU" altLang="ru-RU" sz="2400" b="1" i="1" dirty="0">
              <a:solidFill>
                <a:srgbClr val="800000"/>
              </a:solidFill>
            </a:endParaRPr>
          </a:p>
          <a:p>
            <a:pPr algn="r" eaLnBrk="1" hangingPunct="1"/>
            <a:r>
              <a:rPr lang="ru-RU" altLang="ru-RU" b="1" i="1" dirty="0"/>
              <a:t>					</a:t>
            </a:r>
            <a:endParaRPr lang="ru-RU" altLang="ru-RU" sz="2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56051D8F-D75D-42B6-90D8-90B860B5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04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ТАРМОҚ</a:t>
            </a:r>
            <a:r>
              <a:rPr lang="ru-RU" altLang="ru-RU" sz="2400" b="1" i="1" dirty="0">
                <a:solidFill>
                  <a:srgbClr val="990000"/>
                </a:solidFill>
              </a:rPr>
              <a:t> ҚУРИЛМАЛАРИ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03F9F72A-B689-4C28-9A55-9CFF7763C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35125"/>
            <a:ext cx="8280400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 i="1" dirty="0"/>
              <a:t>	</a:t>
            </a:r>
            <a:r>
              <a:rPr lang="en-US" altLang="ru-RU" dirty="0" err="1">
                <a:solidFill>
                  <a:srgbClr val="C00000"/>
                </a:solidFill>
              </a:rPr>
              <a:t>O'rama</a:t>
            </a:r>
            <a:r>
              <a:rPr lang="en-US" altLang="ru-RU" dirty="0">
                <a:solidFill>
                  <a:srgbClr val="C00000"/>
                </a:solidFill>
              </a:rPr>
              <a:t> </a:t>
            </a:r>
            <a:r>
              <a:rPr lang="en-US" altLang="ru-RU" dirty="0" err="1">
                <a:solidFill>
                  <a:srgbClr val="C00000"/>
                </a:solidFill>
              </a:rPr>
              <a:t>juft</a:t>
            </a:r>
            <a:r>
              <a:rPr lang="en-US" altLang="ru-RU" dirty="0">
                <a:solidFill>
                  <a:srgbClr val="C00000"/>
                </a:solidFill>
              </a:rPr>
              <a:t> </a:t>
            </a:r>
            <a:r>
              <a:rPr lang="en-US" altLang="ru-RU" dirty="0" err="1">
                <a:solidFill>
                  <a:srgbClr val="C00000"/>
                </a:solidFill>
              </a:rPr>
              <a:t>kabel</a:t>
            </a:r>
            <a:r>
              <a:rPr lang="en-US" altLang="ru-RU" dirty="0">
                <a:solidFill>
                  <a:srgbClr val="C00000"/>
                </a:solidFill>
              </a:rPr>
              <a:t> (</a:t>
            </a:r>
            <a:r>
              <a:rPr lang="en-US" altLang="ru-RU" dirty="0" err="1">
                <a:solidFill>
                  <a:srgbClr val="C00000"/>
                </a:solidFill>
              </a:rPr>
              <a:t>vitaya</a:t>
            </a:r>
            <a:r>
              <a:rPr lang="en-US" altLang="ru-RU" dirty="0">
                <a:solidFill>
                  <a:srgbClr val="C00000"/>
                </a:solidFill>
              </a:rPr>
              <a:t> para) </a:t>
            </a:r>
            <a:r>
              <a:rPr lang="en-US" altLang="ru-RU" dirty="0"/>
              <a:t>(</a:t>
            </a:r>
            <a:r>
              <a:rPr lang="en-US" altLang="ru-RU" dirty="0" err="1"/>
              <a:t>ingl</a:t>
            </a:r>
            <a:r>
              <a:rPr lang="en-US" altLang="ru-RU" dirty="0"/>
              <a:t>. twisted pair) — </a:t>
            </a:r>
            <a:r>
              <a:rPr lang="en-US" altLang="ru-RU" dirty="0" err="1"/>
              <a:t>aloqa</a:t>
            </a:r>
            <a:r>
              <a:rPr lang="en-US" altLang="ru-RU" dirty="0"/>
              <a:t> </a:t>
            </a:r>
            <a:r>
              <a:rPr lang="en-US" altLang="ru-RU" dirty="0" err="1"/>
              <a:t>kabelining</a:t>
            </a:r>
            <a:r>
              <a:rPr lang="en-US" altLang="ru-RU" dirty="0"/>
              <a:t> </a:t>
            </a:r>
            <a:r>
              <a:rPr lang="en-US" altLang="ru-RU" dirty="0" err="1"/>
              <a:t>turi</a:t>
            </a:r>
            <a:r>
              <a:rPr lang="en-US" altLang="ru-RU" dirty="0"/>
              <a:t>. </a:t>
            </a:r>
            <a:r>
              <a:rPr lang="en-US" altLang="ru-RU" dirty="0" err="1"/>
              <a:t>Telefoniyada</a:t>
            </a:r>
            <a:r>
              <a:rPr lang="en-US" altLang="ru-RU" dirty="0"/>
              <a:t> </a:t>
            </a:r>
            <a:r>
              <a:rPr lang="en-US" altLang="ru-RU" dirty="0" err="1"/>
              <a:t>foydalaniladigan</a:t>
            </a:r>
            <a:r>
              <a:rPr lang="en-US" altLang="ru-RU" dirty="0"/>
              <a:t> </a:t>
            </a:r>
            <a:r>
              <a:rPr lang="en-US" altLang="ru-RU" dirty="0" err="1"/>
              <a:t>eshilgan</a:t>
            </a:r>
            <a:r>
              <a:rPr lang="en-US" altLang="ru-RU" dirty="0"/>
              <a:t> sim </a:t>
            </a:r>
            <a:r>
              <a:rPr lang="en-US" altLang="ru-RU" dirty="0" err="1"/>
              <a:t>juftidan</a:t>
            </a:r>
            <a:r>
              <a:rPr lang="en-US" altLang="ru-RU" dirty="0"/>
              <a:t> </a:t>
            </a:r>
            <a:r>
              <a:rPr lang="en-US" altLang="ru-RU" dirty="0" err="1"/>
              <a:t>iborat</a:t>
            </a:r>
            <a:r>
              <a:rPr lang="en-US" altLang="ru-RU" dirty="0"/>
              <a:t> . U </a:t>
            </a:r>
            <a:r>
              <a:rPr lang="en-US" altLang="ru-RU" dirty="0" err="1"/>
              <a:t>ekranlangan</a:t>
            </a:r>
            <a:r>
              <a:rPr lang="en-US" altLang="ru-RU" dirty="0"/>
              <a:t> </a:t>
            </a:r>
            <a:r>
              <a:rPr lang="en-US" altLang="ru-RU" dirty="0" err="1"/>
              <a:t>va</a:t>
            </a:r>
            <a:r>
              <a:rPr lang="en-US" altLang="ru-RU" dirty="0"/>
              <a:t> </a:t>
            </a:r>
            <a:r>
              <a:rPr lang="en-US" altLang="ru-RU" dirty="0" err="1"/>
              <a:t>ekranlanmagan</a:t>
            </a:r>
            <a:r>
              <a:rPr lang="en-US" altLang="ru-RU" dirty="0"/>
              <a:t> </a:t>
            </a:r>
            <a:r>
              <a:rPr lang="en-US" altLang="ru-RU" dirty="0" err="1"/>
              <a:t>bo'lishi</a:t>
            </a:r>
            <a:r>
              <a:rPr lang="en-US" altLang="ru-RU" dirty="0"/>
              <a:t> </a:t>
            </a:r>
            <a:r>
              <a:rPr lang="en-US" altLang="ru-RU" dirty="0" err="1"/>
              <a:t>mumkin</a:t>
            </a:r>
            <a:r>
              <a:rPr lang="en-US" altLang="ru-RU" dirty="0"/>
              <a:t>. </a:t>
            </a:r>
            <a:r>
              <a:rPr lang="en-US" altLang="ru-RU" dirty="0" err="1"/>
              <a:t>Ekranlangan</a:t>
            </a:r>
            <a:r>
              <a:rPr lang="en-US" altLang="ru-RU" dirty="0"/>
              <a:t> </a:t>
            </a:r>
            <a:r>
              <a:rPr lang="en-US" altLang="ru-RU" dirty="0" err="1"/>
              <a:t>kabel</a:t>
            </a:r>
            <a:r>
              <a:rPr lang="en-US" altLang="ru-RU" dirty="0"/>
              <a:t>` </a:t>
            </a:r>
            <a:r>
              <a:rPr lang="en-US" altLang="ru-RU" dirty="0" err="1"/>
              <a:t>elektr</a:t>
            </a:r>
            <a:r>
              <a:rPr lang="en-US" altLang="ru-RU" dirty="0"/>
              <a:t> </a:t>
            </a:r>
            <a:r>
              <a:rPr lang="en-US" altLang="ru-RU" dirty="0" err="1"/>
              <a:t>magnit</a:t>
            </a:r>
            <a:r>
              <a:rPr lang="en-US" altLang="ru-RU" dirty="0"/>
              <a:t> </a:t>
            </a:r>
            <a:r>
              <a:rPr lang="en-US" altLang="ru-RU" dirty="0" err="1"/>
              <a:t>halaqitlariga</a:t>
            </a:r>
            <a:r>
              <a:rPr lang="en-US" altLang="ru-RU" dirty="0"/>
              <a:t> </a:t>
            </a:r>
            <a:r>
              <a:rPr lang="en-US" altLang="ru-RU" dirty="0" err="1"/>
              <a:t>ancha</a:t>
            </a:r>
            <a:r>
              <a:rPr lang="en-US" altLang="ru-RU" dirty="0"/>
              <a:t> </a:t>
            </a:r>
            <a:r>
              <a:rPr lang="en-US" altLang="ru-RU" dirty="0" err="1"/>
              <a:t>bardoshli</a:t>
            </a:r>
            <a:r>
              <a:rPr lang="en-US" altLang="ru-RU" dirty="0"/>
              <a:t> </a:t>
            </a:r>
            <a:r>
              <a:rPr lang="en-US" altLang="ru-RU" dirty="0" err="1"/>
              <a:t>bo'ladi</a:t>
            </a:r>
            <a:r>
              <a:rPr lang="en-US" altLang="ru-RU" dirty="0"/>
              <a:t>. </a:t>
            </a:r>
            <a:r>
              <a:rPr lang="en-US" altLang="ru-RU" dirty="0" err="1"/>
              <a:t>Ushbu</a:t>
            </a:r>
            <a:r>
              <a:rPr lang="en-US" altLang="ru-RU" dirty="0"/>
              <a:t> </a:t>
            </a:r>
            <a:r>
              <a:rPr lang="en-US" altLang="ru-RU" dirty="0" err="1"/>
              <a:t>kabelning</a:t>
            </a:r>
            <a:r>
              <a:rPr lang="en-US" altLang="ru-RU" dirty="0"/>
              <a:t> </a:t>
            </a:r>
            <a:r>
              <a:rPr lang="en-US" altLang="ru-RU" dirty="0" err="1"/>
              <a:t>kamchiliklari</a:t>
            </a:r>
            <a:r>
              <a:rPr lang="en-US" altLang="ru-RU" dirty="0"/>
              <a:t> </a:t>
            </a:r>
            <a:r>
              <a:rPr lang="en-US" altLang="ru-RU" dirty="0" err="1"/>
              <a:t>signallarning</a:t>
            </a:r>
            <a:r>
              <a:rPr lang="en-US" altLang="ru-RU" dirty="0"/>
              <a:t> </a:t>
            </a:r>
            <a:r>
              <a:rPr lang="en-US" altLang="ru-RU" dirty="0" err="1"/>
              <a:t>so'nish</a:t>
            </a:r>
            <a:r>
              <a:rPr lang="en-US" altLang="ru-RU" dirty="0"/>
              <a:t> </a:t>
            </a:r>
            <a:r>
              <a:rPr lang="en-US" altLang="ru-RU" dirty="0" err="1"/>
              <a:t>koeffitsienti</a:t>
            </a:r>
            <a:r>
              <a:rPr lang="en-US" altLang="ru-RU" dirty="0"/>
              <a:t> </a:t>
            </a:r>
            <a:r>
              <a:rPr lang="en-US" altLang="ru-RU" dirty="0" err="1"/>
              <a:t>yuqoriligi</a:t>
            </a:r>
            <a:r>
              <a:rPr lang="en-US" altLang="ru-RU" dirty="0"/>
              <a:t> </a:t>
            </a:r>
            <a:r>
              <a:rPr lang="en-US" altLang="ru-RU" dirty="0" err="1"/>
              <a:t>va</a:t>
            </a:r>
            <a:r>
              <a:rPr lang="en-US" altLang="ru-RU" dirty="0"/>
              <a:t> </a:t>
            </a:r>
            <a:r>
              <a:rPr lang="en-US" altLang="ru-RU" dirty="0" err="1"/>
              <a:t>elektrmagnit</a:t>
            </a:r>
            <a:r>
              <a:rPr lang="en-US" altLang="ru-RU" dirty="0"/>
              <a:t> </a:t>
            </a:r>
            <a:r>
              <a:rPr lang="en-US" altLang="ru-RU" dirty="0" err="1"/>
              <a:t>halaqitlariga</a:t>
            </a:r>
            <a:r>
              <a:rPr lang="en-US" altLang="ru-RU" dirty="0"/>
              <a:t> </a:t>
            </a:r>
            <a:r>
              <a:rPr lang="en-US" altLang="ru-RU" dirty="0" err="1"/>
              <a:t>yuqori</a:t>
            </a:r>
            <a:r>
              <a:rPr lang="en-US" altLang="ru-RU" dirty="0"/>
              <a:t> </a:t>
            </a:r>
            <a:r>
              <a:rPr lang="en-US" altLang="ru-RU" dirty="0" err="1"/>
              <a:t>darajada</a:t>
            </a:r>
            <a:r>
              <a:rPr lang="en-US" altLang="ru-RU" dirty="0"/>
              <a:t> </a:t>
            </a:r>
            <a:r>
              <a:rPr lang="en-US" altLang="ru-RU" dirty="0" err="1"/>
              <a:t>sezgirligi</a:t>
            </a:r>
            <a:r>
              <a:rPr lang="en-US" altLang="ru-RU" dirty="0"/>
              <a:t>, </a:t>
            </a:r>
            <a:r>
              <a:rPr lang="en-US" altLang="ru-RU" dirty="0" err="1"/>
              <a:t>shuning</a:t>
            </a:r>
            <a:r>
              <a:rPr lang="en-US" altLang="ru-RU" dirty="0"/>
              <a:t> </a:t>
            </a:r>
            <a:r>
              <a:rPr lang="en-US" altLang="ru-RU" dirty="0" err="1"/>
              <a:t>uchun</a:t>
            </a:r>
            <a:r>
              <a:rPr lang="en-US" altLang="ru-RU" dirty="0"/>
              <a:t> </a:t>
            </a:r>
            <a:r>
              <a:rPr lang="en-US" altLang="ru-RU" dirty="0" err="1"/>
              <a:t>o'rama</a:t>
            </a:r>
            <a:r>
              <a:rPr lang="en-US" altLang="ru-RU" dirty="0"/>
              <a:t> </a:t>
            </a:r>
            <a:r>
              <a:rPr lang="en-US" altLang="ru-RU" dirty="0" err="1"/>
              <a:t>juftlikdan</a:t>
            </a:r>
            <a:r>
              <a:rPr lang="en-US" altLang="ru-RU" dirty="0"/>
              <a:t> </a:t>
            </a:r>
            <a:r>
              <a:rPr lang="en-US" altLang="ru-RU" dirty="0" err="1"/>
              <a:t>foydalanishda</a:t>
            </a:r>
            <a:r>
              <a:rPr lang="en-US" altLang="ru-RU" dirty="0"/>
              <a:t> </a:t>
            </a:r>
            <a:r>
              <a:rPr lang="en-US" altLang="ru-RU" dirty="0" err="1"/>
              <a:t>faol</a:t>
            </a:r>
            <a:r>
              <a:rPr lang="en-US" altLang="ru-RU" dirty="0"/>
              <a:t> </a:t>
            </a:r>
            <a:r>
              <a:rPr lang="en-US" altLang="ru-RU" dirty="0" err="1"/>
              <a:t>qurilmalar</a:t>
            </a:r>
            <a:r>
              <a:rPr lang="en-US" altLang="ru-RU" dirty="0"/>
              <a:t> </a:t>
            </a:r>
            <a:r>
              <a:rPr lang="en-US" altLang="ru-RU" dirty="0" err="1"/>
              <a:t>o'rtasidagi</a:t>
            </a:r>
            <a:r>
              <a:rPr lang="en-US" altLang="ru-RU" dirty="0"/>
              <a:t> </a:t>
            </a:r>
            <a:r>
              <a:rPr lang="en-US" altLang="ru-RU" dirty="0" err="1"/>
              <a:t>eng</a:t>
            </a:r>
            <a:r>
              <a:rPr lang="en-US" altLang="ru-RU" dirty="0"/>
              <a:t> </a:t>
            </a:r>
            <a:r>
              <a:rPr lang="en-US" altLang="ru-RU" dirty="0" err="1"/>
              <a:t>yuqori</a:t>
            </a:r>
            <a:r>
              <a:rPr lang="en-US" altLang="ru-RU" dirty="0"/>
              <a:t> </a:t>
            </a:r>
            <a:r>
              <a:rPr lang="en-US" altLang="ru-RU" dirty="0" err="1"/>
              <a:t>masofa</a:t>
            </a:r>
            <a:r>
              <a:rPr lang="en-US" altLang="ru-RU" dirty="0"/>
              <a:t> 100 </a:t>
            </a:r>
            <a:r>
              <a:rPr lang="en-US" altLang="ru-RU" dirty="0" err="1"/>
              <a:t>metrgacha</a:t>
            </a:r>
            <a:r>
              <a:rPr lang="en-US" altLang="ru-RU" dirty="0"/>
              <a:t> </a:t>
            </a:r>
            <a:r>
              <a:rPr lang="en-US" altLang="ru-RU" dirty="0" err="1"/>
              <a:t>bo'ladi</a:t>
            </a:r>
            <a:r>
              <a:rPr lang="en-US" altLang="ru-RU" dirty="0"/>
              <a:t> </a:t>
            </a:r>
            <a:r>
              <a:rPr lang="en-US" altLang="ru-RU" b="1" i="1" dirty="0"/>
              <a:t>. </a:t>
            </a:r>
            <a:endParaRPr lang="ru-RU" altLang="ru-RU" dirty="0"/>
          </a:p>
        </p:txBody>
      </p:sp>
      <p:pic>
        <p:nvPicPr>
          <p:cNvPr id="177157" name="Picture 5" descr="180px-UT">
            <a:extLst>
              <a:ext uri="{FF2B5EF4-FFF2-40B4-BE49-F238E27FC236}">
                <a16:creationId xmlns:a16="http://schemas.microsoft.com/office/drawing/2014/main" id="{497D7067-8272-46D7-BFC2-CA5873DBB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54513"/>
            <a:ext cx="174625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 descr="240px-Rj">
            <a:extLst>
              <a:ext uri="{FF2B5EF4-FFF2-40B4-BE49-F238E27FC236}">
                <a16:creationId xmlns:a16="http://schemas.microsoft.com/office/drawing/2014/main" id="{9DAC1189-B310-44CD-9F19-DC44D0ACA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83075"/>
            <a:ext cx="22113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 descr="3-6">
            <a:extLst>
              <a:ext uri="{FF2B5EF4-FFF2-40B4-BE49-F238E27FC236}">
                <a16:creationId xmlns:a16="http://schemas.microsoft.com/office/drawing/2014/main" id="{5EBDF985-7E08-43E6-B7F3-FEBC91AE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19209" r="2492" b="16737"/>
          <a:stretch>
            <a:fillRect/>
          </a:stretch>
        </p:blipFill>
        <p:spPr bwMode="auto">
          <a:xfrm>
            <a:off x="395288" y="4699000"/>
            <a:ext cx="39608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>
            <a:extLst>
              <a:ext uri="{FF2B5EF4-FFF2-40B4-BE49-F238E27FC236}">
                <a16:creationId xmlns:a16="http://schemas.microsoft.com/office/drawing/2014/main" id="{09D3F42A-4E5F-4B62-B836-23CC9D3A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604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ТАРМОҚ ҚУРИЛМАЛАРИ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58DA8275-C67D-4E42-B607-A876933A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722015"/>
            <a:ext cx="8280400" cy="4708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Коаксиаль</a:t>
            </a:r>
            <a:r>
              <a:rPr lang="ru-RU" altLang="ru-RU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кабелдан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маълумотлар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узатишнинг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иккита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турли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тизимида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фойдаланилиш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модуляциялаб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модуляцияламасдан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узатиш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рақамли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ШК дан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шаклда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узатилса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шундай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шаклда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фойдаланилади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дарҳол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бўйлаб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станциясига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узатилади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тезлиги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Мбит/сек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гача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юқори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таъсир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4000 м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узатиш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Иккинчи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рақамли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аналогли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айлантирилади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станциясига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йўналтирилади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ерда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рақамли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айлантирилади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айлантириш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операциясини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модем (модулятор/демодулятор)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бажаради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станция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модемига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Маълумотларни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узатишнинг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усули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кўп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каналли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ўнлаб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каналлар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узатишни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таъминлайди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фақат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кабелдан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ҳисобланади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Бундай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усул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товушларнивидеосигналларни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маълумотларни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узатиш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Кабель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узунлиги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км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гача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етиши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182" name="Picture 6" descr="180px-RG">
            <a:extLst>
              <a:ext uri="{FF2B5EF4-FFF2-40B4-BE49-F238E27FC236}">
                <a16:creationId xmlns:a16="http://schemas.microsoft.com/office/drawing/2014/main" id="{CFBD0E2C-2D58-4679-AEE7-858A87DF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93902"/>
            <a:ext cx="2375569" cy="16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3" name="Picture 7" descr="3-7">
            <a:extLst>
              <a:ext uri="{FF2B5EF4-FFF2-40B4-BE49-F238E27FC236}">
                <a16:creationId xmlns:a16="http://schemas.microsoft.com/office/drawing/2014/main" id="{061083C2-840F-43D5-87E7-0E1D31E2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19351" r="5083" b="14920"/>
          <a:stretch>
            <a:fillRect/>
          </a:stretch>
        </p:blipFill>
        <p:spPr bwMode="auto">
          <a:xfrm>
            <a:off x="756271" y="5497892"/>
            <a:ext cx="4319091" cy="136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>
            <a:extLst>
              <a:ext uri="{FF2B5EF4-FFF2-40B4-BE49-F238E27FC236}">
                <a16:creationId xmlns:a16="http://schemas.microsoft.com/office/drawing/2014/main" id="{4C488A17-D1D0-43F4-BC18-F82774BC7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17" y="188640"/>
            <a:ext cx="5974267" cy="6370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foydalaniladigan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eltuvchi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yorug'lik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o'zgartiriladi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halaqitlariga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bardoshli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ma'lumotlarni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Gbit/s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xatosiz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uzatilayotgan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axborotning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maxfiyligini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ta'minlaydi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kabellarda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kanallar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Ma'lumotlar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simpleks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rejimida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uzatiladi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ma'lumotlar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almashinishni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tola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amaliyotda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Kamchiliklari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qatorida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yuqoriligi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murakkabligini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ko'rsatish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9205" name="Picture 5" descr="Fibreopt">
            <a:extLst>
              <a:ext uri="{FF2B5EF4-FFF2-40B4-BE49-F238E27FC236}">
                <a16:creationId xmlns:a16="http://schemas.microsoft.com/office/drawing/2014/main" id="{850C74DD-CC9C-4FB1-B15F-10417299A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661898" cy="45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AA4B01CE-5AD3-4537-B03C-E6E4B7E6A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088"/>
            <a:ext cx="8604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KOMP`YUTER TARMOG'I HAQIDA UMUMIY TUSHUNCHALAR</a:t>
            </a:r>
            <a:endParaRPr lang="ru-RU" altLang="ru-RU" sz="24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69" name="Text Box 5">
            <a:extLst>
              <a:ext uri="{FF2B5EF4-FFF2-40B4-BE49-F238E27FC236}">
                <a16:creationId xmlns:a16="http://schemas.microsoft.com/office/drawing/2014/main" id="{12942356-866C-4697-BEC1-6420D4C1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66863"/>
            <a:ext cx="80645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(LAN — Local Area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komnata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tashkilot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chegarasida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komp`yuterlarni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bog'lovchi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70" name="Text Box 6">
            <a:extLst>
              <a:ext uri="{FF2B5EF4-FFF2-40B4-BE49-F238E27FC236}">
                <a16:creationId xmlns:a16="http://schemas.microsoft.com/office/drawing/2014/main" id="{795967D0-5AEA-4D3B-816E-C98FD21FE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30" y="2564527"/>
            <a:ext cx="8281987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tegishlicha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Ethernet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ARCNET) 2,5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kmdan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kmgacha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bo'lgan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masofadagi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komp`yuterlar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aloqani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ta'minlaydi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komp`yuterlar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periferiya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printerlar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disk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kontrollerlari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bog'lanishini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ta'minlaydigan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xotirasidan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periferiya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qurilmalaridan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foydalanishga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ma'lumotlar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almashishga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beradigan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apparat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to'plamidir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tarmoqning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xarakterli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chegaralangan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hudud;</a:t>
            </a:r>
          </a:p>
          <a:p>
            <a:pPr algn="just" eaLnBrk="1" hangingPunct="1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foydalanuvchilarning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tezlikka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ishlashni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ta'minlash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servislarga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yonma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-yon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qurimalarga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9" grpId="0" animBg="1"/>
      <p:bldP spid="1648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0F5DE9EE-EFB5-4AE7-A648-4D9DB03B5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088"/>
            <a:ext cx="8604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i="1" dirty="0">
                <a:solidFill>
                  <a:srgbClr val="990000"/>
                </a:solidFill>
              </a:rPr>
              <a:t>KOMP`YUTER TARMOG'I HAQIDA UMUMIY TUSHUNCHALAR</a:t>
            </a:r>
            <a:endParaRPr lang="ru-RU" alt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60784" name="Text Box 16">
            <a:extLst>
              <a:ext uri="{FF2B5EF4-FFF2-40B4-BE49-F238E27FC236}">
                <a16:creationId xmlns:a16="http://schemas.microsoft.com/office/drawing/2014/main" id="{3F15932A-1D5B-4C61-BACE-87A8718AD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97050"/>
            <a:ext cx="8424862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i="1" dirty="0">
                <a:solidFill>
                  <a:srgbClr val="C00000"/>
                </a:solidFill>
              </a:rPr>
              <a:t>Global` </a:t>
            </a:r>
            <a:r>
              <a:rPr lang="en-US" altLang="ru-RU" i="1" dirty="0" err="1">
                <a:solidFill>
                  <a:srgbClr val="C00000"/>
                </a:solidFill>
              </a:rPr>
              <a:t>tarmoq</a:t>
            </a:r>
            <a:r>
              <a:rPr lang="en-US" altLang="ru-RU" i="1" dirty="0">
                <a:solidFill>
                  <a:srgbClr val="C00000"/>
                </a:solidFill>
              </a:rPr>
              <a:t> </a:t>
            </a:r>
            <a:r>
              <a:rPr lang="en-US" altLang="ru-RU" i="1" dirty="0"/>
              <a:t>(WAN — World Area </a:t>
            </a:r>
            <a:r>
              <a:rPr lang="en-US" altLang="ru-RU" i="1" dirty="0" err="1"/>
              <a:t>NetWork</a:t>
            </a:r>
            <a:r>
              <a:rPr lang="en-US" altLang="ru-RU" i="1" dirty="0"/>
              <a:t>) — </a:t>
            </a:r>
            <a:r>
              <a:rPr lang="en-US" altLang="ru-RU" i="1" dirty="0" err="1"/>
              <a:t>bir-biridan</a:t>
            </a:r>
            <a:r>
              <a:rPr lang="en-US" altLang="ru-RU" i="1" dirty="0"/>
              <a:t> </a:t>
            </a:r>
            <a:r>
              <a:rPr lang="en-US" altLang="ru-RU" i="1" dirty="0" err="1"/>
              <a:t>geografik</a:t>
            </a:r>
            <a:r>
              <a:rPr lang="en-US" altLang="ru-RU" i="1" dirty="0"/>
              <a:t> </a:t>
            </a:r>
            <a:r>
              <a:rPr lang="en-US" altLang="ru-RU" i="1" dirty="0" err="1"/>
              <a:t>uzoq</a:t>
            </a:r>
            <a:r>
              <a:rPr lang="en-US" altLang="ru-RU" i="1" dirty="0"/>
              <a:t> </a:t>
            </a:r>
            <a:r>
              <a:rPr lang="en-US" altLang="ru-RU" i="1" dirty="0" err="1"/>
              <a:t>masofalarda</a:t>
            </a:r>
            <a:r>
              <a:rPr lang="en-US" altLang="ru-RU" i="1" dirty="0"/>
              <a:t> </a:t>
            </a:r>
            <a:r>
              <a:rPr lang="en-US" altLang="ru-RU" i="1" dirty="0" err="1"/>
              <a:t>joylashgan</a:t>
            </a:r>
            <a:r>
              <a:rPr lang="en-US" altLang="ru-RU" i="1" dirty="0"/>
              <a:t> </a:t>
            </a:r>
            <a:r>
              <a:rPr lang="en-US" altLang="ru-RU" i="1" dirty="0" err="1"/>
              <a:t>komp`yuterlarni</a:t>
            </a:r>
            <a:r>
              <a:rPr lang="en-US" altLang="ru-RU" i="1" dirty="0"/>
              <a:t> </a:t>
            </a:r>
            <a:r>
              <a:rPr lang="en-US" altLang="ru-RU" i="1" dirty="0" err="1"/>
              <a:t>birlashtiruvchi</a:t>
            </a:r>
            <a:r>
              <a:rPr lang="en-US" altLang="ru-RU" i="1" dirty="0"/>
              <a:t> </a:t>
            </a:r>
            <a:r>
              <a:rPr lang="en-US" altLang="ru-RU" i="1" dirty="0" err="1"/>
              <a:t>tarmoq</a:t>
            </a:r>
            <a:r>
              <a:rPr lang="en-US" altLang="ru-RU" i="1" dirty="0"/>
              <a:t>. Global` </a:t>
            </a:r>
            <a:r>
              <a:rPr lang="en-US" altLang="ru-RU" i="1" dirty="0" err="1"/>
              <a:t>tarmoq</a:t>
            </a:r>
            <a:r>
              <a:rPr lang="en-US" altLang="ru-RU" i="1" dirty="0"/>
              <a:t> </a:t>
            </a:r>
            <a:r>
              <a:rPr lang="en-US" altLang="ru-RU" i="1" dirty="0" err="1"/>
              <a:t>lokal</a:t>
            </a:r>
            <a:r>
              <a:rPr lang="en-US" altLang="ru-RU" i="1" dirty="0"/>
              <a:t>` </a:t>
            </a:r>
            <a:r>
              <a:rPr lang="en-US" altLang="ru-RU" i="1" dirty="0" err="1"/>
              <a:t>tarmoqlarni</a:t>
            </a:r>
            <a:r>
              <a:rPr lang="en-US" altLang="ru-RU" i="1" dirty="0"/>
              <a:t> </a:t>
            </a:r>
            <a:r>
              <a:rPr lang="en-US" altLang="ru-RU" i="1" dirty="0" err="1"/>
              <a:t>birlashtiradi</a:t>
            </a:r>
            <a:r>
              <a:rPr lang="en-US" altLang="ru-RU" i="1" dirty="0"/>
              <a:t>.</a:t>
            </a:r>
            <a:r>
              <a:rPr lang="ru-RU" altLang="ru-RU" i="1" dirty="0"/>
              <a:t> </a:t>
            </a:r>
          </a:p>
        </p:txBody>
      </p:sp>
      <p:pic>
        <p:nvPicPr>
          <p:cNvPr id="160786" name="Picture 18">
            <a:extLst>
              <a:ext uri="{FF2B5EF4-FFF2-40B4-BE49-F238E27FC236}">
                <a16:creationId xmlns:a16="http://schemas.microsoft.com/office/drawing/2014/main" id="{1435D63D-07B7-40ED-9A50-A7EEF4DE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22440" r="12354" b="34244"/>
          <a:stretch>
            <a:fillRect/>
          </a:stretch>
        </p:blipFill>
        <p:spPr bwMode="auto">
          <a:xfrm>
            <a:off x="1042988" y="3251200"/>
            <a:ext cx="7921625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>
            <a:extLst>
              <a:ext uri="{FF2B5EF4-FFF2-40B4-BE49-F238E27FC236}">
                <a16:creationId xmlns:a16="http://schemas.microsoft.com/office/drawing/2014/main" id="{94423EA8-5141-418D-A8D6-1A8B509F8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19113"/>
            <a:ext cx="8604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990000"/>
                </a:solidFill>
              </a:rPr>
              <a:t>КОМПЬЮТЕР ТАРМОҒИ ҲАҚИДА УМУМИЙ ТУШУНЧАЛАР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C23FF373-C68C-4C6E-99AD-3218C96E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350110"/>
            <a:ext cx="8424863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Yulduz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komp`yuter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tarmog'ining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topologiyasi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komp`yuterlar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tugunga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kontsentratori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ulangan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t`armoq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segmentini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47B4C5A0-E41F-4471-B97A-687AA8FD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681288"/>
            <a:ext cx="4897437" cy="4016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500" i="1" dirty="0"/>
              <a:t> </a:t>
            </a:r>
            <a:r>
              <a:rPr lang="ru-RU" altLang="ru-RU" sz="1500" i="1" dirty="0">
                <a:solidFill>
                  <a:srgbClr val="C00000"/>
                </a:solidFill>
              </a:rPr>
              <a:t>Афзалликлари</a:t>
            </a:r>
          </a:p>
          <a:p>
            <a:pPr algn="just" eaLnBrk="1" hangingPunct="1">
              <a:buFontTx/>
              <a:buChar char="•"/>
            </a:pPr>
            <a:r>
              <a:rPr lang="ru-RU" altLang="ru-RU" sz="1500" i="1" dirty="0"/>
              <a:t> </a:t>
            </a:r>
            <a:r>
              <a:rPr lang="ru-RU" altLang="ru-RU" sz="1500" i="1" dirty="0" err="1"/>
              <a:t>битта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иш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станциясининг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ишдан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чиқиши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тармоқнинг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ишлашига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таъсир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этмайди</a:t>
            </a:r>
            <a:r>
              <a:rPr lang="ru-RU" altLang="ru-RU" sz="1500" i="1" dirty="0"/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500" i="1" dirty="0"/>
              <a:t> </a:t>
            </a:r>
            <a:r>
              <a:rPr lang="ru-RU" altLang="ru-RU" sz="1500" i="1" dirty="0" err="1"/>
              <a:t>тармоқнинг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яхши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масштаблаштирилганлиги</a:t>
            </a:r>
            <a:r>
              <a:rPr lang="ru-RU" altLang="ru-RU" sz="1500" i="1" dirty="0"/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500" i="1" dirty="0"/>
              <a:t> </a:t>
            </a:r>
            <a:r>
              <a:rPr lang="ru-RU" altLang="ru-RU" sz="1500" i="1" dirty="0" err="1"/>
              <a:t>тармоқдаги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носозликларни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осон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қидириш</a:t>
            </a:r>
            <a:r>
              <a:rPr lang="ru-RU" altLang="ru-RU" sz="1500" i="1" dirty="0"/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500" i="1" dirty="0"/>
              <a:t> </a:t>
            </a:r>
            <a:r>
              <a:rPr lang="ru-RU" altLang="ru-RU" sz="1500" i="1" dirty="0" err="1"/>
              <a:t>тармоқнинг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юқори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унумдорлиги</a:t>
            </a:r>
            <a:r>
              <a:rPr lang="ru-RU" altLang="ru-RU" sz="1500" i="1" dirty="0"/>
              <a:t> (агар </a:t>
            </a:r>
            <a:r>
              <a:rPr lang="ru-RU" altLang="ru-RU" sz="1500" i="1" dirty="0" err="1"/>
              <a:t>тўғри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лойиҳа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қилинган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бўлса</a:t>
            </a:r>
            <a:r>
              <a:rPr lang="ru-RU" altLang="ru-RU" sz="1500" i="1" dirty="0"/>
              <a:t>);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500" i="1" dirty="0"/>
              <a:t> </a:t>
            </a:r>
            <a:r>
              <a:rPr lang="ru-RU" altLang="ru-RU" sz="1500" i="1" dirty="0" err="1"/>
              <a:t>Қулай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администрлаштириш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имкониятлари</a:t>
            </a:r>
            <a:r>
              <a:rPr lang="ru-RU" altLang="ru-RU" sz="1500" i="1" dirty="0"/>
              <a:t>. </a:t>
            </a:r>
            <a:r>
              <a:rPr lang="ru-RU" altLang="ru-RU" sz="1500" i="1" dirty="0" err="1"/>
              <a:t>Камчиликлари</a:t>
            </a:r>
            <a:endParaRPr lang="ru-RU" altLang="ru-RU" sz="1500" i="1" dirty="0"/>
          </a:p>
          <a:p>
            <a:pPr algn="just" eaLnBrk="1" hangingPunct="1">
              <a:buFontTx/>
              <a:buChar char="•"/>
            </a:pPr>
            <a:r>
              <a:rPr lang="ru-RU" altLang="ru-RU" sz="1500" i="1" dirty="0"/>
              <a:t> </a:t>
            </a:r>
            <a:r>
              <a:rPr lang="ru-RU" altLang="ru-RU" sz="1500" i="1" dirty="0" err="1"/>
              <a:t>марказий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концентраторнинг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ишдан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чиқиши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бутун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тармоқнинг</a:t>
            </a:r>
            <a:r>
              <a:rPr lang="ru-RU" altLang="ru-RU" sz="1500" i="1" dirty="0"/>
              <a:t> (</a:t>
            </a:r>
            <a:r>
              <a:rPr lang="ru-RU" altLang="ru-RU" sz="1500" i="1" dirty="0" err="1"/>
              <a:t>ёки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сегментнинг</a:t>
            </a:r>
            <a:r>
              <a:rPr lang="ru-RU" altLang="ru-RU" sz="1500" i="1" dirty="0"/>
              <a:t>) </a:t>
            </a:r>
            <a:r>
              <a:rPr lang="ru-RU" altLang="ru-RU" sz="1500" i="1" dirty="0" err="1"/>
              <a:t>ишдан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чиқишига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олиб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келади</a:t>
            </a:r>
            <a:r>
              <a:rPr lang="ru-RU" altLang="ru-RU" sz="1500" i="1" dirty="0"/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500" i="1" dirty="0"/>
              <a:t> </a:t>
            </a:r>
            <a:r>
              <a:rPr lang="ru-RU" altLang="ru-RU" sz="1500" i="1" dirty="0" err="1"/>
              <a:t>тармоқни</a:t>
            </a:r>
            <a:r>
              <a:rPr lang="ru-RU" altLang="ru-RU" sz="1500" i="1" dirty="0"/>
              <a:t> монтаж </a:t>
            </a:r>
            <a:r>
              <a:rPr lang="ru-RU" altLang="ru-RU" sz="1500" i="1" dirty="0" err="1"/>
              <a:t>қилишда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бошқа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топологияларга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қараганда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кўпроқ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кабел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кетади</a:t>
            </a:r>
            <a:r>
              <a:rPr lang="ru-RU" altLang="ru-RU" sz="1500" i="1" dirty="0"/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500" i="1" dirty="0"/>
              <a:t> </a:t>
            </a:r>
            <a:r>
              <a:rPr lang="ru-RU" altLang="ru-RU" sz="1500" i="1" dirty="0" err="1"/>
              <a:t>тармоқдаги</a:t>
            </a:r>
            <a:r>
              <a:rPr lang="ru-RU" altLang="ru-RU" sz="1500" i="1" dirty="0"/>
              <a:t> (</a:t>
            </a:r>
            <a:r>
              <a:rPr lang="ru-RU" altLang="ru-RU" sz="1500" i="1" dirty="0" err="1"/>
              <a:t>ёки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сегментдаги</a:t>
            </a:r>
            <a:r>
              <a:rPr lang="ru-RU" altLang="ru-RU" sz="1500" i="1" dirty="0"/>
              <a:t>) </a:t>
            </a:r>
            <a:r>
              <a:rPr lang="ru-RU" altLang="ru-RU" sz="1500" i="1" dirty="0" err="1"/>
              <a:t>ишчи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станциялар</a:t>
            </a:r>
            <a:r>
              <a:rPr lang="ru-RU" altLang="ru-RU" sz="1500" i="1" dirty="0"/>
              <a:t> сони </a:t>
            </a:r>
            <a:r>
              <a:rPr lang="ru-RU" altLang="ru-RU" sz="1500" i="1" dirty="0" err="1"/>
              <a:t>марказий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концентратордаги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портлар</a:t>
            </a:r>
            <a:r>
              <a:rPr lang="ru-RU" altLang="ru-RU" sz="1500" i="1" dirty="0"/>
              <a:t> сони </a:t>
            </a:r>
            <a:r>
              <a:rPr lang="ru-RU" altLang="ru-RU" sz="1500" i="1" dirty="0" err="1"/>
              <a:t>билан</a:t>
            </a:r>
            <a:r>
              <a:rPr lang="ru-RU" altLang="ru-RU" sz="1500" i="1" dirty="0"/>
              <a:t> </a:t>
            </a:r>
            <a:r>
              <a:rPr lang="ru-RU" altLang="ru-RU" sz="1500" i="1" dirty="0" err="1"/>
              <a:t>чегараланган</a:t>
            </a:r>
            <a:r>
              <a:rPr lang="ru-RU" altLang="ru-RU" sz="1500" i="1" dirty="0"/>
              <a:t>.</a:t>
            </a:r>
          </a:p>
        </p:txBody>
      </p:sp>
      <p:pic>
        <p:nvPicPr>
          <p:cNvPr id="169990" name="Picture 6" descr="a22_3">
            <a:extLst>
              <a:ext uri="{FF2B5EF4-FFF2-40B4-BE49-F238E27FC236}">
                <a16:creationId xmlns:a16="http://schemas.microsoft.com/office/drawing/2014/main" id="{A54E8CF2-17FF-4BD4-B95B-45FCF97E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155950"/>
            <a:ext cx="30956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animBg="1"/>
      <p:bldP spid="1699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>
            <a:extLst>
              <a:ext uri="{FF2B5EF4-FFF2-40B4-BE49-F238E27FC236}">
                <a16:creationId xmlns:a16="http://schemas.microsoft.com/office/drawing/2014/main" id="{0429BBF5-8CD1-40F3-8C14-E22039E5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088"/>
            <a:ext cx="8604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990000"/>
                </a:solidFill>
              </a:rPr>
              <a:t>КОМПЬЮТЕР ТАРМОҒИ ҲАҚИДА УМУМИЙ ТУШУНЧАЛАР</a:t>
            </a: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ECDC7E9A-CF22-41E1-944B-B6425886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68488"/>
            <a:ext cx="8424862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 i="1"/>
              <a:t>	</a:t>
            </a:r>
            <a:r>
              <a:rPr lang="ru-RU" altLang="ru-RU" b="1" i="1">
                <a:solidFill>
                  <a:srgbClr val="FF3300"/>
                </a:solidFill>
              </a:rPr>
              <a:t>Халқа</a:t>
            </a:r>
            <a:r>
              <a:rPr lang="ru-RU" altLang="ru-RU" i="1"/>
              <a:t> — бу компьютер тармоғининг топологияси бўлиб, унда ҳар бир компьютер алоқа линиялари орқали бошқа иккита бошқа компьютер билан уланган: биттасидан фақат маълумот олади, бошқасига фақат узатади.</a:t>
            </a:r>
            <a:r>
              <a:rPr lang="ru-RU" altLang="ru-RU"/>
              <a:t> </a:t>
            </a:r>
          </a:p>
        </p:txBody>
      </p:sp>
      <p:pic>
        <p:nvPicPr>
          <p:cNvPr id="165894" name="Picture 6" descr="a22_2">
            <a:extLst>
              <a:ext uri="{FF2B5EF4-FFF2-40B4-BE49-F238E27FC236}">
                <a16:creationId xmlns:a16="http://schemas.microsoft.com/office/drawing/2014/main" id="{7328B72E-ADDE-46A5-9845-766E769F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32416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5" name="Text Box 7">
            <a:extLst>
              <a:ext uri="{FF2B5EF4-FFF2-40B4-BE49-F238E27FC236}">
                <a16:creationId xmlns:a16="http://schemas.microsoft.com/office/drawing/2014/main" id="{498D7D93-4722-4464-A4DF-09286D0A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500438"/>
            <a:ext cx="4897438" cy="263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 dirty="0">
                <a:solidFill>
                  <a:srgbClr val="FF3300"/>
                </a:solidFill>
              </a:rPr>
              <a:t>Афзалликлари</a:t>
            </a:r>
            <a:endParaRPr lang="ru-RU" altLang="ru-RU" sz="1600" b="1" i="1" dirty="0">
              <a:solidFill>
                <a:srgbClr val="FF3300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ru-RU" altLang="ru-RU" sz="1600" i="1" dirty="0"/>
              <a:t> </a:t>
            </a:r>
            <a:r>
              <a:rPr lang="ru-RU" altLang="ru-RU" sz="1600" i="1" dirty="0" err="1"/>
              <a:t>осон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ўрнатиш</a:t>
            </a:r>
            <a:r>
              <a:rPr lang="ru-RU" altLang="ru-RU" sz="1600" i="1" dirty="0"/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i="1" dirty="0"/>
              <a:t> </a:t>
            </a:r>
            <a:r>
              <a:rPr lang="ru-RU" altLang="ru-RU" sz="1600" i="1" dirty="0" err="1"/>
              <a:t>қўшимча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қурилмаларнинг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йўқлиги</a:t>
            </a:r>
            <a:r>
              <a:rPr lang="ru-RU" altLang="ru-RU" sz="1600" i="1" dirty="0"/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i="1" dirty="0"/>
              <a:t> </a:t>
            </a:r>
            <a:r>
              <a:rPr lang="ru-RU" altLang="ru-RU" sz="1600" i="1" dirty="0" err="1"/>
              <a:t>тармоқ</a:t>
            </a:r>
            <a:r>
              <a:rPr lang="ru-RU" altLang="ru-RU" sz="1600" i="1" dirty="0"/>
              <a:t> интенсив </a:t>
            </a:r>
            <a:r>
              <a:rPr lang="ru-RU" altLang="ru-RU" sz="1600" i="1" dirty="0" err="1"/>
              <a:t>ишлаганда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унинг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турғун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ишлаши</a:t>
            </a:r>
            <a:r>
              <a:rPr lang="ru-RU" altLang="ru-RU" sz="1600" i="1" dirty="0"/>
              <a:t> (</a:t>
            </a:r>
            <a:r>
              <a:rPr lang="ru-RU" altLang="ru-RU" sz="1600" i="1" dirty="0" err="1"/>
              <a:t>тезликни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камайтирмасдан</a:t>
            </a:r>
            <a:r>
              <a:rPr lang="ru-RU" altLang="ru-RU" sz="1600" i="1" dirty="0"/>
              <a:t>).</a:t>
            </a:r>
          </a:p>
          <a:p>
            <a:pPr algn="just" eaLnBrk="1" hangingPunct="1"/>
            <a:r>
              <a:rPr lang="ru-RU" altLang="ru-RU" sz="1600" b="1" i="1" dirty="0" err="1">
                <a:solidFill>
                  <a:srgbClr val="FF3300"/>
                </a:solidFill>
              </a:rPr>
              <a:t>Камчиликлари</a:t>
            </a:r>
            <a:endParaRPr lang="ru-RU" altLang="ru-RU" sz="1600" b="1" i="1" dirty="0">
              <a:solidFill>
                <a:srgbClr val="FF3300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ru-RU" altLang="ru-RU" i="1" dirty="0"/>
              <a:t> </a:t>
            </a:r>
            <a:r>
              <a:rPr lang="ru-RU" altLang="ru-RU" i="1" dirty="0" err="1"/>
              <a:t>битта</a:t>
            </a:r>
            <a:r>
              <a:rPr lang="ru-RU" altLang="ru-RU" i="1" dirty="0"/>
              <a:t> </a:t>
            </a:r>
            <a:r>
              <a:rPr lang="ru-RU" altLang="ru-RU" i="1" dirty="0" err="1"/>
              <a:t>иш</a:t>
            </a:r>
            <a:r>
              <a:rPr lang="ru-RU" altLang="ru-RU" i="1" dirty="0"/>
              <a:t> </a:t>
            </a:r>
            <a:r>
              <a:rPr lang="ru-RU" altLang="ru-RU" i="1" dirty="0" err="1"/>
              <a:t>станциясининг</a:t>
            </a:r>
            <a:r>
              <a:rPr lang="ru-RU" altLang="ru-RU" i="1" dirty="0"/>
              <a:t> </a:t>
            </a:r>
            <a:r>
              <a:rPr lang="ru-RU" altLang="ru-RU" i="1" dirty="0" err="1"/>
              <a:t>ишдан</a:t>
            </a:r>
            <a:r>
              <a:rPr lang="ru-RU" altLang="ru-RU" i="1" dirty="0"/>
              <a:t> </a:t>
            </a:r>
            <a:r>
              <a:rPr lang="ru-RU" altLang="ru-RU" i="1" dirty="0" err="1"/>
              <a:t>чиқиши</a:t>
            </a:r>
            <a:r>
              <a:rPr lang="ru-RU" altLang="ru-RU" i="1" dirty="0"/>
              <a:t> </a:t>
            </a:r>
            <a:r>
              <a:rPr lang="ru-RU" altLang="ru-RU" i="1" dirty="0" err="1"/>
              <a:t>тармоқнинг</a:t>
            </a:r>
            <a:r>
              <a:rPr lang="ru-RU" altLang="ru-RU" i="1" dirty="0"/>
              <a:t> </a:t>
            </a:r>
            <a:r>
              <a:rPr lang="ru-RU" altLang="ru-RU" i="1" dirty="0" err="1"/>
              <a:t>ишлашига</a:t>
            </a:r>
            <a:r>
              <a:rPr lang="ru-RU" altLang="ru-RU" i="1" dirty="0"/>
              <a:t> </a:t>
            </a:r>
            <a:r>
              <a:rPr lang="ru-RU" altLang="ru-RU" i="1" dirty="0" err="1"/>
              <a:t>таъсир</a:t>
            </a:r>
            <a:r>
              <a:rPr lang="ru-RU" altLang="ru-RU" i="1" dirty="0"/>
              <a:t> </a:t>
            </a:r>
            <a:r>
              <a:rPr lang="ru-RU" altLang="ru-RU" i="1" dirty="0" err="1"/>
              <a:t>этади</a:t>
            </a:r>
            <a:r>
              <a:rPr lang="ru-RU" altLang="ru-RU" i="1" dirty="0"/>
              <a:t>;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i="1" dirty="0"/>
              <a:t> </a:t>
            </a:r>
            <a:r>
              <a:rPr lang="ru-RU" altLang="ru-RU" sz="1600" i="1" dirty="0" err="1"/>
              <a:t>мураккаб</a:t>
            </a:r>
            <a:r>
              <a:rPr lang="ru-RU" altLang="ru-RU" sz="1600" i="1" dirty="0"/>
              <a:t> конфигурация </a:t>
            </a:r>
            <a:r>
              <a:rPr lang="ru-RU" altLang="ru-RU" sz="1600" i="1" dirty="0" err="1"/>
              <a:t>ва</a:t>
            </a:r>
            <a:r>
              <a:rPr lang="ru-RU" altLang="ru-RU" sz="1600" i="1" dirty="0"/>
              <a:t> настройка;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i="1" dirty="0"/>
              <a:t> </a:t>
            </a:r>
            <a:r>
              <a:rPr lang="ru-RU" altLang="ru-RU" sz="1600" i="1" dirty="0" err="1"/>
              <a:t>носозликларни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қидиришнинг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мураккаблиги</a:t>
            </a:r>
            <a:r>
              <a:rPr lang="ru-RU" altLang="ru-RU" sz="1600" i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animBg="1"/>
      <p:bldP spid="1658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>
            <a:extLst>
              <a:ext uri="{FF2B5EF4-FFF2-40B4-BE49-F238E27FC236}">
                <a16:creationId xmlns:a16="http://schemas.microsoft.com/office/drawing/2014/main" id="{9BE1E272-3BF9-4802-B163-9B7951684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088"/>
            <a:ext cx="8604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990000"/>
                </a:solidFill>
              </a:rPr>
              <a:t>КОМПЬЮТЕР ТАРМОҒИ ҲАҚИДА УМУМИЙ ТУШУНЧАЛАР</a:t>
            </a:r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B8539F87-A99D-4542-8C63-B309AD5EC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5600"/>
            <a:ext cx="85693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 i="1"/>
              <a:t>	</a:t>
            </a:r>
            <a:r>
              <a:rPr lang="ru-RU" altLang="ru-RU" i="1"/>
              <a:t> </a:t>
            </a:r>
            <a:r>
              <a:rPr lang="ru-RU" altLang="ru-RU" b="1" i="1">
                <a:solidFill>
                  <a:srgbClr val="FF3300"/>
                </a:solidFill>
              </a:rPr>
              <a:t>Шина </a:t>
            </a:r>
            <a:r>
              <a:rPr lang="ru-RU" altLang="ru-RU" i="1"/>
              <a:t>топологияси умумий кабелдан иборат бўлиб (шина ёки магистрал деб аталадиган), унга барча ишчи станциялар уланади. </a:t>
            </a:r>
          </a:p>
        </p:txBody>
      </p:sp>
      <p:sp>
        <p:nvSpPr>
          <p:cNvPr id="171012" name="Text Box 4">
            <a:extLst>
              <a:ext uri="{FF2B5EF4-FFF2-40B4-BE49-F238E27FC236}">
                <a16:creationId xmlns:a16="http://schemas.microsoft.com/office/drawing/2014/main" id="{0AFBFD91-BFEB-4C00-B5C2-359460846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27035"/>
            <a:ext cx="5184775" cy="4708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Афзалликлари</a:t>
            </a:r>
          </a:p>
          <a:p>
            <a:pPr algn="just" eaLnBrk="1" hangingPunct="1">
              <a:buFontTx/>
              <a:buChar char="•"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тармоқни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ўрнатишга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вақт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арзон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кабель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қурилмалар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настройка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ишчи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станциясининг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ишдан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чиқиши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тармоқнинг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ишлашига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таъсир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этмайди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ru-RU" altLang="ru-RU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Камчиликлари</a:t>
            </a:r>
            <a:endParaRPr lang="ru-RU" altLang="ru-RU" sz="20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тармоқдаги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носозликлар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узилиши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терминаторнинг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ишдан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чиқиши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тармоқнинг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ишдан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чиқишига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олиб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носозликларни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локаллаштиришнинг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мураккаблиги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янги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ишчи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станцияларнинг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уланиши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тармоқ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тезлигини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пасайтиради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1014" name="Picture 6" descr="a22_1">
            <a:extLst>
              <a:ext uri="{FF2B5EF4-FFF2-40B4-BE49-F238E27FC236}">
                <a16:creationId xmlns:a16="http://schemas.microsoft.com/office/drawing/2014/main" id="{503322BB-3A9C-444B-AE58-D005647D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06800"/>
            <a:ext cx="34194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animBg="1"/>
      <p:bldP spid="1710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>
            <a:extLst>
              <a:ext uri="{FF2B5EF4-FFF2-40B4-BE49-F238E27FC236}">
                <a16:creationId xmlns:a16="http://schemas.microsoft.com/office/drawing/2014/main" id="{B725FF36-D897-41A3-9584-DFDBE52C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46088"/>
            <a:ext cx="8604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i="1" dirty="0">
                <a:solidFill>
                  <a:srgbClr val="990000"/>
                </a:solidFill>
              </a:rPr>
              <a:t>KOMP`YUTER TARMOG'I HAQIDA UMUMIY TUSHUNCHALAR</a:t>
            </a:r>
            <a:endParaRPr lang="ru-RU" alt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D6427726-9FE7-4873-8D87-9BB62F43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76425"/>
            <a:ext cx="3816350" cy="363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Gibrid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tarmoqlarda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komp`yuterlar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o'rnatish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ishlatladigan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topologiya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tarmoqlarda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bog'langan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fragmentlarni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ajratish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tarmoqlarni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topologiyali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039" name="Picture 7" descr="300px-Mi">
            <a:extLst>
              <a:ext uri="{FF2B5EF4-FFF2-40B4-BE49-F238E27FC236}">
                <a16:creationId xmlns:a16="http://schemas.microsoft.com/office/drawing/2014/main" id="{265078D2-BB2A-4322-A25E-B0538641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t="2826" r="3323" b="7048"/>
          <a:stretch>
            <a:fillRect/>
          </a:stretch>
        </p:blipFill>
        <p:spPr bwMode="auto">
          <a:xfrm>
            <a:off x="4572000" y="1700213"/>
            <a:ext cx="43481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Text Box 7">
            <a:extLst>
              <a:ext uri="{FF2B5EF4-FFF2-40B4-BE49-F238E27FC236}">
                <a16:creationId xmlns:a16="http://schemas.microsoft.com/office/drawing/2014/main" id="{6DA5C6F8-BFAC-479A-8781-BAA3BF84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92150"/>
            <a:ext cx="759874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endParaRPr lang="ru-RU" alt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Komp`yuter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tarmog'i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tushunchalar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tarmog'ining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imkoniyalari</a:t>
            </a:r>
            <a:r>
              <a:rPr lang="en-US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1115B9B3-FBE3-49DE-B071-4CC73C511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74650"/>
            <a:ext cx="8604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i="1" dirty="0">
                <a:solidFill>
                  <a:srgbClr val="990000"/>
                </a:solidFill>
              </a:rPr>
              <a:t>KOMP`YUTER TARMOG'I HAQIDA UMUMIY TUSHUNCHALAR</a:t>
            </a:r>
            <a:endParaRPr lang="ru-RU" alt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55657" name="Text Box 9">
            <a:extLst>
              <a:ext uri="{FF2B5EF4-FFF2-40B4-BE49-F238E27FC236}">
                <a16:creationId xmlns:a16="http://schemas.microsoft.com/office/drawing/2014/main" id="{41AF94E3-179A-463F-A407-D9AE86CA9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27225"/>
            <a:ext cx="842486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i="1" dirty="0"/>
              <a:t>	</a:t>
            </a:r>
            <a:r>
              <a:rPr lang="en-US" altLang="ru-RU" b="1" i="1" dirty="0" err="1">
                <a:solidFill>
                  <a:srgbClr val="FF3300"/>
                </a:solidFill>
              </a:rPr>
              <a:t>Komp`yuter</a:t>
            </a:r>
            <a:r>
              <a:rPr lang="en-US" altLang="ru-RU" b="1" i="1" dirty="0">
                <a:solidFill>
                  <a:srgbClr val="FF3300"/>
                </a:solidFill>
              </a:rPr>
              <a:t> </a:t>
            </a:r>
            <a:r>
              <a:rPr lang="en-US" altLang="ru-RU" b="1" i="1" dirty="0" err="1">
                <a:solidFill>
                  <a:srgbClr val="FF3300"/>
                </a:solidFill>
              </a:rPr>
              <a:t>tarmog'i</a:t>
            </a:r>
            <a:r>
              <a:rPr lang="en-US" altLang="ru-RU" b="1" i="1" dirty="0">
                <a:solidFill>
                  <a:srgbClr val="FF3300"/>
                </a:solidFill>
              </a:rPr>
              <a:t> </a:t>
            </a:r>
            <a:r>
              <a:rPr lang="en-US" altLang="ru-RU" i="1" dirty="0"/>
              <a:t>– </a:t>
            </a:r>
            <a:r>
              <a:rPr lang="en-US" altLang="ru-RU" i="1" dirty="0" err="1"/>
              <a:t>bu</a:t>
            </a:r>
            <a:r>
              <a:rPr lang="en-US" altLang="ru-RU" i="1" dirty="0"/>
              <a:t> </a:t>
            </a:r>
            <a:r>
              <a:rPr lang="en-US" altLang="ru-RU" i="1" dirty="0" err="1"/>
              <a:t>komp`yuterlar</a:t>
            </a:r>
            <a:r>
              <a:rPr lang="en-US" altLang="ru-RU" i="1" dirty="0"/>
              <a:t> </a:t>
            </a:r>
            <a:r>
              <a:rPr lang="en-US" altLang="ru-RU" i="1" dirty="0" err="1"/>
              <a:t>o'rtasida</a:t>
            </a:r>
            <a:r>
              <a:rPr lang="en-US" altLang="ru-RU" i="1" dirty="0"/>
              <a:t> </a:t>
            </a:r>
            <a:r>
              <a:rPr lang="en-US" altLang="ru-RU" i="1" dirty="0" err="1"/>
              <a:t>ma'lumot</a:t>
            </a:r>
            <a:r>
              <a:rPr lang="en-US" altLang="ru-RU" i="1" dirty="0"/>
              <a:t> </a:t>
            </a:r>
            <a:r>
              <a:rPr lang="en-US" altLang="ru-RU" i="1" dirty="0" err="1"/>
              <a:t>almashinuvini</a:t>
            </a:r>
            <a:r>
              <a:rPr lang="en-US" altLang="ru-RU" i="1" dirty="0"/>
              <a:t> </a:t>
            </a:r>
            <a:r>
              <a:rPr lang="en-US" altLang="ru-RU" i="1" dirty="0" err="1"/>
              <a:t>ta'minlaydigan</a:t>
            </a:r>
            <a:r>
              <a:rPr lang="en-US" altLang="ru-RU" i="1" dirty="0"/>
              <a:t>  </a:t>
            </a:r>
            <a:r>
              <a:rPr lang="en-US" altLang="ru-RU" i="1" dirty="0" err="1"/>
              <a:t>komp`yuter</a:t>
            </a:r>
            <a:r>
              <a:rPr lang="en-US" altLang="ru-RU" i="1" dirty="0"/>
              <a:t> </a:t>
            </a:r>
            <a:r>
              <a:rPr lang="en-US" altLang="ru-RU" i="1" dirty="0" err="1"/>
              <a:t>va</a:t>
            </a:r>
            <a:r>
              <a:rPr lang="en-US" altLang="ru-RU" i="1" dirty="0"/>
              <a:t> </a:t>
            </a:r>
            <a:r>
              <a:rPr lang="en-US" altLang="ru-RU" i="1" dirty="0" err="1"/>
              <a:t>qurilmalar</a:t>
            </a:r>
            <a:r>
              <a:rPr lang="en-US" altLang="ru-RU" i="1" dirty="0"/>
              <a:t> </a:t>
            </a:r>
            <a:r>
              <a:rPr lang="en-US" altLang="ru-RU" i="1" dirty="0" err="1"/>
              <a:t>to'plami</a:t>
            </a:r>
            <a:r>
              <a:rPr lang="en-US" altLang="ru-RU" i="1" dirty="0"/>
              <a:t>.</a:t>
            </a:r>
            <a:endParaRPr lang="ru-RU" altLang="ru-RU" i="1" dirty="0"/>
          </a:p>
        </p:txBody>
      </p:sp>
      <p:sp>
        <p:nvSpPr>
          <p:cNvPr id="155691" name="Text Box 43">
            <a:extLst>
              <a:ext uri="{FF2B5EF4-FFF2-40B4-BE49-F238E27FC236}">
                <a16:creationId xmlns:a16="http://schemas.microsoft.com/office/drawing/2014/main" id="{40588BD4-FA40-4A52-9939-3A80DD477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40075"/>
            <a:ext cx="7992119" cy="10618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i="1" dirty="0"/>
              <a:t>	</a:t>
            </a:r>
            <a:r>
              <a:rPr lang="en-US" altLang="ru-RU" i="1" dirty="0" err="1"/>
              <a:t>Komp`yuterlarning</a:t>
            </a:r>
            <a:r>
              <a:rPr lang="en-US" altLang="ru-RU" i="1" dirty="0"/>
              <a:t> </a:t>
            </a:r>
            <a:r>
              <a:rPr lang="en-US" altLang="ru-RU" i="1" dirty="0" err="1"/>
              <a:t>o'zaro</a:t>
            </a:r>
            <a:r>
              <a:rPr lang="en-US" altLang="ru-RU" i="1" dirty="0"/>
              <a:t> </a:t>
            </a:r>
            <a:r>
              <a:rPr lang="en-US" altLang="ru-RU" i="1" dirty="0" err="1"/>
              <a:t>turli</a:t>
            </a:r>
            <a:r>
              <a:rPr lang="en-US" altLang="ru-RU" i="1" dirty="0"/>
              <a:t> </a:t>
            </a:r>
            <a:r>
              <a:rPr lang="en-US" altLang="ru-RU" i="1" dirty="0" err="1"/>
              <a:t>ma'lumotlar</a:t>
            </a:r>
            <a:r>
              <a:rPr lang="en-US" altLang="ru-RU" i="1" dirty="0"/>
              <a:t>, </a:t>
            </a:r>
            <a:r>
              <a:rPr lang="en-US" altLang="ru-RU" i="1" dirty="0" err="1"/>
              <a:t>programmalar</a:t>
            </a:r>
            <a:r>
              <a:rPr lang="en-US" altLang="ru-RU" i="1" dirty="0"/>
              <a:t> </a:t>
            </a:r>
            <a:r>
              <a:rPr lang="en-US" altLang="ru-RU" i="1" dirty="0" err="1"/>
              <a:t>almashish</a:t>
            </a:r>
            <a:r>
              <a:rPr lang="en-US" altLang="ru-RU" i="1" dirty="0"/>
              <a:t> maqsadida biriktirilishi </a:t>
            </a:r>
            <a:r>
              <a:rPr lang="en-US" altLang="ru-RU" b="1" i="1" dirty="0" err="1">
                <a:solidFill>
                  <a:srgbClr val="FF3300"/>
                </a:solidFill>
              </a:rPr>
              <a:t>komp`yuter</a:t>
            </a:r>
            <a:r>
              <a:rPr lang="en-US" altLang="ru-RU" b="1" i="1" dirty="0">
                <a:solidFill>
                  <a:srgbClr val="FF3300"/>
                </a:solidFill>
              </a:rPr>
              <a:t> </a:t>
            </a:r>
            <a:r>
              <a:rPr lang="en-US" altLang="ru-RU" b="1" i="1" dirty="0" err="1">
                <a:solidFill>
                  <a:srgbClr val="FF3300"/>
                </a:solidFill>
              </a:rPr>
              <a:t>tarmoqlari</a:t>
            </a:r>
            <a:r>
              <a:rPr lang="en-US" altLang="ru-RU" b="1" i="1" dirty="0">
                <a:solidFill>
                  <a:srgbClr val="FF3300"/>
                </a:solidFill>
              </a:rPr>
              <a:t> </a:t>
            </a:r>
            <a:r>
              <a:rPr lang="en-US" altLang="ru-RU" i="1" dirty="0" err="1"/>
              <a:t>deyiladi</a:t>
            </a:r>
            <a:r>
              <a:rPr lang="en-US" altLang="ru-RU" i="1" dirty="0"/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ru-RU" i="1" dirty="0"/>
              <a:t> </a:t>
            </a:r>
          </a:p>
        </p:txBody>
      </p:sp>
      <p:sp>
        <p:nvSpPr>
          <p:cNvPr id="155692" name="AutoShape 44">
            <a:extLst>
              <a:ext uri="{FF2B5EF4-FFF2-40B4-BE49-F238E27FC236}">
                <a16:creationId xmlns:a16="http://schemas.microsoft.com/office/drawing/2014/main" id="{F176CAD2-267E-4A9A-A774-97AF850AA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437063"/>
            <a:ext cx="5400675" cy="5032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 dirty="0">
                <a:solidFill>
                  <a:schemeClr val="bg1"/>
                </a:solidFill>
              </a:rPr>
              <a:t>KOMP`YUTER TARMOG'I</a:t>
            </a:r>
            <a:endParaRPr lang="ru-RU" altLang="ru-RU" b="1" i="1" dirty="0">
              <a:solidFill>
                <a:schemeClr val="bg1"/>
              </a:solidFill>
            </a:endParaRPr>
          </a:p>
        </p:txBody>
      </p:sp>
      <p:sp>
        <p:nvSpPr>
          <p:cNvPr id="155693" name="AutoShape 4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D68698A-EB62-4993-95D3-DB89748D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32463"/>
            <a:ext cx="2808287" cy="576262"/>
          </a:xfrm>
          <a:prstGeom prst="actionButtonBlank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 dirty="0"/>
              <a:t>LOKAL TARMOQ</a:t>
            </a:r>
            <a:endParaRPr lang="ru-RU" altLang="ru-RU" b="1" i="1" dirty="0"/>
          </a:p>
        </p:txBody>
      </p:sp>
      <p:sp>
        <p:nvSpPr>
          <p:cNvPr id="155694" name="AutoShape 4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CCEF49-E416-4BAC-B365-D1E8F4665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732463"/>
            <a:ext cx="2808287" cy="576262"/>
          </a:xfrm>
          <a:prstGeom prst="actionButtonBlank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/>
              <a:t>GLOBAL TARMOQ</a:t>
            </a:r>
            <a:endParaRPr lang="en-US" altLang="ru-RU" b="1" i="1" dirty="0"/>
          </a:p>
        </p:txBody>
      </p:sp>
      <p:sp>
        <p:nvSpPr>
          <p:cNvPr id="155695" name="Line 47">
            <a:extLst>
              <a:ext uri="{FF2B5EF4-FFF2-40B4-BE49-F238E27FC236}">
                <a16:creationId xmlns:a16="http://schemas.microsoft.com/office/drawing/2014/main" id="{7596C58E-9F4A-440C-9063-92A8B7883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300663"/>
            <a:ext cx="46815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5696" name="Line 48">
            <a:extLst>
              <a:ext uri="{FF2B5EF4-FFF2-40B4-BE49-F238E27FC236}">
                <a16:creationId xmlns:a16="http://schemas.microsoft.com/office/drawing/2014/main" id="{AECF9162-6612-404C-AB1F-DFE1B1DA2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013325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5697" name="Line 49">
            <a:extLst>
              <a:ext uri="{FF2B5EF4-FFF2-40B4-BE49-F238E27FC236}">
                <a16:creationId xmlns:a16="http://schemas.microsoft.com/office/drawing/2014/main" id="{B3C6AC1B-CAB9-45F2-9FD4-710DDC815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300663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5698" name="Line 50">
            <a:extLst>
              <a:ext uri="{FF2B5EF4-FFF2-40B4-BE49-F238E27FC236}">
                <a16:creationId xmlns:a16="http://schemas.microsoft.com/office/drawing/2014/main" id="{DC43D5A8-8D46-47AE-B574-DD0126E49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5300663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7" grpId="0" animBg="1"/>
      <p:bldP spid="155691" grpId="0" animBg="1"/>
      <p:bldP spid="155692" grpId="0" animBg="1"/>
      <p:bldP spid="155693" grpId="0" animBg="1"/>
      <p:bldP spid="1556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32FDBC83-8EA3-417A-8C6A-146BBB22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01" y="471566"/>
            <a:ext cx="83536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i="1" dirty="0">
                <a:solidFill>
                  <a:srgbClr val="990000"/>
                </a:solidFill>
              </a:rPr>
              <a:t>KOMP`YUTER TARMOG'I HAQIDA UMUMIY TUSHUNCHALAR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2FE85D13-530F-4C3B-81F0-22B615FF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31" y="1803777"/>
            <a:ext cx="6264494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topologiyasi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grekcha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?o??? -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o'rin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konfiguratsiyasini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tavsiflash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joylashuv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qurilmalarining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biriktirish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sxemasi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2822" name="Picture 6" descr="200px-Ne">
            <a:hlinkClick r:id="rId3" action="ppaction://hlinksldjump"/>
            <a:extLst>
              <a:ext uri="{FF2B5EF4-FFF2-40B4-BE49-F238E27FC236}">
                <a16:creationId xmlns:a16="http://schemas.microsoft.com/office/drawing/2014/main" id="{7CEE9C84-D58A-4D45-90AF-D5CAC35A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40005" r="45798" b="34656"/>
          <a:stretch>
            <a:fillRect/>
          </a:stretch>
        </p:blipFill>
        <p:spPr bwMode="auto">
          <a:xfrm>
            <a:off x="684213" y="3484563"/>
            <a:ext cx="1512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Picture 8" descr="200px-Ne">
            <a:hlinkClick r:id="rId5" action="ppaction://hlinksldjump"/>
            <a:extLst>
              <a:ext uri="{FF2B5EF4-FFF2-40B4-BE49-F238E27FC236}">
                <a16:creationId xmlns:a16="http://schemas.microsoft.com/office/drawing/2014/main" id="{B837902E-DE36-49FA-9450-A548FFF2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9" t="61317" b="14697"/>
          <a:stretch>
            <a:fillRect/>
          </a:stretch>
        </p:blipFill>
        <p:spPr bwMode="auto">
          <a:xfrm>
            <a:off x="3995738" y="3484563"/>
            <a:ext cx="1403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9" name="Picture 13" descr="200px-Ne">
            <a:hlinkClick r:id="rId6" action="ppaction://hlinksldjump"/>
            <a:extLst>
              <a:ext uri="{FF2B5EF4-FFF2-40B4-BE49-F238E27FC236}">
                <a16:creationId xmlns:a16="http://schemas.microsoft.com/office/drawing/2014/main" id="{246C0B99-19C4-49BB-A456-BAFBBD71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7" t="15991" b="57349"/>
          <a:stretch>
            <a:fillRect/>
          </a:stretch>
        </p:blipFill>
        <p:spPr bwMode="auto">
          <a:xfrm>
            <a:off x="2411413" y="4995863"/>
            <a:ext cx="1543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2837" name="Group 21">
            <a:extLst>
              <a:ext uri="{FF2B5EF4-FFF2-40B4-BE49-F238E27FC236}">
                <a16:creationId xmlns:a16="http://schemas.microsoft.com/office/drawing/2014/main" id="{7BCA66CA-3898-4457-A534-2F1119A04A94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2405063"/>
            <a:ext cx="2411412" cy="3598862"/>
            <a:chOff x="3787" y="709"/>
            <a:chExt cx="1837" cy="2584"/>
          </a:xfrm>
        </p:grpSpPr>
        <p:pic>
          <p:nvPicPr>
            <p:cNvPr id="11276" name="Picture 15" descr="200px-Ne">
              <a:extLst>
                <a:ext uri="{FF2B5EF4-FFF2-40B4-BE49-F238E27FC236}">
                  <a16:creationId xmlns:a16="http://schemas.microsoft.com/office/drawing/2014/main" id="{A77627EC-3D87-4D49-B8C8-80284B64E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D7D7D7"/>
                </a:clrFrom>
                <a:clrTo>
                  <a:srgbClr val="D7D7D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" t="40005" r="45798" b="34656"/>
            <a:stretch>
              <a:fillRect/>
            </a:stretch>
          </p:blipFill>
          <p:spPr bwMode="auto">
            <a:xfrm>
              <a:off x="4649" y="2432"/>
              <a:ext cx="952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6" descr="200px-Ne">
              <a:extLst>
                <a:ext uri="{FF2B5EF4-FFF2-40B4-BE49-F238E27FC236}">
                  <a16:creationId xmlns:a16="http://schemas.microsoft.com/office/drawing/2014/main" id="{4262ED60-DFE1-4486-A3AA-1E2464481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9" t="61317" b="13345"/>
            <a:stretch>
              <a:fillRect/>
            </a:stretch>
          </p:blipFill>
          <p:spPr bwMode="auto">
            <a:xfrm>
              <a:off x="4740" y="709"/>
              <a:ext cx="884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7" descr="200px-Ne">
              <a:extLst>
                <a:ext uri="{FF2B5EF4-FFF2-40B4-BE49-F238E27FC236}">
                  <a16:creationId xmlns:a16="http://schemas.microsoft.com/office/drawing/2014/main" id="{5BC1C477-A6A5-4614-96F1-6736F0FB2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15991" b="57349"/>
            <a:stretch>
              <a:fillRect/>
            </a:stretch>
          </p:blipFill>
          <p:spPr bwMode="auto">
            <a:xfrm>
              <a:off x="3787" y="1616"/>
              <a:ext cx="972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Line 18">
              <a:extLst>
                <a:ext uri="{FF2B5EF4-FFF2-40B4-BE49-F238E27FC236}">
                  <a16:creationId xmlns:a16="http://schemas.microsoft.com/office/drawing/2014/main" id="{5D378D67-A490-43CF-B315-546BC36693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" y="1344"/>
              <a:ext cx="317" cy="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19">
              <a:extLst>
                <a:ext uri="{FF2B5EF4-FFF2-40B4-BE49-F238E27FC236}">
                  <a16:creationId xmlns:a16="http://schemas.microsoft.com/office/drawing/2014/main" id="{6C09310E-7D07-4D62-8C99-973C63B9E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86" y="2115"/>
              <a:ext cx="59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20">
              <a:extLst>
                <a:ext uri="{FF2B5EF4-FFF2-40B4-BE49-F238E27FC236}">
                  <a16:creationId xmlns:a16="http://schemas.microsoft.com/office/drawing/2014/main" id="{4E31E9A7-96AB-4667-A296-EDE6C97DE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8" y="1434"/>
              <a:ext cx="0" cy="10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B3F8828E-6594-428F-9408-CA5B666A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852988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 i="1" dirty="0" err="1"/>
              <a:t>Halqa</a:t>
            </a:r>
            <a:endParaRPr lang="ru-RU" altLang="ru-RU" sz="1400" b="1" i="1" dirty="0"/>
          </a:p>
        </p:txBody>
      </p:sp>
      <p:sp>
        <p:nvSpPr>
          <p:cNvPr id="162839" name="Text Box 23">
            <a:extLst>
              <a:ext uri="{FF2B5EF4-FFF2-40B4-BE49-F238E27FC236}">
                <a16:creationId xmlns:a16="http://schemas.microsoft.com/office/drawing/2014/main" id="{01B9CEFA-C6C3-4FBB-8A3F-EF36BB56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64288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 i="1" dirty="0" err="1"/>
              <a:t>Yulduz</a:t>
            </a:r>
            <a:endParaRPr lang="ru-RU" altLang="ru-RU" sz="1400" b="1" i="1" dirty="0"/>
          </a:p>
        </p:txBody>
      </p:sp>
      <p:sp>
        <p:nvSpPr>
          <p:cNvPr id="162840" name="Text Box 24">
            <a:extLst>
              <a:ext uri="{FF2B5EF4-FFF2-40B4-BE49-F238E27FC236}">
                <a16:creationId xmlns:a16="http://schemas.microsoft.com/office/drawing/2014/main" id="{3BF604AC-AA65-492B-AD93-F5637843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779963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 i="1" dirty="0"/>
              <a:t>Shina</a:t>
            </a:r>
            <a:endParaRPr lang="ru-RU" altLang="ru-RU" sz="1400" b="1" i="1" dirty="0"/>
          </a:p>
        </p:txBody>
      </p:sp>
      <p:sp>
        <p:nvSpPr>
          <p:cNvPr id="162841" name="Text Box 25">
            <a:hlinkClick r:id="rId7" action="ppaction://hlinksldjump"/>
            <a:extLst>
              <a:ext uri="{FF2B5EF4-FFF2-40B4-BE49-F238E27FC236}">
                <a16:creationId xmlns:a16="http://schemas.microsoft.com/office/drawing/2014/main" id="{3ED1E061-6E3C-41DC-8B30-3173B762C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148388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 i="1" dirty="0" err="1"/>
              <a:t>Gibrid</a:t>
            </a:r>
            <a:endParaRPr lang="ru-RU" alt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21" grpId="0" animBg="1"/>
      <p:bldP spid="162838" grpId="0"/>
      <p:bldP spid="162839" grpId="0"/>
      <p:bldP spid="162840" grpId="0"/>
      <p:bldP spid="1628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>
            <a:extLst>
              <a:ext uri="{FF2B5EF4-FFF2-40B4-BE49-F238E27FC236}">
                <a16:creationId xmlns:a16="http://schemas.microsoft.com/office/drawing/2014/main" id="{DDD03E83-DA7C-4DAD-8EBA-86843E0C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95313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i="1" dirty="0">
                <a:solidFill>
                  <a:srgbClr val="990000"/>
                </a:solidFill>
              </a:rPr>
              <a:t>TARMOQ QURILMALARI</a:t>
            </a:r>
            <a:endParaRPr lang="ru-RU" alt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FA049EBE-68EF-476C-8C0D-A95410874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30388"/>
            <a:ext cx="8280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b="1" i="1" dirty="0">
                <a:solidFill>
                  <a:srgbClr val="FF3300"/>
                </a:solidFill>
              </a:rPr>
              <a:t>TARMOQ QURILMALARI</a:t>
            </a:r>
            <a:r>
              <a:rPr lang="ru-RU" altLang="ru-RU" i="1" dirty="0"/>
              <a:t> — </a:t>
            </a:r>
            <a:r>
              <a:rPr lang="en-US" altLang="ru-RU" i="1" dirty="0" err="1"/>
              <a:t>komp`yuter</a:t>
            </a:r>
            <a:r>
              <a:rPr lang="en-US" altLang="ru-RU" i="1" dirty="0"/>
              <a:t> </a:t>
            </a:r>
            <a:r>
              <a:rPr lang="en-US" altLang="ru-RU" i="1" dirty="0" err="1"/>
              <a:t>tarmog'ining</a:t>
            </a:r>
            <a:r>
              <a:rPr lang="en-US" altLang="ru-RU" i="1" dirty="0"/>
              <a:t> </a:t>
            </a:r>
            <a:r>
              <a:rPr lang="en-US" altLang="ru-RU" i="1" dirty="0" err="1"/>
              <a:t>ishlashi</a:t>
            </a:r>
            <a:r>
              <a:rPr lang="en-US" altLang="ru-RU" i="1" dirty="0"/>
              <a:t> </a:t>
            </a:r>
            <a:r>
              <a:rPr lang="en-US" altLang="ru-RU" i="1" dirty="0" err="1"/>
              <a:t>uchun</a:t>
            </a:r>
            <a:r>
              <a:rPr lang="en-US" altLang="ru-RU" i="1" dirty="0"/>
              <a:t> </a:t>
            </a:r>
            <a:r>
              <a:rPr lang="en-US" altLang="ru-RU" i="1" dirty="0" err="1"/>
              <a:t>zarur</a:t>
            </a:r>
            <a:r>
              <a:rPr lang="en-US" altLang="ru-RU" i="1" dirty="0"/>
              <a:t> </a:t>
            </a:r>
            <a:r>
              <a:rPr lang="en-US" altLang="ru-RU" i="1" dirty="0" err="1"/>
              <a:t>bo'lgan</a:t>
            </a:r>
            <a:r>
              <a:rPr lang="en-US" altLang="ru-RU" i="1" dirty="0"/>
              <a:t> </a:t>
            </a:r>
            <a:r>
              <a:rPr lang="en-US" altLang="ru-RU" i="1" dirty="0" err="1"/>
              <a:t>qurilmalar</a:t>
            </a:r>
            <a:r>
              <a:rPr lang="en-US" altLang="ru-RU" i="1" dirty="0"/>
              <a:t>.</a:t>
            </a:r>
            <a:endParaRPr lang="ru-RU" altLang="ru-RU" i="1" dirty="0"/>
          </a:p>
        </p:txBody>
      </p:sp>
      <p:sp>
        <p:nvSpPr>
          <p:cNvPr id="163846" name="AutoShape 6">
            <a:extLst>
              <a:ext uri="{FF2B5EF4-FFF2-40B4-BE49-F238E27FC236}">
                <a16:creationId xmlns:a16="http://schemas.microsoft.com/office/drawing/2014/main" id="{1BB45015-1252-4673-A306-3747E7A5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622550"/>
            <a:ext cx="5400675" cy="5032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 dirty="0">
                <a:solidFill>
                  <a:schemeClr val="bg1"/>
                </a:solidFill>
              </a:rPr>
              <a:t>TARMOQ QURILMALARI</a:t>
            </a:r>
            <a:endParaRPr lang="ru-RU" altLang="ru-RU" b="1" i="1" dirty="0">
              <a:solidFill>
                <a:schemeClr val="bg1"/>
              </a:solidFill>
            </a:endParaRPr>
          </a:p>
        </p:txBody>
      </p:sp>
      <p:sp>
        <p:nvSpPr>
          <p:cNvPr id="163849" name="Line 9">
            <a:extLst>
              <a:ext uri="{FF2B5EF4-FFF2-40B4-BE49-F238E27FC236}">
                <a16:creationId xmlns:a16="http://schemas.microsoft.com/office/drawing/2014/main" id="{E2EA3514-207D-4B61-9B3D-216024639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486150"/>
            <a:ext cx="46815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0" name="Line 10">
            <a:extLst>
              <a:ext uri="{FF2B5EF4-FFF2-40B4-BE49-F238E27FC236}">
                <a16:creationId xmlns:a16="http://schemas.microsoft.com/office/drawing/2014/main" id="{30A9F8A3-9C91-4650-91D5-D782F3820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3198813"/>
            <a:ext cx="0" cy="2873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1" name="Line 11">
            <a:extLst>
              <a:ext uri="{FF2B5EF4-FFF2-40B4-BE49-F238E27FC236}">
                <a16:creationId xmlns:a16="http://schemas.microsoft.com/office/drawing/2014/main" id="{0AECAF19-4DC6-446C-8D3A-BA32E5AED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486150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2" name="Line 12">
            <a:extLst>
              <a:ext uri="{FF2B5EF4-FFF2-40B4-BE49-F238E27FC236}">
                <a16:creationId xmlns:a16="http://schemas.microsoft.com/office/drawing/2014/main" id="{2468F1E6-C79A-40E1-BD70-70A2BA338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486150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3" name="AutoShape 13">
            <a:extLst>
              <a:ext uri="{FF2B5EF4-FFF2-40B4-BE49-F238E27FC236}">
                <a16:creationId xmlns:a16="http://schemas.microsoft.com/office/drawing/2014/main" id="{38581DC3-B644-457F-8828-0A55AC48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917950"/>
            <a:ext cx="309721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 dirty="0"/>
              <a:t>AKTIV QURILMA</a:t>
            </a:r>
            <a:endParaRPr lang="ru-RU" altLang="ru-RU" b="1" i="1" dirty="0"/>
          </a:p>
        </p:txBody>
      </p:sp>
      <p:sp>
        <p:nvSpPr>
          <p:cNvPr id="163854" name="AutoShape 14">
            <a:extLst>
              <a:ext uri="{FF2B5EF4-FFF2-40B4-BE49-F238E27FC236}">
                <a16:creationId xmlns:a16="http://schemas.microsoft.com/office/drawing/2014/main" id="{E3CEB937-341D-492A-9C18-199E9E624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917950"/>
            <a:ext cx="3168650" cy="576263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 dirty="0"/>
              <a:t>PASSIV QURILMA</a:t>
            </a:r>
            <a:endParaRPr lang="ru-RU" altLang="ru-RU" b="1" i="1" dirty="0"/>
          </a:p>
        </p:txBody>
      </p:sp>
      <p:sp>
        <p:nvSpPr>
          <p:cNvPr id="163856" name="AutoShape 16">
            <a:extLst>
              <a:ext uri="{FF2B5EF4-FFF2-40B4-BE49-F238E27FC236}">
                <a16:creationId xmlns:a16="http://schemas.microsoft.com/office/drawing/2014/main" id="{EBE4363B-15CF-4479-B7C7-C223E7319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5300663"/>
            <a:ext cx="7777163" cy="1368425"/>
          </a:xfrm>
          <a:prstGeom prst="wedgeRectCallout">
            <a:avLst>
              <a:gd name="adj1" fmla="val -32954"/>
              <a:gd name="adj2" fmla="val -10963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/>
              <a:t>	 Актив қурилма деганда баъзи бир «интеллектуал»</a:t>
            </a:r>
            <a:r>
              <a:rPr lang="ru-RU" altLang="ru-RU"/>
              <a:t> хусусиятга эга бўлган қурилма тушунилади </a:t>
            </a:r>
            <a:r>
              <a:rPr lang="ru-RU" altLang="ru-RU" i="1"/>
              <a:t>К такому оборудованию относятся маршрутизаторы (</a:t>
            </a:r>
            <a:r>
              <a:rPr lang="en-US" altLang="ru-RU" i="1"/>
              <a:t>router</a:t>
            </a:r>
            <a:r>
              <a:rPr lang="ru-RU" altLang="ru-RU" i="1"/>
              <a:t>), коммутаторы</a:t>
            </a:r>
            <a:r>
              <a:rPr lang="en-US" altLang="ru-RU" i="1"/>
              <a:t> (switch)</a:t>
            </a:r>
            <a:r>
              <a:rPr lang="ru-RU" altLang="ru-RU" i="1"/>
              <a:t>. </a:t>
            </a:r>
            <a:r>
              <a:rPr lang="ru-RU" altLang="ru-RU"/>
              <a:t>Уларга </a:t>
            </a:r>
            <a:r>
              <a:rPr lang="ru-RU" altLang="ru-RU" i="1"/>
              <a:t>маршрутизаторлар (</a:t>
            </a:r>
            <a:r>
              <a:rPr lang="en-US" altLang="ru-RU" i="1"/>
              <a:t>router</a:t>
            </a:r>
            <a:r>
              <a:rPr lang="ru-RU" altLang="ru-RU" i="1"/>
              <a:t>), коммутаторлар</a:t>
            </a:r>
            <a:r>
              <a:rPr lang="en-US" altLang="ru-RU" i="1"/>
              <a:t> (switch)</a:t>
            </a:r>
            <a:r>
              <a:rPr lang="ru-RU" altLang="ru-RU"/>
              <a:t> ва</a:t>
            </a:r>
            <a:r>
              <a:rPr lang="ru-RU" altLang="ru-RU" i="1"/>
              <a:t> б. лар киради.</a:t>
            </a:r>
          </a:p>
        </p:txBody>
      </p:sp>
      <p:sp>
        <p:nvSpPr>
          <p:cNvPr id="163857" name="AutoShape 17">
            <a:extLst>
              <a:ext uri="{FF2B5EF4-FFF2-40B4-BE49-F238E27FC236}">
                <a16:creationId xmlns:a16="http://schemas.microsoft.com/office/drawing/2014/main" id="{881D06C5-F5CC-4C96-9544-9F9C2E53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286375"/>
            <a:ext cx="7920038" cy="1368425"/>
          </a:xfrm>
          <a:prstGeom prst="wedgeRectCallout">
            <a:avLst>
              <a:gd name="adj1" fmla="val 28995"/>
              <a:gd name="adj2" fmla="val -10974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/>
              <a:t>	</a:t>
            </a:r>
            <a:r>
              <a:rPr lang="en-US" altLang="ru-RU" i="1" dirty="0" err="1"/>
              <a:t>Passiv</a:t>
            </a:r>
            <a:r>
              <a:rPr lang="en-US" altLang="ru-RU" i="1" dirty="0"/>
              <a:t> </a:t>
            </a:r>
            <a:r>
              <a:rPr lang="en-US" altLang="ru-RU" i="1" dirty="0" err="1"/>
              <a:t>qurilma</a:t>
            </a:r>
            <a:r>
              <a:rPr lang="en-US" altLang="ru-RU" i="1" dirty="0"/>
              <a:t> </a:t>
            </a:r>
            <a:r>
              <a:rPr lang="en-US" altLang="ru-RU" i="1" dirty="0" err="1"/>
              <a:t>deganda</a:t>
            </a:r>
            <a:r>
              <a:rPr lang="en-US" altLang="ru-RU" i="1" dirty="0"/>
              <a:t> «</a:t>
            </a:r>
            <a:r>
              <a:rPr lang="en-US" altLang="ru-RU" i="1" dirty="0" err="1"/>
              <a:t>intellektual</a:t>
            </a:r>
            <a:r>
              <a:rPr lang="en-US" altLang="ru-RU" i="1" dirty="0"/>
              <a:t>» </a:t>
            </a:r>
            <a:r>
              <a:rPr lang="en-US" altLang="ru-RU" i="1" dirty="0" err="1"/>
              <a:t>xususiyati</a:t>
            </a:r>
            <a:r>
              <a:rPr lang="en-US" altLang="ru-RU" i="1" dirty="0"/>
              <a:t>  </a:t>
            </a:r>
            <a:r>
              <a:rPr lang="en-US" altLang="ru-RU" i="1" dirty="0" err="1"/>
              <a:t>bo'lmagan</a:t>
            </a:r>
            <a:r>
              <a:rPr lang="en-US" altLang="ru-RU" i="1" dirty="0"/>
              <a:t> </a:t>
            </a:r>
            <a:r>
              <a:rPr lang="en-US" altLang="ru-RU" i="1" dirty="0" err="1"/>
              <a:t>qurilma</a:t>
            </a:r>
            <a:r>
              <a:rPr lang="en-US" altLang="ru-RU" i="1" dirty="0"/>
              <a:t> </a:t>
            </a:r>
            <a:r>
              <a:rPr lang="en-US" altLang="ru-RU" i="1" dirty="0" err="1"/>
              <a:t>tushuniladi</a:t>
            </a:r>
            <a:r>
              <a:rPr lang="en-US" altLang="ru-RU" i="1" dirty="0"/>
              <a:t>. </a:t>
            </a:r>
            <a:r>
              <a:rPr lang="en-US" altLang="ru-RU" i="1" dirty="0" err="1"/>
              <a:t>Ularga</a:t>
            </a:r>
            <a:r>
              <a:rPr lang="en-US" altLang="ru-RU" i="1" dirty="0"/>
              <a:t> </a:t>
            </a:r>
          </a:p>
          <a:p>
            <a:pPr algn="just" eaLnBrk="1" hangingPunct="1"/>
            <a:r>
              <a:rPr lang="en-US" altLang="ru-RU" i="1" dirty="0" err="1"/>
              <a:t>kontsentratorlar</a:t>
            </a:r>
            <a:r>
              <a:rPr lang="en-US" altLang="ru-RU" i="1" dirty="0"/>
              <a:t> (hub), </a:t>
            </a:r>
            <a:r>
              <a:rPr lang="en-US" altLang="ru-RU" i="1" dirty="0" err="1"/>
              <a:t>povtoritellar</a:t>
            </a:r>
            <a:r>
              <a:rPr lang="en-US" altLang="ru-RU" i="1" dirty="0"/>
              <a:t> (repeater), </a:t>
            </a:r>
            <a:r>
              <a:rPr lang="en-US" altLang="ru-RU" i="1" dirty="0" err="1"/>
              <a:t>kabel</a:t>
            </a:r>
            <a:r>
              <a:rPr lang="en-US" altLang="ru-RU" i="1" dirty="0"/>
              <a:t>` </a:t>
            </a:r>
            <a:r>
              <a:rPr lang="en-US" altLang="ru-RU" i="1" dirty="0" err="1"/>
              <a:t>sistemalari</a:t>
            </a:r>
            <a:r>
              <a:rPr lang="en-US" altLang="ru-RU" i="1" dirty="0"/>
              <a:t>, </a:t>
            </a:r>
            <a:r>
              <a:rPr lang="en-US" altLang="ru-RU" i="1" dirty="0" err="1"/>
              <a:t>raz'yomlar</a:t>
            </a:r>
            <a:r>
              <a:rPr lang="en-US" altLang="ru-RU" i="1" dirty="0"/>
              <a:t>, </a:t>
            </a:r>
            <a:r>
              <a:rPr lang="en-US" altLang="ru-RU" i="1" dirty="0" err="1"/>
              <a:t>kross</a:t>
            </a:r>
            <a:r>
              <a:rPr lang="en-US" altLang="ru-RU" i="1" dirty="0"/>
              <a:t>-</a:t>
            </a:r>
            <a:r>
              <a:rPr lang="ru-RU" altLang="ru-RU" i="1" dirty="0"/>
              <a:t> </a:t>
            </a:r>
            <a:r>
              <a:rPr lang="en-US" altLang="ru-RU" i="1" dirty="0"/>
              <a:t>panel` </a:t>
            </a:r>
            <a:r>
              <a:rPr lang="en-US" altLang="ru-RU" i="1" dirty="0" err="1"/>
              <a:t>va</a:t>
            </a:r>
            <a:r>
              <a:rPr lang="en-US" altLang="ru-RU" i="1" dirty="0"/>
              <a:t> b. lar </a:t>
            </a:r>
            <a:r>
              <a:rPr lang="en-US" altLang="ru-RU" i="1" dirty="0" err="1"/>
              <a:t>kiradi</a:t>
            </a:r>
            <a:r>
              <a:rPr lang="en-US" altLang="ru-RU" i="1" dirty="0"/>
              <a:t>.</a:t>
            </a:r>
          </a:p>
          <a:p>
            <a:pPr algn="just" eaLnBrk="1" hangingPunct="1"/>
            <a:endParaRPr lang="ru-RU" alt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5" grpId="0" animBg="1"/>
      <p:bldP spid="163846" grpId="0" animBg="1"/>
      <p:bldP spid="163853" grpId="0" animBg="1"/>
      <p:bldP spid="163854" grpId="0" animBg="1"/>
      <p:bldP spid="163856" grpId="0" animBg="1"/>
      <p:bldP spid="163856" grpId="1" animBg="1"/>
      <p:bldP spid="1638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>
            <a:extLst>
              <a:ext uri="{FF2B5EF4-FFF2-40B4-BE49-F238E27FC236}">
                <a16:creationId xmlns:a16="http://schemas.microsoft.com/office/drawing/2014/main" id="{AF369F58-E604-46E8-B871-81DBC14EC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95313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i="1" dirty="0">
                <a:solidFill>
                  <a:srgbClr val="990000"/>
                </a:solidFill>
              </a:rPr>
              <a:t>TARMOQ QURILMALARI</a:t>
            </a:r>
            <a:endParaRPr lang="ru-RU" altLang="ru-RU" sz="2400" b="1" i="1" dirty="0">
              <a:solidFill>
                <a:srgbClr val="990000"/>
              </a:solidFill>
            </a:endParaRPr>
          </a:p>
        </p:txBody>
      </p:sp>
      <p:sp>
        <p:nvSpPr>
          <p:cNvPr id="173059" name="Text Box 3">
            <a:extLst>
              <a:ext uri="{FF2B5EF4-FFF2-40B4-BE49-F238E27FC236}">
                <a16:creationId xmlns:a16="http://schemas.microsoft.com/office/drawing/2014/main" id="{B76A91C4-C58B-4D96-B7AC-9CB5A659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280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 i="1" dirty="0"/>
              <a:t>	</a:t>
            </a:r>
            <a:r>
              <a:rPr lang="ru-RU" altLang="ru-RU" b="1" i="1" dirty="0">
                <a:solidFill>
                  <a:srgbClr val="FF3300"/>
                </a:solidFill>
              </a:rPr>
              <a:t>Маршрутизатор</a:t>
            </a:r>
            <a:r>
              <a:rPr lang="ru-RU" altLang="ru-RU" i="1" dirty="0">
                <a:solidFill>
                  <a:srgbClr val="FF3300"/>
                </a:solidFill>
              </a:rPr>
              <a:t> </a:t>
            </a:r>
            <a:r>
              <a:rPr lang="ru-RU" altLang="ru-RU" i="1" dirty="0" err="1"/>
              <a:t>ёки</a:t>
            </a:r>
            <a:r>
              <a:rPr lang="ru-RU" altLang="ru-RU" i="1" dirty="0"/>
              <a:t> роутер, </a:t>
            </a:r>
            <a:r>
              <a:rPr lang="ru-RU" altLang="ru-RU" i="1" dirty="0" err="1"/>
              <a:t>рутер</a:t>
            </a:r>
            <a:r>
              <a:rPr lang="ru-RU" altLang="ru-RU" i="1" dirty="0"/>
              <a:t> (</a:t>
            </a:r>
            <a:r>
              <a:rPr lang="ru-RU" altLang="ru-RU" i="1" dirty="0" err="1"/>
              <a:t>ингл</a:t>
            </a:r>
            <a:r>
              <a:rPr lang="ru-RU" altLang="ru-RU" i="1" dirty="0"/>
              <a:t>. </a:t>
            </a:r>
            <a:r>
              <a:rPr lang="ru-RU" altLang="ru-RU" i="1" dirty="0" err="1"/>
              <a:t>Router</a:t>
            </a:r>
            <a:r>
              <a:rPr lang="ru-RU" altLang="ru-RU" i="1" dirty="0"/>
              <a:t>) — </a:t>
            </a:r>
            <a:r>
              <a:rPr lang="ru-RU" altLang="ru-RU" i="1" dirty="0" err="1"/>
              <a:t>тармоқ</a:t>
            </a:r>
            <a:r>
              <a:rPr lang="ru-RU" altLang="ru-RU" i="1" dirty="0"/>
              <a:t> </a:t>
            </a:r>
            <a:r>
              <a:rPr lang="ru-RU" altLang="ru-RU" i="1" dirty="0" err="1"/>
              <a:t>топологияси</a:t>
            </a:r>
            <a:r>
              <a:rPr lang="ru-RU" altLang="ru-RU" i="1" dirty="0"/>
              <a:t> </a:t>
            </a:r>
            <a:r>
              <a:rPr lang="ru-RU" altLang="ru-RU" i="1" dirty="0" err="1"/>
              <a:t>ҳақидаги</a:t>
            </a:r>
            <a:r>
              <a:rPr lang="ru-RU" altLang="ru-RU" i="1" dirty="0"/>
              <a:t> </a:t>
            </a:r>
            <a:r>
              <a:rPr lang="ru-RU" altLang="ru-RU" i="1" dirty="0" err="1"/>
              <a:t>маълумот</a:t>
            </a:r>
            <a:r>
              <a:rPr lang="ru-RU" altLang="ru-RU" i="1" dirty="0"/>
              <a:t> </a:t>
            </a:r>
            <a:r>
              <a:rPr lang="ru-RU" altLang="ru-RU" i="1" dirty="0" err="1"/>
              <a:t>ва</a:t>
            </a:r>
            <a:r>
              <a:rPr lang="ru-RU" altLang="ru-RU" i="1" dirty="0"/>
              <a:t> </a:t>
            </a:r>
            <a:r>
              <a:rPr lang="ru-RU" altLang="ru-RU" i="1" dirty="0" err="1"/>
              <a:t>берилган</a:t>
            </a:r>
            <a:r>
              <a:rPr lang="ru-RU" altLang="ru-RU" i="1" dirty="0"/>
              <a:t> </a:t>
            </a:r>
            <a:r>
              <a:rPr lang="ru-RU" altLang="ru-RU" i="1" dirty="0" err="1"/>
              <a:t>қоидалар</a:t>
            </a:r>
            <a:r>
              <a:rPr lang="ru-RU" altLang="ru-RU" i="1" dirty="0"/>
              <a:t> </a:t>
            </a:r>
            <a:r>
              <a:rPr lang="ru-RU" altLang="ru-RU" i="1" dirty="0" err="1"/>
              <a:t>асосида</a:t>
            </a:r>
            <a:r>
              <a:rPr lang="ru-RU" altLang="ru-RU" i="1" dirty="0"/>
              <a:t> </a:t>
            </a:r>
            <a:r>
              <a:rPr lang="ru-RU" altLang="ru-RU" i="1" dirty="0" err="1"/>
              <a:t>пакетларни</a:t>
            </a:r>
            <a:r>
              <a:rPr lang="ru-RU" altLang="ru-RU" i="1" dirty="0"/>
              <a:t> </a:t>
            </a:r>
            <a:r>
              <a:rPr lang="ru-RU" altLang="ru-RU" i="1" dirty="0" err="1"/>
              <a:t>тармоқ</a:t>
            </a:r>
            <a:r>
              <a:rPr lang="ru-RU" altLang="ru-RU" i="1" dirty="0"/>
              <a:t> </a:t>
            </a:r>
            <a:r>
              <a:rPr lang="ru-RU" altLang="ru-RU" i="1" dirty="0" err="1"/>
              <a:t>сегментлари</a:t>
            </a:r>
            <a:r>
              <a:rPr lang="ru-RU" altLang="ru-RU" i="1" dirty="0"/>
              <a:t> </a:t>
            </a:r>
            <a:r>
              <a:rPr lang="ru-RU" altLang="ru-RU" i="1" dirty="0" err="1"/>
              <a:t>орасида</a:t>
            </a:r>
            <a:r>
              <a:rPr lang="ru-RU" altLang="ru-RU" i="1" dirty="0"/>
              <a:t> </a:t>
            </a:r>
            <a:r>
              <a:rPr lang="ru-RU" altLang="ru-RU" i="1" dirty="0" err="1"/>
              <a:t>узатиш</a:t>
            </a:r>
            <a:r>
              <a:rPr lang="ru-RU" altLang="ru-RU" i="1" dirty="0"/>
              <a:t> </a:t>
            </a:r>
            <a:r>
              <a:rPr lang="ru-RU" altLang="ru-RU" i="1" dirty="0" err="1"/>
              <a:t>ҳақида</a:t>
            </a:r>
            <a:r>
              <a:rPr lang="ru-RU" altLang="ru-RU" i="1" dirty="0"/>
              <a:t> </a:t>
            </a:r>
            <a:r>
              <a:rPr lang="ru-RU" altLang="ru-RU" i="1" dirty="0" err="1"/>
              <a:t>қарор</a:t>
            </a:r>
            <a:r>
              <a:rPr lang="ru-RU" altLang="ru-RU" i="1" dirty="0"/>
              <a:t> </a:t>
            </a:r>
            <a:r>
              <a:rPr lang="ru-RU" altLang="ru-RU" i="1" dirty="0" err="1"/>
              <a:t>қабул</a:t>
            </a:r>
            <a:r>
              <a:rPr lang="ru-RU" altLang="ru-RU" i="1" dirty="0"/>
              <a:t> </a:t>
            </a:r>
            <a:r>
              <a:rPr lang="ru-RU" altLang="ru-RU" i="1" dirty="0" err="1"/>
              <a:t>қилаувчи</a:t>
            </a:r>
            <a:r>
              <a:rPr lang="ru-RU" altLang="ru-RU" i="1" dirty="0"/>
              <a:t> </a:t>
            </a:r>
            <a:r>
              <a:rPr lang="ru-RU" altLang="ru-RU" i="1" dirty="0" err="1"/>
              <a:t>қурилма</a:t>
            </a:r>
            <a:r>
              <a:rPr lang="ru-RU" altLang="ru-RU" i="1" dirty="0"/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173069" name="Picture 13" descr="180px-Rp">
            <a:extLst>
              <a:ext uri="{FF2B5EF4-FFF2-40B4-BE49-F238E27FC236}">
                <a16:creationId xmlns:a16="http://schemas.microsoft.com/office/drawing/2014/main" id="{B7A4D173-9CB4-4573-B3FF-F05FAF94C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41663"/>
            <a:ext cx="42481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>
            <a:extLst>
              <a:ext uri="{FF2B5EF4-FFF2-40B4-BE49-F238E27FC236}">
                <a16:creationId xmlns:a16="http://schemas.microsoft.com/office/drawing/2014/main" id="{671F50FB-C09B-4546-8AEC-BA84FFCC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95313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990000"/>
                </a:solidFill>
              </a:rPr>
              <a:t>ТАРМОҚ ҚУРИЛМАЛАРИ</a:t>
            </a: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886C888B-B69B-41B2-BC36-8837E21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39888"/>
            <a:ext cx="8280400" cy="2436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 i="1" dirty="0"/>
              <a:t>	</a:t>
            </a:r>
            <a:r>
              <a:rPr lang="ru-RU" altLang="ru-RU" b="1" i="1" dirty="0">
                <a:solidFill>
                  <a:srgbClr val="FF3300"/>
                </a:solidFill>
              </a:rPr>
              <a:t>Тармоқ </a:t>
            </a:r>
            <a:r>
              <a:rPr lang="ru-RU" altLang="ru-RU" b="1" i="1" dirty="0" err="1">
                <a:solidFill>
                  <a:srgbClr val="FF3300"/>
                </a:solidFill>
              </a:rPr>
              <a:t>коммутатори</a:t>
            </a:r>
            <a:r>
              <a:rPr lang="ru-RU" altLang="ru-RU" i="1" dirty="0"/>
              <a:t> </a:t>
            </a:r>
            <a:r>
              <a:rPr lang="ru-RU" altLang="ru-RU" i="1" dirty="0" err="1"/>
              <a:t>ёки</a:t>
            </a:r>
            <a:r>
              <a:rPr lang="ru-RU" altLang="ru-RU" i="1" dirty="0"/>
              <a:t> </a:t>
            </a:r>
            <a:r>
              <a:rPr lang="ru-RU" altLang="ru-RU" b="1" i="1" dirty="0"/>
              <a:t>свитч</a:t>
            </a:r>
            <a:r>
              <a:rPr lang="ru-RU" altLang="ru-RU" i="1" dirty="0"/>
              <a:t> (</a:t>
            </a:r>
            <a:r>
              <a:rPr lang="ru-RU" altLang="ru-RU" i="1" dirty="0" err="1"/>
              <a:t>ингл</a:t>
            </a:r>
            <a:r>
              <a:rPr lang="ru-RU" altLang="ru-RU" i="1" dirty="0"/>
              <a:t>. </a:t>
            </a:r>
            <a:r>
              <a:rPr lang="ru-RU" altLang="ru-RU" i="1" dirty="0" err="1"/>
              <a:t>switch</a:t>
            </a:r>
            <a:r>
              <a:rPr lang="ru-RU" altLang="ru-RU" i="1" dirty="0"/>
              <a:t> — </a:t>
            </a:r>
            <a:r>
              <a:rPr lang="ru-RU" altLang="ru-RU" i="1" dirty="0" err="1"/>
              <a:t>ўтказгич</a:t>
            </a:r>
            <a:r>
              <a:rPr lang="ru-RU" altLang="ru-RU" i="1" dirty="0"/>
              <a:t> (переключатель)) — </a:t>
            </a:r>
            <a:r>
              <a:rPr lang="ru-RU" altLang="ru-RU" i="1" dirty="0" err="1"/>
              <a:t>битта</a:t>
            </a:r>
            <a:r>
              <a:rPr lang="ru-RU" altLang="ru-RU" i="1" dirty="0"/>
              <a:t> сегмент </a:t>
            </a:r>
            <a:r>
              <a:rPr lang="ru-RU" altLang="ru-RU" i="1" dirty="0" err="1"/>
              <a:t>чегарасида</a:t>
            </a:r>
            <a:r>
              <a:rPr lang="ru-RU" altLang="ru-RU" i="1" dirty="0"/>
              <a:t> компьютер </a:t>
            </a:r>
            <a:r>
              <a:rPr lang="ru-RU" altLang="ru-RU" i="1" dirty="0" err="1"/>
              <a:t>тармоғининг</a:t>
            </a:r>
            <a:r>
              <a:rPr lang="ru-RU" altLang="ru-RU" i="1" dirty="0"/>
              <a:t> </a:t>
            </a:r>
            <a:r>
              <a:rPr lang="ru-RU" altLang="ru-RU" i="1" dirty="0" err="1"/>
              <a:t>бир</a:t>
            </a:r>
            <a:r>
              <a:rPr lang="ru-RU" altLang="ru-RU" i="1" dirty="0"/>
              <a:t> </a:t>
            </a:r>
            <a:r>
              <a:rPr lang="ru-RU" altLang="ru-RU" i="1" dirty="0" err="1"/>
              <a:t>нечта</a:t>
            </a:r>
            <a:r>
              <a:rPr lang="ru-RU" altLang="ru-RU" i="1" dirty="0"/>
              <a:t> </a:t>
            </a:r>
            <a:r>
              <a:rPr lang="ru-RU" altLang="ru-RU" i="1" dirty="0" err="1"/>
              <a:t>тугунини</a:t>
            </a:r>
            <a:r>
              <a:rPr lang="ru-RU" altLang="ru-RU" i="1" dirty="0"/>
              <a:t> </a:t>
            </a:r>
            <a:r>
              <a:rPr lang="ru-RU" altLang="ru-RU" i="1" dirty="0" err="1"/>
              <a:t>бирлаштирувчи</a:t>
            </a:r>
            <a:r>
              <a:rPr lang="ru-RU" altLang="ru-RU" i="1" dirty="0"/>
              <a:t> </a:t>
            </a:r>
            <a:r>
              <a:rPr lang="ru-RU" altLang="ru-RU" i="1" dirty="0" err="1"/>
              <a:t>қурилма</a:t>
            </a:r>
            <a:r>
              <a:rPr lang="ru-RU" altLang="ru-RU" i="1" dirty="0"/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i="1" dirty="0"/>
              <a:t>	Концентратор </a:t>
            </a:r>
            <a:r>
              <a:rPr lang="ru-RU" altLang="ru-RU" i="1" dirty="0" err="1"/>
              <a:t>трафикни</a:t>
            </a:r>
            <a:r>
              <a:rPr lang="ru-RU" altLang="ru-RU" i="1" dirty="0"/>
              <a:t> </a:t>
            </a:r>
            <a:r>
              <a:rPr lang="ru-RU" altLang="ru-RU" i="1" dirty="0" err="1"/>
              <a:t>битта</a:t>
            </a:r>
            <a:r>
              <a:rPr lang="ru-RU" altLang="ru-RU" i="1" dirty="0"/>
              <a:t> </a:t>
            </a:r>
            <a:r>
              <a:rPr lang="ru-RU" altLang="ru-RU" i="1" dirty="0" err="1"/>
              <a:t>қурилмадан</a:t>
            </a:r>
            <a:r>
              <a:rPr lang="ru-RU" altLang="ru-RU" i="1" dirty="0"/>
              <a:t> </a:t>
            </a:r>
            <a:r>
              <a:rPr lang="ru-RU" altLang="ru-RU" i="1" dirty="0" err="1"/>
              <a:t>бошқа</a:t>
            </a:r>
            <a:r>
              <a:rPr lang="ru-RU" altLang="ru-RU" i="1" dirty="0"/>
              <a:t> </a:t>
            </a:r>
            <a:r>
              <a:rPr lang="ru-RU" altLang="ru-RU" i="1" dirty="0" err="1"/>
              <a:t>барча</a:t>
            </a:r>
            <a:r>
              <a:rPr lang="ru-RU" altLang="ru-RU" i="1" dirty="0"/>
              <a:t> </a:t>
            </a:r>
            <a:r>
              <a:rPr lang="ru-RU" altLang="ru-RU" i="1" dirty="0" err="1"/>
              <a:t>қурилмаларга</a:t>
            </a:r>
            <a:r>
              <a:rPr lang="ru-RU" altLang="ru-RU" i="1" dirty="0"/>
              <a:t> </a:t>
            </a:r>
            <a:r>
              <a:rPr lang="ru-RU" altLang="ru-RU" i="1" dirty="0" err="1"/>
              <a:t>юборса</a:t>
            </a:r>
            <a:r>
              <a:rPr lang="ru-RU" altLang="ru-RU" i="1" dirty="0"/>
              <a:t>, коммутатор </a:t>
            </a:r>
            <a:r>
              <a:rPr lang="ru-RU" altLang="ru-RU" i="1" dirty="0" err="1"/>
              <a:t>маълумотларни</a:t>
            </a:r>
            <a:r>
              <a:rPr lang="ru-RU" altLang="ru-RU" i="1" dirty="0"/>
              <a:t> </a:t>
            </a:r>
            <a:r>
              <a:rPr lang="ru-RU" altLang="ru-RU" i="1" dirty="0" err="1"/>
              <a:t>фақат</a:t>
            </a:r>
            <a:r>
              <a:rPr lang="ru-RU" altLang="ru-RU" i="1" dirty="0"/>
              <a:t> </a:t>
            </a:r>
            <a:r>
              <a:rPr lang="ru-RU" altLang="ru-RU" i="1" dirty="0" err="1"/>
              <a:t>қабул</a:t>
            </a:r>
            <a:r>
              <a:rPr lang="ru-RU" altLang="ru-RU" i="1" dirty="0"/>
              <a:t> </a:t>
            </a:r>
            <a:r>
              <a:rPr lang="ru-RU" altLang="ru-RU" i="1" dirty="0" err="1"/>
              <a:t>қилувчига</a:t>
            </a:r>
            <a:r>
              <a:rPr lang="ru-RU" altLang="ru-RU" i="1" dirty="0"/>
              <a:t> </a:t>
            </a:r>
            <a:r>
              <a:rPr lang="ru-RU" altLang="ru-RU" i="1" dirty="0" err="1"/>
              <a:t>юборади</a:t>
            </a:r>
            <a:r>
              <a:rPr lang="ru-RU" altLang="ru-RU" i="1" dirty="0"/>
              <a:t>. </a:t>
            </a:r>
            <a:r>
              <a:rPr lang="ru-RU" altLang="ru-RU" i="1" dirty="0" err="1"/>
              <a:t>Бу</a:t>
            </a:r>
            <a:r>
              <a:rPr lang="ru-RU" altLang="ru-RU" i="1" dirty="0"/>
              <a:t> </a:t>
            </a:r>
            <a:r>
              <a:rPr lang="ru-RU" altLang="ru-RU" i="1" dirty="0" err="1"/>
              <a:t>эса</a:t>
            </a:r>
            <a:r>
              <a:rPr lang="ru-RU" altLang="ru-RU" i="1" dirty="0"/>
              <a:t> </a:t>
            </a:r>
            <a:r>
              <a:rPr lang="ru-RU" altLang="ru-RU" i="1" dirty="0" err="1"/>
              <a:t>маълумотлар</a:t>
            </a:r>
            <a:r>
              <a:rPr lang="ru-RU" altLang="ru-RU" i="1" dirty="0"/>
              <a:t> </a:t>
            </a:r>
            <a:r>
              <a:rPr lang="ru-RU" altLang="ru-RU" i="1" dirty="0" err="1"/>
              <a:t>алмашиш</a:t>
            </a:r>
            <a:r>
              <a:rPr lang="ru-RU" altLang="ru-RU" i="1" dirty="0"/>
              <a:t> </a:t>
            </a:r>
            <a:r>
              <a:rPr lang="ru-RU" altLang="ru-RU" i="1" dirty="0" err="1"/>
              <a:t>тезлигини</a:t>
            </a:r>
            <a:r>
              <a:rPr lang="ru-RU" altLang="ru-RU" i="1" dirty="0"/>
              <a:t> </a:t>
            </a:r>
            <a:r>
              <a:rPr lang="ru-RU" altLang="ru-RU" i="1" dirty="0" err="1"/>
              <a:t>ва</a:t>
            </a:r>
            <a:r>
              <a:rPr lang="ru-RU" altLang="ru-RU" i="1" dirty="0"/>
              <a:t> </a:t>
            </a:r>
            <a:r>
              <a:rPr lang="ru-RU" altLang="ru-RU" i="1" dirty="0" err="1"/>
              <a:t>тармоқ</a:t>
            </a:r>
            <a:r>
              <a:rPr lang="ru-RU" altLang="ru-RU" i="1" dirty="0"/>
              <a:t> </a:t>
            </a:r>
            <a:r>
              <a:rPr lang="ru-RU" altLang="ru-RU" i="1" dirty="0" err="1"/>
              <a:t>хавфсизлиги</a:t>
            </a:r>
            <a:r>
              <a:rPr lang="ru-RU" altLang="ru-RU" i="1" dirty="0"/>
              <a:t> </a:t>
            </a:r>
            <a:r>
              <a:rPr lang="ru-RU" altLang="ru-RU" i="1" dirty="0" err="1"/>
              <a:t>оширади</a:t>
            </a:r>
            <a:r>
              <a:rPr lang="ru-RU" altLang="ru-RU" i="1" dirty="0"/>
              <a:t>. </a:t>
            </a:r>
            <a:r>
              <a:rPr lang="ru-RU" altLang="ru-RU" i="1" dirty="0" err="1"/>
              <a:t>Тармоқнинг</a:t>
            </a:r>
            <a:r>
              <a:rPr lang="ru-RU" altLang="ru-RU" i="1" dirty="0"/>
              <a:t> </a:t>
            </a:r>
            <a:r>
              <a:rPr lang="ru-RU" altLang="ru-RU" i="1" dirty="0" err="1"/>
              <a:t>бошқа</a:t>
            </a:r>
            <a:r>
              <a:rPr lang="ru-RU" altLang="ru-RU" i="1" dirty="0"/>
              <a:t> </a:t>
            </a:r>
            <a:r>
              <a:rPr lang="ru-RU" altLang="ru-RU" i="1" dirty="0" err="1"/>
              <a:t>сегментларини</a:t>
            </a:r>
            <a:r>
              <a:rPr lang="ru-RU" altLang="ru-RU" i="1" dirty="0"/>
              <a:t> улар </a:t>
            </a:r>
            <a:r>
              <a:rPr lang="ru-RU" altLang="ru-RU" i="1" dirty="0" err="1"/>
              <a:t>учун</a:t>
            </a:r>
            <a:r>
              <a:rPr lang="ru-RU" altLang="ru-RU" i="1" dirty="0"/>
              <a:t> </a:t>
            </a:r>
            <a:r>
              <a:rPr lang="ru-RU" altLang="ru-RU" i="1" dirty="0" err="1"/>
              <a:t>мўлжалланмаган</a:t>
            </a:r>
            <a:r>
              <a:rPr lang="ru-RU" altLang="ru-RU" i="1" dirty="0"/>
              <a:t> </a:t>
            </a:r>
            <a:r>
              <a:rPr lang="ru-RU" altLang="ru-RU" i="1" dirty="0" err="1"/>
              <a:t>маълумотларни</a:t>
            </a:r>
            <a:r>
              <a:rPr lang="ru-RU" altLang="ru-RU" i="1" dirty="0"/>
              <a:t> </a:t>
            </a:r>
            <a:r>
              <a:rPr lang="ru-RU" altLang="ru-RU" i="1" dirty="0" err="1"/>
              <a:t>қайта</a:t>
            </a:r>
            <a:r>
              <a:rPr lang="ru-RU" altLang="ru-RU" i="1" dirty="0"/>
              <a:t> </a:t>
            </a:r>
            <a:r>
              <a:rPr lang="ru-RU" altLang="ru-RU" i="1" dirty="0" err="1"/>
              <a:t>ишлашдан</a:t>
            </a:r>
            <a:r>
              <a:rPr lang="ru-RU" altLang="ru-RU" i="1" dirty="0"/>
              <a:t> </a:t>
            </a:r>
            <a:r>
              <a:rPr lang="ru-RU" altLang="ru-RU" i="1" dirty="0" err="1"/>
              <a:t>озод</a:t>
            </a:r>
            <a:r>
              <a:rPr lang="ru-RU" altLang="ru-RU" i="1" dirty="0"/>
              <a:t> </a:t>
            </a:r>
            <a:r>
              <a:rPr lang="ru-RU" altLang="ru-RU" i="1" dirty="0" err="1"/>
              <a:t>қилади</a:t>
            </a:r>
            <a:endParaRPr lang="ru-RU" altLang="ru-RU" i="1" dirty="0"/>
          </a:p>
        </p:txBody>
      </p:sp>
      <p:pic>
        <p:nvPicPr>
          <p:cNvPr id="174085" name="Picture 5" descr="Коммутатор">
            <a:extLst>
              <a:ext uri="{FF2B5EF4-FFF2-40B4-BE49-F238E27FC236}">
                <a16:creationId xmlns:a16="http://schemas.microsoft.com/office/drawing/2014/main" id="{AD5587A2-63A9-4FE8-9D50-DE726725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11726" r="3647" b="9407"/>
          <a:stretch>
            <a:fillRect/>
          </a:stretch>
        </p:blipFill>
        <p:spPr bwMode="auto">
          <a:xfrm>
            <a:off x="2124075" y="4346575"/>
            <a:ext cx="47529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>
            <a:extLst>
              <a:ext uri="{FF2B5EF4-FFF2-40B4-BE49-F238E27FC236}">
                <a16:creationId xmlns:a16="http://schemas.microsoft.com/office/drawing/2014/main" id="{880D96E0-BE52-476D-9DA0-6B28248F6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771525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990000"/>
                </a:solidFill>
              </a:rPr>
              <a:t>ТАРМОҚ ҚУРИЛМАЛАРИ</a:t>
            </a:r>
          </a:p>
        </p:txBody>
      </p:sp>
      <p:sp>
        <p:nvSpPr>
          <p:cNvPr id="175107" name="Text Box 3">
            <a:extLst>
              <a:ext uri="{FF2B5EF4-FFF2-40B4-BE49-F238E27FC236}">
                <a16:creationId xmlns:a16="http://schemas.microsoft.com/office/drawing/2014/main" id="{ADE8D980-D2AD-4F49-8082-804ABD949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82763"/>
            <a:ext cx="828040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 i="1" dirty="0"/>
              <a:t>	</a:t>
            </a:r>
            <a:r>
              <a:rPr lang="en-US" altLang="ru-RU" i="1" dirty="0" err="1">
                <a:solidFill>
                  <a:srgbClr val="C00000"/>
                </a:solidFill>
              </a:rPr>
              <a:t>Tarmoq</a:t>
            </a:r>
            <a:r>
              <a:rPr lang="en-US" altLang="ru-RU" i="1" dirty="0">
                <a:solidFill>
                  <a:srgbClr val="C00000"/>
                </a:solidFill>
              </a:rPr>
              <a:t> </a:t>
            </a:r>
            <a:r>
              <a:rPr lang="en-US" altLang="ru-RU" i="1" dirty="0" err="1">
                <a:solidFill>
                  <a:srgbClr val="C00000"/>
                </a:solidFill>
              </a:rPr>
              <a:t>kontsentratori</a:t>
            </a:r>
            <a:r>
              <a:rPr lang="en-US" altLang="ru-RU" i="1" dirty="0">
                <a:solidFill>
                  <a:srgbClr val="C00000"/>
                </a:solidFill>
              </a:rPr>
              <a:t> </a:t>
            </a:r>
            <a:r>
              <a:rPr lang="en-US" altLang="ru-RU" i="1" dirty="0"/>
              <a:t>(</a:t>
            </a:r>
            <a:r>
              <a:rPr lang="en-US" altLang="ru-RU" i="1" dirty="0" err="1"/>
              <a:t>ingl</a:t>
            </a:r>
            <a:r>
              <a:rPr lang="en-US" altLang="ru-RU" i="1" dirty="0"/>
              <a:t>. hub — </a:t>
            </a:r>
            <a:r>
              <a:rPr lang="en-US" altLang="ru-RU" i="1" dirty="0" err="1"/>
              <a:t>faoliyat</a:t>
            </a:r>
            <a:r>
              <a:rPr lang="en-US" altLang="ru-RU" i="1" dirty="0"/>
              <a:t> </a:t>
            </a:r>
            <a:r>
              <a:rPr lang="en-US" altLang="ru-RU" i="1" dirty="0" err="1"/>
              <a:t>markazi</a:t>
            </a:r>
            <a:r>
              <a:rPr lang="en-US" altLang="ru-RU" i="1" dirty="0"/>
              <a:t>) — </a:t>
            </a:r>
            <a:r>
              <a:rPr lang="en-US" altLang="ru-RU" i="1" dirty="0" err="1"/>
              <a:t>bir</a:t>
            </a:r>
            <a:r>
              <a:rPr lang="en-US" altLang="ru-RU" i="1" dirty="0"/>
              <a:t> </a:t>
            </a:r>
            <a:r>
              <a:rPr lang="en-US" altLang="ru-RU" i="1" dirty="0" err="1"/>
              <a:t>nechta</a:t>
            </a:r>
            <a:r>
              <a:rPr lang="en-US" altLang="ru-RU" i="1" dirty="0"/>
              <a:t> </a:t>
            </a:r>
            <a:r>
              <a:rPr lang="en-US" altLang="ru-RU" i="1" dirty="0" err="1"/>
              <a:t>qurilmalarni</a:t>
            </a:r>
            <a:r>
              <a:rPr lang="en-US" altLang="ru-RU" i="1" dirty="0"/>
              <a:t> </a:t>
            </a:r>
            <a:r>
              <a:rPr lang="en-US" altLang="ru-RU" i="1" dirty="0" err="1"/>
              <a:t>bitta</a:t>
            </a:r>
            <a:r>
              <a:rPr lang="en-US" altLang="ru-RU" i="1" dirty="0"/>
              <a:t> </a:t>
            </a:r>
            <a:r>
              <a:rPr lang="en-US" altLang="ru-RU" i="1" dirty="0" err="1"/>
              <a:t>umumiy</a:t>
            </a:r>
            <a:r>
              <a:rPr lang="en-US" altLang="ru-RU" i="1" dirty="0"/>
              <a:t> </a:t>
            </a:r>
            <a:r>
              <a:rPr lang="en-US" altLang="ru-RU" i="1" dirty="0" err="1"/>
              <a:t>segmentga</a:t>
            </a:r>
            <a:r>
              <a:rPr lang="en-US" altLang="ru-RU" i="1" dirty="0"/>
              <a:t> </a:t>
            </a:r>
            <a:r>
              <a:rPr lang="en-US" altLang="ru-RU" i="1" dirty="0" err="1"/>
              <a:t>birlashtiruvchi</a:t>
            </a:r>
            <a:r>
              <a:rPr lang="en-US" altLang="ru-RU" i="1" dirty="0"/>
              <a:t> </a:t>
            </a:r>
            <a:r>
              <a:rPr lang="en-US" altLang="ru-RU" i="1" dirty="0" err="1"/>
              <a:t>tarmoq</a:t>
            </a:r>
            <a:r>
              <a:rPr lang="en-US" altLang="ru-RU" i="1" dirty="0"/>
              <a:t> </a:t>
            </a:r>
            <a:r>
              <a:rPr lang="en-US" altLang="ru-RU" i="1" dirty="0" err="1"/>
              <a:t>qurilmasi</a:t>
            </a:r>
            <a:r>
              <a:rPr lang="en-US" altLang="ru-RU" i="1" dirty="0"/>
              <a:t>. </a:t>
            </a:r>
            <a:r>
              <a:rPr lang="en-US" altLang="ru-RU" i="1" dirty="0" err="1"/>
              <a:t>Qurilmalar</a:t>
            </a:r>
            <a:r>
              <a:rPr lang="en-US" altLang="ru-RU" i="1" dirty="0"/>
              <a:t> </a:t>
            </a:r>
            <a:r>
              <a:rPr lang="en-US" altLang="ru-RU" i="1" dirty="0" err="1"/>
              <a:t>kabellar</a:t>
            </a:r>
            <a:r>
              <a:rPr lang="en-US" altLang="ru-RU" i="1" dirty="0"/>
              <a:t> </a:t>
            </a:r>
            <a:r>
              <a:rPr lang="en-US" altLang="ru-RU" i="1" dirty="0" err="1"/>
              <a:t>yordamida</a:t>
            </a:r>
            <a:r>
              <a:rPr lang="en-US" altLang="ru-RU" i="1" dirty="0"/>
              <a:t> </a:t>
            </a:r>
            <a:r>
              <a:rPr lang="en-US" altLang="ru-RU" i="1" dirty="0" err="1"/>
              <a:t>ulanadi</a:t>
            </a:r>
            <a:r>
              <a:rPr lang="en-US" altLang="ru-RU" i="1" dirty="0"/>
              <a:t>. </a:t>
            </a:r>
            <a:r>
              <a:rPr lang="ru-RU" altLang="ru-RU" dirty="0"/>
              <a:t> </a:t>
            </a:r>
          </a:p>
        </p:txBody>
      </p:sp>
      <p:pic>
        <p:nvPicPr>
          <p:cNvPr id="175109" name="Picture 5" descr="180px-8_">
            <a:extLst>
              <a:ext uri="{FF2B5EF4-FFF2-40B4-BE49-F238E27FC236}">
                <a16:creationId xmlns:a16="http://schemas.microsoft.com/office/drawing/2014/main" id="{E2CB8A8F-E923-4CEF-9C20-D0A8FD3A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 b="27855"/>
          <a:stretch>
            <a:fillRect/>
          </a:stretch>
        </p:blipFill>
        <p:spPr bwMode="auto">
          <a:xfrm>
            <a:off x="1403350" y="3281363"/>
            <a:ext cx="61214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>
            <a:extLst>
              <a:ext uri="{FF2B5EF4-FFF2-40B4-BE49-F238E27FC236}">
                <a16:creationId xmlns:a16="http://schemas.microsoft.com/office/drawing/2014/main" id="{AEBF801F-C049-43A9-8E0B-7197DC57F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31825"/>
            <a:ext cx="8604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QURILMALARI</a:t>
            </a:r>
            <a:endParaRPr lang="ru-RU" altLang="ru-RU" sz="24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5AF5B344-6390-43DF-9CC1-92F61E0B3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41513"/>
            <a:ext cx="828040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Kommutatsiya</a:t>
            </a:r>
            <a:r>
              <a:rPr lang="en-US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paneli</a:t>
            </a:r>
            <a:r>
              <a:rPr lang="en-US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kross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-panel`, patch-panel`) —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sistemasining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Birlashtiruvchi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raz'yomlardan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paneldan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Kommutatsiya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qurilmasiga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6133" name="Picture 5" descr="200px-Pa">
            <a:extLst>
              <a:ext uri="{FF2B5EF4-FFF2-40B4-BE49-F238E27FC236}">
                <a16:creationId xmlns:a16="http://schemas.microsoft.com/office/drawing/2014/main" id="{EFF75378-DFF4-42C2-89FE-88C3EACA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3142</TotalTime>
  <Words>1228</Words>
  <Application>Microsoft Office PowerPoint</Application>
  <PresentationFormat>Экран (4:3)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Centr RSIT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тармогининг асосий тушунчалари</dc:title>
  <dc:creator>Bahronov Shomurod</dc:creator>
  <cp:lastModifiedBy>Abbos Eshdavlatov</cp:lastModifiedBy>
  <cp:revision>101</cp:revision>
  <dcterms:created xsi:type="dcterms:W3CDTF">2004-05-13T03:21:43Z</dcterms:created>
  <dcterms:modified xsi:type="dcterms:W3CDTF">2025-10-07T15:58:44Z</dcterms:modified>
</cp:coreProperties>
</file>