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1"/>
  </p:sldMasterIdLst>
  <p:notesMasterIdLst>
    <p:notesMasterId r:id="rId13"/>
  </p:notes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4630400" cy="8229600"/>
  <p:notesSz cx="8229600" cy="14630400"/>
  <p:embeddedFontLst>
    <p:embeddedFont>
      <p:font typeface="Malgun Gothic" panose="020B0503020000020004" pitchFamily="34" charset="-127"/>
      <p:regular r:id="rId14"/>
      <p:bold r:id="rId15"/>
    </p:embeddedFont>
    <p:embeddedFont>
      <p:font typeface="Tomorrow" panose="020B0604020202020204" charset="0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Tomorrow Semi Bold" panose="020B0604020202020204" charset="0"/>
      <p:regular r:id="rId21"/>
    </p:embeddedFont>
    <p:embeddedFont>
      <p:font typeface="Garamond" panose="02020404030301010803" pitchFamily="18" charset="0"/>
      <p:regular r:id="rId22"/>
      <p:bold r:id="rId23"/>
      <p:italic r:id="rId2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72" d="100"/>
          <a:sy n="72" d="100"/>
        </p:scale>
        <p:origin x="52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249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0321" y="0"/>
            <a:ext cx="14677392" cy="8227457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0878" y="2245358"/>
            <a:ext cx="8178803" cy="1818640"/>
          </a:xfrm>
        </p:spPr>
        <p:txBody>
          <a:bodyPr anchor="b">
            <a:noAutofit/>
          </a:bodyPr>
          <a:lstStyle>
            <a:lvl1pPr algn="ctr">
              <a:defRPr sz="648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0878" y="4389117"/>
            <a:ext cx="8178803" cy="1584962"/>
          </a:xfrm>
        </p:spPr>
        <p:txBody>
          <a:bodyPr anchor="t">
            <a:normAutofit/>
          </a:bodyPr>
          <a:lstStyle>
            <a:lvl1pPr marL="0" indent="0" algn="ctr">
              <a:buNone/>
              <a:defRPr sz="2520">
                <a:solidFill>
                  <a:schemeClr val="tx1"/>
                </a:solidFill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579879" y="6045196"/>
            <a:ext cx="1076960" cy="33528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30877" y="6045196"/>
            <a:ext cx="6257562" cy="3352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48281" y="6045196"/>
            <a:ext cx="661400" cy="33528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3230879" y="4226557"/>
            <a:ext cx="817880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036011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1" y="5778498"/>
            <a:ext cx="11531599" cy="680086"/>
          </a:xfrm>
        </p:spPr>
        <p:txBody>
          <a:bodyPr anchor="b">
            <a:normAutofit/>
          </a:bodyPr>
          <a:lstStyle>
            <a:lvl1pPr algn="ctr">
              <a:defRPr sz="288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49713" y="1249679"/>
            <a:ext cx="12127166" cy="4003043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920"/>
            </a:lvl1pPr>
            <a:lvl2pPr marL="548640" indent="0">
              <a:buNone/>
              <a:defRPr sz="1920"/>
            </a:lvl2pPr>
            <a:lvl3pPr marL="1097280" indent="0">
              <a:buNone/>
              <a:defRPr sz="1920"/>
            </a:lvl3pPr>
            <a:lvl4pPr marL="1645920" indent="0">
              <a:buNone/>
              <a:defRPr sz="1920"/>
            </a:lvl4pPr>
            <a:lvl5pPr marL="2194560" indent="0">
              <a:buNone/>
              <a:defRPr sz="1920"/>
            </a:lvl5pPr>
            <a:lvl6pPr marL="2743200" indent="0">
              <a:buNone/>
              <a:defRPr sz="1920"/>
            </a:lvl6pPr>
            <a:lvl7pPr marL="3291840" indent="0">
              <a:buNone/>
              <a:defRPr sz="1920"/>
            </a:lvl7pPr>
            <a:lvl8pPr marL="3840480" indent="0">
              <a:buNone/>
              <a:defRPr sz="1920"/>
            </a:lvl8pPr>
            <a:lvl9pPr marL="4389120" indent="0">
              <a:buNone/>
              <a:defRPr sz="192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54481" y="6458584"/>
            <a:ext cx="11531599" cy="592454"/>
          </a:xfrm>
        </p:spPr>
        <p:txBody>
          <a:bodyPr>
            <a:normAutofit/>
          </a:bodyPr>
          <a:lstStyle>
            <a:lvl1pPr marL="0" indent="0" algn="ctr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59211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4642" y="1178558"/>
            <a:ext cx="11511278" cy="3545842"/>
          </a:xfrm>
        </p:spPr>
        <p:txBody>
          <a:bodyPr anchor="ctr">
            <a:normAutofit/>
          </a:bodyPr>
          <a:lstStyle>
            <a:lvl1pPr algn="ctr">
              <a:defRPr sz="384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4642" y="5212080"/>
            <a:ext cx="11511278" cy="183896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675403" y="4968239"/>
            <a:ext cx="1128875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2802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455" y="1178558"/>
            <a:ext cx="11155678" cy="2844802"/>
          </a:xfrm>
        </p:spPr>
        <p:txBody>
          <a:bodyPr anchor="ctr">
            <a:normAutofit/>
          </a:bodyPr>
          <a:lstStyle>
            <a:lvl1pPr algn="ctr">
              <a:defRPr sz="384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009775" y="4023360"/>
            <a:ext cx="10607042" cy="70104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400"/>
            </a:lvl1pPr>
            <a:lvl2pPr marL="548640" indent="0">
              <a:buFontTx/>
              <a:buNone/>
              <a:defRPr/>
            </a:lvl2pPr>
            <a:lvl3pPr marL="1097280" indent="0">
              <a:buFontTx/>
              <a:buNone/>
              <a:defRPr/>
            </a:lvl3pPr>
            <a:lvl4pPr marL="1645920" indent="0">
              <a:buFontTx/>
              <a:buNone/>
              <a:defRPr/>
            </a:lvl4pPr>
            <a:lvl5pPr marL="219456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4481" y="5212080"/>
            <a:ext cx="11531599" cy="183896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034416" y="1055953"/>
            <a:ext cx="731520" cy="701731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/>
          <a:p>
            <a:pPr lvl="0"/>
            <a:r>
              <a:rPr lang="en-US" sz="96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720320" y="3393444"/>
            <a:ext cx="731520" cy="701731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/>
          <a:p>
            <a:pPr lvl="0" algn="r"/>
            <a:r>
              <a:rPr lang="en-US" sz="96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675403" y="4968239"/>
            <a:ext cx="1128875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190651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2" y="3970297"/>
            <a:ext cx="11531602" cy="1762560"/>
          </a:xfrm>
        </p:spPr>
        <p:txBody>
          <a:bodyPr anchor="b">
            <a:normAutofit/>
          </a:bodyPr>
          <a:lstStyle>
            <a:lvl1pPr algn="l">
              <a:defRPr sz="384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4481" y="5732857"/>
            <a:ext cx="11531602" cy="1032480"/>
          </a:xfrm>
        </p:spPr>
        <p:txBody>
          <a:bodyPr anchor="t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21602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455" y="1178558"/>
            <a:ext cx="11155678" cy="2692402"/>
          </a:xfrm>
        </p:spPr>
        <p:txBody>
          <a:bodyPr anchor="ctr">
            <a:normAutofit/>
          </a:bodyPr>
          <a:lstStyle>
            <a:lvl1pPr algn="ctr">
              <a:defRPr sz="384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554481" y="4367174"/>
            <a:ext cx="11531602" cy="1064362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80">
                <a:solidFill>
                  <a:schemeClr val="tx1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4481" y="5435600"/>
            <a:ext cx="11531602" cy="1615440"/>
          </a:xfrm>
        </p:spPr>
        <p:txBody>
          <a:bodyPr anchor="t">
            <a:normAutofit/>
          </a:bodyPr>
          <a:lstStyle>
            <a:lvl1pPr marL="0" indent="0" algn="l">
              <a:buNone/>
              <a:defRPr sz="2160">
                <a:solidFill>
                  <a:schemeClr val="tx1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034416" y="1055953"/>
            <a:ext cx="731520" cy="701731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/>
          <a:p>
            <a:pPr lvl="0"/>
            <a:r>
              <a:rPr lang="en-US" sz="96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720320" y="3119113"/>
            <a:ext cx="731520" cy="701731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/>
          <a:p>
            <a:pPr lvl="0" algn="r"/>
            <a:r>
              <a:rPr lang="en-US" sz="96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675403" y="4114800"/>
            <a:ext cx="1128875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044949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1" y="1178558"/>
            <a:ext cx="11531599" cy="269240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554481" y="4356201"/>
            <a:ext cx="11531602" cy="100949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3360">
                <a:solidFill>
                  <a:schemeClr val="tx1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4480" y="5364480"/>
            <a:ext cx="11531604" cy="1686560"/>
          </a:xfrm>
        </p:spPr>
        <p:txBody>
          <a:bodyPr anchor="t">
            <a:normAutofit/>
          </a:bodyPr>
          <a:lstStyle>
            <a:lvl1pPr marL="0" indent="0" algn="l">
              <a:buNone/>
              <a:defRPr sz="2160">
                <a:solidFill>
                  <a:schemeClr val="tx1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675403" y="4114800"/>
            <a:ext cx="1128875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427081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675403" y="2905759"/>
            <a:ext cx="1128875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6960887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799228" y="1178558"/>
            <a:ext cx="2269074" cy="587248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54478" y="1178558"/>
            <a:ext cx="8919630" cy="5872481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636668" y="1188720"/>
            <a:ext cx="0" cy="585216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0821970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81406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5643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675403" y="2905759"/>
            <a:ext cx="1128875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5/28/2025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826854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70328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03746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57724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50011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92954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98018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32548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7680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8083" y="2103127"/>
            <a:ext cx="9790426" cy="2187017"/>
          </a:xfrm>
        </p:spPr>
        <p:txBody>
          <a:bodyPr anchor="b">
            <a:normAutofit/>
          </a:bodyPr>
          <a:lstStyle>
            <a:lvl1pPr algn="ctr">
              <a:defRPr sz="528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18080" y="4615262"/>
            <a:ext cx="9790428" cy="1145456"/>
          </a:xfrm>
        </p:spPr>
        <p:txBody>
          <a:bodyPr anchor="t">
            <a:normAutofit/>
          </a:bodyPr>
          <a:lstStyle>
            <a:lvl1pPr marL="0" indent="0" algn="ctr">
              <a:buNone/>
              <a:defRPr sz="2880">
                <a:solidFill>
                  <a:schemeClr val="tx1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415268" y="4452702"/>
            <a:ext cx="979605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882482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675403" y="2905759"/>
            <a:ext cx="1128875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8138" y="3072384"/>
            <a:ext cx="5661965" cy="397215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17613" y="3072384"/>
            <a:ext cx="5661965" cy="397215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96329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4480" y="3190240"/>
            <a:ext cx="5661965" cy="691514"/>
          </a:xfrm>
        </p:spPr>
        <p:txBody>
          <a:bodyPr anchor="b">
            <a:noAutofit/>
          </a:bodyPr>
          <a:lstStyle>
            <a:lvl1pPr marL="0" indent="0">
              <a:spcBef>
                <a:spcPts val="806"/>
              </a:spcBef>
              <a:spcAft>
                <a:spcPts val="720"/>
              </a:spcAft>
              <a:buNone/>
              <a:defRPr sz="3360" b="0">
                <a:solidFill>
                  <a:schemeClr val="accent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54480" y="3891915"/>
            <a:ext cx="5661965" cy="3159126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16804" y="3190240"/>
            <a:ext cx="5661965" cy="691514"/>
          </a:xfrm>
        </p:spPr>
        <p:txBody>
          <a:bodyPr anchor="b">
            <a:noAutofit/>
          </a:bodyPr>
          <a:lstStyle>
            <a:lvl1pPr marL="0" indent="0">
              <a:spcBef>
                <a:spcPts val="806"/>
              </a:spcBef>
              <a:spcAft>
                <a:spcPts val="720"/>
              </a:spcAft>
              <a:buNone/>
              <a:defRPr sz="3360" b="0">
                <a:solidFill>
                  <a:schemeClr val="accent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16804" y="3891915"/>
            <a:ext cx="5661965" cy="3159126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675403" y="2905759"/>
            <a:ext cx="1128875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512277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675403" y="2905759"/>
            <a:ext cx="1128875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993320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85355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2574" y="1666241"/>
            <a:ext cx="4462146" cy="1645920"/>
          </a:xfrm>
        </p:spPr>
        <p:txBody>
          <a:bodyPr anchor="b">
            <a:normAutofit/>
          </a:bodyPr>
          <a:lstStyle>
            <a:lvl1pPr algn="ctr">
              <a:defRPr sz="288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02" y="1178558"/>
            <a:ext cx="6563359" cy="5872482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52574" y="3637278"/>
            <a:ext cx="4462146" cy="2926085"/>
          </a:xfrm>
        </p:spPr>
        <p:txBody>
          <a:bodyPr anchor="t">
            <a:normAutofit/>
          </a:bodyPr>
          <a:lstStyle>
            <a:lvl1pPr marL="0" indent="0" algn="ctr">
              <a:buNone/>
              <a:defRPr sz="192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675403" y="3495040"/>
            <a:ext cx="42173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447463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79" y="2260598"/>
            <a:ext cx="7490179" cy="1645920"/>
          </a:xfrm>
        </p:spPr>
        <p:txBody>
          <a:bodyPr anchor="b">
            <a:normAutofit/>
          </a:bodyPr>
          <a:lstStyle>
            <a:lvl1pPr algn="ctr">
              <a:defRPr sz="336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713798" y="1249680"/>
            <a:ext cx="3676016" cy="573024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920"/>
            </a:lvl1pPr>
            <a:lvl2pPr marL="548640" indent="0">
              <a:buNone/>
              <a:defRPr sz="1920"/>
            </a:lvl2pPr>
            <a:lvl3pPr marL="1097280" indent="0">
              <a:buNone/>
              <a:defRPr sz="1920"/>
            </a:lvl3pPr>
            <a:lvl4pPr marL="1645920" indent="0">
              <a:buNone/>
              <a:defRPr sz="1920"/>
            </a:lvl4pPr>
            <a:lvl5pPr marL="2194560" indent="0">
              <a:buNone/>
              <a:defRPr sz="1920"/>
            </a:lvl5pPr>
            <a:lvl6pPr marL="2743200" indent="0">
              <a:buNone/>
              <a:defRPr sz="1920"/>
            </a:lvl6pPr>
            <a:lvl7pPr marL="3291840" indent="0">
              <a:buNone/>
              <a:defRPr sz="1920"/>
            </a:lvl7pPr>
            <a:lvl8pPr marL="3840480" indent="0">
              <a:buNone/>
              <a:defRPr sz="1920"/>
            </a:lvl8pPr>
            <a:lvl9pPr marL="4389120" indent="0">
              <a:buNone/>
              <a:defRPr sz="192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54479" y="3906518"/>
            <a:ext cx="7490179" cy="2194560"/>
          </a:xfrm>
        </p:spPr>
        <p:txBody>
          <a:bodyPr anchor="t">
            <a:normAutofit/>
          </a:bodyPr>
          <a:lstStyle>
            <a:lvl1pPr marL="0" indent="0" algn="ctr">
              <a:buNone/>
              <a:defRPr sz="216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64341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8883" y="0"/>
            <a:ext cx="14675954" cy="8227457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54483" y="1178559"/>
            <a:ext cx="11521435" cy="156464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4481" y="3068319"/>
            <a:ext cx="11521435" cy="39827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13001" y="7162800"/>
            <a:ext cx="1920240" cy="3352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54481" y="7162800"/>
            <a:ext cx="8767080" cy="3352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424682" y="7162800"/>
            <a:ext cx="651236" cy="3352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963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</p:sldLayoutIdLst>
  <p:hf sldNum="0" hdr="0" ftr="0" dt="0"/>
  <p:txStyles>
    <p:titleStyle>
      <a:lvl1pPr algn="ctr" defTabSz="548640" rtl="0" eaLnBrk="1" latinLnBrk="0" hangingPunct="1">
        <a:spcBef>
          <a:spcPct val="0"/>
        </a:spcBef>
        <a:buNone/>
        <a:defRPr sz="528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288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891540" indent="-34290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440180" indent="-34290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216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851660" indent="-20574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192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400300" indent="-20574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168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3017520" indent="-27432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168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3566160" indent="-27432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168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4114800" indent="-27432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168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4663440" indent="-27432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168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96633" y="2510623"/>
            <a:ext cx="9867014" cy="3062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uz-Cyrl-UZ" sz="2400" b="1" dirty="0"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O‘ZBEKISTON </a:t>
            </a:r>
            <a:r>
              <a:rPr lang="uz-Cyrl-UZ" sz="2400" b="1" dirty="0" smtClean="0"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RESPUBLIKASI</a:t>
            </a:r>
            <a:r>
              <a:rPr lang="en-US" sz="1600" dirty="0" smtClean="0"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uz-Cyrl-UZ" sz="2400" b="1" dirty="0" smtClean="0"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OLIY </a:t>
            </a:r>
            <a:r>
              <a:rPr lang="uz-Cyrl-UZ" sz="2400" b="1" dirty="0"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TALIM</a:t>
            </a:r>
            <a:r>
              <a:rPr lang="en-US" sz="2400" b="1" dirty="0"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, FAN VA INNOVATSIYALAR</a:t>
            </a:r>
            <a:r>
              <a:rPr lang="uz-Cyrl-UZ" sz="2400" b="1" dirty="0"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uz-Cyrl-UZ" sz="2400" b="1" dirty="0" smtClean="0"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VAZIRLIGI</a:t>
            </a:r>
            <a:r>
              <a:rPr lang="en-US" sz="1600" dirty="0" smtClean="0"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FARG‘ONA </a:t>
            </a:r>
            <a:r>
              <a:rPr lang="en-US" sz="2400" b="1" dirty="0"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DAVLAT TEXNIKA </a:t>
            </a:r>
            <a:r>
              <a:rPr lang="en-US" sz="2400" b="1" dirty="0" smtClean="0"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UNIVERSITETI</a:t>
            </a:r>
            <a:r>
              <a:rPr lang="en-US" sz="1600" dirty="0" smtClean="0"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</a:p>
          <a:p>
            <a:pPr algn="ctr">
              <a:spcAft>
                <a:spcPts val="600"/>
              </a:spcAft>
            </a:pPr>
            <a:r>
              <a:rPr lang="en-US" sz="2400" b="1" dirty="0" smtClean="0"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AXBOROT </a:t>
            </a:r>
            <a:r>
              <a:rPr lang="en-US" sz="2400" b="1" dirty="0"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TEXNOLOGIYALARI VA TELEKOMMUNIKATSIYA</a:t>
            </a:r>
            <a:endParaRPr lang="ru-RU" sz="1600" dirty="0"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ctr">
              <a:spcAft>
                <a:spcPts val="600"/>
              </a:spcAft>
            </a:pPr>
            <a:r>
              <a:rPr lang="en-US" sz="2400" b="1" dirty="0" err="1"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fakulteti</a:t>
            </a:r>
            <a:endParaRPr lang="ru-RU" sz="1600" b="1" dirty="0"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ctr">
              <a:spcAft>
                <a:spcPts val="600"/>
              </a:spcAft>
            </a:pPr>
            <a:r>
              <a:rPr lang="en-US" sz="2400" dirty="0"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 </a:t>
            </a:r>
            <a:r>
              <a:rPr lang="en-US" sz="2400" b="1" dirty="0" smtClean="0"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TELEKOMMUNIKATSIYA </a:t>
            </a:r>
            <a:r>
              <a:rPr lang="en-US" sz="2400" b="1" dirty="0"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TEXNOLOGIYALARI</a:t>
            </a:r>
            <a:endParaRPr lang="ru-RU" sz="1600" dirty="0"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ctr">
              <a:spcAft>
                <a:spcPts val="600"/>
              </a:spcAft>
            </a:pPr>
            <a:r>
              <a:rPr lang="en-US" sz="2400" b="1" dirty="0" err="1" smtClean="0"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yo‘nalishi</a:t>
            </a:r>
            <a:r>
              <a:rPr lang="en-US" sz="2400" b="1" dirty="0" smtClean="0"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630-22-guruh </a:t>
            </a:r>
            <a:r>
              <a:rPr lang="en-US" sz="2400" b="1" dirty="0" err="1" smtClean="0"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talabasi</a:t>
            </a:r>
            <a:r>
              <a:rPr lang="en-US" sz="2400" b="1" dirty="0" smtClean="0"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Xasanov</a:t>
            </a:r>
            <a:r>
              <a:rPr lang="en-US" sz="2400" b="1" dirty="0" smtClean="0"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Javohirning</a:t>
            </a:r>
            <a:endParaRPr lang="ru-RU" sz="1600" b="1" dirty="0"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ctr">
              <a:spcAft>
                <a:spcPts val="600"/>
              </a:spcAft>
            </a:pPr>
            <a:r>
              <a:rPr lang="en-US" sz="2400" dirty="0"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 </a:t>
            </a:r>
            <a:r>
              <a:rPr lang="en-US" sz="2400" b="1" dirty="0" err="1" smtClean="0"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Operatsion</a:t>
            </a:r>
            <a:r>
              <a:rPr lang="en-US" sz="2400" b="1" dirty="0" smtClean="0"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tizimlari</a:t>
            </a:r>
            <a:r>
              <a:rPr lang="en-US" sz="2400" b="1" dirty="0"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Fanidan</a:t>
            </a:r>
            <a:r>
              <a:rPr lang="en-US" sz="1600" dirty="0" smtClean="0"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Taqdimoti</a:t>
            </a:r>
            <a:endParaRPr lang="ru-RU" sz="16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92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451390" y="1970127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D1D1B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Yangi Imkoniyatlar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4451390" y="3019068"/>
            <a:ext cx="170021" cy="853321"/>
          </a:xfrm>
          <a:prstGeom prst="roundRect">
            <a:avLst>
              <a:gd name="adj" fmla="val 20012"/>
            </a:avLst>
          </a:prstGeom>
          <a:solidFill>
            <a:srgbClr val="F0EAEA"/>
          </a:solidFill>
          <a:ln/>
        </p:spPr>
      </p:sp>
      <p:sp>
        <p:nvSpPr>
          <p:cNvPr id="5" name="Text 2"/>
          <p:cNvSpPr/>
          <p:nvPr/>
        </p:nvSpPr>
        <p:spPr>
          <a:xfrm>
            <a:off x="4961573" y="301906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61615C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Mobil ulanish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4961573" y="3509486"/>
            <a:ext cx="887503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61615C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Smartfon yoki planshet orqali kompyuterni boshqarish.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4791551" y="4099203"/>
            <a:ext cx="170021" cy="853321"/>
          </a:xfrm>
          <a:prstGeom prst="roundRect">
            <a:avLst>
              <a:gd name="adj" fmla="val 20012"/>
            </a:avLst>
          </a:prstGeom>
          <a:solidFill>
            <a:srgbClr val="F0EAEA"/>
          </a:solidFill>
          <a:ln/>
        </p:spPr>
      </p:sp>
      <p:sp>
        <p:nvSpPr>
          <p:cNvPr id="8" name="Text 5"/>
          <p:cNvSpPr/>
          <p:nvPr/>
        </p:nvSpPr>
        <p:spPr>
          <a:xfrm>
            <a:off x="5301734" y="409920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61615C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Avtomatizatsiya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5301734" y="4589621"/>
            <a:ext cx="853487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61615C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Masofadan vazifalarni avtomatlashtirish.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5131832" y="5179338"/>
            <a:ext cx="170021" cy="853321"/>
          </a:xfrm>
          <a:prstGeom prst="roundRect">
            <a:avLst>
              <a:gd name="adj" fmla="val 20012"/>
            </a:avLst>
          </a:prstGeom>
          <a:solidFill>
            <a:srgbClr val="F0EAEA"/>
          </a:solidFill>
          <a:ln/>
        </p:spPr>
      </p:sp>
      <p:sp>
        <p:nvSpPr>
          <p:cNvPr id="11" name="Text 8"/>
          <p:cNvSpPr/>
          <p:nvPr/>
        </p:nvSpPr>
        <p:spPr>
          <a:xfrm>
            <a:off x="5642015" y="517933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61615C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Integratsiya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5642015" y="5669756"/>
            <a:ext cx="819459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61615C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Boshqa dasturlar bilan birga ishlash.</a:t>
            </a:r>
            <a:endParaRPr lang="en-US" sz="17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218009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D1D1B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Xulosa va Keyingi Qadamlar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2975729"/>
            <a:ext cx="7556421" cy="3054906"/>
          </a:xfrm>
          <a:prstGeom prst="roundRect">
            <a:avLst>
              <a:gd name="adj" fmla="val 1114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5" name="Shape 2"/>
          <p:cNvSpPr/>
          <p:nvPr/>
        </p:nvSpPr>
        <p:spPr>
          <a:xfrm>
            <a:off x="6287810" y="2983349"/>
            <a:ext cx="7541181" cy="1013222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6" name="Text 3"/>
          <p:cNvSpPr/>
          <p:nvPr/>
        </p:nvSpPr>
        <p:spPr>
          <a:xfrm>
            <a:off x="6514624" y="3127057"/>
            <a:ext cx="33131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61615C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Asosiy afzalliklar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10289024" y="3127057"/>
            <a:ext cx="331315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61615C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Qulaylik, samaradorlik, moslashuvchanlik.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6287810" y="3996571"/>
            <a:ext cx="7541181" cy="1013222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9" name="Text 6"/>
          <p:cNvSpPr/>
          <p:nvPr/>
        </p:nvSpPr>
        <p:spPr>
          <a:xfrm>
            <a:off x="6514624" y="4140279"/>
            <a:ext cx="331315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61615C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Xavfsizlik bo'yicha maslahatlar</a:t>
            </a:r>
            <a:endParaRPr lang="en-US" sz="1750" dirty="0"/>
          </a:p>
        </p:txBody>
      </p:sp>
      <p:sp>
        <p:nvSpPr>
          <p:cNvPr id="10" name="Text 7"/>
          <p:cNvSpPr/>
          <p:nvPr/>
        </p:nvSpPr>
        <p:spPr>
          <a:xfrm>
            <a:off x="10289024" y="4140279"/>
            <a:ext cx="331315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61615C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Doimiy yangilanishlar, kuchli parollar.</a:t>
            </a:r>
            <a:endParaRPr lang="en-US" sz="1750" dirty="0"/>
          </a:p>
        </p:txBody>
      </p:sp>
      <p:sp>
        <p:nvSpPr>
          <p:cNvPr id="11" name="Shape 8"/>
          <p:cNvSpPr/>
          <p:nvPr/>
        </p:nvSpPr>
        <p:spPr>
          <a:xfrm>
            <a:off x="6280190" y="5009792"/>
            <a:ext cx="7541181" cy="1013222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2" name="Text 9"/>
          <p:cNvSpPr/>
          <p:nvPr/>
        </p:nvSpPr>
        <p:spPr>
          <a:xfrm>
            <a:off x="6514624" y="5153501"/>
            <a:ext cx="33131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61615C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Keyingi qadamlar</a:t>
            </a:r>
            <a:endParaRPr lang="en-US" sz="1750" dirty="0"/>
          </a:p>
        </p:txBody>
      </p:sp>
      <p:sp>
        <p:nvSpPr>
          <p:cNvPr id="13" name="Text 10"/>
          <p:cNvSpPr/>
          <p:nvPr/>
        </p:nvSpPr>
        <p:spPr>
          <a:xfrm>
            <a:off x="10289024" y="5153501"/>
            <a:ext cx="331315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61615C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RDP yoki TeamViewer bilan tajriba qiling.</a:t>
            </a:r>
            <a:endParaRPr lang="en-US" sz="1750" dirty="0"/>
          </a:p>
        </p:txBody>
      </p:sp>
      <p:sp>
        <p:nvSpPr>
          <p:cNvPr id="14" name="Text 11"/>
          <p:cNvSpPr/>
          <p:nvPr/>
        </p:nvSpPr>
        <p:spPr>
          <a:xfrm>
            <a:off x="6280190" y="6285786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61615C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Masofadan boshqarish zamonaviy ish muhiti uchun muhim ko'nikma. Undan samarali foydalanib, ish samaradorligini oshiring.</a:t>
            </a:r>
            <a:endParaRPr lang="en-US" sz="1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2337197"/>
            <a:ext cx="7556421" cy="2126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D1D1B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Kompyuterni Masofadan Boshqarish: To'liq Qo'llanma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4803696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61615C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Ushbu taqdimotda kompyuterni masofadan boshqarishning asosiy jihatlari va amaliy qadamlari batafsil tushuntiriladi. Masofaviy ulanish imkoniyatlari, afzalliklari va turli usullar haqida bilib olasiz.</a:t>
            </a:r>
            <a:endParaRPr lang="en-US" sz="17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198840"/>
            <a:ext cx="862488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D1D1B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Masofadan Boshqarish Nima?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247459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D1D1B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Ta'rif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055739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61615C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Bu bir kompyuterni boshqa joydan turib boshqarish. U internet orqali amalga oshiriladi.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93790" y="3985617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61615C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Foydalanuvchi o'z kompyuteridagi ish stolini ko'radi va boshqaradi.</a:t>
            </a:r>
            <a:endParaRPr lang="en-US" sz="1750" dirty="0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9521" y="2502932"/>
            <a:ext cx="6244709" cy="427267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693063"/>
            <a:ext cx="93852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D1D1B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Nega Masofadan Boshqarish Kerak?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2450783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0EAEA"/>
          </a:solidFill>
          <a:ln/>
        </p:spPr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860" y="2493288"/>
            <a:ext cx="340162" cy="425291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530906" y="252864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61615C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Uydan ishlash</a:t>
            </a:r>
            <a:endParaRPr lang="en-US" sz="2200" dirty="0"/>
          </a:p>
        </p:txBody>
      </p:sp>
      <p:sp>
        <p:nvSpPr>
          <p:cNvPr id="7" name="Text 3"/>
          <p:cNvSpPr/>
          <p:nvPr/>
        </p:nvSpPr>
        <p:spPr>
          <a:xfrm>
            <a:off x="1530906" y="3019068"/>
            <a:ext cx="86481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61615C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Ish joyidagi kompyuterga ulanish.</a:t>
            </a:r>
            <a:endParaRPr lang="en-US" sz="1750" dirty="0"/>
          </a:p>
        </p:txBody>
      </p:sp>
      <p:sp>
        <p:nvSpPr>
          <p:cNvPr id="8" name="Shape 4"/>
          <p:cNvSpPr/>
          <p:nvPr/>
        </p:nvSpPr>
        <p:spPr>
          <a:xfrm>
            <a:off x="793790" y="3835598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0EAEA"/>
          </a:solidFill>
          <a:ln/>
        </p:spPr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8860" y="3878104"/>
            <a:ext cx="340162" cy="425291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1530906" y="391346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61615C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Texnik yordam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1530906" y="4403884"/>
            <a:ext cx="86481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61615C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Do'stlar yoki mijozlarga yordam berish.</a:t>
            </a:r>
            <a:endParaRPr lang="en-US" sz="1750" dirty="0"/>
          </a:p>
        </p:txBody>
      </p:sp>
      <p:sp>
        <p:nvSpPr>
          <p:cNvPr id="12" name="Shape 7"/>
          <p:cNvSpPr/>
          <p:nvPr/>
        </p:nvSpPr>
        <p:spPr>
          <a:xfrm>
            <a:off x="793790" y="5220414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0EAEA"/>
          </a:solidFill>
          <a:ln/>
        </p:spPr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8860" y="5262920"/>
            <a:ext cx="340162" cy="425291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1530906" y="529828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61615C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Fayllarga kirish</a:t>
            </a:r>
            <a:endParaRPr lang="en-US" sz="2200" dirty="0"/>
          </a:p>
        </p:txBody>
      </p:sp>
      <p:sp>
        <p:nvSpPr>
          <p:cNvPr id="15" name="Text 9"/>
          <p:cNvSpPr/>
          <p:nvPr/>
        </p:nvSpPr>
        <p:spPr>
          <a:xfrm>
            <a:off x="1530906" y="5788700"/>
            <a:ext cx="86481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61615C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Istagan joydan hujjatlarga ulanish.</a:t>
            </a:r>
            <a:endParaRPr lang="en-US" sz="1750" dirty="0"/>
          </a:p>
        </p:txBody>
      </p:sp>
      <p:sp>
        <p:nvSpPr>
          <p:cNvPr id="16" name="Shape 10"/>
          <p:cNvSpPr/>
          <p:nvPr/>
        </p:nvSpPr>
        <p:spPr>
          <a:xfrm>
            <a:off x="793790" y="6605230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0EAEA"/>
          </a:solidFill>
          <a:ln/>
        </p:spPr>
      </p:sp>
      <p:pic>
        <p:nvPicPr>
          <p:cNvPr id="17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8860" y="6647736"/>
            <a:ext cx="340162" cy="425291"/>
          </a:xfrm>
          <a:prstGeom prst="rect">
            <a:avLst/>
          </a:prstGeom>
        </p:spPr>
      </p:pic>
      <p:sp>
        <p:nvSpPr>
          <p:cNvPr id="18" name="Text 11"/>
          <p:cNvSpPr/>
          <p:nvPr/>
        </p:nvSpPr>
        <p:spPr>
          <a:xfrm>
            <a:off x="1530906" y="668309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61615C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Global bog'lanish</a:t>
            </a:r>
            <a:endParaRPr lang="en-US" sz="2200" dirty="0"/>
          </a:p>
        </p:txBody>
      </p:sp>
      <p:sp>
        <p:nvSpPr>
          <p:cNvPr id="19" name="Text 12"/>
          <p:cNvSpPr/>
          <p:nvPr/>
        </p:nvSpPr>
        <p:spPr>
          <a:xfrm>
            <a:off x="1530906" y="7173516"/>
            <a:ext cx="86481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61615C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Dunyoning istalgan nuqtasidan boshqarish.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451390" y="1629847"/>
            <a:ext cx="661439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D1D1B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Asosiy Ulanish Usullari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4451390" y="2678787"/>
            <a:ext cx="4579263" cy="2387084"/>
          </a:xfrm>
          <a:prstGeom prst="roundRect">
            <a:avLst>
              <a:gd name="adj" fmla="val 1425"/>
            </a:avLst>
          </a:prstGeom>
          <a:solidFill>
            <a:srgbClr val="F0EAEA"/>
          </a:solidFill>
          <a:ln/>
        </p:spPr>
      </p:sp>
      <p:sp>
        <p:nvSpPr>
          <p:cNvPr id="5" name="Text 2"/>
          <p:cNvSpPr/>
          <p:nvPr/>
        </p:nvSpPr>
        <p:spPr>
          <a:xfrm>
            <a:off x="4678204" y="2905601"/>
            <a:ext cx="338089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61615C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Ish stoli protokoli (RDP)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4678204" y="3396020"/>
            <a:ext cx="412563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61615C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Windows tizimida mavjud. Xavfsiz va samarali. Ichki tarmoqlar uchun ideal.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9257467" y="2678787"/>
            <a:ext cx="4579263" cy="2387084"/>
          </a:xfrm>
          <a:prstGeom prst="roundRect">
            <a:avLst>
              <a:gd name="adj" fmla="val 1425"/>
            </a:avLst>
          </a:prstGeom>
          <a:solidFill>
            <a:srgbClr val="F0EAEA"/>
          </a:solidFill>
          <a:ln/>
        </p:spPr>
      </p:sp>
      <p:sp>
        <p:nvSpPr>
          <p:cNvPr id="8" name="Text 5"/>
          <p:cNvSpPr/>
          <p:nvPr/>
        </p:nvSpPr>
        <p:spPr>
          <a:xfrm>
            <a:off x="9484281" y="2905601"/>
            <a:ext cx="4125635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61615C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Virtual xususiy tarmoq (VPN)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9484281" y="3750350"/>
            <a:ext cx="412563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61615C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Xavfsiz tarmoq yaratadi. Kompaniyalarda ko'p ishlatiladi. Ma'lumotlarni shifrlaydi.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4451390" y="5292685"/>
            <a:ext cx="9385221" cy="1306949"/>
          </a:xfrm>
          <a:prstGeom prst="roundRect">
            <a:avLst>
              <a:gd name="adj" fmla="val 2603"/>
            </a:avLst>
          </a:prstGeom>
          <a:solidFill>
            <a:srgbClr val="F0EAEA"/>
          </a:solidFill>
          <a:ln/>
        </p:spPr>
      </p:sp>
      <p:sp>
        <p:nvSpPr>
          <p:cNvPr id="11" name="Text 8"/>
          <p:cNvSpPr/>
          <p:nvPr/>
        </p:nvSpPr>
        <p:spPr>
          <a:xfrm>
            <a:off x="4678204" y="5519499"/>
            <a:ext cx="350901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61615C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Uchinchi tomon ilovalari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4678204" y="6009918"/>
            <a:ext cx="893159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61615C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TeamViewer, AnyDesk kabi dasturlar. Foydalanish oson. Tez ulanishni ta'minlaydi.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451390" y="1357789"/>
            <a:ext cx="676406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D1D1B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Talablar va Tayyorgarlik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1390" y="2406729"/>
            <a:ext cx="566976" cy="56697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4451390" y="320051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61615C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Barqaror internet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4451390" y="3690938"/>
            <a:ext cx="293941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61615C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Yuqori tezlikdagi ulanish shart.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4293" y="2406729"/>
            <a:ext cx="566976" cy="56697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674293" y="320051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61615C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Xavfsizlik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7674293" y="3690938"/>
            <a:ext cx="293941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61615C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Kuchli parollar va ikki faktorli autentifikatsiya.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97195" y="2406729"/>
            <a:ext cx="566976" cy="56697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0897195" y="3200519"/>
            <a:ext cx="285154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61615C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Tarmoq sozlamalari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10897195" y="3690938"/>
            <a:ext cx="293941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61615C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Firewall va portlarni tekshirish.</a:t>
            </a:r>
            <a:endParaRPr lang="en-US" sz="17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51390" y="4870371"/>
            <a:ext cx="566976" cy="566976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4451390" y="5664160"/>
            <a:ext cx="2939415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61615C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Kompyuter sozlamalari</a:t>
            </a:r>
            <a:endParaRPr lang="en-US" sz="2200" dirty="0"/>
          </a:p>
        </p:txBody>
      </p:sp>
      <p:sp>
        <p:nvSpPr>
          <p:cNvPr id="15" name="Text 8"/>
          <p:cNvSpPr/>
          <p:nvPr/>
        </p:nvSpPr>
        <p:spPr>
          <a:xfrm>
            <a:off x="4451390" y="6508909"/>
            <a:ext cx="293941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61615C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Masofaviy kirishni yoqish.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09136" y="557213"/>
            <a:ext cx="8867180" cy="6331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950"/>
              </a:lnSpc>
              <a:buNone/>
            </a:pPr>
            <a:r>
              <a:rPr lang="en-US" sz="3950" dirty="0">
                <a:solidFill>
                  <a:srgbClr val="1D1D1B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Qadamlar: RDP Yordamida Ulanish</a:t>
            </a:r>
            <a:endParaRPr lang="en-US" sz="39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136" y="1595557"/>
            <a:ext cx="1013103" cy="1215747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2026087" y="1798082"/>
            <a:ext cx="3074313" cy="3164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61615C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Sozlamalarni tekshiring</a:t>
            </a:r>
            <a:endParaRPr lang="en-US" sz="1950" dirty="0"/>
          </a:p>
        </p:txBody>
      </p:sp>
      <p:sp>
        <p:nvSpPr>
          <p:cNvPr id="5" name="Text 2"/>
          <p:cNvSpPr/>
          <p:nvPr/>
        </p:nvSpPr>
        <p:spPr>
          <a:xfrm>
            <a:off x="2026087" y="2236113"/>
            <a:ext cx="11895177" cy="3242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550" dirty="0">
                <a:solidFill>
                  <a:srgbClr val="61615C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Boshqariladigan kompyuterda RDPni yoqing.</a:t>
            </a:r>
            <a:endParaRPr lang="en-US" sz="155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136" y="2811304"/>
            <a:ext cx="1013103" cy="1215747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2026087" y="3013829"/>
            <a:ext cx="2602706" cy="3164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61615C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Foydalanuvchi nomi</a:t>
            </a:r>
            <a:endParaRPr lang="en-US" sz="1950" dirty="0"/>
          </a:p>
        </p:txBody>
      </p:sp>
      <p:sp>
        <p:nvSpPr>
          <p:cNvPr id="8" name="Text 4"/>
          <p:cNvSpPr/>
          <p:nvPr/>
        </p:nvSpPr>
        <p:spPr>
          <a:xfrm>
            <a:off x="2026087" y="3451860"/>
            <a:ext cx="11895177" cy="3242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550" dirty="0">
                <a:solidFill>
                  <a:srgbClr val="61615C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RDPga ruxsat berilgan hisobni yarating.</a:t>
            </a:r>
            <a:endParaRPr lang="en-US" sz="15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136" y="4027051"/>
            <a:ext cx="1013103" cy="1215747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2026087" y="4229576"/>
            <a:ext cx="2532817" cy="3164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61615C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IP manzilni toping</a:t>
            </a:r>
            <a:endParaRPr lang="en-US" sz="1950" dirty="0"/>
          </a:p>
        </p:txBody>
      </p:sp>
      <p:sp>
        <p:nvSpPr>
          <p:cNvPr id="11" name="Text 6"/>
          <p:cNvSpPr/>
          <p:nvPr/>
        </p:nvSpPr>
        <p:spPr>
          <a:xfrm>
            <a:off x="2026087" y="4667607"/>
            <a:ext cx="11895177" cy="3242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550" dirty="0">
                <a:solidFill>
                  <a:srgbClr val="61615C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Kompyuterning IP manzilini yozib oling.</a:t>
            </a:r>
            <a:endParaRPr lang="en-US" sz="1550" dirty="0"/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9136" y="5242798"/>
            <a:ext cx="1013103" cy="1215747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2026087" y="5445323"/>
            <a:ext cx="2532817" cy="3164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61615C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Ulanish</a:t>
            </a:r>
            <a:endParaRPr lang="en-US" sz="1950" dirty="0"/>
          </a:p>
        </p:txBody>
      </p:sp>
      <p:sp>
        <p:nvSpPr>
          <p:cNvPr id="14" name="Text 8"/>
          <p:cNvSpPr/>
          <p:nvPr/>
        </p:nvSpPr>
        <p:spPr>
          <a:xfrm>
            <a:off x="2026087" y="5883354"/>
            <a:ext cx="11895177" cy="3242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550" dirty="0">
                <a:solidFill>
                  <a:srgbClr val="61615C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Boshqa kompyuterdan RDP mijozini oching.</a:t>
            </a:r>
            <a:endParaRPr lang="en-US" sz="1550" dirty="0"/>
          </a:p>
        </p:txBody>
      </p:sp>
      <p:pic>
        <p:nvPicPr>
          <p:cNvPr id="15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9136" y="6458545"/>
            <a:ext cx="1013103" cy="1215747"/>
          </a:xfrm>
          <a:prstGeom prst="rect">
            <a:avLst/>
          </a:prstGeom>
        </p:spPr>
      </p:pic>
      <p:sp>
        <p:nvSpPr>
          <p:cNvPr id="16" name="Text 9"/>
          <p:cNvSpPr/>
          <p:nvPr/>
        </p:nvSpPr>
        <p:spPr>
          <a:xfrm>
            <a:off x="2026087" y="6661071"/>
            <a:ext cx="2532817" cy="3164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61615C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Boshqarish</a:t>
            </a:r>
            <a:endParaRPr lang="en-US" sz="1950" dirty="0"/>
          </a:p>
        </p:txBody>
      </p:sp>
      <p:sp>
        <p:nvSpPr>
          <p:cNvPr id="17" name="Text 10"/>
          <p:cNvSpPr/>
          <p:nvPr/>
        </p:nvSpPr>
        <p:spPr>
          <a:xfrm>
            <a:off x="2026087" y="7099102"/>
            <a:ext cx="11895177" cy="3242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550" dirty="0">
                <a:solidFill>
                  <a:srgbClr val="61615C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Parolni kiritib, ish stoliga kiring.</a:t>
            </a:r>
            <a:endParaRPr lang="en-US" sz="15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251109"/>
            <a:ext cx="7258407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D1D1B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TeamViewer Kabi Ilovalar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1630085" y="3133725"/>
            <a:ext cx="306240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61615C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Dasturni yuklab oling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624143"/>
            <a:ext cx="389870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61615C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Ikkala kompyuterga o'rnating.</a:t>
            </a:r>
            <a:endParaRPr lang="en-US" sz="17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6226731" y="3176588"/>
            <a:ext cx="339328" cy="4242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250"/>
              </a:lnSpc>
              <a:buNone/>
            </a:pPr>
            <a:r>
              <a:rPr lang="en-US" sz="2650" dirty="0">
                <a:solidFill>
                  <a:srgbClr val="61615C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1</a:t>
            </a:r>
            <a:endParaRPr lang="en-US" sz="2650" dirty="0"/>
          </a:p>
        </p:txBody>
      </p:sp>
      <p:sp>
        <p:nvSpPr>
          <p:cNvPr id="7" name="Text 4"/>
          <p:cNvSpPr/>
          <p:nvPr/>
        </p:nvSpPr>
        <p:spPr>
          <a:xfrm>
            <a:off x="9937790" y="295227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61615C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ID va parol</a:t>
            </a:r>
            <a:endParaRPr lang="en-US" sz="2200" dirty="0"/>
          </a:p>
        </p:txBody>
      </p:sp>
      <p:sp>
        <p:nvSpPr>
          <p:cNvPr id="8" name="Text 5"/>
          <p:cNvSpPr/>
          <p:nvPr/>
        </p:nvSpPr>
        <p:spPr>
          <a:xfrm>
            <a:off x="9937790" y="3442692"/>
            <a:ext cx="3898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61615C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Ulanadigan kompyuter ID va parolini oling.</a:t>
            </a:r>
            <a:endParaRPr lang="en-US" sz="1750" dirty="0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8452604" y="3565088"/>
            <a:ext cx="339328" cy="4242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250"/>
              </a:lnSpc>
              <a:buNone/>
            </a:pPr>
            <a:r>
              <a:rPr lang="en-US" sz="2650" dirty="0">
                <a:solidFill>
                  <a:srgbClr val="61615C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2</a:t>
            </a:r>
            <a:endParaRPr lang="en-US" sz="2650" dirty="0"/>
          </a:p>
        </p:txBody>
      </p:sp>
      <p:sp>
        <p:nvSpPr>
          <p:cNvPr id="11" name="Text 7"/>
          <p:cNvSpPr/>
          <p:nvPr/>
        </p:nvSpPr>
        <p:spPr>
          <a:xfrm>
            <a:off x="9937790" y="558629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61615C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Ulanishni boshlang</a:t>
            </a:r>
            <a:endParaRPr lang="en-US" sz="2200" dirty="0"/>
          </a:p>
        </p:txBody>
      </p:sp>
      <p:sp>
        <p:nvSpPr>
          <p:cNvPr id="12" name="Text 8"/>
          <p:cNvSpPr/>
          <p:nvPr/>
        </p:nvSpPr>
        <p:spPr>
          <a:xfrm>
            <a:off x="9937790" y="6076712"/>
            <a:ext cx="3898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61615C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O'z kompyuteringizdan IDni kiriting.</a:t>
            </a:r>
            <a:endParaRPr lang="en-US" sz="1750" dirty="0"/>
          </a:p>
        </p:txBody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8064103" y="5790962"/>
            <a:ext cx="339328" cy="4242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250"/>
              </a:lnSpc>
              <a:buNone/>
            </a:pPr>
            <a:r>
              <a:rPr lang="en-US" sz="2650" dirty="0">
                <a:solidFill>
                  <a:srgbClr val="61615C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3</a:t>
            </a:r>
            <a:endParaRPr lang="en-US" sz="2650" dirty="0"/>
          </a:p>
        </p:txBody>
      </p:sp>
      <p:sp>
        <p:nvSpPr>
          <p:cNvPr id="15" name="Text 10"/>
          <p:cNvSpPr/>
          <p:nvPr/>
        </p:nvSpPr>
        <p:spPr>
          <a:xfrm>
            <a:off x="1857256" y="558629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61615C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Boshqarish</a:t>
            </a:r>
            <a:endParaRPr lang="en-US" sz="2200" dirty="0"/>
          </a:p>
        </p:txBody>
      </p:sp>
      <p:sp>
        <p:nvSpPr>
          <p:cNvPr id="16" name="Text 11"/>
          <p:cNvSpPr/>
          <p:nvPr/>
        </p:nvSpPr>
        <p:spPr>
          <a:xfrm>
            <a:off x="793790" y="6076712"/>
            <a:ext cx="389870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61615C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Parolni kiritib, boshqaruvni oling.</a:t>
            </a:r>
            <a:endParaRPr lang="en-US" sz="1750" dirty="0"/>
          </a:p>
        </p:txBody>
      </p:sp>
      <p:pic>
        <p:nvPicPr>
          <p:cNvPr id="17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5838230" y="5402461"/>
            <a:ext cx="339328" cy="4242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250"/>
              </a:lnSpc>
              <a:buNone/>
            </a:pPr>
            <a:r>
              <a:rPr lang="en-US" sz="2650" dirty="0">
                <a:solidFill>
                  <a:srgbClr val="61615C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4</a:t>
            </a:r>
            <a:endParaRPr lang="en-US" sz="26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834628"/>
            <a:ext cx="8254603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D1D1B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Xavfsizlik Choralariga E'tibor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7430" y="1997035"/>
            <a:ext cx="1614011" cy="1306949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4892" y="2613065"/>
            <a:ext cx="318968" cy="39862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088255" y="2223849"/>
            <a:ext cx="357282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61615C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Kengaytirilgan Xavfsizlik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5088255" y="2714268"/>
            <a:ext cx="506170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61615C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Doimiy monitoring va xavfsizlik yangilanishlari.</a:t>
            </a:r>
            <a:endParaRPr lang="en-US" sz="1750" dirty="0"/>
          </a:p>
        </p:txBody>
      </p:sp>
      <p:sp>
        <p:nvSpPr>
          <p:cNvPr id="7" name="Shape 3"/>
          <p:cNvSpPr/>
          <p:nvPr/>
        </p:nvSpPr>
        <p:spPr>
          <a:xfrm>
            <a:off x="4918115" y="3317081"/>
            <a:ext cx="8861822" cy="15240"/>
          </a:xfrm>
          <a:prstGeom prst="roundRect">
            <a:avLst>
              <a:gd name="adj" fmla="val 223256"/>
            </a:avLst>
          </a:prstGeom>
          <a:solidFill>
            <a:srgbClr val="D6D0D0"/>
          </a:solidFill>
          <a:ln/>
        </p:spPr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0424" y="3360658"/>
            <a:ext cx="3228022" cy="1306949"/>
          </a:xfrm>
          <a:prstGeom prst="rect">
            <a:avLst/>
          </a:prstGeom>
        </p:spPr>
      </p:pic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4892" y="3814762"/>
            <a:ext cx="318968" cy="398621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5895261" y="358747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61615C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Kuchli parollar</a:t>
            </a:r>
            <a:endParaRPr lang="en-US" sz="2200" dirty="0"/>
          </a:p>
        </p:txBody>
      </p:sp>
      <p:sp>
        <p:nvSpPr>
          <p:cNvPr id="11" name="Text 5"/>
          <p:cNvSpPr/>
          <p:nvPr/>
        </p:nvSpPr>
        <p:spPr>
          <a:xfrm>
            <a:off x="5895261" y="4077891"/>
            <a:ext cx="600729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61615C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Murakkab parollar yarating va ularni tez-tez o'zgartiring.</a:t>
            </a:r>
            <a:endParaRPr lang="en-US" sz="1750" dirty="0"/>
          </a:p>
        </p:txBody>
      </p:sp>
      <p:sp>
        <p:nvSpPr>
          <p:cNvPr id="12" name="Shape 6"/>
          <p:cNvSpPr/>
          <p:nvPr/>
        </p:nvSpPr>
        <p:spPr>
          <a:xfrm>
            <a:off x="5725120" y="4680704"/>
            <a:ext cx="8054816" cy="15240"/>
          </a:xfrm>
          <a:prstGeom prst="roundRect">
            <a:avLst>
              <a:gd name="adj" fmla="val 223256"/>
            </a:avLst>
          </a:prstGeom>
          <a:solidFill>
            <a:srgbClr val="D6D0D0"/>
          </a:solidFill>
          <a:ln/>
        </p:spPr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33418" y="4724281"/>
            <a:ext cx="4842034" cy="1306949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94892" y="5178385"/>
            <a:ext cx="318968" cy="398621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6702266" y="4951095"/>
            <a:ext cx="316277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61615C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Ikkilik autentifikatsiya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6702266" y="5441513"/>
            <a:ext cx="512885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61615C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Kirish uchun qo'shimcha tasdiqlash talab qiling.</a:t>
            </a:r>
            <a:endParaRPr lang="en-US" sz="1750" dirty="0"/>
          </a:p>
        </p:txBody>
      </p:sp>
      <p:sp>
        <p:nvSpPr>
          <p:cNvPr id="17" name="Shape 9"/>
          <p:cNvSpPr/>
          <p:nvPr/>
        </p:nvSpPr>
        <p:spPr>
          <a:xfrm>
            <a:off x="6532126" y="6044327"/>
            <a:ext cx="7247811" cy="15240"/>
          </a:xfrm>
          <a:prstGeom prst="roundRect">
            <a:avLst>
              <a:gd name="adj" fmla="val 223256"/>
            </a:avLst>
          </a:prstGeom>
          <a:solidFill>
            <a:srgbClr val="D6D0D0"/>
          </a:solidFill>
          <a:ln/>
        </p:spPr>
      </p:sp>
      <p:pic>
        <p:nvPicPr>
          <p:cNvPr id="1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6294" y="6087904"/>
            <a:ext cx="6456164" cy="1306949"/>
          </a:xfrm>
          <a:prstGeom prst="rect">
            <a:avLst/>
          </a:prstGeom>
        </p:spPr>
      </p:pic>
      <p:pic>
        <p:nvPicPr>
          <p:cNvPr id="19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94773" y="6542008"/>
            <a:ext cx="318968" cy="398621"/>
          </a:xfrm>
          <a:prstGeom prst="rect">
            <a:avLst/>
          </a:prstGeom>
        </p:spPr>
      </p:pic>
      <p:sp>
        <p:nvSpPr>
          <p:cNvPr id="20" name="Text 10"/>
          <p:cNvSpPr/>
          <p:nvPr/>
        </p:nvSpPr>
        <p:spPr>
          <a:xfrm>
            <a:off x="7509272" y="631471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61615C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Firewall</a:t>
            </a:r>
            <a:endParaRPr lang="en-US" sz="2200" dirty="0"/>
          </a:p>
        </p:txBody>
      </p:sp>
      <p:sp>
        <p:nvSpPr>
          <p:cNvPr id="21" name="Text 11"/>
          <p:cNvSpPr/>
          <p:nvPr/>
        </p:nvSpPr>
        <p:spPr>
          <a:xfrm>
            <a:off x="7509272" y="6805136"/>
            <a:ext cx="458545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61615C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Tarmoqni himoyalash uchun faollashtiring.</a:t>
            </a:r>
            <a:endParaRPr lang="en-US" sz="175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22</TotalTime>
  <Words>395</Words>
  <Application>Microsoft Office PowerPoint</Application>
  <PresentationFormat>Произвольный</PresentationFormat>
  <Paragraphs>95</Paragraphs>
  <Slides>11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Malgun Gothic</vt:lpstr>
      <vt:lpstr>Tomorrow</vt:lpstr>
      <vt:lpstr>Calibri</vt:lpstr>
      <vt:lpstr>Times New Roman</vt:lpstr>
      <vt:lpstr>Arial</vt:lpstr>
      <vt:lpstr>Tomorrow Semi Bold</vt:lpstr>
      <vt:lpstr>Garamond</vt:lpstr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жавохир</cp:lastModifiedBy>
  <cp:revision>3</cp:revision>
  <dcterms:created xsi:type="dcterms:W3CDTF">2025-05-28T03:44:47Z</dcterms:created>
  <dcterms:modified xsi:type="dcterms:W3CDTF">2025-05-28T04:07:28Z</dcterms:modified>
</cp:coreProperties>
</file>