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73" r:id="rId4"/>
    <p:sldId id="259" r:id="rId5"/>
    <p:sldId id="258" r:id="rId6"/>
    <p:sldId id="274" r:id="rId7"/>
    <p:sldId id="260" r:id="rId8"/>
    <p:sldId id="272" r:id="rId9"/>
    <p:sldId id="261" r:id="rId10"/>
    <p:sldId id="262" r:id="rId11"/>
    <p:sldId id="263" r:id="rId12"/>
    <p:sldId id="264" r:id="rId13"/>
    <p:sldId id="265" r:id="rId14"/>
    <p:sldId id="266" r:id="rId15"/>
    <p:sldId id="267" r:id="rId16"/>
    <p:sldId id="268" r:id="rId17"/>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27"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4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4"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altLang="zh-CN" lang="en-US" smtClean="0"/>
              <a:t>Click to edit Master title style</a:t>
            </a:r>
            <a:endParaRPr dirty="0" lang="en-US"/>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dirty="0" lang="en-US"/>
          </a:p>
        </p:txBody>
      </p:sp>
      <p:sp>
        <p:nvSpPr>
          <p:cNvPr id="1048583"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84" name="Footer Placeholder 4"/>
          <p:cNvSpPr>
            <a:spLocks noGrp="1"/>
          </p:cNvSpPr>
          <p:nvPr>
            <p:ph type="ftr" sz="quarter" idx="11"/>
          </p:nvPr>
        </p:nvSpPr>
        <p:spPr/>
        <p:txBody>
          <a:bodyPr/>
          <a:p>
            <a:endParaRPr altLang="en-US" lang="zh-CN"/>
          </a:p>
        </p:txBody>
      </p:sp>
      <p:sp>
        <p:nvSpPr>
          <p:cNvPr id="1048585"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0" name=""/>
        <p:cNvGrpSpPr/>
        <p:nvPr/>
      </p:nvGrpSpPr>
      <p:grpSpPr>
        <a:xfrm>
          <a:off x="0" y="0"/>
          <a:ext cx="0" cy="0"/>
          <a:chOff x="0" y="0"/>
          <a:chExt cx="0" cy="0"/>
        </a:xfrm>
      </p:grpSpPr>
      <p:sp>
        <p:nvSpPr>
          <p:cNvPr id="1048608" name="Title 1"/>
          <p:cNvSpPr>
            <a:spLocks noGrp="1"/>
          </p:cNvSpPr>
          <p:nvPr>
            <p:ph type="title"/>
          </p:nvPr>
        </p:nvSpPr>
        <p:spPr/>
        <p:txBody>
          <a:bodyPr/>
          <a:p>
            <a:r>
              <a:rPr altLang="zh-CN" lang="en-US" smtClean="0"/>
              <a:t>Click to edit Master title style</a:t>
            </a:r>
            <a:endParaRPr dirty="0" lang="en-US"/>
          </a:p>
        </p:txBody>
      </p:sp>
      <p:sp>
        <p:nvSpPr>
          <p:cNvPr id="1048609"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10"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11" name="Footer Placeholder 4"/>
          <p:cNvSpPr>
            <a:spLocks noGrp="1"/>
          </p:cNvSpPr>
          <p:nvPr>
            <p:ph type="ftr" sz="quarter" idx="11"/>
          </p:nvPr>
        </p:nvSpPr>
        <p:spPr/>
        <p:txBody>
          <a:bodyPr/>
          <a:p>
            <a:endParaRPr altLang="en-US" lang="zh-CN"/>
          </a:p>
        </p:txBody>
      </p:sp>
      <p:sp>
        <p:nvSpPr>
          <p:cNvPr id="1048612"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7" name=""/>
        <p:cNvGrpSpPr/>
        <p:nvPr/>
      </p:nvGrpSpPr>
      <p:grpSpPr>
        <a:xfrm>
          <a:off x="0" y="0"/>
          <a:ext cx="0" cy="0"/>
          <a:chOff x="0" y="0"/>
          <a:chExt cx="0" cy="0"/>
        </a:xfrm>
      </p:grpSpPr>
      <p:sp>
        <p:nvSpPr>
          <p:cNvPr id="1048592"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dirty="0" lang="en-US"/>
          </a:p>
        </p:txBody>
      </p:sp>
      <p:sp>
        <p:nvSpPr>
          <p:cNvPr id="1048593"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94"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95" name="Footer Placeholder 4"/>
          <p:cNvSpPr>
            <a:spLocks noGrp="1"/>
          </p:cNvSpPr>
          <p:nvPr>
            <p:ph type="ftr" sz="quarter" idx="11"/>
          </p:nvPr>
        </p:nvSpPr>
        <p:spPr/>
        <p:txBody>
          <a:bodyPr/>
          <a:p>
            <a:endParaRPr altLang="en-US" lang="zh-CN"/>
          </a:p>
        </p:txBody>
      </p:sp>
      <p:sp>
        <p:nvSpPr>
          <p:cNvPr id="1048596"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8" name=""/>
        <p:cNvGrpSpPr/>
        <p:nvPr/>
      </p:nvGrpSpPr>
      <p:grpSpPr>
        <a:xfrm>
          <a:off x="0" y="0"/>
          <a:ext cx="0" cy="0"/>
          <a:chOff x="0" y="0"/>
          <a:chExt cx="0" cy="0"/>
        </a:xfrm>
      </p:grpSpPr>
      <p:sp>
        <p:nvSpPr>
          <p:cNvPr id="1048597" name="Title 1"/>
          <p:cNvSpPr>
            <a:spLocks noGrp="1"/>
          </p:cNvSpPr>
          <p:nvPr>
            <p:ph type="title"/>
          </p:nvPr>
        </p:nvSpPr>
        <p:spPr/>
        <p:txBody>
          <a:bodyPr/>
          <a:p>
            <a:r>
              <a:rPr altLang="zh-CN" lang="en-US" smtClean="0"/>
              <a:t>Click to edit Master title style</a:t>
            </a:r>
            <a:endParaRPr dirty="0" lang="en-US"/>
          </a:p>
        </p:txBody>
      </p:sp>
      <p:sp>
        <p:nvSpPr>
          <p:cNvPr id="1048598"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99"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00" name="Footer Placeholder 4"/>
          <p:cNvSpPr>
            <a:spLocks noGrp="1"/>
          </p:cNvSpPr>
          <p:nvPr>
            <p:ph type="ftr" sz="quarter" idx="11"/>
          </p:nvPr>
        </p:nvSpPr>
        <p:spPr/>
        <p:txBody>
          <a:bodyPr/>
          <a:p>
            <a:endParaRPr altLang="en-US" lang="zh-CN"/>
          </a:p>
        </p:txBody>
      </p:sp>
      <p:sp>
        <p:nvSpPr>
          <p:cNvPr id="1048601"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1" name=""/>
        <p:cNvGrpSpPr/>
        <p:nvPr/>
      </p:nvGrpSpPr>
      <p:grpSpPr>
        <a:xfrm>
          <a:off x="0" y="0"/>
          <a:ext cx="0" cy="0"/>
          <a:chOff x="0" y="0"/>
          <a:chExt cx="0" cy="0"/>
        </a:xfrm>
      </p:grpSpPr>
      <p:sp>
        <p:nvSpPr>
          <p:cNvPr id="1048613" name="Title 1"/>
          <p:cNvSpPr>
            <a:spLocks noGrp="1"/>
          </p:cNvSpPr>
          <p:nvPr>
            <p:ph type="title"/>
          </p:nvPr>
        </p:nvSpPr>
        <p:spPr>
          <a:xfrm>
            <a:off x="623888" y="1709739"/>
            <a:ext cx="7886700" cy="2852737"/>
          </a:xfrm>
        </p:spPr>
        <p:txBody>
          <a:bodyPr anchor="b"/>
          <a:lstStyle>
            <a:lvl1pPr>
              <a:defRPr sz="6000"/>
            </a:lvl1pPr>
          </a:lstStyle>
          <a:p>
            <a:r>
              <a:rPr altLang="zh-CN" lang="en-US" smtClean="0"/>
              <a:t>Click to edit Master title style</a:t>
            </a:r>
            <a:endParaRPr dirty="0" lang="en-US"/>
          </a:p>
        </p:txBody>
      </p:sp>
      <p:sp>
        <p:nvSpPr>
          <p:cNvPr id="1048614"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smtClean="0"/>
              <a:t>Click to edit Master text styles</a:t>
            </a:r>
          </a:p>
        </p:txBody>
      </p:sp>
      <p:sp>
        <p:nvSpPr>
          <p:cNvPr id="1048615" name="Date Placeholder 3"/>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16" name="Footer Placeholder 4"/>
          <p:cNvSpPr>
            <a:spLocks noGrp="1"/>
          </p:cNvSpPr>
          <p:nvPr>
            <p:ph type="ftr" sz="quarter" idx="11"/>
          </p:nvPr>
        </p:nvSpPr>
        <p:spPr/>
        <p:txBody>
          <a:bodyPr/>
          <a:p>
            <a:endParaRPr altLang="en-US" lang="zh-CN"/>
          </a:p>
        </p:txBody>
      </p:sp>
      <p:sp>
        <p:nvSpPr>
          <p:cNvPr id="1048617"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2" name=""/>
        <p:cNvGrpSpPr/>
        <p:nvPr/>
      </p:nvGrpSpPr>
      <p:grpSpPr>
        <a:xfrm>
          <a:off x="0" y="0"/>
          <a:ext cx="0" cy="0"/>
          <a:chOff x="0" y="0"/>
          <a:chExt cx="0" cy="0"/>
        </a:xfrm>
      </p:grpSpPr>
      <p:sp>
        <p:nvSpPr>
          <p:cNvPr id="1048618" name="Title 1"/>
          <p:cNvSpPr>
            <a:spLocks noGrp="1"/>
          </p:cNvSpPr>
          <p:nvPr>
            <p:ph type="title"/>
          </p:nvPr>
        </p:nvSpPr>
        <p:spPr/>
        <p:txBody>
          <a:bodyPr/>
          <a:p>
            <a:r>
              <a:rPr altLang="zh-CN" lang="en-US" smtClean="0"/>
              <a:t>Click to edit Master title style</a:t>
            </a:r>
            <a:endParaRPr dirty="0" lang="en-US"/>
          </a:p>
        </p:txBody>
      </p:sp>
      <p:sp>
        <p:nvSpPr>
          <p:cNvPr id="1048619"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0"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1"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22" name="Footer Placeholder 5"/>
          <p:cNvSpPr>
            <a:spLocks noGrp="1"/>
          </p:cNvSpPr>
          <p:nvPr>
            <p:ph type="ftr" sz="quarter" idx="11"/>
          </p:nvPr>
        </p:nvSpPr>
        <p:spPr/>
        <p:txBody>
          <a:bodyPr/>
          <a:p>
            <a:endParaRPr altLang="en-US" lang="zh-CN"/>
          </a:p>
        </p:txBody>
      </p:sp>
      <p:sp>
        <p:nvSpPr>
          <p:cNvPr id="1048623"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3" name=""/>
        <p:cNvGrpSpPr/>
        <p:nvPr/>
      </p:nvGrpSpPr>
      <p:grpSpPr>
        <a:xfrm>
          <a:off x="0" y="0"/>
          <a:ext cx="0" cy="0"/>
          <a:chOff x="0" y="0"/>
          <a:chExt cx="0" cy="0"/>
        </a:xfrm>
      </p:grpSpPr>
      <p:sp>
        <p:nvSpPr>
          <p:cNvPr id="1048624" name="Title 1"/>
          <p:cNvSpPr>
            <a:spLocks noGrp="1"/>
          </p:cNvSpPr>
          <p:nvPr>
            <p:ph type="title"/>
          </p:nvPr>
        </p:nvSpPr>
        <p:spPr>
          <a:xfrm>
            <a:off x="629841" y="365126"/>
            <a:ext cx="7886700" cy="1325563"/>
          </a:xfrm>
        </p:spPr>
        <p:txBody>
          <a:bodyPr/>
          <a:p>
            <a:r>
              <a:rPr altLang="zh-CN" lang="en-US" smtClean="0"/>
              <a:t>Click to edit Master title style</a:t>
            </a:r>
            <a:endParaRPr dirty="0" lang="en-US"/>
          </a:p>
        </p:txBody>
      </p:sp>
      <p:sp>
        <p:nvSpPr>
          <p:cNvPr id="1048625"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26" name="Content Placeholder 3"/>
          <p:cNvSpPr>
            <a:spLocks noGrp="1"/>
          </p:cNvSpPr>
          <p:nvPr>
            <p:ph sz="half" idx="2"/>
          </p:nvPr>
        </p:nvSpPr>
        <p:spPr>
          <a:xfrm>
            <a:off x="629842"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7"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28"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29" name="Date Placeholder 6"/>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0" name="Footer Placeholder 7"/>
          <p:cNvSpPr>
            <a:spLocks noGrp="1"/>
          </p:cNvSpPr>
          <p:nvPr>
            <p:ph type="ftr" sz="quarter" idx="11"/>
          </p:nvPr>
        </p:nvSpPr>
        <p:spPr/>
        <p:txBody>
          <a:bodyPr/>
          <a:p>
            <a:endParaRPr altLang="en-US" lang="zh-CN"/>
          </a:p>
        </p:txBody>
      </p:sp>
      <p:sp>
        <p:nvSpPr>
          <p:cNvPr id="1048631" name="Slide Number Placeholder 8"/>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6" name=""/>
        <p:cNvGrpSpPr/>
        <p:nvPr/>
      </p:nvGrpSpPr>
      <p:grpSpPr>
        <a:xfrm>
          <a:off x="0" y="0"/>
          <a:ext cx="0" cy="0"/>
          <a:chOff x="0" y="0"/>
          <a:chExt cx="0" cy="0"/>
        </a:xfrm>
      </p:grpSpPr>
      <p:sp>
        <p:nvSpPr>
          <p:cNvPr id="1048588" name="Title 1"/>
          <p:cNvSpPr>
            <a:spLocks noGrp="1"/>
          </p:cNvSpPr>
          <p:nvPr>
            <p:ph type="title"/>
          </p:nvPr>
        </p:nvSpPr>
        <p:spPr/>
        <p:txBody>
          <a:bodyPr/>
          <a:p>
            <a:r>
              <a:rPr altLang="zh-CN" lang="en-US" smtClean="0"/>
              <a:t>Click to edit Master title style</a:t>
            </a:r>
            <a:endParaRPr dirty="0" lang="en-US"/>
          </a:p>
        </p:txBody>
      </p:sp>
      <p:sp>
        <p:nvSpPr>
          <p:cNvPr id="1048589" name="Date Placeholder 2"/>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590" name="Footer Placeholder 3"/>
          <p:cNvSpPr>
            <a:spLocks noGrp="1"/>
          </p:cNvSpPr>
          <p:nvPr>
            <p:ph type="ftr" sz="quarter" idx="11"/>
          </p:nvPr>
        </p:nvSpPr>
        <p:spPr/>
        <p:txBody>
          <a:bodyPr/>
          <a:p>
            <a:endParaRPr altLang="en-US" lang="zh-CN"/>
          </a:p>
        </p:txBody>
      </p:sp>
      <p:sp>
        <p:nvSpPr>
          <p:cNvPr id="1048591" name="Slide Number Placeholder 4"/>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632" name="Date Placeholder 1"/>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3" name="Footer Placeholder 2"/>
          <p:cNvSpPr>
            <a:spLocks noGrp="1"/>
          </p:cNvSpPr>
          <p:nvPr>
            <p:ph type="ftr" sz="quarter" idx="11"/>
          </p:nvPr>
        </p:nvSpPr>
        <p:spPr/>
        <p:txBody>
          <a:bodyPr/>
          <a:p>
            <a:endParaRPr altLang="en-US" lang="zh-CN"/>
          </a:p>
        </p:txBody>
      </p:sp>
      <p:sp>
        <p:nvSpPr>
          <p:cNvPr id="1048634" name="Slide Number Placeholder 3"/>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5"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37"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38"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39" name="Footer Placeholder 5"/>
          <p:cNvSpPr>
            <a:spLocks noGrp="1"/>
          </p:cNvSpPr>
          <p:nvPr>
            <p:ph type="ftr" sz="quarter" idx="11"/>
          </p:nvPr>
        </p:nvSpPr>
        <p:spPr/>
        <p:txBody>
          <a:bodyPr/>
          <a:p>
            <a:endParaRPr altLang="en-US" lang="zh-CN"/>
          </a:p>
        </p:txBody>
      </p:sp>
      <p:sp>
        <p:nvSpPr>
          <p:cNvPr id="1048640"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9" name=""/>
        <p:cNvGrpSpPr/>
        <p:nvPr/>
      </p:nvGrpSpPr>
      <p:grpSpPr>
        <a:xfrm>
          <a:off x="0" y="0"/>
          <a:ext cx="0" cy="0"/>
          <a:chOff x="0" y="0"/>
          <a:chExt cx="0" cy="0"/>
        </a:xfrm>
      </p:grpSpPr>
      <p:sp>
        <p:nvSpPr>
          <p:cNvPr id="1048602"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03"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smtClean="0"/>
              <a:t>Click icon to add picture</a:t>
            </a:r>
            <a:endParaRPr dirty="0" lang="en-US"/>
          </a:p>
        </p:txBody>
      </p:sp>
      <p:sp>
        <p:nvSpPr>
          <p:cNvPr id="1048604"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05" name="Date Placeholder 4"/>
          <p:cNvSpPr>
            <a:spLocks noGrp="1"/>
          </p:cNvSpPr>
          <p:nvPr>
            <p:ph type="dt" sz="half" idx="10"/>
          </p:nvPr>
        </p:nvSpPr>
        <p:spPr/>
        <p:txBody>
          <a:bodyPr/>
          <a:p>
            <a:fld id="{70BC1078-46ED-40F9-8930-935BAD7C2B02}" type="datetimeFigureOut">
              <a:rPr altLang="en-US" lang="zh-CN" smtClean="0"/>
              <a:t>2015/5/12</a:t>
            </a:fld>
            <a:endParaRPr altLang="en-US" lang="zh-CN"/>
          </a:p>
        </p:txBody>
      </p:sp>
      <p:sp>
        <p:nvSpPr>
          <p:cNvPr id="1048606" name="Footer Placeholder 5"/>
          <p:cNvSpPr>
            <a:spLocks noGrp="1"/>
          </p:cNvSpPr>
          <p:nvPr>
            <p:ph type="ftr" sz="quarter" idx="11"/>
          </p:nvPr>
        </p:nvSpPr>
        <p:spPr/>
        <p:txBody>
          <a:bodyPr/>
          <a:p>
            <a:endParaRPr altLang="en-US" lang="zh-CN"/>
          </a:p>
        </p:txBody>
      </p:sp>
      <p:sp>
        <p:nvSpPr>
          <p:cNvPr id="1048607"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t>2015/5/12</a:t>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15" name=""/>
        <p:cNvGrpSpPr/>
        <p:nvPr/>
      </p:nvGrpSpPr>
      <p:grpSpPr>
        <a:xfrm>
          <a:off x="0" y="0"/>
          <a:ext cx="0" cy="0"/>
          <a:chOff x="0" y="0"/>
          <a:chExt cx="0" cy="0"/>
        </a:xfrm>
      </p:grpSpPr>
      <p:sp>
        <p:nvSpPr>
          <p:cNvPr id="1048587" name="Subtitle 2"/>
          <p:cNvSpPr>
            <a:spLocks noGrp="1"/>
          </p:cNvSpPr>
          <p:nvPr>
            <p:ph type="subTitle" idx="1"/>
          </p:nvPr>
        </p:nvSpPr>
        <p:spPr>
          <a:xfrm>
            <a:off x="948074" y="4007245"/>
            <a:ext cx="6858000" cy="1655762"/>
          </a:xfrm>
        </p:spPr>
        <p:txBody>
          <a:bodyPr>
            <a:noAutofit/>
          </a:bodyPr>
          <a:p>
            <a:r>
              <a:rPr altLang="zh-CN" b="1" sz="8000" lang="en-US"/>
              <a:t>M</a:t>
            </a:r>
            <a:r>
              <a:rPr altLang="zh-CN" b="1" sz="8000" lang="en-US"/>
              <a:t>U</a:t>
            </a:r>
            <a:r>
              <a:rPr altLang="zh-CN" b="1" sz="8000" lang="en-US"/>
              <a:t>S</a:t>
            </a:r>
            <a:r>
              <a:rPr altLang="zh-CN" b="1" sz="8000" lang="en-US"/>
              <a:t>TAQIL </a:t>
            </a:r>
            <a:r>
              <a:rPr altLang="zh-CN" b="1" sz="8000" lang="en-US"/>
              <a:t>ISH </a:t>
            </a:r>
            <a:endParaRPr altLang="zh-CN" b="1" sz="8000" lang="en-US"/>
          </a:p>
        </p:txBody>
      </p:sp>
      <p:sp>
        <p:nvSpPr>
          <p:cNvPr id="1048663" name=""/>
          <p:cNvSpPr txBox="1"/>
          <p:nvPr/>
        </p:nvSpPr>
        <p:spPr>
          <a:xfrm>
            <a:off x="948074" y="1131368"/>
            <a:ext cx="7559967" cy="2072640"/>
          </a:xfrm>
          <a:prstGeom prst="rect"/>
        </p:spPr>
        <p:txBody>
          <a:bodyPr rtlCol="0" wrap="square">
            <a:spAutoFit/>
          </a:bodyPr>
          <a:p>
            <a:pPr algn="ctr"/>
            <a:r>
              <a:rPr b="1" sz="4400" i="1" lang="en-US">
                <a:solidFill>
                  <a:srgbClr val="BF0000"/>
                </a:solidFill>
              </a:rPr>
              <a:t>Toshkent viloyati </a:t>
            </a:r>
            <a:r>
              <a:rPr b="1" sz="4400" i="1" lang="en-US">
                <a:solidFill>
                  <a:srgbClr val="BF0000"/>
                </a:solidFill>
              </a:rPr>
              <a:t>Y</a:t>
            </a:r>
            <a:r>
              <a:rPr b="1" sz="4400" i="1" lang="en-US">
                <a:solidFill>
                  <a:srgbClr val="BF0000"/>
                </a:solidFill>
              </a:rPr>
              <a:t>angiyo'l tumani haqida va uning atrofidagi 7 ta turar joylar</a:t>
            </a:r>
            <a:endParaRPr b="1" sz="4400" i="1" lang="en-US">
              <a:solidFill>
                <a:srgbClr val="B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3" name=""/>
        <p:cNvGrpSpPr/>
        <p:nvPr/>
      </p:nvGrpSpPr>
      <p:grpSpPr>
        <a:xfrm>
          <a:off x="0" y="0"/>
          <a:ext cx="0" cy="0"/>
          <a:chOff x="0" y="0"/>
          <a:chExt cx="0" cy="0"/>
        </a:xfrm>
      </p:grpSpPr>
      <p:sp>
        <p:nvSpPr>
          <p:cNvPr id="1048653" name=""/>
          <p:cNvSpPr txBox="1"/>
          <p:nvPr/>
        </p:nvSpPr>
        <p:spPr>
          <a:xfrm>
            <a:off x="302061" y="4671060"/>
            <a:ext cx="8841938" cy="2186940"/>
          </a:xfrm>
          <a:prstGeom prst="rect"/>
        </p:spPr>
        <p:txBody>
          <a:bodyPr rtlCol="0" wrap="square">
            <a:spAutoFit/>
          </a:bodyPr>
          <a:p>
            <a:r>
              <a:rPr sz="2800" lang="en-US">
                <a:solidFill>
                  <a:srgbClr val="000000"/>
                </a:solidFill>
              </a:rPr>
              <a:t>3. Markaziy shahar ko‘chasi va tuman markazi
Yangiyo‘l tumani markazi bo‘lib, unda savdo-xizmatlar, transport, umumiy faoliyatlar markazlashgan. Tuman hayoti shu markazdan boshqariladi.</a:t>
            </a:r>
            <a:endParaRPr sz="2800" lang="en-US">
              <a:solidFill>
                <a:srgbClr val="000000"/>
              </a:solidFill>
            </a:endParaRPr>
          </a:p>
        </p:txBody>
      </p:sp>
      <p:pic>
        <p:nvPicPr>
          <p:cNvPr id="2097157" name=""/>
          <p:cNvPicPr>
            <a:picLocks/>
          </p:cNvPicPr>
          <p:nvPr/>
        </p:nvPicPr>
        <p:blipFill>
          <a:blip xmlns:r="http://schemas.openxmlformats.org/officeDocument/2006/relationships" r:embed="rId1"/>
          <a:srcRect l="0" t="37501" r="0" b="35418"/>
          <a:stretch>
            <a:fillRect/>
          </a:stretch>
        </p:blipFill>
        <p:spPr>
          <a:xfrm rot="0">
            <a:off x="241094" y="0"/>
            <a:ext cx="8582184" cy="4120937"/>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4" name=""/>
        <p:cNvGrpSpPr/>
        <p:nvPr/>
      </p:nvGrpSpPr>
      <p:grpSpPr>
        <a:xfrm>
          <a:off x="0" y="0"/>
          <a:ext cx="0" cy="0"/>
          <a:chOff x="0" y="0"/>
          <a:chExt cx="0" cy="0"/>
        </a:xfrm>
      </p:grpSpPr>
      <p:sp>
        <p:nvSpPr>
          <p:cNvPr id="1048654" name=""/>
          <p:cNvSpPr txBox="1"/>
          <p:nvPr/>
        </p:nvSpPr>
        <p:spPr>
          <a:xfrm>
            <a:off x="244650" y="0"/>
            <a:ext cx="9039256" cy="2186940"/>
          </a:xfrm>
          <a:prstGeom prst="rect"/>
        </p:spPr>
        <p:txBody>
          <a:bodyPr rtlCol="0" wrap="square">
            <a:spAutoFit/>
          </a:bodyPr>
          <a:p>
            <a:r>
              <a:rPr sz="2800" lang="en-US">
                <a:solidFill>
                  <a:srgbClr val="000000"/>
                </a:solidFill>
              </a:rPr>
              <a:t>4. Yangi turar-joy majmualari
Tuman hududida yangi uylar, ko‘p qavatli turar-joy majmualari qurilmoqda. Masalan, “Turkiston Plaza” va boshqa yangilari. </a:t>
            </a:r>
            <a:endParaRPr sz="2800" lang="en-US">
              <a:solidFill>
                <a:srgbClr val="000000"/>
              </a:solidFill>
            </a:endParaRPr>
          </a:p>
        </p:txBody>
      </p:sp>
      <p:pic>
        <p:nvPicPr>
          <p:cNvPr id="2097158" name=""/>
          <p:cNvPicPr>
            <a:picLocks/>
          </p:cNvPicPr>
          <p:nvPr/>
        </p:nvPicPr>
        <p:blipFill>
          <a:blip xmlns:r="http://schemas.openxmlformats.org/officeDocument/2006/relationships" r:embed="rId1"/>
          <a:srcRect l="0" t="38288" r="0" b="39206"/>
          <a:stretch>
            <a:fillRect/>
          </a:stretch>
        </p:blipFill>
        <p:spPr>
          <a:xfrm rot="0">
            <a:off x="912506" y="2960364"/>
            <a:ext cx="7318987" cy="3621822"/>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5" name=""/>
        <p:cNvGrpSpPr/>
        <p:nvPr/>
      </p:nvGrpSpPr>
      <p:grpSpPr>
        <a:xfrm>
          <a:off x="0" y="0"/>
          <a:ext cx="0" cy="0"/>
          <a:chOff x="0" y="0"/>
          <a:chExt cx="0" cy="0"/>
        </a:xfrm>
      </p:grpSpPr>
      <p:sp>
        <p:nvSpPr>
          <p:cNvPr id="1048655" name=""/>
          <p:cNvSpPr txBox="1"/>
          <p:nvPr/>
        </p:nvSpPr>
        <p:spPr>
          <a:xfrm>
            <a:off x="502256" y="532187"/>
            <a:ext cx="8377288" cy="2186940"/>
          </a:xfrm>
          <a:prstGeom prst="rect"/>
        </p:spPr>
        <p:txBody>
          <a:bodyPr rtlCol="0" wrap="square">
            <a:spAutoFit/>
          </a:bodyPr>
          <a:p>
            <a:r>
              <a:rPr sz="2800" lang="en-US">
                <a:solidFill>
                  <a:srgbClr val="000000"/>
                </a:solidFill>
              </a:rPr>
              <a:t>5. Sanoat va ishlab chiqarish bazasi
Tuman hududida ishlab chiqarish, omborxonalar joylashgan. Masalan, 5 123 m² maydondagi binolar joriy e’lonlarda qayd etilgan. </a:t>
            </a:r>
            <a:endParaRPr sz="2800" lang="en-US">
              <a:solidFill>
                <a:srgbClr val="000000"/>
              </a:solidFill>
            </a:endParaRPr>
          </a:p>
        </p:txBody>
      </p:sp>
      <p:pic>
        <p:nvPicPr>
          <p:cNvPr id="2097159" name=""/>
          <p:cNvPicPr>
            <a:picLocks/>
          </p:cNvPicPr>
          <p:nvPr/>
        </p:nvPicPr>
        <p:blipFill>
          <a:blip xmlns:r="http://schemas.openxmlformats.org/officeDocument/2006/relationships" r:embed="rId1"/>
          <a:srcRect l="0" t="37501" r="0" b="36175"/>
          <a:stretch>
            <a:fillRect/>
          </a:stretch>
        </p:blipFill>
        <p:spPr>
          <a:xfrm rot="0">
            <a:off x="1086219" y="2881453"/>
            <a:ext cx="6971562" cy="3806286"/>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6" name=""/>
        <p:cNvGrpSpPr/>
        <p:nvPr/>
      </p:nvGrpSpPr>
      <p:grpSpPr>
        <a:xfrm>
          <a:off x="0" y="0"/>
          <a:ext cx="0" cy="0"/>
          <a:chOff x="0" y="0"/>
          <a:chExt cx="0" cy="0"/>
        </a:xfrm>
      </p:grpSpPr>
      <p:sp>
        <p:nvSpPr>
          <p:cNvPr id="1048656" name=""/>
          <p:cNvSpPr txBox="1"/>
          <p:nvPr/>
        </p:nvSpPr>
        <p:spPr>
          <a:xfrm>
            <a:off x="116825" y="217693"/>
            <a:ext cx="8895073" cy="3025140"/>
          </a:xfrm>
          <a:prstGeom prst="rect"/>
        </p:spPr>
        <p:txBody>
          <a:bodyPr rtlCol="0" wrap="square">
            <a:spAutoFit/>
          </a:bodyPr>
          <a:p>
            <a:r>
              <a:rPr sz="2800" lang="en-US">
                <a:solidFill>
                  <a:srgbClr val="000000"/>
                </a:solidFill>
              </a:rPr>
              <a:t>6. Inf­ratuzilma va ta’lim infratuzilmasi (maktab-bog‘cha)
Tuman bo‘yicha maktablar, bog‘chalar ham rivojlanmoqda; turar-joy binolari bilan birgalikda infratuzilma yaxshilanmoqda.
</a:t>
            </a:r>
            <a:endParaRPr sz="2800" lang="en-US">
              <a:solidFill>
                <a:srgbClr val="000000"/>
              </a:solidFill>
            </a:endParaRPr>
          </a:p>
        </p:txBody>
      </p:sp>
      <p:pic>
        <p:nvPicPr>
          <p:cNvPr id="2097160" name=""/>
          <p:cNvPicPr>
            <a:picLocks/>
          </p:cNvPicPr>
          <p:nvPr/>
        </p:nvPicPr>
        <p:blipFill>
          <a:blip xmlns:r="http://schemas.openxmlformats.org/officeDocument/2006/relationships" r:embed="rId1"/>
          <a:srcRect l="0" t="35797" r="0" b="35418"/>
          <a:stretch>
            <a:fillRect/>
          </a:stretch>
        </p:blipFill>
        <p:spPr>
          <a:xfrm rot="0">
            <a:off x="116825" y="2985258"/>
            <a:ext cx="8236491" cy="3872742"/>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7" name=""/>
        <p:cNvGrpSpPr/>
        <p:nvPr/>
      </p:nvGrpSpPr>
      <p:grpSpPr>
        <a:xfrm>
          <a:off x="0" y="0"/>
          <a:ext cx="0" cy="0"/>
          <a:chOff x="0" y="0"/>
          <a:chExt cx="0" cy="0"/>
        </a:xfrm>
      </p:grpSpPr>
      <p:sp>
        <p:nvSpPr>
          <p:cNvPr id="1048657" name=""/>
          <p:cNvSpPr txBox="1"/>
          <p:nvPr/>
        </p:nvSpPr>
        <p:spPr>
          <a:xfrm>
            <a:off x="543350" y="416045"/>
            <a:ext cx="8057299" cy="2606040"/>
          </a:xfrm>
          <a:prstGeom prst="rect"/>
        </p:spPr>
        <p:txBody>
          <a:bodyPr rtlCol="0" wrap="square">
            <a:spAutoFit/>
          </a:bodyPr>
          <a:p>
            <a:r>
              <a:rPr sz="2800" lang="en-US">
                <a:solidFill>
                  <a:srgbClr val="000000"/>
                </a:solidFill>
              </a:rPr>
              <a:t>7. Mahalla fuqarolar yig‘ini binolari
Mahalla boshqaruvlari, fuqarolar yig‘inlari va mahalliy xizmat binolari ham ahamiyatga ega. Masalan, “Olmazor” mahalla hududidagi tomorqa sug‘orish loyihasi hujjatlarida tilga olingan. </a:t>
            </a:r>
            <a:endParaRPr sz="2800" lang="en-US">
              <a:solidFill>
                <a:srgbClr val="000000"/>
              </a:solidFill>
            </a:endParaRPr>
          </a:p>
        </p:txBody>
      </p:sp>
      <p:pic>
        <p:nvPicPr>
          <p:cNvPr id="2097162" name=""/>
          <p:cNvPicPr>
            <a:picLocks/>
          </p:cNvPicPr>
          <p:nvPr/>
        </p:nvPicPr>
        <p:blipFill>
          <a:blip xmlns:r="http://schemas.openxmlformats.org/officeDocument/2006/relationships" r:embed="rId1"/>
          <a:srcRect l="0" t="36744" r="0" b="36744"/>
          <a:stretch>
            <a:fillRect/>
          </a:stretch>
        </p:blipFill>
        <p:spPr>
          <a:xfrm rot="0">
            <a:off x="807868" y="3022085"/>
            <a:ext cx="7866726" cy="3804638"/>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pic>
        <p:nvPicPr>
          <p:cNvPr id="2097161" name=""/>
          <p:cNvPicPr>
            <a:picLocks/>
          </p:cNvPicPr>
          <p:nvPr/>
        </p:nvPicPr>
        <p:blipFill>
          <a:blip xmlns:r="http://schemas.openxmlformats.org/officeDocument/2006/relationships" r:embed="rId1"/>
          <a:stretch>
            <a:fillRect/>
          </a:stretch>
        </p:blipFill>
        <p:spPr>
          <a:xfrm rot="0">
            <a:off x="-95923" y="179564"/>
            <a:ext cx="9335846" cy="6498872"/>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3" name=""/>
        <p:cNvGrpSpPr/>
        <p:nvPr/>
      </p:nvGrpSpPr>
      <p:grpSpPr>
        <a:xfrm>
          <a:off x="0" y="0"/>
          <a:ext cx="0" cy="0"/>
          <a:chOff x="0" y="0"/>
          <a:chExt cx="0" cy="0"/>
        </a:xfrm>
      </p:grpSpPr>
      <p:sp>
        <p:nvSpPr>
          <p:cNvPr id="1048660" name=""/>
          <p:cNvSpPr txBox="1"/>
          <p:nvPr/>
        </p:nvSpPr>
        <p:spPr>
          <a:xfrm>
            <a:off x="437933" y="1242060"/>
            <a:ext cx="8256198" cy="4866640"/>
          </a:xfrm>
          <a:prstGeom prst="rect"/>
        </p:spPr>
        <p:txBody>
          <a:bodyPr rtlCol="0" wrap="square">
            <a:spAutoFit/>
          </a:bodyPr>
          <a:p>
            <a:r>
              <a:rPr sz="4000" lang="en-US">
                <a:solidFill>
                  <a:srgbClr val="000000"/>
                </a:solidFill>
              </a:rPr>
              <a:t>Reja:</a:t>
            </a:r>
            <a:endParaRPr sz="4000" lang="en-US">
              <a:solidFill>
                <a:srgbClr val="000000"/>
              </a:solidFill>
            </a:endParaRPr>
          </a:p>
          <a:p>
            <a:r>
              <a:rPr sz="4000" lang="en-US">
                <a:solidFill>
                  <a:srgbClr val="000000"/>
                </a:solidFill>
              </a:rPr>
              <a:t>
1. Yangiyoʻl tumani haqida umumiy maʼlumot
2. Yangiyoʻl tumanining taniqli shaxslari
3. Yangiyoʻldagi 7 ta asosiy inshootlar</a:t>
            </a:r>
            <a:endParaRPr sz="4000" lang="en-US">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29" name=""/>
        <p:cNvGrpSpPr/>
        <p:nvPr/>
      </p:nvGrpSpPr>
      <p:grpSpPr>
        <a:xfrm>
          <a:off x="0" y="0"/>
          <a:ext cx="0" cy="0"/>
          <a:chOff x="0" y="0"/>
          <a:chExt cx="0" cy="0"/>
        </a:xfrm>
      </p:grpSpPr>
      <p:sp>
        <p:nvSpPr>
          <p:cNvPr id="1048647" name=""/>
          <p:cNvSpPr txBox="1"/>
          <p:nvPr/>
        </p:nvSpPr>
        <p:spPr>
          <a:xfrm>
            <a:off x="173317" y="1857112"/>
            <a:ext cx="4572000" cy="3863340"/>
          </a:xfrm>
          <a:prstGeom prst="rect"/>
        </p:spPr>
        <p:txBody>
          <a:bodyPr rtlCol="0" wrap="square">
            <a:spAutoFit/>
          </a:bodyPr>
          <a:p>
            <a:r>
              <a:rPr sz="2800" lang="en-US">
                <a:solidFill>
                  <a:srgbClr val="000000"/>
                </a:solidFill>
              </a:rPr>
              <a:t>Yangiyo‘l tumani – Toshkent viloyatiga qarashli ma’muriy tuman bo‘lib, 1926-yilda tashkil etilgan.  Tuman maydoni taxminan 420 km² atrofida.  Markazida tuman markaziy shahri — Yangiyo‘l shahar joylashgan.</a:t>
            </a:r>
            <a:endParaRPr sz="2800" lang="en-US">
              <a:solidFill>
                <a:srgbClr val="000000"/>
              </a:solidFill>
            </a:endParaRPr>
          </a:p>
        </p:txBody>
      </p:sp>
      <p:pic>
        <p:nvPicPr>
          <p:cNvPr id="2097152" name=""/>
          <p:cNvPicPr>
            <a:picLocks/>
          </p:cNvPicPr>
          <p:nvPr/>
        </p:nvPicPr>
        <p:blipFill>
          <a:blip xmlns:r="http://schemas.openxmlformats.org/officeDocument/2006/relationships" r:embed="rId1"/>
          <a:stretch>
            <a:fillRect/>
          </a:stretch>
        </p:blipFill>
        <p:spPr>
          <a:xfrm rot="0">
            <a:off x="4914385" y="1151842"/>
            <a:ext cx="4229614" cy="4554316"/>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28" name=""/>
        <p:cNvGrpSpPr/>
        <p:nvPr/>
      </p:nvGrpSpPr>
      <p:grpSpPr>
        <a:xfrm>
          <a:off x="0" y="0"/>
          <a:ext cx="0" cy="0"/>
          <a:chOff x="0" y="0"/>
          <a:chExt cx="0" cy="0"/>
        </a:xfrm>
      </p:grpSpPr>
      <p:sp>
        <p:nvSpPr>
          <p:cNvPr id="1048658" name=""/>
          <p:cNvSpPr txBox="1"/>
          <p:nvPr/>
        </p:nvSpPr>
        <p:spPr>
          <a:xfrm>
            <a:off x="155864" y="0"/>
            <a:ext cx="8759730" cy="6365240"/>
          </a:xfrm>
          <a:prstGeom prst="rect"/>
        </p:spPr>
        <p:txBody>
          <a:bodyPr rtlCol="0" wrap="square">
            <a:spAutoFit/>
          </a:bodyPr>
          <a:p>
            <a:r>
              <a:rPr sz="3200" lang="en-US">
                <a:solidFill>
                  <a:srgbClr val="000000"/>
                </a:solidFill>
              </a:rPr>
              <a:t>Gʻarb va shimoliy gʻarbda Qozogʻistonning Janubiy Qozogʻiston viloyati (hozirgi Turkiston viloyati), shimoliy va shimoliy sharqda Toshkent viloyatining Zangiota tumani, janubiy sharqda viloyatning Quyi Chirchiq tumani, janubiy gʻarbda Chinoz tumanlari bilan chegaradosh. Maydoni 0,42 ming km². Aholisi 157,7 ming kishi (2004). Tumanda 2 shaharcha (Gulbahor va Boʻzsuv), 8 qishloq fuqarolari yigʻini (Abdulla Ortiqov, Navbahor, Niyozboshi, Ubay Musayev, Xalqobod, Shoʻralisoy, Eski Qovunchi, Qoʻshyogʻoch) bor. Tuman markazi — Gulbahor shaharchasi</a:t>
            </a:r>
            <a:endParaRPr sz="3200" lang="en-US">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54" name=""/>
          <p:cNvPicPr>
            <a:picLocks/>
          </p:cNvPicPr>
          <p:nvPr/>
        </p:nvPicPr>
        <p:blipFill>
          <a:blip xmlns:r="http://schemas.openxmlformats.org/officeDocument/2006/relationships" r:embed="rId1"/>
          <a:srcRect l="0" t="25190" r="0" b="6250"/>
          <a:stretch>
            <a:fillRect/>
          </a:stretch>
        </p:blipFill>
        <p:spPr>
          <a:xfrm rot="0">
            <a:off x="1169102" y="42839"/>
            <a:ext cx="6805795" cy="6815161"/>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0" name=""/>
        <p:cNvGrpSpPr/>
        <p:nvPr/>
      </p:nvGrpSpPr>
      <p:grpSpPr>
        <a:xfrm>
          <a:off x="0" y="0"/>
          <a:ext cx="0" cy="0"/>
          <a:chOff x="0" y="0"/>
          <a:chExt cx="0" cy="0"/>
        </a:xfrm>
      </p:grpSpPr>
      <p:sp>
        <p:nvSpPr>
          <p:cNvPr id="1048648" name=""/>
          <p:cNvSpPr txBox="1"/>
          <p:nvPr/>
        </p:nvSpPr>
        <p:spPr>
          <a:xfrm>
            <a:off x="237799" y="1744472"/>
            <a:ext cx="4572000" cy="4282440"/>
          </a:xfrm>
          <a:prstGeom prst="rect"/>
        </p:spPr>
        <p:txBody>
          <a:bodyPr rtlCol="0" wrap="square">
            <a:spAutoFit/>
          </a:bodyPr>
          <a:p>
            <a:r>
              <a:rPr sz="2800" lang="en-US">
                <a:solidFill>
                  <a:srgbClr val="000000"/>
                </a:solidFill>
              </a:rPr>
              <a:t>Tuman infratuzilmasi rivojlanib bormoqda, kasb-hunar maktablari, yangi uy-joylar, xalqaro loyihalar bor. Masalan, 2‑sonli Kasb Hunar Maktabi Yangiyo‘l tumanida joylashgan: zamonaviy o‘quv binosi, sport zal va laboratoriyalarga ega. </a:t>
            </a:r>
            <a:endParaRPr sz="2800" lang="en-US">
              <a:solidFill>
                <a:srgbClr val="000000"/>
              </a:solidFill>
            </a:endParaRPr>
          </a:p>
        </p:txBody>
      </p:sp>
      <p:pic>
        <p:nvPicPr>
          <p:cNvPr id="2097153" name=""/>
          <p:cNvPicPr>
            <a:picLocks/>
          </p:cNvPicPr>
          <p:nvPr/>
        </p:nvPicPr>
        <p:blipFill>
          <a:blip xmlns:r="http://schemas.openxmlformats.org/officeDocument/2006/relationships" r:embed="rId1"/>
          <a:stretch>
            <a:fillRect/>
          </a:stretch>
        </p:blipFill>
        <p:spPr>
          <a:xfrm rot="0">
            <a:off x="4881725" y="1212042"/>
            <a:ext cx="4262275" cy="4814869"/>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2" name=""/>
        <p:cNvGrpSpPr/>
        <p:nvPr/>
      </p:nvGrpSpPr>
      <p:grpSpPr>
        <a:xfrm>
          <a:off x="0" y="0"/>
          <a:ext cx="0" cy="0"/>
          <a:chOff x="0" y="0"/>
          <a:chExt cx="0" cy="0"/>
        </a:xfrm>
      </p:grpSpPr>
      <p:sp>
        <p:nvSpPr>
          <p:cNvPr id="1048661" name=""/>
          <p:cNvSpPr txBox="1"/>
          <p:nvPr/>
        </p:nvSpPr>
        <p:spPr>
          <a:xfrm>
            <a:off x="119038" y="0"/>
            <a:ext cx="9024962" cy="6847839"/>
          </a:xfrm>
          <a:prstGeom prst="rect"/>
        </p:spPr>
        <p:txBody>
          <a:bodyPr rtlCol="0" wrap="square">
            <a:spAutoFit/>
          </a:bodyPr>
          <a:p>
            <a:r>
              <a:rPr sz="2400" lang="en-US">
                <a:solidFill>
                  <a:srgbClr val="000000"/>
                </a:solidFill>
              </a:rPr>
              <a:t>Usmon Yusupov – Siyosatchi.
</a:t>
            </a:r>
            <a:endParaRPr sz="2400" lang="en-US">
              <a:solidFill>
                <a:srgbClr val="000000"/>
              </a:solidFill>
            </a:endParaRPr>
          </a:p>
          <a:p>
            <a:r>
              <a:rPr sz="2400" lang="en-US">
                <a:solidFill>
                  <a:srgbClr val="000000"/>
                </a:solidFill>
              </a:rPr>
              <a:t>Azizullo Izzatullayev (1925 – 1991) – Oʻzbekistonning davlat va jamoat аrbobi, Yangiyoʻl tumani ijroiya qoʻmitasi raisi oʻrinbosari (1962-1983 yillar), "Vatan urushi" va „Hurmat belgisi“ ordenlari sohibi.
</a:t>
            </a:r>
            <a:endParaRPr sz="2400" lang="en-US">
              <a:solidFill>
                <a:srgbClr val="000000"/>
              </a:solidFill>
            </a:endParaRPr>
          </a:p>
          <a:p>
            <a:r>
              <a:rPr sz="2400" lang="en-US">
                <a:solidFill>
                  <a:srgbClr val="000000"/>
                </a:solidFill>
              </a:rPr>
              <a:t>Darvishbek Rahmonov (8.04.1952) – "Qaldirgʻoch" namunali sirk truppasi asoschisi, tashkilotchisi, badiiy rahbari va Oʻzbekistonning taniqli sirk sanʼati аrbobi.
</a:t>
            </a:r>
            <a:endParaRPr sz="2400" lang="en-US">
              <a:solidFill>
                <a:srgbClr val="000000"/>
              </a:solidFill>
            </a:endParaRPr>
          </a:p>
          <a:p>
            <a:r>
              <a:rPr sz="2400" lang="en-US">
                <a:solidFill>
                  <a:srgbClr val="000000"/>
                </a:solidFill>
              </a:rPr>
              <a:t>Ulugʻbek Soliboyev (4.08.1969 – Oʻzbekistonning jamoat arbobi, „O’zbekiston temir yo’llari“ Aksiyadorlik jamiyati elektr xoʻjaligi boʻlimi boshligʻi, bosh revizori.
</a:t>
            </a:r>
            <a:endParaRPr sz="2400" lang="en-US">
              <a:solidFill>
                <a:srgbClr val="000000"/>
              </a:solidFill>
            </a:endParaRPr>
          </a:p>
          <a:p>
            <a:r>
              <a:rPr sz="2400" lang="en-US">
                <a:solidFill>
                  <a:srgbClr val="000000"/>
                </a:solidFill>
              </a:rPr>
              <a:t>Rauf Parfi – Shoir.
</a:t>
            </a:r>
            <a:endParaRPr sz="2400" lang="en-US">
              <a:solidFill>
                <a:srgbClr val="000000"/>
              </a:solidFill>
            </a:endParaRPr>
          </a:p>
          <a:p>
            <a:r>
              <a:rPr sz="2400" lang="en-US">
                <a:solidFill>
                  <a:srgbClr val="000000"/>
                </a:solidFill>
              </a:rPr>
              <a:t>Hamroqul Tursunqulov – paxtashunos, 3 marta sotsiolistik mehnat qahramoni.</a:t>
            </a:r>
            <a:endParaRPr sz="2400" 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1" name=""/>
        <p:cNvGrpSpPr/>
        <p:nvPr/>
      </p:nvGrpSpPr>
      <p:grpSpPr>
        <a:xfrm>
          <a:off x="0" y="0"/>
          <a:ext cx="0" cy="0"/>
          <a:chOff x="0" y="0"/>
          <a:chExt cx="0" cy="0"/>
        </a:xfrm>
      </p:grpSpPr>
      <p:sp>
        <p:nvSpPr>
          <p:cNvPr id="1048651" name=""/>
          <p:cNvSpPr txBox="1"/>
          <p:nvPr/>
        </p:nvSpPr>
        <p:spPr>
          <a:xfrm>
            <a:off x="-1586" y="0"/>
            <a:ext cx="9145587" cy="3863340"/>
          </a:xfrm>
          <a:prstGeom prst="rect"/>
        </p:spPr>
        <p:txBody>
          <a:bodyPr rtlCol="0" wrap="square">
            <a:spAutoFit/>
          </a:bodyPr>
          <a:p>
            <a:r>
              <a:rPr sz="2800" lang="en-US">
                <a:solidFill>
                  <a:srgbClr val="000000"/>
                </a:solidFill>
              </a:rPr>
              <a:t>Quyida tuman markazida yoki tuman hududida ahamiyati katta bo‘lgan bino hamda ob’ektlardan 7 tasining qisqacha tavsifi keltirilgan.
1. Yangiyo‘l tumani hokimligi
Tuman boshqaruvi va ma’muriy faoliyat markazi. Rasmda tuman hokimlik binosi, qo‘shimcha xizmatlar joylashgan maydonlar ko‘rinadi. </a:t>
            </a:r>
            <a:endParaRPr sz="2800" lang="en-US">
              <a:solidFill>
                <a:srgbClr val="000000"/>
              </a:solidFill>
            </a:endParaRPr>
          </a:p>
        </p:txBody>
      </p:sp>
      <p:pic>
        <p:nvPicPr>
          <p:cNvPr id="2097155" name=""/>
          <p:cNvPicPr>
            <a:picLocks/>
          </p:cNvPicPr>
          <p:nvPr/>
        </p:nvPicPr>
        <p:blipFill>
          <a:blip xmlns:r="http://schemas.openxmlformats.org/officeDocument/2006/relationships" r:embed="rId1"/>
          <a:srcRect l="0" t="23153" r="0" b="15141"/>
          <a:stretch>
            <a:fillRect/>
          </a:stretch>
        </p:blipFill>
        <p:spPr>
          <a:xfrm rot="0">
            <a:off x="1710519" y="3863340"/>
            <a:ext cx="5722960" cy="3076803"/>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2" name=""/>
        <p:cNvGrpSpPr/>
        <p:nvPr/>
      </p:nvGrpSpPr>
      <p:grpSpPr>
        <a:xfrm>
          <a:off x="0" y="0"/>
          <a:ext cx="0" cy="0"/>
          <a:chOff x="0" y="0"/>
          <a:chExt cx="0" cy="0"/>
        </a:xfrm>
      </p:grpSpPr>
      <p:sp>
        <p:nvSpPr>
          <p:cNvPr id="1048652" name=""/>
          <p:cNvSpPr txBox="1"/>
          <p:nvPr/>
        </p:nvSpPr>
        <p:spPr>
          <a:xfrm>
            <a:off x="484827" y="266575"/>
            <a:ext cx="8455111" cy="2186941"/>
          </a:xfrm>
          <a:prstGeom prst="rect"/>
        </p:spPr>
        <p:txBody>
          <a:bodyPr rtlCol="0" wrap="square">
            <a:spAutoFit/>
          </a:bodyPr>
          <a:p>
            <a:r>
              <a:rPr sz="2800" lang="en-US">
                <a:solidFill>
                  <a:srgbClr val="000000"/>
                </a:solidFill>
              </a:rPr>
              <a:t>2. 2-sonli Kasb Hunar Maktabi</a:t>
            </a:r>
            <a:endParaRPr sz="2800" lang="en-US">
              <a:solidFill>
                <a:srgbClr val="000000"/>
              </a:solidFill>
            </a:endParaRPr>
          </a:p>
          <a:p>
            <a:r>
              <a:rPr sz="2800" lang="en-US">
                <a:solidFill>
                  <a:srgbClr val="000000"/>
                </a:solidFill>
              </a:rPr>
              <a:t>
Kasb-hunar ta’limini rivojlantirishga yo‘naltirilgan muassasa. U 720 o‘rinli binoga ega, zamonaviy ustaxonalar mavjud. </a:t>
            </a:r>
            <a:endParaRPr sz="2800" lang="en-US">
              <a:solidFill>
                <a:srgbClr val="000000"/>
              </a:solidFill>
            </a:endParaRPr>
          </a:p>
        </p:txBody>
      </p:sp>
      <p:pic>
        <p:nvPicPr>
          <p:cNvPr id="2097156" name=""/>
          <p:cNvPicPr>
            <a:picLocks/>
          </p:cNvPicPr>
          <p:nvPr/>
        </p:nvPicPr>
        <p:blipFill>
          <a:blip xmlns:r="http://schemas.openxmlformats.org/officeDocument/2006/relationships" r:embed="rId1"/>
          <a:srcRect l="0" t="37312" r="0" b="38069"/>
          <a:stretch>
            <a:fillRect/>
          </a:stretch>
        </p:blipFill>
        <p:spPr>
          <a:xfrm rot="0">
            <a:off x="1364737" y="2649668"/>
            <a:ext cx="6414524" cy="4011966"/>
          </a:xfrm>
          <a:prstGeom prst="rect"/>
        </p:spPr>
      </p:pic>
    </p:spTree>
  </p:cSld>
  <p:clrMapOvr>
    <a:masterClrMapping/>
  </p:clrMapOvr>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TECNO BG7n</dc:creator>
  <dcterms:created xsi:type="dcterms:W3CDTF">2015-05-11T23:30:45Z</dcterms:created>
  <dcterms:modified xsi:type="dcterms:W3CDTF">2025-11-06T14:37:46Z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0744e7a5bab94195943d4d8b4fd963aa</vt:lpwstr>
  </property>
</Properties>
</file>