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12192000"/>
  <p:embeddedFontLst>
    <p:embeddedFont>
      <p:font typeface="MiSans" panose="020B0604020202020204" charset="-122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>
      <a:defRPr lang="uz-Latn-U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13" d="100"/>
          <a:sy n="113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2695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IST_MAST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8-27-20:03:51-d2nf89p8bjvh7rlj09m0.png"/>
          <p:cNvPicPr>
            <a:picLocks noChangeAspect="1"/>
          </p:cNvPicPr>
          <p:nvPr/>
        </p:nvPicPr>
        <p:blipFill>
          <a:blip r:embed="rId3"/>
          <a:srcRect l="26" r="26"/>
          <a:stretch/>
        </p:blipFill>
        <p:spPr>
          <a:xfrm>
            <a:off x="0" y="12700"/>
            <a:ext cx="12192000" cy="684466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124393" y="1935480"/>
            <a:ext cx="7943215" cy="211582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Mening uyim: Meʼmoriy muhit va maʼnaviyat</a:t>
            </a:r>
            <a:endParaRPr lang="en-US" sz="1600" dirty="0"/>
          </a:p>
        </p:txBody>
      </p:sp>
      <p:sp>
        <p:nvSpPr>
          <p:cNvPr id="4" name="Shape 1"/>
          <p:cNvSpPr/>
          <p:nvPr/>
        </p:nvSpPr>
        <p:spPr>
          <a:xfrm>
            <a:off x="2980913" y="5585777"/>
            <a:ext cx="2078990" cy="47879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/>
        </p:spPr>
      </p:sp>
      <p:sp>
        <p:nvSpPr>
          <p:cNvPr id="5" name="Text 2"/>
          <p:cNvSpPr/>
          <p:nvPr/>
        </p:nvSpPr>
        <p:spPr>
          <a:xfrm>
            <a:off x="3697605" y="4645660"/>
            <a:ext cx="2078990" cy="47879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6415405" y="5585777"/>
            <a:ext cx="2078990" cy="47879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/>
        </p:spPr>
      </p:sp>
      <p:sp>
        <p:nvSpPr>
          <p:cNvPr id="8" name="Text 5"/>
          <p:cNvSpPr/>
          <p:nvPr/>
        </p:nvSpPr>
        <p:spPr>
          <a:xfrm>
            <a:off x="6415405" y="4645660"/>
            <a:ext cx="2078990" cy="47879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8682355" y="-13970"/>
            <a:ext cx="3520440" cy="687197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9FC35D"/>
              </a:gs>
              <a:gs pos="41000">
                <a:srgbClr val="9FC35D"/>
              </a:gs>
              <a:gs pos="100000">
                <a:srgbClr val="C5DB9E"/>
              </a:gs>
            </a:gsLst>
            <a:lin ang="13500000" scaled="1"/>
          </a:gradFill>
          <a:ln/>
        </p:spPr>
      </p:sp>
      <p:sp>
        <p:nvSpPr>
          <p:cNvPr id="3" name="Text 1"/>
          <p:cNvSpPr/>
          <p:nvPr/>
        </p:nvSpPr>
        <p:spPr>
          <a:xfrm>
            <a:off x="8682355" y="-13970"/>
            <a:ext cx="3520440" cy="687197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638810" y="603885"/>
            <a:ext cx="8043545" cy="58356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9FC35D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Qurilish va taʼminot jarayoni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640715" y="1544320"/>
            <a:ext cx="9264015" cy="1923415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9050">
            <a:gradFill flip="none" rotWithShape="1">
              <a:gsLst>
                <a:gs pos="0">
                  <a:srgbClr val="F4F4D3"/>
                </a:gs>
                <a:gs pos="100000">
                  <a:srgbClr val="BCBE2B"/>
                </a:gs>
              </a:gsLst>
              <a:lin ang="2700000" scaled="1"/>
            </a:gra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640715" y="1544320"/>
            <a:ext cx="9264015" cy="192341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2463165" y="1822450"/>
            <a:ext cx="6779260" cy="3683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9FC35D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Loyiha va moliyalashtirish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2463165" y="2174240"/>
            <a:ext cx="7056120" cy="112077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Loyiha rasmiylashtirish va moliyalashtirish manbalari qurilish va ta’minot jarayonining muhim baholari. Bu, uyning sifati va qiymatini ta’minlaydi va kelajakda muvaffaqiyatni yaratadi.</a:t>
            </a: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878840" y="1765300"/>
            <a:ext cx="1325880" cy="132588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9FC35D"/>
              </a:gs>
              <a:gs pos="29000">
                <a:srgbClr val="9FC35D"/>
              </a:gs>
              <a:gs pos="100000">
                <a:srgbClr val="C5DB9E"/>
              </a:gs>
            </a:gsLst>
            <a:lin ang="13500000" scaled="1"/>
          </a:gradFill>
          <a:ln/>
        </p:spPr>
      </p:sp>
      <p:sp>
        <p:nvSpPr>
          <p:cNvPr id="10" name="Text 8"/>
          <p:cNvSpPr/>
          <p:nvPr/>
        </p:nvSpPr>
        <p:spPr>
          <a:xfrm>
            <a:off x="878840" y="1765300"/>
            <a:ext cx="1325880" cy="132588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1055370" y="2027555"/>
            <a:ext cx="972185" cy="7683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44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01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640715" y="3789680"/>
            <a:ext cx="9264015" cy="1887855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9050">
            <a:gradFill flip="none" rotWithShape="1">
              <a:gsLst>
                <a:gs pos="0">
                  <a:srgbClr val="F4F4D3"/>
                </a:gs>
                <a:gs pos="100000">
                  <a:srgbClr val="BCBE2B"/>
                </a:gs>
              </a:gsLst>
              <a:lin ang="2700000" scaled="1"/>
            </a:gra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640715" y="3789680"/>
            <a:ext cx="9264015" cy="188785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2463165" y="4067810"/>
            <a:ext cx="6779260" cy="3683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9FC35D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Qurilish materiali sifati va nazorat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2463165" y="4419600"/>
            <a:ext cx="7056120" cy="92964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Qurilish materiali sifati va nazorati qurilish va ta’minot jarayonining muhim baholari. Bu, uyning sifati va qiymatini ta’minlaydi va kelajakda muvaffaqiyatni yaratadi.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878840" y="4010660"/>
            <a:ext cx="1325880" cy="132588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9FC35D"/>
              </a:gs>
              <a:gs pos="29000">
                <a:srgbClr val="9FC35D"/>
              </a:gs>
              <a:gs pos="100000">
                <a:srgbClr val="C5DB9E"/>
              </a:gs>
            </a:gsLst>
            <a:lin ang="13500000" scaled="1"/>
          </a:gradFill>
          <a:ln/>
        </p:spPr>
      </p:sp>
      <p:sp>
        <p:nvSpPr>
          <p:cNvPr id="17" name="Text 15"/>
          <p:cNvSpPr/>
          <p:nvPr/>
        </p:nvSpPr>
        <p:spPr>
          <a:xfrm>
            <a:off x="878840" y="4010660"/>
            <a:ext cx="1325880" cy="132588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1055370" y="4272915"/>
            <a:ext cx="972185" cy="7683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44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02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57580" y="603885"/>
            <a:ext cx="9799955" cy="58356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9FC35D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Energiya samaradorligi yechimlari</a:t>
            </a:r>
            <a:endParaRPr lang="en-US" sz="1600" dirty="0"/>
          </a:p>
        </p:txBody>
      </p:sp>
      <p:sp>
        <p:nvSpPr>
          <p:cNvPr id="3" name="Shape 1"/>
          <p:cNvSpPr/>
          <p:nvPr/>
        </p:nvSpPr>
        <p:spPr>
          <a:xfrm>
            <a:off x="1016000" y="1473200"/>
            <a:ext cx="334361" cy="335280"/>
          </a:xfrm>
          <a:prstGeom prst="chevron">
            <a:avLst/>
          </a:prstGeom>
          <a:gradFill flip="none" rotWithShape="1">
            <a:gsLst>
              <a:gs pos="0">
                <a:srgbClr val="9FC35D"/>
              </a:gs>
              <a:gs pos="41000">
                <a:srgbClr val="9FC35D"/>
              </a:gs>
              <a:gs pos="100000">
                <a:srgbClr val="C5DB9E"/>
              </a:gs>
            </a:gsLst>
            <a:lin ang="13500000" scaled="1"/>
          </a:gradFill>
          <a:ln/>
        </p:spPr>
      </p:sp>
      <p:sp>
        <p:nvSpPr>
          <p:cNvPr id="4" name="Text 2"/>
          <p:cNvSpPr/>
          <p:nvPr/>
        </p:nvSpPr>
        <p:spPr>
          <a:xfrm>
            <a:off x="1016000" y="1473200"/>
            <a:ext cx="334361" cy="33528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1342674" y="1473200"/>
            <a:ext cx="334361" cy="335280"/>
          </a:xfrm>
          <a:prstGeom prst="chevron">
            <a:avLst/>
          </a:prstGeom>
          <a:gradFill flip="none" rotWithShape="1">
            <a:gsLst>
              <a:gs pos="0">
                <a:srgbClr val="9FC35D"/>
              </a:gs>
              <a:gs pos="41000">
                <a:srgbClr val="9FC35D"/>
              </a:gs>
              <a:gs pos="100000">
                <a:srgbClr val="C5DB9E"/>
              </a:gs>
            </a:gsLst>
            <a:lin ang="13500000" scaled="1"/>
          </a:gradFill>
          <a:ln/>
        </p:spPr>
      </p:sp>
      <p:sp>
        <p:nvSpPr>
          <p:cNvPr id="6" name="Text 4"/>
          <p:cNvSpPr/>
          <p:nvPr/>
        </p:nvSpPr>
        <p:spPr>
          <a:xfrm>
            <a:off x="1342674" y="1473200"/>
            <a:ext cx="334361" cy="33528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1762125" y="1441133"/>
            <a:ext cx="4644000" cy="46037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Yuqori izolyatsiya va quyosh panellari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1016000" y="1960880"/>
            <a:ext cx="9794240" cy="117030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Yuqori izolyatsiya va quyosh panellari energiya samaradorligi yechimlarining muhim baholari. Bu, kommunal to‘lovlarni kamaytiradi va uyning qiymatini oshiradi.</a:t>
            </a: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699270" y="3398520"/>
            <a:ext cx="5033389" cy="2712720"/>
          </a:xfrm>
          <a:prstGeom prst="roundRect">
            <a:avLst>
              <a:gd name="adj" fmla="val 7677"/>
            </a:avLst>
          </a:prstGeom>
          <a:solidFill>
            <a:srgbClr val="FFFFFF"/>
          </a:solidFill>
          <a:ln w="19050">
            <a:gradFill flip="none" rotWithShape="1">
              <a:gsLst>
                <a:gs pos="0">
                  <a:srgbClr val="DFE078"/>
                </a:gs>
                <a:gs pos="100000">
                  <a:srgbClr val="BCBE2B"/>
                </a:gs>
              </a:gsLst>
              <a:lin ang="2700000" scaled="1"/>
            </a:gra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699270" y="3398520"/>
            <a:ext cx="5033389" cy="271272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690880" y="3383280"/>
            <a:ext cx="5050169" cy="640080"/>
          </a:xfrm>
          <a:prstGeom prst="round2SameRect">
            <a:avLst/>
          </a:prstGeom>
          <a:gradFill flip="none" rotWithShape="1">
            <a:gsLst>
              <a:gs pos="0">
                <a:srgbClr val="9FC35D"/>
              </a:gs>
              <a:gs pos="41000">
                <a:srgbClr val="9FC35D"/>
              </a:gs>
              <a:gs pos="100000">
                <a:srgbClr val="C5DB9E"/>
              </a:gs>
            </a:gsLst>
            <a:lin ang="13500000" scaled="1"/>
          </a:gradFill>
          <a:ln/>
        </p:spPr>
      </p:sp>
      <p:sp>
        <p:nvSpPr>
          <p:cNvPr id="12" name="Text 10"/>
          <p:cNvSpPr/>
          <p:nvPr/>
        </p:nvSpPr>
        <p:spPr>
          <a:xfrm>
            <a:off x="690880" y="3383280"/>
            <a:ext cx="5050169" cy="64008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902731" y="3503930"/>
            <a:ext cx="4627166" cy="39878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Smart termostat va LED yoritish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911821" y="4069080"/>
            <a:ext cx="4608987" cy="186118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Smart termostat va LED yoritish energiya samaradorligi yechimlarining muhim baholari. Bu, sog‘liq va qulaylikni ta’minlaydi va uyning qiymatini oshiradi.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6309481" y="3398520"/>
            <a:ext cx="5033389" cy="2712720"/>
          </a:xfrm>
          <a:prstGeom prst="roundRect">
            <a:avLst>
              <a:gd name="adj" fmla="val 7677"/>
            </a:avLst>
          </a:prstGeom>
          <a:solidFill>
            <a:srgbClr val="FFFFFF"/>
          </a:solidFill>
          <a:ln w="19050">
            <a:gradFill flip="none" rotWithShape="1">
              <a:gsLst>
                <a:gs pos="0">
                  <a:srgbClr val="DFE078"/>
                </a:gs>
                <a:gs pos="100000">
                  <a:srgbClr val="BCBE2B"/>
                </a:gs>
              </a:gsLst>
              <a:lin ang="2700000" scaled="1"/>
            </a:gra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6309481" y="3398520"/>
            <a:ext cx="5033389" cy="271272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6301091" y="3383280"/>
            <a:ext cx="5050169" cy="640080"/>
          </a:xfrm>
          <a:prstGeom prst="round2SameRect">
            <a:avLst/>
          </a:prstGeom>
          <a:gradFill flip="none" rotWithShape="1">
            <a:gsLst>
              <a:gs pos="0">
                <a:srgbClr val="9FC35D"/>
              </a:gs>
              <a:gs pos="41000">
                <a:srgbClr val="9FC35D"/>
              </a:gs>
              <a:gs pos="100000">
                <a:srgbClr val="C5DB9E"/>
              </a:gs>
            </a:gsLst>
            <a:lin ang="13500000" scaled="1"/>
          </a:gradFill>
          <a:ln/>
        </p:spPr>
      </p:sp>
      <p:sp>
        <p:nvSpPr>
          <p:cNvPr id="18" name="Text 16"/>
          <p:cNvSpPr/>
          <p:nvPr/>
        </p:nvSpPr>
        <p:spPr>
          <a:xfrm>
            <a:off x="6301091" y="3383280"/>
            <a:ext cx="5050169" cy="64008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6512942" y="3503930"/>
            <a:ext cx="4627166" cy="39878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Yogʻoch oynalar va suv tejamkor jihozlar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6522032" y="4069080"/>
            <a:ext cx="4608987" cy="186118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Yogʻoch oynalar va suv tejamkor jihozlar energiya samaradorligi yechimlarining muhim baholari. Bu, sog‘liq va qulaylikni ta’minlaydi va uyning qiymatini oshiradi.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8-27-20:03:52-d2nf8a18bjvh7rlj09n0.png"/>
          <p:cNvPicPr>
            <a:picLocks noChangeAspect="1"/>
          </p:cNvPicPr>
          <p:nvPr/>
        </p:nvPicPr>
        <p:blipFill>
          <a:blip r:embed="rId3"/>
          <a:srcRect l="5" r="5"/>
          <a:stretch/>
        </p:blipFill>
        <p:spPr>
          <a:xfrm>
            <a:off x="0" y="0"/>
            <a:ext cx="12202795" cy="685101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84163" y="2536825"/>
            <a:ext cx="2642870" cy="186118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15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04</a:t>
            </a:r>
            <a:endParaRPr lang="en-US" sz="1600" dirty="0"/>
          </a:p>
        </p:txBody>
      </p:sp>
      <p:sp>
        <p:nvSpPr>
          <p:cNvPr id="4" name="Text 1"/>
          <p:cNvSpPr/>
          <p:nvPr/>
        </p:nvSpPr>
        <p:spPr>
          <a:xfrm>
            <a:off x="3789998" y="3014345"/>
            <a:ext cx="8116570" cy="7683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44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Yashash madaniyati</a:t>
            </a:r>
            <a:endParaRPr lang="en-US" sz="1600" dirty="0"/>
          </a:p>
        </p:txBody>
      </p:sp>
      <p:sp>
        <p:nvSpPr>
          <p:cNvPr id="5" name="Shape 2"/>
          <p:cNvSpPr/>
          <p:nvPr/>
        </p:nvSpPr>
        <p:spPr>
          <a:xfrm>
            <a:off x="3322638" y="2781300"/>
            <a:ext cx="71755" cy="1372235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/>
        </p:spPr>
      </p:sp>
      <p:sp>
        <p:nvSpPr>
          <p:cNvPr id="6" name="Text 3"/>
          <p:cNvSpPr/>
          <p:nvPr/>
        </p:nvSpPr>
        <p:spPr>
          <a:xfrm>
            <a:off x="3322638" y="2781300"/>
            <a:ext cx="71755" cy="137223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57580" y="603885"/>
            <a:ext cx="9799955" cy="58356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9FC35D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Oila anʼanalarini shakllantirish</a:t>
            </a:r>
            <a:endParaRPr lang="en-US" sz="1600" dirty="0"/>
          </a:p>
        </p:txBody>
      </p:sp>
      <p:sp>
        <p:nvSpPr>
          <p:cNvPr id="3" name="Shape 1"/>
          <p:cNvSpPr/>
          <p:nvPr/>
        </p:nvSpPr>
        <p:spPr>
          <a:xfrm>
            <a:off x="213360" y="1508125"/>
            <a:ext cx="11765280" cy="4257040"/>
          </a:xfrm>
          <a:prstGeom prst="roundRect">
            <a:avLst>
              <a:gd name="adj" fmla="val 8569"/>
            </a:avLst>
          </a:prstGeom>
          <a:solidFill>
            <a:srgbClr val="FFFFFF"/>
          </a:solidFill>
          <a:ln w="28575">
            <a:gradFill flip="none" rotWithShape="1">
              <a:gsLst>
                <a:gs pos="0">
                  <a:srgbClr val="8D8E20"/>
                </a:gs>
                <a:gs pos="38000">
                  <a:srgbClr val="77B437">
                    <a:alpha val="0"/>
                  </a:srgbClr>
                </a:gs>
                <a:gs pos="66000">
                  <a:srgbClr val="80BD3F">
                    <a:alpha val="0"/>
                  </a:srgbClr>
                </a:gs>
                <a:gs pos="100000">
                  <a:srgbClr val="BCBE2B"/>
                </a:gs>
              </a:gsLst>
              <a:lin ang="0" scaled="1"/>
            </a:gra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213360" y="1508125"/>
            <a:ext cx="11765280" cy="425704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 flipH="1">
            <a:off x="4751348" y="2398232"/>
            <a:ext cx="2642948" cy="2628591"/>
          </a:xfrm>
          <a:prstGeom prst="ellipse">
            <a:avLst/>
          </a:prstGeom>
          <a:solidFill>
            <a:srgbClr val="BCBE2B">
              <a:alpha val="12941"/>
            </a:srgbClr>
          </a:solidFill>
          <a:ln/>
        </p:spPr>
      </p:sp>
      <p:sp>
        <p:nvSpPr>
          <p:cNvPr id="6" name="Text 4"/>
          <p:cNvSpPr/>
          <p:nvPr/>
        </p:nvSpPr>
        <p:spPr>
          <a:xfrm>
            <a:off x="4751348" y="2398232"/>
            <a:ext cx="2642948" cy="2628591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7" name="Shape 5"/>
          <p:cNvSpPr/>
          <p:nvPr/>
        </p:nvSpPr>
        <p:spPr>
          <a:xfrm flipH="1">
            <a:off x="4085590" y="1736090"/>
            <a:ext cx="3974465" cy="3952875"/>
          </a:xfrm>
          <a:prstGeom prst="ellipse">
            <a:avLst/>
          </a:prstGeom>
          <a:solidFill>
            <a:srgbClr val="BCBE2B">
              <a:alpha val="12941"/>
            </a:srgbClr>
          </a:solidFill>
          <a:ln/>
        </p:spPr>
      </p:sp>
      <p:sp>
        <p:nvSpPr>
          <p:cNvPr id="8" name="Text 6"/>
          <p:cNvSpPr/>
          <p:nvPr/>
        </p:nvSpPr>
        <p:spPr>
          <a:xfrm>
            <a:off x="4085590" y="1736090"/>
            <a:ext cx="3974465" cy="395287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 flipH="1">
            <a:off x="4503240" y="2151471"/>
            <a:ext cx="3139166" cy="3122113"/>
          </a:xfrm>
          <a:prstGeom prst="ellipse">
            <a:avLst/>
          </a:prstGeom>
          <a:solidFill>
            <a:srgbClr val="000000">
              <a:alpha val="0"/>
            </a:srgbClr>
          </a:solidFill>
          <a:ln w="12700">
            <a:solidFill>
              <a:srgbClr val="BCBE2B"/>
            </a:solidFill>
            <a:prstDash val="dash"/>
          </a:ln>
        </p:spPr>
      </p:sp>
      <p:sp>
        <p:nvSpPr>
          <p:cNvPr id="10" name="Text 8"/>
          <p:cNvSpPr/>
          <p:nvPr/>
        </p:nvSpPr>
        <p:spPr>
          <a:xfrm>
            <a:off x="4503240" y="2151471"/>
            <a:ext cx="3139166" cy="3122113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 flipH="1">
            <a:off x="5063256" y="2708446"/>
            <a:ext cx="2019723" cy="2008751"/>
          </a:xfrm>
          <a:prstGeom prst="ellipse">
            <a:avLst/>
          </a:prstGeom>
          <a:gradFill flip="none" rotWithShape="1">
            <a:gsLst>
              <a:gs pos="0">
                <a:srgbClr val="9FC35D"/>
              </a:gs>
              <a:gs pos="41000">
                <a:srgbClr val="9FC35D"/>
              </a:gs>
              <a:gs pos="100000">
                <a:srgbClr val="C5DB9E"/>
              </a:gs>
            </a:gsLst>
            <a:lin ang="13500000" scaled="1"/>
          </a:gradFill>
          <a:ln/>
        </p:spPr>
      </p:sp>
      <p:sp>
        <p:nvSpPr>
          <p:cNvPr id="12" name="Text 10"/>
          <p:cNvSpPr/>
          <p:nvPr/>
        </p:nvSpPr>
        <p:spPr>
          <a:xfrm>
            <a:off x="5063256" y="2708446"/>
            <a:ext cx="2019723" cy="2008751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579755" y="2103120"/>
            <a:ext cx="3374390" cy="70675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9FC35D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Kundalik dam olish va bayramlarni nishonlash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560705" y="2835275"/>
            <a:ext cx="3528695" cy="265112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Kundalik dam olish va bayramlarni nishonlash tartibi uyda tashkil etish oila an’analarini shakllantirish uchun muhimdir. Bu, oila uchun qulay va sog‘liqli muhitni yaratadi.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8190865" y="2103120"/>
            <a:ext cx="3647440" cy="70675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9FC35D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Bolalarga meʼmoriy tartibni o‘rgatish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8191500" y="2835275"/>
            <a:ext cx="3789045" cy="233108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Bolalarga me’moriy tartibni o‘rgatish oila an’analarini shakllantirish uchun muhimdir. Bu, oila uchun qulay va sog‘liqli muhitni yaratadi va kelajakda muvaffaqiyatni ta’minlaydi.</a:t>
            </a:r>
            <a:endParaRPr lang="en-US" sz="1600" dirty="0"/>
          </a:p>
        </p:txBody>
      </p:sp>
      <p:pic>
        <p:nvPicPr>
          <p:cNvPr id="17" name="Image 0" descr="https://kimi-img.moonshot.cn/pub/slides/slides_tmpl/image/25-08-27-20:03:50-d2nf89h8bjvh7rlj09k0.sv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18785" y="3159125"/>
            <a:ext cx="1107440" cy="110744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57580" y="603885"/>
            <a:ext cx="9799955" cy="58356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9FC35D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Xavfsizlik va sog‘liqni saqlash</a:t>
            </a:r>
            <a:endParaRPr lang="en-US" sz="1600" dirty="0"/>
          </a:p>
        </p:txBody>
      </p:sp>
      <p:sp>
        <p:nvSpPr>
          <p:cNvPr id="3" name="Shape 1"/>
          <p:cNvSpPr/>
          <p:nvPr/>
        </p:nvSpPr>
        <p:spPr>
          <a:xfrm>
            <a:off x="398145" y="1403985"/>
            <a:ext cx="4469765" cy="795655"/>
          </a:xfrm>
          <a:custGeom>
            <a:avLst/>
            <a:gdLst/>
            <a:ahLst/>
            <a:cxnLst/>
            <a:rect l="l" t="t" r="r" b="b"/>
            <a:pathLst>
              <a:path w="4469765" h="795655">
                <a:moveTo>
                  <a:pt x="0" y="154970"/>
                </a:moveTo>
                <a:lnTo>
                  <a:pt x="0" y="150665"/>
                </a:lnTo>
                <a:cubicBezTo>
                  <a:pt x="-3111" y="66006"/>
                  <a:pt x="120300" y="-2152"/>
                  <a:pt x="218821" y="0"/>
                </a:cubicBezTo>
                <a:lnTo>
                  <a:pt x="224007" y="0"/>
                </a:lnTo>
                <a:lnTo>
                  <a:pt x="4070494" y="0"/>
                </a:lnTo>
                <a:lnTo>
                  <a:pt x="4469765" y="563918"/>
                </a:lnTo>
                <a:lnTo>
                  <a:pt x="373345" y="563918"/>
                </a:lnTo>
                <a:lnTo>
                  <a:pt x="364011" y="563918"/>
                </a:lnTo>
                <a:lnTo>
                  <a:pt x="354677" y="563200"/>
                </a:lnTo>
                <a:cubicBezTo>
                  <a:pt x="161783" y="561048"/>
                  <a:pt x="3111" y="703104"/>
                  <a:pt x="2074" y="795655"/>
                </a:cubicBezTo>
                <a:cubicBezTo>
                  <a:pt x="2074" y="796372"/>
                  <a:pt x="0" y="778436"/>
                  <a:pt x="0" y="776284"/>
                </a:cubicBezTo>
                <a:lnTo>
                  <a:pt x="0" y="775566"/>
                </a:lnTo>
                <a:lnTo>
                  <a:pt x="0" y="775566"/>
                </a:lnTo>
                <a:lnTo>
                  <a:pt x="0" y="775566"/>
                </a:lnTo>
                <a:lnTo>
                  <a:pt x="0" y="775566"/>
                </a:lnTo>
                <a:lnTo>
                  <a:pt x="0" y="154970"/>
                </a:lnTo>
                <a:close/>
              </a:path>
            </a:pathLst>
          </a:custGeom>
          <a:solidFill>
            <a:srgbClr val="A1C25E"/>
          </a:solidFill>
          <a:ln/>
        </p:spPr>
      </p:sp>
      <p:sp>
        <p:nvSpPr>
          <p:cNvPr id="4" name="Text 2"/>
          <p:cNvSpPr/>
          <p:nvPr/>
        </p:nvSpPr>
        <p:spPr>
          <a:xfrm>
            <a:off x="398145" y="1403985"/>
            <a:ext cx="4469765" cy="79565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398145" y="1967865"/>
            <a:ext cx="5443220" cy="1763395"/>
          </a:xfrm>
          <a:prstGeom prst="roundRect">
            <a:avLst>
              <a:gd name="adj" fmla="val 12393"/>
            </a:avLst>
          </a:prstGeom>
          <a:solidFill>
            <a:srgbClr val="FFFFFF"/>
          </a:solidFill>
          <a:ln w="19050">
            <a:gradFill flip="none" rotWithShape="1">
              <a:gsLst>
                <a:gs pos="0">
                  <a:srgbClr val="DFE078"/>
                </a:gs>
                <a:gs pos="84000">
                  <a:srgbClr val="BCBE2B"/>
                </a:gs>
                <a:gs pos="100000">
                  <a:srgbClr val="BCBE2B"/>
                </a:gs>
              </a:gsLst>
              <a:lin ang="16200000" scaled="1"/>
            </a:gra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398145" y="1967865"/>
            <a:ext cx="5443220" cy="176339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686435" y="1537335"/>
            <a:ext cx="3667125" cy="33718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Yong‘in signalizatsiya va gaz sezuvchilar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474980" y="2040890"/>
            <a:ext cx="5261610" cy="112458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Yong‘in signalizatsiya va gaz sezuvchilar xavfsizlik va sog‘liqni saqlash uchun muhimdir. Bu, oila uchun qulay va sog‘liqli muhitni yaratadi va kelajakda muvaffaqiyatni ta’minlaydi.</a:t>
            </a: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6084570" y="1403985"/>
            <a:ext cx="4470400" cy="795655"/>
          </a:xfrm>
          <a:custGeom>
            <a:avLst/>
            <a:gdLst/>
            <a:ahLst/>
            <a:cxnLst/>
            <a:rect l="l" t="t" r="r" b="b"/>
            <a:pathLst>
              <a:path w="4470400" h="795655">
                <a:moveTo>
                  <a:pt x="0" y="154970"/>
                </a:moveTo>
                <a:lnTo>
                  <a:pt x="0" y="150665"/>
                </a:lnTo>
                <a:cubicBezTo>
                  <a:pt x="-3112" y="66006"/>
                  <a:pt x="120317" y="-2152"/>
                  <a:pt x="218853" y="0"/>
                </a:cubicBezTo>
                <a:lnTo>
                  <a:pt x="224039" y="0"/>
                </a:lnTo>
                <a:lnTo>
                  <a:pt x="4071072" y="0"/>
                </a:lnTo>
                <a:lnTo>
                  <a:pt x="4470400" y="563918"/>
                </a:lnTo>
                <a:lnTo>
                  <a:pt x="373398" y="563918"/>
                </a:lnTo>
                <a:lnTo>
                  <a:pt x="364063" y="563918"/>
                </a:lnTo>
                <a:lnTo>
                  <a:pt x="354728" y="563200"/>
                </a:lnTo>
                <a:cubicBezTo>
                  <a:pt x="161806" y="561048"/>
                  <a:pt x="3112" y="703104"/>
                  <a:pt x="2074" y="795655"/>
                </a:cubicBezTo>
                <a:cubicBezTo>
                  <a:pt x="2074" y="796372"/>
                  <a:pt x="0" y="778436"/>
                  <a:pt x="0" y="776284"/>
                </a:cubicBezTo>
                <a:lnTo>
                  <a:pt x="0" y="775566"/>
                </a:lnTo>
                <a:lnTo>
                  <a:pt x="0" y="775566"/>
                </a:lnTo>
                <a:lnTo>
                  <a:pt x="0" y="775566"/>
                </a:lnTo>
                <a:lnTo>
                  <a:pt x="0" y="775566"/>
                </a:lnTo>
                <a:lnTo>
                  <a:pt x="0" y="154970"/>
                </a:lnTo>
                <a:close/>
              </a:path>
            </a:pathLst>
          </a:custGeom>
          <a:solidFill>
            <a:srgbClr val="A1C25E"/>
          </a:solidFill>
          <a:ln/>
        </p:spPr>
      </p:sp>
      <p:sp>
        <p:nvSpPr>
          <p:cNvPr id="10" name="Text 8"/>
          <p:cNvSpPr/>
          <p:nvPr/>
        </p:nvSpPr>
        <p:spPr>
          <a:xfrm>
            <a:off x="6084570" y="1403985"/>
            <a:ext cx="4470400" cy="79565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6084570" y="1967865"/>
            <a:ext cx="5443220" cy="1763395"/>
          </a:xfrm>
          <a:prstGeom prst="roundRect">
            <a:avLst>
              <a:gd name="adj" fmla="val 12393"/>
            </a:avLst>
          </a:prstGeom>
          <a:solidFill>
            <a:srgbClr val="FFFFFF"/>
          </a:solidFill>
          <a:ln w="19050">
            <a:gradFill flip="none" rotWithShape="1">
              <a:gsLst>
                <a:gs pos="0">
                  <a:srgbClr val="DFE078"/>
                </a:gs>
                <a:gs pos="84000">
                  <a:srgbClr val="BCBE2B"/>
                </a:gs>
                <a:gs pos="100000">
                  <a:srgbClr val="BCBE2B"/>
                </a:gs>
              </a:gsLst>
              <a:lin ang="16200000" scaled="1"/>
            </a:gra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6084570" y="1967865"/>
            <a:ext cx="5443220" cy="176339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6372860" y="1537335"/>
            <a:ext cx="3667760" cy="33718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Zahiralangan dori shkafigi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6161405" y="2040890"/>
            <a:ext cx="5261610" cy="112458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Zahiralangan dori shkafigi xavfsizlik va sog‘liqni saqlash uchun muhimdir. Bu, oila uchun qulay va sog‘liqli muhitni yaratadi va kelajakda muvaffaqiyatni ta’minlaydi.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398145" y="3969385"/>
            <a:ext cx="4469765" cy="795655"/>
          </a:xfrm>
          <a:custGeom>
            <a:avLst/>
            <a:gdLst/>
            <a:ahLst/>
            <a:cxnLst/>
            <a:rect l="l" t="t" r="r" b="b"/>
            <a:pathLst>
              <a:path w="4469765" h="795655">
                <a:moveTo>
                  <a:pt x="0" y="154970"/>
                </a:moveTo>
                <a:lnTo>
                  <a:pt x="0" y="150665"/>
                </a:lnTo>
                <a:cubicBezTo>
                  <a:pt x="-3111" y="66006"/>
                  <a:pt x="120300" y="-2152"/>
                  <a:pt x="218821" y="0"/>
                </a:cubicBezTo>
                <a:lnTo>
                  <a:pt x="224007" y="0"/>
                </a:lnTo>
                <a:lnTo>
                  <a:pt x="4070494" y="0"/>
                </a:lnTo>
                <a:lnTo>
                  <a:pt x="4469765" y="563918"/>
                </a:lnTo>
                <a:lnTo>
                  <a:pt x="373345" y="563918"/>
                </a:lnTo>
                <a:lnTo>
                  <a:pt x="364011" y="563918"/>
                </a:lnTo>
                <a:lnTo>
                  <a:pt x="354677" y="563200"/>
                </a:lnTo>
                <a:cubicBezTo>
                  <a:pt x="161783" y="561048"/>
                  <a:pt x="3111" y="703104"/>
                  <a:pt x="2074" y="795655"/>
                </a:cubicBezTo>
                <a:cubicBezTo>
                  <a:pt x="2074" y="796372"/>
                  <a:pt x="0" y="778436"/>
                  <a:pt x="0" y="776284"/>
                </a:cubicBezTo>
                <a:lnTo>
                  <a:pt x="0" y="775566"/>
                </a:lnTo>
                <a:lnTo>
                  <a:pt x="0" y="775566"/>
                </a:lnTo>
                <a:lnTo>
                  <a:pt x="0" y="775566"/>
                </a:lnTo>
                <a:lnTo>
                  <a:pt x="0" y="775566"/>
                </a:lnTo>
                <a:lnTo>
                  <a:pt x="0" y="154970"/>
                </a:lnTo>
                <a:close/>
              </a:path>
            </a:pathLst>
          </a:custGeom>
          <a:solidFill>
            <a:srgbClr val="A1C25E"/>
          </a:solidFill>
          <a:ln/>
        </p:spPr>
      </p:sp>
      <p:sp>
        <p:nvSpPr>
          <p:cNvPr id="16" name="Text 14"/>
          <p:cNvSpPr/>
          <p:nvPr/>
        </p:nvSpPr>
        <p:spPr>
          <a:xfrm>
            <a:off x="398145" y="3969385"/>
            <a:ext cx="4469765" cy="79565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398145" y="4533265"/>
            <a:ext cx="5443220" cy="1763395"/>
          </a:xfrm>
          <a:prstGeom prst="roundRect">
            <a:avLst>
              <a:gd name="adj" fmla="val 12393"/>
            </a:avLst>
          </a:prstGeom>
          <a:solidFill>
            <a:srgbClr val="FFFFFF"/>
          </a:solidFill>
          <a:ln w="19050">
            <a:gradFill flip="none" rotWithShape="1">
              <a:gsLst>
                <a:gs pos="0">
                  <a:srgbClr val="DFE078"/>
                </a:gs>
                <a:gs pos="84000">
                  <a:srgbClr val="BCBE2B"/>
                </a:gs>
                <a:gs pos="100000">
                  <a:srgbClr val="BCBE2B"/>
                </a:gs>
              </a:gsLst>
              <a:lin ang="16200000" scaled="1"/>
            </a:gra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398145" y="4533265"/>
            <a:ext cx="5443220" cy="176339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686435" y="4102735"/>
            <a:ext cx="3667125" cy="33718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Bolalar uchun xavfsizlik chegaralari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474980" y="4606290"/>
            <a:ext cx="5260975" cy="112458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Bolalar uchun xavfsizlik chegaralari xavfsizlik va sog‘liqni saqlash uchun muhimdir. Bu, oila uchun qulay va sog‘liqli muhitni yaratadi va kelajakda muvaffaqiyatni ta’minlaydi.</a:t>
            </a:r>
            <a:endParaRPr lang="en-US" sz="1600" dirty="0"/>
          </a:p>
        </p:txBody>
      </p:sp>
      <p:sp>
        <p:nvSpPr>
          <p:cNvPr id="21" name="Shape 19"/>
          <p:cNvSpPr/>
          <p:nvPr/>
        </p:nvSpPr>
        <p:spPr>
          <a:xfrm>
            <a:off x="6084570" y="3969385"/>
            <a:ext cx="4470400" cy="795655"/>
          </a:xfrm>
          <a:custGeom>
            <a:avLst/>
            <a:gdLst/>
            <a:ahLst/>
            <a:cxnLst/>
            <a:rect l="l" t="t" r="r" b="b"/>
            <a:pathLst>
              <a:path w="4470400" h="795655">
                <a:moveTo>
                  <a:pt x="0" y="154970"/>
                </a:moveTo>
                <a:lnTo>
                  <a:pt x="0" y="150665"/>
                </a:lnTo>
                <a:cubicBezTo>
                  <a:pt x="-3112" y="66006"/>
                  <a:pt x="120317" y="-2152"/>
                  <a:pt x="218853" y="0"/>
                </a:cubicBezTo>
                <a:lnTo>
                  <a:pt x="224039" y="0"/>
                </a:lnTo>
                <a:lnTo>
                  <a:pt x="4071072" y="0"/>
                </a:lnTo>
                <a:lnTo>
                  <a:pt x="4470400" y="563918"/>
                </a:lnTo>
                <a:lnTo>
                  <a:pt x="373398" y="563918"/>
                </a:lnTo>
                <a:lnTo>
                  <a:pt x="364063" y="563918"/>
                </a:lnTo>
                <a:lnTo>
                  <a:pt x="354728" y="563200"/>
                </a:lnTo>
                <a:cubicBezTo>
                  <a:pt x="161806" y="561048"/>
                  <a:pt x="3112" y="703104"/>
                  <a:pt x="2074" y="795655"/>
                </a:cubicBezTo>
                <a:cubicBezTo>
                  <a:pt x="2074" y="796372"/>
                  <a:pt x="0" y="778436"/>
                  <a:pt x="0" y="776284"/>
                </a:cubicBezTo>
                <a:lnTo>
                  <a:pt x="0" y="775566"/>
                </a:lnTo>
                <a:lnTo>
                  <a:pt x="0" y="775566"/>
                </a:lnTo>
                <a:lnTo>
                  <a:pt x="0" y="775566"/>
                </a:lnTo>
                <a:lnTo>
                  <a:pt x="0" y="775566"/>
                </a:lnTo>
                <a:lnTo>
                  <a:pt x="0" y="154970"/>
                </a:lnTo>
                <a:close/>
              </a:path>
            </a:pathLst>
          </a:custGeom>
          <a:solidFill>
            <a:srgbClr val="A1C25E"/>
          </a:solidFill>
          <a:ln/>
        </p:spPr>
      </p:sp>
      <p:sp>
        <p:nvSpPr>
          <p:cNvPr id="22" name="Text 20"/>
          <p:cNvSpPr/>
          <p:nvPr/>
        </p:nvSpPr>
        <p:spPr>
          <a:xfrm>
            <a:off x="6084570" y="3969385"/>
            <a:ext cx="4470400" cy="79565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23" name="Shape 21"/>
          <p:cNvSpPr/>
          <p:nvPr/>
        </p:nvSpPr>
        <p:spPr>
          <a:xfrm>
            <a:off x="6084570" y="4533265"/>
            <a:ext cx="5443220" cy="1763395"/>
          </a:xfrm>
          <a:prstGeom prst="roundRect">
            <a:avLst>
              <a:gd name="adj" fmla="val 12393"/>
            </a:avLst>
          </a:prstGeom>
          <a:solidFill>
            <a:srgbClr val="FFFFFF"/>
          </a:solidFill>
          <a:ln w="19050">
            <a:gradFill flip="none" rotWithShape="1">
              <a:gsLst>
                <a:gs pos="0">
                  <a:srgbClr val="DFE078"/>
                </a:gs>
                <a:gs pos="84000">
                  <a:srgbClr val="BCBE2B"/>
                </a:gs>
                <a:gs pos="100000">
                  <a:srgbClr val="BCBE2B"/>
                </a:gs>
              </a:gsLst>
              <a:lin ang="16200000" scaled="1"/>
            </a:gradFill>
            <a:prstDash val="solid"/>
          </a:ln>
        </p:spPr>
      </p:sp>
      <p:sp>
        <p:nvSpPr>
          <p:cNvPr id="24" name="Text 22"/>
          <p:cNvSpPr/>
          <p:nvPr/>
        </p:nvSpPr>
        <p:spPr>
          <a:xfrm>
            <a:off x="6084570" y="4533265"/>
            <a:ext cx="5443220" cy="176339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25" name="Text 23"/>
          <p:cNvSpPr/>
          <p:nvPr/>
        </p:nvSpPr>
        <p:spPr>
          <a:xfrm>
            <a:off x="6372860" y="4102735"/>
            <a:ext cx="3667760" cy="33718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Toza havo filtratsiyasi</a:t>
            </a:r>
            <a:endParaRPr lang="en-US" sz="1600" dirty="0"/>
          </a:p>
        </p:txBody>
      </p:sp>
      <p:sp>
        <p:nvSpPr>
          <p:cNvPr id="26" name="Text 24"/>
          <p:cNvSpPr/>
          <p:nvPr/>
        </p:nvSpPr>
        <p:spPr>
          <a:xfrm>
            <a:off x="6161405" y="4606290"/>
            <a:ext cx="5260975" cy="112458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Toza havo filtratsiyasi xavfsizlik va sog‘liqni saqlash uchun muhimdir. Bu, oila uchun qulay va sog‘liqli muhitni yaratadi va kelajakda muvaffaqiyatni ta’minlaydi.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8-27-20:03:52-d2nf8a18bjvh7rlj09n0.png"/>
          <p:cNvPicPr>
            <a:picLocks noChangeAspect="1"/>
          </p:cNvPicPr>
          <p:nvPr/>
        </p:nvPicPr>
        <p:blipFill>
          <a:blip r:embed="rId3"/>
          <a:srcRect l="5" r="5"/>
          <a:stretch/>
        </p:blipFill>
        <p:spPr>
          <a:xfrm>
            <a:off x="0" y="0"/>
            <a:ext cx="12202795" cy="685101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84163" y="2536825"/>
            <a:ext cx="2642870" cy="186118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15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05</a:t>
            </a:r>
            <a:endParaRPr lang="en-US" sz="1600" dirty="0"/>
          </a:p>
        </p:txBody>
      </p:sp>
      <p:sp>
        <p:nvSpPr>
          <p:cNvPr id="4" name="Text 1"/>
          <p:cNvSpPr/>
          <p:nvPr/>
        </p:nvSpPr>
        <p:spPr>
          <a:xfrm>
            <a:off x="3789998" y="3014345"/>
            <a:ext cx="8116570" cy="7683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44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Kelajakka qarash</a:t>
            </a:r>
            <a:endParaRPr lang="en-US" sz="1600" dirty="0"/>
          </a:p>
        </p:txBody>
      </p:sp>
      <p:sp>
        <p:nvSpPr>
          <p:cNvPr id="5" name="Shape 2"/>
          <p:cNvSpPr/>
          <p:nvPr/>
        </p:nvSpPr>
        <p:spPr>
          <a:xfrm>
            <a:off x="3322638" y="2781300"/>
            <a:ext cx="71755" cy="1372235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/>
        </p:spPr>
      </p:sp>
      <p:sp>
        <p:nvSpPr>
          <p:cNvPr id="6" name="Text 3"/>
          <p:cNvSpPr/>
          <p:nvPr/>
        </p:nvSpPr>
        <p:spPr>
          <a:xfrm>
            <a:off x="3322638" y="2781300"/>
            <a:ext cx="71755" cy="137223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 flipV="1">
            <a:off x="1799590" y="0"/>
            <a:ext cx="8578850" cy="3581400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9FC35D"/>
              </a:gs>
              <a:gs pos="41000">
                <a:srgbClr val="9FC35D"/>
              </a:gs>
              <a:gs pos="100000">
                <a:srgbClr val="C5DB9E"/>
              </a:gs>
            </a:gsLst>
            <a:lin ang="13500000" scaled="1"/>
          </a:gradFill>
          <a:ln/>
        </p:spPr>
      </p:sp>
      <p:sp>
        <p:nvSpPr>
          <p:cNvPr id="3" name="Text 1"/>
          <p:cNvSpPr/>
          <p:nvPr/>
        </p:nvSpPr>
        <p:spPr>
          <a:xfrm>
            <a:off x="1799590" y="0"/>
            <a:ext cx="8578850" cy="35814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-13970" y="5420360"/>
            <a:ext cx="12206605" cy="1463040"/>
          </a:xfrm>
          <a:prstGeom prst="round2SameRect">
            <a:avLst/>
          </a:prstGeom>
          <a:gradFill flip="none" rotWithShape="1">
            <a:gsLst>
              <a:gs pos="0">
                <a:srgbClr val="9FC35D"/>
              </a:gs>
              <a:gs pos="41000">
                <a:srgbClr val="9FC35D"/>
              </a:gs>
              <a:gs pos="100000">
                <a:srgbClr val="C5DB9E"/>
              </a:gs>
            </a:gsLst>
            <a:lin ang="13500000" scaled="1"/>
          </a:gradFill>
          <a:ln/>
        </p:spPr>
      </p:sp>
      <p:sp>
        <p:nvSpPr>
          <p:cNvPr id="5" name="Text 3"/>
          <p:cNvSpPr/>
          <p:nvPr/>
        </p:nvSpPr>
        <p:spPr>
          <a:xfrm>
            <a:off x="-13970" y="5420360"/>
            <a:ext cx="12206605" cy="146304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2335530" y="715645"/>
            <a:ext cx="7560945" cy="70675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Uyning qiymatini oshirish strategiyalari</a:t>
            </a:r>
            <a:endParaRPr lang="en-US" sz="1600" dirty="0"/>
          </a:p>
        </p:txBody>
      </p:sp>
      <p:sp>
        <p:nvSpPr>
          <p:cNvPr id="7" name="Shape 5"/>
          <p:cNvSpPr/>
          <p:nvPr/>
        </p:nvSpPr>
        <p:spPr>
          <a:xfrm>
            <a:off x="2095500" y="2067560"/>
            <a:ext cx="7947660" cy="3733800"/>
          </a:xfrm>
          <a:prstGeom prst="roundRect">
            <a:avLst>
              <a:gd name="adj" fmla="val 6531"/>
            </a:avLst>
          </a:prstGeom>
          <a:solidFill>
            <a:srgbClr val="FFFFFF">
              <a:alpha val="94118"/>
            </a:srgbClr>
          </a:solidFill>
          <a:ln w="19050">
            <a:gradFill flip="none" rotWithShape="1">
              <a:gsLst>
                <a:gs pos="0">
                  <a:srgbClr val="BCBE2B"/>
                </a:gs>
                <a:gs pos="100000">
                  <a:srgbClr val="9FC35D"/>
                </a:gs>
              </a:gsLst>
              <a:lin ang="2700000" scaled="1"/>
            </a:gra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2095500" y="2067560"/>
            <a:ext cx="7947660" cy="37338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2386965" y="2388235"/>
            <a:ext cx="7223125" cy="52197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Asta-sekin obodonlashtirish rejasini tuzish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2386965" y="3044825"/>
            <a:ext cx="7348220" cy="169164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Asta-sekin obodonlashtirish rejasini tuzish uyning qiymatini oshirish uchun muhimdir. Bu, kelajakda muvaffaqiyatni ta’minlaydi va uyning sifatini yaxshilaydi.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8-27-20:03:55-d2nf8ap8bjvh7rlj09ng.png"/>
          <p:cNvPicPr>
            <a:picLocks noChangeAspect="1"/>
          </p:cNvPicPr>
          <p:nvPr/>
        </p:nvPicPr>
        <p:blipFill>
          <a:blip r:embed="rId3"/>
          <a:srcRect l="5" r="5"/>
          <a:stretch/>
        </p:blipFill>
        <p:spPr>
          <a:xfrm>
            <a:off x="0" y="-11430"/>
            <a:ext cx="12202795" cy="686816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670175" y="2115820"/>
            <a:ext cx="6761480" cy="141478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THANK YOU</a:t>
            </a: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3697605" y="4645660"/>
            <a:ext cx="2078990" cy="47879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6415405" y="4645660"/>
            <a:ext cx="2078990" cy="47879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8-27-20:03:50-d2nf89h8bjvh7rlj09j0.png"/>
          <p:cNvPicPr>
            <a:picLocks noChangeAspect="1"/>
          </p:cNvPicPr>
          <p:nvPr/>
        </p:nvPicPr>
        <p:blipFill>
          <a:blip r:embed="rId3"/>
          <a:srcRect l="23" r="23"/>
          <a:stretch/>
        </p:blipFill>
        <p:spPr>
          <a:xfrm>
            <a:off x="0" y="-12065"/>
            <a:ext cx="12204700" cy="6870065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 flipH="1">
            <a:off x="1694180" y="2616835"/>
            <a:ext cx="12700" cy="467995"/>
          </a:xfrm>
          <a:prstGeom prst="line">
            <a:avLst/>
          </a:prstGeom>
          <a:noFill/>
          <a:ln w="19050">
            <a:solidFill>
              <a:srgbClr val="9FC35D"/>
            </a:solidFill>
            <a:prstDash val="solid"/>
            <a:headEnd type="none"/>
            <a:tailEnd type="none"/>
          </a:ln>
        </p:spPr>
      </p:sp>
      <p:sp>
        <p:nvSpPr>
          <p:cNvPr id="4" name="Text 1"/>
          <p:cNvSpPr/>
          <p:nvPr/>
        </p:nvSpPr>
        <p:spPr>
          <a:xfrm>
            <a:off x="695960" y="2559685"/>
            <a:ext cx="885825" cy="58356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9FC35D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01</a:t>
            </a: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1762760" y="2621280"/>
            <a:ext cx="5547360" cy="46037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0404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Uyni tanlash</a:t>
            </a:r>
            <a:endParaRPr lang="en-US" sz="1600" dirty="0"/>
          </a:p>
        </p:txBody>
      </p:sp>
      <p:sp>
        <p:nvSpPr>
          <p:cNvPr id="6" name="Shape 3"/>
          <p:cNvSpPr/>
          <p:nvPr/>
        </p:nvSpPr>
        <p:spPr>
          <a:xfrm flipH="1">
            <a:off x="1694180" y="3577590"/>
            <a:ext cx="12700" cy="467995"/>
          </a:xfrm>
          <a:prstGeom prst="line">
            <a:avLst/>
          </a:prstGeom>
          <a:noFill/>
          <a:ln w="19050">
            <a:solidFill>
              <a:srgbClr val="9FC35D"/>
            </a:solidFill>
            <a:prstDash val="solid"/>
            <a:headEnd type="none"/>
            <a:tailEnd type="none"/>
          </a:ln>
        </p:spPr>
      </p:sp>
      <p:sp>
        <p:nvSpPr>
          <p:cNvPr id="7" name="Text 4"/>
          <p:cNvSpPr/>
          <p:nvPr/>
        </p:nvSpPr>
        <p:spPr>
          <a:xfrm>
            <a:off x="797560" y="3520440"/>
            <a:ext cx="835025" cy="58356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9FC35D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02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1762760" y="3582035"/>
            <a:ext cx="5598160" cy="46037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0404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Rejalashtirish</a:t>
            </a:r>
            <a:endParaRPr lang="en-US" sz="1600" dirty="0"/>
          </a:p>
        </p:txBody>
      </p:sp>
      <p:sp>
        <p:nvSpPr>
          <p:cNvPr id="9" name="Shape 6"/>
          <p:cNvSpPr/>
          <p:nvPr/>
        </p:nvSpPr>
        <p:spPr>
          <a:xfrm flipH="1">
            <a:off x="1694180" y="4538345"/>
            <a:ext cx="12700" cy="467995"/>
          </a:xfrm>
          <a:prstGeom prst="line">
            <a:avLst/>
          </a:prstGeom>
          <a:noFill/>
          <a:ln w="19050">
            <a:solidFill>
              <a:srgbClr val="9FC35D"/>
            </a:solidFill>
            <a:prstDash val="solid"/>
            <a:headEnd type="none"/>
            <a:tailEnd type="none"/>
          </a:ln>
        </p:spPr>
      </p:sp>
      <p:sp>
        <p:nvSpPr>
          <p:cNvPr id="10" name="Text 7"/>
          <p:cNvSpPr/>
          <p:nvPr/>
        </p:nvSpPr>
        <p:spPr>
          <a:xfrm>
            <a:off x="784225" y="4481195"/>
            <a:ext cx="855980" cy="58356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9FC35D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03</a:t>
            </a:r>
            <a:endParaRPr lang="en-US" sz="1600" dirty="0"/>
          </a:p>
        </p:txBody>
      </p:sp>
      <p:sp>
        <p:nvSpPr>
          <p:cNvPr id="11" name="Text 8"/>
          <p:cNvSpPr/>
          <p:nvPr/>
        </p:nvSpPr>
        <p:spPr>
          <a:xfrm>
            <a:off x="1762760" y="4542790"/>
            <a:ext cx="5547360" cy="46037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0404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Barpo etish</a:t>
            </a:r>
            <a:endParaRPr lang="en-US" sz="1600" dirty="0"/>
          </a:p>
        </p:txBody>
      </p:sp>
      <p:sp>
        <p:nvSpPr>
          <p:cNvPr id="12" name="Shape 9"/>
          <p:cNvSpPr/>
          <p:nvPr/>
        </p:nvSpPr>
        <p:spPr>
          <a:xfrm flipH="1">
            <a:off x="7422515" y="2616835"/>
            <a:ext cx="12700" cy="467995"/>
          </a:xfrm>
          <a:prstGeom prst="line">
            <a:avLst/>
          </a:prstGeom>
          <a:noFill/>
          <a:ln w="19050">
            <a:solidFill>
              <a:srgbClr val="9FC35D"/>
            </a:solidFill>
            <a:prstDash val="solid"/>
            <a:headEnd type="none"/>
            <a:tailEnd type="none"/>
          </a:ln>
        </p:spPr>
      </p:sp>
      <p:sp>
        <p:nvSpPr>
          <p:cNvPr id="13" name="Text 10"/>
          <p:cNvSpPr/>
          <p:nvPr/>
        </p:nvSpPr>
        <p:spPr>
          <a:xfrm>
            <a:off x="6424295" y="2559685"/>
            <a:ext cx="885190" cy="58356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9FC35D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04</a:t>
            </a:r>
            <a:endParaRPr lang="en-US" sz="1600" dirty="0"/>
          </a:p>
        </p:txBody>
      </p:sp>
      <p:sp>
        <p:nvSpPr>
          <p:cNvPr id="14" name="Text 11"/>
          <p:cNvSpPr/>
          <p:nvPr/>
        </p:nvSpPr>
        <p:spPr>
          <a:xfrm>
            <a:off x="7491095" y="2621280"/>
            <a:ext cx="5598160" cy="46037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0404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Yashash madaniyati</a:t>
            </a:r>
            <a:endParaRPr lang="en-US" sz="1600" dirty="0"/>
          </a:p>
        </p:txBody>
      </p:sp>
      <p:sp>
        <p:nvSpPr>
          <p:cNvPr id="15" name="Shape 12"/>
          <p:cNvSpPr/>
          <p:nvPr/>
        </p:nvSpPr>
        <p:spPr>
          <a:xfrm flipH="1">
            <a:off x="7422515" y="3577590"/>
            <a:ext cx="12700" cy="467995"/>
          </a:xfrm>
          <a:prstGeom prst="line">
            <a:avLst/>
          </a:prstGeom>
          <a:noFill/>
          <a:ln w="19050">
            <a:solidFill>
              <a:srgbClr val="9FC35D"/>
            </a:solidFill>
            <a:prstDash val="solid"/>
            <a:headEnd type="none"/>
            <a:tailEnd type="none"/>
          </a:ln>
        </p:spPr>
      </p:sp>
      <p:sp>
        <p:nvSpPr>
          <p:cNvPr id="16" name="Text 13"/>
          <p:cNvSpPr/>
          <p:nvPr/>
        </p:nvSpPr>
        <p:spPr>
          <a:xfrm>
            <a:off x="6501130" y="3498850"/>
            <a:ext cx="788670" cy="58356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9FC35D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05</a:t>
            </a:r>
            <a:endParaRPr lang="en-US" sz="1600" dirty="0"/>
          </a:p>
        </p:txBody>
      </p:sp>
      <p:sp>
        <p:nvSpPr>
          <p:cNvPr id="17" name="Text 14"/>
          <p:cNvSpPr/>
          <p:nvPr/>
        </p:nvSpPr>
        <p:spPr>
          <a:xfrm>
            <a:off x="7491095" y="3582035"/>
            <a:ext cx="5547360" cy="46037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0404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Kelajakka qarash</a:t>
            </a:r>
            <a:endParaRPr lang="en-US" sz="1600" dirty="0"/>
          </a:p>
        </p:txBody>
      </p:sp>
      <p:sp>
        <p:nvSpPr>
          <p:cNvPr id="18" name="Text 15"/>
          <p:cNvSpPr/>
          <p:nvPr/>
        </p:nvSpPr>
        <p:spPr>
          <a:xfrm>
            <a:off x="3781425" y="1304925"/>
            <a:ext cx="4629150" cy="6896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CONTENTS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8-27-20:03:52-d2nf8a18bjvh7rlj09n0.png"/>
          <p:cNvPicPr>
            <a:picLocks noChangeAspect="1"/>
          </p:cNvPicPr>
          <p:nvPr/>
        </p:nvPicPr>
        <p:blipFill>
          <a:blip r:embed="rId3"/>
          <a:srcRect l="5" r="5"/>
          <a:stretch/>
        </p:blipFill>
        <p:spPr>
          <a:xfrm>
            <a:off x="0" y="0"/>
            <a:ext cx="12202795" cy="685101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84163" y="2536825"/>
            <a:ext cx="2642870" cy="186118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15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01</a:t>
            </a:r>
            <a:endParaRPr lang="en-US" sz="1600" dirty="0"/>
          </a:p>
        </p:txBody>
      </p:sp>
      <p:sp>
        <p:nvSpPr>
          <p:cNvPr id="4" name="Text 1"/>
          <p:cNvSpPr/>
          <p:nvPr/>
        </p:nvSpPr>
        <p:spPr>
          <a:xfrm>
            <a:off x="3789998" y="3014345"/>
            <a:ext cx="8116570" cy="7683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44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Uyni tanlash</a:t>
            </a:r>
            <a:endParaRPr lang="en-US" sz="1600" dirty="0"/>
          </a:p>
        </p:txBody>
      </p:sp>
      <p:sp>
        <p:nvSpPr>
          <p:cNvPr id="5" name="Shape 2"/>
          <p:cNvSpPr/>
          <p:nvPr/>
        </p:nvSpPr>
        <p:spPr>
          <a:xfrm>
            <a:off x="3322638" y="2781300"/>
            <a:ext cx="71755" cy="1372235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/>
        </p:spPr>
      </p:sp>
      <p:sp>
        <p:nvSpPr>
          <p:cNvPr id="6" name="Text 3"/>
          <p:cNvSpPr/>
          <p:nvPr/>
        </p:nvSpPr>
        <p:spPr>
          <a:xfrm>
            <a:off x="3322638" y="2781300"/>
            <a:ext cx="71755" cy="137223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8-27-20:03:50-d2nf89h8bjvh7rlj09l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4025" y="1797050"/>
            <a:ext cx="3651250" cy="3474720"/>
          </a:xfrm>
          <a:prstGeom prst="rect">
            <a:avLst/>
          </a:prstGeom>
        </p:spPr>
      </p:pic>
      <p:pic>
        <p:nvPicPr>
          <p:cNvPr id="3" name="Image 1" descr="https://kimi-img.moonshot.cn/pub/slides/slides_tmpl/image/25-08-27-20:03:50-d2nf89h8bjvh7rlj09l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950" y="2166620"/>
            <a:ext cx="3651250" cy="3474720"/>
          </a:xfrm>
          <a:prstGeom prst="rect">
            <a:avLst/>
          </a:prstGeom>
        </p:spPr>
      </p:pic>
      <p:pic>
        <p:nvPicPr>
          <p:cNvPr id="4" name="Image 2" descr="https://kimi-img.moonshot.cn/pub/slides/slides_tmpl/image/25-08-27-20:03:50-d2nf89h8bjvh7rlj09l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0690" y="2166620"/>
            <a:ext cx="3651250" cy="3474720"/>
          </a:xfrm>
          <a:prstGeom prst="rect">
            <a:avLst/>
          </a:prstGeom>
        </p:spPr>
      </p:pic>
      <p:sp>
        <p:nvSpPr>
          <p:cNvPr id="5" name="Text 0"/>
          <p:cNvSpPr/>
          <p:nvPr/>
        </p:nvSpPr>
        <p:spPr>
          <a:xfrm>
            <a:off x="957580" y="603885"/>
            <a:ext cx="9799955" cy="58356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9FC35D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Joy tanlashdagi asosiy mezonlar</a:t>
            </a:r>
            <a:endParaRPr lang="en-US" sz="1600" dirty="0"/>
          </a:p>
        </p:txBody>
      </p:sp>
      <p:sp>
        <p:nvSpPr>
          <p:cNvPr id="6" name="Shape 1"/>
          <p:cNvSpPr/>
          <p:nvPr/>
        </p:nvSpPr>
        <p:spPr>
          <a:xfrm>
            <a:off x="457835" y="1775460"/>
            <a:ext cx="3714750" cy="762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9FC35D"/>
              </a:gs>
              <a:gs pos="41000">
                <a:srgbClr val="9FC35D"/>
              </a:gs>
              <a:gs pos="100000">
                <a:srgbClr val="C5DB9E"/>
              </a:gs>
            </a:gsLst>
            <a:lin ang="13500000" scaled="1"/>
          </a:gradFill>
          <a:ln/>
        </p:spPr>
      </p:sp>
      <p:sp>
        <p:nvSpPr>
          <p:cNvPr id="7" name="Text 2"/>
          <p:cNvSpPr/>
          <p:nvPr/>
        </p:nvSpPr>
        <p:spPr>
          <a:xfrm>
            <a:off x="457835" y="1775460"/>
            <a:ext cx="3714750" cy="7620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8" name="Text 3"/>
          <p:cNvSpPr/>
          <p:nvPr/>
        </p:nvSpPr>
        <p:spPr>
          <a:xfrm>
            <a:off x="744905" y="1833880"/>
            <a:ext cx="3140610" cy="64516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Xavfsizlik va transport</a:t>
            </a:r>
            <a:endParaRPr lang="en-US" sz="1600" dirty="0"/>
          </a:p>
        </p:txBody>
      </p:sp>
      <p:sp>
        <p:nvSpPr>
          <p:cNvPr id="9" name="Shape 4"/>
          <p:cNvSpPr/>
          <p:nvPr/>
        </p:nvSpPr>
        <p:spPr>
          <a:xfrm>
            <a:off x="1669415" y="5783580"/>
            <a:ext cx="1292860" cy="121920"/>
          </a:xfrm>
          <a:prstGeom prst="ellipse">
            <a:avLst/>
          </a:prstGeom>
          <a:solidFill>
            <a:srgbClr val="BCBE2B">
              <a:alpha val="65098"/>
            </a:srgbClr>
          </a:solidFill>
          <a:ln/>
        </p:spPr>
      </p:sp>
      <p:sp>
        <p:nvSpPr>
          <p:cNvPr id="10" name="Text 5"/>
          <p:cNvSpPr/>
          <p:nvPr/>
        </p:nvSpPr>
        <p:spPr>
          <a:xfrm>
            <a:off x="1669415" y="5783580"/>
            <a:ext cx="1292860" cy="12192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1" name="Shape 6"/>
          <p:cNvSpPr/>
          <p:nvPr/>
        </p:nvSpPr>
        <p:spPr>
          <a:xfrm>
            <a:off x="4242435" y="1379220"/>
            <a:ext cx="3714750" cy="762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9FC35D"/>
              </a:gs>
              <a:gs pos="41000">
                <a:srgbClr val="9FC35D"/>
              </a:gs>
              <a:gs pos="100000">
                <a:srgbClr val="C5DB9E"/>
              </a:gs>
            </a:gsLst>
            <a:lin ang="13500000" scaled="1"/>
          </a:gradFill>
          <a:ln/>
        </p:spPr>
      </p:sp>
      <p:sp>
        <p:nvSpPr>
          <p:cNvPr id="12" name="Text 7"/>
          <p:cNvSpPr/>
          <p:nvPr/>
        </p:nvSpPr>
        <p:spPr>
          <a:xfrm>
            <a:off x="4242435" y="1379220"/>
            <a:ext cx="3714750" cy="7620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3" name="Text 8"/>
          <p:cNvSpPr/>
          <p:nvPr/>
        </p:nvSpPr>
        <p:spPr>
          <a:xfrm>
            <a:off x="4529505" y="1437640"/>
            <a:ext cx="3140610" cy="64516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Maktab va bogʻcha yaqinligi</a:t>
            </a:r>
            <a:endParaRPr lang="en-US" sz="1600" dirty="0"/>
          </a:p>
        </p:txBody>
      </p:sp>
      <p:sp>
        <p:nvSpPr>
          <p:cNvPr id="14" name="Shape 9"/>
          <p:cNvSpPr/>
          <p:nvPr/>
        </p:nvSpPr>
        <p:spPr>
          <a:xfrm>
            <a:off x="5454015" y="5387340"/>
            <a:ext cx="1292860" cy="121920"/>
          </a:xfrm>
          <a:prstGeom prst="ellipse">
            <a:avLst/>
          </a:prstGeom>
          <a:solidFill>
            <a:srgbClr val="BCBE2B">
              <a:alpha val="65098"/>
            </a:srgbClr>
          </a:solidFill>
          <a:ln/>
        </p:spPr>
      </p:sp>
      <p:sp>
        <p:nvSpPr>
          <p:cNvPr id="15" name="Text 10"/>
          <p:cNvSpPr/>
          <p:nvPr/>
        </p:nvSpPr>
        <p:spPr>
          <a:xfrm>
            <a:off x="5454015" y="5387340"/>
            <a:ext cx="1292860" cy="12192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6" name="Shape 11"/>
          <p:cNvSpPr/>
          <p:nvPr/>
        </p:nvSpPr>
        <p:spPr>
          <a:xfrm>
            <a:off x="8005445" y="1775460"/>
            <a:ext cx="3714750" cy="762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9FC35D"/>
              </a:gs>
              <a:gs pos="41000">
                <a:srgbClr val="9FC35D"/>
              </a:gs>
              <a:gs pos="100000">
                <a:srgbClr val="C5DB9E"/>
              </a:gs>
            </a:gsLst>
            <a:lin ang="13500000" scaled="1"/>
          </a:gradFill>
          <a:ln/>
        </p:spPr>
      </p:sp>
      <p:sp>
        <p:nvSpPr>
          <p:cNvPr id="17" name="Text 12"/>
          <p:cNvSpPr/>
          <p:nvPr/>
        </p:nvSpPr>
        <p:spPr>
          <a:xfrm>
            <a:off x="8005445" y="1775460"/>
            <a:ext cx="3714750" cy="7620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8" name="Text 13"/>
          <p:cNvSpPr/>
          <p:nvPr/>
        </p:nvSpPr>
        <p:spPr>
          <a:xfrm>
            <a:off x="8292515" y="1833880"/>
            <a:ext cx="3140610" cy="64516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Ekologiya va kommunal xizmatlar</a:t>
            </a:r>
            <a:endParaRPr lang="en-US" sz="1600" dirty="0"/>
          </a:p>
        </p:txBody>
      </p:sp>
      <p:sp>
        <p:nvSpPr>
          <p:cNvPr id="19" name="Shape 14"/>
          <p:cNvSpPr/>
          <p:nvPr/>
        </p:nvSpPr>
        <p:spPr>
          <a:xfrm>
            <a:off x="9217025" y="5783580"/>
            <a:ext cx="1292860" cy="121920"/>
          </a:xfrm>
          <a:prstGeom prst="ellipse">
            <a:avLst/>
          </a:prstGeom>
          <a:solidFill>
            <a:srgbClr val="BCBE2B">
              <a:alpha val="65098"/>
            </a:srgbClr>
          </a:solidFill>
          <a:ln/>
        </p:spPr>
      </p:sp>
      <p:sp>
        <p:nvSpPr>
          <p:cNvPr id="20" name="Text 15"/>
          <p:cNvSpPr/>
          <p:nvPr/>
        </p:nvSpPr>
        <p:spPr>
          <a:xfrm>
            <a:off x="9217025" y="5783580"/>
            <a:ext cx="1292860" cy="12192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21" name="Text 16"/>
          <p:cNvSpPr/>
          <p:nvPr/>
        </p:nvSpPr>
        <p:spPr>
          <a:xfrm>
            <a:off x="586740" y="2593340"/>
            <a:ext cx="3457575" cy="206121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Uy joyini tanlashda xavfsizlik va transport osonligi muhimdir. Xavfsiz mahalla va qiziq vaqti transportiga yaqin joylar oila uchun idealdir. Bu, kundalik harakatlar va bolalar uchun oson erishuvni ta’minlaydi.</a:t>
            </a:r>
            <a:endParaRPr lang="en-US" sz="1600" dirty="0"/>
          </a:p>
        </p:txBody>
      </p:sp>
      <p:sp>
        <p:nvSpPr>
          <p:cNvPr id="22" name="Text 17"/>
          <p:cNvSpPr/>
          <p:nvPr/>
        </p:nvSpPr>
        <p:spPr>
          <a:xfrm>
            <a:off x="4371340" y="2197100"/>
            <a:ext cx="3457575" cy="206121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Maktab va bogʻchalar yaqinida joylashgan uy uchun oilalar juda maqul. Bu bolalarning o‘qish va sifatli ta’lim olishiga imkon beradi va oila uchun qulay va qiziqli muhitni yaratadi.</a:t>
            </a:r>
            <a:endParaRPr lang="en-US" sz="1600" dirty="0"/>
          </a:p>
        </p:txBody>
      </p:sp>
      <p:sp>
        <p:nvSpPr>
          <p:cNvPr id="23" name="Text 18"/>
          <p:cNvSpPr/>
          <p:nvPr/>
        </p:nvSpPr>
        <p:spPr>
          <a:xfrm>
            <a:off x="8134350" y="2593340"/>
            <a:ext cx="3457575" cy="206121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Ekologik sifatli va yaxshi kommunal xizmatlar bilan ta’minlangan uy uchun oila farovonligi muhimdir. Bu, sog‘liq va qulaylikni ta’minlaydi va uyning qiymatini oshiradi.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57580" y="603885"/>
            <a:ext cx="9799955" cy="58356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9FC35D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Turar-joy turlari va afzalliklari</a:t>
            </a:r>
            <a:endParaRPr lang="en-US" sz="1600" dirty="0"/>
          </a:p>
        </p:txBody>
      </p:sp>
      <p:sp>
        <p:nvSpPr>
          <p:cNvPr id="3" name="Shape 1"/>
          <p:cNvSpPr/>
          <p:nvPr/>
        </p:nvSpPr>
        <p:spPr>
          <a:xfrm>
            <a:off x="1838960" y="1971040"/>
            <a:ext cx="9264015" cy="3397885"/>
          </a:xfrm>
          <a:prstGeom prst="roundRect">
            <a:avLst>
              <a:gd name="adj" fmla="val 10344"/>
            </a:avLst>
          </a:prstGeom>
          <a:solidFill>
            <a:srgbClr val="FFFFFF"/>
          </a:solidFill>
          <a:ln w="19050">
            <a:gradFill flip="none" rotWithShape="1">
              <a:gsLst>
                <a:gs pos="0">
                  <a:srgbClr val="F4F4D3"/>
                </a:gs>
                <a:gs pos="100000">
                  <a:srgbClr val="BCBE2B"/>
                </a:gs>
              </a:gsLst>
              <a:lin ang="2700000" scaled="1"/>
            </a:gra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1838960" y="1971040"/>
            <a:ext cx="9264015" cy="339788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1000760" y="1432560"/>
            <a:ext cx="4312285" cy="4312285"/>
          </a:xfrm>
          <a:prstGeom prst="ellipse">
            <a:avLst/>
          </a:prstGeom>
          <a:gradFill flip="none" rotWithShape="1">
            <a:gsLst>
              <a:gs pos="0">
                <a:srgbClr val="9FC35D"/>
              </a:gs>
              <a:gs pos="41000">
                <a:srgbClr val="9FC35D"/>
              </a:gs>
              <a:gs pos="100000">
                <a:srgbClr val="C5DB9E"/>
              </a:gs>
            </a:gsLst>
            <a:lin ang="13500000" scaled="1"/>
          </a:gradFill>
          <a:ln/>
        </p:spPr>
      </p:sp>
      <p:sp>
        <p:nvSpPr>
          <p:cNvPr id="6" name="Text 4"/>
          <p:cNvSpPr/>
          <p:nvPr/>
        </p:nvSpPr>
        <p:spPr>
          <a:xfrm>
            <a:off x="1000760" y="1432560"/>
            <a:ext cx="4312285" cy="431228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1393190" y="2320290"/>
            <a:ext cx="3568700" cy="3683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Xususiy uy va kvartira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1351280" y="2929255"/>
            <a:ext cx="3696335" cy="176847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Xususiy uy va kvartira yashash uchun eng keng ko‘rsatiladigan turlardir. Xususiy uy obodonga solish va erkinlik darajasi yuqoridir, kvartira esa qiziq vaqti xizmatlar va qulayliklarga ega.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5313045" y="2340610"/>
            <a:ext cx="5376545" cy="46037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9FC35D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Duplex, townhouse va ko‘p qavatli binolar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5312410" y="2951480"/>
            <a:ext cx="5643880" cy="188976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Duplex, townhouse va ko‘p qavatli binolar yashash uchun hamda qulay va maquldir. Ularning afzalliklari erkinlik, yorug‘lik va sog‘liqni saqlash imkoniyatlaridir.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8-27-20:03:52-d2nf8a18bjvh7rlj09n0.png"/>
          <p:cNvPicPr>
            <a:picLocks noChangeAspect="1"/>
          </p:cNvPicPr>
          <p:nvPr/>
        </p:nvPicPr>
        <p:blipFill>
          <a:blip r:embed="rId3"/>
          <a:srcRect l="5" r="5"/>
          <a:stretch/>
        </p:blipFill>
        <p:spPr>
          <a:xfrm>
            <a:off x="0" y="0"/>
            <a:ext cx="12202795" cy="685101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84163" y="2536825"/>
            <a:ext cx="2642870" cy="186118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15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02</a:t>
            </a:r>
            <a:endParaRPr lang="en-US" sz="1600" dirty="0"/>
          </a:p>
        </p:txBody>
      </p:sp>
      <p:sp>
        <p:nvSpPr>
          <p:cNvPr id="4" name="Text 1"/>
          <p:cNvSpPr/>
          <p:nvPr/>
        </p:nvSpPr>
        <p:spPr>
          <a:xfrm>
            <a:off x="3789998" y="3014345"/>
            <a:ext cx="8116570" cy="7683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44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Rejalashtirish</a:t>
            </a:r>
            <a:endParaRPr lang="en-US" sz="1600" dirty="0"/>
          </a:p>
        </p:txBody>
      </p:sp>
      <p:sp>
        <p:nvSpPr>
          <p:cNvPr id="5" name="Shape 2"/>
          <p:cNvSpPr/>
          <p:nvPr/>
        </p:nvSpPr>
        <p:spPr>
          <a:xfrm>
            <a:off x="3322638" y="2781300"/>
            <a:ext cx="71755" cy="1372235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/>
        </p:spPr>
      </p:sp>
      <p:sp>
        <p:nvSpPr>
          <p:cNvPr id="6" name="Text 3"/>
          <p:cNvSpPr/>
          <p:nvPr/>
        </p:nvSpPr>
        <p:spPr>
          <a:xfrm>
            <a:off x="3322638" y="2781300"/>
            <a:ext cx="71755" cy="137223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71500" y="603885"/>
            <a:ext cx="9799955" cy="58356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9FC35D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Funktsional va estetik reja</a:t>
            </a:r>
            <a:endParaRPr lang="en-US" sz="1600" dirty="0"/>
          </a:p>
        </p:txBody>
      </p:sp>
      <p:sp>
        <p:nvSpPr>
          <p:cNvPr id="3" name="Shape 1"/>
          <p:cNvSpPr/>
          <p:nvPr/>
        </p:nvSpPr>
        <p:spPr>
          <a:xfrm rot="16200000">
            <a:off x="1142365" y="4142740"/>
            <a:ext cx="960120" cy="2909570"/>
          </a:xfrm>
          <a:prstGeom prst="roundRect">
            <a:avLst/>
          </a:prstGeom>
          <a:solidFill>
            <a:srgbClr val="5E5F15"/>
          </a:solidFill>
          <a:ln/>
        </p:spPr>
      </p:sp>
      <p:sp>
        <p:nvSpPr>
          <p:cNvPr id="4" name="Text 2"/>
          <p:cNvSpPr/>
          <p:nvPr/>
        </p:nvSpPr>
        <p:spPr>
          <a:xfrm rot="16200000">
            <a:off x="1142365" y="4142740"/>
            <a:ext cx="960120" cy="290957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235585" y="1917065"/>
            <a:ext cx="2774315" cy="4159885"/>
          </a:xfrm>
          <a:prstGeom prst="roundRect">
            <a:avLst>
              <a:gd name="adj" fmla="val 9396"/>
            </a:avLst>
          </a:prstGeom>
          <a:solidFill>
            <a:srgbClr val="FFFFFF"/>
          </a:solidFill>
          <a:ln w="19050">
            <a:gradFill flip="none" rotWithShape="1">
              <a:gsLst>
                <a:gs pos="0">
                  <a:srgbClr val="DFE078"/>
                </a:gs>
                <a:gs pos="84000">
                  <a:srgbClr val="BCBE2B"/>
                </a:gs>
                <a:gs pos="100000">
                  <a:srgbClr val="BCBE2B"/>
                </a:gs>
              </a:gsLst>
              <a:lin ang="16200000" scaled="1"/>
            </a:gra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235585" y="1917065"/>
            <a:ext cx="2774315" cy="415988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314325" y="2097405"/>
            <a:ext cx="2658110" cy="64516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Zonalar optimal joylashuvi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299085" y="2753995"/>
            <a:ext cx="2694940" cy="215836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Mehmonxona, oshxona, yotoqxona va bolalar maydoni kabi zonalar optimal joylashuvi funktsional va estetik reja asosidir. Bu, oila uchun qulay va sog‘liqli muhitni yaratadi.</a:t>
            </a: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168275" y="5375910"/>
            <a:ext cx="2908955" cy="701040"/>
          </a:xfrm>
          <a:custGeom>
            <a:avLst/>
            <a:gdLst/>
            <a:ahLst/>
            <a:cxnLst/>
            <a:rect l="l" t="t" r="r" b="b"/>
            <a:pathLst>
              <a:path w="2908955" h="701040">
                <a:moveTo>
                  <a:pt x="2908300" y="0"/>
                </a:moveTo>
                <a:cubicBezTo>
                  <a:pt x="2908300" y="-635"/>
                  <a:pt x="2909611" y="15875"/>
                  <a:pt x="2908955" y="15240"/>
                </a:cubicBezTo>
                <a:lnTo>
                  <a:pt x="2908955" y="563880"/>
                </a:lnTo>
                <a:cubicBezTo>
                  <a:pt x="2911577" y="641350"/>
                  <a:pt x="2838836" y="702945"/>
                  <a:pt x="2767407" y="701040"/>
                </a:cubicBezTo>
                <a:lnTo>
                  <a:pt x="141549" y="701040"/>
                </a:lnTo>
                <a:cubicBezTo>
                  <a:pt x="62255" y="703580"/>
                  <a:pt x="-1966" y="633095"/>
                  <a:pt x="0" y="563880"/>
                </a:cubicBezTo>
                <a:lnTo>
                  <a:pt x="0" y="64135"/>
                </a:lnTo>
                <a:lnTo>
                  <a:pt x="2908300" y="361315"/>
                </a:lnTo>
                <a:lnTo>
                  <a:pt x="2908300" y="0"/>
                </a:lnTo>
                <a:close/>
              </a:path>
            </a:pathLst>
          </a:custGeom>
          <a:solidFill>
            <a:srgbClr val="A1C25E"/>
          </a:solidFill>
          <a:ln/>
        </p:spPr>
      </p:sp>
      <p:sp>
        <p:nvSpPr>
          <p:cNvPr id="10" name="Text 8"/>
          <p:cNvSpPr/>
          <p:nvPr/>
        </p:nvSpPr>
        <p:spPr>
          <a:xfrm>
            <a:off x="168275" y="5375910"/>
            <a:ext cx="2908955" cy="70104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 flipV="1">
            <a:off x="168275" y="5593080"/>
            <a:ext cx="2908300" cy="483870"/>
          </a:xfrm>
          <a:custGeom>
            <a:avLst/>
            <a:gdLst/>
            <a:ahLst/>
            <a:cxnLst/>
            <a:rect l="l" t="t" r="r" b="b"/>
            <a:pathLst>
              <a:path w="2908300" h="483870">
                <a:moveTo>
                  <a:pt x="0" y="137160"/>
                </a:moveTo>
                <a:cubicBezTo>
                  <a:pt x="-2621" y="60325"/>
                  <a:pt x="70119" y="-1905"/>
                  <a:pt x="141549" y="0"/>
                </a:cubicBezTo>
                <a:lnTo>
                  <a:pt x="2767407" y="0"/>
                </a:lnTo>
                <a:cubicBezTo>
                  <a:pt x="2841458" y="-2540"/>
                  <a:pt x="2903713" y="60960"/>
                  <a:pt x="2908300" y="122555"/>
                </a:cubicBezTo>
                <a:lnTo>
                  <a:pt x="2908300" y="483870"/>
                </a:lnTo>
                <a:lnTo>
                  <a:pt x="0" y="186690"/>
                </a:lnTo>
                <a:lnTo>
                  <a:pt x="0" y="137160"/>
                </a:lnTo>
                <a:close/>
              </a:path>
            </a:pathLst>
          </a:custGeom>
          <a:solidFill>
            <a:srgbClr val="A1C25E"/>
          </a:solidFill>
          <a:ln/>
        </p:spPr>
      </p:sp>
      <p:sp>
        <p:nvSpPr>
          <p:cNvPr id="12" name="Text 10"/>
          <p:cNvSpPr/>
          <p:nvPr/>
        </p:nvSpPr>
        <p:spPr>
          <a:xfrm>
            <a:off x="168275" y="5593080"/>
            <a:ext cx="2908300" cy="48387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 rot="16200000">
            <a:off x="4027170" y="4142740"/>
            <a:ext cx="960120" cy="2909570"/>
          </a:xfrm>
          <a:prstGeom prst="roundRect">
            <a:avLst/>
          </a:prstGeom>
          <a:solidFill>
            <a:srgbClr val="5E5F15"/>
          </a:solidFill>
          <a:ln/>
        </p:spPr>
      </p:sp>
      <p:sp>
        <p:nvSpPr>
          <p:cNvPr id="14" name="Text 12"/>
          <p:cNvSpPr/>
          <p:nvPr/>
        </p:nvSpPr>
        <p:spPr>
          <a:xfrm rot="16200000">
            <a:off x="4027170" y="4142740"/>
            <a:ext cx="960120" cy="290957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3120390" y="1917065"/>
            <a:ext cx="2774315" cy="4159885"/>
          </a:xfrm>
          <a:prstGeom prst="roundRect">
            <a:avLst>
              <a:gd name="adj" fmla="val 9396"/>
            </a:avLst>
          </a:prstGeom>
          <a:solidFill>
            <a:srgbClr val="FFFFFF"/>
          </a:solidFill>
          <a:ln w="19050">
            <a:gradFill flip="none" rotWithShape="1">
              <a:gsLst>
                <a:gs pos="0">
                  <a:srgbClr val="DFE078"/>
                </a:gs>
                <a:gs pos="84000">
                  <a:srgbClr val="BCBE2B"/>
                </a:gs>
                <a:gs pos="100000">
                  <a:srgbClr val="BCBE2B"/>
                </a:gs>
              </a:gsLst>
              <a:lin ang="16200000" scaled="1"/>
            </a:gra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3120390" y="1917065"/>
            <a:ext cx="2774315" cy="415988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3198495" y="2097405"/>
            <a:ext cx="2658110" cy="64516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Yorugʻlik va ventilyatsiya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3183255" y="2753995"/>
            <a:ext cx="2694940" cy="215836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Yorugʻlik va ventilyatsiya uyning funktsional va estetik rejasining muhim baholari. Bu, sog‘liq va qulaylikni ta’minlaydi va uyning qiymatini oshiradi.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3053080" y="5375910"/>
            <a:ext cx="2908955" cy="701040"/>
          </a:xfrm>
          <a:custGeom>
            <a:avLst/>
            <a:gdLst/>
            <a:ahLst/>
            <a:cxnLst/>
            <a:rect l="l" t="t" r="r" b="b"/>
            <a:pathLst>
              <a:path w="2908955" h="701040">
                <a:moveTo>
                  <a:pt x="2908300" y="0"/>
                </a:moveTo>
                <a:cubicBezTo>
                  <a:pt x="2908300" y="-635"/>
                  <a:pt x="2909611" y="15875"/>
                  <a:pt x="2908955" y="15240"/>
                </a:cubicBezTo>
                <a:lnTo>
                  <a:pt x="2908955" y="563880"/>
                </a:lnTo>
                <a:cubicBezTo>
                  <a:pt x="2911577" y="641350"/>
                  <a:pt x="2838836" y="702945"/>
                  <a:pt x="2767407" y="701040"/>
                </a:cubicBezTo>
                <a:lnTo>
                  <a:pt x="141549" y="701040"/>
                </a:lnTo>
                <a:cubicBezTo>
                  <a:pt x="62255" y="703580"/>
                  <a:pt x="-1966" y="633095"/>
                  <a:pt x="0" y="563880"/>
                </a:cubicBezTo>
                <a:lnTo>
                  <a:pt x="0" y="64135"/>
                </a:lnTo>
                <a:lnTo>
                  <a:pt x="2908300" y="361315"/>
                </a:lnTo>
                <a:lnTo>
                  <a:pt x="2908300" y="0"/>
                </a:lnTo>
                <a:close/>
              </a:path>
            </a:pathLst>
          </a:custGeom>
          <a:solidFill>
            <a:srgbClr val="A1C25E"/>
          </a:solidFill>
          <a:ln/>
        </p:spPr>
      </p:sp>
      <p:sp>
        <p:nvSpPr>
          <p:cNvPr id="20" name="Text 18"/>
          <p:cNvSpPr/>
          <p:nvPr/>
        </p:nvSpPr>
        <p:spPr>
          <a:xfrm>
            <a:off x="3053080" y="5375910"/>
            <a:ext cx="2908955" cy="70104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21" name="Shape 19"/>
          <p:cNvSpPr/>
          <p:nvPr/>
        </p:nvSpPr>
        <p:spPr>
          <a:xfrm flipV="1">
            <a:off x="3053080" y="5593080"/>
            <a:ext cx="2908300" cy="483870"/>
          </a:xfrm>
          <a:custGeom>
            <a:avLst/>
            <a:gdLst/>
            <a:ahLst/>
            <a:cxnLst/>
            <a:rect l="l" t="t" r="r" b="b"/>
            <a:pathLst>
              <a:path w="2908300" h="483870">
                <a:moveTo>
                  <a:pt x="0" y="137160"/>
                </a:moveTo>
                <a:cubicBezTo>
                  <a:pt x="-2621" y="60325"/>
                  <a:pt x="70119" y="-1905"/>
                  <a:pt x="141549" y="0"/>
                </a:cubicBezTo>
                <a:lnTo>
                  <a:pt x="2767407" y="0"/>
                </a:lnTo>
                <a:cubicBezTo>
                  <a:pt x="2841458" y="-2540"/>
                  <a:pt x="2903713" y="60960"/>
                  <a:pt x="2908300" y="122555"/>
                </a:cubicBezTo>
                <a:lnTo>
                  <a:pt x="2908300" y="483870"/>
                </a:lnTo>
                <a:lnTo>
                  <a:pt x="0" y="186690"/>
                </a:lnTo>
                <a:lnTo>
                  <a:pt x="0" y="137160"/>
                </a:lnTo>
                <a:close/>
              </a:path>
            </a:pathLst>
          </a:custGeom>
          <a:solidFill>
            <a:srgbClr val="A1C25E"/>
          </a:solidFill>
          <a:ln/>
        </p:spPr>
      </p:sp>
      <p:sp>
        <p:nvSpPr>
          <p:cNvPr id="22" name="Text 20"/>
          <p:cNvSpPr/>
          <p:nvPr/>
        </p:nvSpPr>
        <p:spPr>
          <a:xfrm>
            <a:off x="3053080" y="5593080"/>
            <a:ext cx="2908300" cy="48387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23" name="Shape 21"/>
          <p:cNvSpPr/>
          <p:nvPr/>
        </p:nvSpPr>
        <p:spPr>
          <a:xfrm rot="16200000">
            <a:off x="7016115" y="4142740"/>
            <a:ext cx="960120" cy="2909570"/>
          </a:xfrm>
          <a:prstGeom prst="roundRect">
            <a:avLst/>
          </a:prstGeom>
          <a:solidFill>
            <a:srgbClr val="5E5F15"/>
          </a:solidFill>
          <a:ln/>
        </p:spPr>
      </p:sp>
      <p:sp>
        <p:nvSpPr>
          <p:cNvPr id="24" name="Text 22"/>
          <p:cNvSpPr/>
          <p:nvPr/>
        </p:nvSpPr>
        <p:spPr>
          <a:xfrm rot="16200000">
            <a:off x="7016115" y="4142740"/>
            <a:ext cx="960120" cy="290957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25" name="Shape 23"/>
          <p:cNvSpPr/>
          <p:nvPr/>
        </p:nvSpPr>
        <p:spPr>
          <a:xfrm>
            <a:off x="6109970" y="1917065"/>
            <a:ext cx="2774315" cy="4159885"/>
          </a:xfrm>
          <a:prstGeom prst="roundRect">
            <a:avLst>
              <a:gd name="adj" fmla="val 9396"/>
            </a:avLst>
          </a:prstGeom>
          <a:solidFill>
            <a:srgbClr val="FFFFFF"/>
          </a:solidFill>
          <a:ln w="19050">
            <a:gradFill flip="none" rotWithShape="1">
              <a:gsLst>
                <a:gs pos="0">
                  <a:srgbClr val="DFE078"/>
                </a:gs>
                <a:gs pos="84000">
                  <a:srgbClr val="BCBE2B"/>
                </a:gs>
                <a:gs pos="100000">
                  <a:srgbClr val="BCBE2B"/>
                </a:gs>
              </a:gsLst>
              <a:lin ang="16200000" scaled="1"/>
            </a:gradFill>
            <a:prstDash val="solid"/>
          </a:ln>
        </p:spPr>
      </p:sp>
      <p:sp>
        <p:nvSpPr>
          <p:cNvPr id="26" name="Text 24"/>
          <p:cNvSpPr/>
          <p:nvPr/>
        </p:nvSpPr>
        <p:spPr>
          <a:xfrm>
            <a:off x="6109970" y="1917065"/>
            <a:ext cx="2774315" cy="415988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6188075" y="2097405"/>
            <a:ext cx="2658110" cy="64516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Saqlash joylari va kengayish imkoniyati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6172835" y="2753995"/>
            <a:ext cx="2694940" cy="215836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Saqlash joylari va ertangi kengayish imkoniyati uyning funktsional va estetik rejasining muhim baholari. Bu, oila uchun qulay va sog‘liqli muhitni yaratadi.</a:t>
            </a:r>
            <a:endParaRPr lang="en-US" sz="1600" dirty="0"/>
          </a:p>
        </p:txBody>
      </p:sp>
      <p:sp>
        <p:nvSpPr>
          <p:cNvPr id="29" name="Shape 27"/>
          <p:cNvSpPr/>
          <p:nvPr/>
        </p:nvSpPr>
        <p:spPr>
          <a:xfrm>
            <a:off x="6042660" y="5375910"/>
            <a:ext cx="2908955" cy="701040"/>
          </a:xfrm>
          <a:custGeom>
            <a:avLst/>
            <a:gdLst/>
            <a:ahLst/>
            <a:cxnLst/>
            <a:rect l="l" t="t" r="r" b="b"/>
            <a:pathLst>
              <a:path w="2908955" h="701040">
                <a:moveTo>
                  <a:pt x="2908300" y="0"/>
                </a:moveTo>
                <a:cubicBezTo>
                  <a:pt x="2908300" y="-635"/>
                  <a:pt x="2909611" y="15875"/>
                  <a:pt x="2908955" y="15240"/>
                </a:cubicBezTo>
                <a:lnTo>
                  <a:pt x="2908955" y="563880"/>
                </a:lnTo>
                <a:cubicBezTo>
                  <a:pt x="2911577" y="641350"/>
                  <a:pt x="2838836" y="702945"/>
                  <a:pt x="2767407" y="701040"/>
                </a:cubicBezTo>
                <a:lnTo>
                  <a:pt x="141549" y="701040"/>
                </a:lnTo>
                <a:cubicBezTo>
                  <a:pt x="62255" y="703580"/>
                  <a:pt x="-1966" y="633095"/>
                  <a:pt x="0" y="563880"/>
                </a:cubicBezTo>
                <a:lnTo>
                  <a:pt x="0" y="64135"/>
                </a:lnTo>
                <a:lnTo>
                  <a:pt x="2908300" y="361315"/>
                </a:lnTo>
                <a:lnTo>
                  <a:pt x="2908300" y="0"/>
                </a:lnTo>
                <a:close/>
              </a:path>
            </a:pathLst>
          </a:custGeom>
          <a:solidFill>
            <a:srgbClr val="A1C25E"/>
          </a:solidFill>
          <a:ln/>
        </p:spPr>
      </p:sp>
      <p:sp>
        <p:nvSpPr>
          <p:cNvPr id="30" name="Text 28"/>
          <p:cNvSpPr/>
          <p:nvPr/>
        </p:nvSpPr>
        <p:spPr>
          <a:xfrm>
            <a:off x="6042660" y="5375910"/>
            <a:ext cx="2908955" cy="70104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31" name="Shape 29"/>
          <p:cNvSpPr/>
          <p:nvPr/>
        </p:nvSpPr>
        <p:spPr>
          <a:xfrm flipV="1">
            <a:off x="6042660" y="5593080"/>
            <a:ext cx="2908300" cy="483870"/>
          </a:xfrm>
          <a:custGeom>
            <a:avLst/>
            <a:gdLst/>
            <a:ahLst/>
            <a:cxnLst/>
            <a:rect l="l" t="t" r="r" b="b"/>
            <a:pathLst>
              <a:path w="2908300" h="483870">
                <a:moveTo>
                  <a:pt x="0" y="137160"/>
                </a:moveTo>
                <a:cubicBezTo>
                  <a:pt x="-2621" y="60325"/>
                  <a:pt x="70119" y="-1905"/>
                  <a:pt x="141549" y="0"/>
                </a:cubicBezTo>
                <a:lnTo>
                  <a:pt x="2767407" y="0"/>
                </a:lnTo>
                <a:cubicBezTo>
                  <a:pt x="2841458" y="-2540"/>
                  <a:pt x="2903713" y="60960"/>
                  <a:pt x="2908300" y="122555"/>
                </a:cubicBezTo>
                <a:lnTo>
                  <a:pt x="2908300" y="483870"/>
                </a:lnTo>
                <a:lnTo>
                  <a:pt x="0" y="186690"/>
                </a:lnTo>
                <a:lnTo>
                  <a:pt x="0" y="137160"/>
                </a:lnTo>
                <a:close/>
              </a:path>
            </a:pathLst>
          </a:custGeom>
          <a:solidFill>
            <a:srgbClr val="A1C25E"/>
          </a:solidFill>
          <a:ln/>
        </p:spPr>
      </p:sp>
      <p:sp>
        <p:nvSpPr>
          <p:cNvPr id="32" name="Text 30"/>
          <p:cNvSpPr/>
          <p:nvPr/>
        </p:nvSpPr>
        <p:spPr>
          <a:xfrm>
            <a:off x="6042660" y="5593080"/>
            <a:ext cx="2908300" cy="48387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33" name="Shape 31"/>
          <p:cNvSpPr/>
          <p:nvPr/>
        </p:nvSpPr>
        <p:spPr>
          <a:xfrm rot="16200000">
            <a:off x="9942830" y="4142740"/>
            <a:ext cx="960120" cy="2909570"/>
          </a:xfrm>
          <a:prstGeom prst="roundRect">
            <a:avLst/>
          </a:prstGeom>
          <a:solidFill>
            <a:srgbClr val="5E5F15"/>
          </a:solidFill>
          <a:ln/>
        </p:spPr>
      </p:sp>
      <p:sp>
        <p:nvSpPr>
          <p:cNvPr id="34" name="Text 32"/>
          <p:cNvSpPr/>
          <p:nvPr/>
        </p:nvSpPr>
        <p:spPr>
          <a:xfrm rot="16200000">
            <a:off x="9942830" y="4142740"/>
            <a:ext cx="960120" cy="290957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35" name="Shape 33"/>
          <p:cNvSpPr/>
          <p:nvPr/>
        </p:nvSpPr>
        <p:spPr>
          <a:xfrm>
            <a:off x="9036685" y="1917065"/>
            <a:ext cx="2774315" cy="4159885"/>
          </a:xfrm>
          <a:prstGeom prst="roundRect">
            <a:avLst>
              <a:gd name="adj" fmla="val 9396"/>
            </a:avLst>
          </a:prstGeom>
          <a:solidFill>
            <a:srgbClr val="FFFFFF"/>
          </a:solidFill>
          <a:ln w="19050">
            <a:gradFill flip="none" rotWithShape="1">
              <a:gsLst>
                <a:gs pos="0">
                  <a:srgbClr val="DFE078"/>
                </a:gs>
                <a:gs pos="84000">
                  <a:srgbClr val="BCBE2B"/>
                </a:gs>
                <a:gs pos="100000">
                  <a:srgbClr val="BCBE2B"/>
                </a:gs>
              </a:gsLst>
              <a:lin ang="16200000" scaled="1"/>
            </a:gradFill>
            <a:prstDash val="solid"/>
          </a:ln>
        </p:spPr>
      </p:sp>
      <p:sp>
        <p:nvSpPr>
          <p:cNvPr id="36" name="Text 34"/>
          <p:cNvSpPr/>
          <p:nvPr/>
        </p:nvSpPr>
        <p:spPr>
          <a:xfrm>
            <a:off x="9036685" y="1917065"/>
            <a:ext cx="2774315" cy="415988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37" name="Text 35"/>
          <p:cNvSpPr/>
          <p:nvPr/>
        </p:nvSpPr>
        <p:spPr>
          <a:xfrm>
            <a:off x="9114790" y="2097405"/>
            <a:ext cx="2658110" cy="64516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Estetik yechimlar</a:t>
            </a:r>
            <a:endParaRPr lang="en-US" sz="1600" dirty="0"/>
          </a:p>
        </p:txBody>
      </p:sp>
      <p:sp>
        <p:nvSpPr>
          <p:cNvPr id="38" name="Text 36"/>
          <p:cNvSpPr/>
          <p:nvPr/>
        </p:nvSpPr>
        <p:spPr>
          <a:xfrm>
            <a:off x="9099550" y="2753995"/>
            <a:ext cx="2694940" cy="215836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Estetik yechimlar uyning funktsional va estetik rejasining muhim baholari. Bu, oila uchun qulay va sog‘liqli muhitni yaratadi va uyning qiymatini oshiradi.</a:t>
            </a:r>
            <a:endParaRPr lang="en-US" sz="1600" dirty="0"/>
          </a:p>
        </p:txBody>
      </p:sp>
      <p:sp>
        <p:nvSpPr>
          <p:cNvPr id="39" name="Shape 37"/>
          <p:cNvSpPr/>
          <p:nvPr/>
        </p:nvSpPr>
        <p:spPr>
          <a:xfrm>
            <a:off x="8969375" y="5375910"/>
            <a:ext cx="2908955" cy="701040"/>
          </a:xfrm>
          <a:custGeom>
            <a:avLst/>
            <a:gdLst/>
            <a:ahLst/>
            <a:cxnLst/>
            <a:rect l="l" t="t" r="r" b="b"/>
            <a:pathLst>
              <a:path w="2908955" h="701040">
                <a:moveTo>
                  <a:pt x="2908300" y="0"/>
                </a:moveTo>
                <a:cubicBezTo>
                  <a:pt x="2908300" y="-635"/>
                  <a:pt x="2909611" y="15875"/>
                  <a:pt x="2908955" y="15240"/>
                </a:cubicBezTo>
                <a:lnTo>
                  <a:pt x="2908955" y="563880"/>
                </a:lnTo>
                <a:cubicBezTo>
                  <a:pt x="2911577" y="641350"/>
                  <a:pt x="2838836" y="702945"/>
                  <a:pt x="2767407" y="701040"/>
                </a:cubicBezTo>
                <a:lnTo>
                  <a:pt x="141549" y="701040"/>
                </a:lnTo>
                <a:cubicBezTo>
                  <a:pt x="62255" y="703580"/>
                  <a:pt x="-1966" y="633095"/>
                  <a:pt x="0" y="563880"/>
                </a:cubicBezTo>
                <a:lnTo>
                  <a:pt x="0" y="64135"/>
                </a:lnTo>
                <a:lnTo>
                  <a:pt x="2908300" y="361315"/>
                </a:lnTo>
                <a:lnTo>
                  <a:pt x="2908300" y="0"/>
                </a:lnTo>
                <a:close/>
              </a:path>
            </a:pathLst>
          </a:custGeom>
          <a:solidFill>
            <a:srgbClr val="A1C25E"/>
          </a:solidFill>
          <a:ln/>
        </p:spPr>
      </p:sp>
      <p:sp>
        <p:nvSpPr>
          <p:cNvPr id="40" name="Text 38"/>
          <p:cNvSpPr/>
          <p:nvPr/>
        </p:nvSpPr>
        <p:spPr>
          <a:xfrm>
            <a:off x="8969375" y="5375910"/>
            <a:ext cx="2908955" cy="70104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41" name="Shape 39"/>
          <p:cNvSpPr/>
          <p:nvPr/>
        </p:nvSpPr>
        <p:spPr>
          <a:xfrm flipV="1">
            <a:off x="8969375" y="5593080"/>
            <a:ext cx="2908300" cy="483870"/>
          </a:xfrm>
          <a:custGeom>
            <a:avLst/>
            <a:gdLst/>
            <a:ahLst/>
            <a:cxnLst/>
            <a:rect l="l" t="t" r="r" b="b"/>
            <a:pathLst>
              <a:path w="2908300" h="483870">
                <a:moveTo>
                  <a:pt x="0" y="137160"/>
                </a:moveTo>
                <a:cubicBezTo>
                  <a:pt x="-2621" y="60325"/>
                  <a:pt x="70119" y="-1905"/>
                  <a:pt x="141549" y="0"/>
                </a:cubicBezTo>
                <a:lnTo>
                  <a:pt x="2767407" y="0"/>
                </a:lnTo>
                <a:cubicBezTo>
                  <a:pt x="2841458" y="-2540"/>
                  <a:pt x="2903713" y="60960"/>
                  <a:pt x="2908300" y="122555"/>
                </a:cubicBezTo>
                <a:lnTo>
                  <a:pt x="2908300" y="483870"/>
                </a:lnTo>
                <a:lnTo>
                  <a:pt x="0" y="186690"/>
                </a:lnTo>
                <a:lnTo>
                  <a:pt x="0" y="137160"/>
                </a:lnTo>
                <a:close/>
              </a:path>
            </a:pathLst>
          </a:custGeom>
          <a:solidFill>
            <a:srgbClr val="A1C25E"/>
          </a:solidFill>
          <a:ln/>
        </p:spPr>
      </p:sp>
      <p:sp>
        <p:nvSpPr>
          <p:cNvPr id="42" name="Text 40"/>
          <p:cNvSpPr/>
          <p:nvPr/>
        </p:nvSpPr>
        <p:spPr>
          <a:xfrm>
            <a:off x="8969375" y="5593080"/>
            <a:ext cx="2908300" cy="48387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902970" y="1649095"/>
            <a:ext cx="10354945" cy="4533900"/>
          </a:xfrm>
          <a:prstGeom prst="roundRect">
            <a:avLst>
              <a:gd name="adj" fmla="val 8217"/>
            </a:avLst>
          </a:prstGeom>
          <a:solidFill>
            <a:srgbClr val="FFFFFF"/>
          </a:solidFill>
          <a:ln w="12700">
            <a:solidFill>
              <a:srgbClr val="9FC35D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902970" y="1649095"/>
            <a:ext cx="10354945" cy="45339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pic>
        <p:nvPicPr>
          <p:cNvPr id="4" name="Image 0" descr="https://kimi-img.moonshot.cn/pub/slides/slides_tmpl/image/25-08-27-20:03:47-d2nf88p8bjvh7rlj09hg.png"/>
          <p:cNvPicPr>
            <a:picLocks noChangeAspect="1"/>
          </p:cNvPicPr>
          <p:nvPr/>
        </p:nvPicPr>
        <p:blipFill>
          <a:blip r:embed="rId3"/>
          <a:srcRect l="64" r="64"/>
          <a:stretch/>
        </p:blipFill>
        <p:spPr>
          <a:xfrm>
            <a:off x="6888480" y="2040255"/>
            <a:ext cx="3987800" cy="3808095"/>
          </a:xfrm>
          <a:prstGeom prst="roundRect">
            <a:avLst>
              <a:gd name="adj" fmla="val 4406"/>
            </a:avLst>
          </a:prstGeom>
        </p:spPr>
      </p:pic>
      <p:sp>
        <p:nvSpPr>
          <p:cNvPr id="5" name="Text 2"/>
          <p:cNvSpPr/>
          <p:nvPr/>
        </p:nvSpPr>
        <p:spPr>
          <a:xfrm>
            <a:off x="957580" y="603885"/>
            <a:ext cx="9799955" cy="58356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9FC35D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Interyer uslubini aniqlash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1273810" y="2357755"/>
            <a:ext cx="5309235" cy="46037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9FC35D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Interyer uslublari va tanlovi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1309370" y="3060065"/>
            <a:ext cx="5324475" cy="249174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2000" dirty="0">
                <a:solidFill>
                  <a:srgbClr val="2B2F36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Zamonaviy, klassik, skandinav, loft va ekouy uslublari uy interyerini aniqlash uchun keng ko‘rsatiladigan tanlovi. Oilalar shaxsiy afzalliklari va byudjet chegaralari asosida eng munasib uslubni tanlaydi.</a:t>
            </a:r>
            <a:endParaRPr lang="en-US" sz="1600" dirty="0"/>
          </a:p>
        </p:txBody>
      </p:sp>
      <p:sp>
        <p:nvSpPr>
          <p:cNvPr id="8" name="Shape 5"/>
          <p:cNvSpPr/>
          <p:nvPr/>
        </p:nvSpPr>
        <p:spPr>
          <a:xfrm>
            <a:off x="1309370" y="2899410"/>
            <a:ext cx="5236210" cy="0"/>
          </a:xfrm>
          <a:prstGeom prst="line">
            <a:avLst/>
          </a:prstGeom>
          <a:noFill/>
          <a:ln w="28575">
            <a:solidFill>
              <a:srgbClr val="526927"/>
            </a:solidFill>
            <a:prstDash val="solid"/>
            <a:headEnd type="none"/>
            <a:tailEnd type="none"/>
          </a:ln>
        </p:spPr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8-27-20:03:52-d2nf8a18bjvh7rlj09n0.png"/>
          <p:cNvPicPr>
            <a:picLocks noChangeAspect="1"/>
          </p:cNvPicPr>
          <p:nvPr/>
        </p:nvPicPr>
        <p:blipFill>
          <a:blip r:embed="rId3"/>
          <a:srcRect l="5" r="5"/>
          <a:stretch/>
        </p:blipFill>
        <p:spPr>
          <a:xfrm>
            <a:off x="0" y="0"/>
            <a:ext cx="12202795" cy="685101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84163" y="2536825"/>
            <a:ext cx="2642870" cy="186118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15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03</a:t>
            </a:r>
            <a:endParaRPr lang="en-US" sz="1600" dirty="0"/>
          </a:p>
        </p:txBody>
      </p:sp>
      <p:sp>
        <p:nvSpPr>
          <p:cNvPr id="4" name="Text 1"/>
          <p:cNvSpPr/>
          <p:nvPr/>
        </p:nvSpPr>
        <p:spPr>
          <a:xfrm>
            <a:off x="3789998" y="3014345"/>
            <a:ext cx="8116570" cy="76835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44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Barpo etish</a:t>
            </a:r>
            <a:endParaRPr lang="en-US" sz="1600" dirty="0"/>
          </a:p>
        </p:txBody>
      </p:sp>
      <p:sp>
        <p:nvSpPr>
          <p:cNvPr id="5" name="Shape 2"/>
          <p:cNvSpPr/>
          <p:nvPr/>
        </p:nvSpPr>
        <p:spPr>
          <a:xfrm>
            <a:off x="3322638" y="2781300"/>
            <a:ext cx="71755" cy="1372235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/>
        </p:spPr>
      </p:sp>
      <p:sp>
        <p:nvSpPr>
          <p:cNvPr id="6" name="Text 3"/>
          <p:cNvSpPr/>
          <p:nvPr/>
        </p:nvSpPr>
        <p:spPr>
          <a:xfrm>
            <a:off x="3322638" y="2781300"/>
            <a:ext cx="71755" cy="137223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Custom Theme">
  <a:themeElements>
    <a:clrScheme name="Custom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9FC35D"/>
      </a:accent1>
      <a:accent2>
        <a:srgbClr val="BCBE2B"/>
      </a:accent2>
      <a:accent3>
        <a:srgbClr val="9FC35D"/>
      </a:accent3>
      <a:accent4>
        <a:srgbClr val="263112"/>
      </a:accent4>
      <a:accent5>
        <a:srgbClr val="0A0C08"/>
      </a:accent5>
      <a:accent6>
        <a:srgbClr val="F5F6E6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792</Words>
  <Application>Microsoft Office PowerPoint</Application>
  <PresentationFormat>Широкоэкранный</PresentationFormat>
  <Paragraphs>95</Paragraphs>
  <Slides>17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MiSans</vt:lpstr>
      <vt:lpstr>Calibri</vt:lpstr>
      <vt:lpstr>Custom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Moonshot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Mening uyim: Meʼmoriy muhit va maʼnaviyat</dc:title>
  <dc:subject>Mening uyim: Meʼmoriy muhit va maʼnaviyat</dc:subject>
  <dc:creator>Kimi</dc:creator>
  <cp:lastModifiedBy>dadasd ssssss</cp:lastModifiedBy>
  <cp:revision>2</cp:revision>
  <dcterms:created xsi:type="dcterms:W3CDTF">2025-10-23T06:14:12Z</dcterms:created>
  <dcterms:modified xsi:type="dcterms:W3CDTF">2025-10-23T06:39:10Z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IGC">
    <vt:lpwstr>{"Label":"Mening uyim: Meʼmoriy muhit va maʼnaviyat","ContentProducer":"001191110108MACG2KBH8F10000","ProduceID":"d3ssecsqdqem4st1vtag","ReservedCode1":"","ContentPropagator":"001191110108MACG2KBH8F20000","PropagateID":"d3ssecsqdqem4st1vtag","ReservedCode2":""}</vt:lpwstr>
  </property>
</Properties>
</file>