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332" r:id="rId2"/>
    <p:sldId id="307" r:id="rId3"/>
    <p:sldId id="318" r:id="rId4"/>
    <p:sldId id="296" r:id="rId5"/>
    <p:sldId id="294" r:id="rId6"/>
    <p:sldId id="319" r:id="rId7"/>
    <p:sldId id="306" r:id="rId8"/>
    <p:sldId id="313" r:id="rId9"/>
    <p:sldId id="316" r:id="rId10"/>
    <p:sldId id="320" r:id="rId11"/>
    <p:sldId id="322" r:id="rId12"/>
    <p:sldId id="321" r:id="rId13"/>
    <p:sldId id="323" r:id="rId14"/>
    <p:sldId id="324" r:id="rId15"/>
    <p:sldId id="325" r:id="rId16"/>
    <p:sldId id="326" r:id="rId17"/>
    <p:sldId id="327" r:id="rId18"/>
    <p:sldId id="328" r:id="rId19"/>
    <p:sldId id="329" r:id="rId20"/>
    <p:sldId id="330" r:id="rId21"/>
    <p:sldId id="331" r:id="rId22"/>
  </p:sldIdLst>
  <p:sldSz cx="12192000" cy="6858000"/>
  <p:notesSz cx="6858000" cy="9144000"/>
  <p:defaultTextStyle>
    <a:defPPr rtl="0">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D6FF"/>
    <a:srgbClr val="93D3D9"/>
    <a:srgbClr val="A65B3A"/>
    <a:srgbClr val="4F5945"/>
    <a:srgbClr val="73292A"/>
    <a:srgbClr val="B2C8CD"/>
    <a:srgbClr val="7F867A"/>
    <a:srgbClr val="A9D7D9"/>
    <a:srgbClr val="CCD8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94" autoAdjust="0"/>
    <p:restoredTop sz="94879" autoAdjust="0"/>
  </p:normalViewPr>
  <p:slideViewPr>
    <p:cSldViewPr snapToGrid="0">
      <p:cViewPr varScale="1">
        <p:scale>
          <a:sx n="120" d="100"/>
          <a:sy n="120" d="100"/>
        </p:scale>
        <p:origin x="59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6" d="100"/>
          <a:sy n="86" d="100"/>
        </p:scale>
        <p:origin x="3840"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dirty="0"/>
          </a:p>
        </p:txBody>
      </p:sp>
      <p:sp>
        <p:nvSpPr>
          <p:cNvPr id="3" name="Дата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ru-RU" sz="1200"/>
            </a:lvl1pPr>
          </a:lstStyle>
          <a:p>
            <a:pPr rtl="0"/>
            <a:fld id="{62A5AE42-7DC1-8140-9B13-146984FDEF22}" type="datetimeFigureOut">
              <a:rPr lang="ru-RU" smtClean="0"/>
              <a:t>02.11.2025</a:t>
            </a:fld>
            <a:endParaRPr lang="ru-RU" dirty="0"/>
          </a:p>
        </p:txBody>
      </p:sp>
      <p:sp>
        <p:nvSpPr>
          <p:cNvPr id="4" name="Нижний колонтитул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dirty="0"/>
          </a:p>
        </p:txBody>
      </p:sp>
      <p:sp>
        <p:nvSpPr>
          <p:cNvPr id="5" name="Номер слайда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17369B77-94AB-0344-9EBF-9DB9EE8D3ABC}" type="slidenum">
              <a:rPr lang="ru-RU" smtClean="0"/>
              <a:t>‹#›</a:t>
            </a:fld>
            <a:endParaRPr lang="ru-RU"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ru-RU" sz="1200"/>
            </a:lvl1pPr>
          </a:lstStyle>
          <a:p>
            <a:pPr rtl="0"/>
            <a:fld id="{E8F75F72-8950-AF4F-9381-1D26FB547EA1}" type="datetimeFigureOut">
              <a:rPr lang="ru-RU" smtClean="0"/>
              <a:t>02.11.2025</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ru-RU"/>
            </a:defPPr>
          </a:lstStyle>
          <a:p>
            <a:pPr rtl="0"/>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ru-RU"/>
            </a:defPPr>
          </a:lstStyle>
          <a:p>
            <a:pPr lvl="0" rtl="0"/>
            <a:r>
              <a:rPr lang="ru-RU"/>
              <a:t>Щелкните, чтобы изменить стили текста образца слайда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0775476F-A808-1F46-A368-07984F6DA22E}" type="slidenum">
              <a:rPr lang="ru-RU" smtClean="0"/>
              <a:t>‹#›</a:t>
            </a:fld>
            <a:endParaRPr lang="ru-RU"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0775476F-A808-1F46-A368-07984F6DA22E}" type="slidenum">
              <a:rPr lang="ru-RU" smtClean="0"/>
              <a:t>3</a:t>
            </a:fld>
            <a:endParaRPr lang="ru-RU" dirty="0"/>
          </a:p>
        </p:txBody>
      </p:sp>
    </p:spTree>
    <p:extLst>
      <p:ext uri="{BB962C8B-B14F-4D97-AF65-F5344CB8AC3E}">
        <p14:creationId xmlns:p14="http://schemas.microsoft.com/office/powerpoint/2010/main" val="355540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0775476F-A808-1F46-A368-07984F6DA22E}" type="slidenum">
              <a:rPr lang="ru-RU" smtClean="0"/>
              <a:t>4</a:t>
            </a:fld>
            <a:endParaRPr lang="ru-RU" dirty="0"/>
          </a:p>
        </p:txBody>
      </p:sp>
    </p:spTree>
    <p:extLst>
      <p:ext uri="{BB962C8B-B14F-4D97-AF65-F5344CB8AC3E}">
        <p14:creationId xmlns:p14="http://schemas.microsoft.com/office/powerpoint/2010/main" val="3270232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0775476F-A808-1F46-A368-07984F6DA22E}" type="slidenum">
              <a:rPr lang="ru-RU" smtClean="0"/>
              <a:t>8</a:t>
            </a:fld>
            <a:endParaRPr lang="ru-RU" dirty="0"/>
          </a:p>
        </p:txBody>
      </p:sp>
    </p:spTree>
    <p:extLst>
      <p:ext uri="{BB962C8B-B14F-4D97-AF65-F5344CB8AC3E}">
        <p14:creationId xmlns:p14="http://schemas.microsoft.com/office/powerpoint/2010/main" val="515211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a:p>
        </p:txBody>
      </p:sp>
      <p:sp>
        <p:nvSpPr>
          <p:cNvPr id="4" name="Номер слайда 3"/>
          <p:cNvSpPr>
            <a:spLocks noGrp="1"/>
          </p:cNvSpPr>
          <p:nvPr>
            <p:ph type="sldNum" sz="quarter" idx="5"/>
          </p:nvPr>
        </p:nvSpPr>
        <p:spPr/>
        <p:txBody>
          <a:bodyPr rtlCol="0"/>
          <a:lstStyle>
            <a:defPPr>
              <a:defRPr lang="ru-RU"/>
            </a:defPPr>
          </a:lstStyle>
          <a:p>
            <a:pPr rtl="0"/>
            <a:fld id="{0775476F-A808-1F46-A368-07984F6DA22E}" type="slidenum">
              <a:rPr lang="ru-RU" smtClean="0"/>
              <a:t>9</a:t>
            </a:fld>
            <a:endParaRPr lang="ru-RU" dirty="0"/>
          </a:p>
        </p:txBody>
      </p:sp>
    </p:spTree>
    <p:extLst>
      <p:ext uri="{BB962C8B-B14F-4D97-AF65-F5344CB8AC3E}">
        <p14:creationId xmlns:p14="http://schemas.microsoft.com/office/powerpoint/2010/main" val="3819887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Рисунок 4" descr="Изображение, содержащее текст, растение&#10;&#10;Автоматически созданное описание">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Овал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cxnSp>
        <p:nvCxnSpPr>
          <p:cNvPr id="9" name="Прямая соединительная линия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Рисунок 10" descr="Изображение, содержащее текст&#10;&#10;Автоматически созданное описание">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Овал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13" name="Рисунок 12" descr="Изображение керамического изделия, фарфора&#10;&#10;Автоматически созданное описание">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Рисунок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Заголовок 1">
            <a:extLst>
              <a:ext uri="{FF2B5EF4-FFF2-40B4-BE49-F238E27FC236}">
                <a16:creationId xmlns:a16="http://schemas.microsoft.com/office/drawing/2014/main" id="{494248F2-5264-4601-AA0B-6C092F77F2DD}"/>
              </a:ext>
            </a:extLst>
          </p:cNvPr>
          <p:cNvSpPr>
            <a:spLocks noGrp="1"/>
          </p:cNvSpPr>
          <p:nvPr>
            <p:ph type="ctrTitle"/>
          </p:nvPr>
        </p:nvSpPr>
        <p:spPr>
          <a:xfrm>
            <a:off x="3300284" y="3163824"/>
            <a:ext cx="5591432" cy="713232"/>
          </a:xfrm>
        </p:spPr>
        <p:txBody>
          <a:bodyPr rtlCol="0" anchor="t">
            <a:noAutofit/>
          </a:bodyPr>
          <a:lstStyle>
            <a:lvl1pPr algn="ctr">
              <a:defRPr lang="ru-RU" sz="4600"/>
            </a:lvl1pPr>
          </a:lstStyle>
          <a:p>
            <a:pPr rtl="0"/>
            <a:r>
              <a:rPr lang="ru-RU"/>
              <a:t>Образец заголовка</a:t>
            </a:r>
            <a:endParaRPr lang="ru-RU" dirty="0"/>
          </a:p>
        </p:txBody>
      </p:sp>
      <p:sp>
        <p:nvSpPr>
          <p:cNvPr id="3" name="Подзаголовок 2">
            <a:extLst>
              <a:ext uri="{FF2B5EF4-FFF2-40B4-BE49-F238E27FC236}">
                <a16:creationId xmlns:a16="http://schemas.microsoft.com/office/drawing/2014/main" id="{DCFB69D3-5632-4285-A209-9DCA67DA668C}"/>
              </a:ext>
            </a:extLst>
          </p:cNvPr>
          <p:cNvSpPr>
            <a:spLocks noGrp="1"/>
          </p:cNvSpPr>
          <p:nvPr>
            <p:ph type="subTitle" idx="1"/>
          </p:nvPr>
        </p:nvSpPr>
        <p:spPr>
          <a:xfrm>
            <a:off x="3657600" y="2542032"/>
            <a:ext cx="4866640" cy="438912"/>
          </a:xfrm>
        </p:spPr>
        <p:txBody>
          <a:bodyPr rtlCol="0"/>
          <a:lstStyle>
            <a:lvl1pPr marL="0" indent="0" algn="ctr">
              <a:buNone/>
              <a:defRPr lang="ru-RU" sz="2400"/>
            </a:lvl1pPr>
            <a:lvl2pPr marL="457200" indent="0" algn="ctr">
              <a:buNone/>
              <a:defRPr lang="ru-RU" sz="2000"/>
            </a:lvl2pPr>
            <a:lvl3pPr marL="914400" indent="0" algn="ctr">
              <a:buNone/>
              <a:defRPr lang="ru-RU" sz="1800"/>
            </a:lvl3pPr>
            <a:lvl4pPr marL="1371600" indent="0" algn="ctr">
              <a:buNone/>
              <a:defRPr lang="ru-RU" sz="1600"/>
            </a:lvl4pPr>
            <a:lvl5pPr marL="1828800" indent="0" algn="ctr">
              <a:buNone/>
              <a:defRPr lang="ru-RU" sz="1600"/>
            </a:lvl5pPr>
            <a:lvl6pPr marL="2286000" indent="0" algn="ctr">
              <a:buNone/>
              <a:defRPr lang="ru-RU" sz="1600"/>
            </a:lvl6pPr>
            <a:lvl7pPr marL="2743200" indent="0" algn="ctr">
              <a:buNone/>
              <a:defRPr lang="ru-RU" sz="1600"/>
            </a:lvl7pPr>
            <a:lvl8pPr marL="3200400" indent="0" algn="ctr">
              <a:buNone/>
              <a:defRPr lang="ru-RU" sz="1600"/>
            </a:lvl8pPr>
            <a:lvl9pPr marL="3657600" indent="0" algn="ctr">
              <a:buNone/>
              <a:defRPr lang="ru-RU" sz="1600"/>
            </a:lvl9pPr>
          </a:lstStyle>
          <a:p>
            <a:pPr rtl="0"/>
            <a:r>
              <a:rPr lang="ru-RU"/>
              <a:t>Образец подзаголовка</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Заключение">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6" name="Рисунок 5" descr="Изображение ткани&#10;&#10;Автоматически созданное описание">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Прямоугольник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8" name="Рисунок 7" descr="Изображение цветка, растения&#10;&#10;Автоматически созданное описание">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Рисунок 9" descr="Цветок крупным планом&#10;&#10;Описание создано автоматически с низкой степенью достоверности">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Рисунок 11" descr="Цветок крупным планом&#10;&#10;Описание создано автоматически с низкой степенью достоверности">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Прямоугольник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16" name="Прямоугольник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2" name="Заголовок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ru-RU"/>
            </a:lvl1pPr>
          </a:lstStyle>
          <a:p>
            <a:pPr rtl="0"/>
            <a:r>
              <a:rPr lang="ru-RU"/>
              <a:t>Образец заголовка</a:t>
            </a:r>
            <a:endParaRPr lang="ru-RU" dirty="0"/>
          </a:p>
        </p:txBody>
      </p:sp>
      <p:sp>
        <p:nvSpPr>
          <p:cNvPr id="19" name="Объект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rtlCol="0" anchor="ctr">
            <a:normAutofit/>
          </a:bodyPr>
          <a:lstStyle>
            <a:lvl1pPr marL="0" indent="0" algn="l">
              <a:lnSpc>
                <a:spcPct val="150000"/>
              </a:lnSpc>
              <a:buNone/>
              <a:defRPr lang="ru-RU" sz="2400">
                <a:latin typeface="Gill Sans Nova Light" panose="020F0302020204030204" pitchFamily="34" charset="0"/>
                <a:cs typeface="Gill Sans Nova Light" panose="020F0302020204030204" pitchFamily="34" charset="0"/>
              </a:defRPr>
            </a:lvl1pPr>
            <a:lvl2pPr algn="l">
              <a:lnSpc>
                <a:spcPct val="150000"/>
              </a:lnSpc>
              <a:defRPr lang="ru-RU" sz="2000">
                <a:latin typeface="Gill Sans Nova Light" panose="020F0302020204030204" pitchFamily="34" charset="0"/>
                <a:cs typeface="Gill Sans Nova Light" panose="020F0302020204030204" pitchFamily="34" charset="0"/>
              </a:defRPr>
            </a:lvl2pPr>
            <a:lvl3pPr algn="ctr">
              <a:defRPr lang="ru-RU" sz="1600">
                <a:latin typeface="Gill Sans Nova Light" panose="020F0302020204030204" pitchFamily="34" charset="0"/>
                <a:cs typeface="Gill Sans Nova Light" panose="020F0302020204030204" pitchFamily="34" charset="0"/>
              </a:defRPr>
            </a:lvl3pPr>
            <a:lvl4pPr algn="ctr">
              <a:defRPr lang="ru-RU" sz="1400">
                <a:latin typeface="Gill Sans Nova Light" panose="020F0302020204030204" pitchFamily="34" charset="0"/>
                <a:cs typeface="Gill Sans Nova Light" panose="020F0302020204030204" pitchFamily="34" charset="0"/>
              </a:defRPr>
            </a:lvl4pPr>
            <a:lvl5pPr algn="ctr">
              <a:defRPr lang="ru-RU" sz="1400">
                <a:latin typeface="Gill Sans Nova Light" panose="020F0302020204030204" pitchFamily="34" charset="0"/>
                <a:cs typeface="Gill Sans Nova Light" panose="020F0302020204030204" pitchFamily="34" charset="0"/>
              </a:defRPr>
            </a:lvl5pPr>
          </a:lstStyle>
          <a:p>
            <a:pPr lvl="0" rtl="0"/>
            <a:r>
              <a:rPr lang="ru-RU"/>
              <a:t>Образец текста</a:t>
            </a:r>
          </a:p>
          <a:p>
            <a:pPr lvl="1" rtl="0"/>
            <a:r>
              <a:rPr lang="ru-RU"/>
              <a:t>Второй уровень</a:t>
            </a:r>
          </a:p>
        </p:txBody>
      </p:sp>
    </p:spTree>
    <p:extLst>
      <p:ext uri="{BB962C8B-B14F-4D97-AF65-F5344CB8AC3E}">
        <p14:creationId xmlns:p14="http://schemas.microsoft.com/office/powerpoint/2010/main" val="3482466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10" name="Прямоугольник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11" name="Рисунок 10" descr="Изображение моллюска, насекомого&#10;&#10;Автоматически созданное описание">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Заголовок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ru-RU"/>
            </a:lvl1pPr>
          </a:lstStyle>
          <a:p>
            <a:pPr rtl="0"/>
            <a:r>
              <a:rPr lang="ru-RU"/>
              <a:t>Образец заголовка</a:t>
            </a:r>
            <a:endParaRPr lang="ru-RU" dirty="0"/>
          </a:p>
        </p:txBody>
      </p:sp>
      <p:sp>
        <p:nvSpPr>
          <p:cNvPr id="3" name="Объект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ru-RU"/>
            </a:def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Объект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ru-RU"/>
            </a:def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Нижний колонтитул 4">
            <a:extLst>
              <a:ext uri="{FF2B5EF4-FFF2-40B4-BE49-F238E27FC236}">
                <a16:creationId xmlns:a16="http://schemas.microsoft.com/office/drawing/2014/main" id="{C119B248-9F11-0A11-E6AF-776D371E14A3}"/>
              </a:ext>
            </a:extLst>
          </p:cNvPr>
          <p:cNvSpPr>
            <a:spLocks noGrp="1"/>
          </p:cNvSpPr>
          <p:nvPr>
            <p:ph type="ftr" sz="quarter" idx="10"/>
          </p:nvPr>
        </p:nvSpPr>
        <p:spPr>
          <a:xfrm>
            <a:off x="838200" y="6356350"/>
            <a:ext cx="4114800" cy="365125"/>
          </a:xfrm>
        </p:spPr>
        <p:txBody>
          <a:bodyPr rtlCol="0"/>
          <a:lstStyle>
            <a:defPPr>
              <a:defRPr lang="ru-RU"/>
            </a:defPPr>
          </a:lstStyle>
          <a:p>
            <a:pPr rtl="0"/>
            <a:r>
              <a:rPr lang="ru-RU"/>
              <a:t>Название презентации</a:t>
            </a:r>
          </a:p>
        </p:txBody>
      </p:sp>
      <p:sp>
        <p:nvSpPr>
          <p:cNvPr id="8" name="Номер слайда 7">
            <a:extLst>
              <a:ext uri="{FF2B5EF4-FFF2-40B4-BE49-F238E27FC236}">
                <a16:creationId xmlns:a16="http://schemas.microsoft.com/office/drawing/2014/main" id="{85EFD48A-F270-E4EE-7C35-F4304F3DDF35}"/>
              </a:ext>
            </a:extLst>
          </p:cNvPr>
          <p:cNvSpPr>
            <a:spLocks noGrp="1"/>
          </p:cNvSpPr>
          <p:nvPr>
            <p:ph type="sldNum" sz="quarter" idx="11"/>
          </p:nvPr>
        </p:nvSpPr>
        <p:spPr>
          <a:xfrm>
            <a:off x="8610600" y="6356350"/>
            <a:ext cx="2743200" cy="365125"/>
          </a:xfrm>
        </p:spPr>
        <p:txBody>
          <a:bodyPr rtlCol="0"/>
          <a:lstStyle>
            <a:defPPr>
              <a:defRPr lang="ru-RU"/>
            </a:def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301069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98ADFA29-47E3-2E16-12B7-D8031DC04C0D}"/>
              </a:ext>
            </a:extLst>
          </p:cNvPr>
          <p:cNvSpPr/>
          <p:nvPr userDrawn="1"/>
        </p:nvSpPr>
        <p:spPr>
          <a:xfrm>
            <a:off x="0" y="3055435"/>
            <a:ext cx="12192000" cy="2648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11" name="Рисунок 10" descr="Растение крупным планом&#10;&#10;Описание создано автоматически с низкой степенью достоверности">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Рисунок 8" descr="Изображение постельного белья, ткани&#10;&#10;Автоматически созданное описание">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61536"/>
            <a:ext cx="1485900" cy="5372100"/>
          </a:xfrm>
          <a:prstGeom prst="rect">
            <a:avLst/>
          </a:prstGeom>
        </p:spPr>
      </p:pic>
      <p:sp>
        <p:nvSpPr>
          <p:cNvPr id="13" name="Прямоугольник 12">
            <a:extLst>
              <a:ext uri="{FF2B5EF4-FFF2-40B4-BE49-F238E27FC236}">
                <a16:creationId xmlns:a16="http://schemas.microsoft.com/office/drawing/2014/main" id="{25150280-02E2-686D-A130-65EBDA15EF13}"/>
              </a:ext>
            </a:extLst>
          </p:cNvPr>
          <p:cNvSpPr/>
          <p:nvPr userDrawn="1"/>
        </p:nvSpPr>
        <p:spPr>
          <a:xfrm>
            <a:off x="232651" y="3367464"/>
            <a:ext cx="11740896" cy="20555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latin typeface="Gill Sans Light" panose="020B0302020104020203" pitchFamily="34" charset="-79"/>
              <a:cs typeface="Gill Sans Light" panose="020B0302020104020203" pitchFamily="34" charset="-79"/>
            </a:endParaRPr>
          </a:p>
        </p:txBody>
      </p:sp>
      <p:pic>
        <p:nvPicPr>
          <p:cNvPr id="15" name="Рисунок 14" descr="Изображение керамического изделия, фарфора&#10;&#10;Автоматически созданное описание">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Рисунок 16" descr="Изображение, содержащее текст&#10;&#10;Автоматически созданное описание">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38468" y="3075540"/>
            <a:ext cx="1206427" cy="621355"/>
          </a:xfrm>
          <a:prstGeom prst="rect">
            <a:avLst/>
          </a:prstGeom>
        </p:spPr>
      </p:pic>
      <p:sp>
        <p:nvSpPr>
          <p:cNvPr id="2" name="Заголовок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4041648"/>
            <a:ext cx="9884664" cy="731520"/>
          </a:xfrm>
        </p:spPr>
        <p:txBody>
          <a:bodyPr rtlCol="0" anchor="b">
            <a:normAutofit/>
          </a:bodyPr>
          <a:lstStyle>
            <a:lvl1pPr algn="ctr">
              <a:defRPr lang="ru-RU" sz="4400"/>
            </a:lvl1pPr>
          </a:lstStyle>
          <a:p>
            <a:pPr rtl="0"/>
            <a:r>
              <a:rPr lang="ru-RU"/>
              <a:t>Образец заголовка</a:t>
            </a:r>
            <a:endParaRPr lang="ru-RU" dirty="0"/>
          </a:p>
        </p:txBody>
      </p:sp>
      <p:sp>
        <p:nvSpPr>
          <p:cNvPr id="3" name="Текст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73168"/>
            <a:ext cx="9884664" cy="457200"/>
          </a:xfrm>
        </p:spPr>
        <p:txBody>
          <a:bodyPr rtlCol="0" anchor="ctr"/>
          <a:lstStyle>
            <a:lvl1pPr marL="0" indent="0" algn="ctr">
              <a:buNone/>
              <a:defRPr lang="ru-RU" sz="2400">
                <a:solidFill>
                  <a:schemeClr val="accent3"/>
                </a:solidFill>
              </a:defRPr>
            </a:lvl1pPr>
            <a:lvl2pPr marL="457200" indent="0">
              <a:buNone/>
              <a:defRPr lang="ru-RU" sz="2000">
                <a:solidFill>
                  <a:schemeClr val="tx1">
                    <a:tint val="75000"/>
                  </a:schemeClr>
                </a:solidFill>
              </a:defRPr>
            </a:lvl2pPr>
            <a:lvl3pPr marL="914400" indent="0">
              <a:buNone/>
              <a:defRPr lang="ru-RU" sz="1800">
                <a:solidFill>
                  <a:schemeClr val="tx1">
                    <a:tint val="75000"/>
                  </a:schemeClr>
                </a:solidFill>
              </a:defRPr>
            </a:lvl3pPr>
            <a:lvl4pPr marL="1371600" indent="0">
              <a:buNone/>
              <a:defRPr lang="ru-RU" sz="1600">
                <a:solidFill>
                  <a:schemeClr val="tx1">
                    <a:tint val="75000"/>
                  </a:schemeClr>
                </a:solidFill>
              </a:defRPr>
            </a:lvl4pPr>
            <a:lvl5pPr marL="1828800" indent="0">
              <a:buNone/>
              <a:defRPr lang="ru-RU" sz="1600">
                <a:solidFill>
                  <a:schemeClr val="tx1">
                    <a:tint val="75000"/>
                  </a:schemeClr>
                </a:solidFill>
              </a:defRPr>
            </a:lvl5pPr>
            <a:lvl6pPr marL="2286000" indent="0">
              <a:buNone/>
              <a:defRPr lang="ru-RU" sz="1600">
                <a:solidFill>
                  <a:schemeClr val="tx1">
                    <a:tint val="75000"/>
                  </a:schemeClr>
                </a:solidFill>
              </a:defRPr>
            </a:lvl6pPr>
            <a:lvl7pPr marL="2743200" indent="0">
              <a:buNone/>
              <a:defRPr lang="ru-RU" sz="1600">
                <a:solidFill>
                  <a:schemeClr val="tx1">
                    <a:tint val="75000"/>
                  </a:schemeClr>
                </a:solidFill>
              </a:defRPr>
            </a:lvl7pPr>
            <a:lvl8pPr marL="3200400" indent="0">
              <a:buNone/>
              <a:defRPr lang="ru-RU" sz="1600">
                <a:solidFill>
                  <a:schemeClr val="tx1">
                    <a:tint val="75000"/>
                  </a:schemeClr>
                </a:solidFill>
              </a:defRPr>
            </a:lvl8pPr>
            <a:lvl9pPr marL="3657600" indent="0">
              <a:buNone/>
              <a:defRPr lang="ru-RU" sz="1600">
                <a:solidFill>
                  <a:schemeClr val="tx1">
                    <a:tint val="75000"/>
                  </a:schemeClr>
                </a:solidFill>
              </a:defRPr>
            </a:lvl9pPr>
          </a:lstStyle>
          <a:p>
            <a:pPr lvl="0" rtl="0"/>
            <a:r>
              <a:rPr lang="ru-RU"/>
              <a:t>Образец текста</a:t>
            </a:r>
          </a:p>
        </p:txBody>
      </p:sp>
      <p:sp>
        <p:nvSpPr>
          <p:cNvPr id="4" name="Текст 2">
            <a:extLst>
              <a:ext uri="{FF2B5EF4-FFF2-40B4-BE49-F238E27FC236}">
                <a16:creationId xmlns:a16="http://schemas.microsoft.com/office/drawing/2014/main" id="{3F985769-113A-DF15-0359-78B06126CA60}"/>
              </a:ext>
            </a:extLst>
          </p:cNvPr>
          <p:cNvSpPr>
            <a:spLocks noGrp="1"/>
          </p:cNvSpPr>
          <p:nvPr>
            <p:ph type="body" idx="10"/>
          </p:nvPr>
        </p:nvSpPr>
        <p:spPr>
          <a:xfrm>
            <a:off x="1153668" y="3666744"/>
            <a:ext cx="9884664" cy="457200"/>
          </a:xfrm>
        </p:spPr>
        <p:txBody>
          <a:bodyPr rtlCol="0" anchor="ctr"/>
          <a:lstStyle>
            <a:lvl1pPr marL="0" indent="0" algn="ctr">
              <a:buNone/>
              <a:defRPr lang="ru-RU" sz="2400">
                <a:solidFill>
                  <a:schemeClr val="accent3"/>
                </a:solidFill>
              </a:defRPr>
            </a:lvl1pPr>
            <a:lvl2pPr marL="457200" indent="0">
              <a:buNone/>
              <a:defRPr lang="ru-RU" sz="2000">
                <a:solidFill>
                  <a:schemeClr val="tx1">
                    <a:tint val="75000"/>
                  </a:schemeClr>
                </a:solidFill>
              </a:defRPr>
            </a:lvl2pPr>
            <a:lvl3pPr marL="914400" indent="0">
              <a:buNone/>
              <a:defRPr lang="ru-RU" sz="1800">
                <a:solidFill>
                  <a:schemeClr val="tx1">
                    <a:tint val="75000"/>
                  </a:schemeClr>
                </a:solidFill>
              </a:defRPr>
            </a:lvl3pPr>
            <a:lvl4pPr marL="1371600" indent="0">
              <a:buNone/>
              <a:defRPr lang="ru-RU" sz="1600">
                <a:solidFill>
                  <a:schemeClr val="tx1">
                    <a:tint val="75000"/>
                  </a:schemeClr>
                </a:solidFill>
              </a:defRPr>
            </a:lvl4pPr>
            <a:lvl5pPr marL="1828800" indent="0">
              <a:buNone/>
              <a:defRPr lang="ru-RU" sz="1600">
                <a:solidFill>
                  <a:schemeClr val="tx1">
                    <a:tint val="75000"/>
                  </a:schemeClr>
                </a:solidFill>
              </a:defRPr>
            </a:lvl5pPr>
            <a:lvl6pPr marL="2286000" indent="0">
              <a:buNone/>
              <a:defRPr lang="ru-RU" sz="1600">
                <a:solidFill>
                  <a:schemeClr val="tx1">
                    <a:tint val="75000"/>
                  </a:schemeClr>
                </a:solidFill>
              </a:defRPr>
            </a:lvl6pPr>
            <a:lvl7pPr marL="2743200" indent="0">
              <a:buNone/>
              <a:defRPr lang="ru-RU" sz="1600">
                <a:solidFill>
                  <a:schemeClr val="tx1">
                    <a:tint val="75000"/>
                  </a:schemeClr>
                </a:solidFill>
              </a:defRPr>
            </a:lvl7pPr>
            <a:lvl8pPr marL="3200400" indent="0">
              <a:buNone/>
              <a:defRPr lang="ru-RU" sz="1600">
                <a:solidFill>
                  <a:schemeClr val="tx1">
                    <a:tint val="75000"/>
                  </a:schemeClr>
                </a:solidFill>
              </a:defRPr>
            </a:lvl8pPr>
            <a:lvl9pPr marL="3657600" indent="0">
              <a:buNone/>
              <a:defRPr lang="ru-RU" sz="1600">
                <a:solidFill>
                  <a:schemeClr val="tx1">
                    <a:tint val="75000"/>
                  </a:schemeClr>
                </a:solidFill>
              </a:defRPr>
            </a:lvl9pPr>
          </a:lstStyle>
          <a:p>
            <a:pPr lvl="0" rtl="0"/>
            <a:r>
              <a:rPr lang="ru-RU"/>
              <a:t>Образец текста</a:t>
            </a:r>
          </a:p>
        </p:txBody>
      </p:sp>
    </p:spTree>
    <p:extLst>
      <p:ext uri="{BB962C8B-B14F-4D97-AF65-F5344CB8AC3E}">
        <p14:creationId xmlns:p14="http://schemas.microsoft.com/office/powerpoint/2010/main" val="280263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Три изображения">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sp>
        <p:nvSpPr>
          <p:cNvPr id="8" name="Прямоугольник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10" name="Рисунок 9" descr="Изображение моллюска, насекомого&#10;&#10;Автоматически созданное описание">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Заголовок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ru-RU"/>
            </a:lvl1pPr>
          </a:lstStyle>
          <a:p>
            <a:pPr rtl="0"/>
            <a:r>
              <a:rPr lang="ru-RU"/>
              <a:t>Образец заголовка</a:t>
            </a:r>
            <a:endParaRPr lang="ru-RU" dirty="0"/>
          </a:p>
        </p:txBody>
      </p:sp>
      <p:sp>
        <p:nvSpPr>
          <p:cNvPr id="22" name="Рисунок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2544268" y="2264410"/>
            <a:ext cx="2057400" cy="2058988"/>
          </a:xfrm>
        </p:spPr>
        <p:txBody>
          <a:bodyPr rtlCol="0" anchor="ctr">
            <a:normAutofit/>
          </a:bodyPr>
          <a:lstStyle>
            <a:lvl1pPr marL="0" indent="0" algn="ctr">
              <a:buNone/>
              <a:defRPr lang="ru-RU" sz="1800"/>
            </a:lvl1pPr>
          </a:lstStyle>
          <a:p>
            <a:pPr rtl="0"/>
            <a:r>
              <a:rPr lang="ru-RU"/>
              <a:t>Вставка рисунка</a:t>
            </a:r>
          </a:p>
        </p:txBody>
      </p:sp>
      <p:sp>
        <p:nvSpPr>
          <p:cNvPr id="20" name="Текст 19">
            <a:extLst>
              <a:ext uri="{FF2B5EF4-FFF2-40B4-BE49-F238E27FC236}">
                <a16:creationId xmlns:a16="http://schemas.microsoft.com/office/drawing/2014/main" id="{DAB2A93C-DB99-8217-D74F-D08E610FA758}"/>
              </a:ext>
            </a:extLst>
          </p:cNvPr>
          <p:cNvSpPr>
            <a:spLocks noGrp="1"/>
          </p:cNvSpPr>
          <p:nvPr>
            <p:ph type="body" sz="quarter" idx="13"/>
          </p:nvPr>
        </p:nvSpPr>
        <p:spPr>
          <a:xfrm>
            <a:off x="2474253" y="4413884"/>
            <a:ext cx="2194560" cy="569595"/>
          </a:xfrm>
        </p:spPr>
        <p:txBody>
          <a:bodyPr lIns="0" tIns="0" rIns="0" bIns="0" rtlCol="0" anchor="ctr">
            <a:noAutofit/>
          </a:bodyPr>
          <a:lstStyle>
            <a:lvl1pPr marL="0" indent="0" algn="ctr">
              <a:lnSpc>
                <a:spcPct val="100000"/>
              </a:lnSpc>
              <a:spcBef>
                <a:spcPts val="0"/>
              </a:spcBef>
              <a:buNone/>
              <a:defRPr lang="ru-RU" sz="2000">
                <a:latin typeface="Gill Sans Nova" panose="020B0602020104020203" pitchFamily="34" charset="0"/>
              </a:defRPr>
            </a:lvl1pPr>
          </a:lstStyle>
          <a:p>
            <a:pPr lvl="0" rtl="0"/>
            <a:r>
              <a:rPr lang="ru-RU"/>
              <a:t>Образец текста</a:t>
            </a:r>
          </a:p>
        </p:txBody>
      </p:sp>
      <p:sp>
        <p:nvSpPr>
          <p:cNvPr id="31" name="Рисунок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996670" y="2264410"/>
            <a:ext cx="2057400" cy="2058988"/>
          </a:xfrm>
        </p:spPr>
        <p:txBody>
          <a:bodyPr rtlCol="0" anchor="ctr">
            <a:normAutofit/>
          </a:bodyPr>
          <a:lstStyle>
            <a:lvl1pPr marL="0" indent="0" algn="ctr">
              <a:buNone/>
              <a:defRPr lang="ru-RU" sz="1800"/>
            </a:lvl1pPr>
          </a:lstStyle>
          <a:p>
            <a:pPr rtl="0"/>
            <a:r>
              <a:rPr lang="ru-RU"/>
              <a:t>Вставка рисунка</a:t>
            </a:r>
          </a:p>
        </p:txBody>
      </p:sp>
      <p:sp>
        <p:nvSpPr>
          <p:cNvPr id="33" name="Текст 19">
            <a:extLst>
              <a:ext uri="{FF2B5EF4-FFF2-40B4-BE49-F238E27FC236}">
                <a16:creationId xmlns:a16="http://schemas.microsoft.com/office/drawing/2014/main" id="{EAB1EC17-F1C7-0781-4F52-DEE9122BBC9D}"/>
              </a:ext>
            </a:extLst>
          </p:cNvPr>
          <p:cNvSpPr>
            <a:spLocks noGrp="1"/>
          </p:cNvSpPr>
          <p:nvPr>
            <p:ph type="body" sz="quarter" idx="19"/>
          </p:nvPr>
        </p:nvSpPr>
        <p:spPr>
          <a:xfrm>
            <a:off x="4932063" y="4394081"/>
            <a:ext cx="2194560" cy="589398"/>
          </a:xfrm>
        </p:spPr>
        <p:txBody>
          <a:bodyPr lIns="0" tIns="0" rIns="0" bIns="0" rtlCol="0" anchor="ctr">
            <a:noAutofit/>
          </a:bodyPr>
          <a:lstStyle>
            <a:lvl1pPr marL="0" indent="0" algn="ctr">
              <a:lnSpc>
                <a:spcPct val="100000"/>
              </a:lnSpc>
              <a:spcBef>
                <a:spcPts val="0"/>
              </a:spcBef>
              <a:buNone/>
              <a:defRPr lang="ru-RU" sz="2000">
                <a:latin typeface="Gill Sans Nova" panose="020B0602020104020203" pitchFamily="34" charset="0"/>
              </a:defRPr>
            </a:lvl1pPr>
          </a:lstStyle>
          <a:p>
            <a:pPr lvl="0" rtl="0"/>
            <a:r>
              <a:rPr lang="ru-RU"/>
              <a:t>Образец текста</a:t>
            </a:r>
          </a:p>
        </p:txBody>
      </p:sp>
      <p:sp>
        <p:nvSpPr>
          <p:cNvPr id="30" name="Рисунок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7449072" y="2264410"/>
            <a:ext cx="2057400" cy="2058988"/>
          </a:xfrm>
        </p:spPr>
        <p:txBody>
          <a:bodyPr rtlCol="0" anchor="ctr">
            <a:normAutofit/>
          </a:bodyPr>
          <a:lstStyle>
            <a:lvl1pPr marL="0" indent="0" algn="ctr">
              <a:buNone/>
              <a:defRPr lang="ru-RU" sz="1800"/>
            </a:lvl1pPr>
          </a:lstStyle>
          <a:p>
            <a:pPr rtl="0"/>
            <a:r>
              <a:rPr lang="ru-RU"/>
              <a:t>Вставка рисунка</a:t>
            </a:r>
          </a:p>
        </p:txBody>
      </p:sp>
      <p:sp>
        <p:nvSpPr>
          <p:cNvPr id="35" name="Текст 19">
            <a:extLst>
              <a:ext uri="{FF2B5EF4-FFF2-40B4-BE49-F238E27FC236}">
                <a16:creationId xmlns:a16="http://schemas.microsoft.com/office/drawing/2014/main" id="{13D50A41-E904-8A4E-6F0A-F980F8D64711}"/>
              </a:ext>
            </a:extLst>
          </p:cNvPr>
          <p:cNvSpPr>
            <a:spLocks noGrp="1"/>
          </p:cNvSpPr>
          <p:nvPr>
            <p:ph type="body" sz="quarter" idx="21"/>
          </p:nvPr>
        </p:nvSpPr>
        <p:spPr>
          <a:xfrm>
            <a:off x="7394625" y="4413885"/>
            <a:ext cx="2194560" cy="589398"/>
          </a:xfrm>
        </p:spPr>
        <p:txBody>
          <a:bodyPr lIns="0" tIns="0" rIns="0" bIns="0" rtlCol="0" anchor="ctr">
            <a:noAutofit/>
          </a:bodyPr>
          <a:lstStyle>
            <a:lvl1pPr marL="0" indent="0" algn="ctr">
              <a:lnSpc>
                <a:spcPct val="100000"/>
              </a:lnSpc>
              <a:spcBef>
                <a:spcPts val="0"/>
              </a:spcBef>
              <a:buNone/>
              <a:defRPr lang="ru-RU" sz="2000">
                <a:latin typeface="Gill Sans Nova" panose="020B0602020104020203" pitchFamily="34" charset="0"/>
              </a:defRPr>
            </a:lvl1pPr>
          </a:lstStyle>
          <a:p>
            <a:pPr lvl="0" rtl="0"/>
            <a:r>
              <a:rPr lang="ru-RU"/>
              <a:t>Образец текста</a:t>
            </a:r>
          </a:p>
        </p:txBody>
      </p:sp>
      <p:sp>
        <p:nvSpPr>
          <p:cNvPr id="64" name="Нижний колонтитул 5">
            <a:extLst>
              <a:ext uri="{FF2B5EF4-FFF2-40B4-BE49-F238E27FC236}">
                <a16:creationId xmlns:a16="http://schemas.microsoft.com/office/drawing/2014/main" id="{51ACD1D2-913C-7E43-3334-5E2EE1E71AD9}"/>
              </a:ext>
            </a:extLst>
          </p:cNvPr>
          <p:cNvSpPr>
            <a:spLocks noGrp="1"/>
          </p:cNvSpPr>
          <p:nvPr>
            <p:ph type="ftr" sz="quarter" idx="10"/>
          </p:nvPr>
        </p:nvSpPr>
        <p:spPr>
          <a:xfrm>
            <a:off x="557784" y="6356350"/>
            <a:ext cx="4114800" cy="365125"/>
          </a:xfrm>
        </p:spPr>
        <p:txBody>
          <a:bodyPr rtlCol="0"/>
          <a:lstStyle>
            <a:defPPr>
              <a:defRPr lang="ru-RU"/>
            </a:defPPr>
          </a:lstStyle>
          <a:p>
            <a:pPr rtl="0"/>
            <a:r>
              <a:rPr lang="ru-RU"/>
              <a:t>Заголовок презентации</a:t>
            </a:r>
          </a:p>
        </p:txBody>
      </p:sp>
      <p:sp>
        <p:nvSpPr>
          <p:cNvPr id="65" name="Номер слайда 6">
            <a:extLst>
              <a:ext uri="{FF2B5EF4-FFF2-40B4-BE49-F238E27FC236}">
                <a16:creationId xmlns:a16="http://schemas.microsoft.com/office/drawing/2014/main" id="{97F4A8EA-6EA7-EEB3-DDC8-13706CE21AB1}"/>
              </a:ext>
            </a:extLst>
          </p:cNvPr>
          <p:cNvSpPr>
            <a:spLocks noGrp="1"/>
          </p:cNvSpPr>
          <p:nvPr>
            <p:ph type="sldNum" sz="quarter" idx="11"/>
          </p:nvPr>
        </p:nvSpPr>
        <p:spPr>
          <a:xfrm>
            <a:off x="8897112" y="6356350"/>
            <a:ext cx="2743200" cy="365125"/>
          </a:xfrm>
        </p:spPr>
        <p:txBody>
          <a:bodyPr rtlCol="0"/>
          <a:lstStyle>
            <a:defPPr>
              <a:defRPr lang="ru-RU"/>
            </a:def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2519687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оловок, подзаголовок и число">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38D39C64-BD11-078C-9918-C61915360DBE}"/>
              </a:ext>
            </a:extLst>
          </p:cNvPr>
          <p:cNvSpPr>
            <a:spLocks noGrp="1"/>
          </p:cNvSpPr>
          <p:nvPr>
            <p:ph type="title"/>
          </p:nvPr>
        </p:nvSpPr>
        <p:spPr>
          <a:xfrm>
            <a:off x="7498705" y="1570629"/>
            <a:ext cx="3749040" cy="3578344"/>
          </a:xfrm>
        </p:spPr>
        <p:txBody>
          <a:bodyPr rtlCol="0"/>
          <a:lstStyle>
            <a:defPPr>
              <a:defRPr lang="ru-RU"/>
            </a:defPPr>
          </a:lstStyle>
          <a:p>
            <a:pPr rtl="0"/>
            <a:r>
              <a:rPr lang="ru-RU"/>
              <a:t>Образец заголовка</a:t>
            </a:r>
          </a:p>
        </p:txBody>
      </p:sp>
      <p:sp>
        <p:nvSpPr>
          <p:cNvPr id="10" name="Прямоугольник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3" name="Рисунок 2" descr="Изображение ткани&#10;&#10;Автоматически созданное описание">
            <a:extLst>
              <a:ext uri="{FF2B5EF4-FFF2-40B4-BE49-F238E27FC236}">
                <a16:creationId xmlns:a16="http://schemas.microsoft.com/office/drawing/2014/main" id="{1154D9C6-A5E6-826A-057F-E747FCE83E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4577613" y="1361923"/>
            <a:ext cx="1562100" cy="4394200"/>
          </a:xfrm>
          <a:prstGeom prst="rect">
            <a:avLst/>
          </a:prstGeom>
        </p:spPr>
      </p:pic>
      <p:pic>
        <p:nvPicPr>
          <p:cNvPr id="5" name="Рисунок 4" descr="Изображение цветка, растения&#10;&#10;Автоматически созданное описание">
            <a:extLst>
              <a:ext uri="{FF2B5EF4-FFF2-40B4-BE49-F238E27FC236}">
                <a16:creationId xmlns:a16="http://schemas.microsoft.com/office/drawing/2014/main" id="{F7D4B7FF-5096-A31D-06E2-7FB16EE8F3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1032802">
            <a:off x="5721350" y="2134613"/>
            <a:ext cx="749300" cy="2755900"/>
          </a:xfrm>
          <a:prstGeom prst="rect">
            <a:avLst/>
          </a:prstGeom>
        </p:spPr>
      </p:pic>
      <p:sp>
        <p:nvSpPr>
          <p:cNvPr id="11" name="Текст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872119" y="1437615"/>
            <a:ext cx="3922776" cy="4242816"/>
          </a:xfrm>
        </p:spPr>
        <p:txBody>
          <a:bodyPr rtlCol="0" anchor="ctr">
            <a:noAutofit/>
          </a:bodyPr>
          <a:lstStyle>
            <a:lvl1pPr marL="0" indent="0" algn="ctr">
              <a:spcBef>
                <a:spcPts val="0"/>
              </a:spcBef>
              <a:buNone/>
              <a:defRPr lang="ru-RU" sz="27800">
                <a:solidFill>
                  <a:schemeClr val="bg1"/>
                </a:solidFill>
                <a:latin typeface="+mj-lt"/>
                <a:cs typeface="+mj-cs"/>
              </a:defRPr>
            </a:lvl1pPr>
          </a:lstStyle>
          <a:p>
            <a:pPr lvl="0" rtl="0"/>
            <a:r>
              <a:rPr lang="ru-RU" dirty="0"/>
              <a:t>X</a:t>
            </a:r>
          </a:p>
        </p:txBody>
      </p:sp>
      <p:sp>
        <p:nvSpPr>
          <p:cNvPr id="6" name="Текст 2">
            <a:extLst>
              <a:ext uri="{FF2B5EF4-FFF2-40B4-BE49-F238E27FC236}">
                <a16:creationId xmlns:a16="http://schemas.microsoft.com/office/drawing/2014/main" id="{F42F01A6-2296-3E1F-EF81-CA2E24A87578}"/>
              </a:ext>
            </a:extLst>
          </p:cNvPr>
          <p:cNvSpPr>
            <a:spLocks noGrp="1"/>
          </p:cNvSpPr>
          <p:nvPr>
            <p:ph type="body" idx="10"/>
          </p:nvPr>
        </p:nvSpPr>
        <p:spPr>
          <a:xfrm>
            <a:off x="872119" y="1437615"/>
            <a:ext cx="3922776" cy="457200"/>
          </a:xfrm>
        </p:spPr>
        <p:txBody>
          <a:bodyPr rtlCol="0" anchor="ctr">
            <a:normAutofit/>
          </a:bodyPr>
          <a:lstStyle>
            <a:lvl1pPr marL="0" indent="0" algn="ctr">
              <a:buNone/>
              <a:defRPr lang="ru-RU" sz="2000">
                <a:solidFill>
                  <a:schemeClr val="tx1">
                    <a:tint val="75000"/>
                  </a:schemeClr>
                </a:solidFill>
              </a:defRPr>
            </a:lvl1pPr>
            <a:lvl2pPr marL="457200" indent="0">
              <a:buNone/>
              <a:defRPr lang="ru-RU" sz="2000">
                <a:solidFill>
                  <a:schemeClr val="tx1">
                    <a:tint val="75000"/>
                  </a:schemeClr>
                </a:solidFill>
              </a:defRPr>
            </a:lvl2pPr>
            <a:lvl3pPr marL="914400" indent="0">
              <a:buNone/>
              <a:defRPr lang="ru-RU" sz="1800">
                <a:solidFill>
                  <a:schemeClr val="tx1">
                    <a:tint val="75000"/>
                  </a:schemeClr>
                </a:solidFill>
              </a:defRPr>
            </a:lvl3pPr>
            <a:lvl4pPr marL="1371600" indent="0">
              <a:buNone/>
              <a:defRPr lang="ru-RU" sz="1600">
                <a:solidFill>
                  <a:schemeClr val="tx1">
                    <a:tint val="75000"/>
                  </a:schemeClr>
                </a:solidFill>
              </a:defRPr>
            </a:lvl4pPr>
            <a:lvl5pPr marL="1828800" indent="0">
              <a:buNone/>
              <a:defRPr lang="ru-RU" sz="1600">
                <a:solidFill>
                  <a:schemeClr val="tx1">
                    <a:tint val="75000"/>
                  </a:schemeClr>
                </a:solidFill>
              </a:defRPr>
            </a:lvl5pPr>
            <a:lvl6pPr marL="2286000" indent="0">
              <a:buNone/>
              <a:defRPr lang="ru-RU" sz="1600">
                <a:solidFill>
                  <a:schemeClr val="tx1">
                    <a:tint val="75000"/>
                  </a:schemeClr>
                </a:solidFill>
              </a:defRPr>
            </a:lvl6pPr>
            <a:lvl7pPr marL="2743200" indent="0">
              <a:buNone/>
              <a:defRPr lang="ru-RU" sz="1600">
                <a:solidFill>
                  <a:schemeClr val="tx1">
                    <a:tint val="75000"/>
                  </a:schemeClr>
                </a:solidFill>
              </a:defRPr>
            </a:lvl7pPr>
            <a:lvl8pPr marL="3200400" indent="0">
              <a:buNone/>
              <a:defRPr lang="ru-RU" sz="1600">
                <a:solidFill>
                  <a:schemeClr val="tx1">
                    <a:tint val="75000"/>
                  </a:schemeClr>
                </a:solidFill>
              </a:defRPr>
            </a:lvl8pPr>
            <a:lvl9pPr marL="3657600" indent="0">
              <a:buNone/>
              <a:defRPr lang="ru-RU" sz="1600">
                <a:solidFill>
                  <a:schemeClr val="tx1">
                    <a:tint val="75000"/>
                  </a:schemeClr>
                </a:solidFill>
              </a:defRPr>
            </a:lvl9pPr>
          </a:lstStyle>
          <a:p>
            <a:pPr lvl="0" rtl="0"/>
            <a:r>
              <a:rPr lang="ru-RU"/>
              <a:t>Образец текста</a:t>
            </a:r>
          </a:p>
        </p:txBody>
      </p:sp>
      <p:sp>
        <p:nvSpPr>
          <p:cNvPr id="19" name="Нижний колонтитул 5">
            <a:extLst>
              <a:ext uri="{FF2B5EF4-FFF2-40B4-BE49-F238E27FC236}">
                <a16:creationId xmlns:a16="http://schemas.microsoft.com/office/drawing/2014/main" id="{396A0109-3A78-F6D5-7AAA-6A03D183574C}"/>
              </a:ext>
            </a:extLst>
          </p:cNvPr>
          <p:cNvSpPr>
            <a:spLocks noGrp="1"/>
          </p:cNvSpPr>
          <p:nvPr>
            <p:ph type="ftr" sz="quarter" idx="14"/>
          </p:nvPr>
        </p:nvSpPr>
        <p:spPr>
          <a:xfrm>
            <a:off x="872119" y="6356350"/>
            <a:ext cx="3922776" cy="365125"/>
          </a:xfrm>
        </p:spPr>
        <p:txBody>
          <a:bodyPr rtlCol="0"/>
          <a:lstStyle>
            <a:lvl1pPr algn="ctr">
              <a:defRPr lang="ru-RU"/>
            </a:lvl1pPr>
          </a:lstStyle>
          <a:p>
            <a:pPr rtl="0"/>
            <a:r>
              <a:rPr lang="ru-RU"/>
              <a:t>Заголовок презентации</a:t>
            </a:r>
          </a:p>
        </p:txBody>
      </p:sp>
      <p:sp>
        <p:nvSpPr>
          <p:cNvPr id="20" name="Номер слайда 6">
            <a:extLst>
              <a:ext uri="{FF2B5EF4-FFF2-40B4-BE49-F238E27FC236}">
                <a16:creationId xmlns:a16="http://schemas.microsoft.com/office/drawing/2014/main" id="{48EB97DC-3CB3-2050-4885-8E50824F0404}"/>
              </a:ext>
            </a:extLst>
          </p:cNvPr>
          <p:cNvSpPr>
            <a:spLocks noGrp="1"/>
          </p:cNvSpPr>
          <p:nvPr>
            <p:ph type="sldNum" sz="quarter" idx="11"/>
          </p:nvPr>
        </p:nvSpPr>
        <p:spPr>
          <a:xfrm>
            <a:off x="8897112" y="6356350"/>
            <a:ext cx="2743200" cy="365125"/>
          </a:xfrm>
        </p:spPr>
        <p:txBody>
          <a:bodyPr rtlCol="0"/>
          <a:lstStyle>
            <a:defPPr>
              <a:defRPr lang="ru-RU"/>
            </a:def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953980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Заголовок и число">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B2F7EB7A-F5B6-E308-68EE-3065E2B039A6}"/>
              </a:ext>
            </a:extLst>
          </p:cNvPr>
          <p:cNvSpPr/>
          <p:nvPr userDrawn="1"/>
        </p:nvSpPr>
        <p:spPr>
          <a:xfrm>
            <a:off x="6096000" y="0"/>
            <a:ext cx="6096000" cy="68695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solidFill>
                <a:schemeClr val="accent5">
                  <a:lumMod val="60000"/>
                  <a:lumOff val="40000"/>
                </a:schemeClr>
              </a:solidFill>
            </a:endParaRPr>
          </a:p>
        </p:txBody>
      </p:sp>
      <p:sp>
        <p:nvSpPr>
          <p:cNvPr id="10" name="Заголовок 1">
            <a:extLst>
              <a:ext uri="{FF2B5EF4-FFF2-40B4-BE49-F238E27FC236}">
                <a16:creationId xmlns:a16="http://schemas.microsoft.com/office/drawing/2014/main" id="{26F8EF2C-11DE-25F6-B26C-8B73CA2981B3}"/>
              </a:ext>
            </a:extLst>
          </p:cNvPr>
          <p:cNvSpPr>
            <a:spLocks noGrp="1"/>
          </p:cNvSpPr>
          <p:nvPr>
            <p:ph type="title"/>
          </p:nvPr>
        </p:nvSpPr>
        <p:spPr>
          <a:xfrm>
            <a:off x="8695944" y="1399032"/>
            <a:ext cx="1024128" cy="512064"/>
          </a:xfrm>
        </p:spPr>
        <p:txBody>
          <a:bodyPr rtlCol="0">
            <a:noAutofit/>
          </a:bodyPr>
          <a:lstStyle>
            <a:lvl1pPr algn="ctr">
              <a:defRPr lang="ru-RU" sz="2000">
                <a:latin typeface="+mn-lt"/>
              </a:defRPr>
            </a:lvl1pPr>
          </a:lstStyle>
          <a:p>
            <a:pPr rtl="0"/>
            <a:r>
              <a:rPr lang="ru-RU"/>
              <a:t>Образец заголовка</a:t>
            </a:r>
          </a:p>
        </p:txBody>
      </p:sp>
      <p:sp>
        <p:nvSpPr>
          <p:cNvPr id="4" name="Рисунок 3">
            <a:extLst>
              <a:ext uri="{FF2B5EF4-FFF2-40B4-BE49-F238E27FC236}">
                <a16:creationId xmlns:a16="http://schemas.microsoft.com/office/drawing/2014/main" id="{EB072207-AA92-79CD-5E5B-FF5161E95801}"/>
              </a:ext>
            </a:extLst>
          </p:cNvPr>
          <p:cNvSpPr>
            <a:spLocks noGrp="1"/>
          </p:cNvSpPr>
          <p:nvPr>
            <p:ph type="pic" sz="quarter" idx="14"/>
          </p:nvPr>
        </p:nvSpPr>
        <p:spPr>
          <a:xfrm>
            <a:off x="-1" y="-1"/>
            <a:ext cx="6095999" cy="6857999"/>
          </a:xfrm>
        </p:spPr>
        <p:txBody>
          <a:bodyPr rtlCol="0" anchor="ctr"/>
          <a:lstStyle>
            <a:lvl1pPr marL="0" indent="0" algn="ctr">
              <a:buNone/>
              <a:defRPr lang="ru-RU"/>
            </a:lvl1pPr>
          </a:lstStyle>
          <a:p>
            <a:pPr rtl="0"/>
            <a:r>
              <a:rPr lang="ru-RU"/>
              <a:t>Вставка рисунка</a:t>
            </a:r>
            <a:endParaRPr lang="ru-RU" dirty="0"/>
          </a:p>
        </p:txBody>
      </p:sp>
      <p:pic>
        <p:nvPicPr>
          <p:cNvPr id="36" name="Рисунок 35" descr="Дерево крупным планом&#10;&#10;Описание создано автоматически со средней степенью достоверности">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9056565" y="1652568"/>
            <a:ext cx="970220" cy="2236127"/>
          </a:xfrm>
          <a:prstGeom prst="rect">
            <a:avLst/>
          </a:prstGeom>
        </p:spPr>
      </p:pic>
      <p:pic>
        <p:nvPicPr>
          <p:cNvPr id="38" name="Рисунок 37" descr="Группа цветов&#10;&#10;Описание создано автоматически с низкой степенью достоверности">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3616" y="2323348"/>
            <a:ext cx="1245309" cy="2314810"/>
          </a:xfrm>
          <a:prstGeom prst="rect">
            <a:avLst/>
          </a:prstGeom>
        </p:spPr>
      </p:pic>
      <p:sp>
        <p:nvSpPr>
          <p:cNvPr id="34" name="Текст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7246619" y="1359345"/>
            <a:ext cx="3922776" cy="4242816"/>
          </a:xfrm>
        </p:spPr>
        <p:txBody>
          <a:bodyPr rtlCol="0" anchor="ctr">
            <a:noAutofit/>
          </a:bodyPr>
          <a:lstStyle>
            <a:lvl1pPr marL="0" indent="0" algn="ctr">
              <a:spcBef>
                <a:spcPts val="0"/>
              </a:spcBef>
              <a:buNone/>
              <a:defRPr lang="ru-RU" sz="27800">
                <a:solidFill>
                  <a:schemeClr val="bg1"/>
                </a:solidFill>
                <a:latin typeface="+mj-lt"/>
                <a:cs typeface="+mj-cs"/>
              </a:defRPr>
            </a:lvl1pPr>
          </a:lstStyle>
          <a:p>
            <a:pPr lvl="0" rtl="0"/>
            <a:r>
              <a:rPr lang="ru-RU" dirty="0"/>
              <a:t>X</a:t>
            </a:r>
          </a:p>
        </p:txBody>
      </p:sp>
      <p:sp>
        <p:nvSpPr>
          <p:cNvPr id="15" name="Номер слайда 6">
            <a:extLst>
              <a:ext uri="{FF2B5EF4-FFF2-40B4-BE49-F238E27FC236}">
                <a16:creationId xmlns:a16="http://schemas.microsoft.com/office/drawing/2014/main" id="{3BB1421B-0330-F994-05B3-B7643F78BB3F}"/>
              </a:ext>
            </a:extLst>
          </p:cNvPr>
          <p:cNvSpPr>
            <a:spLocks noGrp="1"/>
          </p:cNvSpPr>
          <p:nvPr>
            <p:ph type="sldNum" sz="quarter" idx="11"/>
          </p:nvPr>
        </p:nvSpPr>
        <p:spPr>
          <a:xfrm>
            <a:off x="8897112" y="6356350"/>
            <a:ext cx="2743200" cy="365125"/>
          </a:xfrm>
        </p:spPr>
        <p:txBody>
          <a:bodyPr rtlCol="0"/>
          <a:lstStyle>
            <a:defPPr>
              <a:defRPr lang="ru-RU"/>
            </a:def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406246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9" name="Рисунок 8" descr="Изображение ткани&#10;&#10;Автоматически созданное описание">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Прямоугольник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13" name="Рисунок 12" descr="Изображение цветка, растения&#10;&#10;Автоматически созданное описание">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Заголовок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ru-RU">
                <a:latin typeface="Baskerville" panose="02020502070401020303" pitchFamily="18" charset="0"/>
                <a:ea typeface="Baskerville" panose="02020502070401020303" pitchFamily="18" charset="0"/>
              </a:defRPr>
            </a:lvl1pPr>
          </a:lstStyle>
          <a:p>
            <a:pPr rtl="0"/>
            <a:r>
              <a:rPr lang="ru-RU"/>
              <a:t>Образец заголовка</a:t>
            </a:r>
            <a:endParaRPr lang="ru-RU" dirty="0"/>
          </a:p>
        </p:txBody>
      </p:sp>
      <p:sp>
        <p:nvSpPr>
          <p:cNvPr id="14" name="Нижний колонтитул 13">
            <a:extLst>
              <a:ext uri="{FF2B5EF4-FFF2-40B4-BE49-F238E27FC236}">
                <a16:creationId xmlns:a16="http://schemas.microsoft.com/office/drawing/2014/main" id="{C6C79F3B-6B68-BA3C-6CBE-C26E339E450E}"/>
              </a:ext>
            </a:extLst>
          </p:cNvPr>
          <p:cNvSpPr>
            <a:spLocks noGrp="1"/>
          </p:cNvSpPr>
          <p:nvPr>
            <p:ph type="ftr" sz="quarter" idx="10"/>
          </p:nvPr>
        </p:nvSpPr>
        <p:spPr>
          <a:xfrm>
            <a:off x="841248" y="6356350"/>
            <a:ext cx="4114800" cy="365125"/>
          </a:xfrm>
        </p:spPr>
        <p:txBody>
          <a:bodyPr rtlCol="0"/>
          <a:lstStyle>
            <a:defPPr>
              <a:defRPr lang="ru-RU"/>
            </a:defPPr>
          </a:lstStyle>
          <a:p>
            <a:pPr rtl="0"/>
            <a:r>
              <a:rPr lang="ru-RU"/>
              <a:t>Название презентации</a:t>
            </a:r>
          </a:p>
        </p:txBody>
      </p:sp>
      <p:sp>
        <p:nvSpPr>
          <p:cNvPr id="15" name="Номер слайда 14">
            <a:extLst>
              <a:ext uri="{FF2B5EF4-FFF2-40B4-BE49-F238E27FC236}">
                <a16:creationId xmlns:a16="http://schemas.microsoft.com/office/drawing/2014/main" id="{9D503431-982D-5D35-88BF-09474F76D65D}"/>
              </a:ext>
            </a:extLst>
          </p:cNvPr>
          <p:cNvSpPr>
            <a:spLocks noGrp="1"/>
          </p:cNvSpPr>
          <p:nvPr>
            <p:ph type="sldNum" sz="quarter" idx="11"/>
          </p:nvPr>
        </p:nvSpPr>
        <p:spPr>
          <a:xfrm>
            <a:off x="8897112" y="6356350"/>
            <a:ext cx="2743200" cy="365125"/>
          </a:xfrm>
        </p:spPr>
        <p:txBody>
          <a:bodyPr rtlCol="0"/>
          <a:lstStyle>
            <a:defPPr>
              <a:defRPr lang="ru-RU"/>
            </a:defPPr>
          </a:lstStyle>
          <a:p>
            <a:pPr rtl="0"/>
            <a:fld id="{294A09A9-5501-47C1-A89A-A340965A2BE2}" type="slidenum">
              <a:rPr lang="ru-RU" smtClean="0"/>
              <a:pPr/>
              <a:t>‹#›</a:t>
            </a:fld>
            <a:endParaRPr lang="ru-RU" dirty="0"/>
          </a:p>
        </p:txBody>
      </p:sp>
      <p:sp>
        <p:nvSpPr>
          <p:cNvPr id="8" name="Объект 2">
            <a:extLst>
              <a:ext uri="{FF2B5EF4-FFF2-40B4-BE49-F238E27FC236}">
                <a16:creationId xmlns:a16="http://schemas.microsoft.com/office/drawing/2014/main" id="{3A8DD443-A9C0-3688-DC5F-5ABBF5A61A62}"/>
              </a:ext>
            </a:extLst>
          </p:cNvPr>
          <p:cNvSpPr>
            <a:spLocks noGrp="1"/>
          </p:cNvSpPr>
          <p:nvPr>
            <p:ph sz="half" idx="1"/>
          </p:nvPr>
        </p:nvSpPr>
        <p:spPr>
          <a:xfrm>
            <a:off x="838200" y="2628461"/>
            <a:ext cx="10515600" cy="3548501"/>
          </a:xfrm>
        </p:spPr>
        <p:txBody>
          <a:bodyPr rtlCol="0"/>
          <a:lstStyle>
            <a:defPPr>
              <a:defRPr lang="ru-RU"/>
            </a:def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Tree>
    <p:extLst>
      <p:ext uri="{BB962C8B-B14F-4D97-AF65-F5344CB8AC3E}">
        <p14:creationId xmlns:p14="http://schemas.microsoft.com/office/powerpoint/2010/main" val="379104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2">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solidFill>
                <a:schemeClr val="bg1"/>
              </a:solidFill>
            </a:endParaRPr>
          </a:p>
        </p:txBody>
      </p:sp>
      <p:sp>
        <p:nvSpPr>
          <p:cNvPr id="9" name="Прямоугольник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11" name="Рисунок 10" descr="Изображение моллюска, насекомого&#10;&#10;Автоматически созданное описание">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Рисунок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Заголовок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ru-RU">
                <a:latin typeface="Baskerville" panose="02020502070401020303" pitchFamily="18" charset="0"/>
                <a:ea typeface="Baskerville" panose="02020502070401020303" pitchFamily="18" charset="0"/>
              </a:defRPr>
            </a:lvl1pPr>
          </a:lstStyle>
          <a:p>
            <a:pPr rtl="0"/>
            <a:r>
              <a:rPr lang="ru-RU"/>
              <a:t>Образец заголовка</a:t>
            </a:r>
            <a:endParaRPr lang="ru-RU" dirty="0"/>
          </a:p>
        </p:txBody>
      </p:sp>
      <p:sp>
        <p:nvSpPr>
          <p:cNvPr id="3" name="Объект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rtlCol="0">
            <a:normAutofit/>
          </a:bodyPr>
          <a:lstStyle>
            <a:lvl1pPr marL="0" indent="0" algn="ctr">
              <a:lnSpc>
                <a:spcPct val="100000"/>
              </a:lnSpc>
              <a:buNone/>
              <a:defRPr lang="ru-RU" sz="2000">
                <a:latin typeface="Gill Sans Nova Light" panose="020F0302020204030204" pitchFamily="34" charset="0"/>
                <a:cs typeface="Gill Sans Nova Light" panose="020F0302020204030204" pitchFamily="34" charset="0"/>
              </a:defRPr>
            </a:lvl1pPr>
            <a:lvl2pPr algn="ctr">
              <a:lnSpc>
                <a:spcPct val="100000"/>
              </a:lnSpc>
              <a:defRPr lang="ru-RU" sz="1800">
                <a:latin typeface="Gill Sans Nova Light" panose="020F0302020204030204" pitchFamily="34" charset="0"/>
                <a:cs typeface="Gill Sans Nova Light" panose="020F0302020204030204" pitchFamily="34" charset="0"/>
              </a:defRPr>
            </a:lvl2pPr>
            <a:lvl3pPr algn="ctr">
              <a:defRPr lang="ru-RU" sz="1600">
                <a:latin typeface="Gill Sans Nova Light" panose="020F0302020204030204" pitchFamily="34" charset="0"/>
                <a:cs typeface="Gill Sans Nova Light" panose="020F0302020204030204" pitchFamily="34" charset="0"/>
              </a:defRPr>
            </a:lvl3pPr>
            <a:lvl4pPr algn="ctr">
              <a:defRPr lang="ru-RU" sz="1400">
                <a:latin typeface="Gill Sans Nova Light" panose="020F0302020204030204" pitchFamily="34" charset="0"/>
                <a:cs typeface="Gill Sans Nova Light" panose="020F0302020204030204" pitchFamily="34" charset="0"/>
              </a:defRPr>
            </a:lvl4pPr>
            <a:lvl5pPr algn="ctr">
              <a:defRPr lang="ru-RU" sz="1400">
                <a:latin typeface="Gill Sans Nova Light" panose="020F0302020204030204" pitchFamily="34" charset="0"/>
                <a:cs typeface="Gill Sans Nova Light" panose="020F0302020204030204" pitchFamily="34" charset="0"/>
              </a:defRPr>
            </a:lvl5pPr>
          </a:lstStyle>
          <a:p>
            <a:pPr lvl="0" rtl="0"/>
            <a:r>
              <a:rPr lang="ru-RU"/>
              <a:t>Образец текста</a:t>
            </a:r>
          </a:p>
          <a:p>
            <a:pPr lvl="1" rtl="0"/>
            <a:r>
              <a:rPr lang="ru-RU"/>
              <a:t>Второй уровень</a:t>
            </a:r>
          </a:p>
        </p:txBody>
      </p:sp>
      <p:sp>
        <p:nvSpPr>
          <p:cNvPr id="14" name="Нижний колонтитул 13">
            <a:extLst>
              <a:ext uri="{FF2B5EF4-FFF2-40B4-BE49-F238E27FC236}">
                <a16:creationId xmlns:a16="http://schemas.microsoft.com/office/drawing/2014/main" id="{2F05D25C-B703-1868-603E-D468EF44D794}"/>
              </a:ext>
            </a:extLst>
          </p:cNvPr>
          <p:cNvSpPr>
            <a:spLocks noGrp="1"/>
          </p:cNvSpPr>
          <p:nvPr>
            <p:ph type="ftr" sz="quarter" idx="10"/>
          </p:nvPr>
        </p:nvSpPr>
        <p:spPr>
          <a:xfrm>
            <a:off x="1174276" y="6356350"/>
            <a:ext cx="4114800" cy="365125"/>
          </a:xfrm>
        </p:spPr>
        <p:txBody>
          <a:bodyPr rtlCol="0"/>
          <a:lstStyle>
            <a:defPPr>
              <a:defRPr lang="ru-RU"/>
            </a:defPPr>
          </a:lstStyle>
          <a:p>
            <a:pPr rtl="0"/>
            <a:r>
              <a:rPr lang="ru-RU"/>
              <a:t>Название презентации</a:t>
            </a:r>
          </a:p>
        </p:txBody>
      </p:sp>
      <p:sp>
        <p:nvSpPr>
          <p:cNvPr id="15" name="Номер слайда 14">
            <a:extLst>
              <a:ext uri="{FF2B5EF4-FFF2-40B4-BE49-F238E27FC236}">
                <a16:creationId xmlns:a16="http://schemas.microsoft.com/office/drawing/2014/main" id="{D8FDB2CC-A975-BC07-042A-228D387E5165}"/>
              </a:ext>
            </a:extLst>
          </p:cNvPr>
          <p:cNvSpPr>
            <a:spLocks noGrp="1"/>
          </p:cNvSpPr>
          <p:nvPr>
            <p:ph type="sldNum" sz="quarter" idx="11"/>
          </p:nvPr>
        </p:nvSpPr>
        <p:spPr>
          <a:xfrm>
            <a:off x="8897112" y="6356350"/>
            <a:ext cx="2743200" cy="365125"/>
          </a:xfrm>
        </p:spPr>
        <p:txBody>
          <a:bodyPr rtlCol="0"/>
          <a:lstStyle>
            <a:defPPr>
              <a:defRPr lang="ru-RU"/>
            </a:def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112026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Цитата">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8" name="Рисунок 7" descr="Изображение ткани&#10;&#10;Автоматически созданное описание">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Прямоугольник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pic>
        <p:nvPicPr>
          <p:cNvPr id="16" name="Рисунок 15" descr="Изображение цветка, растения&#10;&#10;Автоматически созданное описание">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Рисунок 18" descr="Изображение моллюска, насекомого&#10;&#10;Автоматически созданное описание">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Заголовок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ru-RU" sz="4400"/>
            </a:lvl1pPr>
          </a:lstStyle>
          <a:p>
            <a:pPr rtl="0"/>
            <a:r>
              <a:rPr lang="ru-RU"/>
              <a:t>Образец заголовка</a:t>
            </a:r>
            <a:endParaRPr lang="ru-RU" dirty="0"/>
          </a:p>
        </p:txBody>
      </p:sp>
      <p:sp>
        <p:nvSpPr>
          <p:cNvPr id="3" name="Текст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rtlCol="0" anchor="ctr"/>
          <a:lstStyle>
            <a:lvl1pPr marL="0" indent="0" algn="ctr">
              <a:buNone/>
              <a:defRPr lang="ru-RU" sz="2400">
                <a:solidFill>
                  <a:schemeClr val="accent3"/>
                </a:solidFill>
              </a:defRPr>
            </a:lvl1pPr>
            <a:lvl2pPr marL="457200" indent="0">
              <a:buNone/>
              <a:defRPr lang="ru-RU" sz="2000">
                <a:solidFill>
                  <a:schemeClr val="tx1">
                    <a:tint val="75000"/>
                  </a:schemeClr>
                </a:solidFill>
              </a:defRPr>
            </a:lvl2pPr>
            <a:lvl3pPr marL="914400" indent="0">
              <a:buNone/>
              <a:defRPr lang="ru-RU" sz="1800">
                <a:solidFill>
                  <a:schemeClr val="tx1">
                    <a:tint val="75000"/>
                  </a:schemeClr>
                </a:solidFill>
              </a:defRPr>
            </a:lvl3pPr>
            <a:lvl4pPr marL="1371600" indent="0">
              <a:buNone/>
              <a:defRPr lang="ru-RU" sz="1600">
                <a:solidFill>
                  <a:schemeClr val="tx1">
                    <a:tint val="75000"/>
                  </a:schemeClr>
                </a:solidFill>
              </a:defRPr>
            </a:lvl4pPr>
            <a:lvl5pPr marL="1828800" indent="0">
              <a:buNone/>
              <a:defRPr lang="ru-RU" sz="1600">
                <a:solidFill>
                  <a:schemeClr val="tx1">
                    <a:tint val="75000"/>
                  </a:schemeClr>
                </a:solidFill>
              </a:defRPr>
            </a:lvl5pPr>
            <a:lvl6pPr marL="2286000" indent="0">
              <a:buNone/>
              <a:defRPr lang="ru-RU" sz="1600">
                <a:solidFill>
                  <a:schemeClr val="tx1">
                    <a:tint val="75000"/>
                  </a:schemeClr>
                </a:solidFill>
              </a:defRPr>
            </a:lvl6pPr>
            <a:lvl7pPr marL="2743200" indent="0">
              <a:buNone/>
              <a:defRPr lang="ru-RU" sz="1600">
                <a:solidFill>
                  <a:schemeClr val="tx1">
                    <a:tint val="75000"/>
                  </a:schemeClr>
                </a:solidFill>
              </a:defRPr>
            </a:lvl7pPr>
            <a:lvl8pPr marL="3200400" indent="0">
              <a:buNone/>
              <a:defRPr lang="ru-RU" sz="1600">
                <a:solidFill>
                  <a:schemeClr val="tx1">
                    <a:tint val="75000"/>
                  </a:schemeClr>
                </a:solidFill>
              </a:defRPr>
            </a:lvl8pPr>
            <a:lvl9pPr marL="3657600" indent="0">
              <a:buNone/>
              <a:defRPr lang="ru-RU" sz="1600">
                <a:solidFill>
                  <a:schemeClr val="tx1">
                    <a:tint val="75000"/>
                  </a:schemeClr>
                </a:solidFill>
              </a:defRPr>
            </a:lvl9pPr>
          </a:lstStyle>
          <a:p>
            <a:pPr lvl="0" rtl="0"/>
            <a:r>
              <a:rPr lang="ru-RU"/>
              <a:t>Образец текста</a:t>
            </a:r>
          </a:p>
        </p:txBody>
      </p:sp>
      <p:sp>
        <p:nvSpPr>
          <p:cNvPr id="27" name="Текст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ru-RU" sz="14000" b="1">
                <a:solidFill>
                  <a:schemeClr val="accent5">
                    <a:lumMod val="60000"/>
                    <a:lumOff val="40000"/>
                  </a:schemeClr>
                </a:solidFill>
                <a:latin typeface="+mj-cs"/>
                <a:cs typeface="+mj-cs"/>
              </a:defRPr>
            </a:lvl1pPr>
          </a:lstStyle>
          <a:p>
            <a:pPr lvl="0" rtl="0"/>
            <a:r>
              <a:rPr lang="ru-RU"/>
              <a:t>”</a:t>
            </a:r>
          </a:p>
        </p:txBody>
      </p:sp>
      <p:sp>
        <p:nvSpPr>
          <p:cNvPr id="28" name="Текст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ru-RU" sz="14000" b="1">
                <a:solidFill>
                  <a:schemeClr val="accent5">
                    <a:lumMod val="60000"/>
                    <a:lumOff val="40000"/>
                  </a:schemeClr>
                </a:solidFill>
                <a:latin typeface="+mj-cs"/>
                <a:cs typeface="+mj-cs"/>
              </a:defRPr>
            </a:lvl1pPr>
          </a:lstStyle>
          <a:p>
            <a:pPr lvl="0" rtl="0"/>
            <a:r>
              <a:rPr lang="ru-RU"/>
              <a:t>“</a:t>
            </a:r>
          </a:p>
        </p:txBody>
      </p:sp>
    </p:spTree>
    <p:extLst>
      <p:ext uri="{BB962C8B-B14F-4D97-AF65-F5344CB8AC3E}">
        <p14:creationId xmlns:p14="http://schemas.microsoft.com/office/powerpoint/2010/main" val="3178703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Три столбца">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dirty="0"/>
          </a:p>
        </p:txBody>
      </p:sp>
      <p:cxnSp>
        <p:nvCxnSpPr>
          <p:cNvPr id="12" name="Прямая соединительная линия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Рисунок 13" descr="Изображение моллюска, насекомого&#10;&#10;Автоматически созданное описание">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Заголовок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ru-RU"/>
            </a:lvl1pPr>
          </a:lstStyle>
          <a:p>
            <a:pPr rtl="0"/>
            <a:r>
              <a:rPr lang="ru-RU"/>
              <a:t>Образец заголовка</a:t>
            </a:r>
            <a:endParaRPr lang="ru-RU" dirty="0"/>
          </a:p>
        </p:txBody>
      </p:sp>
      <p:sp>
        <p:nvSpPr>
          <p:cNvPr id="3" name="Текст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ru-RU" sz="2000" b="0">
                <a:latin typeface="+mj-lt"/>
                <a:cs typeface="+mj-cs"/>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4" name="Объект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ru-RU" sz="1600"/>
            </a:lvl1pPr>
            <a:lvl2pPr marL="685800" indent="-228600">
              <a:buClr>
                <a:srgbClr val="73292A"/>
              </a:buClr>
              <a:buFont typeface="Arial" panose="020B0604020202020204" pitchFamily="34" charset="0"/>
              <a:buChar char="•"/>
              <a:defRPr lang="ru-RU" sz="1400"/>
            </a:lvl2pPr>
            <a:lvl3pPr marL="1143000" indent="-228600">
              <a:buClr>
                <a:srgbClr val="73292A"/>
              </a:buClr>
              <a:buFont typeface="Arial" panose="020B0604020202020204" pitchFamily="34" charset="0"/>
              <a:buChar char="•"/>
              <a:defRPr lang="ru-RU" sz="1200"/>
            </a:lvl3pPr>
            <a:lvl4pPr marL="1600200" indent="-228600">
              <a:buClr>
                <a:srgbClr val="73292A"/>
              </a:buClr>
              <a:buFont typeface="Arial" panose="020B0604020202020204" pitchFamily="34" charset="0"/>
              <a:buChar char="•"/>
              <a:defRPr lang="ru-RU" sz="1100"/>
            </a:lvl4pPr>
            <a:lvl5pPr marL="2057400" indent="-228600">
              <a:buClr>
                <a:srgbClr val="73292A"/>
              </a:buClr>
              <a:buFont typeface="Arial" panose="020B0604020202020204" pitchFamily="34" charset="0"/>
              <a:buChar char="•"/>
              <a:defRPr lang="ru-RU" sz="11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Текст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rtlCol="0" anchor="b">
            <a:normAutofit/>
          </a:bodyPr>
          <a:lstStyle>
            <a:lvl1pPr marL="0" indent="0">
              <a:buNone/>
              <a:defRPr lang="ru-RU" sz="2000" b="0">
                <a:latin typeface="+mj-lt"/>
                <a:cs typeface="+mj-cs"/>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 name="Объект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ru-RU" sz="1600"/>
            </a:lvl1pPr>
            <a:lvl2pPr>
              <a:buClr>
                <a:srgbClr val="73292A"/>
              </a:buClr>
              <a:defRPr lang="ru-RU" sz="1400"/>
            </a:lvl2pPr>
            <a:lvl3pPr>
              <a:buClr>
                <a:srgbClr val="73292A"/>
              </a:buClr>
              <a:defRPr lang="ru-RU" sz="1200"/>
            </a:lvl3pPr>
            <a:lvl4pPr>
              <a:buClr>
                <a:srgbClr val="73292A"/>
              </a:buClr>
              <a:defRPr lang="ru-RU" sz="1100"/>
            </a:lvl4pPr>
            <a:lvl5pPr>
              <a:buClr>
                <a:srgbClr val="73292A"/>
              </a:buClr>
              <a:defRPr lang="ru-RU" sz="11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8" name="Нижний колонтитул 7">
            <a:extLst>
              <a:ext uri="{FF2B5EF4-FFF2-40B4-BE49-F238E27FC236}">
                <a16:creationId xmlns:a16="http://schemas.microsoft.com/office/drawing/2014/main" id="{3A51CCCC-1589-401D-AE98-FC28716301EF}"/>
              </a:ext>
            </a:extLst>
          </p:cNvPr>
          <p:cNvSpPr>
            <a:spLocks noGrp="1"/>
          </p:cNvSpPr>
          <p:nvPr>
            <p:ph type="ftr" sz="quarter" idx="11"/>
          </p:nvPr>
        </p:nvSpPr>
        <p:spPr>
          <a:xfrm>
            <a:off x="491679" y="6356350"/>
            <a:ext cx="4114800" cy="365125"/>
          </a:xfrm>
        </p:spPr>
        <p:txBody>
          <a:bodyPr rtlCol="0"/>
          <a:lstStyle>
            <a:defPPr>
              <a:defRPr lang="ru-RU"/>
            </a:defPPr>
          </a:lstStyle>
          <a:p>
            <a:pPr rtl="0"/>
            <a:r>
              <a:rPr lang="ru-RU"/>
              <a:t>Заголовок презентации</a:t>
            </a:r>
          </a:p>
        </p:txBody>
      </p:sp>
      <p:sp>
        <p:nvSpPr>
          <p:cNvPr id="9" name="Номер слайда 8">
            <a:extLst>
              <a:ext uri="{FF2B5EF4-FFF2-40B4-BE49-F238E27FC236}">
                <a16:creationId xmlns:a16="http://schemas.microsoft.com/office/drawing/2014/main" id="{285D9D7D-8D9A-473E-AF0D-EF1940D793C3}"/>
              </a:ext>
            </a:extLst>
          </p:cNvPr>
          <p:cNvSpPr>
            <a:spLocks noGrp="1"/>
          </p:cNvSpPr>
          <p:nvPr>
            <p:ph type="sldNum" sz="quarter" idx="12"/>
          </p:nvPr>
        </p:nvSpPr>
        <p:spPr>
          <a:xfrm>
            <a:off x="8897112" y="6356350"/>
            <a:ext cx="2743200" cy="365125"/>
          </a:xfrm>
        </p:spPr>
        <p:txBody>
          <a:bodyPr rtlCol="0"/>
          <a:lstStyle>
            <a:defPPr>
              <a:defRPr lang="ru-RU"/>
            </a:defPPr>
          </a:lstStyle>
          <a:p>
            <a:pPr rtl="0"/>
            <a:fld id="{294A09A9-5501-47C1-A89A-A340965A2BE2}" type="slidenum">
              <a:rPr lang="ru-RU" smtClean="0"/>
              <a:t>‹#›</a:t>
            </a:fld>
            <a:endParaRPr lang="ru-RU" dirty="0"/>
          </a:p>
        </p:txBody>
      </p:sp>
      <p:sp>
        <p:nvSpPr>
          <p:cNvPr id="15" name="Текст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rtlCol="0" anchor="b">
            <a:normAutofit/>
          </a:bodyPr>
          <a:lstStyle>
            <a:lvl1pPr marL="0" indent="0">
              <a:buNone/>
              <a:defRPr lang="ru-RU" sz="2000" b="0">
                <a:latin typeface="+mj-lt"/>
                <a:cs typeface="+mj-cs"/>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16" name="Объект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ru-RU" sz="1600"/>
            </a:lvl1pPr>
            <a:lvl2pPr>
              <a:buClr>
                <a:srgbClr val="73292A"/>
              </a:buClr>
              <a:defRPr lang="ru-RU" sz="1400"/>
            </a:lvl2pPr>
            <a:lvl3pPr>
              <a:buClr>
                <a:srgbClr val="73292A"/>
              </a:buClr>
              <a:defRPr lang="ru-RU" sz="1200"/>
            </a:lvl3pPr>
            <a:lvl4pPr>
              <a:buClr>
                <a:srgbClr val="73292A"/>
              </a:buClr>
              <a:defRPr lang="ru-RU" sz="1100"/>
            </a:lvl4pPr>
            <a:lvl5pPr>
              <a:buClr>
                <a:srgbClr val="73292A"/>
              </a:buClr>
              <a:defRPr lang="ru-RU" sz="11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Tree>
    <p:extLst>
      <p:ext uri="{BB962C8B-B14F-4D97-AF65-F5344CB8AC3E}">
        <p14:creationId xmlns:p14="http://schemas.microsoft.com/office/powerpoint/2010/main" val="316990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ru-RU"/>
            </a:defPPr>
          </a:lstStyle>
          <a:p>
            <a:pPr rtl="0"/>
            <a:r>
              <a:rPr lang="ru-RU" dirty="0"/>
              <a:t>Образец заголовка</a:t>
            </a:r>
          </a:p>
        </p:txBody>
      </p:sp>
      <p:sp>
        <p:nvSpPr>
          <p:cNvPr id="3" name="Текст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ru-RU"/>
            </a:defPPr>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5" name="Нижний колонтитул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ru-RU" sz="1200">
                <a:solidFill>
                  <a:schemeClr val="tx1"/>
                </a:solidFill>
                <a:latin typeface="Gill Sans Nova Light" panose="020F0302020204030204" pitchFamily="34" charset="0"/>
                <a:cs typeface="Gill Sans Nova Light" panose="020F0302020204030204" pitchFamily="34" charset="0"/>
              </a:defRPr>
            </a:lvl1pPr>
          </a:lstStyle>
          <a:p>
            <a:pPr rtl="0"/>
            <a:r>
              <a:rPr lang="ru-RU"/>
              <a:t>Заголовок презентации</a:t>
            </a:r>
          </a:p>
        </p:txBody>
      </p:sp>
      <p:sp>
        <p:nvSpPr>
          <p:cNvPr id="6" name="Номер слайда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ru-RU"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ru-RU" smtClean="0"/>
              <a:pPr/>
              <a:t>‹#›</a:t>
            </a:fld>
            <a:endParaRPr lang="ru-RU"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8" r:id="rId4"/>
    <p:sldLayoutId id="2147483653" r:id="rId5"/>
    <p:sldLayoutId id="2147483662" r:id="rId6"/>
    <p:sldLayoutId id="2147483659" r:id="rId7"/>
    <p:sldLayoutId id="2147483665" r:id="rId8"/>
    <p:sldLayoutId id="2147483664" r:id="rId9"/>
    <p:sldLayoutId id="2147483667" r:id="rId10"/>
    <p:sldLayoutId id="2147483652" r:id="rId11"/>
  </p:sldLayoutIdLst>
  <p:hf hdr="0" dt="0"/>
  <p:txStyles>
    <p:titleStyle>
      <a:lvl1pPr algn="l" defTabSz="914400" rtl="0" eaLnBrk="1" latinLnBrk="0" hangingPunct="1">
        <a:lnSpc>
          <a:spcPct val="90000"/>
        </a:lnSpc>
        <a:spcBef>
          <a:spcPct val="0"/>
        </a:spcBef>
        <a:buNone/>
        <a:defRPr lang="ru-RU"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ru-RU"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ru-RU"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ru-RU"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ru-RU"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ru-RU"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lt"/>
          <a:ea typeface="+mn-ea"/>
          <a:cs typeface="+mn-cs"/>
        </a:defRPr>
      </a:lvl9pPr>
    </p:bodyStyle>
    <p:other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hujayra.uz/qon-tomirlar/"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Текст 3">
            <a:extLst>
              <a:ext uri="{FF2B5EF4-FFF2-40B4-BE49-F238E27FC236}">
                <a16:creationId xmlns:a16="http://schemas.microsoft.com/office/drawing/2014/main" id="{09A829ED-53C1-79BA-F8B6-7E5866781F34}"/>
              </a:ext>
            </a:extLst>
          </p:cNvPr>
          <p:cNvSpPr>
            <a:spLocks noGrp="1"/>
          </p:cNvSpPr>
          <p:nvPr>
            <p:ph type="title"/>
          </p:nvPr>
        </p:nvSpPr>
        <p:spPr>
          <a:xfrm>
            <a:off x="381001" y="381001"/>
            <a:ext cx="9748024" cy="1130501"/>
          </a:xfrm>
        </p:spPr>
        <p:txBody>
          <a:bodyPr>
            <a:normAutofit fontScale="90000"/>
          </a:bodyPr>
          <a:lstStyle/>
          <a:p>
            <a:r>
              <a:rPr lang="af-ZA" dirty="0"/>
              <a:t>UNIVERSITY OF BUSENISS AND SCIEN</a:t>
            </a:r>
            <a:r>
              <a:rPr lang="uz-Cyrl-UZ" dirty="0"/>
              <a:t>S</a:t>
            </a:r>
            <a:r>
              <a:rPr lang="af-ZA" dirty="0"/>
              <a:t>EC</a:t>
            </a:r>
            <a:endParaRPr lang="ru-UZ" dirty="0"/>
          </a:p>
        </p:txBody>
      </p:sp>
      <p:pic>
        <p:nvPicPr>
          <p:cNvPr id="15" name="Рисунок 14">
            <a:extLst>
              <a:ext uri="{FF2B5EF4-FFF2-40B4-BE49-F238E27FC236}">
                <a16:creationId xmlns:a16="http://schemas.microsoft.com/office/drawing/2014/main" id="{CA09B92F-665F-E179-C975-32E1619F60E1}"/>
              </a:ext>
            </a:extLst>
          </p:cNvPr>
          <p:cNvPicPr>
            <a:picLocks noChangeAspect="1"/>
          </p:cNvPicPr>
          <p:nvPr/>
        </p:nvPicPr>
        <p:blipFill>
          <a:blip r:embed="rId2"/>
          <a:stretch>
            <a:fillRect/>
          </a:stretch>
        </p:blipFill>
        <p:spPr>
          <a:xfrm>
            <a:off x="9137805" y="-1"/>
            <a:ext cx="3054195" cy="2354147"/>
          </a:xfrm>
          <a:prstGeom prst="rect">
            <a:avLst/>
          </a:prstGeom>
        </p:spPr>
      </p:pic>
      <p:sp>
        <p:nvSpPr>
          <p:cNvPr id="17" name="TextBox 16">
            <a:extLst>
              <a:ext uri="{FF2B5EF4-FFF2-40B4-BE49-F238E27FC236}">
                <a16:creationId xmlns:a16="http://schemas.microsoft.com/office/drawing/2014/main" id="{17318C72-965E-72E5-EE72-1700A9E18F1A}"/>
              </a:ext>
            </a:extLst>
          </p:cNvPr>
          <p:cNvSpPr txBox="1"/>
          <p:nvPr/>
        </p:nvSpPr>
        <p:spPr>
          <a:xfrm>
            <a:off x="2231698" y="1775194"/>
            <a:ext cx="6906107" cy="1169551"/>
          </a:xfrm>
          <a:prstGeom prst="rect">
            <a:avLst/>
          </a:prstGeom>
          <a:solidFill>
            <a:srgbClr val="00B0F0"/>
          </a:solidFill>
        </p:spPr>
        <p:txBody>
          <a:bodyPr wrap="square">
            <a:spAutoFit/>
          </a:bodyPr>
          <a:lstStyle/>
          <a:p>
            <a:pPr algn="ctr"/>
            <a:r>
              <a:rPr lang="uz-Cyrl-UZ" sz="3500" dirty="0"/>
              <a:t>MUSTAQIL ISH</a:t>
            </a:r>
          </a:p>
          <a:p>
            <a:pPr algn="ctr"/>
            <a:r>
              <a:rPr lang="uz-Cyrl-UZ" sz="3500" dirty="0"/>
              <a:t> </a:t>
            </a:r>
            <a:r>
              <a:rPr lang="af-ZA" sz="3500" dirty="0"/>
              <a:t>Yurak qon tomirlari sistemasi </a:t>
            </a:r>
            <a:endParaRPr lang="ru-UZ" sz="3500" dirty="0"/>
          </a:p>
        </p:txBody>
      </p:sp>
      <p:sp>
        <p:nvSpPr>
          <p:cNvPr id="19" name="TextBox 18">
            <a:extLst>
              <a:ext uri="{FF2B5EF4-FFF2-40B4-BE49-F238E27FC236}">
                <a16:creationId xmlns:a16="http://schemas.microsoft.com/office/drawing/2014/main" id="{2387FD50-3AFD-926F-35B9-A00F9963C2DE}"/>
              </a:ext>
            </a:extLst>
          </p:cNvPr>
          <p:cNvSpPr txBox="1"/>
          <p:nvPr/>
        </p:nvSpPr>
        <p:spPr>
          <a:xfrm rot="10800000" flipV="1">
            <a:off x="1331951" y="3279514"/>
            <a:ext cx="8797074" cy="984885"/>
          </a:xfrm>
          <a:prstGeom prst="rect">
            <a:avLst/>
          </a:prstGeom>
          <a:solidFill>
            <a:srgbClr val="93D3D9"/>
          </a:solidFill>
        </p:spPr>
        <p:txBody>
          <a:bodyPr wrap="square">
            <a:spAutoFit/>
          </a:bodyPr>
          <a:lstStyle/>
          <a:p>
            <a:pPr algn="ctr"/>
            <a:r>
              <a:rPr lang="af-ZA" sz="2900" b="1" dirty="0"/>
              <a:t>Davolash ishi 24/03 2-kurs talabasi Sulaymonova Muhtaram </a:t>
            </a:r>
            <a:endParaRPr lang="ru-UZ" sz="2900" b="1" dirty="0"/>
          </a:p>
        </p:txBody>
      </p:sp>
      <p:sp>
        <p:nvSpPr>
          <p:cNvPr id="21" name="TextBox 20">
            <a:extLst>
              <a:ext uri="{FF2B5EF4-FFF2-40B4-BE49-F238E27FC236}">
                <a16:creationId xmlns:a16="http://schemas.microsoft.com/office/drawing/2014/main" id="{B842D1A1-1907-831B-3299-D9AAB48AA3F0}"/>
              </a:ext>
            </a:extLst>
          </p:cNvPr>
          <p:cNvSpPr txBox="1"/>
          <p:nvPr/>
        </p:nvSpPr>
        <p:spPr>
          <a:xfrm>
            <a:off x="3794512" y="4768444"/>
            <a:ext cx="7139878" cy="461665"/>
          </a:xfrm>
          <a:prstGeom prst="rect">
            <a:avLst/>
          </a:prstGeom>
          <a:solidFill>
            <a:srgbClr val="92D050"/>
          </a:solidFill>
        </p:spPr>
        <p:txBody>
          <a:bodyPr wrap="square">
            <a:spAutoFit/>
          </a:bodyPr>
          <a:lstStyle/>
          <a:p>
            <a:pPr algn="r"/>
            <a:r>
              <a:rPr lang="af-ZA" sz="2400" i="1" dirty="0"/>
              <a:t>Kafedra assistenti :ABBOSOV ARIF NASIBOYEVICH </a:t>
            </a:r>
            <a:endParaRPr lang="ru-UZ" sz="2400" i="1" dirty="0"/>
          </a:p>
        </p:txBody>
      </p:sp>
      <p:sp>
        <p:nvSpPr>
          <p:cNvPr id="23" name="TextBox 22">
            <a:extLst>
              <a:ext uri="{FF2B5EF4-FFF2-40B4-BE49-F238E27FC236}">
                <a16:creationId xmlns:a16="http://schemas.microsoft.com/office/drawing/2014/main" id="{BF880A79-8658-7C55-A2FD-9A265B446B89}"/>
              </a:ext>
            </a:extLst>
          </p:cNvPr>
          <p:cNvSpPr txBox="1"/>
          <p:nvPr/>
        </p:nvSpPr>
        <p:spPr>
          <a:xfrm>
            <a:off x="4925123" y="5493801"/>
            <a:ext cx="1796583" cy="1077218"/>
          </a:xfrm>
          <a:prstGeom prst="rect">
            <a:avLst/>
          </a:prstGeom>
          <a:solidFill>
            <a:srgbClr val="AAD6FF"/>
          </a:solidFill>
        </p:spPr>
        <p:txBody>
          <a:bodyPr wrap="square">
            <a:spAutoFit/>
          </a:bodyPr>
          <a:lstStyle/>
          <a:p>
            <a:r>
              <a:rPr lang="af-ZA" sz="3200" dirty="0"/>
              <a:t>Toshkent </a:t>
            </a:r>
            <a:endParaRPr lang="uz-Cyrl-UZ" sz="3200" dirty="0"/>
          </a:p>
          <a:p>
            <a:r>
              <a:rPr lang="uz-Cyrl-UZ" sz="3200" dirty="0"/>
              <a:t>  </a:t>
            </a:r>
            <a:r>
              <a:rPr lang="af-ZA" sz="3200" dirty="0"/>
              <a:t>2025</a:t>
            </a:r>
            <a:endParaRPr lang="ru-UZ" sz="3200" dirty="0"/>
          </a:p>
        </p:txBody>
      </p:sp>
    </p:spTree>
    <p:extLst>
      <p:ext uri="{BB962C8B-B14F-4D97-AF65-F5344CB8AC3E}">
        <p14:creationId xmlns:p14="http://schemas.microsoft.com/office/powerpoint/2010/main" val="2551009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4239A1-ECD3-2DF2-E45F-EC4AECE3EA75}"/>
              </a:ext>
            </a:extLst>
          </p:cNvPr>
          <p:cNvSpPr txBox="1"/>
          <p:nvPr/>
        </p:nvSpPr>
        <p:spPr>
          <a:xfrm>
            <a:off x="1" y="0"/>
            <a:ext cx="6504878" cy="7040389"/>
          </a:xfrm>
          <a:prstGeom prst="rect">
            <a:avLst/>
          </a:prstGeom>
          <a:solidFill>
            <a:schemeClr val="accent6">
              <a:lumMod val="50000"/>
            </a:schemeClr>
          </a:solidFill>
        </p:spPr>
        <p:txBody>
          <a:bodyPr wrap="square">
            <a:spAutoFit/>
          </a:bodyPr>
          <a:lstStyle/>
          <a:p>
            <a:pPr>
              <a:buNone/>
            </a:pPr>
            <a:r>
              <a:rPr lang="af-ZA" sz="3300" b="1" i="0" dirty="0">
                <a:solidFill>
                  <a:srgbClr val="FFFFFF"/>
                </a:solidFill>
                <a:effectLst/>
                <a:latin typeface="UICTFontTextStyleEmphasizedTitle3"/>
              </a:rPr>
              <a:t>Qiziqarli faktlar</a:t>
            </a:r>
            <a:endParaRPr lang="af-ZA" sz="3300" dirty="0">
              <a:solidFill>
                <a:srgbClr val="FFFFFF"/>
              </a:solidFill>
              <a:effectLst/>
              <a:latin typeface=".AppleSystemUIFont"/>
            </a:endParaRPr>
          </a:p>
          <a:p>
            <a:pPr>
              <a:buNone/>
            </a:pPr>
            <a:br>
              <a:rPr lang="af-ZA" sz="3300" dirty="0">
                <a:solidFill>
                  <a:srgbClr val="FFFFFF"/>
                </a:solidFill>
                <a:effectLst/>
                <a:latin typeface=".AppleSystemUIFont"/>
              </a:rPr>
            </a:br>
            <a:r>
              <a:rPr lang="af-ZA" sz="3300" b="0" i="0" dirty="0">
                <a:solidFill>
                  <a:srgbClr val="FFFFFF"/>
                </a:solidFill>
                <a:effectLst/>
                <a:latin typeface="UICTFontTextStyleBody"/>
              </a:rPr>
              <a:t>• Yurak bir daqiqada </a:t>
            </a:r>
            <a:r>
              <a:rPr lang="af-ZA" sz="3300" b="1" i="0" dirty="0">
                <a:solidFill>
                  <a:srgbClr val="FFFFFF"/>
                </a:solidFill>
                <a:effectLst/>
                <a:latin typeface="UICTFontTextStyleBody"/>
              </a:rPr>
              <a:t>5 litr</a:t>
            </a:r>
            <a:r>
              <a:rPr lang="af-ZA" sz="3300" b="0" i="0" dirty="0">
                <a:solidFill>
                  <a:srgbClr val="FFFFFF"/>
                </a:solidFill>
                <a:effectLst/>
                <a:latin typeface="UICTFontTextStyleBody"/>
              </a:rPr>
              <a:t>, bir kunda esa </a:t>
            </a:r>
            <a:r>
              <a:rPr lang="af-ZA" sz="3300" b="1" i="0" dirty="0">
                <a:solidFill>
                  <a:srgbClr val="FFFFFF"/>
                </a:solidFill>
                <a:effectLst/>
                <a:latin typeface="UICTFontTextStyleBody"/>
              </a:rPr>
              <a:t>7000 litr</a:t>
            </a:r>
            <a:r>
              <a:rPr lang="af-ZA" sz="3300" b="0" i="0" dirty="0">
                <a:solidFill>
                  <a:srgbClr val="FFFFFF"/>
                </a:solidFill>
                <a:effectLst/>
                <a:latin typeface="UICTFontTextStyleBody"/>
              </a:rPr>
              <a:t> gacha qon haydaydi.</a:t>
            </a:r>
            <a:endParaRPr lang="af-ZA" sz="3300" dirty="0">
              <a:solidFill>
                <a:srgbClr val="FFFFFF"/>
              </a:solidFill>
              <a:effectLst/>
              <a:latin typeface=".AppleSystemUIFont"/>
            </a:endParaRPr>
          </a:p>
          <a:p>
            <a:pPr>
              <a:spcBef>
                <a:spcPts val="900"/>
              </a:spcBef>
              <a:buNone/>
            </a:pPr>
            <a:r>
              <a:rPr lang="af-ZA" sz="3300" b="0" i="0" dirty="0">
                <a:solidFill>
                  <a:srgbClr val="FFFFFF"/>
                </a:solidFill>
                <a:effectLst/>
                <a:latin typeface="UICTFontTextStyleBody"/>
              </a:rPr>
              <a:t>• Chap qorincha devori o‘ng qorincha devoridan </a:t>
            </a:r>
            <a:r>
              <a:rPr lang="af-ZA" sz="3300" b="1" i="0" dirty="0">
                <a:solidFill>
                  <a:srgbClr val="FFFFFF"/>
                </a:solidFill>
                <a:effectLst/>
                <a:latin typeface="UICTFontTextStyleBody"/>
              </a:rPr>
              <a:t>3 baravar qalin</a:t>
            </a:r>
            <a:r>
              <a:rPr lang="af-ZA" sz="3300" b="0" i="0" dirty="0">
                <a:solidFill>
                  <a:srgbClr val="FFFFFF"/>
                </a:solidFill>
                <a:effectLst/>
                <a:latin typeface="UICTFontTextStyleBody"/>
              </a:rPr>
              <a:t> — chunki u butun tana bo‘ylab qon haydaydi.</a:t>
            </a:r>
            <a:endParaRPr lang="af-ZA" sz="3300" dirty="0">
              <a:solidFill>
                <a:srgbClr val="FFFFFF"/>
              </a:solidFill>
              <a:effectLst/>
              <a:latin typeface=".AppleSystemUIFont"/>
            </a:endParaRPr>
          </a:p>
          <a:p>
            <a:pPr>
              <a:spcBef>
                <a:spcPts val="900"/>
              </a:spcBef>
              <a:buNone/>
            </a:pPr>
            <a:r>
              <a:rPr lang="af-ZA" sz="3300" b="0" i="0" dirty="0">
                <a:solidFill>
                  <a:srgbClr val="FFFFFF"/>
                </a:solidFill>
                <a:effectLst/>
                <a:latin typeface="UICTFontTextStyleBody"/>
              </a:rPr>
              <a:t>• Yurak o‘z elektr impulslarini </a:t>
            </a:r>
            <a:r>
              <a:rPr lang="af-ZA" sz="3300" b="1" i="0" dirty="0">
                <a:solidFill>
                  <a:srgbClr val="FFFFFF"/>
                </a:solidFill>
                <a:effectLst/>
                <a:latin typeface="UICTFontTextStyleBody"/>
              </a:rPr>
              <a:t>miya buyruqisiz</a:t>
            </a:r>
            <a:r>
              <a:rPr lang="af-ZA" sz="3300" b="0" i="0" dirty="0">
                <a:solidFill>
                  <a:srgbClr val="FFFFFF"/>
                </a:solidFill>
                <a:effectLst/>
                <a:latin typeface="UICTFontTextStyleBody"/>
              </a:rPr>
              <a:t> ham hosil qila oladi.</a:t>
            </a:r>
            <a:endParaRPr lang="af-ZA" sz="3300" dirty="0">
              <a:solidFill>
                <a:srgbClr val="FFFFFF"/>
              </a:solidFill>
              <a:effectLst/>
              <a:latin typeface=".AppleSystemUIFont"/>
            </a:endParaRPr>
          </a:p>
          <a:p>
            <a:pPr>
              <a:spcBef>
                <a:spcPts val="900"/>
              </a:spcBef>
              <a:buNone/>
            </a:pPr>
            <a:r>
              <a:rPr lang="af-ZA" sz="3300" b="0" i="0" dirty="0">
                <a:solidFill>
                  <a:srgbClr val="FFFFFF"/>
                </a:solidFill>
                <a:effectLst/>
                <a:latin typeface="UICTFontTextStyleBody"/>
              </a:rPr>
              <a:t>• Yurak faoliyati </a:t>
            </a:r>
            <a:r>
              <a:rPr lang="af-ZA" sz="3300" b="1" i="0" dirty="0">
                <a:solidFill>
                  <a:srgbClr val="FFFFFF"/>
                </a:solidFill>
                <a:effectLst/>
                <a:latin typeface="UICTFontTextStyleBody"/>
              </a:rPr>
              <a:t>elektrokardiogramma (EKG)</a:t>
            </a:r>
            <a:r>
              <a:rPr lang="af-ZA" sz="3300" b="0" i="0" dirty="0">
                <a:solidFill>
                  <a:srgbClr val="FFFFFF"/>
                </a:solidFill>
                <a:effectLst/>
                <a:latin typeface="UICTFontTextStyleBody"/>
              </a:rPr>
              <a:t> orqali kuzatiladi.</a:t>
            </a:r>
            <a:endParaRPr lang="af-ZA" sz="3300" dirty="0">
              <a:solidFill>
                <a:srgbClr val="FFFFFF"/>
              </a:solidFill>
              <a:effectLst/>
              <a:latin typeface=".AppleSystemUIFont"/>
            </a:endParaRPr>
          </a:p>
        </p:txBody>
      </p:sp>
      <p:pic>
        <p:nvPicPr>
          <p:cNvPr id="8" name="Рисунок 7">
            <a:extLst>
              <a:ext uri="{FF2B5EF4-FFF2-40B4-BE49-F238E27FC236}">
                <a16:creationId xmlns:a16="http://schemas.microsoft.com/office/drawing/2014/main" id="{A67A64AB-1A8B-8A90-DBE9-4E501EE364DC}"/>
              </a:ext>
            </a:extLst>
          </p:cNvPr>
          <p:cNvPicPr>
            <a:picLocks noChangeAspect="1"/>
          </p:cNvPicPr>
          <p:nvPr/>
        </p:nvPicPr>
        <p:blipFill>
          <a:blip r:embed="rId2"/>
          <a:stretch>
            <a:fillRect/>
          </a:stretch>
        </p:blipFill>
        <p:spPr>
          <a:xfrm>
            <a:off x="6877049" y="691156"/>
            <a:ext cx="4684756" cy="5475688"/>
          </a:xfrm>
          <a:prstGeom prst="rect">
            <a:avLst/>
          </a:prstGeom>
        </p:spPr>
      </p:pic>
    </p:spTree>
    <p:extLst>
      <p:ext uri="{BB962C8B-B14F-4D97-AF65-F5344CB8AC3E}">
        <p14:creationId xmlns:p14="http://schemas.microsoft.com/office/powerpoint/2010/main" val="359191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D02F73-8C2F-95DC-8110-70255CC6EAD1}"/>
              </a:ext>
            </a:extLst>
          </p:cNvPr>
          <p:cNvSpPr txBox="1"/>
          <p:nvPr/>
        </p:nvSpPr>
        <p:spPr>
          <a:xfrm>
            <a:off x="123902" y="1101021"/>
            <a:ext cx="11944195" cy="4101123"/>
          </a:xfrm>
          <a:prstGeom prst="rect">
            <a:avLst/>
          </a:prstGeom>
          <a:solidFill>
            <a:srgbClr val="0070C0"/>
          </a:solidFill>
        </p:spPr>
        <p:txBody>
          <a:bodyPr wrap="square">
            <a:spAutoFit/>
          </a:bodyPr>
          <a:lstStyle/>
          <a:p>
            <a:pPr>
              <a:buNone/>
            </a:pPr>
            <a:r>
              <a:rPr lang="af-ZA" sz="3400" b="1" i="0" dirty="0">
                <a:solidFill>
                  <a:srgbClr val="FFFFFF"/>
                </a:solidFill>
                <a:effectLst/>
                <a:latin typeface="UICTFontTextStyleEmphasizedTitle3"/>
              </a:rPr>
              <a:t>3. Tomirlar turlari va ularning vazifasi</a:t>
            </a:r>
            <a:endParaRPr lang="af-ZA" sz="3400" dirty="0">
              <a:solidFill>
                <a:srgbClr val="FFFFFF"/>
              </a:solidFill>
              <a:effectLst/>
              <a:latin typeface=".AppleSystemUIFont"/>
            </a:endParaRPr>
          </a:p>
          <a:p>
            <a:pPr>
              <a:buNone/>
            </a:pPr>
            <a:endParaRPr lang="af-ZA" sz="3400" dirty="0">
              <a:solidFill>
                <a:srgbClr val="FFFFFF"/>
              </a:solidFill>
              <a:effectLst/>
              <a:latin typeface=".AppleSystemUIFont"/>
            </a:endParaRPr>
          </a:p>
          <a:p>
            <a:pPr>
              <a:buNone/>
            </a:pPr>
            <a:r>
              <a:rPr lang="af-ZA" sz="3400" b="0" i="0" dirty="0">
                <a:solidFill>
                  <a:srgbClr val="FFFFFF"/>
                </a:solidFill>
                <a:effectLst/>
                <a:latin typeface="UICTFontTextStyleBody"/>
              </a:rPr>
              <a:t>Qon tomirlari uch xil bo‘ladi:</a:t>
            </a:r>
            <a:endParaRPr lang="af-ZA" sz="3400" dirty="0">
              <a:solidFill>
                <a:srgbClr val="FFFFFF"/>
              </a:solidFill>
              <a:effectLst/>
              <a:latin typeface=".AppleSystemUIFont"/>
            </a:endParaRPr>
          </a:p>
          <a:p>
            <a:pPr>
              <a:spcBef>
                <a:spcPts val="900"/>
              </a:spcBef>
              <a:buNone/>
            </a:pPr>
            <a:r>
              <a:rPr lang="af-ZA" sz="3400" b="0" i="0" dirty="0">
                <a:solidFill>
                  <a:srgbClr val="FFFFFF"/>
                </a:solidFill>
                <a:effectLst/>
                <a:latin typeface="UICTFontTextStyleBody"/>
              </a:rPr>
              <a:t>• </a:t>
            </a:r>
            <a:r>
              <a:rPr lang="af-ZA" sz="3400" b="1" i="0" dirty="0">
                <a:solidFill>
                  <a:srgbClr val="FFFFFF"/>
                </a:solidFill>
                <a:effectLst/>
                <a:latin typeface="UICTFontTextStyleBody"/>
              </a:rPr>
              <a:t>Arteriyalar</a:t>
            </a:r>
            <a:r>
              <a:rPr lang="af-ZA" sz="3400" b="0" i="0" dirty="0">
                <a:solidFill>
                  <a:srgbClr val="FFFFFF"/>
                </a:solidFill>
                <a:effectLst/>
                <a:latin typeface="UICTFontTextStyleBody"/>
              </a:rPr>
              <a:t> – yurakdan qonni olib chiqadi.</a:t>
            </a:r>
            <a:endParaRPr lang="af-ZA" sz="3400" dirty="0">
              <a:solidFill>
                <a:srgbClr val="FFFFFF"/>
              </a:solidFill>
              <a:effectLst/>
              <a:latin typeface=".AppleSystemUIFont"/>
            </a:endParaRPr>
          </a:p>
          <a:p>
            <a:pPr>
              <a:spcBef>
                <a:spcPts val="900"/>
              </a:spcBef>
              <a:buNone/>
            </a:pPr>
            <a:r>
              <a:rPr lang="af-ZA" sz="3400" b="0" i="0" dirty="0">
                <a:solidFill>
                  <a:srgbClr val="FFFFFF"/>
                </a:solidFill>
                <a:effectLst/>
                <a:latin typeface="UICTFontTextStyleBody"/>
              </a:rPr>
              <a:t>• </a:t>
            </a:r>
            <a:r>
              <a:rPr lang="af-ZA" sz="3400" b="1" i="0" dirty="0">
                <a:solidFill>
                  <a:srgbClr val="FFFFFF"/>
                </a:solidFill>
                <a:effectLst/>
                <a:latin typeface="UICTFontTextStyleBody"/>
              </a:rPr>
              <a:t>Venalar</a:t>
            </a:r>
            <a:r>
              <a:rPr lang="af-ZA" sz="3400" b="0" i="0" dirty="0">
                <a:solidFill>
                  <a:srgbClr val="FFFFFF"/>
                </a:solidFill>
                <a:effectLst/>
                <a:latin typeface="UICTFontTextStyleBody"/>
              </a:rPr>
              <a:t> – qonni yurakka qaytaradi.</a:t>
            </a:r>
            <a:endParaRPr lang="af-ZA" sz="3400" dirty="0">
              <a:solidFill>
                <a:srgbClr val="FFFFFF"/>
              </a:solidFill>
              <a:effectLst/>
              <a:latin typeface=".AppleSystemUIFont"/>
            </a:endParaRPr>
          </a:p>
          <a:p>
            <a:pPr>
              <a:spcBef>
                <a:spcPts val="900"/>
              </a:spcBef>
              <a:buNone/>
            </a:pPr>
            <a:r>
              <a:rPr lang="af-ZA" sz="3400" b="0" i="0" dirty="0">
                <a:solidFill>
                  <a:srgbClr val="FFFFFF"/>
                </a:solidFill>
                <a:effectLst/>
                <a:latin typeface="UICTFontTextStyleBody"/>
              </a:rPr>
              <a:t>• </a:t>
            </a:r>
            <a:r>
              <a:rPr lang="af-ZA" sz="3400" b="1" i="0" dirty="0">
                <a:solidFill>
                  <a:srgbClr val="FFFFFF"/>
                </a:solidFill>
                <a:effectLst/>
                <a:latin typeface="UICTFontTextStyleBody"/>
              </a:rPr>
              <a:t>Kapillyarlar</a:t>
            </a:r>
            <a:r>
              <a:rPr lang="af-ZA" sz="3400" b="0" i="0" dirty="0">
                <a:solidFill>
                  <a:srgbClr val="FFFFFF"/>
                </a:solidFill>
                <a:effectLst/>
                <a:latin typeface="UICTFontTextStyleBody"/>
              </a:rPr>
              <a:t> – eng mayda tomirlar bo‘lib, ular orqali gazlar va oziqa moddalari almashinuvi amalga oshadi.</a:t>
            </a:r>
            <a:endParaRPr lang="af-ZA" sz="3400" dirty="0">
              <a:solidFill>
                <a:srgbClr val="FFFFFF"/>
              </a:solidFill>
              <a:effectLst/>
              <a:latin typeface=".AppleSystemUIFont"/>
            </a:endParaRPr>
          </a:p>
        </p:txBody>
      </p:sp>
    </p:spTree>
    <p:extLst>
      <p:ext uri="{BB962C8B-B14F-4D97-AF65-F5344CB8AC3E}">
        <p14:creationId xmlns:p14="http://schemas.microsoft.com/office/powerpoint/2010/main" val="2596402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7870F20-08D3-8130-8B95-0DDC2FAD176A}"/>
              </a:ext>
            </a:extLst>
          </p:cNvPr>
          <p:cNvGraphicFramePr>
            <a:graphicFrameLocks noGrp="1"/>
          </p:cNvGraphicFramePr>
          <p:nvPr>
            <p:ph idx="1"/>
            <p:extLst>
              <p:ext uri="{D42A27DB-BD31-4B8C-83A1-F6EECF244321}">
                <p14:modId xmlns:p14="http://schemas.microsoft.com/office/powerpoint/2010/main" val="177582224"/>
              </p:ext>
            </p:extLst>
          </p:nvPr>
        </p:nvGraphicFramePr>
        <p:xfrm>
          <a:off x="8210550" y="2011363"/>
          <a:ext cx="3000375" cy="1874520"/>
        </p:xfrm>
        <a:graphic>
          <a:graphicData uri="http://schemas.openxmlformats.org/drawingml/2006/table">
            <a:tbl>
              <a:tblPr firstRow="1" bandRow="1">
                <a:tableStyleId>{5C22544A-7EE6-4342-B048-85BDC9FD1C3A}</a:tableStyleId>
              </a:tblPr>
              <a:tblGrid>
                <a:gridCol w="1000125">
                  <a:extLst>
                    <a:ext uri="{9D8B030D-6E8A-4147-A177-3AD203B41FA5}">
                      <a16:colId xmlns:a16="http://schemas.microsoft.com/office/drawing/2014/main" val="1879037550"/>
                    </a:ext>
                  </a:extLst>
                </a:gridCol>
                <a:gridCol w="1000125">
                  <a:extLst>
                    <a:ext uri="{9D8B030D-6E8A-4147-A177-3AD203B41FA5}">
                      <a16:colId xmlns:a16="http://schemas.microsoft.com/office/drawing/2014/main" val="4293750812"/>
                    </a:ext>
                  </a:extLst>
                </a:gridCol>
                <a:gridCol w="1000125">
                  <a:extLst>
                    <a:ext uri="{9D8B030D-6E8A-4147-A177-3AD203B41FA5}">
                      <a16:colId xmlns:a16="http://schemas.microsoft.com/office/drawing/2014/main" val="1625796274"/>
                    </a:ext>
                  </a:extLst>
                </a:gridCol>
              </a:tblGrid>
              <a:tr h="624840">
                <a:tc>
                  <a:txBody>
                    <a:bodyPr/>
                    <a:lstStyle/>
                    <a:p>
                      <a:endParaRPr lang="ru-UZ"/>
                    </a:p>
                  </a:txBody>
                  <a:tcPr/>
                </a:tc>
                <a:tc>
                  <a:txBody>
                    <a:bodyPr/>
                    <a:lstStyle/>
                    <a:p>
                      <a:endParaRPr lang="ru-UZ"/>
                    </a:p>
                  </a:txBody>
                  <a:tcPr/>
                </a:tc>
                <a:tc>
                  <a:txBody>
                    <a:bodyPr/>
                    <a:lstStyle/>
                    <a:p>
                      <a:endParaRPr lang="ru-UZ"/>
                    </a:p>
                  </a:txBody>
                  <a:tcPr/>
                </a:tc>
                <a:extLst>
                  <a:ext uri="{0D108BD9-81ED-4DB2-BD59-A6C34878D82A}">
                    <a16:rowId xmlns:a16="http://schemas.microsoft.com/office/drawing/2014/main" val="4214921700"/>
                  </a:ext>
                </a:extLst>
              </a:tr>
              <a:tr h="624840">
                <a:tc>
                  <a:txBody>
                    <a:bodyPr/>
                    <a:lstStyle/>
                    <a:p>
                      <a:endParaRPr lang="ru-UZ"/>
                    </a:p>
                  </a:txBody>
                  <a:tcPr/>
                </a:tc>
                <a:tc>
                  <a:txBody>
                    <a:bodyPr/>
                    <a:lstStyle/>
                    <a:p>
                      <a:endParaRPr lang="ru-UZ" dirty="0"/>
                    </a:p>
                  </a:txBody>
                  <a:tcPr/>
                </a:tc>
                <a:tc>
                  <a:txBody>
                    <a:bodyPr/>
                    <a:lstStyle/>
                    <a:p>
                      <a:endParaRPr lang="ru-UZ"/>
                    </a:p>
                  </a:txBody>
                  <a:tcPr/>
                </a:tc>
                <a:extLst>
                  <a:ext uri="{0D108BD9-81ED-4DB2-BD59-A6C34878D82A}">
                    <a16:rowId xmlns:a16="http://schemas.microsoft.com/office/drawing/2014/main" val="3388305622"/>
                  </a:ext>
                </a:extLst>
              </a:tr>
              <a:tr h="624840">
                <a:tc>
                  <a:txBody>
                    <a:bodyPr/>
                    <a:lstStyle/>
                    <a:p>
                      <a:endParaRPr lang="ru-UZ"/>
                    </a:p>
                  </a:txBody>
                  <a:tcPr/>
                </a:tc>
                <a:tc>
                  <a:txBody>
                    <a:bodyPr/>
                    <a:lstStyle/>
                    <a:p>
                      <a:endParaRPr lang="ru-UZ"/>
                    </a:p>
                  </a:txBody>
                  <a:tcPr/>
                </a:tc>
                <a:tc>
                  <a:txBody>
                    <a:bodyPr/>
                    <a:lstStyle/>
                    <a:p>
                      <a:endParaRPr lang="ru-UZ" dirty="0"/>
                    </a:p>
                  </a:txBody>
                  <a:tcPr/>
                </a:tc>
                <a:extLst>
                  <a:ext uri="{0D108BD9-81ED-4DB2-BD59-A6C34878D82A}">
                    <a16:rowId xmlns:a16="http://schemas.microsoft.com/office/drawing/2014/main" val="3268632218"/>
                  </a:ext>
                </a:extLst>
              </a:tr>
            </a:tbl>
          </a:graphicData>
        </a:graphic>
      </p:graphicFrame>
      <p:sp>
        <p:nvSpPr>
          <p:cNvPr id="8" name="TextBox 7">
            <a:extLst>
              <a:ext uri="{FF2B5EF4-FFF2-40B4-BE49-F238E27FC236}">
                <a16:creationId xmlns:a16="http://schemas.microsoft.com/office/drawing/2014/main" id="{88263BE9-B43F-D8DF-FA0E-617EEE7D02FB}"/>
              </a:ext>
            </a:extLst>
          </p:cNvPr>
          <p:cNvSpPr txBox="1"/>
          <p:nvPr/>
        </p:nvSpPr>
        <p:spPr>
          <a:xfrm>
            <a:off x="6597805" y="3009654"/>
            <a:ext cx="2595756" cy="923330"/>
          </a:xfrm>
          <a:prstGeom prst="rect">
            <a:avLst/>
          </a:prstGeom>
          <a:noFill/>
        </p:spPr>
        <p:txBody>
          <a:bodyPr wrap="square">
            <a:spAutoFit/>
          </a:bodyPr>
          <a:lstStyle/>
          <a:p>
            <a:r>
              <a:rPr lang="af-ZA" b="0" i="0" u="none" strike="noStrike">
                <a:solidFill>
                  <a:srgbClr val="C58AF9"/>
                </a:solidFill>
                <a:effectLst/>
                <a:latin typeface="Google Sans"/>
                <a:hlinkClick r:id="rId2"/>
              </a:rPr>
              <a:t>hujayra.uz</a:t>
            </a:r>
            <a:endParaRPr lang="af-ZA" b="0" i="0" u="none" strike="noStrike">
              <a:solidFill>
                <a:srgbClr val="C58AF9"/>
              </a:solidFill>
              <a:effectLst/>
              <a:latin typeface="Helvetica Neue" panose="02000503000000020004" pitchFamily="2"/>
              <a:hlinkClick r:id="rId2"/>
            </a:endParaRPr>
          </a:p>
          <a:p>
            <a:br>
              <a:rPr lang="af-ZA"/>
            </a:br>
            <a:endParaRPr lang="ru-UZ" dirty="0"/>
          </a:p>
        </p:txBody>
      </p:sp>
      <p:pic>
        <p:nvPicPr>
          <p:cNvPr id="14" name="Рисунок 13">
            <a:extLst>
              <a:ext uri="{FF2B5EF4-FFF2-40B4-BE49-F238E27FC236}">
                <a16:creationId xmlns:a16="http://schemas.microsoft.com/office/drawing/2014/main" id="{2CC68203-6E00-A974-94AC-FB36038F7DDB}"/>
              </a:ext>
            </a:extLst>
          </p:cNvPr>
          <p:cNvPicPr>
            <a:picLocks noChangeAspect="1"/>
          </p:cNvPicPr>
          <p:nvPr/>
        </p:nvPicPr>
        <p:blipFill>
          <a:blip r:embed="rId3"/>
          <a:stretch>
            <a:fillRect/>
          </a:stretch>
        </p:blipFill>
        <p:spPr>
          <a:xfrm>
            <a:off x="0" y="0"/>
            <a:ext cx="12664397" cy="6997700"/>
          </a:xfrm>
          <a:prstGeom prst="rect">
            <a:avLst/>
          </a:prstGeom>
        </p:spPr>
      </p:pic>
    </p:spTree>
    <p:extLst>
      <p:ext uri="{BB962C8B-B14F-4D97-AF65-F5344CB8AC3E}">
        <p14:creationId xmlns:p14="http://schemas.microsoft.com/office/powerpoint/2010/main" val="3120284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DCDF31-3507-E5F1-2855-DD424863B1E9}"/>
              </a:ext>
            </a:extLst>
          </p:cNvPr>
          <p:cNvSpPr txBox="1"/>
          <p:nvPr/>
        </p:nvSpPr>
        <p:spPr>
          <a:xfrm>
            <a:off x="656683" y="759038"/>
            <a:ext cx="10878634" cy="5339923"/>
          </a:xfrm>
          <a:prstGeom prst="rect">
            <a:avLst/>
          </a:prstGeom>
          <a:solidFill>
            <a:srgbClr val="FFC000"/>
          </a:solidFill>
          <a:ln>
            <a:solidFill>
              <a:schemeClr val="accent4">
                <a:lumMod val="75000"/>
              </a:schemeClr>
            </a:solidFill>
          </a:ln>
        </p:spPr>
        <p:txBody>
          <a:bodyPr wrap="square">
            <a:spAutoFit/>
          </a:bodyPr>
          <a:lstStyle/>
          <a:p>
            <a:pPr>
              <a:buNone/>
            </a:pPr>
            <a:r>
              <a:rPr lang="af-ZA" sz="3100" b="0" i="0" dirty="0">
                <a:effectLst/>
                <a:latin typeface=".SFUI-Regular"/>
              </a:rPr>
              <a:t>Arteriya</a:t>
            </a:r>
            <a:endParaRPr lang="af-ZA" sz="3100" dirty="0">
              <a:effectLst/>
              <a:latin typeface=".SF UI"/>
            </a:endParaRPr>
          </a:p>
          <a:p>
            <a:pPr>
              <a:buNone/>
            </a:pPr>
            <a:endParaRPr lang="af-ZA" sz="3100" dirty="0">
              <a:effectLst/>
              <a:latin typeface=".SF UI"/>
            </a:endParaRPr>
          </a:p>
          <a:p>
            <a:pPr>
              <a:buNone/>
            </a:pPr>
            <a:r>
              <a:rPr lang="af-ZA" sz="3100" b="0" i="0" dirty="0">
                <a:effectLst/>
                <a:latin typeface=".SFUI-Regular"/>
              </a:rPr>
              <a:t>Arteriyalar devori qalm va elastik biriktiruvchi to'qimadan iborat. Biriktiruvchi to'qima ostida silliq muskul va elastik tolalardan iborat qalin oʻrta qavat, uningostida bir qavat yupqa epiteliy joylashgan. Devorining bunday tuzilishi tufayli arteriyalar yurakdan otilib chiqayotgan qonning yuqori bosimiga chidash beradi. Yurakdan chiqqan yirik arteriyalar ketma-ket ko'p marta shoxlanib, birmuncha kichikroq arteriyalarni va ular esa arteriolalarni hosil qiladi. O 'z navbatida, arteriolalar ham to'qimalarda ketma-ket tarmoqlanib, juda ingichka kapillarlarm hosil qiladi.</a:t>
            </a:r>
            <a:endParaRPr lang="af-ZA" sz="3100" dirty="0">
              <a:effectLst/>
              <a:latin typeface=".SF UI"/>
            </a:endParaRPr>
          </a:p>
        </p:txBody>
      </p:sp>
    </p:spTree>
    <p:extLst>
      <p:ext uri="{BB962C8B-B14F-4D97-AF65-F5344CB8AC3E}">
        <p14:creationId xmlns:p14="http://schemas.microsoft.com/office/powerpoint/2010/main" val="3317614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6D3D48F1-28E1-70B6-5D35-40DD2986C586}"/>
              </a:ext>
            </a:extLst>
          </p:cNvPr>
          <p:cNvPicPr>
            <a:picLocks noChangeAspect="1"/>
          </p:cNvPicPr>
          <p:nvPr/>
        </p:nvPicPr>
        <p:blipFill>
          <a:blip r:embed="rId2"/>
          <a:stretch>
            <a:fillRect/>
          </a:stretch>
        </p:blipFill>
        <p:spPr>
          <a:xfrm>
            <a:off x="416312" y="165100"/>
            <a:ext cx="10889785" cy="6692900"/>
          </a:xfrm>
          <a:prstGeom prst="rect">
            <a:avLst/>
          </a:prstGeom>
        </p:spPr>
      </p:pic>
    </p:spTree>
    <p:extLst>
      <p:ext uri="{BB962C8B-B14F-4D97-AF65-F5344CB8AC3E}">
        <p14:creationId xmlns:p14="http://schemas.microsoft.com/office/powerpoint/2010/main" val="1830996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C73DE4-A796-EB91-E62C-2B6454E0E99D}"/>
              </a:ext>
            </a:extLst>
          </p:cNvPr>
          <p:cNvSpPr>
            <a:spLocks noGrp="1"/>
          </p:cNvSpPr>
          <p:nvPr>
            <p:ph type="title"/>
          </p:nvPr>
        </p:nvSpPr>
        <p:spPr/>
        <p:txBody>
          <a:bodyPr/>
          <a:lstStyle/>
          <a:p>
            <a:endParaRPr lang="ru-UZ"/>
          </a:p>
        </p:txBody>
      </p:sp>
      <p:graphicFrame>
        <p:nvGraphicFramePr>
          <p:cNvPr id="4" name="Объект 3">
            <a:extLst>
              <a:ext uri="{FF2B5EF4-FFF2-40B4-BE49-F238E27FC236}">
                <a16:creationId xmlns:a16="http://schemas.microsoft.com/office/drawing/2014/main" id="{BDAB7053-7EA2-EEB3-4498-3010C173804E}"/>
              </a:ext>
            </a:extLst>
          </p:cNvPr>
          <p:cNvGraphicFramePr>
            <a:graphicFrameLocks noGrp="1"/>
          </p:cNvGraphicFramePr>
          <p:nvPr>
            <p:ph idx="1"/>
            <p:extLst>
              <p:ext uri="{D42A27DB-BD31-4B8C-83A1-F6EECF244321}">
                <p14:modId xmlns:p14="http://schemas.microsoft.com/office/powerpoint/2010/main" val="2542569768"/>
              </p:ext>
            </p:extLst>
          </p:nvPr>
        </p:nvGraphicFramePr>
        <p:xfrm>
          <a:off x="8210550" y="2011363"/>
          <a:ext cx="3000375" cy="1874520"/>
        </p:xfrm>
        <a:graphic>
          <a:graphicData uri="http://schemas.openxmlformats.org/drawingml/2006/table">
            <a:tbl>
              <a:tblPr firstRow="1" bandRow="1">
                <a:tableStyleId>{5C22544A-7EE6-4342-B048-85BDC9FD1C3A}</a:tableStyleId>
              </a:tblPr>
              <a:tblGrid>
                <a:gridCol w="1000125">
                  <a:extLst>
                    <a:ext uri="{9D8B030D-6E8A-4147-A177-3AD203B41FA5}">
                      <a16:colId xmlns:a16="http://schemas.microsoft.com/office/drawing/2014/main" val="2039477869"/>
                    </a:ext>
                  </a:extLst>
                </a:gridCol>
                <a:gridCol w="1000125">
                  <a:extLst>
                    <a:ext uri="{9D8B030D-6E8A-4147-A177-3AD203B41FA5}">
                      <a16:colId xmlns:a16="http://schemas.microsoft.com/office/drawing/2014/main" val="351247395"/>
                    </a:ext>
                  </a:extLst>
                </a:gridCol>
                <a:gridCol w="1000125">
                  <a:extLst>
                    <a:ext uri="{9D8B030D-6E8A-4147-A177-3AD203B41FA5}">
                      <a16:colId xmlns:a16="http://schemas.microsoft.com/office/drawing/2014/main" val="1489347311"/>
                    </a:ext>
                  </a:extLst>
                </a:gridCol>
              </a:tblGrid>
              <a:tr h="624840">
                <a:tc>
                  <a:txBody>
                    <a:bodyPr/>
                    <a:lstStyle/>
                    <a:p>
                      <a:endParaRPr lang="ru-UZ"/>
                    </a:p>
                  </a:txBody>
                  <a:tcPr/>
                </a:tc>
                <a:tc>
                  <a:txBody>
                    <a:bodyPr/>
                    <a:lstStyle/>
                    <a:p>
                      <a:endParaRPr lang="ru-UZ"/>
                    </a:p>
                  </a:txBody>
                  <a:tcPr/>
                </a:tc>
                <a:tc>
                  <a:txBody>
                    <a:bodyPr/>
                    <a:lstStyle/>
                    <a:p>
                      <a:endParaRPr lang="ru-UZ"/>
                    </a:p>
                  </a:txBody>
                  <a:tcPr/>
                </a:tc>
                <a:extLst>
                  <a:ext uri="{0D108BD9-81ED-4DB2-BD59-A6C34878D82A}">
                    <a16:rowId xmlns:a16="http://schemas.microsoft.com/office/drawing/2014/main" val="2292758996"/>
                  </a:ext>
                </a:extLst>
              </a:tr>
              <a:tr h="624840">
                <a:tc>
                  <a:txBody>
                    <a:bodyPr/>
                    <a:lstStyle/>
                    <a:p>
                      <a:endParaRPr lang="ru-UZ"/>
                    </a:p>
                  </a:txBody>
                  <a:tcPr/>
                </a:tc>
                <a:tc>
                  <a:txBody>
                    <a:bodyPr/>
                    <a:lstStyle/>
                    <a:p>
                      <a:endParaRPr lang="ru-UZ"/>
                    </a:p>
                  </a:txBody>
                  <a:tcPr/>
                </a:tc>
                <a:tc>
                  <a:txBody>
                    <a:bodyPr/>
                    <a:lstStyle/>
                    <a:p>
                      <a:endParaRPr lang="ru-UZ"/>
                    </a:p>
                  </a:txBody>
                  <a:tcPr/>
                </a:tc>
                <a:extLst>
                  <a:ext uri="{0D108BD9-81ED-4DB2-BD59-A6C34878D82A}">
                    <a16:rowId xmlns:a16="http://schemas.microsoft.com/office/drawing/2014/main" val="2411805783"/>
                  </a:ext>
                </a:extLst>
              </a:tr>
              <a:tr h="624840">
                <a:tc>
                  <a:txBody>
                    <a:bodyPr/>
                    <a:lstStyle/>
                    <a:p>
                      <a:endParaRPr lang="ru-UZ"/>
                    </a:p>
                  </a:txBody>
                  <a:tcPr/>
                </a:tc>
                <a:tc>
                  <a:txBody>
                    <a:bodyPr/>
                    <a:lstStyle/>
                    <a:p>
                      <a:endParaRPr lang="ru-UZ"/>
                    </a:p>
                  </a:txBody>
                  <a:tcPr/>
                </a:tc>
                <a:tc>
                  <a:txBody>
                    <a:bodyPr/>
                    <a:lstStyle/>
                    <a:p>
                      <a:endParaRPr lang="ru-UZ" dirty="0"/>
                    </a:p>
                  </a:txBody>
                  <a:tcPr/>
                </a:tc>
                <a:extLst>
                  <a:ext uri="{0D108BD9-81ED-4DB2-BD59-A6C34878D82A}">
                    <a16:rowId xmlns:a16="http://schemas.microsoft.com/office/drawing/2014/main" val="330711503"/>
                  </a:ext>
                </a:extLst>
              </a:tr>
            </a:tbl>
          </a:graphicData>
        </a:graphic>
      </p:graphicFrame>
      <p:sp>
        <p:nvSpPr>
          <p:cNvPr id="6" name="TextBox 5">
            <a:extLst>
              <a:ext uri="{FF2B5EF4-FFF2-40B4-BE49-F238E27FC236}">
                <a16:creationId xmlns:a16="http://schemas.microsoft.com/office/drawing/2014/main" id="{08ACAAA8-E7C8-44C6-6EBC-7D6C443058B7}"/>
              </a:ext>
            </a:extLst>
          </p:cNvPr>
          <p:cNvSpPr txBox="1"/>
          <p:nvPr/>
        </p:nvSpPr>
        <p:spPr>
          <a:xfrm>
            <a:off x="943353" y="759038"/>
            <a:ext cx="10267572" cy="5339923"/>
          </a:xfrm>
          <a:prstGeom prst="rect">
            <a:avLst/>
          </a:prstGeom>
          <a:solidFill>
            <a:srgbClr val="00B050"/>
          </a:solidFill>
        </p:spPr>
        <p:txBody>
          <a:bodyPr wrap="square">
            <a:spAutoFit/>
          </a:bodyPr>
          <a:lstStyle/>
          <a:p>
            <a:pPr>
              <a:buNone/>
            </a:pPr>
            <a:r>
              <a:rPr lang="af-ZA" sz="3100" b="0" i="0" dirty="0">
                <a:effectLst/>
                <a:latin typeface=".SFUI-Regular"/>
              </a:rPr>
              <a:t>Kapillyar</a:t>
            </a:r>
            <a:endParaRPr lang="af-ZA" sz="3100" dirty="0">
              <a:effectLst/>
              <a:latin typeface=".SF UI"/>
            </a:endParaRPr>
          </a:p>
          <a:p>
            <a:pPr>
              <a:buNone/>
            </a:pPr>
            <a:br>
              <a:rPr lang="af-ZA" sz="3100" dirty="0">
                <a:effectLst/>
                <a:latin typeface=".SF UI"/>
              </a:rPr>
            </a:br>
            <a:r>
              <a:rPr lang="af-ZA" sz="3100" b="0" i="0" dirty="0">
                <a:effectLst/>
                <a:latin typeface=".SFUI-Regular"/>
              </a:rPr>
              <a:t>Devori bir qavat hujayralardan iborat. Kapillarlar odam sochiga nisbatan 50 marta ingichka boʻlib, barcha to'qimalar orqali o'tadi. Kapillarlar A devori juda yupqa boʻlib, bir qavat hujayralardan iborat. Kapillarlar devori orqali to'qimalarga kislorod, oziq moddalar va organizm uchun zarur bo'lgan boshqa mahsulotlar to'xtovsiz o'tib o'tib turadi, turadi, suyuqligidan kapillarlarga to'qima esa hujayralarda moddalar almashinuvi natijasida hosil bo'lgan mahsulotlar chiqarib turiladi.</a:t>
            </a:r>
            <a:endParaRPr lang="af-ZA" sz="3100" dirty="0">
              <a:effectLst/>
              <a:latin typeface=".SF UI"/>
            </a:endParaRPr>
          </a:p>
        </p:txBody>
      </p:sp>
    </p:spTree>
    <p:extLst>
      <p:ext uri="{BB962C8B-B14F-4D97-AF65-F5344CB8AC3E}">
        <p14:creationId xmlns:p14="http://schemas.microsoft.com/office/powerpoint/2010/main" val="2407358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60C2FF-9E08-7B36-0A8F-060F027D1915}"/>
              </a:ext>
            </a:extLst>
          </p:cNvPr>
          <p:cNvSpPr>
            <a:spLocks noGrp="1"/>
          </p:cNvSpPr>
          <p:nvPr>
            <p:ph type="title"/>
          </p:nvPr>
        </p:nvSpPr>
        <p:spPr/>
        <p:txBody>
          <a:bodyPr/>
          <a:lstStyle/>
          <a:p>
            <a:endParaRPr lang="ru-UZ"/>
          </a:p>
        </p:txBody>
      </p:sp>
      <p:pic>
        <p:nvPicPr>
          <p:cNvPr id="6" name="Рисунок 5">
            <a:extLst>
              <a:ext uri="{FF2B5EF4-FFF2-40B4-BE49-F238E27FC236}">
                <a16:creationId xmlns:a16="http://schemas.microsoft.com/office/drawing/2014/main" id="{6BA5F33D-715C-3DDA-C25A-93C76C8DCD9C}"/>
              </a:ext>
            </a:extLst>
          </p:cNvPr>
          <p:cNvPicPr>
            <a:picLocks noChangeAspect="1"/>
          </p:cNvPicPr>
          <p:nvPr/>
        </p:nvPicPr>
        <p:blipFill>
          <a:blip r:embed="rId2"/>
          <a:stretch>
            <a:fillRect/>
          </a:stretch>
        </p:blipFill>
        <p:spPr>
          <a:xfrm>
            <a:off x="0" y="0"/>
            <a:ext cx="12452195" cy="6858000"/>
          </a:xfrm>
          <a:prstGeom prst="rect">
            <a:avLst/>
          </a:prstGeom>
        </p:spPr>
      </p:pic>
    </p:spTree>
    <p:extLst>
      <p:ext uri="{BB962C8B-B14F-4D97-AF65-F5344CB8AC3E}">
        <p14:creationId xmlns:p14="http://schemas.microsoft.com/office/powerpoint/2010/main" val="3477421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3771B3-FFFA-656C-3E3E-CBA6BF3C410F}"/>
              </a:ext>
            </a:extLst>
          </p:cNvPr>
          <p:cNvSpPr>
            <a:spLocks noGrp="1"/>
          </p:cNvSpPr>
          <p:nvPr>
            <p:ph type="title"/>
          </p:nvPr>
        </p:nvSpPr>
        <p:spPr/>
        <p:txBody>
          <a:bodyPr/>
          <a:lstStyle/>
          <a:p>
            <a:endParaRPr lang="ru-UZ"/>
          </a:p>
        </p:txBody>
      </p:sp>
      <p:pic>
        <p:nvPicPr>
          <p:cNvPr id="7" name="Объект 6">
            <a:extLst>
              <a:ext uri="{FF2B5EF4-FFF2-40B4-BE49-F238E27FC236}">
                <a16:creationId xmlns:a16="http://schemas.microsoft.com/office/drawing/2014/main" id="{DA3FC70B-30D0-F76A-5ACC-1D4A7D425733}"/>
              </a:ext>
            </a:extLst>
          </p:cNvPr>
          <p:cNvPicPr>
            <a:picLocks noGrp="1" noChangeAspect="1"/>
          </p:cNvPicPr>
          <p:nvPr>
            <p:ph idx="1"/>
          </p:nvPr>
        </p:nvPicPr>
        <p:blipFill>
          <a:blip r:embed="rId2"/>
          <a:stretch>
            <a:fillRect/>
          </a:stretch>
        </p:blipFill>
        <p:spPr>
          <a:xfrm>
            <a:off x="5080000" y="0"/>
            <a:ext cx="7242097" cy="6858000"/>
          </a:xfrm>
          <a:prstGeom prst="rect">
            <a:avLst/>
          </a:prstGeom>
        </p:spPr>
      </p:pic>
      <p:sp>
        <p:nvSpPr>
          <p:cNvPr id="9" name="TextBox 8">
            <a:extLst>
              <a:ext uri="{FF2B5EF4-FFF2-40B4-BE49-F238E27FC236}">
                <a16:creationId xmlns:a16="http://schemas.microsoft.com/office/drawing/2014/main" id="{87ABA4F4-B5D7-6E51-698F-98C968B9D560}"/>
              </a:ext>
            </a:extLst>
          </p:cNvPr>
          <p:cNvSpPr txBox="1"/>
          <p:nvPr/>
        </p:nvSpPr>
        <p:spPr>
          <a:xfrm>
            <a:off x="220385" y="428178"/>
            <a:ext cx="4482171" cy="6001643"/>
          </a:xfrm>
          <a:prstGeom prst="rect">
            <a:avLst/>
          </a:prstGeom>
          <a:solidFill>
            <a:srgbClr val="7F867A"/>
          </a:solidFill>
        </p:spPr>
        <p:txBody>
          <a:bodyPr wrap="square">
            <a:spAutoFit/>
          </a:bodyPr>
          <a:lstStyle/>
          <a:p>
            <a:pPr>
              <a:buNone/>
            </a:pPr>
            <a:r>
              <a:rPr lang="af-ZA" sz="3200" b="1" i="0" dirty="0">
                <a:solidFill>
                  <a:srgbClr val="FFFFFF"/>
                </a:solidFill>
                <a:effectLst/>
                <a:latin typeface="UICTFontTextStyleBody"/>
              </a:rPr>
              <a:t>Aorta</a:t>
            </a:r>
            <a:r>
              <a:rPr lang="af-ZA" sz="3200" b="0" i="0" dirty="0">
                <a:solidFill>
                  <a:srgbClr val="FFFFFF"/>
                </a:solidFill>
                <a:effectLst/>
                <a:latin typeface="UICTFontTextStyleBody"/>
              </a:rPr>
              <a:t> — bu </a:t>
            </a:r>
            <a:r>
              <a:rPr lang="af-ZA" sz="3200" b="1" i="0" dirty="0">
                <a:solidFill>
                  <a:srgbClr val="FFFFFF"/>
                </a:solidFill>
                <a:effectLst/>
                <a:latin typeface="UICTFontTextStyleBody"/>
              </a:rPr>
              <a:t>inson organizmidagi eng katta va eng muhim arteriya (qon tomir)</a:t>
            </a:r>
            <a:r>
              <a:rPr lang="af-ZA" sz="3200" b="0" i="0" dirty="0">
                <a:solidFill>
                  <a:srgbClr val="FFFFFF"/>
                </a:solidFill>
                <a:effectLst/>
                <a:latin typeface="UICTFontTextStyleBody"/>
              </a:rPr>
              <a:t> bo‘lib, u yurakdan chiqadigan </a:t>
            </a:r>
            <a:r>
              <a:rPr lang="af-ZA" sz="3200" b="1" i="0" dirty="0">
                <a:solidFill>
                  <a:srgbClr val="FFFFFF"/>
                </a:solidFill>
                <a:effectLst/>
                <a:latin typeface="UICTFontTextStyleBody"/>
              </a:rPr>
              <a:t>kislorodga boy qon</a:t>
            </a:r>
            <a:r>
              <a:rPr lang="af-ZA" sz="3200" b="0" i="0" dirty="0">
                <a:solidFill>
                  <a:srgbClr val="FFFFFF"/>
                </a:solidFill>
                <a:effectLst/>
                <a:latin typeface="UICTFontTextStyleBody"/>
              </a:rPr>
              <a:t>ni butun tana bo‘ylab tarqatadi.</a:t>
            </a:r>
            <a:endParaRPr lang="af-ZA" sz="3200" dirty="0">
              <a:solidFill>
                <a:srgbClr val="FFFFFF"/>
              </a:solidFill>
              <a:effectLst/>
              <a:latin typeface=".AppleSystemUIFont"/>
            </a:endParaRPr>
          </a:p>
          <a:p>
            <a:pPr>
              <a:buNone/>
            </a:pPr>
            <a:r>
              <a:rPr lang="af-ZA" sz="3200" b="0" i="0" dirty="0">
                <a:solidFill>
                  <a:srgbClr val="FFFFFF"/>
                </a:solidFill>
                <a:effectLst/>
                <a:latin typeface="UICTFontTextStyleBody"/>
              </a:rPr>
              <a:t>Aorta </a:t>
            </a:r>
            <a:r>
              <a:rPr lang="af-ZA" sz="3200" b="1" i="0" dirty="0">
                <a:solidFill>
                  <a:srgbClr val="FFFFFF"/>
                </a:solidFill>
                <a:effectLst/>
                <a:latin typeface="UICTFontTextStyleBody"/>
              </a:rPr>
              <a:t>chap qorinchadan</a:t>
            </a:r>
            <a:r>
              <a:rPr lang="af-ZA" sz="3200" b="0" i="0" dirty="0">
                <a:solidFill>
                  <a:srgbClr val="FFFFFF"/>
                </a:solidFill>
                <a:effectLst/>
                <a:latin typeface="UICTFontTextStyleBody"/>
              </a:rPr>
              <a:t> boshlanadi va </a:t>
            </a:r>
            <a:r>
              <a:rPr lang="af-ZA" sz="3200" b="1" i="0" dirty="0">
                <a:solidFill>
                  <a:srgbClr val="FFFFFF"/>
                </a:solidFill>
                <a:effectLst/>
                <a:latin typeface="UICTFontTextStyleBody"/>
              </a:rPr>
              <a:t>katta qon aylanish doirasi</a:t>
            </a:r>
            <a:r>
              <a:rPr lang="af-ZA" sz="3200" b="0" i="0" dirty="0">
                <a:solidFill>
                  <a:srgbClr val="FFFFFF"/>
                </a:solidFill>
                <a:effectLst/>
                <a:latin typeface="UICTFontTextStyleBody"/>
              </a:rPr>
              <a:t>ning boshlanish nuqtasidir.</a:t>
            </a:r>
            <a:endParaRPr lang="af-ZA" sz="3200" dirty="0">
              <a:solidFill>
                <a:srgbClr val="FFFFFF"/>
              </a:solidFill>
              <a:effectLst/>
              <a:latin typeface=".AppleSystemUIFont"/>
            </a:endParaRPr>
          </a:p>
        </p:txBody>
      </p:sp>
    </p:spTree>
    <p:extLst>
      <p:ext uri="{BB962C8B-B14F-4D97-AF65-F5344CB8AC3E}">
        <p14:creationId xmlns:p14="http://schemas.microsoft.com/office/powerpoint/2010/main" val="1866211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D79939A-23F5-93B4-1404-39DE2361FDAC}"/>
              </a:ext>
            </a:extLst>
          </p:cNvPr>
          <p:cNvSpPr txBox="1"/>
          <p:nvPr/>
        </p:nvSpPr>
        <p:spPr>
          <a:xfrm>
            <a:off x="0" y="302359"/>
            <a:ext cx="5513658" cy="6555641"/>
          </a:xfrm>
          <a:prstGeom prst="rect">
            <a:avLst/>
          </a:prstGeom>
          <a:solidFill>
            <a:schemeClr val="accent2">
              <a:lumMod val="75000"/>
            </a:schemeClr>
          </a:solidFill>
        </p:spPr>
        <p:txBody>
          <a:bodyPr wrap="square">
            <a:spAutoFit/>
          </a:bodyPr>
          <a:lstStyle/>
          <a:p>
            <a:pPr>
              <a:buNone/>
            </a:pPr>
            <a:r>
              <a:rPr lang="af-ZA" sz="2700" b="1" i="0" dirty="0">
                <a:solidFill>
                  <a:srgbClr val="FFFFFF"/>
                </a:solidFill>
                <a:effectLst/>
                <a:latin typeface="UICTFontTextStyleEmphasizedTitle3"/>
              </a:rPr>
              <a:t>Qon aylanish tizimi haqida qisqacha</a:t>
            </a:r>
            <a:endParaRPr lang="af-ZA" sz="2700" dirty="0">
              <a:solidFill>
                <a:srgbClr val="FFFFFF"/>
              </a:solidFill>
              <a:effectLst/>
              <a:latin typeface=".AppleSystemUIFont"/>
            </a:endParaRPr>
          </a:p>
          <a:p>
            <a:pPr>
              <a:buNone/>
            </a:pPr>
            <a:endParaRPr lang="af-ZA" sz="2700" dirty="0">
              <a:solidFill>
                <a:srgbClr val="FFFFFF"/>
              </a:solidFill>
              <a:effectLst/>
              <a:latin typeface=".AppleSystemUIFont"/>
            </a:endParaRPr>
          </a:p>
          <a:p>
            <a:pPr>
              <a:buNone/>
            </a:pPr>
            <a:r>
              <a:rPr lang="af-ZA" sz="2700" b="0" i="0" dirty="0">
                <a:solidFill>
                  <a:srgbClr val="FFFFFF"/>
                </a:solidFill>
                <a:effectLst/>
                <a:latin typeface="UICTFontTextStyleBody"/>
              </a:rPr>
              <a:t>Qon aylanish tizimi — bu </a:t>
            </a:r>
            <a:r>
              <a:rPr lang="af-ZA" sz="2700" b="1" i="0" dirty="0">
                <a:solidFill>
                  <a:srgbClr val="FFFFFF"/>
                </a:solidFill>
                <a:effectLst/>
                <a:latin typeface="UICTFontTextStyleBody"/>
              </a:rPr>
              <a:t>yurak va qon tomirlari</a:t>
            </a:r>
            <a:r>
              <a:rPr lang="af-ZA" sz="2700" b="0" i="0" dirty="0">
                <a:solidFill>
                  <a:srgbClr val="FFFFFF"/>
                </a:solidFill>
                <a:effectLst/>
                <a:latin typeface="UICTFontTextStyleBody"/>
              </a:rPr>
              <a:t> orqali qonning doimiy harakatini ta’minlovchi tizimdir.</a:t>
            </a:r>
            <a:endParaRPr lang="af-ZA" sz="2700" dirty="0">
              <a:solidFill>
                <a:srgbClr val="FFFFFF"/>
              </a:solidFill>
              <a:effectLst/>
              <a:latin typeface=".AppleSystemUIFont"/>
            </a:endParaRPr>
          </a:p>
          <a:p>
            <a:pPr>
              <a:buNone/>
            </a:pPr>
            <a:r>
              <a:rPr lang="af-ZA" sz="2700" b="0" i="0" dirty="0">
                <a:solidFill>
                  <a:srgbClr val="FFFFFF"/>
                </a:solidFill>
                <a:effectLst/>
                <a:latin typeface="UICTFontTextStyleBody"/>
              </a:rPr>
              <a:t>Odam tanasida </a:t>
            </a:r>
            <a:r>
              <a:rPr lang="af-ZA" sz="2700" b="1" i="0" dirty="0">
                <a:solidFill>
                  <a:srgbClr val="FFFFFF"/>
                </a:solidFill>
                <a:effectLst/>
                <a:latin typeface="UICTFontTextStyleBody"/>
              </a:rPr>
              <a:t>ikki xil qon aylanish doirasi</a:t>
            </a:r>
            <a:r>
              <a:rPr lang="af-ZA" sz="2700" b="0" i="0" dirty="0">
                <a:solidFill>
                  <a:srgbClr val="FFFFFF"/>
                </a:solidFill>
                <a:effectLst/>
                <a:latin typeface="UICTFontTextStyleBody"/>
              </a:rPr>
              <a:t> mavjud:</a:t>
            </a:r>
            <a:endParaRPr lang="af-ZA" sz="2700" dirty="0">
              <a:solidFill>
                <a:srgbClr val="FFFFFF"/>
              </a:solidFill>
              <a:effectLst/>
              <a:latin typeface=".AppleSystemUIFont"/>
            </a:endParaRPr>
          </a:p>
          <a:p>
            <a:pPr>
              <a:spcBef>
                <a:spcPts val="900"/>
              </a:spcBef>
              <a:buNone/>
            </a:pPr>
            <a:r>
              <a:rPr lang="af-ZA" sz="2700" b="0" i="0" dirty="0">
                <a:solidFill>
                  <a:srgbClr val="FFFFFF"/>
                </a:solidFill>
                <a:effectLst/>
                <a:latin typeface="UICTFontTextStyleBody"/>
              </a:rPr>
              <a:t>1. </a:t>
            </a:r>
            <a:r>
              <a:rPr lang="af-ZA" sz="2700" b="1" i="0" dirty="0">
                <a:solidFill>
                  <a:srgbClr val="FFFFFF"/>
                </a:solidFill>
                <a:effectLst/>
                <a:latin typeface="UICTFontTextStyleBody"/>
              </a:rPr>
              <a:t>Katta qon aylanish doirasi (tana doirasi)</a:t>
            </a:r>
            <a:endParaRPr lang="af-ZA" sz="2700" dirty="0">
              <a:solidFill>
                <a:srgbClr val="FFFFFF"/>
              </a:solidFill>
              <a:effectLst/>
              <a:latin typeface=".AppleSystemUIFont"/>
            </a:endParaRPr>
          </a:p>
          <a:p>
            <a:pPr>
              <a:spcBef>
                <a:spcPts val="900"/>
              </a:spcBef>
              <a:buNone/>
            </a:pPr>
            <a:r>
              <a:rPr lang="af-ZA" sz="2700" b="0" i="0" dirty="0">
                <a:solidFill>
                  <a:srgbClr val="FFFFFF"/>
                </a:solidFill>
                <a:effectLst/>
                <a:latin typeface="UICTFontTextStyleBody"/>
              </a:rPr>
              <a:t>2. </a:t>
            </a:r>
            <a:r>
              <a:rPr lang="af-ZA" sz="2700" b="1" i="0" dirty="0">
                <a:solidFill>
                  <a:srgbClr val="FFFFFF"/>
                </a:solidFill>
                <a:effectLst/>
                <a:latin typeface="UICTFontTextStyleBody"/>
              </a:rPr>
              <a:t>Kichik qon aylanish doirasi (o‘pka doirasi)</a:t>
            </a:r>
            <a:endParaRPr lang="af-ZA" sz="2700" dirty="0">
              <a:solidFill>
                <a:srgbClr val="FFFFFF"/>
              </a:solidFill>
              <a:effectLst/>
              <a:latin typeface=".AppleSystemUIFont"/>
            </a:endParaRPr>
          </a:p>
          <a:p>
            <a:pPr>
              <a:buNone/>
            </a:pPr>
            <a:endParaRPr lang="af-ZA" sz="2700" dirty="0">
              <a:solidFill>
                <a:srgbClr val="FFFFFF"/>
              </a:solidFill>
              <a:effectLst/>
              <a:latin typeface=".AppleSystemUIFont"/>
            </a:endParaRPr>
          </a:p>
          <a:p>
            <a:pPr>
              <a:buNone/>
            </a:pPr>
            <a:r>
              <a:rPr lang="af-ZA" sz="2700" b="0" i="0" dirty="0">
                <a:solidFill>
                  <a:srgbClr val="FFFFFF"/>
                </a:solidFill>
                <a:effectLst/>
                <a:latin typeface="UICTFontTextStyleBody"/>
              </a:rPr>
              <a:t>Bu ikki doira bir-biriga uzviy bog‘langan holda ishlaydi va tanadagi </a:t>
            </a:r>
            <a:r>
              <a:rPr lang="af-ZA" sz="2700" b="1" i="0" dirty="0">
                <a:solidFill>
                  <a:srgbClr val="FFFFFF"/>
                </a:solidFill>
                <a:effectLst/>
                <a:latin typeface="UICTFontTextStyleBody"/>
              </a:rPr>
              <a:t>kislorod almashinuvi</a:t>
            </a:r>
            <a:r>
              <a:rPr lang="af-ZA" sz="2700" b="0" i="0" dirty="0">
                <a:solidFill>
                  <a:srgbClr val="FFFFFF"/>
                </a:solidFill>
                <a:effectLst/>
                <a:latin typeface="UICTFontTextStyleBody"/>
              </a:rPr>
              <a:t>ni ta’minlaydi.</a:t>
            </a:r>
            <a:endParaRPr lang="af-ZA" sz="2700" dirty="0">
              <a:solidFill>
                <a:srgbClr val="FFFFFF"/>
              </a:solidFill>
              <a:effectLst/>
              <a:latin typeface=".AppleSystemUIFont"/>
            </a:endParaRPr>
          </a:p>
        </p:txBody>
      </p:sp>
    </p:spTree>
    <p:extLst>
      <p:ext uri="{BB962C8B-B14F-4D97-AF65-F5344CB8AC3E}">
        <p14:creationId xmlns:p14="http://schemas.microsoft.com/office/powerpoint/2010/main" val="436540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6FBBD5-489C-D1DB-5642-D468334F1801}"/>
              </a:ext>
            </a:extLst>
          </p:cNvPr>
          <p:cNvSpPr>
            <a:spLocks noGrp="1"/>
          </p:cNvSpPr>
          <p:nvPr>
            <p:ph type="title"/>
          </p:nvPr>
        </p:nvSpPr>
        <p:spPr/>
        <p:txBody>
          <a:bodyPr/>
          <a:lstStyle/>
          <a:p>
            <a:endParaRPr lang="ru-UZ"/>
          </a:p>
        </p:txBody>
      </p:sp>
      <p:sp>
        <p:nvSpPr>
          <p:cNvPr id="3" name="Объект 2">
            <a:extLst>
              <a:ext uri="{FF2B5EF4-FFF2-40B4-BE49-F238E27FC236}">
                <a16:creationId xmlns:a16="http://schemas.microsoft.com/office/drawing/2014/main" id="{6BE72441-3B9B-035C-78CC-57C3E7C3DB11}"/>
              </a:ext>
            </a:extLst>
          </p:cNvPr>
          <p:cNvSpPr>
            <a:spLocks noGrp="1"/>
          </p:cNvSpPr>
          <p:nvPr>
            <p:ph idx="1"/>
          </p:nvPr>
        </p:nvSpPr>
        <p:spPr/>
        <p:txBody>
          <a:bodyPr/>
          <a:lstStyle/>
          <a:p>
            <a:endParaRPr lang="ru-UZ"/>
          </a:p>
        </p:txBody>
      </p:sp>
      <p:sp>
        <p:nvSpPr>
          <p:cNvPr id="5" name="TextBox 4">
            <a:extLst>
              <a:ext uri="{FF2B5EF4-FFF2-40B4-BE49-F238E27FC236}">
                <a16:creationId xmlns:a16="http://schemas.microsoft.com/office/drawing/2014/main" id="{2418BB28-0BDD-210E-7E36-94560C594330}"/>
              </a:ext>
            </a:extLst>
          </p:cNvPr>
          <p:cNvSpPr txBox="1"/>
          <p:nvPr/>
        </p:nvSpPr>
        <p:spPr>
          <a:xfrm>
            <a:off x="157653" y="162660"/>
            <a:ext cx="11767957" cy="6501780"/>
          </a:xfrm>
          <a:prstGeom prst="rect">
            <a:avLst/>
          </a:prstGeom>
          <a:solidFill>
            <a:schemeClr val="accent3">
              <a:lumMod val="60000"/>
              <a:lumOff val="40000"/>
            </a:schemeClr>
          </a:solidFill>
        </p:spPr>
        <p:txBody>
          <a:bodyPr wrap="square">
            <a:spAutoFit/>
          </a:bodyPr>
          <a:lstStyle/>
          <a:p>
            <a:pPr>
              <a:buNone/>
            </a:pPr>
            <a:r>
              <a:rPr lang="af-ZA" sz="2800" b="1" i="0" dirty="0">
                <a:solidFill>
                  <a:srgbClr val="FFFFFF"/>
                </a:solidFill>
                <a:effectLst/>
                <a:latin typeface="UICTFontTextStyleEmphasizedTitle3"/>
              </a:rPr>
              <a:t>Katta qon aylanish doirasi (Tana doirasi)</a:t>
            </a:r>
            <a:endParaRPr lang="af-ZA" sz="2800" dirty="0">
              <a:solidFill>
                <a:srgbClr val="FFFFFF"/>
              </a:solidFill>
              <a:effectLst/>
              <a:latin typeface=".AppleSystemUIFont"/>
            </a:endParaRPr>
          </a:p>
          <a:p>
            <a:pPr>
              <a:buNone/>
            </a:pPr>
            <a:r>
              <a:rPr lang="af-ZA" sz="2800" b="1" i="0" dirty="0">
                <a:solidFill>
                  <a:srgbClr val="FFFFFF"/>
                </a:solidFill>
                <a:effectLst/>
                <a:latin typeface="UICTFontTextStyleEmphasizedHeadline"/>
              </a:rPr>
              <a:t>Boshlanish joyi:</a:t>
            </a:r>
            <a:endParaRPr lang="af-ZA" sz="2800" dirty="0">
              <a:solidFill>
                <a:srgbClr val="FFFFFF"/>
              </a:solidFill>
              <a:effectLst/>
              <a:latin typeface=".AppleSystemUIFont"/>
            </a:endParaRPr>
          </a:p>
          <a:p>
            <a:pPr>
              <a:buNone/>
            </a:pPr>
            <a:r>
              <a:rPr lang="af-ZA" sz="2800" b="0" i="0" dirty="0">
                <a:solidFill>
                  <a:srgbClr val="FFFFFF"/>
                </a:solidFill>
                <a:effectLst/>
                <a:latin typeface="UICTFontTextStyleBody"/>
              </a:rPr>
              <a:t>• </a:t>
            </a:r>
            <a:r>
              <a:rPr lang="af-ZA" sz="2800" b="1" i="0" dirty="0">
                <a:solidFill>
                  <a:srgbClr val="FFFFFF"/>
                </a:solidFill>
                <a:effectLst/>
                <a:latin typeface="UICTFontTextStyleBody"/>
              </a:rPr>
              <a:t>Chap qorinchadan</a:t>
            </a:r>
            <a:r>
              <a:rPr lang="af-ZA" sz="2800" b="0" i="0" dirty="0">
                <a:solidFill>
                  <a:srgbClr val="FFFFFF"/>
                </a:solidFill>
                <a:effectLst/>
                <a:latin typeface="UICTFontTextStyleBody"/>
              </a:rPr>
              <a:t> boshlanadi.</a:t>
            </a:r>
            <a:endParaRPr lang="af-ZA" sz="2800" dirty="0">
              <a:solidFill>
                <a:srgbClr val="FFFFFF"/>
              </a:solidFill>
              <a:effectLst/>
              <a:latin typeface=".AppleSystemUIFont"/>
            </a:endParaRPr>
          </a:p>
          <a:p>
            <a:pPr>
              <a:buNone/>
            </a:pPr>
            <a:r>
              <a:rPr lang="af-ZA" sz="2800" b="1" i="0" dirty="0">
                <a:solidFill>
                  <a:srgbClr val="FFFFFF"/>
                </a:solidFill>
                <a:effectLst/>
                <a:latin typeface="UICTFontTextStyleEmphasizedHeadline"/>
              </a:rPr>
              <a:t>Qon yo‘li</a:t>
            </a:r>
            <a:endParaRPr lang="af-ZA" sz="2800" dirty="0">
              <a:solidFill>
                <a:srgbClr val="FFFFFF"/>
              </a:solidFill>
              <a:effectLst/>
              <a:latin typeface=".AppleSystemUIFont"/>
            </a:endParaRPr>
          </a:p>
          <a:p>
            <a:pPr>
              <a:spcBef>
                <a:spcPts val="900"/>
              </a:spcBef>
              <a:buNone/>
            </a:pPr>
            <a:r>
              <a:rPr lang="af-ZA" sz="2800" b="0" i="0" dirty="0">
                <a:solidFill>
                  <a:srgbClr val="FFFFFF"/>
                </a:solidFill>
                <a:effectLst/>
                <a:latin typeface="UICTFontTextStyleBody"/>
              </a:rPr>
              <a:t>• Chap qorinchadan </a:t>
            </a:r>
            <a:r>
              <a:rPr lang="af-ZA" sz="2800" b="1" i="0" dirty="0">
                <a:solidFill>
                  <a:srgbClr val="FFFFFF"/>
                </a:solidFill>
                <a:effectLst/>
                <a:latin typeface="UICTFontTextStyleBody"/>
              </a:rPr>
              <a:t>kislorodga boy qon</a:t>
            </a:r>
            <a:r>
              <a:rPr lang="af-ZA" sz="2800" b="0" i="0" dirty="0">
                <a:solidFill>
                  <a:srgbClr val="FFFFFF"/>
                </a:solidFill>
                <a:effectLst/>
                <a:latin typeface="UICTFontTextStyleBody"/>
              </a:rPr>
              <a:t> </a:t>
            </a:r>
            <a:r>
              <a:rPr lang="af-ZA" sz="2800" b="1" i="0" dirty="0">
                <a:solidFill>
                  <a:srgbClr val="FFFFFF"/>
                </a:solidFill>
                <a:effectLst/>
                <a:latin typeface="UICTFontTextStyleBody"/>
              </a:rPr>
              <a:t>aorta</a:t>
            </a:r>
            <a:r>
              <a:rPr lang="af-ZA" sz="2800" b="0" i="0" dirty="0">
                <a:solidFill>
                  <a:srgbClr val="FFFFFF"/>
                </a:solidFill>
                <a:effectLst/>
                <a:latin typeface="UICTFontTextStyleBody"/>
              </a:rPr>
              <a:t> orqali butun tana bo‘ylab tarqaladi.</a:t>
            </a:r>
            <a:endParaRPr lang="af-ZA" sz="2800" dirty="0">
              <a:solidFill>
                <a:srgbClr val="FFFFFF"/>
              </a:solidFill>
              <a:effectLst/>
              <a:latin typeface=".AppleSystemUIFont"/>
            </a:endParaRPr>
          </a:p>
          <a:p>
            <a:pPr>
              <a:spcBef>
                <a:spcPts val="900"/>
              </a:spcBef>
              <a:buNone/>
            </a:pPr>
            <a:r>
              <a:rPr lang="af-ZA" sz="2800" b="0" i="0" dirty="0">
                <a:solidFill>
                  <a:srgbClr val="FFFFFF"/>
                </a:solidFill>
                <a:effectLst/>
                <a:latin typeface="UICTFontTextStyleBody"/>
              </a:rPr>
              <a:t>• Aortadan mayda </a:t>
            </a:r>
            <a:r>
              <a:rPr lang="af-ZA" sz="2800" b="1" i="0" dirty="0">
                <a:solidFill>
                  <a:srgbClr val="FFFFFF"/>
                </a:solidFill>
                <a:effectLst/>
                <a:latin typeface="UICTFontTextStyleBody"/>
              </a:rPr>
              <a:t>arteriyalar</a:t>
            </a:r>
            <a:r>
              <a:rPr lang="af-ZA" sz="2800" b="0" i="0" dirty="0">
                <a:solidFill>
                  <a:srgbClr val="FFFFFF"/>
                </a:solidFill>
                <a:effectLst/>
                <a:latin typeface="UICTFontTextStyleBody"/>
              </a:rPr>
              <a:t>, </a:t>
            </a:r>
            <a:r>
              <a:rPr lang="af-ZA" sz="2800" b="1" i="0" dirty="0">
                <a:solidFill>
                  <a:srgbClr val="FFFFFF"/>
                </a:solidFill>
                <a:effectLst/>
                <a:latin typeface="UICTFontTextStyleBody"/>
              </a:rPr>
              <a:t>arteriolalar</a:t>
            </a:r>
            <a:r>
              <a:rPr lang="af-ZA" sz="2800" b="0" i="0" dirty="0">
                <a:solidFill>
                  <a:srgbClr val="FFFFFF"/>
                </a:solidFill>
                <a:effectLst/>
                <a:latin typeface="UICTFontTextStyleBody"/>
              </a:rPr>
              <a:t>, va so‘ngra </a:t>
            </a:r>
            <a:r>
              <a:rPr lang="af-ZA" sz="2800" b="1" i="0" dirty="0">
                <a:solidFill>
                  <a:srgbClr val="FFFFFF"/>
                </a:solidFill>
                <a:effectLst/>
                <a:latin typeface="UICTFontTextStyleBody"/>
              </a:rPr>
              <a:t>kapillyarlar</a:t>
            </a:r>
            <a:r>
              <a:rPr lang="af-ZA" sz="2800" b="0" i="0" dirty="0">
                <a:solidFill>
                  <a:srgbClr val="FFFFFF"/>
                </a:solidFill>
                <a:effectLst/>
                <a:latin typeface="UICTFontTextStyleBody"/>
              </a:rPr>
              <a:t> ajraladi.</a:t>
            </a:r>
            <a:endParaRPr lang="af-ZA" sz="2800" dirty="0">
              <a:solidFill>
                <a:srgbClr val="FFFFFF"/>
              </a:solidFill>
              <a:effectLst/>
              <a:latin typeface=".AppleSystemUIFont"/>
            </a:endParaRPr>
          </a:p>
          <a:p>
            <a:pPr>
              <a:spcBef>
                <a:spcPts val="900"/>
              </a:spcBef>
              <a:buNone/>
            </a:pPr>
            <a:r>
              <a:rPr lang="af-ZA" sz="2800" b="0" i="0" dirty="0">
                <a:solidFill>
                  <a:srgbClr val="FFFFFF"/>
                </a:solidFill>
                <a:effectLst/>
                <a:latin typeface="UICTFontTextStyleBody"/>
              </a:rPr>
              <a:t>• Kapillyarlarda hujayralar bilan </a:t>
            </a:r>
            <a:r>
              <a:rPr lang="af-ZA" sz="2800" b="1" i="0" dirty="0">
                <a:solidFill>
                  <a:srgbClr val="FFFFFF"/>
                </a:solidFill>
                <a:effectLst/>
                <a:latin typeface="UICTFontTextStyleBody"/>
              </a:rPr>
              <a:t>gaz va oziqa almashinuvi</a:t>
            </a:r>
            <a:r>
              <a:rPr lang="af-ZA" sz="2800" b="0" i="0" dirty="0">
                <a:solidFill>
                  <a:srgbClr val="FFFFFF"/>
                </a:solidFill>
                <a:effectLst/>
                <a:latin typeface="UICTFontTextStyleBody"/>
              </a:rPr>
              <a:t> sodir bo‘ladi:</a:t>
            </a:r>
            <a:endParaRPr lang="af-ZA" sz="2800" dirty="0">
              <a:solidFill>
                <a:srgbClr val="FFFFFF"/>
              </a:solidFill>
              <a:effectLst/>
              <a:latin typeface=".AppleSystemUIFont"/>
            </a:endParaRPr>
          </a:p>
          <a:p>
            <a:pPr>
              <a:spcBef>
                <a:spcPts val="900"/>
              </a:spcBef>
              <a:buNone/>
            </a:pPr>
            <a:r>
              <a:rPr lang="af-ZA" sz="2800" b="0" i="0" dirty="0">
                <a:solidFill>
                  <a:srgbClr val="FFFFFF"/>
                </a:solidFill>
                <a:effectLst/>
                <a:latin typeface="UICTFontTextStyleBody"/>
              </a:rPr>
              <a:t>• </a:t>
            </a:r>
            <a:r>
              <a:rPr lang="af-ZA" sz="2800" b="1" i="0" dirty="0">
                <a:solidFill>
                  <a:srgbClr val="FFFFFF"/>
                </a:solidFill>
                <a:effectLst/>
                <a:latin typeface="UICTFontTextStyleBody"/>
              </a:rPr>
              <a:t>Kislorod</a:t>
            </a:r>
            <a:r>
              <a:rPr lang="af-ZA" sz="2800" b="0" i="0" dirty="0">
                <a:solidFill>
                  <a:srgbClr val="FFFFFF"/>
                </a:solidFill>
                <a:effectLst/>
                <a:latin typeface="UICTFontTextStyleBody"/>
              </a:rPr>
              <a:t> va </a:t>
            </a:r>
            <a:r>
              <a:rPr lang="af-ZA" sz="2800" b="1" i="0" dirty="0">
                <a:solidFill>
                  <a:srgbClr val="FFFFFF"/>
                </a:solidFill>
                <a:effectLst/>
                <a:latin typeface="UICTFontTextStyleBody"/>
              </a:rPr>
              <a:t>oziqalar</a:t>
            </a:r>
            <a:r>
              <a:rPr lang="af-ZA" sz="2800" b="0" i="0" dirty="0">
                <a:solidFill>
                  <a:srgbClr val="FFFFFF"/>
                </a:solidFill>
                <a:effectLst/>
                <a:latin typeface="UICTFontTextStyleBody"/>
              </a:rPr>
              <a:t> hujayralarga o‘tadi,</a:t>
            </a:r>
            <a:endParaRPr lang="af-ZA" sz="2800" dirty="0">
              <a:solidFill>
                <a:srgbClr val="FFFFFF"/>
              </a:solidFill>
              <a:effectLst/>
              <a:latin typeface=".AppleSystemUIFont"/>
            </a:endParaRPr>
          </a:p>
          <a:p>
            <a:pPr>
              <a:spcBef>
                <a:spcPts val="900"/>
              </a:spcBef>
              <a:buNone/>
            </a:pPr>
            <a:r>
              <a:rPr lang="af-ZA" sz="2800" b="0" i="0" dirty="0">
                <a:solidFill>
                  <a:srgbClr val="FFFFFF"/>
                </a:solidFill>
                <a:effectLst/>
                <a:latin typeface="UICTFontTextStyleBody"/>
              </a:rPr>
              <a:t>• </a:t>
            </a:r>
            <a:r>
              <a:rPr lang="af-ZA" sz="2800" b="1" i="0" dirty="0">
                <a:solidFill>
                  <a:srgbClr val="FFFFFF"/>
                </a:solidFill>
                <a:effectLst/>
                <a:latin typeface="UICTFontTextStyleBody"/>
              </a:rPr>
              <a:t>Karbonat angidrid (CO₂)</a:t>
            </a:r>
            <a:r>
              <a:rPr lang="af-ZA" sz="2800" b="0" i="0" dirty="0">
                <a:solidFill>
                  <a:srgbClr val="FFFFFF"/>
                </a:solidFill>
                <a:effectLst/>
                <a:latin typeface="UICTFontTextStyleBody"/>
              </a:rPr>
              <a:t> va chiqindilar esa qonga qaytadi.</a:t>
            </a:r>
            <a:endParaRPr lang="af-ZA" sz="2800" dirty="0">
              <a:solidFill>
                <a:srgbClr val="FFFFFF"/>
              </a:solidFill>
              <a:effectLst/>
              <a:latin typeface=".AppleSystemUIFont"/>
            </a:endParaRPr>
          </a:p>
          <a:p>
            <a:pPr>
              <a:spcBef>
                <a:spcPts val="900"/>
              </a:spcBef>
              <a:buNone/>
            </a:pPr>
            <a:r>
              <a:rPr lang="af-ZA" sz="2800" b="0" i="0" dirty="0">
                <a:solidFill>
                  <a:srgbClr val="FFFFFF"/>
                </a:solidFill>
                <a:effectLst/>
                <a:latin typeface="UICTFontTextStyleBody"/>
              </a:rPr>
              <a:t>• Kapillyarlar </a:t>
            </a:r>
            <a:r>
              <a:rPr lang="af-ZA" sz="2800" b="1" i="0" dirty="0">
                <a:solidFill>
                  <a:srgbClr val="FFFFFF"/>
                </a:solidFill>
                <a:effectLst/>
                <a:latin typeface="UICTFontTextStyleBody"/>
              </a:rPr>
              <a:t>venulalar</a:t>
            </a:r>
            <a:r>
              <a:rPr lang="af-ZA" sz="2800" b="0" i="0" dirty="0">
                <a:solidFill>
                  <a:srgbClr val="FFFFFF"/>
                </a:solidFill>
                <a:effectLst/>
                <a:latin typeface="UICTFontTextStyleBody"/>
              </a:rPr>
              <a:t>ga, ular esa </a:t>
            </a:r>
            <a:r>
              <a:rPr lang="af-ZA" sz="2800" b="1" i="0" dirty="0">
                <a:solidFill>
                  <a:srgbClr val="FFFFFF"/>
                </a:solidFill>
                <a:effectLst/>
                <a:latin typeface="UICTFontTextStyleBody"/>
              </a:rPr>
              <a:t>venalar</a:t>
            </a:r>
            <a:r>
              <a:rPr lang="af-ZA" sz="2800" b="0" i="0" dirty="0">
                <a:solidFill>
                  <a:srgbClr val="FFFFFF"/>
                </a:solidFill>
                <a:effectLst/>
                <a:latin typeface="UICTFontTextStyleBody"/>
              </a:rPr>
              <a:t>ga birlashadi.</a:t>
            </a:r>
            <a:endParaRPr lang="af-ZA" sz="2800" dirty="0">
              <a:solidFill>
                <a:srgbClr val="FFFFFF"/>
              </a:solidFill>
              <a:effectLst/>
              <a:latin typeface=".AppleSystemUIFont"/>
            </a:endParaRPr>
          </a:p>
          <a:p>
            <a:pPr>
              <a:spcBef>
                <a:spcPts val="900"/>
              </a:spcBef>
              <a:buNone/>
            </a:pPr>
            <a:r>
              <a:rPr lang="af-ZA" sz="2800" b="0" i="0" dirty="0">
                <a:solidFill>
                  <a:srgbClr val="FFFFFF"/>
                </a:solidFill>
                <a:effectLst/>
                <a:latin typeface="UICTFontTextStyleBody"/>
              </a:rPr>
              <a:t>• Oksidlanmagan (kislorodsiz) qon </a:t>
            </a:r>
            <a:r>
              <a:rPr lang="af-ZA" sz="2800" b="1" i="0" dirty="0">
                <a:solidFill>
                  <a:srgbClr val="FFFFFF"/>
                </a:solidFill>
                <a:effectLst/>
                <a:latin typeface="UICTFontTextStyleBody"/>
              </a:rPr>
              <a:t>yuqori va pastki kovak venalar</a:t>
            </a:r>
            <a:r>
              <a:rPr lang="af-ZA" sz="2800" b="0" i="0" dirty="0">
                <a:solidFill>
                  <a:srgbClr val="FFFFFF"/>
                </a:solidFill>
                <a:effectLst/>
                <a:latin typeface="UICTFontTextStyleBody"/>
              </a:rPr>
              <a:t> orqali </a:t>
            </a:r>
            <a:r>
              <a:rPr lang="af-ZA" sz="2800" b="1" i="0" dirty="0">
                <a:solidFill>
                  <a:srgbClr val="FFFFFF"/>
                </a:solidFill>
                <a:effectLst/>
                <a:latin typeface="UICTFontTextStyleBody"/>
              </a:rPr>
              <a:t>o‘ng bo‘lmachaga</a:t>
            </a:r>
            <a:r>
              <a:rPr lang="af-ZA" sz="2800" b="0" i="0" dirty="0">
                <a:solidFill>
                  <a:srgbClr val="FFFFFF"/>
                </a:solidFill>
                <a:effectLst/>
                <a:latin typeface="UICTFontTextStyleBody"/>
              </a:rPr>
              <a:t> qaytadi.</a:t>
            </a:r>
            <a:endParaRPr lang="af-ZA" sz="2800" dirty="0">
              <a:solidFill>
                <a:srgbClr val="FFFFFF"/>
              </a:solidFill>
              <a:effectLst/>
              <a:latin typeface=".AppleSystemUIFont"/>
            </a:endParaRPr>
          </a:p>
        </p:txBody>
      </p:sp>
    </p:spTree>
    <p:extLst>
      <p:ext uri="{BB962C8B-B14F-4D97-AF65-F5344CB8AC3E}">
        <p14:creationId xmlns:p14="http://schemas.microsoft.com/office/powerpoint/2010/main" val="3149596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7815EFD-BEAD-2689-DB0F-6A9445D3EFFC}"/>
              </a:ext>
            </a:extLst>
          </p:cNvPr>
          <p:cNvSpPr txBox="1"/>
          <p:nvPr/>
        </p:nvSpPr>
        <p:spPr>
          <a:xfrm>
            <a:off x="2053683" y="1335809"/>
            <a:ext cx="8084633" cy="3300904"/>
          </a:xfrm>
          <a:prstGeom prst="rect">
            <a:avLst/>
          </a:prstGeom>
          <a:solidFill>
            <a:srgbClr val="FF0000"/>
          </a:solidFill>
        </p:spPr>
        <p:style>
          <a:lnRef idx="2">
            <a:schemeClr val="accent3">
              <a:shade val="15000"/>
            </a:schemeClr>
          </a:lnRef>
          <a:fillRef idx="1">
            <a:schemeClr val="accent3"/>
          </a:fillRef>
          <a:effectRef idx="0">
            <a:schemeClr val="accent3"/>
          </a:effectRef>
          <a:fontRef idx="minor">
            <a:schemeClr val="lt1"/>
          </a:fontRef>
        </p:style>
        <p:txBody>
          <a:bodyPr wrap="square">
            <a:spAutoFit/>
          </a:bodyPr>
          <a:lstStyle/>
          <a:p>
            <a:pPr>
              <a:buNone/>
            </a:pPr>
            <a:r>
              <a:rPr lang="uz-Cyrl-UZ" sz="3100" b="1" i="0" dirty="0">
                <a:solidFill>
                  <a:srgbClr val="FFFFFF"/>
                </a:solidFill>
                <a:effectLst/>
                <a:latin typeface="UICTFontTextStyleEmphasizedTitle3"/>
              </a:rPr>
              <a:t>                            </a:t>
            </a:r>
            <a:r>
              <a:rPr lang="af-ZA" sz="3100" b="1" i="0" dirty="0">
                <a:solidFill>
                  <a:srgbClr val="FFFFFF"/>
                </a:solidFill>
                <a:effectLst/>
                <a:latin typeface="UICTFontTextStyleEmphasizedTitle3"/>
              </a:rPr>
              <a:t>Reja:</a:t>
            </a:r>
            <a:endParaRPr lang="af-ZA" sz="3100" dirty="0">
              <a:solidFill>
                <a:srgbClr val="FFFFFF"/>
              </a:solidFill>
              <a:effectLst/>
              <a:latin typeface=".AppleSystemUIFont"/>
            </a:endParaRPr>
          </a:p>
          <a:p>
            <a:pPr>
              <a:buNone/>
            </a:pPr>
            <a:br>
              <a:rPr lang="af-ZA" sz="3100" dirty="0">
                <a:solidFill>
                  <a:srgbClr val="FFFFFF"/>
                </a:solidFill>
                <a:effectLst/>
                <a:latin typeface=".AppleSystemUIFont"/>
              </a:rPr>
            </a:br>
            <a:r>
              <a:rPr lang="af-ZA" sz="3100" b="0" i="0" dirty="0">
                <a:solidFill>
                  <a:srgbClr val="FFFFFF"/>
                </a:solidFill>
                <a:effectLst/>
                <a:latin typeface="UICTFontTextStyleBody"/>
              </a:rPr>
              <a:t>1. Qon aylanish sistemasining tuzilishi</a:t>
            </a:r>
            <a:endParaRPr lang="af-ZA" sz="3100" dirty="0">
              <a:solidFill>
                <a:srgbClr val="FFFFFF"/>
              </a:solidFill>
              <a:effectLst/>
              <a:latin typeface=".AppleSystemUIFont"/>
            </a:endParaRPr>
          </a:p>
          <a:p>
            <a:pPr>
              <a:spcBef>
                <a:spcPts val="900"/>
              </a:spcBef>
              <a:buNone/>
            </a:pPr>
            <a:r>
              <a:rPr lang="af-ZA" sz="3100" b="0" i="0" dirty="0">
                <a:solidFill>
                  <a:srgbClr val="FFFFFF"/>
                </a:solidFill>
                <a:effectLst/>
                <a:latin typeface="UICTFontTextStyleBody"/>
              </a:rPr>
              <a:t>2. Yurakning tuzilishi va vazifasi</a:t>
            </a:r>
            <a:endParaRPr lang="af-ZA" sz="3100" dirty="0">
              <a:solidFill>
                <a:srgbClr val="FFFFFF"/>
              </a:solidFill>
              <a:effectLst/>
              <a:latin typeface=".AppleSystemUIFont"/>
            </a:endParaRPr>
          </a:p>
          <a:p>
            <a:pPr>
              <a:spcBef>
                <a:spcPts val="900"/>
              </a:spcBef>
              <a:buNone/>
            </a:pPr>
            <a:r>
              <a:rPr lang="af-ZA" sz="3100" b="0" i="0" dirty="0">
                <a:solidFill>
                  <a:srgbClr val="FFFFFF"/>
                </a:solidFill>
                <a:effectLst/>
                <a:latin typeface="UICTFontTextStyleBody"/>
              </a:rPr>
              <a:t>3. Tomirlar turlari va ularning vazifasi</a:t>
            </a:r>
            <a:endParaRPr lang="af-ZA" sz="3100" dirty="0">
              <a:solidFill>
                <a:srgbClr val="FFFFFF"/>
              </a:solidFill>
              <a:effectLst/>
              <a:latin typeface=".AppleSystemUIFont"/>
            </a:endParaRPr>
          </a:p>
          <a:p>
            <a:pPr>
              <a:spcBef>
                <a:spcPts val="900"/>
              </a:spcBef>
              <a:buNone/>
            </a:pPr>
            <a:r>
              <a:rPr lang="af-ZA" sz="3100" b="0" i="0" dirty="0">
                <a:solidFill>
                  <a:srgbClr val="FFFFFF"/>
                </a:solidFill>
                <a:effectLst/>
                <a:latin typeface="UICTFontTextStyleBody"/>
              </a:rPr>
              <a:t>4. Katta va kichik qon aylanish doiralari</a:t>
            </a:r>
            <a:endParaRPr lang="af-ZA" sz="3100" dirty="0">
              <a:solidFill>
                <a:srgbClr val="FFFFFF"/>
              </a:solidFill>
              <a:effectLst/>
              <a:latin typeface=".AppleSystemUIFont"/>
            </a:endParaRPr>
          </a:p>
        </p:txBody>
      </p:sp>
    </p:spTree>
    <p:extLst>
      <p:ext uri="{BB962C8B-B14F-4D97-AF65-F5344CB8AC3E}">
        <p14:creationId xmlns:p14="http://schemas.microsoft.com/office/powerpoint/2010/main" val="2276839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F4A91-7395-B04B-D439-C23B93DD2615}"/>
              </a:ext>
            </a:extLst>
          </p:cNvPr>
          <p:cNvSpPr>
            <a:spLocks noGrp="1"/>
          </p:cNvSpPr>
          <p:nvPr>
            <p:ph type="title"/>
          </p:nvPr>
        </p:nvSpPr>
        <p:spPr/>
        <p:txBody>
          <a:bodyPr/>
          <a:lstStyle/>
          <a:p>
            <a:endParaRPr lang="ru-UZ"/>
          </a:p>
        </p:txBody>
      </p:sp>
      <p:sp>
        <p:nvSpPr>
          <p:cNvPr id="3" name="Объект 2">
            <a:extLst>
              <a:ext uri="{FF2B5EF4-FFF2-40B4-BE49-F238E27FC236}">
                <a16:creationId xmlns:a16="http://schemas.microsoft.com/office/drawing/2014/main" id="{5815553B-DDBC-E6CA-C921-E2AEF847AF90}"/>
              </a:ext>
            </a:extLst>
          </p:cNvPr>
          <p:cNvSpPr>
            <a:spLocks noGrp="1"/>
          </p:cNvSpPr>
          <p:nvPr>
            <p:ph idx="1"/>
          </p:nvPr>
        </p:nvSpPr>
        <p:spPr/>
        <p:txBody>
          <a:bodyPr/>
          <a:lstStyle/>
          <a:p>
            <a:endParaRPr lang="ru-UZ"/>
          </a:p>
        </p:txBody>
      </p:sp>
      <p:sp>
        <p:nvSpPr>
          <p:cNvPr id="5" name="TextBox 4">
            <a:extLst>
              <a:ext uri="{FF2B5EF4-FFF2-40B4-BE49-F238E27FC236}">
                <a16:creationId xmlns:a16="http://schemas.microsoft.com/office/drawing/2014/main" id="{AF1FDEA0-6609-B28D-C23D-2F0482B8A433}"/>
              </a:ext>
            </a:extLst>
          </p:cNvPr>
          <p:cNvSpPr txBox="1"/>
          <p:nvPr/>
        </p:nvSpPr>
        <p:spPr>
          <a:xfrm>
            <a:off x="257097" y="643622"/>
            <a:ext cx="11677805" cy="5570756"/>
          </a:xfrm>
          <a:prstGeom prst="rect">
            <a:avLst/>
          </a:prstGeom>
          <a:solidFill>
            <a:schemeClr val="accent2">
              <a:lumMod val="75000"/>
            </a:schemeClr>
          </a:solidFill>
        </p:spPr>
        <p:txBody>
          <a:bodyPr wrap="square">
            <a:spAutoFit/>
          </a:bodyPr>
          <a:lstStyle/>
          <a:p>
            <a:pPr>
              <a:buNone/>
            </a:pPr>
            <a:r>
              <a:rPr lang="af-ZA" sz="3100" b="1" i="0" dirty="0">
                <a:solidFill>
                  <a:srgbClr val="FFFFFF"/>
                </a:solidFill>
                <a:effectLst/>
                <a:latin typeface="UICTFontTextStyleEmphasizedTitle3"/>
              </a:rPr>
              <a:t>Kichik qon aylanish doirasi (O‘pka doirasi)</a:t>
            </a:r>
            <a:endParaRPr lang="af-ZA" sz="3100" dirty="0">
              <a:solidFill>
                <a:srgbClr val="FFFFFF"/>
              </a:solidFill>
              <a:effectLst/>
              <a:latin typeface=".AppleSystemUIFont"/>
            </a:endParaRPr>
          </a:p>
          <a:p>
            <a:pPr>
              <a:buNone/>
            </a:pPr>
            <a:endParaRPr lang="af-ZA" sz="3100" dirty="0">
              <a:solidFill>
                <a:srgbClr val="FFFFFF"/>
              </a:solidFill>
              <a:effectLst/>
              <a:latin typeface=".AppleSystemUIFont"/>
            </a:endParaRPr>
          </a:p>
          <a:p>
            <a:pPr>
              <a:buNone/>
            </a:pPr>
            <a:r>
              <a:rPr lang="af-ZA" sz="3100" b="1" i="0" dirty="0">
                <a:solidFill>
                  <a:srgbClr val="FFFFFF"/>
                </a:solidFill>
                <a:effectLst/>
                <a:latin typeface="UICTFontTextStyleEmphasizedHeadline"/>
              </a:rPr>
              <a:t>Boshlanish joyi:</a:t>
            </a:r>
            <a:endParaRPr lang="af-ZA" sz="3100" dirty="0">
              <a:solidFill>
                <a:srgbClr val="FFFFFF"/>
              </a:solidFill>
              <a:effectLst/>
              <a:latin typeface=".AppleSystemUIFont"/>
            </a:endParaRPr>
          </a:p>
          <a:p>
            <a:pPr>
              <a:buNone/>
            </a:pPr>
            <a:r>
              <a:rPr lang="af-ZA" sz="3100" b="1" i="0" dirty="0">
                <a:solidFill>
                  <a:srgbClr val="FFFFFF"/>
                </a:solidFill>
                <a:effectLst/>
                <a:latin typeface="UICTFontTextStyleBody"/>
              </a:rPr>
              <a:t>O‘ng qorinchadan</a:t>
            </a:r>
            <a:r>
              <a:rPr lang="af-ZA" sz="3100" b="0" i="0" dirty="0">
                <a:solidFill>
                  <a:srgbClr val="FFFFFF"/>
                </a:solidFill>
                <a:effectLst/>
                <a:latin typeface="UICTFontTextStyleBody"/>
              </a:rPr>
              <a:t> boshlanadi.</a:t>
            </a:r>
            <a:endParaRPr lang="af-ZA" sz="3100" dirty="0">
              <a:solidFill>
                <a:srgbClr val="FFFFFF"/>
              </a:solidFill>
              <a:effectLst/>
              <a:latin typeface=".AppleSystemUIFont"/>
            </a:endParaRPr>
          </a:p>
          <a:p>
            <a:pPr>
              <a:buNone/>
            </a:pPr>
            <a:r>
              <a:rPr lang="af-ZA" sz="3100" b="1" i="0" dirty="0">
                <a:solidFill>
                  <a:srgbClr val="FFFFFF"/>
                </a:solidFill>
                <a:effectLst/>
                <a:latin typeface="UICTFontTextStyleEmphasizedHeadline"/>
              </a:rPr>
              <a:t>Qon yo‘li:</a:t>
            </a:r>
            <a:endParaRPr lang="af-ZA" sz="3100" dirty="0">
              <a:solidFill>
                <a:srgbClr val="FFFFFF"/>
              </a:solidFill>
              <a:effectLst/>
              <a:latin typeface=".AppleSystemUIFont"/>
            </a:endParaRPr>
          </a:p>
          <a:p>
            <a:pPr>
              <a:buNone/>
            </a:pPr>
            <a:r>
              <a:rPr lang="af-ZA" sz="3100" b="0" i="0" dirty="0">
                <a:solidFill>
                  <a:srgbClr val="FFFFFF"/>
                </a:solidFill>
                <a:effectLst/>
                <a:latin typeface="UICTFontTextStyleBody"/>
              </a:rPr>
              <a:t>• O‘ng qorinchadan </a:t>
            </a:r>
            <a:r>
              <a:rPr lang="af-ZA" sz="3100" b="1" i="0" dirty="0">
                <a:solidFill>
                  <a:srgbClr val="FFFFFF"/>
                </a:solidFill>
                <a:effectLst/>
                <a:latin typeface="UICTFontTextStyleBody"/>
              </a:rPr>
              <a:t>kislorodsiz qon</a:t>
            </a:r>
            <a:r>
              <a:rPr lang="af-ZA" sz="3100" b="0" i="0" dirty="0">
                <a:solidFill>
                  <a:srgbClr val="FFFFFF"/>
                </a:solidFill>
                <a:effectLst/>
                <a:latin typeface="UICTFontTextStyleBody"/>
              </a:rPr>
              <a:t> </a:t>
            </a:r>
            <a:r>
              <a:rPr lang="af-ZA" sz="3100" b="1" i="0" dirty="0">
                <a:solidFill>
                  <a:srgbClr val="FFFFFF"/>
                </a:solidFill>
                <a:effectLst/>
                <a:latin typeface="UICTFontTextStyleBody"/>
              </a:rPr>
              <a:t>o‘pka arteriyasi</a:t>
            </a:r>
            <a:r>
              <a:rPr lang="af-ZA" sz="3100" b="0" i="0" dirty="0">
                <a:solidFill>
                  <a:srgbClr val="FFFFFF"/>
                </a:solidFill>
                <a:effectLst/>
                <a:latin typeface="UICTFontTextStyleBody"/>
              </a:rPr>
              <a:t> orqali </a:t>
            </a:r>
            <a:r>
              <a:rPr lang="af-ZA" sz="3100" b="1" i="0" dirty="0">
                <a:solidFill>
                  <a:srgbClr val="FFFFFF"/>
                </a:solidFill>
                <a:effectLst/>
                <a:latin typeface="UICTFontTextStyleBody"/>
              </a:rPr>
              <a:t>o‘pkaga</a:t>
            </a:r>
            <a:r>
              <a:rPr lang="af-ZA" sz="3100" b="0" i="0" dirty="0">
                <a:solidFill>
                  <a:srgbClr val="FFFFFF"/>
                </a:solidFill>
                <a:effectLst/>
                <a:latin typeface="UICTFontTextStyleBody"/>
              </a:rPr>
              <a:t> yo‘naladi.</a:t>
            </a:r>
            <a:endParaRPr lang="af-ZA" sz="3100" dirty="0">
              <a:solidFill>
                <a:srgbClr val="FFFFFF"/>
              </a:solidFill>
              <a:effectLst/>
              <a:latin typeface=".AppleSystemUIFont"/>
            </a:endParaRPr>
          </a:p>
          <a:p>
            <a:pPr>
              <a:spcBef>
                <a:spcPts val="900"/>
              </a:spcBef>
              <a:buNone/>
            </a:pPr>
            <a:r>
              <a:rPr lang="af-ZA" sz="3100" b="0" i="0" dirty="0">
                <a:solidFill>
                  <a:srgbClr val="FFFFFF"/>
                </a:solidFill>
                <a:effectLst/>
                <a:latin typeface="UICTFontTextStyleBody"/>
              </a:rPr>
              <a:t>• O‘pka kapillyarlarida qon </a:t>
            </a:r>
            <a:r>
              <a:rPr lang="af-ZA" sz="3100" b="1" i="0" dirty="0">
                <a:solidFill>
                  <a:srgbClr val="FFFFFF"/>
                </a:solidFill>
                <a:effectLst/>
                <a:latin typeface="UICTFontTextStyleBody"/>
              </a:rPr>
              <a:t>kislorod bilan to‘yadi</a:t>
            </a:r>
            <a:r>
              <a:rPr lang="af-ZA" sz="3100" b="0" i="0" dirty="0">
                <a:solidFill>
                  <a:srgbClr val="FFFFFF"/>
                </a:solidFill>
                <a:effectLst/>
                <a:latin typeface="UICTFontTextStyleBody"/>
              </a:rPr>
              <a:t> va </a:t>
            </a:r>
            <a:r>
              <a:rPr lang="af-ZA" sz="3100" b="1" i="0" dirty="0">
                <a:solidFill>
                  <a:srgbClr val="FFFFFF"/>
                </a:solidFill>
                <a:effectLst/>
                <a:latin typeface="UICTFontTextStyleBody"/>
              </a:rPr>
              <a:t>karbonat angidrid</a:t>
            </a:r>
            <a:r>
              <a:rPr lang="af-ZA" sz="3100" b="0" i="0" dirty="0">
                <a:solidFill>
                  <a:srgbClr val="FFFFFF"/>
                </a:solidFill>
                <a:effectLst/>
                <a:latin typeface="UICTFontTextStyleBody"/>
              </a:rPr>
              <a:t> chiqib ketadi.</a:t>
            </a:r>
            <a:endParaRPr lang="af-ZA" sz="3100" dirty="0">
              <a:solidFill>
                <a:srgbClr val="FFFFFF"/>
              </a:solidFill>
              <a:effectLst/>
              <a:latin typeface=".AppleSystemUIFont"/>
            </a:endParaRPr>
          </a:p>
          <a:p>
            <a:pPr>
              <a:spcBef>
                <a:spcPts val="900"/>
              </a:spcBef>
              <a:buNone/>
            </a:pPr>
            <a:r>
              <a:rPr lang="af-ZA" sz="3100" b="0" i="0" dirty="0">
                <a:solidFill>
                  <a:srgbClr val="FFFFFF"/>
                </a:solidFill>
                <a:effectLst/>
                <a:latin typeface="UICTFontTextStyleBody"/>
              </a:rPr>
              <a:t>• So‘ng </a:t>
            </a:r>
            <a:r>
              <a:rPr lang="af-ZA" sz="3100" b="1" i="0" dirty="0">
                <a:solidFill>
                  <a:srgbClr val="FFFFFF"/>
                </a:solidFill>
                <a:effectLst/>
                <a:latin typeface="UICTFontTextStyleBody"/>
              </a:rPr>
              <a:t>kislorodga boy qon</a:t>
            </a:r>
            <a:r>
              <a:rPr lang="af-ZA" sz="3100" b="0" i="0" dirty="0">
                <a:solidFill>
                  <a:srgbClr val="FFFFFF"/>
                </a:solidFill>
                <a:effectLst/>
                <a:latin typeface="UICTFontTextStyleBody"/>
              </a:rPr>
              <a:t> </a:t>
            </a:r>
            <a:r>
              <a:rPr lang="af-ZA" sz="3100" b="1" i="0" dirty="0">
                <a:solidFill>
                  <a:srgbClr val="FFFFFF"/>
                </a:solidFill>
                <a:effectLst/>
                <a:latin typeface="UICTFontTextStyleBody"/>
              </a:rPr>
              <a:t>o‘pka venalari</a:t>
            </a:r>
            <a:r>
              <a:rPr lang="af-ZA" sz="3100" b="0" i="0" dirty="0">
                <a:solidFill>
                  <a:srgbClr val="FFFFFF"/>
                </a:solidFill>
                <a:effectLst/>
                <a:latin typeface="UICTFontTextStyleBody"/>
              </a:rPr>
              <a:t> orqali </a:t>
            </a:r>
            <a:r>
              <a:rPr lang="af-ZA" sz="3100" b="1" i="0" dirty="0">
                <a:solidFill>
                  <a:srgbClr val="FFFFFF"/>
                </a:solidFill>
                <a:effectLst/>
                <a:latin typeface="UICTFontTextStyleBody"/>
              </a:rPr>
              <a:t>chap bo‘lmachaga</a:t>
            </a:r>
            <a:r>
              <a:rPr lang="af-ZA" sz="3100" b="0" i="0" dirty="0">
                <a:solidFill>
                  <a:srgbClr val="FFFFFF"/>
                </a:solidFill>
                <a:effectLst/>
                <a:latin typeface="UICTFontTextStyleBody"/>
              </a:rPr>
              <a:t> qaytadi.</a:t>
            </a:r>
            <a:endParaRPr lang="af-ZA" sz="3100" dirty="0">
              <a:solidFill>
                <a:srgbClr val="FFFFFF"/>
              </a:solidFill>
              <a:effectLst/>
              <a:latin typeface=".AppleSystemUIFont"/>
            </a:endParaRPr>
          </a:p>
        </p:txBody>
      </p:sp>
    </p:spTree>
    <p:extLst>
      <p:ext uri="{BB962C8B-B14F-4D97-AF65-F5344CB8AC3E}">
        <p14:creationId xmlns:p14="http://schemas.microsoft.com/office/powerpoint/2010/main" val="1259706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261618-0DCF-F77A-D1EE-EA21B0CF713E}"/>
              </a:ext>
            </a:extLst>
          </p:cNvPr>
          <p:cNvSpPr>
            <a:spLocks noGrp="1"/>
          </p:cNvSpPr>
          <p:nvPr>
            <p:ph type="title"/>
          </p:nvPr>
        </p:nvSpPr>
        <p:spPr/>
        <p:txBody>
          <a:bodyPr/>
          <a:lstStyle/>
          <a:p>
            <a:endParaRPr lang="ru-UZ"/>
          </a:p>
        </p:txBody>
      </p:sp>
      <p:sp>
        <p:nvSpPr>
          <p:cNvPr id="3" name="Объект 2">
            <a:extLst>
              <a:ext uri="{FF2B5EF4-FFF2-40B4-BE49-F238E27FC236}">
                <a16:creationId xmlns:a16="http://schemas.microsoft.com/office/drawing/2014/main" id="{54EF2DE0-54FC-E13B-3BC1-881837DBB0DD}"/>
              </a:ext>
            </a:extLst>
          </p:cNvPr>
          <p:cNvSpPr>
            <a:spLocks noGrp="1"/>
          </p:cNvSpPr>
          <p:nvPr>
            <p:ph idx="1"/>
          </p:nvPr>
        </p:nvSpPr>
        <p:spPr/>
        <p:txBody>
          <a:bodyPr/>
          <a:lstStyle/>
          <a:p>
            <a:endParaRPr lang="ru-UZ"/>
          </a:p>
        </p:txBody>
      </p:sp>
      <p:pic>
        <p:nvPicPr>
          <p:cNvPr id="6" name="Рисунок 5">
            <a:extLst>
              <a:ext uri="{FF2B5EF4-FFF2-40B4-BE49-F238E27FC236}">
                <a16:creationId xmlns:a16="http://schemas.microsoft.com/office/drawing/2014/main" id="{D99D7A11-195D-BC7F-CAA6-99C2098E91AD}"/>
              </a:ext>
            </a:extLst>
          </p:cNvPr>
          <p:cNvPicPr>
            <a:picLocks noChangeAspect="1"/>
          </p:cNvPicPr>
          <p:nvPr/>
        </p:nvPicPr>
        <p:blipFill>
          <a:blip r:embed="rId2"/>
          <a:stretch>
            <a:fillRect/>
          </a:stretch>
        </p:blipFill>
        <p:spPr>
          <a:xfrm>
            <a:off x="-278780" y="0"/>
            <a:ext cx="12470780" cy="6858000"/>
          </a:xfrm>
          <a:prstGeom prst="rect">
            <a:avLst/>
          </a:prstGeom>
        </p:spPr>
      </p:pic>
    </p:spTree>
    <p:extLst>
      <p:ext uri="{BB962C8B-B14F-4D97-AF65-F5344CB8AC3E}">
        <p14:creationId xmlns:p14="http://schemas.microsoft.com/office/powerpoint/2010/main" val="276761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8AC91C6F-6C9C-5D8B-0678-DDBA4A116CE1}"/>
              </a:ext>
            </a:extLst>
          </p:cNvPr>
          <p:cNvPicPr>
            <a:picLocks noChangeAspect="1"/>
          </p:cNvPicPr>
          <p:nvPr/>
        </p:nvPicPr>
        <p:blipFill>
          <a:blip r:embed="rId3"/>
          <a:stretch>
            <a:fillRect/>
          </a:stretch>
        </p:blipFill>
        <p:spPr>
          <a:xfrm>
            <a:off x="289294" y="1"/>
            <a:ext cx="11902706" cy="6858000"/>
          </a:xfrm>
          <a:prstGeom prst="rect">
            <a:avLst/>
          </a:prstGeom>
        </p:spPr>
      </p:pic>
    </p:spTree>
    <p:extLst>
      <p:ext uri="{BB962C8B-B14F-4D97-AF65-F5344CB8AC3E}">
        <p14:creationId xmlns:p14="http://schemas.microsoft.com/office/powerpoint/2010/main" val="2313099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4FABC7B-268B-7571-AE64-6D7B06206388}"/>
              </a:ext>
            </a:extLst>
          </p:cNvPr>
          <p:cNvSpPr txBox="1"/>
          <p:nvPr/>
        </p:nvSpPr>
        <p:spPr>
          <a:xfrm>
            <a:off x="247805" y="382012"/>
            <a:ext cx="5080000" cy="6093976"/>
          </a:xfrm>
          <a:prstGeom prst="rect">
            <a:avLst/>
          </a:prstGeom>
          <a:solidFill>
            <a:srgbClr val="002060"/>
          </a:solidFill>
        </p:spPr>
        <p:txBody>
          <a:bodyPr wrap="square">
            <a:spAutoFit/>
          </a:bodyPr>
          <a:lstStyle/>
          <a:p>
            <a:pPr>
              <a:buNone/>
            </a:pPr>
            <a:r>
              <a:rPr lang="af-ZA" sz="2600" b="1" i="0" dirty="0">
                <a:solidFill>
                  <a:srgbClr val="FFFFFF"/>
                </a:solidFill>
                <a:effectLst/>
                <a:latin typeface="UICTFontTextStyleEmphasizedTitle3"/>
              </a:rPr>
              <a:t>1. Qon aylanish sistemasining tuzilishi</a:t>
            </a:r>
            <a:endParaRPr lang="af-ZA" sz="2600" dirty="0">
              <a:solidFill>
                <a:srgbClr val="FFFFFF"/>
              </a:solidFill>
              <a:effectLst/>
              <a:latin typeface=".AppleSystemUIFont"/>
            </a:endParaRPr>
          </a:p>
          <a:p>
            <a:pPr>
              <a:buNone/>
            </a:pPr>
            <a:br>
              <a:rPr lang="af-ZA" sz="2600" dirty="0">
                <a:solidFill>
                  <a:srgbClr val="FFFFFF"/>
                </a:solidFill>
                <a:effectLst/>
                <a:latin typeface=".AppleSystemUIFont"/>
              </a:rPr>
            </a:br>
            <a:endParaRPr lang="af-ZA" sz="2600" dirty="0">
              <a:solidFill>
                <a:srgbClr val="FFFFFF"/>
              </a:solidFill>
              <a:effectLst/>
              <a:latin typeface=".AppleSystemUIFont"/>
            </a:endParaRPr>
          </a:p>
          <a:p>
            <a:pPr>
              <a:buNone/>
            </a:pPr>
            <a:r>
              <a:rPr lang="af-ZA" sz="2600" b="0" i="0" dirty="0">
                <a:solidFill>
                  <a:srgbClr val="FFFFFF"/>
                </a:solidFill>
                <a:effectLst/>
                <a:latin typeface="UICTFontTextStyleBody"/>
              </a:rPr>
              <a:t>Qon aylanish sistemasi — bu qonning organizm bo‘ylab harakatlanishini ta’minlaydigan murakkab tizim bo‘lib, u </a:t>
            </a:r>
            <a:r>
              <a:rPr lang="af-ZA" sz="2600" b="1" i="0" dirty="0">
                <a:solidFill>
                  <a:srgbClr val="FFFFFF"/>
                </a:solidFill>
                <a:effectLst/>
                <a:latin typeface="UICTFontTextStyleBody"/>
              </a:rPr>
              <a:t>yurak</a:t>
            </a:r>
            <a:r>
              <a:rPr lang="af-ZA" sz="2600" b="0" i="0" dirty="0">
                <a:solidFill>
                  <a:srgbClr val="FFFFFF"/>
                </a:solidFill>
                <a:effectLst/>
                <a:latin typeface="UICTFontTextStyleBody"/>
              </a:rPr>
              <a:t> va </a:t>
            </a:r>
            <a:r>
              <a:rPr lang="af-ZA" sz="2600" b="1" i="0" dirty="0">
                <a:solidFill>
                  <a:srgbClr val="FFFFFF"/>
                </a:solidFill>
                <a:effectLst/>
                <a:latin typeface="UICTFontTextStyleBody"/>
              </a:rPr>
              <a:t>qon tomirlari</a:t>
            </a:r>
            <a:r>
              <a:rPr lang="af-ZA" sz="2600" b="0" i="0" dirty="0">
                <a:solidFill>
                  <a:srgbClr val="FFFFFF"/>
                </a:solidFill>
                <a:effectLst/>
                <a:latin typeface="UICTFontTextStyleBody"/>
              </a:rPr>
              <a:t> (arteriyalar, venalar, kapillyarlar)dan tashkil topgan. Ushbu sistema hujayralarga kislorod va oziqa moddalari yetkazib beradi, moddalar almashinuvining chiqindi mahsulotlarini esa chiqarib tashlaydi.</a:t>
            </a:r>
            <a:endParaRPr lang="af-ZA" sz="2600" dirty="0">
              <a:solidFill>
                <a:srgbClr val="FFFFFF"/>
              </a:solidFill>
              <a:effectLst/>
              <a:latin typeface=".AppleSystemUIFont"/>
            </a:endParaRPr>
          </a:p>
        </p:txBody>
      </p:sp>
      <p:pic>
        <p:nvPicPr>
          <p:cNvPr id="17" name="Рисунок 16">
            <a:extLst>
              <a:ext uri="{FF2B5EF4-FFF2-40B4-BE49-F238E27FC236}">
                <a16:creationId xmlns:a16="http://schemas.microsoft.com/office/drawing/2014/main" id="{A469FEE1-F2C9-631D-F363-7C62F8A16576}"/>
              </a:ext>
            </a:extLst>
          </p:cNvPr>
          <p:cNvPicPr>
            <a:picLocks noChangeAspect="1"/>
          </p:cNvPicPr>
          <p:nvPr/>
        </p:nvPicPr>
        <p:blipFill>
          <a:blip r:embed="rId3"/>
          <a:stretch>
            <a:fillRect/>
          </a:stretch>
        </p:blipFill>
        <p:spPr>
          <a:xfrm>
            <a:off x="6452218" y="644923"/>
            <a:ext cx="5080000" cy="5831065"/>
          </a:xfrm>
          <a:prstGeom prst="rect">
            <a:avLst/>
          </a:prstGeom>
        </p:spPr>
      </p:pic>
    </p:spTree>
    <p:extLst>
      <p:ext uri="{BB962C8B-B14F-4D97-AF65-F5344CB8AC3E}">
        <p14:creationId xmlns:p14="http://schemas.microsoft.com/office/powerpoint/2010/main" val="185952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8" name="Заголовок 7">
            <a:extLst>
              <a:ext uri="{FF2B5EF4-FFF2-40B4-BE49-F238E27FC236}">
                <a16:creationId xmlns:a16="http://schemas.microsoft.com/office/drawing/2014/main" id="{D92A8212-87AD-7C5F-7719-722F56F66B1D}"/>
              </a:ext>
            </a:extLst>
          </p:cNvPr>
          <p:cNvSpPr>
            <a:spLocks noGrp="1"/>
          </p:cNvSpPr>
          <p:nvPr>
            <p:ph type="title"/>
          </p:nvPr>
        </p:nvSpPr>
        <p:spPr/>
        <p:txBody>
          <a:bodyPr/>
          <a:lstStyle/>
          <a:p>
            <a:endParaRPr lang="ru-UZ"/>
          </a:p>
        </p:txBody>
      </p:sp>
      <p:pic>
        <p:nvPicPr>
          <p:cNvPr id="11" name="Рисунок 10">
            <a:extLst>
              <a:ext uri="{FF2B5EF4-FFF2-40B4-BE49-F238E27FC236}">
                <a16:creationId xmlns:a16="http://schemas.microsoft.com/office/drawing/2014/main" id="{687FBE9D-95A9-EA2F-8D58-80F3B2706691}"/>
              </a:ext>
            </a:extLst>
          </p:cNvPr>
          <p:cNvPicPr>
            <a:picLocks noChangeAspect="1"/>
          </p:cNvPicPr>
          <p:nvPr/>
        </p:nvPicPr>
        <p:blipFill>
          <a:blip r:embed="rId2"/>
          <a:stretch>
            <a:fillRect/>
          </a:stretch>
        </p:blipFill>
        <p:spPr>
          <a:xfrm>
            <a:off x="6192393" y="-133195"/>
            <a:ext cx="6031230" cy="7124390"/>
          </a:xfrm>
          <a:prstGeom prst="rect">
            <a:avLst/>
          </a:prstGeom>
        </p:spPr>
      </p:pic>
      <p:pic>
        <p:nvPicPr>
          <p:cNvPr id="16" name="Рисунок 15">
            <a:extLst>
              <a:ext uri="{FF2B5EF4-FFF2-40B4-BE49-F238E27FC236}">
                <a16:creationId xmlns:a16="http://schemas.microsoft.com/office/drawing/2014/main" id="{2DF77CA3-B138-3F26-E745-B344DCEDDD24}"/>
              </a:ext>
            </a:extLst>
          </p:cNvPr>
          <p:cNvPicPr>
            <a:picLocks noChangeAspect="1"/>
          </p:cNvPicPr>
          <p:nvPr/>
        </p:nvPicPr>
        <p:blipFill>
          <a:blip r:embed="rId3"/>
          <a:stretch>
            <a:fillRect/>
          </a:stretch>
        </p:blipFill>
        <p:spPr>
          <a:xfrm>
            <a:off x="348321" y="1203886"/>
            <a:ext cx="5651287" cy="4000500"/>
          </a:xfrm>
          <a:prstGeom prst="rect">
            <a:avLst/>
          </a:prstGeom>
        </p:spPr>
      </p:pic>
    </p:spTree>
    <p:extLst>
      <p:ext uri="{BB962C8B-B14F-4D97-AF65-F5344CB8AC3E}">
        <p14:creationId xmlns:p14="http://schemas.microsoft.com/office/powerpoint/2010/main" val="2985610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FE72CDD-0DD3-9FA5-496C-FEBCDB934EA3}"/>
              </a:ext>
            </a:extLst>
          </p:cNvPr>
          <p:cNvSpPr txBox="1"/>
          <p:nvPr/>
        </p:nvSpPr>
        <p:spPr>
          <a:xfrm>
            <a:off x="43366" y="0"/>
            <a:ext cx="12148634" cy="6601807"/>
          </a:xfrm>
          <a:prstGeom prst="rect">
            <a:avLst/>
          </a:prstGeom>
          <a:solidFill>
            <a:schemeClr val="accent4">
              <a:lumMod val="75000"/>
            </a:schemeClr>
          </a:solidFill>
          <a:ln>
            <a:solidFill>
              <a:schemeClr val="tx1">
                <a:lumMod val="25000"/>
                <a:lumOff val="75000"/>
              </a:schemeClr>
            </a:solidFill>
          </a:ln>
        </p:spPr>
        <p:txBody>
          <a:bodyPr wrap="square">
            <a:spAutoFit/>
          </a:bodyPr>
          <a:lstStyle/>
          <a:p>
            <a:pPr>
              <a:buNone/>
            </a:pPr>
            <a:r>
              <a:rPr lang="af-ZA" sz="3400" b="1" i="0" dirty="0">
                <a:solidFill>
                  <a:srgbClr val="FFFFFF"/>
                </a:solidFill>
                <a:effectLst/>
                <a:latin typeface="UICTFontTextStyleEmphasizedTitle3"/>
              </a:rPr>
              <a:t>2. Yurakning tuzilishi va vazifasi</a:t>
            </a:r>
            <a:endParaRPr lang="af-ZA" sz="3400" dirty="0">
              <a:solidFill>
                <a:srgbClr val="FFFFFF"/>
              </a:solidFill>
              <a:effectLst/>
              <a:latin typeface=".AppleSystemUIFont"/>
            </a:endParaRPr>
          </a:p>
          <a:p>
            <a:pPr>
              <a:buNone/>
            </a:pPr>
            <a:endParaRPr lang="af-ZA" sz="3400" dirty="0">
              <a:solidFill>
                <a:srgbClr val="FFFFFF"/>
              </a:solidFill>
              <a:effectLst/>
              <a:latin typeface=".AppleSystemUIFont"/>
            </a:endParaRPr>
          </a:p>
          <a:p>
            <a:pPr>
              <a:buNone/>
            </a:pPr>
            <a:r>
              <a:rPr lang="af-ZA" sz="3400" b="0" i="0" dirty="0">
                <a:solidFill>
                  <a:srgbClr val="FFFFFF"/>
                </a:solidFill>
                <a:effectLst/>
                <a:latin typeface="UICTFontTextStyleBody"/>
              </a:rPr>
              <a:t>Yurak — bu muskul to‘qimadan tashkil topgan bo‘shliq organ bo‘lib, u qonni doimiy ravishda tomirlar bo‘ylab haydaydi. Odam yuragi to‘rt kameradan iborat:</a:t>
            </a:r>
            <a:endParaRPr lang="af-ZA" sz="3400" dirty="0">
              <a:solidFill>
                <a:srgbClr val="FFFFFF"/>
              </a:solidFill>
              <a:effectLst/>
              <a:latin typeface=".AppleSystemUIFont"/>
            </a:endParaRPr>
          </a:p>
          <a:p>
            <a:pPr>
              <a:spcBef>
                <a:spcPts val="900"/>
              </a:spcBef>
              <a:buNone/>
            </a:pPr>
            <a:r>
              <a:rPr lang="af-ZA" sz="3400" b="0" i="0" dirty="0">
                <a:solidFill>
                  <a:srgbClr val="FFFFFF"/>
                </a:solidFill>
                <a:effectLst/>
                <a:latin typeface="UICTFontTextStyleBody"/>
              </a:rPr>
              <a:t>• ikkita </a:t>
            </a:r>
            <a:r>
              <a:rPr lang="af-ZA" sz="3400" b="1" i="0" dirty="0">
                <a:solidFill>
                  <a:srgbClr val="FFFFFF"/>
                </a:solidFill>
                <a:effectLst/>
                <a:latin typeface="UICTFontTextStyleBody"/>
              </a:rPr>
              <a:t>bo‘lmacha</a:t>
            </a:r>
            <a:r>
              <a:rPr lang="af-ZA" sz="3400" b="0" i="0" dirty="0">
                <a:solidFill>
                  <a:srgbClr val="FFFFFF"/>
                </a:solidFill>
                <a:effectLst/>
                <a:latin typeface="UICTFontTextStyleBody"/>
              </a:rPr>
              <a:t> (o‘ng va chap),</a:t>
            </a:r>
            <a:endParaRPr lang="af-ZA" sz="3400" dirty="0">
              <a:solidFill>
                <a:srgbClr val="FFFFFF"/>
              </a:solidFill>
              <a:effectLst/>
              <a:latin typeface=".AppleSystemUIFont"/>
            </a:endParaRPr>
          </a:p>
          <a:p>
            <a:pPr>
              <a:spcBef>
                <a:spcPts val="900"/>
              </a:spcBef>
              <a:buNone/>
            </a:pPr>
            <a:r>
              <a:rPr lang="af-ZA" sz="3400" b="0" i="0" dirty="0">
                <a:solidFill>
                  <a:srgbClr val="FFFFFF"/>
                </a:solidFill>
                <a:effectLst/>
                <a:latin typeface="UICTFontTextStyleBody"/>
              </a:rPr>
              <a:t>• ikkita </a:t>
            </a:r>
            <a:r>
              <a:rPr lang="af-ZA" sz="3400" b="1" i="0" dirty="0">
                <a:solidFill>
                  <a:srgbClr val="FFFFFF"/>
                </a:solidFill>
                <a:effectLst/>
                <a:latin typeface="UICTFontTextStyleBody"/>
              </a:rPr>
              <a:t>qorincha</a:t>
            </a:r>
            <a:r>
              <a:rPr lang="af-ZA" sz="3400" b="0" i="0" dirty="0">
                <a:solidFill>
                  <a:srgbClr val="FFFFFF"/>
                </a:solidFill>
                <a:effectLst/>
                <a:latin typeface="UICTFontTextStyleBody"/>
              </a:rPr>
              <a:t> (o‘ng va chap).</a:t>
            </a:r>
            <a:endParaRPr lang="af-ZA" sz="3400" dirty="0">
              <a:solidFill>
                <a:srgbClr val="FFFFFF"/>
              </a:solidFill>
              <a:effectLst/>
              <a:latin typeface=".AppleSystemUIFont"/>
            </a:endParaRPr>
          </a:p>
          <a:p>
            <a:pPr>
              <a:buNone/>
            </a:pPr>
            <a:endParaRPr lang="af-ZA" sz="3400" dirty="0">
              <a:solidFill>
                <a:srgbClr val="FFFFFF"/>
              </a:solidFill>
              <a:effectLst/>
              <a:latin typeface=".AppleSystemUIFont"/>
            </a:endParaRPr>
          </a:p>
          <a:p>
            <a:pPr>
              <a:buNone/>
            </a:pPr>
            <a:r>
              <a:rPr lang="af-ZA" sz="3400" b="0" i="0" dirty="0">
                <a:solidFill>
                  <a:srgbClr val="FFFFFF"/>
                </a:solidFill>
                <a:effectLst/>
                <a:latin typeface="UICTFontTextStyleBody"/>
              </a:rPr>
              <a:t>Chap qorincha kislorodga boy qonni butun tana bo‘ylab tarqatadi, o‘ng qorincha esa kislorodsiz qonni o‘pkaga yuboradi. Yurakning ritmik qisqarib bo‘shashib turishi natijasida qon doimiy aylanishda bo‘ladi.</a:t>
            </a:r>
            <a:endParaRPr lang="af-ZA" sz="3400" dirty="0">
              <a:solidFill>
                <a:srgbClr val="FFFFFF"/>
              </a:solidFill>
              <a:effectLst/>
              <a:latin typeface=".AppleSystemUIFont"/>
            </a:endParaRPr>
          </a:p>
        </p:txBody>
      </p:sp>
    </p:spTree>
    <p:extLst>
      <p:ext uri="{BB962C8B-B14F-4D97-AF65-F5344CB8AC3E}">
        <p14:creationId xmlns:p14="http://schemas.microsoft.com/office/powerpoint/2010/main" val="3287893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a16="http://schemas.microsoft.com/office/drawing/2014/main" id="{2A803D53-6965-266F-BA8E-C1133006FF73}"/>
              </a:ext>
            </a:extLst>
          </p:cNvPr>
          <p:cNvGraphicFramePr>
            <a:graphicFrameLocks noGrp="1"/>
          </p:cNvGraphicFramePr>
          <p:nvPr>
            <p:ph idx="1"/>
            <p:extLst>
              <p:ext uri="{D42A27DB-BD31-4B8C-83A1-F6EECF244321}">
                <p14:modId xmlns:p14="http://schemas.microsoft.com/office/powerpoint/2010/main" val="2728910765"/>
              </p:ext>
            </p:extLst>
          </p:nvPr>
        </p:nvGraphicFramePr>
        <p:xfrm>
          <a:off x="2224088" y="2651125"/>
          <a:ext cx="7743825" cy="1874520"/>
        </p:xfrm>
        <a:graphic>
          <a:graphicData uri="http://schemas.openxmlformats.org/drawingml/2006/table">
            <a:tbl>
              <a:tblPr firstRow="1" bandRow="1">
                <a:tableStyleId>{5C22544A-7EE6-4342-B048-85BDC9FD1C3A}</a:tableStyleId>
              </a:tblPr>
              <a:tblGrid>
                <a:gridCol w="2581275">
                  <a:extLst>
                    <a:ext uri="{9D8B030D-6E8A-4147-A177-3AD203B41FA5}">
                      <a16:colId xmlns:a16="http://schemas.microsoft.com/office/drawing/2014/main" val="1963961252"/>
                    </a:ext>
                  </a:extLst>
                </a:gridCol>
                <a:gridCol w="2581275">
                  <a:extLst>
                    <a:ext uri="{9D8B030D-6E8A-4147-A177-3AD203B41FA5}">
                      <a16:colId xmlns:a16="http://schemas.microsoft.com/office/drawing/2014/main" val="1978429537"/>
                    </a:ext>
                  </a:extLst>
                </a:gridCol>
                <a:gridCol w="2581275">
                  <a:extLst>
                    <a:ext uri="{9D8B030D-6E8A-4147-A177-3AD203B41FA5}">
                      <a16:colId xmlns:a16="http://schemas.microsoft.com/office/drawing/2014/main" val="3314554610"/>
                    </a:ext>
                  </a:extLst>
                </a:gridCol>
              </a:tblGrid>
              <a:tr h="624840">
                <a:tc>
                  <a:txBody>
                    <a:bodyPr/>
                    <a:lstStyle/>
                    <a:p>
                      <a:endParaRPr lang="ru-UZ"/>
                    </a:p>
                  </a:txBody>
                  <a:tcPr/>
                </a:tc>
                <a:tc>
                  <a:txBody>
                    <a:bodyPr/>
                    <a:lstStyle/>
                    <a:p>
                      <a:endParaRPr lang="ru-UZ" dirty="0"/>
                    </a:p>
                  </a:txBody>
                  <a:tcPr/>
                </a:tc>
                <a:tc>
                  <a:txBody>
                    <a:bodyPr/>
                    <a:lstStyle/>
                    <a:p>
                      <a:endParaRPr lang="ru-UZ"/>
                    </a:p>
                  </a:txBody>
                  <a:tcPr/>
                </a:tc>
                <a:extLst>
                  <a:ext uri="{0D108BD9-81ED-4DB2-BD59-A6C34878D82A}">
                    <a16:rowId xmlns:a16="http://schemas.microsoft.com/office/drawing/2014/main" val="436853113"/>
                  </a:ext>
                </a:extLst>
              </a:tr>
              <a:tr h="624840">
                <a:tc>
                  <a:txBody>
                    <a:bodyPr/>
                    <a:lstStyle/>
                    <a:p>
                      <a:endParaRPr lang="ru-UZ"/>
                    </a:p>
                  </a:txBody>
                  <a:tcPr/>
                </a:tc>
                <a:tc>
                  <a:txBody>
                    <a:bodyPr/>
                    <a:lstStyle/>
                    <a:p>
                      <a:endParaRPr lang="ru-UZ"/>
                    </a:p>
                  </a:txBody>
                  <a:tcPr/>
                </a:tc>
                <a:tc>
                  <a:txBody>
                    <a:bodyPr/>
                    <a:lstStyle/>
                    <a:p>
                      <a:endParaRPr lang="ru-UZ"/>
                    </a:p>
                  </a:txBody>
                  <a:tcPr/>
                </a:tc>
                <a:extLst>
                  <a:ext uri="{0D108BD9-81ED-4DB2-BD59-A6C34878D82A}">
                    <a16:rowId xmlns:a16="http://schemas.microsoft.com/office/drawing/2014/main" val="2077305846"/>
                  </a:ext>
                </a:extLst>
              </a:tr>
              <a:tr h="624840">
                <a:tc>
                  <a:txBody>
                    <a:bodyPr/>
                    <a:lstStyle/>
                    <a:p>
                      <a:endParaRPr lang="ru-UZ" dirty="0"/>
                    </a:p>
                  </a:txBody>
                  <a:tcPr/>
                </a:tc>
                <a:tc>
                  <a:txBody>
                    <a:bodyPr/>
                    <a:lstStyle/>
                    <a:p>
                      <a:endParaRPr lang="ru-UZ"/>
                    </a:p>
                  </a:txBody>
                  <a:tcPr/>
                </a:tc>
                <a:tc>
                  <a:txBody>
                    <a:bodyPr/>
                    <a:lstStyle/>
                    <a:p>
                      <a:endParaRPr lang="ru-UZ" dirty="0"/>
                    </a:p>
                  </a:txBody>
                  <a:tcPr/>
                </a:tc>
                <a:extLst>
                  <a:ext uri="{0D108BD9-81ED-4DB2-BD59-A6C34878D82A}">
                    <a16:rowId xmlns:a16="http://schemas.microsoft.com/office/drawing/2014/main" val="1177666553"/>
                  </a:ext>
                </a:extLst>
              </a:tr>
            </a:tbl>
          </a:graphicData>
        </a:graphic>
      </p:graphicFrame>
      <p:pic>
        <p:nvPicPr>
          <p:cNvPr id="11" name="Рисунок 10">
            <a:extLst>
              <a:ext uri="{FF2B5EF4-FFF2-40B4-BE49-F238E27FC236}">
                <a16:creationId xmlns:a16="http://schemas.microsoft.com/office/drawing/2014/main" id="{70C3A5EC-9EE9-204A-F215-41F5A81DA7FB}"/>
              </a:ext>
            </a:extLst>
          </p:cNvPr>
          <p:cNvPicPr>
            <a:picLocks noChangeAspect="1"/>
          </p:cNvPicPr>
          <p:nvPr/>
        </p:nvPicPr>
        <p:blipFill>
          <a:blip r:embed="rId2"/>
          <a:stretch>
            <a:fillRect/>
          </a:stretch>
        </p:blipFill>
        <p:spPr>
          <a:xfrm>
            <a:off x="489415" y="-86732"/>
            <a:ext cx="11213170" cy="7031464"/>
          </a:xfrm>
          <a:prstGeom prst="rect">
            <a:avLst/>
          </a:prstGeom>
        </p:spPr>
      </p:pic>
    </p:spTree>
    <p:extLst>
      <p:ext uri="{BB962C8B-B14F-4D97-AF65-F5344CB8AC3E}">
        <p14:creationId xmlns:p14="http://schemas.microsoft.com/office/powerpoint/2010/main" val="173299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id="{6C854175-BE3A-A2B3-E172-201CBA256C7B}"/>
              </a:ext>
            </a:extLst>
          </p:cNvPr>
          <p:cNvPicPr>
            <a:picLocks noChangeAspect="1"/>
          </p:cNvPicPr>
          <p:nvPr/>
        </p:nvPicPr>
        <p:blipFill>
          <a:blip r:embed="rId3"/>
          <a:stretch>
            <a:fillRect/>
          </a:stretch>
        </p:blipFill>
        <p:spPr>
          <a:xfrm>
            <a:off x="-278780" y="388047"/>
            <a:ext cx="5538439" cy="6081906"/>
          </a:xfrm>
          <a:prstGeom prst="rect">
            <a:avLst/>
          </a:prstGeom>
        </p:spPr>
      </p:pic>
      <p:sp>
        <p:nvSpPr>
          <p:cNvPr id="27" name="TextBox 26">
            <a:extLst>
              <a:ext uri="{FF2B5EF4-FFF2-40B4-BE49-F238E27FC236}">
                <a16:creationId xmlns:a16="http://schemas.microsoft.com/office/drawing/2014/main" id="{ABD300B7-91D4-1EB8-0FD8-CD0549CE4644}"/>
              </a:ext>
            </a:extLst>
          </p:cNvPr>
          <p:cNvSpPr txBox="1"/>
          <p:nvPr/>
        </p:nvSpPr>
        <p:spPr>
          <a:xfrm>
            <a:off x="4894146" y="0"/>
            <a:ext cx="7297854" cy="6978834"/>
          </a:xfrm>
          <a:prstGeom prst="rect">
            <a:avLst/>
          </a:prstGeom>
          <a:solidFill>
            <a:srgbClr val="C00000"/>
          </a:solidFill>
        </p:spPr>
        <p:txBody>
          <a:bodyPr wrap="square">
            <a:spAutoFit/>
          </a:bodyPr>
          <a:lstStyle/>
          <a:p>
            <a:pPr>
              <a:buNone/>
            </a:pPr>
            <a:r>
              <a:rPr lang="af-ZA" sz="2500" b="1" i="0" dirty="0">
                <a:solidFill>
                  <a:srgbClr val="FFFFFF"/>
                </a:solidFill>
                <a:effectLst/>
                <a:latin typeface="UICTFontTextStyleEmphasizedTitle3"/>
              </a:rPr>
              <a:t>Yurakning tuzilishi</a:t>
            </a:r>
            <a:endParaRPr lang="af-ZA" sz="2500" dirty="0">
              <a:solidFill>
                <a:srgbClr val="FFFFFF"/>
              </a:solidFill>
              <a:effectLst/>
              <a:latin typeface=".AppleSystemUIFont"/>
            </a:endParaRPr>
          </a:p>
          <a:p>
            <a:pPr>
              <a:buNone/>
            </a:pPr>
            <a:endParaRPr lang="af-ZA" sz="2500" dirty="0">
              <a:solidFill>
                <a:srgbClr val="FFFFFF"/>
              </a:solidFill>
              <a:effectLst/>
              <a:latin typeface=".AppleSystemUIFont"/>
            </a:endParaRPr>
          </a:p>
          <a:p>
            <a:pPr>
              <a:buNone/>
            </a:pPr>
            <a:r>
              <a:rPr lang="af-ZA" sz="2500" b="0" i="0" dirty="0">
                <a:solidFill>
                  <a:srgbClr val="FFFFFF"/>
                </a:solidFill>
                <a:effectLst/>
                <a:latin typeface="UICTFontTextStyleBody"/>
              </a:rPr>
              <a:t>Yurak — ko‘krak qafasida joylashgan, muskul to‘qimadan tashkil topgan, o‘lchami taxminan mushtdek bo‘lgan a’zo. U o‘rtacha </a:t>
            </a:r>
            <a:r>
              <a:rPr lang="af-ZA" sz="2500" b="1" i="0" dirty="0">
                <a:solidFill>
                  <a:srgbClr val="FFFFFF"/>
                </a:solidFill>
                <a:effectLst/>
                <a:latin typeface="UICTFontTextStyleBody"/>
              </a:rPr>
              <a:t>1 daqiqada 60–90 marta</a:t>
            </a:r>
            <a:r>
              <a:rPr lang="af-ZA" sz="2500" b="0" i="0" dirty="0">
                <a:solidFill>
                  <a:srgbClr val="FFFFFF"/>
                </a:solidFill>
                <a:effectLst/>
                <a:latin typeface="UICTFontTextStyleBody"/>
              </a:rPr>
              <a:t>, ya’ni bir kunda </a:t>
            </a:r>
            <a:r>
              <a:rPr lang="af-ZA" sz="2500" b="1" i="0" dirty="0">
                <a:solidFill>
                  <a:srgbClr val="FFFFFF"/>
                </a:solidFill>
                <a:effectLst/>
                <a:latin typeface="UICTFontTextStyleBody"/>
              </a:rPr>
              <a:t>100 ming martadan ortiq</a:t>
            </a:r>
            <a:r>
              <a:rPr lang="af-ZA" sz="2500" b="0" i="0" dirty="0">
                <a:solidFill>
                  <a:srgbClr val="FFFFFF"/>
                </a:solidFill>
                <a:effectLst/>
                <a:latin typeface="UICTFontTextStyleBody"/>
              </a:rPr>
              <a:t> qisqaradi.</a:t>
            </a:r>
            <a:endParaRPr lang="af-ZA" sz="2500" dirty="0">
              <a:solidFill>
                <a:srgbClr val="FFFFFF"/>
              </a:solidFill>
              <a:effectLst/>
              <a:latin typeface=".AppleSystemUIFont"/>
            </a:endParaRPr>
          </a:p>
          <a:p>
            <a:pPr>
              <a:buNone/>
            </a:pPr>
            <a:br>
              <a:rPr lang="af-ZA" sz="2500" dirty="0">
                <a:solidFill>
                  <a:srgbClr val="FFFFFF"/>
                </a:solidFill>
                <a:effectLst/>
                <a:latin typeface=".AppleSystemUIFont"/>
              </a:rPr>
            </a:br>
            <a:r>
              <a:rPr lang="af-ZA" sz="2500" b="1" i="0" dirty="0">
                <a:solidFill>
                  <a:srgbClr val="FFFFFF"/>
                </a:solidFill>
                <a:effectLst/>
                <a:latin typeface="UICTFontTextStyleEmphasizedHeadline"/>
              </a:rPr>
              <a:t>Yurak 4 kameradan iborat:</a:t>
            </a:r>
            <a:endParaRPr lang="af-ZA" sz="2500" dirty="0">
              <a:solidFill>
                <a:srgbClr val="FFFFFF"/>
              </a:solidFill>
              <a:effectLst/>
              <a:latin typeface=".AppleSystemUIFont"/>
            </a:endParaRPr>
          </a:p>
          <a:p>
            <a:pPr>
              <a:buNone/>
            </a:pPr>
            <a:r>
              <a:rPr lang="af-ZA" sz="2500" b="0" i="0" dirty="0">
                <a:solidFill>
                  <a:srgbClr val="FFFFFF"/>
                </a:solidFill>
                <a:effectLst/>
                <a:latin typeface="UICTFontTextStyleBody"/>
              </a:rPr>
              <a:t>1. </a:t>
            </a:r>
            <a:r>
              <a:rPr lang="af-ZA" sz="2500" b="1" i="0" dirty="0">
                <a:solidFill>
                  <a:srgbClr val="FFFFFF"/>
                </a:solidFill>
                <a:effectLst/>
                <a:latin typeface="UICTFontTextStyleBody"/>
              </a:rPr>
              <a:t>Chap bo‘lmacha</a:t>
            </a:r>
            <a:endParaRPr lang="af-ZA" sz="2500" dirty="0">
              <a:solidFill>
                <a:srgbClr val="FFFFFF"/>
              </a:solidFill>
              <a:effectLst/>
              <a:latin typeface=".AppleSystemUIFont"/>
            </a:endParaRPr>
          </a:p>
          <a:p>
            <a:pPr>
              <a:spcBef>
                <a:spcPts val="900"/>
              </a:spcBef>
              <a:buNone/>
            </a:pPr>
            <a:r>
              <a:rPr lang="af-ZA" sz="2500" b="0" i="0" dirty="0">
                <a:solidFill>
                  <a:srgbClr val="FFFFFF"/>
                </a:solidFill>
                <a:effectLst/>
                <a:latin typeface="UICTFontTextStyleBody"/>
              </a:rPr>
              <a:t>2. </a:t>
            </a:r>
            <a:r>
              <a:rPr lang="af-ZA" sz="2500" b="1" i="0" dirty="0">
                <a:solidFill>
                  <a:srgbClr val="FFFFFF"/>
                </a:solidFill>
                <a:effectLst/>
                <a:latin typeface="UICTFontTextStyleBody"/>
              </a:rPr>
              <a:t>Chap qorincha</a:t>
            </a:r>
            <a:endParaRPr lang="af-ZA" sz="2500" dirty="0">
              <a:solidFill>
                <a:srgbClr val="FFFFFF"/>
              </a:solidFill>
              <a:effectLst/>
              <a:latin typeface=".AppleSystemUIFont"/>
            </a:endParaRPr>
          </a:p>
          <a:p>
            <a:pPr>
              <a:spcBef>
                <a:spcPts val="900"/>
              </a:spcBef>
              <a:buNone/>
            </a:pPr>
            <a:r>
              <a:rPr lang="af-ZA" sz="2500" b="0" i="0" dirty="0">
                <a:solidFill>
                  <a:srgbClr val="FFFFFF"/>
                </a:solidFill>
                <a:effectLst/>
                <a:latin typeface="UICTFontTextStyleBody"/>
              </a:rPr>
              <a:t>3. </a:t>
            </a:r>
            <a:r>
              <a:rPr lang="af-ZA" sz="2500" b="1" i="0" dirty="0">
                <a:solidFill>
                  <a:srgbClr val="FFFFFF"/>
                </a:solidFill>
                <a:effectLst/>
                <a:latin typeface="UICTFontTextStyleBody"/>
              </a:rPr>
              <a:t>O‘ng bo‘lmacha</a:t>
            </a:r>
            <a:endParaRPr lang="af-ZA" sz="2500" dirty="0">
              <a:solidFill>
                <a:srgbClr val="FFFFFF"/>
              </a:solidFill>
              <a:effectLst/>
              <a:latin typeface=".AppleSystemUIFont"/>
            </a:endParaRPr>
          </a:p>
          <a:p>
            <a:pPr>
              <a:spcBef>
                <a:spcPts val="900"/>
              </a:spcBef>
              <a:buNone/>
            </a:pPr>
            <a:r>
              <a:rPr lang="af-ZA" sz="2500" b="0" i="0" dirty="0">
                <a:solidFill>
                  <a:srgbClr val="FFFFFF"/>
                </a:solidFill>
                <a:effectLst/>
                <a:latin typeface="UICTFontTextStyleBody"/>
              </a:rPr>
              <a:t>4. </a:t>
            </a:r>
            <a:r>
              <a:rPr lang="af-ZA" sz="2500" b="1" i="0" dirty="0">
                <a:solidFill>
                  <a:srgbClr val="FFFFFF"/>
                </a:solidFill>
                <a:effectLst/>
                <a:latin typeface="UICTFontTextStyleBody"/>
              </a:rPr>
              <a:t>O‘ng qorincha</a:t>
            </a:r>
            <a:endParaRPr lang="af-ZA" sz="2500" dirty="0">
              <a:solidFill>
                <a:srgbClr val="FFFFFF"/>
              </a:solidFill>
              <a:effectLst/>
              <a:latin typeface=".AppleSystemUIFont"/>
            </a:endParaRPr>
          </a:p>
          <a:p>
            <a:pPr>
              <a:buNone/>
            </a:pPr>
            <a:br>
              <a:rPr lang="af-ZA" sz="2500" dirty="0">
                <a:solidFill>
                  <a:srgbClr val="FFFFFF"/>
                </a:solidFill>
                <a:effectLst/>
                <a:latin typeface=".AppleSystemUIFont"/>
              </a:rPr>
            </a:br>
            <a:r>
              <a:rPr lang="af-ZA" sz="2500" b="0" i="0" dirty="0">
                <a:solidFill>
                  <a:srgbClr val="FFFFFF"/>
                </a:solidFill>
                <a:effectLst/>
                <a:latin typeface="UICTFontTextStyleBody"/>
              </a:rPr>
              <a:t>Yurakda </a:t>
            </a:r>
            <a:r>
              <a:rPr lang="af-ZA" sz="2500" b="1" i="0" dirty="0">
                <a:solidFill>
                  <a:srgbClr val="FFFFFF"/>
                </a:solidFill>
                <a:effectLst/>
                <a:latin typeface="UICTFontTextStyleBody"/>
              </a:rPr>
              <a:t>qon oqimi bir yo‘nalishda</a:t>
            </a:r>
            <a:r>
              <a:rPr lang="af-ZA" sz="2500" b="0" i="0" dirty="0">
                <a:solidFill>
                  <a:srgbClr val="FFFFFF"/>
                </a:solidFill>
                <a:effectLst/>
                <a:latin typeface="UICTFontTextStyleBody"/>
              </a:rPr>
              <a:t> bo‘lishini </a:t>
            </a:r>
            <a:r>
              <a:rPr lang="af-ZA" sz="2500" b="1" i="0" dirty="0">
                <a:solidFill>
                  <a:srgbClr val="FFFFFF"/>
                </a:solidFill>
                <a:effectLst/>
                <a:latin typeface="UICTFontTextStyleBody"/>
              </a:rPr>
              <a:t>klapanlar (qopqoqchalar)</a:t>
            </a:r>
            <a:r>
              <a:rPr lang="af-ZA" sz="2500" b="0" i="0" dirty="0">
                <a:solidFill>
                  <a:srgbClr val="FFFFFF"/>
                </a:solidFill>
                <a:effectLst/>
                <a:latin typeface="UICTFontTextStyleBody"/>
              </a:rPr>
              <a:t> ta’minlaydi.</a:t>
            </a:r>
            <a:endParaRPr lang="af-ZA" sz="2500" dirty="0">
              <a:solidFill>
                <a:srgbClr val="FFFFFF"/>
              </a:solidFill>
              <a:effectLst/>
              <a:latin typeface=".AppleSystemUIFont"/>
            </a:endParaRPr>
          </a:p>
          <a:p>
            <a:pPr>
              <a:buNone/>
            </a:pPr>
            <a:r>
              <a:rPr lang="af-ZA" sz="2500" b="0" i="0" dirty="0">
                <a:solidFill>
                  <a:srgbClr val="FFFFFF"/>
                </a:solidFill>
                <a:effectLst/>
                <a:latin typeface="UICTFontTextStyleBody"/>
              </a:rPr>
              <a:t>Ular qonni orqaga oqishidan himoya qiladi</a:t>
            </a:r>
            <a:endParaRPr lang="af-ZA" sz="2500" dirty="0">
              <a:solidFill>
                <a:srgbClr val="FFFFFF"/>
              </a:solidFill>
              <a:effectLst/>
              <a:latin typeface=".AppleSystemUIFont"/>
            </a:endParaRPr>
          </a:p>
        </p:txBody>
      </p:sp>
    </p:spTree>
    <p:extLst>
      <p:ext uri="{BB962C8B-B14F-4D97-AF65-F5344CB8AC3E}">
        <p14:creationId xmlns:p14="http://schemas.microsoft.com/office/powerpoint/2010/main" val="2068121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B8A8887-8146-A8D9-D281-3B03A6C09CBD}"/>
              </a:ext>
            </a:extLst>
          </p:cNvPr>
          <p:cNvSpPr txBox="1"/>
          <p:nvPr/>
        </p:nvSpPr>
        <p:spPr>
          <a:xfrm>
            <a:off x="1" y="162721"/>
            <a:ext cx="12191999" cy="6532558"/>
          </a:xfrm>
          <a:prstGeom prst="rect">
            <a:avLst/>
          </a:prstGeom>
          <a:solidFill>
            <a:srgbClr val="7030A0"/>
          </a:solidFill>
        </p:spPr>
        <p:txBody>
          <a:bodyPr wrap="square">
            <a:spAutoFit/>
          </a:bodyPr>
          <a:lstStyle/>
          <a:p>
            <a:pPr>
              <a:buNone/>
            </a:pPr>
            <a:r>
              <a:rPr lang="af-ZA" sz="3600" b="1" i="0" dirty="0">
                <a:solidFill>
                  <a:srgbClr val="FFFFFF"/>
                </a:solidFill>
                <a:effectLst/>
                <a:latin typeface="UICTFontTextStyleEmphasizedTitle3"/>
              </a:rPr>
              <a:t>Yurakning ishlash mexanizmi</a:t>
            </a:r>
            <a:endParaRPr lang="uz-Cyrl-UZ" sz="3600" b="1" i="0" dirty="0">
              <a:solidFill>
                <a:srgbClr val="FFFFFF"/>
              </a:solidFill>
              <a:latin typeface=".AppleSystemUIFont"/>
            </a:endParaRPr>
          </a:p>
          <a:p>
            <a:pPr>
              <a:buNone/>
            </a:pPr>
            <a:endParaRPr lang="af-ZA" sz="3600" dirty="0">
              <a:solidFill>
                <a:srgbClr val="FFFFFF"/>
              </a:solidFill>
              <a:effectLst/>
              <a:latin typeface=".AppleSystemUIFont"/>
            </a:endParaRPr>
          </a:p>
          <a:p>
            <a:pPr>
              <a:buNone/>
            </a:pPr>
            <a:r>
              <a:rPr lang="af-ZA" sz="3600" b="0" i="0" dirty="0">
                <a:solidFill>
                  <a:srgbClr val="FFFFFF"/>
                </a:solidFill>
                <a:effectLst/>
                <a:latin typeface="UICTFontTextStyleBody"/>
              </a:rPr>
              <a:t>Yurakning ishlashi 3 bosqichda kechadi:</a:t>
            </a:r>
            <a:endParaRPr lang="af-ZA" sz="3600" dirty="0">
              <a:solidFill>
                <a:srgbClr val="FFFFFF"/>
              </a:solidFill>
              <a:effectLst/>
              <a:latin typeface=".AppleSystemUIFont"/>
            </a:endParaRPr>
          </a:p>
          <a:p>
            <a:pPr>
              <a:spcBef>
                <a:spcPts val="900"/>
              </a:spcBef>
              <a:buNone/>
            </a:pPr>
            <a:r>
              <a:rPr lang="af-ZA" sz="3600" b="0" i="0" dirty="0">
                <a:solidFill>
                  <a:srgbClr val="FFFFFF"/>
                </a:solidFill>
                <a:effectLst/>
                <a:latin typeface="UICTFontTextStyleBody"/>
              </a:rPr>
              <a:t>1. </a:t>
            </a:r>
            <a:r>
              <a:rPr lang="af-ZA" sz="3600" b="1" i="0" dirty="0">
                <a:solidFill>
                  <a:srgbClr val="FFFFFF"/>
                </a:solidFill>
                <a:effectLst/>
                <a:latin typeface="UICTFontTextStyleBody"/>
              </a:rPr>
              <a:t>Bo‘lmachalar qisqaradi</a:t>
            </a:r>
            <a:r>
              <a:rPr lang="af-ZA" sz="3600" b="0" i="0" dirty="0">
                <a:solidFill>
                  <a:srgbClr val="FFFFFF"/>
                </a:solidFill>
                <a:effectLst/>
                <a:latin typeface="UICTFontTextStyleBody"/>
              </a:rPr>
              <a:t> — qon qorinchalarga o‘tadi.</a:t>
            </a:r>
            <a:endParaRPr lang="af-ZA" sz="3600" dirty="0">
              <a:solidFill>
                <a:srgbClr val="FFFFFF"/>
              </a:solidFill>
              <a:effectLst/>
              <a:latin typeface=".AppleSystemUIFont"/>
            </a:endParaRPr>
          </a:p>
          <a:p>
            <a:pPr>
              <a:spcBef>
                <a:spcPts val="900"/>
              </a:spcBef>
              <a:buNone/>
            </a:pPr>
            <a:r>
              <a:rPr lang="af-ZA" sz="3600" b="0" i="0" dirty="0">
                <a:solidFill>
                  <a:srgbClr val="FFFFFF"/>
                </a:solidFill>
                <a:effectLst/>
                <a:latin typeface="UICTFontTextStyleBody"/>
              </a:rPr>
              <a:t>2. </a:t>
            </a:r>
            <a:r>
              <a:rPr lang="af-ZA" sz="3600" b="1" i="0" dirty="0">
                <a:solidFill>
                  <a:srgbClr val="FFFFFF"/>
                </a:solidFill>
                <a:effectLst/>
                <a:latin typeface="UICTFontTextStyleBody"/>
              </a:rPr>
              <a:t>Qorinchalar qisqaradi</a:t>
            </a:r>
            <a:r>
              <a:rPr lang="af-ZA" sz="3600" b="0" i="0" dirty="0">
                <a:solidFill>
                  <a:srgbClr val="FFFFFF"/>
                </a:solidFill>
                <a:effectLst/>
                <a:latin typeface="UICTFontTextStyleBody"/>
              </a:rPr>
              <a:t> — qon arteriyalarga haydaladi.</a:t>
            </a:r>
            <a:endParaRPr lang="af-ZA" sz="3600" dirty="0">
              <a:solidFill>
                <a:srgbClr val="FFFFFF"/>
              </a:solidFill>
              <a:effectLst/>
              <a:latin typeface=".AppleSystemUIFont"/>
            </a:endParaRPr>
          </a:p>
          <a:p>
            <a:pPr>
              <a:spcBef>
                <a:spcPts val="900"/>
              </a:spcBef>
              <a:buNone/>
            </a:pPr>
            <a:r>
              <a:rPr lang="af-ZA" sz="3600" b="0" i="0" dirty="0">
                <a:solidFill>
                  <a:srgbClr val="FFFFFF"/>
                </a:solidFill>
                <a:effectLst/>
                <a:latin typeface="UICTFontTextStyleBody"/>
              </a:rPr>
              <a:t>3. </a:t>
            </a:r>
            <a:r>
              <a:rPr lang="af-ZA" sz="3600" b="1" i="0" dirty="0">
                <a:solidFill>
                  <a:srgbClr val="FFFFFF"/>
                </a:solidFill>
                <a:effectLst/>
                <a:latin typeface="UICTFontTextStyleBody"/>
              </a:rPr>
              <a:t>Dam olish fazasi (diastola)</a:t>
            </a:r>
            <a:r>
              <a:rPr lang="af-ZA" sz="3600" b="0" i="0" dirty="0">
                <a:solidFill>
                  <a:srgbClr val="FFFFFF"/>
                </a:solidFill>
                <a:effectLst/>
                <a:latin typeface="UICTFontTextStyleBody"/>
              </a:rPr>
              <a:t> — yurak bo‘shliqlari yana qon bilan to‘ladi.</a:t>
            </a:r>
            <a:endParaRPr lang="af-ZA" sz="3600" dirty="0">
              <a:solidFill>
                <a:srgbClr val="FFFFFF"/>
              </a:solidFill>
              <a:effectLst/>
              <a:latin typeface=".AppleSystemUIFont"/>
            </a:endParaRPr>
          </a:p>
          <a:p>
            <a:pPr>
              <a:buNone/>
            </a:pPr>
            <a:endParaRPr lang="af-ZA" sz="3600" dirty="0">
              <a:solidFill>
                <a:srgbClr val="FFFFFF"/>
              </a:solidFill>
              <a:effectLst/>
              <a:latin typeface=".AppleSystemUIFont"/>
            </a:endParaRPr>
          </a:p>
          <a:p>
            <a:pPr>
              <a:buNone/>
            </a:pPr>
            <a:r>
              <a:rPr lang="af-ZA" sz="3600" b="0" i="0" dirty="0">
                <a:solidFill>
                  <a:srgbClr val="FFFFFF"/>
                </a:solidFill>
                <a:effectLst/>
                <a:latin typeface="UICTFontTextStyleBody"/>
              </a:rPr>
              <a:t>Bu sikl har 0,8 soniyada bir marta takrorlanadi.</a:t>
            </a:r>
            <a:endParaRPr lang="af-ZA" sz="3600" dirty="0">
              <a:solidFill>
                <a:srgbClr val="FFFFFF"/>
              </a:solidFill>
              <a:effectLst/>
              <a:latin typeface=".AppleSystemUIFont"/>
            </a:endParaRPr>
          </a:p>
          <a:p>
            <a:pPr>
              <a:buNone/>
            </a:pPr>
            <a:r>
              <a:rPr lang="af-ZA" sz="3600" b="0" i="0" dirty="0">
                <a:solidFill>
                  <a:srgbClr val="FFFFFF"/>
                </a:solidFill>
                <a:effectLst/>
                <a:latin typeface="UICTFontTextStyleBody"/>
              </a:rPr>
              <a:t>Yurak ritmini maxsus </a:t>
            </a:r>
            <a:r>
              <a:rPr lang="af-ZA" sz="3600" b="1" i="0" dirty="0">
                <a:solidFill>
                  <a:srgbClr val="FFFFFF"/>
                </a:solidFill>
                <a:effectLst/>
                <a:latin typeface="UICTFontTextStyleBody"/>
              </a:rPr>
              <a:t>sinus tuguni</a:t>
            </a:r>
            <a:r>
              <a:rPr lang="af-ZA" sz="3600" b="0" i="0" dirty="0">
                <a:solidFill>
                  <a:srgbClr val="FFFFFF"/>
                </a:solidFill>
                <a:effectLst/>
                <a:latin typeface="UICTFontTextStyleBody"/>
              </a:rPr>
              <a:t> boshqaradi — u yurakning tabiiy “generatori”.</a:t>
            </a:r>
            <a:endParaRPr lang="af-ZA" sz="3600" dirty="0">
              <a:solidFill>
                <a:srgbClr val="FFFFFF"/>
              </a:solidFill>
              <a:effectLst/>
              <a:latin typeface=".AppleSystemUIFont"/>
            </a:endParaRPr>
          </a:p>
        </p:txBody>
      </p:sp>
    </p:spTree>
    <p:extLst>
      <p:ext uri="{BB962C8B-B14F-4D97-AF65-F5344CB8AC3E}">
        <p14:creationId xmlns:p14="http://schemas.microsoft.com/office/powerpoint/2010/main" val="2790251853"/>
      </p:ext>
    </p:extLst>
  </p:cSld>
  <p:clrMapOvr>
    <a:masterClrMapping/>
  </p:clrMapOvr>
</p:sld>
</file>

<file path=ppt/theme/theme1.xml><?xml version="1.0" encoding="utf-8"?>
<a:theme xmlns:a="http://schemas.openxmlformats.org/drawingml/2006/main" name="Тема Offic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Times New Roman"/>
        <a:ea typeface=""/>
        <a:cs typeface="Times New Roman"/>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0155609_TF00199975_Win32.potx" id="{A4F1E07D-9F52-499C-8F15-1C275EF753E1}" vid="{DB29CD15-6A65-4905-ABA7-6804885775ED}"/>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213</Words>
  <Application>Microsoft Office PowerPoint</Application>
  <PresentationFormat>Широкоэкранный</PresentationFormat>
  <Paragraphs>48</Paragraphs>
  <Slides>21</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UNIVERSITY OF BUSENISS AND SCIENSEC</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BUSENISS AND SCIENSEC</dc:title>
  <dc:creator>sharipovaziyoda0606@outlook.com</dc:creator>
  <cp:lastModifiedBy>sharipovaziyoda0606@outlook.com</cp:lastModifiedBy>
  <cp:revision>2</cp:revision>
  <dcterms:created xsi:type="dcterms:W3CDTF">2025-10-14T13:07:18Z</dcterms:created>
  <dcterms:modified xsi:type="dcterms:W3CDTF">2025-11-02T04:00:49Z</dcterms:modified>
</cp:coreProperties>
</file>