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" Type="http://schemas.openxmlformats.org/officeDocument/2006/relationships/printerSettings" Target="printerSettings/printerSettings1.bin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B6C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360000" y="360000"/>
            <a:ext cx="8640000" cy="7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Nomanfiy butun sonlar bilan tanishamiz!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0000" y="1440000"/>
            <a:ext cx="8640000" cy="43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>
              <a:defRPr sz="2000"/>
            </a:pPr>
            <a:r>
              <a:t>2-sinf matematika darsi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B6C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360000" y="360000"/>
            <a:ext cx="8640000" cy="7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Qo‘shish amali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0000" y="1440000"/>
            <a:ext cx="8640000" cy="43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>
              <a:defRPr sz="2000"/>
            </a:pPr>
            <a:r>
              <a:t>Nomanfiy butun sonlar qo‘shilganda natija ham nomanfiy bo‘ladi.</a:t>
            </a:r>
          </a:p>
          <a:p>
            <a:pPr>
              <a:defRPr sz="2000"/>
            </a:pPr>
            <a:r>
              <a:t>Masalan: 2 + 3 = 5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B6C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360000" y="360000"/>
            <a:ext cx="8640000" cy="7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Ayirish amali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0000" y="1440000"/>
            <a:ext cx="8640000" cy="43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>
              <a:defRPr sz="2000"/>
            </a:pPr>
            <a:r>
              <a:t>Faqat katta sondan kichigini ayirsa bo‘ladi.</a:t>
            </a:r>
          </a:p>
          <a:p>
            <a:pPr>
              <a:defRPr sz="2000"/>
            </a:pPr>
            <a:r>
              <a:t>Masalan: 5 - 2 = 3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B6C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360000" y="360000"/>
            <a:ext cx="8640000" cy="7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Amaliy misol: Olma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0000" y="1440000"/>
            <a:ext cx="8640000" cy="43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>
              <a:defRPr sz="2000"/>
            </a:pPr>
            <a:r>
              <a:t>3 ta olma bor edi. 2 tasini yedim.</a:t>
            </a:r>
          </a:p>
          <a:p>
            <a:pPr>
              <a:defRPr sz="2000"/>
            </a:pPr>
            <a:r>
              <a:t>Qolgan: 3 - 2 = 1 (nomanfiy butun son)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B6C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360000" y="360000"/>
            <a:ext cx="8640000" cy="7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Qiziqarli savol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0000" y="1440000"/>
            <a:ext cx="8640000" cy="43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>
              <a:defRPr sz="2000"/>
            </a:pPr>
            <a:r>
              <a:t>0 ta non bo‘lsa, yana nechta yeb bo‘lasan?</a:t>
            </a:r>
          </a:p>
          <a:p>
            <a:pPr>
              <a:defRPr sz="2000"/>
            </a:pPr>
            <a:r>
              <a:t>Javob: 0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B6C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360000" y="360000"/>
            <a:ext cx="8640000" cy="7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Mashq va savollar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0000" y="1440000"/>
            <a:ext cx="8640000" cy="43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>
              <a:defRPr sz="2000"/>
            </a:pPr>
            <a:r>
              <a:t>1. 0 dan 5 gacha bo‘lgan nomanfiy butun sonlarni yoz.</a:t>
            </a:r>
          </a:p>
          <a:p>
            <a:pPr>
              <a:defRPr sz="2000"/>
            </a:pPr>
            <a:r>
              <a:t>2. 3 + 2 = ?</a:t>
            </a:r>
          </a:p>
          <a:p>
            <a:pPr>
              <a:defRPr sz="2000"/>
            </a:pPr>
            <a:r>
              <a:t>3. 6 - 4 = 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B6C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360000" y="360000"/>
            <a:ext cx="8640000" cy="7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Xulosa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0000" y="1440000"/>
            <a:ext cx="8640000" cy="43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>
              <a:defRPr sz="2000"/>
            </a:pPr>
            <a:r>
              <a:t>Nomanfiy butun sonlar — 0 va undan katta sonlardir.</a:t>
            </a:r>
          </a:p>
          <a:p>
            <a:pPr>
              <a:defRPr sz="2000"/>
            </a:pPr>
            <a:r>
              <a:t>Ular hayotda juda ko‘p uchraydi.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B6C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360000" y="360000"/>
            <a:ext cx="8640000" cy="7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Nomanfiy butun son nima?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0000" y="1440000"/>
            <a:ext cx="8640000" cy="43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>
              <a:defRPr sz="2000"/>
            </a:pPr>
            <a:r>
              <a:t>Nomanfiy butun sonlar — 0 va undan katta butun sonlar.</a:t>
            </a:r>
          </a:p>
          <a:p>
            <a:pPr>
              <a:defRPr sz="2000"/>
            </a:pPr>
            <a:r>
              <a:t>Misollar: 0, 1, 2, 3, 4, ...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B6C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360000" y="360000"/>
            <a:ext cx="8640000" cy="7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Butun son nima?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0000" y="1440000"/>
            <a:ext cx="8640000" cy="43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>
              <a:defRPr sz="2000"/>
            </a:pPr>
            <a:r>
              <a:t>Butun sonlar — musbat, manfiy va nol butun sonlar.</a:t>
            </a:r>
          </a:p>
          <a:p>
            <a:pPr>
              <a:defRPr sz="2000"/>
            </a:pPr>
            <a:r>
              <a:t>Misollar: ..., -3, -2, -1, 0, 1, 2, 3, ...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B6C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360000" y="360000"/>
            <a:ext cx="8640000" cy="7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Nima uchun 'nomanfiy' deyiladi?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0000" y="1440000"/>
            <a:ext cx="8640000" cy="43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>
              <a:defRPr sz="2000"/>
            </a:pPr>
            <a:r>
              <a:t>Chunki bu sonlar hech qachon manfiy bo‘lmaydi.</a:t>
            </a:r>
          </a:p>
          <a:p>
            <a:pPr>
              <a:defRPr sz="2000"/>
            </a:pPr>
            <a:r>
              <a:t>Ya'ni 0 yoki undan katta.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B6C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360000" y="360000"/>
            <a:ext cx="8640000" cy="7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Nomanfiy butun sonlar qayerda uchraydi?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0000" y="1440000"/>
            <a:ext cx="8640000" cy="43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>
              <a:defRPr sz="2000"/>
            </a:pPr>
            <a:r>
              <a:t>Yoshimiz, oylar, kunlar, qadamlar soni va hokazo.</a:t>
            </a:r>
          </a:p>
          <a:p>
            <a:pPr>
              <a:defRPr sz="2000"/>
            </a:pPr>
            <a:r>
              <a:t>Masalan: 7 yosh, 12 oy, 5 qadam.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B6C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360000" y="360000"/>
            <a:ext cx="8640000" cy="7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0 soni haqida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0000" y="1440000"/>
            <a:ext cx="8640000" cy="43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>
              <a:defRPr sz="2000"/>
            </a:pPr>
            <a:r>
              <a:t>0 ham nomanfiy butun songa kiradi.</a:t>
            </a:r>
          </a:p>
          <a:p>
            <a:pPr>
              <a:defRPr sz="2000"/>
            </a:pPr>
            <a:r>
              <a:t>0 — hech narsa yo‘qligini bildiradi.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B6C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360000" y="360000"/>
            <a:ext cx="8640000" cy="7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Musbat butun sonlar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0000" y="1440000"/>
            <a:ext cx="8640000" cy="43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>
              <a:defRPr sz="2000"/>
            </a:pPr>
            <a:r>
              <a:t>1, 2, 3, 4, 5, ...</a:t>
            </a:r>
          </a:p>
          <a:p>
            <a:pPr>
              <a:defRPr sz="2000"/>
            </a:pPr>
            <a:r>
              <a:t>Bular 0 dan katta butun sonlardir.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B6C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360000" y="360000"/>
            <a:ext cx="8640000" cy="7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Nomanfiy butun sonlar ketma-ketligi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0000" y="1440000"/>
            <a:ext cx="8640000" cy="43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>
              <a:defRPr sz="2000"/>
            </a:pPr>
            <a:r>
              <a:t>0, 1, 2, 3, 4, 5, 6, ...</a:t>
            </a:r>
          </a:p>
          <a:p>
            <a:pPr>
              <a:defRPr sz="2000"/>
            </a:pPr>
            <a:r>
              <a:t>Bu sonlar o‘sib boradi.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B6C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360000" y="360000"/>
            <a:ext cx="8640000" cy="7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Sonlar chizig‘i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0000" y="1440000"/>
            <a:ext cx="8640000" cy="43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>
              <a:defRPr sz="2000"/>
            </a:pPr>
            <a:r>
              <a:t>Sonlar chizig‘ida nomanfiy butun sonlar chapdan o‘ngga qarab o‘sadi.</a:t>
            </a:r>
          </a:p>
          <a:p>
            <a:pPr>
              <a:defRPr sz="2000"/>
            </a:pPr>
            <a:r>
              <a:t>0 — boshlanish nuqtasi.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