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4" r:id="rId6"/>
    <p:sldId id="268" r:id="rId7"/>
    <p:sldId id="285" r:id="rId8"/>
    <p:sldId id="28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2" r:id="rId18"/>
    <p:sldId id="264" r:id="rId19"/>
    <p:sldId id="277" r:id="rId20"/>
    <p:sldId id="281" r:id="rId21"/>
    <p:sldId id="278" r:id="rId22"/>
    <p:sldId id="282" r:id="rId23"/>
    <p:sldId id="279" r:id="rId24"/>
    <p:sldId id="283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2F6"/>
    <a:srgbClr val="D4A1F1"/>
    <a:srgbClr val="FFCCFF"/>
    <a:srgbClr val="B16BEB"/>
    <a:srgbClr val="C279EB"/>
    <a:srgbClr val="412234"/>
    <a:srgbClr val="BDD9BF"/>
    <a:srgbClr val="2E4052"/>
    <a:srgbClr val="FFC8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-11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CDAC6-A97C-4991-A22A-A2395CF56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3ACE9-911E-4A9C-AF8A-FCAA5E69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1AF1D-F0C9-4EFA-9A6C-67B4D414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94FC-502A-4473-A29D-BB819CA7937E}" type="datetimeFigureOut">
              <a:rPr lang="en-PH" smtClean="0"/>
              <a:t>23/09/2025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76B45-85F9-45DA-9834-52FFAD75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177D3-9CDC-4637-9056-EF100ABDB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D9C9-89DA-49C4-BF95-2CD8C6F7F4E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9938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3A2D-B77D-4D7D-84B2-55A5726FB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CC98D-C6DC-4D11-A89A-628F51706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9C3F-77EE-4D34-A4AD-8480811A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94FC-502A-4473-A29D-BB819CA7937E}" type="datetimeFigureOut">
              <a:rPr lang="en-PH" smtClean="0"/>
              <a:t>23/09/2025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A5FBD-97B4-44BE-B6C4-1F40C5D2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4530-0753-4E0B-A940-C5C9D2E04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D9C9-89DA-49C4-BF95-2CD8C6F7F4E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1984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348F95-0531-4E5A-8686-B7037C1A8F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737AA1-29AE-4B4F-8B01-D1E1075D7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EBD07-9D52-4948-AD20-8BAA28FC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94FC-502A-4473-A29D-BB819CA7937E}" type="datetimeFigureOut">
              <a:rPr lang="en-PH" smtClean="0"/>
              <a:t>23/09/2025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4FC50-9F67-43AE-BE0B-C4FF992B6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A3745-62D5-4DA9-AB0F-277F6550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D9C9-89DA-49C4-BF95-2CD8C6F7F4E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4950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F65E-55D0-4545-9AFE-8CC9DD266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867E5-8F1F-4BB1-A9DD-1F34846F0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A2133-65C0-4E52-A8FC-77291B3F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94FC-502A-4473-A29D-BB819CA7937E}" type="datetimeFigureOut">
              <a:rPr lang="en-PH" smtClean="0"/>
              <a:t>23/09/2025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F6BD0-A4E2-4B12-8651-BB1B7A1E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65ABF-686F-41BA-80B0-C92CC1E8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D9C9-89DA-49C4-BF95-2CD8C6F7F4E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0921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6EEE-A0CB-490C-9F80-BDD59E0F3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DBB52-F7EC-409D-B4AF-90B453513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16B00-6AEF-48E7-92AB-F55DDF890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94FC-502A-4473-A29D-BB819CA7937E}" type="datetimeFigureOut">
              <a:rPr lang="en-PH" smtClean="0"/>
              <a:t>23/09/2025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39075-9196-404F-AB8A-7CF612014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BABEE-EB6C-4CBE-BBCC-18BCE8FFC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D9C9-89DA-49C4-BF95-2CD8C6F7F4E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2883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BEAEE-A56B-4209-B20D-32C3C2087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367CA-F207-412C-82C4-65618533D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BF17B-894B-404A-85E0-A50CAB1E6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00123-B4A0-4B09-8E3F-B628DEB0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94FC-502A-4473-A29D-BB819CA7937E}" type="datetimeFigureOut">
              <a:rPr lang="en-PH" smtClean="0"/>
              <a:t>23/09/2025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E4DB5-82F3-4E02-8CC9-49428067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192DD-88AE-419D-AE7C-69C508AD6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D9C9-89DA-49C4-BF95-2CD8C6F7F4E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6958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49B6-F44F-48CD-8D7E-D35936B6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C5050-8851-4E2C-8D05-44FD17768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AB8A4-8FA6-4BD5-8FD8-6AACB6ED1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6B5AE-5961-4E3E-9685-8FAB3B792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5EC6A8-A91D-4A97-9F52-6AFA52AEA3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1542FF-5D70-46B2-87FD-4465A95D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94FC-502A-4473-A29D-BB819CA7937E}" type="datetimeFigureOut">
              <a:rPr lang="en-PH" smtClean="0"/>
              <a:t>23/09/2025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02669-FA20-4402-BFFC-05A9B830F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FAF81E-A940-4471-98B8-11747566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D9C9-89DA-49C4-BF95-2CD8C6F7F4E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2269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2465D-4196-404B-970C-37B79DF2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59F3A1-7F0C-48E7-9C6B-4C34781E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94FC-502A-4473-A29D-BB819CA7937E}" type="datetimeFigureOut">
              <a:rPr lang="en-PH" smtClean="0"/>
              <a:t>23/09/2025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C2C9FD-40FF-4055-AFFE-14EA70B24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370B2-B695-4790-B9FF-42F1A060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D9C9-89DA-49C4-BF95-2CD8C6F7F4E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824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2474E-CEAA-450F-B32F-6AC810F4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94FC-502A-4473-A29D-BB819CA7937E}" type="datetimeFigureOut">
              <a:rPr lang="en-PH" smtClean="0"/>
              <a:t>23/09/2025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0F6C2-6AEF-499B-8A06-7E89A0019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49445-45BD-4701-8E9C-8E88010D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D9C9-89DA-49C4-BF95-2CD8C6F7F4E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5017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8CDF-8DAC-4CD7-A506-B2AF825D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AA0E8-C615-461A-9EFA-AB2AFC465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E24E1-39CF-4799-A4DC-AA469FCE1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16E85-68E8-4D98-9151-EB00F4B9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94FC-502A-4473-A29D-BB819CA7937E}" type="datetimeFigureOut">
              <a:rPr lang="en-PH" smtClean="0"/>
              <a:t>23/09/2025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B4A56-2862-4D97-A8AF-D251663E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4C3B3-83C0-498D-BFF8-D08211E2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D9C9-89DA-49C4-BF95-2CD8C6F7F4E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4593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B2F9A-D2A3-4D52-A4C5-F7B55BE6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302005-03E2-4F65-B608-2B633CC46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8217E-8438-4FC9-A669-D05C020DE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4E8BC-7B23-4F77-B133-77738CA1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94FC-502A-4473-A29D-BB819CA7937E}" type="datetimeFigureOut">
              <a:rPr lang="en-PH" smtClean="0"/>
              <a:t>23/09/2025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D2396-69C0-48B1-9FF1-A49721E8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78033-92CD-4BE6-A4A6-D4FBA63F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D9C9-89DA-49C4-BF95-2CD8C6F7F4E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0082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8DF2D8-DD3D-4A2A-8A23-0A95D09CF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EB532-D041-4509-97D6-413BBD52B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7F3B5-E5F2-45CA-B245-0BC703F32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794FC-502A-4473-A29D-BB819CA7937E}" type="datetimeFigureOut">
              <a:rPr lang="en-PH" smtClean="0"/>
              <a:t>23/09/2025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0BE25-15A7-4FB6-9485-E43161D86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E63E2-1369-433E-9B74-77785AA00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8D9C9-89DA-49C4-BF95-2CD8C6F7F4E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7585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1.png"/><Relationship Id="rId17" Type="http://schemas.openxmlformats.org/officeDocument/2006/relationships/image" Target="../media/image23.png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svg"/><Relationship Id="rId15" Type="http://schemas.openxmlformats.org/officeDocument/2006/relationships/image" Target="../media/image20.svg"/><Relationship Id="rId10" Type="http://schemas.openxmlformats.org/officeDocument/2006/relationships/image" Target="../media/image20.png"/><Relationship Id="rId9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723B4C6-03D4-48AD-92B7-D10616B2D0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A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" name="!!Rectangle: Rounded Corners 3">
            <a:extLst>
              <a:ext uri="{FF2B5EF4-FFF2-40B4-BE49-F238E27FC236}">
                <a16:creationId xmlns:a16="http://schemas.microsoft.com/office/drawing/2014/main" id="{F7E7E559-9CE0-4924-8C6A-08A7EE74CFF9}"/>
              </a:ext>
            </a:extLst>
          </p:cNvPr>
          <p:cNvSpPr/>
          <p:nvPr/>
        </p:nvSpPr>
        <p:spPr>
          <a:xfrm>
            <a:off x="2104571" y="-653143"/>
            <a:ext cx="7982857" cy="13062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!!Rectangle: Rounded Corners 6">
            <a:extLst>
              <a:ext uri="{FF2B5EF4-FFF2-40B4-BE49-F238E27FC236}">
                <a16:creationId xmlns:a16="http://schemas.microsoft.com/office/drawing/2014/main" id="{3A54C741-DF9D-44ED-ACB7-68E36BA20F89}"/>
              </a:ext>
            </a:extLst>
          </p:cNvPr>
          <p:cNvSpPr/>
          <p:nvPr/>
        </p:nvSpPr>
        <p:spPr>
          <a:xfrm>
            <a:off x="2104570" y="6204857"/>
            <a:ext cx="7982857" cy="13062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!!TextBox 4">
            <a:extLst>
              <a:ext uri="{FF2B5EF4-FFF2-40B4-BE49-F238E27FC236}">
                <a16:creationId xmlns:a16="http://schemas.microsoft.com/office/drawing/2014/main" id="{07906DBF-029F-4373-A7AB-12E8DB9055E3}"/>
              </a:ext>
            </a:extLst>
          </p:cNvPr>
          <p:cNvSpPr txBox="1"/>
          <p:nvPr/>
        </p:nvSpPr>
        <p:spPr>
          <a:xfrm>
            <a:off x="2016818" y="2220290"/>
            <a:ext cx="78299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400" dirty="0" err="1">
                <a:latin typeface="Constantia" pitchFamily="18" charset="0"/>
                <a:cs typeface="Poppins ExtraBold" panose="00000900000000000000" pitchFamily="2" charset="0"/>
              </a:rPr>
              <a:t>Nur</a:t>
            </a:r>
            <a:r>
              <a:rPr lang="en-PH" sz="4400" dirty="0">
                <a:latin typeface="Constantia" pitchFamily="18" charset="0"/>
                <a:cs typeface="Poppins ExtraBold" panose="00000900000000000000" pitchFamily="2" charset="0"/>
              </a:rPr>
              <a:t> </a:t>
            </a:r>
            <a:r>
              <a:rPr lang="en-PH" sz="4400" dirty="0" err="1">
                <a:latin typeface="Constantia" pitchFamily="18" charset="0"/>
                <a:cs typeface="Poppins ExtraBold" panose="00000900000000000000" pitchFamily="2" charset="0"/>
              </a:rPr>
              <a:t>tashxisi</a:t>
            </a:r>
            <a:r>
              <a:rPr lang="en-PH" sz="4400" dirty="0">
                <a:latin typeface="Constantia" pitchFamily="18" charset="0"/>
                <a:cs typeface="Poppins ExtraBold" panose="00000900000000000000" pitchFamily="2" charset="0"/>
              </a:rPr>
              <a:t> </a:t>
            </a:r>
            <a:r>
              <a:rPr lang="en-PH" sz="4400" dirty="0" err="1">
                <a:latin typeface="Constantia" pitchFamily="18" charset="0"/>
                <a:cs typeface="Poppins ExtraBold" panose="00000900000000000000" pitchFamily="2" charset="0"/>
              </a:rPr>
              <a:t>usullari</a:t>
            </a:r>
            <a:r>
              <a:rPr lang="en-PH" sz="4400" dirty="0">
                <a:latin typeface="Constantia" pitchFamily="18" charset="0"/>
                <a:cs typeface="Poppins ExtraBold" panose="00000900000000000000" pitchFamily="2" charset="0"/>
              </a:rPr>
              <a:t>: </a:t>
            </a:r>
            <a:r>
              <a:rPr lang="en-PH" sz="4400" dirty="0" err="1">
                <a:latin typeface="Constantia" pitchFamily="18" charset="0"/>
                <a:cs typeface="Poppins ExtraBold" panose="00000900000000000000" pitchFamily="2" charset="0"/>
              </a:rPr>
              <a:t>sonografiya</a:t>
            </a:r>
            <a:r>
              <a:rPr lang="en-PH" sz="4400" dirty="0">
                <a:latin typeface="Constantia" pitchFamily="18" charset="0"/>
                <a:cs typeface="Poppins ExtraBold" panose="00000900000000000000" pitchFamily="2" charset="0"/>
              </a:rPr>
              <a:t> </a:t>
            </a:r>
            <a:r>
              <a:rPr lang="en-PH" sz="4400" dirty="0" err="1">
                <a:latin typeface="Constantia" pitchFamily="18" charset="0"/>
                <a:cs typeface="Poppins ExtraBold" panose="00000900000000000000" pitchFamily="2" charset="0"/>
              </a:rPr>
              <a:t>va</a:t>
            </a:r>
            <a:r>
              <a:rPr lang="en-PH" sz="4400" dirty="0">
                <a:latin typeface="Constantia" pitchFamily="18" charset="0"/>
                <a:cs typeface="Poppins ExtraBold" panose="00000900000000000000" pitchFamily="2" charset="0"/>
              </a:rPr>
              <a:t> </a:t>
            </a:r>
            <a:r>
              <a:rPr lang="en-PH" sz="4400" dirty="0" err="1">
                <a:latin typeface="Constantia" pitchFamily="18" charset="0"/>
                <a:cs typeface="Poppins ExtraBold" panose="00000900000000000000" pitchFamily="2" charset="0"/>
              </a:rPr>
              <a:t>magnit</a:t>
            </a:r>
            <a:r>
              <a:rPr lang="en-PH" sz="4400" dirty="0">
                <a:latin typeface="Constantia" pitchFamily="18" charset="0"/>
                <a:cs typeface="Poppins ExtraBold" panose="00000900000000000000" pitchFamily="2" charset="0"/>
              </a:rPr>
              <a:t> </a:t>
            </a:r>
            <a:r>
              <a:rPr lang="en-PH" sz="4400" dirty="0" err="1">
                <a:latin typeface="Constantia" pitchFamily="18" charset="0"/>
                <a:cs typeface="Poppins ExtraBold" panose="00000900000000000000" pitchFamily="2" charset="0"/>
              </a:rPr>
              <a:t>rezonans</a:t>
            </a:r>
            <a:r>
              <a:rPr lang="en-PH" sz="4400" dirty="0">
                <a:latin typeface="Constantia" pitchFamily="18" charset="0"/>
                <a:cs typeface="Poppins ExtraBold" panose="00000900000000000000" pitchFamily="2" charset="0"/>
              </a:rPr>
              <a:t> </a:t>
            </a:r>
            <a:r>
              <a:rPr lang="en-PH" sz="4400" dirty="0" err="1">
                <a:latin typeface="Constantia" pitchFamily="18" charset="0"/>
                <a:cs typeface="Poppins ExtraBold" panose="00000900000000000000" pitchFamily="2" charset="0"/>
              </a:rPr>
              <a:t>tomografiya</a:t>
            </a:r>
            <a:endParaRPr lang="en-PH" sz="4400" dirty="0">
              <a:latin typeface="Constantia" pitchFamily="18" charset="0"/>
              <a:cs typeface="Poppins ExtraBold" panose="00000900000000000000" pitchFamily="2" charset="0"/>
            </a:endParaRPr>
          </a:p>
        </p:txBody>
      </p:sp>
      <p:sp>
        <p:nvSpPr>
          <p:cNvPr id="8" name="!!Oval 7">
            <a:extLst>
              <a:ext uri="{FF2B5EF4-FFF2-40B4-BE49-F238E27FC236}">
                <a16:creationId xmlns:a16="http://schemas.microsoft.com/office/drawing/2014/main" id="{2F784734-88A6-41C3-9C6A-D22FC667C936}"/>
              </a:ext>
            </a:extLst>
          </p:cNvPr>
          <p:cNvSpPr/>
          <p:nvPr/>
        </p:nvSpPr>
        <p:spPr>
          <a:xfrm>
            <a:off x="-3350956" y="886968"/>
            <a:ext cx="5084064" cy="508406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!!Oval 10">
            <a:extLst>
              <a:ext uri="{FF2B5EF4-FFF2-40B4-BE49-F238E27FC236}">
                <a16:creationId xmlns:a16="http://schemas.microsoft.com/office/drawing/2014/main" id="{241C7D78-EB6A-4EAB-9128-D046152B818B}"/>
              </a:ext>
            </a:extLst>
          </p:cNvPr>
          <p:cNvSpPr/>
          <p:nvPr/>
        </p:nvSpPr>
        <p:spPr>
          <a:xfrm>
            <a:off x="10458888" y="886968"/>
            <a:ext cx="5084064" cy="508406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39096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723900" y="476250"/>
            <a:ext cx="6324600" cy="405765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1943100" y="1162050"/>
            <a:ext cx="6089650" cy="4057650"/>
          </a:xfrm>
          <a:prstGeom prst="snip2Same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2590800" y="1838324"/>
            <a:ext cx="8801100" cy="4333875"/>
          </a:xfrm>
          <a:prstGeom prst="flowChartDocument">
            <a:avLst/>
          </a:prstGeom>
          <a:solidFill>
            <a:srgbClr val="D4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u="sng" dirty="0" err="1" smtClean="0">
                <a:solidFill>
                  <a:schemeClr val="tx1"/>
                </a:solidFill>
              </a:rPr>
              <a:t>Rejim</a:t>
            </a:r>
            <a:r>
              <a:rPr lang="en-US" sz="2400" b="1" i="1" u="sng" dirty="0" smtClean="0">
                <a:solidFill>
                  <a:schemeClr val="tx1"/>
                </a:solidFill>
              </a:rPr>
              <a:t> M</a:t>
            </a:r>
            <a:r>
              <a:rPr lang="en-US" sz="2400" dirty="0" smtClean="0">
                <a:solidFill>
                  <a:schemeClr val="tx1"/>
                </a:solidFill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otion –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sonografiyaning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dinamik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rejimi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bo’lib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bunda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qabul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qilingan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exosignallar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intensivligi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displey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nuqtalarining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yorqinligi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bilan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bekgilanadi</a:t>
            </a:r>
            <a:r>
              <a:rPr lang="en-US" sz="2400" dirty="0" smtClean="0">
                <a:solidFill>
                  <a:schemeClr val="tx1"/>
                </a:solidFill>
              </a:rPr>
              <a:t>. Bu </a:t>
            </a:r>
            <a:r>
              <a:rPr lang="en-US" sz="2400" dirty="0" err="1" smtClean="0">
                <a:solidFill>
                  <a:schemeClr val="tx1"/>
                </a:solidFill>
              </a:rPr>
              <a:t>rejim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orqali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bo’shliqlar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kistalar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yurak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kameralari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klapanlari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magistral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tomirlar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lumeni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devorining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qalinligi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haqida</a:t>
            </a:r>
            <a:r>
              <a:rPr lang="en-US" sz="2400" dirty="0" smtClean="0">
                <a:solidFill>
                  <a:schemeClr val="tx1"/>
                </a:solidFill>
              </a:rPr>
              <a:t> real </a:t>
            </a:r>
            <a:r>
              <a:rPr lang="en-US" sz="2400" dirty="0" err="1" smtClean="0">
                <a:solidFill>
                  <a:schemeClr val="tx1"/>
                </a:solidFill>
              </a:rPr>
              <a:t>vaqtda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ma’lumot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olish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mumkin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9" name="Picture 16" descr="pulse Clipart illustration in PNG, SVG">
            <a:extLst>
              <a:ext uri="{FF2B5EF4-FFF2-40B4-BE49-F238E27FC236}">
                <a16:creationId xmlns:a16="http://schemas.microsoft.com/office/drawing/2014/main" id="{DF3FBEDA-3008-4727-9652-68DE2AFAF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2590"/>
            <a:ext cx="2887072" cy="192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eart Clipart illustration in PNG, SVG">
            <a:extLst>
              <a:ext uri="{FF2B5EF4-FFF2-40B4-BE49-F238E27FC236}">
                <a16:creationId xmlns:a16="http://schemas.microsoft.com/office/drawing/2014/main" id="{A0F7EB26-BF14-44B5-ADA5-F2ED0E24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236" y="506281"/>
            <a:ext cx="1306924" cy="190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9100" y="209550"/>
            <a:ext cx="11410950" cy="640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9" y="390525"/>
            <a:ext cx="10839032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0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00050" y="3668232"/>
            <a:ext cx="11315700" cy="281762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</a:rPr>
              <a:t>Sonografiyada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to’qimalar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rangiga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qarab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farqlash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sz="2400" b="1" dirty="0" err="1" smtClean="0">
                <a:solidFill>
                  <a:schemeClr val="tx1"/>
                </a:solidFill>
              </a:rPr>
              <a:t>Oq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ko’rinadi</a:t>
            </a:r>
            <a:r>
              <a:rPr lang="en-US" sz="2400" dirty="0" smtClean="0">
                <a:solidFill>
                  <a:schemeClr val="tx1"/>
                </a:solidFill>
              </a:rPr>
              <a:t> – </a:t>
            </a:r>
            <a:r>
              <a:rPr lang="en-US" sz="2400" dirty="0" err="1" smtClean="0">
                <a:solidFill>
                  <a:schemeClr val="tx1"/>
                </a:solidFill>
              </a:rPr>
              <a:t>suyak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yog</a:t>
            </a:r>
            <a:r>
              <a:rPr lang="en-US" sz="2400" dirty="0" smtClean="0">
                <a:solidFill>
                  <a:schemeClr val="tx1"/>
                </a:solidFill>
              </a:rPr>
              <a:t>’, </a:t>
            </a:r>
            <a:r>
              <a:rPr lang="en-US" sz="2400" dirty="0" err="1" smtClean="0">
                <a:solidFill>
                  <a:schemeClr val="tx1"/>
                </a:solidFill>
              </a:rPr>
              <a:t>metall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gaz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paylar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boylamlar</a:t>
            </a:r>
            <a:r>
              <a:rPr lang="en-US" sz="2400" dirty="0" smtClean="0">
                <a:solidFill>
                  <a:schemeClr val="tx1"/>
                </a:solidFill>
              </a:rPr>
              <a:t>,;</a:t>
            </a:r>
          </a:p>
          <a:p>
            <a:pPr algn="just"/>
            <a:r>
              <a:rPr lang="en-US" sz="2400" b="1" dirty="0" err="1" smtClean="0">
                <a:solidFill>
                  <a:schemeClr val="tx1"/>
                </a:solidFill>
              </a:rPr>
              <a:t>Qora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ko’rinadi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– </a:t>
            </a:r>
            <a:r>
              <a:rPr lang="en-US" sz="2400" dirty="0" err="1" smtClean="0">
                <a:solidFill>
                  <a:schemeClr val="tx1"/>
                </a:solidFill>
              </a:rPr>
              <a:t>suyuqliklar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b="1" dirty="0" err="1" smtClean="0">
                <a:solidFill>
                  <a:schemeClr val="tx1"/>
                </a:solidFill>
              </a:rPr>
              <a:t>Kulrang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ko’rinadi</a:t>
            </a:r>
            <a:r>
              <a:rPr lang="en-US" sz="2400" dirty="0" smtClean="0">
                <a:solidFill>
                  <a:schemeClr val="tx1"/>
                </a:solidFill>
              </a:rPr>
              <a:t> –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boshqa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tuzilmalar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Graphic 8" descr="Postit Notes with solid fill">
            <a:extLst>
              <a:ext uri="{FF2B5EF4-FFF2-40B4-BE49-F238E27FC236}">
                <a16:creationId xmlns:a16="http://schemas.microsoft.com/office/drawing/2014/main" id="{92DC606E-D24F-4510-873F-2E381745E1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55517" y="4432387"/>
            <a:ext cx="1289315" cy="1289315"/>
          </a:xfrm>
          <a:prstGeom prst="rect">
            <a:avLst/>
          </a:prstGeom>
        </p:spPr>
      </p:pic>
      <p:sp>
        <p:nvSpPr>
          <p:cNvPr id="2" name="Блок-схема: документ 1"/>
          <p:cNvSpPr/>
          <p:nvPr/>
        </p:nvSpPr>
        <p:spPr>
          <a:xfrm>
            <a:off x="400050" y="323849"/>
            <a:ext cx="11315700" cy="4141825"/>
          </a:xfrm>
          <a:prstGeom prst="flowChartDocument">
            <a:avLst/>
          </a:prstGeom>
          <a:solidFill>
            <a:srgbClr val="D4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u="sng" dirty="0" err="1" smtClean="0">
                <a:solidFill>
                  <a:schemeClr val="tx1"/>
                </a:solidFill>
              </a:rPr>
              <a:t>Rejim</a:t>
            </a:r>
            <a:r>
              <a:rPr lang="en-US" sz="2400" b="1" i="1" u="sng" dirty="0" smtClean="0">
                <a:solidFill>
                  <a:schemeClr val="tx1"/>
                </a:solidFill>
              </a:rPr>
              <a:t> B </a:t>
            </a:r>
            <a:r>
              <a:rPr lang="en-US" sz="2400" dirty="0" smtClean="0">
                <a:solidFill>
                  <a:schemeClr val="tx1"/>
                </a:solidFill>
              </a:rPr>
              <a:t>– </a:t>
            </a:r>
            <a:r>
              <a:rPr lang="en-US" sz="2400" b="1" dirty="0" smtClean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rightness –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ikki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o’lchamli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sektorli</a:t>
            </a:r>
            <a:r>
              <a:rPr lang="en-US" sz="2400" dirty="0" smtClean="0">
                <a:solidFill>
                  <a:schemeClr val="tx1"/>
                </a:solidFill>
              </a:rPr>
              <a:t>, 2D) </a:t>
            </a:r>
            <a:r>
              <a:rPr lang="en-US" sz="2400" dirty="0" err="1" smtClean="0">
                <a:solidFill>
                  <a:schemeClr val="tx1"/>
                </a:solidFill>
              </a:rPr>
              <a:t>rejim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bo’lib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ma’lum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chuqurlikda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joylashgan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a’zoning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strukturasi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harakati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haqida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ma’lumot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beradi</a:t>
            </a:r>
            <a:r>
              <a:rPr lang="en-US" sz="2400" dirty="0" smtClean="0">
                <a:solidFill>
                  <a:schemeClr val="tx1"/>
                </a:solidFill>
              </a:rPr>
              <a:t>.  Bu </a:t>
            </a:r>
            <a:r>
              <a:rPr lang="en-US" sz="2400" dirty="0" err="1" smtClean="0">
                <a:solidFill>
                  <a:schemeClr val="tx1"/>
                </a:solidFill>
              </a:rPr>
              <a:t>rejim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orqali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yurak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kameralari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hajmini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baholash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qorinchalar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devori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qalinligi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qisqarish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qobiliyatini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aniqlash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Klapan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apparati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subvalvulyar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tuzilmalar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holatini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baholash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Yurak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kameralari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magistral</a:t>
            </a:r>
            <a:r>
              <a:rPr lang="en-US" sz="2400" dirty="0" smtClean="0">
                <a:solidFill>
                  <a:schemeClr val="tx1"/>
                </a:solidFill>
              </a:rPr>
              <a:t> QT </a:t>
            </a:r>
            <a:r>
              <a:rPr lang="en-US" sz="2400" dirty="0" err="1" smtClean="0">
                <a:solidFill>
                  <a:schemeClr val="tx1"/>
                </a:solidFill>
              </a:rPr>
              <a:t>tromb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bor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yoki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yo’qligini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aniqlash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Boshqa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a’zolar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anatomiyasi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strukturasi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harakatini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baholash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mumkin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0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33" y="1446028"/>
            <a:ext cx="11715185" cy="467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5950" y="323850"/>
            <a:ext cx="7916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/>
              <a:t>Yurak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ExoKGsi</a:t>
            </a:r>
            <a:r>
              <a:rPr lang="en-US" sz="4000" b="1" i="1" dirty="0" smtClean="0"/>
              <a:t>: </a:t>
            </a:r>
            <a:r>
              <a:rPr lang="en-US" sz="4000" b="1" i="1" dirty="0" err="1" smtClean="0"/>
              <a:t>anatomik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taqqoslash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42801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701749"/>
            <a:ext cx="9145587" cy="6134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8795" y="46107"/>
            <a:ext cx="5152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 </a:t>
            </a:r>
            <a:r>
              <a:rPr lang="en-US" sz="4000" b="1" dirty="0" err="1" smtClean="0"/>
              <a:t>rejimda</a:t>
            </a:r>
            <a:r>
              <a:rPr lang="en-US" sz="4000" b="1" dirty="0" smtClean="0"/>
              <a:t> aortal </a:t>
            </a:r>
            <a:r>
              <a:rPr lang="en-US" sz="4000" b="1" dirty="0" err="1" smtClean="0"/>
              <a:t>klapan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572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2" y="1243270"/>
            <a:ext cx="11694821" cy="5200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324" y="535384"/>
            <a:ext cx="11678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Sonografiya</a:t>
            </a:r>
            <a:r>
              <a:rPr lang="en-US" sz="4000" b="1" dirty="0" smtClean="0"/>
              <a:t> B </a:t>
            </a:r>
            <a:r>
              <a:rPr lang="en-US" sz="4000" b="1" dirty="0" err="1" smtClean="0"/>
              <a:t>rejimda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taloq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patologiyasi</a:t>
            </a:r>
            <a:r>
              <a:rPr lang="en-US" sz="4000" b="1" dirty="0" smtClean="0"/>
              <a:t> : </a:t>
            </a:r>
            <a:r>
              <a:rPr lang="en-US" sz="4000" b="1" dirty="0" err="1" smtClean="0"/>
              <a:t>taloq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kistasi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0679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88" y="1170800"/>
            <a:ext cx="8739963" cy="550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71850" y="350907"/>
            <a:ext cx="4780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Rangli</a:t>
            </a:r>
            <a:r>
              <a:rPr lang="en-US" sz="4000" b="1" dirty="0" smtClean="0"/>
              <a:t> Doppler: </a:t>
            </a:r>
            <a:r>
              <a:rPr lang="en-US" sz="4000" b="1" dirty="0" err="1" smtClean="0"/>
              <a:t>yurak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844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Rectangle: Rounded Corners 1">
            <a:extLst>
              <a:ext uri="{FF2B5EF4-FFF2-40B4-BE49-F238E27FC236}">
                <a16:creationId xmlns:a16="http://schemas.microsoft.com/office/drawing/2014/main" id="{1E9A569A-FA6F-45D2-9142-A4F91869CF67}"/>
              </a:ext>
            </a:extLst>
          </p:cNvPr>
          <p:cNvSpPr/>
          <p:nvPr/>
        </p:nvSpPr>
        <p:spPr>
          <a:xfrm>
            <a:off x="-1351722" y="0"/>
            <a:ext cx="3200400" cy="6858000"/>
          </a:xfrm>
          <a:prstGeom prst="roundRect">
            <a:avLst>
              <a:gd name="adj" fmla="val 23499"/>
            </a:avLst>
          </a:prstGeom>
          <a:solidFill>
            <a:srgbClr val="D4A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!!Rectangle: Rounded Corners 2">
            <a:extLst>
              <a:ext uri="{FF2B5EF4-FFF2-40B4-BE49-F238E27FC236}">
                <a16:creationId xmlns:a16="http://schemas.microsoft.com/office/drawing/2014/main" id="{1C91C5CB-8878-46D3-A992-5B7235799A30}"/>
              </a:ext>
            </a:extLst>
          </p:cNvPr>
          <p:cNvSpPr/>
          <p:nvPr/>
        </p:nvSpPr>
        <p:spPr>
          <a:xfrm>
            <a:off x="10389704" y="0"/>
            <a:ext cx="3200400" cy="6858000"/>
          </a:xfrm>
          <a:prstGeom prst="roundRect">
            <a:avLst>
              <a:gd name="adj" fmla="val 23499"/>
            </a:avLst>
          </a:prstGeom>
          <a:solidFill>
            <a:srgbClr val="D4A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AC08A-BC0D-4A15-A0C0-881919A9B6C3}"/>
              </a:ext>
            </a:extLst>
          </p:cNvPr>
          <p:cNvSpPr txBox="1"/>
          <p:nvPr/>
        </p:nvSpPr>
        <p:spPr>
          <a:xfrm>
            <a:off x="2037805" y="692331"/>
            <a:ext cx="67404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i="1" dirty="0" err="1" smtClean="0">
                <a:latin typeface="Poppins ExtraBold" panose="00000900000000000000" pitchFamily="2" charset="0"/>
                <a:cs typeface="Poppins ExtraBold" panose="00000900000000000000" pitchFamily="2" charset="0"/>
              </a:rPr>
              <a:t>Magnit-rezonans</a:t>
            </a:r>
            <a:r>
              <a:rPr lang="en-PH" sz="4400" i="1" dirty="0" smtClean="0">
                <a:latin typeface="Poppins ExtraBold" panose="00000900000000000000" pitchFamily="2" charset="0"/>
                <a:cs typeface="Poppins ExtraBold" panose="00000900000000000000" pitchFamily="2" charset="0"/>
              </a:rPr>
              <a:t> </a:t>
            </a:r>
            <a:r>
              <a:rPr lang="en-PH" sz="4400" i="1" dirty="0" err="1" smtClean="0">
                <a:latin typeface="Poppins ExtraBold" panose="00000900000000000000" pitchFamily="2" charset="0"/>
                <a:cs typeface="Poppins ExtraBold" panose="00000900000000000000" pitchFamily="2" charset="0"/>
              </a:rPr>
              <a:t>tomografiya</a:t>
            </a:r>
            <a:r>
              <a:rPr lang="en-PH" sz="4400" i="1" dirty="0" smtClean="0">
                <a:latin typeface="Poppins ExtraBold" panose="00000900000000000000" pitchFamily="2" charset="0"/>
                <a:cs typeface="Poppins ExtraBold" panose="00000900000000000000" pitchFamily="2" charset="0"/>
              </a:rPr>
              <a:t> –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F8B62-2CE6-4BBD-867D-C81F7B8F0970}"/>
              </a:ext>
            </a:extLst>
          </p:cNvPr>
          <p:cNvSpPr txBox="1"/>
          <p:nvPr/>
        </p:nvSpPr>
        <p:spPr>
          <a:xfrm>
            <a:off x="2312124" y="2841664"/>
            <a:ext cx="61917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sz="2400" dirty="0"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vodorod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atomlarining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yadrosining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magnit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rezonansi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yordamida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organizm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ichki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a’zo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va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to’qimalarining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tibbiy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tomografik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tasvirini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olish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imkonini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beradigan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nur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tashxisi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usulidir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PH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!!Rectangle: Rounded Corners 5">
            <a:extLst>
              <a:ext uri="{FF2B5EF4-FFF2-40B4-BE49-F238E27FC236}">
                <a16:creationId xmlns:a16="http://schemas.microsoft.com/office/drawing/2014/main" id="{19478606-7711-4C71-85F1-76CBDF851CB0}"/>
              </a:ext>
            </a:extLst>
          </p:cNvPr>
          <p:cNvSpPr/>
          <p:nvPr/>
        </p:nvSpPr>
        <p:spPr>
          <a:xfrm>
            <a:off x="8549640" y="692331"/>
            <a:ext cx="3440263" cy="2514600"/>
          </a:xfrm>
          <a:prstGeom prst="roundRect">
            <a:avLst>
              <a:gd name="adj" fmla="val 13204"/>
            </a:avLst>
          </a:prstGeom>
          <a:solidFill>
            <a:srgbClr val="FFC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!!Rectangle: Rounded Corners 6">
            <a:extLst>
              <a:ext uri="{FF2B5EF4-FFF2-40B4-BE49-F238E27FC236}">
                <a16:creationId xmlns:a16="http://schemas.microsoft.com/office/drawing/2014/main" id="{4A4666C0-15BC-4E2B-B7D4-AB005E35823E}"/>
              </a:ext>
            </a:extLst>
          </p:cNvPr>
          <p:cNvSpPr/>
          <p:nvPr/>
        </p:nvSpPr>
        <p:spPr>
          <a:xfrm>
            <a:off x="8778240" y="3692986"/>
            <a:ext cx="2834640" cy="2514600"/>
          </a:xfrm>
          <a:prstGeom prst="roundRect">
            <a:avLst>
              <a:gd name="adj" fmla="val 13204"/>
            </a:avLst>
          </a:prstGeom>
          <a:solidFill>
            <a:srgbClr val="FFC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52C4F97-62D4-415D-9307-0C9924434BCC}"/>
              </a:ext>
            </a:extLst>
          </p:cNvPr>
          <p:cNvGrpSpPr/>
          <p:nvPr/>
        </p:nvGrpSpPr>
        <p:grpSpPr>
          <a:xfrm>
            <a:off x="23007741" y="4304793"/>
            <a:ext cx="3294743" cy="2035966"/>
            <a:chOff x="8242163" y="4304793"/>
            <a:chExt cx="3294743" cy="203596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6B95834-8A25-4990-B891-DE0DF859CA8C}"/>
                </a:ext>
              </a:extLst>
            </p:cNvPr>
            <p:cNvSpPr/>
            <p:nvPr/>
          </p:nvSpPr>
          <p:spPr>
            <a:xfrm>
              <a:off x="8242163" y="4304793"/>
              <a:ext cx="3294743" cy="2035966"/>
            </a:xfrm>
            <a:prstGeom prst="roundRect">
              <a:avLst/>
            </a:prstGeom>
            <a:solidFill>
              <a:srgbClr val="FFC8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pic>
          <p:nvPicPr>
            <p:cNvPr id="22" name="Graphic 21" descr="Postit Notes with solid fill">
              <a:extLst>
                <a:ext uri="{FF2B5EF4-FFF2-40B4-BE49-F238E27FC236}">
                  <a16:creationId xmlns:a16="http://schemas.microsoft.com/office/drawing/2014/main" id="{A2436F84-9D5D-46FF-AA40-1CF7FF389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244876" y="4704826"/>
              <a:ext cx="1289315" cy="128931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266BFC-9095-445C-A4F4-23579BBB2C32}"/>
              </a:ext>
            </a:extLst>
          </p:cNvPr>
          <p:cNvGrpSpPr/>
          <p:nvPr/>
        </p:nvGrpSpPr>
        <p:grpSpPr>
          <a:xfrm>
            <a:off x="-16692611" y="1728507"/>
            <a:ext cx="3294743" cy="2035966"/>
            <a:chOff x="655093" y="1728507"/>
            <a:chExt cx="3294743" cy="203596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833C18F-D8FB-41FF-ADE5-98BEEA939456}"/>
                </a:ext>
              </a:extLst>
            </p:cNvPr>
            <p:cNvSpPr/>
            <p:nvPr/>
          </p:nvSpPr>
          <p:spPr>
            <a:xfrm>
              <a:off x="655093" y="1728507"/>
              <a:ext cx="3294743" cy="2035966"/>
            </a:xfrm>
            <a:prstGeom prst="roundRect">
              <a:avLst/>
            </a:prstGeom>
            <a:solidFill>
              <a:srgbClr val="412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25" name="Graphic 24" descr="Calligraphy Pen with solid fill">
              <a:extLst>
                <a:ext uri="{FF2B5EF4-FFF2-40B4-BE49-F238E27FC236}">
                  <a16:creationId xmlns:a16="http://schemas.microsoft.com/office/drawing/2014/main" id="{F9DC88E6-1AC7-404F-84FB-46525118B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700119" y="2050041"/>
              <a:ext cx="1289315" cy="1289315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40DF2B-A608-4974-A514-35C10D97DA0B}"/>
              </a:ext>
            </a:extLst>
          </p:cNvPr>
          <p:cNvGrpSpPr/>
          <p:nvPr/>
        </p:nvGrpSpPr>
        <p:grpSpPr>
          <a:xfrm>
            <a:off x="-10978115" y="1728507"/>
            <a:ext cx="3294743" cy="2035966"/>
            <a:chOff x="4448628" y="1728507"/>
            <a:chExt cx="3294743" cy="203596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8DF750C-A7E2-466B-8DEE-9F203E62AD34}"/>
                </a:ext>
              </a:extLst>
            </p:cNvPr>
            <p:cNvSpPr/>
            <p:nvPr/>
          </p:nvSpPr>
          <p:spPr>
            <a:xfrm>
              <a:off x="4448628" y="1728507"/>
              <a:ext cx="3294743" cy="2035966"/>
            </a:xfrm>
            <a:prstGeom prst="roundRect">
              <a:avLst/>
            </a:prstGeom>
            <a:solidFill>
              <a:srgbClr val="FFC8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31" name="Graphic 30" descr="Social network with solid fill">
              <a:extLst>
                <a:ext uri="{FF2B5EF4-FFF2-40B4-BE49-F238E27FC236}">
                  <a16:creationId xmlns:a16="http://schemas.microsoft.com/office/drawing/2014/main" id="{DF2EC74D-69AB-4F42-94AD-E129F5A78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5493656" y="2046751"/>
              <a:ext cx="1289315" cy="1289315"/>
            </a:xfrm>
            <a:prstGeom prst="rect">
              <a:avLst/>
            </a:prstGeom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291" y="3905186"/>
            <a:ext cx="2716364" cy="2128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536" y="868544"/>
            <a:ext cx="3402469" cy="2162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66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Rectangle 1">
            <a:extLst>
              <a:ext uri="{FF2B5EF4-FFF2-40B4-BE49-F238E27FC236}">
                <a16:creationId xmlns:a16="http://schemas.microsoft.com/office/drawing/2014/main" id="{DBF9BF05-CC1F-4784-A22F-D2D08B206F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A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!!Rectangle: Rounded Corners 2">
            <a:extLst>
              <a:ext uri="{FF2B5EF4-FFF2-40B4-BE49-F238E27FC236}">
                <a16:creationId xmlns:a16="http://schemas.microsoft.com/office/drawing/2014/main" id="{760E5789-4869-4649-A323-0CABA0A0909F}"/>
              </a:ext>
            </a:extLst>
          </p:cNvPr>
          <p:cNvSpPr/>
          <p:nvPr/>
        </p:nvSpPr>
        <p:spPr>
          <a:xfrm>
            <a:off x="-2612571" y="910771"/>
            <a:ext cx="13745028" cy="503645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" name="!!Oval 3">
            <a:extLst>
              <a:ext uri="{FF2B5EF4-FFF2-40B4-BE49-F238E27FC236}">
                <a16:creationId xmlns:a16="http://schemas.microsoft.com/office/drawing/2014/main" id="{26C55AE3-1A3B-48CE-A6D4-20019396467A}"/>
              </a:ext>
            </a:extLst>
          </p:cNvPr>
          <p:cNvSpPr/>
          <p:nvPr/>
        </p:nvSpPr>
        <p:spPr>
          <a:xfrm>
            <a:off x="6400802" y="1302657"/>
            <a:ext cx="4252686" cy="4252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0095B-4A0F-4066-AF4F-E7323ACAAC8A}"/>
              </a:ext>
            </a:extLst>
          </p:cNvPr>
          <p:cNvSpPr txBox="1"/>
          <p:nvPr/>
        </p:nvSpPr>
        <p:spPr>
          <a:xfrm>
            <a:off x="609599" y="1306286"/>
            <a:ext cx="596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b="1" i="1" u="sng" dirty="0" smtClean="0">
                <a:latin typeface="NSimSun" pitchFamily="49" charset="-122"/>
                <a:ea typeface="NSimSun" pitchFamily="49" charset="-122"/>
                <a:cs typeface="Poppins ExtraBold" panose="00000900000000000000" pitchFamily="2" charset="0"/>
              </a:rPr>
              <a:t>MRT: </a:t>
            </a:r>
            <a:r>
              <a:rPr lang="en-PH" sz="2800" b="1" i="1" u="sng" dirty="0" err="1" smtClean="0">
                <a:latin typeface="NSimSun" pitchFamily="49" charset="-122"/>
                <a:ea typeface="NSimSun" pitchFamily="49" charset="-122"/>
                <a:cs typeface="Poppins ExtraBold" panose="00000900000000000000" pitchFamily="2" charset="0"/>
              </a:rPr>
              <a:t>afzalliklar</a:t>
            </a:r>
            <a:r>
              <a:rPr lang="en-PH" sz="2800" b="1" i="1" u="sng" dirty="0" smtClean="0">
                <a:latin typeface="NSimSun" pitchFamily="49" charset="-122"/>
                <a:ea typeface="NSimSun" pitchFamily="49" charset="-122"/>
                <a:cs typeface="Poppins ExtraBold" panose="00000900000000000000" pitchFamily="2" charset="0"/>
              </a:rPr>
              <a:t> </a:t>
            </a:r>
            <a:r>
              <a:rPr lang="en-PH" sz="2800" b="1" i="1" u="sng" dirty="0" err="1" smtClean="0">
                <a:latin typeface="NSimSun" pitchFamily="49" charset="-122"/>
                <a:ea typeface="NSimSun" pitchFamily="49" charset="-122"/>
                <a:cs typeface="Poppins ExtraBold" panose="00000900000000000000" pitchFamily="2" charset="0"/>
              </a:rPr>
              <a:t>va</a:t>
            </a:r>
            <a:r>
              <a:rPr lang="en-PH" sz="2800" b="1" i="1" u="sng" dirty="0" smtClean="0">
                <a:latin typeface="NSimSun" pitchFamily="49" charset="-122"/>
                <a:ea typeface="NSimSun" pitchFamily="49" charset="-122"/>
                <a:cs typeface="Poppins ExtraBold" panose="00000900000000000000" pitchFamily="2" charset="0"/>
              </a:rPr>
              <a:t> </a:t>
            </a:r>
            <a:r>
              <a:rPr lang="en-PH" sz="2800" b="1" i="1" u="sng" dirty="0" err="1" smtClean="0">
                <a:latin typeface="NSimSun" pitchFamily="49" charset="-122"/>
                <a:ea typeface="NSimSun" pitchFamily="49" charset="-122"/>
                <a:cs typeface="Poppins ExtraBold" panose="00000900000000000000" pitchFamily="2" charset="0"/>
              </a:rPr>
              <a:t>kamchiliklar</a:t>
            </a:r>
            <a:endParaRPr lang="en-PH" sz="2800" b="1" i="1" u="sng" dirty="0" smtClean="0">
              <a:latin typeface="NSimSun" pitchFamily="49" charset="-122"/>
              <a:ea typeface="NSimSun" pitchFamily="49" charset="-122"/>
              <a:cs typeface="Poppins ExtraBold" panose="000009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B3CB7-F271-45F6-A4C4-8DA108A2F935}"/>
              </a:ext>
            </a:extLst>
          </p:cNvPr>
          <p:cNvSpPr txBox="1"/>
          <p:nvPr/>
        </p:nvSpPr>
        <p:spPr>
          <a:xfrm>
            <a:off x="268513" y="2157750"/>
            <a:ext cx="55589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sz="2000" dirty="0" smtClean="0">
                <a:latin typeface="Times New Roman"/>
                <a:cs typeface="Times New Roman"/>
              </a:rPr>
              <a:t>⁕  </a:t>
            </a:r>
            <a:r>
              <a:rPr lang="en-PH" sz="2000" dirty="0" err="1">
                <a:latin typeface="Times New Roman"/>
                <a:cs typeface="Times New Roman"/>
              </a:rPr>
              <a:t>N</a:t>
            </a:r>
            <a:r>
              <a:rPr lang="en-PH" sz="2000" dirty="0" err="1" smtClean="0">
                <a:latin typeface="Times New Roman"/>
                <a:cs typeface="Times New Roman"/>
              </a:rPr>
              <a:t>oinvaziv</a:t>
            </a:r>
            <a:r>
              <a:rPr lang="en-PH" sz="2000" dirty="0" smtClean="0">
                <a:latin typeface="Times New Roman"/>
                <a:cs typeface="Times New Roman"/>
              </a:rPr>
              <a:t> </a:t>
            </a:r>
            <a:r>
              <a:rPr lang="en-PH" sz="2000" dirty="0" err="1" smtClean="0">
                <a:latin typeface="Times New Roman"/>
                <a:cs typeface="Times New Roman"/>
              </a:rPr>
              <a:t>nur</a:t>
            </a:r>
            <a:r>
              <a:rPr lang="en-PH" sz="2000" dirty="0" smtClean="0">
                <a:latin typeface="Times New Roman"/>
                <a:cs typeface="Times New Roman"/>
              </a:rPr>
              <a:t> </a:t>
            </a:r>
            <a:r>
              <a:rPr lang="en-PH" sz="2000" dirty="0" err="1" smtClean="0">
                <a:latin typeface="Times New Roman"/>
                <a:cs typeface="Times New Roman"/>
              </a:rPr>
              <a:t>tashxisi</a:t>
            </a:r>
            <a:r>
              <a:rPr lang="en-PH" sz="2000" dirty="0" smtClean="0">
                <a:latin typeface="Times New Roman"/>
                <a:cs typeface="Times New Roman"/>
              </a:rPr>
              <a:t> </a:t>
            </a:r>
            <a:r>
              <a:rPr lang="en-PH" sz="2000" dirty="0" err="1" smtClean="0">
                <a:latin typeface="Times New Roman"/>
                <a:cs typeface="Times New Roman"/>
              </a:rPr>
              <a:t>usuli</a:t>
            </a:r>
            <a:r>
              <a:rPr lang="en-PH" sz="2000" dirty="0" smtClean="0">
                <a:latin typeface="Times New Roman"/>
                <a:cs typeface="Times New Roman"/>
              </a:rPr>
              <a:t>;</a:t>
            </a:r>
          </a:p>
          <a:p>
            <a:pPr algn="just"/>
            <a:r>
              <a:rPr lang="en-PH" sz="2000" dirty="0" smtClean="0">
                <a:latin typeface="Times New Roman"/>
                <a:cs typeface="Times New Roman"/>
              </a:rPr>
              <a:t>⁕ </a:t>
            </a:r>
            <a:r>
              <a:rPr lang="en-PH" sz="2000" dirty="0" err="1" smtClean="0">
                <a:latin typeface="Times New Roman"/>
                <a:cs typeface="Times New Roman"/>
              </a:rPr>
              <a:t>Xavfsizlik</a:t>
            </a:r>
            <a:r>
              <a:rPr lang="en-PH" sz="2000" dirty="0" smtClean="0">
                <a:latin typeface="Times New Roman"/>
                <a:cs typeface="Times New Roman"/>
              </a:rPr>
              <a:t>: </a:t>
            </a:r>
            <a:r>
              <a:rPr lang="en-PH" sz="2000" dirty="0" err="1" smtClean="0">
                <a:latin typeface="Times New Roman"/>
                <a:cs typeface="Times New Roman"/>
              </a:rPr>
              <a:t>nurlanishning</a:t>
            </a:r>
            <a:r>
              <a:rPr lang="en-PH" sz="2000" dirty="0" smtClean="0">
                <a:latin typeface="Times New Roman"/>
                <a:cs typeface="Times New Roman"/>
              </a:rPr>
              <a:t> </a:t>
            </a:r>
            <a:r>
              <a:rPr lang="en-PH" sz="2000" dirty="0" err="1" smtClean="0">
                <a:latin typeface="Times New Roman"/>
                <a:cs typeface="Times New Roman"/>
              </a:rPr>
              <a:t>yo’qligi</a:t>
            </a:r>
            <a:r>
              <a:rPr lang="en-PH" sz="2000" dirty="0" smtClean="0">
                <a:latin typeface="Times New Roman"/>
                <a:cs typeface="Times New Roman"/>
              </a:rPr>
              <a:t>;</a:t>
            </a:r>
          </a:p>
          <a:p>
            <a:pPr algn="just"/>
            <a:r>
              <a:rPr lang="en-PH" sz="2000" dirty="0" smtClean="0">
                <a:latin typeface="Times New Roman"/>
                <a:cs typeface="Times New Roman"/>
              </a:rPr>
              <a:t>⁕ </a:t>
            </a:r>
            <a:r>
              <a:rPr lang="en-PH" sz="2000" dirty="0" err="1" smtClean="0">
                <a:latin typeface="Times New Roman"/>
                <a:cs typeface="Times New Roman"/>
              </a:rPr>
              <a:t>Universallik</a:t>
            </a:r>
            <a:r>
              <a:rPr lang="en-PH" sz="2000" dirty="0" smtClean="0">
                <a:latin typeface="Times New Roman"/>
                <a:cs typeface="Times New Roman"/>
              </a:rPr>
              <a:t>;</a:t>
            </a:r>
          </a:p>
          <a:p>
            <a:pPr algn="just"/>
            <a:r>
              <a:rPr lang="en-PH" sz="2000" dirty="0" smtClean="0">
                <a:latin typeface="Times New Roman"/>
                <a:cs typeface="Times New Roman"/>
              </a:rPr>
              <a:t>⁕ </a:t>
            </a:r>
            <a:r>
              <a:rPr lang="en-PH" sz="2000" dirty="0" err="1" smtClean="0">
                <a:latin typeface="Times New Roman"/>
                <a:cs typeface="Times New Roman"/>
              </a:rPr>
              <a:t>Bemorlarning</a:t>
            </a:r>
            <a:r>
              <a:rPr lang="en-PH" sz="2000" dirty="0" smtClean="0">
                <a:latin typeface="Times New Roman"/>
                <a:cs typeface="Times New Roman"/>
              </a:rPr>
              <a:t> </a:t>
            </a:r>
            <a:r>
              <a:rPr lang="en-PH" sz="2000" dirty="0" err="1" smtClean="0">
                <a:latin typeface="Times New Roman"/>
                <a:cs typeface="Times New Roman"/>
              </a:rPr>
              <a:t>barcha</a:t>
            </a:r>
            <a:r>
              <a:rPr lang="en-PH" sz="2000" dirty="0" smtClean="0">
                <a:latin typeface="Times New Roman"/>
                <a:cs typeface="Times New Roman"/>
              </a:rPr>
              <a:t> </a:t>
            </a:r>
            <a:r>
              <a:rPr lang="en-PH" sz="2000" dirty="0" err="1" smtClean="0">
                <a:latin typeface="Times New Roman"/>
                <a:cs typeface="Times New Roman"/>
              </a:rPr>
              <a:t>kategoriyalarida</a:t>
            </a:r>
            <a:r>
              <a:rPr lang="en-PH" sz="2000" dirty="0" smtClean="0">
                <a:latin typeface="Times New Roman"/>
                <a:cs typeface="Times New Roman"/>
              </a:rPr>
              <a:t> </a:t>
            </a:r>
            <a:r>
              <a:rPr lang="en-PH" sz="2000" dirty="0" err="1" smtClean="0">
                <a:latin typeface="Times New Roman"/>
                <a:cs typeface="Times New Roman"/>
              </a:rPr>
              <a:t>qo’llash</a:t>
            </a:r>
            <a:r>
              <a:rPr lang="en-PH" sz="2000" dirty="0" smtClean="0">
                <a:latin typeface="Times New Roman"/>
                <a:cs typeface="Times New Roman"/>
              </a:rPr>
              <a:t> </a:t>
            </a:r>
            <a:r>
              <a:rPr lang="en-PH" sz="2000" dirty="0" err="1" smtClean="0">
                <a:latin typeface="Times New Roman"/>
                <a:cs typeface="Times New Roman"/>
              </a:rPr>
              <a:t>mumkinligi</a:t>
            </a:r>
            <a:r>
              <a:rPr lang="en-PH" sz="2000" dirty="0" smtClean="0">
                <a:latin typeface="Times New Roman"/>
                <a:cs typeface="Times New Roman"/>
              </a:rPr>
              <a:t>;</a:t>
            </a:r>
          </a:p>
          <a:p>
            <a:pPr algn="just"/>
            <a:r>
              <a:rPr lang="en-PH" sz="2000" dirty="0" smtClean="0">
                <a:latin typeface="Times New Roman"/>
                <a:cs typeface="Times New Roman"/>
              </a:rPr>
              <a:t>⁕ 3D </a:t>
            </a:r>
            <a:r>
              <a:rPr lang="en-PH" sz="2000" dirty="0" err="1" smtClean="0">
                <a:latin typeface="Times New Roman"/>
                <a:cs typeface="Times New Roman"/>
              </a:rPr>
              <a:t>modellashtirish</a:t>
            </a:r>
            <a:r>
              <a:rPr lang="en-PH" sz="2000" dirty="0" smtClean="0">
                <a:latin typeface="Times New Roman"/>
                <a:cs typeface="Times New Roman"/>
              </a:rPr>
              <a:t> </a:t>
            </a:r>
            <a:r>
              <a:rPr lang="en-PH" sz="2000" dirty="0" err="1" smtClean="0">
                <a:latin typeface="Times New Roman"/>
                <a:cs typeface="Times New Roman"/>
              </a:rPr>
              <a:t>imkoniyati</a:t>
            </a:r>
            <a:r>
              <a:rPr lang="en-PH" sz="2000" dirty="0" smtClean="0">
                <a:latin typeface="Times New Roman"/>
                <a:cs typeface="Times New Roman"/>
              </a:rPr>
              <a:t> </a:t>
            </a:r>
            <a:r>
              <a:rPr lang="en-PH" sz="2000" dirty="0" err="1" smtClean="0">
                <a:latin typeface="Times New Roman"/>
                <a:cs typeface="Times New Roman"/>
              </a:rPr>
              <a:t>mavjudligi</a:t>
            </a:r>
            <a:r>
              <a:rPr lang="en-PH" sz="2000" dirty="0" smtClean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5" name="!!Isosceles Triangle 6">
            <a:extLst>
              <a:ext uri="{FF2B5EF4-FFF2-40B4-BE49-F238E27FC236}">
                <a16:creationId xmlns:a16="http://schemas.microsoft.com/office/drawing/2014/main" id="{B4E340EA-24E8-4775-9DC2-00DF840FFC68}"/>
              </a:ext>
            </a:extLst>
          </p:cNvPr>
          <p:cNvSpPr/>
          <p:nvPr/>
        </p:nvSpPr>
        <p:spPr>
          <a:xfrm rot="8100000">
            <a:off x="-9430982" y="1684656"/>
            <a:ext cx="4046877" cy="3488687"/>
          </a:xfrm>
          <a:prstGeom prst="triangle">
            <a:avLst/>
          </a:prstGeom>
          <a:solidFill>
            <a:srgbClr val="B16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6" name="!!Rectangle: Rounded Corners 7">
            <a:extLst>
              <a:ext uri="{FF2B5EF4-FFF2-40B4-BE49-F238E27FC236}">
                <a16:creationId xmlns:a16="http://schemas.microsoft.com/office/drawing/2014/main" id="{5ACE32FB-A8C1-46BC-A872-55028C497359}"/>
              </a:ext>
            </a:extLst>
          </p:cNvPr>
          <p:cNvSpPr/>
          <p:nvPr/>
        </p:nvSpPr>
        <p:spPr>
          <a:xfrm>
            <a:off x="548070" y="8856496"/>
            <a:ext cx="4999860" cy="2653117"/>
          </a:xfrm>
          <a:prstGeom prst="roundRect">
            <a:avLst>
              <a:gd name="adj" fmla="val 10673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7" name="!!Oval 8">
            <a:extLst>
              <a:ext uri="{FF2B5EF4-FFF2-40B4-BE49-F238E27FC236}">
                <a16:creationId xmlns:a16="http://schemas.microsoft.com/office/drawing/2014/main" id="{80911632-30AA-40FD-90DC-9F54DF515959}"/>
              </a:ext>
            </a:extLst>
          </p:cNvPr>
          <p:cNvSpPr/>
          <p:nvPr/>
        </p:nvSpPr>
        <p:spPr>
          <a:xfrm>
            <a:off x="529772" y="13545579"/>
            <a:ext cx="5036457" cy="5036457"/>
          </a:xfrm>
          <a:prstGeom prst="ellipse">
            <a:avLst/>
          </a:prstGeom>
          <a:solidFill>
            <a:srgbClr val="BDD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5B3CB7-F271-45F6-A4C4-8DA108A2F935}"/>
              </a:ext>
            </a:extLst>
          </p:cNvPr>
          <p:cNvSpPr txBox="1"/>
          <p:nvPr/>
        </p:nvSpPr>
        <p:spPr>
          <a:xfrm>
            <a:off x="1480456" y="4258350"/>
            <a:ext cx="55589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sz="2000" dirty="0" smtClean="0">
                <a:latin typeface="Times New Roman"/>
                <a:cs typeface="Times New Roman"/>
              </a:rPr>
              <a:t>⁕ </a:t>
            </a:r>
            <a:r>
              <a:rPr lang="en-PH" sz="2000" dirty="0" err="1">
                <a:latin typeface="Times New Roman"/>
                <a:cs typeface="Times New Roman"/>
              </a:rPr>
              <a:t>T</a:t>
            </a:r>
            <a:r>
              <a:rPr lang="en-PH" sz="2000" dirty="0" err="1" smtClean="0">
                <a:latin typeface="Times New Roman"/>
                <a:cs typeface="Times New Roman"/>
              </a:rPr>
              <a:t>o’qimalarning</a:t>
            </a:r>
            <a:r>
              <a:rPr lang="en-PH" sz="2000" dirty="0" smtClean="0">
                <a:latin typeface="Times New Roman"/>
                <a:cs typeface="Times New Roman"/>
              </a:rPr>
              <a:t> </a:t>
            </a:r>
            <a:r>
              <a:rPr lang="en-PH" sz="2000" dirty="0" err="1" smtClean="0">
                <a:latin typeface="Times New Roman"/>
                <a:cs typeface="Times New Roman"/>
              </a:rPr>
              <a:t>qizib</a:t>
            </a:r>
            <a:r>
              <a:rPr lang="en-PH" sz="2000" dirty="0" smtClean="0">
                <a:latin typeface="Times New Roman"/>
                <a:cs typeface="Times New Roman"/>
              </a:rPr>
              <a:t> </a:t>
            </a:r>
            <a:r>
              <a:rPr lang="en-PH" sz="2000" dirty="0" err="1" smtClean="0">
                <a:latin typeface="Times New Roman"/>
                <a:cs typeface="Times New Roman"/>
              </a:rPr>
              <a:t>ketishi</a:t>
            </a:r>
            <a:r>
              <a:rPr lang="en-PH" sz="2000" dirty="0" smtClean="0">
                <a:latin typeface="Times New Roman"/>
                <a:cs typeface="Times New Roman"/>
              </a:rPr>
              <a:t>;</a:t>
            </a:r>
          </a:p>
          <a:p>
            <a:pPr algn="just"/>
            <a:r>
              <a:rPr lang="en-PH" sz="2000" dirty="0" smtClean="0">
                <a:latin typeface="Times New Roman"/>
                <a:cs typeface="Times New Roman"/>
              </a:rPr>
              <a:t>⁕ </a:t>
            </a:r>
            <a:r>
              <a:rPr lang="en-PH" sz="2000" dirty="0" err="1" smtClean="0">
                <a:latin typeface="Times New Roman"/>
                <a:cs typeface="Times New Roman"/>
              </a:rPr>
              <a:t>Tana</a:t>
            </a:r>
            <a:r>
              <a:rPr lang="en-PH" sz="2000" dirty="0" smtClean="0">
                <a:latin typeface="Times New Roman"/>
                <a:cs typeface="Times New Roman"/>
              </a:rPr>
              <a:t> </a:t>
            </a:r>
            <a:r>
              <a:rPr lang="en-PH" sz="2000" dirty="0" err="1" smtClean="0">
                <a:latin typeface="Times New Roman"/>
                <a:cs typeface="Times New Roman"/>
              </a:rPr>
              <a:t>haroratining</a:t>
            </a:r>
            <a:r>
              <a:rPr lang="en-PH" sz="2000" dirty="0" smtClean="0">
                <a:latin typeface="Times New Roman"/>
                <a:cs typeface="Times New Roman"/>
              </a:rPr>
              <a:t> </a:t>
            </a:r>
            <a:r>
              <a:rPr lang="en-PH" sz="2000" dirty="0" err="1" smtClean="0">
                <a:latin typeface="Times New Roman"/>
                <a:cs typeface="Times New Roman"/>
              </a:rPr>
              <a:t>ortib</a:t>
            </a:r>
            <a:r>
              <a:rPr lang="en-PH" sz="2000" dirty="0" smtClean="0">
                <a:latin typeface="Times New Roman"/>
                <a:cs typeface="Times New Roman"/>
              </a:rPr>
              <a:t> </a:t>
            </a:r>
            <a:r>
              <a:rPr lang="en-PH" sz="2000" dirty="0" err="1" smtClean="0">
                <a:latin typeface="Times New Roman"/>
                <a:cs typeface="Times New Roman"/>
              </a:rPr>
              <a:t>ketishi</a:t>
            </a:r>
            <a:r>
              <a:rPr lang="en-PH" sz="2000" dirty="0" smtClean="0">
                <a:latin typeface="Times New Roman"/>
                <a:cs typeface="Times New Roman"/>
              </a:rPr>
              <a:t>;</a:t>
            </a:r>
          </a:p>
          <a:p>
            <a:pPr algn="just"/>
            <a:r>
              <a:rPr lang="en-PH" sz="2000" dirty="0" smtClean="0">
                <a:latin typeface="Times New Roman"/>
                <a:cs typeface="Times New Roman"/>
              </a:rPr>
              <a:t>⁕  </a:t>
            </a:r>
            <a:r>
              <a:rPr lang="en-PH" sz="2000" dirty="0" err="1" smtClean="0">
                <a:latin typeface="Times New Roman"/>
                <a:cs typeface="Times New Roman"/>
              </a:rPr>
              <a:t>Bemorda</a:t>
            </a:r>
            <a:r>
              <a:rPr lang="en-PH" sz="2000" dirty="0" smtClean="0">
                <a:latin typeface="Times New Roman"/>
                <a:cs typeface="Times New Roman"/>
              </a:rPr>
              <a:t> </a:t>
            </a:r>
            <a:r>
              <a:rPr lang="en-PH" sz="2000" dirty="0" err="1" smtClean="0">
                <a:latin typeface="Times New Roman"/>
                <a:cs typeface="Times New Roman"/>
              </a:rPr>
              <a:t>periferik</a:t>
            </a:r>
            <a:r>
              <a:rPr lang="en-PH" sz="2000" dirty="0" smtClean="0">
                <a:latin typeface="Times New Roman"/>
                <a:cs typeface="Times New Roman"/>
              </a:rPr>
              <a:t> </a:t>
            </a:r>
            <a:r>
              <a:rPr lang="en-PH" sz="2000" dirty="0" err="1" smtClean="0">
                <a:latin typeface="Times New Roman"/>
                <a:cs typeface="Times New Roman"/>
              </a:rPr>
              <a:t>nerv</a:t>
            </a:r>
            <a:r>
              <a:rPr lang="en-PH" sz="2000" dirty="0" smtClean="0">
                <a:latin typeface="Times New Roman"/>
                <a:cs typeface="Times New Roman"/>
              </a:rPr>
              <a:t> </a:t>
            </a:r>
            <a:r>
              <a:rPr lang="en-PH" sz="2000" dirty="0" err="1" smtClean="0">
                <a:latin typeface="Times New Roman"/>
                <a:cs typeface="Times New Roman"/>
              </a:rPr>
              <a:t>sistemasining</a:t>
            </a:r>
            <a:r>
              <a:rPr lang="en-PH" sz="2000" dirty="0" smtClean="0">
                <a:latin typeface="Times New Roman"/>
                <a:cs typeface="Times New Roman"/>
              </a:rPr>
              <a:t> </a:t>
            </a:r>
            <a:r>
              <a:rPr lang="en-PH" sz="2000" dirty="0" err="1" smtClean="0">
                <a:latin typeface="Times New Roman"/>
                <a:cs typeface="Times New Roman"/>
              </a:rPr>
              <a:t>qo’zg’aluvchanligi</a:t>
            </a:r>
            <a:r>
              <a:rPr lang="en-PH" sz="2000" dirty="0" smtClean="0">
                <a:latin typeface="Times New Roman"/>
                <a:cs typeface="Times New Roman"/>
              </a:rPr>
              <a:t> </a:t>
            </a:r>
            <a:r>
              <a:rPr lang="en-PH" sz="2000" dirty="0" err="1" smtClean="0">
                <a:latin typeface="Times New Roman"/>
                <a:cs typeface="Times New Roman"/>
              </a:rPr>
              <a:t>ortib</a:t>
            </a:r>
            <a:r>
              <a:rPr lang="en-PH" sz="2000" dirty="0" smtClean="0">
                <a:latin typeface="Times New Roman"/>
                <a:cs typeface="Times New Roman"/>
              </a:rPr>
              <a:t> </a:t>
            </a:r>
            <a:r>
              <a:rPr lang="en-PH" sz="2000" dirty="0" err="1" smtClean="0">
                <a:latin typeface="Times New Roman"/>
                <a:cs typeface="Times New Roman"/>
              </a:rPr>
              <a:t>ketishi</a:t>
            </a:r>
            <a:r>
              <a:rPr lang="en-PH" sz="2000" dirty="0" smtClean="0">
                <a:latin typeface="Times New Roman"/>
                <a:cs typeface="Times New Roman"/>
              </a:rPr>
              <a:t>;</a:t>
            </a:r>
          </a:p>
          <a:p>
            <a:pPr algn="just"/>
            <a:r>
              <a:rPr lang="en-PH" sz="2000" dirty="0" smtClean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60" y="2283843"/>
            <a:ext cx="337797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758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Rectangle: Rounded Corners 1">
            <a:extLst>
              <a:ext uri="{FF2B5EF4-FFF2-40B4-BE49-F238E27FC236}">
                <a16:creationId xmlns:a16="http://schemas.microsoft.com/office/drawing/2014/main" id="{4553A817-1546-4ADB-BB3D-4D1F2E44C3FC}"/>
              </a:ext>
            </a:extLst>
          </p:cNvPr>
          <p:cNvSpPr/>
          <p:nvPr/>
        </p:nvSpPr>
        <p:spPr>
          <a:xfrm>
            <a:off x="8353586" y="573437"/>
            <a:ext cx="3487119" cy="5873858"/>
          </a:xfrm>
          <a:prstGeom prst="roundRect">
            <a:avLst>
              <a:gd name="adj" fmla="val 9556"/>
            </a:avLst>
          </a:prstGeom>
          <a:solidFill>
            <a:srgbClr val="D4A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!!Rectangle: Rounded Corners 2">
            <a:extLst>
              <a:ext uri="{FF2B5EF4-FFF2-40B4-BE49-F238E27FC236}">
                <a16:creationId xmlns:a16="http://schemas.microsoft.com/office/drawing/2014/main" id="{64910738-E3F5-4739-9BD6-E4A5BEAEAE01}"/>
              </a:ext>
            </a:extLst>
          </p:cNvPr>
          <p:cNvSpPr/>
          <p:nvPr/>
        </p:nvSpPr>
        <p:spPr>
          <a:xfrm>
            <a:off x="6287147" y="162731"/>
            <a:ext cx="3130658" cy="35878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4" name="!!Rectangle: Rounded Corners 3">
            <a:extLst>
              <a:ext uri="{FF2B5EF4-FFF2-40B4-BE49-F238E27FC236}">
                <a16:creationId xmlns:a16="http://schemas.microsoft.com/office/drawing/2014/main" id="{B7098581-2700-44E2-BD32-6DEDB24196ED}"/>
              </a:ext>
            </a:extLst>
          </p:cNvPr>
          <p:cNvSpPr/>
          <p:nvPr/>
        </p:nvSpPr>
        <p:spPr>
          <a:xfrm>
            <a:off x="6966487" y="3955941"/>
            <a:ext cx="4440266" cy="2286001"/>
          </a:xfrm>
          <a:prstGeom prst="roundRect">
            <a:avLst/>
          </a:prstGeom>
          <a:solidFill>
            <a:srgbClr val="BDD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91FB90-E4A5-4F88-8E5B-F8A3B242DF05}"/>
              </a:ext>
            </a:extLst>
          </p:cNvPr>
          <p:cNvSpPr txBox="1"/>
          <p:nvPr/>
        </p:nvSpPr>
        <p:spPr>
          <a:xfrm>
            <a:off x="464948" y="224312"/>
            <a:ext cx="563105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dirty="0" smtClean="0">
                <a:latin typeface="Poppins ExtraBold" panose="00000900000000000000" pitchFamily="2" charset="0"/>
                <a:cs typeface="Poppins ExtraBold" panose="00000900000000000000" pitchFamily="2" charset="0"/>
              </a:rPr>
              <a:t>MRT: </a:t>
            </a:r>
            <a:r>
              <a:rPr lang="en-PH" sz="4400" dirty="0" err="1" smtClean="0">
                <a:latin typeface="Poppins ExtraBold" panose="00000900000000000000" pitchFamily="2" charset="0"/>
                <a:cs typeface="Poppins ExtraBold" panose="00000900000000000000" pitchFamily="2" charset="0"/>
              </a:rPr>
              <a:t>ko’rsatmalar</a:t>
            </a:r>
            <a:endParaRPr lang="en-PH" sz="4400" dirty="0" smtClean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  <a:p>
            <a:endParaRPr lang="en-PH" sz="8000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BBEFB-4FC6-49D6-A8C7-6F9345098440}"/>
              </a:ext>
            </a:extLst>
          </p:cNvPr>
          <p:cNvSpPr txBox="1"/>
          <p:nvPr/>
        </p:nvSpPr>
        <p:spPr>
          <a:xfrm>
            <a:off x="325464" y="2379375"/>
            <a:ext cx="5631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sz="2400" dirty="0"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endParaRPr lang="en-PH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CCA3C-03E7-4A14-9F45-4A81AF13E961}"/>
              </a:ext>
            </a:extLst>
          </p:cNvPr>
          <p:cNvSpPr txBox="1"/>
          <p:nvPr/>
        </p:nvSpPr>
        <p:spPr>
          <a:xfrm>
            <a:off x="-10842447" y="573437"/>
            <a:ext cx="479810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6600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TABLE OF</a:t>
            </a:r>
          </a:p>
          <a:p>
            <a:r>
              <a:rPr lang="en-PH" sz="6600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CONTENTS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C5B42B-576B-432B-8BC2-A52494EC7F60}"/>
              </a:ext>
            </a:extLst>
          </p:cNvPr>
          <p:cNvGrpSpPr/>
          <p:nvPr/>
        </p:nvGrpSpPr>
        <p:grpSpPr>
          <a:xfrm>
            <a:off x="118980" y="5033989"/>
            <a:ext cx="5842018" cy="1477328"/>
            <a:chOff x="5544230" y="814278"/>
            <a:chExt cx="5842018" cy="1477328"/>
          </a:xfrm>
        </p:grpSpPr>
        <p:pic>
          <p:nvPicPr>
            <p:cNvPr id="9" name="Graphic 8" descr="Checkmark with solid fill">
              <a:extLst>
                <a:ext uri="{FF2B5EF4-FFF2-40B4-BE49-F238E27FC236}">
                  <a16:creationId xmlns:a16="http://schemas.microsoft.com/office/drawing/2014/main" id="{68AD7AFB-8A4D-4E8F-98A5-4FC3F838B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544230" y="1029003"/>
              <a:ext cx="1047878" cy="10478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777713-09D6-498E-BCEC-F14F25EC952D}"/>
                </a:ext>
              </a:extLst>
            </p:cNvPr>
            <p:cNvSpPr txBox="1"/>
            <p:nvPr/>
          </p:nvSpPr>
          <p:spPr>
            <a:xfrm>
              <a:off x="6721258" y="814278"/>
              <a:ext cx="466499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Orbita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ko’rish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nervining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o’sma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kasalliklari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  <a:endParaRPr lang="en-PH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342900" indent="-34290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Orbita</a:t>
              </a:r>
              <a:r>
                <a:rPr lang="en-PH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va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ko’zni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harakatlantiruvchi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muskullarning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travmalari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yallig’lanishi</a:t>
              </a:r>
              <a:endParaRPr lang="en-PH" dirty="0" smtClean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342900" indent="-34290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Ko’z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yosh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bezlari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patologiyasi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7BF5FD-8D20-4759-AD98-76F9FB101E32}"/>
              </a:ext>
            </a:extLst>
          </p:cNvPr>
          <p:cNvGrpSpPr/>
          <p:nvPr/>
        </p:nvGrpSpPr>
        <p:grpSpPr>
          <a:xfrm>
            <a:off x="118980" y="978991"/>
            <a:ext cx="6322986" cy="1477328"/>
            <a:chOff x="-8186069" y="-401385"/>
            <a:chExt cx="6322986" cy="1477328"/>
          </a:xfrm>
        </p:grpSpPr>
        <p:pic>
          <p:nvPicPr>
            <p:cNvPr id="15" name="Graphic 14" descr="Checkmark with solid fill">
              <a:extLst>
                <a:ext uri="{FF2B5EF4-FFF2-40B4-BE49-F238E27FC236}">
                  <a16:creationId xmlns:a16="http://schemas.microsoft.com/office/drawing/2014/main" id="{19055F3A-D436-4BE0-A968-0F8B6FAE1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-8186069" y="-155790"/>
              <a:ext cx="1047878" cy="104787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E8101E-49F7-4359-A088-33701AECDB0B}"/>
                </a:ext>
              </a:extLst>
            </p:cNvPr>
            <p:cNvSpPr txBox="1"/>
            <p:nvPr/>
          </p:nvSpPr>
          <p:spPr>
            <a:xfrm>
              <a:off x="-7009041" y="-401385"/>
              <a:ext cx="514595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BM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anomaliyalari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342900" indent="-342900">
                <a:buFontTx/>
                <a:buChar char="-"/>
              </a:pP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Posttravmatik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shikastlanishlar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342900" indent="-342900">
                <a:buFontTx/>
                <a:buChar char="-"/>
              </a:pP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BM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qon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aylanish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buzilishlari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(insult,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gematoma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anevrizma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malformatsiyalar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)</a:t>
              </a:r>
            </a:p>
            <a:p>
              <a:pPr marL="342900" indent="-342900">
                <a:buFontTx/>
                <a:buChar char="-"/>
              </a:pP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BM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va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miya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pardalari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o’smasi</a:t>
              </a:r>
              <a:endParaRPr lang="en-PH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6CAB7A-66AB-4967-A8CA-1EC544920113}"/>
              </a:ext>
            </a:extLst>
          </p:cNvPr>
          <p:cNvGrpSpPr/>
          <p:nvPr/>
        </p:nvGrpSpPr>
        <p:grpSpPr>
          <a:xfrm>
            <a:off x="118980" y="2979459"/>
            <a:ext cx="5893940" cy="1477328"/>
            <a:chOff x="-6506453" y="-858990"/>
            <a:chExt cx="5893940" cy="1477328"/>
          </a:xfrm>
        </p:grpSpPr>
        <p:pic>
          <p:nvPicPr>
            <p:cNvPr id="18" name="Graphic 17" descr="Checkmark with solid fill">
              <a:extLst>
                <a:ext uri="{FF2B5EF4-FFF2-40B4-BE49-F238E27FC236}">
                  <a16:creationId xmlns:a16="http://schemas.microsoft.com/office/drawing/2014/main" id="{5F0019E1-3414-418F-AF6A-D333812C0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-6506453" y="-551932"/>
              <a:ext cx="1047878" cy="104787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6DF617-8E0D-4E06-AB93-72DD81073A38}"/>
                </a:ext>
              </a:extLst>
            </p:cNvPr>
            <p:cNvSpPr txBox="1"/>
            <p:nvPr/>
          </p:nvSpPr>
          <p:spPr>
            <a:xfrm>
              <a:off x="-5277503" y="-858990"/>
              <a:ext cx="466499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BM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va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bo’yin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arteriyalari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anomaliyalari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anevrizmalar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malformatsiyalar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stenoz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342900" indent="-342900">
                <a:buFontTx/>
                <a:buChar char="-"/>
              </a:pP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gipertoniya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kasalligi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342900" indent="-34290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Migren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342900" indent="-342900">
                <a:buFontTx/>
                <a:buChar char="-"/>
              </a:pP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BM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venoz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basseyni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holatini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baholash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  <a:endParaRPr lang="en-PH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21" name="!!Rectangle: Rounded Corners 2">
            <a:extLst>
              <a:ext uri="{FF2B5EF4-FFF2-40B4-BE49-F238E27FC236}">
                <a16:creationId xmlns:a16="http://schemas.microsoft.com/office/drawing/2014/main" id="{CB582AC9-E087-4B0C-8418-DD2EC17350AC}"/>
              </a:ext>
            </a:extLst>
          </p:cNvPr>
          <p:cNvSpPr/>
          <p:nvPr/>
        </p:nvSpPr>
        <p:spPr>
          <a:xfrm>
            <a:off x="325464" y="-6471735"/>
            <a:ext cx="5393411" cy="5765370"/>
          </a:xfrm>
          <a:prstGeom prst="roundRect">
            <a:avLst>
              <a:gd name="adj" fmla="val 7472"/>
            </a:avLst>
          </a:prstGeom>
          <a:solidFill>
            <a:srgbClr val="D4A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02356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D1A83F-4781-4285-B4EB-EA8C63AE320A}"/>
              </a:ext>
            </a:extLst>
          </p:cNvPr>
          <p:cNvSpPr/>
          <p:nvPr/>
        </p:nvSpPr>
        <p:spPr>
          <a:xfrm>
            <a:off x="0" y="0"/>
            <a:ext cx="539341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A29EF8-1DE4-4617-9CEF-408F30FC14A3}"/>
              </a:ext>
            </a:extLst>
          </p:cNvPr>
          <p:cNvSpPr txBox="1"/>
          <p:nvPr/>
        </p:nvSpPr>
        <p:spPr>
          <a:xfrm>
            <a:off x="546757" y="375900"/>
            <a:ext cx="21499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6600" dirty="0" smtClean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REJA:</a:t>
            </a:r>
            <a:endParaRPr lang="en-PH" sz="6600" dirty="0">
              <a:solidFill>
                <a:srgbClr val="FFFFFF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B8A3EC-02C1-4D39-9AB4-A42231096A75}"/>
              </a:ext>
            </a:extLst>
          </p:cNvPr>
          <p:cNvGrpSpPr/>
          <p:nvPr/>
        </p:nvGrpSpPr>
        <p:grpSpPr>
          <a:xfrm>
            <a:off x="5859202" y="1617372"/>
            <a:ext cx="5981503" cy="1703136"/>
            <a:chOff x="5750714" y="796422"/>
            <a:chExt cx="5981503" cy="1703136"/>
          </a:xfrm>
        </p:grpSpPr>
        <p:pic>
          <p:nvPicPr>
            <p:cNvPr id="5" name="Graphic 4" descr="Checkmark with solid fill">
              <a:extLst>
                <a:ext uri="{FF2B5EF4-FFF2-40B4-BE49-F238E27FC236}">
                  <a16:creationId xmlns:a16="http://schemas.microsoft.com/office/drawing/2014/main" id="{E6434548-E4DF-482F-A9C6-7549EE5E9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750714" y="796422"/>
              <a:ext cx="1047878" cy="104787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5F8BC1-CBB5-4F74-B77C-95EFC697EE43}"/>
                </a:ext>
              </a:extLst>
            </p:cNvPr>
            <p:cNvSpPr txBox="1"/>
            <p:nvPr/>
          </p:nvSpPr>
          <p:spPr>
            <a:xfrm>
              <a:off x="7067227" y="929898"/>
              <a:ext cx="466499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PH" sz="2400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UTT (</a:t>
              </a:r>
              <a:r>
                <a:rPr lang="en-PH" sz="2400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sonografiya</a:t>
              </a:r>
              <a:r>
                <a:rPr lang="en-PH" sz="2400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): </a:t>
              </a:r>
              <a:r>
                <a:rPr lang="en-PH" sz="2400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imkoniyatlari</a:t>
              </a:r>
              <a:r>
                <a:rPr lang="en-PH" sz="2400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sz="2400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va</a:t>
              </a:r>
              <a:r>
                <a:rPr lang="en-PH" sz="2400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sz="2400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kamchiliklari</a:t>
              </a:r>
              <a:r>
                <a:rPr lang="en-PH" sz="2400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PH" sz="2400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fizik</a:t>
              </a:r>
              <a:r>
                <a:rPr lang="en-PH" sz="2400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sz="2400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mexanizmi</a:t>
              </a:r>
              <a:r>
                <a:rPr lang="en-PH" sz="2400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PH" sz="2400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o’tkazish</a:t>
              </a:r>
              <a:r>
                <a:rPr lang="en-PH" sz="2400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sz="2400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uchun</a:t>
              </a:r>
              <a:r>
                <a:rPr lang="en-PH" sz="2400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sz="2400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ko’rsatma</a:t>
              </a:r>
              <a:r>
                <a:rPr lang="en-PH" sz="2400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sz="2400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va</a:t>
              </a:r>
              <a:r>
                <a:rPr lang="en-PH" sz="2400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sz="2400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qarshi</a:t>
              </a:r>
              <a:r>
                <a:rPr lang="en-PH" sz="2400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sz="2400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ko’rsatmalar</a:t>
              </a:r>
              <a:r>
                <a:rPr lang="en-PH" sz="2400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  <a:endParaRPr lang="en-PH" sz="24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8F0BC7-B551-4D75-8151-68C836E39E4C}"/>
              </a:ext>
            </a:extLst>
          </p:cNvPr>
          <p:cNvGrpSpPr/>
          <p:nvPr/>
        </p:nvGrpSpPr>
        <p:grpSpPr>
          <a:xfrm>
            <a:off x="5859202" y="3792917"/>
            <a:ext cx="5981503" cy="1703136"/>
            <a:chOff x="5750714" y="796422"/>
            <a:chExt cx="5981503" cy="1703136"/>
          </a:xfrm>
        </p:grpSpPr>
        <p:pic>
          <p:nvPicPr>
            <p:cNvPr id="12" name="Graphic 11" descr="Checkmark with solid fill">
              <a:extLst>
                <a:ext uri="{FF2B5EF4-FFF2-40B4-BE49-F238E27FC236}">
                  <a16:creationId xmlns:a16="http://schemas.microsoft.com/office/drawing/2014/main" id="{16AC7893-084A-4C59-97F7-5AB6A9EF2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750714" y="796422"/>
              <a:ext cx="1047878" cy="104787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657735-F4DF-4BBE-9040-8632FD0D749B}"/>
                </a:ext>
              </a:extLst>
            </p:cNvPr>
            <p:cNvSpPr txBox="1"/>
            <p:nvPr/>
          </p:nvSpPr>
          <p:spPr>
            <a:xfrm>
              <a:off x="7067227" y="929898"/>
              <a:ext cx="466499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PH" sz="2400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MRT: </a:t>
              </a:r>
              <a:r>
                <a:rPr lang="en-PH" sz="2400" dirty="0" err="1">
                  <a:latin typeface="Poppins" panose="00000500000000000000" pitchFamily="2" charset="0"/>
                  <a:cs typeface="Poppins" panose="00000500000000000000" pitchFamily="2" charset="0"/>
                </a:rPr>
                <a:t>imkoniyatlari</a:t>
              </a:r>
              <a:r>
                <a:rPr lang="en-PH" sz="2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sz="2400" dirty="0" err="1">
                  <a:latin typeface="Poppins" panose="00000500000000000000" pitchFamily="2" charset="0"/>
                  <a:cs typeface="Poppins" panose="00000500000000000000" pitchFamily="2" charset="0"/>
                </a:rPr>
                <a:t>va</a:t>
              </a:r>
              <a:r>
                <a:rPr lang="en-PH" sz="2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sz="2400" dirty="0" err="1">
                  <a:latin typeface="Poppins" panose="00000500000000000000" pitchFamily="2" charset="0"/>
                  <a:cs typeface="Poppins" panose="00000500000000000000" pitchFamily="2" charset="0"/>
                </a:rPr>
                <a:t>kamchiliklari</a:t>
              </a:r>
              <a:r>
                <a:rPr lang="en-PH" sz="2400" dirty="0"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PH" sz="2400" dirty="0" err="1">
                  <a:latin typeface="Poppins" panose="00000500000000000000" pitchFamily="2" charset="0"/>
                  <a:cs typeface="Poppins" panose="00000500000000000000" pitchFamily="2" charset="0"/>
                </a:rPr>
                <a:t>fizik</a:t>
              </a:r>
              <a:r>
                <a:rPr lang="en-PH" sz="2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sz="2400" dirty="0" err="1">
                  <a:latin typeface="Poppins" panose="00000500000000000000" pitchFamily="2" charset="0"/>
                  <a:cs typeface="Poppins" panose="00000500000000000000" pitchFamily="2" charset="0"/>
                </a:rPr>
                <a:t>mexanizmi</a:t>
              </a:r>
              <a:r>
                <a:rPr lang="en-PH" sz="2400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PH" sz="2400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o’tkazish</a:t>
              </a:r>
              <a:r>
                <a:rPr lang="en-PH" sz="2400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sz="2400" dirty="0" err="1">
                  <a:latin typeface="Poppins" panose="00000500000000000000" pitchFamily="2" charset="0"/>
                  <a:cs typeface="Poppins" panose="00000500000000000000" pitchFamily="2" charset="0"/>
                </a:rPr>
                <a:t>uchun</a:t>
              </a:r>
              <a:r>
                <a:rPr lang="en-PH" sz="2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sz="2400" dirty="0" err="1">
                  <a:latin typeface="Poppins" panose="00000500000000000000" pitchFamily="2" charset="0"/>
                  <a:cs typeface="Poppins" panose="00000500000000000000" pitchFamily="2" charset="0"/>
                </a:rPr>
                <a:t>ko’rsatma</a:t>
              </a:r>
              <a:r>
                <a:rPr lang="en-PH" sz="2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sz="2400" dirty="0" err="1">
                  <a:latin typeface="Poppins" panose="00000500000000000000" pitchFamily="2" charset="0"/>
                  <a:cs typeface="Poppins" panose="00000500000000000000" pitchFamily="2" charset="0"/>
                </a:rPr>
                <a:t>va</a:t>
              </a:r>
              <a:r>
                <a:rPr lang="en-PH" sz="2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sz="2400" dirty="0" err="1">
                  <a:latin typeface="Poppins" panose="00000500000000000000" pitchFamily="2" charset="0"/>
                  <a:cs typeface="Poppins" panose="00000500000000000000" pitchFamily="2" charset="0"/>
                </a:rPr>
                <a:t>qarshi</a:t>
              </a:r>
              <a:r>
                <a:rPr lang="en-PH" sz="2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sz="2400" dirty="0" err="1">
                  <a:latin typeface="Poppins" panose="00000500000000000000" pitchFamily="2" charset="0"/>
                  <a:cs typeface="Poppins" panose="00000500000000000000" pitchFamily="2" charset="0"/>
                </a:rPr>
                <a:t>ko’rsatmalar</a:t>
              </a:r>
              <a:r>
                <a:rPr lang="en-PH" sz="2400" dirty="0"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</a:p>
          </p:txBody>
        </p:sp>
      </p:grpSp>
      <p:sp>
        <p:nvSpPr>
          <p:cNvPr id="17" name="!!Rectangle: Rounded Corners 16">
            <a:extLst>
              <a:ext uri="{FF2B5EF4-FFF2-40B4-BE49-F238E27FC236}">
                <a16:creationId xmlns:a16="http://schemas.microsoft.com/office/drawing/2014/main" id="{8C5B482D-CE16-43D2-A807-36C50D73C1C5}"/>
              </a:ext>
            </a:extLst>
          </p:cNvPr>
          <p:cNvSpPr/>
          <p:nvPr/>
        </p:nvSpPr>
        <p:spPr>
          <a:xfrm>
            <a:off x="358052" y="1760895"/>
            <a:ext cx="4677305" cy="4571173"/>
          </a:xfrm>
          <a:prstGeom prst="roundRect">
            <a:avLst>
              <a:gd name="adj" fmla="val 751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8" name="!!Rectangle: Rounded Corners 6">
            <a:extLst>
              <a:ext uri="{FF2B5EF4-FFF2-40B4-BE49-F238E27FC236}">
                <a16:creationId xmlns:a16="http://schemas.microsoft.com/office/drawing/2014/main" id="{C6153D91-F148-435A-A063-240103EE3538}"/>
              </a:ext>
            </a:extLst>
          </p:cNvPr>
          <p:cNvSpPr/>
          <p:nvPr/>
        </p:nvSpPr>
        <p:spPr>
          <a:xfrm>
            <a:off x="2281776" y="8356735"/>
            <a:ext cx="7628448" cy="2163936"/>
          </a:xfrm>
          <a:prstGeom prst="roundRect">
            <a:avLst>
              <a:gd name="adj" fmla="val 11317"/>
            </a:avLst>
          </a:prstGeom>
          <a:solidFill>
            <a:srgbClr val="FFC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9" name="!!Rectangle: Rounded Corners 1">
            <a:extLst>
              <a:ext uri="{FF2B5EF4-FFF2-40B4-BE49-F238E27FC236}">
                <a16:creationId xmlns:a16="http://schemas.microsoft.com/office/drawing/2014/main" id="{8ADAA5DE-04BB-429B-8C66-4E6AE8C17452}"/>
              </a:ext>
            </a:extLst>
          </p:cNvPr>
          <p:cNvSpPr/>
          <p:nvPr/>
        </p:nvSpPr>
        <p:spPr>
          <a:xfrm>
            <a:off x="8353586" y="8884653"/>
            <a:ext cx="3487119" cy="5873858"/>
          </a:xfrm>
          <a:prstGeom prst="roundRect">
            <a:avLst>
              <a:gd name="adj" fmla="val 9556"/>
            </a:avLst>
          </a:prstGeom>
          <a:solidFill>
            <a:srgbClr val="D4A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0" name="!!Rectangle: Rounded Corners 2">
            <a:extLst>
              <a:ext uri="{FF2B5EF4-FFF2-40B4-BE49-F238E27FC236}">
                <a16:creationId xmlns:a16="http://schemas.microsoft.com/office/drawing/2014/main" id="{5B929D08-83E4-4310-A406-1708AECF3089}"/>
              </a:ext>
            </a:extLst>
          </p:cNvPr>
          <p:cNvSpPr/>
          <p:nvPr/>
        </p:nvSpPr>
        <p:spPr>
          <a:xfrm>
            <a:off x="6988347" y="-5291809"/>
            <a:ext cx="3130658" cy="3587857"/>
          </a:xfrm>
          <a:prstGeom prst="roundRect">
            <a:avLst/>
          </a:prstGeom>
          <a:solidFill>
            <a:srgbClr val="FFC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1" name="!!Rectangle: Rounded Corners 3">
            <a:extLst>
              <a:ext uri="{FF2B5EF4-FFF2-40B4-BE49-F238E27FC236}">
                <a16:creationId xmlns:a16="http://schemas.microsoft.com/office/drawing/2014/main" id="{661B0F9F-6430-402B-9C52-3FFE636439B2}"/>
              </a:ext>
            </a:extLst>
          </p:cNvPr>
          <p:cNvSpPr/>
          <p:nvPr/>
        </p:nvSpPr>
        <p:spPr>
          <a:xfrm>
            <a:off x="14420179" y="4046067"/>
            <a:ext cx="4440266" cy="2286001"/>
          </a:xfrm>
          <a:prstGeom prst="roundRect">
            <a:avLst/>
          </a:prstGeom>
          <a:solidFill>
            <a:srgbClr val="BDD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EF730C-9C0D-44DA-9977-9ACF2428D198}"/>
              </a:ext>
            </a:extLst>
          </p:cNvPr>
          <p:cNvSpPr txBox="1"/>
          <p:nvPr/>
        </p:nvSpPr>
        <p:spPr>
          <a:xfrm>
            <a:off x="-11281574" y="1578430"/>
            <a:ext cx="5631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INSERT YOUR</a:t>
            </a:r>
          </a:p>
          <a:p>
            <a:r>
              <a:rPr lang="en-PH" sz="8000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TITLE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7B0BD7-B8FD-4995-BA0C-9636D603D4AA}"/>
              </a:ext>
            </a:extLst>
          </p:cNvPr>
          <p:cNvSpPr txBox="1"/>
          <p:nvPr/>
        </p:nvSpPr>
        <p:spPr>
          <a:xfrm>
            <a:off x="-7905328" y="3654412"/>
            <a:ext cx="56310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sz="2400" dirty="0">
                <a:latin typeface="Poppins" panose="00000500000000000000" pitchFamily="2" charset="0"/>
                <a:cs typeface="Poppins" panose="00000500000000000000" pitchFamily="2" charset="0"/>
              </a:rPr>
              <a:t>	Lorem ipsum dolor sit amet, consectetuer adipiscing elit. Maecenas porttitor congue massa. Fusce posuere, magna sed pulvinar ultricies, purus lectus malesuada libero, sit amet commodo magna eros quis </a:t>
            </a:r>
            <a:r>
              <a:rPr lang="en-PH" sz="2400" dirty="0" err="1">
                <a:latin typeface="Poppins" panose="00000500000000000000" pitchFamily="2" charset="0"/>
                <a:cs typeface="Poppins" panose="00000500000000000000" pitchFamily="2" charset="0"/>
              </a:rPr>
              <a:t>urna</a:t>
            </a:r>
            <a:r>
              <a:rPr lang="en-PH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2" y="2124228"/>
            <a:ext cx="4677305" cy="380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619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312807"/>
            <a:ext cx="8950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Bosh </a:t>
            </a:r>
            <a:r>
              <a:rPr lang="en-US" sz="4000" b="1" dirty="0" err="1" smtClean="0"/>
              <a:t>miya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MRTsi</a:t>
            </a:r>
            <a:r>
              <a:rPr lang="en-US" sz="4000" b="1" dirty="0" smtClean="0"/>
              <a:t>: Bosh </a:t>
            </a:r>
            <a:r>
              <a:rPr lang="en-US" sz="4000" b="1" dirty="0" err="1" smtClean="0"/>
              <a:t>miya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gematomasi</a:t>
            </a:r>
            <a:endParaRPr lang="ru-RU" sz="4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1020693"/>
            <a:ext cx="9551987" cy="545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4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Rectangle: Rounded Corners 1">
            <a:extLst>
              <a:ext uri="{FF2B5EF4-FFF2-40B4-BE49-F238E27FC236}">
                <a16:creationId xmlns:a16="http://schemas.microsoft.com/office/drawing/2014/main" id="{4553A817-1546-4ADB-BB3D-4D1F2E44C3FC}"/>
              </a:ext>
            </a:extLst>
          </p:cNvPr>
          <p:cNvSpPr/>
          <p:nvPr/>
        </p:nvSpPr>
        <p:spPr>
          <a:xfrm>
            <a:off x="8353586" y="573437"/>
            <a:ext cx="3487119" cy="5873858"/>
          </a:xfrm>
          <a:prstGeom prst="roundRect">
            <a:avLst>
              <a:gd name="adj" fmla="val 9556"/>
            </a:avLst>
          </a:prstGeom>
          <a:solidFill>
            <a:srgbClr val="D4A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!!Rectangle: Rounded Corners 2">
            <a:extLst>
              <a:ext uri="{FF2B5EF4-FFF2-40B4-BE49-F238E27FC236}">
                <a16:creationId xmlns:a16="http://schemas.microsoft.com/office/drawing/2014/main" id="{64910738-E3F5-4739-9BD6-E4A5BEAEAE01}"/>
              </a:ext>
            </a:extLst>
          </p:cNvPr>
          <p:cNvSpPr/>
          <p:nvPr/>
        </p:nvSpPr>
        <p:spPr>
          <a:xfrm>
            <a:off x="6287147" y="162731"/>
            <a:ext cx="3130658" cy="35878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4" name="!!Rectangle: Rounded Corners 3">
            <a:extLst>
              <a:ext uri="{FF2B5EF4-FFF2-40B4-BE49-F238E27FC236}">
                <a16:creationId xmlns:a16="http://schemas.microsoft.com/office/drawing/2014/main" id="{B7098581-2700-44E2-BD32-6DEDB24196ED}"/>
              </a:ext>
            </a:extLst>
          </p:cNvPr>
          <p:cNvSpPr/>
          <p:nvPr/>
        </p:nvSpPr>
        <p:spPr>
          <a:xfrm>
            <a:off x="6966487" y="3955941"/>
            <a:ext cx="4440266" cy="2286001"/>
          </a:xfrm>
          <a:prstGeom prst="roundRect">
            <a:avLst/>
          </a:prstGeom>
          <a:solidFill>
            <a:srgbClr val="BDD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91FB90-E4A5-4F88-8E5B-F8A3B242DF05}"/>
              </a:ext>
            </a:extLst>
          </p:cNvPr>
          <p:cNvSpPr txBox="1"/>
          <p:nvPr/>
        </p:nvSpPr>
        <p:spPr>
          <a:xfrm>
            <a:off x="464948" y="224312"/>
            <a:ext cx="563105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dirty="0" smtClean="0">
                <a:latin typeface="Poppins ExtraBold" panose="00000900000000000000" pitchFamily="2" charset="0"/>
                <a:cs typeface="Poppins ExtraBold" panose="00000900000000000000" pitchFamily="2" charset="0"/>
              </a:rPr>
              <a:t>MRT: </a:t>
            </a:r>
            <a:r>
              <a:rPr lang="en-PH" sz="4400" dirty="0" err="1" smtClean="0">
                <a:latin typeface="Poppins ExtraBold" panose="00000900000000000000" pitchFamily="2" charset="0"/>
                <a:cs typeface="Poppins ExtraBold" panose="00000900000000000000" pitchFamily="2" charset="0"/>
              </a:rPr>
              <a:t>ko’rsatmalar</a:t>
            </a:r>
            <a:endParaRPr lang="en-PH" sz="4400" dirty="0" smtClean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  <a:p>
            <a:endParaRPr lang="en-PH" sz="8000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BBEFB-4FC6-49D6-A8C7-6F9345098440}"/>
              </a:ext>
            </a:extLst>
          </p:cNvPr>
          <p:cNvSpPr txBox="1"/>
          <p:nvPr/>
        </p:nvSpPr>
        <p:spPr>
          <a:xfrm>
            <a:off x="325464" y="2379375"/>
            <a:ext cx="5631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sz="2400" dirty="0"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endParaRPr lang="en-PH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CCA3C-03E7-4A14-9F45-4A81AF13E961}"/>
              </a:ext>
            </a:extLst>
          </p:cNvPr>
          <p:cNvSpPr txBox="1"/>
          <p:nvPr/>
        </p:nvSpPr>
        <p:spPr>
          <a:xfrm>
            <a:off x="-10842447" y="573437"/>
            <a:ext cx="479810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6600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TABLE OF</a:t>
            </a:r>
          </a:p>
          <a:p>
            <a:r>
              <a:rPr lang="en-PH" sz="6600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CONTENTS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C5B42B-576B-432B-8BC2-A52494EC7F60}"/>
              </a:ext>
            </a:extLst>
          </p:cNvPr>
          <p:cNvGrpSpPr/>
          <p:nvPr/>
        </p:nvGrpSpPr>
        <p:grpSpPr>
          <a:xfrm>
            <a:off x="118980" y="5033989"/>
            <a:ext cx="5842018" cy="1754326"/>
            <a:chOff x="5544230" y="814278"/>
            <a:chExt cx="5842018" cy="1754326"/>
          </a:xfrm>
        </p:grpSpPr>
        <p:pic>
          <p:nvPicPr>
            <p:cNvPr id="9" name="Graphic 8" descr="Checkmark with solid fill">
              <a:extLst>
                <a:ext uri="{FF2B5EF4-FFF2-40B4-BE49-F238E27FC236}">
                  <a16:creationId xmlns:a16="http://schemas.microsoft.com/office/drawing/2014/main" id="{68AD7AFB-8A4D-4E8F-98A5-4FC3F838B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544230" y="1029003"/>
              <a:ext cx="1047878" cy="10478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777713-09D6-498E-BCEC-F14F25EC952D}"/>
                </a:ext>
              </a:extLst>
            </p:cNvPr>
            <p:cNvSpPr txBox="1"/>
            <p:nvPr/>
          </p:nvSpPr>
          <p:spPr>
            <a:xfrm>
              <a:off x="6721258" y="814278"/>
              <a:ext cx="466499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QT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anomaliyalari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342900" indent="-34290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Traxeobronxial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daraxt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anomaliyalari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342900" indent="-342900">
                <a:buFontTx/>
                <a:buChar char="-"/>
              </a:pP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Mediastinum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o’smalari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342900" indent="-34290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Gematologik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kasalliklar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342900" indent="-34290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Ko’krak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qafasida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travmalar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yallig’lanish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jarayonlari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o’smalari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7BF5FD-8D20-4759-AD98-76F9FB101E32}"/>
              </a:ext>
            </a:extLst>
          </p:cNvPr>
          <p:cNvGrpSpPr/>
          <p:nvPr/>
        </p:nvGrpSpPr>
        <p:grpSpPr>
          <a:xfrm>
            <a:off x="118980" y="978991"/>
            <a:ext cx="6322986" cy="1754326"/>
            <a:chOff x="-8186069" y="-401385"/>
            <a:chExt cx="6322986" cy="1754326"/>
          </a:xfrm>
        </p:grpSpPr>
        <p:pic>
          <p:nvPicPr>
            <p:cNvPr id="15" name="Graphic 14" descr="Checkmark with solid fill">
              <a:extLst>
                <a:ext uri="{FF2B5EF4-FFF2-40B4-BE49-F238E27FC236}">
                  <a16:creationId xmlns:a16="http://schemas.microsoft.com/office/drawing/2014/main" id="{19055F3A-D436-4BE0-A968-0F8B6FAE1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-8186069" y="-155790"/>
              <a:ext cx="1047878" cy="104787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E8101E-49F7-4359-A088-33701AECDB0B}"/>
                </a:ext>
              </a:extLst>
            </p:cNvPr>
            <p:cNvSpPr txBox="1"/>
            <p:nvPr/>
          </p:nvSpPr>
          <p:spPr>
            <a:xfrm>
              <a:off x="-7009041" y="-401385"/>
              <a:ext cx="514595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Umurtqa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pog’onasi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travmalari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342900" indent="-34290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Protruziya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, UP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churralari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342900" indent="-342900">
                <a:buFontTx/>
                <a:buChar char="-"/>
              </a:pP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UP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va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orqa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miyaning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yallig’lanishli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jarayonlari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342900" indent="-342900">
                <a:buFontTx/>
                <a:buChar char="-"/>
              </a:pPr>
              <a:r>
                <a:rPr lang="en-PH" dirty="0">
                  <a:latin typeface="Poppins" panose="00000500000000000000" pitchFamily="2" charset="0"/>
                  <a:cs typeface="Poppins" panose="00000500000000000000" pitchFamily="2" charset="0"/>
                </a:rPr>
                <a:t>UP </a:t>
              </a:r>
              <a:r>
                <a:rPr lang="en-PH" dirty="0" err="1">
                  <a:latin typeface="Poppins" panose="00000500000000000000" pitchFamily="2" charset="0"/>
                  <a:cs typeface="Poppins" panose="00000500000000000000" pitchFamily="2" charset="0"/>
                </a:rPr>
                <a:t>va</a:t>
              </a:r>
              <a:r>
                <a:rPr lang="en-PH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>
                  <a:latin typeface="Poppins" panose="00000500000000000000" pitchFamily="2" charset="0"/>
                  <a:cs typeface="Poppins" panose="00000500000000000000" pitchFamily="2" charset="0"/>
                </a:rPr>
                <a:t>orqa</a:t>
              </a:r>
              <a:r>
                <a:rPr lang="en-PH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>
                  <a:latin typeface="Poppins" panose="00000500000000000000" pitchFamily="2" charset="0"/>
                  <a:cs typeface="Poppins" panose="00000500000000000000" pitchFamily="2" charset="0"/>
                </a:rPr>
                <a:t>miyaning</a:t>
              </a:r>
              <a:r>
                <a:rPr lang="en-PH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o’smasi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342900" indent="-34290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Tug’ma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anomaliyalar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342900" indent="-34290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Degenerativ-distrofik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jarayonlar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  <a:endParaRPr lang="en-PH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6CAB7A-66AB-4967-A8CA-1EC544920113}"/>
              </a:ext>
            </a:extLst>
          </p:cNvPr>
          <p:cNvGrpSpPr/>
          <p:nvPr/>
        </p:nvGrpSpPr>
        <p:grpSpPr>
          <a:xfrm>
            <a:off x="118980" y="2979459"/>
            <a:ext cx="5893940" cy="1477328"/>
            <a:chOff x="-6506453" y="-858990"/>
            <a:chExt cx="5893940" cy="1477328"/>
          </a:xfrm>
        </p:grpSpPr>
        <p:pic>
          <p:nvPicPr>
            <p:cNvPr id="18" name="Graphic 17" descr="Checkmark with solid fill">
              <a:extLst>
                <a:ext uri="{FF2B5EF4-FFF2-40B4-BE49-F238E27FC236}">
                  <a16:creationId xmlns:a16="http://schemas.microsoft.com/office/drawing/2014/main" id="{5F0019E1-3414-418F-AF6A-D333812C0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-6506453" y="-551932"/>
              <a:ext cx="1047878" cy="104787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6DF617-8E0D-4E06-AB93-72DD81073A38}"/>
                </a:ext>
              </a:extLst>
            </p:cNvPr>
            <p:cNvSpPr txBox="1"/>
            <p:nvPr/>
          </p:nvSpPr>
          <p:spPr>
            <a:xfrm>
              <a:off x="-5277503" y="-858990"/>
              <a:ext cx="466499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Bo’g’imlar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suyaklar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va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yumshoq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to’qimalarning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travmalari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va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yallig’lanishi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  <a:endParaRPr lang="en-PH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285750" indent="-285750">
                <a:buFontTx/>
                <a:buChar char="-"/>
              </a:pPr>
              <a:r>
                <a:rPr lang="en-PH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Tunnel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sindromlari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285750" indent="-28575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Revmatoid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artrit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285750" indent="-28575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Postoperatsion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nazorat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</a:p>
          </p:txBody>
        </p:sp>
      </p:grpSp>
      <p:sp>
        <p:nvSpPr>
          <p:cNvPr id="21" name="!!Rectangle: Rounded Corners 2">
            <a:extLst>
              <a:ext uri="{FF2B5EF4-FFF2-40B4-BE49-F238E27FC236}">
                <a16:creationId xmlns:a16="http://schemas.microsoft.com/office/drawing/2014/main" id="{CB582AC9-E087-4B0C-8418-DD2EC17350AC}"/>
              </a:ext>
            </a:extLst>
          </p:cNvPr>
          <p:cNvSpPr/>
          <p:nvPr/>
        </p:nvSpPr>
        <p:spPr>
          <a:xfrm>
            <a:off x="325464" y="-6471735"/>
            <a:ext cx="5393411" cy="5765370"/>
          </a:xfrm>
          <a:prstGeom prst="roundRect">
            <a:avLst>
              <a:gd name="adj" fmla="val 7472"/>
            </a:avLst>
          </a:prstGeom>
          <a:solidFill>
            <a:srgbClr val="D4A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89925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339" y="5267861"/>
            <a:ext cx="10889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MRT: </a:t>
            </a:r>
            <a:r>
              <a:rPr lang="en-US" sz="4000" b="1" dirty="0" err="1" smtClean="0"/>
              <a:t>Jigar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sirrozi</a:t>
            </a:r>
            <a:r>
              <a:rPr lang="en-US" sz="4000" b="1" dirty="0" smtClean="0"/>
              <a:t>                   MRT:  </a:t>
            </a:r>
            <a:r>
              <a:rPr lang="en-US" sz="4000" b="1" dirty="0" err="1" smtClean="0"/>
              <a:t>tizza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bo’g’imi</a:t>
            </a:r>
            <a:r>
              <a:rPr lang="en-US" sz="4000" b="1" dirty="0" smtClean="0"/>
              <a:t> 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                                                    </a:t>
            </a:r>
            <a:r>
              <a:rPr lang="en-US" sz="4000" b="1" dirty="0" err="1" smtClean="0"/>
              <a:t>revmatoid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artriti</a:t>
            </a:r>
            <a:endParaRPr lang="ru-RU" sz="4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2543"/>
            <a:ext cx="5276849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44" y="582543"/>
            <a:ext cx="5632083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7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Rectangle: Rounded Corners 1">
            <a:extLst>
              <a:ext uri="{FF2B5EF4-FFF2-40B4-BE49-F238E27FC236}">
                <a16:creationId xmlns:a16="http://schemas.microsoft.com/office/drawing/2014/main" id="{4553A817-1546-4ADB-BB3D-4D1F2E44C3FC}"/>
              </a:ext>
            </a:extLst>
          </p:cNvPr>
          <p:cNvSpPr/>
          <p:nvPr/>
        </p:nvSpPr>
        <p:spPr>
          <a:xfrm>
            <a:off x="8353586" y="573437"/>
            <a:ext cx="3487119" cy="5873858"/>
          </a:xfrm>
          <a:prstGeom prst="roundRect">
            <a:avLst>
              <a:gd name="adj" fmla="val 9556"/>
            </a:avLst>
          </a:prstGeom>
          <a:solidFill>
            <a:srgbClr val="D4A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!!Rectangle: Rounded Corners 2">
            <a:extLst>
              <a:ext uri="{FF2B5EF4-FFF2-40B4-BE49-F238E27FC236}">
                <a16:creationId xmlns:a16="http://schemas.microsoft.com/office/drawing/2014/main" id="{64910738-E3F5-4739-9BD6-E4A5BEAEAE01}"/>
              </a:ext>
            </a:extLst>
          </p:cNvPr>
          <p:cNvSpPr/>
          <p:nvPr/>
        </p:nvSpPr>
        <p:spPr>
          <a:xfrm>
            <a:off x="6287147" y="162731"/>
            <a:ext cx="3130658" cy="35878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4" name="!!Rectangle: Rounded Corners 3">
            <a:extLst>
              <a:ext uri="{FF2B5EF4-FFF2-40B4-BE49-F238E27FC236}">
                <a16:creationId xmlns:a16="http://schemas.microsoft.com/office/drawing/2014/main" id="{B7098581-2700-44E2-BD32-6DEDB24196ED}"/>
              </a:ext>
            </a:extLst>
          </p:cNvPr>
          <p:cNvSpPr/>
          <p:nvPr/>
        </p:nvSpPr>
        <p:spPr>
          <a:xfrm>
            <a:off x="6966487" y="3955941"/>
            <a:ext cx="4440266" cy="2286001"/>
          </a:xfrm>
          <a:prstGeom prst="roundRect">
            <a:avLst/>
          </a:prstGeom>
          <a:solidFill>
            <a:srgbClr val="BDD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91FB90-E4A5-4F88-8E5B-F8A3B242DF05}"/>
              </a:ext>
            </a:extLst>
          </p:cNvPr>
          <p:cNvSpPr txBox="1"/>
          <p:nvPr/>
        </p:nvSpPr>
        <p:spPr>
          <a:xfrm>
            <a:off x="464948" y="39770"/>
            <a:ext cx="563105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dirty="0" smtClean="0">
                <a:latin typeface="Poppins ExtraBold" panose="00000900000000000000" pitchFamily="2" charset="0"/>
                <a:cs typeface="Poppins ExtraBold" panose="00000900000000000000" pitchFamily="2" charset="0"/>
              </a:rPr>
              <a:t>MRT: </a:t>
            </a:r>
            <a:r>
              <a:rPr lang="en-PH" sz="4400" dirty="0" err="1" smtClean="0">
                <a:latin typeface="Poppins ExtraBold" panose="00000900000000000000" pitchFamily="2" charset="0"/>
                <a:cs typeface="Poppins ExtraBold" panose="00000900000000000000" pitchFamily="2" charset="0"/>
              </a:rPr>
              <a:t>ko’rsatmalar</a:t>
            </a:r>
            <a:endParaRPr lang="en-PH" sz="4400" dirty="0" smtClean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  <a:p>
            <a:endParaRPr lang="en-PH" sz="8000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BBEFB-4FC6-49D6-A8C7-6F9345098440}"/>
              </a:ext>
            </a:extLst>
          </p:cNvPr>
          <p:cNvSpPr txBox="1"/>
          <p:nvPr/>
        </p:nvSpPr>
        <p:spPr>
          <a:xfrm>
            <a:off x="325464" y="2379375"/>
            <a:ext cx="5631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sz="2400" dirty="0"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endParaRPr lang="en-PH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CCA3C-03E7-4A14-9F45-4A81AF13E961}"/>
              </a:ext>
            </a:extLst>
          </p:cNvPr>
          <p:cNvSpPr txBox="1"/>
          <p:nvPr/>
        </p:nvSpPr>
        <p:spPr>
          <a:xfrm>
            <a:off x="-10842447" y="573437"/>
            <a:ext cx="479810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6600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TABLE OF</a:t>
            </a:r>
          </a:p>
          <a:p>
            <a:r>
              <a:rPr lang="en-PH" sz="6600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CONTENTS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C5B42B-576B-432B-8BC2-A52494EC7F60}"/>
              </a:ext>
            </a:extLst>
          </p:cNvPr>
          <p:cNvGrpSpPr/>
          <p:nvPr/>
        </p:nvGrpSpPr>
        <p:grpSpPr>
          <a:xfrm>
            <a:off x="119588" y="5490988"/>
            <a:ext cx="5842018" cy="1210984"/>
            <a:chOff x="5544230" y="803623"/>
            <a:chExt cx="5842018" cy="1210984"/>
          </a:xfrm>
        </p:grpSpPr>
        <p:pic>
          <p:nvPicPr>
            <p:cNvPr id="9" name="Graphic 8" descr="Checkmark with solid fill">
              <a:extLst>
                <a:ext uri="{FF2B5EF4-FFF2-40B4-BE49-F238E27FC236}">
                  <a16:creationId xmlns:a16="http://schemas.microsoft.com/office/drawing/2014/main" id="{68AD7AFB-8A4D-4E8F-98A5-4FC3F838B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544230" y="803623"/>
              <a:ext cx="1047878" cy="10478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777713-09D6-498E-BCEC-F14F25EC952D}"/>
                </a:ext>
              </a:extLst>
            </p:cNvPr>
            <p:cNvSpPr txBox="1"/>
            <p:nvPr/>
          </p:nvSpPr>
          <p:spPr>
            <a:xfrm>
              <a:off x="6721258" y="814278"/>
              <a:ext cx="46649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Jinsiy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a’zolar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o’sma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kasalliklari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342900" indent="-34290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Siydik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ayirish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tizimi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va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to’g’ri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ichak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o’smalari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342900" indent="-34290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Endometrioz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7BF5FD-8D20-4759-AD98-76F9FB101E32}"/>
              </a:ext>
            </a:extLst>
          </p:cNvPr>
          <p:cNvGrpSpPr/>
          <p:nvPr/>
        </p:nvGrpSpPr>
        <p:grpSpPr>
          <a:xfrm>
            <a:off x="119588" y="689674"/>
            <a:ext cx="6322986" cy="4801314"/>
            <a:chOff x="-8186069" y="-401385"/>
            <a:chExt cx="6322986" cy="4801314"/>
          </a:xfrm>
        </p:grpSpPr>
        <p:pic>
          <p:nvPicPr>
            <p:cNvPr id="15" name="Graphic 14" descr="Checkmark with solid fill">
              <a:extLst>
                <a:ext uri="{FF2B5EF4-FFF2-40B4-BE49-F238E27FC236}">
                  <a16:creationId xmlns:a16="http://schemas.microsoft.com/office/drawing/2014/main" id="{19055F3A-D436-4BE0-A968-0F8B6FAE1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-8186069" y="-155790"/>
              <a:ext cx="1047878" cy="104787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E8101E-49F7-4359-A088-33701AECDB0B}"/>
                </a:ext>
              </a:extLst>
            </p:cNvPr>
            <p:cNvSpPr txBox="1"/>
            <p:nvPr/>
          </p:nvSpPr>
          <p:spPr>
            <a:xfrm>
              <a:off x="-7009041" y="-401385"/>
              <a:ext cx="5145958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Jigar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parenximasi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intraorgan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o’t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yo’llari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holatini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baholash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342900" indent="-34290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Sariqlik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342900" indent="-34290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Surunkali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gepatit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va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jigar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sirrozi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342900" indent="-34290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O’t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-tosh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kasalligi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342900" indent="-34290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Surunkali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xoletsistit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surunkali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pankreatit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342900" indent="-34290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Jigar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o’t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yo’llari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va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pancreasda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o’sma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jarayonini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istisno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qilish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uchun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( + “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Gadovist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”, “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Omniscan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” )</a:t>
              </a:r>
            </a:p>
            <a:p>
              <a:pPr marL="342900" indent="-34290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Jigarning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metastatik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zararlanganini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rad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etish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uchun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( “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Primovist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” )</a:t>
              </a:r>
            </a:p>
            <a:p>
              <a:pPr marL="342900" indent="-34290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Taloq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strukturasi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shakli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o’lchami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(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travmalar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gematologik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kasalliklar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)</a:t>
              </a:r>
            </a:p>
            <a:p>
              <a:pPr marL="342900" indent="-34290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Buyrakusti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bezida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o’sma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jarayonini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istisno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qilish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342900" indent="-342900">
                <a:buFontTx/>
                <a:buChar char="-"/>
              </a:pP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Siydik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tosh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kasalligi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asoratlarini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aniqlash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;</a:t>
              </a:r>
            </a:p>
            <a:p>
              <a:pPr marL="342900" indent="-342900">
                <a:buFontTx/>
                <a:buChar char="-"/>
              </a:pP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Peritoneal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bo’shliqda</a:t>
              </a:r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PH" dirty="0" err="1" smtClean="0">
                  <a:latin typeface="Poppins" panose="00000500000000000000" pitchFamily="2" charset="0"/>
                  <a:cs typeface="Poppins" panose="00000500000000000000" pitchFamily="2" charset="0"/>
                </a:rPr>
                <a:t>limfoadenopatiyalar</a:t>
              </a:r>
              <a:r>
                <a:rPr lang="en-PH" dirty="0"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  <a:endParaRPr lang="en-PH" dirty="0" smtClean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21" name="!!Rectangle: Rounded Corners 2">
            <a:extLst>
              <a:ext uri="{FF2B5EF4-FFF2-40B4-BE49-F238E27FC236}">
                <a16:creationId xmlns:a16="http://schemas.microsoft.com/office/drawing/2014/main" id="{CB582AC9-E087-4B0C-8418-DD2EC17350AC}"/>
              </a:ext>
            </a:extLst>
          </p:cNvPr>
          <p:cNvSpPr/>
          <p:nvPr/>
        </p:nvSpPr>
        <p:spPr>
          <a:xfrm>
            <a:off x="325464" y="-6471735"/>
            <a:ext cx="5393411" cy="5765370"/>
          </a:xfrm>
          <a:prstGeom prst="roundRect">
            <a:avLst>
              <a:gd name="adj" fmla="val 7472"/>
            </a:avLst>
          </a:prstGeom>
          <a:solidFill>
            <a:srgbClr val="D4A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7464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95300"/>
            <a:ext cx="5868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MRT: </a:t>
            </a:r>
            <a:r>
              <a:rPr lang="en-US" sz="4000" b="1" dirty="0" err="1" smtClean="0"/>
              <a:t>Bachadon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bo’yni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raki</a:t>
            </a:r>
            <a:endParaRPr lang="ru-RU" sz="4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83" y="1466850"/>
            <a:ext cx="10477499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4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Rectangle: Rounded Corners 1">
            <a:extLst>
              <a:ext uri="{FF2B5EF4-FFF2-40B4-BE49-F238E27FC236}">
                <a16:creationId xmlns:a16="http://schemas.microsoft.com/office/drawing/2014/main" id="{4553A817-1546-4ADB-BB3D-4D1F2E44C3FC}"/>
              </a:ext>
            </a:extLst>
          </p:cNvPr>
          <p:cNvSpPr/>
          <p:nvPr/>
        </p:nvSpPr>
        <p:spPr>
          <a:xfrm>
            <a:off x="8353586" y="573437"/>
            <a:ext cx="3487119" cy="5873858"/>
          </a:xfrm>
          <a:prstGeom prst="roundRect">
            <a:avLst>
              <a:gd name="adj" fmla="val 9556"/>
            </a:avLst>
          </a:prstGeom>
          <a:solidFill>
            <a:srgbClr val="D4A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!!Rectangle: Rounded Corners 2">
            <a:extLst>
              <a:ext uri="{FF2B5EF4-FFF2-40B4-BE49-F238E27FC236}">
                <a16:creationId xmlns:a16="http://schemas.microsoft.com/office/drawing/2014/main" id="{64910738-E3F5-4739-9BD6-E4A5BEAEAE01}"/>
              </a:ext>
            </a:extLst>
          </p:cNvPr>
          <p:cNvSpPr/>
          <p:nvPr/>
        </p:nvSpPr>
        <p:spPr>
          <a:xfrm>
            <a:off x="6287147" y="162731"/>
            <a:ext cx="3130658" cy="35878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4" name="!!Rectangle: Rounded Corners 3">
            <a:extLst>
              <a:ext uri="{FF2B5EF4-FFF2-40B4-BE49-F238E27FC236}">
                <a16:creationId xmlns:a16="http://schemas.microsoft.com/office/drawing/2014/main" id="{B7098581-2700-44E2-BD32-6DEDB24196ED}"/>
              </a:ext>
            </a:extLst>
          </p:cNvPr>
          <p:cNvSpPr/>
          <p:nvPr/>
        </p:nvSpPr>
        <p:spPr>
          <a:xfrm>
            <a:off x="6966487" y="3955941"/>
            <a:ext cx="4440266" cy="2286001"/>
          </a:xfrm>
          <a:prstGeom prst="roundRect">
            <a:avLst/>
          </a:prstGeom>
          <a:solidFill>
            <a:srgbClr val="BDD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91FB90-E4A5-4F88-8E5B-F8A3B242DF05}"/>
              </a:ext>
            </a:extLst>
          </p:cNvPr>
          <p:cNvSpPr txBox="1"/>
          <p:nvPr/>
        </p:nvSpPr>
        <p:spPr>
          <a:xfrm>
            <a:off x="325464" y="162731"/>
            <a:ext cx="702170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i="1" u="sng" dirty="0" smtClean="0">
                <a:solidFill>
                  <a:srgbClr val="FF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MRT: </a:t>
            </a:r>
            <a:r>
              <a:rPr lang="en-PH" sz="4400" i="1" u="sng" dirty="0" err="1" smtClean="0">
                <a:solidFill>
                  <a:srgbClr val="FF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qarshi</a:t>
            </a:r>
            <a:r>
              <a:rPr lang="en-PH" sz="4400" i="1" u="sng" dirty="0" smtClean="0">
                <a:solidFill>
                  <a:srgbClr val="FF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 </a:t>
            </a:r>
            <a:r>
              <a:rPr lang="en-PH" sz="4400" i="1" u="sng" dirty="0" err="1" smtClean="0">
                <a:solidFill>
                  <a:srgbClr val="FF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ko’rsatmalar</a:t>
            </a:r>
            <a:endParaRPr lang="en-PH" sz="4400" i="1" u="sng" dirty="0" smtClean="0">
              <a:solidFill>
                <a:srgbClr val="FF000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  <a:p>
            <a:endParaRPr lang="en-PH" sz="8000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BBEFB-4FC6-49D6-A8C7-6F9345098440}"/>
              </a:ext>
            </a:extLst>
          </p:cNvPr>
          <p:cNvSpPr txBox="1"/>
          <p:nvPr/>
        </p:nvSpPr>
        <p:spPr>
          <a:xfrm>
            <a:off x="325464" y="2379375"/>
            <a:ext cx="5631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sz="2400" dirty="0"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endParaRPr lang="en-PH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CCA3C-03E7-4A14-9F45-4A81AF13E961}"/>
              </a:ext>
            </a:extLst>
          </p:cNvPr>
          <p:cNvSpPr txBox="1"/>
          <p:nvPr/>
        </p:nvSpPr>
        <p:spPr>
          <a:xfrm>
            <a:off x="-10842447" y="573437"/>
            <a:ext cx="479810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6600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TABLE OF</a:t>
            </a:r>
          </a:p>
          <a:p>
            <a:r>
              <a:rPr lang="en-PH" sz="6600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CONTENTS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E8101E-49F7-4359-A088-33701AECDB0B}"/>
              </a:ext>
            </a:extLst>
          </p:cNvPr>
          <p:cNvSpPr txBox="1"/>
          <p:nvPr/>
        </p:nvSpPr>
        <p:spPr>
          <a:xfrm>
            <a:off x="1296008" y="978991"/>
            <a:ext cx="5145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 err="1" smtClean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Absolyut</a:t>
            </a:r>
            <a:r>
              <a:rPr lang="en-PH" sz="2400" b="1" dirty="0" smtClean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400" b="1" dirty="0" err="1" smtClean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qarshi</a:t>
            </a:r>
            <a:r>
              <a:rPr lang="en-PH" sz="2400" b="1" dirty="0" smtClean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400" b="1" dirty="0" err="1" smtClean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ko’rsatmalar</a:t>
            </a:r>
            <a:r>
              <a:rPr lang="en-PH" sz="2400" b="1" dirty="0" smtClean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PH" sz="2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Metall</a:t>
            </a:r>
            <a:r>
              <a:rPr lang="en-PH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implantantlar</a:t>
            </a:r>
            <a:r>
              <a:rPr lang="en-PH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PH" sz="2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kardiostimulyatorlar</a:t>
            </a:r>
            <a:r>
              <a:rPr lang="en-PH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o’rnatilgan</a:t>
            </a:r>
            <a:r>
              <a:rPr lang="en-PH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bemorlar</a:t>
            </a:r>
            <a:r>
              <a:rPr lang="en-PH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en-PH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150 kg </a:t>
            </a:r>
            <a:r>
              <a:rPr lang="en-PH" sz="2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dan</a:t>
            </a:r>
            <a:r>
              <a:rPr lang="en-PH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ortiq</a:t>
            </a:r>
            <a:r>
              <a:rPr lang="en-PH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tana</a:t>
            </a:r>
            <a:r>
              <a:rPr lang="en-PH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vaznli</a:t>
            </a:r>
            <a:r>
              <a:rPr lang="en-PH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bemorlar</a:t>
            </a:r>
            <a:r>
              <a:rPr lang="en-PH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6DF617-8E0D-4E06-AB93-72DD81073A38}"/>
              </a:ext>
            </a:extLst>
          </p:cNvPr>
          <p:cNvSpPr txBox="1"/>
          <p:nvPr/>
        </p:nvSpPr>
        <p:spPr>
          <a:xfrm>
            <a:off x="1347930" y="3750588"/>
            <a:ext cx="53386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 err="1" smtClean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Nisbiy</a:t>
            </a:r>
            <a:r>
              <a:rPr lang="en-PH" sz="2400" b="1" dirty="0" smtClean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400" b="1" dirty="0" err="1" smtClean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qarshi</a:t>
            </a:r>
            <a:r>
              <a:rPr lang="en-PH" sz="2400" b="1" dirty="0" smtClean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400" b="1" dirty="0" err="1" smtClean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ko’rsatmalar</a:t>
            </a:r>
            <a:r>
              <a:rPr lang="en-PH" sz="2400" b="1" dirty="0" smtClean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PH" sz="2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Homiladorlikning</a:t>
            </a:r>
            <a:r>
              <a:rPr lang="en-PH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 1 </a:t>
            </a:r>
            <a:r>
              <a:rPr lang="en-PH" sz="2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trimestridagi</a:t>
            </a:r>
            <a:r>
              <a:rPr lang="en-PH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ayollar</a:t>
            </a:r>
            <a:r>
              <a:rPr lang="en-PH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en-PH" sz="2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Yurak</a:t>
            </a:r>
            <a:r>
              <a:rPr lang="en-PH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yetishmovchiligining</a:t>
            </a:r>
            <a:r>
              <a:rPr lang="en-PH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dekompensatsiya</a:t>
            </a:r>
            <a:r>
              <a:rPr lang="en-PH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davrida</a:t>
            </a:r>
            <a:r>
              <a:rPr lang="en-PH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bemorlar</a:t>
            </a:r>
            <a:r>
              <a:rPr lang="en-PH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en-PH" sz="2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Klaustrofobiyali</a:t>
            </a:r>
            <a:r>
              <a:rPr lang="en-PH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bemorlar</a:t>
            </a:r>
            <a:r>
              <a:rPr lang="en-PH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en-PH" sz="2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Bemorning</a:t>
            </a:r>
            <a:r>
              <a:rPr lang="en-PH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og’ir</a:t>
            </a:r>
            <a:r>
              <a:rPr lang="en-PH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holati</a:t>
            </a:r>
            <a:r>
              <a:rPr lang="en-PH" sz="2400" dirty="0" smtClean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PH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!!Rectangle: Rounded Corners 2">
            <a:extLst>
              <a:ext uri="{FF2B5EF4-FFF2-40B4-BE49-F238E27FC236}">
                <a16:creationId xmlns:a16="http://schemas.microsoft.com/office/drawing/2014/main" id="{CB582AC9-E087-4B0C-8418-DD2EC17350AC}"/>
              </a:ext>
            </a:extLst>
          </p:cNvPr>
          <p:cNvSpPr/>
          <p:nvPr/>
        </p:nvSpPr>
        <p:spPr>
          <a:xfrm>
            <a:off x="325464" y="-6471735"/>
            <a:ext cx="5393411" cy="5765370"/>
          </a:xfrm>
          <a:prstGeom prst="roundRect">
            <a:avLst>
              <a:gd name="adj" fmla="val 7472"/>
            </a:avLst>
          </a:prstGeom>
          <a:solidFill>
            <a:srgbClr val="D4A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0" name="Graphic 36" descr="Bar graph with upward trend with solid fill">
            <a:extLst>
              <a:ext uri="{FF2B5EF4-FFF2-40B4-BE49-F238E27FC236}">
                <a16:creationId xmlns:a16="http://schemas.microsoft.com/office/drawing/2014/main" id="{F78DAF55-8607-4410-8483-4C409AA6C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-1739" y="1396645"/>
            <a:ext cx="1289315" cy="1289315"/>
          </a:xfrm>
          <a:prstGeom prst="rect">
            <a:avLst/>
          </a:prstGeom>
        </p:spPr>
      </p:pic>
      <p:pic>
        <p:nvPicPr>
          <p:cNvPr id="23" name="Graphic 36" descr="Bar graph with upward trend with solid fill">
            <a:extLst>
              <a:ext uri="{FF2B5EF4-FFF2-40B4-BE49-F238E27FC236}">
                <a16:creationId xmlns:a16="http://schemas.microsoft.com/office/drawing/2014/main" id="{F78DAF55-8607-4410-8483-4C409AA6C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8614" y="4444758"/>
            <a:ext cx="1289315" cy="128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67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Rectangle: Rounded Corners 1">
            <a:extLst>
              <a:ext uri="{FF2B5EF4-FFF2-40B4-BE49-F238E27FC236}">
                <a16:creationId xmlns:a16="http://schemas.microsoft.com/office/drawing/2014/main" id="{4553A817-1546-4ADB-BB3D-4D1F2E44C3FC}"/>
              </a:ext>
            </a:extLst>
          </p:cNvPr>
          <p:cNvSpPr/>
          <p:nvPr/>
        </p:nvSpPr>
        <p:spPr>
          <a:xfrm>
            <a:off x="8353586" y="573437"/>
            <a:ext cx="3487119" cy="5873858"/>
          </a:xfrm>
          <a:prstGeom prst="roundRect">
            <a:avLst>
              <a:gd name="adj" fmla="val 9556"/>
            </a:avLst>
          </a:prstGeom>
          <a:solidFill>
            <a:srgbClr val="D4A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!!Rectangle: Rounded Corners 2">
            <a:extLst>
              <a:ext uri="{FF2B5EF4-FFF2-40B4-BE49-F238E27FC236}">
                <a16:creationId xmlns:a16="http://schemas.microsoft.com/office/drawing/2014/main" id="{64910738-E3F5-4739-9BD6-E4A5BEAEAE01}"/>
              </a:ext>
            </a:extLst>
          </p:cNvPr>
          <p:cNvSpPr/>
          <p:nvPr/>
        </p:nvSpPr>
        <p:spPr>
          <a:xfrm>
            <a:off x="6287147" y="162731"/>
            <a:ext cx="3130658" cy="35878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4" name="!!Rectangle: Rounded Corners 3">
            <a:extLst>
              <a:ext uri="{FF2B5EF4-FFF2-40B4-BE49-F238E27FC236}">
                <a16:creationId xmlns:a16="http://schemas.microsoft.com/office/drawing/2014/main" id="{B7098581-2700-44E2-BD32-6DEDB24196ED}"/>
              </a:ext>
            </a:extLst>
          </p:cNvPr>
          <p:cNvSpPr/>
          <p:nvPr/>
        </p:nvSpPr>
        <p:spPr>
          <a:xfrm>
            <a:off x="6966487" y="3955941"/>
            <a:ext cx="4440266" cy="2286001"/>
          </a:xfrm>
          <a:prstGeom prst="roundRect">
            <a:avLst/>
          </a:prstGeom>
          <a:solidFill>
            <a:srgbClr val="BDD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91FB90-E4A5-4F88-8E5B-F8A3B242DF05}"/>
              </a:ext>
            </a:extLst>
          </p:cNvPr>
          <p:cNvSpPr txBox="1"/>
          <p:nvPr/>
        </p:nvSpPr>
        <p:spPr>
          <a:xfrm>
            <a:off x="464949" y="1052181"/>
            <a:ext cx="56310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6000" dirty="0" err="1" smtClean="0">
                <a:latin typeface="Poppins ExtraBold" panose="00000900000000000000" pitchFamily="2" charset="0"/>
                <a:cs typeface="Poppins ExtraBold" panose="00000900000000000000" pitchFamily="2" charset="0"/>
              </a:rPr>
              <a:t>Sonografiya</a:t>
            </a:r>
            <a:r>
              <a:rPr lang="en-PH" sz="6000" dirty="0" smtClean="0">
                <a:latin typeface="Poppins ExtraBold" panose="00000900000000000000" pitchFamily="2" charset="0"/>
                <a:cs typeface="Poppins ExtraBold" panose="00000900000000000000" pitchFamily="2" charset="0"/>
              </a:rPr>
              <a:t> –</a:t>
            </a:r>
          </a:p>
          <a:p>
            <a:endParaRPr lang="en-PH" sz="8000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BBEFB-4FC6-49D6-A8C7-6F9345098440}"/>
              </a:ext>
            </a:extLst>
          </p:cNvPr>
          <p:cNvSpPr txBox="1"/>
          <p:nvPr/>
        </p:nvSpPr>
        <p:spPr>
          <a:xfrm>
            <a:off x="325464" y="2379375"/>
            <a:ext cx="56310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sz="2400" dirty="0"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nur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tashxisi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usullaridan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biri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bo’lib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usul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yordamida</a:t>
            </a:r>
            <a:r>
              <a:rPr lang="en-PH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organizm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a’zo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va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to’qimalarining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o’lchami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strukturasi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shakli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holati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va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harakati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haqida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real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vaqt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rejimida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ultratovush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orqali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ma’lumot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olishimiz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PH" sz="28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mumkin</a:t>
            </a:r>
            <a:r>
              <a:rPr lang="en-PH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PH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CCA3C-03E7-4A14-9F45-4A81AF13E961}"/>
              </a:ext>
            </a:extLst>
          </p:cNvPr>
          <p:cNvSpPr txBox="1"/>
          <p:nvPr/>
        </p:nvSpPr>
        <p:spPr>
          <a:xfrm>
            <a:off x="-10842447" y="573437"/>
            <a:ext cx="479810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6600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TABLE OF</a:t>
            </a:r>
          </a:p>
          <a:p>
            <a:r>
              <a:rPr lang="en-PH" sz="6600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CONTENTS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C5B42B-576B-432B-8BC2-A52494EC7F60}"/>
              </a:ext>
            </a:extLst>
          </p:cNvPr>
          <p:cNvGrpSpPr/>
          <p:nvPr/>
        </p:nvGrpSpPr>
        <p:grpSpPr>
          <a:xfrm>
            <a:off x="18758539" y="-124751"/>
            <a:ext cx="5981503" cy="1047878"/>
            <a:chOff x="5750714" y="796422"/>
            <a:chExt cx="5981503" cy="1047878"/>
          </a:xfrm>
        </p:grpSpPr>
        <p:pic>
          <p:nvPicPr>
            <p:cNvPr id="9" name="Graphic 8" descr="Checkmark with solid fill">
              <a:extLst>
                <a:ext uri="{FF2B5EF4-FFF2-40B4-BE49-F238E27FC236}">
                  <a16:creationId xmlns:a16="http://schemas.microsoft.com/office/drawing/2014/main" id="{68AD7AFB-8A4D-4E8F-98A5-4FC3F838B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750714" y="796422"/>
              <a:ext cx="1047878" cy="10478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777713-09D6-498E-BCEC-F14F25EC952D}"/>
                </a:ext>
              </a:extLst>
            </p:cNvPr>
            <p:cNvSpPr txBox="1"/>
            <p:nvPr/>
          </p:nvSpPr>
          <p:spPr>
            <a:xfrm>
              <a:off x="7067227" y="929898"/>
              <a:ext cx="46649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2400" dirty="0">
                  <a:latin typeface="Poppins" panose="00000500000000000000" pitchFamily="2" charset="0"/>
                  <a:cs typeface="Poppins" panose="00000500000000000000" pitchFamily="2" charset="0"/>
                </a:rPr>
                <a:t>Lorem ipsum dolor sit amet, consectetuer adipiscing elit.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47B68B-D716-409A-90AE-B97C9222D131}"/>
              </a:ext>
            </a:extLst>
          </p:cNvPr>
          <p:cNvGrpSpPr/>
          <p:nvPr/>
        </p:nvGrpSpPr>
        <p:grpSpPr>
          <a:xfrm>
            <a:off x="16186596" y="1889573"/>
            <a:ext cx="5981503" cy="1047878"/>
            <a:chOff x="5750714" y="796422"/>
            <a:chExt cx="5981503" cy="1047878"/>
          </a:xfrm>
        </p:grpSpPr>
        <p:pic>
          <p:nvPicPr>
            <p:cNvPr id="12" name="Graphic 11" descr="Checkmark with solid fill">
              <a:extLst>
                <a:ext uri="{FF2B5EF4-FFF2-40B4-BE49-F238E27FC236}">
                  <a16:creationId xmlns:a16="http://schemas.microsoft.com/office/drawing/2014/main" id="{4FDE436E-AB1B-40F1-AA78-46FEB7541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750714" y="796422"/>
              <a:ext cx="1047878" cy="104787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9F3A8C-D9AB-4598-BB4B-A9D54C414C60}"/>
                </a:ext>
              </a:extLst>
            </p:cNvPr>
            <p:cNvSpPr txBox="1"/>
            <p:nvPr/>
          </p:nvSpPr>
          <p:spPr>
            <a:xfrm>
              <a:off x="7067227" y="929898"/>
              <a:ext cx="46649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2400" dirty="0">
                  <a:latin typeface="Poppins" panose="00000500000000000000" pitchFamily="2" charset="0"/>
                  <a:cs typeface="Poppins" panose="00000500000000000000" pitchFamily="2" charset="0"/>
                </a:rPr>
                <a:t>Lorem ipsum dolor sit amet, consectetuer adipiscing elit.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7BF5FD-8D20-4759-AD98-76F9FB101E32}"/>
              </a:ext>
            </a:extLst>
          </p:cNvPr>
          <p:cNvGrpSpPr/>
          <p:nvPr/>
        </p:nvGrpSpPr>
        <p:grpSpPr>
          <a:xfrm>
            <a:off x="14401732" y="3955941"/>
            <a:ext cx="5981503" cy="1047878"/>
            <a:chOff x="5750714" y="796422"/>
            <a:chExt cx="5981503" cy="1047878"/>
          </a:xfrm>
        </p:grpSpPr>
        <p:pic>
          <p:nvPicPr>
            <p:cNvPr id="15" name="Graphic 14" descr="Checkmark with solid fill">
              <a:extLst>
                <a:ext uri="{FF2B5EF4-FFF2-40B4-BE49-F238E27FC236}">
                  <a16:creationId xmlns:a16="http://schemas.microsoft.com/office/drawing/2014/main" id="{19055F3A-D436-4BE0-A968-0F8B6FAE1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750714" y="796422"/>
              <a:ext cx="1047878" cy="104787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E8101E-49F7-4359-A088-33701AECDB0B}"/>
                </a:ext>
              </a:extLst>
            </p:cNvPr>
            <p:cNvSpPr txBox="1"/>
            <p:nvPr/>
          </p:nvSpPr>
          <p:spPr>
            <a:xfrm>
              <a:off x="7067227" y="929898"/>
              <a:ext cx="46649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2400" dirty="0">
                  <a:latin typeface="Poppins" panose="00000500000000000000" pitchFamily="2" charset="0"/>
                  <a:cs typeface="Poppins" panose="00000500000000000000" pitchFamily="2" charset="0"/>
                </a:rPr>
                <a:t>Lorem ipsum dolor sit amet, consectetuer adipiscing elit.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6CAB7A-66AB-4967-A8CA-1EC544920113}"/>
              </a:ext>
            </a:extLst>
          </p:cNvPr>
          <p:cNvGrpSpPr/>
          <p:nvPr/>
        </p:nvGrpSpPr>
        <p:grpSpPr>
          <a:xfrm>
            <a:off x="13085219" y="5923356"/>
            <a:ext cx="5981503" cy="1047878"/>
            <a:chOff x="5750714" y="796422"/>
            <a:chExt cx="5981503" cy="1047878"/>
          </a:xfrm>
        </p:grpSpPr>
        <p:pic>
          <p:nvPicPr>
            <p:cNvPr id="18" name="Graphic 17" descr="Checkmark with solid fill">
              <a:extLst>
                <a:ext uri="{FF2B5EF4-FFF2-40B4-BE49-F238E27FC236}">
                  <a16:creationId xmlns:a16="http://schemas.microsoft.com/office/drawing/2014/main" id="{5F0019E1-3414-418F-AF6A-D333812C0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750714" y="796422"/>
              <a:ext cx="1047878" cy="104787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6DF617-8E0D-4E06-AB93-72DD81073A38}"/>
                </a:ext>
              </a:extLst>
            </p:cNvPr>
            <p:cNvSpPr txBox="1"/>
            <p:nvPr/>
          </p:nvSpPr>
          <p:spPr>
            <a:xfrm>
              <a:off x="7067227" y="929898"/>
              <a:ext cx="46649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2400" dirty="0">
                  <a:latin typeface="Poppins" panose="00000500000000000000" pitchFamily="2" charset="0"/>
                  <a:cs typeface="Poppins" panose="00000500000000000000" pitchFamily="2" charset="0"/>
                </a:rPr>
                <a:t>Lorem ipsum dolor sit amet, consectetuer adipiscing elit. </a:t>
              </a:r>
            </a:p>
          </p:txBody>
        </p:sp>
      </p:grpSp>
      <p:sp>
        <p:nvSpPr>
          <p:cNvPr id="20" name="!!Rectangle: Rounded Corners 16">
            <a:extLst>
              <a:ext uri="{FF2B5EF4-FFF2-40B4-BE49-F238E27FC236}">
                <a16:creationId xmlns:a16="http://schemas.microsoft.com/office/drawing/2014/main" id="{8B105CD2-FF42-45FE-83CA-621B790D9C54}"/>
              </a:ext>
            </a:extLst>
          </p:cNvPr>
          <p:cNvSpPr/>
          <p:nvPr/>
        </p:nvSpPr>
        <p:spPr>
          <a:xfrm>
            <a:off x="-6651113" y="3301530"/>
            <a:ext cx="4677305" cy="3556470"/>
          </a:xfrm>
          <a:prstGeom prst="roundRect">
            <a:avLst>
              <a:gd name="adj" fmla="val 7516"/>
            </a:avLst>
          </a:prstGeom>
          <a:solidFill>
            <a:srgbClr val="BDD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1" name="!!Rectangle: Rounded Corners 2">
            <a:extLst>
              <a:ext uri="{FF2B5EF4-FFF2-40B4-BE49-F238E27FC236}">
                <a16:creationId xmlns:a16="http://schemas.microsoft.com/office/drawing/2014/main" id="{CB582AC9-E087-4B0C-8418-DD2EC17350AC}"/>
              </a:ext>
            </a:extLst>
          </p:cNvPr>
          <p:cNvSpPr/>
          <p:nvPr/>
        </p:nvSpPr>
        <p:spPr>
          <a:xfrm>
            <a:off x="325464" y="-6471735"/>
            <a:ext cx="5393411" cy="5765370"/>
          </a:xfrm>
          <a:prstGeom prst="roundRect">
            <a:avLst>
              <a:gd name="adj" fmla="val 7472"/>
            </a:avLst>
          </a:prstGeom>
          <a:solidFill>
            <a:srgbClr val="D4A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1DC4B9-6E2C-43D8-AD9E-FC3BA3CC7BE2}"/>
              </a:ext>
            </a:extLst>
          </p:cNvPr>
          <p:cNvGrpSpPr/>
          <p:nvPr/>
        </p:nvGrpSpPr>
        <p:grpSpPr>
          <a:xfrm>
            <a:off x="-5741389" y="4134728"/>
            <a:ext cx="5236461" cy="1753031"/>
            <a:chOff x="1734976" y="4134728"/>
            <a:chExt cx="5236461" cy="1753031"/>
          </a:xfrm>
        </p:grpSpPr>
        <p:pic>
          <p:nvPicPr>
            <p:cNvPr id="23" name="Graphic 22" descr="Clock with solid fill">
              <a:extLst>
                <a:ext uri="{FF2B5EF4-FFF2-40B4-BE49-F238E27FC236}">
                  <a16:creationId xmlns:a16="http://schemas.microsoft.com/office/drawing/2014/main" id="{4A1D0689-E06A-4B97-B552-F7ECE4D67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734976" y="4134728"/>
              <a:ext cx="1753031" cy="175303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443B20-5467-4C39-A504-CCB275AAA5B7}"/>
                </a:ext>
              </a:extLst>
            </p:cNvPr>
            <p:cNvSpPr txBox="1"/>
            <p:nvPr/>
          </p:nvSpPr>
          <p:spPr>
            <a:xfrm>
              <a:off x="3488007" y="4411078"/>
              <a:ext cx="34834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PH" dirty="0">
                  <a:latin typeface="Poppins" panose="00000500000000000000" pitchFamily="2" charset="0"/>
                  <a:cs typeface="Poppins" panose="00000500000000000000" pitchFamily="2" charset="0"/>
                </a:rPr>
                <a:t>	Lorem ipsum dolor sit amet, consectetuer adipiscing elit. Maecenas porttitor congue massa.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1D8FBF-C2B3-42A5-972D-044B4E83B51B}"/>
              </a:ext>
            </a:extLst>
          </p:cNvPr>
          <p:cNvGrpSpPr/>
          <p:nvPr/>
        </p:nvGrpSpPr>
        <p:grpSpPr>
          <a:xfrm>
            <a:off x="12959228" y="4272956"/>
            <a:ext cx="4735992" cy="1476571"/>
            <a:chOff x="6992421" y="4272956"/>
            <a:chExt cx="4735992" cy="1476571"/>
          </a:xfrm>
        </p:grpSpPr>
        <p:pic>
          <p:nvPicPr>
            <p:cNvPr id="26" name="Graphic 25" descr="Database with solid fill">
              <a:extLst>
                <a:ext uri="{FF2B5EF4-FFF2-40B4-BE49-F238E27FC236}">
                  <a16:creationId xmlns:a16="http://schemas.microsoft.com/office/drawing/2014/main" id="{7F85F197-D855-4948-B2BA-E2E523564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992421" y="4272956"/>
              <a:ext cx="1476571" cy="14765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6816DC-3F62-4027-9185-28F57329F8B9}"/>
                </a:ext>
              </a:extLst>
            </p:cNvPr>
            <p:cNvSpPr txBox="1"/>
            <p:nvPr/>
          </p:nvSpPr>
          <p:spPr>
            <a:xfrm>
              <a:off x="8244983" y="4411078"/>
              <a:ext cx="34834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PH" dirty="0">
                  <a:latin typeface="Poppins" panose="00000500000000000000" pitchFamily="2" charset="0"/>
                  <a:cs typeface="Poppins" panose="00000500000000000000" pitchFamily="2" charset="0"/>
                </a:rPr>
                <a:t>	Lorem ipsum dolor sit amet, consectetuer adipiscing elit. Maecenas porttitor congue massa. </a:t>
              </a:r>
            </a:p>
          </p:txBody>
        </p:sp>
      </p:grpSp>
      <p:sp>
        <p:nvSpPr>
          <p:cNvPr id="28" name="!!TextBox 4">
            <a:extLst>
              <a:ext uri="{FF2B5EF4-FFF2-40B4-BE49-F238E27FC236}">
                <a16:creationId xmlns:a16="http://schemas.microsoft.com/office/drawing/2014/main" id="{980A6FF2-8D22-42B7-BF3F-AF8F1FB014D7}"/>
              </a:ext>
            </a:extLst>
          </p:cNvPr>
          <p:cNvSpPr txBox="1"/>
          <p:nvPr/>
        </p:nvSpPr>
        <p:spPr>
          <a:xfrm>
            <a:off x="6096000" y="-4789379"/>
            <a:ext cx="5217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ABOUT US</a:t>
            </a:r>
          </a:p>
        </p:txBody>
      </p:sp>
      <p:sp>
        <p:nvSpPr>
          <p:cNvPr id="29" name="!!TextBox 5">
            <a:extLst>
              <a:ext uri="{FF2B5EF4-FFF2-40B4-BE49-F238E27FC236}">
                <a16:creationId xmlns:a16="http://schemas.microsoft.com/office/drawing/2014/main" id="{FA6FA18E-CB9C-4D53-8C07-1506880FCC76}"/>
              </a:ext>
            </a:extLst>
          </p:cNvPr>
          <p:cNvSpPr txBox="1"/>
          <p:nvPr/>
        </p:nvSpPr>
        <p:spPr>
          <a:xfrm>
            <a:off x="5920352" y="-2524966"/>
            <a:ext cx="5946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sz="2000" dirty="0">
                <a:latin typeface="Poppins" panose="00000500000000000000" pitchFamily="2" charset="0"/>
                <a:cs typeface="Poppins" panose="00000500000000000000" pitchFamily="2" charset="0"/>
              </a:rPr>
              <a:t>	Lorem ipsum dolor sit amet, consectetuer adipiscing elit. Maecenas porttitor congue massa. Fusce posuere, magna sed pulvinar ultricies, purus lectus malesuada libero, sit amet commodo magna eros quis </a:t>
            </a:r>
            <a:r>
              <a:rPr lang="en-PH" sz="2000" dirty="0" err="1">
                <a:latin typeface="Poppins" panose="00000500000000000000" pitchFamily="2" charset="0"/>
                <a:cs typeface="Poppins" panose="00000500000000000000" pitchFamily="2" charset="0"/>
              </a:rPr>
              <a:t>urna</a:t>
            </a:r>
            <a:r>
              <a:rPr lang="en-PH" sz="2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30" name="!!Rectangle: Rounded Corners 3">
            <a:extLst>
              <a:ext uri="{FF2B5EF4-FFF2-40B4-BE49-F238E27FC236}">
                <a16:creationId xmlns:a16="http://schemas.microsoft.com/office/drawing/2014/main" id="{2BBB0059-7F47-4EBC-8A25-953835E23CF6}"/>
              </a:ext>
            </a:extLst>
          </p:cNvPr>
          <p:cNvSpPr/>
          <p:nvPr/>
        </p:nvSpPr>
        <p:spPr>
          <a:xfrm>
            <a:off x="1567543" y="7510987"/>
            <a:ext cx="10298993" cy="2061275"/>
          </a:xfrm>
          <a:prstGeom prst="roundRect">
            <a:avLst>
              <a:gd name="adj" fmla="val 12156"/>
            </a:avLst>
          </a:prstGeom>
          <a:solidFill>
            <a:srgbClr val="FFC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818" y="4183696"/>
            <a:ext cx="4041603" cy="1873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93" y="573437"/>
            <a:ext cx="2689926" cy="2955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587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Rectangle: Rounded Corners 2">
            <a:extLst>
              <a:ext uri="{FF2B5EF4-FFF2-40B4-BE49-F238E27FC236}">
                <a16:creationId xmlns:a16="http://schemas.microsoft.com/office/drawing/2014/main" id="{EC5DB4F0-1E0D-4FC1-A0FB-3F47FCB03048}"/>
              </a:ext>
            </a:extLst>
          </p:cNvPr>
          <p:cNvSpPr/>
          <p:nvPr/>
        </p:nvSpPr>
        <p:spPr>
          <a:xfrm>
            <a:off x="325464" y="526942"/>
            <a:ext cx="5393411" cy="5411242"/>
          </a:xfrm>
          <a:prstGeom prst="roundRect">
            <a:avLst>
              <a:gd name="adj" fmla="val 7472"/>
            </a:avLst>
          </a:prstGeom>
          <a:solidFill>
            <a:srgbClr val="D4A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1" y="812007"/>
            <a:ext cx="4934679" cy="4871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!!Rectangle: Rounded Corners 3">
            <a:extLst>
              <a:ext uri="{FF2B5EF4-FFF2-40B4-BE49-F238E27FC236}">
                <a16:creationId xmlns:a16="http://schemas.microsoft.com/office/drawing/2014/main" id="{BFAD18B4-8E79-47CA-87B6-A9A4C2CFAF62}"/>
              </a:ext>
            </a:extLst>
          </p:cNvPr>
          <p:cNvSpPr/>
          <p:nvPr/>
        </p:nvSpPr>
        <p:spPr>
          <a:xfrm>
            <a:off x="1567542" y="4021616"/>
            <a:ext cx="10298993" cy="2514118"/>
          </a:xfrm>
          <a:prstGeom prst="roundRect">
            <a:avLst>
              <a:gd name="adj" fmla="val 121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PH" b="1" dirty="0">
              <a:latin typeface="Palatino Linotype" pitchFamily="18" charset="0"/>
              <a:cs typeface="Poppins" panose="00000500000000000000" pitchFamily="2" charset="0"/>
            </a:endParaRPr>
          </a:p>
        </p:txBody>
      </p:sp>
      <p:sp>
        <p:nvSpPr>
          <p:cNvPr id="5" name="!!TextBox 4">
            <a:extLst>
              <a:ext uri="{FF2B5EF4-FFF2-40B4-BE49-F238E27FC236}">
                <a16:creationId xmlns:a16="http://schemas.microsoft.com/office/drawing/2014/main" id="{451A83DF-A989-420F-87DB-97967A9327A8}"/>
              </a:ext>
            </a:extLst>
          </p:cNvPr>
          <p:cNvSpPr txBox="1"/>
          <p:nvPr/>
        </p:nvSpPr>
        <p:spPr>
          <a:xfrm>
            <a:off x="5995258" y="203776"/>
            <a:ext cx="6196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600" b="1" i="1" u="sng" dirty="0" err="1" smtClean="0">
                <a:solidFill>
                  <a:srgbClr val="00B05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Sonografiya</a:t>
            </a:r>
            <a:r>
              <a:rPr lang="en-PH" sz="3600" b="1" i="1" u="sng" dirty="0" smtClean="0">
                <a:solidFill>
                  <a:srgbClr val="00B05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: </a:t>
            </a:r>
            <a:r>
              <a:rPr lang="en-PH" sz="3600" b="1" i="1" u="sng" dirty="0" err="1" smtClean="0">
                <a:solidFill>
                  <a:srgbClr val="00B05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afzalliklar</a:t>
            </a:r>
            <a:endParaRPr lang="en-PH" sz="3600" b="1" i="1" u="sng" dirty="0">
              <a:solidFill>
                <a:srgbClr val="00B05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6" name="!!TextBox 5">
            <a:extLst>
              <a:ext uri="{FF2B5EF4-FFF2-40B4-BE49-F238E27FC236}">
                <a16:creationId xmlns:a16="http://schemas.microsoft.com/office/drawing/2014/main" id="{D4A03190-D101-449C-930F-A7C1CF292D94}"/>
              </a:ext>
            </a:extLst>
          </p:cNvPr>
          <p:cNvSpPr txBox="1"/>
          <p:nvPr/>
        </p:nvSpPr>
        <p:spPr>
          <a:xfrm>
            <a:off x="5995258" y="881064"/>
            <a:ext cx="6009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y-AM" sz="21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֎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 smtClean="0">
                <a:latin typeface="Palatino Linotype" pitchFamily="18" charset="0"/>
                <a:cs typeface="Poppins" panose="00000500000000000000" pitchFamily="2" charset="0"/>
              </a:rPr>
              <a:t>ko’plab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 smtClean="0">
                <a:latin typeface="Palatino Linotype" pitchFamily="18" charset="0"/>
                <a:cs typeface="Poppins" panose="00000500000000000000" pitchFamily="2" charset="0"/>
              </a:rPr>
              <a:t>a’zo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 smtClean="0">
                <a:latin typeface="Palatino Linotype" pitchFamily="18" charset="0"/>
                <a:cs typeface="Poppins" panose="00000500000000000000" pitchFamily="2" charset="0"/>
              </a:rPr>
              <a:t>va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 smtClean="0">
                <a:latin typeface="Palatino Linotype" pitchFamily="18" charset="0"/>
                <a:cs typeface="Poppins" panose="00000500000000000000" pitchFamily="2" charset="0"/>
              </a:rPr>
              <a:t>sistemalar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 smtClean="0">
                <a:latin typeface="Palatino Linotype" pitchFamily="18" charset="0"/>
                <a:cs typeface="Poppins" panose="00000500000000000000" pitchFamily="2" charset="0"/>
              </a:rPr>
              <a:t>holatini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 smtClean="0">
                <a:latin typeface="Palatino Linotype" pitchFamily="18" charset="0"/>
                <a:cs typeface="Poppins" panose="00000500000000000000" pitchFamily="2" charset="0"/>
              </a:rPr>
              <a:t>baholash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 smtClean="0">
                <a:latin typeface="Palatino Linotype" pitchFamily="18" charset="0"/>
                <a:cs typeface="Poppins" panose="00000500000000000000" pitchFamily="2" charset="0"/>
              </a:rPr>
              <a:t>imkoniyati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 smtClean="0">
                <a:latin typeface="Palatino Linotype" pitchFamily="18" charset="0"/>
                <a:cs typeface="Poppins" panose="00000500000000000000" pitchFamily="2" charset="0"/>
              </a:rPr>
              <a:t>yuqori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;</a:t>
            </a:r>
          </a:p>
          <a:p>
            <a:pPr algn="just"/>
            <a:r>
              <a:rPr lang="hy-AM" sz="21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֎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 smtClean="0">
                <a:latin typeface="Palatino Linotype" pitchFamily="18" charset="0"/>
                <a:cs typeface="Poppins" panose="00000500000000000000" pitchFamily="2" charset="0"/>
              </a:rPr>
              <a:t>mavjudlik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 smtClean="0">
                <a:latin typeface="Palatino Linotype" pitchFamily="18" charset="0"/>
                <a:cs typeface="Poppins" panose="00000500000000000000" pitchFamily="2" charset="0"/>
              </a:rPr>
              <a:t>va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 smtClean="0">
                <a:latin typeface="Palatino Linotype" pitchFamily="18" charset="0"/>
                <a:cs typeface="Poppins" panose="00000500000000000000" pitchFamily="2" charset="0"/>
              </a:rPr>
              <a:t>usul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 smtClean="0">
                <a:latin typeface="Palatino Linotype" pitchFamily="18" charset="0"/>
                <a:cs typeface="Poppins" panose="00000500000000000000" pitchFamily="2" charset="0"/>
              </a:rPr>
              <a:t>tezligi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;</a:t>
            </a:r>
          </a:p>
          <a:p>
            <a:pPr algn="just"/>
            <a:r>
              <a:rPr lang="hy-AM" sz="21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֎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 smtClean="0">
                <a:latin typeface="Palatino Linotype" pitchFamily="18" charset="0"/>
                <a:cs typeface="Poppins" panose="00000500000000000000" pitchFamily="2" charset="0"/>
              </a:rPr>
              <a:t>qarshi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 smtClean="0">
                <a:latin typeface="Palatino Linotype" pitchFamily="18" charset="0"/>
                <a:cs typeface="Poppins" panose="00000500000000000000" pitchFamily="2" charset="0"/>
              </a:rPr>
              <a:t>ko’rsatmalarning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 smtClean="0">
                <a:latin typeface="Palatino Linotype" pitchFamily="18" charset="0"/>
                <a:cs typeface="Poppins" panose="00000500000000000000" pitchFamily="2" charset="0"/>
              </a:rPr>
              <a:t>mavjud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 smtClean="0">
                <a:latin typeface="Palatino Linotype" pitchFamily="18" charset="0"/>
                <a:cs typeface="Poppins" panose="00000500000000000000" pitchFamily="2" charset="0"/>
              </a:rPr>
              <a:t>emasligi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;</a:t>
            </a:r>
          </a:p>
          <a:p>
            <a:pPr algn="just"/>
            <a:r>
              <a:rPr lang="hy-AM" sz="21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֎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 smtClean="0">
                <a:latin typeface="Palatino Linotype" pitchFamily="18" charset="0"/>
                <a:cs typeface="Poppins" panose="00000500000000000000" pitchFamily="2" charset="0"/>
              </a:rPr>
              <a:t>yuqori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 smtClean="0">
                <a:latin typeface="Palatino Linotype" pitchFamily="18" charset="0"/>
                <a:cs typeface="Poppins" panose="00000500000000000000" pitchFamily="2" charset="0"/>
              </a:rPr>
              <a:t>informativlik</a:t>
            </a:r>
            <a:r>
              <a:rPr lang="ru-RU" sz="2100" b="1" dirty="0" smtClean="0">
                <a:latin typeface="Palatino Linotype" pitchFamily="18" charset="0"/>
                <a:cs typeface="Poppins" panose="00000500000000000000" pitchFamily="2" charset="0"/>
              </a:rPr>
              <a:t> (80%)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;</a:t>
            </a:r>
          </a:p>
          <a:p>
            <a:pPr algn="just"/>
            <a:r>
              <a:rPr lang="hy-AM" sz="21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֎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 smtClean="0">
                <a:latin typeface="Palatino Linotype" pitchFamily="18" charset="0"/>
                <a:cs typeface="Poppins" panose="00000500000000000000" pitchFamily="2" charset="0"/>
              </a:rPr>
              <a:t>xavfsizlik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 (</a:t>
            </a:r>
            <a:r>
              <a:rPr lang="en-US" sz="2100" b="1" dirty="0" err="1" smtClean="0">
                <a:latin typeface="Palatino Linotype" pitchFamily="18" charset="0"/>
                <a:cs typeface="Poppins" panose="00000500000000000000" pitchFamily="2" charset="0"/>
              </a:rPr>
              <a:t>noinvaziv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 smtClean="0">
                <a:latin typeface="Palatino Linotype" pitchFamily="18" charset="0"/>
                <a:cs typeface="Poppins" panose="00000500000000000000" pitchFamily="2" charset="0"/>
              </a:rPr>
              <a:t>usul</a:t>
            </a:r>
            <a:r>
              <a:rPr lang="en-US" sz="2100" b="1" dirty="0" smtClean="0">
                <a:latin typeface="Palatino Linotype" pitchFamily="18" charset="0"/>
                <a:cs typeface="Poppins" panose="00000500000000000000" pitchFamily="2" charset="0"/>
              </a:rPr>
              <a:t>);</a:t>
            </a:r>
          </a:p>
          <a:p>
            <a:pPr algn="just"/>
            <a:r>
              <a:rPr lang="hy-AM" sz="2100" b="1" dirty="0">
                <a:latin typeface="Poppins" panose="00000500000000000000" pitchFamily="2" charset="0"/>
                <a:cs typeface="Poppins" panose="00000500000000000000" pitchFamily="2" charset="0"/>
              </a:rPr>
              <a:t>֎</a:t>
            </a:r>
            <a:r>
              <a:rPr lang="en-US" sz="2100" b="1" dirty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>
                <a:latin typeface="Palatino Linotype" pitchFamily="18" charset="0"/>
                <a:cs typeface="Poppins" panose="00000500000000000000" pitchFamily="2" charset="0"/>
              </a:rPr>
              <a:t>patalogiyalar</a:t>
            </a:r>
            <a:r>
              <a:rPr lang="en-US" sz="2100" b="1" dirty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>
                <a:latin typeface="Palatino Linotype" pitchFamily="18" charset="0"/>
                <a:cs typeface="Poppins" panose="00000500000000000000" pitchFamily="2" charset="0"/>
              </a:rPr>
              <a:t>va</a:t>
            </a:r>
            <a:r>
              <a:rPr lang="en-US" sz="2100" b="1" dirty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>
                <a:latin typeface="Palatino Linotype" pitchFamily="18" charset="0"/>
                <a:cs typeface="Poppins" panose="00000500000000000000" pitchFamily="2" charset="0"/>
              </a:rPr>
              <a:t>anomaliyalarning</a:t>
            </a:r>
            <a:r>
              <a:rPr lang="en-US" sz="2100" b="1" dirty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>
                <a:latin typeface="Palatino Linotype" pitchFamily="18" charset="0"/>
                <a:cs typeface="Poppins" panose="00000500000000000000" pitchFamily="2" charset="0"/>
              </a:rPr>
              <a:t>profilaktikasi</a:t>
            </a:r>
            <a:r>
              <a:rPr lang="en-US" sz="2100" b="1" dirty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>
                <a:latin typeface="Palatino Linotype" pitchFamily="18" charset="0"/>
                <a:cs typeface="Poppins" panose="00000500000000000000" pitchFamily="2" charset="0"/>
              </a:rPr>
              <a:t>va</a:t>
            </a:r>
            <a:r>
              <a:rPr lang="en-US" sz="2100" b="1" dirty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>
                <a:latin typeface="Palatino Linotype" pitchFamily="18" charset="0"/>
                <a:cs typeface="Poppins" panose="00000500000000000000" pitchFamily="2" charset="0"/>
              </a:rPr>
              <a:t>erta</a:t>
            </a:r>
            <a:r>
              <a:rPr lang="en-US" sz="2100" b="1" dirty="0">
                <a:latin typeface="Palatino Linotype" pitchFamily="18" charset="0"/>
                <a:cs typeface="Poppins" panose="00000500000000000000" pitchFamily="2" charset="0"/>
              </a:rPr>
              <a:t> </a:t>
            </a:r>
            <a:r>
              <a:rPr lang="en-US" sz="2100" b="1" dirty="0" err="1">
                <a:latin typeface="Palatino Linotype" pitchFamily="18" charset="0"/>
                <a:cs typeface="Poppins" panose="00000500000000000000" pitchFamily="2" charset="0"/>
              </a:rPr>
              <a:t>tashxisi</a:t>
            </a:r>
            <a:endParaRPr lang="en-US" sz="2100" b="1" dirty="0" smtClean="0">
              <a:latin typeface="Palatino Linotype" pitchFamily="18" charset="0"/>
              <a:cs typeface="Poppins" panose="000005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D2FA09-A691-46CF-8135-DA1F12162FB3}"/>
              </a:ext>
            </a:extLst>
          </p:cNvPr>
          <p:cNvGrpSpPr/>
          <p:nvPr/>
        </p:nvGrpSpPr>
        <p:grpSpPr>
          <a:xfrm>
            <a:off x="1605642" y="4047566"/>
            <a:ext cx="9971764" cy="2462213"/>
            <a:chOff x="1772020" y="4030753"/>
            <a:chExt cx="9695429" cy="2462213"/>
          </a:xfrm>
        </p:grpSpPr>
        <p:pic>
          <p:nvPicPr>
            <p:cNvPr id="7" name="Graphic 6" descr="Clock with solid fill">
              <a:extLst>
                <a:ext uri="{FF2B5EF4-FFF2-40B4-BE49-F238E27FC236}">
                  <a16:creationId xmlns:a16="http://schemas.microsoft.com/office/drawing/2014/main" id="{F5D2F234-FDD3-4B6B-A4DE-69156FEDB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772020" y="4385345"/>
              <a:ext cx="1753031" cy="175303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7815EE-BF30-4D17-BF0F-3B83DFFFEF04}"/>
                </a:ext>
              </a:extLst>
            </p:cNvPr>
            <p:cNvSpPr txBox="1"/>
            <p:nvPr/>
          </p:nvSpPr>
          <p:spPr>
            <a:xfrm>
              <a:off x="3525051" y="4030753"/>
              <a:ext cx="7942398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PH" dirty="0">
                  <a:latin typeface="Poppins" panose="00000500000000000000" pitchFamily="2" charset="0"/>
                  <a:cs typeface="Poppins" panose="00000500000000000000" pitchFamily="2" charset="0"/>
                </a:rPr>
                <a:t>	</a:t>
              </a:r>
              <a:r>
                <a:rPr lang="en-PH" sz="2800" b="1" i="1" u="sng" dirty="0" err="1" smtClean="0">
                  <a:solidFill>
                    <a:srgbClr val="FF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Sonografiya</a:t>
              </a:r>
              <a:r>
                <a:rPr lang="en-PH" sz="2800" b="1" i="1" u="sng" dirty="0" smtClean="0">
                  <a:solidFill>
                    <a:srgbClr val="FF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: </a:t>
              </a:r>
              <a:r>
                <a:rPr lang="en-PH" sz="2800" b="1" i="1" u="sng" dirty="0" err="1" smtClean="0">
                  <a:solidFill>
                    <a:srgbClr val="FF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kamchiliklar</a:t>
              </a:r>
              <a:endParaRPr lang="en-PH" sz="2800" b="1" i="1" u="sng" dirty="0" smtClean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algn="just"/>
              <a:r>
                <a:rPr lang="en-PH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hy-AM" sz="2100" b="1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֎</a:t>
              </a:r>
              <a:r>
                <a:rPr lang="hy-AM" sz="2100" b="1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subyektiv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xatolar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;</a:t>
              </a:r>
            </a:p>
            <a:p>
              <a:pPr algn="just"/>
              <a:r>
                <a:rPr lang="en-US" sz="2100" b="1" dirty="0">
                  <a:latin typeface="Palatino Linotype" pitchFamily="18" charset="0"/>
                  <a:cs typeface="Poppins" panose="00000500000000000000" pitchFamily="2" charset="0"/>
                </a:rPr>
                <a:t> </a:t>
              </a:r>
              <a:r>
                <a:rPr lang="hy-AM" sz="2100" b="1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֎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 MRT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va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KTga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nisbatan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tasvir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piksellari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 past;</a:t>
              </a:r>
            </a:p>
            <a:p>
              <a:pPr algn="just"/>
              <a:r>
                <a:rPr lang="hy-AM" sz="2100" b="1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 ֎</a:t>
              </a:r>
              <a:r>
                <a:rPr lang="hy-AM" sz="2100" b="1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Tekshiruv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o’tkazilishidan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avval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bemor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tayyorgarligi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olingan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natijaga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ta’sir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ko’rsatadi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.</a:t>
              </a:r>
              <a:endParaRPr lang="ru-RU" sz="2100" b="1" dirty="0" smtClean="0">
                <a:latin typeface="Palatino Linotype" pitchFamily="18" charset="0"/>
                <a:cs typeface="Poppins" panose="00000500000000000000" pitchFamily="2" charset="0"/>
              </a:endParaRPr>
            </a:p>
            <a:p>
              <a:pPr algn="just"/>
              <a:r>
                <a:rPr lang="en-PH" sz="2100" b="1" dirty="0">
                  <a:latin typeface="Palatino Linotype" pitchFamily="18" charset="0"/>
                  <a:cs typeface="Poppins" panose="00000500000000000000" pitchFamily="2" charset="0"/>
                </a:rPr>
                <a:t> </a:t>
              </a:r>
              <a:r>
                <a:rPr lang="hy-AM" sz="2100" b="1" dirty="0">
                  <a:latin typeface="Poppins" panose="00000500000000000000" pitchFamily="2" charset="0"/>
                  <a:cs typeface="Poppins" panose="00000500000000000000" pitchFamily="2" charset="0"/>
                </a:rPr>
                <a:t>֎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Cheklov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: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o’pka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,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suyakichi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strukturalar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,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kattalarda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 bosh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miya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,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gaz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bilan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to’lgan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 </a:t>
              </a:r>
              <a:r>
                <a:rPr lang="en-US" sz="2100" b="1" dirty="0" err="1" smtClean="0">
                  <a:latin typeface="Palatino Linotype" pitchFamily="18" charset="0"/>
                  <a:cs typeface="Poppins" panose="00000500000000000000" pitchFamily="2" charset="0"/>
                </a:rPr>
                <a:t>ichak</a:t>
              </a:r>
              <a:r>
                <a:rPr lang="en-US" sz="2100" b="1" dirty="0" smtClean="0">
                  <a:latin typeface="Palatino Linotype" pitchFamily="18" charset="0"/>
                  <a:cs typeface="Poppins" panose="00000500000000000000" pitchFamily="2" charset="0"/>
                </a:rPr>
                <a:t>.</a:t>
              </a:r>
              <a:endParaRPr lang="en-PH" sz="2100" b="1" dirty="0">
                <a:latin typeface="Palatino Linotype" pitchFamily="18" charset="0"/>
                <a:cs typeface="Poppins" panose="00000500000000000000" pitchFamily="2" charset="0"/>
              </a:endParaRPr>
            </a:p>
          </p:txBody>
        </p:sp>
      </p:grpSp>
      <p:sp>
        <p:nvSpPr>
          <p:cNvPr id="14" name="!!Rectangle: Rounded Corners 3">
            <a:extLst>
              <a:ext uri="{FF2B5EF4-FFF2-40B4-BE49-F238E27FC236}">
                <a16:creationId xmlns:a16="http://schemas.microsoft.com/office/drawing/2014/main" id="{85AD2B00-B566-43D9-8DFB-030B964B8565}"/>
              </a:ext>
            </a:extLst>
          </p:cNvPr>
          <p:cNvSpPr/>
          <p:nvPr/>
        </p:nvSpPr>
        <p:spPr>
          <a:xfrm>
            <a:off x="13927980" y="3955941"/>
            <a:ext cx="4440266" cy="2286001"/>
          </a:xfrm>
          <a:prstGeom prst="roundRect">
            <a:avLst/>
          </a:prstGeom>
          <a:solidFill>
            <a:srgbClr val="BDD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3B0B9C-EBD6-4014-8516-23A16FE611DA}"/>
              </a:ext>
            </a:extLst>
          </p:cNvPr>
          <p:cNvGrpSpPr/>
          <p:nvPr/>
        </p:nvGrpSpPr>
        <p:grpSpPr>
          <a:xfrm>
            <a:off x="-11130640" y="2888343"/>
            <a:ext cx="2714172" cy="3657600"/>
            <a:chOff x="464457" y="2888343"/>
            <a:chExt cx="2714172" cy="36576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2AE2E44-78F7-4D17-BE7E-50A310EBB60C}"/>
                </a:ext>
              </a:extLst>
            </p:cNvPr>
            <p:cNvSpPr/>
            <p:nvPr/>
          </p:nvSpPr>
          <p:spPr>
            <a:xfrm>
              <a:off x="464457" y="2888343"/>
              <a:ext cx="2714172" cy="3657600"/>
            </a:xfrm>
            <a:prstGeom prst="roundRect">
              <a:avLst>
                <a:gd name="adj" fmla="val 9715"/>
              </a:avLst>
            </a:prstGeom>
            <a:solidFill>
              <a:srgbClr val="412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19" name="Graphic 18" descr="Presentation with checklist with solid fill">
              <a:extLst>
                <a:ext uri="{FF2B5EF4-FFF2-40B4-BE49-F238E27FC236}">
                  <a16:creationId xmlns:a16="http://schemas.microsoft.com/office/drawing/2014/main" id="{CE02B4D8-DCDB-4058-9693-C7E06F133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173844" y="3471672"/>
              <a:ext cx="1255486" cy="125548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20D70A-611E-42E1-BBAE-4E991F770659}"/>
                </a:ext>
              </a:extLst>
            </p:cNvPr>
            <p:cNvSpPr txBox="1"/>
            <p:nvPr/>
          </p:nvSpPr>
          <p:spPr>
            <a:xfrm>
              <a:off x="638629" y="5107187"/>
              <a:ext cx="23658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Lorem ipsum dolor sit amet, consectetuer adipiscing elit.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67815EE-BF30-4D17-BF0F-3B83DFFFEF04}"/>
              </a:ext>
            </a:extLst>
          </p:cNvPr>
          <p:cNvSpPr txBox="1"/>
          <p:nvPr/>
        </p:nvSpPr>
        <p:spPr>
          <a:xfrm>
            <a:off x="4165645" y="4643335"/>
            <a:ext cx="737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sz="2400" dirty="0"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92401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2" y="646331"/>
            <a:ext cx="11887198" cy="2990850"/>
          </a:xfrm>
          <a:prstGeom prst="rect">
            <a:avLst/>
          </a:prstGeom>
          <a:solidFill>
            <a:srgbClr val="D4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i="1" u="sng" dirty="0" err="1" smtClean="0">
                <a:solidFill>
                  <a:schemeClr val="tx1"/>
                </a:solidFill>
                <a:latin typeface="Palatino Linotype" pitchFamily="18" charset="0"/>
              </a:rPr>
              <a:t>Ultratovush</a:t>
            </a:r>
            <a:r>
              <a:rPr lang="en-US" sz="2100" b="1" i="1" u="sng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b="1" i="1" u="sng" dirty="0" err="1" smtClean="0">
                <a:solidFill>
                  <a:schemeClr val="tx1"/>
                </a:solidFill>
                <a:latin typeface="Palatino Linotype" pitchFamily="18" charset="0"/>
              </a:rPr>
              <a:t>to’lqinlarining</a:t>
            </a:r>
            <a:r>
              <a:rPr lang="en-US" sz="2100" b="1" i="1" u="sng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b="1" i="1" u="sng" dirty="0" err="1" smtClean="0">
                <a:solidFill>
                  <a:schemeClr val="tx1"/>
                </a:solidFill>
                <a:latin typeface="Palatino Linotype" pitchFamily="18" charset="0"/>
              </a:rPr>
              <a:t>xossalari</a:t>
            </a:r>
            <a:r>
              <a:rPr lang="en-US" sz="2100" b="1" i="1" u="sng" dirty="0" smtClean="0">
                <a:solidFill>
                  <a:schemeClr val="tx1"/>
                </a:solidFill>
                <a:latin typeface="Palatino Linotype" pitchFamily="18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to’g’ri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chiziqli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tarqalish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. (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shu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sababli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a’zolarning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konturi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va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shakli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o’zgarishsiz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tasvirini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olish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mumkin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);</a:t>
            </a:r>
          </a:p>
          <a:p>
            <a:pPr marL="342900" indent="-342900" algn="just">
              <a:buAutoNum type="arabicPeriod"/>
            </a:pP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Fokuslanish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imkoniyatiga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ega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;</a:t>
            </a:r>
          </a:p>
          <a:p>
            <a:pPr marL="342900" indent="-342900" algn="just">
              <a:buAutoNum type="arabicPeriod"/>
            </a:pP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A’zolarga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kirib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boradi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(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yutilish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);</a:t>
            </a:r>
          </a:p>
          <a:p>
            <a:pPr marL="342900" indent="-342900" algn="just">
              <a:buAutoNum type="arabicPeriod"/>
            </a:pP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Nafaqat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a’zolarning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tashqi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konturlari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balki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ularning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ichki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tuzilishi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va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funksiyasi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haqida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ham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ma’lumot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bera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oladi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;</a:t>
            </a:r>
          </a:p>
          <a:p>
            <a:pPr marL="342900" indent="-342900" algn="just">
              <a:buAutoNum type="arabicPeriod"/>
            </a:pP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To’lqinning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tebranish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davri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chastotasi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uzunligi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va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tezligi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(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o’rtacha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=1540m/s).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9952" y="0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Palatino Linotype" pitchFamily="18" charset="0"/>
              </a:rPr>
              <a:t>Sonografiya</a:t>
            </a:r>
            <a:r>
              <a:rPr lang="en-US" sz="3600" b="1" i="1" dirty="0" smtClean="0">
                <a:latin typeface="Palatino Linotype" pitchFamily="18" charset="0"/>
              </a:rPr>
              <a:t>: </a:t>
            </a:r>
            <a:r>
              <a:rPr lang="en-US" sz="3600" b="1" i="1" dirty="0" err="1" smtClean="0">
                <a:latin typeface="Palatino Linotype" pitchFamily="18" charset="0"/>
              </a:rPr>
              <a:t>Fizik</a:t>
            </a:r>
            <a:r>
              <a:rPr lang="en-US" sz="3600" b="1" i="1" dirty="0" smtClean="0">
                <a:latin typeface="Palatino Linotype" pitchFamily="18" charset="0"/>
              </a:rPr>
              <a:t> </a:t>
            </a:r>
            <a:r>
              <a:rPr lang="en-US" sz="3600" b="1" i="1" dirty="0" err="1" smtClean="0">
                <a:latin typeface="Palatino Linotype" pitchFamily="18" charset="0"/>
              </a:rPr>
              <a:t>asoslari</a:t>
            </a:r>
            <a:endParaRPr lang="en-US" sz="3600" b="1" i="1" dirty="0" smtClean="0">
              <a:latin typeface="Palatino Linotyp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302" y="5410200"/>
            <a:ext cx="11887198" cy="133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16 Hz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dan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20kHz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gacha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bo’lgan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tovushlar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inson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eshita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oladigan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tovushlardir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.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Infratovushlar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&lt;16Hz,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Ultratovushlar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&gt; 20kHz .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Sonografiyada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2 –</a:t>
            </a:r>
            <a:r>
              <a:rPr lang="en-US" sz="2100" dirty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15 MHz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chastotali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ultratovushlar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qo’llaniladi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302" y="3867150"/>
            <a:ext cx="11887198" cy="1333500"/>
          </a:xfrm>
          <a:prstGeom prst="rect">
            <a:avLst/>
          </a:prstGeom>
          <a:solidFill>
            <a:srgbClr val="EFC2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A’zo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to’qimasining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zichligi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va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elastikligi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birgalikda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akustik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qarshilik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–</a:t>
            </a:r>
            <a:r>
              <a:rPr lang="en-US" sz="2100" dirty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Palatino Linotype" pitchFamily="18" charset="0"/>
              </a:rPr>
              <a:t>impedans</a:t>
            </a:r>
            <a:r>
              <a:rPr lang="en-US" sz="2100" dirty="0" smtClean="0">
                <a:solidFill>
                  <a:schemeClr val="tx1"/>
                </a:solidFill>
                <a:latin typeface="Palatino Linotype" pitchFamily="18" charset="0"/>
              </a:rPr>
              <a:t> ( Z=</a:t>
            </a:r>
            <a:r>
              <a:rPr lang="el-GR" sz="2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ρ</a:t>
            </a:r>
            <a:r>
              <a:rPr lang="en-US" sz="2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 ) </a:t>
            </a:r>
            <a:r>
              <a:rPr lang="en-US" sz="21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deyiladi</a:t>
            </a:r>
            <a:r>
              <a:rPr lang="en-US" sz="2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 Bu </a:t>
            </a:r>
            <a:r>
              <a:rPr lang="en-US" sz="21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qanchalik</a:t>
            </a:r>
            <a:r>
              <a:rPr lang="en-US" sz="2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past </a:t>
            </a:r>
            <a:r>
              <a:rPr lang="en-US" sz="21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bo’lsa</a:t>
            </a:r>
            <a:r>
              <a:rPr lang="en-US" sz="2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21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ultratovush</a:t>
            </a:r>
            <a:r>
              <a:rPr lang="en-US" sz="2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qaytishi</a:t>
            </a:r>
            <a:r>
              <a:rPr lang="en-US" sz="2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shuncha</a:t>
            </a:r>
            <a:r>
              <a:rPr lang="en-US" sz="2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yuqoridir</a:t>
            </a:r>
            <a:r>
              <a:rPr lang="en-US" sz="2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r>
              <a:rPr lang="en-US" sz="21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Masalan</a:t>
            </a:r>
            <a:r>
              <a:rPr lang="en-US" sz="2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21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havodan</a:t>
            </a:r>
            <a:r>
              <a:rPr lang="en-US" sz="2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100% </a:t>
            </a:r>
            <a:r>
              <a:rPr lang="en-US" sz="21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ultratovush</a:t>
            </a:r>
            <a:r>
              <a:rPr lang="en-US" sz="2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qaytganligi</a:t>
            </a:r>
            <a:r>
              <a:rPr lang="en-US" sz="2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sababli</a:t>
            </a:r>
            <a:r>
              <a:rPr lang="en-US" sz="2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maxsus</a:t>
            </a:r>
            <a:r>
              <a:rPr lang="en-US" sz="2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geldan</a:t>
            </a:r>
            <a:r>
              <a:rPr lang="en-US" sz="2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foydalaniladi</a:t>
            </a:r>
            <a:r>
              <a:rPr lang="en-US" sz="2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en-US" sz="210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6304" y="800100"/>
            <a:ext cx="8305798" cy="5143500"/>
          </a:xfrm>
          <a:prstGeom prst="rect">
            <a:avLst/>
          </a:prstGeom>
          <a:solidFill>
            <a:srgbClr val="D4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502" y="153769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latin typeface="Palatino Linotype" pitchFamily="18" charset="0"/>
              </a:rPr>
              <a:t>Sonografiya</a:t>
            </a:r>
            <a:r>
              <a:rPr lang="en-US" sz="3600" b="1" i="1" dirty="0" smtClean="0">
                <a:latin typeface="Palatino Linotype" pitchFamily="18" charset="0"/>
              </a:rPr>
              <a:t>: </a:t>
            </a:r>
            <a:r>
              <a:rPr lang="en-US" sz="3600" b="1" i="1" dirty="0" err="1" smtClean="0">
                <a:latin typeface="Palatino Linotype" pitchFamily="18" charset="0"/>
              </a:rPr>
              <a:t>Fizik</a:t>
            </a:r>
            <a:r>
              <a:rPr lang="en-US" sz="3600" b="1" i="1" dirty="0" smtClean="0">
                <a:latin typeface="Palatino Linotype" pitchFamily="18" charset="0"/>
              </a:rPr>
              <a:t> </a:t>
            </a:r>
            <a:r>
              <a:rPr lang="en-US" sz="3600" b="1" i="1" dirty="0" err="1" smtClean="0">
                <a:latin typeface="Palatino Linotype" pitchFamily="18" charset="0"/>
              </a:rPr>
              <a:t>asoslari</a:t>
            </a:r>
            <a:endParaRPr lang="ru-RU" sz="3600" b="1" i="1" dirty="0">
              <a:latin typeface="Palatino Linotyp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5" y="1047750"/>
            <a:ext cx="67722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53052" y="4476750"/>
            <a:ext cx="6324598" cy="2095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Palatino Linotype" pitchFamily="18" charset="0"/>
              </a:rPr>
              <a:t>To’lqin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alatino Linotype" pitchFamily="18" charset="0"/>
              </a:rPr>
              <a:t>chastotasi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alatino Linotype" pitchFamily="18" charset="0"/>
              </a:rPr>
              <a:t>qanchalik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alatino Linotype" pitchFamily="18" charset="0"/>
              </a:rPr>
              <a:t>baland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alatino Linotype" pitchFamily="18" charset="0"/>
              </a:rPr>
              <a:t>bo’lsa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Palatino Linotype" pitchFamily="18" charset="0"/>
              </a:rPr>
              <a:t>uzunligi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alatino Linotype" pitchFamily="18" charset="0"/>
              </a:rPr>
              <a:t>shunchalik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alatino Linotype" pitchFamily="18" charset="0"/>
              </a:rPr>
              <a:t>qisqa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alatino Linotype" pitchFamily="18" charset="0"/>
              </a:rPr>
              <a:t>bo’ladi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, ammo </a:t>
            </a:r>
            <a:r>
              <a:rPr lang="en-US" sz="2000" dirty="0" err="1" smtClean="0">
                <a:solidFill>
                  <a:schemeClr val="tx1"/>
                </a:solidFill>
                <a:latin typeface="Palatino Linotype" pitchFamily="18" charset="0"/>
              </a:rPr>
              <a:t>tasvir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alatino Linotype" pitchFamily="18" charset="0"/>
              </a:rPr>
              <a:t>aniqligi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alatino Linotype" pitchFamily="18" charset="0"/>
              </a:rPr>
              <a:t>ortadi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Palatino Linotype" pitchFamily="18" charset="0"/>
              </a:rPr>
              <a:t>1 М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Hz</a:t>
            </a:r>
            <a:r>
              <a:rPr lang="ru-RU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Palatino Linotype" pitchFamily="18" charset="0"/>
              </a:rPr>
              <a:t>– </a:t>
            </a:r>
            <a:r>
              <a:rPr lang="ru-RU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Palatino Linotype" pitchFamily="18" charset="0"/>
              </a:rPr>
              <a:t>50 </a:t>
            </a:r>
            <a:r>
              <a:rPr lang="ru-RU" sz="2000" dirty="0" smtClean="0">
                <a:solidFill>
                  <a:schemeClr val="tx1"/>
                </a:solidFill>
                <a:latin typeface="Palatino Linotype" pitchFamily="18" charset="0"/>
              </a:rPr>
              <a:t>с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m </a:t>
            </a:r>
            <a:r>
              <a:rPr lang="en-US" sz="2000" dirty="0" err="1" smtClean="0">
                <a:solidFill>
                  <a:schemeClr val="tx1"/>
                </a:solidFill>
                <a:latin typeface="Palatino Linotype" pitchFamily="18" charset="0"/>
              </a:rPr>
              <a:t>gacha</a:t>
            </a:r>
            <a:r>
              <a:rPr lang="ru-RU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              </a:t>
            </a:r>
            <a:r>
              <a:rPr lang="ru-RU" sz="2000" dirty="0">
                <a:solidFill>
                  <a:schemeClr val="tx1"/>
                </a:solidFill>
                <a:latin typeface="Palatino Linotype" pitchFamily="18" charset="0"/>
              </a:rPr>
              <a:t>7,5 </a:t>
            </a:r>
            <a:r>
              <a:rPr lang="ru-RU" sz="2000" dirty="0" smtClean="0">
                <a:solidFill>
                  <a:schemeClr val="tx1"/>
                </a:solidFill>
                <a:latin typeface="Palatino Linotype" pitchFamily="18" charset="0"/>
              </a:rPr>
              <a:t>М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Hz</a:t>
            </a:r>
            <a:r>
              <a:rPr lang="ru-RU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Palatino Linotype" pitchFamily="18" charset="0"/>
              </a:rPr>
              <a:t>– 7 </a:t>
            </a:r>
            <a:r>
              <a:rPr lang="ru-RU" sz="2000" dirty="0" smtClean="0">
                <a:solidFill>
                  <a:schemeClr val="tx1"/>
                </a:solidFill>
                <a:latin typeface="Palatino Linotype" pitchFamily="18" charset="0"/>
              </a:rPr>
              <a:t>с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m</a:t>
            </a:r>
            <a:r>
              <a:rPr lang="ru-RU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Palatino Linotype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Palatino Linotype" pitchFamily="18" charset="0"/>
              </a:rPr>
              <a:t>3,5 </a:t>
            </a:r>
            <a:r>
              <a:rPr lang="ru-RU" sz="2000" dirty="0" smtClean="0">
                <a:solidFill>
                  <a:schemeClr val="tx1"/>
                </a:solidFill>
                <a:latin typeface="Palatino Linotype" pitchFamily="18" charset="0"/>
              </a:rPr>
              <a:t>М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Hz</a:t>
            </a:r>
            <a:r>
              <a:rPr lang="ru-RU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Palatino Linotype" pitchFamily="18" charset="0"/>
              </a:rPr>
              <a:t>– 30 </a:t>
            </a:r>
            <a:r>
              <a:rPr lang="ru-RU" sz="2000" dirty="0" smtClean="0">
                <a:solidFill>
                  <a:schemeClr val="tx1"/>
                </a:solidFill>
                <a:latin typeface="Palatino Linotype" pitchFamily="18" charset="0"/>
              </a:rPr>
              <a:t>с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m</a:t>
            </a:r>
            <a:r>
              <a:rPr lang="ru-RU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                      </a:t>
            </a:r>
            <a:r>
              <a:rPr lang="ru-RU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Palatino Linotype" pitchFamily="18" charset="0"/>
              </a:rPr>
              <a:t>10 </a:t>
            </a:r>
            <a:r>
              <a:rPr lang="ru-RU" sz="2000" dirty="0" smtClean="0">
                <a:solidFill>
                  <a:schemeClr val="tx1"/>
                </a:solidFill>
                <a:latin typeface="Palatino Linotype" pitchFamily="18" charset="0"/>
              </a:rPr>
              <a:t>М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Hz</a:t>
            </a:r>
            <a:r>
              <a:rPr lang="ru-RU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Palatino Linotype" pitchFamily="18" charset="0"/>
              </a:rPr>
              <a:t>– 5 </a:t>
            </a:r>
            <a:r>
              <a:rPr lang="ru-RU" sz="2000" dirty="0" smtClean="0">
                <a:solidFill>
                  <a:schemeClr val="tx1"/>
                </a:solidFill>
                <a:latin typeface="Palatino Linotype" pitchFamily="18" charset="0"/>
              </a:rPr>
              <a:t>с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m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Palatino Linotype" pitchFamily="18" charset="0"/>
              </a:rPr>
              <a:t>5 М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Hz</a:t>
            </a:r>
            <a:r>
              <a:rPr lang="ru-RU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Palatino Linotype" pitchFamily="18" charset="0"/>
              </a:rPr>
              <a:t>– 15 </a:t>
            </a:r>
            <a:r>
              <a:rPr lang="ru-RU" sz="2000" dirty="0" smtClean="0">
                <a:solidFill>
                  <a:schemeClr val="tx1"/>
                </a:solidFill>
                <a:latin typeface="Palatino Linotype" pitchFamily="18" charset="0"/>
              </a:rPr>
              <a:t>с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m </a:t>
            </a:r>
            <a:endParaRPr lang="ru-RU" sz="2000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3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6304" y="131980"/>
            <a:ext cx="10001246" cy="5868770"/>
          </a:xfrm>
          <a:prstGeom prst="rect">
            <a:avLst/>
          </a:prstGeom>
          <a:solidFill>
            <a:srgbClr val="D4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33" y="288128"/>
            <a:ext cx="8605838" cy="555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76304" y="6000750"/>
            <a:ext cx="10001245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Palatino Linotype" pitchFamily="18" charset="0"/>
              </a:rPr>
              <a:t>Sonografiyaning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alatino Linotype" pitchFamily="18" charset="0"/>
              </a:rPr>
              <a:t>rivojlanishi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  1881-yilda </a:t>
            </a:r>
            <a:r>
              <a:rPr lang="en-US" sz="2000" dirty="0" err="1" smtClean="0">
                <a:solidFill>
                  <a:schemeClr val="tx1"/>
                </a:solidFill>
                <a:latin typeface="Palatino Linotype" pitchFamily="18" charset="0"/>
              </a:rPr>
              <a:t>Kyurilar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alatino Linotype" pitchFamily="18" charset="0"/>
              </a:rPr>
              <a:t>tomonidan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alatino Linotype" pitchFamily="18" charset="0"/>
              </a:rPr>
              <a:t>pyezoelektrik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alatino Linotype" pitchFamily="18" charset="0"/>
              </a:rPr>
              <a:t>effektning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alatino Linotype" pitchFamily="18" charset="0"/>
              </a:rPr>
              <a:t>ochilishi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alatino Linotype" pitchFamily="18" charset="0"/>
              </a:rPr>
              <a:t>bilan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alatino Linotype" pitchFamily="18" charset="0"/>
              </a:rPr>
              <a:t>bog’liq</a:t>
            </a:r>
            <a:r>
              <a:rPr lang="en-US" sz="2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12437"/>
            <a:ext cx="8051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dirty="0" smtClean="0">
                <a:latin typeface="Palatino Linotype" pitchFamily="18" charset="0"/>
              </a:rPr>
              <a:t>Transducer (</a:t>
            </a:r>
            <a:r>
              <a:rPr lang="en-US" sz="3200" b="1" i="1" u="sng" dirty="0" err="1" smtClean="0">
                <a:latin typeface="Palatino Linotype" pitchFamily="18" charset="0"/>
              </a:rPr>
              <a:t>datchik</a:t>
            </a:r>
            <a:r>
              <a:rPr lang="en-US" sz="3200" b="1" i="1" u="sng" dirty="0" smtClean="0">
                <a:latin typeface="Palatino Linotype" pitchFamily="18" charset="0"/>
              </a:rPr>
              <a:t>) </a:t>
            </a:r>
            <a:r>
              <a:rPr lang="en-US" sz="3200" b="1" i="1" u="sng" dirty="0" err="1" smtClean="0">
                <a:latin typeface="Palatino Linotype" pitchFamily="18" charset="0"/>
              </a:rPr>
              <a:t>larning</a:t>
            </a:r>
            <a:r>
              <a:rPr lang="en-US" sz="3200" b="1" i="1" u="sng" dirty="0" smtClean="0">
                <a:latin typeface="Palatino Linotype" pitchFamily="18" charset="0"/>
              </a:rPr>
              <a:t> </a:t>
            </a:r>
            <a:r>
              <a:rPr lang="en-US" sz="3200" b="1" i="1" u="sng" dirty="0" err="1" smtClean="0">
                <a:latin typeface="Palatino Linotype" pitchFamily="18" charset="0"/>
              </a:rPr>
              <a:t>asosiy</a:t>
            </a:r>
            <a:r>
              <a:rPr lang="en-US" sz="3200" b="1" i="1" u="sng" dirty="0" smtClean="0">
                <a:latin typeface="Palatino Linotype" pitchFamily="18" charset="0"/>
              </a:rPr>
              <a:t> </a:t>
            </a:r>
            <a:r>
              <a:rPr lang="en-US" sz="3200" b="1" i="1" u="sng" dirty="0" err="1" smtClean="0">
                <a:latin typeface="Palatino Linotype" pitchFamily="18" charset="0"/>
              </a:rPr>
              <a:t>tiplari</a:t>
            </a:r>
            <a:r>
              <a:rPr lang="en-US" sz="3200" b="1" i="1" u="sng" dirty="0" smtClean="0">
                <a:latin typeface="Palatino Linotype" pitchFamily="18" charset="0"/>
              </a:rPr>
              <a:t>:</a:t>
            </a:r>
            <a:endParaRPr lang="ru-RU" sz="3200" b="1" i="1" u="sng" dirty="0">
              <a:latin typeface="Palatino Linotyp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97" y="1073150"/>
            <a:ext cx="10772775" cy="478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5380" y="6108352"/>
            <a:ext cx="930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Palatino Linotype" pitchFamily="18" charset="0"/>
              </a:rPr>
              <a:t>A- </a:t>
            </a:r>
            <a:r>
              <a:rPr lang="en-US" sz="2400" b="1" dirty="0" err="1" smtClean="0">
                <a:latin typeface="Palatino Linotype" pitchFamily="18" charset="0"/>
              </a:rPr>
              <a:t>chiziqli</a:t>
            </a:r>
            <a:r>
              <a:rPr lang="en-US" sz="2400" b="1" dirty="0" smtClean="0">
                <a:latin typeface="Palatino Linotype" pitchFamily="18" charset="0"/>
              </a:rPr>
              <a:t>;                         B – </a:t>
            </a:r>
            <a:r>
              <a:rPr lang="en-US" sz="2400" b="1" dirty="0" err="1" smtClean="0">
                <a:latin typeface="Palatino Linotype" pitchFamily="18" charset="0"/>
              </a:rPr>
              <a:t>konveksli</a:t>
            </a:r>
            <a:r>
              <a:rPr lang="en-US" sz="2400" b="1" dirty="0" smtClean="0">
                <a:latin typeface="Palatino Linotype" pitchFamily="18" charset="0"/>
              </a:rPr>
              <a:t>;                            C - </a:t>
            </a:r>
            <a:r>
              <a:rPr lang="en-US" sz="2400" b="1" dirty="0" err="1" smtClean="0">
                <a:latin typeface="Palatino Linotype" pitchFamily="18" charset="0"/>
              </a:rPr>
              <a:t>sektorli</a:t>
            </a:r>
            <a:endParaRPr lang="ru-RU" sz="24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окумент 1"/>
          <p:cNvSpPr/>
          <p:nvPr/>
        </p:nvSpPr>
        <p:spPr>
          <a:xfrm>
            <a:off x="323850" y="190500"/>
            <a:ext cx="11487150" cy="1981200"/>
          </a:xfrm>
          <a:prstGeom prst="flowChartDocument">
            <a:avLst/>
          </a:prstGeom>
          <a:solidFill>
            <a:srgbClr val="D4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u="sng" dirty="0" err="1" smtClean="0">
                <a:solidFill>
                  <a:schemeClr val="tx1"/>
                </a:solidFill>
              </a:rPr>
              <a:t>Rejim</a:t>
            </a:r>
            <a:r>
              <a:rPr lang="en-US" sz="2400" b="1" i="1" u="sng" dirty="0" smtClean="0">
                <a:solidFill>
                  <a:schemeClr val="tx1"/>
                </a:solidFill>
              </a:rPr>
              <a:t> A </a:t>
            </a:r>
            <a:r>
              <a:rPr lang="en-US" sz="2400" dirty="0" smtClean="0">
                <a:solidFill>
                  <a:schemeClr val="tx1"/>
                </a:solidFill>
              </a:rPr>
              <a:t>– </a:t>
            </a:r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mplitude –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klassik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usullardan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bo’lib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formatda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aks-sadolar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exosignal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</a:rPr>
              <a:t>chuqurligi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gorizontal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chiziqda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vertikal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cho’qqilar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bilan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ko’rsatiladi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Bunda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faqatgina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o’lchovi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tasvir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olish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mumkinligi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aniqlik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darajasi</a:t>
            </a:r>
            <a:r>
              <a:rPr lang="en-US" sz="2400" dirty="0" smtClean="0">
                <a:solidFill>
                  <a:schemeClr val="tx1"/>
                </a:solidFill>
              </a:rPr>
              <a:t> past </a:t>
            </a:r>
            <a:r>
              <a:rPr lang="en-US" sz="2400" dirty="0" err="1" smtClean="0">
                <a:solidFill>
                  <a:schemeClr val="tx1"/>
                </a:solidFill>
              </a:rPr>
              <a:t>bo’lganligi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sababli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diagnostikada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kamdan-kam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qo’llaniladi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5" y="2171700"/>
            <a:ext cx="10917237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0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964</Words>
  <Application>Microsoft Office PowerPoint</Application>
  <PresentationFormat>Широкоэкранный</PresentationFormat>
  <Paragraphs>148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NSimSun</vt:lpstr>
      <vt:lpstr>Arial</vt:lpstr>
      <vt:lpstr>Calibri</vt:lpstr>
      <vt:lpstr>Calibri Light</vt:lpstr>
      <vt:lpstr>Constantia</vt:lpstr>
      <vt:lpstr>Palatino Linotype</vt:lpstr>
      <vt:lpstr>Poppins</vt:lpstr>
      <vt:lpstr>Poppins ExtraBold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Noah Arceo</dc:creator>
  <cp:lastModifiedBy>asus</cp:lastModifiedBy>
  <cp:revision>42</cp:revision>
  <dcterms:created xsi:type="dcterms:W3CDTF">2022-02-13T07:58:03Z</dcterms:created>
  <dcterms:modified xsi:type="dcterms:W3CDTF">2025-09-23T07:48:02Z</dcterms:modified>
</cp:coreProperties>
</file>