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2797484-986A-4B78-81DF-A3FF2BCE2896}" type="datetimeFigureOut">
              <a:rPr lang="ru-RU" smtClean="0"/>
              <a:t>19.04.2025</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181282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2797484-986A-4B78-81DF-A3FF2BCE2896}" type="datetimeFigureOut">
              <a:rPr lang="ru-RU" smtClean="0"/>
              <a:t>19.04.2025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3627379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2797484-986A-4B78-81DF-A3FF2BCE2896}" type="datetimeFigureOut">
              <a:rPr lang="ru-RU" smtClean="0"/>
              <a:t>19.04.2025</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1679F6-34DF-400C-AB6D-1910B015237E}"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34448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2797484-986A-4B78-81DF-A3FF2BCE2896}" type="datetimeFigureOut">
              <a:rPr lang="ru-RU" smtClean="0"/>
              <a:t>19.04.2025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23769240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2797484-986A-4B78-81DF-A3FF2BCE2896}" type="datetimeFigureOut">
              <a:rPr lang="ru-RU" smtClean="0"/>
              <a:t>19.04.2025</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1679F6-34DF-400C-AB6D-1910B015237E}"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99870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A2797484-986A-4B78-81DF-A3FF2BCE2896}" type="datetimeFigureOut">
              <a:rPr lang="ru-RU" smtClean="0"/>
              <a:t>19.04.2025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31050671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2797484-986A-4B78-81DF-A3FF2BCE2896}" type="datetimeFigureOut">
              <a:rPr lang="ru-RU" smtClean="0"/>
              <a:t>19.04.2025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34923633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2797484-986A-4B78-81DF-A3FF2BCE2896}" type="datetimeFigureOut">
              <a:rPr lang="ru-RU" smtClean="0"/>
              <a:t>19.04.2025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1771178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2797484-986A-4B78-81DF-A3FF2BCE2896}" type="datetimeFigureOut">
              <a:rPr lang="ru-RU" smtClean="0"/>
              <a:t>19.04.2025</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676323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2797484-986A-4B78-81DF-A3FF2BCE2896}" type="datetimeFigureOut">
              <a:rPr lang="ru-RU" smtClean="0"/>
              <a:t>19.04.2025</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4008650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2797484-986A-4B78-81DF-A3FF2BCE2896}" type="datetimeFigureOut">
              <a:rPr lang="ru-RU" smtClean="0"/>
              <a:t>19.04.2025</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4099026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2797484-986A-4B78-81DF-A3FF2BCE2896}" type="datetimeFigureOut">
              <a:rPr lang="ru-RU" smtClean="0"/>
              <a:t>19.04.2025</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1688185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2797484-986A-4B78-81DF-A3FF2BCE2896}" type="datetimeFigureOut">
              <a:rPr lang="ru-RU" smtClean="0"/>
              <a:t>19.04.2025</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1935223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797484-986A-4B78-81DF-A3FF2BCE2896}" type="datetimeFigureOut">
              <a:rPr lang="ru-RU" smtClean="0"/>
              <a:t>19.04.2025</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3405827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2797484-986A-4B78-81DF-A3FF2BCE2896}" type="datetimeFigureOut">
              <a:rPr lang="ru-RU" smtClean="0"/>
              <a:t>19.04.2025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1662218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2797484-986A-4B78-81DF-A3FF2BCE2896}" type="datetimeFigureOut">
              <a:rPr lang="ru-RU" smtClean="0"/>
              <a:t>19.04.2025</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F1679F6-34DF-400C-AB6D-1910B015237E}" type="slidenum">
              <a:rPr lang="ru-RU" smtClean="0"/>
              <a:t>‹#›</a:t>
            </a:fld>
            <a:endParaRPr lang="ru-RU"/>
          </a:p>
        </p:txBody>
      </p:sp>
    </p:spTree>
    <p:extLst>
      <p:ext uri="{BB962C8B-B14F-4D97-AF65-F5344CB8AC3E}">
        <p14:creationId xmlns:p14="http://schemas.microsoft.com/office/powerpoint/2010/main" val="1429947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2797484-986A-4B78-81DF-A3FF2BCE2896}" type="datetimeFigureOut">
              <a:rPr lang="ru-RU" smtClean="0"/>
              <a:t>19.04.2025</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F1679F6-34DF-400C-AB6D-1910B015237E}" type="slidenum">
              <a:rPr lang="ru-RU" smtClean="0"/>
              <a:t>‹#›</a:t>
            </a:fld>
            <a:endParaRPr lang="ru-RU"/>
          </a:p>
        </p:txBody>
      </p:sp>
    </p:spTree>
    <p:extLst>
      <p:ext uri="{BB962C8B-B14F-4D97-AF65-F5344CB8AC3E}">
        <p14:creationId xmlns:p14="http://schemas.microsoft.com/office/powerpoint/2010/main" val="2834644591"/>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4689B2-5F85-C2F3-E535-13C167C0F6AD}"/>
              </a:ext>
            </a:extLst>
          </p:cNvPr>
          <p:cNvSpPr>
            <a:spLocks noGrp="1"/>
          </p:cNvSpPr>
          <p:nvPr>
            <p:ph type="ctrTitle"/>
          </p:nvPr>
        </p:nvSpPr>
        <p:spPr>
          <a:xfrm>
            <a:off x="1638300" y="1900451"/>
            <a:ext cx="8915399" cy="2262781"/>
          </a:xfrm>
        </p:spPr>
        <p:txBody>
          <a:bodyPr>
            <a:noAutofit/>
          </a:bodyPr>
          <a:lstStyle/>
          <a:p>
            <a:pPr algn="ctr"/>
            <a:r>
              <a:rPr lang="en-US" sz="4400" dirty="0" err="1">
                <a:latin typeface="Times New Roman" panose="02020603050405020304" pitchFamily="18" charset="0"/>
                <a:cs typeface="Times New Roman" panose="02020603050405020304" pitchFamily="18" charset="0"/>
              </a:rPr>
              <a:t>O`zbekiston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Respublikasi</a:t>
            </a:r>
            <a:r>
              <a:rPr lang="en-US" sz="4400" dirty="0">
                <a:latin typeface="Times New Roman" panose="02020603050405020304" pitchFamily="18" charset="0"/>
                <a:cs typeface="Times New Roman" panose="02020603050405020304" pitchFamily="18" charset="0"/>
              </a:rPr>
              <a:t> Fan </a:t>
            </a:r>
            <a:r>
              <a:rPr lang="en-US" sz="4400" dirty="0" err="1">
                <a:latin typeface="Times New Roman" panose="02020603050405020304" pitchFamily="18" charset="0"/>
                <a:cs typeface="Times New Roman" panose="02020603050405020304" pitchFamily="18" charset="0"/>
              </a:rPr>
              <a:t>va</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ta`lim</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integratsiya</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oliy</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ta`lim</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vazirligi</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O`zbekiston</a:t>
            </a:r>
            <a:r>
              <a:rPr lang="en-US" sz="4400" dirty="0">
                <a:latin typeface="Times New Roman" panose="02020603050405020304" pitchFamily="18" charset="0"/>
                <a:cs typeface="Times New Roman" panose="02020603050405020304" pitchFamily="18" charset="0"/>
              </a:rPr>
              <a:t> – </a:t>
            </a:r>
            <a:r>
              <a:rPr lang="en-US" sz="4400" dirty="0" err="1">
                <a:latin typeface="Times New Roman" panose="02020603050405020304" pitchFamily="18" charset="0"/>
                <a:cs typeface="Times New Roman" panose="02020603050405020304" pitchFamily="18" charset="0"/>
              </a:rPr>
              <a:t>Finlandiya</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Pedagogika</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institutining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Tabiiy</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fanlar</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Fakulteti</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Kimyo</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kafedrasi</a:t>
            </a:r>
            <a:r>
              <a:rPr lang="en-US" sz="4400" dirty="0">
                <a:latin typeface="Times New Roman" panose="02020603050405020304" pitchFamily="18" charset="0"/>
                <a:cs typeface="Times New Roman" panose="02020603050405020304" pitchFamily="18" charset="0"/>
              </a:rPr>
              <a:t> 440- </a:t>
            </a:r>
            <a:r>
              <a:rPr lang="en-US" sz="4400" dirty="0" err="1">
                <a:latin typeface="Times New Roman" panose="02020603050405020304" pitchFamily="18" charset="0"/>
                <a:cs typeface="Times New Roman" panose="02020603050405020304" pitchFamily="18" charset="0"/>
              </a:rPr>
              <a:t>guruh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talabasining</a:t>
            </a:r>
            <a:r>
              <a:rPr lang="en-US" sz="4400" dirty="0">
                <a:latin typeface="Times New Roman" panose="02020603050405020304" pitchFamily="18" charset="0"/>
                <a:cs typeface="Times New Roman" panose="02020603050405020304" pitchFamily="18" charset="0"/>
              </a:rPr>
              <a:t> </a:t>
            </a:r>
            <a:endParaRPr lang="ru-RU" sz="4400" dirty="0">
              <a:latin typeface="Times New Roman" panose="02020603050405020304" pitchFamily="18" charset="0"/>
              <a:cs typeface="Times New Roman" panose="02020603050405020304" pitchFamily="18" charset="0"/>
            </a:endParaRPr>
          </a:p>
        </p:txBody>
      </p:sp>
      <p:sp>
        <p:nvSpPr>
          <p:cNvPr id="3" name="Подзаголовок 2">
            <a:extLst>
              <a:ext uri="{FF2B5EF4-FFF2-40B4-BE49-F238E27FC236}">
                <a16:creationId xmlns:a16="http://schemas.microsoft.com/office/drawing/2014/main" id="{ED5A86AB-34C8-52E8-C65C-6CB2CF7379B3}"/>
              </a:ext>
            </a:extLst>
          </p:cNvPr>
          <p:cNvSpPr>
            <a:spLocks noGrp="1"/>
          </p:cNvSpPr>
          <p:nvPr>
            <p:ph type="subTitle" idx="1"/>
          </p:nvPr>
        </p:nvSpPr>
        <p:spPr>
          <a:xfrm>
            <a:off x="1347267" y="3999457"/>
            <a:ext cx="8915399" cy="1126283"/>
          </a:xfrm>
        </p:spPr>
        <p:txBody>
          <a:bodyPr>
            <a:normAutofit fontScale="92500" lnSpcReduction="10000"/>
          </a:bodyPr>
          <a:lstStyle/>
          <a:p>
            <a:pPr algn="ctr"/>
            <a:r>
              <a:rPr lang="en-US" sz="8000" dirty="0" err="1">
                <a:solidFill>
                  <a:srgbClr val="FF0000"/>
                </a:solidFill>
                <a:latin typeface="Times New Roman" panose="02020603050405020304" pitchFamily="18" charset="0"/>
                <a:cs typeface="Times New Roman" panose="02020603050405020304" pitchFamily="18" charset="0"/>
              </a:rPr>
              <a:t>Taqdimoti</a:t>
            </a:r>
            <a:endParaRPr lang="ru-RU" sz="8000" dirty="0">
              <a:solidFill>
                <a:srgbClr val="FF0000"/>
              </a:solidFill>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23BA2E49-169F-AA59-BE19-809667E5576B}"/>
              </a:ext>
            </a:extLst>
          </p:cNvPr>
          <p:cNvSpPr txBox="1"/>
          <p:nvPr/>
        </p:nvSpPr>
        <p:spPr>
          <a:xfrm>
            <a:off x="2084246" y="5002910"/>
            <a:ext cx="8915400" cy="1569660"/>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Mavzu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Gips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uning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bog'lovchi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sifatlari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haqida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qisqacha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ma'lumot</a:t>
            </a:r>
            <a:r>
              <a:rPr lang="en-US" sz="2400" dirty="0">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Bajardi: </a:t>
            </a:r>
            <a:r>
              <a:rPr lang="en-US" sz="2400" dirty="0" err="1">
                <a:latin typeface="Times New Roman" panose="02020603050405020304" pitchFamily="18" charset="0"/>
                <a:cs typeface="Times New Roman" panose="02020603050405020304" pitchFamily="18" charset="0"/>
              </a:rPr>
              <a:t>Nurmaxmatov</a:t>
            </a:r>
            <a:r>
              <a:rPr lang="en-US" sz="2400" dirty="0">
                <a:latin typeface="Times New Roman" panose="02020603050405020304" pitchFamily="18" charset="0"/>
                <a:cs typeface="Times New Roman" panose="02020603050405020304" pitchFamily="18" charset="0"/>
              </a:rPr>
              <a:t> D.</a:t>
            </a:r>
          </a:p>
          <a:p>
            <a:r>
              <a:rPr lang="en-US" sz="2400" dirty="0" err="1">
                <a:latin typeface="Times New Roman" panose="02020603050405020304" pitchFamily="18" charset="0"/>
                <a:cs typeface="Times New Roman" panose="02020603050405020304" pitchFamily="18" charset="0"/>
              </a:rPr>
              <a:t>Tekshirdi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J.SH.Bobojonov</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8053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B3B7AA-A3B7-26A0-5C3C-763132B49F4C}"/>
              </a:ext>
            </a:extLst>
          </p:cNvPr>
          <p:cNvSpPr>
            <a:spLocks noGrp="1"/>
          </p:cNvSpPr>
          <p:nvPr>
            <p:ph type="title"/>
          </p:nvPr>
        </p:nvSpPr>
        <p:spPr>
          <a:xfrm>
            <a:off x="2849732" y="0"/>
            <a:ext cx="8486312" cy="1325563"/>
          </a:xfrm>
        </p:spPr>
        <p:txBody>
          <a:bodyPr>
            <a:noAutofit/>
          </a:bodyPr>
          <a:lstStyle/>
          <a:p>
            <a:pPr algn="just"/>
            <a:r>
              <a:rPr lang="en-US" sz="2400" dirty="0"/>
              <a:t>       </a:t>
            </a:r>
            <a:r>
              <a:rPr lang="en-US" sz="2400" dirty="0" err="1"/>
              <a:t>Asosan</a:t>
            </a:r>
            <a:r>
              <a:rPr lang="en-US" sz="2400" dirty="0"/>
              <a:t> </a:t>
            </a:r>
            <a:r>
              <a:rPr lang="en-US" sz="2400" dirty="0" err="1"/>
              <a:t>yarimsuvli</a:t>
            </a:r>
            <a:r>
              <a:rPr lang="en-US" sz="2400" dirty="0"/>
              <a:t> </a:t>
            </a:r>
            <a:r>
              <a:rPr lang="en-US" sz="2400" dirty="0" err="1"/>
              <a:t>gipsdan</a:t>
            </a:r>
            <a:r>
              <a:rPr lang="en-US" sz="2400" dirty="0"/>
              <a:t> </a:t>
            </a:r>
            <a:r>
              <a:rPr lang="en-US" sz="2400" dirty="0" err="1"/>
              <a:t>iborat</a:t>
            </a:r>
            <a:r>
              <a:rPr lang="en-US" sz="2400" dirty="0"/>
              <a:t> </a:t>
            </a:r>
            <a:r>
              <a:rPr lang="en-US" sz="2400" dirty="0" err="1"/>
              <a:t>bo‘lgan</a:t>
            </a:r>
            <a:r>
              <a:rPr lang="en-US" sz="2400" dirty="0"/>
              <a:t> </a:t>
            </a:r>
            <a:r>
              <a:rPr lang="en-US" sz="2400" dirty="0" err="1"/>
              <a:t>va</a:t>
            </a:r>
            <a:r>
              <a:rPr lang="en-US" sz="2400" dirty="0"/>
              <a:t> </a:t>
            </a:r>
            <a:r>
              <a:rPr lang="en-US" sz="2400" dirty="0" err="1"/>
              <a:t>gips-toshdan</a:t>
            </a:r>
            <a:r>
              <a:rPr lang="en-US" sz="2400" dirty="0"/>
              <a:t> </a:t>
            </a:r>
            <a:r>
              <a:rPr lang="en-US" sz="2400" dirty="0" err="1"/>
              <a:t>termik</a:t>
            </a:r>
            <a:r>
              <a:rPr lang="en-US" sz="2400" dirty="0"/>
              <a:t> </a:t>
            </a:r>
            <a:r>
              <a:rPr lang="en-US" sz="2400" dirty="0" err="1"/>
              <a:t>ishlash</a:t>
            </a:r>
            <a:r>
              <a:rPr lang="en-US" sz="2400" dirty="0"/>
              <a:t> </a:t>
            </a:r>
            <a:r>
              <a:rPr lang="en-US" sz="2400" dirty="0" err="1"/>
              <a:t>yo‘li</a:t>
            </a:r>
            <a:r>
              <a:rPr lang="en-US" sz="2400" dirty="0"/>
              <a:t> </a:t>
            </a:r>
            <a:r>
              <a:rPr lang="en-US" sz="2400" dirty="0" err="1"/>
              <a:t>bilan</a:t>
            </a:r>
            <a:r>
              <a:rPr lang="en-US" sz="2400" dirty="0"/>
              <a:t> </a:t>
            </a:r>
            <a:r>
              <a:rPr lang="en-US" sz="2400" dirty="0" err="1"/>
              <a:t>tayyorlanadigan</a:t>
            </a:r>
            <a:r>
              <a:rPr lang="en-US" sz="2400" dirty="0"/>
              <a:t> </a:t>
            </a:r>
            <a:r>
              <a:rPr lang="en-US" sz="2400" dirty="0" err="1"/>
              <a:t>qurilish</a:t>
            </a:r>
            <a:r>
              <a:rPr lang="en-US" sz="2400" dirty="0"/>
              <a:t> </a:t>
            </a:r>
            <a:r>
              <a:rPr lang="en-US" sz="2400" dirty="0" err="1"/>
              <a:t>gipsi</a:t>
            </a:r>
            <a:r>
              <a:rPr lang="en-US" sz="2400" dirty="0"/>
              <a:t> deb </a:t>
            </a:r>
            <a:r>
              <a:rPr lang="en-US" sz="2400" dirty="0" err="1"/>
              <a:t>ataluvchi</a:t>
            </a:r>
            <a:r>
              <a:rPr lang="en-US" sz="2400" dirty="0"/>
              <a:t> </a:t>
            </a:r>
            <a:r>
              <a:rPr lang="en-US" sz="2400" dirty="0" err="1"/>
              <a:t>maxsulotni</a:t>
            </a:r>
            <a:r>
              <a:rPr lang="en-US" sz="2400" dirty="0"/>
              <a:t> </a:t>
            </a:r>
            <a:r>
              <a:rPr lang="en-US" sz="2400" dirty="0" err="1"/>
              <a:t>fosfogipsdan</a:t>
            </a:r>
            <a:r>
              <a:rPr lang="en-US" sz="2400" dirty="0"/>
              <a:t> </a:t>
            </a:r>
            <a:r>
              <a:rPr lang="en-US" sz="2400" dirty="0" err="1"/>
              <a:t>xam</a:t>
            </a:r>
            <a:r>
              <a:rPr lang="en-US" sz="2400" dirty="0"/>
              <a:t> </a:t>
            </a:r>
            <a:r>
              <a:rPr lang="en-US" sz="2400" dirty="0" err="1"/>
              <a:t>olish</a:t>
            </a:r>
            <a:r>
              <a:rPr lang="en-US" sz="2400" dirty="0"/>
              <a:t> </a:t>
            </a:r>
            <a:r>
              <a:rPr lang="en-US" sz="2400" dirty="0" err="1"/>
              <a:t>mumkin</a:t>
            </a:r>
            <a:r>
              <a:rPr lang="en-US" sz="2400" dirty="0"/>
              <a:t>. Buning </a:t>
            </a:r>
            <a:r>
              <a:rPr lang="en-US" sz="2400" dirty="0" err="1"/>
              <a:t>uchun</a:t>
            </a:r>
            <a:r>
              <a:rPr lang="en-US" sz="2400" dirty="0"/>
              <a:t> </a:t>
            </a:r>
            <a:r>
              <a:rPr lang="en-US" sz="2400" dirty="0" err="1"/>
              <a:t>fosfogips</a:t>
            </a:r>
            <a:r>
              <a:rPr lang="en-US" sz="2400" dirty="0"/>
              <a:t> </a:t>
            </a:r>
            <a:r>
              <a:rPr lang="en-US" sz="2400" dirty="0" err="1"/>
              <a:t>tarkibidagi</a:t>
            </a:r>
            <a:r>
              <a:rPr lang="en-US" sz="2400" dirty="0"/>
              <a:t> </a:t>
            </a:r>
            <a:r>
              <a:rPr lang="en-US" sz="2400" dirty="0" err="1"/>
              <a:t>fosfat</a:t>
            </a:r>
            <a:r>
              <a:rPr lang="en-US" sz="2400" dirty="0"/>
              <a:t> </a:t>
            </a:r>
            <a:r>
              <a:rPr lang="en-US" sz="2400" dirty="0" err="1"/>
              <a:t>kislotasini</a:t>
            </a:r>
            <a:r>
              <a:rPr lang="en-US" sz="2400" dirty="0"/>
              <a:t> </a:t>
            </a:r>
            <a:r>
              <a:rPr lang="en-US" sz="2400" dirty="0" err="1"/>
              <a:t>yuvib</a:t>
            </a:r>
            <a:r>
              <a:rPr lang="en-US" sz="2400" dirty="0"/>
              <a:t> </a:t>
            </a:r>
            <a:r>
              <a:rPr lang="en-US" sz="2400" dirty="0" err="1"/>
              <a:t>tashlash</a:t>
            </a:r>
            <a:r>
              <a:rPr lang="en-US" sz="2400" dirty="0"/>
              <a:t> </a:t>
            </a:r>
            <a:r>
              <a:rPr lang="en-US" sz="2400" dirty="0" err="1"/>
              <a:t>kerak</a:t>
            </a:r>
            <a:r>
              <a:rPr lang="en-US" sz="2400" dirty="0"/>
              <a:t>. Aks </a:t>
            </a:r>
            <a:r>
              <a:rPr lang="en-US" sz="2400" dirty="0" err="1"/>
              <a:t>xolda</a:t>
            </a:r>
            <a:r>
              <a:rPr lang="en-US" sz="2400" dirty="0"/>
              <a:t>, </a:t>
            </a:r>
            <a:r>
              <a:rPr lang="en-US" sz="2400" dirty="0" err="1"/>
              <a:t>birinchidan</a:t>
            </a:r>
            <a:r>
              <a:rPr lang="en-US" sz="2400" dirty="0"/>
              <a:t>, </a:t>
            </a:r>
            <a:r>
              <a:rPr lang="en-US" sz="2400" dirty="0" err="1"/>
              <a:t>fosfogips</a:t>
            </a:r>
            <a:r>
              <a:rPr lang="en-US" sz="2400" dirty="0"/>
              <a:t> </a:t>
            </a:r>
            <a:r>
              <a:rPr lang="en-US" sz="2400" dirty="0" err="1"/>
              <a:t>tarkibidagi</a:t>
            </a:r>
            <a:r>
              <a:rPr lang="en-US" sz="2400" dirty="0"/>
              <a:t> </a:t>
            </a:r>
            <a:r>
              <a:rPr lang="en-US" sz="2400" dirty="0" err="1"/>
              <a:t>fosfat</a:t>
            </a:r>
            <a:r>
              <a:rPr lang="en-US" sz="2400" dirty="0"/>
              <a:t> </a:t>
            </a:r>
            <a:r>
              <a:rPr lang="en-US" sz="2400" dirty="0" err="1"/>
              <a:t>kislota</a:t>
            </a:r>
            <a:r>
              <a:rPr lang="en-US" sz="2400" dirty="0"/>
              <a:t> </a:t>
            </a:r>
            <a:r>
              <a:rPr lang="en-US" sz="2400" dirty="0" err="1"/>
              <a:t>tayyor</a:t>
            </a:r>
            <a:r>
              <a:rPr lang="en-US" sz="2400" dirty="0"/>
              <a:t> </a:t>
            </a:r>
            <a:r>
              <a:rPr lang="en-US" sz="2400" dirty="0" err="1"/>
              <a:t>maxsulotning</a:t>
            </a:r>
            <a:r>
              <a:rPr lang="en-US" sz="2400" dirty="0"/>
              <a:t> </a:t>
            </a:r>
            <a:r>
              <a:rPr lang="en-US" sz="2400" dirty="0" err="1"/>
              <a:t>tishlashish</a:t>
            </a:r>
            <a:r>
              <a:rPr lang="en-US" sz="2400" dirty="0"/>
              <a:t> </a:t>
            </a:r>
            <a:r>
              <a:rPr lang="en-US" sz="2400" dirty="0" err="1"/>
              <a:t>muddatini</a:t>
            </a:r>
            <a:r>
              <a:rPr lang="en-US" sz="2400" dirty="0"/>
              <a:t> </a:t>
            </a:r>
            <a:r>
              <a:rPr lang="en-US" sz="2400" dirty="0" err="1"/>
              <a:t>uzaytirib</a:t>
            </a:r>
            <a:r>
              <a:rPr lang="en-US" sz="2400" dirty="0"/>
              <a:t> </a:t>
            </a:r>
            <a:r>
              <a:rPr lang="en-US" sz="2400" dirty="0" err="1"/>
              <a:t>yuboradi</a:t>
            </a:r>
            <a:r>
              <a:rPr lang="en-US" sz="2400" dirty="0"/>
              <a:t>, </a:t>
            </a:r>
            <a:r>
              <a:rPr lang="en-US" sz="2400" dirty="0" err="1"/>
              <a:t>ikkinchidan</a:t>
            </a:r>
            <a:r>
              <a:rPr lang="en-US" sz="2400" dirty="0"/>
              <a:t>, </a:t>
            </a:r>
            <a:r>
              <a:rPr lang="en-US" sz="2400" dirty="0" err="1"/>
              <a:t>qurilish</a:t>
            </a:r>
            <a:r>
              <a:rPr lang="en-US" sz="2400" dirty="0"/>
              <a:t> </a:t>
            </a:r>
            <a:r>
              <a:rPr lang="en-US" sz="2400" dirty="0" err="1"/>
              <a:t>fosfogipsning</a:t>
            </a:r>
            <a:r>
              <a:rPr lang="en-US" sz="2400" dirty="0"/>
              <a:t> </a:t>
            </a:r>
            <a:r>
              <a:rPr lang="en-US" sz="2400" dirty="0" err="1"/>
              <a:t>mexanik</a:t>
            </a:r>
            <a:r>
              <a:rPr lang="en-US" sz="2400" dirty="0"/>
              <a:t> </a:t>
            </a:r>
            <a:r>
              <a:rPr lang="en-US" sz="2400" dirty="0" err="1"/>
              <a:t>mustaxkamligi</a:t>
            </a:r>
            <a:r>
              <a:rPr lang="en-US" sz="2400" dirty="0"/>
              <a:t> </a:t>
            </a:r>
            <a:r>
              <a:rPr lang="en-US" sz="2400" dirty="0" err="1"/>
              <a:t>juda</a:t>
            </a:r>
            <a:r>
              <a:rPr lang="en-US" sz="2400" dirty="0"/>
              <a:t> past </a:t>
            </a:r>
            <a:r>
              <a:rPr lang="en-US" sz="2400" dirty="0" err="1"/>
              <a:t>darajada</a:t>
            </a:r>
            <a:r>
              <a:rPr lang="en-US" sz="2400" dirty="0"/>
              <a:t> </a:t>
            </a:r>
            <a:r>
              <a:rPr lang="en-US" sz="2400" dirty="0" err="1"/>
              <a:t>bo‘lib</a:t>
            </a:r>
            <a:r>
              <a:rPr lang="en-US" sz="2400" dirty="0"/>
              <a:t>, </a:t>
            </a:r>
            <a:r>
              <a:rPr lang="en-US" sz="2400" dirty="0" err="1"/>
              <a:t>undan</a:t>
            </a:r>
            <a:r>
              <a:rPr lang="en-US" sz="2400" dirty="0"/>
              <a:t> </a:t>
            </a:r>
            <a:r>
              <a:rPr lang="en-US" sz="2400" dirty="0" err="1"/>
              <a:t>faqat</a:t>
            </a:r>
            <a:r>
              <a:rPr lang="en-US" sz="2400" dirty="0"/>
              <a:t> </a:t>
            </a:r>
            <a:r>
              <a:rPr lang="en-US" sz="2400" dirty="0" err="1"/>
              <a:t>qurilish</a:t>
            </a:r>
            <a:r>
              <a:rPr lang="en-US" sz="2400" dirty="0"/>
              <a:t> </a:t>
            </a:r>
            <a:r>
              <a:rPr lang="en-US" sz="2400" dirty="0" err="1"/>
              <a:t>gipsiga</a:t>
            </a:r>
            <a:r>
              <a:rPr lang="en-US" sz="2400" dirty="0"/>
              <a:t> </a:t>
            </a:r>
            <a:r>
              <a:rPr lang="en-US" sz="2400" dirty="0" err="1"/>
              <a:t>qo‘shimcha</a:t>
            </a:r>
            <a:r>
              <a:rPr lang="en-US" sz="2400" dirty="0"/>
              <a:t> </a:t>
            </a:r>
            <a:r>
              <a:rPr lang="en-US" sz="2400" dirty="0" err="1"/>
              <a:t>sifatida</a:t>
            </a:r>
            <a:r>
              <a:rPr lang="en-US" sz="2400" dirty="0"/>
              <a:t> </a:t>
            </a:r>
            <a:r>
              <a:rPr lang="en-US" sz="2400" dirty="0" err="1"/>
              <a:t>foydalanish</a:t>
            </a:r>
            <a:r>
              <a:rPr lang="en-US" sz="2400" dirty="0"/>
              <a:t> </a:t>
            </a:r>
            <a:r>
              <a:rPr lang="en-US" sz="2400" dirty="0" err="1"/>
              <a:t>mumkin</a:t>
            </a:r>
            <a:r>
              <a:rPr lang="en-US" sz="2400" dirty="0"/>
              <a:t>.</a:t>
            </a:r>
            <a:endParaRPr lang="ru-RU" sz="2400" dirty="0"/>
          </a:p>
        </p:txBody>
      </p:sp>
      <p:sp>
        <p:nvSpPr>
          <p:cNvPr id="3" name="Объект 2">
            <a:extLst>
              <a:ext uri="{FF2B5EF4-FFF2-40B4-BE49-F238E27FC236}">
                <a16:creationId xmlns:a16="http://schemas.microsoft.com/office/drawing/2014/main" id="{D544655F-EBEF-2396-4D73-E9E939D8B777}"/>
              </a:ext>
            </a:extLst>
          </p:cNvPr>
          <p:cNvSpPr>
            <a:spLocks noGrp="1"/>
          </p:cNvSpPr>
          <p:nvPr>
            <p:ph idx="1"/>
          </p:nvPr>
        </p:nvSpPr>
        <p:spPr>
          <a:xfrm>
            <a:off x="446920" y="3733062"/>
            <a:ext cx="11576757" cy="3469274"/>
          </a:xfrm>
        </p:spPr>
        <p:txBody>
          <a:bodyPr>
            <a:normAutofit/>
          </a:bodyPr>
          <a:lstStyle/>
          <a:p>
            <a:pPr marL="0" indent="0" algn="just">
              <a:buNone/>
            </a:pPr>
            <a:r>
              <a:rPr lang="en-US" sz="2400" dirty="0"/>
              <a:t>         </a:t>
            </a:r>
            <a:r>
              <a:rPr lang="en-US" sz="2400" dirty="0" err="1"/>
              <a:t>O‘z</a:t>
            </a:r>
            <a:r>
              <a:rPr lang="en-US" sz="2400" dirty="0"/>
              <a:t> </a:t>
            </a:r>
            <a:r>
              <a:rPr lang="en-US" sz="2400" dirty="0" err="1"/>
              <a:t>kristall</a:t>
            </a:r>
            <a:r>
              <a:rPr lang="en-US" sz="2400" dirty="0"/>
              <a:t> </a:t>
            </a:r>
            <a:r>
              <a:rPr lang="en-US" sz="2400" dirty="0" err="1"/>
              <a:t>strukturasiga</a:t>
            </a:r>
            <a:r>
              <a:rPr lang="en-US" sz="2400" dirty="0"/>
              <a:t> </a:t>
            </a:r>
            <a:r>
              <a:rPr lang="en-US" sz="2400" dirty="0" err="1"/>
              <a:t>kura</a:t>
            </a:r>
            <a:r>
              <a:rPr lang="en-US" sz="2400" dirty="0"/>
              <a:t>, </a:t>
            </a:r>
            <a:r>
              <a:rPr lang="en-US" sz="2400" dirty="0" err="1"/>
              <a:t>gipsning</a:t>
            </a:r>
            <a:r>
              <a:rPr lang="en-US" sz="2400" dirty="0"/>
              <a:t> </a:t>
            </a:r>
            <a:r>
              <a:rPr lang="en-US" sz="2400" dirty="0" err="1"/>
              <a:t>quyidagi</a:t>
            </a:r>
            <a:r>
              <a:rPr lang="en-US" sz="2400" dirty="0"/>
              <a:t> </a:t>
            </a:r>
            <a:r>
              <a:rPr lang="en-US" sz="2400" dirty="0" err="1"/>
              <a:t>asosiy</a:t>
            </a:r>
            <a:r>
              <a:rPr lang="en-US" sz="2400" dirty="0"/>
              <a:t> </a:t>
            </a:r>
            <a:r>
              <a:rPr lang="en-US" sz="2400" dirty="0" err="1"/>
              <a:t>xillari</a:t>
            </a:r>
            <a:r>
              <a:rPr lang="en-US" sz="2400" dirty="0"/>
              <a:t> </a:t>
            </a:r>
            <a:r>
              <a:rPr lang="en-US" sz="2400" dirty="0" err="1"/>
              <a:t>bor</a:t>
            </a:r>
            <a:r>
              <a:rPr lang="en-US" sz="2400" dirty="0"/>
              <a:t>:  </a:t>
            </a:r>
            <a:r>
              <a:rPr lang="en-US" sz="2400" dirty="0" err="1"/>
              <a:t>shakarsimon</a:t>
            </a:r>
            <a:r>
              <a:rPr lang="en-US" sz="2400" dirty="0"/>
              <a:t> </a:t>
            </a:r>
            <a:r>
              <a:rPr lang="en-US" sz="2400" dirty="0" err="1"/>
              <a:t>siniq</a:t>
            </a:r>
            <a:r>
              <a:rPr lang="en-US" sz="2400" dirty="0"/>
              <a:t> </a:t>
            </a:r>
            <a:r>
              <a:rPr lang="en-US" sz="2400" dirty="0" err="1"/>
              <a:t>mayda</a:t>
            </a:r>
            <a:r>
              <a:rPr lang="en-US" sz="2400" dirty="0"/>
              <a:t> </a:t>
            </a:r>
            <a:r>
              <a:rPr lang="en-US" sz="2400" dirty="0" err="1"/>
              <a:t>donali</a:t>
            </a:r>
            <a:r>
              <a:rPr lang="en-US" sz="2400" dirty="0"/>
              <a:t> </a:t>
            </a:r>
            <a:r>
              <a:rPr lang="en-US" sz="2400" dirty="0" err="1"/>
              <a:t>gips</a:t>
            </a:r>
            <a:r>
              <a:rPr lang="en-US" sz="2400" dirty="0"/>
              <a:t> </a:t>
            </a:r>
            <a:r>
              <a:rPr lang="en-US" sz="2400" dirty="0" err="1"/>
              <a:t>yoki</a:t>
            </a:r>
            <a:r>
              <a:rPr lang="en-US" sz="2400" dirty="0"/>
              <a:t> </a:t>
            </a:r>
            <a:r>
              <a:rPr lang="en-US" sz="2400" dirty="0" err="1"/>
              <a:t>bushliqda</a:t>
            </a:r>
            <a:r>
              <a:rPr lang="en-US" sz="2400" dirty="0"/>
              <a:t> </a:t>
            </a:r>
            <a:r>
              <a:rPr lang="en-US" sz="2400" dirty="0" err="1"/>
              <a:t>tartibsiz</a:t>
            </a:r>
            <a:r>
              <a:rPr lang="en-US" sz="2400" dirty="0"/>
              <a:t> </a:t>
            </a:r>
            <a:r>
              <a:rPr lang="en-US" sz="2400" dirty="0" err="1"/>
              <a:t>yunaladigan</a:t>
            </a:r>
            <a:r>
              <a:rPr lang="en-US" sz="2400" dirty="0"/>
              <a:t> </a:t>
            </a:r>
            <a:r>
              <a:rPr lang="en-US" sz="2400" dirty="0" err="1"/>
              <a:t>yirik</a:t>
            </a:r>
            <a:r>
              <a:rPr lang="en-US" sz="2400" dirty="0"/>
              <a:t> </a:t>
            </a:r>
            <a:r>
              <a:rPr lang="en-US" sz="2400" dirty="0" err="1"/>
              <a:t>donali</a:t>
            </a:r>
            <a:r>
              <a:rPr lang="en-US" sz="2400" dirty="0"/>
              <a:t> </a:t>
            </a:r>
            <a:r>
              <a:rPr lang="en-US" sz="2400" dirty="0" err="1"/>
              <a:t>Gips</a:t>
            </a:r>
            <a:r>
              <a:rPr lang="en-US" sz="2400" dirty="0"/>
              <a:t> (</a:t>
            </a:r>
            <a:r>
              <a:rPr lang="en-US" sz="2400" dirty="0" err="1"/>
              <a:t>alebastr</a:t>
            </a:r>
            <a:r>
              <a:rPr lang="en-US" sz="2400" dirty="0"/>
              <a:t>); </a:t>
            </a:r>
            <a:r>
              <a:rPr lang="en-US" sz="2400" dirty="0" err="1"/>
              <a:t>ipaksimon</a:t>
            </a:r>
            <a:r>
              <a:rPr lang="en-US" sz="2400" dirty="0"/>
              <a:t> </a:t>
            </a:r>
            <a:r>
              <a:rPr lang="en-US" sz="2400" dirty="0" err="1"/>
              <a:t>tovlanadigan</a:t>
            </a:r>
            <a:r>
              <a:rPr lang="en-US" sz="2400" dirty="0"/>
              <a:t>, </a:t>
            </a:r>
            <a:r>
              <a:rPr lang="en-US" sz="2400" dirty="0" err="1"/>
              <a:t>tug‘ri</a:t>
            </a:r>
            <a:r>
              <a:rPr lang="en-US" sz="2400" dirty="0"/>
              <a:t> </a:t>
            </a:r>
            <a:r>
              <a:rPr lang="en-US" sz="2400" dirty="0" err="1"/>
              <a:t>joylashgan</a:t>
            </a:r>
            <a:r>
              <a:rPr lang="en-US" sz="2400" dirty="0"/>
              <a:t>, </a:t>
            </a:r>
            <a:r>
              <a:rPr lang="en-US" sz="2400" dirty="0" err="1"/>
              <a:t>ipsimon</a:t>
            </a:r>
            <a:r>
              <a:rPr lang="en-US" sz="2400" dirty="0"/>
              <a:t> </a:t>
            </a:r>
            <a:r>
              <a:rPr lang="en-US" sz="2400" dirty="0" err="1"/>
              <a:t>kristallardan</a:t>
            </a:r>
            <a:r>
              <a:rPr lang="en-US" sz="2400" dirty="0"/>
              <a:t> </a:t>
            </a:r>
            <a:r>
              <a:rPr lang="en-US" sz="2400" dirty="0" err="1"/>
              <a:t>tarkib</a:t>
            </a:r>
            <a:r>
              <a:rPr lang="en-US" sz="2400" dirty="0"/>
              <a:t> </a:t>
            </a:r>
            <a:r>
              <a:rPr lang="en-US" sz="2400" dirty="0" err="1"/>
              <a:t>topgan</a:t>
            </a:r>
            <a:r>
              <a:rPr lang="en-US" sz="2400" dirty="0"/>
              <a:t> </a:t>
            </a:r>
            <a:r>
              <a:rPr lang="en-US" sz="2400" dirty="0" err="1"/>
              <a:t>tolali</a:t>
            </a:r>
            <a:r>
              <a:rPr lang="en-US" sz="2400" dirty="0"/>
              <a:t> </a:t>
            </a:r>
            <a:r>
              <a:rPr lang="en-US" sz="2400" dirty="0" err="1"/>
              <a:t>jins</a:t>
            </a:r>
            <a:r>
              <a:rPr lang="en-US" sz="2400" dirty="0"/>
              <a:t> </a:t>
            </a:r>
            <a:r>
              <a:rPr lang="en-US" sz="2400" dirty="0" err="1"/>
              <a:t>xamda</a:t>
            </a:r>
            <a:r>
              <a:rPr lang="en-US" sz="2400" dirty="0"/>
              <a:t> </a:t>
            </a:r>
            <a:r>
              <a:rPr lang="en-US" sz="2400" dirty="0" err="1"/>
              <a:t>qatlam</a:t>
            </a:r>
            <a:r>
              <a:rPr lang="en-US" sz="2400" dirty="0"/>
              <a:t> </a:t>
            </a:r>
            <a:r>
              <a:rPr lang="en-US" sz="2400" dirty="0" err="1"/>
              <a:t>strukturali</a:t>
            </a:r>
            <a:r>
              <a:rPr lang="en-US" sz="2400" dirty="0"/>
              <a:t> </a:t>
            </a:r>
            <a:r>
              <a:rPr lang="en-US" sz="2400" dirty="0" err="1"/>
              <a:t>yassi</a:t>
            </a:r>
            <a:r>
              <a:rPr lang="en-US" sz="2400" dirty="0"/>
              <a:t> </a:t>
            </a:r>
            <a:r>
              <a:rPr lang="en-US" sz="2400" dirty="0" err="1"/>
              <a:t>tiniq</a:t>
            </a:r>
            <a:r>
              <a:rPr lang="en-US" sz="2400" dirty="0"/>
              <a:t> </a:t>
            </a:r>
            <a:r>
              <a:rPr lang="en-US" sz="2400" dirty="0" err="1"/>
              <a:t>kristallar</a:t>
            </a:r>
            <a:r>
              <a:rPr lang="en-US" sz="2400" dirty="0"/>
              <a:t> </a:t>
            </a:r>
            <a:r>
              <a:rPr lang="en-US" sz="2400" dirty="0" err="1"/>
              <a:t>tarzida</a:t>
            </a:r>
            <a:r>
              <a:rPr lang="en-US" sz="2400" dirty="0"/>
              <a:t> </a:t>
            </a:r>
            <a:r>
              <a:rPr lang="en-US" sz="2400" dirty="0" err="1"/>
              <a:t>joylashgan</a:t>
            </a:r>
            <a:r>
              <a:rPr lang="en-US" sz="2400" dirty="0"/>
              <a:t>  </a:t>
            </a:r>
            <a:r>
              <a:rPr lang="en-US" sz="2400" dirty="0" err="1"/>
              <a:t>plastinkasimon</a:t>
            </a:r>
            <a:r>
              <a:rPr lang="en-US" sz="2400" dirty="0"/>
              <a:t> </a:t>
            </a:r>
            <a:r>
              <a:rPr lang="en-US" sz="2400" dirty="0" err="1"/>
              <a:t>gips</a:t>
            </a:r>
            <a:r>
              <a:rPr lang="en-US" sz="2400" dirty="0"/>
              <a:t>.   </a:t>
            </a:r>
            <a:r>
              <a:rPr lang="en-US" sz="2400" dirty="0" err="1"/>
              <a:t>Tarkibida</a:t>
            </a:r>
            <a:r>
              <a:rPr lang="en-US" sz="2400" dirty="0"/>
              <a:t> </a:t>
            </a:r>
            <a:r>
              <a:rPr lang="en-US" sz="2400" dirty="0" err="1"/>
              <a:t>ikki</a:t>
            </a:r>
            <a:r>
              <a:rPr lang="en-US" sz="2400" dirty="0"/>
              <a:t> </a:t>
            </a:r>
            <a:r>
              <a:rPr lang="en-US" sz="2400" dirty="0" err="1"/>
              <a:t>molekula</a:t>
            </a:r>
            <a:r>
              <a:rPr lang="en-US" sz="2400" dirty="0"/>
              <a:t>  </a:t>
            </a:r>
            <a:r>
              <a:rPr lang="en-US" sz="2400" dirty="0" err="1"/>
              <a:t>suv</a:t>
            </a:r>
            <a:r>
              <a:rPr lang="en-US" sz="2400" dirty="0"/>
              <a:t> </a:t>
            </a:r>
            <a:r>
              <a:rPr lang="en-US" sz="2400" dirty="0" err="1"/>
              <a:t>bo‘lgan</a:t>
            </a:r>
            <a:r>
              <a:rPr lang="en-US" sz="2400" dirty="0"/>
              <a:t> </a:t>
            </a:r>
            <a:r>
              <a:rPr lang="en-US" sz="2400" dirty="0" err="1"/>
              <a:t>gips</a:t>
            </a:r>
            <a:r>
              <a:rPr lang="en-US" sz="2400" dirty="0"/>
              <a:t> </a:t>
            </a:r>
            <a:r>
              <a:rPr lang="en-US" sz="2400" dirty="0" err="1"/>
              <a:t>monoklin</a:t>
            </a:r>
            <a:r>
              <a:rPr lang="en-US" sz="2400" dirty="0"/>
              <a:t> </a:t>
            </a:r>
            <a:r>
              <a:rPr lang="en-US" sz="2400" dirty="0" err="1"/>
              <a:t>singoniyaga</a:t>
            </a:r>
            <a:r>
              <a:rPr lang="en-US" sz="2400" dirty="0"/>
              <a:t> </a:t>
            </a:r>
            <a:r>
              <a:rPr lang="en-US" sz="2400" dirty="0" err="1"/>
              <a:t>mansub</a:t>
            </a:r>
            <a:r>
              <a:rPr lang="en-US" sz="2400" dirty="0"/>
              <a:t>. </a:t>
            </a:r>
            <a:r>
              <a:rPr lang="en-US" sz="2400" dirty="0" err="1"/>
              <a:t>Uning</a:t>
            </a:r>
            <a:r>
              <a:rPr lang="en-US" sz="2400" dirty="0"/>
              <a:t>  </a:t>
            </a:r>
            <a:r>
              <a:rPr lang="en-US" sz="2400" dirty="0" err="1"/>
              <a:t>kristall</a:t>
            </a:r>
            <a:r>
              <a:rPr lang="en-US" sz="2400" dirty="0"/>
              <a:t> </a:t>
            </a:r>
            <a:r>
              <a:rPr lang="en-US" sz="2400" dirty="0" err="1"/>
              <a:t>to‘ri</a:t>
            </a:r>
            <a:r>
              <a:rPr lang="en-US" sz="2400" dirty="0"/>
              <a:t> </a:t>
            </a:r>
            <a:r>
              <a:rPr lang="ru-RU" sz="2400" dirty="0"/>
              <a:t>Са2</a:t>
            </a:r>
            <a:r>
              <a:rPr lang="en-US" sz="2400" dirty="0"/>
              <a:t>Q  </a:t>
            </a:r>
            <a:r>
              <a:rPr lang="en-US" sz="2400" dirty="0" err="1"/>
              <a:t>ionlari</a:t>
            </a:r>
            <a:r>
              <a:rPr lang="en-US" sz="2400" dirty="0"/>
              <a:t> </a:t>
            </a:r>
            <a:r>
              <a:rPr lang="en-US" sz="2400" dirty="0" err="1"/>
              <a:t>xamda</a:t>
            </a:r>
            <a:r>
              <a:rPr lang="en-US" sz="2400" dirty="0"/>
              <a:t> SO </a:t>
            </a:r>
            <a:r>
              <a:rPr lang="en-US" sz="2400" dirty="0" err="1"/>
              <a:t>sulfat</a:t>
            </a:r>
            <a:r>
              <a:rPr lang="en-US" sz="2400" dirty="0"/>
              <a:t> </a:t>
            </a:r>
            <a:r>
              <a:rPr lang="en-US" sz="2400" dirty="0" err="1"/>
              <a:t>tetraedrlarini</a:t>
            </a:r>
            <a:r>
              <a:rPr lang="en-US" sz="2400" dirty="0"/>
              <a:t> </a:t>
            </a:r>
            <a:r>
              <a:rPr lang="en-US" sz="2400" dirty="0" err="1"/>
              <a:t>o‘z</a:t>
            </a:r>
            <a:r>
              <a:rPr lang="en-US" sz="2400" dirty="0"/>
              <a:t> </a:t>
            </a:r>
            <a:r>
              <a:rPr lang="en-US" sz="2400" dirty="0" err="1"/>
              <a:t>ichiga</a:t>
            </a:r>
            <a:r>
              <a:rPr lang="en-US" sz="2400" dirty="0"/>
              <a:t> </a:t>
            </a:r>
            <a:r>
              <a:rPr lang="en-US" sz="2400" dirty="0" err="1"/>
              <a:t>olgan</a:t>
            </a:r>
            <a:r>
              <a:rPr lang="en-US" sz="2400" dirty="0"/>
              <a:t> </a:t>
            </a:r>
            <a:r>
              <a:rPr lang="en-US" sz="2400" dirty="0" err="1"/>
              <a:t>suv</a:t>
            </a:r>
            <a:r>
              <a:rPr lang="en-US" sz="2400" dirty="0"/>
              <a:t> </a:t>
            </a:r>
            <a:r>
              <a:rPr lang="en-US" sz="2400" dirty="0" err="1"/>
              <a:t>molekulalaridan</a:t>
            </a:r>
            <a:r>
              <a:rPr lang="en-US" sz="2400" dirty="0"/>
              <a:t> </a:t>
            </a:r>
            <a:r>
              <a:rPr lang="en-US" sz="2400" dirty="0" err="1"/>
              <a:t>iborat</a:t>
            </a:r>
            <a:r>
              <a:rPr lang="en-US" sz="2400" dirty="0"/>
              <a:t> </a:t>
            </a:r>
            <a:r>
              <a:rPr lang="en-US" sz="2400" dirty="0" err="1"/>
              <a:t>qatlamlar</a:t>
            </a:r>
            <a:r>
              <a:rPr lang="en-US" sz="2400" dirty="0"/>
              <a:t> </a:t>
            </a:r>
            <a:r>
              <a:rPr lang="en-US" sz="2400" dirty="0" err="1"/>
              <a:t>bilan</a:t>
            </a:r>
            <a:r>
              <a:rPr lang="en-US" sz="2400" dirty="0"/>
              <a:t>  </a:t>
            </a:r>
            <a:r>
              <a:rPr lang="en-US" sz="2400" dirty="0" err="1"/>
              <a:t>bo‘lingan</a:t>
            </a:r>
            <a:r>
              <a:rPr lang="en-US" sz="2400" dirty="0"/>
              <a:t>  </a:t>
            </a:r>
            <a:r>
              <a:rPr lang="en-US" sz="2400" dirty="0" err="1"/>
              <a:t>qavatlardan</a:t>
            </a:r>
            <a:r>
              <a:rPr lang="en-US" sz="2400" dirty="0"/>
              <a:t>  </a:t>
            </a:r>
            <a:r>
              <a:rPr lang="en-US" sz="2400" dirty="0" err="1"/>
              <a:t>tarkib</a:t>
            </a:r>
            <a:r>
              <a:rPr lang="en-US" sz="2400" dirty="0"/>
              <a:t> </a:t>
            </a:r>
            <a:r>
              <a:rPr lang="en-US" sz="2400" dirty="0" err="1"/>
              <a:t>topgan</a:t>
            </a:r>
            <a:r>
              <a:rPr lang="en-US" dirty="0"/>
              <a:t>.</a:t>
            </a:r>
            <a:endParaRPr lang="ru-RU" dirty="0"/>
          </a:p>
        </p:txBody>
      </p:sp>
      <p:pic>
        <p:nvPicPr>
          <p:cNvPr id="2050" name="Picture 2" descr="Xitoy Vertikal quruq ohak ishlab chiqarish liniyasi CRL-H zavodi va etkazib  beruvchilari | KORIN">
            <a:extLst>
              <a:ext uri="{FF2B5EF4-FFF2-40B4-BE49-F238E27FC236}">
                <a16:creationId xmlns:a16="http://schemas.microsoft.com/office/drawing/2014/main" id="{604499BA-64F0-D6DE-952B-B79E6ADA38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357" y="461638"/>
            <a:ext cx="2619375" cy="2663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1677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94B0A4-707C-91EE-7852-D482B56E2BBC}"/>
              </a:ext>
            </a:extLst>
          </p:cNvPr>
          <p:cNvSpPr>
            <a:spLocks noGrp="1"/>
          </p:cNvSpPr>
          <p:nvPr>
            <p:ph type="title"/>
          </p:nvPr>
        </p:nvSpPr>
        <p:spPr>
          <a:xfrm>
            <a:off x="4065973" y="204186"/>
            <a:ext cx="7617042" cy="2095131"/>
          </a:xfrm>
        </p:spPr>
        <p:txBody>
          <a:bodyPr>
            <a:noAutofit/>
          </a:bodyPr>
          <a:lstStyle/>
          <a:p>
            <a:pPr algn="just"/>
            <a:r>
              <a:rPr lang="en-US" sz="2800" dirty="0"/>
              <a:t>      </a:t>
            </a:r>
            <a:r>
              <a:rPr lang="en-US" sz="2400" dirty="0" err="1"/>
              <a:t>Odatda</a:t>
            </a:r>
            <a:r>
              <a:rPr lang="en-US" sz="2400" dirty="0"/>
              <a:t>, </a:t>
            </a:r>
            <a:r>
              <a:rPr lang="en-US" sz="2400" dirty="0" err="1"/>
              <a:t>gips</a:t>
            </a:r>
            <a:r>
              <a:rPr lang="en-US" sz="2400" dirty="0"/>
              <a:t> </a:t>
            </a:r>
            <a:r>
              <a:rPr lang="en-US" sz="2400" dirty="0" err="1"/>
              <a:t>ustunsimon</a:t>
            </a:r>
            <a:r>
              <a:rPr lang="en-US" sz="2400" dirty="0"/>
              <a:t> </a:t>
            </a:r>
            <a:r>
              <a:rPr lang="en-US" sz="2400" dirty="0" err="1"/>
              <a:t>va</a:t>
            </a:r>
            <a:r>
              <a:rPr lang="en-US" sz="2400" dirty="0"/>
              <a:t> </a:t>
            </a:r>
            <a:r>
              <a:rPr lang="en-US" sz="2400" dirty="0" err="1"/>
              <a:t>tabletkasimon</a:t>
            </a:r>
            <a:r>
              <a:rPr lang="en-US" sz="2400" dirty="0"/>
              <a:t>  </a:t>
            </a:r>
            <a:r>
              <a:rPr lang="en-US" sz="2400" dirty="0" err="1"/>
              <a:t>shakllarda</a:t>
            </a:r>
            <a:r>
              <a:rPr lang="en-US" sz="2400" dirty="0"/>
              <a:t> </a:t>
            </a:r>
            <a:r>
              <a:rPr lang="en-US" sz="2400" dirty="0" err="1"/>
              <a:t>kristallanib</a:t>
            </a:r>
            <a:r>
              <a:rPr lang="en-US" sz="2400" dirty="0"/>
              <a:t>, </a:t>
            </a:r>
            <a:r>
              <a:rPr lang="en-US" sz="2400" dirty="0" err="1"/>
              <a:t>ko‘pincha</a:t>
            </a:r>
            <a:r>
              <a:rPr lang="en-US" sz="2400" dirty="0"/>
              <a:t> </a:t>
            </a:r>
            <a:r>
              <a:rPr lang="en-US" sz="2400" dirty="0" err="1"/>
              <a:t>qaldirg‘och</a:t>
            </a:r>
            <a:r>
              <a:rPr lang="en-US" sz="2400" dirty="0"/>
              <a:t> </a:t>
            </a:r>
            <a:r>
              <a:rPr lang="en-US" sz="2400" dirty="0" err="1"/>
              <a:t>dumini</a:t>
            </a:r>
            <a:r>
              <a:rPr lang="en-US" sz="2400" dirty="0"/>
              <a:t> </a:t>
            </a:r>
            <a:r>
              <a:rPr lang="en-US" sz="2400" dirty="0" err="1"/>
              <a:t>eslatuvchi</a:t>
            </a:r>
            <a:r>
              <a:rPr lang="en-US" sz="2400" dirty="0"/>
              <a:t>  </a:t>
            </a:r>
            <a:r>
              <a:rPr lang="en-US" sz="2400" dirty="0" err="1"/>
              <a:t>qo‘shayrilar</a:t>
            </a:r>
            <a:r>
              <a:rPr lang="en-US" sz="2400" dirty="0"/>
              <a:t> </a:t>
            </a:r>
            <a:r>
              <a:rPr lang="en-US" sz="2400" dirty="0" err="1"/>
              <a:t>hosil</a:t>
            </a:r>
            <a:r>
              <a:rPr lang="en-US" sz="2400" dirty="0"/>
              <a:t> </a:t>
            </a:r>
            <a:r>
              <a:rPr lang="en-US" sz="2400" dirty="0" err="1"/>
              <a:t>qiladi</a:t>
            </a:r>
            <a:r>
              <a:rPr lang="en-US" sz="2400" dirty="0"/>
              <a:t>. </a:t>
            </a:r>
            <a:r>
              <a:rPr lang="en-US" sz="2400" dirty="0" err="1"/>
              <a:t>Shuningdek</a:t>
            </a:r>
            <a:r>
              <a:rPr lang="en-US" sz="2400" dirty="0"/>
              <a:t>, </a:t>
            </a:r>
            <a:r>
              <a:rPr lang="en-US" sz="2400" dirty="0" err="1"/>
              <a:t>qirralari</a:t>
            </a:r>
            <a:r>
              <a:rPr lang="en-US" sz="2400" dirty="0"/>
              <a:t> </a:t>
            </a:r>
            <a:r>
              <a:rPr lang="en-US" sz="2400" dirty="0" err="1"/>
              <a:t>qiyshiq</a:t>
            </a:r>
            <a:r>
              <a:rPr lang="en-US" sz="2400" dirty="0"/>
              <a:t> </a:t>
            </a:r>
            <a:r>
              <a:rPr lang="en-US" sz="2400" dirty="0" err="1"/>
              <a:t>va</a:t>
            </a:r>
            <a:r>
              <a:rPr lang="en-US" sz="2400" dirty="0"/>
              <a:t> </a:t>
            </a:r>
            <a:r>
              <a:rPr lang="en-US" sz="2400" dirty="0" err="1"/>
              <a:t>yuzasi</a:t>
            </a:r>
            <a:r>
              <a:rPr lang="en-US" sz="2400" dirty="0"/>
              <a:t> </a:t>
            </a:r>
            <a:r>
              <a:rPr lang="en-US" sz="2400" dirty="0" err="1"/>
              <a:t>silliq</a:t>
            </a:r>
            <a:r>
              <a:rPr lang="en-US" sz="2400" dirty="0"/>
              <a:t> </a:t>
            </a:r>
            <a:r>
              <a:rPr lang="en-US" sz="2400" dirty="0" err="1"/>
              <a:t>yosmiqsimon</a:t>
            </a:r>
            <a:r>
              <a:rPr lang="en-US" sz="2400" dirty="0"/>
              <a:t>  </a:t>
            </a:r>
            <a:r>
              <a:rPr lang="en-US" sz="2400" dirty="0" err="1"/>
              <a:t>kristallar</a:t>
            </a:r>
            <a:r>
              <a:rPr lang="en-US" sz="2400" dirty="0"/>
              <a:t> ham  </a:t>
            </a:r>
            <a:r>
              <a:rPr lang="en-US" sz="2400" dirty="0" err="1"/>
              <a:t>gips</a:t>
            </a:r>
            <a:r>
              <a:rPr lang="en-US" sz="2400" dirty="0"/>
              <a:t> </a:t>
            </a:r>
            <a:r>
              <a:rPr lang="en-US" sz="2400" dirty="0" err="1"/>
              <a:t>uchu</a:t>
            </a:r>
            <a:r>
              <a:rPr lang="en-US" sz="2400" dirty="0"/>
              <a:t> </a:t>
            </a:r>
            <a:r>
              <a:rPr lang="en-US" sz="2400" dirty="0" err="1"/>
              <a:t>nxos</a:t>
            </a:r>
            <a:r>
              <a:rPr lang="en-US" sz="2400" dirty="0"/>
              <a:t>.</a:t>
            </a:r>
            <a:br>
              <a:rPr lang="en-US" sz="2400" dirty="0"/>
            </a:br>
            <a:r>
              <a:rPr lang="en-US" sz="2400" dirty="0"/>
              <a:t>  </a:t>
            </a:r>
            <a:endParaRPr lang="ru-RU" sz="2400" dirty="0"/>
          </a:p>
        </p:txBody>
      </p:sp>
      <p:sp>
        <p:nvSpPr>
          <p:cNvPr id="3" name="Объект 2">
            <a:extLst>
              <a:ext uri="{FF2B5EF4-FFF2-40B4-BE49-F238E27FC236}">
                <a16:creationId xmlns:a16="http://schemas.microsoft.com/office/drawing/2014/main" id="{4FE6706B-5808-B84A-DA0A-4109D4EA3432}"/>
              </a:ext>
            </a:extLst>
          </p:cNvPr>
          <p:cNvSpPr>
            <a:spLocks noGrp="1"/>
          </p:cNvSpPr>
          <p:nvPr>
            <p:ph idx="1"/>
          </p:nvPr>
        </p:nvSpPr>
        <p:spPr>
          <a:xfrm>
            <a:off x="550414" y="2454674"/>
            <a:ext cx="11323138" cy="4403326"/>
          </a:xfrm>
        </p:spPr>
        <p:txBody>
          <a:bodyPr>
            <a:noAutofit/>
          </a:bodyPr>
          <a:lstStyle/>
          <a:p>
            <a:pPr marL="0" indent="0" algn="just">
              <a:buNone/>
            </a:pPr>
            <a:r>
              <a:rPr lang="en-US" sz="2000" dirty="0"/>
              <a:t>        </a:t>
            </a:r>
            <a:r>
              <a:rPr lang="en-US" sz="2000" dirty="0" err="1"/>
              <a:t>Gips-toshning</a:t>
            </a:r>
            <a:r>
              <a:rPr lang="en-US" sz="2000" dirty="0"/>
              <a:t> </a:t>
            </a:r>
            <a:r>
              <a:rPr lang="en-US" sz="2000" dirty="0" err="1"/>
              <a:t>zichiligi</a:t>
            </a:r>
            <a:r>
              <a:rPr lang="en-US" sz="2000" dirty="0"/>
              <a:t> </a:t>
            </a:r>
            <a:r>
              <a:rPr lang="en-US" sz="2000" dirty="0" err="1"/>
              <a:t>undagi</a:t>
            </a:r>
            <a:r>
              <a:rPr lang="en-US" sz="2000" dirty="0"/>
              <a:t> </a:t>
            </a:r>
            <a:r>
              <a:rPr lang="en-US" sz="2000" dirty="0" err="1"/>
              <a:t>aralashmalarga</a:t>
            </a:r>
            <a:r>
              <a:rPr lang="en-US" sz="2000" dirty="0"/>
              <a:t> </a:t>
            </a:r>
            <a:r>
              <a:rPr lang="en-US" sz="2000" dirty="0" err="1"/>
              <a:t>bog‘liq</a:t>
            </a:r>
            <a:r>
              <a:rPr lang="en-US" sz="2000" dirty="0"/>
              <a:t> bo‘lib.2200-2400kgg‘m3 </a:t>
            </a:r>
            <a:r>
              <a:rPr lang="en-US" sz="2000" dirty="0" err="1"/>
              <a:t>ni</a:t>
            </a:r>
            <a:r>
              <a:rPr lang="en-US" sz="2000" dirty="0"/>
              <a:t> </a:t>
            </a:r>
            <a:r>
              <a:rPr lang="en-US" sz="2000" dirty="0" err="1"/>
              <a:t>tashkil</a:t>
            </a:r>
            <a:r>
              <a:rPr lang="en-US" sz="2000" dirty="0"/>
              <a:t> </a:t>
            </a:r>
            <a:r>
              <a:rPr lang="en-US" sz="2000" dirty="0" err="1"/>
              <a:t>qiladi</a:t>
            </a:r>
            <a:r>
              <a:rPr lang="en-US" sz="2000" dirty="0"/>
              <a:t>. </a:t>
            </a:r>
            <a:r>
              <a:rPr lang="en-US" sz="2000" dirty="0" err="1"/>
              <a:t>Gipsdan</a:t>
            </a:r>
            <a:r>
              <a:rPr lang="en-US" sz="2000" dirty="0"/>
              <a:t> </a:t>
            </a:r>
            <a:r>
              <a:rPr lang="en-US" sz="2000" dirty="0" err="1"/>
              <a:t>tayyorlangan</a:t>
            </a:r>
            <a:r>
              <a:rPr lang="en-US" sz="2000" dirty="0"/>
              <a:t> </a:t>
            </a:r>
            <a:r>
              <a:rPr lang="en-US" sz="2000" dirty="0" err="1"/>
              <a:t>shag‘alning</a:t>
            </a:r>
            <a:r>
              <a:rPr lang="en-US" sz="2000" dirty="0"/>
              <a:t> </a:t>
            </a:r>
            <a:r>
              <a:rPr lang="en-US" sz="2000" dirty="0" err="1"/>
              <a:t>hajmi</a:t>
            </a:r>
            <a:r>
              <a:rPr lang="en-US" sz="2000" dirty="0"/>
              <a:t> </a:t>
            </a:r>
            <a:r>
              <a:rPr lang="en-US" sz="2000" dirty="0" err="1"/>
              <a:t>massasi</a:t>
            </a:r>
            <a:r>
              <a:rPr lang="en-US" sz="2000" dirty="0"/>
              <a:t> 1300…1600 kgg‘m3 dan </a:t>
            </a:r>
            <a:r>
              <a:rPr lang="en-US" sz="2000" dirty="0" err="1"/>
              <a:t>iborat</a:t>
            </a:r>
            <a:r>
              <a:rPr lang="en-US" sz="2000" dirty="0"/>
              <a:t> </a:t>
            </a:r>
            <a:r>
              <a:rPr lang="en-US" sz="2000" dirty="0" err="1"/>
              <a:t>bo‘lib</a:t>
            </a:r>
            <a:r>
              <a:rPr lang="en-US" sz="2000" dirty="0"/>
              <a:t>, </a:t>
            </a:r>
            <a:r>
              <a:rPr lang="en-US" sz="2000" dirty="0" err="1"/>
              <a:t>namligi</a:t>
            </a:r>
            <a:r>
              <a:rPr lang="en-US" sz="2000" dirty="0"/>
              <a:t> </a:t>
            </a:r>
            <a:r>
              <a:rPr lang="en-US" sz="2000" dirty="0" err="1"/>
              <a:t>keskin</a:t>
            </a:r>
            <a:r>
              <a:rPr lang="en-US" sz="2000" dirty="0"/>
              <a:t> </a:t>
            </a:r>
            <a:r>
              <a:rPr lang="en-US" sz="2000" dirty="0" err="1"/>
              <a:t>ravishda</a:t>
            </a:r>
            <a:r>
              <a:rPr lang="en-US" sz="2000" dirty="0"/>
              <a:t> 3-5% </a:t>
            </a:r>
            <a:r>
              <a:rPr lang="en-US" sz="2000" dirty="0" err="1"/>
              <a:t>va</a:t>
            </a:r>
            <a:r>
              <a:rPr lang="en-US" sz="2000" dirty="0"/>
              <a:t> </a:t>
            </a:r>
            <a:r>
              <a:rPr lang="en-US" sz="2000" dirty="0" err="1"/>
              <a:t>undan</a:t>
            </a:r>
            <a:r>
              <a:rPr lang="en-US" sz="2000" dirty="0"/>
              <a:t> ham </a:t>
            </a:r>
            <a:r>
              <a:rPr lang="en-US" sz="2000" dirty="0" err="1"/>
              <a:t>ko‘proq</a:t>
            </a:r>
            <a:r>
              <a:rPr lang="en-US" sz="2000" dirty="0"/>
              <a:t> </a:t>
            </a:r>
            <a:r>
              <a:rPr lang="en-US" sz="2000" dirty="0" err="1"/>
              <a:t>chegarada</a:t>
            </a:r>
            <a:r>
              <a:rPr lang="en-US" sz="2000" dirty="0"/>
              <a:t> </a:t>
            </a:r>
            <a:r>
              <a:rPr lang="en-US" sz="2000" dirty="0" err="1"/>
              <a:t>o‘zgarib</a:t>
            </a:r>
            <a:r>
              <a:rPr lang="en-US" sz="2000" dirty="0"/>
              <a:t> </a:t>
            </a:r>
            <a:r>
              <a:rPr lang="en-US" sz="2000" dirty="0" err="1"/>
              <a:t>turadi</a:t>
            </a:r>
            <a:r>
              <a:rPr lang="en-US" sz="2000" dirty="0"/>
              <a:t>.  </a:t>
            </a:r>
            <a:r>
              <a:rPr lang="en-US" sz="2000" dirty="0" err="1"/>
              <a:t>Gipsning</a:t>
            </a:r>
            <a:r>
              <a:rPr lang="en-US" sz="2000" dirty="0"/>
              <a:t> </a:t>
            </a:r>
            <a:r>
              <a:rPr lang="en-US" sz="2000" dirty="0" err="1"/>
              <a:t>suvda</a:t>
            </a:r>
            <a:r>
              <a:rPr lang="en-US" sz="2000" dirty="0"/>
              <a:t> </a:t>
            </a:r>
            <a:r>
              <a:rPr lang="en-US" sz="2000" dirty="0" err="1"/>
              <a:t>eruvchanligi</a:t>
            </a:r>
            <a:r>
              <a:rPr lang="en-US" sz="2000" dirty="0"/>
              <a:t> 18 0</a:t>
            </a:r>
            <a:r>
              <a:rPr lang="ru-RU" sz="2000" dirty="0"/>
              <a:t>С </a:t>
            </a:r>
            <a:r>
              <a:rPr lang="en-US" sz="2000" dirty="0"/>
              <a:t>da-0,2; 40 0</a:t>
            </a:r>
            <a:r>
              <a:rPr lang="ru-RU" sz="2000" dirty="0"/>
              <a:t>С </a:t>
            </a:r>
            <a:r>
              <a:rPr lang="en-US" sz="2000" dirty="0"/>
              <a:t>da-0,21 </a:t>
            </a:r>
            <a:r>
              <a:rPr lang="en-US" sz="2000" dirty="0" err="1"/>
              <a:t>va</a:t>
            </a:r>
            <a:r>
              <a:rPr lang="en-US" sz="2000" dirty="0"/>
              <a:t> 100 0</a:t>
            </a:r>
            <a:r>
              <a:rPr lang="ru-RU" sz="2000" dirty="0"/>
              <a:t>С  </a:t>
            </a:r>
            <a:r>
              <a:rPr lang="en-US" sz="2000" dirty="0"/>
              <a:t>da-0,17%. Shuni </a:t>
            </a:r>
            <a:r>
              <a:rPr lang="en-US" sz="2000" dirty="0" err="1"/>
              <a:t>aytish</a:t>
            </a:r>
            <a:r>
              <a:rPr lang="en-US" sz="2000" dirty="0"/>
              <a:t> </a:t>
            </a:r>
            <a:r>
              <a:rPr lang="en-US" sz="2000" dirty="0" err="1"/>
              <a:t>kerakki</a:t>
            </a:r>
            <a:r>
              <a:rPr lang="en-US" sz="2000" dirty="0"/>
              <a:t>, </a:t>
            </a:r>
            <a:r>
              <a:rPr lang="en-US" sz="2000" dirty="0" err="1"/>
              <a:t>temperaturaning</a:t>
            </a:r>
            <a:r>
              <a:rPr lang="en-US" sz="2000" dirty="0"/>
              <a:t> 32-41 0</a:t>
            </a:r>
            <a:r>
              <a:rPr lang="ru-RU" sz="2000" dirty="0"/>
              <a:t>С </a:t>
            </a:r>
            <a:r>
              <a:rPr lang="en-US" sz="2000" dirty="0" err="1"/>
              <a:t>oralig‘ida</a:t>
            </a:r>
            <a:r>
              <a:rPr lang="en-US" sz="2000" dirty="0"/>
              <a:t> </a:t>
            </a:r>
            <a:r>
              <a:rPr lang="en-US" sz="2000" dirty="0" err="1"/>
              <a:t>gipsning</a:t>
            </a:r>
            <a:r>
              <a:rPr lang="en-US" sz="2000" dirty="0"/>
              <a:t> </a:t>
            </a:r>
            <a:r>
              <a:rPr lang="en-US" sz="2000" dirty="0" err="1"/>
              <a:t>eruvchanligi</a:t>
            </a:r>
            <a:r>
              <a:rPr lang="en-US" sz="2000" dirty="0"/>
              <a:t> </a:t>
            </a:r>
            <a:r>
              <a:rPr lang="en-US" sz="2000" dirty="0" err="1"/>
              <a:t>eng</a:t>
            </a:r>
            <a:r>
              <a:rPr lang="en-US" sz="2000" dirty="0"/>
              <a:t> </a:t>
            </a:r>
            <a:r>
              <a:rPr lang="en-US" sz="2000" dirty="0" err="1"/>
              <a:t>yuqori</a:t>
            </a:r>
            <a:r>
              <a:rPr lang="en-US" sz="2000" dirty="0"/>
              <a:t> </a:t>
            </a:r>
            <a:r>
              <a:rPr lang="en-US" sz="2000" dirty="0" err="1"/>
              <a:t>bo‘ladi</a:t>
            </a:r>
            <a:r>
              <a:rPr lang="en-US" sz="2000" dirty="0"/>
              <a:t>. </a:t>
            </a:r>
            <a:r>
              <a:rPr lang="en-US" sz="2000" dirty="0" err="1"/>
              <a:t>Gipsning</a:t>
            </a:r>
            <a:r>
              <a:rPr lang="en-US" sz="2000" dirty="0"/>
              <a:t> </a:t>
            </a:r>
            <a:r>
              <a:rPr lang="en-US" sz="2000" dirty="0" err="1"/>
              <a:t>suvda</a:t>
            </a:r>
            <a:r>
              <a:rPr lang="en-US" sz="2000" dirty="0"/>
              <a:t> </a:t>
            </a:r>
            <a:r>
              <a:rPr lang="en-US" sz="2000" dirty="0" err="1"/>
              <a:t>eruvchanligi</a:t>
            </a:r>
            <a:r>
              <a:rPr lang="en-US" sz="2000" dirty="0"/>
              <a:t> </a:t>
            </a:r>
            <a:r>
              <a:rPr lang="en-US" sz="2000" dirty="0" err="1"/>
              <a:t>gipsning</a:t>
            </a:r>
            <a:r>
              <a:rPr lang="en-US" sz="2000" dirty="0"/>
              <a:t> </a:t>
            </a:r>
            <a:r>
              <a:rPr lang="en-US" sz="2000" dirty="0" err="1"/>
              <a:t>o‘ta</a:t>
            </a:r>
            <a:r>
              <a:rPr lang="en-US" sz="2000" dirty="0"/>
              <a:t> </a:t>
            </a:r>
            <a:r>
              <a:rPr lang="en-US" sz="2000" dirty="0" err="1"/>
              <a:t>to‘yingan</a:t>
            </a:r>
            <a:r>
              <a:rPr lang="en-US" sz="2000" dirty="0"/>
              <a:t> </a:t>
            </a:r>
            <a:r>
              <a:rPr lang="en-US" sz="2000" dirty="0" err="1"/>
              <a:t>eritmalar</a:t>
            </a:r>
            <a:r>
              <a:rPr lang="en-US" sz="2000" dirty="0"/>
              <a:t>  </a:t>
            </a:r>
            <a:r>
              <a:rPr lang="en-US" sz="2000" dirty="0" err="1"/>
              <a:t>hosil</a:t>
            </a:r>
            <a:r>
              <a:rPr lang="en-US" sz="2000" dirty="0"/>
              <a:t> </a:t>
            </a:r>
            <a:r>
              <a:rPr lang="en-US" sz="2000" dirty="0" err="1"/>
              <a:t>qilish</a:t>
            </a:r>
            <a:r>
              <a:rPr lang="en-US" sz="2000" dirty="0"/>
              <a:t> </a:t>
            </a:r>
            <a:r>
              <a:rPr lang="en-US" sz="2000" dirty="0" err="1"/>
              <a:t>qobilyatiga</a:t>
            </a:r>
            <a:r>
              <a:rPr lang="en-US" sz="2000" dirty="0"/>
              <a:t>, </a:t>
            </a:r>
            <a:r>
              <a:rPr lang="en-US" sz="2000" dirty="0" err="1"/>
              <a:t>shuningdek</a:t>
            </a:r>
            <a:r>
              <a:rPr lang="en-US" sz="2000" dirty="0"/>
              <a:t>, </a:t>
            </a:r>
            <a:r>
              <a:rPr lang="en-US" sz="2000" dirty="0" err="1"/>
              <a:t>uning</a:t>
            </a:r>
            <a:r>
              <a:rPr lang="en-US" sz="2000" dirty="0"/>
              <a:t> </a:t>
            </a:r>
            <a:r>
              <a:rPr lang="en-US" sz="2000" dirty="0" err="1"/>
              <a:t>kristallarini</a:t>
            </a:r>
            <a:r>
              <a:rPr lang="en-US" sz="2000" dirty="0"/>
              <a:t> </a:t>
            </a:r>
            <a:r>
              <a:rPr lang="en-US" sz="2000" dirty="0" err="1"/>
              <a:t>katta-kichikligiga</a:t>
            </a:r>
            <a:r>
              <a:rPr lang="en-US" sz="2000" dirty="0"/>
              <a:t> </a:t>
            </a:r>
            <a:r>
              <a:rPr lang="en-US" sz="2000" dirty="0" err="1"/>
              <a:t>bog‘liq</a:t>
            </a:r>
            <a:r>
              <a:rPr lang="en-US" sz="2000" dirty="0"/>
              <a:t> 25 0</a:t>
            </a:r>
            <a:r>
              <a:rPr lang="ru-RU" sz="2000" dirty="0"/>
              <a:t>С </a:t>
            </a:r>
            <a:r>
              <a:rPr lang="en-US" sz="2000" dirty="0"/>
              <a:t>da </a:t>
            </a:r>
            <a:r>
              <a:rPr lang="en-US" sz="2000" dirty="0" err="1"/>
              <a:t>gipsning</a:t>
            </a:r>
            <a:r>
              <a:rPr lang="en-US" sz="2000" dirty="0"/>
              <a:t> </a:t>
            </a:r>
            <a:r>
              <a:rPr lang="en-US" sz="2000" dirty="0" err="1"/>
              <a:t>eruvchanligi</a:t>
            </a:r>
            <a:r>
              <a:rPr lang="en-US" sz="2000" dirty="0"/>
              <a:t>, </a:t>
            </a:r>
            <a:r>
              <a:rPr lang="en-US" sz="2000" dirty="0" err="1"/>
              <a:t>kalsiy</a:t>
            </a:r>
            <a:r>
              <a:rPr lang="en-US" sz="2000" dirty="0"/>
              <a:t> </a:t>
            </a:r>
            <a:r>
              <a:rPr lang="en-US" sz="2000" dirty="0" err="1"/>
              <a:t>oksid</a:t>
            </a:r>
            <a:r>
              <a:rPr lang="en-US" sz="2000" dirty="0"/>
              <a:t> </a:t>
            </a:r>
            <a:r>
              <a:rPr lang="en-US" sz="2000" dirty="0" err="1"/>
              <a:t>hisobida</a:t>
            </a:r>
            <a:r>
              <a:rPr lang="en-US" sz="2000" dirty="0"/>
              <a:t> 2 </a:t>
            </a:r>
            <a:r>
              <a:rPr lang="en-US" sz="2000" dirty="0" err="1"/>
              <a:t>mkm</a:t>
            </a:r>
            <a:r>
              <a:rPr lang="en-US" sz="2000" dirty="0"/>
              <a:t> </a:t>
            </a:r>
            <a:r>
              <a:rPr lang="en-US" sz="2000" dirty="0" err="1"/>
              <a:t>kattaligidagi</a:t>
            </a:r>
            <a:r>
              <a:rPr lang="en-US" sz="2000" dirty="0"/>
              <a:t> </a:t>
            </a:r>
            <a:r>
              <a:rPr lang="en-US" sz="2000" dirty="0" err="1"/>
              <a:t>kristallar</a:t>
            </a:r>
            <a:r>
              <a:rPr lang="en-US" sz="2000" dirty="0"/>
              <a:t> </a:t>
            </a:r>
            <a:r>
              <a:rPr lang="en-US" sz="2000" dirty="0" err="1"/>
              <a:t>uchun</a:t>
            </a:r>
            <a:r>
              <a:rPr lang="en-US" sz="2000" dirty="0"/>
              <a:t>  2,08 </a:t>
            </a:r>
            <a:r>
              <a:rPr lang="en-US" sz="2000" dirty="0" err="1"/>
              <a:t>gg‘l</a:t>
            </a:r>
            <a:r>
              <a:rPr lang="en-US" sz="2000" dirty="0"/>
              <a:t> ga </a:t>
            </a:r>
            <a:r>
              <a:rPr lang="en-US" sz="2000" dirty="0" err="1"/>
              <a:t>yetadi</a:t>
            </a:r>
            <a:r>
              <a:rPr lang="en-US" sz="2000" dirty="0"/>
              <a:t>, </a:t>
            </a:r>
            <a:r>
              <a:rPr lang="en-US" sz="2000" dirty="0" err="1"/>
              <a:t>kristallar</a:t>
            </a:r>
            <a:r>
              <a:rPr lang="en-US" sz="2000" dirty="0"/>
              <a:t> </a:t>
            </a:r>
            <a:r>
              <a:rPr lang="en-US" sz="2000" dirty="0" err="1"/>
              <a:t>kattaligi</a:t>
            </a:r>
            <a:r>
              <a:rPr lang="en-US" sz="2000" dirty="0"/>
              <a:t> 0,3 </a:t>
            </a:r>
            <a:r>
              <a:rPr lang="en-US" sz="2000" dirty="0" err="1"/>
              <a:t>mkm</a:t>
            </a:r>
            <a:r>
              <a:rPr lang="en-US" sz="2000" dirty="0"/>
              <a:t> </a:t>
            </a:r>
            <a:r>
              <a:rPr lang="en-US" sz="2000" dirty="0" err="1"/>
              <a:t>bo‘lganda</a:t>
            </a:r>
            <a:r>
              <a:rPr lang="en-US" sz="2000" dirty="0"/>
              <a:t> </a:t>
            </a:r>
            <a:r>
              <a:rPr lang="en-US" sz="2000" dirty="0" err="1"/>
              <a:t>esa</a:t>
            </a:r>
            <a:r>
              <a:rPr lang="en-US" sz="2000" dirty="0"/>
              <a:t> </a:t>
            </a:r>
            <a:r>
              <a:rPr lang="en-US" sz="2000" dirty="0" err="1"/>
              <a:t>eruvchanlik</a:t>
            </a:r>
            <a:r>
              <a:rPr lang="en-US" sz="2000" dirty="0"/>
              <a:t> 2,47 </a:t>
            </a:r>
            <a:r>
              <a:rPr lang="en-US" sz="2000" dirty="0" err="1"/>
              <a:t>gg‘l</a:t>
            </a:r>
            <a:r>
              <a:rPr lang="en-US" sz="2000" dirty="0"/>
              <a:t> ga </a:t>
            </a:r>
            <a:r>
              <a:rPr lang="en-US" sz="2000" dirty="0" err="1"/>
              <a:t>teng</a:t>
            </a:r>
            <a:r>
              <a:rPr lang="en-US" sz="2000" dirty="0"/>
              <a:t>. Agar </a:t>
            </a:r>
            <a:r>
              <a:rPr lang="en-US" sz="2000" dirty="0" err="1"/>
              <a:t>bunda</a:t>
            </a:r>
            <a:r>
              <a:rPr lang="en-US" sz="2000" dirty="0"/>
              <a:t> </a:t>
            </a:r>
            <a:r>
              <a:rPr lang="en-US" sz="2000" dirty="0" err="1"/>
              <a:t>kalsiy</a:t>
            </a:r>
            <a:r>
              <a:rPr lang="en-US" sz="2000" dirty="0"/>
              <a:t> </a:t>
            </a:r>
            <a:r>
              <a:rPr lang="en-US" sz="2000" dirty="0" err="1"/>
              <a:t>oksid</a:t>
            </a:r>
            <a:r>
              <a:rPr lang="en-US" sz="2000" dirty="0"/>
              <a:t> </a:t>
            </a:r>
            <a:r>
              <a:rPr lang="en-US" sz="2000" dirty="0" err="1"/>
              <a:t>gidrati</a:t>
            </a:r>
            <a:r>
              <a:rPr lang="en-US" sz="2000" dirty="0"/>
              <a:t> ham </a:t>
            </a:r>
            <a:r>
              <a:rPr lang="en-US" sz="2000" dirty="0" err="1"/>
              <a:t>ishtirok</a:t>
            </a:r>
            <a:r>
              <a:rPr lang="en-US" sz="2000" dirty="0"/>
              <a:t> </a:t>
            </a:r>
            <a:r>
              <a:rPr lang="en-US" sz="2000" dirty="0" err="1"/>
              <a:t>etsa</a:t>
            </a:r>
            <a:r>
              <a:rPr lang="en-US" sz="2000" dirty="0"/>
              <a:t>, </a:t>
            </a:r>
            <a:r>
              <a:rPr lang="en-US" sz="2000" dirty="0" err="1"/>
              <a:t>kalsiy</a:t>
            </a:r>
            <a:r>
              <a:rPr lang="en-US" sz="2000" dirty="0"/>
              <a:t> </a:t>
            </a:r>
            <a:r>
              <a:rPr lang="en-US" sz="2000" dirty="0" err="1"/>
              <a:t>sulfatning</a:t>
            </a:r>
            <a:r>
              <a:rPr lang="en-US" sz="2000" dirty="0"/>
              <a:t> </a:t>
            </a:r>
            <a:r>
              <a:rPr lang="en-US" sz="2000" dirty="0" err="1"/>
              <a:t>eruvchanligi</a:t>
            </a:r>
            <a:r>
              <a:rPr lang="en-US" sz="2000" dirty="0"/>
              <a:t> </a:t>
            </a:r>
            <a:r>
              <a:rPr lang="en-US" sz="2000" dirty="0" err="1"/>
              <a:t>susayadi</a:t>
            </a:r>
            <a:r>
              <a:rPr lang="en-US" sz="2000" dirty="0"/>
              <a:t>. </a:t>
            </a:r>
            <a:r>
              <a:rPr lang="en-US" sz="2000" dirty="0" err="1"/>
              <a:t>Gipsning</a:t>
            </a:r>
            <a:r>
              <a:rPr lang="en-US" sz="2000" dirty="0"/>
              <a:t> </a:t>
            </a:r>
            <a:r>
              <a:rPr lang="en-US" sz="2000" dirty="0" err="1"/>
              <a:t>suyultirilgan</a:t>
            </a:r>
            <a:r>
              <a:rPr lang="en-US" sz="2000" dirty="0"/>
              <a:t> </a:t>
            </a:r>
            <a:r>
              <a:rPr lang="en-US" sz="2000" dirty="0" err="1"/>
              <a:t>xlorid</a:t>
            </a:r>
            <a:r>
              <a:rPr lang="en-US" sz="2000" dirty="0"/>
              <a:t> </a:t>
            </a:r>
            <a:r>
              <a:rPr lang="en-US" sz="2000" dirty="0" err="1"/>
              <a:t>kislota</a:t>
            </a:r>
            <a:r>
              <a:rPr lang="en-US" sz="2000" dirty="0"/>
              <a:t> </a:t>
            </a:r>
            <a:r>
              <a:rPr lang="en-US" sz="2000" dirty="0" err="1"/>
              <a:t>va</a:t>
            </a:r>
            <a:r>
              <a:rPr lang="en-US" sz="2000" dirty="0"/>
              <a:t> </a:t>
            </a:r>
            <a:r>
              <a:rPr lang="en-US" sz="2000" dirty="0" err="1"/>
              <a:t>nitrat</a:t>
            </a:r>
            <a:r>
              <a:rPr lang="en-US" sz="2000" dirty="0"/>
              <a:t> </a:t>
            </a:r>
            <a:r>
              <a:rPr lang="en-US" sz="2000" dirty="0" err="1"/>
              <a:t>kislotalardagi</a:t>
            </a:r>
            <a:r>
              <a:rPr lang="en-US" sz="2000" dirty="0"/>
              <a:t>, </a:t>
            </a:r>
            <a:r>
              <a:rPr lang="en-US" sz="2000" dirty="0" err="1"/>
              <a:t>shuningdek</a:t>
            </a:r>
            <a:r>
              <a:rPr lang="en-US" sz="2000" dirty="0"/>
              <a:t>, </a:t>
            </a:r>
            <a:r>
              <a:rPr lang="en-US" sz="2000" dirty="0" err="1"/>
              <a:t>ayrim</a:t>
            </a:r>
            <a:r>
              <a:rPr lang="en-US" sz="2000" dirty="0"/>
              <a:t>  </a:t>
            </a:r>
            <a:r>
              <a:rPr lang="en-US" sz="2000" dirty="0" err="1"/>
              <a:t>tuzlarning</a:t>
            </a:r>
            <a:r>
              <a:rPr lang="en-US" sz="2000" dirty="0"/>
              <a:t>  </a:t>
            </a:r>
            <a:r>
              <a:rPr lang="en-US" sz="2000" dirty="0" err="1"/>
              <a:t>eritmalaridagi</a:t>
            </a:r>
            <a:r>
              <a:rPr lang="en-US" sz="2000" dirty="0"/>
              <a:t> </a:t>
            </a:r>
            <a:r>
              <a:rPr lang="en-US" sz="2000" dirty="0" err="1"/>
              <a:t>eruvchanligi</a:t>
            </a:r>
            <a:r>
              <a:rPr lang="en-US" sz="2000" dirty="0"/>
              <a:t> </a:t>
            </a:r>
            <a:r>
              <a:rPr lang="en-US" sz="2000" dirty="0" err="1"/>
              <a:t>suvdagiga</a:t>
            </a:r>
            <a:r>
              <a:rPr lang="en-US" sz="2000" dirty="0"/>
              <a:t> </a:t>
            </a:r>
            <a:r>
              <a:rPr lang="en-US" sz="2000" dirty="0" err="1"/>
              <a:t>nisbatan</a:t>
            </a:r>
            <a:r>
              <a:rPr lang="en-US" sz="2000" dirty="0"/>
              <a:t> </a:t>
            </a:r>
            <a:r>
              <a:rPr lang="en-US" sz="2000" dirty="0" err="1"/>
              <a:t>yuqori</a:t>
            </a:r>
            <a:r>
              <a:rPr lang="en-US" sz="2000" dirty="0"/>
              <a:t>.</a:t>
            </a:r>
            <a:endParaRPr lang="ru-RU" sz="2000" dirty="0"/>
          </a:p>
        </p:txBody>
      </p:sp>
      <p:pic>
        <p:nvPicPr>
          <p:cNvPr id="3074" name="Picture 2" descr="Ohak ishlab chiqarish liniyasi 100t/kun">
            <a:extLst>
              <a:ext uri="{FF2B5EF4-FFF2-40B4-BE49-F238E27FC236}">
                <a16:creationId xmlns:a16="http://schemas.microsoft.com/office/drawing/2014/main" id="{17954591-91BF-96F3-6BBA-4DDD688423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414" y="204187"/>
            <a:ext cx="3324225" cy="16956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99363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1000"/>
                                        <p:tgtEl>
                                          <p:spTgt spid="3074"/>
                                        </p:tgtEl>
                                      </p:cBhvr>
                                    </p:animEffect>
                                    <p:anim calcmode="lin" valueType="num">
                                      <p:cBhvr>
                                        <p:cTn id="8" dur="1000" fill="hold"/>
                                        <p:tgtEl>
                                          <p:spTgt spid="3074"/>
                                        </p:tgtEl>
                                        <p:attrNameLst>
                                          <p:attrName>ppt_x</p:attrName>
                                        </p:attrNameLst>
                                      </p:cBhvr>
                                      <p:tavLst>
                                        <p:tav tm="0">
                                          <p:val>
                                            <p:strVal val="#ppt_x"/>
                                          </p:val>
                                        </p:tav>
                                        <p:tav tm="100000">
                                          <p:val>
                                            <p:strVal val="#ppt_x"/>
                                          </p:val>
                                        </p:tav>
                                      </p:tavLst>
                                    </p:anim>
                                    <p:anim calcmode="lin" valueType="num">
                                      <p:cBhvr>
                                        <p:cTn id="9"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B906CF-8407-6727-C0BE-E58846BAF8D5}"/>
              </a:ext>
            </a:extLst>
          </p:cNvPr>
          <p:cNvSpPr>
            <a:spLocks noGrp="1"/>
          </p:cNvSpPr>
          <p:nvPr>
            <p:ph type="title"/>
          </p:nvPr>
        </p:nvSpPr>
        <p:spPr>
          <a:xfrm>
            <a:off x="2512380" y="365125"/>
            <a:ext cx="8841419" cy="2403953"/>
          </a:xfrm>
        </p:spPr>
        <p:txBody>
          <a:bodyPr>
            <a:noAutofit/>
          </a:bodyPr>
          <a:lstStyle/>
          <a:p>
            <a:pPr algn="just"/>
            <a:r>
              <a:rPr lang="en-US" sz="2800" dirty="0"/>
              <a:t>     </a:t>
            </a:r>
            <a:r>
              <a:rPr lang="en-US" sz="2800" dirty="0" err="1"/>
              <a:t>Tarkibida</a:t>
            </a:r>
            <a:r>
              <a:rPr lang="en-US" sz="2800" dirty="0"/>
              <a:t> 8% </a:t>
            </a:r>
            <a:r>
              <a:rPr lang="en-US" sz="2800" dirty="0" err="1"/>
              <a:t>gacha</a:t>
            </a:r>
            <a:r>
              <a:rPr lang="en-US" sz="2800" dirty="0"/>
              <a:t> </a:t>
            </a:r>
            <a:r>
              <a:rPr lang="en-US" sz="2800" dirty="0" err="1"/>
              <a:t>tuproq</a:t>
            </a:r>
            <a:r>
              <a:rPr lang="en-US" sz="2800" dirty="0"/>
              <a:t> </a:t>
            </a:r>
            <a:r>
              <a:rPr lang="en-US" sz="2800" dirty="0" err="1"/>
              <a:t>bo‘lgan</a:t>
            </a:r>
            <a:r>
              <a:rPr lang="en-US" sz="2800" dirty="0"/>
              <a:t> </a:t>
            </a:r>
            <a:r>
              <a:rPr lang="en-US" sz="2800" dirty="0" err="1"/>
              <a:t>kalsiy</a:t>
            </a:r>
            <a:r>
              <a:rPr lang="en-US" sz="2800" dirty="0"/>
              <a:t> </a:t>
            </a:r>
            <a:r>
              <a:rPr lang="en-US" sz="2800" dirty="0" err="1"/>
              <a:t>va</a:t>
            </a:r>
            <a:r>
              <a:rPr lang="en-US" sz="2800" dirty="0"/>
              <a:t> </a:t>
            </a:r>
            <a:r>
              <a:rPr lang="en-US" sz="2800" dirty="0" err="1"/>
              <a:t>magniy</a:t>
            </a:r>
            <a:r>
              <a:rPr lang="en-US" sz="2800" dirty="0"/>
              <a:t> </a:t>
            </a:r>
            <a:r>
              <a:rPr lang="en-US" sz="2800" dirty="0" err="1"/>
              <a:t>karbonat</a:t>
            </a:r>
            <a:r>
              <a:rPr lang="en-US" sz="2800" dirty="0"/>
              <a:t> tog‘ </a:t>
            </a:r>
            <a:r>
              <a:rPr lang="en-US" sz="2800" dirty="0" err="1"/>
              <a:t>jinslaridan-bo‘r</a:t>
            </a:r>
            <a:r>
              <a:rPr lang="en-US" sz="2800" dirty="0"/>
              <a:t>, </a:t>
            </a:r>
            <a:r>
              <a:rPr lang="en-US" sz="2800" dirty="0" err="1"/>
              <a:t>oxaktosh</a:t>
            </a:r>
            <a:r>
              <a:rPr lang="en-US" sz="2800" dirty="0"/>
              <a:t>, </a:t>
            </a:r>
            <a:r>
              <a:rPr lang="en-US" sz="2800" dirty="0" err="1"/>
              <a:t>dalomitlashgan</a:t>
            </a:r>
            <a:r>
              <a:rPr lang="en-US" sz="2800" dirty="0"/>
              <a:t> </a:t>
            </a:r>
            <a:r>
              <a:rPr lang="en-US" sz="2800" dirty="0" err="1"/>
              <a:t>va</a:t>
            </a:r>
            <a:r>
              <a:rPr lang="en-US" sz="2800" dirty="0"/>
              <a:t> </a:t>
            </a:r>
            <a:r>
              <a:rPr lang="en-US" sz="2800" dirty="0" err="1"/>
              <a:t>mergelli</a:t>
            </a:r>
            <a:r>
              <a:rPr lang="en-US" sz="2800" dirty="0"/>
              <a:t> </a:t>
            </a:r>
            <a:r>
              <a:rPr lang="en-US" sz="2800" dirty="0" err="1"/>
              <a:t>oxaktoshni</a:t>
            </a:r>
            <a:r>
              <a:rPr lang="en-US" sz="2800" dirty="0"/>
              <a:t> </a:t>
            </a:r>
            <a:r>
              <a:rPr lang="en-US" sz="2800" dirty="0" err="1"/>
              <a:t>pishirib</a:t>
            </a:r>
            <a:r>
              <a:rPr lang="en-US" sz="2800" dirty="0"/>
              <a:t> </a:t>
            </a:r>
            <a:r>
              <a:rPr lang="en-US" sz="2800" dirty="0" err="1"/>
              <a:t>juda</a:t>
            </a:r>
            <a:r>
              <a:rPr lang="en-US" sz="2800" dirty="0"/>
              <a:t> </a:t>
            </a:r>
            <a:r>
              <a:rPr lang="en-US" sz="2800" dirty="0" err="1"/>
              <a:t>arzon</a:t>
            </a:r>
            <a:r>
              <a:rPr lang="en-US" sz="2800" dirty="0"/>
              <a:t>, </a:t>
            </a:r>
            <a:r>
              <a:rPr lang="en-US" sz="2800" dirty="0" err="1"/>
              <a:t>havoda</a:t>
            </a:r>
            <a:r>
              <a:rPr lang="en-US" sz="2800" dirty="0"/>
              <a:t> </a:t>
            </a:r>
            <a:r>
              <a:rPr lang="en-US" sz="2800" dirty="0" err="1"/>
              <a:t>tez</a:t>
            </a:r>
            <a:r>
              <a:rPr lang="en-US" sz="2800" dirty="0"/>
              <a:t> </a:t>
            </a:r>
            <a:r>
              <a:rPr lang="en-US" sz="2800" dirty="0" err="1"/>
              <a:t>qotadigan</a:t>
            </a:r>
            <a:r>
              <a:rPr lang="en-US" sz="2800" dirty="0"/>
              <a:t> </a:t>
            </a:r>
            <a:r>
              <a:rPr lang="en-US" sz="2800" dirty="0" err="1"/>
              <a:t>bog‘lovchi</a:t>
            </a:r>
            <a:r>
              <a:rPr lang="en-US" sz="2800" dirty="0"/>
              <a:t> material-</a:t>
            </a:r>
            <a:r>
              <a:rPr lang="en-US" sz="2800" dirty="0" err="1"/>
              <a:t>oxak</a:t>
            </a:r>
            <a:r>
              <a:rPr lang="en-US" sz="2800" dirty="0"/>
              <a:t> </a:t>
            </a:r>
            <a:r>
              <a:rPr lang="en-US" sz="2800" dirty="0" err="1"/>
              <a:t>olinadi</a:t>
            </a:r>
            <a:r>
              <a:rPr lang="en-US" sz="2800" dirty="0"/>
              <a:t>. </a:t>
            </a:r>
            <a:r>
              <a:rPr lang="en-US" sz="2800" dirty="0" err="1"/>
              <a:t>Olingan</a:t>
            </a:r>
            <a:r>
              <a:rPr lang="en-US" sz="2800" dirty="0"/>
              <a:t> </a:t>
            </a:r>
            <a:r>
              <a:rPr lang="en-US" sz="2800" dirty="0" err="1"/>
              <a:t>mahsulot</a:t>
            </a:r>
            <a:r>
              <a:rPr lang="en-US" sz="2800" dirty="0"/>
              <a:t> </a:t>
            </a:r>
            <a:r>
              <a:rPr lang="en-US" sz="2800" dirty="0" err="1"/>
              <a:t>bo‘lak-bo‘lak</a:t>
            </a:r>
            <a:r>
              <a:rPr lang="en-US" sz="2800" dirty="0"/>
              <a:t> </a:t>
            </a:r>
            <a:r>
              <a:rPr lang="en-US" sz="2800" dirty="0" err="1"/>
              <a:t>oq</a:t>
            </a:r>
            <a:r>
              <a:rPr lang="en-US" sz="2800" dirty="0"/>
              <a:t> </a:t>
            </a:r>
            <a:r>
              <a:rPr lang="en-US" sz="2800" dirty="0" err="1"/>
              <a:t>yoki</a:t>
            </a:r>
            <a:r>
              <a:rPr lang="en-US" sz="2800" dirty="0"/>
              <a:t> </a:t>
            </a:r>
            <a:r>
              <a:rPr lang="en-US" sz="2800" dirty="0" err="1"/>
              <a:t>kulrang</a:t>
            </a:r>
            <a:r>
              <a:rPr lang="en-US" sz="2800" dirty="0"/>
              <a:t> </a:t>
            </a:r>
            <a:r>
              <a:rPr lang="en-US" sz="2800" dirty="0" err="1"/>
              <a:t>bo‘lib</a:t>
            </a:r>
            <a:r>
              <a:rPr lang="en-US" sz="2800" dirty="0"/>
              <a:t>, u </a:t>
            </a:r>
            <a:r>
              <a:rPr lang="en-US" sz="2800" dirty="0" err="1"/>
              <a:t>suvsiz</a:t>
            </a:r>
            <a:r>
              <a:rPr lang="en-US" sz="2800" dirty="0"/>
              <a:t> </a:t>
            </a:r>
            <a:r>
              <a:rPr lang="en-US" sz="2800" dirty="0" err="1"/>
              <a:t>kalsiy</a:t>
            </a:r>
            <a:r>
              <a:rPr lang="en-US" sz="2800" dirty="0"/>
              <a:t> </a:t>
            </a:r>
            <a:r>
              <a:rPr lang="en-US" sz="2800" dirty="0" err="1"/>
              <a:t>oksid</a:t>
            </a:r>
            <a:r>
              <a:rPr lang="en-US" sz="2800" dirty="0"/>
              <a:t> </a:t>
            </a:r>
            <a:r>
              <a:rPr lang="en-US" sz="2800" dirty="0" err="1"/>
              <a:t>va</a:t>
            </a:r>
            <a:r>
              <a:rPr lang="en-US" sz="2800" dirty="0"/>
              <a:t> </a:t>
            </a:r>
            <a:r>
              <a:rPr lang="en-US" sz="2800" dirty="0" err="1"/>
              <a:t>magniy</a:t>
            </a:r>
            <a:r>
              <a:rPr lang="en-US" sz="2800" dirty="0"/>
              <a:t> </a:t>
            </a:r>
            <a:r>
              <a:rPr lang="en-US" sz="2800" dirty="0" err="1"/>
              <a:t>oksiddan</a:t>
            </a:r>
            <a:r>
              <a:rPr lang="en-US" sz="2800" dirty="0"/>
              <a:t> </a:t>
            </a:r>
            <a:r>
              <a:rPr lang="en-US" sz="2800" dirty="0" err="1"/>
              <a:t>iborat</a:t>
            </a:r>
            <a:r>
              <a:rPr lang="en-US" sz="2800" dirty="0"/>
              <a:t>. </a:t>
            </a:r>
            <a:r>
              <a:rPr lang="en-US" sz="2800" dirty="0" err="1"/>
              <a:t>buni</a:t>
            </a:r>
            <a:r>
              <a:rPr lang="en-US" sz="2800" dirty="0"/>
              <a:t> </a:t>
            </a:r>
            <a:r>
              <a:rPr lang="en-US" sz="2800" dirty="0" err="1"/>
              <a:t>so‘nmagan</a:t>
            </a:r>
            <a:r>
              <a:rPr lang="en-US" sz="2800" dirty="0"/>
              <a:t> </a:t>
            </a:r>
            <a:r>
              <a:rPr lang="en-US" sz="2800" dirty="0" err="1"/>
              <a:t>bo‘lak</a:t>
            </a:r>
            <a:r>
              <a:rPr lang="en-US" sz="2800" dirty="0"/>
              <a:t> </a:t>
            </a:r>
            <a:r>
              <a:rPr lang="en-US" sz="2800" dirty="0" err="1"/>
              <a:t>yoki</a:t>
            </a:r>
            <a:r>
              <a:rPr lang="en-US" sz="2800" dirty="0"/>
              <a:t> </a:t>
            </a:r>
            <a:r>
              <a:rPr lang="en-US" sz="2800" dirty="0" err="1"/>
              <a:t>kesak</a:t>
            </a:r>
            <a:r>
              <a:rPr lang="en-US" sz="2800" dirty="0"/>
              <a:t> </a:t>
            </a:r>
            <a:r>
              <a:rPr lang="en-US" sz="2800" dirty="0" err="1"/>
              <a:t>oxak</a:t>
            </a:r>
            <a:r>
              <a:rPr lang="en-US" sz="2800" dirty="0"/>
              <a:t> </a:t>
            </a:r>
            <a:r>
              <a:rPr lang="en-US" sz="2800" dirty="0" err="1"/>
              <a:t>deyiladi</a:t>
            </a:r>
            <a:r>
              <a:rPr lang="en-US" sz="2800" dirty="0"/>
              <a:t>, </a:t>
            </a:r>
            <a:r>
              <a:rPr lang="en-US" sz="2800" dirty="0" err="1"/>
              <a:t>uni</a:t>
            </a:r>
            <a:r>
              <a:rPr lang="en-US" sz="2800" dirty="0"/>
              <a:t> </a:t>
            </a:r>
            <a:r>
              <a:rPr lang="en-US" sz="2800" dirty="0" err="1"/>
              <a:t>maydalab</a:t>
            </a:r>
            <a:r>
              <a:rPr lang="en-US" sz="2800" dirty="0"/>
              <a:t> </a:t>
            </a:r>
            <a:r>
              <a:rPr lang="en-US" sz="2800" dirty="0" err="1"/>
              <a:t>qaynovchi</a:t>
            </a:r>
            <a:r>
              <a:rPr lang="en-US" sz="2800" dirty="0"/>
              <a:t> </a:t>
            </a:r>
            <a:r>
              <a:rPr lang="en-US" sz="2800" dirty="0" err="1"/>
              <a:t>oxak</a:t>
            </a:r>
            <a:r>
              <a:rPr lang="en-US" sz="2800" dirty="0"/>
              <a:t> </a:t>
            </a:r>
            <a:r>
              <a:rPr lang="en-US" sz="2800" dirty="0" err="1"/>
              <a:t>olinadi</a:t>
            </a:r>
            <a:r>
              <a:rPr lang="en-US" sz="2800" dirty="0"/>
              <a:t>.</a:t>
            </a:r>
            <a:endParaRPr lang="ru-RU" sz="2800" dirty="0"/>
          </a:p>
        </p:txBody>
      </p:sp>
      <p:sp>
        <p:nvSpPr>
          <p:cNvPr id="3" name="Объект 2">
            <a:extLst>
              <a:ext uri="{FF2B5EF4-FFF2-40B4-BE49-F238E27FC236}">
                <a16:creationId xmlns:a16="http://schemas.microsoft.com/office/drawing/2014/main" id="{616DD231-1157-6174-D9A4-B6AD3B3E50CA}"/>
              </a:ext>
            </a:extLst>
          </p:cNvPr>
          <p:cNvSpPr>
            <a:spLocks noGrp="1"/>
          </p:cNvSpPr>
          <p:nvPr>
            <p:ph idx="1"/>
          </p:nvPr>
        </p:nvSpPr>
        <p:spPr>
          <a:xfrm>
            <a:off x="701722" y="4274599"/>
            <a:ext cx="10515600" cy="3211820"/>
          </a:xfrm>
        </p:spPr>
        <p:txBody>
          <a:bodyPr/>
          <a:lstStyle/>
          <a:p>
            <a:pPr marL="0" indent="0" algn="just">
              <a:buNone/>
            </a:pPr>
            <a:r>
              <a:rPr lang="en-US" dirty="0"/>
              <a:t>     Kondan </a:t>
            </a:r>
            <a:r>
              <a:rPr lang="en-US" dirty="0" err="1"/>
              <a:t>keltirilgan</a:t>
            </a:r>
            <a:r>
              <a:rPr lang="en-US" dirty="0"/>
              <a:t> </a:t>
            </a:r>
            <a:r>
              <a:rPr lang="en-US" dirty="0" err="1"/>
              <a:t>oxaktosh</a:t>
            </a:r>
            <a:r>
              <a:rPr lang="en-US" dirty="0"/>
              <a:t>, </a:t>
            </a:r>
            <a:r>
              <a:rPr lang="en-US" dirty="0" err="1"/>
              <a:t>asosan</a:t>
            </a:r>
            <a:r>
              <a:rPr lang="en-US" dirty="0"/>
              <a:t> </a:t>
            </a:r>
            <a:r>
              <a:rPr lang="en-US" dirty="0" err="1"/>
              <a:t>shaxtali</a:t>
            </a:r>
            <a:r>
              <a:rPr lang="en-US" dirty="0"/>
              <a:t>, </a:t>
            </a:r>
            <a:r>
              <a:rPr lang="en-US" dirty="0" err="1"/>
              <a:t>qisman</a:t>
            </a:r>
            <a:r>
              <a:rPr lang="en-US" dirty="0"/>
              <a:t> </a:t>
            </a:r>
            <a:r>
              <a:rPr lang="en-US" dirty="0" err="1"/>
              <a:t>aylanma</a:t>
            </a:r>
            <a:r>
              <a:rPr lang="en-US" dirty="0"/>
              <a:t> </a:t>
            </a:r>
            <a:r>
              <a:rPr lang="en-US" dirty="0" err="1"/>
              <a:t>yoki</a:t>
            </a:r>
            <a:r>
              <a:rPr lang="en-US" dirty="0"/>
              <a:t> </a:t>
            </a:r>
            <a:r>
              <a:rPr lang="en-US" dirty="0" err="1"/>
              <a:t>doira</a:t>
            </a:r>
            <a:r>
              <a:rPr lang="en-US" dirty="0"/>
              <a:t> </a:t>
            </a:r>
            <a:r>
              <a:rPr lang="en-US" dirty="0" err="1"/>
              <a:t>shaklidagi</a:t>
            </a:r>
            <a:r>
              <a:rPr lang="en-US" dirty="0"/>
              <a:t> </a:t>
            </a:r>
            <a:r>
              <a:rPr lang="en-US" dirty="0" err="1"/>
              <a:t>xumdonlarda</a:t>
            </a:r>
            <a:r>
              <a:rPr lang="en-US" dirty="0"/>
              <a:t> 950-1100 0S da </a:t>
            </a:r>
            <a:r>
              <a:rPr lang="en-US" dirty="0" err="1"/>
              <a:t>pishiriladi</a:t>
            </a:r>
            <a:r>
              <a:rPr lang="en-US" dirty="0"/>
              <a:t>.   </a:t>
            </a:r>
            <a:r>
              <a:rPr lang="en-US" dirty="0" err="1"/>
              <a:t>Shaxtali</a:t>
            </a:r>
            <a:r>
              <a:rPr lang="en-US" dirty="0"/>
              <a:t> </a:t>
            </a:r>
            <a:r>
              <a:rPr lang="en-US" dirty="0" err="1"/>
              <a:t>pechlar</a:t>
            </a:r>
            <a:r>
              <a:rPr lang="en-US" dirty="0"/>
              <a:t> </a:t>
            </a:r>
            <a:r>
              <a:rPr lang="en-US" dirty="0" err="1"/>
              <a:t>balandligi</a:t>
            </a:r>
            <a:r>
              <a:rPr lang="en-US" dirty="0"/>
              <a:t> </a:t>
            </a:r>
            <a:r>
              <a:rPr lang="en-US" dirty="0" err="1"/>
              <a:t>bo‘ylab</a:t>
            </a:r>
            <a:r>
              <a:rPr lang="en-US" dirty="0"/>
              <a:t> </a:t>
            </a:r>
            <a:r>
              <a:rPr lang="en-US" dirty="0" err="1"/>
              <a:t>quritish</a:t>
            </a:r>
            <a:r>
              <a:rPr lang="en-US" dirty="0"/>
              <a:t>, </a:t>
            </a:r>
            <a:r>
              <a:rPr lang="en-US" dirty="0" err="1"/>
              <a:t>qizdirish</a:t>
            </a:r>
            <a:r>
              <a:rPr lang="en-US" dirty="0"/>
              <a:t>, </a:t>
            </a:r>
            <a:r>
              <a:rPr lang="en-US" dirty="0" err="1"/>
              <a:t>pishirish</a:t>
            </a:r>
            <a:r>
              <a:rPr lang="en-US" dirty="0"/>
              <a:t> </a:t>
            </a:r>
            <a:r>
              <a:rPr lang="en-US" dirty="0" err="1"/>
              <a:t>va</a:t>
            </a:r>
            <a:r>
              <a:rPr lang="en-US" dirty="0"/>
              <a:t> </a:t>
            </a:r>
            <a:r>
              <a:rPr lang="en-US" dirty="0" err="1"/>
              <a:t>sovitish</a:t>
            </a:r>
            <a:r>
              <a:rPr lang="en-US" dirty="0"/>
              <a:t> </a:t>
            </a:r>
            <a:r>
              <a:rPr lang="en-US" dirty="0" err="1"/>
              <a:t>bo‘limlariga</a:t>
            </a:r>
            <a:r>
              <a:rPr lang="en-US" dirty="0"/>
              <a:t> </a:t>
            </a:r>
            <a:r>
              <a:rPr lang="en-US" dirty="0" err="1"/>
              <a:t>ajratilgan</a:t>
            </a:r>
            <a:r>
              <a:rPr lang="en-US" dirty="0"/>
              <a:t>. </a:t>
            </a:r>
            <a:r>
              <a:rPr lang="en-US" dirty="0" err="1"/>
              <a:t>Xumdonning</a:t>
            </a:r>
            <a:r>
              <a:rPr lang="en-US" dirty="0"/>
              <a:t> </a:t>
            </a:r>
            <a:r>
              <a:rPr lang="en-US" dirty="0" err="1"/>
              <a:t>balandligi</a:t>
            </a:r>
            <a:r>
              <a:rPr lang="en-US" dirty="0"/>
              <a:t> 20 m, </a:t>
            </a:r>
            <a:r>
              <a:rPr lang="en-US" dirty="0" err="1"/>
              <a:t>ichki</a:t>
            </a:r>
            <a:r>
              <a:rPr lang="en-US" dirty="0"/>
              <a:t> </a:t>
            </a:r>
            <a:r>
              <a:rPr lang="en-US" dirty="0" err="1"/>
              <a:t>diometri</a:t>
            </a:r>
            <a:r>
              <a:rPr lang="en-US" dirty="0"/>
              <a:t> 4 m </a:t>
            </a:r>
            <a:r>
              <a:rPr lang="en-US" dirty="0" err="1"/>
              <a:t>gacha</a:t>
            </a:r>
            <a:r>
              <a:rPr lang="en-US" dirty="0"/>
              <a:t>. </a:t>
            </a:r>
            <a:r>
              <a:rPr lang="en-US" dirty="0" err="1"/>
              <a:t>Xumdonga</a:t>
            </a:r>
            <a:r>
              <a:rPr lang="en-US" dirty="0"/>
              <a:t> </a:t>
            </a:r>
            <a:r>
              <a:rPr lang="en-US" dirty="0" err="1"/>
              <a:t>solingan</a:t>
            </a:r>
            <a:r>
              <a:rPr lang="en-US" dirty="0"/>
              <a:t> 120 t </a:t>
            </a:r>
            <a:r>
              <a:rPr lang="en-US" dirty="0" err="1"/>
              <a:t>oxaktosh</a:t>
            </a:r>
            <a:r>
              <a:rPr lang="en-US" dirty="0"/>
              <a:t> 24 </a:t>
            </a:r>
            <a:r>
              <a:rPr lang="en-US" dirty="0" err="1"/>
              <a:t>soatdan</a:t>
            </a:r>
            <a:r>
              <a:rPr lang="en-US" dirty="0"/>
              <a:t> </a:t>
            </a:r>
            <a:r>
              <a:rPr lang="en-US" dirty="0" err="1"/>
              <a:t>so‘ng</a:t>
            </a:r>
            <a:r>
              <a:rPr lang="en-US" dirty="0"/>
              <a:t> </a:t>
            </a:r>
            <a:r>
              <a:rPr lang="en-US" dirty="0" err="1"/>
              <a:t>bo‘lak-bo‘lak</a:t>
            </a:r>
            <a:r>
              <a:rPr lang="en-US" dirty="0"/>
              <a:t> </a:t>
            </a:r>
            <a:r>
              <a:rPr lang="en-US" dirty="0" err="1"/>
              <a:t>ko‘rinishidagi</a:t>
            </a:r>
            <a:r>
              <a:rPr lang="en-US" dirty="0"/>
              <a:t> </a:t>
            </a:r>
            <a:r>
              <a:rPr lang="en-US" dirty="0" err="1"/>
              <a:t>oxakka</a:t>
            </a:r>
            <a:r>
              <a:rPr lang="en-US" dirty="0"/>
              <a:t> </a:t>
            </a:r>
            <a:r>
              <a:rPr lang="en-US" dirty="0" err="1"/>
              <a:t>aylanadi</a:t>
            </a:r>
            <a:r>
              <a:rPr lang="en-US" dirty="0"/>
              <a:t>. </a:t>
            </a:r>
            <a:r>
              <a:rPr lang="en-US" dirty="0" err="1"/>
              <a:t>Yoqilg‘i</a:t>
            </a:r>
            <a:r>
              <a:rPr lang="en-US" dirty="0"/>
              <a:t> </a:t>
            </a:r>
            <a:r>
              <a:rPr lang="en-US" dirty="0" err="1"/>
              <a:t>xarajati</a:t>
            </a:r>
            <a:r>
              <a:rPr lang="en-US" dirty="0"/>
              <a:t> </a:t>
            </a:r>
            <a:r>
              <a:rPr lang="en-US" dirty="0" err="1"/>
              <a:t>kuydirilgan</a:t>
            </a:r>
            <a:r>
              <a:rPr lang="en-US" dirty="0"/>
              <a:t> </a:t>
            </a:r>
            <a:r>
              <a:rPr lang="en-US" dirty="0" err="1"/>
              <a:t>oxakning</a:t>
            </a:r>
            <a:r>
              <a:rPr lang="en-US" dirty="0"/>
              <a:t> 15-17 % </a:t>
            </a:r>
            <a:r>
              <a:rPr lang="en-US" dirty="0" err="1"/>
              <a:t>ni</a:t>
            </a:r>
            <a:r>
              <a:rPr lang="en-US" dirty="0"/>
              <a:t> </a:t>
            </a:r>
            <a:r>
              <a:rPr lang="en-US" dirty="0" err="1"/>
              <a:t>tashkil</a:t>
            </a:r>
            <a:r>
              <a:rPr lang="en-US" dirty="0"/>
              <a:t> </a:t>
            </a:r>
            <a:r>
              <a:rPr lang="en-US" dirty="0" err="1"/>
              <a:t>etadi</a:t>
            </a:r>
            <a:r>
              <a:rPr lang="en-US" dirty="0"/>
              <a:t>.</a:t>
            </a:r>
            <a:endParaRPr lang="ru-RU" dirty="0"/>
          </a:p>
        </p:txBody>
      </p:sp>
      <p:pic>
        <p:nvPicPr>
          <p:cNvPr id="4098" name="Picture 2" descr="Xitoy ohak aylanadigan pechlar etkazib beruvchilar, ishlab chiqaruvchilar,  zavod - Xitoyda ishlab chiqarilgan - METALLURGICAL">
            <a:extLst>
              <a:ext uri="{FF2B5EF4-FFF2-40B4-BE49-F238E27FC236}">
                <a16:creationId xmlns:a16="http://schemas.microsoft.com/office/drawing/2014/main" id="{7386E77E-771D-66D2-A597-B3D8113C5B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133" y="257452"/>
            <a:ext cx="2533650" cy="2325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5124363"/>
      </p:ext>
    </p:extLst>
  </p:cSld>
  <p:clrMapOvr>
    <a:masterClrMapping/>
  </p:clrMapOvr>
  <p:transition spd="slow">
    <p:comb/>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B4D8A1-0A6D-B54A-2674-9EC094795D60}"/>
              </a:ext>
            </a:extLst>
          </p:cNvPr>
          <p:cNvSpPr>
            <a:spLocks noGrp="1"/>
          </p:cNvSpPr>
          <p:nvPr>
            <p:ph type="title"/>
          </p:nvPr>
        </p:nvSpPr>
        <p:spPr>
          <a:xfrm>
            <a:off x="3630967" y="204186"/>
            <a:ext cx="8016536" cy="2290439"/>
          </a:xfrm>
        </p:spPr>
        <p:txBody>
          <a:bodyPr>
            <a:normAutofit/>
          </a:bodyPr>
          <a:lstStyle/>
          <a:p>
            <a:pPr algn="just"/>
            <a:r>
              <a:rPr lang="en-US" sz="2800" dirty="0"/>
              <a:t>       </a:t>
            </a:r>
            <a:r>
              <a:rPr lang="en-US" sz="2800" dirty="0" err="1"/>
              <a:t>Ohak</a:t>
            </a:r>
            <a:r>
              <a:rPr lang="en-US" sz="2800" dirty="0"/>
              <a:t> </a:t>
            </a:r>
            <a:r>
              <a:rPr lang="en-US" sz="2800" dirty="0" err="1"/>
              <a:t>qurilishga</a:t>
            </a:r>
            <a:r>
              <a:rPr lang="en-US" sz="2800" dirty="0"/>
              <a:t> </a:t>
            </a:r>
            <a:r>
              <a:rPr lang="en-US" sz="2800" dirty="0" err="1"/>
              <a:t>bo‘lak-bo‘lak</a:t>
            </a:r>
            <a:r>
              <a:rPr lang="en-US" sz="2800" dirty="0"/>
              <a:t>, </a:t>
            </a:r>
            <a:r>
              <a:rPr lang="en-US" sz="2800" dirty="0" err="1"/>
              <a:t>kukun</a:t>
            </a:r>
            <a:r>
              <a:rPr lang="en-US" sz="2800" dirty="0"/>
              <a:t>, </a:t>
            </a:r>
            <a:r>
              <a:rPr lang="en-US" sz="2800" dirty="0" err="1"/>
              <a:t>xamir</a:t>
            </a:r>
            <a:r>
              <a:rPr lang="en-US" sz="2800" dirty="0"/>
              <a:t> </a:t>
            </a:r>
            <a:r>
              <a:rPr lang="en-US" sz="2800" dirty="0" err="1"/>
              <a:t>yoki</a:t>
            </a:r>
            <a:r>
              <a:rPr lang="en-US" sz="2800" dirty="0"/>
              <a:t> </a:t>
            </a:r>
            <a:r>
              <a:rPr lang="en-US" sz="2800" dirty="0" err="1"/>
              <a:t>so‘ndirilmagan</a:t>
            </a:r>
            <a:r>
              <a:rPr lang="en-US" sz="2800" dirty="0"/>
              <a:t> </a:t>
            </a:r>
            <a:r>
              <a:rPr lang="en-US" sz="2800" dirty="0" err="1"/>
              <a:t>kukun</a:t>
            </a:r>
            <a:r>
              <a:rPr lang="en-US" sz="2800" dirty="0"/>
              <a:t> </a:t>
            </a:r>
            <a:r>
              <a:rPr lang="en-US" sz="2800" dirty="0" err="1"/>
              <a:t>holida</a:t>
            </a:r>
            <a:r>
              <a:rPr lang="en-US" sz="2800" dirty="0"/>
              <a:t> </a:t>
            </a:r>
            <a:r>
              <a:rPr lang="en-US" sz="2800" dirty="0" err="1"/>
              <a:t>keltiriladi</a:t>
            </a:r>
            <a:r>
              <a:rPr lang="en-US" sz="2800" dirty="0"/>
              <a:t>. </a:t>
            </a:r>
            <a:r>
              <a:rPr lang="en-US" sz="2800" dirty="0" err="1"/>
              <a:t>Bo‘lak-bo‘lak</a:t>
            </a:r>
            <a:r>
              <a:rPr lang="en-US" sz="2800" dirty="0"/>
              <a:t>  </a:t>
            </a:r>
            <a:r>
              <a:rPr lang="en-US" sz="2800" dirty="0" err="1"/>
              <a:t>ohakning</a:t>
            </a:r>
            <a:r>
              <a:rPr lang="en-US" sz="2800" dirty="0"/>
              <a:t>  </a:t>
            </a:r>
            <a:r>
              <a:rPr lang="en-US" sz="2800" dirty="0" err="1"/>
              <a:t>zichligi</a:t>
            </a:r>
            <a:r>
              <a:rPr lang="en-US" sz="2800" dirty="0"/>
              <a:t> 2300-2400 </a:t>
            </a:r>
            <a:r>
              <a:rPr lang="en-US" sz="2800" dirty="0" err="1"/>
              <a:t>kgg</a:t>
            </a:r>
            <a:r>
              <a:rPr lang="en-US" sz="2800" dirty="0"/>
              <a:t>‘ m3, </a:t>
            </a:r>
            <a:r>
              <a:rPr lang="en-US" sz="2800" dirty="0" err="1"/>
              <a:t>kukun</a:t>
            </a:r>
            <a:r>
              <a:rPr lang="en-US" sz="2800" dirty="0"/>
              <a:t> </a:t>
            </a:r>
            <a:r>
              <a:rPr lang="en-US" sz="2800" dirty="0" err="1"/>
              <a:t>ohakniki</a:t>
            </a:r>
            <a:r>
              <a:rPr lang="en-US" sz="2800" dirty="0"/>
              <a:t>  500 </a:t>
            </a:r>
            <a:r>
              <a:rPr lang="en-US" sz="2800" dirty="0" err="1"/>
              <a:t>kgg</a:t>
            </a:r>
            <a:r>
              <a:rPr lang="en-US" sz="2800" dirty="0"/>
              <a:t>‘ m3, </a:t>
            </a:r>
            <a:r>
              <a:rPr lang="en-US" sz="2800" dirty="0" err="1"/>
              <a:t>tuyilgan</a:t>
            </a:r>
            <a:r>
              <a:rPr lang="en-US" sz="2800" dirty="0"/>
              <a:t> </a:t>
            </a:r>
            <a:r>
              <a:rPr lang="en-US" sz="2800" dirty="0" err="1"/>
              <a:t>ohakniki</a:t>
            </a:r>
            <a:r>
              <a:rPr lang="en-US" sz="2800" dirty="0"/>
              <a:t> </a:t>
            </a:r>
            <a:r>
              <a:rPr lang="en-US" sz="2800" dirty="0" err="1"/>
              <a:t>esa</a:t>
            </a:r>
            <a:r>
              <a:rPr lang="en-US" sz="2800" dirty="0"/>
              <a:t> 600 kgg‘m3.</a:t>
            </a:r>
            <a:endParaRPr lang="ru-RU" sz="2800" dirty="0"/>
          </a:p>
        </p:txBody>
      </p:sp>
      <p:sp>
        <p:nvSpPr>
          <p:cNvPr id="3" name="Объект 2">
            <a:extLst>
              <a:ext uri="{FF2B5EF4-FFF2-40B4-BE49-F238E27FC236}">
                <a16:creationId xmlns:a16="http://schemas.microsoft.com/office/drawing/2014/main" id="{F1E18F37-1150-3619-5C6E-85E48BB77ABB}"/>
              </a:ext>
            </a:extLst>
          </p:cNvPr>
          <p:cNvSpPr>
            <a:spLocks noGrp="1"/>
          </p:cNvSpPr>
          <p:nvPr>
            <p:ph idx="1"/>
          </p:nvPr>
        </p:nvSpPr>
        <p:spPr>
          <a:xfrm>
            <a:off x="879629" y="2672179"/>
            <a:ext cx="10515600" cy="4095904"/>
          </a:xfrm>
        </p:spPr>
        <p:txBody>
          <a:bodyPr>
            <a:normAutofit fontScale="85000" lnSpcReduction="10000"/>
          </a:bodyPr>
          <a:lstStyle/>
          <a:p>
            <a:pPr marL="0" indent="0" algn="just">
              <a:buNone/>
            </a:pPr>
            <a:r>
              <a:rPr lang="en-US" dirty="0"/>
              <a:t>       </a:t>
            </a:r>
            <a:r>
              <a:rPr lang="en-US" sz="2600" dirty="0" err="1"/>
              <a:t>Ohak</a:t>
            </a:r>
            <a:r>
              <a:rPr lang="en-US" sz="2600" dirty="0"/>
              <a:t> </a:t>
            </a:r>
            <a:r>
              <a:rPr lang="en-US" sz="2600" dirty="0" err="1"/>
              <a:t>xamirning</a:t>
            </a:r>
            <a:r>
              <a:rPr lang="en-US" sz="2600" dirty="0"/>
              <a:t> </a:t>
            </a:r>
            <a:r>
              <a:rPr lang="en-US" sz="2600" dirty="0" err="1"/>
              <a:t>shirali</a:t>
            </a:r>
            <a:r>
              <a:rPr lang="en-US" sz="2600" dirty="0"/>
              <a:t> </a:t>
            </a:r>
            <a:r>
              <a:rPr lang="en-US" sz="2600" dirty="0" err="1"/>
              <a:t>va</a:t>
            </a:r>
            <a:r>
              <a:rPr lang="en-US" sz="2600" dirty="0"/>
              <a:t> </a:t>
            </a:r>
            <a:r>
              <a:rPr lang="en-US" sz="2600" dirty="0" err="1"/>
              <a:t>shirasiz</a:t>
            </a:r>
            <a:r>
              <a:rPr lang="en-US" sz="2600" dirty="0"/>
              <a:t> </a:t>
            </a:r>
            <a:r>
              <a:rPr lang="en-US" sz="2600" dirty="0" err="1"/>
              <a:t>xillari</a:t>
            </a:r>
            <a:r>
              <a:rPr lang="en-US" sz="2600" dirty="0"/>
              <a:t> ham bor. Shirali </a:t>
            </a:r>
            <a:r>
              <a:rPr lang="en-US" sz="2600" dirty="0" err="1"/>
              <a:t>ohakning</a:t>
            </a:r>
            <a:r>
              <a:rPr lang="en-US" sz="2600" dirty="0"/>
              <a:t> </a:t>
            </a:r>
            <a:r>
              <a:rPr lang="en-US" sz="2600" dirty="0" err="1"/>
              <a:t>so‘nish</a:t>
            </a:r>
            <a:r>
              <a:rPr lang="en-US" sz="2600" dirty="0"/>
              <a:t> </a:t>
            </a:r>
            <a:r>
              <a:rPr lang="en-US" sz="2600" dirty="0" err="1"/>
              <a:t>davri</a:t>
            </a:r>
            <a:r>
              <a:rPr lang="en-US" sz="2600" dirty="0"/>
              <a:t> </a:t>
            </a:r>
            <a:r>
              <a:rPr lang="en-US" sz="2600" dirty="0" err="1"/>
              <a:t>shirasiz</a:t>
            </a:r>
            <a:r>
              <a:rPr lang="en-US" sz="2600" dirty="0"/>
              <a:t> </a:t>
            </a:r>
            <a:r>
              <a:rPr lang="en-US" sz="2600" dirty="0" err="1"/>
              <a:t>ohaknikiga</a:t>
            </a:r>
            <a:r>
              <a:rPr lang="en-US" sz="2600" dirty="0"/>
              <a:t> </a:t>
            </a:r>
            <a:r>
              <a:rPr lang="en-US" sz="2600" dirty="0" err="1"/>
              <a:t>nisbatan</a:t>
            </a:r>
            <a:r>
              <a:rPr lang="en-US" sz="2600" dirty="0"/>
              <a:t> </a:t>
            </a:r>
            <a:r>
              <a:rPr lang="en-US" sz="2600" dirty="0" err="1"/>
              <a:t>kam</a:t>
            </a:r>
            <a:r>
              <a:rPr lang="en-US" sz="2600" dirty="0"/>
              <a:t>.  </a:t>
            </a:r>
            <a:r>
              <a:rPr lang="en-US" sz="2600" dirty="0" err="1"/>
              <a:t>Ohak</a:t>
            </a:r>
            <a:r>
              <a:rPr lang="en-US" sz="2600" dirty="0"/>
              <a:t> </a:t>
            </a:r>
            <a:r>
              <a:rPr lang="en-US" sz="2600" dirty="0" err="1"/>
              <a:t>so‘nish</a:t>
            </a:r>
            <a:r>
              <a:rPr lang="en-US" sz="2600" dirty="0"/>
              <a:t> </a:t>
            </a:r>
            <a:r>
              <a:rPr lang="en-US" sz="2600" dirty="0" err="1"/>
              <a:t>tezligiga</a:t>
            </a:r>
            <a:r>
              <a:rPr lang="en-US" sz="2600" dirty="0"/>
              <a:t> </a:t>
            </a:r>
            <a:r>
              <a:rPr lang="en-US" sz="2600" dirty="0" err="1"/>
              <a:t>ko‘ra</a:t>
            </a:r>
            <a:r>
              <a:rPr lang="en-US" sz="2600" dirty="0"/>
              <a:t>, </a:t>
            </a:r>
            <a:r>
              <a:rPr lang="en-US" sz="2600" dirty="0" err="1"/>
              <a:t>tez</a:t>
            </a:r>
            <a:r>
              <a:rPr lang="en-US" sz="2600" dirty="0"/>
              <a:t> </a:t>
            </a:r>
            <a:r>
              <a:rPr lang="en-US" sz="2600" dirty="0" err="1"/>
              <a:t>so‘nuvchi</a:t>
            </a:r>
            <a:r>
              <a:rPr lang="en-US" sz="2600" dirty="0"/>
              <a:t> (</a:t>
            </a:r>
            <a:r>
              <a:rPr lang="en-US" sz="2600" dirty="0" err="1"/>
              <a:t>ko‘pi</a:t>
            </a:r>
            <a:r>
              <a:rPr lang="en-US" sz="2600" dirty="0"/>
              <a:t> </a:t>
            </a:r>
            <a:r>
              <a:rPr lang="en-US" sz="2600" dirty="0" err="1"/>
              <a:t>bilan</a:t>
            </a:r>
            <a:r>
              <a:rPr lang="en-US" sz="2600" dirty="0"/>
              <a:t> 8 </a:t>
            </a:r>
            <a:r>
              <a:rPr lang="en-US" sz="2600" dirty="0" err="1"/>
              <a:t>minut</a:t>
            </a:r>
            <a:r>
              <a:rPr lang="en-US" sz="2600" dirty="0"/>
              <a:t>), </a:t>
            </a:r>
            <a:r>
              <a:rPr lang="en-US" sz="2600" dirty="0" err="1"/>
              <a:t>o‘rtacha</a:t>
            </a:r>
            <a:r>
              <a:rPr lang="en-US" sz="2600" dirty="0"/>
              <a:t> </a:t>
            </a:r>
            <a:r>
              <a:rPr lang="en-US" sz="2600" dirty="0" err="1"/>
              <a:t>so‘nuvchi</a:t>
            </a:r>
            <a:r>
              <a:rPr lang="en-US" sz="2600" dirty="0"/>
              <a:t> (</a:t>
            </a:r>
            <a:r>
              <a:rPr lang="en-US" sz="2600" dirty="0" err="1"/>
              <a:t>ko‘pi</a:t>
            </a:r>
            <a:r>
              <a:rPr lang="en-US" sz="2600" dirty="0"/>
              <a:t> </a:t>
            </a:r>
            <a:r>
              <a:rPr lang="en-US" sz="2600" dirty="0" err="1"/>
              <a:t>bilan</a:t>
            </a:r>
            <a:r>
              <a:rPr lang="en-US" sz="2600" dirty="0"/>
              <a:t> 20 </a:t>
            </a:r>
            <a:r>
              <a:rPr lang="en-US" sz="2600" dirty="0" err="1"/>
              <a:t>minut</a:t>
            </a:r>
            <a:r>
              <a:rPr lang="en-US" sz="2600" dirty="0"/>
              <a:t>) </a:t>
            </a:r>
            <a:r>
              <a:rPr lang="en-US" sz="2600" dirty="0" err="1"/>
              <a:t>va</a:t>
            </a:r>
            <a:r>
              <a:rPr lang="en-US" sz="2600" dirty="0"/>
              <a:t> </a:t>
            </a:r>
            <a:r>
              <a:rPr lang="en-US" sz="2600" dirty="0" err="1"/>
              <a:t>sekin</a:t>
            </a:r>
            <a:r>
              <a:rPr lang="en-US" sz="2600" dirty="0"/>
              <a:t> </a:t>
            </a:r>
            <a:r>
              <a:rPr lang="en-US" sz="2600" dirty="0" err="1"/>
              <a:t>so‘nuvchan</a:t>
            </a:r>
            <a:r>
              <a:rPr lang="en-US" sz="2600" dirty="0"/>
              <a:t> (</a:t>
            </a:r>
            <a:r>
              <a:rPr lang="en-US" sz="2600" dirty="0" err="1"/>
              <a:t>kamida</a:t>
            </a:r>
            <a:r>
              <a:rPr lang="en-US" sz="2600" dirty="0"/>
              <a:t> 25 </a:t>
            </a:r>
            <a:r>
              <a:rPr lang="en-US" sz="2600" dirty="0" err="1"/>
              <a:t>minut</a:t>
            </a:r>
            <a:r>
              <a:rPr lang="en-US" sz="2600" dirty="0"/>
              <a:t>) </a:t>
            </a:r>
            <a:r>
              <a:rPr lang="en-US" sz="2600" dirty="0" err="1"/>
              <a:t>turlarga</a:t>
            </a:r>
            <a:r>
              <a:rPr lang="en-US" sz="2600" dirty="0"/>
              <a:t> </a:t>
            </a:r>
            <a:r>
              <a:rPr lang="en-US" sz="2600" dirty="0" err="1"/>
              <a:t>bo‘linadi</a:t>
            </a:r>
            <a:r>
              <a:rPr lang="en-US" sz="2600" dirty="0"/>
              <a:t>. </a:t>
            </a:r>
            <a:r>
              <a:rPr lang="en-US" sz="2600" dirty="0" err="1"/>
              <a:t>Ayrim</a:t>
            </a:r>
            <a:r>
              <a:rPr lang="en-US" sz="2600" dirty="0"/>
              <a:t> </a:t>
            </a:r>
            <a:r>
              <a:rPr lang="en-US" sz="2600" dirty="0" err="1"/>
              <a:t>hollarda</a:t>
            </a:r>
            <a:r>
              <a:rPr lang="en-US" sz="2600" dirty="0"/>
              <a:t>, </a:t>
            </a:r>
            <a:r>
              <a:rPr lang="en-US" sz="2600" dirty="0" err="1"/>
              <a:t>ohakning</a:t>
            </a:r>
            <a:r>
              <a:rPr lang="en-US" sz="2600" dirty="0"/>
              <a:t> </a:t>
            </a:r>
            <a:r>
              <a:rPr lang="en-US" sz="2600" dirty="0" err="1"/>
              <a:t>so‘nish</a:t>
            </a:r>
            <a:r>
              <a:rPr lang="en-US" sz="2600" dirty="0"/>
              <a:t> </a:t>
            </a:r>
            <a:r>
              <a:rPr lang="en-US" sz="2600" dirty="0" err="1"/>
              <a:t>vaqtini</a:t>
            </a:r>
            <a:r>
              <a:rPr lang="en-US" sz="2600" dirty="0"/>
              <a:t> </a:t>
            </a:r>
            <a:r>
              <a:rPr lang="en-US" sz="2600" dirty="0" err="1"/>
              <a:t>tezlatish</a:t>
            </a:r>
            <a:r>
              <a:rPr lang="en-US" sz="2600" dirty="0"/>
              <a:t> </a:t>
            </a:r>
            <a:r>
              <a:rPr lang="en-US" sz="2600" dirty="0" err="1"/>
              <a:t>maqsadida</a:t>
            </a:r>
            <a:r>
              <a:rPr lang="en-US" sz="2600" dirty="0"/>
              <a:t> </a:t>
            </a:r>
            <a:r>
              <a:rPr lang="en-US" sz="2600" dirty="0" err="1"/>
              <a:t>unga</a:t>
            </a:r>
            <a:r>
              <a:rPr lang="en-US" sz="2600" dirty="0"/>
              <a:t> </a:t>
            </a:r>
            <a:r>
              <a:rPr lang="en-US" sz="2600" dirty="0" err="1"/>
              <a:t>issiq</a:t>
            </a:r>
            <a:r>
              <a:rPr lang="en-US" sz="2600" dirty="0"/>
              <a:t> </a:t>
            </a:r>
            <a:r>
              <a:rPr lang="en-US" sz="2600" dirty="0" err="1"/>
              <a:t>suv</a:t>
            </a:r>
            <a:r>
              <a:rPr lang="en-US" sz="2600" dirty="0"/>
              <a:t> </a:t>
            </a:r>
            <a:r>
              <a:rPr lang="en-US" sz="2600" dirty="0" err="1"/>
              <a:t>qo‘shiladi</a:t>
            </a:r>
            <a:r>
              <a:rPr lang="en-US" sz="2600" dirty="0"/>
              <a:t>. </a:t>
            </a:r>
            <a:r>
              <a:rPr lang="en-US" sz="2600" dirty="0" err="1"/>
              <a:t>Ohak</a:t>
            </a:r>
            <a:r>
              <a:rPr lang="en-US" sz="2600" dirty="0"/>
              <a:t> </a:t>
            </a:r>
            <a:r>
              <a:rPr lang="en-US" sz="2600" dirty="0" err="1"/>
              <a:t>so‘ndirilgandan</a:t>
            </a:r>
            <a:r>
              <a:rPr lang="en-US" sz="2600" dirty="0"/>
              <a:t> </a:t>
            </a:r>
            <a:r>
              <a:rPr lang="en-US" sz="2600" dirty="0" err="1"/>
              <a:t>so‘ng</a:t>
            </a:r>
            <a:r>
              <a:rPr lang="en-US" sz="2600" dirty="0"/>
              <a:t> u 1-2 </a:t>
            </a:r>
            <a:r>
              <a:rPr lang="en-US" sz="2600" dirty="0" err="1"/>
              <a:t>kun</a:t>
            </a:r>
            <a:r>
              <a:rPr lang="en-US" sz="2600" dirty="0"/>
              <a:t> </a:t>
            </a:r>
            <a:r>
              <a:rPr lang="en-US" sz="2600" dirty="0" err="1"/>
              <a:t>tinch</a:t>
            </a:r>
            <a:r>
              <a:rPr lang="en-US" sz="2600" dirty="0"/>
              <a:t>  </a:t>
            </a:r>
            <a:r>
              <a:rPr lang="en-US" sz="2600" dirty="0" err="1"/>
              <a:t>holatda</a:t>
            </a:r>
            <a:r>
              <a:rPr lang="en-US" sz="2600" dirty="0"/>
              <a:t>  </a:t>
            </a:r>
            <a:r>
              <a:rPr lang="en-US" sz="2600" dirty="0" err="1"/>
              <a:t>saqlanadi</a:t>
            </a:r>
            <a:r>
              <a:rPr lang="en-US" sz="2600" dirty="0"/>
              <a:t> . </a:t>
            </a:r>
            <a:r>
              <a:rPr lang="en-US" sz="2600" dirty="0" err="1"/>
              <a:t>Oddiy</a:t>
            </a:r>
            <a:r>
              <a:rPr lang="en-US" sz="2600" dirty="0"/>
              <a:t> </a:t>
            </a:r>
            <a:r>
              <a:rPr lang="en-US" sz="2600" dirty="0" err="1"/>
              <a:t>ohak</a:t>
            </a:r>
            <a:r>
              <a:rPr lang="en-US" sz="2600" dirty="0"/>
              <a:t> </a:t>
            </a:r>
            <a:r>
              <a:rPr lang="en-US" sz="2600" dirty="0" err="1"/>
              <a:t>xamiri</a:t>
            </a:r>
            <a:r>
              <a:rPr lang="en-US" sz="2600" dirty="0"/>
              <a:t> </a:t>
            </a:r>
            <a:r>
              <a:rPr lang="en-US" sz="2600" dirty="0" err="1"/>
              <a:t>bilan</a:t>
            </a:r>
            <a:r>
              <a:rPr lang="en-US" sz="2600" dirty="0"/>
              <a:t> </a:t>
            </a:r>
            <a:r>
              <a:rPr lang="en-US" sz="2600" dirty="0" err="1"/>
              <a:t>tayyorlangan</a:t>
            </a:r>
            <a:r>
              <a:rPr lang="en-US" sz="2600" dirty="0"/>
              <a:t> </a:t>
            </a:r>
            <a:r>
              <a:rPr lang="en-US" sz="2600" dirty="0" err="1"/>
              <a:t>qurilish</a:t>
            </a:r>
            <a:r>
              <a:rPr lang="en-US" sz="2600" dirty="0"/>
              <a:t> </a:t>
            </a:r>
            <a:r>
              <a:rPr lang="en-US" sz="2600" dirty="0" err="1"/>
              <a:t>qorish-masining</a:t>
            </a:r>
            <a:r>
              <a:rPr lang="en-US" sz="2600" dirty="0"/>
              <a:t> </a:t>
            </a:r>
            <a:r>
              <a:rPr lang="en-US" sz="2600" dirty="0" err="1"/>
              <a:t>qtishi</a:t>
            </a:r>
            <a:r>
              <a:rPr lang="en-US" sz="2600" dirty="0"/>
              <a:t> </a:t>
            </a:r>
            <a:r>
              <a:rPr lang="en-US" sz="2600" dirty="0" err="1"/>
              <a:t>bir</a:t>
            </a:r>
            <a:r>
              <a:rPr lang="en-US" sz="2600" dirty="0"/>
              <a:t> </a:t>
            </a:r>
            <a:r>
              <a:rPr lang="en-US" sz="2600" dirty="0" err="1"/>
              <a:t>necha</a:t>
            </a:r>
            <a:r>
              <a:rPr lang="en-US" sz="2600" dirty="0"/>
              <a:t> </a:t>
            </a:r>
            <a:r>
              <a:rPr lang="en-US" sz="2600" dirty="0" err="1"/>
              <a:t>kun</a:t>
            </a:r>
            <a:r>
              <a:rPr lang="en-US" sz="2600" dirty="0"/>
              <a:t> </a:t>
            </a:r>
            <a:r>
              <a:rPr lang="en-US" sz="2600" dirty="0" err="1"/>
              <a:t>davom</a:t>
            </a:r>
            <a:r>
              <a:rPr lang="en-US" sz="2600" dirty="0"/>
              <a:t> </a:t>
            </a:r>
            <a:r>
              <a:rPr lang="en-US" sz="2600" dirty="0" err="1"/>
              <a:t>etsa</a:t>
            </a:r>
            <a:r>
              <a:rPr lang="en-US" sz="2600" dirty="0"/>
              <a:t>, </a:t>
            </a:r>
            <a:r>
              <a:rPr lang="en-US" sz="2600" dirty="0" err="1"/>
              <a:t>so‘nmagan</a:t>
            </a:r>
            <a:r>
              <a:rPr lang="en-US" sz="2600" dirty="0"/>
              <a:t> </a:t>
            </a:r>
            <a:r>
              <a:rPr lang="en-US" sz="2600" dirty="0" err="1"/>
              <a:t>ohak</a:t>
            </a:r>
            <a:r>
              <a:rPr lang="en-US" sz="2600" dirty="0"/>
              <a:t> </a:t>
            </a:r>
            <a:r>
              <a:rPr lang="en-US" sz="2600" dirty="0" err="1"/>
              <a:t>qorishmasi</a:t>
            </a:r>
            <a:r>
              <a:rPr lang="en-US" sz="2600" dirty="0"/>
              <a:t> 30-60 </a:t>
            </a:r>
            <a:r>
              <a:rPr lang="en-US" sz="2600" dirty="0" err="1"/>
              <a:t>minutda</a:t>
            </a:r>
            <a:r>
              <a:rPr lang="en-US" sz="2600" dirty="0"/>
              <a:t> </a:t>
            </a:r>
            <a:r>
              <a:rPr lang="en-US" sz="2600" dirty="0" err="1"/>
              <a:t>qotadi</a:t>
            </a:r>
            <a:r>
              <a:rPr lang="en-US" sz="2600" dirty="0"/>
              <a:t>. </a:t>
            </a:r>
            <a:r>
              <a:rPr lang="en-US" sz="2600" dirty="0" err="1"/>
              <a:t>Bundan</a:t>
            </a:r>
            <a:r>
              <a:rPr lang="en-US" sz="2600" dirty="0"/>
              <a:t> </a:t>
            </a:r>
            <a:r>
              <a:rPr lang="en-US" sz="2600" dirty="0" err="1"/>
              <a:t>tashqarii</a:t>
            </a:r>
            <a:r>
              <a:rPr lang="en-US" sz="2600" dirty="0"/>
              <a:t>, </a:t>
            </a:r>
            <a:r>
              <a:rPr lang="en-US" sz="2600" dirty="0" err="1"/>
              <a:t>so‘ndirilmagan</a:t>
            </a:r>
            <a:r>
              <a:rPr lang="en-US" sz="2600" dirty="0"/>
              <a:t> </a:t>
            </a:r>
            <a:r>
              <a:rPr lang="en-US" sz="2600" dirty="0" err="1"/>
              <a:t>ohak</a:t>
            </a:r>
            <a:r>
              <a:rPr lang="en-US" sz="2600" dirty="0"/>
              <a:t> </a:t>
            </a:r>
            <a:r>
              <a:rPr lang="en-US" sz="2600" dirty="0" err="1"/>
              <a:t>kukuni</a:t>
            </a:r>
            <a:r>
              <a:rPr lang="en-US" sz="2600" dirty="0"/>
              <a:t>  </a:t>
            </a:r>
            <a:r>
              <a:rPr lang="en-US" sz="2600" dirty="0" err="1"/>
              <a:t>kam</a:t>
            </a:r>
            <a:r>
              <a:rPr lang="en-US" sz="2600" dirty="0"/>
              <a:t> </a:t>
            </a:r>
            <a:r>
              <a:rPr lang="en-US" sz="2600" dirty="0" err="1"/>
              <a:t>suv</a:t>
            </a:r>
            <a:r>
              <a:rPr lang="en-US" sz="2600" dirty="0"/>
              <a:t> talab </a:t>
            </a:r>
            <a:r>
              <a:rPr lang="en-US" sz="2600" dirty="0" err="1"/>
              <a:t>etadi</a:t>
            </a:r>
            <a:r>
              <a:rPr lang="en-US" sz="2600" dirty="0"/>
              <a:t>. </a:t>
            </a:r>
            <a:r>
              <a:rPr lang="en-US" sz="2600" dirty="0" err="1"/>
              <a:t>Shuning</a:t>
            </a:r>
            <a:r>
              <a:rPr lang="en-US" sz="2600" dirty="0"/>
              <a:t> </a:t>
            </a:r>
            <a:r>
              <a:rPr lang="en-US" sz="2600" dirty="0" err="1"/>
              <a:t>uchun</a:t>
            </a:r>
            <a:r>
              <a:rPr lang="en-US" sz="2600" dirty="0"/>
              <a:t>  </a:t>
            </a:r>
            <a:r>
              <a:rPr lang="en-US" sz="2600" dirty="0" err="1"/>
              <a:t>so‘ndirilmay</a:t>
            </a:r>
            <a:r>
              <a:rPr lang="en-US" sz="2600" dirty="0"/>
              <a:t> </a:t>
            </a:r>
            <a:r>
              <a:rPr lang="en-US" sz="2600" dirty="0" err="1"/>
              <a:t>tuyilgan</a:t>
            </a:r>
            <a:r>
              <a:rPr lang="en-US" sz="2600" dirty="0"/>
              <a:t> </a:t>
            </a:r>
            <a:r>
              <a:rPr lang="en-US" sz="2600" dirty="0" err="1"/>
              <a:t>ohak</a:t>
            </a:r>
            <a:r>
              <a:rPr lang="en-US" sz="2600" dirty="0"/>
              <a:t> </a:t>
            </a:r>
            <a:r>
              <a:rPr lang="en-US" sz="2600" dirty="0" err="1"/>
              <a:t>qorishmasining</a:t>
            </a:r>
            <a:r>
              <a:rPr lang="en-US" sz="2600" dirty="0"/>
              <a:t> </a:t>
            </a:r>
            <a:r>
              <a:rPr lang="en-US" sz="2600" dirty="0" err="1"/>
              <a:t>siqilishdagi</a:t>
            </a:r>
            <a:r>
              <a:rPr lang="en-US" sz="2600" dirty="0"/>
              <a:t>  </a:t>
            </a:r>
            <a:r>
              <a:rPr lang="en-US" sz="2600" dirty="0" err="1"/>
              <a:t>mustahkamlik</a:t>
            </a:r>
            <a:r>
              <a:rPr lang="en-US" sz="2600" dirty="0"/>
              <a:t>  </a:t>
            </a:r>
            <a:r>
              <a:rPr lang="en-US" sz="2600" dirty="0" err="1"/>
              <a:t>chegarasi</a:t>
            </a:r>
            <a:r>
              <a:rPr lang="en-US" sz="2600" dirty="0"/>
              <a:t>, </a:t>
            </a:r>
            <a:r>
              <a:rPr lang="en-US" sz="2600" dirty="0" err="1"/>
              <a:t>zichligi</a:t>
            </a:r>
            <a:r>
              <a:rPr lang="en-US" sz="2600" dirty="0"/>
              <a:t> </a:t>
            </a:r>
            <a:r>
              <a:rPr lang="en-US" sz="2600" dirty="0" err="1"/>
              <a:t>va</a:t>
            </a:r>
            <a:r>
              <a:rPr lang="en-US" sz="2600" dirty="0"/>
              <a:t> </a:t>
            </a:r>
            <a:r>
              <a:rPr lang="en-US" sz="2600" dirty="0" err="1"/>
              <a:t>chidamliligi</a:t>
            </a:r>
            <a:r>
              <a:rPr lang="en-US" sz="2600" dirty="0"/>
              <a:t> </a:t>
            </a:r>
            <a:r>
              <a:rPr lang="en-US" sz="2600" dirty="0" err="1"/>
              <a:t>so‘ndirilgan</a:t>
            </a:r>
            <a:r>
              <a:rPr lang="en-US" sz="2600" dirty="0"/>
              <a:t>  </a:t>
            </a:r>
            <a:r>
              <a:rPr lang="en-US" sz="2600" dirty="0" err="1"/>
              <a:t>ohaknikidan</a:t>
            </a:r>
            <a:r>
              <a:rPr lang="en-US" sz="2600" dirty="0"/>
              <a:t>  </a:t>
            </a:r>
            <a:r>
              <a:rPr lang="en-US" sz="2600" dirty="0" err="1"/>
              <a:t>birmuncha</a:t>
            </a:r>
            <a:r>
              <a:rPr lang="en-US" sz="2600" dirty="0"/>
              <a:t> </a:t>
            </a:r>
            <a:r>
              <a:rPr lang="en-US" sz="2600" dirty="0" err="1"/>
              <a:t>ko‘p</a:t>
            </a:r>
            <a:r>
              <a:rPr lang="en-US" sz="2600" dirty="0"/>
              <a:t>. </a:t>
            </a:r>
            <a:r>
              <a:rPr lang="en-US" sz="2600" dirty="0" err="1"/>
              <a:t>Ohak</a:t>
            </a:r>
            <a:r>
              <a:rPr lang="en-US" sz="2600" dirty="0"/>
              <a:t> </a:t>
            </a:r>
            <a:r>
              <a:rPr lang="en-US" sz="2600" dirty="0" err="1"/>
              <a:t>qorishmasining</a:t>
            </a:r>
            <a:r>
              <a:rPr lang="en-US" sz="2600" dirty="0"/>
              <a:t> </a:t>
            </a:r>
            <a:r>
              <a:rPr lang="en-US" sz="2600" dirty="0" err="1"/>
              <a:t>qotishiga</a:t>
            </a:r>
            <a:r>
              <a:rPr lang="en-US" sz="2600" dirty="0"/>
              <a:t>, </a:t>
            </a:r>
            <a:r>
              <a:rPr lang="en-US" sz="2600" dirty="0" err="1"/>
              <a:t>asosan</a:t>
            </a:r>
            <a:r>
              <a:rPr lang="en-US" sz="2600" dirty="0"/>
              <a:t> </a:t>
            </a:r>
            <a:r>
              <a:rPr lang="en-US" sz="2600" dirty="0" err="1"/>
              <a:t>ikki</a:t>
            </a:r>
            <a:r>
              <a:rPr lang="en-US" sz="2600" dirty="0"/>
              <a:t> </a:t>
            </a:r>
            <a:r>
              <a:rPr lang="en-US" sz="2600" dirty="0" err="1"/>
              <a:t>faktor</a:t>
            </a:r>
            <a:r>
              <a:rPr lang="en-US" sz="2600" dirty="0"/>
              <a:t> </a:t>
            </a:r>
            <a:r>
              <a:rPr lang="en-US" sz="2600" dirty="0" err="1"/>
              <a:t>ta’sir</a:t>
            </a:r>
            <a:r>
              <a:rPr lang="en-US" sz="2600" dirty="0"/>
              <a:t> </a:t>
            </a:r>
            <a:r>
              <a:rPr lang="en-US" sz="2600" dirty="0" err="1"/>
              <a:t>ko‘rsatadi</a:t>
            </a:r>
            <a:r>
              <a:rPr lang="en-US" sz="2600" dirty="0"/>
              <a:t>.</a:t>
            </a:r>
            <a:endParaRPr lang="ru-RU" sz="2600" dirty="0"/>
          </a:p>
        </p:txBody>
      </p:sp>
      <p:pic>
        <p:nvPicPr>
          <p:cNvPr id="5122" name="Picture 2" descr="Xitoy Vertikal quruq ohak ishlab chiqarish liniyasi CRL-1 zavodi va etkazib  beruvchilari | KORIN">
            <a:extLst>
              <a:ext uri="{FF2B5EF4-FFF2-40B4-BE49-F238E27FC236}">
                <a16:creationId xmlns:a16="http://schemas.microsoft.com/office/drawing/2014/main" id="{2F08DB92-FB94-0B64-D66A-88BC9B96DC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4497" y="479395"/>
            <a:ext cx="2976470" cy="21128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944849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1000"/>
                                        <p:tgtEl>
                                          <p:spTgt spid="5122"/>
                                        </p:tgtEl>
                                      </p:cBhvr>
                                    </p:animEffect>
                                    <p:anim calcmode="lin" valueType="num">
                                      <p:cBhvr>
                                        <p:cTn id="8" dur="1000" fill="hold"/>
                                        <p:tgtEl>
                                          <p:spTgt spid="5122"/>
                                        </p:tgtEl>
                                        <p:attrNameLst>
                                          <p:attrName>ppt_x</p:attrName>
                                        </p:attrNameLst>
                                      </p:cBhvr>
                                      <p:tavLst>
                                        <p:tav tm="0">
                                          <p:val>
                                            <p:strVal val="#ppt_x"/>
                                          </p:val>
                                        </p:tav>
                                        <p:tav tm="100000">
                                          <p:val>
                                            <p:strVal val="#ppt_x"/>
                                          </p:val>
                                        </p:tav>
                                      </p:tavLst>
                                    </p:anim>
                                    <p:anim calcmode="lin" valueType="num">
                                      <p:cBhvr>
                                        <p:cTn id="9" dur="1000" fill="hold"/>
                                        <p:tgtEl>
                                          <p:spTgt spid="512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circle(in)">
                                      <p:cBhvr>
                                        <p:cTn id="19"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A8963F-FD9A-2E35-C5F3-9BE8BED7467E}"/>
              </a:ext>
            </a:extLst>
          </p:cNvPr>
          <p:cNvSpPr>
            <a:spLocks noGrp="1"/>
          </p:cNvSpPr>
          <p:nvPr>
            <p:ph type="title"/>
          </p:nvPr>
        </p:nvSpPr>
        <p:spPr>
          <a:xfrm>
            <a:off x="1001973" y="0"/>
            <a:ext cx="10515600" cy="66074"/>
          </a:xfrm>
        </p:spPr>
        <p:txBody>
          <a:bodyPr>
            <a:noAutofit/>
          </a:bodyPr>
          <a:lstStyle/>
          <a:p>
            <a:pPr algn="just"/>
            <a:r>
              <a:rPr lang="en-US" sz="2400" dirty="0"/>
              <a:t>        Bu </a:t>
            </a:r>
            <a:r>
              <a:rPr lang="en-US" sz="2400" dirty="0" err="1"/>
              <a:t>jarayon</a:t>
            </a:r>
            <a:r>
              <a:rPr lang="en-US" sz="2400" dirty="0"/>
              <a:t> </a:t>
            </a:r>
            <a:r>
              <a:rPr lang="en-US" sz="2400" dirty="0" err="1"/>
              <a:t>barcha</a:t>
            </a:r>
            <a:r>
              <a:rPr lang="en-US" sz="2400" dirty="0"/>
              <a:t> </a:t>
            </a:r>
            <a:r>
              <a:rPr lang="en-US" sz="2400" dirty="0" err="1"/>
              <a:t>ohakli</a:t>
            </a:r>
            <a:r>
              <a:rPr lang="en-US" sz="2400" dirty="0"/>
              <a:t> </a:t>
            </a:r>
            <a:r>
              <a:rPr lang="en-US" sz="2400" dirty="0" err="1"/>
              <a:t>moddalarda</a:t>
            </a:r>
            <a:r>
              <a:rPr lang="en-US" sz="2400" dirty="0"/>
              <a:t> </a:t>
            </a:r>
            <a:r>
              <a:rPr lang="en-US" sz="2400" dirty="0" err="1"/>
              <a:t>ro‘y</a:t>
            </a:r>
            <a:r>
              <a:rPr lang="en-US" sz="2400" dirty="0"/>
              <a:t> </a:t>
            </a:r>
            <a:r>
              <a:rPr lang="en-US" sz="2400" dirty="0" err="1"/>
              <a:t>berib</a:t>
            </a:r>
            <a:r>
              <a:rPr lang="en-US" sz="2400" dirty="0"/>
              <a:t>, </a:t>
            </a:r>
            <a:r>
              <a:rPr lang="en-US" sz="2400" dirty="0" err="1"/>
              <a:t>karbonlanish</a:t>
            </a:r>
            <a:r>
              <a:rPr lang="en-US" sz="2400" dirty="0"/>
              <a:t> </a:t>
            </a:r>
            <a:r>
              <a:rPr lang="en-US" sz="2400" dirty="0" err="1"/>
              <a:t>jarayoni</a:t>
            </a:r>
            <a:r>
              <a:rPr lang="en-US" sz="2400" dirty="0"/>
              <a:t> </a:t>
            </a:r>
            <a:r>
              <a:rPr lang="en-US" sz="2400" dirty="0" err="1"/>
              <a:t>deyiladi</a:t>
            </a:r>
            <a:r>
              <a:rPr lang="en-US" sz="2400" dirty="0"/>
              <a:t>. </a:t>
            </a:r>
            <a:r>
              <a:rPr lang="en-US" sz="2400" dirty="0" err="1"/>
              <a:t>Karbonlanish</a:t>
            </a:r>
            <a:r>
              <a:rPr lang="en-US" sz="2400" dirty="0"/>
              <a:t> </a:t>
            </a:r>
            <a:r>
              <a:rPr lang="en-US" sz="2400" dirty="0" err="1"/>
              <a:t>jarayoni</a:t>
            </a:r>
            <a:r>
              <a:rPr lang="en-US" sz="2400" dirty="0"/>
              <a:t>, </a:t>
            </a:r>
            <a:r>
              <a:rPr lang="en-US" sz="2400" dirty="0" err="1"/>
              <a:t>asosan</a:t>
            </a:r>
            <a:r>
              <a:rPr lang="en-US" sz="2400" dirty="0"/>
              <a:t>, </a:t>
            </a:r>
            <a:r>
              <a:rPr lang="en-US" sz="2400" dirty="0" err="1"/>
              <a:t>qorishma</a:t>
            </a:r>
            <a:r>
              <a:rPr lang="en-US" sz="2400" dirty="0"/>
              <a:t> </a:t>
            </a:r>
            <a:r>
              <a:rPr lang="en-US" sz="2400" dirty="0" err="1"/>
              <a:t>qatlamining</a:t>
            </a:r>
            <a:r>
              <a:rPr lang="en-US" sz="2400" dirty="0"/>
              <a:t>  </a:t>
            </a:r>
            <a:r>
              <a:rPr lang="en-US" sz="2400" dirty="0" err="1"/>
              <a:t>qalinligi</a:t>
            </a:r>
            <a:r>
              <a:rPr lang="en-US" sz="2400" dirty="0"/>
              <a:t> </a:t>
            </a:r>
            <a:r>
              <a:rPr lang="en-US" sz="2400" dirty="0" err="1"/>
              <a:t>va</a:t>
            </a:r>
            <a:r>
              <a:rPr lang="en-US" sz="2400" dirty="0"/>
              <a:t> </a:t>
            </a:r>
            <a:r>
              <a:rPr lang="en-US" sz="2400" dirty="0" err="1"/>
              <a:t>havodagi</a:t>
            </a:r>
            <a:r>
              <a:rPr lang="en-US" sz="2400" dirty="0"/>
              <a:t>  </a:t>
            </a:r>
            <a:r>
              <a:rPr lang="en-US" sz="2400" dirty="0" err="1"/>
              <a:t>karbonat</a:t>
            </a:r>
            <a:r>
              <a:rPr lang="en-US" sz="2400" dirty="0"/>
              <a:t> </a:t>
            </a:r>
            <a:r>
              <a:rPr lang="en-US" sz="2400" dirty="0" err="1"/>
              <a:t>angidrid</a:t>
            </a:r>
            <a:r>
              <a:rPr lang="en-US" sz="2400" dirty="0"/>
              <a:t> </a:t>
            </a:r>
            <a:r>
              <a:rPr lang="en-US" sz="2400" dirty="0" err="1"/>
              <a:t>gazining</a:t>
            </a:r>
            <a:r>
              <a:rPr lang="en-US" sz="2400" dirty="0"/>
              <a:t> </a:t>
            </a:r>
            <a:r>
              <a:rPr lang="en-US" sz="2400" dirty="0" err="1"/>
              <a:t>miqdoriga</a:t>
            </a:r>
            <a:r>
              <a:rPr lang="en-US" sz="2400" dirty="0"/>
              <a:t> </a:t>
            </a:r>
            <a:r>
              <a:rPr lang="en-US" sz="2400" dirty="0" err="1"/>
              <a:t>bog‘liq</a:t>
            </a:r>
            <a:r>
              <a:rPr lang="en-US" sz="2400" dirty="0"/>
              <a:t>. </a:t>
            </a:r>
            <a:r>
              <a:rPr lang="en-US" sz="2400" dirty="0" err="1"/>
              <a:t>Shuning</a:t>
            </a:r>
            <a:r>
              <a:rPr lang="en-US" sz="2400" dirty="0"/>
              <a:t> </a:t>
            </a:r>
            <a:r>
              <a:rPr lang="en-US" sz="2400" dirty="0" err="1"/>
              <a:t>uchun</a:t>
            </a:r>
            <a:r>
              <a:rPr lang="en-US" sz="2400" dirty="0"/>
              <a:t> </a:t>
            </a:r>
            <a:r>
              <a:rPr lang="en-US" sz="2400" dirty="0" err="1"/>
              <a:t>ohakli</a:t>
            </a:r>
            <a:r>
              <a:rPr lang="en-US" sz="2400" dirty="0"/>
              <a:t> </a:t>
            </a:r>
            <a:r>
              <a:rPr lang="en-US" sz="2400" dirty="0" err="1"/>
              <a:t>qorishma</a:t>
            </a:r>
            <a:r>
              <a:rPr lang="en-US" sz="2400" dirty="0"/>
              <a:t>  </a:t>
            </a:r>
            <a:r>
              <a:rPr lang="en-US" sz="2400" dirty="0" err="1"/>
              <a:t>bilan</a:t>
            </a:r>
            <a:r>
              <a:rPr lang="en-US" sz="2400" dirty="0"/>
              <a:t> </a:t>
            </a:r>
            <a:r>
              <a:rPr lang="en-US" sz="2400" dirty="0" err="1"/>
              <a:t>suvalgan</a:t>
            </a:r>
            <a:r>
              <a:rPr lang="en-US" sz="2400" dirty="0"/>
              <a:t> </a:t>
            </a:r>
            <a:r>
              <a:rPr lang="en-US" sz="2400" dirty="0" err="1"/>
              <a:t>devorda</a:t>
            </a:r>
            <a:r>
              <a:rPr lang="en-US" sz="2400" dirty="0"/>
              <a:t> </a:t>
            </a:r>
            <a:r>
              <a:rPr lang="en-US" sz="2400" dirty="0" err="1"/>
              <a:t>karbonlanish</a:t>
            </a:r>
            <a:r>
              <a:rPr lang="en-US" sz="2400" dirty="0"/>
              <a:t>  </a:t>
            </a:r>
            <a:r>
              <a:rPr lang="en-US" sz="2400" dirty="0" err="1"/>
              <a:t>jarayoni</a:t>
            </a:r>
            <a:r>
              <a:rPr lang="en-US" sz="2400" dirty="0"/>
              <a:t> </a:t>
            </a:r>
            <a:r>
              <a:rPr lang="en-US" sz="2400" dirty="0" err="1"/>
              <a:t>tez</a:t>
            </a:r>
            <a:r>
              <a:rPr lang="en-US" sz="2400" dirty="0"/>
              <a:t> </a:t>
            </a:r>
            <a:r>
              <a:rPr lang="en-US" sz="2400" dirty="0" err="1"/>
              <a:t>sodir</a:t>
            </a:r>
            <a:r>
              <a:rPr lang="en-US" sz="2400" dirty="0"/>
              <a:t> </a:t>
            </a:r>
            <a:r>
              <a:rPr lang="en-US" sz="2400" dirty="0" err="1"/>
              <a:t>bo‘ladi</a:t>
            </a:r>
            <a:r>
              <a:rPr lang="en-US" sz="2400" dirty="0"/>
              <a:t>. </a:t>
            </a:r>
            <a:r>
              <a:rPr lang="en-US" sz="2400" dirty="0" err="1"/>
              <a:t>Ohak</a:t>
            </a:r>
            <a:r>
              <a:rPr lang="en-US" sz="2400" dirty="0"/>
              <a:t> </a:t>
            </a:r>
            <a:r>
              <a:rPr lang="en-US" sz="2400" dirty="0" err="1"/>
              <a:t>qorishmasining</a:t>
            </a:r>
            <a:r>
              <a:rPr lang="en-US" sz="2400" dirty="0"/>
              <a:t>  </a:t>
            </a:r>
            <a:r>
              <a:rPr lang="en-US" sz="2400" dirty="0" err="1"/>
              <a:t>qotish</a:t>
            </a:r>
            <a:r>
              <a:rPr lang="en-US" sz="2400" dirty="0"/>
              <a:t> </a:t>
            </a:r>
            <a:r>
              <a:rPr lang="en-US" sz="2400" dirty="0" err="1"/>
              <a:t>jarayoni</a:t>
            </a:r>
            <a:r>
              <a:rPr lang="en-US" sz="2400" dirty="0"/>
              <a:t> </a:t>
            </a:r>
            <a:r>
              <a:rPr lang="en-US" sz="2400" dirty="0" err="1"/>
              <a:t>yuz</a:t>
            </a:r>
            <a:r>
              <a:rPr lang="en-US" sz="2400" dirty="0"/>
              <a:t> </a:t>
            </a:r>
            <a:r>
              <a:rPr lang="en-US" sz="2400" dirty="0" err="1"/>
              <a:t>beradigan</a:t>
            </a:r>
            <a:r>
              <a:rPr lang="en-US" sz="2400" dirty="0"/>
              <a:t> </a:t>
            </a:r>
            <a:r>
              <a:rPr lang="en-US" sz="2400" dirty="0" err="1"/>
              <a:t>bu</a:t>
            </a:r>
            <a:r>
              <a:rPr lang="en-US" sz="2400" dirty="0"/>
              <a:t> </a:t>
            </a:r>
            <a:r>
              <a:rPr lang="en-US" sz="2400" dirty="0" err="1"/>
              <a:t>ikki</a:t>
            </a:r>
            <a:r>
              <a:rPr lang="en-US" sz="2400" dirty="0"/>
              <a:t> </a:t>
            </a:r>
            <a:r>
              <a:rPr lang="en-US" sz="2400" dirty="0" err="1"/>
              <a:t>jarayon</a:t>
            </a:r>
            <a:r>
              <a:rPr lang="en-US" sz="2400" dirty="0"/>
              <a:t> </a:t>
            </a:r>
            <a:r>
              <a:rPr lang="en-US" sz="2400" dirty="0" err="1"/>
              <a:t>natijasida</a:t>
            </a:r>
            <a:r>
              <a:rPr lang="en-US" sz="2400" dirty="0"/>
              <a:t> </a:t>
            </a:r>
            <a:r>
              <a:rPr lang="en-US" sz="2400" dirty="0" err="1"/>
              <a:t>qorishmaga</a:t>
            </a:r>
            <a:r>
              <a:rPr lang="en-US" sz="2400" dirty="0"/>
              <a:t> </a:t>
            </a:r>
            <a:r>
              <a:rPr lang="en-US" sz="2400" dirty="0" err="1"/>
              <a:t>mustahkamlik</a:t>
            </a:r>
            <a:r>
              <a:rPr lang="en-US" sz="2400" dirty="0"/>
              <a:t> </a:t>
            </a:r>
            <a:r>
              <a:rPr lang="en-US" sz="2400" dirty="0" err="1"/>
              <a:t>beruvchi</a:t>
            </a:r>
            <a:r>
              <a:rPr lang="en-US" sz="2400" dirty="0"/>
              <a:t> </a:t>
            </a:r>
            <a:r>
              <a:rPr lang="en-US" sz="2400" dirty="0" err="1"/>
              <a:t>kalsiy</a:t>
            </a:r>
            <a:r>
              <a:rPr lang="en-US" sz="2400" dirty="0"/>
              <a:t> </a:t>
            </a:r>
            <a:r>
              <a:rPr lang="en-US" sz="2400" dirty="0" err="1"/>
              <a:t>karbonat</a:t>
            </a:r>
            <a:r>
              <a:rPr lang="en-US" sz="2400" dirty="0"/>
              <a:t> (</a:t>
            </a:r>
            <a:r>
              <a:rPr lang="ru-RU" sz="2400" dirty="0"/>
              <a:t>СаСО3) </a:t>
            </a:r>
            <a:r>
              <a:rPr lang="en-US" sz="2400" dirty="0" err="1"/>
              <a:t>bilan</a:t>
            </a:r>
            <a:r>
              <a:rPr lang="en-US" sz="2400" dirty="0"/>
              <a:t> </a:t>
            </a:r>
            <a:r>
              <a:rPr lang="en-US" sz="2400" dirty="0" err="1"/>
              <a:t>kristallangan</a:t>
            </a:r>
            <a:r>
              <a:rPr lang="en-US" sz="2400" dirty="0"/>
              <a:t> </a:t>
            </a:r>
            <a:r>
              <a:rPr lang="en-US" sz="2400" dirty="0" err="1"/>
              <a:t>kalsiy</a:t>
            </a:r>
            <a:r>
              <a:rPr lang="en-US" sz="2400" dirty="0"/>
              <a:t> </a:t>
            </a:r>
            <a:r>
              <a:rPr lang="en-US" sz="2400" dirty="0" err="1"/>
              <a:t>gidroksid</a:t>
            </a:r>
            <a:r>
              <a:rPr lang="en-US" sz="2400" dirty="0"/>
              <a:t> </a:t>
            </a:r>
            <a:r>
              <a:rPr lang="ru-RU" sz="2400" dirty="0"/>
              <a:t>Са(ОН)2 </a:t>
            </a:r>
            <a:r>
              <a:rPr lang="en-US" sz="2400" dirty="0" err="1"/>
              <a:t>hosil</a:t>
            </a:r>
            <a:r>
              <a:rPr lang="en-US" sz="2400" dirty="0"/>
              <a:t> </a:t>
            </a:r>
            <a:r>
              <a:rPr lang="en-US" sz="2400" dirty="0" err="1"/>
              <a:t>bo‘ladi</a:t>
            </a:r>
            <a:endParaRPr lang="ru-RU" sz="2400" dirty="0"/>
          </a:p>
        </p:txBody>
      </p:sp>
      <p:sp>
        <p:nvSpPr>
          <p:cNvPr id="3" name="Объект 2">
            <a:extLst>
              <a:ext uri="{FF2B5EF4-FFF2-40B4-BE49-F238E27FC236}">
                <a16:creationId xmlns:a16="http://schemas.microsoft.com/office/drawing/2014/main" id="{DE2EF0E6-996D-F41D-D06D-39F65FEC0099}"/>
              </a:ext>
            </a:extLst>
          </p:cNvPr>
          <p:cNvSpPr>
            <a:spLocks noGrp="1"/>
          </p:cNvSpPr>
          <p:nvPr>
            <p:ph idx="1"/>
          </p:nvPr>
        </p:nvSpPr>
        <p:spPr>
          <a:xfrm>
            <a:off x="2583402" y="3429000"/>
            <a:ext cx="8770398" cy="2747962"/>
          </a:xfrm>
        </p:spPr>
        <p:txBody>
          <a:bodyPr>
            <a:normAutofit fontScale="92500" lnSpcReduction="10000"/>
          </a:bodyPr>
          <a:lstStyle/>
          <a:p>
            <a:pPr marL="0" indent="0" algn="just">
              <a:buNone/>
            </a:pPr>
            <a:r>
              <a:rPr lang="en-US" dirty="0"/>
              <a:t>      </a:t>
            </a:r>
            <a:r>
              <a:rPr lang="en-US" sz="2600" dirty="0" err="1"/>
              <a:t>Ohak</a:t>
            </a:r>
            <a:r>
              <a:rPr lang="en-US" sz="2600" dirty="0"/>
              <a:t> </a:t>
            </a:r>
            <a:r>
              <a:rPr lang="en-US" sz="2600" dirty="0" err="1"/>
              <a:t>qorishmasining</a:t>
            </a:r>
            <a:r>
              <a:rPr lang="en-US" sz="2600" dirty="0"/>
              <a:t> </a:t>
            </a:r>
            <a:r>
              <a:rPr lang="en-US" sz="2600" dirty="0" err="1"/>
              <a:t>qotish</a:t>
            </a:r>
            <a:r>
              <a:rPr lang="en-US" sz="2600" dirty="0"/>
              <a:t> </a:t>
            </a:r>
            <a:r>
              <a:rPr lang="en-US" sz="2600" dirty="0" err="1"/>
              <a:t>jarayonida</a:t>
            </a:r>
            <a:r>
              <a:rPr lang="en-US" sz="2600" dirty="0"/>
              <a:t> </a:t>
            </a:r>
            <a:r>
              <a:rPr lang="en-US" sz="2600" dirty="0" err="1"/>
              <a:t>kalsiy</a:t>
            </a:r>
            <a:r>
              <a:rPr lang="en-US" sz="2600" dirty="0"/>
              <a:t> </a:t>
            </a:r>
            <a:r>
              <a:rPr lang="en-US" sz="2600" dirty="0" err="1"/>
              <a:t>karbonat</a:t>
            </a:r>
            <a:r>
              <a:rPr lang="en-US" sz="2600" dirty="0"/>
              <a:t> </a:t>
            </a:r>
            <a:r>
              <a:rPr lang="en-US" sz="2600" dirty="0" err="1"/>
              <a:t>qorishmaning</a:t>
            </a:r>
            <a:r>
              <a:rPr lang="en-US" sz="2600" dirty="0"/>
              <a:t> </a:t>
            </a:r>
            <a:r>
              <a:rPr lang="en-US" sz="2600" dirty="0" err="1"/>
              <a:t>sirtida</a:t>
            </a:r>
            <a:r>
              <a:rPr lang="en-US" sz="2600" dirty="0"/>
              <a:t>, </a:t>
            </a:r>
            <a:r>
              <a:rPr lang="en-US" sz="2600" dirty="0" err="1"/>
              <a:t>kalsiy</a:t>
            </a:r>
            <a:r>
              <a:rPr lang="en-US" sz="2600" dirty="0"/>
              <a:t> </a:t>
            </a:r>
            <a:r>
              <a:rPr lang="en-US" sz="2600" dirty="0" err="1"/>
              <a:t>gidroksid</a:t>
            </a:r>
            <a:r>
              <a:rPr lang="en-US" sz="2600" dirty="0"/>
              <a:t> </a:t>
            </a:r>
            <a:r>
              <a:rPr lang="en-US" sz="2600" dirty="0" err="1"/>
              <a:t>esa</a:t>
            </a:r>
            <a:r>
              <a:rPr lang="en-US" sz="2600" dirty="0"/>
              <a:t> </a:t>
            </a:r>
            <a:r>
              <a:rPr lang="en-US" sz="2600" dirty="0" err="1"/>
              <a:t>ichki</a:t>
            </a:r>
            <a:r>
              <a:rPr lang="en-US" sz="2600" dirty="0"/>
              <a:t> </a:t>
            </a:r>
            <a:r>
              <a:rPr lang="en-US" sz="2600" dirty="0" err="1"/>
              <a:t>qismida</a:t>
            </a:r>
            <a:r>
              <a:rPr lang="en-US" sz="2600" dirty="0"/>
              <a:t> </a:t>
            </a:r>
            <a:r>
              <a:rPr lang="en-US" sz="2600" dirty="0" err="1"/>
              <a:t>hosil</a:t>
            </a:r>
            <a:r>
              <a:rPr lang="en-US" sz="2600" dirty="0"/>
              <a:t> </a:t>
            </a:r>
            <a:r>
              <a:rPr lang="en-US" sz="2600" dirty="0" err="1"/>
              <a:t>bo‘ladi</a:t>
            </a:r>
            <a:r>
              <a:rPr lang="en-US" sz="2600" dirty="0"/>
              <a:t>. </a:t>
            </a:r>
            <a:r>
              <a:rPr lang="en-US" sz="2600" dirty="0" err="1"/>
              <a:t>Qorishma</a:t>
            </a:r>
            <a:r>
              <a:rPr lang="en-US" sz="2600" dirty="0"/>
              <a:t> </a:t>
            </a:r>
            <a:r>
              <a:rPr lang="en-US" sz="2600" dirty="0" err="1"/>
              <a:t>sirtini</a:t>
            </a:r>
            <a:r>
              <a:rPr lang="en-US" sz="2600" dirty="0"/>
              <a:t> </a:t>
            </a:r>
            <a:r>
              <a:rPr lang="en-US" sz="2600" dirty="0" err="1"/>
              <a:t>zichlashtirgan</a:t>
            </a:r>
            <a:r>
              <a:rPr lang="en-US" sz="2600" dirty="0"/>
              <a:t> </a:t>
            </a:r>
            <a:r>
              <a:rPr lang="en-US" sz="2600" dirty="0" err="1"/>
              <a:t>kalsiy</a:t>
            </a:r>
            <a:r>
              <a:rPr lang="en-US" sz="2600" dirty="0"/>
              <a:t> </a:t>
            </a:r>
            <a:r>
              <a:rPr lang="en-US" sz="2600" dirty="0" err="1"/>
              <a:t>karbonat</a:t>
            </a:r>
            <a:r>
              <a:rPr lang="en-US" sz="2600" dirty="0"/>
              <a:t> </a:t>
            </a:r>
            <a:r>
              <a:rPr lang="en-US" sz="2600" dirty="0" err="1"/>
              <a:t>havodagi</a:t>
            </a:r>
            <a:r>
              <a:rPr lang="en-US" sz="2600" dirty="0"/>
              <a:t> </a:t>
            </a:r>
            <a:r>
              <a:rPr lang="en-US" sz="2600" dirty="0" err="1"/>
              <a:t>karbonat</a:t>
            </a:r>
            <a:r>
              <a:rPr lang="en-US" sz="2600" dirty="0"/>
              <a:t> </a:t>
            </a:r>
            <a:r>
              <a:rPr lang="en-US" sz="2600" dirty="0" err="1"/>
              <a:t>angidridni</a:t>
            </a:r>
            <a:r>
              <a:rPr lang="en-US" sz="2600" dirty="0"/>
              <a:t> </a:t>
            </a:r>
            <a:r>
              <a:rPr lang="en-US" sz="2600" dirty="0" err="1"/>
              <a:t>qorishma</a:t>
            </a:r>
            <a:r>
              <a:rPr lang="en-US" sz="2600" dirty="0"/>
              <a:t> </a:t>
            </a:r>
            <a:r>
              <a:rPr lang="en-US" sz="2600" dirty="0" err="1"/>
              <a:t>ichkarisiga</a:t>
            </a:r>
            <a:r>
              <a:rPr lang="en-US" sz="2600" dirty="0"/>
              <a:t> </a:t>
            </a:r>
            <a:r>
              <a:rPr lang="en-US" sz="2600" dirty="0" err="1"/>
              <a:t>o‘tkazmaydi</a:t>
            </a:r>
            <a:r>
              <a:rPr lang="en-US" sz="2600" dirty="0"/>
              <a:t>, </a:t>
            </a:r>
            <a:r>
              <a:rPr lang="en-US" sz="2600" dirty="0" err="1"/>
              <a:t>natijada</a:t>
            </a:r>
            <a:r>
              <a:rPr lang="en-US" sz="2600" dirty="0"/>
              <a:t> </a:t>
            </a:r>
            <a:r>
              <a:rPr lang="ru-RU" sz="2600" dirty="0"/>
              <a:t>Са(ОН)2 </a:t>
            </a:r>
            <a:r>
              <a:rPr lang="en-US" sz="2600" dirty="0" err="1"/>
              <a:t>ning</a:t>
            </a:r>
            <a:r>
              <a:rPr lang="en-US" sz="2600" dirty="0"/>
              <a:t> </a:t>
            </a:r>
            <a:r>
              <a:rPr lang="en-US" sz="2600" dirty="0" err="1"/>
              <a:t>kristallanishi</a:t>
            </a:r>
            <a:r>
              <a:rPr lang="en-US" sz="2600" dirty="0"/>
              <a:t> </a:t>
            </a:r>
            <a:r>
              <a:rPr lang="en-US" sz="2600" dirty="0" err="1"/>
              <a:t>sekinlashadi</a:t>
            </a:r>
            <a:r>
              <a:rPr lang="en-US" sz="2600" dirty="0"/>
              <a:t>. </a:t>
            </a:r>
            <a:r>
              <a:rPr lang="en-US" sz="2600" dirty="0" err="1"/>
              <a:t>g‘isht</a:t>
            </a:r>
            <a:r>
              <a:rPr lang="en-US" sz="2600" dirty="0"/>
              <a:t> </a:t>
            </a:r>
            <a:r>
              <a:rPr lang="en-US" sz="2600" dirty="0" err="1"/>
              <a:t>va</a:t>
            </a:r>
            <a:r>
              <a:rPr lang="en-US" sz="2600" dirty="0"/>
              <a:t> </a:t>
            </a:r>
            <a:r>
              <a:rPr lang="en-US" sz="2600" dirty="0" err="1"/>
              <a:t>toshdan</a:t>
            </a:r>
            <a:r>
              <a:rPr lang="en-US" sz="2600" dirty="0"/>
              <a:t> </a:t>
            </a:r>
            <a:r>
              <a:rPr lang="en-US" sz="2600" dirty="0" err="1"/>
              <a:t>devor</a:t>
            </a:r>
            <a:r>
              <a:rPr lang="en-US" sz="2600" dirty="0"/>
              <a:t> </a:t>
            </a:r>
            <a:r>
              <a:rPr lang="en-US" sz="2600" dirty="0" err="1"/>
              <a:t>terishda</a:t>
            </a:r>
            <a:r>
              <a:rPr lang="en-US" sz="2600" dirty="0"/>
              <a:t>, </a:t>
            </a:r>
            <a:r>
              <a:rPr lang="en-US" sz="2600" dirty="0" err="1"/>
              <a:t>suvoqchilikda</a:t>
            </a:r>
            <a:r>
              <a:rPr lang="en-US" sz="2600" dirty="0"/>
              <a:t> </a:t>
            </a:r>
            <a:r>
              <a:rPr lang="en-US" sz="2600" dirty="0" err="1"/>
              <a:t>ohak</a:t>
            </a:r>
            <a:r>
              <a:rPr lang="en-US" sz="2600" dirty="0"/>
              <a:t>–</a:t>
            </a:r>
            <a:r>
              <a:rPr lang="en-US" sz="2600" dirty="0" err="1"/>
              <a:t>sement</a:t>
            </a:r>
            <a:r>
              <a:rPr lang="en-US" sz="2600" dirty="0"/>
              <a:t>, </a:t>
            </a:r>
            <a:r>
              <a:rPr lang="en-US" sz="2600" dirty="0" err="1"/>
              <a:t>ohak-qum</a:t>
            </a:r>
            <a:r>
              <a:rPr lang="en-US" sz="2600" dirty="0"/>
              <a:t>  </a:t>
            </a:r>
            <a:r>
              <a:rPr lang="en-US" sz="2600" dirty="0" err="1"/>
              <a:t>va</a:t>
            </a:r>
            <a:r>
              <a:rPr lang="en-US" sz="2600" dirty="0"/>
              <a:t> </a:t>
            </a:r>
            <a:r>
              <a:rPr lang="en-US" sz="2600" dirty="0" err="1"/>
              <a:t>ohak</a:t>
            </a:r>
            <a:r>
              <a:rPr lang="en-US" sz="2600" dirty="0"/>
              <a:t>–</a:t>
            </a:r>
            <a:r>
              <a:rPr lang="en-US" sz="2600" dirty="0" err="1"/>
              <a:t>shlak</a:t>
            </a:r>
            <a:r>
              <a:rPr lang="en-US" sz="2600" dirty="0"/>
              <a:t> </a:t>
            </a:r>
            <a:r>
              <a:rPr lang="en-US" sz="2600" dirty="0" err="1"/>
              <a:t>qorishmalari</a:t>
            </a:r>
            <a:r>
              <a:rPr lang="en-US" sz="2600" dirty="0"/>
              <a:t> </a:t>
            </a:r>
            <a:r>
              <a:rPr lang="en-US" sz="2600" dirty="0" err="1"/>
              <a:t>ko‘p</a:t>
            </a:r>
            <a:r>
              <a:rPr lang="en-US" sz="2600" dirty="0"/>
              <a:t> </a:t>
            </a:r>
            <a:r>
              <a:rPr lang="en-US" sz="2600" dirty="0" err="1"/>
              <a:t>ishlatiladi</a:t>
            </a:r>
            <a:r>
              <a:rPr lang="en-US" dirty="0"/>
              <a:t>.</a:t>
            </a:r>
            <a:endParaRPr lang="ru-RU" dirty="0"/>
          </a:p>
        </p:txBody>
      </p:sp>
      <p:pic>
        <p:nvPicPr>
          <p:cNvPr id="6146" name="Picture 2" descr="Ohak va ohak ohaklarining turlari">
            <a:extLst>
              <a:ext uri="{FF2B5EF4-FFF2-40B4-BE49-F238E27FC236}">
                <a16:creationId xmlns:a16="http://schemas.microsoft.com/office/drawing/2014/main" id="{6302EA12-EC2D-2E4D-DE1A-D681B81AB0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188" y="3851544"/>
            <a:ext cx="2299316" cy="2114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886683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6146"/>
                                        </p:tgtEl>
                                        <p:attrNameLst>
                                          <p:attrName>style.visibility</p:attrName>
                                        </p:attrNameLst>
                                      </p:cBhvr>
                                      <p:to>
                                        <p:strVal val="visible"/>
                                      </p:to>
                                    </p:set>
                                    <p:animEffect transition="in" filter="circle(in)">
                                      <p:cBhvr>
                                        <p:cTn id="19" dur="20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23BF17-E9DD-B450-596C-A4E7F1B9216E}"/>
              </a:ext>
            </a:extLst>
          </p:cNvPr>
          <p:cNvSpPr>
            <a:spLocks noGrp="1"/>
          </p:cNvSpPr>
          <p:nvPr>
            <p:ph type="title"/>
          </p:nvPr>
        </p:nvSpPr>
        <p:spPr>
          <a:xfrm>
            <a:off x="1288575" y="409513"/>
            <a:ext cx="10515602" cy="1991898"/>
          </a:xfrm>
        </p:spPr>
        <p:txBody>
          <a:bodyPr>
            <a:noAutofit/>
          </a:bodyPr>
          <a:lstStyle/>
          <a:p>
            <a:pPr algn="just"/>
            <a:r>
              <a:rPr lang="en-US" sz="2000" dirty="0"/>
              <a:t>       </a:t>
            </a:r>
            <a:r>
              <a:rPr lang="en-US" sz="2000" dirty="0" err="1"/>
              <a:t>Ohak</a:t>
            </a:r>
            <a:r>
              <a:rPr lang="en-US" sz="2000" dirty="0"/>
              <a:t> </a:t>
            </a:r>
            <a:r>
              <a:rPr lang="en-US" sz="2000" dirty="0" err="1"/>
              <a:t>asosan</a:t>
            </a:r>
            <a:r>
              <a:rPr lang="en-US" sz="2000" dirty="0"/>
              <a:t> </a:t>
            </a:r>
            <a:r>
              <a:rPr lang="en-US" sz="2000" dirty="0" err="1"/>
              <a:t>silikat</a:t>
            </a:r>
            <a:r>
              <a:rPr lang="en-US" sz="2000" dirty="0"/>
              <a:t> </a:t>
            </a:r>
            <a:r>
              <a:rPr lang="en-US" sz="2000" dirty="0" err="1"/>
              <a:t>betonlar</a:t>
            </a:r>
            <a:r>
              <a:rPr lang="en-US" sz="2000" dirty="0"/>
              <a:t>, </a:t>
            </a:r>
            <a:r>
              <a:rPr lang="en-US" sz="2000" dirty="0" err="1"/>
              <a:t>g‘ishtlar</a:t>
            </a:r>
            <a:r>
              <a:rPr lang="en-US" sz="2000" dirty="0"/>
              <a:t> </a:t>
            </a:r>
            <a:r>
              <a:rPr lang="en-US" sz="2000" dirty="0" err="1"/>
              <a:t>va</a:t>
            </a:r>
            <a:r>
              <a:rPr lang="en-US" sz="2000" dirty="0"/>
              <a:t> </a:t>
            </a:r>
            <a:r>
              <a:rPr lang="en-US" sz="2000" dirty="0" err="1"/>
              <a:t>boshqa</a:t>
            </a:r>
            <a:r>
              <a:rPr lang="en-US" sz="2000" dirty="0"/>
              <a:t> </a:t>
            </a:r>
            <a:r>
              <a:rPr lang="en-US" sz="2000" dirty="0" err="1"/>
              <a:t>avtoklav</a:t>
            </a:r>
            <a:r>
              <a:rPr lang="en-US" sz="2000" dirty="0"/>
              <a:t> </a:t>
            </a:r>
            <a:r>
              <a:rPr lang="en-US" sz="2000" dirty="0" err="1"/>
              <a:t>buyumlar</a:t>
            </a:r>
            <a:r>
              <a:rPr lang="en-US" sz="2000" dirty="0"/>
              <a:t> </a:t>
            </a:r>
            <a:r>
              <a:rPr lang="en-US" sz="2000" dirty="0" err="1"/>
              <a:t>uchun</a:t>
            </a:r>
            <a:r>
              <a:rPr lang="en-US" sz="2000" dirty="0"/>
              <a:t> </a:t>
            </a:r>
            <a:r>
              <a:rPr lang="en-US" sz="2000" dirty="0" err="1"/>
              <a:t>bog‘lovchi</a:t>
            </a:r>
            <a:r>
              <a:rPr lang="en-US" sz="2000" dirty="0"/>
              <a:t> material </a:t>
            </a:r>
            <a:r>
              <a:rPr lang="en-US" sz="2000" dirty="0" err="1"/>
              <a:t>hisoblanadi</a:t>
            </a:r>
            <a:r>
              <a:rPr lang="en-US" sz="2000" dirty="0"/>
              <a:t>. </a:t>
            </a:r>
            <a:r>
              <a:rPr lang="en-US" sz="2000" dirty="0" err="1"/>
              <a:t>Bo‘lak</a:t>
            </a:r>
            <a:r>
              <a:rPr lang="en-US" sz="2000" dirty="0"/>
              <a:t>–</a:t>
            </a:r>
            <a:r>
              <a:rPr lang="en-US" sz="2000" dirty="0" err="1"/>
              <a:t>bo‘lak</a:t>
            </a:r>
            <a:r>
              <a:rPr lang="en-US" sz="2000" dirty="0"/>
              <a:t> </a:t>
            </a:r>
            <a:r>
              <a:rPr lang="en-US" sz="2000" dirty="0" err="1"/>
              <a:t>ohak</a:t>
            </a:r>
            <a:r>
              <a:rPr lang="en-US" sz="2000" dirty="0"/>
              <a:t> temir </a:t>
            </a:r>
            <a:r>
              <a:rPr lang="en-US" sz="2000" dirty="0" err="1"/>
              <a:t>yo‘l</a:t>
            </a:r>
            <a:r>
              <a:rPr lang="en-US" sz="2000" dirty="0"/>
              <a:t> </a:t>
            </a:r>
            <a:r>
              <a:rPr lang="en-US" sz="2000" dirty="0" err="1"/>
              <a:t>vagonlarida</a:t>
            </a:r>
            <a:r>
              <a:rPr lang="en-US" sz="2000" dirty="0"/>
              <a:t>, </a:t>
            </a:r>
            <a:r>
              <a:rPr lang="en-US" sz="2000" dirty="0" err="1"/>
              <a:t>usti</a:t>
            </a:r>
            <a:r>
              <a:rPr lang="en-US" sz="2000" dirty="0"/>
              <a:t> berk </a:t>
            </a:r>
            <a:r>
              <a:rPr lang="en-US" sz="2000" dirty="0" err="1"/>
              <a:t>mashinalarda</a:t>
            </a:r>
            <a:r>
              <a:rPr lang="en-US" sz="2000" dirty="0"/>
              <a:t> </a:t>
            </a:r>
            <a:r>
              <a:rPr lang="en-US" sz="2000" dirty="0" err="1"/>
              <a:t>va</a:t>
            </a:r>
            <a:r>
              <a:rPr lang="en-US" sz="2000" dirty="0"/>
              <a:t> </a:t>
            </a:r>
            <a:r>
              <a:rPr lang="en-US" sz="2000" dirty="0" err="1"/>
              <a:t>konteynerlarda</a:t>
            </a:r>
            <a:r>
              <a:rPr lang="en-US" sz="2000" dirty="0"/>
              <a:t> </a:t>
            </a:r>
            <a:r>
              <a:rPr lang="en-US" sz="2000" dirty="0" err="1"/>
              <a:t>uyilgan</a:t>
            </a:r>
            <a:r>
              <a:rPr lang="en-US" sz="2000" dirty="0"/>
              <a:t> </a:t>
            </a:r>
            <a:r>
              <a:rPr lang="en-US" sz="2000" dirty="0" err="1"/>
              <a:t>holda</a:t>
            </a:r>
            <a:r>
              <a:rPr lang="en-US" sz="2000" dirty="0"/>
              <a:t> </a:t>
            </a:r>
            <a:r>
              <a:rPr lang="en-US" sz="2000" dirty="0" err="1"/>
              <a:t>tashiladi</a:t>
            </a:r>
            <a:r>
              <a:rPr lang="en-US" sz="2000" dirty="0"/>
              <a:t>. Mayda </a:t>
            </a:r>
            <a:r>
              <a:rPr lang="en-US" sz="2000" dirty="0" err="1"/>
              <a:t>qilib</a:t>
            </a:r>
            <a:r>
              <a:rPr lang="en-US" sz="2000" dirty="0"/>
              <a:t> </a:t>
            </a:r>
            <a:r>
              <a:rPr lang="en-US" sz="2000" dirty="0" err="1"/>
              <a:t>tuyilgan</a:t>
            </a:r>
            <a:r>
              <a:rPr lang="en-US" sz="2000" dirty="0"/>
              <a:t> </a:t>
            </a:r>
            <a:r>
              <a:rPr lang="en-US" sz="2000" dirty="0" err="1"/>
              <a:t>ohak</a:t>
            </a:r>
            <a:r>
              <a:rPr lang="en-US" sz="2000" dirty="0"/>
              <a:t> temir </a:t>
            </a:r>
            <a:r>
              <a:rPr lang="en-US" sz="2000" dirty="0" err="1"/>
              <a:t>tunukali</a:t>
            </a:r>
            <a:r>
              <a:rPr lang="en-US" sz="2000" dirty="0"/>
              <a:t> </a:t>
            </a:r>
            <a:r>
              <a:rPr lang="en-US" sz="2000" dirty="0" err="1"/>
              <a:t>konteynerlarda</a:t>
            </a:r>
            <a:r>
              <a:rPr lang="en-US" sz="2000" dirty="0"/>
              <a:t>, </a:t>
            </a:r>
            <a:r>
              <a:rPr lang="en-US" sz="2000" dirty="0" err="1"/>
              <a:t>bitum</a:t>
            </a:r>
            <a:r>
              <a:rPr lang="en-US" sz="2000" dirty="0"/>
              <a:t> </a:t>
            </a:r>
            <a:r>
              <a:rPr lang="en-US" sz="2000" dirty="0" err="1"/>
              <a:t>shimdirilgan</a:t>
            </a:r>
            <a:r>
              <a:rPr lang="en-US" sz="2000" dirty="0"/>
              <a:t> </a:t>
            </a:r>
            <a:r>
              <a:rPr lang="en-US" sz="2000" dirty="0" err="1"/>
              <a:t>qog‘oz</a:t>
            </a:r>
            <a:r>
              <a:rPr lang="en-US" sz="2000" dirty="0"/>
              <a:t> </a:t>
            </a:r>
            <a:r>
              <a:rPr lang="en-US" sz="2000" dirty="0" err="1"/>
              <a:t>qoplarda</a:t>
            </a:r>
            <a:r>
              <a:rPr lang="en-US" sz="2000" dirty="0"/>
              <a:t> </a:t>
            </a:r>
            <a:r>
              <a:rPr lang="en-US" sz="2000" dirty="0" err="1"/>
              <a:t>tashiladi</a:t>
            </a:r>
            <a:r>
              <a:rPr lang="en-US" sz="2000" dirty="0"/>
              <a:t>. </a:t>
            </a:r>
            <a:r>
              <a:rPr lang="en-US" sz="2000" dirty="0" err="1"/>
              <a:t>So‘ndirilmagan</a:t>
            </a:r>
            <a:r>
              <a:rPr lang="en-US" sz="2000" dirty="0"/>
              <a:t> </a:t>
            </a:r>
            <a:r>
              <a:rPr lang="en-US" sz="2000" dirty="0" err="1"/>
              <a:t>ohakning</a:t>
            </a:r>
            <a:r>
              <a:rPr lang="en-US" sz="2000" dirty="0"/>
              <a:t> </a:t>
            </a:r>
            <a:r>
              <a:rPr lang="en-US" sz="2000" dirty="0" err="1"/>
              <a:t>barcha</a:t>
            </a:r>
            <a:r>
              <a:rPr lang="en-US" sz="2000" dirty="0"/>
              <a:t> </a:t>
            </a:r>
            <a:r>
              <a:rPr lang="en-US" sz="2000" dirty="0" err="1"/>
              <a:t>turlari</a:t>
            </a:r>
            <a:r>
              <a:rPr lang="en-US" sz="2000" dirty="0"/>
              <a:t> </a:t>
            </a:r>
            <a:r>
              <a:rPr lang="en-US" sz="2000" dirty="0" err="1"/>
              <a:t>qurilishda</a:t>
            </a:r>
            <a:r>
              <a:rPr lang="en-US" sz="2000" dirty="0"/>
              <a:t> </a:t>
            </a:r>
            <a:r>
              <a:rPr lang="en-US" sz="2000" dirty="0" err="1"/>
              <a:t>nam</a:t>
            </a:r>
            <a:r>
              <a:rPr lang="en-US" sz="2000" dirty="0"/>
              <a:t> </a:t>
            </a:r>
            <a:r>
              <a:rPr lang="en-US" sz="2000" dirty="0" err="1"/>
              <a:t>tasir</a:t>
            </a:r>
            <a:r>
              <a:rPr lang="en-US" sz="2000" dirty="0"/>
              <a:t> </a:t>
            </a:r>
            <a:r>
              <a:rPr lang="en-US" sz="2000" dirty="0" err="1"/>
              <a:t>etmaydigan</a:t>
            </a:r>
            <a:r>
              <a:rPr lang="en-US" sz="2000" dirty="0"/>
              <a:t> </a:t>
            </a:r>
            <a:r>
              <a:rPr lang="en-US" sz="2000" dirty="0" err="1"/>
              <a:t>usti</a:t>
            </a:r>
            <a:r>
              <a:rPr lang="en-US" sz="2000" dirty="0"/>
              <a:t> berk </a:t>
            </a:r>
            <a:r>
              <a:rPr lang="en-US" sz="2000" dirty="0" err="1"/>
              <a:t>xonalarda</a:t>
            </a:r>
            <a:r>
              <a:rPr lang="en-US" sz="2000" dirty="0"/>
              <a:t> </a:t>
            </a:r>
            <a:r>
              <a:rPr lang="en-US" sz="2000" dirty="0" err="1"/>
              <a:t>saqlanishi</a:t>
            </a:r>
            <a:r>
              <a:rPr lang="en-US" sz="2000" dirty="0"/>
              <a:t> </a:t>
            </a:r>
            <a:r>
              <a:rPr lang="en-US" sz="2000" dirty="0" err="1"/>
              <a:t>kerak</a:t>
            </a:r>
            <a:r>
              <a:rPr lang="en-US" sz="2000" dirty="0"/>
              <a:t>.</a:t>
            </a:r>
            <a:endParaRPr lang="ru-RU" sz="2000" dirty="0"/>
          </a:p>
        </p:txBody>
      </p:sp>
      <p:sp>
        <p:nvSpPr>
          <p:cNvPr id="3" name="Объект 2">
            <a:extLst>
              <a:ext uri="{FF2B5EF4-FFF2-40B4-BE49-F238E27FC236}">
                <a16:creationId xmlns:a16="http://schemas.microsoft.com/office/drawing/2014/main" id="{9E6CADA8-0338-97A9-59E0-B3B4DB3FE69A}"/>
              </a:ext>
            </a:extLst>
          </p:cNvPr>
          <p:cNvSpPr>
            <a:spLocks noGrp="1"/>
          </p:cNvSpPr>
          <p:nvPr>
            <p:ph idx="1"/>
          </p:nvPr>
        </p:nvSpPr>
        <p:spPr>
          <a:xfrm>
            <a:off x="961029" y="2627790"/>
            <a:ext cx="10676139" cy="3820697"/>
          </a:xfrm>
        </p:spPr>
        <p:txBody>
          <a:bodyPr>
            <a:noAutofit/>
          </a:bodyPr>
          <a:lstStyle/>
          <a:p>
            <a:pPr marL="0" indent="0" algn="just">
              <a:buNone/>
            </a:pPr>
            <a:r>
              <a:rPr lang="en-US" b="0" i="0" dirty="0">
                <a:solidFill>
                  <a:srgbClr val="202122"/>
                </a:solidFill>
                <a:effectLst/>
                <a:latin typeface="Arial" panose="020B0604020202020204" pitchFamily="34" charset="0"/>
              </a:rPr>
              <a:t>        Rangi </a:t>
            </a:r>
            <a:r>
              <a:rPr lang="en-US" b="0" i="0" dirty="0" err="1">
                <a:solidFill>
                  <a:srgbClr val="202122"/>
                </a:solidFill>
                <a:effectLst/>
                <a:latin typeface="Arial" panose="020B0604020202020204" pitchFamily="34" charset="0"/>
              </a:rPr>
              <a:t>oqish</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sargʻish</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boʻzrang</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Koʻpincha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ohaktosh</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ichida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chigʻanoqlar</a:t>
            </a:r>
            <a:r>
              <a:rPr lang="en-US" b="0" i="0" dirty="0">
                <a:solidFill>
                  <a:srgbClr val="202122"/>
                </a:solidFill>
                <a:effectLst/>
                <a:latin typeface="Arial" panose="020B0604020202020204" pitchFamily="34" charset="0"/>
              </a:rPr>
              <a:t> ham </a:t>
            </a:r>
            <a:r>
              <a:rPr lang="en-US" b="0" i="0" dirty="0" err="1">
                <a:solidFill>
                  <a:srgbClr val="202122"/>
                </a:solidFill>
                <a:effectLst/>
                <a:latin typeface="Arial" panose="020B0604020202020204" pitchFamily="34" charset="0"/>
              </a:rPr>
              <a:t>boʻladi</a:t>
            </a:r>
            <a:r>
              <a:rPr lang="en-US" b="0" i="0" dirty="0">
                <a:solidFill>
                  <a:srgbClr val="202122"/>
                </a:solidFill>
                <a:effectLst/>
                <a:latin typeface="Arial" panose="020B0604020202020204" pitchFamily="34" charset="0"/>
              </a:rPr>
              <a:t>. Hosil </a:t>
            </a:r>
            <a:r>
              <a:rPr lang="en-US" b="0" i="0" dirty="0" err="1">
                <a:solidFill>
                  <a:srgbClr val="202122"/>
                </a:solidFill>
                <a:effectLst/>
                <a:latin typeface="Arial" panose="020B0604020202020204" pitchFamily="34" charset="0"/>
              </a:rPr>
              <a:t>boʻlishiga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koʻra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organogen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xemogen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yoki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kimyoviy</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chaqiq</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boʻladi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Tarkibidagi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jins</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hosil</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qiluvchi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organizmlarning</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koʻpligiga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koʻra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organogen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Ohaktoshlar</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foraminiferali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marjonli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suvoʻtli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va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boshqa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xemogen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va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chaqiqlari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zarralar</a:t>
            </a:r>
            <a:r>
              <a:rPr lang="en-US" b="0" i="0" dirty="0">
                <a:solidFill>
                  <a:srgbClr val="202122"/>
                </a:solidFill>
                <a:effectLst/>
                <a:latin typeface="Arial" panose="020B0604020202020204" pitchFamily="34" charset="0"/>
              </a:rPr>
              <a:t>)</a:t>
            </a:r>
            <a:r>
              <a:rPr lang="en-US" b="0" i="0" dirty="0" err="1">
                <a:solidFill>
                  <a:srgbClr val="202122"/>
                </a:solidFill>
                <a:effectLst/>
                <a:latin typeface="Arial" panose="020B0604020202020204" pitchFamily="34" charset="0"/>
              </a:rPr>
              <a:t>ning</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kattaligiga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qarab</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bir</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necha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xilga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boʻlinadi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Metamorfizm</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natijasida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Ohaktoshlar</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marmarga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aylanadi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Ohaktoshlar</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eng</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koʻp</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tarqalgan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choʻkindi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togʻ</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jinslaridan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biri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Yerning</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turli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relf</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shakllarida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ishtirok</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etadi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Ohaktoshlar</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barcha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yoshdagi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tokembriydan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toʻrtlamchi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davrgacha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yot-qiziqlarda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uchraydi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Ohaktoshlarning</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fizik-mexanik</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xossalari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ularning</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strukturasi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va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tuzilishiga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bogʻliq</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boʻlib</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juda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keng</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chegarada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oʻzgaradi</a:t>
            </a:r>
            <a:r>
              <a:rPr lang="en-US" b="0" i="0" dirty="0">
                <a:solidFill>
                  <a:srgbClr val="202122"/>
                </a:solidFill>
                <a:effectLst/>
                <a:latin typeface="Arial" panose="020B0604020202020204" pitchFamily="34" charset="0"/>
              </a:rPr>
              <a:t>, mas, </a:t>
            </a:r>
            <a:r>
              <a:rPr lang="en-US" b="0" i="0" dirty="0" err="1">
                <a:solidFill>
                  <a:srgbClr val="202122"/>
                </a:solidFill>
                <a:effectLst/>
                <a:latin typeface="Arial" panose="020B0604020202020204" pitchFamily="34" charset="0"/>
              </a:rPr>
              <a:t>hajmiy</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ogʻirligi</a:t>
            </a:r>
            <a:r>
              <a:rPr lang="en-US" b="0" i="0" dirty="0">
                <a:solidFill>
                  <a:srgbClr val="202122"/>
                </a:solidFill>
                <a:effectLst/>
                <a:latin typeface="Arial" panose="020B0604020202020204" pitchFamily="34" charset="0"/>
              </a:rPr>
              <a:t> 800 kg/m3 dan (</a:t>
            </a:r>
            <a:r>
              <a:rPr lang="en-US" b="0" i="0" dirty="0" err="1">
                <a:solidFill>
                  <a:srgbClr val="202122"/>
                </a:solidFill>
                <a:effectLst/>
                <a:latin typeface="Arial" panose="020B0604020202020204" pitchFamily="34" charset="0"/>
              </a:rPr>
              <a:t>chigʻanoqtoshlar</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travertin</a:t>
            </a:r>
            <a:r>
              <a:rPr lang="en-US" b="0" i="0" dirty="0">
                <a:solidFill>
                  <a:srgbClr val="202122"/>
                </a:solidFill>
                <a:effectLst/>
                <a:latin typeface="Arial" panose="020B0604020202020204" pitchFamily="34" charset="0"/>
              </a:rPr>
              <a:t>) 2800 kg/m3 </a:t>
            </a:r>
            <a:r>
              <a:rPr lang="en-US" b="0" i="0" dirty="0" err="1">
                <a:solidFill>
                  <a:srgbClr val="202122"/>
                </a:solidFill>
                <a:effectLst/>
                <a:latin typeface="Arial" panose="020B0604020202020204" pitchFamily="34" charset="0"/>
              </a:rPr>
              <a:t>gacha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kristalli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strukturali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Ohaktoshlar</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Chigʻanoq-toshlar</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va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gʻovakli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Ohaktoshlar</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nisbatan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oson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kesiladi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hamda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yoʻniladi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kristalli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Ohaktoshlar</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esa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yaxshi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silliklanadi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Ohaktoshlar</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sanoatda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qishloq</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xoʻjaligi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va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qurilishda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keng</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qoʻllanadi</a:t>
            </a:r>
            <a:r>
              <a:rPr lang="en-US" b="0" i="0" dirty="0">
                <a:solidFill>
                  <a:srgbClr val="202122"/>
                </a:solidFill>
                <a:effectLst/>
                <a:latin typeface="Arial" panose="020B0604020202020204" pitchFamily="34" charset="0"/>
              </a:rPr>
              <a:t>. Qora </a:t>
            </a:r>
            <a:r>
              <a:rPr lang="en-US" b="0" i="0" dirty="0" err="1">
                <a:solidFill>
                  <a:srgbClr val="202122"/>
                </a:solidFill>
                <a:effectLst/>
                <a:latin typeface="Arial" panose="020B0604020202020204" pitchFamily="34" charset="0"/>
              </a:rPr>
              <a:t>metallurgiyada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rudaning</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erishini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oshirish</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va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shlak</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hosil</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qilish</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uchun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qoʻshiladigan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modda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flyus</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sifatida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ohak</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va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sement</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ishlab</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chiqarishda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xom-ashyo</a:t>
            </a:r>
            <a:r>
              <a:rPr lang="en-US" b="0" i="0" dirty="0">
                <a:solidFill>
                  <a:srgbClr val="202122"/>
                </a:solidFill>
                <a:effectLst/>
                <a:latin typeface="Arial" panose="020B0604020202020204" pitchFamily="34" charset="0"/>
              </a:rPr>
              <a:t>; soda, mineral </a:t>
            </a:r>
            <a:r>
              <a:rPr lang="en-US" b="0" i="0" dirty="0" err="1">
                <a:solidFill>
                  <a:srgbClr val="202122"/>
                </a:solidFill>
                <a:effectLst/>
                <a:latin typeface="Arial" panose="020B0604020202020204" pitchFamily="34" charset="0"/>
              </a:rPr>
              <a:t>oʻgʻitlar</a:t>
            </a:r>
            <a:r>
              <a:rPr lang="en-US" b="0" i="0" dirty="0">
                <a:solidFill>
                  <a:srgbClr val="202122"/>
                </a:solidFill>
                <a:effectLst/>
                <a:latin typeface="Arial" panose="020B0604020202020204" pitchFamily="34" charset="0"/>
              </a:rPr>
              <a:t>, shisha, </a:t>
            </a:r>
            <a:r>
              <a:rPr lang="en-US" b="0" i="0" dirty="0" err="1">
                <a:solidFill>
                  <a:srgbClr val="202122"/>
                </a:solidFill>
                <a:effectLst/>
                <a:latin typeface="Arial" panose="020B0604020202020204" pitchFamily="34" charset="0"/>
              </a:rPr>
              <a:t>qogʻoz</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ishlab</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chiqarishda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neft</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mahsulotlarini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tozalash</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va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boshqa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jarayonlarda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qoʻshimcha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modda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sifatida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ishlatiladi</a:t>
            </a:r>
            <a:r>
              <a:rPr lang="en-US" b="0" i="0" dirty="0">
                <a:solidFill>
                  <a:srgbClr val="202122"/>
                </a:solidFill>
                <a:effectLst/>
                <a:latin typeface="Arial" panose="020B0604020202020204" pitchFamily="34" charset="0"/>
              </a:rPr>
              <a:t>. </a:t>
            </a:r>
            <a:endParaRPr lang="ru-RU" dirty="0"/>
          </a:p>
        </p:txBody>
      </p:sp>
    </p:spTree>
    <p:extLst>
      <p:ext uri="{BB962C8B-B14F-4D97-AF65-F5344CB8AC3E}">
        <p14:creationId xmlns:p14="http://schemas.microsoft.com/office/powerpoint/2010/main" val="359345364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96F4FB-57E2-B449-A69C-E75486CCDAE7}"/>
              </a:ext>
            </a:extLst>
          </p:cNvPr>
          <p:cNvSpPr>
            <a:spLocks noGrp="1"/>
          </p:cNvSpPr>
          <p:nvPr>
            <p:ph type="title"/>
          </p:nvPr>
        </p:nvSpPr>
        <p:spPr>
          <a:xfrm>
            <a:off x="2401856" y="1674988"/>
            <a:ext cx="8911687" cy="1280890"/>
          </a:xfrm>
        </p:spPr>
        <p:txBody>
          <a:bodyPr>
            <a:normAutofit/>
          </a:bodyPr>
          <a:lstStyle/>
          <a:p>
            <a:r>
              <a:rPr lang="en-US" sz="5400" dirty="0" err="1">
                <a:latin typeface="Times New Roman" panose="02020603050405020304" pitchFamily="18" charset="0"/>
                <a:cs typeface="Times New Roman" panose="02020603050405020304" pitchFamily="18" charset="0"/>
              </a:rPr>
              <a:t>E`tiboringiz</a:t>
            </a:r>
            <a:r>
              <a:rPr lang="en-US" sz="5400" dirty="0">
                <a:latin typeface="Times New Roman" panose="02020603050405020304" pitchFamily="18" charset="0"/>
                <a:cs typeface="Times New Roman" panose="02020603050405020304" pitchFamily="18" charset="0"/>
              </a:rPr>
              <a:t> </a:t>
            </a:r>
            <a:r>
              <a:rPr lang="en-US" sz="5400" dirty="0" err="1">
                <a:latin typeface="Times New Roman" panose="02020603050405020304" pitchFamily="18" charset="0"/>
                <a:cs typeface="Times New Roman" panose="02020603050405020304" pitchFamily="18" charset="0"/>
              </a:rPr>
              <a:t>uchun</a:t>
            </a:r>
            <a:r>
              <a:rPr lang="en-US" sz="5400" dirty="0">
                <a:latin typeface="Times New Roman" panose="02020603050405020304" pitchFamily="18" charset="0"/>
                <a:cs typeface="Times New Roman" panose="02020603050405020304" pitchFamily="18" charset="0"/>
              </a:rPr>
              <a:t> Rahmat </a:t>
            </a:r>
            <a:endParaRPr lang="ru-RU"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29701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C79D9D-1399-0068-55DA-82D7929AA62C}"/>
              </a:ext>
            </a:extLst>
          </p:cNvPr>
          <p:cNvSpPr>
            <a:spLocks noGrp="1"/>
          </p:cNvSpPr>
          <p:nvPr>
            <p:ph type="title"/>
          </p:nvPr>
        </p:nvSpPr>
        <p:spPr/>
        <p:txBody>
          <a:bodyPr/>
          <a:lstStyle/>
          <a:p>
            <a:r>
              <a:rPr lang="en-US" dirty="0"/>
              <a:t>                             Reja</a:t>
            </a:r>
            <a:endParaRPr lang="ru-RU" dirty="0"/>
          </a:p>
        </p:txBody>
      </p:sp>
      <p:sp>
        <p:nvSpPr>
          <p:cNvPr id="3" name="Объект 2">
            <a:extLst>
              <a:ext uri="{FF2B5EF4-FFF2-40B4-BE49-F238E27FC236}">
                <a16:creationId xmlns:a16="http://schemas.microsoft.com/office/drawing/2014/main" id="{FD57163F-0E82-27C4-4421-05A681654EF8}"/>
              </a:ext>
            </a:extLst>
          </p:cNvPr>
          <p:cNvSpPr>
            <a:spLocks noGrp="1"/>
          </p:cNvSpPr>
          <p:nvPr>
            <p:ph idx="1"/>
          </p:nvPr>
        </p:nvSpPr>
        <p:spPr/>
        <p:txBody>
          <a:bodyPr>
            <a:normAutofit fontScale="92500" lnSpcReduction="10000"/>
          </a:bodyPr>
          <a:lstStyle/>
          <a:p>
            <a:pPr>
              <a:buNone/>
            </a:pPr>
            <a:r>
              <a:rPr lang="en-US" dirty="0"/>
              <a:t>1. Kirish</a:t>
            </a:r>
          </a:p>
          <a:p>
            <a:pPr marL="0" indent="0">
              <a:buNone/>
            </a:pPr>
            <a:r>
              <a:rPr lang="en-US" dirty="0"/>
              <a:t>   </a:t>
            </a:r>
            <a:r>
              <a:rPr lang="en-US" dirty="0" err="1"/>
              <a:t>Gips</a:t>
            </a:r>
            <a:r>
              <a:rPr lang="en-US" dirty="0"/>
              <a:t> </a:t>
            </a:r>
            <a:r>
              <a:rPr lang="en-US" dirty="0" err="1"/>
              <a:t>va</a:t>
            </a:r>
            <a:r>
              <a:rPr lang="en-US" dirty="0"/>
              <a:t> </a:t>
            </a:r>
            <a:r>
              <a:rPr lang="en-US" dirty="0" err="1"/>
              <a:t>uning</a:t>
            </a:r>
            <a:r>
              <a:rPr lang="en-US" dirty="0"/>
              <a:t> </a:t>
            </a:r>
            <a:r>
              <a:rPr lang="en-US" dirty="0" err="1"/>
              <a:t>bog'lovchi</a:t>
            </a:r>
            <a:r>
              <a:rPr lang="en-US" dirty="0"/>
              <a:t> </a:t>
            </a:r>
            <a:r>
              <a:rPr lang="en-US" dirty="0" err="1"/>
              <a:t>sifatlari</a:t>
            </a:r>
            <a:r>
              <a:rPr lang="en-US" dirty="0"/>
              <a:t> </a:t>
            </a:r>
            <a:r>
              <a:rPr lang="en-US" dirty="0" err="1"/>
              <a:t>haqida</a:t>
            </a:r>
            <a:r>
              <a:rPr lang="en-US" dirty="0"/>
              <a:t> </a:t>
            </a:r>
            <a:r>
              <a:rPr lang="en-US" dirty="0" err="1"/>
              <a:t>qisqacha</a:t>
            </a:r>
            <a:r>
              <a:rPr lang="en-US" dirty="0"/>
              <a:t> </a:t>
            </a:r>
            <a:r>
              <a:rPr lang="en-US" dirty="0" err="1"/>
              <a:t>ma'lumot</a:t>
            </a:r>
            <a:r>
              <a:rPr lang="en-US" dirty="0"/>
              <a:t>.</a:t>
            </a:r>
          </a:p>
          <a:p>
            <a:pPr>
              <a:buNone/>
            </a:pPr>
            <a:r>
              <a:rPr lang="en-US" dirty="0"/>
              <a:t>2. </a:t>
            </a:r>
            <a:r>
              <a:rPr lang="en-US" dirty="0" err="1"/>
              <a:t>Gipsni</a:t>
            </a:r>
            <a:r>
              <a:rPr lang="en-US" dirty="0"/>
              <a:t> </a:t>
            </a:r>
            <a:r>
              <a:rPr lang="en-US" dirty="0" err="1"/>
              <a:t>tayyorlash</a:t>
            </a:r>
            <a:r>
              <a:rPr lang="en-US" dirty="0"/>
              <a:t> </a:t>
            </a:r>
            <a:r>
              <a:rPr lang="en-US" dirty="0" err="1"/>
              <a:t>jarayoni</a:t>
            </a:r>
            <a:endParaRPr lang="en-US" dirty="0"/>
          </a:p>
          <a:p>
            <a:pPr marL="0" indent="0">
              <a:buNone/>
            </a:pPr>
            <a:r>
              <a:rPr lang="en-US" dirty="0"/>
              <a:t>   </a:t>
            </a:r>
            <a:r>
              <a:rPr lang="en-US" dirty="0" err="1"/>
              <a:t>Gipsni</a:t>
            </a:r>
            <a:r>
              <a:rPr lang="en-US" dirty="0"/>
              <a:t> </a:t>
            </a:r>
            <a:r>
              <a:rPr lang="en-US" dirty="0" err="1"/>
              <a:t>qanday</a:t>
            </a:r>
            <a:r>
              <a:rPr lang="en-US" dirty="0"/>
              <a:t> </a:t>
            </a:r>
            <a:r>
              <a:rPr lang="en-US" dirty="0" err="1"/>
              <a:t>tayyorlash</a:t>
            </a:r>
            <a:r>
              <a:rPr lang="en-US" dirty="0"/>
              <a:t> </a:t>
            </a:r>
            <a:r>
              <a:rPr lang="en-US" dirty="0" err="1"/>
              <a:t>va</a:t>
            </a:r>
            <a:r>
              <a:rPr lang="en-US" dirty="0"/>
              <a:t> </a:t>
            </a:r>
            <a:r>
              <a:rPr lang="en-US" dirty="0" err="1"/>
              <a:t>ishlatish</a:t>
            </a:r>
            <a:r>
              <a:rPr lang="en-US" dirty="0"/>
              <a:t>.</a:t>
            </a:r>
          </a:p>
          <a:p>
            <a:pPr>
              <a:buNone/>
            </a:pPr>
            <a:r>
              <a:rPr lang="en-US" dirty="0"/>
              <a:t>3. </a:t>
            </a:r>
            <a:r>
              <a:rPr lang="en-US" dirty="0" err="1"/>
              <a:t>Gips</a:t>
            </a:r>
            <a:r>
              <a:rPr lang="en-US" dirty="0"/>
              <a:t> </a:t>
            </a:r>
            <a:r>
              <a:rPr lang="en-US" dirty="0" err="1"/>
              <a:t>asosidagi</a:t>
            </a:r>
            <a:r>
              <a:rPr lang="en-US" dirty="0"/>
              <a:t> </a:t>
            </a:r>
            <a:r>
              <a:rPr lang="en-US" dirty="0" err="1"/>
              <a:t>bog'lovchi</a:t>
            </a:r>
            <a:r>
              <a:rPr lang="en-US" dirty="0"/>
              <a:t> </a:t>
            </a:r>
            <a:r>
              <a:rPr lang="en-US" dirty="0" err="1"/>
              <a:t>maxsulotlar</a:t>
            </a:r>
            <a:r>
              <a:rPr lang="en-US" dirty="0"/>
              <a:t> </a:t>
            </a:r>
            <a:r>
              <a:rPr lang="en-US" dirty="0" err="1"/>
              <a:t>turlari</a:t>
            </a:r>
            <a:endParaRPr lang="en-US" dirty="0"/>
          </a:p>
          <a:p>
            <a:pPr marL="0" indent="0">
              <a:buNone/>
            </a:pPr>
            <a:r>
              <a:rPr lang="en-US" dirty="0"/>
              <a:t>    </a:t>
            </a:r>
            <a:r>
              <a:rPr lang="en-US" dirty="0" err="1"/>
              <a:t>Gipsli</a:t>
            </a:r>
            <a:r>
              <a:rPr lang="en-US" dirty="0"/>
              <a:t> </a:t>
            </a:r>
            <a:r>
              <a:rPr lang="en-US" dirty="0" err="1"/>
              <a:t>yopishqoq</a:t>
            </a:r>
            <a:r>
              <a:rPr lang="en-US" dirty="0"/>
              <a:t> </a:t>
            </a:r>
            <a:r>
              <a:rPr lang="en-US" dirty="0" err="1"/>
              <a:t>materiallar</a:t>
            </a:r>
            <a:r>
              <a:rPr lang="en-US" dirty="0"/>
              <a:t>.</a:t>
            </a:r>
          </a:p>
          <a:p>
            <a:pPr marL="0" indent="0">
              <a:buNone/>
            </a:pPr>
            <a:r>
              <a:rPr lang="en-US" dirty="0"/>
              <a:t>    </a:t>
            </a:r>
            <a:r>
              <a:rPr lang="en-US" dirty="0" err="1"/>
              <a:t>Gipsli</a:t>
            </a:r>
            <a:r>
              <a:rPr lang="en-US" dirty="0"/>
              <a:t> </a:t>
            </a:r>
            <a:r>
              <a:rPr lang="en-US" dirty="0" err="1"/>
              <a:t>plasterlar</a:t>
            </a:r>
            <a:r>
              <a:rPr lang="en-US" dirty="0"/>
              <a:t>.</a:t>
            </a:r>
          </a:p>
          <a:p>
            <a:pPr>
              <a:buNone/>
            </a:pPr>
            <a:r>
              <a:rPr lang="en-US" dirty="0"/>
              <a:t>4. </a:t>
            </a:r>
            <a:r>
              <a:rPr lang="en-US" dirty="0" err="1"/>
              <a:t>Gips</a:t>
            </a:r>
            <a:r>
              <a:rPr lang="en-US" dirty="0"/>
              <a:t> </a:t>
            </a:r>
            <a:r>
              <a:rPr lang="en-US" dirty="0" err="1"/>
              <a:t>asosidagi</a:t>
            </a:r>
            <a:r>
              <a:rPr lang="en-US" dirty="0"/>
              <a:t> </a:t>
            </a:r>
            <a:r>
              <a:rPr lang="en-US" dirty="0" err="1"/>
              <a:t>bog'lovchi</a:t>
            </a:r>
            <a:r>
              <a:rPr lang="en-US" dirty="0"/>
              <a:t> </a:t>
            </a:r>
            <a:r>
              <a:rPr lang="en-US" dirty="0" err="1"/>
              <a:t>maxsulotlarning</a:t>
            </a:r>
            <a:r>
              <a:rPr lang="en-US" dirty="0"/>
              <a:t> </a:t>
            </a:r>
            <a:r>
              <a:rPr lang="en-US" dirty="0" err="1"/>
              <a:t>afzalliklari</a:t>
            </a:r>
            <a:r>
              <a:rPr lang="en-US" dirty="0"/>
              <a:t> </a:t>
            </a:r>
            <a:r>
              <a:rPr lang="en-US" dirty="0" err="1"/>
              <a:t>va</a:t>
            </a:r>
            <a:r>
              <a:rPr lang="en-US" dirty="0"/>
              <a:t> </a:t>
            </a:r>
            <a:r>
              <a:rPr lang="en-US" dirty="0" err="1"/>
              <a:t>kamchiliklari</a:t>
            </a:r>
            <a:endParaRPr lang="en-US" dirty="0"/>
          </a:p>
          <a:p>
            <a:pPr marL="0" indent="0">
              <a:buNone/>
            </a:pPr>
            <a:r>
              <a:rPr lang="en-US" dirty="0"/>
              <a:t>   </a:t>
            </a:r>
            <a:r>
              <a:rPr lang="en-US" dirty="0" err="1"/>
              <a:t>Afzalliklari</a:t>
            </a:r>
            <a:r>
              <a:rPr lang="en-US" dirty="0"/>
              <a:t> (</a:t>
            </a:r>
            <a:r>
              <a:rPr lang="en-US" dirty="0" err="1"/>
              <a:t>yengilligi</a:t>
            </a:r>
            <a:r>
              <a:rPr lang="en-US" dirty="0"/>
              <a:t>, </a:t>
            </a:r>
            <a:r>
              <a:rPr lang="en-US" dirty="0" err="1"/>
              <a:t>ekologik</a:t>
            </a:r>
            <a:r>
              <a:rPr lang="en-US" dirty="0"/>
              <a:t> </a:t>
            </a:r>
            <a:r>
              <a:rPr lang="en-US" dirty="0" err="1"/>
              <a:t>tozaligi</a:t>
            </a:r>
            <a:r>
              <a:rPr lang="en-US" dirty="0"/>
              <a:t>).</a:t>
            </a:r>
          </a:p>
          <a:p>
            <a:pPr marL="0" indent="0">
              <a:buNone/>
            </a:pPr>
            <a:r>
              <a:rPr lang="en-US" dirty="0"/>
              <a:t>  </a:t>
            </a:r>
            <a:r>
              <a:rPr lang="en-US" dirty="0" err="1"/>
              <a:t>Kamchiliklari</a:t>
            </a:r>
            <a:r>
              <a:rPr lang="en-US" dirty="0"/>
              <a:t> (</a:t>
            </a:r>
            <a:r>
              <a:rPr lang="en-US" dirty="0" err="1"/>
              <a:t>suvga</a:t>
            </a:r>
            <a:r>
              <a:rPr lang="en-US" dirty="0"/>
              <a:t> </a:t>
            </a:r>
            <a:r>
              <a:rPr lang="en-US" dirty="0" err="1"/>
              <a:t>chidamsizligi</a:t>
            </a:r>
            <a:r>
              <a:rPr lang="en-US" dirty="0"/>
              <a:t>).</a:t>
            </a:r>
          </a:p>
          <a:p>
            <a:endParaRPr lang="ru-RU" dirty="0"/>
          </a:p>
        </p:txBody>
      </p:sp>
    </p:spTree>
    <p:extLst>
      <p:ext uri="{BB962C8B-B14F-4D97-AF65-F5344CB8AC3E}">
        <p14:creationId xmlns:p14="http://schemas.microsoft.com/office/powerpoint/2010/main" val="206557937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7A2FB6-D9E3-457E-AA69-BA56557C535B}"/>
              </a:ext>
            </a:extLst>
          </p:cNvPr>
          <p:cNvSpPr>
            <a:spLocks noGrp="1"/>
          </p:cNvSpPr>
          <p:nvPr>
            <p:ph type="title"/>
          </p:nvPr>
        </p:nvSpPr>
        <p:spPr>
          <a:xfrm>
            <a:off x="3498980" y="480331"/>
            <a:ext cx="8210938" cy="1762253"/>
          </a:xfrm>
        </p:spPr>
        <p:txBody>
          <a:bodyPr>
            <a:noAutofit/>
          </a:bodyPr>
          <a:lstStyle/>
          <a:p>
            <a:pPr algn="just"/>
            <a:r>
              <a:rPr lang="en-US" sz="2400" dirty="0"/>
              <a:t>   </a:t>
            </a:r>
            <a:r>
              <a:rPr lang="en-US" sz="2400" dirty="0" err="1"/>
              <a:t>Gips</a:t>
            </a:r>
            <a:r>
              <a:rPr lang="en-US" sz="2400" dirty="0"/>
              <a:t> (</a:t>
            </a:r>
            <a:r>
              <a:rPr lang="en-US" sz="2400" dirty="0" err="1"/>
              <a:t>kimyoviy</a:t>
            </a:r>
            <a:r>
              <a:rPr lang="en-US" sz="2400" dirty="0"/>
              <a:t> </a:t>
            </a:r>
            <a:r>
              <a:rPr lang="en-US" sz="2400" dirty="0" err="1"/>
              <a:t>formulasi</a:t>
            </a:r>
            <a:r>
              <a:rPr lang="en-US" sz="2400" dirty="0"/>
              <a:t> CaSO4·2H2O) - </a:t>
            </a:r>
            <a:r>
              <a:rPr lang="en-US" sz="2400" dirty="0" err="1"/>
              <a:t>tarkibida</a:t>
            </a:r>
            <a:r>
              <a:rPr lang="en-US" sz="2400" dirty="0"/>
              <a:t> </a:t>
            </a:r>
            <a:r>
              <a:rPr lang="en-US" sz="2400" dirty="0" err="1"/>
              <a:t>kaltsiy</a:t>
            </a:r>
            <a:r>
              <a:rPr lang="en-US" sz="2400" dirty="0"/>
              <a:t> </a:t>
            </a:r>
            <a:r>
              <a:rPr lang="en-US" sz="2400" dirty="0" err="1"/>
              <a:t>sulfat</a:t>
            </a:r>
            <a:r>
              <a:rPr lang="en-US" sz="2400" dirty="0"/>
              <a:t> </a:t>
            </a:r>
            <a:r>
              <a:rPr lang="en-US" sz="2400" dirty="0" err="1"/>
              <a:t>va</a:t>
            </a:r>
            <a:r>
              <a:rPr lang="en-US" sz="2400" dirty="0"/>
              <a:t> </a:t>
            </a:r>
            <a:r>
              <a:rPr lang="en-US" sz="2400" dirty="0" err="1"/>
              <a:t>ikki</a:t>
            </a:r>
            <a:r>
              <a:rPr lang="en-US" sz="2400" dirty="0"/>
              <a:t> </a:t>
            </a:r>
            <a:r>
              <a:rPr lang="en-US" sz="2400" dirty="0" err="1"/>
              <a:t>molekula</a:t>
            </a:r>
            <a:r>
              <a:rPr lang="en-US" sz="2400" dirty="0"/>
              <a:t> </a:t>
            </a:r>
            <a:r>
              <a:rPr lang="en-US" sz="2400" dirty="0" err="1"/>
              <a:t>suv</a:t>
            </a:r>
            <a:r>
              <a:rPr lang="en-US" sz="2400" dirty="0"/>
              <a:t> </a:t>
            </a:r>
            <a:r>
              <a:rPr lang="en-US" sz="2400" dirty="0" err="1"/>
              <a:t>bo'lgan</a:t>
            </a:r>
            <a:r>
              <a:rPr lang="en-US" sz="2400" dirty="0"/>
              <a:t> </a:t>
            </a:r>
            <a:r>
              <a:rPr lang="en-US" sz="2400" dirty="0" err="1"/>
              <a:t>mineraldir</a:t>
            </a:r>
            <a:r>
              <a:rPr lang="en-US" sz="2400" dirty="0"/>
              <a:t>. </a:t>
            </a:r>
            <a:r>
              <a:rPr lang="en-US" sz="2400" dirty="0" err="1"/>
              <a:t>Tabiatda</a:t>
            </a:r>
            <a:r>
              <a:rPr lang="en-US" sz="2400" dirty="0"/>
              <a:t> </a:t>
            </a:r>
            <a:r>
              <a:rPr lang="en-US" sz="2400" dirty="0" err="1"/>
              <a:t>keng</a:t>
            </a:r>
            <a:r>
              <a:rPr lang="en-US" sz="2400" dirty="0"/>
              <a:t> </a:t>
            </a:r>
            <a:r>
              <a:rPr lang="en-US" sz="2400" dirty="0" err="1"/>
              <a:t>tarqalgan</a:t>
            </a:r>
            <a:r>
              <a:rPr lang="en-US" sz="2400" dirty="0"/>
              <a:t>, </a:t>
            </a:r>
            <a:r>
              <a:rPr lang="en-US" sz="2400" dirty="0" err="1"/>
              <a:t>cho'kindi</a:t>
            </a:r>
            <a:r>
              <a:rPr lang="en-US" sz="2400" dirty="0"/>
              <a:t> </a:t>
            </a:r>
            <a:r>
              <a:rPr lang="en-US" sz="2400" dirty="0" err="1">
                <a:cs typeface="Aharoni" panose="02010803020104030203" pitchFamily="2" charset="-79"/>
              </a:rPr>
              <a:t>jinslar</a:t>
            </a:r>
            <a:r>
              <a:rPr lang="en-US" sz="2400" dirty="0"/>
              <a:t> </a:t>
            </a:r>
            <a:r>
              <a:rPr lang="en-US" sz="2400" dirty="0" err="1"/>
              <a:t>tarkibiga</a:t>
            </a:r>
            <a:r>
              <a:rPr lang="en-US" sz="2400" dirty="0"/>
              <a:t> </a:t>
            </a:r>
            <a:r>
              <a:rPr lang="en-US" sz="2400" dirty="0" err="1"/>
              <a:t>kiradi</a:t>
            </a:r>
            <a:r>
              <a:rPr lang="en-US" sz="2400" dirty="0"/>
              <a:t>. </a:t>
            </a:r>
            <a:r>
              <a:rPr lang="en-US" sz="2400" dirty="0" err="1"/>
              <a:t>Gips</a:t>
            </a:r>
            <a:r>
              <a:rPr lang="en-US" sz="2400" dirty="0"/>
              <a:t> </a:t>
            </a:r>
            <a:r>
              <a:rPr lang="en-US" sz="2400" dirty="0" err="1"/>
              <a:t>qizdirilganda</a:t>
            </a:r>
            <a:r>
              <a:rPr lang="en-US" sz="2400" dirty="0"/>
              <a:t> (</a:t>
            </a:r>
            <a:r>
              <a:rPr lang="en-US" sz="2400" dirty="0" err="1"/>
              <a:t>kalsinlash</a:t>
            </a:r>
            <a:r>
              <a:rPr lang="en-US" sz="2400" dirty="0"/>
              <a:t>) </a:t>
            </a:r>
            <a:r>
              <a:rPr lang="en-US" sz="2400" dirty="0" err="1"/>
              <a:t>suvini</a:t>
            </a:r>
            <a:r>
              <a:rPr lang="en-US" sz="2400" dirty="0"/>
              <a:t> </a:t>
            </a:r>
            <a:r>
              <a:rPr lang="en-US" sz="2400" dirty="0" err="1"/>
              <a:t>yo'qotib</a:t>
            </a:r>
            <a:r>
              <a:rPr lang="en-US" sz="2400" dirty="0"/>
              <a:t>, </a:t>
            </a:r>
            <a:r>
              <a:rPr lang="en-US" sz="2400" dirty="0" err="1"/>
              <a:t>yarim</a:t>
            </a:r>
            <a:r>
              <a:rPr lang="en-US" sz="2400" dirty="0"/>
              <a:t> </a:t>
            </a:r>
            <a:r>
              <a:rPr lang="en-US" sz="2400" dirty="0" err="1"/>
              <a:t>gidrat</a:t>
            </a:r>
            <a:r>
              <a:rPr lang="en-US" sz="2400" dirty="0"/>
              <a:t> </a:t>
            </a:r>
            <a:r>
              <a:rPr lang="en-US" sz="2400" dirty="0" err="1"/>
              <a:t>gipsga</a:t>
            </a:r>
            <a:r>
              <a:rPr lang="en-US" sz="2400" dirty="0"/>
              <a:t> (CaSO4·0.5H2O) </a:t>
            </a:r>
            <a:r>
              <a:rPr lang="en-US" sz="2400" dirty="0" err="1"/>
              <a:t>aylanadi</a:t>
            </a:r>
            <a:r>
              <a:rPr lang="en-US" sz="2400" dirty="0"/>
              <a:t>, </a:t>
            </a:r>
            <a:r>
              <a:rPr lang="en-US" sz="2400" dirty="0" err="1"/>
              <a:t>bu</a:t>
            </a:r>
            <a:r>
              <a:rPr lang="en-US" sz="2400" dirty="0"/>
              <a:t> </a:t>
            </a:r>
            <a:r>
              <a:rPr lang="en-US" sz="2400" dirty="0" err="1"/>
              <a:t>esa</a:t>
            </a:r>
            <a:r>
              <a:rPr lang="en-US" sz="2400" dirty="0"/>
              <a:t> </a:t>
            </a:r>
            <a:r>
              <a:rPr lang="en-US" sz="2400" dirty="0" err="1"/>
              <a:t>suv</a:t>
            </a:r>
            <a:r>
              <a:rPr lang="en-US" sz="2400" dirty="0"/>
              <a:t> </a:t>
            </a:r>
            <a:r>
              <a:rPr lang="en-US" sz="2400" dirty="0" err="1"/>
              <a:t>bilan</a:t>
            </a:r>
            <a:r>
              <a:rPr lang="en-US" sz="2400" dirty="0"/>
              <a:t> </a:t>
            </a:r>
            <a:r>
              <a:rPr lang="en-US" sz="2400" dirty="0" err="1"/>
              <a:t>aralashtirilganda</a:t>
            </a:r>
            <a:r>
              <a:rPr lang="en-US" sz="2400" dirty="0"/>
              <a:t> </a:t>
            </a:r>
            <a:r>
              <a:rPr lang="en-US" sz="2400" dirty="0" err="1"/>
              <a:t>qotish</a:t>
            </a:r>
            <a:r>
              <a:rPr lang="en-US" sz="2400" dirty="0"/>
              <a:t> </a:t>
            </a:r>
            <a:r>
              <a:rPr lang="en-US" sz="2400" dirty="0" err="1"/>
              <a:t>xususiyatiga</a:t>
            </a:r>
            <a:r>
              <a:rPr lang="en-US" sz="2400" dirty="0"/>
              <a:t> </a:t>
            </a:r>
            <a:r>
              <a:rPr lang="en-US" sz="2400" dirty="0" err="1"/>
              <a:t>ega</a:t>
            </a:r>
            <a:r>
              <a:rPr lang="en-US" sz="2400" dirty="0"/>
              <a:t> </a:t>
            </a:r>
            <a:r>
              <a:rPr lang="en-US" sz="2400" dirty="0" err="1"/>
              <a:t>bo’ladi</a:t>
            </a:r>
            <a:r>
              <a:rPr lang="en-US" sz="2400" dirty="0"/>
              <a:t>.</a:t>
            </a:r>
            <a:br>
              <a:rPr lang="en-US" sz="2400" dirty="0"/>
            </a:br>
            <a:endParaRPr lang="ru-RU" sz="2400" dirty="0"/>
          </a:p>
        </p:txBody>
      </p:sp>
      <p:sp>
        <p:nvSpPr>
          <p:cNvPr id="3" name="Объект 2">
            <a:extLst>
              <a:ext uri="{FF2B5EF4-FFF2-40B4-BE49-F238E27FC236}">
                <a16:creationId xmlns:a16="http://schemas.microsoft.com/office/drawing/2014/main" id="{E947B5DD-CFFA-28C7-E78E-AEA235C128AC}"/>
              </a:ext>
            </a:extLst>
          </p:cNvPr>
          <p:cNvSpPr>
            <a:spLocks noGrp="1"/>
          </p:cNvSpPr>
          <p:nvPr>
            <p:ph idx="1"/>
          </p:nvPr>
        </p:nvSpPr>
        <p:spPr>
          <a:xfrm>
            <a:off x="838200" y="2976465"/>
            <a:ext cx="10515600" cy="3200498"/>
          </a:xfrm>
        </p:spPr>
        <p:txBody>
          <a:bodyPr>
            <a:noAutofit/>
          </a:bodyPr>
          <a:lstStyle/>
          <a:p>
            <a:pPr marL="0" indent="0" algn="just">
              <a:buNone/>
            </a:pPr>
            <a:r>
              <a:rPr lang="en-US" sz="2400" i="0" dirty="0">
                <a:effectLst/>
                <a:latin typeface="Arial" panose="020B0604020202020204" pitchFamily="34" charset="0"/>
              </a:rPr>
              <a:t>     </a:t>
            </a:r>
            <a:r>
              <a:rPr lang="en-US" sz="2400" i="0" dirty="0" err="1">
                <a:effectLst/>
                <a:latin typeface="+mj-lt"/>
              </a:rPr>
              <a:t>Gips</a:t>
            </a:r>
            <a:r>
              <a:rPr lang="en-US" sz="2400" i="0" dirty="0">
                <a:effectLst/>
                <a:latin typeface="+mj-lt"/>
              </a:rPr>
              <a:t> </a:t>
            </a:r>
            <a:r>
              <a:rPr lang="en-US" sz="2400" i="0" dirty="0" err="1">
                <a:effectLst/>
                <a:latin typeface="+mj-lt"/>
              </a:rPr>
              <a:t>bogʻlov</a:t>
            </a:r>
            <a:r>
              <a:rPr lang="en-US" sz="2400" i="0" dirty="0">
                <a:effectLst/>
                <a:latin typeface="+mj-lt"/>
              </a:rPr>
              <a:t> </a:t>
            </a:r>
            <a:r>
              <a:rPr lang="en-US" sz="2400" b="0" i="0" dirty="0">
                <a:effectLst/>
                <a:latin typeface="+mj-lt"/>
              </a:rPr>
              <a:t>— </a:t>
            </a:r>
            <a:r>
              <a:rPr lang="en-US" sz="2400" b="0" i="0" dirty="0" err="1">
                <a:effectLst/>
                <a:latin typeface="+mj-lt"/>
              </a:rPr>
              <a:t>tez</a:t>
            </a:r>
            <a:r>
              <a:rPr lang="en-US" sz="2400" b="0" i="0" dirty="0">
                <a:effectLst/>
                <a:latin typeface="+mj-lt"/>
              </a:rPr>
              <a:t> </a:t>
            </a:r>
            <a:r>
              <a:rPr lang="en-US" sz="2400" b="0" i="0" dirty="0" err="1">
                <a:effectLst/>
                <a:latin typeface="+mj-lt"/>
              </a:rPr>
              <a:t>qotadigan</a:t>
            </a:r>
            <a:r>
              <a:rPr lang="en-US" sz="2400" b="0" i="0" dirty="0">
                <a:effectLst/>
                <a:latin typeface="+mj-lt"/>
              </a:rPr>
              <a:t> </a:t>
            </a:r>
            <a:r>
              <a:rPr lang="en-US" sz="2400" b="0" i="0" dirty="0" err="1">
                <a:effectLst/>
                <a:latin typeface="+mj-lt"/>
              </a:rPr>
              <a:t>bogʻlov</a:t>
            </a:r>
            <a:r>
              <a:rPr lang="en-US" sz="2400" b="0" i="0" dirty="0">
                <a:effectLst/>
                <a:latin typeface="+mj-lt"/>
              </a:rPr>
              <a:t>; </a:t>
            </a:r>
            <a:r>
              <a:rPr lang="en-US" sz="2400" b="0" i="0" dirty="0" err="1">
                <a:effectLst/>
                <a:latin typeface="+mj-lt"/>
              </a:rPr>
              <a:t>doka</a:t>
            </a:r>
            <a:r>
              <a:rPr lang="en-US" sz="2400" b="0" i="0" dirty="0">
                <a:effectLst/>
                <a:latin typeface="+mj-lt"/>
              </a:rPr>
              <a:t> </a:t>
            </a:r>
            <a:r>
              <a:rPr lang="en-US" sz="2400" b="0" i="0" dirty="0" err="1">
                <a:effectLst/>
                <a:latin typeface="+mj-lt"/>
              </a:rPr>
              <a:t>bintga</a:t>
            </a:r>
            <a:r>
              <a:rPr lang="en-US" sz="2400" b="0" i="0" dirty="0">
                <a:effectLst/>
                <a:latin typeface="+mj-lt"/>
              </a:rPr>
              <a:t> </a:t>
            </a:r>
            <a:r>
              <a:rPr lang="en-US" sz="2400" b="0" i="0" dirty="0" err="1">
                <a:effectLst/>
                <a:latin typeface="+mj-lt"/>
              </a:rPr>
              <a:t>gips</a:t>
            </a:r>
            <a:r>
              <a:rPr lang="en-US" sz="2400" b="0" i="0" dirty="0">
                <a:effectLst/>
                <a:latin typeface="+mj-lt"/>
              </a:rPr>
              <a:t> </a:t>
            </a:r>
            <a:r>
              <a:rPr lang="en-US" sz="2400" b="0" i="0" dirty="0" err="1">
                <a:effectLst/>
                <a:latin typeface="+mj-lt"/>
              </a:rPr>
              <a:t>kukunini</a:t>
            </a:r>
            <a:r>
              <a:rPr lang="en-US" sz="2400" b="0" i="0" dirty="0">
                <a:effectLst/>
                <a:latin typeface="+mj-lt"/>
              </a:rPr>
              <a:t> </a:t>
            </a:r>
            <a:r>
              <a:rPr lang="en-US" sz="2400" b="0" i="0" dirty="0" err="1">
                <a:effectLst/>
                <a:latin typeface="+mj-lt"/>
              </a:rPr>
              <a:t>bir</a:t>
            </a:r>
            <a:r>
              <a:rPr lang="en-US" sz="2400" b="0" i="0" dirty="0">
                <a:effectLst/>
                <a:latin typeface="+mj-lt"/>
              </a:rPr>
              <a:t> </a:t>
            </a:r>
            <a:r>
              <a:rPr lang="en-US" sz="2400" b="0" i="0" dirty="0" err="1">
                <a:effectLst/>
                <a:latin typeface="+mj-lt"/>
              </a:rPr>
              <a:t>tekisda</a:t>
            </a:r>
            <a:r>
              <a:rPr lang="en-US" sz="2400" b="0" i="0" dirty="0">
                <a:effectLst/>
                <a:latin typeface="+mj-lt"/>
              </a:rPr>
              <a:t> </a:t>
            </a:r>
            <a:r>
              <a:rPr lang="en-US" sz="2400" b="0" i="0" dirty="0" err="1">
                <a:effectLst/>
                <a:latin typeface="+mj-lt"/>
              </a:rPr>
              <a:t>yoyib</a:t>
            </a:r>
            <a:r>
              <a:rPr lang="en-US" sz="2400" b="0" i="0" dirty="0">
                <a:effectLst/>
                <a:latin typeface="+mj-lt"/>
              </a:rPr>
              <a:t> </a:t>
            </a:r>
            <a:r>
              <a:rPr lang="en-US" sz="2400" b="0" i="0" dirty="0" err="1">
                <a:effectLst/>
                <a:latin typeface="+mj-lt"/>
              </a:rPr>
              <a:t>tayyorlanadi</a:t>
            </a:r>
            <a:r>
              <a:rPr lang="en-US" sz="2400" b="0" i="0" dirty="0">
                <a:effectLst/>
                <a:latin typeface="+mj-lt"/>
              </a:rPr>
              <a:t>. </a:t>
            </a:r>
            <a:r>
              <a:rPr lang="en-US" sz="2400" b="0" i="0" dirty="0" err="1">
                <a:effectLst/>
                <a:latin typeface="+mj-lt"/>
              </a:rPr>
              <a:t>Tibbiyot</a:t>
            </a:r>
            <a:r>
              <a:rPr lang="en-US" sz="2400" b="0" i="0" dirty="0">
                <a:effectLst/>
                <a:latin typeface="+mj-lt"/>
              </a:rPr>
              <a:t> </a:t>
            </a:r>
            <a:r>
              <a:rPr lang="en-US" sz="2400" b="0" i="0" dirty="0" err="1">
                <a:effectLst/>
                <a:latin typeface="+mj-lt"/>
              </a:rPr>
              <a:t>amaliyotida</a:t>
            </a:r>
            <a:r>
              <a:rPr lang="en-US" sz="2400" b="0" i="0" dirty="0">
                <a:effectLst/>
                <a:latin typeface="+mj-lt"/>
              </a:rPr>
              <a:t> </a:t>
            </a:r>
            <a:r>
              <a:rPr lang="en-US" sz="2400" b="0" i="0" dirty="0" err="1">
                <a:effectLst/>
                <a:latin typeface="+mj-lt"/>
              </a:rPr>
              <a:t>singan</a:t>
            </a:r>
            <a:r>
              <a:rPr lang="en-US" sz="2400" b="0" i="0" dirty="0">
                <a:effectLst/>
                <a:latin typeface="+mj-lt"/>
              </a:rPr>
              <a:t> </a:t>
            </a:r>
            <a:r>
              <a:rPr lang="en-US" sz="2400" b="0" i="0" dirty="0" err="1">
                <a:effectLst/>
                <a:latin typeface="+mj-lt"/>
              </a:rPr>
              <a:t>oyoq-qoʻlni</a:t>
            </a:r>
            <a:r>
              <a:rPr lang="en-US" sz="2400" b="0" i="0" dirty="0">
                <a:effectLst/>
                <a:latin typeface="+mj-lt"/>
              </a:rPr>
              <a:t> </a:t>
            </a:r>
            <a:r>
              <a:rPr lang="en-US" sz="2400" b="0" i="0" dirty="0" err="1">
                <a:effectLst/>
                <a:latin typeface="+mj-lt"/>
              </a:rPr>
              <a:t>harakatsizlantirish</a:t>
            </a:r>
            <a:r>
              <a:rPr lang="en-US" sz="2400" b="0" i="0" dirty="0">
                <a:effectLst/>
                <a:latin typeface="+mj-lt"/>
              </a:rPr>
              <a:t>  </a:t>
            </a:r>
            <a:r>
              <a:rPr lang="en-US" sz="2400" b="0" i="0" dirty="0" err="1">
                <a:effectLst/>
                <a:latin typeface="+mj-lt"/>
              </a:rPr>
              <a:t>uchun</a:t>
            </a:r>
            <a:r>
              <a:rPr lang="en-US" sz="2400" b="0" i="0" dirty="0">
                <a:effectLst/>
                <a:latin typeface="+mj-lt"/>
              </a:rPr>
              <a:t> </a:t>
            </a:r>
            <a:r>
              <a:rPr lang="en-US" sz="2400" b="0" i="0" dirty="0" err="1">
                <a:effectLst/>
                <a:latin typeface="+mj-lt"/>
              </a:rPr>
              <a:t>qoʻllanadi</a:t>
            </a:r>
            <a:r>
              <a:rPr lang="en-US" sz="2400" b="0" i="0" dirty="0">
                <a:effectLst/>
                <a:latin typeface="+mj-lt"/>
              </a:rPr>
              <a:t>. Birinchi </a:t>
            </a:r>
            <a:r>
              <a:rPr lang="en-US" sz="2400" b="0" i="0" dirty="0" err="1">
                <a:effectLst/>
                <a:latin typeface="+mj-lt"/>
              </a:rPr>
              <a:t>boʻlib</a:t>
            </a:r>
            <a:r>
              <a:rPr lang="en-US" sz="2400" b="0" i="0" dirty="0">
                <a:effectLst/>
                <a:latin typeface="+mj-lt"/>
              </a:rPr>
              <a:t> N. I. Pirogov </a:t>
            </a:r>
            <a:r>
              <a:rPr lang="en-US" sz="2400" b="0" i="0" dirty="0" err="1">
                <a:effectLst/>
                <a:latin typeface="+mj-lt"/>
              </a:rPr>
              <a:t>taklif</a:t>
            </a:r>
            <a:r>
              <a:rPr lang="en-US" sz="2400" b="0" i="0" dirty="0">
                <a:effectLst/>
                <a:latin typeface="+mj-lt"/>
              </a:rPr>
              <a:t> </a:t>
            </a:r>
            <a:r>
              <a:rPr lang="en-US" sz="2400" b="0" i="0" dirty="0" err="1">
                <a:effectLst/>
                <a:latin typeface="+mj-lt"/>
              </a:rPr>
              <a:t>etgan</a:t>
            </a:r>
            <a:r>
              <a:rPr lang="en-US" sz="2400" b="0" i="0" dirty="0">
                <a:effectLst/>
                <a:latin typeface="+mj-lt"/>
              </a:rPr>
              <a:t> (1854). </a:t>
            </a:r>
            <a:r>
              <a:rPr lang="en-US" sz="2400" b="0" i="0" dirty="0" err="1">
                <a:effectLst/>
                <a:latin typeface="+mj-lt"/>
              </a:rPr>
              <a:t>Suyak</a:t>
            </a:r>
            <a:r>
              <a:rPr lang="en-US" sz="2400" b="0" i="0" dirty="0">
                <a:effectLst/>
                <a:latin typeface="+mj-lt"/>
              </a:rPr>
              <a:t> </a:t>
            </a:r>
            <a:r>
              <a:rPr lang="en-US" sz="2400" b="0" i="0" dirty="0" err="1">
                <a:effectLst/>
                <a:latin typeface="+mj-lt"/>
              </a:rPr>
              <a:t>singanda</a:t>
            </a:r>
            <a:r>
              <a:rPr lang="en-US" sz="2400" b="0" i="0" dirty="0">
                <a:effectLst/>
                <a:latin typeface="+mj-lt"/>
              </a:rPr>
              <a:t> </a:t>
            </a:r>
            <a:r>
              <a:rPr lang="en-US" sz="2400" b="0" i="0" dirty="0" err="1">
                <a:effectLst/>
                <a:latin typeface="+mj-lt"/>
              </a:rPr>
              <a:t>va</a:t>
            </a:r>
            <a:r>
              <a:rPr lang="en-US" sz="2400" b="0" i="0" dirty="0">
                <a:effectLst/>
                <a:latin typeface="+mj-lt"/>
              </a:rPr>
              <a:t> </a:t>
            </a:r>
            <a:r>
              <a:rPr lang="en-US" sz="2400" b="0" i="0" dirty="0" err="1">
                <a:effectLst/>
                <a:latin typeface="+mj-lt"/>
              </a:rPr>
              <a:t>boʻgʻimlarga</a:t>
            </a:r>
            <a:r>
              <a:rPr lang="en-US" sz="2400" b="0" i="0" dirty="0">
                <a:effectLst/>
                <a:latin typeface="+mj-lt"/>
              </a:rPr>
              <a:t> </a:t>
            </a:r>
            <a:r>
              <a:rPr lang="en-US" sz="2400" b="0" i="0" dirty="0" err="1">
                <a:effectLst/>
                <a:latin typeface="+mj-lt"/>
              </a:rPr>
              <a:t>shikast</a:t>
            </a:r>
            <a:r>
              <a:rPr lang="en-US" sz="2400" b="0" i="0" dirty="0">
                <a:effectLst/>
                <a:latin typeface="+mj-lt"/>
              </a:rPr>
              <a:t> </a:t>
            </a:r>
            <a:r>
              <a:rPr lang="en-US" sz="2400" b="0" i="0" dirty="0" err="1">
                <a:effectLst/>
                <a:latin typeface="+mj-lt"/>
              </a:rPr>
              <a:t>yetganda</a:t>
            </a:r>
            <a:r>
              <a:rPr lang="en-US" sz="2400" b="0" i="0" dirty="0">
                <a:effectLst/>
                <a:latin typeface="+mj-lt"/>
              </a:rPr>
              <a:t>, </a:t>
            </a:r>
            <a:r>
              <a:rPr lang="en-US" sz="2400" b="0" i="0" dirty="0" err="1">
                <a:effectLst/>
                <a:latin typeface="+mj-lt"/>
              </a:rPr>
              <a:t>ularni</a:t>
            </a:r>
            <a:r>
              <a:rPr lang="en-US" sz="2400" b="0" i="0" dirty="0">
                <a:effectLst/>
                <a:latin typeface="+mj-lt"/>
              </a:rPr>
              <a:t> </a:t>
            </a:r>
            <a:r>
              <a:rPr lang="en-US" sz="2400" b="0" i="0" dirty="0" err="1">
                <a:effectLst/>
                <a:latin typeface="+mj-lt"/>
              </a:rPr>
              <a:t>qimirlamaydigan</a:t>
            </a:r>
            <a:r>
              <a:rPr lang="en-US" sz="2400" b="0" i="0" dirty="0">
                <a:effectLst/>
                <a:latin typeface="+mj-lt"/>
              </a:rPr>
              <a:t> </a:t>
            </a:r>
            <a:r>
              <a:rPr lang="en-US" sz="2400" b="0" i="0" dirty="0" err="1">
                <a:effectLst/>
                <a:latin typeface="+mj-lt"/>
              </a:rPr>
              <a:t>qilib</a:t>
            </a:r>
            <a:r>
              <a:rPr lang="en-US" sz="2400" b="0" i="0" dirty="0">
                <a:effectLst/>
                <a:latin typeface="+mj-lt"/>
              </a:rPr>
              <a:t> </a:t>
            </a:r>
            <a:r>
              <a:rPr lang="en-US" sz="2400" b="0" i="0" dirty="0" err="1">
                <a:effectLst/>
                <a:latin typeface="+mj-lt"/>
              </a:rPr>
              <a:t>qoʻyish</a:t>
            </a:r>
            <a:r>
              <a:rPr lang="en-US" sz="2400" b="0" i="0" dirty="0">
                <a:effectLst/>
                <a:latin typeface="+mj-lt"/>
              </a:rPr>
              <a:t>, </a:t>
            </a:r>
            <a:r>
              <a:rPr lang="en-US" sz="2400" b="0" i="0" dirty="0" err="1">
                <a:effectLst/>
                <a:latin typeface="+mj-lt"/>
              </a:rPr>
              <a:t>suyak-boʻgʻim</a:t>
            </a:r>
            <a:r>
              <a:rPr lang="en-US" sz="2400" b="0" i="0" dirty="0">
                <a:effectLst/>
                <a:latin typeface="+mj-lt"/>
              </a:rPr>
              <a:t> </a:t>
            </a:r>
            <a:r>
              <a:rPr lang="en-US" sz="2400" b="0" i="0" dirty="0" err="1">
                <a:effectLst/>
                <a:latin typeface="+mj-lt"/>
              </a:rPr>
              <a:t>silini</a:t>
            </a:r>
            <a:r>
              <a:rPr lang="en-US" sz="2400" b="0" i="0" dirty="0">
                <a:effectLst/>
                <a:latin typeface="+mj-lt"/>
              </a:rPr>
              <a:t> </a:t>
            </a:r>
            <a:r>
              <a:rPr lang="en-US" sz="2400" b="0" i="0" dirty="0" err="1">
                <a:effectLst/>
                <a:latin typeface="+mj-lt"/>
              </a:rPr>
              <a:t>davolash</a:t>
            </a:r>
            <a:r>
              <a:rPr lang="en-US" sz="2400" b="0" i="0" dirty="0">
                <a:effectLst/>
                <a:latin typeface="+mj-lt"/>
              </a:rPr>
              <a:t>, </a:t>
            </a:r>
            <a:r>
              <a:rPr lang="en-US" sz="2400" b="0" i="0" dirty="0" err="1">
                <a:effectLst/>
                <a:latin typeface="+mj-lt"/>
              </a:rPr>
              <a:t>tugʻma</a:t>
            </a:r>
            <a:r>
              <a:rPr lang="en-US" sz="2400" b="0" i="0" dirty="0">
                <a:effectLst/>
                <a:latin typeface="+mj-lt"/>
              </a:rPr>
              <a:t> </a:t>
            </a:r>
            <a:r>
              <a:rPr lang="en-US" sz="2400" b="0" i="0" dirty="0" err="1">
                <a:effectLst/>
                <a:latin typeface="+mj-lt"/>
              </a:rPr>
              <a:t>va</a:t>
            </a:r>
            <a:r>
              <a:rPr lang="en-US" sz="2400" b="0" i="0" dirty="0">
                <a:effectLst/>
                <a:latin typeface="+mj-lt"/>
              </a:rPr>
              <a:t> </a:t>
            </a:r>
            <a:r>
              <a:rPr lang="en-US" sz="2400" b="0" i="0" dirty="0" err="1">
                <a:effectLst/>
                <a:latin typeface="+mj-lt"/>
              </a:rPr>
              <a:t>hayot</a:t>
            </a:r>
            <a:r>
              <a:rPr lang="en-US" sz="2400" b="0" i="0" dirty="0">
                <a:effectLst/>
                <a:latin typeface="+mj-lt"/>
              </a:rPr>
              <a:t> </a:t>
            </a:r>
            <a:r>
              <a:rPr lang="en-US" sz="2400" b="0" i="0" dirty="0" err="1">
                <a:effectLst/>
                <a:latin typeface="+mj-lt"/>
              </a:rPr>
              <a:t>davomida</a:t>
            </a:r>
            <a:r>
              <a:rPr lang="en-US" sz="2400" b="0" i="0" dirty="0">
                <a:effectLst/>
                <a:latin typeface="+mj-lt"/>
              </a:rPr>
              <a:t> </a:t>
            </a:r>
            <a:r>
              <a:rPr lang="en-US" sz="2400" b="0" i="0" dirty="0" err="1">
                <a:effectLst/>
                <a:latin typeface="+mj-lt"/>
              </a:rPr>
              <a:t>qiyshayib</a:t>
            </a:r>
            <a:r>
              <a:rPr lang="en-US" sz="2400" b="0" i="0" dirty="0">
                <a:effectLst/>
                <a:latin typeface="+mj-lt"/>
              </a:rPr>
              <a:t> </a:t>
            </a:r>
            <a:r>
              <a:rPr lang="en-US" sz="2400" b="0" i="0" dirty="0" err="1">
                <a:effectLst/>
                <a:latin typeface="+mj-lt"/>
              </a:rPr>
              <a:t>qolgan</a:t>
            </a:r>
            <a:r>
              <a:rPr lang="en-US" sz="2400" b="0" i="0" dirty="0">
                <a:effectLst/>
                <a:latin typeface="+mj-lt"/>
              </a:rPr>
              <a:t> </a:t>
            </a:r>
            <a:r>
              <a:rPr lang="en-US" sz="2400" b="0" i="0" dirty="0" err="1">
                <a:effectLst/>
                <a:latin typeface="+mj-lt"/>
              </a:rPr>
              <a:t>umurtqa</a:t>
            </a:r>
            <a:r>
              <a:rPr lang="en-US" sz="2400" b="0" i="0" dirty="0">
                <a:effectLst/>
                <a:latin typeface="+mj-lt"/>
              </a:rPr>
              <a:t> </a:t>
            </a:r>
            <a:r>
              <a:rPr lang="en-US" sz="2400" b="0" i="0" dirty="0" err="1">
                <a:effectLst/>
                <a:latin typeface="+mj-lt"/>
              </a:rPr>
              <a:t>pogʻonasini</a:t>
            </a:r>
            <a:r>
              <a:rPr lang="en-US" sz="2400" b="0" i="0" dirty="0">
                <a:effectLst/>
                <a:latin typeface="+mj-lt"/>
              </a:rPr>
              <a:t> </a:t>
            </a:r>
            <a:r>
              <a:rPr lang="en-US" sz="2400" b="0" i="0" dirty="0" err="1">
                <a:effectLst/>
                <a:latin typeface="+mj-lt"/>
              </a:rPr>
              <a:t>toʻgʻrilash</a:t>
            </a:r>
            <a:r>
              <a:rPr lang="en-US" sz="2400" b="0" i="0" dirty="0">
                <a:effectLst/>
                <a:latin typeface="+mj-lt"/>
              </a:rPr>
              <a:t> </a:t>
            </a:r>
            <a:r>
              <a:rPr lang="en-US" sz="2400" b="0" i="0" dirty="0" err="1">
                <a:effectLst/>
                <a:latin typeface="+mj-lt"/>
              </a:rPr>
              <a:t>uchun</a:t>
            </a:r>
            <a:r>
              <a:rPr lang="en-US" sz="2400" b="0" i="0" dirty="0">
                <a:effectLst/>
                <a:latin typeface="+mj-lt"/>
              </a:rPr>
              <a:t> </a:t>
            </a:r>
            <a:r>
              <a:rPr lang="en-US" sz="2400" b="0" i="0" dirty="0" err="1">
                <a:effectLst/>
                <a:latin typeface="+mj-lt"/>
              </a:rPr>
              <a:t>ishlatiladi</a:t>
            </a:r>
            <a:r>
              <a:rPr lang="en-US" sz="2400" b="0" i="0" dirty="0">
                <a:effectLst/>
                <a:latin typeface="+mj-lt"/>
              </a:rPr>
              <a:t>. </a:t>
            </a:r>
            <a:r>
              <a:rPr lang="en-US" sz="2400" b="0" i="0" dirty="0" err="1">
                <a:effectLst/>
                <a:latin typeface="+mj-lt"/>
              </a:rPr>
              <a:t>gips</a:t>
            </a:r>
            <a:r>
              <a:rPr lang="en-US" sz="2400" b="0" i="0" dirty="0">
                <a:effectLst/>
                <a:latin typeface="+mj-lt"/>
              </a:rPr>
              <a:t> </a:t>
            </a:r>
            <a:r>
              <a:rPr lang="en-US" sz="2400" b="0" i="0" dirty="0" err="1">
                <a:effectLst/>
                <a:latin typeface="+mj-lt"/>
              </a:rPr>
              <a:t>bogʻlov</a:t>
            </a:r>
            <a:r>
              <a:rPr lang="en-US" sz="2400" b="0" i="0" dirty="0">
                <a:effectLst/>
                <a:latin typeface="+mj-lt"/>
              </a:rPr>
              <a:t> </a:t>
            </a:r>
            <a:r>
              <a:rPr lang="en-US" sz="2400" b="0" i="0" dirty="0" err="1">
                <a:effectLst/>
                <a:latin typeface="+mj-lt"/>
              </a:rPr>
              <a:t>ishlatilishidan</a:t>
            </a:r>
            <a:r>
              <a:rPr lang="en-US" sz="2400" b="0" i="0" dirty="0">
                <a:effectLst/>
                <a:latin typeface="+mj-lt"/>
              </a:rPr>
              <a:t> </a:t>
            </a:r>
            <a:r>
              <a:rPr lang="en-US" sz="2400" b="0" i="0" dirty="0" err="1">
                <a:effectLst/>
                <a:latin typeface="+mj-lt"/>
              </a:rPr>
              <a:t>oldin</a:t>
            </a:r>
            <a:r>
              <a:rPr lang="en-US" sz="2400" b="0" i="0" dirty="0">
                <a:effectLst/>
                <a:latin typeface="+mj-lt"/>
              </a:rPr>
              <a:t> </a:t>
            </a:r>
            <a:r>
              <a:rPr lang="en-US" sz="2400" b="0" i="0" dirty="0" err="1">
                <a:effectLst/>
                <a:latin typeface="+mj-lt"/>
              </a:rPr>
              <a:t>togʻoradagi</a:t>
            </a:r>
            <a:r>
              <a:rPr lang="en-US" sz="2400" b="0" i="0" dirty="0">
                <a:effectLst/>
                <a:latin typeface="+mj-lt"/>
              </a:rPr>
              <a:t> </a:t>
            </a:r>
            <a:r>
              <a:rPr lang="en-US" sz="2400" b="0" i="0" dirty="0" err="1">
                <a:effectLst/>
                <a:latin typeface="+mj-lt"/>
              </a:rPr>
              <a:t>iliq</a:t>
            </a:r>
            <a:r>
              <a:rPr lang="en-US" sz="2400" b="0" i="0" dirty="0">
                <a:effectLst/>
                <a:latin typeface="+mj-lt"/>
              </a:rPr>
              <a:t> </a:t>
            </a:r>
            <a:r>
              <a:rPr lang="en-US" sz="2400" b="0" i="0" dirty="0" err="1">
                <a:effectLst/>
                <a:latin typeface="+mj-lt"/>
              </a:rPr>
              <a:t>suvga</a:t>
            </a:r>
            <a:r>
              <a:rPr lang="en-US" sz="2400" b="0" i="0" dirty="0">
                <a:effectLst/>
                <a:latin typeface="+mj-lt"/>
              </a:rPr>
              <a:t> </a:t>
            </a:r>
            <a:r>
              <a:rPr lang="en-US" sz="2400" b="0" i="0" dirty="0" err="1">
                <a:effectLst/>
                <a:latin typeface="+mj-lt"/>
              </a:rPr>
              <a:t>tiqib</a:t>
            </a:r>
            <a:r>
              <a:rPr lang="en-US" sz="2400" b="0" i="0" dirty="0">
                <a:effectLst/>
                <a:latin typeface="+mj-lt"/>
              </a:rPr>
              <a:t> </a:t>
            </a:r>
            <a:r>
              <a:rPr lang="en-US" sz="2400" b="0" i="0" dirty="0" err="1">
                <a:effectLst/>
                <a:latin typeface="+mj-lt"/>
              </a:rPr>
              <a:t>olinadi</a:t>
            </a:r>
            <a:r>
              <a:rPr lang="en-US" sz="2400" b="0" i="0" dirty="0">
                <a:effectLst/>
                <a:latin typeface="+mj-lt"/>
              </a:rPr>
              <a:t>. </a:t>
            </a:r>
            <a:r>
              <a:rPr lang="en-US" sz="2400" b="0" i="0" dirty="0" err="1">
                <a:effectLst/>
                <a:latin typeface="+mj-lt"/>
              </a:rPr>
              <a:t>Suvni</a:t>
            </a:r>
            <a:r>
              <a:rPr lang="en-US" sz="2400" b="0" i="0" dirty="0">
                <a:effectLst/>
                <a:latin typeface="+mj-lt"/>
              </a:rPr>
              <a:t> </a:t>
            </a:r>
            <a:r>
              <a:rPr lang="en-US" sz="2400" b="0" i="0" dirty="0" err="1">
                <a:effectLst/>
                <a:latin typeface="+mj-lt"/>
              </a:rPr>
              <a:t>yaxshi</a:t>
            </a:r>
            <a:r>
              <a:rPr lang="en-US" sz="2400" b="0" i="0" dirty="0">
                <a:effectLst/>
                <a:latin typeface="+mj-lt"/>
              </a:rPr>
              <a:t> </a:t>
            </a:r>
            <a:r>
              <a:rPr lang="en-US" sz="2400" b="0" i="0" dirty="0" err="1">
                <a:effectLst/>
                <a:latin typeface="+mj-lt"/>
              </a:rPr>
              <a:t>shimib</a:t>
            </a:r>
            <a:r>
              <a:rPr lang="en-US" sz="2400" b="0" i="0" dirty="0">
                <a:effectLst/>
                <a:latin typeface="+mj-lt"/>
              </a:rPr>
              <a:t> </a:t>
            </a:r>
            <a:r>
              <a:rPr lang="en-US" sz="2400" b="0" i="0" dirty="0" err="1">
                <a:effectLst/>
                <a:latin typeface="+mj-lt"/>
              </a:rPr>
              <a:t>olgan</a:t>
            </a:r>
            <a:r>
              <a:rPr lang="en-US" sz="2400" b="0" i="0" dirty="0">
                <a:effectLst/>
                <a:latin typeface="+mj-lt"/>
              </a:rPr>
              <a:t> </a:t>
            </a:r>
            <a:r>
              <a:rPr lang="en-US" sz="2400" b="0" i="0" dirty="0" err="1">
                <a:effectLst/>
                <a:latin typeface="+mj-lt"/>
              </a:rPr>
              <a:t>gipsli</a:t>
            </a:r>
            <a:r>
              <a:rPr lang="en-US" sz="2400" b="0" i="0" dirty="0">
                <a:effectLst/>
                <a:latin typeface="+mj-lt"/>
              </a:rPr>
              <a:t> </a:t>
            </a:r>
            <a:r>
              <a:rPr lang="en-US" sz="2400" b="0" i="0" dirty="0" err="1">
                <a:effectLst/>
                <a:latin typeface="+mj-lt"/>
              </a:rPr>
              <a:t>bintni</a:t>
            </a:r>
            <a:r>
              <a:rPr lang="en-US" sz="2400" b="0" i="0" dirty="0">
                <a:effectLst/>
                <a:latin typeface="+mj-lt"/>
              </a:rPr>
              <a:t> </a:t>
            </a:r>
            <a:r>
              <a:rPr lang="en-US" sz="2400" b="0" i="0" dirty="0" err="1">
                <a:effectLst/>
                <a:latin typeface="+mj-lt"/>
              </a:rPr>
              <a:t>bir</a:t>
            </a:r>
            <a:r>
              <a:rPr lang="en-US" sz="2400" b="0" i="0" dirty="0">
                <a:effectLst/>
                <a:latin typeface="+mj-lt"/>
              </a:rPr>
              <a:t> oz </a:t>
            </a:r>
            <a:r>
              <a:rPr lang="en-US" sz="2400" b="0" i="0" dirty="0" err="1">
                <a:effectLst/>
                <a:latin typeface="+mj-lt"/>
              </a:rPr>
              <a:t>siqiladi</a:t>
            </a:r>
            <a:r>
              <a:rPr lang="en-US" sz="2400" b="0" i="0" dirty="0">
                <a:effectLst/>
                <a:latin typeface="+mj-lt"/>
              </a:rPr>
              <a:t> </a:t>
            </a:r>
            <a:r>
              <a:rPr lang="en-US" sz="2400" b="0" i="0" dirty="0" err="1">
                <a:effectLst/>
                <a:latin typeface="+mj-lt"/>
              </a:rPr>
              <a:t>va</a:t>
            </a:r>
            <a:r>
              <a:rPr lang="en-US" sz="2400" b="0" i="0" dirty="0">
                <a:effectLst/>
                <a:latin typeface="+mj-lt"/>
              </a:rPr>
              <a:t> </a:t>
            </a:r>
            <a:r>
              <a:rPr lang="en-US" sz="2400" b="0" i="0" dirty="0" err="1">
                <a:effectLst/>
                <a:latin typeface="+mj-lt"/>
              </a:rPr>
              <a:t>yalangʻoch</a:t>
            </a:r>
            <a:r>
              <a:rPr lang="en-US" sz="2400" b="0" i="0" dirty="0">
                <a:effectLst/>
                <a:latin typeface="+mj-lt"/>
              </a:rPr>
              <a:t> </a:t>
            </a:r>
            <a:r>
              <a:rPr lang="en-US" sz="2400" b="0" i="0" dirty="0" err="1">
                <a:effectLst/>
                <a:latin typeface="+mj-lt"/>
              </a:rPr>
              <a:t>badanga</a:t>
            </a:r>
            <a:r>
              <a:rPr lang="en-US" sz="2400" b="0" i="0" dirty="0">
                <a:effectLst/>
                <a:latin typeface="+mj-lt"/>
              </a:rPr>
              <a:t> </a:t>
            </a:r>
            <a:r>
              <a:rPr lang="en-US" sz="2400" b="0" i="0" dirty="0" err="1">
                <a:effectLst/>
                <a:latin typeface="+mj-lt"/>
              </a:rPr>
              <a:t>yoki</a:t>
            </a:r>
            <a:r>
              <a:rPr lang="en-US" sz="2400" b="0" i="0" dirty="0">
                <a:effectLst/>
                <a:latin typeface="+mj-lt"/>
              </a:rPr>
              <a:t> </a:t>
            </a:r>
            <a:r>
              <a:rPr lang="en-US" sz="2400" b="0" i="0" dirty="0" err="1">
                <a:effectLst/>
                <a:latin typeface="+mj-lt"/>
              </a:rPr>
              <a:t>nam</a:t>
            </a:r>
            <a:r>
              <a:rPr lang="en-US" sz="2400" b="0" i="0" dirty="0">
                <a:effectLst/>
                <a:latin typeface="+mj-lt"/>
              </a:rPr>
              <a:t> </a:t>
            </a:r>
            <a:r>
              <a:rPr lang="en-US" sz="2400" b="0" i="0" dirty="0" err="1">
                <a:effectLst/>
                <a:latin typeface="+mj-lt"/>
              </a:rPr>
              <a:t>tortmaydigan</a:t>
            </a:r>
            <a:r>
              <a:rPr lang="en-US" sz="2400" b="0" i="0" dirty="0">
                <a:effectLst/>
                <a:latin typeface="+mj-lt"/>
              </a:rPr>
              <a:t> </a:t>
            </a:r>
            <a:r>
              <a:rPr lang="en-US" sz="2400" b="0" i="0" dirty="0" err="1">
                <a:effectLst/>
                <a:latin typeface="+mj-lt"/>
              </a:rPr>
              <a:t>paxta</a:t>
            </a:r>
            <a:r>
              <a:rPr lang="en-US" sz="2400" b="0" i="0" dirty="0">
                <a:effectLst/>
                <a:latin typeface="+mj-lt"/>
              </a:rPr>
              <a:t> </a:t>
            </a:r>
            <a:r>
              <a:rPr lang="en-US" sz="2400" b="0" i="0" dirty="0" err="1">
                <a:effectLst/>
                <a:latin typeface="+mj-lt"/>
              </a:rPr>
              <a:t>ustidan</a:t>
            </a:r>
            <a:r>
              <a:rPr lang="en-US" sz="2400" b="0" i="0" dirty="0">
                <a:effectLst/>
                <a:latin typeface="+mj-lt"/>
              </a:rPr>
              <a:t> </a:t>
            </a:r>
            <a:r>
              <a:rPr lang="en-US" sz="2400" b="0" i="0" dirty="0" err="1">
                <a:effectLst/>
                <a:latin typeface="+mj-lt"/>
              </a:rPr>
              <a:t>qoʻyiladi</a:t>
            </a:r>
            <a:r>
              <a:rPr lang="en-US" sz="2400" b="0" i="0" dirty="0">
                <a:effectLst/>
                <a:latin typeface="+mj-lt"/>
              </a:rPr>
              <a:t>. </a:t>
            </a:r>
            <a:r>
              <a:rPr lang="en-US" sz="2400" b="0" i="0" dirty="0" err="1">
                <a:effectLst/>
                <a:latin typeface="+mj-lt"/>
              </a:rPr>
              <a:t>Gips</a:t>
            </a:r>
            <a:r>
              <a:rPr lang="en-US" sz="2400" b="0" i="0" dirty="0">
                <a:effectLst/>
                <a:latin typeface="+mj-lt"/>
              </a:rPr>
              <a:t> </a:t>
            </a:r>
            <a:r>
              <a:rPr lang="en-US" sz="2400" b="0" i="0" dirty="0" err="1">
                <a:effectLst/>
                <a:latin typeface="+mj-lt"/>
              </a:rPr>
              <a:t>bogʻlov</a:t>
            </a:r>
            <a:r>
              <a:rPr lang="en-US" sz="2400" b="0" i="0" dirty="0">
                <a:effectLst/>
                <a:latin typeface="+mj-lt"/>
              </a:rPr>
              <a:t> </a:t>
            </a:r>
            <a:r>
              <a:rPr lang="en-US" sz="2400" b="0" i="0" dirty="0" err="1">
                <a:effectLst/>
                <a:latin typeface="+mj-lt"/>
              </a:rPr>
              <a:t>badanga</a:t>
            </a:r>
            <a:r>
              <a:rPr lang="en-US" sz="2400" b="0" i="0" dirty="0">
                <a:effectLst/>
                <a:latin typeface="+mj-lt"/>
              </a:rPr>
              <a:t> </a:t>
            </a:r>
            <a:r>
              <a:rPr lang="en-US" sz="2400" b="0" i="0" dirty="0" err="1">
                <a:effectLst/>
                <a:latin typeface="+mj-lt"/>
              </a:rPr>
              <a:t>tekis</a:t>
            </a:r>
            <a:r>
              <a:rPr lang="en-US" sz="2400" b="0" i="0" dirty="0">
                <a:effectLst/>
                <a:latin typeface="+mj-lt"/>
              </a:rPr>
              <a:t> </a:t>
            </a:r>
            <a:r>
              <a:rPr lang="en-US" sz="2400" b="0" i="0" dirty="0" err="1">
                <a:effectLst/>
                <a:latin typeface="+mj-lt"/>
              </a:rPr>
              <a:t>va</a:t>
            </a:r>
            <a:r>
              <a:rPr lang="en-US" sz="2400" b="0" i="0" dirty="0">
                <a:effectLst/>
                <a:latin typeface="+mj-lt"/>
              </a:rPr>
              <a:t> </a:t>
            </a:r>
            <a:r>
              <a:rPr lang="en-US" sz="2400" b="0" i="0" dirty="0" err="1">
                <a:effectLst/>
                <a:latin typeface="+mj-lt"/>
              </a:rPr>
              <a:t>jips</a:t>
            </a:r>
            <a:r>
              <a:rPr lang="en-US" sz="2400" b="0" i="0" dirty="0">
                <a:effectLst/>
                <a:latin typeface="+mj-lt"/>
              </a:rPr>
              <a:t> </a:t>
            </a:r>
            <a:r>
              <a:rPr lang="en-US" sz="2400" b="0" i="0" dirty="0" err="1">
                <a:effectLst/>
                <a:latin typeface="+mj-lt"/>
              </a:rPr>
              <a:t>yopishib</a:t>
            </a:r>
            <a:r>
              <a:rPr lang="en-US" sz="2400" b="0" i="0" dirty="0">
                <a:effectLst/>
                <a:latin typeface="+mj-lt"/>
              </a:rPr>
              <a:t>, </a:t>
            </a:r>
            <a:r>
              <a:rPr lang="en-US" sz="2400" b="0" i="0" dirty="0" err="1">
                <a:effectLst/>
                <a:latin typeface="+mj-lt"/>
              </a:rPr>
              <a:t>qimirlatmay</a:t>
            </a:r>
            <a:r>
              <a:rPr lang="en-US" sz="2400" b="0" i="0" dirty="0">
                <a:effectLst/>
                <a:latin typeface="+mj-lt"/>
              </a:rPr>
              <a:t> </a:t>
            </a:r>
            <a:r>
              <a:rPr lang="en-US" sz="2400" b="0" i="0" dirty="0" err="1">
                <a:effectLst/>
                <a:latin typeface="+mj-lt"/>
              </a:rPr>
              <a:t>qoʻyadi</a:t>
            </a:r>
            <a:r>
              <a:rPr lang="en-US" sz="2400" b="0" i="0" dirty="0">
                <a:effectLst/>
                <a:latin typeface="Arial" panose="020B0604020202020204" pitchFamily="34" charset="0"/>
              </a:rPr>
              <a:t>.</a:t>
            </a:r>
            <a:endParaRPr lang="ru-RU" sz="2400" dirty="0"/>
          </a:p>
        </p:txBody>
      </p:sp>
      <p:pic>
        <p:nvPicPr>
          <p:cNvPr id="2050" name="Picture 2" descr="gips | Smart-market.uz">
            <a:extLst>
              <a:ext uri="{FF2B5EF4-FFF2-40B4-BE49-F238E27FC236}">
                <a16:creationId xmlns:a16="http://schemas.microsoft.com/office/drawing/2014/main" id="{5A3A4412-F251-7F81-A11A-A7AFFE0F5D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2082" y="327995"/>
            <a:ext cx="2494383" cy="22815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633503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2050"/>
                                        </p:tgtEl>
                                        <p:attrNameLst>
                                          <p:attrName>style.visibility</p:attrName>
                                        </p:attrNameLst>
                                      </p:cBhvr>
                                      <p:to>
                                        <p:strVal val="visible"/>
                                      </p:to>
                                    </p:set>
                                    <p:animEffect transition="in" filter="circle(in)">
                                      <p:cBhvr>
                                        <p:cTn id="17"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ECD299-C4C7-DB9C-13C0-6687279739DC}"/>
              </a:ext>
            </a:extLst>
          </p:cNvPr>
          <p:cNvSpPr>
            <a:spLocks noGrp="1"/>
          </p:cNvSpPr>
          <p:nvPr>
            <p:ph type="title"/>
          </p:nvPr>
        </p:nvSpPr>
        <p:spPr>
          <a:xfrm>
            <a:off x="2892490" y="1240971"/>
            <a:ext cx="8461310" cy="449717"/>
          </a:xfrm>
        </p:spPr>
        <p:txBody>
          <a:bodyPr>
            <a:normAutofit fontScale="90000"/>
          </a:bodyPr>
          <a:lstStyle/>
          <a:p>
            <a:pPr algn="just"/>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Gips</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bogʻlov</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aylanma</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yoki</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gips</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longeta</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shaklida</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boʻlishi</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mumkin</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Oyoqqoʻl</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yoki</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tanaga</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aylanma</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gips</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bogʻlov</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qoʻyiladi</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Gavdaning</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biror</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qismini</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qimirlatmay</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qoʻyish</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uchun</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gips</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longeta</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va</a:t>
            </a:r>
            <a:r>
              <a:rPr lang="en-US" sz="2700" b="0" i="0" dirty="0">
                <a:solidFill>
                  <a:srgbClr val="202122"/>
                </a:solidFill>
                <a:effectLst/>
                <a:latin typeface="Arial" panose="020B0604020202020204" pitchFamily="34" charset="0"/>
              </a:rPr>
              <a:t> b. </a:t>
            </a:r>
            <a:r>
              <a:rPr lang="en-US" sz="2700" b="0" i="0" dirty="0" err="1">
                <a:solidFill>
                  <a:srgbClr val="202122"/>
                </a:solidFill>
                <a:effectLst/>
                <a:latin typeface="Arial" panose="020B0604020202020204" pitchFamily="34" charset="0"/>
              </a:rPr>
              <a:t>ishlatiladi</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Umurtqa</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pogʻonasi</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silida</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gipedan</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yasalgan</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maxsus</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karavotlar</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suyak</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ochiq</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singanida</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yoki</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operatsiya</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qilinganida</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shikastlangan</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sohada</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teshik</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qoldirilgan</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gips</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bogʻlovlar</a:t>
            </a:r>
            <a:r>
              <a:rPr lang="en-US" sz="2700" b="0" i="0" dirty="0">
                <a:solidFill>
                  <a:srgbClr val="202122"/>
                </a:solidFill>
                <a:effectLst/>
                <a:latin typeface="Arial" panose="020B0604020202020204" pitchFamily="34" charset="0"/>
              </a:rPr>
              <a:t> </a:t>
            </a:r>
            <a:r>
              <a:rPr lang="en-US" sz="2700" b="0" i="0" dirty="0" err="1">
                <a:solidFill>
                  <a:srgbClr val="202122"/>
                </a:solidFill>
                <a:effectLst/>
                <a:latin typeface="Arial" panose="020B0604020202020204" pitchFamily="34" charset="0"/>
              </a:rPr>
              <a:t>qoʻllanadi</a:t>
            </a:r>
            <a:r>
              <a:rPr lang="en-US" sz="2700" b="0" i="0" dirty="0">
                <a:solidFill>
                  <a:srgbClr val="202122"/>
                </a:solidFill>
                <a:effectLst/>
                <a:latin typeface="Arial" panose="020B0604020202020204" pitchFamily="34" charset="0"/>
              </a:rPr>
              <a:t>. </a:t>
            </a:r>
            <a:endParaRPr lang="ru-RU" sz="2700" dirty="0"/>
          </a:p>
        </p:txBody>
      </p:sp>
      <p:sp>
        <p:nvSpPr>
          <p:cNvPr id="3" name="Объект 2">
            <a:extLst>
              <a:ext uri="{FF2B5EF4-FFF2-40B4-BE49-F238E27FC236}">
                <a16:creationId xmlns:a16="http://schemas.microsoft.com/office/drawing/2014/main" id="{E62FFBC7-4A0F-E670-2C37-99CB73EB6E1A}"/>
              </a:ext>
            </a:extLst>
          </p:cNvPr>
          <p:cNvSpPr>
            <a:spLocks noGrp="1"/>
          </p:cNvSpPr>
          <p:nvPr>
            <p:ph idx="1"/>
          </p:nvPr>
        </p:nvSpPr>
        <p:spPr>
          <a:xfrm>
            <a:off x="972055" y="4217438"/>
            <a:ext cx="10681996" cy="3415101"/>
          </a:xfrm>
        </p:spPr>
        <p:txBody>
          <a:bodyPr>
            <a:normAutofit/>
          </a:bodyPr>
          <a:lstStyle/>
          <a:p>
            <a:pPr marL="0" indent="0" algn="just">
              <a:buNone/>
            </a:pP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Gips</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bogʻlov</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juda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siqib</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qoʻyilsa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qon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aylanishi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buzilishi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mumkin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gips</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bogʻlov</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qoʻyilgan</a:t>
            </a:r>
            <a:r>
              <a:rPr lang="en-US" b="0" i="0" dirty="0">
                <a:solidFill>
                  <a:srgbClr val="202122"/>
                </a:solidFill>
                <a:effectLst/>
                <a:latin typeface="Arial" panose="020B0604020202020204" pitchFamily="34" charset="0"/>
              </a:rPr>
              <a:t> joy </a:t>
            </a:r>
            <a:r>
              <a:rPr lang="en-US" b="0" i="0" dirty="0" err="1">
                <a:solidFill>
                  <a:srgbClr val="202122"/>
                </a:solidFill>
                <a:effectLst/>
                <a:latin typeface="Arial" panose="020B0604020202020204" pitchFamily="34" charset="0"/>
              </a:rPr>
              <a:t>ogriydi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chumoli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yurayotgandek</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tuyuladi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shishadi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soviydi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oyoq</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yoki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qoʻl</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barmoqlari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koʻkaradi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yoki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oqaradi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hech</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narsa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sezmay</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qoladi</a:t>
            </a:r>
            <a:r>
              <a:rPr lang="en-US" b="0" i="0" dirty="0">
                <a:solidFill>
                  <a:srgbClr val="202122"/>
                </a:solidFill>
                <a:effectLst/>
                <a:latin typeface="Arial" panose="020B0604020202020204" pitchFamily="34" charset="0"/>
              </a:rPr>
              <a:t>. Bunday </a:t>
            </a:r>
            <a:r>
              <a:rPr lang="en-US" b="0" i="0" dirty="0" err="1">
                <a:solidFill>
                  <a:srgbClr val="202122"/>
                </a:solidFill>
                <a:effectLst/>
                <a:latin typeface="Arial" panose="020B0604020202020204" pitchFamily="34" charset="0"/>
              </a:rPr>
              <a:t>hollarda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darhol</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vrachga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koʻrsatish</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kerak</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Gips</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bogʻlovni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boʻlinib</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ketishdan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saqlash</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lozim</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aks</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holda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shikastlangan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joyning</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bitishi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buziladi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Oyoqqa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qoʻyilgan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gips</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bogʻlov</a:t>
            </a:r>
            <a:r>
              <a:rPr lang="en-US" b="0" i="0" dirty="0">
                <a:solidFill>
                  <a:srgbClr val="202122"/>
                </a:solidFill>
                <a:effectLst/>
                <a:latin typeface="Arial" panose="020B0604020202020204" pitchFamily="34" charset="0"/>
              </a:rPr>
              <a:t> kir </a:t>
            </a:r>
            <a:r>
              <a:rPr lang="en-US" b="0" i="0" dirty="0" err="1">
                <a:solidFill>
                  <a:srgbClr val="202122"/>
                </a:solidFill>
                <a:effectLst/>
                <a:latin typeface="Arial" panose="020B0604020202020204" pitchFamily="34" charset="0"/>
              </a:rPr>
              <a:t>boʻlib</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ketmasligi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uchun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ustidan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paypoq</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kiyiladi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qoʻl</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yoki</a:t>
            </a:r>
            <a:r>
              <a:rPr lang="en-US" b="0" i="0" dirty="0">
                <a:solidFill>
                  <a:srgbClr val="202122"/>
                </a:solidFill>
                <a:effectLst/>
                <a:latin typeface="Arial" panose="020B0604020202020204" pitchFamily="34" charset="0"/>
              </a:rPr>
              <a:t> b. </a:t>
            </a:r>
            <a:r>
              <a:rPr lang="en-US" b="0" i="0" dirty="0" err="1">
                <a:solidFill>
                  <a:srgbClr val="202122"/>
                </a:solidFill>
                <a:effectLst/>
                <a:latin typeface="Arial" panose="020B0604020202020204" pitchFamily="34" charset="0"/>
              </a:rPr>
              <a:t>joyda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boʻlsa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bint</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oʻrab</a:t>
            </a:r>
            <a:r>
              <a:rPr lang="en-US" b="0" i="0" dirty="0">
                <a:solidFill>
                  <a:srgbClr val="202122"/>
                </a:solidFill>
                <a:effectLst/>
                <a:latin typeface="Arial" panose="020B0604020202020204" pitchFamily="34" charset="0"/>
              </a:rPr>
              <a:t>, kir </a:t>
            </a:r>
            <a:r>
              <a:rPr lang="en-US" b="0" i="0" dirty="0" err="1">
                <a:solidFill>
                  <a:srgbClr val="202122"/>
                </a:solidFill>
                <a:effectLst/>
                <a:latin typeface="Arial" panose="020B0604020202020204" pitchFamily="34" charset="0"/>
              </a:rPr>
              <a:t>boʻlganda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almashtirib</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turiladi</a:t>
            </a:r>
            <a:r>
              <a:rPr lang="en-US" b="0" i="0" dirty="0">
                <a:solidFill>
                  <a:srgbClr val="202122"/>
                </a:solidFill>
                <a:effectLst/>
                <a:latin typeface="Arial" panose="020B0604020202020204" pitchFamily="34" charset="0"/>
              </a:rPr>
              <a:t>. Yosh </a:t>
            </a:r>
            <a:r>
              <a:rPr lang="en-US" b="0" i="0" dirty="0" err="1">
                <a:solidFill>
                  <a:srgbClr val="202122"/>
                </a:solidFill>
                <a:effectLst/>
                <a:latin typeface="Arial" panose="020B0604020202020204" pitchFamily="34" charset="0"/>
              </a:rPr>
              <a:t>bolalarga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gips</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bogʻlov</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qoʻyilsa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ustidan</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kleyonka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oʻrab</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qoʻyilgani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maʼqul</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aks</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holda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ular</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yozilganda</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nam</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tegib</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gips</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bogʻlov</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tushib</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ketishi</a:t>
            </a:r>
            <a:r>
              <a:rPr lang="en-US" b="0" i="0" dirty="0">
                <a:solidFill>
                  <a:srgbClr val="202122"/>
                </a:solidFill>
                <a:effectLst/>
                <a:latin typeface="Arial" panose="020B0604020202020204" pitchFamily="34" charset="0"/>
              </a:rPr>
              <a:t> </a:t>
            </a:r>
            <a:r>
              <a:rPr lang="en-US" b="0" i="0" dirty="0" err="1">
                <a:solidFill>
                  <a:srgbClr val="202122"/>
                </a:solidFill>
                <a:effectLst/>
                <a:latin typeface="Arial" panose="020B0604020202020204" pitchFamily="34" charset="0"/>
              </a:rPr>
              <a:t>mumkin</a:t>
            </a:r>
            <a:r>
              <a:rPr lang="en-US" b="0" i="0" dirty="0">
                <a:solidFill>
                  <a:srgbClr val="202122"/>
                </a:solidFill>
                <a:effectLst/>
                <a:latin typeface="Arial" panose="020B0604020202020204" pitchFamily="34" charset="0"/>
              </a:rPr>
              <a:t>.</a:t>
            </a:r>
            <a:endParaRPr lang="ru-RU" dirty="0"/>
          </a:p>
        </p:txBody>
      </p:sp>
      <p:pic>
        <p:nvPicPr>
          <p:cNvPr id="1026" name="Picture 2" descr="Gips G-6 G-7 B III, 40 Kg Farg'ona va O'zbekistonda">
            <a:extLst>
              <a:ext uri="{FF2B5EF4-FFF2-40B4-BE49-F238E27FC236}">
                <a16:creationId xmlns:a16="http://schemas.microsoft.com/office/drawing/2014/main" id="{BE0CE6B9-4F3C-3696-37E7-89AD0FE682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515" y="158621"/>
            <a:ext cx="2466975" cy="2481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85001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026"/>
                                        </p:tgtEl>
                                        <p:attrNameLst>
                                          <p:attrName>style.visibility</p:attrName>
                                        </p:attrNameLst>
                                      </p:cBhvr>
                                      <p:to>
                                        <p:strVal val="visible"/>
                                      </p:to>
                                    </p:set>
                                    <p:animEffect transition="in" filter="wipe(down)">
                                      <p:cBhvr>
                                        <p:cTn id="19"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6082D0-0A20-4EA3-8CE4-01751B5EA8E9}"/>
              </a:ext>
            </a:extLst>
          </p:cNvPr>
          <p:cNvSpPr>
            <a:spLocks noGrp="1"/>
          </p:cNvSpPr>
          <p:nvPr>
            <p:ph type="title"/>
          </p:nvPr>
        </p:nvSpPr>
        <p:spPr>
          <a:xfrm>
            <a:off x="3984311" y="200558"/>
            <a:ext cx="7668208" cy="261258"/>
          </a:xfrm>
        </p:spPr>
        <p:txBody>
          <a:bodyPr numCol="1">
            <a:noAutofit/>
          </a:bodyPr>
          <a:lstStyle/>
          <a:p>
            <a:pPr algn="just"/>
            <a:r>
              <a:rPr lang="en-US" sz="2400" dirty="0"/>
              <a:t>           </a:t>
            </a:r>
            <a:r>
              <a:rPr lang="en-US" sz="2400" dirty="0" err="1"/>
              <a:t>Sanoatchiqindisi</a:t>
            </a:r>
            <a:r>
              <a:rPr lang="en-US" sz="2400" dirty="0"/>
              <a:t> </a:t>
            </a:r>
            <a:r>
              <a:rPr lang="en-US" sz="2400" dirty="0" err="1"/>
              <a:t>fosfogipsdan</a:t>
            </a:r>
            <a:r>
              <a:rPr lang="en-US" sz="2400" dirty="0"/>
              <a:t> </a:t>
            </a:r>
            <a:r>
              <a:rPr lang="en-US" sz="2400" dirty="0" err="1"/>
              <a:t>to‘g‘ridan-to‘g‘ri</a:t>
            </a:r>
            <a:r>
              <a:rPr lang="en-US" sz="2400" dirty="0"/>
              <a:t> </a:t>
            </a:r>
            <a:r>
              <a:rPr lang="en-US" sz="2400" dirty="0" err="1"/>
              <a:t>qurilish</a:t>
            </a:r>
            <a:r>
              <a:rPr lang="en-US" sz="2400" dirty="0"/>
              <a:t> </a:t>
            </a:r>
            <a:r>
              <a:rPr lang="en-US" sz="2400" dirty="0" err="1"/>
              <a:t>materiali</a:t>
            </a:r>
            <a:r>
              <a:rPr lang="en-US" sz="2400" dirty="0"/>
              <a:t> </a:t>
            </a:r>
            <a:r>
              <a:rPr lang="en-US" sz="2400" dirty="0" err="1"/>
              <a:t>sifatida</a:t>
            </a:r>
            <a:r>
              <a:rPr lang="en-US" sz="2400" dirty="0"/>
              <a:t> </a:t>
            </a:r>
            <a:r>
              <a:rPr lang="en-US" sz="2400" dirty="0" err="1"/>
              <a:t>foydalanishni</a:t>
            </a:r>
            <a:r>
              <a:rPr lang="en-US" sz="2400" dirty="0"/>
              <a:t> </a:t>
            </a:r>
            <a:r>
              <a:rPr lang="en-US" sz="2400" dirty="0" err="1"/>
              <a:t>imkoni</a:t>
            </a:r>
            <a:r>
              <a:rPr lang="en-US" sz="2400" dirty="0"/>
              <a:t> </a:t>
            </a:r>
            <a:r>
              <a:rPr lang="en-US" sz="2400" dirty="0" err="1"/>
              <a:t>yo‘qligisababli</a:t>
            </a:r>
            <a:r>
              <a:rPr lang="en-US" sz="2400" dirty="0"/>
              <a:t> </a:t>
            </a:r>
            <a:r>
              <a:rPr lang="en-US" sz="2400" dirty="0" err="1"/>
              <a:t>uni</a:t>
            </a:r>
            <a:r>
              <a:rPr lang="en-US" sz="2400" dirty="0"/>
              <a:t> </a:t>
            </a:r>
            <a:r>
              <a:rPr lang="en-US" sz="2400" dirty="0" err="1"/>
              <a:t>ayrim</a:t>
            </a:r>
            <a:r>
              <a:rPr lang="en-US" sz="2400" dirty="0"/>
              <a:t> </a:t>
            </a:r>
            <a:r>
              <a:rPr lang="en-US" sz="2400" dirty="0" err="1"/>
              <a:t>karbonatli</a:t>
            </a:r>
            <a:r>
              <a:rPr lang="en-US" sz="2400" dirty="0"/>
              <a:t> </a:t>
            </a:r>
            <a:r>
              <a:rPr lang="en-US" sz="2400" dirty="0" err="1"/>
              <a:t>jinslar</a:t>
            </a:r>
            <a:r>
              <a:rPr lang="en-US" sz="2400" dirty="0"/>
              <a:t> </a:t>
            </a:r>
            <a:r>
              <a:rPr lang="en-US" sz="2400" dirty="0" err="1"/>
              <a:t>dolomitlar</a:t>
            </a:r>
            <a:r>
              <a:rPr lang="en-US" sz="2400" dirty="0"/>
              <a:t> </a:t>
            </a:r>
            <a:r>
              <a:rPr lang="en-US" sz="2400" dirty="0" err="1"/>
              <a:t>orqali</a:t>
            </a:r>
            <a:r>
              <a:rPr lang="en-US" sz="2400" dirty="0"/>
              <a:t> </a:t>
            </a:r>
            <a:r>
              <a:rPr lang="en-US" sz="2400" dirty="0" err="1"/>
              <a:t>neytrallab</a:t>
            </a:r>
            <a:r>
              <a:rPr lang="en-US" sz="2400" dirty="0"/>
              <a:t> (pH=7,0)ga </a:t>
            </a:r>
            <a:r>
              <a:rPr lang="en-US" sz="2400" dirty="0" err="1"/>
              <a:t>keltirib</a:t>
            </a:r>
            <a:r>
              <a:rPr lang="en-US" sz="2400" dirty="0"/>
              <a:t> </a:t>
            </a:r>
            <a:r>
              <a:rPr lang="en-US" sz="2400" dirty="0" err="1"/>
              <a:t>keyinqurilishmateriali</a:t>
            </a:r>
            <a:r>
              <a:rPr lang="en-US" sz="2400" dirty="0"/>
              <a:t> </a:t>
            </a:r>
            <a:r>
              <a:rPr lang="en-US" sz="2400" dirty="0" err="1"/>
              <a:t>uchun</a:t>
            </a:r>
            <a:r>
              <a:rPr lang="en-US" sz="2400" dirty="0"/>
              <a:t> </a:t>
            </a:r>
            <a:r>
              <a:rPr lang="en-US" sz="2400" dirty="0" err="1"/>
              <a:t>ishlatishimiz</a:t>
            </a:r>
            <a:r>
              <a:rPr lang="en-US" sz="2400" dirty="0"/>
              <a:t> </a:t>
            </a:r>
            <a:r>
              <a:rPr lang="en-US" sz="2400" dirty="0" err="1"/>
              <a:t>mumkin</a:t>
            </a:r>
            <a:r>
              <a:rPr lang="en-US" sz="2400" dirty="0"/>
              <a:t> </a:t>
            </a:r>
            <a:r>
              <a:rPr lang="en-US" sz="2400" dirty="0" err="1"/>
              <a:t>bo‘ladi</a:t>
            </a:r>
            <a:r>
              <a:rPr lang="en-US" sz="2400" dirty="0"/>
              <a:t>. </a:t>
            </a:r>
            <a:r>
              <a:rPr lang="en-US" sz="2400" dirty="0" err="1"/>
              <a:t>Gips</a:t>
            </a:r>
            <a:r>
              <a:rPr lang="en-US" sz="2400" dirty="0"/>
              <a:t> </a:t>
            </a:r>
            <a:r>
              <a:rPr lang="en-US" sz="2400" dirty="0" err="1"/>
              <a:t>bog‘lovchilari</a:t>
            </a:r>
            <a:r>
              <a:rPr lang="en-US" sz="2400" dirty="0"/>
              <a:t> </a:t>
            </a:r>
            <a:r>
              <a:rPr lang="en-US" sz="2400" dirty="0" err="1"/>
              <a:t>va</a:t>
            </a:r>
            <a:r>
              <a:rPr lang="en-US" sz="2400" dirty="0"/>
              <a:t> </a:t>
            </a:r>
            <a:r>
              <a:rPr lang="en-US" sz="2400" dirty="0" err="1"/>
              <a:t>ulardan</a:t>
            </a:r>
            <a:r>
              <a:rPr lang="en-US" sz="2400" dirty="0"/>
              <a:t> </a:t>
            </a:r>
            <a:r>
              <a:rPr lang="en-US" sz="2400" dirty="0" err="1"/>
              <a:t>quruq</a:t>
            </a:r>
            <a:r>
              <a:rPr lang="en-US" sz="2400" dirty="0"/>
              <a:t> </a:t>
            </a:r>
            <a:r>
              <a:rPr lang="en-US" sz="2400" dirty="0" err="1"/>
              <a:t>aralashmalarishlab</a:t>
            </a:r>
            <a:r>
              <a:rPr lang="en-US" sz="2400" dirty="0"/>
              <a:t> </a:t>
            </a:r>
            <a:r>
              <a:rPr lang="en-US" sz="2400" dirty="0" err="1"/>
              <a:t>chiqarishda</a:t>
            </a:r>
            <a:r>
              <a:rPr lang="en-US" sz="2400" dirty="0"/>
              <a:t> </a:t>
            </a:r>
            <a:r>
              <a:rPr lang="en-US" sz="2400" dirty="0" err="1"/>
              <a:t>rentgen</a:t>
            </a:r>
            <a:r>
              <a:rPr lang="en-US" sz="2400" dirty="0"/>
              <a:t> </a:t>
            </a:r>
            <a:r>
              <a:rPr lang="en-US" sz="2400" dirty="0" err="1"/>
              <a:t>analizidan</a:t>
            </a:r>
            <a:r>
              <a:rPr lang="en-US" sz="2400" dirty="0"/>
              <a:t> </a:t>
            </a:r>
            <a:r>
              <a:rPr lang="en-US" sz="2400" dirty="0" err="1"/>
              <a:t>foydalanish</a:t>
            </a:r>
            <a:r>
              <a:rPr lang="en-US" sz="2400" dirty="0"/>
              <a:t> </a:t>
            </a:r>
            <a:r>
              <a:rPr lang="en-US" sz="2400" dirty="0" err="1"/>
              <a:t>gips</a:t>
            </a:r>
            <a:r>
              <a:rPr lang="en-US" sz="2400" dirty="0"/>
              <a:t> </a:t>
            </a:r>
            <a:r>
              <a:rPr lang="en-US" sz="2400" dirty="0" err="1"/>
              <a:t>bog‘lovchilarning</a:t>
            </a:r>
            <a:r>
              <a:rPr lang="en-US" sz="2400" dirty="0"/>
              <a:t> </a:t>
            </a:r>
            <a:r>
              <a:rPr lang="en-US" sz="2400" dirty="0" err="1"/>
              <a:t>fazaviy</a:t>
            </a:r>
            <a:r>
              <a:rPr lang="en-US" sz="2400" dirty="0"/>
              <a:t> </a:t>
            </a:r>
            <a:r>
              <a:rPr lang="en-US" sz="2400" dirty="0" err="1"/>
              <a:t>tarkibini</a:t>
            </a:r>
            <a:r>
              <a:rPr lang="en-US" sz="2400" dirty="0"/>
              <a:t> </a:t>
            </a:r>
            <a:r>
              <a:rPr lang="en-US" sz="2400" dirty="0" err="1"/>
              <a:t>aniqlashuchun</a:t>
            </a:r>
            <a:r>
              <a:rPr lang="en-US" sz="2400" dirty="0"/>
              <a:t> </a:t>
            </a:r>
            <a:r>
              <a:rPr lang="en-US" sz="2400" dirty="0" err="1"/>
              <a:t>ishonchli</a:t>
            </a:r>
            <a:r>
              <a:rPr lang="en-US" sz="2400" dirty="0"/>
              <a:t> instrumental </a:t>
            </a:r>
            <a:r>
              <a:rPr lang="en-US" sz="2400" dirty="0" err="1"/>
              <a:t>usulga</a:t>
            </a:r>
            <a:r>
              <a:rPr lang="en-US" sz="2400" dirty="0"/>
              <a:t> </a:t>
            </a:r>
            <a:r>
              <a:rPr lang="en-US" sz="2400" dirty="0" err="1"/>
              <a:t>imkon</a:t>
            </a:r>
            <a:r>
              <a:rPr lang="en-US" sz="2400" dirty="0"/>
              <a:t> </a:t>
            </a:r>
            <a:r>
              <a:rPr lang="en-US" sz="2400" dirty="0" err="1"/>
              <a:t>beradi</a:t>
            </a:r>
            <a:r>
              <a:rPr lang="en-US" sz="2400" dirty="0"/>
              <a:t>. Ikkala </a:t>
            </a:r>
            <a:r>
              <a:rPr lang="en-US" sz="2400" dirty="0" err="1"/>
              <a:t>yarim</a:t>
            </a:r>
            <a:r>
              <a:rPr lang="en-US" sz="2400" dirty="0"/>
              <a:t> </a:t>
            </a:r>
            <a:r>
              <a:rPr lang="en-US" sz="2400" dirty="0" err="1"/>
              <a:t>suvli</a:t>
            </a:r>
            <a:r>
              <a:rPr lang="en-US" sz="2400" dirty="0"/>
              <a:t> faol </a:t>
            </a:r>
            <a:r>
              <a:rPr lang="en-US" sz="2400" dirty="0" err="1"/>
              <a:t>gips</a:t>
            </a:r>
            <a:r>
              <a:rPr lang="en-US" sz="2400" dirty="0"/>
              <a:t> </a:t>
            </a:r>
            <a:r>
              <a:rPr lang="en-US" sz="2400" dirty="0" err="1"/>
              <a:t>miqdori</a:t>
            </a:r>
            <a:r>
              <a:rPr lang="en-US" sz="2400" dirty="0"/>
              <a:t>, </a:t>
            </a:r>
            <a:r>
              <a:rPr lang="en-US" sz="2400" dirty="0" err="1"/>
              <a:t>uningmodifikatsiyalari</a:t>
            </a:r>
            <a:r>
              <a:rPr lang="en-US" sz="2400" dirty="0"/>
              <a:t> </a:t>
            </a:r>
            <a:r>
              <a:rPr lang="en-US" sz="2400" dirty="0" err="1"/>
              <a:t>va</a:t>
            </a:r>
            <a:r>
              <a:rPr lang="en-US" sz="2400" dirty="0"/>
              <a:t> </a:t>
            </a:r>
            <a:r>
              <a:rPr lang="en-US" sz="2400" dirty="0" err="1"/>
              <a:t>aralashmalar</a:t>
            </a:r>
            <a:r>
              <a:rPr lang="en-US" sz="2400" dirty="0"/>
              <a:t> </a:t>
            </a:r>
            <a:r>
              <a:rPr lang="en-US" sz="2400" dirty="0" err="1"/>
              <a:t>miqdori</a:t>
            </a:r>
            <a:r>
              <a:rPr lang="en-US" sz="2400" dirty="0"/>
              <a:t> </a:t>
            </a:r>
            <a:r>
              <a:rPr lang="en-US" sz="2400" dirty="0" err="1"/>
              <a:t>bo‘yicha</a:t>
            </a:r>
            <a:r>
              <a:rPr lang="en-US" sz="2400" dirty="0"/>
              <a:t> </a:t>
            </a:r>
            <a:r>
              <a:rPr lang="en-US" sz="2400" dirty="0" err="1"/>
              <a:t>xususan</a:t>
            </a:r>
            <a:r>
              <a:rPr lang="en-US" sz="2400" dirty="0"/>
              <a:t> </a:t>
            </a:r>
            <a:r>
              <a:rPr lang="en-US" sz="2400" dirty="0" err="1"/>
              <a:t>kalsit</a:t>
            </a:r>
            <a:r>
              <a:rPr lang="en-US" sz="2400" dirty="0"/>
              <a:t> </a:t>
            </a:r>
            <a:r>
              <a:rPr lang="en-US" sz="2400" dirty="0" err="1"/>
              <a:t>va</a:t>
            </a:r>
            <a:r>
              <a:rPr lang="en-US" sz="2400" dirty="0"/>
              <a:t> </a:t>
            </a:r>
            <a:r>
              <a:rPr lang="en-US" sz="2400" dirty="0" err="1"/>
              <a:t>dolomit</a:t>
            </a:r>
            <a:r>
              <a:rPr lang="en-US" sz="2400" dirty="0"/>
              <a:t> </a:t>
            </a:r>
            <a:r>
              <a:rPr lang="en-US" sz="2400" dirty="0" err="1"/>
              <a:t>miqdorlarini</a:t>
            </a:r>
            <a:r>
              <a:rPr lang="en-US" sz="2400" dirty="0"/>
              <a:t> </a:t>
            </a:r>
            <a:r>
              <a:rPr lang="en-US" sz="2400" dirty="0" err="1"/>
              <a:t>ko‘rsatadi</a:t>
            </a:r>
            <a:endParaRPr lang="ru-RU" sz="2400" dirty="0"/>
          </a:p>
        </p:txBody>
      </p:sp>
      <p:sp>
        <p:nvSpPr>
          <p:cNvPr id="3" name="Объект 2">
            <a:extLst>
              <a:ext uri="{FF2B5EF4-FFF2-40B4-BE49-F238E27FC236}">
                <a16:creationId xmlns:a16="http://schemas.microsoft.com/office/drawing/2014/main" id="{27161BFC-F0AB-7A9E-E641-E068B21D53D5}"/>
              </a:ext>
            </a:extLst>
          </p:cNvPr>
          <p:cNvSpPr>
            <a:spLocks noGrp="1"/>
          </p:cNvSpPr>
          <p:nvPr>
            <p:ph idx="1"/>
          </p:nvPr>
        </p:nvSpPr>
        <p:spPr>
          <a:xfrm>
            <a:off x="494662" y="4915840"/>
            <a:ext cx="11157857" cy="2239445"/>
          </a:xfrm>
        </p:spPr>
        <p:txBody>
          <a:bodyPr>
            <a:normAutofit/>
          </a:bodyPr>
          <a:lstStyle/>
          <a:p>
            <a:pPr marL="0" indent="0" algn="just">
              <a:buNone/>
            </a:pPr>
            <a:r>
              <a:rPr lang="en-US" dirty="0"/>
              <a:t>    </a:t>
            </a:r>
            <a:r>
              <a:rPr lang="en-US" dirty="0" err="1"/>
              <a:t>Fosfogips</a:t>
            </a:r>
            <a:r>
              <a:rPr lang="en-US" dirty="0"/>
              <a:t>, </a:t>
            </a:r>
            <a:r>
              <a:rPr lang="en-US" dirty="0" err="1"/>
              <a:t>gips</a:t>
            </a:r>
            <a:r>
              <a:rPr lang="en-US" dirty="0"/>
              <a:t>, </a:t>
            </a:r>
            <a:r>
              <a:rPr lang="en-US" dirty="0" err="1"/>
              <a:t>dolomitlarni</a:t>
            </a:r>
            <a:r>
              <a:rPr lang="en-US" dirty="0"/>
              <a:t> </a:t>
            </a:r>
            <a:r>
              <a:rPr lang="en-US" dirty="0" err="1"/>
              <a:t>qiyosiy</a:t>
            </a:r>
            <a:r>
              <a:rPr lang="en-US" dirty="0"/>
              <a:t> </a:t>
            </a:r>
            <a:r>
              <a:rPr lang="en-US" dirty="0" err="1"/>
              <a:t>tahlil</a:t>
            </a:r>
            <a:r>
              <a:rPr lang="en-US" dirty="0"/>
              <a:t> </a:t>
            </a:r>
            <a:r>
              <a:rPr lang="en-US" dirty="0" err="1"/>
              <a:t>qilish</a:t>
            </a:r>
            <a:r>
              <a:rPr lang="en-US" dirty="0"/>
              <a:t> </a:t>
            </a:r>
            <a:r>
              <a:rPr lang="en-US" dirty="0" err="1"/>
              <a:t>ularning</a:t>
            </a:r>
            <a:r>
              <a:rPr lang="en-US" dirty="0"/>
              <a:t> </a:t>
            </a:r>
            <a:r>
              <a:rPr lang="en-US" dirty="0" err="1"/>
              <a:t>bir-biridan</a:t>
            </a:r>
            <a:r>
              <a:rPr lang="en-US" dirty="0"/>
              <a:t> </a:t>
            </a:r>
            <a:r>
              <a:rPr lang="en-US" dirty="0" err="1"/>
              <a:t>farq</a:t>
            </a:r>
            <a:r>
              <a:rPr lang="en-US" dirty="0"/>
              <a:t> </a:t>
            </a:r>
            <a:r>
              <a:rPr lang="en-US" dirty="0" err="1"/>
              <a:t>qilishini</a:t>
            </a:r>
            <a:r>
              <a:rPr lang="en-US" dirty="0"/>
              <a:t> </a:t>
            </a:r>
            <a:r>
              <a:rPr lang="en-US" dirty="0" err="1"/>
              <a:t>ko‘rsatadi</a:t>
            </a:r>
            <a:r>
              <a:rPr lang="en-US" dirty="0"/>
              <a:t>. </a:t>
            </a:r>
            <a:r>
              <a:rPr lang="en-US" dirty="0" err="1"/>
              <a:t>Ulargaangidrid</a:t>
            </a:r>
            <a:r>
              <a:rPr lang="en-US" dirty="0"/>
              <a:t> </a:t>
            </a:r>
            <a:r>
              <a:rPr lang="en-US" dirty="0" err="1"/>
              <a:t>bog‘lovchi</a:t>
            </a:r>
            <a:r>
              <a:rPr lang="en-US" dirty="0"/>
              <a:t> </a:t>
            </a:r>
            <a:r>
              <a:rPr lang="en-US" dirty="0" err="1"/>
              <a:t>va</a:t>
            </a:r>
            <a:r>
              <a:rPr lang="en-US" dirty="0"/>
              <a:t> </a:t>
            </a:r>
            <a:r>
              <a:rPr lang="en-US" dirty="0" err="1"/>
              <a:t>yuqori</a:t>
            </a:r>
            <a:r>
              <a:rPr lang="en-US" dirty="0"/>
              <a:t> </a:t>
            </a:r>
            <a:r>
              <a:rPr lang="en-US" dirty="0" err="1"/>
              <a:t>haroratda</a:t>
            </a:r>
            <a:r>
              <a:rPr lang="en-US" dirty="0"/>
              <a:t> </a:t>
            </a:r>
            <a:r>
              <a:rPr lang="en-US" dirty="0" err="1"/>
              <a:t>kuydirilgan</a:t>
            </a:r>
            <a:r>
              <a:rPr lang="en-US" dirty="0"/>
              <a:t> </a:t>
            </a:r>
            <a:r>
              <a:rPr lang="en-US" dirty="0" err="1"/>
              <a:t>gips</a:t>
            </a:r>
            <a:r>
              <a:rPr lang="en-US" dirty="0"/>
              <a:t> (</a:t>
            </a:r>
            <a:r>
              <a:rPr lang="en-US" dirty="0" err="1"/>
              <a:t>Estrix</a:t>
            </a:r>
            <a:r>
              <a:rPr lang="en-US" dirty="0"/>
              <a:t> </a:t>
            </a:r>
            <a:r>
              <a:rPr lang="en-US" dirty="0" err="1"/>
              <a:t>gips</a:t>
            </a:r>
            <a:r>
              <a:rPr lang="en-US" dirty="0"/>
              <a:t>) </a:t>
            </a:r>
            <a:r>
              <a:rPr lang="en-US" dirty="0" err="1"/>
              <a:t>kiradi</a:t>
            </a:r>
            <a:r>
              <a:rPr lang="en-US" dirty="0"/>
              <a:t>. </a:t>
            </a:r>
            <a:r>
              <a:rPr lang="en-US" dirty="0" err="1"/>
              <a:t>Quyi</a:t>
            </a:r>
            <a:r>
              <a:rPr lang="en-US" dirty="0"/>
              <a:t> </a:t>
            </a:r>
            <a:r>
              <a:rPr lang="en-US" dirty="0" err="1"/>
              <a:t>haroratdakuydirilgan</a:t>
            </a:r>
            <a:r>
              <a:rPr lang="en-US" dirty="0"/>
              <a:t> </a:t>
            </a:r>
            <a:r>
              <a:rPr lang="en-US" dirty="0" err="1"/>
              <a:t>moddalar</a:t>
            </a:r>
            <a:r>
              <a:rPr lang="en-US" dirty="0"/>
              <a:t>, </a:t>
            </a:r>
            <a:r>
              <a:rPr lang="en-US" dirty="0" err="1"/>
              <a:t>shu</a:t>
            </a:r>
            <a:r>
              <a:rPr lang="en-US" dirty="0"/>
              <a:t> </a:t>
            </a:r>
            <a:r>
              <a:rPr lang="en-US" dirty="0" err="1"/>
              <a:t>jumladan</a:t>
            </a:r>
            <a:r>
              <a:rPr lang="en-US" dirty="0"/>
              <a:t> </a:t>
            </a:r>
            <a:r>
              <a:rPr lang="en-US" dirty="0" err="1"/>
              <a:t>qurilish</a:t>
            </a:r>
            <a:r>
              <a:rPr lang="en-US" dirty="0"/>
              <a:t> </a:t>
            </a:r>
            <a:r>
              <a:rPr lang="en-US" dirty="0" err="1"/>
              <a:t>gipsi</a:t>
            </a:r>
            <a:r>
              <a:rPr lang="en-US" dirty="0"/>
              <a:t> </a:t>
            </a:r>
            <a:r>
              <a:rPr lang="en-US" dirty="0" err="1"/>
              <a:t>asosan</a:t>
            </a:r>
            <a:r>
              <a:rPr lang="en-US" dirty="0"/>
              <a:t> </a:t>
            </a:r>
            <a:r>
              <a:rPr lang="en-US" dirty="0" err="1"/>
              <a:t>ko‘proq</a:t>
            </a:r>
            <a:r>
              <a:rPr lang="en-US" dirty="0"/>
              <a:t> </a:t>
            </a:r>
            <a:r>
              <a:rPr lang="en-US" dirty="0" err="1"/>
              <a:t>ishlab</a:t>
            </a:r>
            <a:r>
              <a:rPr lang="en-US" dirty="0"/>
              <a:t> </a:t>
            </a:r>
            <a:r>
              <a:rPr lang="en-US" dirty="0" err="1"/>
              <a:t>chiqariladi</a:t>
            </a:r>
            <a:r>
              <a:rPr lang="en-US" dirty="0"/>
              <a:t>. </a:t>
            </a:r>
            <a:r>
              <a:rPr lang="en-US" dirty="0" err="1"/>
              <a:t>Gipsli</a:t>
            </a:r>
            <a:r>
              <a:rPr lang="en-US" dirty="0"/>
              <a:t> </a:t>
            </a:r>
            <a:r>
              <a:rPr lang="en-US" dirty="0" err="1"/>
              <a:t>moddalarishlab</a:t>
            </a:r>
            <a:r>
              <a:rPr lang="en-US" dirty="0"/>
              <a:t> </a:t>
            </a:r>
            <a:r>
              <a:rPr lang="en-US" dirty="0" err="1"/>
              <a:t>chiqarish</a:t>
            </a:r>
            <a:r>
              <a:rPr lang="en-US" dirty="0"/>
              <a:t> </a:t>
            </a:r>
            <a:r>
              <a:rPr lang="en-US" dirty="0" err="1"/>
              <a:t>uchun</a:t>
            </a:r>
            <a:r>
              <a:rPr lang="en-US" dirty="0"/>
              <a:t> </a:t>
            </a:r>
            <a:r>
              <a:rPr lang="en-US" dirty="0" err="1"/>
              <a:t>tabiiy</a:t>
            </a:r>
            <a:r>
              <a:rPr lang="en-US" dirty="0"/>
              <a:t> </a:t>
            </a:r>
            <a:r>
              <a:rPr lang="en-US" dirty="0" err="1"/>
              <a:t>gips</a:t>
            </a:r>
            <a:r>
              <a:rPr lang="en-US" dirty="0"/>
              <a:t> </a:t>
            </a:r>
            <a:r>
              <a:rPr lang="en-US" dirty="0" err="1"/>
              <a:t>toshi</a:t>
            </a:r>
            <a:r>
              <a:rPr lang="en-US" dirty="0"/>
              <a:t> CaSO4∙2H2O </a:t>
            </a:r>
            <a:r>
              <a:rPr lang="en-US" dirty="0" err="1"/>
              <a:t>va</a:t>
            </a:r>
            <a:r>
              <a:rPr lang="en-US" dirty="0"/>
              <a:t> </a:t>
            </a:r>
            <a:r>
              <a:rPr lang="en-US" dirty="0" err="1"/>
              <a:t>tabiiy</a:t>
            </a:r>
            <a:r>
              <a:rPr lang="en-US" dirty="0"/>
              <a:t> </a:t>
            </a:r>
            <a:r>
              <a:rPr lang="en-US" dirty="0" err="1"/>
              <a:t>angidrid</a:t>
            </a:r>
            <a:r>
              <a:rPr lang="en-US" dirty="0"/>
              <a:t> CaSO4, </a:t>
            </a:r>
            <a:r>
              <a:rPr lang="en-US" dirty="0" err="1"/>
              <a:t>gilgips</a:t>
            </a:r>
            <a:r>
              <a:rPr lang="en-US" dirty="0"/>
              <a:t>, </a:t>
            </a:r>
            <a:r>
              <a:rPr lang="en-US" dirty="0" err="1"/>
              <a:t>shuningdek,asosan</a:t>
            </a:r>
            <a:r>
              <a:rPr lang="en-US" dirty="0"/>
              <a:t> </a:t>
            </a:r>
            <a:r>
              <a:rPr lang="en-US" dirty="0" err="1"/>
              <a:t>kalsiy</a:t>
            </a:r>
            <a:r>
              <a:rPr lang="en-US" dirty="0"/>
              <a:t> </a:t>
            </a:r>
            <a:r>
              <a:rPr lang="en-US" dirty="0" err="1"/>
              <a:t>sulfat</a:t>
            </a:r>
            <a:r>
              <a:rPr lang="en-US" dirty="0"/>
              <a:t>, </a:t>
            </a:r>
            <a:r>
              <a:rPr lang="en-US" dirty="0" err="1"/>
              <a:t>fosfogips</a:t>
            </a:r>
            <a:r>
              <a:rPr lang="en-US" dirty="0"/>
              <a:t>, </a:t>
            </a:r>
            <a:r>
              <a:rPr lang="en-US" dirty="0" err="1"/>
              <a:t>borogipsdan</a:t>
            </a:r>
            <a:r>
              <a:rPr lang="en-US" dirty="0"/>
              <a:t> </a:t>
            </a:r>
            <a:r>
              <a:rPr lang="en-US" dirty="0" err="1"/>
              <a:t>tarkib</a:t>
            </a:r>
            <a:r>
              <a:rPr lang="en-US" dirty="0"/>
              <a:t> </a:t>
            </a:r>
            <a:r>
              <a:rPr lang="en-US" dirty="0" err="1"/>
              <a:t>topgan</a:t>
            </a:r>
            <a:r>
              <a:rPr lang="en-US" dirty="0"/>
              <a:t> </a:t>
            </a:r>
            <a:r>
              <a:rPr lang="en-US" dirty="0" err="1"/>
              <a:t>kimyo</a:t>
            </a:r>
            <a:r>
              <a:rPr lang="en-US" dirty="0"/>
              <a:t> </a:t>
            </a:r>
            <a:r>
              <a:rPr lang="en-US" dirty="0" err="1"/>
              <a:t>sanoatining</a:t>
            </a:r>
            <a:r>
              <a:rPr lang="en-US" dirty="0"/>
              <a:t> </a:t>
            </a:r>
            <a:r>
              <a:rPr lang="en-US" dirty="0" err="1"/>
              <a:t>turli</a:t>
            </a:r>
            <a:r>
              <a:rPr lang="en-US" dirty="0"/>
              <a:t> </a:t>
            </a:r>
            <a:r>
              <a:rPr lang="en-US" dirty="0" err="1"/>
              <a:t>xil</a:t>
            </a:r>
            <a:r>
              <a:rPr lang="en-US" dirty="0"/>
              <a:t> </a:t>
            </a:r>
            <a:r>
              <a:rPr lang="en-US" dirty="0" err="1"/>
              <a:t>chiqindilarixom-ashyo</a:t>
            </a:r>
            <a:r>
              <a:rPr lang="en-US" dirty="0"/>
              <a:t> </a:t>
            </a:r>
            <a:r>
              <a:rPr lang="en-US" dirty="0" err="1"/>
              <a:t>bo‘lib</a:t>
            </a:r>
            <a:r>
              <a:rPr lang="en-US" dirty="0"/>
              <a:t> </a:t>
            </a:r>
            <a:r>
              <a:rPr lang="en-US" dirty="0" err="1"/>
              <a:t>xizmat</a:t>
            </a:r>
            <a:r>
              <a:rPr lang="en-US" dirty="0"/>
              <a:t> </a:t>
            </a:r>
            <a:r>
              <a:rPr lang="en-US" dirty="0" err="1"/>
              <a:t>qiladi</a:t>
            </a:r>
            <a:endParaRPr lang="ru-RU" dirty="0"/>
          </a:p>
        </p:txBody>
      </p:sp>
      <p:pic>
        <p:nvPicPr>
          <p:cNvPr id="2050" name="Picture 2" descr="EURO GIPS farg'ona va o'zbekistonda eng sifatli gips maxsulotlari">
            <a:extLst>
              <a:ext uri="{FF2B5EF4-FFF2-40B4-BE49-F238E27FC236}">
                <a16:creationId xmlns:a16="http://schemas.microsoft.com/office/drawing/2014/main" id="{DBC411A1-6DD6-809C-92E1-A6427377AE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2556" y="461816"/>
            <a:ext cx="3349690" cy="30698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7053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randombar(horizontal)">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4996EF-1A46-1911-6C1B-DF2F5EC5C7EF}"/>
              </a:ext>
            </a:extLst>
          </p:cNvPr>
          <p:cNvSpPr>
            <a:spLocks noGrp="1"/>
          </p:cNvSpPr>
          <p:nvPr>
            <p:ph type="title"/>
          </p:nvPr>
        </p:nvSpPr>
        <p:spPr>
          <a:xfrm>
            <a:off x="424722" y="75725"/>
            <a:ext cx="11767278" cy="2475729"/>
          </a:xfrm>
        </p:spPr>
        <p:txBody>
          <a:bodyPr>
            <a:normAutofit fontScale="90000"/>
          </a:bodyPr>
          <a:lstStyle/>
          <a:p>
            <a:pPr algn="just"/>
            <a:r>
              <a:rPr lang="en-US" sz="2400" dirty="0"/>
              <a:t>      </a:t>
            </a:r>
            <a:r>
              <a:rPr lang="en-US" sz="2200" dirty="0"/>
              <a:t> Ikki </a:t>
            </a:r>
            <a:r>
              <a:rPr lang="en-US" sz="2200" dirty="0" err="1"/>
              <a:t>molekula</a:t>
            </a:r>
            <a:r>
              <a:rPr lang="en-US" sz="2200" dirty="0"/>
              <a:t> </a:t>
            </a:r>
            <a:r>
              <a:rPr lang="en-US" sz="2200" dirty="0" err="1"/>
              <a:t>suvli</a:t>
            </a:r>
            <a:r>
              <a:rPr lang="en-US" sz="2200" dirty="0"/>
              <a:t> </a:t>
            </a:r>
            <a:r>
              <a:rPr lang="en-US" sz="2200" dirty="0" err="1"/>
              <a:t>gips</a:t>
            </a:r>
            <a:r>
              <a:rPr lang="en-US" sz="2200" dirty="0"/>
              <a:t> </a:t>
            </a:r>
            <a:r>
              <a:rPr lang="en-US" sz="2200" dirty="0" err="1"/>
              <a:t>yengil</a:t>
            </a:r>
            <a:r>
              <a:rPr lang="en-US" sz="2200" dirty="0"/>
              <a:t> mineral </a:t>
            </a:r>
            <a:r>
              <a:rPr lang="en-US" sz="2200" dirty="0" err="1"/>
              <a:t>hisoblanadi</a:t>
            </a:r>
            <a:r>
              <a:rPr lang="en-US" sz="2200" dirty="0"/>
              <a:t>. </a:t>
            </a:r>
            <a:r>
              <a:rPr lang="en-US" sz="2200" dirty="0" err="1"/>
              <a:t>Uning</a:t>
            </a:r>
            <a:r>
              <a:rPr lang="en-US" sz="2200" dirty="0"/>
              <a:t> </a:t>
            </a:r>
            <a:r>
              <a:rPr lang="en-US" sz="2200" dirty="0" err="1"/>
              <a:t>Moosshkalasi</a:t>
            </a:r>
            <a:r>
              <a:rPr lang="en-US" sz="2200" dirty="0"/>
              <a:t> </a:t>
            </a:r>
            <a:r>
              <a:rPr lang="en-US" sz="2200" dirty="0" err="1"/>
              <a:t>bo‘yicha</a:t>
            </a:r>
            <a:r>
              <a:rPr lang="en-US" sz="2200" dirty="0"/>
              <a:t> </a:t>
            </a:r>
            <a:r>
              <a:rPr lang="en-US" sz="2200" dirty="0" err="1"/>
              <a:t>qattiqligi</a:t>
            </a:r>
            <a:r>
              <a:rPr lang="en-US" sz="2200" dirty="0"/>
              <a:t> 2 ga </a:t>
            </a:r>
            <a:r>
              <a:rPr lang="en-US" sz="2200" dirty="0" err="1"/>
              <a:t>teng</a:t>
            </a:r>
            <a:r>
              <a:rPr lang="en-US" sz="2200" dirty="0"/>
              <a:t>, </a:t>
            </a:r>
            <a:r>
              <a:rPr lang="en-US" sz="2200" dirty="0" err="1"/>
              <a:t>zichligi</a:t>
            </a:r>
            <a:r>
              <a:rPr lang="en-US" sz="2200" dirty="0"/>
              <a:t> 2,2-2,4/sm3 , </a:t>
            </a:r>
            <a:r>
              <a:rPr lang="en-US" sz="2200" dirty="0" err="1"/>
              <a:t>angidridniki</a:t>
            </a:r>
            <a:r>
              <a:rPr lang="en-US" sz="2200" dirty="0"/>
              <a:t> </a:t>
            </a:r>
            <a:r>
              <a:rPr lang="en-US" sz="2200" dirty="0" err="1"/>
              <a:t>esa</a:t>
            </a:r>
            <a:r>
              <a:rPr lang="en-US" sz="2200" dirty="0"/>
              <a:t> 2,9-3,1 g/sm3 </a:t>
            </a:r>
            <a:r>
              <a:rPr lang="en-US" sz="2200" dirty="0" err="1"/>
              <a:t>gateng.Toza</a:t>
            </a:r>
            <a:r>
              <a:rPr lang="en-US" sz="2200" dirty="0"/>
              <a:t> </a:t>
            </a:r>
            <a:r>
              <a:rPr lang="en-US" sz="2200" dirty="0" err="1"/>
              <a:t>ikki</a:t>
            </a:r>
            <a:r>
              <a:rPr lang="en-US" sz="2200" dirty="0"/>
              <a:t> </a:t>
            </a:r>
            <a:r>
              <a:rPr lang="en-US" sz="2200" dirty="0" err="1"/>
              <a:t>molekula</a:t>
            </a:r>
            <a:r>
              <a:rPr lang="en-US" sz="2200" dirty="0"/>
              <a:t> </a:t>
            </a:r>
            <a:r>
              <a:rPr lang="en-US" sz="2200" dirty="0" err="1"/>
              <a:t>suvli</a:t>
            </a:r>
            <a:r>
              <a:rPr lang="en-US" sz="2200" dirty="0"/>
              <a:t> </a:t>
            </a:r>
            <a:r>
              <a:rPr lang="en-US" sz="2200" dirty="0" err="1"/>
              <a:t>gipsning</a:t>
            </a:r>
            <a:r>
              <a:rPr lang="en-US" sz="2200" dirty="0"/>
              <a:t> </a:t>
            </a:r>
            <a:r>
              <a:rPr lang="en-US" sz="2200" dirty="0" err="1"/>
              <a:t>tarkibi</a:t>
            </a:r>
            <a:r>
              <a:rPr lang="en-US" sz="2200" dirty="0"/>
              <a:t> 32,56% CaO dan 46,51% SO3, 20,93%H2Odaniborat.Angidrit </a:t>
            </a:r>
            <a:r>
              <a:rPr lang="en-US" sz="2200" dirty="0" err="1"/>
              <a:t>odatda</a:t>
            </a:r>
            <a:r>
              <a:rPr lang="en-US" sz="2200" dirty="0"/>
              <a:t> </a:t>
            </a:r>
            <a:r>
              <a:rPr lang="en-US" sz="2200" dirty="0" err="1"/>
              <a:t>gipsli</a:t>
            </a:r>
            <a:r>
              <a:rPr lang="en-US" sz="2200" dirty="0"/>
              <a:t> tosh </a:t>
            </a:r>
            <a:r>
              <a:rPr lang="en-US" sz="2200" dirty="0" err="1"/>
              <a:t>qazilmalarida</a:t>
            </a:r>
            <a:r>
              <a:rPr lang="en-US" sz="2200" dirty="0"/>
              <a:t> </a:t>
            </a:r>
            <a:r>
              <a:rPr lang="en-US" sz="2200" dirty="0" err="1"/>
              <a:t>qo‘riqlovchi</a:t>
            </a:r>
            <a:r>
              <a:rPr lang="en-US" sz="2200" dirty="0"/>
              <a:t> </a:t>
            </a:r>
            <a:r>
              <a:rPr lang="en-US" sz="2200" dirty="0" err="1"/>
              <a:t>qavat</a:t>
            </a:r>
            <a:r>
              <a:rPr lang="en-US" sz="2200" dirty="0"/>
              <a:t> </a:t>
            </a:r>
            <a:r>
              <a:rPr lang="en-US" sz="2200" dirty="0" err="1"/>
              <a:t>sifatida</a:t>
            </a:r>
            <a:r>
              <a:rPr lang="en-US" sz="2200" dirty="0"/>
              <a:t> </a:t>
            </a:r>
            <a:r>
              <a:rPr lang="en-US" sz="2200" dirty="0" err="1"/>
              <a:t>uchraydi</a:t>
            </a:r>
            <a:r>
              <a:rPr lang="en-US" sz="2200" dirty="0"/>
              <a:t>. </a:t>
            </a:r>
            <a:r>
              <a:rPr lang="en-US" sz="2200" dirty="0" err="1"/>
              <a:t>Kimyoviytozaangidritning</a:t>
            </a:r>
            <a:r>
              <a:rPr lang="en-US" sz="2200" dirty="0"/>
              <a:t> </a:t>
            </a:r>
            <a:r>
              <a:rPr lang="en-US" sz="2200" dirty="0" err="1"/>
              <a:t>tarkibi</a:t>
            </a:r>
            <a:r>
              <a:rPr lang="en-US" sz="2200" dirty="0"/>
              <a:t> 41,19% CaO, 45,81% SiO3 dan </a:t>
            </a:r>
            <a:r>
              <a:rPr lang="en-US" sz="2200" dirty="0" err="1"/>
              <a:t>iborat</a:t>
            </a:r>
            <a:r>
              <a:rPr lang="en-US" sz="2200" dirty="0"/>
              <a:t>. Yer </a:t>
            </a:r>
            <a:r>
              <a:rPr lang="en-US" sz="2200" dirty="0" err="1"/>
              <a:t>osti</a:t>
            </a:r>
            <a:r>
              <a:rPr lang="en-US" sz="2200" dirty="0"/>
              <a:t> </a:t>
            </a:r>
            <a:r>
              <a:rPr lang="en-US" sz="2200" dirty="0" err="1"/>
              <a:t>suvlari</a:t>
            </a:r>
            <a:r>
              <a:rPr lang="en-US" sz="2200" dirty="0"/>
              <a:t> </a:t>
            </a:r>
            <a:r>
              <a:rPr lang="en-US" sz="2200" dirty="0" err="1"/>
              <a:t>ta’sirida</a:t>
            </a:r>
            <a:r>
              <a:rPr lang="en-US" sz="2200" dirty="0"/>
              <a:t> </a:t>
            </a:r>
            <a:r>
              <a:rPr lang="en-US" sz="2200" dirty="0" err="1"/>
              <a:t>angidrit</a:t>
            </a:r>
            <a:r>
              <a:rPr lang="en-US" sz="2200" dirty="0"/>
              <a:t> </a:t>
            </a:r>
            <a:r>
              <a:rPr lang="en-US" sz="2200" dirty="0" err="1"/>
              <a:t>asta-sekin</a:t>
            </a:r>
            <a:r>
              <a:rPr lang="en-US" sz="2200" dirty="0"/>
              <a:t> </a:t>
            </a:r>
            <a:r>
              <a:rPr lang="en-US" sz="2200" dirty="0" err="1"/>
              <a:t>suvsizlanadi</a:t>
            </a:r>
            <a:r>
              <a:rPr lang="en-US" sz="2200" dirty="0"/>
              <a:t>, </a:t>
            </a:r>
            <a:r>
              <a:rPr lang="en-US" sz="2200" dirty="0" err="1"/>
              <a:t>va</a:t>
            </a:r>
            <a:r>
              <a:rPr lang="en-US" sz="2200" dirty="0"/>
              <a:t> </a:t>
            </a:r>
            <a:r>
              <a:rPr lang="en-US" sz="2200" dirty="0" err="1"/>
              <a:t>ikki</a:t>
            </a:r>
            <a:r>
              <a:rPr lang="en-US" sz="2200" dirty="0"/>
              <a:t> </a:t>
            </a:r>
            <a:r>
              <a:rPr lang="en-US" sz="2200" dirty="0" err="1"/>
              <a:t>molekula</a:t>
            </a:r>
            <a:r>
              <a:rPr lang="en-US" sz="2200" dirty="0"/>
              <a:t> </a:t>
            </a:r>
            <a:r>
              <a:rPr lang="en-US" sz="2200" dirty="0" err="1"/>
              <a:t>suvli</a:t>
            </a:r>
            <a:r>
              <a:rPr lang="en-US" sz="2200" dirty="0"/>
              <a:t> </a:t>
            </a:r>
            <a:r>
              <a:rPr lang="en-US" sz="2200" dirty="0" err="1"/>
              <a:t>gipsga</a:t>
            </a:r>
            <a:r>
              <a:rPr lang="en-US" sz="2200" dirty="0"/>
              <a:t> </a:t>
            </a:r>
            <a:r>
              <a:rPr lang="en-US" sz="2200" dirty="0" err="1"/>
              <a:t>aylanadi</a:t>
            </a:r>
            <a:r>
              <a:rPr lang="en-US" sz="2200" dirty="0"/>
              <a:t>. . </a:t>
            </a:r>
            <a:r>
              <a:rPr lang="en-US" sz="2200" dirty="0" err="1"/>
              <a:t>Fosfogips-fosfat</a:t>
            </a:r>
            <a:r>
              <a:rPr lang="en-US" sz="2200" dirty="0"/>
              <a:t> </a:t>
            </a:r>
            <a:r>
              <a:rPr lang="en-US" sz="2200" dirty="0" err="1"/>
              <a:t>kislota</a:t>
            </a:r>
            <a:r>
              <a:rPr lang="en-US" sz="2200" dirty="0"/>
              <a:t> </a:t>
            </a:r>
            <a:r>
              <a:rPr lang="en-US" sz="2200" dirty="0" err="1"/>
              <a:t>ishlabchiqarishsanoatining</a:t>
            </a:r>
            <a:r>
              <a:rPr lang="en-US" sz="2200" dirty="0"/>
              <a:t> </a:t>
            </a:r>
            <a:r>
              <a:rPr lang="en-US" sz="2200" dirty="0" err="1"/>
              <a:t>chiqindisi</a:t>
            </a:r>
            <a:r>
              <a:rPr lang="en-US" sz="2200" dirty="0"/>
              <a:t> </a:t>
            </a:r>
            <a:r>
              <a:rPr lang="en-US" sz="2200" dirty="0" err="1"/>
              <a:t>hisoblanadi</a:t>
            </a:r>
            <a:r>
              <a:rPr lang="en-US" sz="2200" dirty="0"/>
              <a:t>. </a:t>
            </a:r>
            <a:r>
              <a:rPr lang="en-US" sz="2200" dirty="0" err="1"/>
              <a:t>Fosfogipsning</a:t>
            </a:r>
            <a:r>
              <a:rPr lang="en-US" sz="2200" dirty="0"/>
              <a:t> </a:t>
            </a:r>
            <a:r>
              <a:rPr lang="en-US" sz="2200" dirty="0" err="1"/>
              <a:t>tarkibi</a:t>
            </a:r>
            <a:r>
              <a:rPr lang="en-US" sz="2200" dirty="0"/>
              <a:t> </a:t>
            </a:r>
            <a:r>
              <a:rPr lang="en-US" sz="2200" dirty="0" err="1"/>
              <a:t>asosan</a:t>
            </a:r>
            <a:r>
              <a:rPr lang="en-US" sz="2200" dirty="0"/>
              <a:t> </a:t>
            </a:r>
            <a:r>
              <a:rPr lang="en-US" sz="2200" dirty="0" err="1"/>
              <a:t>ikki</a:t>
            </a:r>
            <a:r>
              <a:rPr lang="en-US" sz="2200" dirty="0"/>
              <a:t> </a:t>
            </a:r>
            <a:r>
              <a:rPr lang="en-US" sz="2200" dirty="0" err="1"/>
              <a:t>molekula</a:t>
            </a:r>
            <a:r>
              <a:rPr lang="en-US" sz="2200" dirty="0"/>
              <a:t> </a:t>
            </a:r>
            <a:r>
              <a:rPr lang="en-US" sz="2200" dirty="0" err="1"/>
              <a:t>suvli</a:t>
            </a:r>
            <a:r>
              <a:rPr lang="en-US" sz="2200" dirty="0"/>
              <a:t> </a:t>
            </a:r>
            <a:r>
              <a:rPr lang="en-US" sz="2200" dirty="0" err="1"/>
              <a:t>gipsdaniborat.Ikki</a:t>
            </a:r>
            <a:r>
              <a:rPr lang="en-US" sz="2200" dirty="0"/>
              <a:t> </a:t>
            </a:r>
            <a:r>
              <a:rPr lang="en-US" sz="2200" dirty="0" err="1"/>
              <a:t>molekula</a:t>
            </a:r>
            <a:r>
              <a:rPr lang="en-US" sz="2200" dirty="0"/>
              <a:t> </a:t>
            </a:r>
            <a:r>
              <a:rPr lang="en-US" sz="2200" dirty="0" err="1"/>
              <a:t>gips</a:t>
            </a:r>
            <a:r>
              <a:rPr lang="en-US" sz="2200" dirty="0"/>
              <a:t> CaSO4∙2H2O </a:t>
            </a:r>
            <a:r>
              <a:rPr lang="en-US" sz="2200" dirty="0" err="1"/>
              <a:t>ni</a:t>
            </a:r>
            <a:r>
              <a:rPr lang="en-US" sz="2200" dirty="0"/>
              <a:t> </a:t>
            </a:r>
            <a:r>
              <a:rPr lang="en-US" sz="2200" dirty="0" err="1"/>
              <a:t>yarim</a:t>
            </a:r>
            <a:r>
              <a:rPr lang="en-US" sz="2200" dirty="0"/>
              <a:t> </a:t>
            </a:r>
            <a:r>
              <a:rPr lang="en-US" sz="2200" dirty="0" err="1"/>
              <a:t>molekula</a:t>
            </a:r>
            <a:r>
              <a:rPr lang="en-US" sz="2200" dirty="0"/>
              <a:t> </a:t>
            </a:r>
            <a:r>
              <a:rPr lang="en-US" sz="2200" dirty="0" err="1"/>
              <a:t>suvli</a:t>
            </a:r>
            <a:r>
              <a:rPr lang="en-US" sz="2200" dirty="0"/>
              <a:t> CaSO4∙0,5H2O </a:t>
            </a:r>
            <a:r>
              <a:rPr lang="en-US" sz="2200" dirty="0" err="1"/>
              <a:t>yoki</a:t>
            </a:r>
            <a:r>
              <a:rPr lang="en-US" sz="2200" dirty="0"/>
              <a:t> </a:t>
            </a:r>
            <a:r>
              <a:rPr lang="en-US" sz="2200" dirty="0" err="1"/>
              <a:t>suvsiz</a:t>
            </a:r>
            <a:r>
              <a:rPr lang="en-US" sz="2200" dirty="0"/>
              <a:t> </a:t>
            </a:r>
            <a:r>
              <a:rPr lang="en-US" sz="2200" dirty="0" err="1"/>
              <a:t>angidrit</a:t>
            </a:r>
            <a:r>
              <a:rPr lang="en-US" sz="2200" dirty="0"/>
              <a:t> CaSO4gacha </a:t>
            </a:r>
            <a:r>
              <a:rPr lang="en-US" sz="2200" dirty="0" err="1"/>
              <a:t>suvsizlashtirish</a:t>
            </a:r>
            <a:r>
              <a:rPr lang="en-US" sz="2200" dirty="0"/>
              <a:t> </a:t>
            </a:r>
            <a:r>
              <a:rPr lang="en-US" sz="2200" dirty="0" err="1"/>
              <a:t>gipsli</a:t>
            </a:r>
            <a:r>
              <a:rPr lang="en-US" sz="2200" dirty="0"/>
              <a:t> </a:t>
            </a:r>
            <a:r>
              <a:rPr lang="en-US" sz="2200" dirty="0" err="1"/>
              <a:t>bog‘lovchi</a:t>
            </a:r>
            <a:r>
              <a:rPr lang="en-US" sz="2200" dirty="0"/>
              <a:t> </a:t>
            </a:r>
            <a:r>
              <a:rPr lang="en-US" sz="2200" dirty="0" err="1"/>
              <a:t>moddalar</a:t>
            </a:r>
            <a:r>
              <a:rPr lang="en-US" sz="2200" dirty="0"/>
              <a:t> </a:t>
            </a:r>
            <a:r>
              <a:rPr lang="en-US" sz="2200" dirty="0" err="1"/>
              <a:t>ishlab</a:t>
            </a:r>
            <a:r>
              <a:rPr lang="en-US" sz="2200" dirty="0"/>
              <a:t> </a:t>
            </a:r>
            <a:r>
              <a:rPr lang="en-US" sz="2200" dirty="0" err="1"/>
              <a:t>chiqarishning</a:t>
            </a:r>
            <a:r>
              <a:rPr lang="en-US" sz="2200" dirty="0"/>
              <a:t> </a:t>
            </a:r>
            <a:r>
              <a:rPr lang="en-US" sz="2200" dirty="0" err="1"/>
              <a:t>asosini</a:t>
            </a:r>
            <a:r>
              <a:rPr lang="en-US" sz="2200" dirty="0"/>
              <a:t> </a:t>
            </a:r>
            <a:r>
              <a:rPr lang="en-US" sz="2200" dirty="0" err="1"/>
              <a:t>tashkil</a:t>
            </a:r>
            <a:r>
              <a:rPr lang="en-US" sz="2200" dirty="0"/>
              <a:t> </a:t>
            </a:r>
            <a:r>
              <a:rPr lang="en-US" sz="2200" dirty="0" err="1"/>
              <a:t>etadi</a:t>
            </a:r>
            <a:r>
              <a:rPr lang="en-US" sz="2200" dirty="0"/>
              <a:t>.</a:t>
            </a:r>
            <a:endParaRPr lang="ru-RU" sz="2200" dirty="0"/>
          </a:p>
        </p:txBody>
      </p:sp>
      <p:sp>
        <p:nvSpPr>
          <p:cNvPr id="3" name="Объект 2">
            <a:extLst>
              <a:ext uri="{FF2B5EF4-FFF2-40B4-BE49-F238E27FC236}">
                <a16:creationId xmlns:a16="http://schemas.microsoft.com/office/drawing/2014/main" id="{83826AEF-D8D3-3319-C2F1-EABE0774022B}"/>
              </a:ext>
            </a:extLst>
          </p:cNvPr>
          <p:cNvSpPr>
            <a:spLocks noGrp="1"/>
          </p:cNvSpPr>
          <p:nvPr>
            <p:ph idx="1"/>
          </p:nvPr>
        </p:nvSpPr>
        <p:spPr>
          <a:xfrm>
            <a:off x="5277035" y="3115002"/>
            <a:ext cx="6417815" cy="4065972"/>
          </a:xfrm>
        </p:spPr>
        <p:txBody>
          <a:bodyPr>
            <a:normAutofit fontScale="77500" lnSpcReduction="20000"/>
          </a:bodyPr>
          <a:lstStyle/>
          <a:p>
            <a:pPr marL="0" indent="0" algn="just">
              <a:buNone/>
            </a:pPr>
            <a:r>
              <a:rPr lang="en-US" sz="2000" dirty="0"/>
              <a:t>     </a:t>
            </a:r>
            <a:r>
              <a:rPr lang="en-US" sz="2600" dirty="0" err="1"/>
              <a:t>Yarimmolekula</a:t>
            </a:r>
            <a:r>
              <a:rPr lang="en-US" sz="2600" dirty="0"/>
              <a:t> </a:t>
            </a:r>
            <a:r>
              <a:rPr lang="en-US" sz="2600" dirty="0" err="1"/>
              <a:t>suvli</a:t>
            </a:r>
            <a:r>
              <a:rPr lang="en-US" sz="2600" dirty="0"/>
              <a:t> </a:t>
            </a:r>
            <a:r>
              <a:rPr lang="en-US" sz="2600" dirty="0" err="1"/>
              <a:t>gipsning</a:t>
            </a:r>
            <a:r>
              <a:rPr lang="en-US" sz="2600" dirty="0"/>
              <a:t> </a:t>
            </a:r>
            <a:r>
              <a:rPr lang="en-US" sz="2600" dirty="0" err="1"/>
              <a:t>nazariy</a:t>
            </a:r>
            <a:r>
              <a:rPr lang="en-US" sz="2600" dirty="0"/>
              <a:t> </a:t>
            </a:r>
            <a:r>
              <a:rPr lang="en-US" sz="2600" dirty="0" err="1"/>
              <a:t>tarkibi</a:t>
            </a:r>
            <a:r>
              <a:rPr lang="en-US" sz="2600" dirty="0"/>
              <a:t> 38,63% CaO, 55,18% SO3 </a:t>
            </a:r>
            <a:r>
              <a:rPr lang="en-US" sz="2600" dirty="0" err="1"/>
              <a:t>va</a:t>
            </a:r>
            <a:r>
              <a:rPr lang="en-US" sz="2600" dirty="0"/>
              <a:t> 6,21%H2Oiborat </a:t>
            </a:r>
            <a:r>
              <a:rPr lang="en-US" sz="2600" dirty="0" err="1"/>
              <a:t>ikkimolekula</a:t>
            </a:r>
            <a:r>
              <a:rPr lang="en-US" sz="2600" dirty="0"/>
              <a:t> </a:t>
            </a:r>
            <a:r>
              <a:rPr lang="en-US" sz="2600" dirty="0" err="1"/>
              <a:t>suvli</a:t>
            </a:r>
            <a:r>
              <a:rPr lang="en-US" sz="2600" dirty="0"/>
              <a:t> </a:t>
            </a:r>
            <a:r>
              <a:rPr lang="en-US" sz="2600" dirty="0" err="1"/>
              <a:t>gipsning</a:t>
            </a:r>
            <a:r>
              <a:rPr lang="en-US" sz="2600" dirty="0"/>
              <a:t> </a:t>
            </a:r>
            <a:r>
              <a:rPr lang="en-US" sz="2600" dirty="0" err="1"/>
              <a:t>suvsizlanishi</a:t>
            </a:r>
            <a:r>
              <a:rPr lang="en-US" sz="2600" dirty="0"/>
              <a:t> </a:t>
            </a:r>
            <a:r>
              <a:rPr lang="en-US" sz="2600" dirty="0" err="1"/>
              <a:t>darajasi</a:t>
            </a:r>
            <a:r>
              <a:rPr lang="en-US" sz="2600" dirty="0"/>
              <a:t> </a:t>
            </a:r>
            <a:r>
              <a:rPr lang="en-US" sz="2600" dirty="0" err="1"/>
              <a:t>harorat</a:t>
            </a:r>
            <a:r>
              <a:rPr lang="en-US" sz="2600" dirty="0"/>
              <a:t> </a:t>
            </a:r>
            <a:r>
              <a:rPr lang="en-US" sz="2600" dirty="0" err="1"/>
              <a:t>va</a:t>
            </a:r>
            <a:r>
              <a:rPr lang="en-US" sz="2600" dirty="0"/>
              <a:t> </a:t>
            </a:r>
            <a:r>
              <a:rPr lang="en-US" sz="2600" dirty="0" err="1"/>
              <a:t>qizdirish</a:t>
            </a:r>
            <a:r>
              <a:rPr lang="en-US" sz="2600" dirty="0"/>
              <a:t> </a:t>
            </a:r>
            <a:r>
              <a:rPr lang="en-US" sz="2600" dirty="0" err="1"/>
              <a:t>muddati</a:t>
            </a:r>
            <a:r>
              <a:rPr lang="en-US" sz="2600" dirty="0"/>
              <a:t>, </a:t>
            </a:r>
            <a:r>
              <a:rPr lang="en-US" sz="2600" dirty="0" err="1"/>
              <a:t>hamda</a:t>
            </a:r>
            <a:r>
              <a:rPr lang="en-US" sz="2600" dirty="0"/>
              <a:t> bug‘ </a:t>
            </a:r>
            <a:r>
              <a:rPr lang="en-US" sz="2600" dirty="0" err="1"/>
              <a:t>bosimigabog‘liq</a:t>
            </a:r>
            <a:r>
              <a:rPr lang="en-US" sz="2600" dirty="0"/>
              <a:t>. </a:t>
            </a:r>
            <a:r>
              <a:rPr lang="en-US" sz="2600" dirty="0" err="1"/>
              <a:t>Gips</a:t>
            </a:r>
            <a:r>
              <a:rPr lang="en-US" sz="2600" dirty="0"/>
              <a:t> </a:t>
            </a:r>
            <a:r>
              <a:rPr lang="en-US" sz="2600" dirty="0" err="1"/>
              <a:t>monomineral</a:t>
            </a:r>
            <a:r>
              <a:rPr lang="en-US" sz="2600" dirty="0"/>
              <a:t> </a:t>
            </a:r>
            <a:r>
              <a:rPr lang="en-US" sz="2600" dirty="0" err="1"/>
              <a:t>bog‘lovchi</a:t>
            </a:r>
            <a:r>
              <a:rPr lang="en-US" sz="2600" dirty="0"/>
              <a:t> </a:t>
            </a:r>
            <a:r>
              <a:rPr lang="en-US" sz="2600" dirty="0" err="1"/>
              <a:t>moddalarga</a:t>
            </a:r>
            <a:r>
              <a:rPr lang="en-US" sz="2600" dirty="0"/>
              <a:t> </a:t>
            </a:r>
            <a:r>
              <a:rPr lang="en-US" sz="2600" dirty="0" err="1"/>
              <a:t>kiradi</a:t>
            </a:r>
            <a:r>
              <a:rPr lang="en-US" sz="2600" dirty="0"/>
              <a:t>. </a:t>
            </a:r>
            <a:r>
              <a:rPr lang="en-US" sz="2600" dirty="0" err="1"/>
              <a:t>Qurilishda</a:t>
            </a:r>
            <a:r>
              <a:rPr lang="en-US" sz="2600" dirty="0"/>
              <a:t> </a:t>
            </a:r>
            <a:r>
              <a:rPr lang="en-US" sz="2600" dirty="0" err="1"/>
              <a:t>uning</a:t>
            </a:r>
            <a:r>
              <a:rPr lang="en-US" sz="2600" dirty="0"/>
              <a:t> </a:t>
            </a:r>
            <a:r>
              <a:rPr lang="en-US" sz="2600" dirty="0" err="1"/>
              <a:t>eng</a:t>
            </a:r>
            <a:r>
              <a:rPr lang="en-US" sz="2600" dirty="0"/>
              <a:t> </a:t>
            </a:r>
            <a:r>
              <a:rPr lang="en-US" sz="2600" dirty="0" err="1"/>
              <a:t>ko‘p</a:t>
            </a:r>
            <a:r>
              <a:rPr lang="en-US" sz="2600" dirty="0"/>
              <a:t> </a:t>
            </a:r>
            <a:r>
              <a:rPr lang="en-US" sz="2600" dirty="0" err="1"/>
              <a:t>tarqalganturi</a:t>
            </a:r>
            <a:r>
              <a:rPr lang="el-GR" sz="2600" dirty="0"/>
              <a:t>β-</a:t>
            </a:r>
            <a:r>
              <a:rPr lang="en-US" sz="2600" dirty="0" err="1"/>
              <a:t>yarimsuvli</a:t>
            </a:r>
            <a:r>
              <a:rPr lang="en-US" sz="2600" dirty="0"/>
              <a:t> </a:t>
            </a:r>
            <a:r>
              <a:rPr lang="en-US" sz="2600" dirty="0" err="1"/>
              <a:t>gips</a:t>
            </a:r>
            <a:r>
              <a:rPr lang="en-US" sz="2600" dirty="0"/>
              <a:t> </a:t>
            </a:r>
            <a:r>
              <a:rPr lang="en-US" sz="2600" dirty="0" err="1"/>
              <a:t>hisoblanadi</a:t>
            </a:r>
            <a:r>
              <a:rPr lang="en-US" sz="2600" dirty="0"/>
              <a:t>. </a:t>
            </a:r>
            <a:r>
              <a:rPr lang="en-US" sz="2600" dirty="0" err="1"/>
              <a:t>Hozirgi</a:t>
            </a:r>
            <a:r>
              <a:rPr lang="en-US" sz="2600" dirty="0"/>
              <a:t> </a:t>
            </a:r>
            <a:r>
              <a:rPr lang="en-US" sz="2600" dirty="0" err="1"/>
              <a:t>paytda</a:t>
            </a:r>
            <a:r>
              <a:rPr lang="en-US" sz="2600" dirty="0"/>
              <a:t> </a:t>
            </a:r>
            <a:r>
              <a:rPr lang="en-US" sz="2600" dirty="0" err="1"/>
              <a:t>ko‘proq</a:t>
            </a:r>
            <a:r>
              <a:rPr lang="en-US" sz="2600" dirty="0"/>
              <a:t> </a:t>
            </a:r>
            <a:r>
              <a:rPr lang="en-US" sz="2600" dirty="0" err="1"/>
              <a:t>mustahkamligi</a:t>
            </a:r>
            <a:r>
              <a:rPr lang="en-US" sz="2600" dirty="0"/>
              <a:t> </a:t>
            </a:r>
            <a:r>
              <a:rPr lang="en-US" sz="2600" dirty="0" err="1"/>
              <a:t>yuqori</a:t>
            </a:r>
            <a:r>
              <a:rPr lang="en-US" sz="2600" dirty="0"/>
              <a:t> </a:t>
            </a:r>
            <a:r>
              <a:rPr lang="en-US" sz="2600" dirty="0" err="1"/>
              <a:t>bo‘lgan</a:t>
            </a:r>
            <a:r>
              <a:rPr lang="en-US" sz="2600" dirty="0"/>
              <a:t> </a:t>
            </a:r>
            <a:r>
              <a:rPr lang="el-GR" sz="2600" dirty="0"/>
              <a:t>α-</a:t>
            </a:r>
            <a:r>
              <a:rPr lang="en-US" sz="2600" dirty="0" err="1"/>
              <a:t>yarimsuvligips</a:t>
            </a:r>
            <a:r>
              <a:rPr lang="en-US" sz="2600" dirty="0"/>
              <a:t> (CaSO4∙0,5H2O) </a:t>
            </a:r>
            <a:r>
              <a:rPr lang="en-US" sz="2600" dirty="0" err="1"/>
              <a:t>ishlab</a:t>
            </a:r>
            <a:r>
              <a:rPr lang="en-US" sz="2600" dirty="0"/>
              <a:t> </a:t>
            </a:r>
            <a:r>
              <a:rPr lang="en-US" sz="2600" dirty="0" err="1"/>
              <a:t>chiqarilmoqda</a:t>
            </a:r>
            <a:r>
              <a:rPr lang="en-US" sz="2600" dirty="0"/>
              <a:t>. </a:t>
            </a:r>
            <a:r>
              <a:rPr lang="en-US" sz="2600" dirty="0" err="1"/>
              <a:t>Uning</a:t>
            </a:r>
            <a:r>
              <a:rPr lang="en-US" sz="2600" dirty="0"/>
              <a:t> </a:t>
            </a:r>
            <a:r>
              <a:rPr lang="en-US" sz="2600" dirty="0" err="1"/>
              <a:t>kristallari</a:t>
            </a:r>
            <a:r>
              <a:rPr lang="en-US" sz="2600" dirty="0"/>
              <a:t> </a:t>
            </a:r>
            <a:r>
              <a:rPr lang="en-US" sz="2600" dirty="0" err="1"/>
              <a:t>yirikrok</a:t>
            </a:r>
            <a:r>
              <a:rPr lang="en-US" sz="2600" dirty="0"/>
              <a:t> </a:t>
            </a:r>
            <a:r>
              <a:rPr lang="en-US" sz="2600" dirty="0" err="1"/>
              <a:t>bo‘lib</a:t>
            </a:r>
            <a:r>
              <a:rPr lang="en-US" sz="2600" dirty="0"/>
              <a:t>, </a:t>
            </a:r>
            <a:r>
              <a:rPr lang="en-US" sz="2600" dirty="0" err="1"/>
              <a:t>suvni</a:t>
            </a:r>
            <a:r>
              <a:rPr lang="en-US" sz="2600" dirty="0"/>
              <a:t> </a:t>
            </a:r>
            <a:r>
              <a:rPr lang="en-US" sz="2600" dirty="0" err="1"/>
              <a:t>kamtalabqiladi,bundan</a:t>
            </a:r>
            <a:r>
              <a:rPr lang="en-US" sz="2600" dirty="0"/>
              <a:t> </a:t>
            </a:r>
            <a:r>
              <a:rPr lang="en-US" sz="2600" dirty="0" err="1"/>
              <a:t>tashqari</a:t>
            </a:r>
            <a:r>
              <a:rPr lang="en-US" sz="2600" dirty="0"/>
              <a:t> </a:t>
            </a:r>
            <a:r>
              <a:rPr lang="el-GR" sz="2600" dirty="0"/>
              <a:t>β (</a:t>
            </a:r>
            <a:r>
              <a:rPr lang="en-US" sz="2600" dirty="0"/>
              <a:t>CaSO4∙0,5H2O) ga </a:t>
            </a:r>
            <a:r>
              <a:rPr lang="en-US" sz="2600" dirty="0" err="1"/>
              <a:t>nisbatan</a:t>
            </a:r>
            <a:r>
              <a:rPr lang="en-US" sz="2600" dirty="0"/>
              <a:t> </a:t>
            </a:r>
            <a:r>
              <a:rPr lang="en-US" sz="2600" dirty="0" err="1"/>
              <a:t>mustahkamligi</a:t>
            </a:r>
            <a:r>
              <a:rPr lang="en-US" sz="2600" dirty="0"/>
              <a:t> </a:t>
            </a:r>
            <a:r>
              <a:rPr lang="en-US" sz="2600" dirty="0" err="1"/>
              <a:t>va</a:t>
            </a:r>
            <a:r>
              <a:rPr lang="en-US" sz="2600" dirty="0"/>
              <a:t> </a:t>
            </a:r>
            <a:r>
              <a:rPr lang="en-US" sz="2600" dirty="0" err="1"/>
              <a:t>zichligi</a:t>
            </a:r>
            <a:r>
              <a:rPr lang="en-US" sz="2600" dirty="0"/>
              <a:t> </a:t>
            </a:r>
            <a:r>
              <a:rPr lang="en-US" sz="2600" dirty="0" err="1"/>
              <a:t>yuqori</a:t>
            </a:r>
            <a:r>
              <a:rPr lang="en-US" sz="2600" dirty="0"/>
              <a:t>. </a:t>
            </a:r>
            <a:r>
              <a:rPr lang="en-US" sz="2600" dirty="0" err="1"/>
              <a:t>Yarimgidratli</a:t>
            </a:r>
            <a:r>
              <a:rPr lang="en-US" sz="2600" dirty="0"/>
              <a:t> </a:t>
            </a:r>
            <a:r>
              <a:rPr lang="en-US" sz="2600" dirty="0" err="1"/>
              <a:t>gipsni</a:t>
            </a:r>
            <a:r>
              <a:rPr lang="en-US" sz="2600" dirty="0"/>
              <a:t> </a:t>
            </a:r>
            <a:r>
              <a:rPr lang="el-GR" sz="2600" dirty="0"/>
              <a:t>α</a:t>
            </a:r>
            <a:r>
              <a:rPr lang="en-US" sz="2600" dirty="0" err="1"/>
              <a:t>va</a:t>
            </a:r>
            <a:r>
              <a:rPr lang="el-GR" sz="2600" dirty="0"/>
              <a:t>β–</a:t>
            </a:r>
            <a:r>
              <a:rPr lang="en-US" sz="2600" dirty="0" err="1"/>
              <a:t>turlarini</a:t>
            </a:r>
            <a:r>
              <a:rPr lang="en-US" sz="2600" dirty="0"/>
              <a:t> </a:t>
            </a:r>
            <a:r>
              <a:rPr lang="en-US" sz="2600" dirty="0" err="1"/>
              <a:t>yuzaga</a:t>
            </a:r>
            <a:r>
              <a:rPr lang="en-US" sz="2600" dirty="0"/>
              <a:t> </a:t>
            </a:r>
            <a:r>
              <a:rPr lang="en-US" sz="2600" dirty="0" err="1"/>
              <a:t>kelishi</a:t>
            </a:r>
            <a:r>
              <a:rPr lang="en-US" sz="2600" dirty="0"/>
              <a:t> </a:t>
            </a:r>
            <a:r>
              <a:rPr lang="en-US" sz="2600" dirty="0" err="1"/>
              <a:t>issiqlik</a:t>
            </a:r>
            <a:r>
              <a:rPr lang="en-US" sz="2600" dirty="0"/>
              <a:t> </a:t>
            </a:r>
            <a:r>
              <a:rPr lang="en-US" sz="2600" dirty="0" err="1"/>
              <a:t>ishlovini</a:t>
            </a:r>
            <a:r>
              <a:rPr lang="en-US" sz="2600" dirty="0"/>
              <a:t> </a:t>
            </a:r>
            <a:r>
              <a:rPr lang="en-US" sz="2600" dirty="0" err="1"/>
              <a:t>shartlari</a:t>
            </a:r>
            <a:r>
              <a:rPr lang="en-US" sz="2600" dirty="0"/>
              <a:t> </a:t>
            </a:r>
            <a:r>
              <a:rPr lang="en-US" sz="2600" dirty="0" err="1"/>
              <a:t>bog‘liqdir</a:t>
            </a:r>
            <a:r>
              <a:rPr lang="en-US" sz="2600" dirty="0"/>
              <a:t>.</a:t>
            </a:r>
            <a:endParaRPr lang="ru-RU" sz="2600" dirty="0"/>
          </a:p>
        </p:txBody>
      </p:sp>
      <p:pic>
        <p:nvPicPr>
          <p:cNvPr id="3074" name="Picture 2" descr="Мраморный камень Archives - Benefit">
            <a:extLst>
              <a:ext uri="{FF2B5EF4-FFF2-40B4-BE49-F238E27FC236}">
                <a16:creationId xmlns:a16="http://schemas.microsoft.com/office/drawing/2014/main" id="{649E51D7-9C5C-4DC0-8C4C-9C8844556B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150" y="2956264"/>
            <a:ext cx="4199137" cy="34711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24109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in)">
                                      <p:cBhvr>
                                        <p:cTn id="7" dur="2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D5A02D-B37D-EDFA-83B4-4379EE821C19}"/>
              </a:ext>
            </a:extLst>
          </p:cNvPr>
          <p:cNvSpPr>
            <a:spLocks noGrp="1"/>
          </p:cNvSpPr>
          <p:nvPr>
            <p:ph type="title"/>
          </p:nvPr>
        </p:nvSpPr>
        <p:spPr>
          <a:xfrm>
            <a:off x="3923930" y="365125"/>
            <a:ext cx="7429869" cy="2315930"/>
          </a:xfrm>
        </p:spPr>
        <p:txBody>
          <a:bodyPr>
            <a:normAutofit fontScale="90000"/>
          </a:bodyPr>
          <a:lstStyle/>
          <a:p>
            <a:pPr algn="just"/>
            <a:r>
              <a:rPr lang="en-US" sz="2200" dirty="0"/>
              <a:t>       </a:t>
            </a:r>
            <a:r>
              <a:rPr lang="en-US" sz="2700" dirty="0" err="1"/>
              <a:t>Gipsga</a:t>
            </a:r>
            <a:r>
              <a:rPr lang="en-US" sz="2700" dirty="0"/>
              <a:t> 97-100 0Cda </a:t>
            </a:r>
            <a:r>
              <a:rPr lang="en-US" sz="2700" dirty="0" err="1"/>
              <a:t>issiqlikishloviberilganda</a:t>
            </a:r>
            <a:r>
              <a:rPr lang="en-US" sz="2700" dirty="0"/>
              <a:t> </a:t>
            </a:r>
            <a:r>
              <a:rPr lang="en-US" sz="2700" dirty="0" err="1"/>
              <a:t>suv</a:t>
            </a:r>
            <a:r>
              <a:rPr lang="en-US" sz="2700" dirty="0"/>
              <a:t> </a:t>
            </a:r>
            <a:r>
              <a:rPr lang="en-US" sz="2700" dirty="0" err="1"/>
              <a:t>gipsdan</a:t>
            </a:r>
            <a:r>
              <a:rPr lang="en-US" sz="2700" dirty="0"/>
              <a:t> </a:t>
            </a:r>
            <a:r>
              <a:rPr lang="en-US" sz="2700" dirty="0" err="1"/>
              <a:t>suyuq</a:t>
            </a:r>
            <a:r>
              <a:rPr lang="en-US" sz="2700" dirty="0"/>
              <a:t> </a:t>
            </a:r>
            <a:r>
              <a:rPr lang="en-US" sz="2700" dirty="0" err="1"/>
              <a:t>holatda</a:t>
            </a:r>
            <a:r>
              <a:rPr lang="en-US" sz="2700" dirty="0"/>
              <a:t> </a:t>
            </a:r>
            <a:r>
              <a:rPr lang="en-US" sz="2700" dirty="0" err="1"/>
              <a:t>ajraladi</a:t>
            </a:r>
            <a:r>
              <a:rPr lang="en-US" sz="2700" dirty="0"/>
              <a:t>. </a:t>
            </a:r>
            <a:r>
              <a:rPr lang="el-GR" sz="2700" dirty="0"/>
              <a:t>Α-</a:t>
            </a:r>
            <a:r>
              <a:rPr lang="en-US" sz="2700" dirty="0" err="1"/>
              <a:t>yarim</a:t>
            </a:r>
            <a:r>
              <a:rPr lang="en-US" sz="2700" dirty="0"/>
              <a:t> </a:t>
            </a:r>
            <a:r>
              <a:rPr lang="en-US" sz="2700" dirty="0" err="1"/>
              <a:t>gidrat</a:t>
            </a:r>
            <a:r>
              <a:rPr lang="en-US" sz="2700" dirty="0"/>
              <a:t> </a:t>
            </a:r>
            <a:r>
              <a:rPr lang="en-US" sz="2700" dirty="0" err="1"/>
              <a:t>hosil</a:t>
            </a:r>
            <a:r>
              <a:rPr lang="en-US" sz="2700" dirty="0"/>
              <a:t> </a:t>
            </a:r>
            <a:r>
              <a:rPr lang="en-US" sz="2700" dirty="0" err="1"/>
              <a:t>bo‘ladi</a:t>
            </a:r>
            <a:r>
              <a:rPr lang="en-US" sz="2700" dirty="0"/>
              <a:t>. </a:t>
            </a:r>
            <a:r>
              <a:rPr lang="en-US" sz="2700" dirty="0" err="1"/>
              <a:t>Yarimgidratni</a:t>
            </a:r>
            <a:r>
              <a:rPr lang="en-US" sz="2700" dirty="0"/>
              <a:t> </a:t>
            </a:r>
            <a:r>
              <a:rPr lang="el-GR" sz="2700" dirty="0"/>
              <a:t>β-</a:t>
            </a:r>
            <a:r>
              <a:rPr lang="en-US" sz="2700" dirty="0" err="1"/>
              <a:t>modifikatsiyasi</a:t>
            </a:r>
            <a:r>
              <a:rPr lang="en-US" sz="2700" dirty="0"/>
              <a:t> 100-1600 0C da </a:t>
            </a:r>
            <a:r>
              <a:rPr lang="en-US" sz="2700" dirty="0" err="1"/>
              <a:t>oddiy</a:t>
            </a:r>
            <a:r>
              <a:rPr lang="en-US" sz="2700" dirty="0"/>
              <a:t> </a:t>
            </a:r>
            <a:r>
              <a:rPr lang="en-US" sz="2700" dirty="0" err="1"/>
              <a:t>qizitishda</a:t>
            </a:r>
            <a:r>
              <a:rPr lang="en-US" sz="2700" dirty="0"/>
              <a:t> </a:t>
            </a:r>
            <a:r>
              <a:rPr lang="en-US" sz="2700" dirty="0" err="1"/>
              <a:t>hosil</a:t>
            </a:r>
            <a:r>
              <a:rPr lang="en-US" sz="2700" dirty="0"/>
              <a:t> </a:t>
            </a:r>
            <a:r>
              <a:rPr lang="en-US" sz="2700" dirty="0" err="1"/>
              <a:t>bo‘ladi</a:t>
            </a:r>
            <a:r>
              <a:rPr lang="en-US" sz="2700" dirty="0"/>
              <a:t>, </a:t>
            </a:r>
            <a:r>
              <a:rPr lang="en-US" sz="2700" dirty="0" err="1"/>
              <a:t>va</a:t>
            </a:r>
            <a:r>
              <a:rPr lang="en-US" sz="2700" dirty="0"/>
              <a:t> </a:t>
            </a:r>
            <a:r>
              <a:rPr lang="en-US" sz="2700" dirty="0" err="1"/>
              <a:t>undan</a:t>
            </a:r>
            <a:r>
              <a:rPr lang="en-US" sz="2700" dirty="0"/>
              <a:t> </a:t>
            </a:r>
            <a:r>
              <a:rPr lang="en-US" sz="2700" dirty="0" err="1"/>
              <a:t>suv</a:t>
            </a:r>
            <a:r>
              <a:rPr lang="en-US" sz="2700" dirty="0"/>
              <a:t> </a:t>
            </a:r>
            <a:r>
              <a:rPr lang="en-US" sz="2700" dirty="0" err="1"/>
              <a:t>qizigan</a:t>
            </a:r>
            <a:r>
              <a:rPr lang="en-US" sz="2700" dirty="0"/>
              <a:t> bug‘ </a:t>
            </a:r>
            <a:r>
              <a:rPr lang="en-US" sz="2700" dirty="0" err="1"/>
              <a:t>ko‘rinishidachiqib</a:t>
            </a:r>
            <a:r>
              <a:rPr lang="en-US" sz="2700" dirty="0"/>
              <a:t> </a:t>
            </a:r>
            <a:r>
              <a:rPr lang="en-US" sz="2700" dirty="0" err="1"/>
              <a:t>ketadi</a:t>
            </a:r>
            <a:r>
              <a:rPr lang="en-US" sz="2700" dirty="0"/>
              <a:t>. Nazariy </a:t>
            </a:r>
            <a:r>
              <a:rPr lang="en-US" sz="2700" dirty="0" err="1"/>
              <a:t>hisobda</a:t>
            </a:r>
            <a:r>
              <a:rPr lang="en-US" sz="2700" dirty="0"/>
              <a:t> </a:t>
            </a:r>
            <a:r>
              <a:rPr lang="en-US" sz="2700" dirty="0" err="1"/>
              <a:t>yarim</a:t>
            </a:r>
            <a:r>
              <a:rPr lang="en-US" sz="2700" dirty="0"/>
              <a:t> </a:t>
            </a:r>
            <a:r>
              <a:rPr lang="en-US" sz="2700" dirty="0" err="1"/>
              <a:t>suvli</a:t>
            </a:r>
            <a:r>
              <a:rPr lang="en-US" sz="2700" dirty="0"/>
              <a:t> </a:t>
            </a:r>
            <a:r>
              <a:rPr lang="en-US" sz="2700" dirty="0" err="1"/>
              <a:t>gips</a:t>
            </a:r>
            <a:r>
              <a:rPr lang="en-US" sz="2700" dirty="0"/>
              <a:t> </a:t>
            </a:r>
            <a:r>
              <a:rPr lang="en-US" sz="2700" dirty="0" err="1"/>
              <a:t>modifikatsiyalarida</a:t>
            </a:r>
            <a:r>
              <a:rPr lang="en-US" sz="2700" dirty="0"/>
              <a:t> </a:t>
            </a:r>
            <a:r>
              <a:rPr lang="en-US" sz="2700" dirty="0" err="1"/>
              <a:t>gidratli</a:t>
            </a:r>
            <a:r>
              <a:rPr lang="en-US" sz="2700" dirty="0"/>
              <a:t> </a:t>
            </a:r>
            <a:r>
              <a:rPr lang="en-US" sz="2700" dirty="0" err="1"/>
              <a:t>suv</a:t>
            </a:r>
            <a:r>
              <a:rPr lang="en-US" sz="2700" dirty="0"/>
              <a:t> 6,2%miqdorda </a:t>
            </a:r>
            <a:r>
              <a:rPr lang="en-US" sz="2700" dirty="0" err="1"/>
              <a:t>bo‘ladi</a:t>
            </a:r>
            <a:r>
              <a:rPr lang="en-US" sz="2700" dirty="0"/>
              <a:t>.</a:t>
            </a:r>
            <a:endParaRPr lang="ru-RU" sz="2700" dirty="0"/>
          </a:p>
        </p:txBody>
      </p:sp>
      <p:sp>
        <p:nvSpPr>
          <p:cNvPr id="3" name="Объект 2">
            <a:extLst>
              <a:ext uri="{FF2B5EF4-FFF2-40B4-BE49-F238E27FC236}">
                <a16:creationId xmlns:a16="http://schemas.microsoft.com/office/drawing/2014/main" id="{A13B4EA0-C47F-5796-3744-1F22369E2C4E}"/>
              </a:ext>
            </a:extLst>
          </p:cNvPr>
          <p:cNvSpPr>
            <a:spLocks noGrp="1"/>
          </p:cNvSpPr>
          <p:nvPr>
            <p:ph idx="1"/>
          </p:nvPr>
        </p:nvSpPr>
        <p:spPr>
          <a:xfrm>
            <a:off x="1083860" y="3944071"/>
            <a:ext cx="10515600" cy="3799642"/>
          </a:xfrm>
        </p:spPr>
        <p:txBody>
          <a:bodyPr>
            <a:normAutofit/>
          </a:bodyPr>
          <a:lstStyle/>
          <a:p>
            <a:pPr marL="0" indent="0" algn="just">
              <a:buNone/>
            </a:pPr>
            <a:r>
              <a:rPr lang="en-US" dirty="0"/>
              <a:t>   </a:t>
            </a:r>
            <a:r>
              <a:rPr lang="el-GR" dirty="0"/>
              <a:t>Α-</a:t>
            </a:r>
            <a:r>
              <a:rPr lang="en-US" dirty="0" err="1"/>
              <a:t>yarim</a:t>
            </a:r>
            <a:r>
              <a:rPr lang="en-US" dirty="0"/>
              <a:t> </a:t>
            </a:r>
            <a:r>
              <a:rPr lang="en-US" dirty="0" err="1"/>
              <a:t>gidratli</a:t>
            </a:r>
            <a:r>
              <a:rPr lang="en-US" dirty="0"/>
              <a:t> </a:t>
            </a:r>
            <a:r>
              <a:rPr lang="en-US" dirty="0" err="1"/>
              <a:t>gipsning</a:t>
            </a:r>
            <a:r>
              <a:rPr lang="en-US" dirty="0"/>
              <a:t> </a:t>
            </a:r>
            <a:r>
              <a:rPr lang="en-US" dirty="0" err="1"/>
              <a:t>kristallari</a:t>
            </a:r>
            <a:r>
              <a:rPr lang="en-US" dirty="0"/>
              <a:t> </a:t>
            </a:r>
            <a:r>
              <a:rPr lang="en-US" dirty="0" err="1"/>
              <a:t>mayda</a:t>
            </a:r>
            <a:r>
              <a:rPr lang="en-US" dirty="0"/>
              <a:t> </a:t>
            </a:r>
            <a:r>
              <a:rPr lang="en-US" dirty="0" err="1"/>
              <a:t>bo‘lganlari</a:t>
            </a:r>
            <a:r>
              <a:rPr lang="en-US" dirty="0"/>
              <a:t> </a:t>
            </a:r>
            <a:r>
              <a:rPr lang="en-US" dirty="0" err="1"/>
              <a:t>uchun</a:t>
            </a:r>
            <a:r>
              <a:rPr lang="en-US" dirty="0"/>
              <a:t> </a:t>
            </a:r>
            <a:r>
              <a:rPr lang="en-US" dirty="0" err="1"/>
              <a:t>kam</a:t>
            </a:r>
            <a:r>
              <a:rPr lang="en-US" dirty="0"/>
              <a:t> </a:t>
            </a:r>
            <a:r>
              <a:rPr lang="en-US" dirty="0" err="1"/>
              <a:t>suv</a:t>
            </a:r>
            <a:r>
              <a:rPr lang="en-US" dirty="0"/>
              <a:t> </a:t>
            </a:r>
            <a:r>
              <a:rPr lang="en-US" dirty="0" err="1"/>
              <a:t>sarfini</a:t>
            </a:r>
            <a:r>
              <a:rPr lang="en-US" dirty="0"/>
              <a:t> </a:t>
            </a:r>
            <a:r>
              <a:rPr lang="en-US" dirty="0" err="1"/>
              <a:t>talabqiladi</a:t>
            </a:r>
            <a:r>
              <a:rPr lang="en-US" dirty="0"/>
              <a:t>, </a:t>
            </a:r>
            <a:r>
              <a:rPr lang="el-GR" dirty="0"/>
              <a:t>β–</a:t>
            </a:r>
            <a:r>
              <a:rPr lang="en-US" dirty="0" err="1"/>
              <a:t>modifikatsiyasi</a:t>
            </a:r>
            <a:r>
              <a:rPr lang="en-US" dirty="0"/>
              <a:t> </a:t>
            </a:r>
            <a:r>
              <a:rPr lang="en-US" dirty="0" err="1"/>
              <a:t>nozik</a:t>
            </a:r>
            <a:r>
              <a:rPr lang="en-US" dirty="0"/>
              <a:t> </a:t>
            </a:r>
            <a:r>
              <a:rPr lang="en-US" dirty="0" err="1"/>
              <a:t>kristall</a:t>
            </a:r>
            <a:r>
              <a:rPr lang="en-US" dirty="0"/>
              <a:t> </a:t>
            </a:r>
            <a:r>
              <a:rPr lang="en-US" dirty="0" err="1"/>
              <a:t>strukturaga</a:t>
            </a:r>
            <a:r>
              <a:rPr lang="en-US" dirty="0"/>
              <a:t> </a:t>
            </a:r>
            <a:r>
              <a:rPr lang="en-US" dirty="0" err="1"/>
              <a:t>va</a:t>
            </a:r>
            <a:r>
              <a:rPr lang="en-US" dirty="0"/>
              <a:t> </a:t>
            </a:r>
            <a:r>
              <a:rPr lang="en-US" dirty="0" err="1"/>
              <a:t>baland</a:t>
            </a:r>
            <a:r>
              <a:rPr lang="en-US" dirty="0"/>
              <a:t> </a:t>
            </a:r>
            <a:r>
              <a:rPr lang="en-US" dirty="0" err="1"/>
              <a:t>gidratlanish</a:t>
            </a:r>
            <a:r>
              <a:rPr lang="en-US" dirty="0"/>
              <a:t> </a:t>
            </a:r>
            <a:r>
              <a:rPr lang="en-US" dirty="0" err="1"/>
              <a:t>tezligiga</a:t>
            </a:r>
            <a:r>
              <a:rPr lang="en-US" dirty="0"/>
              <a:t> </a:t>
            </a:r>
            <a:r>
              <a:rPr lang="en-US" dirty="0" err="1"/>
              <a:t>ega</a:t>
            </a:r>
            <a:r>
              <a:rPr lang="en-US" dirty="0"/>
              <a:t> </a:t>
            </a:r>
            <a:r>
              <a:rPr lang="en-US" dirty="0" err="1"/>
              <a:t>bo‘lganlari</a:t>
            </a:r>
            <a:r>
              <a:rPr lang="en-US" dirty="0"/>
              <a:t> </a:t>
            </a:r>
            <a:r>
              <a:rPr lang="en-US" dirty="0" err="1"/>
              <a:t>uchun</a:t>
            </a:r>
            <a:r>
              <a:rPr lang="en-US" dirty="0"/>
              <a:t>, </a:t>
            </a:r>
            <a:r>
              <a:rPr lang="en-US" dirty="0" err="1"/>
              <a:t>uko‘p</a:t>
            </a:r>
            <a:r>
              <a:rPr lang="en-US" dirty="0"/>
              <a:t> </a:t>
            </a:r>
            <a:r>
              <a:rPr lang="en-US" dirty="0" err="1"/>
              <a:t>suv</a:t>
            </a:r>
            <a:r>
              <a:rPr lang="en-US" dirty="0"/>
              <a:t> </a:t>
            </a:r>
            <a:r>
              <a:rPr lang="en-US" dirty="0" err="1"/>
              <a:t>sarfiga</a:t>
            </a:r>
            <a:r>
              <a:rPr lang="en-US" dirty="0"/>
              <a:t> </a:t>
            </a:r>
            <a:r>
              <a:rPr lang="en-US" dirty="0" err="1"/>
              <a:t>talabchan</a:t>
            </a:r>
            <a:r>
              <a:rPr lang="en-US" dirty="0"/>
              <a:t> </a:t>
            </a:r>
            <a:r>
              <a:rPr lang="en-US" dirty="0" err="1"/>
              <a:t>bo‘ladi</a:t>
            </a:r>
            <a:r>
              <a:rPr lang="en-US" dirty="0"/>
              <a:t>. </a:t>
            </a:r>
            <a:r>
              <a:rPr lang="en-US" dirty="0" err="1"/>
              <a:t>Eruvchan</a:t>
            </a:r>
            <a:r>
              <a:rPr lang="en-US" dirty="0"/>
              <a:t> </a:t>
            </a:r>
            <a:r>
              <a:rPr lang="en-US" dirty="0" err="1"/>
              <a:t>angidritlar</a:t>
            </a:r>
            <a:r>
              <a:rPr lang="en-US" dirty="0"/>
              <a:t> </a:t>
            </a:r>
            <a:r>
              <a:rPr lang="en-US" dirty="0" err="1"/>
              <a:t>tez</a:t>
            </a:r>
            <a:r>
              <a:rPr lang="en-US" dirty="0"/>
              <a:t> </a:t>
            </a:r>
            <a:r>
              <a:rPr lang="en-US" dirty="0" err="1"/>
              <a:t>tutib</a:t>
            </a:r>
            <a:r>
              <a:rPr lang="en-US" dirty="0"/>
              <a:t> </a:t>
            </a:r>
            <a:r>
              <a:rPr lang="en-US" dirty="0" err="1"/>
              <a:t>qolishi</a:t>
            </a:r>
            <a:r>
              <a:rPr lang="en-US" dirty="0"/>
              <a:t>, past </a:t>
            </a:r>
            <a:r>
              <a:rPr lang="en-US" dirty="0" err="1"/>
              <a:t>mustahkamligi</a:t>
            </a:r>
            <a:r>
              <a:rPr lang="en-US" dirty="0"/>
              <a:t>, </a:t>
            </a:r>
            <a:r>
              <a:rPr lang="en-US" dirty="0" err="1"/>
              <a:t>yuqorisuvga</a:t>
            </a:r>
            <a:r>
              <a:rPr lang="en-US" dirty="0"/>
              <a:t> </a:t>
            </a:r>
            <a:r>
              <a:rPr lang="en-US" dirty="0" err="1"/>
              <a:t>talabchanligi</a:t>
            </a:r>
            <a:r>
              <a:rPr lang="en-US" dirty="0"/>
              <a:t> </a:t>
            </a:r>
            <a:r>
              <a:rPr lang="en-US" dirty="0" err="1"/>
              <a:t>bilan</a:t>
            </a:r>
            <a:r>
              <a:rPr lang="en-US" dirty="0"/>
              <a:t> </a:t>
            </a:r>
            <a:r>
              <a:rPr lang="en-US" dirty="0" err="1"/>
              <a:t>yarim</a:t>
            </a:r>
            <a:r>
              <a:rPr lang="en-US" dirty="0"/>
              <a:t> </a:t>
            </a:r>
            <a:r>
              <a:rPr lang="en-US" dirty="0" err="1"/>
              <a:t>gidratlardan</a:t>
            </a:r>
            <a:r>
              <a:rPr lang="en-US" dirty="0"/>
              <a:t> </a:t>
            </a:r>
            <a:r>
              <a:rPr lang="en-US" dirty="0" err="1"/>
              <a:t>ajraladi</a:t>
            </a:r>
            <a:r>
              <a:rPr lang="en-US" dirty="0"/>
              <a:t>. </a:t>
            </a:r>
            <a:r>
              <a:rPr lang="en-US" dirty="0" err="1"/>
              <a:t>Shuning</a:t>
            </a:r>
            <a:r>
              <a:rPr lang="en-US" dirty="0"/>
              <a:t> </a:t>
            </a:r>
            <a:r>
              <a:rPr lang="en-US" dirty="0" err="1"/>
              <a:t>uchun</a:t>
            </a:r>
            <a:r>
              <a:rPr lang="en-US" dirty="0"/>
              <a:t> </a:t>
            </a:r>
            <a:r>
              <a:rPr lang="en-US" dirty="0" err="1"/>
              <a:t>qurilish</a:t>
            </a:r>
            <a:r>
              <a:rPr lang="en-US" dirty="0"/>
              <a:t> </a:t>
            </a:r>
            <a:r>
              <a:rPr lang="en-US" dirty="0" err="1"/>
              <a:t>gipsni</a:t>
            </a:r>
            <a:r>
              <a:rPr lang="en-US" dirty="0"/>
              <a:t> </a:t>
            </a:r>
            <a:r>
              <a:rPr lang="en-US" dirty="0" err="1"/>
              <a:t>ishlabchiqarishda</a:t>
            </a:r>
            <a:r>
              <a:rPr lang="en-US" dirty="0"/>
              <a:t> </a:t>
            </a:r>
            <a:r>
              <a:rPr lang="en-US" dirty="0" err="1"/>
              <a:t>angidrit</a:t>
            </a:r>
            <a:r>
              <a:rPr lang="en-US" dirty="0"/>
              <a:t> </a:t>
            </a:r>
            <a:r>
              <a:rPr lang="en-US" dirty="0" err="1"/>
              <a:t>hosil</a:t>
            </a:r>
            <a:r>
              <a:rPr lang="en-US" dirty="0"/>
              <a:t> </a:t>
            </a:r>
            <a:r>
              <a:rPr lang="en-US" dirty="0" err="1"/>
              <a:t>bo‘ladigan</a:t>
            </a:r>
            <a:r>
              <a:rPr lang="en-US" dirty="0"/>
              <a:t> </a:t>
            </a:r>
            <a:r>
              <a:rPr lang="en-US" dirty="0" err="1"/>
              <a:t>haroratgacha</a:t>
            </a:r>
            <a:r>
              <a:rPr lang="en-US" dirty="0"/>
              <a:t> </a:t>
            </a:r>
            <a:r>
              <a:rPr lang="en-US" dirty="0" err="1"/>
              <a:t>qizdirishdan</a:t>
            </a:r>
            <a:r>
              <a:rPr lang="en-US" dirty="0"/>
              <a:t> </a:t>
            </a:r>
            <a:r>
              <a:rPr lang="en-US" dirty="0" err="1"/>
              <a:t>qochish</a:t>
            </a:r>
            <a:r>
              <a:rPr lang="en-US" dirty="0"/>
              <a:t> </a:t>
            </a:r>
            <a:r>
              <a:rPr lang="en-US" dirty="0" err="1"/>
              <a:t>kerak</a:t>
            </a:r>
            <a:r>
              <a:rPr lang="en-US" dirty="0"/>
              <a:t>. </a:t>
            </a:r>
            <a:r>
              <a:rPr lang="en-US" dirty="0" err="1"/>
              <a:t>Yarimsuvli</a:t>
            </a:r>
            <a:r>
              <a:rPr lang="en-US" dirty="0"/>
              <a:t> </a:t>
            </a:r>
            <a:r>
              <a:rPr lang="en-US" dirty="0" err="1"/>
              <a:t>gipsnisifatini</a:t>
            </a:r>
            <a:r>
              <a:rPr lang="en-US" dirty="0"/>
              <a:t> </a:t>
            </a:r>
            <a:r>
              <a:rPr lang="en-US" dirty="0" err="1"/>
              <a:t>yaxshilash</a:t>
            </a:r>
            <a:r>
              <a:rPr lang="en-US" dirty="0"/>
              <a:t> </a:t>
            </a:r>
            <a:r>
              <a:rPr lang="en-US" dirty="0" err="1"/>
              <a:t>uchun</a:t>
            </a:r>
            <a:r>
              <a:rPr lang="en-US" dirty="0"/>
              <a:t> </a:t>
            </a:r>
            <a:r>
              <a:rPr lang="en-US" dirty="0" err="1"/>
              <a:t>issiqlik</a:t>
            </a:r>
            <a:r>
              <a:rPr lang="en-US" dirty="0"/>
              <a:t> </a:t>
            </a:r>
            <a:r>
              <a:rPr lang="en-US" dirty="0" err="1"/>
              <a:t>ishlovini</a:t>
            </a:r>
            <a:r>
              <a:rPr lang="en-US" dirty="0"/>
              <a:t> </a:t>
            </a:r>
            <a:r>
              <a:rPr lang="en-US" dirty="0" err="1"/>
              <a:t>davomiyligini</a:t>
            </a:r>
            <a:r>
              <a:rPr lang="en-US" dirty="0"/>
              <a:t> </a:t>
            </a:r>
            <a:r>
              <a:rPr lang="en-US" dirty="0" err="1"/>
              <a:t>oshirish</a:t>
            </a:r>
            <a:r>
              <a:rPr lang="en-US" dirty="0"/>
              <a:t> </a:t>
            </a:r>
            <a:r>
              <a:rPr lang="en-US" dirty="0" err="1"/>
              <a:t>kerak</a:t>
            </a:r>
            <a:r>
              <a:rPr lang="en-US" dirty="0"/>
              <a:t>, </a:t>
            </a:r>
            <a:r>
              <a:rPr lang="en-US" dirty="0" err="1"/>
              <a:t>chunki</a:t>
            </a:r>
            <a:r>
              <a:rPr lang="en-US" dirty="0"/>
              <a:t> </a:t>
            </a:r>
            <a:r>
              <a:rPr lang="en-US" dirty="0" err="1"/>
              <a:t>bu</a:t>
            </a:r>
            <a:r>
              <a:rPr lang="en-US" dirty="0"/>
              <a:t> </a:t>
            </a:r>
            <a:r>
              <a:rPr lang="en-US" dirty="0" err="1"/>
              <a:t>holdagipsnisuvsizlanishi</a:t>
            </a:r>
            <a:r>
              <a:rPr lang="en-US" dirty="0"/>
              <a:t> </a:t>
            </a:r>
            <a:r>
              <a:rPr lang="en-US" dirty="0" err="1"/>
              <a:t>uchun</a:t>
            </a:r>
            <a:r>
              <a:rPr lang="en-US" dirty="0"/>
              <a:t> </a:t>
            </a:r>
            <a:r>
              <a:rPr lang="en-US" dirty="0" err="1"/>
              <a:t>yaxshi</a:t>
            </a:r>
            <a:r>
              <a:rPr lang="en-US" dirty="0"/>
              <a:t> </a:t>
            </a:r>
            <a:r>
              <a:rPr lang="en-US" dirty="0" err="1"/>
              <a:t>sharoitlar</a:t>
            </a:r>
            <a:r>
              <a:rPr lang="en-US" dirty="0"/>
              <a:t> </a:t>
            </a:r>
            <a:r>
              <a:rPr lang="en-US" dirty="0" err="1"/>
              <a:t>yaratiladi</a:t>
            </a:r>
            <a:r>
              <a:rPr lang="en-US" dirty="0"/>
              <a:t> </a:t>
            </a:r>
            <a:r>
              <a:rPr lang="en-US" dirty="0" err="1"/>
              <a:t>va</a:t>
            </a:r>
            <a:r>
              <a:rPr lang="en-US" dirty="0"/>
              <a:t> past </a:t>
            </a:r>
            <a:r>
              <a:rPr lang="en-US" dirty="0" err="1"/>
              <a:t>suvga</a:t>
            </a:r>
            <a:r>
              <a:rPr lang="en-US" dirty="0"/>
              <a:t> </a:t>
            </a:r>
            <a:r>
              <a:rPr lang="en-US" dirty="0" err="1"/>
              <a:t>talabchan</a:t>
            </a:r>
            <a:r>
              <a:rPr lang="en-US" dirty="0"/>
              <a:t> </a:t>
            </a:r>
            <a:r>
              <a:rPr lang="en-US" dirty="0" err="1"/>
              <a:t>mahsulot</a:t>
            </a:r>
            <a:r>
              <a:rPr lang="en-US" dirty="0"/>
              <a:t> </a:t>
            </a:r>
            <a:r>
              <a:rPr lang="en-US" dirty="0" err="1"/>
              <a:t>olinadi</a:t>
            </a:r>
            <a:r>
              <a:rPr lang="en-US" dirty="0"/>
              <a:t>.</a:t>
            </a:r>
            <a:endParaRPr lang="ru-RU" dirty="0"/>
          </a:p>
        </p:txBody>
      </p:sp>
      <p:pic>
        <p:nvPicPr>
          <p:cNvPr id="4098" name="Picture 2" descr="Yangiliklar - qazilgan o'yinchoq gips va me'moriy gips o'rtasidagi farq">
            <a:extLst>
              <a:ext uri="{FF2B5EF4-FFF2-40B4-BE49-F238E27FC236}">
                <a16:creationId xmlns:a16="http://schemas.microsoft.com/office/drawing/2014/main" id="{883F3699-7979-9ED6-B445-13F3B36BA7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014" y="365125"/>
            <a:ext cx="3670915" cy="22005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4090881"/>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circle(in)">
                                      <p:cBhvr>
                                        <p:cTn id="7" dur="20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randombar(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9E62F1-FD84-1074-0CE7-166E63957DD1}"/>
              </a:ext>
            </a:extLst>
          </p:cNvPr>
          <p:cNvSpPr>
            <a:spLocks noGrp="1"/>
          </p:cNvSpPr>
          <p:nvPr>
            <p:ph type="title"/>
          </p:nvPr>
        </p:nvSpPr>
        <p:spPr>
          <a:xfrm>
            <a:off x="5814873" y="541538"/>
            <a:ext cx="5814135" cy="5564403"/>
          </a:xfrm>
        </p:spPr>
        <p:txBody>
          <a:bodyPr>
            <a:noAutofit/>
          </a:bodyPr>
          <a:lstStyle/>
          <a:p>
            <a:pPr algn="just"/>
            <a:r>
              <a:rPr lang="en-US" sz="2000" i="0" dirty="0">
                <a:solidFill>
                  <a:srgbClr val="202122"/>
                </a:solidFill>
                <a:effectLst/>
                <a:latin typeface="Arial" panose="020B0604020202020204" pitchFamily="34" charset="0"/>
              </a:rPr>
              <a:t>     </a:t>
            </a:r>
            <a:r>
              <a:rPr lang="en-US" sz="2000" i="0" dirty="0" err="1">
                <a:solidFill>
                  <a:srgbClr val="202122"/>
                </a:solidFill>
                <a:effectLst/>
                <a:latin typeface="Arial" panose="020B0604020202020204" pitchFamily="34" charset="0"/>
              </a:rPr>
              <a:t>Gips-beton</a:t>
            </a:r>
            <a:r>
              <a:rPr lang="en-US" sz="2000" i="0" dirty="0">
                <a:solidFill>
                  <a:srgbClr val="202122"/>
                </a:solidFill>
                <a:effectLst/>
                <a:latin typeface="Arial" panose="020B0604020202020204" pitchFamily="34" charset="0"/>
              </a:rPr>
              <a:t> </a:t>
            </a:r>
            <a:r>
              <a:rPr lang="en-US" sz="2000" i="0" dirty="0" err="1">
                <a:solidFill>
                  <a:srgbClr val="202122"/>
                </a:solidFill>
                <a:effectLst/>
                <a:latin typeface="Arial" panose="020B0604020202020204" pitchFamily="34" charset="0"/>
              </a:rPr>
              <a:t>buyumlar</a:t>
            </a:r>
            <a:r>
              <a:rPr lang="en-US" sz="2000" i="0" dirty="0">
                <a:solidFill>
                  <a:srgbClr val="202122"/>
                </a:solidFill>
                <a:effectLst/>
                <a:latin typeface="Arial" panose="020B0604020202020204" pitchFamily="34" charset="0"/>
              </a:rPr>
              <a:t> </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qurilish</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gipsi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va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gips-beton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asosida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tayyorlanadigan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qurilish</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buyumlari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Ulardan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toʻsiq</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plita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va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panellar</a:t>
            </a:r>
            <a:r>
              <a:rPr lang="en-US" sz="2000" b="0" i="0" dirty="0">
                <a:solidFill>
                  <a:srgbClr val="202122"/>
                </a:solidFill>
                <a:effectLst/>
                <a:latin typeface="Arial" panose="020B0604020202020204" pitchFamily="34" charset="0"/>
              </a:rPr>
              <a:t>, pol </a:t>
            </a:r>
            <a:r>
              <a:rPr lang="en-US" sz="2000" b="0" i="0" dirty="0" err="1">
                <a:solidFill>
                  <a:srgbClr val="202122"/>
                </a:solidFill>
                <a:effectLst/>
                <a:latin typeface="Arial" panose="020B0604020202020204" pitchFamily="34" charset="0"/>
              </a:rPr>
              <a:t>ostiga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yotqiziladigan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plitalar</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sanitariya-texnikasi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kataklari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shamollatish</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ventilyatsiya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bloklari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qoplama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listlar</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gipsli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quruq</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suvoq</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ishlab</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chiqariladi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Gips-betondan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tayyorlanadigan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toʻsiq</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panellari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havo</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namligi</a:t>
            </a:r>
            <a:r>
              <a:rPr lang="en-US" sz="2000" b="0" i="0" dirty="0">
                <a:solidFill>
                  <a:srgbClr val="202122"/>
                </a:solidFill>
                <a:effectLst/>
                <a:latin typeface="Arial" panose="020B0604020202020204" pitchFamily="34" charset="0"/>
              </a:rPr>
              <a:t> 60% dan </a:t>
            </a:r>
            <a:r>
              <a:rPr lang="en-US" sz="2000" b="0" i="0" dirty="0" err="1">
                <a:solidFill>
                  <a:srgbClr val="202122"/>
                </a:solidFill>
                <a:effectLst/>
                <a:latin typeface="Arial" panose="020B0604020202020204" pitchFamily="34" charset="0"/>
              </a:rPr>
              <a:t>oshmaydigan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xonalarda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ishlatiladi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Turar</a:t>
            </a:r>
            <a:r>
              <a:rPr lang="en-US" sz="2000" b="0" i="0" dirty="0">
                <a:solidFill>
                  <a:srgbClr val="202122"/>
                </a:solidFill>
                <a:effectLst/>
                <a:latin typeface="Arial" panose="020B0604020202020204" pitchFamily="34" charset="0"/>
              </a:rPr>
              <a:t> joy </a:t>
            </a:r>
            <a:r>
              <a:rPr lang="en-US" sz="2000" b="0" i="0" dirty="0" err="1">
                <a:solidFill>
                  <a:srgbClr val="202122"/>
                </a:solidFill>
                <a:effectLst/>
                <a:latin typeface="Arial" panose="020B0604020202020204" pitchFamily="34" charset="0"/>
              </a:rPr>
              <a:t>binolari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uchun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ishlatiladigani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tutash</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qilib</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yoki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eshik</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oʻrni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va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framugalar</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qoldirib</a:t>
            </a:r>
            <a:r>
              <a:rPr lang="en-US" sz="2000" b="0" i="0" dirty="0">
                <a:solidFill>
                  <a:srgbClr val="202122"/>
                </a:solidFill>
                <a:effectLst/>
                <a:latin typeface="Arial" panose="020B0604020202020204" pitchFamily="34" charset="0"/>
              </a:rPr>
              <a:t>, 6 m </a:t>
            </a:r>
            <a:r>
              <a:rPr lang="en-US" sz="2000" b="0" i="0" dirty="0" err="1">
                <a:solidFill>
                  <a:srgbClr val="202122"/>
                </a:solidFill>
                <a:effectLst/>
                <a:latin typeface="Arial" panose="020B0604020202020204" pitchFamily="34" charset="0"/>
              </a:rPr>
              <a:t>uzunlik</a:t>
            </a:r>
            <a:r>
              <a:rPr lang="en-US" sz="2000" b="0" i="0" dirty="0">
                <a:solidFill>
                  <a:srgbClr val="202122"/>
                </a:solidFill>
                <a:effectLst/>
                <a:latin typeface="Arial" panose="020B0604020202020204" pitchFamily="34" charset="0"/>
              </a:rPr>
              <a:t>, 3 m </a:t>
            </a:r>
            <a:r>
              <a:rPr lang="en-US" sz="2000" b="0" i="0" dirty="0" err="1">
                <a:solidFill>
                  <a:srgbClr val="202122"/>
                </a:solidFill>
                <a:effectLst/>
                <a:latin typeface="Arial" panose="020B0604020202020204" pitchFamily="34" charset="0"/>
              </a:rPr>
              <a:t>balandlik</a:t>
            </a:r>
            <a:r>
              <a:rPr lang="en-US" sz="2000" b="0" i="0" dirty="0">
                <a:solidFill>
                  <a:srgbClr val="202122"/>
                </a:solidFill>
                <a:effectLst/>
                <a:latin typeface="Arial" panose="020B0604020202020204" pitchFamily="34" charset="0"/>
              </a:rPr>
              <a:t>, 80—100 mm </a:t>
            </a:r>
            <a:r>
              <a:rPr lang="en-US" sz="2000" b="0" i="0" dirty="0" err="1">
                <a:solidFill>
                  <a:srgbClr val="202122"/>
                </a:solidFill>
                <a:effectLst/>
                <a:latin typeface="Arial" panose="020B0604020202020204" pitchFamily="34" charset="0"/>
              </a:rPr>
              <a:t>qalinlikda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ishlab</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chiqariladi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Panellarga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ishlatiladigan</a:t>
            </a:r>
            <a:r>
              <a:rPr lang="en-US" sz="2000" b="0" i="0" dirty="0">
                <a:solidFill>
                  <a:srgbClr val="202122"/>
                </a:solidFill>
                <a:effectLst/>
                <a:latin typeface="Arial" panose="020B0604020202020204" pitchFamily="34" charset="0"/>
              </a:rPr>
              <a:t> </a:t>
            </a:r>
            <a:r>
              <a:rPr lang="en-US" sz="2000" dirty="0" err="1">
                <a:solidFill>
                  <a:srgbClr val="202122"/>
                </a:solidFill>
                <a:latin typeface="Arial" panose="020B0604020202020204" pitchFamily="34" charset="0"/>
              </a:rPr>
              <a:t>g</a:t>
            </a:r>
            <a:r>
              <a:rPr lang="en-US" sz="2000" b="0" i="0" dirty="0" err="1">
                <a:solidFill>
                  <a:srgbClr val="202122"/>
                </a:solidFill>
                <a:effectLst/>
                <a:latin typeface="Arial" panose="020B0604020202020204" pitchFamily="34" charset="0"/>
              </a:rPr>
              <a:t>ips-betonning</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mustahkamlik</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chegarasi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kamida</a:t>
            </a:r>
            <a:r>
              <a:rPr lang="en-US" sz="2000" b="0" i="0" dirty="0">
                <a:solidFill>
                  <a:srgbClr val="202122"/>
                </a:solidFill>
                <a:effectLst/>
                <a:latin typeface="Arial" panose="020B0604020202020204" pitchFamily="34" charset="0"/>
              </a:rPr>
              <a:t> 3,5 Mn/m2 (35 kg </a:t>
            </a:r>
            <a:r>
              <a:rPr lang="en-US" sz="2000" b="0" i="0" dirty="0" err="1">
                <a:solidFill>
                  <a:srgbClr val="202122"/>
                </a:solidFill>
                <a:effectLst/>
                <a:latin typeface="Arial" panose="020B0604020202020204" pitchFamily="34" charset="0"/>
              </a:rPr>
              <a:t>kuch</a:t>
            </a:r>
            <a:r>
              <a:rPr lang="en-US" sz="2000" b="0" i="0" dirty="0">
                <a:solidFill>
                  <a:srgbClr val="202122"/>
                </a:solidFill>
                <a:effectLst/>
                <a:latin typeface="Arial" panose="020B0604020202020204" pitchFamily="34" charset="0"/>
              </a:rPr>
              <a:t>/sm2) </a:t>
            </a:r>
            <a:r>
              <a:rPr lang="en-US" sz="2000" b="0" i="0" dirty="0" err="1">
                <a:solidFill>
                  <a:srgbClr val="202122"/>
                </a:solidFill>
                <a:effectLst/>
                <a:latin typeface="Arial" panose="020B0604020202020204" pitchFamily="34" charset="0"/>
              </a:rPr>
              <a:t>boʻlishi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lozim</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Toʻsiq</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plitalari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gips-beton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yoki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gipsdan</a:t>
            </a:r>
            <a:r>
              <a:rPr lang="en-US" sz="2000" b="0" i="0" dirty="0">
                <a:solidFill>
                  <a:srgbClr val="202122"/>
                </a:solidFill>
                <a:effectLst/>
                <a:latin typeface="Arial" panose="020B0604020202020204" pitchFamily="34" charset="0"/>
              </a:rPr>
              <a:t> 80—100 mm </a:t>
            </a:r>
            <a:r>
              <a:rPr lang="en-US" sz="2000" b="0" i="0" dirty="0" err="1">
                <a:solidFill>
                  <a:srgbClr val="202122"/>
                </a:solidFill>
                <a:effectLst/>
                <a:latin typeface="Arial" panose="020B0604020202020204" pitchFamily="34" charset="0"/>
              </a:rPr>
              <a:t>qalinlikda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tutash</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va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ichi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boʻsh</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qilib</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ishlab</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chikariladi</a:t>
            </a:r>
            <a:r>
              <a:rPr lang="en-US" sz="2000" b="0" i="0" dirty="0">
                <a:solidFill>
                  <a:srgbClr val="202122"/>
                </a:solidFill>
                <a:effectLst/>
                <a:latin typeface="Arial" panose="020B0604020202020204" pitchFamily="34" charset="0"/>
              </a:rPr>
              <a:t>. Pol </a:t>
            </a:r>
            <a:r>
              <a:rPr lang="en-US" sz="2000" b="0" i="0" dirty="0" err="1">
                <a:solidFill>
                  <a:srgbClr val="202122"/>
                </a:solidFill>
                <a:effectLst/>
                <a:latin typeface="Arial" panose="020B0604020202020204" pitchFamily="34" charset="0"/>
              </a:rPr>
              <a:t>ostiga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yotqiziladigan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plitalar</a:t>
            </a:r>
            <a:r>
              <a:rPr lang="en-US" sz="2000" b="0" i="0" dirty="0">
                <a:solidFill>
                  <a:srgbClr val="202122"/>
                </a:solidFill>
                <a:effectLst/>
                <a:latin typeface="Arial" panose="020B0604020202020204" pitchFamily="34" charset="0"/>
              </a:rPr>
              <a:t> 50—60 mm </a:t>
            </a:r>
            <a:r>
              <a:rPr lang="en-US" sz="2000" b="0" i="0" dirty="0" err="1">
                <a:solidFill>
                  <a:srgbClr val="202122"/>
                </a:solidFill>
                <a:effectLst/>
                <a:latin typeface="Arial" panose="020B0604020202020204" pitchFamily="34" charset="0"/>
              </a:rPr>
              <a:t>qalinlikda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xona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oʻlchamida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yoki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xonaning</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bir</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boʻlagiga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teng</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oʻlchamda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ishlab</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chikariladi</a:t>
            </a:r>
            <a:r>
              <a:rPr lang="en-US" sz="2000" b="0" i="0" dirty="0">
                <a:solidFill>
                  <a:srgbClr val="202122"/>
                </a:solidFill>
                <a:effectLst/>
                <a:latin typeface="Arial" panose="020B0604020202020204" pitchFamily="34" charset="0"/>
              </a:rPr>
              <a:t>.</a:t>
            </a:r>
            <a:endParaRPr lang="ru-RU" sz="2000" dirty="0"/>
          </a:p>
        </p:txBody>
      </p:sp>
      <p:sp>
        <p:nvSpPr>
          <p:cNvPr id="3" name="Объект 2">
            <a:extLst>
              <a:ext uri="{FF2B5EF4-FFF2-40B4-BE49-F238E27FC236}">
                <a16:creationId xmlns:a16="http://schemas.microsoft.com/office/drawing/2014/main" id="{D679BAEA-F33D-4C6B-5C2C-5BE5F30A16BB}"/>
              </a:ext>
            </a:extLst>
          </p:cNvPr>
          <p:cNvSpPr>
            <a:spLocks noGrp="1"/>
          </p:cNvSpPr>
          <p:nvPr>
            <p:ph idx="1"/>
          </p:nvPr>
        </p:nvSpPr>
        <p:spPr>
          <a:xfrm>
            <a:off x="838200" y="2849731"/>
            <a:ext cx="4905652" cy="3700093"/>
          </a:xfrm>
        </p:spPr>
        <p:txBody>
          <a:bodyPr>
            <a:noAutofit/>
          </a:bodyPr>
          <a:lstStyle/>
          <a:p>
            <a:pPr marL="0" indent="0" algn="just">
              <a:buNone/>
            </a:pPr>
            <a:r>
              <a:rPr lang="en-US" sz="2000" b="0" i="0" dirty="0">
                <a:solidFill>
                  <a:srgbClr val="202122"/>
                </a:solidFill>
                <a:effectLst/>
                <a:latin typeface="Arial" panose="020B0604020202020204" pitchFamily="34" charset="0"/>
              </a:rPr>
              <a:t>      Bunday </a:t>
            </a:r>
            <a:r>
              <a:rPr lang="en-US" sz="2000" b="0" i="0" dirty="0" err="1">
                <a:solidFill>
                  <a:srgbClr val="202122"/>
                </a:solidFill>
                <a:effectLst/>
                <a:latin typeface="Arial" panose="020B0604020202020204" pitchFamily="34" charset="0"/>
              </a:rPr>
              <a:t>plitalar</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gips-betondan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tayyorlanib</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yogʻoch</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reykalar</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bilan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armaturalanadi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Sanitariya-texnikasi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kataklari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vertikal</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krliplarda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qoliplanadigan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yoki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alohida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panellardan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yigʻiladigan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hajmiy</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elementlar</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tarzida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ishlab</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chikariladi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Shamollatish</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bloklari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qavat"ga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teng</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balandlikda</a:t>
            </a:r>
            <a:r>
              <a:rPr lang="en-US" sz="2000" b="0" i="0" dirty="0">
                <a:solidFill>
                  <a:srgbClr val="202122"/>
                </a:solidFill>
                <a:effectLst/>
                <a:latin typeface="Arial" panose="020B0604020202020204" pitchFamily="34" charset="0"/>
              </a:rPr>
              <a:t>, 180 mm </a:t>
            </a:r>
            <a:r>
              <a:rPr lang="en-US" sz="2000" b="0" i="0" dirty="0" err="1">
                <a:solidFill>
                  <a:srgbClr val="202122"/>
                </a:solidFill>
                <a:effectLst/>
                <a:latin typeface="Arial" panose="020B0604020202020204" pitchFamily="34" charset="0"/>
              </a:rPr>
              <a:t>kalinlikda</a:t>
            </a:r>
            <a:r>
              <a:rPr lang="en-US" sz="2000" b="0" i="0" dirty="0">
                <a:solidFill>
                  <a:srgbClr val="202122"/>
                </a:solidFill>
                <a:effectLst/>
                <a:latin typeface="Arial" panose="020B0604020202020204" pitchFamily="34" charset="0"/>
              </a:rPr>
              <a:t>, 140 mm </a:t>
            </a:r>
            <a:r>
              <a:rPr lang="en-US" sz="2000" b="0" i="0" dirty="0" err="1">
                <a:solidFill>
                  <a:srgbClr val="202122"/>
                </a:solidFill>
                <a:effectLst/>
                <a:latin typeface="Arial" panose="020B0604020202020204" pitchFamily="34" charset="0"/>
              </a:rPr>
              <a:t>diametrda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ochiq</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vertikal</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teshikli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qilib</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ishlab</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chiqariladi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Qoplama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listlar</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havo</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namligi</a:t>
            </a:r>
            <a:r>
              <a:rPr lang="en-US" sz="2000" b="0" i="0" dirty="0">
                <a:solidFill>
                  <a:srgbClr val="202122"/>
                </a:solidFill>
                <a:effectLst/>
                <a:latin typeface="Arial" panose="020B0604020202020204" pitchFamily="34" charset="0"/>
              </a:rPr>
              <a:t> 70% dan </a:t>
            </a:r>
            <a:r>
              <a:rPr lang="en-US" sz="2000" b="0" i="0" dirty="0" err="1">
                <a:solidFill>
                  <a:srgbClr val="202122"/>
                </a:solidFill>
                <a:effectLst/>
                <a:latin typeface="Arial" panose="020B0604020202020204" pitchFamily="34" charset="0"/>
              </a:rPr>
              <a:t>oshmaydigan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xonalarning</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ichki</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devorlariga</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krplash</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uchun</a:t>
            </a:r>
            <a:r>
              <a:rPr lang="en-US" sz="2000" b="0" i="0" dirty="0">
                <a:solidFill>
                  <a:srgbClr val="202122"/>
                </a:solidFill>
                <a:effectLst/>
                <a:latin typeface="Arial" panose="020B0604020202020204" pitchFamily="34" charset="0"/>
              </a:rPr>
              <a:t> </a:t>
            </a:r>
            <a:r>
              <a:rPr lang="en-US" sz="2000" b="0" i="0" dirty="0" err="1">
                <a:solidFill>
                  <a:srgbClr val="202122"/>
                </a:solidFill>
                <a:effectLst/>
                <a:latin typeface="Arial" panose="020B0604020202020204" pitchFamily="34" charset="0"/>
              </a:rPr>
              <a:t>ishlatiladi</a:t>
            </a:r>
            <a:r>
              <a:rPr lang="en-US" sz="2000" b="0" i="0" dirty="0">
                <a:solidFill>
                  <a:srgbClr val="202122"/>
                </a:solidFill>
                <a:effectLst/>
                <a:latin typeface="Arial" panose="020B0604020202020204" pitchFamily="34" charset="0"/>
              </a:rPr>
              <a:t>. </a:t>
            </a:r>
            <a:endParaRPr lang="ru-RU" sz="2000" dirty="0"/>
          </a:p>
        </p:txBody>
      </p:sp>
      <p:pic>
        <p:nvPicPr>
          <p:cNvPr id="5122" name="Picture 2" descr="Gips nima?">
            <a:extLst>
              <a:ext uri="{FF2B5EF4-FFF2-40B4-BE49-F238E27FC236}">
                <a16:creationId xmlns:a16="http://schemas.microsoft.com/office/drawing/2014/main" id="{D4161EAD-AA93-4D3C-8473-1BBDB4141B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7302" y="443884"/>
            <a:ext cx="2876550" cy="2297883"/>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EURO GIPS farg'ona va o'zbekistonda eng sifatli gips maxsulotlari">
            <a:extLst>
              <a:ext uri="{FF2B5EF4-FFF2-40B4-BE49-F238E27FC236}">
                <a16:creationId xmlns:a16="http://schemas.microsoft.com/office/drawing/2014/main" id="{7667474C-27DE-E0DA-C9B1-E1245E41F1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250" y="443884"/>
            <a:ext cx="2379031" cy="22978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25426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5124"/>
                                        </p:tgtEl>
                                        <p:attrNameLst>
                                          <p:attrName>style.visibility</p:attrName>
                                        </p:attrNameLst>
                                      </p:cBhvr>
                                      <p:to>
                                        <p:strVal val="visible"/>
                                      </p:to>
                                    </p:set>
                                    <p:animEffect transition="in" filter="fade">
                                      <p:cBhvr>
                                        <p:cTn id="17" dur="1000"/>
                                        <p:tgtEl>
                                          <p:spTgt spid="5124"/>
                                        </p:tgtEl>
                                      </p:cBhvr>
                                    </p:animEffect>
                                    <p:anim calcmode="lin" valueType="num">
                                      <p:cBhvr>
                                        <p:cTn id="18" dur="1000" fill="hold"/>
                                        <p:tgtEl>
                                          <p:spTgt spid="5124"/>
                                        </p:tgtEl>
                                        <p:attrNameLst>
                                          <p:attrName>ppt_x</p:attrName>
                                        </p:attrNameLst>
                                      </p:cBhvr>
                                      <p:tavLst>
                                        <p:tav tm="0">
                                          <p:val>
                                            <p:strVal val="#ppt_x"/>
                                          </p:val>
                                        </p:tav>
                                        <p:tav tm="100000">
                                          <p:val>
                                            <p:strVal val="#ppt_x"/>
                                          </p:val>
                                        </p:tav>
                                      </p:tavLst>
                                    </p:anim>
                                    <p:anim calcmode="lin" valueType="num">
                                      <p:cBhvr>
                                        <p:cTn id="19" dur="1000" fill="hold"/>
                                        <p:tgtEl>
                                          <p:spTgt spid="512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5122"/>
                                        </p:tgtEl>
                                        <p:attrNameLst>
                                          <p:attrName>style.visibility</p:attrName>
                                        </p:attrNameLst>
                                      </p:cBhvr>
                                      <p:to>
                                        <p:strVal val="visible"/>
                                      </p:to>
                                    </p:set>
                                    <p:animEffect transition="in" filter="fade">
                                      <p:cBhvr>
                                        <p:cTn id="24" dur="1000"/>
                                        <p:tgtEl>
                                          <p:spTgt spid="5122"/>
                                        </p:tgtEl>
                                      </p:cBhvr>
                                    </p:animEffect>
                                    <p:anim calcmode="lin" valueType="num">
                                      <p:cBhvr>
                                        <p:cTn id="25" dur="1000" fill="hold"/>
                                        <p:tgtEl>
                                          <p:spTgt spid="5122"/>
                                        </p:tgtEl>
                                        <p:attrNameLst>
                                          <p:attrName>ppt_x</p:attrName>
                                        </p:attrNameLst>
                                      </p:cBhvr>
                                      <p:tavLst>
                                        <p:tav tm="0">
                                          <p:val>
                                            <p:strVal val="#ppt_x"/>
                                          </p:val>
                                        </p:tav>
                                        <p:tav tm="100000">
                                          <p:val>
                                            <p:strVal val="#ppt_x"/>
                                          </p:val>
                                        </p:tav>
                                      </p:tavLst>
                                    </p:anim>
                                    <p:anim calcmode="lin" valueType="num">
                                      <p:cBhvr>
                                        <p:cTn id="26" dur="1000" fill="hold"/>
                                        <p:tgtEl>
                                          <p:spTgt spid="51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56D2D2-A2FB-4B28-2526-B461C2CF693C}"/>
              </a:ext>
            </a:extLst>
          </p:cNvPr>
          <p:cNvSpPr>
            <a:spLocks noGrp="1"/>
          </p:cNvSpPr>
          <p:nvPr>
            <p:ph type="title"/>
          </p:nvPr>
        </p:nvSpPr>
        <p:spPr>
          <a:xfrm>
            <a:off x="443882" y="417251"/>
            <a:ext cx="11283519" cy="2050742"/>
          </a:xfrm>
        </p:spPr>
        <p:txBody>
          <a:bodyPr>
            <a:normAutofit fontScale="90000"/>
          </a:bodyPr>
          <a:lstStyle/>
          <a:p>
            <a:pPr algn="just"/>
            <a:r>
              <a:rPr lang="en-US" sz="2400" dirty="0"/>
              <a:t>           </a:t>
            </a:r>
            <a:r>
              <a:rPr lang="en-US" sz="2400" dirty="0" err="1"/>
              <a:t>Tabiiy</a:t>
            </a:r>
            <a:r>
              <a:rPr lang="en-US" sz="2400" dirty="0"/>
              <a:t> </a:t>
            </a:r>
            <a:r>
              <a:rPr lang="en-US" sz="2400" dirty="0" err="1"/>
              <a:t>kalsiy</a:t>
            </a:r>
            <a:r>
              <a:rPr lang="en-US" sz="2400" dirty="0"/>
              <a:t> </a:t>
            </a:r>
            <a:r>
              <a:rPr lang="en-US" sz="2400" dirty="0" err="1"/>
              <a:t>fosfatni</a:t>
            </a:r>
            <a:r>
              <a:rPr lang="en-US" sz="2400" dirty="0"/>
              <a:t> </a:t>
            </a:r>
            <a:r>
              <a:rPr lang="en-US" sz="2400" dirty="0" err="1"/>
              <a:t>fosfat</a:t>
            </a:r>
            <a:r>
              <a:rPr lang="en-US" sz="2400" dirty="0"/>
              <a:t> </a:t>
            </a:r>
            <a:r>
              <a:rPr lang="en-US" sz="2400" dirty="0" err="1"/>
              <a:t>kislota</a:t>
            </a:r>
            <a:r>
              <a:rPr lang="en-US" sz="2400" dirty="0"/>
              <a:t> </a:t>
            </a:r>
            <a:r>
              <a:rPr lang="en-US" sz="2400" dirty="0" err="1"/>
              <a:t>hamda</a:t>
            </a:r>
            <a:r>
              <a:rPr lang="en-US" sz="2400" dirty="0"/>
              <a:t> </a:t>
            </a:r>
            <a:r>
              <a:rPr lang="en-US" sz="2400" dirty="0" err="1"/>
              <a:t>konsentrlangan</a:t>
            </a:r>
            <a:r>
              <a:rPr lang="en-US" sz="2400" dirty="0"/>
              <a:t> </a:t>
            </a:r>
            <a:r>
              <a:rPr lang="en-US" sz="2400" dirty="0" err="1"/>
              <a:t>fosforli</a:t>
            </a:r>
            <a:r>
              <a:rPr lang="en-US" sz="2400" dirty="0"/>
              <a:t> </a:t>
            </a:r>
            <a:r>
              <a:rPr lang="en-US" sz="2400" dirty="0" err="1"/>
              <a:t>o‘g‘itlarga</a:t>
            </a:r>
            <a:r>
              <a:rPr lang="en-US" sz="2400" dirty="0"/>
              <a:t> </a:t>
            </a:r>
            <a:r>
              <a:rPr lang="en-US" sz="2400" dirty="0" err="1"/>
              <a:t>gidro-kimyoviy</a:t>
            </a:r>
            <a:r>
              <a:rPr lang="en-US" sz="2400" dirty="0"/>
              <a:t> </a:t>
            </a:r>
            <a:r>
              <a:rPr lang="en-US" sz="2400" dirty="0" err="1"/>
              <a:t>usulda</a:t>
            </a:r>
            <a:r>
              <a:rPr lang="en-US" sz="2400" dirty="0"/>
              <a:t> </a:t>
            </a:r>
            <a:r>
              <a:rPr lang="en-US" sz="2400" dirty="0" err="1"/>
              <a:t>aylantirish</a:t>
            </a:r>
            <a:r>
              <a:rPr lang="en-US" sz="2400" dirty="0"/>
              <a:t> </a:t>
            </a:r>
            <a:r>
              <a:rPr lang="en-US" sz="2400" dirty="0" err="1"/>
              <a:t>natijasida</a:t>
            </a:r>
            <a:r>
              <a:rPr lang="en-US" sz="2400" dirty="0"/>
              <a:t> </a:t>
            </a:r>
            <a:r>
              <a:rPr lang="en-US" sz="2400" dirty="0" err="1"/>
              <a:t>olingan</a:t>
            </a:r>
            <a:r>
              <a:rPr lang="en-US" sz="2400" dirty="0"/>
              <a:t> </a:t>
            </a:r>
            <a:r>
              <a:rPr lang="en-US" sz="2400" dirty="0" err="1"/>
              <a:t>chiqindi-fosfogips</a:t>
            </a:r>
            <a:r>
              <a:rPr lang="en-US" sz="2400" dirty="0"/>
              <a:t> </a:t>
            </a:r>
            <a:r>
              <a:rPr lang="en-US" sz="2400" dirty="0" err="1"/>
              <a:t>sanoat</a:t>
            </a:r>
            <a:r>
              <a:rPr lang="en-US" sz="2400" dirty="0"/>
              <a:t> </a:t>
            </a:r>
            <a:r>
              <a:rPr lang="en-US" sz="2400" dirty="0" err="1"/>
              <a:t>uchun</a:t>
            </a:r>
            <a:r>
              <a:rPr lang="en-US" sz="2400" dirty="0"/>
              <a:t> </a:t>
            </a:r>
            <a:r>
              <a:rPr lang="en-US" sz="2400" dirty="0" err="1"/>
              <a:t>yirik</a:t>
            </a:r>
            <a:r>
              <a:rPr lang="en-US" sz="2400" dirty="0"/>
              <a:t> </a:t>
            </a:r>
            <a:r>
              <a:rPr lang="en-US" sz="2400" dirty="0" err="1"/>
              <a:t>xom</a:t>
            </a:r>
            <a:r>
              <a:rPr lang="en-US" sz="2400" dirty="0"/>
              <a:t> </a:t>
            </a:r>
            <a:r>
              <a:rPr lang="en-US" sz="2400" dirty="0" err="1"/>
              <a:t>ashe</a:t>
            </a:r>
            <a:r>
              <a:rPr lang="en-US" sz="2400" dirty="0"/>
              <a:t> </a:t>
            </a:r>
            <a:r>
              <a:rPr lang="en-US" sz="2400" dirty="0" err="1"/>
              <a:t>manbai</a:t>
            </a:r>
            <a:r>
              <a:rPr lang="en-US" sz="2400" dirty="0"/>
              <a:t> </a:t>
            </a:r>
            <a:r>
              <a:rPr lang="en-US" sz="2400" dirty="0" err="1"/>
              <a:t>hisoblanadi</a:t>
            </a:r>
            <a:r>
              <a:rPr lang="en-US" sz="2400" dirty="0"/>
              <a:t>. </a:t>
            </a:r>
            <a:r>
              <a:rPr lang="en-US" sz="2400" dirty="0" err="1"/>
              <a:t>Asosiy</a:t>
            </a:r>
            <a:r>
              <a:rPr lang="en-US" sz="2400" dirty="0"/>
              <a:t> </a:t>
            </a:r>
            <a:r>
              <a:rPr lang="en-US" sz="2400" dirty="0" err="1"/>
              <a:t>ishlab</a:t>
            </a:r>
            <a:r>
              <a:rPr lang="en-US" sz="2400" dirty="0"/>
              <a:t> </a:t>
            </a:r>
            <a:r>
              <a:rPr lang="en-US" sz="2400" dirty="0" err="1"/>
              <a:t>chiqarilayotgan</a:t>
            </a:r>
            <a:r>
              <a:rPr lang="en-US" sz="2400" dirty="0"/>
              <a:t> </a:t>
            </a:r>
            <a:r>
              <a:rPr lang="en-US" sz="2400" dirty="0" err="1"/>
              <a:t>mahsulot</a:t>
            </a:r>
            <a:r>
              <a:rPr lang="en-US" sz="2400" dirty="0"/>
              <a:t> </a:t>
            </a:r>
            <a:r>
              <a:rPr lang="en-US" sz="2400" dirty="0" err="1"/>
              <a:t>bilan</a:t>
            </a:r>
            <a:r>
              <a:rPr lang="en-US" sz="2400" dirty="0"/>
              <a:t> </a:t>
            </a:r>
            <a:r>
              <a:rPr lang="en-US" sz="2400" dirty="0" err="1"/>
              <a:t>birgalikda</a:t>
            </a:r>
            <a:r>
              <a:rPr lang="en-US" sz="2400" dirty="0"/>
              <a:t> </a:t>
            </a:r>
            <a:r>
              <a:rPr lang="en-US" sz="2400" dirty="0" err="1"/>
              <a:t>hosil</a:t>
            </a:r>
            <a:r>
              <a:rPr lang="en-US" sz="2400" dirty="0"/>
              <a:t> </a:t>
            </a:r>
            <a:r>
              <a:rPr lang="en-US" sz="2400" dirty="0" err="1"/>
              <a:t>bo‘ladigan</a:t>
            </a:r>
            <a:r>
              <a:rPr lang="en-US" sz="2400" dirty="0"/>
              <a:t> </a:t>
            </a:r>
            <a:r>
              <a:rPr lang="en-US" sz="2400" dirty="0" err="1"/>
              <a:t>fosfogips</a:t>
            </a:r>
            <a:r>
              <a:rPr lang="en-US" sz="2400" dirty="0"/>
              <a:t> </a:t>
            </a:r>
            <a:r>
              <a:rPr lang="en-US" sz="2400" dirty="0" err="1"/>
              <a:t>miqdori</a:t>
            </a:r>
            <a:r>
              <a:rPr lang="en-US" sz="2400" dirty="0"/>
              <a:t> </a:t>
            </a:r>
            <a:r>
              <a:rPr lang="en-US" sz="2400" dirty="0" err="1"/>
              <a:t>qayta</a:t>
            </a:r>
            <a:r>
              <a:rPr lang="en-US" sz="2400" dirty="0"/>
              <a:t> </a:t>
            </a:r>
            <a:r>
              <a:rPr lang="en-US" sz="2400" dirty="0" err="1"/>
              <a:t>ishlanayotgan</a:t>
            </a:r>
            <a:r>
              <a:rPr lang="en-US" sz="2400" dirty="0"/>
              <a:t> </a:t>
            </a:r>
            <a:r>
              <a:rPr lang="en-US" sz="2400" dirty="0" err="1"/>
              <a:t>har</a:t>
            </a:r>
            <a:r>
              <a:rPr lang="en-US" sz="2400" dirty="0"/>
              <a:t> </a:t>
            </a:r>
            <a:r>
              <a:rPr lang="en-US" sz="2400" dirty="0" err="1"/>
              <a:t>tonna</a:t>
            </a:r>
            <a:r>
              <a:rPr lang="en-US" sz="2400" dirty="0"/>
              <a:t> </a:t>
            </a:r>
            <a:r>
              <a:rPr lang="en-US" sz="2400" dirty="0" err="1"/>
              <a:t>fosforit</a:t>
            </a:r>
            <a:r>
              <a:rPr lang="en-US" sz="2400" dirty="0"/>
              <a:t> </a:t>
            </a:r>
            <a:r>
              <a:rPr lang="en-US" sz="2400" dirty="0" err="1"/>
              <a:t>yoki</a:t>
            </a:r>
            <a:r>
              <a:rPr lang="en-US" sz="2400" dirty="0"/>
              <a:t> </a:t>
            </a:r>
            <a:r>
              <a:rPr lang="en-US" sz="2400" dirty="0" err="1"/>
              <a:t>apatitga</a:t>
            </a:r>
            <a:r>
              <a:rPr lang="en-US" sz="2400" dirty="0"/>
              <a:t> </a:t>
            </a:r>
            <a:r>
              <a:rPr lang="en-US" sz="2400" dirty="0" err="1"/>
              <a:t>nisbati</a:t>
            </a:r>
            <a:r>
              <a:rPr lang="en-US" sz="2400" dirty="0"/>
              <a:t> 1,4….1,6 </a:t>
            </a:r>
            <a:r>
              <a:rPr lang="en-US" sz="2400" dirty="0" err="1"/>
              <a:t>tonna</a:t>
            </a:r>
            <a:r>
              <a:rPr lang="en-US" sz="2400" dirty="0"/>
              <a:t> </a:t>
            </a:r>
            <a:r>
              <a:rPr lang="en-US" sz="2400" dirty="0" err="1"/>
              <a:t>ko‘p</a:t>
            </a:r>
            <a:r>
              <a:rPr lang="en-US" sz="2400" dirty="0"/>
              <a:t> </a:t>
            </a:r>
            <a:r>
              <a:rPr lang="en-US" sz="2400" dirty="0" err="1"/>
              <a:t>bo‘ladi</a:t>
            </a:r>
            <a:r>
              <a:rPr lang="en-US" sz="2400" dirty="0"/>
              <a:t>. </a:t>
            </a:r>
            <a:r>
              <a:rPr lang="en-US" sz="2400" dirty="0" err="1"/>
              <a:t>O‘zbekistonda</a:t>
            </a:r>
            <a:r>
              <a:rPr lang="en-US" sz="2400" dirty="0"/>
              <a:t> </a:t>
            </a:r>
            <a:r>
              <a:rPr lang="en-US" sz="2400" dirty="0" err="1"/>
              <a:t>fosfogips</a:t>
            </a:r>
            <a:r>
              <a:rPr lang="en-US" sz="2400" dirty="0"/>
              <a:t> </a:t>
            </a:r>
            <a:r>
              <a:rPr lang="en-US" sz="2400" dirty="0" err="1"/>
              <a:t>Olmaliqda</a:t>
            </a:r>
            <a:r>
              <a:rPr lang="en-US" sz="2400" dirty="0"/>
              <a:t> </a:t>
            </a:r>
            <a:r>
              <a:rPr lang="en-US" sz="2400" dirty="0" err="1"/>
              <a:t>va</a:t>
            </a:r>
            <a:r>
              <a:rPr lang="en-US" sz="2400" dirty="0"/>
              <a:t> </a:t>
            </a:r>
            <a:r>
              <a:rPr lang="en-US" sz="2400" dirty="0" err="1"/>
              <a:t>Samarqandda</a:t>
            </a:r>
            <a:r>
              <a:rPr lang="en-US" sz="2400" dirty="0"/>
              <a:t> </a:t>
            </a:r>
            <a:r>
              <a:rPr lang="en-US" sz="2400" dirty="0" err="1"/>
              <a:t>ko‘p</a:t>
            </a:r>
            <a:r>
              <a:rPr lang="en-US" sz="2400" dirty="0"/>
              <a:t> </a:t>
            </a:r>
            <a:r>
              <a:rPr lang="en-US" sz="2400" dirty="0" err="1"/>
              <a:t>miqdorda</a:t>
            </a:r>
            <a:r>
              <a:rPr lang="en-US" sz="2400" dirty="0"/>
              <a:t> </a:t>
            </a:r>
            <a:r>
              <a:rPr lang="en-US" sz="2400" dirty="0" err="1"/>
              <a:t>to‘plangan</a:t>
            </a:r>
            <a:endParaRPr lang="ru-RU" sz="2400" dirty="0"/>
          </a:p>
        </p:txBody>
      </p:sp>
      <p:sp>
        <p:nvSpPr>
          <p:cNvPr id="3" name="Объект 2">
            <a:extLst>
              <a:ext uri="{FF2B5EF4-FFF2-40B4-BE49-F238E27FC236}">
                <a16:creationId xmlns:a16="http://schemas.microsoft.com/office/drawing/2014/main" id="{068F384C-9C06-AD2C-7DD6-21191D4E644D}"/>
              </a:ext>
            </a:extLst>
          </p:cNvPr>
          <p:cNvSpPr>
            <a:spLocks noGrp="1"/>
          </p:cNvSpPr>
          <p:nvPr>
            <p:ph idx="1"/>
          </p:nvPr>
        </p:nvSpPr>
        <p:spPr>
          <a:xfrm>
            <a:off x="3409024" y="2467993"/>
            <a:ext cx="7944775" cy="3708970"/>
          </a:xfrm>
        </p:spPr>
        <p:txBody>
          <a:bodyPr>
            <a:normAutofit/>
          </a:bodyPr>
          <a:lstStyle/>
          <a:p>
            <a:pPr marL="0" indent="0" algn="just">
              <a:buNone/>
            </a:pPr>
            <a:r>
              <a:rPr lang="en-US" dirty="0"/>
              <a:t>      </a:t>
            </a:r>
            <a:r>
              <a:rPr lang="en-US" dirty="0" err="1"/>
              <a:t>Tarkibida</a:t>
            </a:r>
            <a:r>
              <a:rPr lang="en-US" dirty="0"/>
              <a:t> </a:t>
            </a:r>
            <a:r>
              <a:rPr lang="en-US" dirty="0" err="1"/>
              <a:t>ikki</a:t>
            </a:r>
            <a:r>
              <a:rPr lang="en-US" dirty="0"/>
              <a:t> </a:t>
            </a:r>
            <a:r>
              <a:rPr lang="en-US" dirty="0" err="1"/>
              <a:t>molekula</a:t>
            </a:r>
            <a:r>
              <a:rPr lang="en-US" dirty="0"/>
              <a:t> </a:t>
            </a:r>
            <a:r>
              <a:rPr lang="en-US" dirty="0" err="1"/>
              <a:t>suv</a:t>
            </a:r>
            <a:r>
              <a:rPr lang="en-US" dirty="0"/>
              <a:t> </a:t>
            </a:r>
            <a:r>
              <a:rPr lang="en-US" dirty="0" err="1"/>
              <a:t>bo‘lgan</a:t>
            </a:r>
            <a:r>
              <a:rPr lang="en-US" dirty="0"/>
              <a:t> </a:t>
            </a:r>
            <a:r>
              <a:rPr lang="en-US" dirty="0" err="1"/>
              <a:t>gips</a:t>
            </a:r>
            <a:r>
              <a:rPr lang="en-US" dirty="0"/>
              <a:t> </a:t>
            </a:r>
            <a:r>
              <a:rPr lang="en-US" dirty="0" err="1"/>
              <a:t>sifatida</a:t>
            </a:r>
            <a:r>
              <a:rPr lang="en-US" dirty="0"/>
              <a:t> </a:t>
            </a:r>
            <a:r>
              <a:rPr lang="en-US" dirty="0" err="1"/>
              <a:t>chiqadigan</a:t>
            </a:r>
            <a:r>
              <a:rPr lang="en-US" dirty="0"/>
              <a:t> </a:t>
            </a:r>
            <a:r>
              <a:rPr lang="en-US" dirty="0" err="1"/>
              <a:t>kalsiy</a:t>
            </a:r>
            <a:r>
              <a:rPr lang="en-US" dirty="0"/>
              <a:t> </a:t>
            </a:r>
            <a:r>
              <a:rPr lang="en-US" dirty="0" err="1"/>
              <a:t>sulfat</a:t>
            </a:r>
            <a:r>
              <a:rPr lang="en-US" dirty="0"/>
              <a:t>  </a:t>
            </a:r>
            <a:r>
              <a:rPr lang="en-US" dirty="0" err="1"/>
              <a:t>suvda</a:t>
            </a:r>
            <a:r>
              <a:rPr lang="en-US" dirty="0"/>
              <a:t> </a:t>
            </a:r>
            <a:r>
              <a:rPr lang="en-US" dirty="0" err="1"/>
              <a:t>deyarli</a:t>
            </a:r>
            <a:r>
              <a:rPr lang="en-US" dirty="0"/>
              <a:t> </a:t>
            </a:r>
            <a:r>
              <a:rPr lang="en-US" dirty="0" err="1"/>
              <a:t>erimaydi</a:t>
            </a:r>
            <a:r>
              <a:rPr lang="en-US" dirty="0"/>
              <a:t>, </a:t>
            </a:r>
            <a:r>
              <a:rPr lang="en-US" dirty="0" err="1"/>
              <a:t>shuning</a:t>
            </a:r>
            <a:r>
              <a:rPr lang="en-US" dirty="0"/>
              <a:t> </a:t>
            </a:r>
            <a:r>
              <a:rPr lang="en-US" dirty="0" err="1"/>
              <a:t>uchun</a:t>
            </a:r>
            <a:r>
              <a:rPr lang="en-US" dirty="0"/>
              <a:t> </a:t>
            </a:r>
            <a:r>
              <a:rPr lang="en-US" dirty="0" err="1"/>
              <a:t>undan</a:t>
            </a:r>
            <a:r>
              <a:rPr lang="en-US" dirty="0"/>
              <a:t> </a:t>
            </a:r>
            <a:r>
              <a:rPr lang="en-US" dirty="0" err="1"/>
              <a:t>fosfat</a:t>
            </a:r>
            <a:r>
              <a:rPr lang="en-US" dirty="0"/>
              <a:t> </a:t>
            </a:r>
            <a:r>
              <a:rPr lang="en-US" dirty="0" err="1"/>
              <a:t>kislota</a:t>
            </a:r>
            <a:r>
              <a:rPr lang="en-US" dirty="0"/>
              <a:t> </a:t>
            </a:r>
            <a:r>
              <a:rPr lang="en-US" dirty="0" err="1"/>
              <a:t>eritmasi</a:t>
            </a:r>
            <a:r>
              <a:rPr lang="en-US" dirty="0"/>
              <a:t> </a:t>
            </a:r>
            <a:r>
              <a:rPr lang="en-US" dirty="0" err="1"/>
              <a:t>oson</a:t>
            </a:r>
            <a:r>
              <a:rPr lang="en-US" dirty="0"/>
              <a:t> </a:t>
            </a:r>
            <a:r>
              <a:rPr lang="en-US" dirty="0" err="1"/>
              <a:t>ajratib</a:t>
            </a:r>
            <a:r>
              <a:rPr lang="en-US" dirty="0"/>
              <a:t> </a:t>
            </a:r>
            <a:r>
              <a:rPr lang="en-US" dirty="0" err="1"/>
              <a:t>olinadi</a:t>
            </a:r>
            <a:r>
              <a:rPr lang="en-US" dirty="0"/>
              <a:t>, </a:t>
            </a:r>
            <a:r>
              <a:rPr lang="en-US" dirty="0" err="1"/>
              <a:t>fosfat</a:t>
            </a:r>
            <a:r>
              <a:rPr lang="en-US" dirty="0"/>
              <a:t> </a:t>
            </a:r>
            <a:r>
              <a:rPr lang="en-US" dirty="0" err="1"/>
              <a:t>kislota</a:t>
            </a:r>
            <a:r>
              <a:rPr lang="en-US" dirty="0"/>
              <a:t> </a:t>
            </a:r>
            <a:r>
              <a:rPr lang="en-US" dirty="0" err="1"/>
              <a:t>eritmasi</a:t>
            </a:r>
            <a:r>
              <a:rPr lang="en-US" dirty="0"/>
              <a:t> </a:t>
            </a:r>
            <a:r>
              <a:rPr lang="en-US" dirty="0" err="1"/>
              <a:t>ma’lum</a:t>
            </a:r>
            <a:r>
              <a:rPr lang="en-US" dirty="0"/>
              <a:t> </a:t>
            </a:r>
            <a:r>
              <a:rPr lang="en-US" dirty="0" err="1"/>
              <a:t>temperaturada</a:t>
            </a:r>
            <a:r>
              <a:rPr lang="en-US" dirty="0"/>
              <a:t> </a:t>
            </a:r>
            <a:r>
              <a:rPr lang="en-US" dirty="0" err="1"/>
              <a:t>konsentrlangunga</a:t>
            </a:r>
            <a:r>
              <a:rPr lang="en-US" dirty="0"/>
              <a:t> </a:t>
            </a:r>
            <a:r>
              <a:rPr lang="en-US" dirty="0" err="1"/>
              <a:t>qadar</a:t>
            </a:r>
            <a:r>
              <a:rPr lang="en-US" dirty="0"/>
              <a:t> </a:t>
            </a:r>
            <a:r>
              <a:rPr lang="en-US" dirty="0" err="1"/>
              <a:t>bug‘latiladi</a:t>
            </a:r>
            <a:r>
              <a:rPr lang="en-US" dirty="0"/>
              <a:t>. </a:t>
            </a:r>
            <a:r>
              <a:rPr lang="en-US" dirty="0" err="1"/>
              <a:t>Fosfogips</a:t>
            </a:r>
            <a:r>
              <a:rPr lang="en-US" dirty="0"/>
              <a:t> </a:t>
            </a:r>
            <a:r>
              <a:rPr lang="en-US" dirty="0" err="1"/>
              <a:t>tarkibida</a:t>
            </a:r>
            <a:r>
              <a:rPr lang="en-US" dirty="0"/>
              <a:t> 75....95% </a:t>
            </a:r>
            <a:r>
              <a:rPr lang="en-US" dirty="0" err="1"/>
              <a:t>ikki</a:t>
            </a:r>
            <a:r>
              <a:rPr lang="en-US" dirty="0"/>
              <a:t> </a:t>
            </a:r>
            <a:r>
              <a:rPr lang="en-US" dirty="0" err="1"/>
              <a:t>molekula</a:t>
            </a:r>
            <a:r>
              <a:rPr lang="en-US" dirty="0"/>
              <a:t> </a:t>
            </a:r>
            <a:r>
              <a:rPr lang="en-US" dirty="0" err="1"/>
              <a:t>suvli</a:t>
            </a:r>
            <a:r>
              <a:rPr lang="en-US" dirty="0"/>
              <a:t> </a:t>
            </a:r>
            <a:r>
              <a:rPr lang="en-US" dirty="0" err="1"/>
              <a:t>gips</a:t>
            </a:r>
            <a:r>
              <a:rPr lang="en-US" dirty="0"/>
              <a:t> bor. </a:t>
            </a:r>
            <a:r>
              <a:rPr lang="en-US" dirty="0" err="1"/>
              <a:t>Fosfogipsda</a:t>
            </a:r>
            <a:r>
              <a:rPr lang="en-US" dirty="0"/>
              <a:t> </a:t>
            </a:r>
            <a:r>
              <a:rPr lang="en-US" dirty="0" err="1"/>
              <a:t>ftoridlar</a:t>
            </a:r>
            <a:r>
              <a:rPr lang="en-US" dirty="0"/>
              <a:t> </a:t>
            </a:r>
            <a:r>
              <a:rPr lang="en-US" dirty="0" err="1"/>
              <a:t>yoki</a:t>
            </a:r>
            <a:r>
              <a:rPr lang="en-US" dirty="0"/>
              <a:t> </a:t>
            </a:r>
            <a:r>
              <a:rPr lang="en-US" dirty="0" err="1"/>
              <a:t>kremniy</a:t>
            </a:r>
            <a:r>
              <a:rPr lang="en-US" dirty="0"/>
              <a:t> </a:t>
            </a:r>
            <a:r>
              <a:rPr lang="en-US" dirty="0" err="1"/>
              <a:t>ftoridlar</a:t>
            </a:r>
            <a:r>
              <a:rPr lang="en-US" dirty="0"/>
              <a:t> </a:t>
            </a:r>
            <a:r>
              <a:rPr lang="en-US" dirty="0" err="1"/>
              <a:t>ikkinchi</a:t>
            </a:r>
            <a:r>
              <a:rPr lang="en-US" dirty="0"/>
              <a:t> </a:t>
            </a:r>
            <a:r>
              <a:rPr lang="en-US" dirty="0" err="1"/>
              <a:t>darajali</a:t>
            </a:r>
            <a:r>
              <a:rPr lang="en-US" dirty="0"/>
              <a:t> </a:t>
            </a:r>
            <a:r>
              <a:rPr lang="en-US" dirty="0" err="1"/>
              <a:t>tarkibiy</a:t>
            </a:r>
            <a:r>
              <a:rPr lang="en-US" dirty="0"/>
              <a:t> </a:t>
            </a:r>
            <a:r>
              <a:rPr lang="en-US" dirty="0" err="1"/>
              <a:t>qism</a:t>
            </a:r>
            <a:r>
              <a:rPr lang="en-US" dirty="0"/>
              <a:t> </a:t>
            </a:r>
            <a:r>
              <a:rPr lang="en-US" dirty="0" err="1"/>
              <a:t>hisoblanadi</a:t>
            </a:r>
            <a:r>
              <a:rPr lang="en-US" dirty="0"/>
              <a:t>. Bu </a:t>
            </a:r>
            <a:r>
              <a:rPr lang="en-US" dirty="0" err="1"/>
              <a:t>hol</a:t>
            </a:r>
            <a:r>
              <a:rPr lang="en-US" dirty="0"/>
              <a:t> </a:t>
            </a:r>
            <a:r>
              <a:rPr lang="en-US" dirty="0" err="1"/>
              <a:t>oddiy</a:t>
            </a:r>
            <a:r>
              <a:rPr lang="en-US" dirty="0"/>
              <a:t> </a:t>
            </a:r>
            <a:r>
              <a:rPr lang="en-US" dirty="0" err="1"/>
              <a:t>texnologiya</a:t>
            </a:r>
            <a:r>
              <a:rPr lang="en-US" dirty="0"/>
              <a:t> </a:t>
            </a:r>
            <a:r>
              <a:rPr lang="en-US" dirty="0" err="1"/>
              <a:t>asosida</a:t>
            </a:r>
            <a:r>
              <a:rPr lang="en-US" dirty="0"/>
              <a:t> </a:t>
            </a:r>
            <a:r>
              <a:rPr lang="en-US" dirty="0" err="1"/>
              <a:t>fosfogipsdan</a:t>
            </a:r>
            <a:r>
              <a:rPr lang="en-US" dirty="0"/>
              <a:t> </a:t>
            </a:r>
            <a:r>
              <a:rPr lang="en-US" dirty="0" err="1"/>
              <a:t>olinadigan</a:t>
            </a:r>
            <a:r>
              <a:rPr lang="en-US" dirty="0"/>
              <a:t> </a:t>
            </a:r>
            <a:r>
              <a:rPr lang="en-US" dirty="0" err="1"/>
              <a:t>gipsli</a:t>
            </a:r>
            <a:r>
              <a:rPr lang="en-US" dirty="0"/>
              <a:t> </a:t>
            </a:r>
            <a:r>
              <a:rPr lang="en-US" dirty="0" err="1"/>
              <a:t>bog‘lovchi</a:t>
            </a:r>
            <a:r>
              <a:rPr lang="en-US" dirty="0"/>
              <a:t> </a:t>
            </a:r>
            <a:r>
              <a:rPr lang="en-US" dirty="0" err="1"/>
              <a:t>moddalarning</a:t>
            </a:r>
            <a:r>
              <a:rPr lang="en-US" dirty="0"/>
              <a:t> </a:t>
            </a:r>
            <a:r>
              <a:rPr lang="en-US" dirty="0" err="1"/>
              <a:t>xossasini</a:t>
            </a:r>
            <a:r>
              <a:rPr lang="en-US" dirty="0"/>
              <a:t> </a:t>
            </a:r>
            <a:r>
              <a:rPr lang="en-US" dirty="0" err="1"/>
              <a:t>yomonlashtiradi</a:t>
            </a:r>
            <a:r>
              <a:rPr lang="en-US" dirty="0"/>
              <a:t>.</a:t>
            </a:r>
            <a:endParaRPr lang="ru-RU" dirty="0"/>
          </a:p>
        </p:txBody>
      </p:sp>
      <p:pic>
        <p:nvPicPr>
          <p:cNvPr id="1028" name="Picture 4" descr="Xitoy ohak aylanadigan pechlar etkazib beruvchilar, ishlab chiqaruvchilar,  zavod - Xitoyda ishlab chiqarilgan - METALLURGICAL">
            <a:extLst>
              <a:ext uri="{FF2B5EF4-FFF2-40B4-BE49-F238E27FC236}">
                <a16:creationId xmlns:a16="http://schemas.microsoft.com/office/drawing/2014/main" id="{DF40A68B-E8B3-D93F-8D6E-72F3A75B2A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9628" y="2752077"/>
            <a:ext cx="2533650" cy="2663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72770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barn(inVertical)">
                                      <p:cBhvr>
                                        <p:cTn id="7" dur="500"/>
                                        <p:tgtEl>
                                          <p:spTgt spid="102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187</TotalTime>
  <Words>2582</Words>
  <Application>Microsoft Office PowerPoint</Application>
  <PresentationFormat>Широкоэкранный</PresentationFormat>
  <Paragraphs>44</Paragraphs>
  <Slides>16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Aharoni</vt:lpstr>
      <vt:lpstr>Arial</vt:lpstr>
      <vt:lpstr>Century Gothic</vt:lpstr>
      <vt:lpstr>Times New Roman</vt:lpstr>
      <vt:lpstr>Wingdings 3</vt:lpstr>
      <vt:lpstr>Легкий дым</vt:lpstr>
      <vt:lpstr>O`zbekiston Respublikasi Fan va ta`lim integratsiya oliy ta`lim vazirligi O`zbekiston – Finlandiya Pedagogika institutining Tabiiy fanlar Fakulteti Kimyo kafedrasi 440- guruh talabasining </vt:lpstr>
      <vt:lpstr>                             Reja</vt:lpstr>
      <vt:lpstr>   Gips (kimyoviy formulasi CaSO4·2H2O) - tarkibida kaltsiy sulfat va ikki molekula suv bo'lgan mineraldir. Tabiatda keng tarqalgan, cho'kindi jinslar tarkibiga kiradi. Gips qizdirilganda (kalsinlash) suvini yo'qotib, yarim gidrat gipsga (CaSO4·0.5H2O) aylanadi, bu esa suv bilan aralashtirilganda qotish xususiyatiga ega bo’ladi. </vt:lpstr>
      <vt:lpstr>      Gips bogʻlov aylanma yoki gips longeta shaklida boʻlishi mumkin. Oyoqqoʻl yoki tanaga aylanma gips bogʻlov qoʻyiladi. Gavdaning biror qismini qimirlatmay qoʻyish uchun gips longeta va b. ishlatiladi. Umurtqa pogʻonasi silida gipedan yasalgan maxsus karavotlar, suyak ochiq singanida yoki operatsiya qilinganida shikastlangan sohada teshik qoldirilgan gips bogʻlovlar qoʻllanadi. </vt:lpstr>
      <vt:lpstr>           Sanoatchiqindisi fosfogipsdan to‘g‘ridan-to‘g‘ri qurilish materiali sifatida foydalanishni imkoni yo‘qligisababli uni ayrim karbonatli jinslar dolomitlar orqali neytrallab (pH=7,0)ga keltirib keyinqurilishmateriali uchun ishlatishimiz mumkin bo‘ladi. Gips bog‘lovchilari va ulardan quruq aralashmalarishlab chiqarishda rentgen analizidan foydalanish gips bog‘lovchilarning fazaviy tarkibini aniqlashuchun ishonchli instrumental usulga imkon beradi. Ikkala yarim suvli faol gips miqdori, uningmodifikatsiyalari va aralashmalar miqdori bo‘yicha xususan kalsit va dolomit miqdorlarini ko‘rsatadi</vt:lpstr>
      <vt:lpstr>       Ikki molekula suvli gips yengil mineral hisoblanadi. Uning Moosshkalasi bo‘yicha qattiqligi 2 ga teng, zichligi 2,2-2,4/sm3 , angidridniki esa 2,9-3,1 g/sm3 gateng.Toza ikki molekula suvli gipsning tarkibi 32,56% CaO dan 46,51% SO3, 20,93%H2Odaniborat.Angidrit odatda gipsli tosh qazilmalarida qo‘riqlovchi qavat sifatida uchraydi. Kimyoviytozaangidritning tarkibi 41,19% CaO, 45,81% SiO3 dan iborat. Yer osti suvlari ta’sirida angidrit asta-sekin suvsizlanadi, va ikki molekula suvli gipsga aylanadi. . Fosfogips-fosfat kislota ishlabchiqarishsanoatining chiqindisi hisoblanadi. Fosfogipsning tarkibi asosan ikki molekula suvli gipsdaniborat.Ikki molekula gips CaSO4∙2H2O ni yarim molekula suvli CaSO4∙0,5H2O yoki suvsiz angidrit CaSO4gacha suvsizlashtirish gipsli bog‘lovchi moddalar ishlab chiqarishning asosini tashkil etadi.</vt:lpstr>
      <vt:lpstr>       Gipsga 97-100 0Cda issiqlikishloviberilganda suv gipsdan suyuq holatda ajraladi. Α-yarim gidrat hosil bo‘ladi. Yarimgidratni β-modifikatsiyasi 100-1600 0C da oddiy qizitishda hosil bo‘ladi, va undan suv qizigan bug‘ ko‘rinishidachiqib ketadi. Nazariy hisobda yarim suvli gips modifikatsiyalarida gidratli suv 6,2%miqdorda bo‘ladi.</vt:lpstr>
      <vt:lpstr>     Gips-beton buyumlar - qurilish gipsi va gips-beton asosida tayyorlanadigan qurilish buyumlari. Ulardan toʻsiq plita va panellar, pol ostiga yotqiziladigan plitalar, sanitariya-texnikasi kataklari, shamollatish (ventilyatsiya) bloklari, qoplama listlar (gipsli quruq suvoq) ishlab chiqariladi. Gips-betondan tayyorlanadigan toʻsiq panellari havo namligi 60% dan oshmaydigan xonalarda ishlatiladi. Turar joy binolari uchun ishlatiladigani tutash qilib yoki eshik oʻrni va framugalar qoldirib, 6 m uzunlik, 3 m balandlik, 80—100 mm qalinlikda ishlab chiqariladi. Panellarga ishlatiladigan gips-betonning mustahkamlik chegarasi kamida 3,5 Mn/m2 (35 kg kuch/sm2) boʻlishi lozim. Toʻsiq plitalari gips-beton yoki gipsdan 80—100 mm qalinlikda tutash va ichi boʻsh qilib ishlab chikariladi. Pol ostiga yotqiziladigan plitalar 50—60 mm qalinlikda "xona oʻlchamida" yoki xonaning bir boʻlagiga teng oʻlchamda ishlab chikariladi.</vt:lpstr>
      <vt:lpstr>           Tabiiy kalsiy fosfatni fosfat kislota hamda konsentrlangan fosforli o‘g‘itlarga gidro-kimyoviy usulda aylantirish natijasida olingan chiqindi-fosfogips sanoat uchun yirik xom ashe manbai hisoblanadi. Asosiy ishlab chiqarilayotgan mahsulot bilan birgalikda hosil bo‘ladigan fosfogips miqdori qayta ishlanayotgan har tonna fosforit yoki apatitga nisbati 1,4….1,6 tonna ko‘p bo‘ladi. O‘zbekistonda fosfogips Olmaliqda va Samarqandda ko‘p miqdorda to‘plangan</vt:lpstr>
      <vt:lpstr>       Asosan yarimsuvli gipsdan iborat bo‘lgan va gips-toshdan termik ishlash yo‘li bilan tayyorlanadigan qurilish gipsi deb ataluvchi maxsulotni fosfogipsdan xam olish mumkin. Buning uchun fosfogips tarkibidagi fosfat kislotasini yuvib tashlash kerak. Aks xolda, birinchidan, fosfogips tarkibidagi fosfat kislota tayyor maxsulotning tishlashish muddatini uzaytirib yuboradi, ikkinchidan, qurilish fosfogipsning mexanik mustaxkamligi juda past darajada bo‘lib, undan faqat qurilish gipsiga qo‘shimcha sifatida foydalanish mumkin.</vt:lpstr>
      <vt:lpstr>      Odatda, gips ustunsimon va tabletkasimon  shakllarda kristallanib, ko‘pincha qaldirg‘och dumini eslatuvchi  qo‘shayrilar hosil qiladi. Shuningdek, qirralari qiyshiq va yuzasi silliq yosmiqsimon  kristallar ham  gips uchu nxos.   </vt:lpstr>
      <vt:lpstr>     Tarkibida 8% gacha tuproq bo‘lgan kalsiy va magniy karbonat tog‘ jinslaridan-bo‘r, oxaktosh, dalomitlashgan va mergelli oxaktoshni pishirib juda arzon, havoda tez qotadigan bog‘lovchi material-oxak olinadi. Olingan mahsulot bo‘lak-bo‘lak oq yoki kulrang bo‘lib, u suvsiz kalsiy oksid va magniy oksiddan iborat. buni so‘nmagan bo‘lak yoki kesak oxak deyiladi, uni maydalab qaynovchi oxak olinadi.</vt:lpstr>
      <vt:lpstr>       Ohak qurilishga bo‘lak-bo‘lak, kukun, xamir yoki so‘ndirilmagan kukun holida keltiriladi. Bo‘lak-bo‘lak  ohakning  zichligi 2300-2400 kgg‘ m3, kukun ohakniki  500 kgg‘ m3, tuyilgan ohakniki esa 600 kgg‘m3.</vt:lpstr>
      <vt:lpstr>        Bu jarayon barcha ohakli moddalarda ro‘y berib, karbonlanish jarayoni deyiladi. Karbonlanish jarayoni, asosan, qorishma qatlamining  qalinligi va havodagi  karbonat angidrid gazining miqdoriga bog‘liq. Shuning uchun ohakli qorishma  bilan suvalgan devorda karbonlanish  jarayoni tez sodir bo‘ladi. Ohak qorishmasining  qotish jarayoni yuz beradigan bu ikki jarayon natijasida qorishmaga mustahkamlik beruvchi kalsiy karbonat (СаСО3) bilan kristallangan kalsiy gidroksid Са(ОН)2 hosil bo‘ladi</vt:lpstr>
      <vt:lpstr>       Ohak asosan silikat betonlar, g‘ishtlar va boshqa avtoklav buyumlar uchun bog‘lovchi material hisoblanadi. Bo‘lak–bo‘lak ohak temir yo‘l vagonlarida, usti berk mashinalarda va konteynerlarda uyilgan holda tashiladi. Mayda qilib tuyilgan ohak temir tunukali konteynerlarda, bitum shimdirilgan qog‘oz qoplarda tashiladi. So‘ndirilmagan ohakning barcha turlari qurilishda nam tasir etmaydigan usti berk xonalarda saqlanishi kerak.</vt:lpstr>
      <vt:lpstr>E`tiboringiz uchun Rahmat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Пользователь</dc:creator>
  <cp:lastModifiedBy>hamroxoliqov04@gmail.com</cp:lastModifiedBy>
  <cp:revision>4</cp:revision>
  <dcterms:created xsi:type="dcterms:W3CDTF">2025-04-08T11:05:19Z</dcterms:created>
  <dcterms:modified xsi:type="dcterms:W3CDTF">2025-04-19T04:13:15Z</dcterms:modified>
</cp:coreProperties>
</file>