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p:sldMasterIdLst>
    <p:sldMasterId id="2147483648" r:id="rId1"/>
  </p:sldMasterIdLst>
  <p:notesMasterIdLst>
    <p:notesMasterId r:id="rId2"/>
  </p:notesMasterIdLst>
  <p:sldIdLst>
    <p:sldId id="275"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1" r:id="rId18"/>
    <p:sldId id="272" r:id="rId19"/>
    <p:sldId id="278" r:id="rId20"/>
    <p:sldId id="280" r:id="rId21"/>
    <p:sldId id="281" r:id="rId22"/>
    <p:sldId id="282" r:id="rId23"/>
    <p:sldId id="273" r:id="rId24"/>
  </p:sldIdLst>
  <p:sldSz type="screen16x9" cy="6858000" cx="12192000"/>
  <p:notesSz cx="6858000" cy="9144000"/>
  <p:defaultTex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620"/>
    <p:restoredTop sz="94660"/>
  </p:normalViewPr>
  <p:slideViewPr>
    <p:cSldViewPr snapToGrid="0">
      <p:cViewPr varScale="1">
        <p:scale>
          <a:sx n="105" d="100"/>
          <a:sy n="105" d="100"/>
        </p:scale>
        <p:origin x="714" y="114"/>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tableStyles" Target="tableStyle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73" name=""/>
        <p:cNvGrpSpPr/>
        <p:nvPr/>
      </p:nvGrpSpPr>
      <p:grpSpPr>
        <a:xfrm>
          <a:off x="0" y="0"/>
          <a:ext cx="0" cy="0"/>
          <a:chOff x="0" y="0"/>
          <a:chExt cx="0" cy="0"/>
        </a:xfrm>
      </p:grpSpPr>
      <p:sp>
        <p:nvSpPr>
          <p:cNvPr id="104872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2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2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2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2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2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ul slayd">
    <p:spTree>
      <p:nvGrpSpPr>
        <p:cNvPr id="29" name=""/>
        <p:cNvGrpSpPr/>
        <p:nvPr/>
      </p:nvGrpSpPr>
      <p:grpSpPr>
        <a:xfrm>
          <a:off x="0" y="0"/>
          <a:ext cx="0" cy="0"/>
          <a:chOff x="0" y="0"/>
          <a:chExt cx="0" cy="0"/>
        </a:xfrm>
      </p:grpSpPr>
      <p:grpSp>
        <p:nvGrpSpPr>
          <p:cNvPr id="30" name="Group 6"/>
          <p:cNvGrpSpPr/>
          <p:nvPr/>
        </p:nvGrpSpPr>
        <p:grpSpPr>
          <a:xfrm>
            <a:off x="0" y="-8467"/>
            <a:ext cx="12192000" cy="6866467"/>
            <a:chOff x="0" y="-8467"/>
            <a:chExt cx="12192000" cy="6866467"/>
          </a:xfrm>
        </p:grpSpPr>
        <p:cxnSp>
          <p:nvCxnSpPr>
            <p:cNvPr id="3145730" name="Straight Connector 31"/>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89"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0"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1"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2"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3"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4"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5"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96"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97"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z-Latn-UZ"/>
              <a:t>Sarlavha namunasini tahrirlash uchun bosing</a:t>
            </a:r>
            <a:endParaRPr dirty="0" lang="en-US"/>
          </a:p>
        </p:txBody>
      </p:sp>
      <p:sp>
        <p:nvSpPr>
          <p:cNvPr id="1048598" name="Subtitle 2"/>
          <p:cNvSpPr>
            <a:spLocks noGrp="1"/>
          </p:cNvSpPr>
          <p:nvPr>
            <p:ph type="subTitle" idx="1"/>
          </p:nvPr>
        </p:nvSpPr>
        <p:spPr>
          <a:xfrm>
            <a:off x="1507067" y="4050833"/>
            <a:ext cx="7766936" cy="1096899"/>
          </a:xfrm>
        </p:spPr>
        <p:txBody>
          <a:bodyPr anchor="t"/>
          <a:lstStyle>
            <a:lvl1pPr algn="r" indent="0" marL="0">
              <a:buNone/>
              <a:defRPr>
                <a:solidFill>
                  <a:schemeClr val="tx1">
                    <a:lumMod val="50000"/>
                    <a:lumOff val="5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uz-Latn-UZ"/>
              <a:t>Taglavha namunasini tahrirlash uchun bosing</a:t>
            </a:r>
            <a:endParaRPr dirty="0" lang="en-US"/>
          </a:p>
        </p:txBody>
      </p:sp>
      <p:sp>
        <p:nvSpPr>
          <p:cNvPr id="1048599"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00" name="Footer Placeholder 4"/>
          <p:cNvSpPr>
            <a:spLocks noGrp="1"/>
          </p:cNvSpPr>
          <p:nvPr>
            <p:ph type="ftr" sz="quarter" idx="11"/>
          </p:nvPr>
        </p:nvSpPr>
        <p:spPr/>
        <p:txBody>
          <a:bodyPr/>
          <a:p>
            <a:endParaRPr dirty="0" lang="en-US"/>
          </a:p>
        </p:txBody>
      </p:sp>
      <p:sp>
        <p:nvSpPr>
          <p:cNvPr id="1048601"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67" name=""/>
        <p:cNvGrpSpPr/>
        <p:nvPr/>
      </p:nvGrpSpPr>
      <p:grpSpPr>
        <a:xfrm>
          <a:off x="0" y="0"/>
          <a:ext cx="0" cy="0"/>
          <a:chOff x="0" y="0"/>
          <a:chExt cx="0" cy="0"/>
        </a:xfrm>
      </p:grpSpPr>
      <p:sp>
        <p:nvSpPr>
          <p:cNvPr id="1048694" name="Title 1"/>
          <p:cNvSpPr>
            <a:spLocks noGrp="1"/>
          </p:cNvSpPr>
          <p:nvPr>
            <p:ph type="title"/>
          </p:nvPr>
        </p:nvSpPr>
        <p:spPr>
          <a:xfrm>
            <a:off x="677335" y="609600"/>
            <a:ext cx="8596668" cy="3403600"/>
          </a:xfrm>
        </p:spPr>
        <p:txBody>
          <a:bodyPr anchor="ctr">
            <a:normAutofit/>
          </a:bodyPr>
          <a:lstStyle>
            <a:lvl1pPr algn="l">
              <a:defRPr b="0" cap="none" sz="4400"/>
            </a:lvl1pPr>
          </a:lstStyle>
          <a:p>
            <a:r>
              <a:rPr lang="uz-Latn-UZ"/>
              <a:t>Sarlavha namunasini tahrirlash uchun bosing</a:t>
            </a:r>
            <a:endParaRPr dirty="0" lang="en-US"/>
          </a:p>
        </p:txBody>
      </p:sp>
      <p:sp>
        <p:nvSpPr>
          <p:cNvPr id="1048695"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696"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97" name="Footer Placeholder 4"/>
          <p:cNvSpPr>
            <a:spLocks noGrp="1"/>
          </p:cNvSpPr>
          <p:nvPr>
            <p:ph type="ftr" sz="quarter" idx="11"/>
          </p:nvPr>
        </p:nvSpPr>
        <p:spPr/>
        <p:txBody>
          <a:bodyPr/>
          <a:p>
            <a:endParaRPr dirty="0" lang="en-US"/>
          </a:p>
        </p:txBody>
      </p:sp>
      <p:sp>
        <p:nvSpPr>
          <p:cNvPr id="1048698"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60" name=""/>
        <p:cNvGrpSpPr/>
        <p:nvPr/>
      </p:nvGrpSpPr>
      <p:grpSpPr>
        <a:xfrm>
          <a:off x="0" y="0"/>
          <a:ext cx="0" cy="0"/>
          <a:chOff x="0" y="0"/>
          <a:chExt cx="0" cy="0"/>
        </a:xfrm>
      </p:grpSpPr>
      <p:sp>
        <p:nvSpPr>
          <p:cNvPr id="1048654"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uz-Latn-UZ"/>
              <a:t>Sarlavha namunasini tahrirlash uchun bosing</a:t>
            </a:r>
            <a:endParaRPr dirty="0" lang="en-US"/>
          </a:p>
        </p:txBody>
      </p:sp>
      <p:sp>
        <p:nvSpPr>
          <p:cNvPr id="1048655" name="Text Placeholder 9"/>
          <p:cNvSpPr>
            <a:spLocks noGrp="1"/>
          </p:cNvSpPr>
          <p:nvPr>
            <p:ph type="body" sz="quarter" idx="13"/>
          </p:nvPr>
        </p:nvSpPr>
        <p:spPr>
          <a:xfrm>
            <a:off x="1366139" y="3632200"/>
            <a:ext cx="7224524" cy="381000"/>
          </a:xfrm>
        </p:spPr>
        <p:txBody>
          <a:bodyPr anchor="ctr">
            <a:noAutofit/>
          </a:bodyPr>
          <a:lstStyle>
            <a:lvl1pPr indent="0" marL="0">
              <a:buFontTx/>
              <a:buNone/>
              <a:defRPr sz="1600">
                <a:solidFill>
                  <a:schemeClr val="tx1">
                    <a:lumMod val="50000"/>
                    <a:lumOff val="50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uz-Latn-UZ"/>
              <a:t>Matn uslublarini tahrirlash uchun bosing</a:t>
            </a:r>
          </a:p>
        </p:txBody>
      </p:sp>
      <p:sp>
        <p:nvSpPr>
          <p:cNvPr id="1048656" name="Text Placeholder 2"/>
          <p:cNvSpPr>
            <a:spLocks noGrp="1"/>
          </p:cNvSpPr>
          <p:nvPr>
            <p:ph type="body" idx="1"/>
          </p:nvPr>
        </p:nvSpPr>
        <p:spPr>
          <a:xfrm>
            <a:off x="677335" y="4470400"/>
            <a:ext cx="8596668" cy="1570962"/>
          </a:xfrm>
        </p:spPr>
        <p:txBody>
          <a:bodyPr anchor="ctr">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657"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58" name="Footer Placeholder 4"/>
          <p:cNvSpPr>
            <a:spLocks noGrp="1"/>
          </p:cNvSpPr>
          <p:nvPr>
            <p:ph type="ftr" sz="quarter" idx="11"/>
          </p:nvPr>
        </p:nvSpPr>
        <p:spPr/>
        <p:txBody>
          <a:bodyPr/>
          <a:p>
            <a:endParaRPr dirty="0" lang="en-US"/>
          </a:p>
        </p:txBody>
      </p:sp>
      <p:sp>
        <p:nvSpPr>
          <p:cNvPr id="1048659"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660" name="TextBox 19"/>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61" name="TextBox 21"/>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latin typeface="Arial"/>
              </a:rPr>
              <a:t>”</a:t>
            </a:r>
            <a:endParaRPr dirty="0"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shrifnoma">
    <p:spTree>
      <p:nvGrpSpPr>
        <p:cNvPr id="66" name=""/>
        <p:cNvGrpSpPr/>
        <p:nvPr/>
      </p:nvGrpSpPr>
      <p:grpSpPr>
        <a:xfrm>
          <a:off x="0" y="0"/>
          <a:ext cx="0" cy="0"/>
          <a:chOff x="0" y="0"/>
          <a:chExt cx="0" cy="0"/>
        </a:xfrm>
      </p:grpSpPr>
      <p:sp>
        <p:nvSpPr>
          <p:cNvPr id="1048689" name="Title 1"/>
          <p:cNvSpPr>
            <a:spLocks noGrp="1"/>
          </p:cNvSpPr>
          <p:nvPr>
            <p:ph type="title"/>
          </p:nvPr>
        </p:nvSpPr>
        <p:spPr>
          <a:xfrm>
            <a:off x="677335" y="1931988"/>
            <a:ext cx="8596668" cy="2595460"/>
          </a:xfrm>
        </p:spPr>
        <p:txBody>
          <a:bodyPr anchor="b">
            <a:normAutofit/>
          </a:bodyPr>
          <a:lstStyle>
            <a:lvl1pPr algn="l">
              <a:defRPr b="0" cap="none" sz="4400"/>
            </a:lvl1pPr>
          </a:lstStyle>
          <a:p>
            <a:r>
              <a:rPr lang="uz-Latn-UZ"/>
              <a:t>Sarlavha namunasini tahrirlash uchun bosing</a:t>
            </a:r>
            <a:endParaRPr dirty="0" lang="en-US"/>
          </a:p>
        </p:txBody>
      </p:sp>
      <p:sp>
        <p:nvSpPr>
          <p:cNvPr id="1048690"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75000"/>
                    <a:lumOff val="2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691"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92" name="Footer Placeholder 4"/>
          <p:cNvSpPr>
            <a:spLocks noGrp="1"/>
          </p:cNvSpPr>
          <p:nvPr>
            <p:ph type="ftr" sz="quarter" idx="11"/>
          </p:nvPr>
        </p:nvSpPr>
        <p:spPr/>
        <p:txBody>
          <a:bodyPr/>
          <a:p>
            <a:endParaRPr dirty="0" lang="en-US"/>
          </a:p>
        </p:txBody>
      </p:sp>
      <p:sp>
        <p:nvSpPr>
          <p:cNvPr id="1048693"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dan iqtibos">
    <p:spTree>
      <p:nvGrpSpPr>
        <p:cNvPr id="59" name=""/>
        <p:cNvGrpSpPr/>
        <p:nvPr/>
      </p:nvGrpSpPr>
      <p:grpSpPr>
        <a:xfrm>
          <a:off x="0" y="0"/>
          <a:ext cx="0" cy="0"/>
          <a:chOff x="0" y="0"/>
          <a:chExt cx="0" cy="0"/>
        </a:xfrm>
      </p:grpSpPr>
      <p:sp>
        <p:nvSpPr>
          <p:cNvPr id="1048646" name="Title 1"/>
          <p:cNvSpPr>
            <a:spLocks noGrp="1"/>
          </p:cNvSpPr>
          <p:nvPr>
            <p:ph type="title"/>
          </p:nvPr>
        </p:nvSpPr>
        <p:spPr>
          <a:xfrm>
            <a:off x="931334" y="609600"/>
            <a:ext cx="8094134" cy="3022600"/>
          </a:xfrm>
        </p:spPr>
        <p:txBody>
          <a:bodyPr anchor="ctr">
            <a:normAutofit/>
          </a:bodyPr>
          <a:lstStyle>
            <a:lvl1pPr algn="l">
              <a:defRPr b="0" cap="none" sz="4400"/>
            </a:lvl1pPr>
          </a:lstStyle>
          <a:p>
            <a:r>
              <a:rPr lang="uz-Latn-UZ"/>
              <a:t>Sarlavha namunasini tahrirlash uchun bosing</a:t>
            </a:r>
            <a:endParaRPr dirty="0" lang="en-US"/>
          </a:p>
        </p:txBody>
      </p:sp>
      <p:sp>
        <p:nvSpPr>
          <p:cNvPr id="1048647"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tx1">
                    <a:lumMod val="75000"/>
                    <a:lumOff val="25000"/>
                  </a:schemeClr>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uz-Latn-UZ"/>
              <a:t>Matn uslublarini tahrirlash uchun bosing</a:t>
            </a:r>
          </a:p>
        </p:txBody>
      </p:sp>
      <p:sp>
        <p:nvSpPr>
          <p:cNvPr id="1048648"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649"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50" name="Footer Placeholder 4"/>
          <p:cNvSpPr>
            <a:spLocks noGrp="1"/>
          </p:cNvSpPr>
          <p:nvPr>
            <p:ph type="ftr" sz="quarter" idx="11"/>
          </p:nvPr>
        </p:nvSpPr>
        <p:spPr/>
        <p:txBody>
          <a:bodyPr/>
          <a:p>
            <a:endParaRPr dirty="0" lang="en-US"/>
          </a:p>
        </p:txBody>
      </p:sp>
      <p:sp>
        <p:nvSpPr>
          <p:cNvPr id="1048651"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652" name="TextBox 23"/>
          <p:cNvSpPr txBox="1"/>
          <p:nvPr/>
        </p:nvSpPr>
        <p:spPr>
          <a:xfrm>
            <a:off x="541870" y="790378"/>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
        <p:nvSpPr>
          <p:cNvPr id="1048653" name="TextBox 24"/>
          <p:cNvSpPr txBox="1"/>
          <p:nvPr/>
        </p:nvSpPr>
        <p:spPr>
          <a:xfrm>
            <a:off x="8893011" y="2886556"/>
            <a:ext cx="609600" cy="584776"/>
          </a:xfrm>
          <a:prstGeom prst="rect"/>
        </p:spPr>
        <p:txBody>
          <a:bodyPr anchor="ctr" bIns="45720" lIns="91440" rIns="91440" rtlCol="0" tIns="45720" vert="horz">
            <a:noAutofit/>
          </a:bodyPr>
          <a:p>
            <a:pPr lvl="0"/>
            <a:r>
              <a:rPr baseline="0" dirty="0" sz="8000" lang="en-US">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g'ri yoki yolg'on">
    <p:spTree>
      <p:nvGrpSpPr>
        <p:cNvPr id="69" name=""/>
        <p:cNvGrpSpPr/>
        <p:nvPr/>
      </p:nvGrpSpPr>
      <p:grpSpPr>
        <a:xfrm>
          <a:off x="0" y="0"/>
          <a:ext cx="0" cy="0"/>
          <a:chOff x="0" y="0"/>
          <a:chExt cx="0" cy="0"/>
        </a:xfrm>
      </p:grpSpPr>
      <p:sp>
        <p:nvSpPr>
          <p:cNvPr id="1048705" name="Title 1"/>
          <p:cNvSpPr>
            <a:spLocks noGrp="1"/>
          </p:cNvSpPr>
          <p:nvPr>
            <p:ph type="title"/>
          </p:nvPr>
        </p:nvSpPr>
        <p:spPr>
          <a:xfrm>
            <a:off x="685799" y="609600"/>
            <a:ext cx="8588203" cy="3022600"/>
          </a:xfrm>
        </p:spPr>
        <p:txBody>
          <a:bodyPr anchor="ctr">
            <a:normAutofit/>
          </a:bodyPr>
          <a:lstStyle>
            <a:lvl1pPr algn="l">
              <a:defRPr b="0" cap="none" sz="4400"/>
            </a:lvl1pPr>
          </a:lstStyle>
          <a:p>
            <a:r>
              <a:rPr lang="uz-Latn-UZ"/>
              <a:t>Sarlavha namunasini tahrirlash uchun bosing</a:t>
            </a:r>
            <a:endParaRPr dirty="0" lang="en-US"/>
          </a:p>
        </p:txBody>
      </p:sp>
      <p:sp>
        <p:nvSpPr>
          <p:cNvPr id="1048706" name="Text Placeholder 9"/>
          <p:cNvSpPr>
            <a:spLocks noGrp="1"/>
          </p:cNvSpPr>
          <p:nvPr>
            <p:ph type="body" sz="quarter" idx="13"/>
          </p:nvPr>
        </p:nvSpPr>
        <p:spPr>
          <a:xfrm>
            <a:off x="677332" y="4013200"/>
            <a:ext cx="8596669" cy="514248"/>
          </a:xfrm>
        </p:spPr>
        <p:txBody>
          <a:bodyPr anchor="b">
            <a:noAutofit/>
          </a:bodyPr>
          <a:lstStyle>
            <a:lvl1pPr indent="0" marL="0">
              <a:buFontTx/>
              <a:buNone/>
              <a:defRPr sz="2400">
                <a:solidFill>
                  <a:schemeClr val="accent1"/>
                </a:solidFill>
              </a:defRPr>
            </a:lvl1pPr>
            <a:lvl2pPr indent="0" marL="457200">
              <a:buFontTx/>
              <a:buNone/>
            </a:lvl2pPr>
            <a:lvl3pPr indent="0" marL="914400">
              <a:buFontTx/>
              <a:buNone/>
            </a:lvl3pPr>
            <a:lvl4pPr indent="0" marL="1371600">
              <a:buFontTx/>
              <a:buNone/>
            </a:lvl4pPr>
            <a:lvl5pPr indent="0" marL="1828800">
              <a:buFontTx/>
              <a:buNone/>
            </a:lvl5pPr>
          </a:lstStyle>
          <a:p>
            <a:pPr lvl="0"/>
            <a:r>
              <a:rPr lang="uz-Latn-UZ"/>
              <a:t>Matn uslublarini tahrirlash uchun bosing</a:t>
            </a:r>
          </a:p>
        </p:txBody>
      </p:sp>
      <p:sp>
        <p:nvSpPr>
          <p:cNvPr id="1048707" name="Text Placeholder 2"/>
          <p:cNvSpPr>
            <a:spLocks noGrp="1"/>
          </p:cNvSpPr>
          <p:nvPr>
            <p:ph type="body" idx="1"/>
          </p:nvPr>
        </p:nvSpPr>
        <p:spPr>
          <a:xfrm>
            <a:off x="677335" y="4527448"/>
            <a:ext cx="8596668" cy="1513914"/>
          </a:xfrm>
        </p:spPr>
        <p:txBody>
          <a:bodyPr anchor="t">
            <a:normAutofit/>
          </a:bodyPr>
          <a:lstStyle>
            <a:lvl1pPr algn="l" indent="0" marL="0">
              <a:buNone/>
              <a:defRPr sz="18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708"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709" name="Footer Placeholder 4"/>
          <p:cNvSpPr>
            <a:spLocks noGrp="1"/>
          </p:cNvSpPr>
          <p:nvPr>
            <p:ph type="ftr" sz="quarter" idx="11"/>
          </p:nvPr>
        </p:nvSpPr>
        <p:spPr/>
        <p:txBody>
          <a:bodyPr/>
          <a:p>
            <a:endParaRPr dirty="0" lang="en-US"/>
          </a:p>
        </p:txBody>
      </p:sp>
      <p:sp>
        <p:nvSpPr>
          <p:cNvPr id="1048710"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vertTx">
  <p:cSld name="Sarlavha va vertikal matn">
    <p:spTree>
      <p:nvGrpSpPr>
        <p:cNvPr id="62" name=""/>
        <p:cNvGrpSpPr/>
        <p:nvPr/>
      </p:nvGrpSpPr>
      <p:grpSpPr>
        <a:xfrm>
          <a:off x="0" y="0"/>
          <a:ext cx="0" cy="0"/>
          <a:chOff x="0" y="0"/>
          <a:chExt cx="0" cy="0"/>
        </a:xfrm>
      </p:grpSpPr>
      <p:sp>
        <p:nvSpPr>
          <p:cNvPr id="1048668" name="Title 1"/>
          <p:cNvSpPr>
            <a:spLocks noGrp="1"/>
          </p:cNvSpPr>
          <p:nvPr>
            <p:ph type="title"/>
          </p:nvPr>
        </p:nvSpPr>
        <p:spPr/>
        <p:txBody>
          <a:bodyPr/>
          <a:p>
            <a:r>
              <a:rPr lang="uz-Latn-UZ"/>
              <a:t>Sarlavha namunasini tahrirlash uchun bosing</a:t>
            </a:r>
            <a:endParaRPr dirty="0" lang="en-US"/>
          </a:p>
        </p:txBody>
      </p:sp>
      <p:sp>
        <p:nvSpPr>
          <p:cNvPr id="1048669" name="Vertical Text Placeholder 2"/>
          <p:cNvSpPr>
            <a:spLocks noGrp="1"/>
          </p:cNvSpPr>
          <p:nvPr>
            <p:ph type="body" orient="vert" idx="1"/>
          </p:nvPr>
        </p:nvSpPr>
        <p:spPr/>
        <p:txBody>
          <a:bodyPr vert="eaVert"/>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670" name="Date Placeholder 3"/>
          <p:cNvSpPr>
            <a:spLocks noGrp="1"/>
          </p:cNvSpPr>
          <p:nvPr>
            <p:ph type="dt" sz="half" idx="10"/>
          </p:nvPr>
        </p:nvSpPr>
        <p:spPr/>
        <p:txBody>
          <a:bodyPr/>
          <a:p>
            <a:fld id="{55C6B4A9-1611-4792-9094-5F34BCA07E0B}" type="datetimeFigureOut">
              <a:rPr dirty="0" lang="en-US"/>
              <a:t>7/2/2024</a:t>
            </a:fld>
            <a:endParaRPr dirty="0" lang="en-US"/>
          </a:p>
        </p:txBody>
      </p:sp>
      <p:sp>
        <p:nvSpPr>
          <p:cNvPr id="1048671" name="Footer Placeholder 4"/>
          <p:cNvSpPr>
            <a:spLocks noGrp="1"/>
          </p:cNvSpPr>
          <p:nvPr>
            <p:ph type="ftr" sz="quarter" idx="11"/>
          </p:nvPr>
        </p:nvSpPr>
        <p:spPr/>
        <p:txBody>
          <a:bodyPr/>
          <a:p>
            <a:endParaRPr dirty="0" lang="en-US"/>
          </a:p>
        </p:txBody>
      </p:sp>
      <p:sp>
        <p:nvSpPr>
          <p:cNvPr id="1048672" name="Slide Number Placeholder 5"/>
          <p:cNvSpPr>
            <a:spLocks noGrp="1"/>
          </p:cNvSpPr>
          <p:nvPr>
            <p:ph type="sldNum" sz="quarter" idx="12"/>
          </p:nvPr>
        </p:nvSpPr>
        <p:spPr/>
        <p:txBody>
          <a:bodyPr/>
          <a:p>
            <a:fld id="{89333C77-0158-454C-844F-B7AB9BD7DAD4}" type="slidenum">
              <a:rPr dirty="0" lang="en-US"/>
              <a:t>‹#›</a:t>
            </a:fld>
            <a:endParaRPr dirty="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itleAndTx">
  <p:cSld name="Vertikal sarlavha va matn">
    <p:spTree>
      <p:nvGrpSpPr>
        <p:cNvPr id="71" name=""/>
        <p:cNvGrpSpPr/>
        <p:nvPr/>
      </p:nvGrpSpPr>
      <p:grpSpPr>
        <a:xfrm>
          <a:off x="0" y="0"/>
          <a:ext cx="0" cy="0"/>
          <a:chOff x="0" y="0"/>
          <a:chExt cx="0" cy="0"/>
        </a:xfrm>
      </p:grpSpPr>
      <p:sp>
        <p:nvSpPr>
          <p:cNvPr id="1048717" name="Vertical Title 1"/>
          <p:cNvSpPr>
            <a:spLocks noGrp="1"/>
          </p:cNvSpPr>
          <p:nvPr>
            <p:ph type="title" orient="vert"/>
          </p:nvPr>
        </p:nvSpPr>
        <p:spPr>
          <a:xfrm>
            <a:off x="7967673" y="609599"/>
            <a:ext cx="1304743" cy="5251451"/>
          </a:xfrm>
        </p:spPr>
        <p:txBody>
          <a:bodyPr anchor="ctr" vert="eaVert"/>
          <a:p>
            <a:r>
              <a:rPr lang="uz-Latn-UZ"/>
              <a:t>Sarlavha namunasini tahrirlash uchun bosing</a:t>
            </a:r>
            <a:endParaRPr dirty="0" lang="en-US"/>
          </a:p>
        </p:txBody>
      </p:sp>
      <p:sp>
        <p:nvSpPr>
          <p:cNvPr id="1048718" name="Vertical Text Placeholder 2"/>
          <p:cNvSpPr>
            <a:spLocks noGrp="1"/>
          </p:cNvSpPr>
          <p:nvPr>
            <p:ph type="body" orient="vert" idx="1"/>
          </p:nvPr>
        </p:nvSpPr>
        <p:spPr>
          <a:xfrm>
            <a:off x="677335" y="609600"/>
            <a:ext cx="7060150" cy="5251450"/>
          </a:xfrm>
        </p:spPr>
        <p:txBody>
          <a:bodyPr vert="eaVert"/>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719"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720" name="Footer Placeholder 4"/>
          <p:cNvSpPr>
            <a:spLocks noGrp="1"/>
          </p:cNvSpPr>
          <p:nvPr>
            <p:ph type="ftr" sz="quarter" idx="11"/>
          </p:nvPr>
        </p:nvSpPr>
        <p:spPr/>
        <p:txBody>
          <a:bodyPr/>
          <a:p>
            <a:endParaRPr dirty="0" lang="en-US"/>
          </a:p>
        </p:txBody>
      </p:sp>
      <p:sp>
        <p:nvSpPr>
          <p:cNvPr id="1048721"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Sarlavha va obyekt">
    <p:spTree>
      <p:nvGrpSpPr>
        <p:cNvPr id="40" name=""/>
        <p:cNvGrpSpPr/>
        <p:nvPr/>
      </p:nvGrpSpPr>
      <p:grpSpPr>
        <a:xfrm>
          <a:off x="0" y="0"/>
          <a:ext cx="0" cy="0"/>
          <a:chOff x="0" y="0"/>
          <a:chExt cx="0" cy="0"/>
        </a:xfrm>
      </p:grpSpPr>
      <p:sp>
        <p:nvSpPr>
          <p:cNvPr id="1048607" name="Title 1"/>
          <p:cNvSpPr>
            <a:spLocks noGrp="1"/>
          </p:cNvSpPr>
          <p:nvPr>
            <p:ph type="title"/>
          </p:nvPr>
        </p:nvSpPr>
        <p:spPr/>
        <p:txBody>
          <a:bodyPr>
            <a:normAutofit/>
          </a:bodyPr>
          <a:lstStyle>
            <a:lvl1pPr>
              <a:defRPr sz="3600"/>
            </a:lvl1pPr>
          </a:lstStyle>
          <a:p>
            <a:r>
              <a:rPr lang="uz-Latn-UZ"/>
              <a:t>Sarlavha namunasini tahrirlash uchun bosing</a:t>
            </a:r>
            <a:endParaRPr dirty="0" lang="en-US"/>
          </a:p>
        </p:txBody>
      </p:sp>
      <p:sp>
        <p:nvSpPr>
          <p:cNvPr id="1048608" name="Content Placeholder 2"/>
          <p:cNvSpPr>
            <a:spLocks noGrp="1"/>
          </p:cNvSpPr>
          <p:nvPr>
            <p:ph idx="1"/>
          </p:nvPr>
        </p:nvSpPr>
        <p:spPr/>
        <p:txBody>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609"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10" name="Footer Placeholder 4"/>
          <p:cNvSpPr>
            <a:spLocks noGrp="1"/>
          </p:cNvSpPr>
          <p:nvPr>
            <p:ph type="ftr" sz="quarter" idx="11"/>
          </p:nvPr>
        </p:nvSpPr>
        <p:spPr/>
        <p:txBody>
          <a:bodyPr/>
          <a:p>
            <a:endParaRPr dirty="0" lang="en-US"/>
          </a:p>
        </p:txBody>
      </p:sp>
      <p:sp>
        <p:nvSpPr>
          <p:cNvPr id="1048611"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Bo‘lim sarlavhasi">
    <p:spTree>
      <p:nvGrpSpPr>
        <p:cNvPr id="63" name=""/>
        <p:cNvGrpSpPr/>
        <p:nvPr/>
      </p:nvGrpSpPr>
      <p:grpSpPr>
        <a:xfrm>
          <a:off x="0" y="0"/>
          <a:ext cx="0" cy="0"/>
          <a:chOff x="0" y="0"/>
          <a:chExt cx="0" cy="0"/>
        </a:xfrm>
      </p:grpSpPr>
      <p:sp>
        <p:nvSpPr>
          <p:cNvPr id="1048673" name="Title 1"/>
          <p:cNvSpPr>
            <a:spLocks noGrp="1"/>
          </p:cNvSpPr>
          <p:nvPr>
            <p:ph type="title"/>
          </p:nvPr>
        </p:nvSpPr>
        <p:spPr>
          <a:xfrm>
            <a:off x="677335" y="2700867"/>
            <a:ext cx="8596668" cy="1826581"/>
          </a:xfrm>
        </p:spPr>
        <p:txBody>
          <a:bodyPr anchor="b"/>
          <a:lstStyle>
            <a:lvl1pPr algn="l">
              <a:defRPr b="0" cap="none" sz="4000"/>
            </a:lvl1pPr>
          </a:lstStyle>
          <a:p>
            <a:r>
              <a:rPr lang="uz-Latn-UZ"/>
              <a:t>Sarlavha namunasini tahrirlash uchun bosing</a:t>
            </a:r>
            <a:endParaRPr dirty="0" lang="en-US"/>
          </a:p>
        </p:txBody>
      </p:sp>
      <p:sp>
        <p:nvSpPr>
          <p:cNvPr id="1048674" name="Text Placeholder 2"/>
          <p:cNvSpPr>
            <a:spLocks noGrp="1"/>
          </p:cNvSpPr>
          <p:nvPr>
            <p:ph type="body" idx="1"/>
          </p:nvPr>
        </p:nvSpPr>
        <p:spPr>
          <a:xfrm>
            <a:off x="677335" y="4527448"/>
            <a:ext cx="8596668" cy="860400"/>
          </a:xfrm>
        </p:spPr>
        <p:txBody>
          <a:bodyPr anchor="t"/>
          <a:lstStyle>
            <a:lvl1pPr algn="l" indent="0" marL="0">
              <a:buNone/>
              <a:defRPr sz="2000">
                <a:solidFill>
                  <a:schemeClr val="tx1">
                    <a:lumMod val="50000"/>
                    <a:lumOff val="5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uz-Latn-UZ"/>
              <a:t>Matn uslublarini tahrirlash uchun bosing</a:t>
            </a:r>
          </a:p>
        </p:txBody>
      </p:sp>
      <p:sp>
        <p:nvSpPr>
          <p:cNvPr id="1048675" name="Date Placeholder 3"/>
          <p:cNvSpPr>
            <a:spLocks noGrp="1"/>
          </p:cNvSpPr>
          <p:nvPr>
            <p:ph type="dt" sz="half" idx="10"/>
          </p:nvPr>
        </p:nvSpPr>
        <p:spPr/>
        <p:txBody>
          <a:bodyPr/>
          <a:p>
            <a:fld id="{B61BEF0D-F0BB-DE4B-95CE-6DB70DBA9567}" type="datetimeFigureOut">
              <a:rPr dirty="0" lang="en-US"/>
              <a:t>7/2/2024</a:t>
            </a:fld>
            <a:endParaRPr dirty="0" lang="en-US"/>
          </a:p>
        </p:txBody>
      </p:sp>
      <p:sp>
        <p:nvSpPr>
          <p:cNvPr id="1048676" name="Footer Placeholder 4"/>
          <p:cNvSpPr>
            <a:spLocks noGrp="1"/>
          </p:cNvSpPr>
          <p:nvPr>
            <p:ph type="ftr" sz="quarter" idx="11"/>
          </p:nvPr>
        </p:nvSpPr>
        <p:spPr/>
        <p:txBody>
          <a:bodyPr/>
          <a:p>
            <a:endParaRPr dirty="0" lang="en-US"/>
          </a:p>
        </p:txBody>
      </p:sp>
      <p:sp>
        <p:nvSpPr>
          <p:cNvPr id="1048677"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Ikkita obyekt">
    <p:spTree>
      <p:nvGrpSpPr>
        <p:cNvPr id="68" name=""/>
        <p:cNvGrpSpPr/>
        <p:nvPr/>
      </p:nvGrpSpPr>
      <p:grpSpPr>
        <a:xfrm>
          <a:off x="0" y="0"/>
          <a:ext cx="0" cy="0"/>
          <a:chOff x="0" y="0"/>
          <a:chExt cx="0" cy="0"/>
        </a:xfrm>
      </p:grpSpPr>
      <p:sp>
        <p:nvSpPr>
          <p:cNvPr id="1048699" name="Title 1"/>
          <p:cNvSpPr>
            <a:spLocks noGrp="1"/>
          </p:cNvSpPr>
          <p:nvPr>
            <p:ph type="title"/>
          </p:nvPr>
        </p:nvSpPr>
        <p:spPr/>
        <p:txBody>
          <a:bodyPr/>
          <a:p>
            <a:r>
              <a:rPr lang="uz-Latn-UZ"/>
              <a:t>Sarlavha namunasini tahrirlash uchun bosing</a:t>
            </a:r>
            <a:endParaRPr dirty="0" lang="en-US"/>
          </a:p>
        </p:txBody>
      </p:sp>
      <p:sp>
        <p:nvSpPr>
          <p:cNvPr id="1048700" name="Content Placeholder 2"/>
          <p:cNvSpPr>
            <a:spLocks noGrp="1"/>
          </p:cNvSpPr>
          <p:nvPr>
            <p:ph sz="half" idx="1"/>
          </p:nvPr>
        </p:nvSpPr>
        <p:spPr>
          <a:xfrm>
            <a:off x="677334" y="2160589"/>
            <a:ext cx="4184035" cy="3880772"/>
          </a:xfrm>
        </p:spPr>
        <p:txBody>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701" name="Content Placeholder 3"/>
          <p:cNvSpPr>
            <a:spLocks noGrp="1"/>
          </p:cNvSpPr>
          <p:nvPr>
            <p:ph sz="half" idx="2"/>
          </p:nvPr>
        </p:nvSpPr>
        <p:spPr>
          <a:xfrm>
            <a:off x="5089970" y="2160589"/>
            <a:ext cx="4184034" cy="3880773"/>
          </a:xfrm>
        </p:spPr>
        <p:txBody>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702" name="Date Placeholder 4"/>
          <p:cNvSpPr>
            <a:spLocks noGrp="1"/>
          </p:cNvSpPr>
          <p:nvPr>
            <p:ph type="dt" sz="half" idx="10"/>
          </p:nvPr>
        </p:nvSpPr>
        <p:spPr/>
        <p:txBody>
          <a:bodyPr/>
          <a:p>
            <a:fld id="{EB712588-04B1-427B-82EE-E8DB90309F08}" type="datetimeFigureOut">
              <a:rPr dirty="0" lang="en-US"/>
              <a:t>7/2/2024</a:t>
            </a:fld>
            <a:endParaRPr dirty="0" lang="en-US"/>
          </a:p>
        </p:txBody>
      </p:sp>
      <p:sp>
        <p:nvSpPr>
          <p:cNvPr id="1048703" name="Footer Placeholder 5"/>
          <p:cNvSpPr>
            <a:spLocks noGrp="1"/>
          </p:cNvSpPr>
          <p:nvPr>
            <p:ph type="ftr" sz="quarter" idx="11"/>
          </p:nvPr>
        </p:nvSpPr>
        <p:spPr/>
        <p:txBody>
          <a:bodyPr/>
          <a:p>
            <a:endParaRPr dirty="0" lang="en-US"/>
          </a:p>
        </p:txBody>
      </p:sp>
      <p:sp>
        <p:nvSpPr>
          <p:cNvPr id="1048704" name="Slide Number Placeholder 6"/>
          <p:cNvSpPr>
            <a:spLocks noGrp="1"/>
          </p:cNvSpPr>
          <p:nvPr>
            <p:ph type="sldNum" sz="quarter" idx="12"/>
          </p:nvPr>
        </p:nvSpPr>
        <p:spPr/>
        <p:txBody>
          <a:bodyPr/>
          <a:p>
            <a:fld id="{6FF9F0C5-380F-41C2-899A-BAC0F0927E16}" type="slidenum">
              <a:rPr dirty="0" lang="en-US"/>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Solishtirish">
    <p:spTree>
      <p:nvGrpSpPr>
        <p:cNvPr id="64" name=""/>
        <p:cNvGrpSpPr/>
        <p:nvPr/>
      </p:nvGrpSpPr>
      <p:grpSpPr>
        <a:xfrm>
          <a:off x="0" y="0"/>
          <a:ext cx="0" cy="0"/>
          <a:chOff x="0" y="0"/>
          <a:chExt cx="0" cy="0"/>
        </a:xfrm>
      </p:grpSpPr>
      <p:sp>
        <p:nvSpPr>
          <p:cNvPr id="1048678" name="Title 1"/>
          <p:cNvSpPr>
            <a:spLocks noGrp="1"/>
          </p:cNvSpPr>
          <p:nvPr>
            <p:ph type="title"/>
          </p:nvPr>
        </p:nvSpPr>
        <p:spPr/>
        <p:txBody>
          <a:bodyPr/>
          <a:p>
            <a:r>
              <a:rPr lang="uz-Latn-UZ"/>
              <a:t>Sarlavha namunasini tahrirlash uchun bosing</a:t>
            </a:r>
            <a:endParaRPr dirty="0" lang="en-US"/>
          </a:p>
        </p:txBody>
      </p:sp>
      <p:sp>
        <p:nvSpPr>
          <p:cNvPr id="1048679" name="Text Placeholder 2"/>
          <p:cNvSpPr>
            <a:spLocks noGrp="1"/>
          </p:cNvSpPr>
          <p:nvPr>
            <p:ph type="body" idx="1"/>
          </p:nvPr>
        </p:nvSpPr>
        <p:spPr>
          <a:xfrm>
            <a:off x="675745" y="2160983"/>
            <a:ext cx="4185623"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uz-Latn-UZ"/>
              <a:t>Matn uslublarini tahrirlash uchun bosing</a:t>
            </a:r>
          </a:p>
        </p:txBody>
      </p:sp>
      <p:sp>
        <p:nvSpPr>
          <p:cNvPr id="1048680" name="Content Placeholder 3"/>
          <p:cNvSpPr>
            <a:spLocks noGrp="1"/>
          </p:cNvSpPr>
          <p:nvPr>
            <p:ph sz="half" idx="2"/>
          </p:nvPr>
        </p:nvSpPr>
        <p:spPr>
          <a:xfrm>
            <a:off x="675745" y="2737245"/>
            <a:ext cx="4185623" cy="3304117"/>
          </a:xfrm>
        </p:spPr>
        <p:txBody>
          <a:bodyPr>
            <a:normAutofit/>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681" name="Text Placeholder 4"/>
          <p:cNvSpPr>
            <a:spLocks noGrp="1"/>
          </p:cNvSpPr>
          <p:nvPr>
            <p:ph type="body" sz="quarter" idx="3"/>
          </p:nvPr>
        </p:nvSpPr>
        <p:spPr>
          <a:xfrm>
            <a:off x="5088383" y="2160983"/>
            <a:ext cx="4185618" cy="576262"/>
          </a:xfrm>
        </p:spPr>
        <p:txBody>
          <a:bodyPr anchor="b">
            <a:noAutofit/>
          </a:bodyPr>
          <a:lstStyle>
            <a:lvl1pPr indent="0" marL="0">
              <a:buNone/>
              <a:defRPr b="0"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uz-Latn-UZ"/>
              <a:t>Matn uslublarini tahrirlash uchun bosing</a:t>
            </a:r>
          </a:p>
        </p:txBody>
      </p:sp>
      <p:sp>
        <p:nvSpPr>
          <p:cNvPr id="1048682" name="Content Placeholder 5"/>
          <p:cNvSpPr>
            <a:spLocks noGrp="1"/>
          </p:cNvSpPr>
          <p:nvPr>
            <p:ph sz="quarter" idx="4"/>
          </p:nvPr>
        </p:nvSpPr>
        <p:spPr>
          <a:xfrm>
            <a:off x="5088384" y="2737245"/>
            <a:ext cx="4185617" cy="3304117"/>
          </a:xfrm>
        </p:spPr>
        <p:txBody>
          <a:bodyPr>
            <a:normAutofit/>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683" name="Date Placeholder 6"/>
          <p:cNvSpPr>
            <a:spLocks noGrp="1"/>
          </p:cNvSpPr>
          <p:nvPr>
            <p:ph type="dt" sz="half" idx="10"/>
          </p:nvPr>
        </p:nvSpPr>
        <p:spPr/>
        <p:txBody>
          <a:bodyPr/>
          <a:p>
            <a:fld id="{B61BEF0D-F0BB-DE4B-95CE-6DB70DBA9567}" type="datetimeFigureOut">
              <a:rPr dirty="0" lang="en-US"/>
              <a:t>7/2/2024</a:t>
            </a:fld>
            <a:endParaRPr dirty="0" lang="en-US"/>
          </a:p>
        </p:txBody>
      </p:sp>
      <p:sp>
        <p:nvSpPr>
          <p:cNvPr id="1048684" name="Footer Placeholder 7"/>
          <p:cNvSpPr>
            <a:spLocks noGrp="1"/>
          </p:cNvSpPr>
          <p:nvPr>
            <p:ph type="ftr" sz="quarter" idx="11"/>
          </p:nvPr>
        </p:nvSpPr>
        <p:spPr/>
        <p:txBody>
          <a:bodyPr/>
          <a:p>
            <a:endParaRPr dirty="0" lang="en-US"/>
          </a:p>
        </p:txBody>
      </p:sp>
      <p:sp>
        <p:nvSpPr>
          <p:cNvPr id="1048685" name="Slide Number Placeholder 8"/>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Faqat sarlavha">
    <p:spTree>
      <p:nvGrpSpPr>
        <p:cNvPr id="58" name=""/>
        <p:cNvGrpSpPr/>
        <p:nvPr/>
      </p:nvGrpSpPr>
      <p:grpSpPr>
        <a:xfrm>
          <a:off x="0" y="0"/>
          <a:ext cx="0" cy="0"/>
          <a:chOff x="0" y="0"/>
          <a:chExt cx="0" cy="0"/>
        </a:xfrm>
      </p:grpSpPr>
      <p:sp>
        <p:nvSpPr>
          <p:cNvPr id="1048642" name="Title 1"/>
          <p:cNvSpPr>
            <a:spLocks noGrp="1"/>
          </p:cNvSpPr>
          <p:nvPr>
            <p:ph type="title"/>
          </p:nvPr>
        </p:nvSpPr>
        <p:spPr>
          <a:xfrm>
            <a:off x="677334" y="609600"/>
            <a:ext cx="8596668" cy="1320800"/>
          </a:xfrm>
        </p:spPr>
        <p:txBody>
          <a:bodyPr/>
          <a:p>
            <a:r>
              <a:rPr lang="uz-Latn-UZ"/>
              <a:t>Sarlavha namunasini tahrirlash uchun bosing</a:t>
            </a:r>
            <a:endParaRPr dirty="0" lang="en-US"/>
          </a:p>
        </p:txBody>
      </p:sp>
      <p:sp>
        <p:nvSpPr>
          <p:cNvPr id="1048643" name="Date Placeholder 2"/>
          <p:cNvSpPr>
            <a:spLocks noGrp="1"/>
          </p:cNvSpPr>
          <p:nvPr>
            <p:ph type="dt" sz="half" idx="10"/>
          </p:nvPr>
        </p:nvSpPr>
        <p:spPr/>
        <p:txBody>
          <a:bodyPr/>
          <a:p>
            <a:fld id="{B61BEF0D-F0BB-DE4B-95CE-6DB70DBA9567}" type="datetimeFigureOut">
              <a:rPr dirty="0" lang="en-US"/>
              <a:t>7/2/2024</a:t>
            </a:fld>
            <a:endParaRPr dirty="0" lang="en-US"/>
          </a:p>
        </p:txBody>
      </p:sp>
      <p:sp>
        <p:nvSpPr>
          <p:cNvPr id="1048644" name="Footer Placeholder 3"/>
          <p:cNvSpPr>
            <a:spLocks noGrp="1"/>
          </p:cNvSpPr>
          <p:nvPr>
            <p:ph type="ftr" sz="quarter" idx="11"/>
          </p:nvPr>
        </p:nvSpPr>
        <p:spPr/>
        <p:txBody>
          <a:bodyPr/>
          <a:p>
            <a:endParaRPr dirty="0" lang="en-US"/>
          </a:p>
        </p:txBody>
      </p:sp>
      <p:sp>
        <p:nvSpPr>
          <p:cNvPr id="1048645" name="Slide Number Placeholder 4"/>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o‘sh">
    <p:spTree>
      <p:nvGrpSpPr>
        <p:cNvPr id="65" name=""/>
        <p:cNvGrpSpPr/>
        <p:nvPr/>
      </p:nvGrpSpPr>
      <p:grpSpPr>
        <a:xfrm>
          <a:off x="0" y="0"/>
          <a:ext cx="0" cy="0"/>
          <a:chOff x="0" y="0"/>
          <a:chExt cx="0" cy="0"/>
        </a:xfrm>
      </p:grpSpPr>
      <p:sp>
        <p:nvSpPr>
          <p:cNvPr id="1048686" name="Date Placeholder 1"/>
          <p:cNvSpPr>
            <a:spLocks noGrp="1"/>
          </p:cNvSpPr>
          <p:nvPr>
            <p:ph type="dt" sz="half" idx="10"/>
          </p:nvPr>
        </p:nvSpPr>
        <p:spPr/>
        <p:txBody>
          <a:bodyPr/>
          <a:p>
            <a:fld id="{B61BEF0D-F0BB-DE4B-95CE-6DB70DBA9567}" type="datetimeFigureOut">
              <a:rPr dirty="0" lang="en-US"/>
              <a:t>7/2/2024</a:t>
            </a:fld>
            <a:endParaRPr dirty="0" lang="en-US"/>
          </a:p>
        </p:txBody>
      </p:sp>
      <p:sp>
        <p:nvSpPr>
          <p:cNvPr id="1048687" name="Footer Placeholder 2"/>
          <p:cNvSpPr>
            <a:spLocks noGrp="1"/>
          </p:cNvSpPr>
          <p:nvPr>
            <p:ph type="ftr" sz="quarter" idx="11"/>
          </p:nvPr>
        </p:nvSpPr>
        <p:spPr/>
        <p:txBody>
          <a:bodyPr/>
          <a:p>
            <a:endParaRPr dirty="0" lang="en-US"/>
          </a:p>
        </p:txBody>
      </p:sp>
      <p:sp>
        <p:nvSpPr>
          <p:cNvPr id="1048688" name="Slide Number Placeholder 3"/>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Nomli obyekt">
    <p:spTree>
      <p:nvGrpSpPr>
        <p:cNvPr id="70" name=""/>
        <p:cNvGrpSpPr/>
        <p:nvPr/>
      </p:nvGrpSpPr>
      <p:grpSpPr>
        <a:xfrm>
          <a:off x="0" y="0"/>
          <a:ext cx="0" cy="0"/>
          <a:chOff x="0" y="0"/>
          <a:chExt cx="0" cy="0"/>
        </a:xfrm>
      </p:grpSpPr>
      <p:sp>
        <p:nvSpPr>
          <p:cNvPr id="1048711" name="Title 1"/>
          <p:cNvSpPr>
            <a:spLocks noGrp="1"/>
          </p:cNvSpPr>
          <p:nvPr>
            <p:ph type="title"/>
          </p:nvPr>
        </p:nvSpPr>
        <p:spPr>
          <a:xfrm>
            <a:off x="677334" y="1498604"/>
            <a:ext cx="3854528" cy="1278466"/>
          </a:xfrm>
        </p:spPr>
        <p:txBody>
          <a:bodyPr anchor="b">
            <a:normAutofit/>
          </a:bodyPr>
          <a:lstStyle>
            <a:lvl1pPr>
              <a:defRPr sz="2000"/>
            </a:lvl1pPr>
          </a:lstStyle>
          <a:p>
            <a:r>
              <a:rPr lang="uz-Latn-UZ"/>
              <a:t>Sarlavha namunasini tahrirlash uchun bosing</a:t>
            </a:r>
            <a:endParaRPr dirty="0" lang="en-US"/>
          </a:p>
        </p:txBody>
      </p:sp>
      <p:sp>
        <p:nvSpPr>
          <p:cNvPr id="1048712" name="Content Placeholder 2"/>
          <p:cNvSpPr>
            <a:spLocks noGrp="1"/>
          </p:cNvSpPr>
          <p:nvPr>
            <p:ph idx="1"/>
          </p:nvPr>
        </p:nvSpPr>
        <p:spPr>
          <a:xfrm>
            <a:off x="4760461" y="514924"/>
            <a:ext cx="4513541" cy="5526437"/>
          </a:xfrm>
        </p:spPr>
        <p:txBody>
          <a:bodyPr>
            <a:normAutofit/>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713" name="Text Placeholder 3"/>
          <p:cNvSpPr>
            <a:spLocks noGrp="1"/>
          </p:cNvSpPr>
          <p:nvPr>
            <p:ph type="body" sz="half" idx="2"/>
          </p:nvPr>
        </p:nvSpPr>
        <p:spPr>
          <a:xfrm>
            <a:off x="677334" y="2777069"/>
            <a:ext cx="3854528" cy="2584449"/>
          </a:xfrm>
        </p:spPr>
        <p:txBody>
          <a:bodyPr>
            <a:normAutofit/>
          </a:bodyPr>
          <a:lstStyle>
            <a:lvl1pPr indent="0" marL="0">
              <a:buNone/>
              <a:defRPr sz="1400"/>
            </a:lvl1pPr>
            <a:lvl2pPr indent="0" marL="457063">
              <a:buNone/>
              <a:defRPr sz="1400"/>
            </a:lvl2pPr>
            <a:lvl3pPr indent="0" marL="914126">
              <a:buNone/>
              <a:defRPr sz="1200"/>
            </a:lvl3pPr>
            <a:lvl4pPr indent="0" marL="1371189">
              <a:buNone/>
              <a:defRPr sz="1000"/>
            </a:lvl4pPr>
            <a:lvl5pPr indent="0" marL="1828251">
              <a:buNone/>
              <a:defRPr sz="1000"/>
            </a:lvl5pPr>
            <a:lvl6pPr indent="0" marL="2285314">
              <a:buNone/>
              <a:defRPr sz="1000"/>
            </a:lvl6pPr>
            <a:lvl7pPr indent="0" marL="2742377">
              <a:buNone/>
              <a:defRPr sz="1000"/>
            </a:lvl7pPr>
            <a:lvl8pPr indent="0" marL="3199440">
              <a:buNone/>
              <a:defRPr sz="1000"/>
            </a:lvl8pPr>
            <a:lvl9pPr indent="0" marL="3656503">
              <a:buNone/>
              <a:defRPr sz="1000"/>
            </a:lvl9pPr>
          </a:lstStyle>
          <a:p>
            <a:pPr lvl="0"/>
            <a:r>
              <a:rPr lang="uz-Latn-UZ"/>
              <a:t>Matn uslublarini tahrirlash uchun bosing</a:t>
            </a:r>
          </a:p>
        </p:txBody>
      </p:sp>
      <p:sp>
        <p:nvSpPr>
          <p:cNvPr id="1048714" name="Date Placeholder 4"/>
          <p:cNvSpPr>
            <a:spLocks noGrp="1"/>
          </p:cNvSpPr>
          <p:nvPr>
            <p:ph type="dt" sz="half" idx="10"/>
          </p:nvPr>
        </p:nvSpPr>
        <p:spPr/>
        <p:txBody>
          <a:bodyPr/>
          <a:p>
            <a:fld id="{42A54C80-263E-416B-A8E0-580EDEADCBDC}" type="datetimeFigureOut">
              <a:rPr dirty="0" lang="en-US"/>
              <a:t>7/2/2024</a:t>
            </a:fld>
            <a:endParaRPr dirty="0" lang="en-US"/>
          </a:p>
        </p:txBody>
      </p:sp>
      <p:sp>
        <p:nvSpPr>
          <p:cNvPr id="1048715" name="Footer Placeholder 5"/>
          <p:cNvSpPr>
            <a:spLocks noGrp="1"/>
          </p:cNvSpPr>
          <p:nvPr>
            <p:ph type="ftr" sz="quarter" idx="11"/>
          </p:nvPr>
        </p:nvSpPr>
        <p:spPr/>
        <p:txBody>
          <a:bodyPr/>
          <a:p>
            <a:endParaRPr dirty="0" lang="en-US"/>
          </a:p>
        </p:txBody>
      </p:sp>
      <p:sp>
        <p:nvSpPr>
          <p:cNvPr id="1048716" name="Slide Number Placeholder 6"/>
          <p:cNvSpPr>
            <a:spLocks noGrp="1"/>
          </p:cNvSpPr>
          <p:nvPr>
            <p:ph type="sldNum" sz="quarter" idx="12"/>
          </p:nvPr>
        </p:nvSpPr>
        <p:spPr/>
        <p:txBody>
          <a:bodyPr/>
          <a:p>
            <a:fld id="{519954A3-9DFD-4C44-94BA-B95130A3BA1C}" type="slidenum">
              <a:rPr dirty="0" lang="en-US"/>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Nomli rasm">
    <p:spTree>
      <p:nvGrpSpPr>
        <p:cNvPr id="61" name=""/>
        <p:cNvGrpSpPr/>
        <p:nvPr/>
      </p:nvGrpSpPr>
      <p:grpSpPr>
        <a:xfrm>
          <a:off x="0" y="0"/>
          <a:ext cx="0" cy="0"/>
          <a:chOff x="0" y="0"/>
          <a:chExt cx="0" cy="0"/>
        </a:xfrm>
      </p:grpSpPr>
      <p:sp>
        <p:nvSpPr>
          <p:cNvPr id="1048662" name="Title 1"/>
          <p:cNvSpPr>
            <a:spLocks noGrp="1"/>
          </p:cNvSpPr>
          <p:nvPr>
            <p:ph type="title"/>
          </p:nvPr>
        </p:nvSpPr>
        <p:spPr>
          <a:xfrm>
            <a:off x="677334" y="4800600"/>
            <a:ext cx="8596667" cy="566738"/>
          </a:xfrm>
        </p:spPr>
        <p:txBody>
          <a:bodyPr anchor="b">
            <a:normAutofit/>
          </a:bodyPr>
          <a:lstStyle>
            <a:lvl1pPr algn="l">
              <a:defRPr b="0" sz="2400"/>
            </a:lvl1pPr>
          </a:lstStyle>
          <a:p>
            <a:r>
              <a:rPr lang="uz-Latn-UZ"/>
              <a:t>Sarlavha namunasini tahrirlash uchun bosing</a:t>
            </a:r>
            <a:endParaRPr dirty="0" lang="en-US"/>
          </a:p>
        </p:txBody>
      </p:sp>
      <p:sp>
        <p:nvSpPr>
          <p:cNvPr id="1048663" name="Picture Placeholder 2"/>
          <p:cNvSpPr>
            <a:spLocks noChangeAspect="1" noGrp="1"/>
          </p:cNvSpPr>
          <p:nvPr>
            <p:ph type="pic" idx="1"/>
          </p:nvPr>
        </p:nvSpPr>
        <p:spPr>
          <a:xfrm>
            <a:off x="677334" y="609600"/>
            <a:ext cx="8596668" cy="3845718"/>
          </a:xfrm>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uz-Latn-UZ"/>
              <a:t>Rasm joylash uchun belgi ustiga bosing</a:t>
            </a:r>
            <a:endParaRPr dirty="0" lang="en-US"/>
          </a:p>
        </p:txBody>
      </p:sp>
      <p:sp>
        <p:nvSpPr>
          <p:cNvPr id="1048664" name="Text Placeholder 3"/>
          <p:cNvSpPr>
            <a:spLocks noGrp="1"/>
          </p:cNvSpPr>
          <p:nvPr>
            <p:ph type="body" sz="half" idx="2"/>
          </p:nvPr>
        </p:nvSpPr>
        <p:spPr>
          <a:xfrm>
            <a:off x="677334" y="5367338"/>
            <a:ext cx="8596667" cy="674024"/>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uz-Latn-UZ"/>
              <a:t>Matn uslublarini tahrirlash uchun bosing</a:t>
            </a:r>
          </a:p>
        </p:txBody>
      </p:sp>
      <p:sp>
        <p:nvSpPr>
          <p:cNvPr id="1048665" name="Date Placeholder 4"/>
          <p:cNvSpPr>
            <a:spLocks noGrp="1"/>
          </p:cNvSpPr>
          <p:nvPr>
            <p:ph type="dt" sz="half" idx="10"/>
          </p:nvPr>
        </p:nvSpPr>
        <p:spPr/>
        <p:txBody>
          <a:bodyPr/>
          <a:p>
            <a:fld id="{B61BEF0D-F0BB-DE4B-95CE-6DB70DBA9567}" type="datetimeFigureOut">
              <a:rPr dirty="0" lang="en-US"/>
              <a:t>7/2/2024</a:t>
            </a:fld>
            <a:endParaRPr dirty="0" lang="en-US"/>
          </a:p>
        </p:txBody>
      </p:sp>
      <p:sp>
        <p:nvSpPr>
          <p:cNvPr id="1048666" name="Footer Placeholder 5"/>
          <p:cNvSpPr>
            <a:spLocks noGrp="1"/>
          </p:cNvSpPr>
          <p:nvPr>
            <p:ph type="ftr" sz="quarter" idx="11"/>
          </p:nvPr>
        </p:nvSpPr>
        <p:spPr/>
        <p:txBody>
          <a:bodyPr/>
          <a:p>
            <a:endParaRPr dirty="0" lang="en-US"/>
          </a:p>
        </p:txBody>
      </p:sp>
      <p:sp>
        <p:nvSpPr>
          <p:cNvPr id="1048667" name="Slide Number Placeholder 6"/>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1" name=""/>
        <p:cNvGrpSpPr/>
        <p:nvPr/>
      </p:nvGrpSpPr>
      <p:grpSpPr>
        <a:xfrm>
          <a:off x="0" y="0"/>
          <a:ext cx="0" cy="0"/>
          <a:chOff x="0" y="0"/>
          <a:chExt cx="0" cy="0"/>
        </a:xfrm>
      </p:grpSpPr>
      <p:grpSp>
        <p:nvGrpSpPr>
          <p:cNvPr id="12" name="Group 6"/>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ah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ah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ah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ah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ah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p:spPr>
        <p:txBody>
          <a:bodyPr anchor="t" bIns="45720" lIns="91440" rIns="91440" rtlCol="0" tIns="45720" vert="horz">
            <a:normAutofit/>
          </a:bodyPr>
          <a:p>
            <a:r>
              <a:rPr lang="uz-Latn-UZ"/>
              <a:t>Sarlavha namunasini tahrirlash uchun bosing</a:t>
            </a:r>
            <a:endParaRPr dirty="0" lang="en-US"/>
          </a:p>
        </p:txBody>
      </p:sp>
      <p:sp>
        <p:nvSpPr>
          <p:cNvPr id="1048585" name="Text Placeholder 2"/>
          <p:cNvSpPr>
            <a:spLocks noGrp="1"/>
          </p:cNvSpPr>
          <p:nvPr>
            <p:ph type="body" idx="1"/>
          </p:nvPr>
        </p:nvSpPr>
        <p:spPr>
          <a:xfrm>
            <a:off x="677334" y="2160589"/>
            <a:ext cx="8596668" cy="3880773"/>
          </a:xfrm>
          <a:prstGeom prst="rect"/>
        </p:spPr>
        <p:txBody>
          <a:bodyPr bIns="45720" lIns="91440" rIns="91440" rtlCol="0" tIns="45720" vert="horz">
            <a:normAutofit/>
          </a:bodyPr>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dirty="0" lang="en-US"/>
          </a:p>
        </p:txBody>
      </p:sp>
      <p:sp>
        <p:nvSpPr>
          <p:cNvPr id="1048586" name="Date Placeholder 3"/>
          <p:cNvSpPr>
            <a:spLocks noGrp="1"/>
          </p:cNvSpPr>
          <p:nvPr>
            <p:ph type="dt" sz="half" idx="2"/>
          </p:nvPr>
        </p:nvSpPr>
        <p:spPr>
          <a:xfrm>
            <a:off x="7205133" y="6041362"/>
            <a:ext cx="911939" cy="365125"/>
          </a:xfrm>
          <a:prstGeom prst="rect"/>
        </p:spPr>
        <p:txBody>
          <a:bodyPr anchor="ctr" bIns="45720" lIns="91440" rIns="91440" rtlCol="0" tIns="45720" vert="horz"/>
          <a:lstStyle>
            <a:lvl1pPr algn="r">
              <a:defRPr sz="900">
                <a:solidFill>
                  <a:schemeClr val="tx1">
                    <a:tint val="75000"/>
                  </a:schemeClr>
                </a:solidFill>
              </a:defRPr>
            </a:lvl1pPr>
          </a:lstStyle>
          <a:p>
            <a:fld id="{B61BEF0D-F0BB-DE4B-95CE-6DB70DBA9567}" type="datetimeFigureOut">
              <a:rPr dirty="0" lang="en-US"/>
              <a:t>7/2/2024</a:t>
            </a:fld>
            <a:endParaRPr dirty="0" lang="en-US"/>
          </a:p>
        </p:txBody>
      </p:sp>
      <p:sp>
        <p:nvSpPr>
          <p:cNvPr id="1048587" name="Footer Placeholder 4"/>
          <p:cNvSpPr>
            <a:spLocks noGrp="1"/>
          </p:cNvSpPr>
          <p:nvPr>
            <p:ph type="ftr" sz="quarter" idx="3"/>
          </p:nvPr>
        </p:nvSpPr>
        <p:spPr>
          <a:xfrm>
            <a:off x="677334" y="6041362"/>
            <a:ext cx="6297612" cy="365125"/>
          </a:xfrm>
          <a:prstGeom prst="rect"/>
        </p:spPr>
        <p:txBody>
          <a:bodyPr anchor="ctr" bIns="45720" lIns="91440" rIns="91440" rtlCol="0" tIns="45720" vert="horz"/>
          <a:lstStyle>
            <a:lvl1pPr algn="l">
              <a:defRPr sz="900">
                <a:solidFill>
                  <a:schemeClr val="tx1">
                    <a:tint val="75000"/>
                  </a:schemeClr>
                </a:solidFill>
              </a:defRPr>
            </a:lvl1pPr>
          </a:lstStyle>
          <a:p>
            <a:endParaRPr dirty="0" lang="en-US"/>
          </a:p>
        </p:txBody>
      </p:sp>
      <p:sp>
        <p:nvSpPr>
          <p:cNvPr id="1048588" name="Slide Number Placeholder 5"/>
          <p:cNvSpPr>
            <a:spLocks noGrp="1"/>
          </p:cNvSpPr>
          <p:nvPr>
            <p:ph type="sldNum" sz="quarter" idx="4"/>
          </p:nvPr>
        </p:nvSpPr>
        <p:spPr>
          <a:xfrm>
            <a:off x="8590663" y="6041362"/>
            <a:ext cx="683339" cy="365125"/>
          </a:xfrm>
          <a:prstGeom prst="rect"/>
        </p:spPr>
        <p:txBody>
          <a:bodyPr anchor="ctr" bIns="45720" lIns="91440" rIns="91440" rtlCol="0" tIns="45720" vert="horz"/>
          <a:lstStyle>
            <a:lvl1pPr algn="r">
              <a:defRPr sz="900">
                <a:solidFill>
                  <a:schemeClr val="accent1"/>
                </a:solidFill>
              </a:defRPr>
            </a:lvl1pPr>
          </a:lstStyle>
          <a:p>
            <a:fld id="{D57F1E4F-1CFF-5643-939E-217C01CDF565}" type="slidenum">
              <a:rPr dirty="0" lang="en-US"/>
              <a:t>‹#›</a:t>
            </a:fld>
            <a:endParaRPr dirty="0"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eaLnBrk="1" hangingPunct="1" latinLnBrk="0" rtl="0">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hyperlink" Target="http://www.license.gov.uz" TargetMode="External"/><Relationship Id="rId2" Type="http://schemas.openxmlformats.org/officeDocument/2006/relationships/image" Target="../media/image3.png"/><Relationship Id="rId3"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74" name=""/>
        <p:cNvGrpSpPr/>
        <p:nvPr/>
      </p:nvGrpSpPr>
      <p:grpSpPr>
        <a:xfrm>
          <a:off x="0" y="0"/>
          <a:ext cx="0" cy="0"/>
          <a:chOff x="0" y="0"/>
          <a:chExt cx="0" cy="0"/>
        </a:xfrm>
      </p:grpSpPr>
      <p:sp>
        <p:nvSpPr>
          <p:cNvPr id="1048728" name=""/>
          <p:cNvSpPr txBox="1"/>
          <p:nvPr/>
        </p:nvSpPr>
        <p:spPr>
          <a:xfrm>
            <a:off x="658310" y="1144134"/>
            <a:ext cx="9016981" cy="2796541"/>
          </a:xfrm>
          <a:prstGeom prst="rect"/>
        </p:spPr>
        <p:txBody>
          <a:bodyPr rtlCol="0" wrap="square">
            <a:spAutoFit/>
          </a:bodyPr>
          <a:p>
            <a:pPr algn="ctr"/>
            <a:r>
              <a:rPr b="1" sz="6000" i="1" lang="en-US">
                <a:solidFill>
                  <a:srgbClr val="BF0000"/>
                </a:solidFill>
                <a:effectLst>
                  <a:outerShdw algn="br" blurRad="38100" dir="2700000" dist="38100" rotWithShape="0">
                    <a:srgbClr val="000000"/>
                  </a:outerShdw>
                </a:effectLst>
              </a:rPr>
              <a:t>O‘zbekistonda ijtimoiy sohada amalga oshirilayotgan o‘zgarishlar</a:t>
            </a:r>
            <a:endParaRPr b="1" sz="6000" i="1" lang="en-US">
              <a:solidFill>
                <a:srgbClr val="BF0000"/>
              </a:solidFill>
              <a:effectLst>
                <a:outerShdw algn="br" blurRad="38100" dir="2700000" dist="38100" rotWithShape="0">
                  <a:srgbClr val="000000"/>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8" name=""/>
        <p:cNvGrpSpPr/>
        <p:nvPr/>
      </p:nvGrpSpPr>
      <p:grpSpPr>
        <a:xfrm>
          <a:off x="0" y="0"/>
          <a:ext cx="0" cy="0"/>
          <a:chOff x="0" y="0"/>
          <a:chExt cx="0" cy="0"/>
        </a:xfrm>
      </p:grpSpPr>
      <p:sp>
        <p:nvSpPr>
          <p:cNvPr id="1048624" name="Sarlavha 1"/>
          <p:cNvSpPr>
            <a:spLocks noGrp="1"/>
          </p:cNvSpPr>
          <p:nvPr>
            <p:ph type="title"/>
          </p:nvPr>
        </p:nvSpPr>
        <p:spPr>
          <a:xfrm>
            <a:off x="1961604" y="-3255440"/>
            <a:ext cx="8596668" cy="1320800"/>
          </a:xfrm>
        </p:spPr>
        <p:txBody>
          <a:bodyPr/>
          <a:p>
            <a:endParaRPr lang="uz-Latn-UZ"/>
          </a:p>
        </p:txBody>
      </p:sp>
      <p:sp>
        <p:nvSpPr>
          <p:cNvPr id="1048625" name="Tarkibi 2"/>
          <p:cNvSpPr>
            <a:spLocks noGrp="1"/>
          </p:cNvSpPr>
          <p:nvPr>
            <p:ph idx="1"/>
          </p:nvPr>
        </p:nvSpPr>
        <p:spPr>
          <a:xfrm>
            <a:off x="0" y="225421"/>
            <a:ext cx="11076791" cy="3880773"/>
          </a:xfrm>
        </p:spPr>
        <p:txBody>
          <a:bodyPr>
            <a:noAutofit/>
          </a:bodyPr>
          <a:p>
            <a:pPr indent="0" marL="0">
              <a:buNone/>
            </a:pPr>
            <a:r>
              <a:rPr dirty="0" sz="2800" lang="uz-Latn-UZ">
                <a:solidFill>
                  <a:srgbClr val="36363D"/>
                </a:solidFill>
              </a:rPr>
              <a:t>Birinchi yo‘nalish ijro etuvchi hokimiyat organlari faoliyatining </a:t>
            </a:r>
            <a:r>
              <a:rPr dirty="0" sz="2800" lang="uz-Latn-UZ" err="1">
                <a:solidFill>
                  <a:srgbClr val="36363D"/>
                </a:solidFill>
              </a:rPr>
              <a:t>institutsional</a:t>
            </a:r>
            <a:r>
              <a:rPr dirty="0" sz="2800" lang="uz-Latn-UZ">
                <a:solidFill>
                  <a:srgbClr val="36363D"/>
                </a:solidFill>
              </a:rPr>
              <a:t> va tashkiliy-</a:t>
            </a:r>
            <a:r>
              <a:rPr dirty="0" sz="2800" lang="uz-Latn-UZ" err="1">
                <a:solidFill>
                  <a:srgbClr val="36363D"/>
                </a:solidFill>
              </a:rPr>
              <a:t>huquqiy</a:t>
            </a:r>
            <a:r>
              <a:rPr dirty="0" sz="2800" lang="uz-Latn-UZ">
                <a:solidFill>
                  <a:srgbClr val="36363D"/>
                </a:solidFill>
              </a:rPr>
              <a:t> asoslarini takomillashtirishga bag‘ishlangan. Mazkur sohadagi chora-tadbirlar </a:t>
            </a:r>
            <a:r>
              <a:rPr dirty="0" sz="2800" lang="uz-Latn-UZ" err="1">
                <a:solidFill>
                  <a:srgbClr val="36363D"/>
                </a:solidFill>
              </a:rPr>
              <a:t>quyidagilarni</a:t>
            </a:r>
            <a:r>
              <a:rPr dirty="0" sz="2800" lang="uz-Latn-UZ">
                <a:solidFill>
                  <a:srgbClr val="36363D"/>
                </a:solidFill>
              </a:rPr>
              <a:t> nazarda tutadi:
ijro etuvchi hokimiyat organlarini tashkil etish va tugatishning aniq mezonlari hamda tartib-taomillarini joriy qilish;
</a:t>
            </a:r>
            <a:endParaRPr dirty="0" sz="2800" lang="uz-Latn-UZ">
              <a:solidFill>
                <a:srgbClr val="36363D"/>
              </a:solidFill>
            </a:endParaRPr>
          </a:p>
        </p:txBody>
      </p:sp>
      <p:pic>
        <p:nvPicPr>
          <p:cNvPr id="2097168" name=""/>
          <p:cNvPicPr>
            <a:picLocks/>
          </p:cNvPicPr>
          <p:nvPr/>
        </p:nvPicPr>
        <p:blipFill>
          <a:blip xmlns:r="http://schemas.openxmlformats.org/officeDocument/2006/relationships" r:embed="rId1"/>
          <a:stretch>
            <a:fillRect/>
          </a:stretch>
        </p:blipFill>
        <p:spPr>
          <a:xfrm rot="0">
            <a:off x="1217644" y="3614126"/>
            <a:ext cx="9340627" cy="3243873"/>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49" name=""/>
        <p:cNvGrpSpPr/>
        <p:nvPr/>
      </p:nvGrpSpPr>
      <p:grpSpPr>
        <a:xfrm>
          <a:off x="0" y="0"/>
          <a:ext cx="0" cy="0"/>
          <a:chOff x="0" y="0"/>
          <a:chExt cx="0" cy="0"/>
        </a:xfrm>
      </p:grpSpPr>
      <p:sp>
        <p:nvSpPr>
          <p:cNvPr id="1048731" name=""/>
          <p:cNvSpPr txBox="1"/>
          <p:nvPr/>
        </p:nvSpPr>
        <p:spPr>
          <a:xfrm>
            <a:off x="756843" y="0"/>
            <a:ext cx="4572000" cy="5958840"/>
          </a:xfrm>
          <a:prstGeom prst="rect"/>
        </p:spPr>
        <p:txBody>
          <a:bodyPr rtlCol="0" wrap="square">
            <a:spAutoFit/>
          </a:bodyPr>
          <a:p>
            <a:r>
              <a:rPr dirty="0" sz="2800" lang="uz-Latn-UZ">
                <a:solidFill>
                  <a:srgbClr val="36363D"/>
                </a:solidFill>
              </a:rPr>
              <a:t>kadrlar va moddiy resurslardan oqilona foydalangan holda, ijro etuvchi hokimiyat organlarini optimallashtirish;
ijro etuvchi hokimiyat organlarining mustaqilligini oshirish hamda ularning Vazirlar Mahkamasi bilan o‘zaro hamkorlik mexanizmlarini takomillashtirish;</a:t>
            </a:r>
            <a:endParaRPr sz="2800" lang="en-US">
              <a:solidFill>
                <a:srgbClr val="000000"/>
              </a:solidFill>
            </a:endParaRPr>
          </a:p>
        </p:txBody>
      </p:sp>
      <p:pic>
        <p:nvPicPr>
          <p:cNvPr id="2097162" name="Tarkibi 3"/>
          <p:cNvPicPr>
            <a:picLocks/>
          </p:cNvPicPr>
          <p:nvPr/>
        </p:nvPicPr>
        <p:blipFill>
          <a:blip xmlns:r="http://schemas.openxmlformats.org/officeDocument/2006/relationships" r:embed="rId1"/>
          <a:stretch>
            <a:fillRect/>
          </a:stretch>
        </p:blipFill>
        <p:spPr>
          <a:xfrm>
            <a:off x="5957169" y="215837"/>
            <a:ext cx="5650181" cy="6352285"/>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0" name=""/>
        <p:cNvGrpSpPr/>
        <p:nvPr/>
      </p:nvGrpSpPr>
      <p:grpSpPr>
        <a:xfrm>
          <a:off x="0" y="0"/>
          <a:ext cx="0" cy="0"/>
          <a:chOff x="0" y="0"/>
          <a:chExt cx="0" cy="0"/>
        </a:xfrm>
      </p:grpSpPr>
      <p:sp>
        <p:nvSpPr>
          <p:cNvPr id="1048627" name="Sarlavha 1"/>
          <p:cNvSpPr>
            <a:spLocks noGrp="1"/>
          </p:cNvSpPr>
          <p:nvPr>
            <p:ph type="title"/>
          </p:nvPr>
        </p:nvSpPr>
        <p:spPr>
          <a:xfrm>
            <a:off x="1797666" y="-2546034"/>
            <a:ext cx="8596668" cy="1320800"/>
          </a:xfrm>
        </p:spPr>
        <p:txBody>
          <a:bodyPr/>
          <a:p>
            <a:endParaRPr lang="uz-Latn-UZ"/>
          </a:p>
        </p:txBody>
      </p:sp>
      <p:sp>
        <p:nvSpPr>
          <p:cNvPr id="1048628" name="Tarkibi 2"/>
          <p:cNvSpPr>
            <a:spLocks noGrp="1"/>
          </p:cNvSpPr>
          <p:nvPr>
            <p:ph idx="1"/>
          </p:nvPr>
        </p:nvSpPr>
        <p:spPr>
          <a:xfrm>
            <a:off x="0" y="0"/>
            <a:ext cx="11284353" cy="3880773"/>
          </a:xfrm>
        </p:spPr>
        <p:txBody>
          <a:bodyPr>
            <a:noAutofit/>
          </a:bodyPr>
          <a:p>
            <a:pPr indent="0" marL="0">
              <a:buNone/>
            </a:pPr>
            <a:r>
              <a:rPr b="1" dirty="0" sz="2800" lang="uz-Latn-UZ"/>
              <a:t>Ikkinchi yo‘nalish ijro etuvchi hokimiyat organlarining vazifalarini, ularni amalga oshirish mexanizmlari va javobgarlik sohalarini aniqlashtirishni nazarda tutadi. Shu munosabat bilan quyidagi masalalar bo‘yicha chora-tadbirlar ko‘riladi:
rivojlanish dasturlarini shakllantirishda hududiy ijro etuvchi hokimiyat organlarining tashabbuskorligi va rolini oshirish;
maqsadli indikatorlarga erishishga asoslangan, barcha darajadagi ijro etuvchi hokimiyat organlari va ularning rahbarlari faoliyatini baholashning </a:t>
            </a:r>
            <a:r>
              <a:rPr b="1" dirty="0" sz="2800" lang="uz-Latn-UZ" err="1"/>
              <a:t>prinsipial</a:t>
            </a:r>
            <a:r>
              <a:rPr b="1" dirty="0" sz="2800" lang="uz-Latn-UZ"/>
              <a:t> yangi tizimini joriy qilish;
xalqaro amaliyotda muvaffaqiyatli qo‘llanilayotgan, shu jumladan, sifat menejmenti, </a:t>
            </a:r>
            <a:r>
              <a:rPr b="1" dirty="0" sz="2800" lang="uz-Latn-UZ" err="1"/>
              <a:t>indikativ</a:t>
            </a:r>
            <a:r>
              <a:rPr b="1" dirty="0" sz="2800" lang="uz-Latn-UZ"/>
              <a:t> rejalashtirish, </a:t>
            </a:r>
            <a:r>
              <a:rPr b="1" dirty="0" sz="2800" lang="uz-Latn-UZ" err="1"/>
              <a:t>autsorsing</a:t>
            </a:r>
            <a:r>
              <a:rPr b="1" dirty="0" sz="2800" lang="uz-Latn-UZ"/>
              <a:t>, </a:t>
            </a:r>
            <a:r>
              <a:rPr b="1" dirty="0" sz="2800" lang="uz-Latn-UZ" err="1"/>
              <a:t>kraudsorsing</a:t>
            </a:r>
            <a:r>
              <a:rPr b="1" dirty="0" sz="2800" lang="uz-Latn-UZ"/>
              <a:t> kabi ishni tashkil etishning zamonaviy uslublaridan foydalanish;</a:t>
            </a:r>
            <a:endParaRPr b="1" dirty="0" sz="2800" lang="uz-Latn-UZ"/>
          </a:p>
          <a:p>
            <a:pPr indent="0" marL="0">
              <a:buNone/>
            </a:pPr>
            <a:endParaRPr b="1" dirty="0" sz="2800" lang="uz-Latn-UZ"/>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1" name=""/>
        <p:cNvGrpSpPr/>
        <p:nvPr/>
      </p:nvGrpSpPr>
      <p:grpSpPr>
        <a:xfrm>
          <a:off x="0" y="0"/>
          <a:ext cx="0" cy="0"/>
          <a:chOff x="0" y="0"/>
          <a:chExt cx="0" cy="0"/>
        </a:xfrm>
      </p:grpSpPr>
      <p:sp>
        <p:nvSpPr>
          <p:cNvPr id="1048629" name="Sarlavha 1"/>
          <p:cNvSpPr>
            <a:spLocks noGrp="1"/>
          </p:cNvSpPr>
          <p:nvPr>
            <p:ph type="title"/>
          </p:nvPr>
        </p:nvSpPr>
        <p:spPr>
          <a:xfrm>
            <a:off x="1797666" y="-3010817"/>
            <a:ext cx="8596668" cy="1320800"/>
          </a:xfrm>
        </p:spPr>
        <p:txBody>
          <a:bodyPr/>
          <a:p>
            <a:endParaRPr lang="uz-Latn-UZ"/>
          </a:p>
        </p:txBody>
      </p:sp>
      <p:sp>
        <p:nvSpPr>
          <p:cNvPr id="1048630" name="Tarkibi 2"/>
          <p:cNvSpPr>
            <a:spLocks noGrp="1"/>
          </p:cNvSpPr>
          <p:nvPr>
            <p:ph idx="1"/>
          </p:nvPr>
        </p:nvSpPr>
        <p:spPr>
          <a:xfrm>
            <a:off x="0" y="253170"/>
            <a:ext cx="11796631" cy="3880773"/>
          </a:xfrm>
        </p:spPr>
        <p:txBody>
          <a:bodyPr>
            <a:noAutofit/>
          </a:bodyPr>
          <a:p>
            <a:pPr indent="0" marL="0">
              <a:buNone/>
            </a:pPr>
            <a:r>
              <a:rPr b="1" dirty="0" sz="2400" lang="uz-Latn-UZ"/>
              <a:t>Uchinchi yo‘nalish iqtisodiyot tarmoqlariga ma’muriy ta’sirni qisqartirish va boshqaruvning bozor mexanizmlarini kengaytirish hisoblanadi. Ushbu yo‘nalishda quyidagilar rejalashtirilmoqda:
xususiy sektor samarali faoliyat ko‘rsatayotgan sohalarda davlat </a:t>
            </a:r>
            <a:r>
              <a:rPr b="1" dirty="0" sz="2400" lang="uz-Latn-UZ" err="1"/>
              <a:t>ishtirokidagi</a:t>
            </a:r>
            <a:r>
              <a:rPr b="1" dirty="0" sz="2400" lang="uz-Latn-UZ"/>
              <a:t> tijorat tashkilotlarini tuzishni cheklash va amaldagi davlat korxonalarini qayta tashkil etish;
iqtisodiy faoliyatda davlat ishtirokining aniq bozor mexanizmlarini ishlab chiqish;
ijtimoiy-iqtisodiy masalalarni hal qilishda ijtimoiy hamda davlat-xususiy sheriklikning </a:t>
            </a:r>
            <a:r>
              <a:rPr b="1" dirty="0" sz="2400" lang="uz-Latn-UZ" err="1"/>
              <a:t>huquqiy</a:t>
            </a:r>
            <a:r>
              <a:rPr b="1" dirty="0" sz="2400" lang="uz-Latn-UZ"/>
              <a:t> va </a:t>
            </a:r>
            <a:r>
              <a:rPr b="1" dirty="0" sz="2400" lang="uz-Latn-UZ" err="1"/>
              <a:t>institutsional</a:t>
            </a:r>
            <a:r>
              <a:rPr b="1" dirty="0" sz="2400" lang="uz-Latn-UZ"/>
              <a:t> bazasini takomillashtirish;
ayrim davlat funksiyalarini xususiy sektorga o‘tkazish.</a:t>
            </a:r>
          </a:p>
        </p:txBody>
      </p:sp>
      <p:pic>
        <p:nvPicPr>
          <p:cNvPr id="2097160" name="Tarkibi 3"/>
          <p:cNvPicPr>
            <a:picLocks/>
          </p:cNvPicPr>
          <p:nvPr/>
        </p:nvPicPr>
        <p:blipFill>
          <a:blip xmlns:r="http://schemas.openxmlformats.org/officeDocument/2006/relationships" r:embed="rId1"/>
          <a:stretch>
            <a:fillRect/>
          </a:stretch>
        </p:blipFill>
        <p:spPr>
          <a:xfrm>
            <a:off x="1999875" y="4133943"/>
            <a:ext cx="8192248" cy="2896343"/>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2" name=""/>
        <p:cNvGrpSpPr/>
        <p:nvPr/>
      </p:nvGrpSpPr>
      <p:grpSpPr>
        <a:xfrm>
          <a:off x="0" y="0"/>
          <a:ext cx="0" cy="0"/>
          <a:chOff x="0" y="0"/>
          <a:chExt cx="0" cy="0"/>
        </a:xfrm>
      </p:grpSpPr>
      <p:sp>
        <p:nvSpPr>
          <p:cNvPr id="1048631" name="Sarlavha 1"/>
          <p:cNvSpPr>
            <a:spLocks noGrp="1"/>
          </p:cNvSpPr>
          <p:nvPr>
            <p:ph type="title"/>
          </p:nvPr>
        </p:nvSpPr>
        <p:spPr>
          <a:xfrm>
            <a:off x="2732166" y="-3597912"/>
            <a:ext cx="8596668" cy="1320800"/>
          </a:xfrm>
        </p:spPr>
        <p:txBody>
          <a:bodyPr/>
          <a:p>
            <a:endParaRPr lang="uz-Latn-UZ"/>
          </a:p>
        </p:txBody>
      </p:sp>
      <p:sp>
        <p:nvSpPr>
          <p:cNvPr id="1048632" name="Tarkibi 2"/>
          <p:cNvSpPr>
            <a:spLocks noGrp="1"/>
          </p:cNvSpPr>
          <p:nvPr>
            <p:ph idx="1"/>
          </p:nvPr>
        </p:nvSpPr>
        <p:spPr>
          <a:xfrm>
            <a:off x="0" y="0"/>
            <a:ext cx="11345876" cy="3880773"/>
          </a:xfrm>
        </p:spPr>
        <p:txBody>
          <a:bodyPr>
            <a:noAutofit/>
          </a:bodyPr>
          <a:p>
            <a:pPr indent="0" marL="0">
              <a:buNone/>
            </a:pPr>
            <a:r>
              <a:rPr b="1" dirty="0" sz="2400" lang="uz-Latn-UZ"/>
              <a:t>To‘rtinchi yo‘nalishda, jumladan, quyidagilar orqali vertikal boshqaruv tizimi va ijro etuvchi hokimiyat organlari hamkorligining mexanizmlarini takomillashtirish nazarda tutilgan:
davlat boshqaruvini bosqichma-bosqich </a:t>
            </a:r>
            <a:r>
              <a:rPr b="1" dirty="0" sz="2400" lang="uz-Latn-UZ" err="1"/>
              <a:t>nomarkazlashtirish</a:t>
            </a:r>
            <a:r>
              <a:rPr b="1" dirty="0" sz="2400" lang="uz-Latn-UZ"/>
              <a:t>;
mahalliy davlat hokimiyati organlarining moliyaviy imkoniyatlarini kengaytirish, ularning roli va javobgarligini oshirish;
hududiy organlarning rahbar kadrlarini tanlash va joy-joyiga qo‘yish masalalarida mahalliy davlat hokimiyati organlarining vakolatlarini kuchaytirish.</a:t>
            </a:r>
          </a:p>
        </p:txBody>
      </p:sp>
      <p:pic>
        <p:nvPicPr>
          <p:cNvPr id="2097169" name=""/>
          <p:cNvPicPr>
            <a:picLocks/>
          </p:cNvPicPr>
          <p:nvPr/>
        </p:nvPicPr>
        <p:blipFill>
          <a:blip xmlns:r="http://schemas.openxmlformats.org/officeDocument/2006/relationships" r:embed="rId1"/>
          <a:stretch>
            <a:fillRect/>
          </a:stretch>
        </p:blipFill>
        <p:spPr>
          <a:xfrm rot="0">
            <a:off x="1968430" y="4099956"/>
            <a:ext cx="8255139" cy="2757200"/>
          </a:xfrm>
          <a:prstGeom prst="rec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3" name=""/>
        <p:cNvGrpSpPr/>
        <p:nvPr/>
      </p:nvGrpSpPr>
      <p:grpSpPr>
        <a:xfrm>
          <a:off x="0" y="0"/>
          <a:ext cx="0" cy="0"/>
          <a:chOff x="0" y="0"/>
          <a:chExt cx="0" cy="0"/>
        </a:xfrm>
      </p:grpSpPr>
      <p:sp>
        <p:nvSpPr>
          <p:cNvPr id="1048633" name="Sarlavha 1"/>
          <p:cNvSpPr>
            <a:spLocks noGrp="1"/>
          </p:cNvSpPr>
          <p:nvPr>
            <p:ph type="title"/>
          </p:nvPr>
        </p:nvSpPr>
        <p:spPr>
          <a:xfrm>
            <a:off x="2169533" y="-2802888"/>
            <a:ext cx="8596668" cy="1320800"/>
          </a:xfrm>
        </p:spPr>
        <p:txBody>
          <a:bodyPr/>
          <a:p>
            <a:endParaRPr lang="uz-Latn-UZ"/>
          </a:p>
        </p:txBody>
      </p:sp>
      <p:sp>
        <p:nvSpPr>
          <p:cNvPr id="1048634" name="Tarkibi 2"/>
          <p:cNvSpPr>
            <a:spLocks noGrp="1"/>
          </p:cNvSpPr>
          <p:nvPr>
            <p:ph idx="1"/>
          </p:nvPr>
        </p:nvSpPr>
        <p:spPr>
          <a:xfrm>
            <a:off x="640639" y="460461"/>
            <a:ext cx="11113485" cy="3880773"/>
          </a:xfrm>
        </p:spPr>
        <p:txBody>
          <a:bodyPr>
            <a:noAutofit/>
          </a:bodyPr>
          <a:p>
            <a:pPr indent="0" marL="0">
              <a:buNone/>
            </a:pPr>
            <a:r>
              <a:rPr b="1" dirty="0" sz="2800" lang="uz-Latn-UZ"/>
              <a:t>Beshinchi yo‘nalish davlat boshqaruvi tizimiga strategik rejalashtirishning zamonaviy shakllari, </a:t>
            </a:r>
            <a:r>
              <a:rPr b="1" dirty="0" sz="2800" lang="uz-Latn-UZ" err="1"/>
              <a:t>innovatsion</a:t>
            </a:r>
            <a:r>
              <a:rPr b="1" dirty="0" sz="2800" lang="uz-Latn-UZ"/>
              <a:t> g‘oyalar, ishlanma va texnologiyalarni joriy etish bo‘yicha chora-tadbirlarni o‘z ichiga olgan. Mazkur chora-tadbirlar qatorida </a:t>
            </a:r>
            <a:r>
              <a:rPr b="1" dirty="0" sz="2800" lang="uz-Latn-UZ" err="1"/>
              <a:t>quyidagilarni</a:t>
            </a:r>
            <a:r>
              <a:rPr b="1" dirty="0" sz="2800" lang="uz-Latn-UZ"/>
              <a:t> ta’kidlash lozim:
davlat xizmatlari ko‘rsatish tartib-taomillarini optimallashtirish va soddalashtirishni ta’minlaydigan davlat boshqaruvining </a:t>
            </a:r>
            <a:r>
              <a:rPr b="1" dirty="0" sz="2800" lang="uz-Latn-UZ" err="1"/>
              <a:t>innovatsion</a:t>
            </a:r>
            <a:r>
              <a:rPr b="1" dirty="0" sz="2800" lang="uz-Latn-UZ"/>
              <a:t> shakllarini joriy etish;
</a:t>
            </a:r>
            <a:r>
              <a:rPr b="1" dirty="0" sz="2800" lang="uz-Latn-UZ" err="1"/>
              <a:t>innovatsion</a:t>
            </a:r>
            <a:r>
              <a:rPr b="1" dirty="0" sz="2800" lang="uz-Latn-UZ"/>
              <a:t> g‘oyalar va texnologiyalarni ishlab chiqishga investitsiyalarni faol jalb etish;
zamonaviy ilmiy-tadqiqot va </a:t>
            </a:r>
            <a:r>
              <a:rPr b="1" dirty="0" sz="2800" lang="uz-Latn-UZ" err="1"/>
              <a:t>innovatsion</a:t>
            </a:r>
            <a:r>
              <a:rPr b="1" dirty="0" sz="2800" lang="uz-Latn-UZ"/>
              <a:t> yutuqlarni muvaffaqiyatli joriy qilish uchun zarur bo‘lgan rivojlangan infratuzilmani yaratish;</a:t>
            </a:r>
            <a:endParaRPr b="1" dirty="0" sz="2800" lang="uz-Latn-U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5" name=""/>
        <p:cNvGrpSpPr/>
        <p:nvPr/>
      </p:nvGrpSpPr>
      <p:grpSpPr>
        <a:xfrm>
          <a:off x="0" y="0"/>
          <a:ext cx="0" cy="0"/>
          <a:chOff x="0" y="0"/>
          <a:chExt cx="0" cy="0"/>
        </a:xfrm>
      </p:grpSpPr>
      <p:sp>
        <p:nvSpPr>
          <p:cNvPr id="1048636" name="Sarlavha 1"/>
          <p:cNvSpPr>
            <a:spLocks noGrp="1"/>
          </p:cNvSpPr>
          <p:nvPr>
            <p:ph type="title"/>
          </p:nvPr>
        </p:nvSpPr>
        <p:spPr>
          <a:xfrm>
            <a:off x="1606900" y="-2668345"/>
            <a:ext cx="8596668" cy="1320800"/>
          </a:xfrm>
        </p:spPr>
        <p:txBody>
          <a:bodyPr/>
          <a:p>
            <a:endParaRPr lang="uz-Latn-UZ"/>
          </a:p>
        </p:txBody>
      </p:sp>
      <p:sp>
        <p:nvSpPr>
          <p:cNvPr id="1048637" name="Tarkibi 2"/>
          <p:cNvSpPr>
            <a:spLocks noGrp="1"/>
          </p:cNvSpPr>
          <p:nvPr>
            <p:ph idx="1"/>
          </p:nvPr>
        </p:nvSpPr>
        <p:spPr>
          <a:xfrm>
            <a:off x="738490" y="766239"/>
            <a:ext cx="11040098" cy="3880773"/>
          </a:xfrm>
        </p:spPr>
        <p:txBody>
          <a:bodyPr>
            <a:noAutofit/>
          </a:bodyPr>
          <a:p>
            <a:pPr indent="0" marL="0">
              <a:buNone/>
            </a:pPr>
            <a:r>
              <a:rPr b="1" dirty="0" sz="2800" lang="uz-Latn-UZ"/>
              <a:t>
Va nihoyat, </a:t>
            </a:r>
            <a:r>
              <a:rPr b="1" dirty="0" sz="2800" lang="uz-Latn-UZ" err="1"/>
              <a:t>so‘nggi</a:t>
            </a:r>
            <a:r>
              <a:rPr b="1" dirty="0" sz="2800" lang="uz-Latn-UZ"/>
              <a:t> oltinchi yo‘nalishda professional davlat xizmatining samarali tizimini shakllantirish, shuningdek, </a:t>
            </a:r>
            <a:r>
              <a:rPr b="1" dirty="0" sz="2800" lang="uz-Latn-UZ" err="1"/>
              <a:t>korrupsiyaga</a:t>
            </a:r>
            <a:r>
              <a:rPr b="1" dirty="0" sz="2800" lang="uz-Latn-UZ"/>
              <a:t> qarshi kurashishning </a:t>
            </a:r>
            <a:r>
              <a:rPr b="1" dirty="0" sz="2800" lang="uz-Latn-UZ" err="1"/>
              <a:t>ta’sirchan</a:t>
            </a:r>
            <a:r>
              <a:rPr b="1" dirty="0" sz="2800" lang="uz-Latn-UZ"/>
              <a:t> mexanizmlarini o‘rnatish belgilangan. Ularga erishish uchun quyidagilar rejalashtirilgan:
davlat xizmatining shaffofligi va ochiqligini ta’minlash, aholi bilan ochiq muloqotni yo‘lga qo‘yishning yangi mexanizmlarini joriy etish;
davlat xizmatchilarining mehnatiga haq to‘lash va ijtimoiy ta’minotining zamonaviy tizimini kiritish orqali ularning mehnat unumdorligini oshirish.</a:t>
            </a:r>
            <a:endParaRPr b="1" dirty="0" sz="2800" lang="uz-Latn-U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56" name=""/>
        <p:cNvGrpSpPr/>
        <p:nvPr/>
      </p:nvGrpSpPr>
      <p:grpSpPr>
        <a:xfrm>
          <a:off x="0" y="0"/>
          <a:ext cx="0" cy="0"/>
          <a:chOff x="0" y="0"/>
          <a:chExt cx="0" cy="0"/>
        </a:xfrm>
      </p:grpSpPr>
      <p:sp>
        <p:nvSpPr>
          <p:cNvPr id="1048638" name="Sarlavha 1"/>
          <p:cNvSpPr>
            <a:spLocks noGrp="1"/>
          </p:cNvSpPr>
          <p:nvPr>
            <p:ph type="title"/>
          </p:nvPr>
        </p:nvSpPr>
        <p:spPr>
          <a:xfrm>
            <a:off x="2010529" y="-2815119"/>
            <a:ext cx="8596668" cy="1320800"/>
          </a:xfrm>
        </p:spPr>
        <p:txBody>
          <a:bodyPr/>
          <a:p>
            <a:endParaRPr lang="uz-Latn-UZ"/>
          </a:p>
        </p:txBody>
      </p:sp>
      <p:sp>
        <p:nvSpPr>
          <p:cNvPr id="1048639" name="Tarkibi 2"/>
          <p:cNvSpPr>
            <a:spLocks noGrp="1"/>
          </p:cNvSpPr>
          <p:nvPr>
            <p:ph idx="1"/>
          </p:nvPr>
        </p:nvSpPr>
        <p:spPr>
          <a:xfrm>
            <a:off x="0" y="0"/>
            <a:ext cx="11174640" cy="3880773"/>
          </a:xfrm>
        </p:spPr>
        <p:txBody>
          <a:bodyPr>
            <a:noAutofit/>
          </a:bodyPr>
          <a:p>
            <a:pPr indent="0" marL="0">
              <a:buNone/>
            </a:pPr>
            <a:r>
              <a:rPr b="1" dirty="0" sz="2800" lang="uz-Latn-UZ"/>
              <a:t>Bundan tashqari, Farmon bilan O‘zbekiston Respublikasida Ma’muriy islohotlar konsepsiyasi normalarini amaliy ro‘yobga chiqarish bo‘yicha 40 </a:t>
            </a:r>
            <a:r>
              <a:rPr b="1" dirty="0" sz="2800" lang="uz-Latn-UZ" err="1"/>
              <a:t>dan</a:t>
            </a:r>
            <a:r>
              <a:rPr b="1" dirty="0" sz="2800" lang="uz-Latn-UZ"/>
              <a:t> ortiq aniq tadbirlarni nazarda tutuvchi «Yo‘l xaritasi» tasdiqlandi.
Shuningdek, O‘zbekiston Respublikasida Ma’muriy islohotlar konsepsiyasini amalga oshirish bo‘yicha komissiya hamda davlat boshqaruvi tizimini tanqidiy o‘rganish va uni tubdan isloh qilish yuzasidan takliflar tayyorlash bo‘yicha ishchi guruhlar tashkil etildi.
</a:t>
            </a:r>
            <a:endParaRPr b="1" dirty="0" sz="2800" lang="uz-Latn-UZ"/>
          </a:p>
        </p:txBody>
      </p:sp>
      <p:pic>
        <p:nvPicPr>
          <p:cNvPr id="2097170" name=""/>
          <p:cNvPicPr>
            <a:picLocks/>
          </p:cNvPicPr>
          <p:nvPr/>
        </p:nvPicPr>
        <p:blipFill>
          <a:blip xmlns:r="http://schemas.openxmlformats.org/officeDocument/2006/relationships" r:embed="rId1"/>
          <a:stretch>
            <a:fillRect/>
          </a:stretch>
        </p:blipFill>
        <p:spPr>
          <a:xfrm rot="0">
            <a:off x="381170" y="3429000"/>
            <a:ext cx="11429660" cy="3422879"/>
          </a:xfrm>
          <a:prstGeom prst="rec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77" name=""/>
        <p:cNvGrpSpPr/>
        <p:nvPr/>
      </p:nvGrpSpPr>
      <p:grpSpPr>
        <a:xfrm>
          <a:off x="0" y="0"/>
          <a:ext cx="0" cy="0"/>
          <a:chOff x="0" y="0"/>
          <a:chExt cx="0" cy="0"/>
        </a:xfrm>
      </p:grpSpPr>
      <p:sp>
        <p:nvSpPr>
          <p:cNvPr id="1048730" name=""/>
          <p:cNvSpPr txBox="1"/>
          <p:nvPr/>
        </p:nvSpPr>
        <p:spPr>
          <a:xfrm>
            <a:off x="-42421" y="583230"/>
            <a:ext cx="10577304" cy="4282440"/>
          </a:xfrm>
          <a:prstGeom prst="rect"/>
        </p:spPr>
        <p:txBody>
          <a:bodyPr rtlCol="0" wrap="square">
            <a:spAutoFit/>
          </a:bodyPr>
          <a:p>
            <a:r>
              <a:rPr b="1" dirty="0" sz="2800" lang="uz-Latn-UZ"/>
              <a:t>Komissiya ishchi guruhlar tomonidan tegishli normativ-</a:t>
            </a:r>
            <a:r>
              <a:rPr b="1" dirty="0" sz="2800" lang="uz-Latn-UZ" err="1"/>
              <a:t>huquqiy</a:t>
            </a:r>
            <a:r>
              <a:rPr b="1" dirty="0" sz="2800" lang="uz-Latn-UZ"/>
              <a:t> hujjatlar loyihalari sifatli ishlab chiqilishini tashkil etadi, shuningdek, Ma’muriy islohotlar konsepsiyasi va «Yo‘l </a:t>
            </a:r>
            <a:r>
              <a:rPr b="1" dirty="0" sz="2800" lang="uz-Latn-UZ" err="1"/>
              <a:t>xaritasi»ning</a:t>
            </a:r>
            <a:r>
              <a:rPr b="1" dirty="0" sz="2800" lang="uz-Latn-UZ"/>
              <a:t> to‘liq, o‘z vaqtida va sifatli amalga oshirilishi ustidan qat’iy nazorat olib boradi.
Shu bilan bir qatorda, Komissiyaga davlat boshqaruvi tizimini tanqidiy o‘rganish va uni tubdan isloh qilish bo‘yicha takliflar tayyorlash jadvalini tasdiqlash vazifalari yuklatildi, unga asosan 100 </a:t>
            </a:r>
            <a:r>
              <a:rPr b="1" dirty="0" sz="2800" lang="uz-Latn-UZ" err="1"/>
              <a:t>dan</a:t>
            </a:r>
            <a:r>
              <a:rPr b="1" dirty="0" sz="2800" lang="uz-Latn-UZ"/>
              <a:t> ortiq davlat va xo‘jalik boshqaruvi organlari faoliyatini qayta ko‘rib chiqish rejalashtirildi.</a:t>
            </a:r>
            <a:endParaRPr sz="2800" lang="en-US">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79" name=""/>
        <p:cNvGrpSpPr/>
        <p:nvPr/>
      </p:nvGrpSpPr>
      <p:grpSpPr>
        <a:xfrm>
          <a:off x="0" y="0"/>
          <a:ext cx="0" cy="0"/>
          <a:chOff x="0" y="0"/>
          <a:chExt cx="0" cy="0"/>
        </a:xfrm>
      </p:grpSpPr>
      <p:pic>
        <p:nvPicPr>
          <p:cNvPr id="2097171" name=""/>
          <p:cNvPicPr>
            <a:picLocks/>
          </p:cNvPicPr>
          <p:nvPr/>
        </p:nvPicPr>
        <p:blipFill>
          <a:blip xmlns:r="http://schemas.openxmlformats.org/officeDocument/2006/relationships" r:embed="rId1"/>
          <a:srcRect l="0" t="39395" r="0" b="32072"/>
          <a:stretch>
            <a:fillRect/>
          </a:stretch>
        </p:blipFill>
        <p:spPr>
          <a:xfrm rot="0">
            <a:off x="-56792" y="92503"/>
            <a:ext cx="12539073" cy="6679339"/>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31" name=""/>
        <p:cNvGrpSpPr/>
        <p:nvPr/>
      </p:nvGrpSpPr>
      <p:grpSpPr>
        <a:xfrm>
          <a:off x="0" y="0"/>
          <a:ext cx="0" cy="0"/>
          <a:chOff x="0" y="0"/>
          <a:chExt cx="0" cy="0"/>
        </a:xfrm>
      </p:grpSpPr>
      <p:sp>
        <p:nvSpPr>
          <p:cNvPr id="1048603" name="Tagsarlavha 2"/>
          <p:cNvSpPr>
            <a:spLocks noGrp="1"/>
          </p:cNvSpPr>
          <p:nvPr>
            <p:ph type="subTitle" idx="1"/>
          </p:nvPr>
        </p:nvSpPr>
        <p:spPr>
          <a:xfrm>
            <a:off x="1507067" y="9491363"/>
            <a:ext cx="5843848" cy="672713"/>
          </a:xfrm>
        </p:spPr>
        <p:txBody>
          <a:bodyPr>
            <a:normAutofit/>
          </a:bodyPr>
          <a:p>
            <a:r>
              <a:rPr dirty="0" lang="uz-Latn-UZ"/>
              <a:t>Reja </a:t>
            </a:r>
          </a:p>
          <a:p>
            <a:r>
              <a:rPr dirty="0" lang="uz-Latn-UZ"/>
              <a:t>1. </a:t>
            </a:r>
          </a:p>
        </p:txBody>
      </p:sp>
      <p:sp>
        <p:nvSpPr>
          <p:cNvPr id="1048604" name="Yozuv 3"/>
          <p:cNvSpPr txBox="1"/>
          <p:nvPr/>
        </p:nvSpPr>
        <p:spPr>
          <a:xfrm>
            <a:off x="733172" y="237120"/>
            <a:ext cx="9844993" cy="5749289"/>
          </a:xfrm>
          <a:prstGeom prst="rect"/>
          <a:noFill/>
        </p:spPr>
        <p:txBody>
          <a:bodyPr rtlCol="0" wrap="square">
            <a:spAutoFit/>
          </a:bodyPr>
          <a:p>
            <a:pPr algn="ctr"/>
            <a:r>
              <a:rPr b="1" dirty="0" sz="2800" i="0" lang="uz-Latn-UZ">
                <a:solidFill>
                  <a:srgbClr val="BF0000"/>
                </a:solidFill>
              </a:rPr>
              <a:t>     </a:t>
            </a:r>
            <a:endParaRPr b="1" dirty="0" sz="2800" i="0" lang="uz-Latn-UZ">
              <a:solidFill>
                <a:srgbClr val="BF0000"/>
              </a:solidFill>
            </a:endParaRPr>
          </a:p>
          <a:p>
            <a:pPr algn="ctr"/>
            <a:r>
              <a:rPr b="1" dirty="0" sz="2800" i="0" lang="uz-Latn-UZ" smtClean="0">
                <a:solidFill>
                  <a:srgbClr val="BF0000"/>
                </a:solidFill>
              </a:rPr>
              <a:t>Reja</a:t>
            </a:r>
            <a:r>
              <a:rPr b="1" dirty="0" sz="2800" i="0" lang="en-US" smtClean="0">
                <a:solidFill>
                  <a:srgbClr val="BF0000"/>
                </a:solidFill>
              </a:rPr>
              <a:t>:</a:t>
            </a:r>
            <a:endParaRPr b="1" dirty="0" sz="2800" i="0" lang="en-US" smtClean="0">
              <a:solidFill>
                <a:srgbClr val="BF0000"/>
              </a:solidFill>
            </a:endParaRPr>
          </a:p>
          <a:p>
            <a:pPr algn="ctr"/>
            <a:endParaRPr b="1" dirty="0" sz="2800" i="0" lang="en-US">
              <a:solidFill>
                <a:srgbClr val="BF0000"/>
              </a:solidFill>
            </a:endParaRPr>
          </a:p>
          <a:p>
            <a:pPr algn="ctr">
              <a:lnSpc>
                <a:spcPct val="150000"/>
              </a:lnSpc>
            </a:pPr>
            <a:r>
              <a:rPr b="1" dirty="0" sz="2800" i="0" lang="uz-Latn-UZ" smtClean="0">
                <a:solidFill>
                  <a:srgbClr val="BF0000"/>
                </a:solidFill>
              </a:rPr>
              <a:t>1</a:t>
            </a:r>
            <a:r>
              <a:rPr b="1" dirty="0" sz="2800" i="0" lang="uz-Latn-UZ">
                <a:solidFill>
                  <a:srgbClr val="BF0000"/>
                </a:solidFill>
              </a:rPr>
              <a:t>. </a:t>
            </a:r>
            <a:r>
              <a:rPr b="1" dirty="0" sz="2800" i="0" lang="uz-Latn-UZ" smtClean="0">
                <a:solidFill>
                  <a:srgbClr val="BF0000"/>
                </a:solidFill>
              </a:rPr>
              <a:t>O</a:t>
            </a:r>
            <a:r>
              <a:rPr b="1" dirty="0" sz="2800" i="0" lang="en-US" smtClean="0">
                <a:solidFill>
                  <a:srgbClr val="BF0000"/>
                </a:solidFill>
              </a:rPr>
              <a:t>’</a:t>
            </a:r>
            <a:r>
              <a:rPr b="1" dirty="0" sz="2800" i="0" lang="uz-Latn-UZ" smtClean="0">
                <a:solidFill>
                  <a:srgbClr val="BF0000"/>
                </a:solidFill>
              </a:rPr>
              <a:t>zbekistonda </a:t>
            </a:r>
            <a:r>
              <a:rPr b="1" dirty="0" sz="2800" i="0" lang="uz-Latn-UZ">
                <a:solidFill>
                  <a:srgbClr val="BF0000"/>
                </a:solidFill>
              </a:rPr>
              <a:t>ijtimoiy sohada amalga oshirilayotgan </a:t>
            </a:r>
            <a:r>
              <a:rPr b="1" dirty="0" sz="2800" i="0" lang="uz-Latn-UZ" smtClean="0">
                <a:solidFill>
                  <a:srgbClr val="BF0000"/>
                </a:solidFill>
              </a:rPr>
              <a:t>o</a:t>
            </a:r>
            <a:r>
              <a:rPr b="1" dirty="0" sz="2800" i="0" lang="en-US" smtClean="0">
                <a:solidFill>
                  <a:srgbClr val="BF0000"/>
                </a:solidFill>
              </a:rPr>
              <a:t>’</a:t>
            </a:r>
            <a:r>
              <a:rPr b="1" dirty="0" sz="2800" i="0" lang="uz-Latn-UZ" smtClean="0">
                <a:solidFill>
                  <a:srgbClr val="BF0000"/>
                </a:solidFill>
              </a:rPr>
              <a:t>zgarishlar</a:t>
            </a:r>
            <a:endParaRPr b="1" dirty="0" sz="2800" i="0" lang="uz-Latn-UZ">
              <a:solidFill>
                <a:srgbClr val="BF0000"/>
              </a:solidFill>
            </a:endParaRPr>
          </a:p>
          <a:p>
            <a:pPr algn="ctr">
              <a:lnSpc>
                <a:spcPct val="150000"/>
              </a:lnSpc>
            </a:pPr>
            <a:r>
              <a:rPr b="1" dirty="0" sz="2800" i="0" lang="uz-Latn-UZ" smtClean="0">
                <a:solidFill>
                  <a:srgbClr val="BF0000"/>
                </a:solidFill>
              </a:rPr>
              <a:t>2</a:t>
            </a:r>
            <a:r>
              <a:rPr b="1" dirty="0" sz="2800" i="0" lang="uz-Latn-UZ">
                <a:solidFill>
                  <a:srgbClr val="BF0000"/>
                </a:solidFill>
              </a:rPr>
              <a:t>. Amalga Oshiri oshirilayotgan ishlarning mazmuni va mohiyati
</a:t>
            </a:r>
            <a:r>
              <a:rPr b="1" dirty="0" sz="2800" i="0" lang="uz-Latn-UZ" smtClean="0">
                <a:solidFill>
                  <a:srgbClr val="BF0000"/>
                </a:solidFill>
              </a:rPr>
              <a:t>3</a:t>
            </a:r>
            <a:r>
              <a:rPr b="1" dirty="0" sz="2800" i="0" lang="uz-Latn-UZ">
                <a:solidFill>
                  <a:srgbClr val="BF0000"/>
                </a:solidFill>
              </a:rPr>
              <a:t>. O’zbekiston Respublikasida davlat hokimiyati va boshqaruvini demokratlashtirishning yangi bosqichga ko’tarilishi.</a:t>
            </a:r>
            <a:endParaRPr b="1" dirty="0" sz="2800" i="0" lang="uz-Latn-UZ">
              <a:solidFill>
                <a:srgbClr val="BF0000"/>
              </a:solidFill>
            </a:endParaRPr>
          </a:p>
        </p:txBody>
      </p:sp>
      <p:sp>
        <p:nvSpPr>
          <p:cNvPr id="1048605" name="Yozuv 5"/>
          <p:cNvSpPr txBox="1"/>
          <p:nvPr/>
        </p:nvSpPr>
        <p:spPr>
          <a:xfrm>
            <a:off x="3966069" y="-3956381"/>
            <a:ext cx="6103338" cy="3025141"/>
          </a:xfrm>
          <a:prstGeom prst="rect"/>
          <a:noFill/>
        </p:spPr>
        <p:txBody>
          <a:bodyPr wrap="square">
            <a:spAutoFit/>
          </a:bodyPr>
          <a:p>
            <a:pPr algn="l">
              <a:buFont typeface="+mj-lt"/>
              <a:buAutoNum type="arabicPeriod"/>
            </a:pPr>
            <a:r>
              <a:rPr b="1" dirty="0" i="0" lang="uz-Latn-UZ">
                <a:solidFill>
                  <a:srgbClr val="000000"/>
                </a:solidFill>
                <a:effectLst/>
                <a:latin typeface="Times New Roman" panose="02000000000000000000" pitchFamily="2" charset="0"/>
              </a:rPr>
              <a:t>Reja:</a:t>
            </a:r>
            <a:r>
              <a:rPr dirty="0" lang="uz-Latn-UZ"/>
              <a:t/>
            </a:r>
            <a:br>
              <a:rPr dirty="0" lang="uz-Latn-UZ"/>
            </a:br>
            <a:r>
              <a:rPr dirty="0" lang="uz-Latn-UZ"/>
              <a:t/>
            </a:r>
            <a:br>
              <a:rPr dirty="0" lang="uz-Latn-UZ"/>
            </a:br>
            <a:r>
              <a:rPr dirty="0" lang="uz-Latn-UZ"/>
              <a:t/>
            </a:r>
            <a:br>
              <a:rPr dirty="0" lang="uz-Latn-UZ"/>
            </a:br>
            <a:r>
              <a:rPr b="0" dirty="0" i="0" lang="uz-Latn-UZ">
                <a:solidFill>
                  <a:srgbClr val="000000"/>
                </a:solidFill>
                <a:effectLst/>
                <a:latin typeface="Times New Roman" panose="02000000000000000000" pitchFamily="2" charset="0"/>
              </a:rPr>
              <a:t/>
            </a:r>
            <a:br>
              <a:rPr b="0" dirty="0" i="0" lang="uz-Latn-UZ">
                <a:solidFill>
                  <a:srgbClr val="000000"/>
                </a:solidFill>
                <a:effectLst/>
                <a:latin typeface="Times New Roman" panose="02000000000000000000" pitchFamily="2" charset="0"/>
              </a:rPr>
            </a:br>
            <a:r>
              <a:rPr b="0" dirty="0" i="0" lang="uz-Latn-UZ">
                <a:solidFill>
                  <a:srgbClr val="000000"/>
                </a:solidFill>
                <a:effectLst/>
                <a:latin typeface="Times New Roman" panose="02000000000000000000" pitchFamily="2" charset="0"/>
              </a:rPr>
              <a:t>O`zbekistonda ijtimoiy sohada amalga oshirilayotgan o`zgarishlar</a:t>
            </a:r>
            <a:br>
              <a:rPr b="0" dirty="0" i="0" lang="uz-Latn-UZ">
                <a:solidFill>
                  <a:srgbClr val="000000"/>
                </a:solidFill>
                <a:effectLst/>
                <a:latin typeface="Times New Roman" panose="02000000000000000000" pitchFamily="2" charset="0"/>
              </a:rPr>
            </a:br>
            <a:endParaRPr b="0" dirty="0" i="0" lang="uz-Latn-UZ">
              <a:solidFill>
                <a:srgbClr val="000000"/>
              </a:solidFill>
              <a:effectLst/>
              <a:latin typeface="Times New Roman" panose="02000000000000000000" pitchFamily="2" charset="0"/>
            </a:endParaRPr>
          </a:p>
          <a:p>
            <a:pPr algn="l">
              <a:buFont typeface="+mj-lt"/>
              <a:buAutoNum type="arabicPeriod"/>
            </a:pPr>
            <a:r>
              <a:rPr b="0" dirty="0" i="0" lang="uz-Latn-UZ">
                <a:solidFill>
                  <a:srgbClr val="000000"/>
                </a:solidFill>
                <a:effectLst/>
                <a:latin typeface="Times New Roman" panose="02000000000000000000" pitchFamily="2" charset="0"/>
              </a:rPr>
              <a:t/>
            </a:r>
            <a:br>
              <a:rPr b="0" dirty="0" i="0" lang="uz-Latn-UZ">
                <a:solidFill>
                  <a:srgbClr val="000000"/>
                </a:solidFill>
                <a:effectLst/>
                <a:latin typeface="Times New Roman" panose="02000000000000000000" pitchFamily="2" charset="0"/>
              </a:rPr>
            </a:br>
            <a:r>
              <a:rPr b="0" dirty="0" i="0" lang="uz-Latn-UZ">
                <a:solidFill>
                  <a:srgbClr val="000000"/>
                </a:solidFill>
                <a:effectLst/>
                <a:latin typeface="Times New Roman" panose="02000000000000000000" pitchFamily="2" charset="0"/>
              </a:rPr>
              <a:t>O’zbekiston Respublikasida davlat hokimiyati va boshqaruvini demokratlashtirishning yangi bosqichga ko’tarilishi.</a:t>
            </a:r>
          </a:p>
        </p:txBody>
      </p:sp>
      <p:sp>
        <p:nvSpPr>
          <p:cNvPr id="1048606" name="To‘g‘riburchak 6"/>
          <p:cNvSpPr/>
          <p:nvPr/>
        </p:nvSpPr>
        <p:spPr>
          <a:xfrm>
            <a:off x="4269740" y="5986409"/>
            <a:ext cx="7545541" cy="871591"/>
          </a:xfrm>
          <a:prstGeom prst="rect"/>
          <a:ln>
            <a:solidFill>
              <a:srgbClr val="00B0F0"/>
            </a:solidFill>
          </a:ln>
        </p:spPr>
        <p:style>
          <a:lnRef idx="1">
            <a:schemeClr val="accent3"/>
          </a:lnRef>
          <a:fillRef idx="2">
            <a:schemeClr val="accent3"/>
          </a:fillRef>
          <a:effectRef idx="1">
            <a:schemeClr val="accent3"/>
          </a:effectRef>
          <a:fontRef idx="minor">
            <a:schemeClr val="dk1"/>
          </a:fontRef>
        </p:style>
        <p:txBody>
          <a:bodyPr anchor="ctr" rtlCol="0"/>
          <a:p>
            <a:pPr algn="ctr"/>
            <a:endParaRPr b="1" dirty="0" sz="2800" lang="uz-Latn-UZ">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pic>
        <p:nvPicPr>
          <p:cNvPr id="2097172" name=""/>
          <p:cNvPicPr>
            <a:picLocks/>
          </p:cNvPicPr>
          <p:nvPr/>
        </p:nvPicPr>
        <p:blipFill>
          <a:blip xmlns:r="http://schemas.openxmlformats.org/officeDocument/2006/relationships" r:embed="rId1"/>
          <a:srcRect l="-2827" t="37880" r="2827" b="31314"/>
          <a:stretch>
            <a:fillRect/>
          </a:stretch>
        </p:blipFill>
        <p:spPr>
          <a:xfrm rot="0">
            <a:off x="-454331" y="0"/>
            <a:ext cx="12646331" cy="7205283"/>
          </a:xfrm>
          <a:prstGeom prst="rec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pic>
        <p:nvPicPr>
          <p:cNvPr id="2097173" name=""/>
          <p:cNvPicPr>
            <a:picLocks/>
          </p:cNvPicPr>
          <p:nvPr/>
        </p:nvPicPr>
        <p:blipFill>
          <a:blip xmlns:r="http://schemas.openxmlformats.org/officeDocument/2006/relationships" r:embed="rId1"/>
          <a:srcRect l="-1131" t="38385" r="1131" b="32110"/>
          <a:stretch>
            <a:fillRect/>
          </a:stretch>
        </p:blipFill>
        <p:spPr>
          <a:xfrm rot="0">
            <a:off x="-12902" y="63477"/>
            <a:ext cx="12241122" cy="7113007"/>
          </a:xfrm>
          <a:prstGeom prst="rec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57" name=""/>
        <p:cNvGrpSpPr/>
        <p:nvPr/>
      </p:nvGrpSpPr>
      <p:grpSpPr>
        <a:xfrm>
          <a:off x="0" y="0"/>
          <a:ext cx="0" cy="0"/>
          <a:chOff x="0" y="0"/>
          <a:chExt cx="0" cy="0"/>
        </a:xfrm>
      </p:grpSpPr>
      <p:sp>
        <p:nvSpPr>
          <p:cNvPr id="1048640" name="Sarlavha 1"/>
          <p:cNvSpPr>
            <a:spLocks noGrp="1"/>
          </p:cNvSpPr>
          <p:nvPr>
            <p:ph type="title"/>
          </p:nvPr>
        </p:nvSpPr>
        <p:spPr>
          <a:xfrm>
            <a:off x="2010528" y="-3047510"/>
            <a:ext cx="8596668" cy="1320800"/>
          </a:xfrm>
        </p:spPr>
        <p:txBody>
          <a:bodyPr/>
          <a:p>
            <a:endParaRPr lang="uz-Latn-UZ"/>
          </a:p>
        </p:txBody>
      </p:sp>
      <p:sp>
        <p:nvSpPr>
          <p:cNvPr id="1048641" name="Tarkibi 2"/>
          <p:cNvSpPr>
            <a:spLocks noGrp="1"/>
          </p:cNvSpPr>
          <p:nvPr>
            <p:ph idx="1"/>
          </p:nvPr>
        </p:nvSpPr>
        <p:spPr>
          <a:xfrm>
            <a:off x="-3436518" y="589340"/>
            <a:ext cx="14300568" cy="3880773"/>
          </a:xfrm>
        </p:spPr>
        <p:txBody>
          <a:bodyPr>
            <a:normAutofit fontScale="98750"/>
          </a:bodyPr>
          <a:p>
            <a:pPr algn="ctr" indent="0" marL="0">
              <a:buNone/>
            </a:pPr>
            <a:r>
              <a:rPr b="1" dirty="0" sz="8000" lang="uz-Latn-UZ"/>
              <a:t>E’tiboringiz</a:t>
            </a:r>
          </a:p>
          <a:p>
            <a:pPr algn="ctr" indent="0" marL="0">
              <a:buNone/>
            </a:pPr>
            <a:r>
              <a:rPr b="1" dirty="0" sz="8000" lang="uz-Latn-UZ"/>
              <a:t>       uchun</a:t>
            </a:r>
          </a:p>
          <a:p>
            <a:pPr algn="ctr" indent="0" marL="0">
              <a:buNone/>
            </a:pPr>
            <a:r>
              <a:rPr b="1" dirty="0" sz="8000" lang="uz-Latn-UZ"/>
              <a:t>        </a:t>
            </a:r>
            <a:r>
              <a:rPr b="1" dirty="0" sz="8000" lang="en-US"/>
              <a:t>r</a:t>
            </a:r>
            <a:r>
              <a:rPr b="1" dirty="0" sz="8000" lang="en-US"/>
              <a:t>a</a:t>
            </a:r>
            <a:r>
              <a:rPr b="1" dirty="0" sz="8000" lang="en-US"/>
              <a:t>hmat</a:t>
            </a:r>
            <a:r>
              <a:rPr b="1" dirty="0" sz="8000" lang="uz-Latn-UZ"/>
              <a:t>!!!</a:t>
            </a:r>
            <a:endParaRPr altLang="en-US" lang="zh-CN"/>
          </a:p>
        </p:txBody>
      </p:sp>
      <p:pic>
        <p:nvPicPr>
          <p:cNvPr id="2097174" name=""/>
          <p:cNvPicPr>
            <a:picLocks/>
          </p:cNvPicPr>
          <p:nvPr/>
        </p:nvPicPr>
        <p:blipFill>
          <a:blip xmlns:r="http://schemas.openxmlformats.org/officeDocument/2006/relationships" r:embed="rId1"/>
          <a:stretch>
            <a:fillRect/>
          </a:stretch>
        </p:blipFill>
        <p:spPr>
          <a:xfrm rot="0">
            <a:off x="0" y="11805"/>
            <a:ext cx="12192000" cy="6834390"/>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1" name=""/>
        <p:cNvGrpSpPr/>
        <p:nvPr/>
      </p:nvGrpSpPr>
      <p:grpSpPr>
        <a:xfrm>
          <a:off x="0" y="0"/>
          <a:ext cx="0" cy="0"/>
          <a:chOff x="0" y="0"/>
          <a:chExt cx="0" cy="0"/>
        </a:xfrm>
      </p:grpSpPr>
      <p:sp>
        <p:nvSpPr>
          <p:cNvPr id="1048612" name="Sarlavha 1"/>
          <p:cNvSpPr>
            <a:spLocks noGrp="1"/>
          </p:cNvSpPr>
          <p:nvPr>
            <p:ph type="title"/>
          </p:nvPr>
        </p:nvSpPr>
        <p:spPr>
          <a:xfrm>
            <a:off x="2671009" y="-3096436"/>
            <a:ext cx="8596668" cy="1320800"/>
          </a:xfrm>
        </p:spPr>
        <p:txBody>
          <a:bodyPr/>
          <a:p>
            <a:endParaRPr lang="uz-Latn-UZ"/>
          </a:p>
        </p:txBody>
      </p:sp>
      <p:sp>
        <p:nvSpPr>
          <p:cNvPr id="1048613" name="Tarkibi 2"/>
          <p:cNvSpPr>
            <a:spLocks noGrp="1"/>
          </p:cNvSpPr>
          <p:nvPr>
            <p:ph idx="1"/>
          </p:nvPr>
        </p:nvSpPr>
        <p:spPr>
          <a:xfrm>
            <a:off x="472202" y="366206"/>
            <a:ext cx="10795475" cy="5165863"/>
          </a:xfrm>
          <a:ln>
            <a:solidFill>
              <a:srgbClr val="FF0000"/>
            </a:solidFill>
          </a:ln>
        </p:spPr>
        <p:txBody>
          <a:bodyPr>
            <a:noAutofit/>
          </a:bodyPr>
          <a:p>
            <a:pPr indent="0" marL="0">
              <a:buNone/>
            </a:pPr>
            <a:r>
              <a:rPr b="1" dirty="0" sz="2800" lang="uz-Latn-UZ">
                <a:solidFill>
                  <a:srgbClr val="36363D"/>
                </a:solidFill>
              </a:rPr>
              <a:t>O`zbekistonda ijtimoiy sohada amalga oshirilayotgan o`zgarishlar</a:t>
            </a:r>
            <a:r>
              <a:rPr dirty="0" sz="2800" lang="uz-Latn-UZ">
                <a:solidFill>
                  <a:srgbClr val="36363D"/>
                </a:solidFill>
              </a:rPr>
              <a:t>
O‘zbekiston Respublikasi Prezidentining «O‘zbekiston Respublikasida Ma’muriy islohotlar konsepsiyasini tasdiqlash </a:t>
            </a:r>
            <a:r>
              <a:rPr dirty="0" sz="2800" lang="uz-Latn-UZ" err="1">
                <a:solidFill>
                  <a:srgbClr val="36363D"/>
                </a:solidFill>
              </a:rPr>
              <a:t>to‘g‘risida»gi</a:t>
            </a:r>
            <a:r>
              <a:rPr dirty="0" sz="2800" lang="uz-Latn-UZ">
                <a:solidFill>
                  <a:srgbClr val="36363D"/>
                </a:solidFill>
              </a:rPr>
              <a:t> Farmoniga sharh e’lon qilindi. Mamlakat taraqqiyotining zamonaviy bosqichida keng ko‘lamli islohotlarning muvaffaqiyatli amalga oshirilishi davlat boshqaruvining mutlaqo yangi va samarali faoliyat yurituvchi tizimini yaratishni talab qiladi. </a:t>
            </a:r>
            <a:endParaRPr dirty="0" sz="2800" lang="uz-Latn-UZ">
              <a:solidFill>
                <a:srgbClr val="36363D"/>
              </a:solidFill>
            </a:endParaRPr>
          </a:p>
        </p:txBody>
      </p:sp>
      <p:pic>
        <p:nvPicPr>
          <p:cNvPr id="2097163" name=""/>
          <p:cNvPicPr>
            <a:picLocks/>
          </p:cNvPicPr>
          <p:nvPr/>
        </p:nvPicPr>
        <p:blipFill>
          <a:blip xmlns:r="http://schemas.openxmlformats.org/officeDocument/2006/relationships" r:embed="rId1"/>
          <a:stretch>
            <a:fillRect/>
          </a:stretch>
        </p:blipFill>
        <p:spPr>
          <a:xfrm rot="0">
            <a:off x="381170" y="3949745"/>
            <a:ext cx="11429660" cy="2790568"/>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42" name=""/>
        <p:cNvGrpSpPr/>
        <p:nvPr/>
      </p:nvGrpSpPr>
      <p:grpSpPr>
        <a:xfrm>
          <a:off x="0" y="0"/>
          <a:ext cx="0" cy="0"/>
          <a:chOff x="0" y="0"/>
          <a:chExt cx="0" cy="0"/>
        </a:xfrm>
      </p:grpSpPr>
      <p:sp>
        <p:nvSpPr>
          <p:cNvPr id="1048732" name=""/>
          <p:cNvSpPr txBox="1"/>
          <p:nvPr/>
        </p:nvSpPr>
        <p:spPr>
          <a:xfrm>
            <a:off x="299577" y="1078230"/>
            <a:ext cx="5582258" cy="4701540"/>
          </a:xfrm>
          <a:prstGeom prst="rect"/>
        </p:spPr>
        <p:txBody>
          <a:bodyPr rtlCol="0" wrap="square">
            <a:spAutoFit/>
          </a:bodyPr>
          <a:p>
            <a:r>
              <a:rPr dirty="0" sz="2800" lang="uz-Latn-UZ">
                <a:solidFill>
                  <a:srgbClr val="36363D"/>
                </a:solidFill>
              </a:rPr>
              <a:t>Shu munosabat bilan mamlakatda davlat boshqaruvi tizimini tubdan takomillashtirish va modernizatsiya qilish bo‘yicha salmoqli ishlar amalga oshirilmoqda. Davlat organlari faoliyatining ochiqligini ta’minlash va davlat xizmatlari ko‘rsatish tizimini takomillashtirish uchun elektron portallar va ma’lumotlar bazalari yaratildi</a:t>
            </a:r>
            <a:endParaRPr sz="2800" lang="en-US">
              <a:solidFill>
                <a:srgbClr val="000000"/>
              </a:solidFill>
            </a:endParaRPr>
          </a:p>
        </p:txBody>
      </p:sp>
      <p:pic>
        <p:nvPicPr>
          <p:cNvPr id="2097164" name=""/>
          <p:cNvPicPr>
            <a:picLocks/>
          </p:cNvPicPr>
          <p:nvPr/>
        </p:nvPicPr>
        <p:blipFill>
          <a:blip xmlns:r="http://schemas.openxmlformats.org/officeDocument/2006/relationships" r:embed="rId1"/>
          <a:stretch>
            <a:fillRect/>
          </a:stretch>
        </p:blipFill>
        <p:spPr>
          <a:xfrm rot="0">
            <a:off x="6228724" y="809025"/>
            <a:ext cx="5733285" cy="5823787"/>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3" name=""/>
        <p:cNvGrpSpPr/>
        <p:nvPr/>
      </p:nvGrpSpPr>
      <p:grpSpPr>
        <a:xfrm>
          <a:off x="0" y="0"/>
          <a:ext cx="0" cy="0"/>
          <a:chOff x="0" y="0"/>
          <a:chExt cx="0" cy="0"/>
        </a:xfrm>
      </p:grpSpPr>
      <p:sp>
        <p:nvSpPr>
          <p:cNvPr id="1048615" name="Sarlavha 1"/>
          <p:cNvSpPr>
            <a:spLocks noGrp="1"/>
          </p:cNvSpPr>
          <p:nvPr>
            <p:ph type="title"/>
          </p:nvPr>
        </p:nvSpPr>
        <p:spPr>
          <a:xfrm>
            <a:off x="1797666" y="-2705039"/>
            <a:ext cx="8596668" cy="1320800"/>
          </a:xfrm>
        </p:spPr>
        <p:txBody>
          <a:bodyPr/>
          <a:p>
            <a:endParaRPr lang="uz-Latn-UZ"/>
          </a:p>
        </p:txBody>
      </p:sp>
      <p:sp>
        <p:nvSpPr>
          <p:cNvPr id="1048616" name="Tarkibi 2"/>
          <p:cNvSpPr>
            <a:spLocks noGrp="1"/>
          </p:cNvSpPr>
          <p:nvPr>
            <p:ph idx="1"/>
          </p:nvPr>
        </p:nvSpPr>
        <p:spPr>
          <a:xfrm>
            <a:off x="583334" y="243585"/>
            <a:ext cx="10318461" cy="3880773"/>
          </a:xfrm>
        </p:spPr>
        <p:txBody>
          <a:bodyPr>
            <a:noAutofit/>
          </a:bodyPr>
          <a:p>
            <a:pPr indent="0" marL="0">
              <a:buNone/>
            </a:pPr>
            <a:r>
              <a:rPr dirty="0" sz="2800" lang="uz-Latn-UZ">
                <a:solidFill>
                  <a:srgbClr val="36363D"/>
                </a:solidFill>
              </a:rPr>
              <a:t>Xususan, ruxsat beruvchi hujjatlar va litsenziya olishni soddalashtirish uchun </a:t>
            </a:r>
            <a:r>
              <a:rPr dirty="0" sz="2800" lang="uz-Latn-UZ" err="1">
                <a:solidFill>
                  <a:srgbClr val="36363D"/>
                </a:solidFill>
                <a:hlinkClick r:id="rId1"/>
              </a:rPr>
              <a:t>www.license.gov.uz</a:t>
            </a:r>
            <a:r>
              <a:rPr dirty="0" sz="2800" lang="uz-Latn-UZ">
                <a:solidFill>
                  <a:srgbClr val="36363D"/>
                </a:solidFill>
              </a:rPr>
              <a:t>, «yagona darcha» tamoyili bo‘yicha davlat xizmatlari ko‘rsatishni ta'minlash uchun </a:t>
            </a:r>
            <a:r>
              <a:rPr dirty="0" sz="2800" lang="uz-Latn-UZ" err="1">
                <a:solidFill>
                  <a:srgbClr val="36363D"/>
                </a:solidFill>
              </a:rPr>
              <a:t>birdarcha.uz</a:t>
            </a:r>
            <a:r>
              <a:rPr dirty="0" sz="2800" lang="uz-Latn-UZ">
                <a:solidFill>
                  <a:srgbClr val="36363D"/>
                </a:solidFill>
              </a:rPr>
              <a:t> veb-saytlari yaratildi. Davlat xizmatlarini qayta ko‘rib chiqish va optimallashtirish natijasida tadbirkorlik </a:t>
            </a:r>
            <a:r>
              <a:rPr dirty="0" sz="2800" lang="uz-Latn-UZ" err="1">
                <a:solidFill>
                  <a:srgbClr val="36363D"/>
                </a:solidFill>
              </a:rPr>
              <a:t>subektlarini</a:t>
            </a:r>
            <a:r>
              <a:rPr dirty="0" sz="2800" lang="uz-Latn-UZ">
                <a:solidFill>
                  <a:srgbClr val="36363D"/>
                </a:solidFill>
              </a:rPr>
              <a:t> ro‘yxatga olishning tartib-taomillari 4-martaga, ro‘yxatga olish uchun zarur vaqt esa 30 daqiqaga qadar qisqartirildi. </a:t>
            </a:r>
            <a:endParaRPr dirty="0" sz="2800" lang="uz-Latn-UZ">
              <a:solidFill>
                <a:srgbClr val="36363D"/>
              </a:solidFill>
            </a:endParaRPr>
          </a:p>
        </p:txBody>
      </p:sp>
      <p:pic>
        <p:nvPicPr>
          <p:cNvPr id="2097165" name=""/>
          <p:cNvPicPr>
            <a:picLocks/>
          </p:cNvPicPr>
          <p:nvPr/>
        </p:nvPicPr>
        <p:blipFill>
          <a:blip xmlns:r="http://schemas.openxmlformats.org/officeDocument/2006/relationships" r:embed="rId2"/>
          <a:stretch>
            <a:fillRect/>
          </a:stretch>
        </p:blipFill>
        <p:spPr>
          <a:xfrm rot="0">
            <a:off x="936768" y="3428999"/>
            <a:ext cx="9611591" cy="3424114"/>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5CD"/>
        </a:solidFill>
      </p:bgPr>
    </p:bg>
    <p:spTree>
      <p:nvGrpSpPr>
        <p:cNvPr id="44" name=""/>
        <p:cNvGrpSpPr/>
        <p:nvPr/>
      </p:nvGrpSpPr>
      <p:grpSpPr>
        <a:xfrm>
          <a:off x="0" y="0"/>
          <a:ext cx="0" cy="0"/>
          <a:chOff x="0" y="0"/>
          <a:chExt cx="0" cy="0"/>
        </a:xfrm>
      </p:grpSpPr>
      <p:sp>
        <p:nvSpPr>
          <p:cNvPr id="1048733" name=""/>
          <p:cNvSpPr txBox="1"/>
          <p:nvPr/>
        </p:nvSpPr>
        <p:spPr>
          <a:xfrm>
            <a:off x="675435" y="1078230"/>
            <a:ext cx="4572000" cy="4701540"/>
          </a:xfrm>
          <a:prstGeom prst="rect"/>
        </p:spPr>
        <p:txBody>
          <a:bodyPr rtlCol="0" wrap="square">
            <a:spAutoFit/>
          </a:bodyPr>
          <a:p>
            <a:r>
              <a:rPr dirty="0" sz="2800" lang="uz-Latn-UZ">
                <a:solidFill>
                  <a:srgbClr val="36363D"/>
                </a:solidFill>
              </a:rPr>
              <a:t>Shu bilan birga, </a:t>
            </a:r>
            <a:r>
              <a:rPr dirty="0" sz="2800" lang="uz-Latn-UZ" err="1">
                <a:solidFill>
                  <a:srgbClr val="36363D"/>
                </a:solidFill>
              </a:rPr>
              <a:t>so‘nggi</a:t>
            </a:r>
            <a:r>
              <a:rPr dirty="0" sz="2800" lang="uz-Latn-UZ">
                <a:solidFill>
                  <a:srgbClr val="36363D"/>
                </a:solidFill>
              </a:rPr>
              <a:t> yilda amalga oshirilgan keng ko‘lamli ishlarning </a:t>
            </a:r>
            <a:r>
              <a:rPr dirty="0" sz="2800" lang="uz-Latn-UZ" err="1">
                <a:solidFill>
                  <a:srgbClr val="36363D"/>
                </a:solidFill>
              </a:rPr>
              <a:t>obektiv</a:t>
            </a:r>
            <a:r>
              <a:rPr dirty="0" sz="2800" lang="uz-Latn-UZ">
                <a:solidFill>
                  <a:srgbClr val="36363D"/>
                </a:solidFill>
              </a:rPr>
              <a:t> tahlili, davlat boshqaruvi organlari faoliyati, aholi bilan ochiq va to‘g‘ridan-to‘g‘ri muloqot natijalari mavjud muammo va kamchiliklarni tizimli hal etishga ehtiyoj vujudga kelganligini ko‘rsatdi.</a:t>
            </a:r>
            <a:endParaRPr sz="2800" lang="en-US">
              <a:solidFill>
                <a:srgbClr val="000000"/>
              </a:solidFill>
            </a:endParaRPr>
          </a:p>
        </p:txBody>
      </p:sp>
      <p:pic>
        <p:nvPicPr>
          <p:cNvPr id="2097166" name=""/>
          <p:cNvPicPr>
            <a:picLocks/>
          </p:cNvPicPr>
          <p:nvPr/>
        </p:nvPicPr>
        <p:blipFill>
          <a:blip xmlns:r="http://schemas.openxmlformats.org/officeDocument/2006/relationships" r:embed="rId1"/>
          <a:stretch>
            <a:fillRect/>
          </a:stretch>
        </p:blipFill>
        <p:spPr>
          <a:xfrm rot="0">
            <a:off x="5858243" y="406989"/>
            <a:ext cx="5954115" cy="6044021"/>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5" name=""/>
        <p:cNvGrpSpPr/>
        <p:nvPr/>
      </p:nvGrpSpPr>
      <p:grpSpPr>
        <a:xfrm>
          <a:off x="0" y="0"/>
          <a:ext cx="0" cy="0"/>
          <a:chOff x="0" y="0"/>
          <a:chExt cx="0" cy="0"/>
        </a:xfrm>
      </p:grpSpPr>
      <p:sp>
        <p:nvSpPr>
          <p:cNvPr id="1048618" name="Sarlavha 1"/>
          <p:cNvSpPr>
            <a:spLocks noGrp="1"/>
          </p:cNvSpPr>
          <p:nvPr>
            <p:ph type="title"/>
          </p:nvPr>
        </p:nvSpPr>
        <p:spPr>
          <a:xfrm>
            <a:off x="1937141" y="-2142407"/>
            <a:ext cx="8596668" cy="1320800"/>
          </a:xfrm>
        </p:spPr>
        <p:txBody>
          <a:bodyPr/>
          <a:p>
            <a:endParaRPr lang="uz-Latn-UZ"/>
          </a:p>
        </p:txBody>
      </p:sp>
      <p:sp>
        <p:nvSpPr>
          <p:cNvPr id="1048619" name="Tarkibi 2"/>
          <p:cNvSpPr>
            <a:spLocks noGrp="1"/>
          </p:cNvSpPr>
          <p:nvPr>
            <p:ph idx="1"/>
          </p:nvPr>
        </p:nvSpPr>
        <p:spPr>
          <a:xfrm>
            <a:off x="0" y="0"/>
            <a:ext cx="11331156" cy="3880773"/>
          </a:xfrm>
        </p:spPr>
        <p:txBody>
          <a:bodyPr>
            <a:noAutofit/>
          </a:bodyPr>
          <a:p>
            <a:pPr indent="0" marL="0">
              <a:buNone/>
            </a:pPr>
            <a:r>
              <a:rPr b="1" dirty="0" sz="2400" lang="uz-Latn-UZ"/>
              <a:t>Bu, birinchi navbatda, quyidagi holatlarga </a:t>
            </a:r>
            <a:r>
              <a:rPr b="1" dirty="0" sz="2400" lang="uz-Latn-UZ" err="1"/>
              <a:t>taalluqlidir</a:t>
            </a:r>
            <a:r>
              <a:rPr b="1" dirty="0" sz="2400" lang="uz-Latn-UZ"/>
              <a:t>:</a:t>
            </a:r>
            <a:r>
              <a:rPr dirty="0" sz="2400" lang="uz-Latn-UZ"/>
              <a:t>
bir qator idoralarning vazifalari </a:t>
            </a:r>
            <a:r>
              <a:rPr dirty="0" sz="2400" lang="uz-Latn-UZ" err="1"/>
              <a:t>deklarativ</a:t>
            </a:r>
            <a:r>
              <a:rPr dirty="0" sz="2400" lang="uz-Latn-UZ"/>
              <a:t> xususiyatga egaligi va ularni amalga oshirishning tashkiliy-</a:t>
            </a:r>
            <a:r>
              <a:rPr dirty="0" sz="2400" lang="uz-Latn-UZ" err="1"/>
              <a:t>huquqiy</a:t>
            </a:r>
            <a:r>
              <a:rPr dirty="0" sz="2400" lang="uz-Latn-UZ"/>
              <a:t> mexanizmlari yetarli emasligi;
faqat holatlarni qayd etish va statistikani to‘plashdan iborat bo‘lib qolgan faoliyatni baholashning samarasiz tizimi va bu ko‘pchilik hollarda joylardagi ishlarning haqqoniy holatini aks ettirmaydi;
hududlarni rivojlantirish dasturlarini shakllantirish va aholining </a:t>
            </a:r>
            <a:r>
              <a:rPr dirty="0" sz="2400" lang="uz-Latn-UZ" err="1"/>
              <a:t>eng</a:t>
            </a:r>
            <a:r>
              <a:rPr dirty="0" sz="2400" lang="uz-Latn-UZ"/>
              <a:t> muhim muammolarini hal qilishda mahalliy hokimiyat organlari rolining pasayishiga olib keluvchi davlat funksiyalarining haddan tashqari markazlashtirilganligi;</a:t>
            </a:r>
          </a:p>
        </p:txBody>
      </p:sp>
      <p:pic>
        <p:nvPicPr>
          <p:cNvPr id="2097158" name="Tarkibi 3"/>
          <p:cNvPicPr>
            <a:picLocks/>
          </p:cNvPicPr>
          <p:nvPr/>
        </p:nvPicPr>
        <p:blipFill>
          <a:blip xmlns:r="http://schemas.openxmlformats.org/officeDocument/2006/relationships" r:embed="rId1"/>
          <a:stretch>
            <a:fillRect/>
          </a:stretch>
        </p:blipFill>
        <p:spPr>
          <a:xfrm>
            <a:off x="1423190" y="4702379"/>
            <a:ext cx="8484777" cy="2331658"/>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6" name=""/>
        <p:cNvGrpSpPr/>
        <p:nvPr/>
      </p:nvGrpSpPr>
      <p:grpSpPr>
        <a:xfrm>
          <a:off x="0" y="0"/>
          <a:ext cx="0" cy="0"/>
          <a:chOff x="0" y="0"/>
          <a:chExt cx="0" cy="0"/>
        </a:xfrm>
      </p:grpSpPr>
      <p:sp>
        <p:nvSpPr>
          <p:cNvPr id="1048620" name="Sarlavha 1"/>
          <p:cNvSpPr>
            <a:spLocks noGrp="1"/>
          </p:cNvSpPr>
          <p:nvPr>
            <p:ph type="title"/>
          </p:nvPr>
        </p:nvSpPr>
        <p:spPr>
          <a:xfrm>
            <a:off x="1797666" y="-2802888"/>
            <a:ext cx="8596668" cy="1320800"/>
          </a:xfrm>
        </p:spPr>
        <p:txBody>
          <a:bodyPr/>
          <a:p>
            <a:endParaRPr lang="uz-Latn-UZ"/>
          </a:p>
        </p:txBody>
      </p:sp>
      <p:sp>
        <p:nvSpPr>
          <p:cNvPr id="1048621" name="Tarkibi 2"/>
          <p:cNvSpPr>
            <a:spLocks noGrp="1"/>
          </p:cNvSpPr>
          <p:nvPr>
            <p:ph idx="1"/>
          </p:nvPr>
        </p:nvSpPr>
        <p:spPr>
          <a:xfrm>
            <a:off x="291876" y="0"/>
            <a:ext cx="10709857" cy="3880773"/>
          </a:xfrm>
        </p:spPr>
        <p:txBody>
          <a:bodyPr>
            <a:noAutofit/>
          </a:bodyPr>
          <a:p>
            <a:pPr indent="0" marL="0">
              <a:buNone/>
            </a:pPr>
            <a:r>
              <a:rPr b="1" dirty="0" sz="2400" lang="uz-Latn-UZ" err="1"/>
              <a:t>Byurokratlashtirish</a:t>
            </a:r>
            <a:r>
              <a:rPr b="1" dirty="0" sz="2400" lang="uz-Latn-UZ"/>
              <a:t> va yuqori sarf-xarajatlarga olib kelayotgan </a:t>
            </a:r>
            <a:r>
              <a:rPr b="1" dirty="0" sz="2400" lang="uz-Latn-UZ" err="1"/>
              <a:t>innovatsion</a:t>
            </a:r>
            <a:r>
              <a:rPr b="1" dirty="0" sz="2400" lang="uz-Latn-UZ"/>
              <a:t> rivojlanishning past darajasi;
xo‘jalik boshqaruvi organlari tomonidan davlatning tartibga solish va xo‘jalik funksiyalari qo‘shib olib borilishi, sog‘lom raqobat muhitining rivojlanishiga to‘sqinlik qiluvchi imtiyoz va </a:t>
            </a:r>
            <a:r>
              <a:rPr b="1" dirty="0" sz="2400" lang="uz-Latn-UZ" err="1"/>
              <a:t>preferensiyalarni</a:t>
            </a:r>
            <a:r>
              <a:rPr b="1" dirty="0" sz="2400" lang="uz-Latn-UZ"/>
              <a:t> tanlab taqdim etish amaliyoti;
hududlarning rivojlanishiga salbiy ta’sir ko‘rsatayotgan ayrim rahbarlarda lozim darajada mas’uliyat va tashabbuskorlikning mavjud emasligi.</a:t>
            </a:r>
          </a:p>
        </p:txBody>
      </p:sp>
      <p:pic>
        <p:nvPicPr>
          <p:cNvPr id="2097167" name=""/>
          <p:cNvPicPr>
            <a:picLocks/>
          </p:cNvPicPr>
          <p:nvPr/>
        </p:nvPicPr>
        <p:blipFill>
          <a:blip xmlns:r="http://schemas.openxmlformats.org/officeDocument/2006/relationships" r:embed="rId1"/>
          <a:stretch>
            <a:fillRect/>
          </a:stretch>
        </p:blipFill>
        <p:spPr>
          <a:xfrm rot="0">
            <a:off x="975310" y="3400525"/>
            <a:ext cx="10241379" cy="3457475"/>
          </a:xfrm>
          <a:prstGeom prst="rec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5CD"/>
        </a:solidFill>
        <a:effectLst/>
      </p:bgPr>
    </p:bg>
    <p:spTree>
      <p:nvGrpSpPr>
        <p:cNvPr id="47" name=""/>
        <p:cNvGrpSpPr/>
        <p:nvPr/>
      </p:nvGrpSpPr>
      <p:grpSpPr>
        <a:xfrm>
          <a:off x="0" y="0"/>
          <a:ext cx="0" cy="0"/>
          <a:chOff x="0" y="0"/>
          <a:chExt cx="0" cy="0"/>
        </a:xfrm>
      </p:grpSpPr>
      <p:sp>
        <p:nvSpPr>
          <p:cNvPr id="1048622" name="Sarlavha 1"/>
          <p:cNvSpPr>
            <a:spLocks noGrp="1"/>
          </p:cNvSpPr>
          <p:nvPr>
            <p:ph type="title"/>
          </p:nvPr>
        </p:nvSpPr>
        <p:spPr>
          <a:xfrm>
            <a:off x="2658779" y="-3561218"/>
            <a:ext cx="8596668" cy="1320800"/>
          </a:xfrm>
        </p:spPr>
        <p:txBody>
          <a:bodyPr/>
          <a:p>
            <a:endParaRPr lang="uz-Latn-UZ"/>
          </a:p>
        </p:txBody>
      </p:sp>
      <p:sp>
        <p:nvSpPr>
          <p:cNvPr id="1048623" name="Tarkibi 2"/>
          <p:cNvSpPr>
            <a:spLocks noGrp="1"/>
          </p:cNvSpPr>
          <p:nvPr>
            <p:ph idx="1"/>
          </p:nvPr>
        </p:nvSpPr>
        <p:spPr>
          <a:xfrm>
            <a:off x="374353" y="708597"/>
            <a:ext cx="10881093" cy="3880773"/>
          </a:xfrm>
        </p:spPr>
        <p:txBody>
          <a:bodyPr>
            <a:noAutofit/>
          </a:bodyPr>
          <a:p>
            <a:pPr indent="0" marL="0">
              <a:buNone/>
            </a:pPr>
            <a:r>
              <a:rPr b="1" dirty="0" sz="2800" lang="uz-Latn-UZ"/>
              <a:t>Ushbu kamchiliklar iqtisodiyot tarmoqlari va ijtimoiy sohani modernizatsiyalash, hududlarni har tomonlama rivojlantirish, aholining hayot darajasi va farovonligini yuksaltirish bo‘yicha davlat siyosatini muvaffaqiyatli amalga oshirishga to‘sqinlik qilmoqda. Bu borada Davlat rahbari tomonidan qabul qilingan «O‘zbekiston Respublikasida Ma’muriy islohotlar konsepsiyasini tasdiqlash </a:t>
            </a:r>
            <a:r>
              <a:rPr b="1" dirty="0" sz="2800" lang="uz-Latn-UZ" err="1"/>
              <a:t>to‘g‘risida»gi</a:t>
            </a:r>
            <a:r>
              <a:rPr b="1" dirty="0" sz="2800" lang="uz-Latn-UZ"/>
              <a:t> Farmon 2017-2021-yillarda O‘zbekiston Respublikasini rivojlantirishning beshta ustuvor yo‘nalishi bo‘yicha Harakatlar strategiyasini amalga oshirishda muhim qadam hisoblanadi hamda mohiyatiga ko‘ra O‘zbekistonning davlat va jamiyat qurilishida yangi sahifani ochib beradi. O‘zbekiston Respublikasida Ma’muriy islohotlar konsepsiyasida davlat boshqaruvi tizimini tubdan isloh qilishning 6 ta asosiy yo‘nalishi belgilab berildi.</a:t>
            </a:r>
            <a:endParaRPr b="1" dirty="0" sz="2800" lang="uz-Latn-UZ"/>
          </a:p>
        </p:txBody>
      </p:sp>
    </p:spTree>
  </p:cSld>
  <p:clrMapOvr>
    <a:masterClrMapping/>
  </p:clrMapOvr>
</p:sld>
</file>

<file path=ppt/theme/theme1.xml><?xml version="1.0" encoding="utf-8"?>
<a:theme xmlns:a="http://schemas.openxmlformats.org/drawingml/2006/main" name="Qirra">
  <a:themeElements>
    <a:clrScheme name="Facet">
      <a:dk1>
        <a:sysClr lastClr="000000" val="windowText"/>
      </a:dk1>
      <a:lt1>
        <a:sysClr lastClr="FFFFFF" val="window"/>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r="5400000" dist="25400" rotWithShape="0">
              <a:srgbClr val="000000">
                <a:alpha val="35000"/>
              </a:srgbClr>
            </a:outerShdw>
          </a:effectLst>
        </a:effectStyle>
        <a:effectStyle>
          <a:effectLst>
            <a:outerShdw blurRad="50800" dir="5400000" dist="38100" rotWithShape="0">
              <a:srgbClr val="000000">
                <a:alpha val="35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O’zbekistonda ijtimoiy sohada amalga oshirilayotgan o’zgarishlar mazmun va mohiyati</dc:title>
  <dc:creator>Arxiv.uz</dc:creator>
  <cp:lastModifiedBy>arxiv.uz</cp:lastModifiedBy>
  <dcterms:created xsi:type="dcterms:W3CDTF">2024-04-29T06:34:12Z</dcterms:created>
  <dcterms:modified xsi:type="dcterms:W3CDTF">2025-11-04T11:05:02Z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2d686e09b16746a79637f978f9d257ce</vt:lpwstr>
  </property>
</Properties>
</file>