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3" r:id="rId1"/>
  </p:sldMasterIdLst>
  <p:notesMasterIdLst>
    <p:notesMasterId r:id="rId50"/>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anose="020B0602030504020204" pitchFamily="34" charset="0"/>
                <a:cs typeface="Lucida Sans Unicode" panose="020B0602030504020204" pitchFamily="34" charset="0"/>
              </a:defRPr>
            </a:lvl1pPr>
          </a:lstStyle>
          <a:p>
            <a:endParaRPr lang="ru-RU"/>
          </a:p>
        </p:txBody>
      </p:sp>
      <p:sp>
        <p:nvSpPr>
          <p:cNvPr id="2051"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anose="020B0602030504020204" pitchFamily="34" charset="0"/>
                <a:cs typeface="Lucida Sans Unicode" panose="020B0602030504020204" pitchFamily="34" charset="0"/>
              </a:defRPr>
            </a:lvl1pPr>
          </a:lstStyle>
          <a:p>
            <a:endParaRPr lang="ru-RU"/>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0" y="8685213"/>
            <a:ext cx="29702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anose="020B0602030504020204" pitchFamily="34" charset="0"/>
                <a:cs typeface="Lucida Sans Unicode" panose="020B0602030504020204" pitchFamily="34" charset="0"/>
              </a:defRPr>
            </a:lvl1pPr>
          </a:lstStyle>
          <a:p>
            <a:endParaRPr lang="ru-RU"/>
          </a:p>
        </p:txBody>
      </p:sp>
      <p:sp>
        <p:nvSpPr>
          <p:cNvPr id="205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anose="020B0602030504020204" pitchFamily="34" charset="0"/>
                <a:cs typeface="Lucida Sans Unicode" panose="020B0602030504020204" pitchFamily="34" charset="0"/>
              </a:defRPr>
            </a:lvl1pPr>
          </a:lstStyle>
          <a:p>
            <a:fld id="{27CF88FA-50F3-4DD6-8353-C31EA34A85CE}" type="slidenum">
              <a:rPr lang="ru-RU"/>
              <a:pPr/>
              <a:t>‹#›</a:t>
            </a:fld>
            <a:endParaRPr lang="ru-RU"/>
          </a:p>
        </p:txBody>
      </p:sp>
    </p:spTree>
    <p:extLst>
      <p:ext uri="{BB962C8B-B14F-4D97-AF65-F5344CB8AC3E}">
        <p14:creationId xmlns:p14="http://schemas.microsoft.com/office/powerpoint/2010/main" val="380889320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4444820-A9E2-44B9-B5D1-5CE64509FA6C}" type="slidenum">
              <a:rPr lang="ru-RU"/>
              <a:pPr/>
              <a:t>1</a:t>
            </a:fld>
            <a:endParaRPr lang="ru-RU"/>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8037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499818D-1A71-4DB4-A545-0F827F9F2A46}" type="slidenum">
              <a:rPr lang="ru-RU"/>
              <a:pPr/>
              <a:t>10</a:t>
            </a:fld>
            <a:endParaRPr lang="ru-RU"/>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856712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23DA4CD-CD75-4CDF-B34F-F98510568996}" type="slidenum">
              <a:rPr lang="ru-RU"/>
              <a:pPr/>
              <a:t>11</a:t>
            </a:fld>
            <a:endParaRPr lang="ru-RU"/>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0735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1BDF8F4-F81C-4771-B7F7-9A27DBEEF557}" type="slidenum">
              <a:rPr lang="ru-RU"/>
              <a:pPr/>
              <a:t>12</a:t>
            </a:fld>
            <a:endParaRPr lang="ru-RU"/>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8840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42CEAE-61D6-4EFE-BA57-3C41568D882D}" type="slidenum">
              <a:rPr lang="ru-RU"/>
              <a:pPr/>
              <a:t>13</a:t>
            </a:fld>
            <a:endParaRPr lang="ru-RU"/>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05437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F1D6B08-35CC-45B0-B168-77FC8884D755}" type="slidenum">
              <a:rPr lang="ru-RU"/>
              <a:pPr/>
              <a:t>14</a:t>
            </a:fld>
            <a:endParaRPr lang="ru-RU"/>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3058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569B875-05A2-4668-B5DE-C0BB0B82F4C6}" type="slidenum">
              <a:rPr lang="ru-RU"/>
              <a:pPr/>
              <a:t>15</a:t>
            </a:fld>
            <a:endParaRPr lang="ru-RU"/>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3178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F11B579-92EF-4810-AC1E-F1847A8ABE34}" type="slidenum">
              <a:rPr lang="ru-RU"/>
              <a:pPr/>
              <a:t>16</a:t>
            </a:fld>
            <a:endParaRPr lang="ru-RU"/>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0603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D7B7834-D4D7-4267-A014-9609A086000B}" type="slidenum">
              <a:rPr lang="ru-RU"/>
              <a:pPr/>
              <a:t>17</a:t>
            </a:fld>
            <a:endParaRPr lang="ru-RU"/>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4506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CF20CD7-0918-4822-986F-EA786FF18F7E}" type="slidenum">
              <a:rPr lang="ru-RU"/>
              <a:pPr/>
              <a:t>18</a:t>
            </a:fld>
            <a:endParaRPr lang="ru-RU"/>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90632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F8A4459-8807-4B2B-A4E3-CF714ADC1C5F}" type="slidenum">
              <a:rPr lang="ru-RU"/>
              <a:pPr/>
              <a:t>19</a:t>
            </a:fld>
            <a:endParaRPr lang="ru-RU"/>
          </a:p>
        </p:txBody>
      </p:sp>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4411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41EBF19-419D-4238-9869-B7E19E6CE629}" type="slidenum">
              <a:rPr lang="ru-RU"/>
              <a:pPr/>
              <a:t>2</a:t>
            </a:fld>
            <a:endParaRPr lang="ru-RU"/>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23324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528FC1-F69E-4D72-BFBC-5148486444E4}" type="slidenum">
              <a:rPr lang="ru-RU"/>
              <a:pPr/>
              <a:t>20</a:t>
            </a:fld>
            <a:endParaRPr lang="ru-RU"/>
          </a:p>
        </p:txBody>
      </p:sp>
      <p:sp>
        <p:nvSpPr>
          <p:cNvPr id="757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10863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CAE9423-A9DB-4633-830F-62C1A79C5C7B}" type="slidenum">
              <a:rPr lang="ru-RU"/>
              <a:pPr/>
              <a:t>21</a:t>
            </a:fld>
            <a:endParaRPr lang="ru-RU"/>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324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285C698-99FB-4138-8FC4-A52C7BCF38AF}" type="slidenum">
              <a:rPr lang="ru-RU"/>
              <a:pPr/>
              <a:t>22</a:t>
            </a:fld>
            <a:endParaRPr lang="ru-RU"/>
          </a:p>
        </p:txBody>
      </p:sp>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02173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170D5D2-677B-491D-9F25-B5B39A60764D}" type="slidenum">
              <a:rPr lang="ru-RU"/>
              <a:pPr/>
              <a:t>23</a:t>
            </a:fld>
            <a:endParaRPr lang="ru-RU"/>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07038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1DAF549-C95D-4168-B230-58E014C30969}" type="slidenum">
              <a:rPr lang="ru-RU"/>
              <a:pPr/>
              <a:t>24</a:t>
            </a:fld>
            <a:endParaRPr lang="ru-RU"/>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08721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E535262-2F12-4D81-9466-C47B686E7603}" type="slidenum">
              <a:rPr lang="ru-RU"/>
              <a:pPr/>
              <a:t>25</a:t>
            </a:fld>
            <a:endParaRPr lang="ru-RU"/>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1864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AEB716-12D1-432A-BF76-18C3C4AF98EB}" type="slidenum">
              <a:rPr lang="ru-RU"/>
              <a:pPr/>
              <a:t>26</a:t>
            </a:fld>
            <a:endParaRPr lang="ru-RU"/>
          </a:p>
        </p:txBody>
      </p:sp>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0438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995CF09-BC3E-459B-B848-694D8D609236}" type="slidenum">
              <a:rPr lang="ru-RU"/>
              <a:pPr/>
              <a:t>27</a:t>
            </a:fld>
            <a:endParaRPr lang="ru-RU"/>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18403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776FDE7-B143-4D07-ABCF-4901897843B8}" type="slidenum">
              <a:rPr lang="ru-RU"/>
              <a:pPr/>
              <a:t>28</a:t>
            </a:fld>
            <a:endParaRPr lang="ru-RU"/>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03094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3DE0941-15CD-4969-B58E-89B87ECBF7F5}" type="slidenum">
              <a:rPr lang="ru-RU"/>
              <a:pPr/>
              <a:t>29</a:t>
            </a:fld>
            <a:endParaRPr lang="ru-RU"/>
          </a:p>
        </p:txBody>
      </p:sp>
      <p:sp>
        <p:nvSpPr>
          <p:cNvPr id="84993" name="Rectangle 1"/>
          <p:cNvSpPr txBox="1">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59062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D72177F-099E-4F47-A350-798C8723CF91}" type="slidenum">
              <a:rPr lang="ru-RU"/>
              <a:pPr/>
              <a:t>3</a:t>
            </a:fld>
            <a:endParaRPr lang="ru-RU"/>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97342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5C90D6F-6790-4B63-B6AE-F3FB08A790ED}" type="slidenum">
              <a:rPr lang="ru-RU"/>
              <a:pPr/>
              <a:t>30</a:t>
            </a:fld>
            <a:endParaRPr lang="ru-RU"/>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577933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CEC5F25-3CCB-42DA-8575-DCB89BAC214F}" type="slidenum">
              <a:rPr lang="ru-RU"/>
              <a:pPr/>
              <a:t>31</a:t>
            </a:fld>
            <a:endParaRPr lang="ru-RU"/>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78257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F889F-4794-4A76-A521-87C016EEBF11}" type="slidenum">
              <a:rPr lang="ru-RU"/>
              <a:pPr/>
              <a:t>32</a:t>
            </a:fld>
            <a:endParaRPr lang="ru-RU"/>
          </a:p>
        </p:txBody>
      </p:sp>
      <p:sp>
        <p:nvSpPr>
          <p:cNvPr id="880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88822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7B4EDB8-1F00-4A3B-9CCA-A7B4D1701ADA}" type="slidenum">
              <a:rPr lang="ru-RU"/>
              <a:pPr/>
              <a:t>33</a:t>
            </a:fld>
            <a:endParaRPr lang="ru-RU"/>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46902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FAF432-7ABB-45A1-B1E9-5766D9B132F7}" type="slidenum">
              <a:rPr lang="ru-RU"/>
              <a:pPr/>
              <a:t>34</a:t>
            </a:fld>
            <a:endParaRPr lang="ru-RU"/>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51692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C02C7A7-EE4C-419A-B9BB-D077BBC70037}" type="slidenum">
              <a:rPr lang="ru-RU"/>
              <a:pPr/>
              <a:t>35</a:t>
            </a:fld>
            <a:endParaRPr lang="ru-RU"/>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33245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C6C5F6B-6395-4B7D-BFB9-2D02FE2D87E3}" type="slidenum">
              <a:rPr lang="ru-RU"/>
              <a:pPr/>
              <a:t>36</a:t>
            </a:fld>
            <a:endParaRPr lang="ru-RU"/>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324449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A03FC16-1F7D-4086-9FE2-76A7CCC6C2AB}" type="slidenum">
              <a:rPr lang="ru-RU"/>
              <a:pPr/>
              <a:t>37</a:t>
            </a:fld>
            <a:endParaRPr lang="ru-RU"/>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27563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C0FC7B-EDCB-4BC6-B049-A2CA1D71344C}" type="slidenum">
              <a:rPr lang="ru-RU"/>
              <a:pPr/>
              <a:t>38</a:t>
            </a:fld>
            <a:endParaRPr lang="ru-RU"/>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04043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21148A1-B468-4CC6-9C13-D7E78B90D868}" type="slidenum">
              <a:rPr lang="ru-RU"/>
              <a:pPr/>
              <a:t>39</a:t>
            </a:fld>
            <a:endParaRPr lang="ru-RU"/>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9809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629278-8876-48D9-8A61-233F5D89DE1D}" type="slidenum">
              <a:rPr lang="ru-RU"/>
              <a:pPr/>
              <a:t>4</a:t>
            </a:fld>
            <a:endParaRPr lang="ru-RU"/>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44775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9A7ADD1-9AE2-4872-A8F9-1B1175FF0E28}" type="slidenum">
              <a:rPr lang="ru-RU"/>
              <a:pPr/>
              <a:t>40</a:t>
            </a:fld>
            <a:endParaRPr lang="ru-RU"/>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087758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B463F81-00FC-411E-A5A3-7F2D5DAA0CD1}" type="slidenum">
              <a:rPr lang="ru-RU"/>
              <a:pPr/>
              <a:t>41</a:t>
            </a:fld>
            <a:endParaRPr lang="ru-RU"/>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54495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E6D619-8F61-4F59-B702-19E77FDBACC7}" type="slidenum">
              <a:rPr lang="ru-RU"/>
              <a:pPr/>
              <a:t>42</a:t>
            </a:fld>
            <a:endParaRPr lang="ru-RU"/>
          </a:p>
        </p:txBody>
      </p:sp>
      <p:sp>
        <p:nvSpPr>
          <p:cNvPr id="983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97201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D54F9B9-BD9C-4EEB-B68A-2E108D7B75EA}" type="slidenum">
              <a:rPr lang="ru-RU"/>
              <a:pPr/>
              <a:t>43</a:t>
            </a:fld>
            <a:endParaRPr lang="ru-RU"/>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80411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8503599-934D-4BC3-9B92-CB6C37E23958}" type="slidenum">
              <a:rPr lang="ru-RU"/>
              <a:pPr/>
              <a:t>44</a:t>
            </a:fld>
            <a:endParaRPr lang="ru-RU"/>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04281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BBF7E81-A91E-41C9-B1E2-15EED3909E4F}" type="slidenum">
              <a:rPr lang="ru-RU"/>
              <a:pPr/>
              <a:t>45</a:t>
            </a:fld>
            <a:endParaRPr lang="ru-RU"/>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551819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66B7F6B-6D4D-4F31-B688-16A9F70AAC95}" type="slidenum">
              <a:rPr lang="ru-RU"/>
              <a:pPr/>
              <a:t>46</a:t>
            </a:fld>
            <a:endParaRPr lang="ru-RU"/>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21917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6AE60E5-5074-488B-B8C4-13A4A16916AB}" type="slidenum">
              <a:rPr lang="ru-RU"/>
              <a:pPr/>
              <a:t>47</a:t>
            </a:fld>
            <a:endParaRPr lang="ru-RU"/>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9152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11471E0-F634-4DBC-B200-34E847FC2B32}" type="slidenum">
              <a:rPr lang="ru-RU"/>
              <a:pPr/>
              <a:t>5</a:t>
            </a:fld>
            <a:endParaRPr lang="ru-RU"/>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0892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1D3A07-6132-47DE-B390-DEC0ACCB4351}" type="slidenum">
              <a:rPr lang="ru-RU"/>
              <a:pPr/>
              <a:t>6</a:t>
            </a:fld>
            <a:endParaRPr lang="ru-RU"/>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5258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9EA79EC-9802-4CBF-A12E-4E46A8545507}" type="slidenum">
              <a:rPr lang="ru-RU"/>
              <a:pPr/>
              <a:t>7</a:t>
            </a:fld>
            <a:endParaRPr lang="ru-RU"/>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80217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82B24AF-E73A-4396-B84E-5613042E9941}" type="slidenum">
              <a:rPr lang="ru-RU"/>
              <a:pPr/>
              <a:t>8</a:t>
            </a:fld>
            <a:endParaRPr lang="ru-RU"/>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8609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B7B4984-E4A7-4D15-B632-9AE10AE6B89F}" type="slidenum">
              <a:rPr lang="ru-RU"/>
              <a:pPr/>
              <a:t>9</a:t>
            </a:fld>
            <a:endParaRPr lang="ru-RU"/>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3385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2A6ADC03-7D2F-4650-ADD4-9A1ADDAE8E07}" type="slidenum">
              <a:rPr lang="ru-RU" smtClean="0"/>
              <a:pPr/>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49766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83FF7F-D334-46BA-9308-150A663F3934}" type="slidenum">
              <a:rPr lang="ru-RU" smtClean="0"/>
              <a:pPr/>
              <a:t>‹#›</a:t>
            </a:fld>
            <a:endParaRPr lang="ru-RU"/>
          </a:p>
        </p:txBody>
      </p:sp>
    </p:spTree>
    <p:extLst>
      <p:ext uri="{BB962C8B-B14F-4D97-AF65-F5344CB8AC3E}">
        <p14:creationId xmlns:p14="http://schemas.microsoft.com/office/powerpoint/2010/main" val="239857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83FF7F-D334-46BA-9308-150A663F3934}" type="slidenum">
              <a:rPr lang="ru-RU" smtClean="0"/>
              <a:pPr/>
              <a:t>‹#›</a:t>
            </a:fld>
            <a:endParaRPr lang="ru-RU"/>
          </a:p>
        </p:txBody>
      </p:sp>
    </p:spTree>
    <p:extLst>
      <p:ext uri="{BB962C8B-B14F-4D97-AF65-F5344CB8AC3E}">
        <p14:creationId xmlns:p14="http://schemas.microsoft.com/office/powerpoint/2010/main" val="285551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83FF7F-D334-46BA-9308-150A663F3934}" type="slidenum">
              <a:rPr lang="ru-RU" smtClean="0"/>
              <a:pPr/>
              <a:t>‹#›</a:t>
            </a:fld>
            <a:endParaRPr lang="ru-RU"/>
          </a:p>
        </p:txBody>
      </p:sp>
    </p:spTree>
    <p:extLst>
      <p:ext uri="{BB962C8B-B14F-4D97-AF65-F5344CB8AC3E}">
        <p14:creationId xmlns:p14="http://schemas.microsoft.com/office/powerpoint/2010/main" val="370078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83FF7F-D334-46BA-9308-150A663F3934}" type="slidenum">
              <a:rPr lang="ru-RU" smtClean="0"/>
              <a:pPr/>
              <a:t>‹#›</a:t>
            </a:fld>
            <a:endParaRPr lang="ru-RU"/>
          </a:p>
        </p:txBody>
      </p:sp>
    </p:spTree>
    <p:extLst>
      <p:ext uri="{BB962C8B-B14F-4D97-AF65-F5344CB8AC3E}">
        <p14:creationId xmlns:p14="http://schemas.microsoft.com/office/powerpoint/2010/main" val="86736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83FF7F-D334-46BA-9308-150A663F3934}" type="slidenum">
              <a:rPr lang="ru-RU" smtClean="0"/>
              <a:pPr/>
              <a:t>‹#›</a:t>
            </a:fld>
            <a:endParaRPr lang="ru-RU"/>
          </a:p>
        </p:txBody>
      </p:sp>
    </p:spTree>
    <p:extLst>
      <p:ext uri="{BB962C8B-B14F-4D97-AF65-F5344CB8AC3E}">
        <p14:creationId xmlns:p14="http://schemas.microsoft.com/office/powerpoint/2010/main" val="258287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83FF7F-D334-46BA-9308-150A663F3934}" type="slidenum">
              <a:rPr lang="ru-RU" smtClean="0"/>
              <a:pPr/>
              <a:t>‹#›</a:t>
            </a:fld>
            <a:endParaRPr lang="ru-RU"/>
          </a:p>
        </p:txBody>
      </p:sp>
    </p:spTree>
    <p:extLst>
      <p:ext uri="{BB962C8B-B14F-4D97-AF65-F5344CB8AC3E}">
        <p14:creationId xmlns:p14="http://schemas.microsoft.com/office/powerpoint/2010/main" val="133534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BCFAFE-AB84-4AAF-9B2E-4D6950FE7C7D}" type="slidenum">
              <a:rPr lang="ru-RU" smtClean="0"/>
              <a:pPr/>
              <a:t>‹#›</a:t>
            </a:fld>
            <a:endParaRPr lang="ru-RU"/>
          </a:p>
        </p:txBody>
      </p:sp>
    </p:spTree>
    <p:extLst>
      <p:ext uri="{BB962C8B-B14F-4D97-AF65-F5344CB8AC3E}">
        <p14:creationId xmlns:p14="http://schemas.microsoft.com/office/powerpoint/2010/main" val="334423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5AC29-9F89-45D5-86FD-D4B0963F7C8D}" type="slidenum">
              <a:rPr lang="ru-RU" smtClean="0"/>
              <a:pPr/>
              <a:t>‹#›</a:t>
            </a:fld>
            <a:endParaRPr lang="ru-RU"/>
          </a:p>
        </p:txBody>
      </p:sp>
    </p:spTree>
    <p:extLst>
      <p:ext uri="{BB962C8B-B14F-4D97-AF65-F5344CB8AC3E}">
        <p14:creationId xmlns:p14="http://schemas.microsoft.com/office/powerpoint/2010/main" val="3266742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7013" cy="4524375"/>
          </a:xfrm>
        </p:spPr>
        <p:txBody>
          <a:bodyPr/>
          <a:lstStyle/>
          <a:p>
            <a:endParaRPr lang="en-US"/>
          </a:p>
        </p:txBody>
      </p:sp>
      <p:sp>
        <p:nvSpPr>
          <p:cNvPr id="4" name="Text Placeholder 3"/>
          <p:cNvSpPr>
            <a:spLocks noGrp="1"/>
          </p:cNvSpPr>
          <p:nvPr>
            <p:ph type="body"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a:xfrm>
            <a:off x="457200" y="6245225"/>
            <a:ext cx="2132013" cy="474663"/>
          </a:xfrm>
        </p:spPr>
        <p:txBody>
          <a:bodyPr/>
          <a:lstStyle>
            <a:lvl1pPr>
              <a:defRPr/>
            </a:lvl1pPr>
          </a:lstStyle>
          <a:p>
            <a:endParaRPr lang="ru-RU"/>
          </a:p>
        </p:txBody>
      </p:sp>
      <p:sp>
        <p:nvSpPr>
          <p:cNvPr id="6" name="Footer Placeholder 5"/>
          <p:cNvSpPr>
            <a:spLocks noGrp="1"/>
          </p:cNvSpPr>
          <p:nvPr>
            <p:ph type="ftr" idx="11"/>
          </p:nvPr>
        </p:nvSpPr>
        <p:spPr>
          <a:xfrm>
            <a:off x="3124200" y="6245225"/>
            <a:ext cx="2894013" cy="474663"/>
          </a:xfrm>
        </p:spPr>
        <p:txBody>
          <a:bodyPr/>
          <a:lstStyle>
            <a:lvl1pPr>
              <a:defRPr/>
            </a:lvl1pPr>
          </a:lstStyle>
          <a:p>
            <a:endParaRPr lang="ru-RU"/>
          </a:p>
        </p:txBody>
      </p:sp>
      <p:sp>
        <p:nvSpPr>
          <p:cNvPr id="7" name="Slide Number Placeholder 6"/>
          <p:cNvSpPr>
            <a:spLocks noGrp="1"/>
          </p:cNvSpPr>
          <p:nvPr>
            <p:ph type="sldNum" idx="12"/>
          </p:nvPr>
        </p:nvSpPr>
        <p:spPr>
          <a:xfrm>
            <a:off x="6553200" y="6245225"/>
            <a:ext cx="2132013" cy="474663"/>
          </a:xfrm>
        </p:spPr>
        <p:txBody>
          <a:bodyPr/>
          <a:lstStyle>
            <a:lvl1pPr>
              <a:defRPr/>
            </a:lvl1pPr>
          </a:lstStyle>
          <a:p>
            <a:fld id="{9761DFF4-8C04-43C5-B852-64076D3D018F}" type="slidenum">
              <a:rPr lang="ru-RU"/>
              <a:pPr/>
              <a:t>‹#›</a:t>
            </a:fld>
            <a:endParaRPr lang="ru-RU"/>
          </a:p>
        </p:txBody>
      </p:sp>
    </p:spTree>
    <p:extLst>
      <p:ext uri="{BB962C8B-B14F-4D97-AF65-F5344CB8AC3E}">
        <p14:creationId xmlns:p14="http://schemas.microsoft.com/office/powerpoint/2010/main" val="179454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GB"/>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29167C7F-46D2-475C-9794-305D9CFD7EE1}" type="slidenum">
              <a:rPr lang="ru-RU" smtClean="0"/>
              <a:pPr/>
              <a:t>‹#›</a:t>
            </a:fld>
            <a:endParaRPr lang="ru-RU"/>
          </a:p>
        </p:txBody>
      </p:sp>
    </p:spTree>
    <p:extLst>
      <p:ext uri="{BB962C8B-B14F-4D97-AF65-F5344CB8AC3E}">
        <p14:creationId xmlns:p14="http://schemas.microsoft.com/office/powerpoint/2010/main" val="141665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99E82AF3-2765-4F64-864E-67413C1A4347}" type="slidenum">
              <a:rPr lang="ru-RU" smtClean="0"/>
              <a:pPr/>
              <a:t>‹#›</a:t>
            </a:fld>
            <a:endParaRPr lang="ru-RU"/>
          </a:p>
        </p:txBody>
      </p:sp>
    </p:spTree>
    <p:extLst>
      <p:ext uri="{BB962C8B-B14F-4D97-AF65-F5344CB8AC3E}">
        <p14:creationId xmlns:p14="http://schemas.microsoft.com/office/powerpoint/2010/main" val="35188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GB"/>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93D462-BF05-45C7-9657-4A61DD8D7E3C}" type="slidenum">
              <a:rPr lang="ru-RU" smtClean="0"/>
              <a:pPr/>
              <a:t>‹#›</a:t>
            </a:fld>
            <a:endParaRPr lang="ru-RU"/>
          </a:p>
        </p:txBody>
      </p:sp>
    </p:spTree>
    <p:extLst>
      <p:ext uri="{BB962C8B-B14F-4D97-AF65-F5344CB8AC3E}">
        <p14:creationId xmlns:p14="http://schemas.microsoft.com/office/powerpoint/2010/main" val="10478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C76D96-6B99-407A-BCFD-FF179D237FE5}" type="slidenum">
              <a:rPr lang="ru-RU" smtClean="0"/>
              <a:pPr/>
              <a:t>‹#›</a:t>
            </a:fld>
            <a:endParaRPr lang="ru-RU"/>
          </a:p>
        </p:txBody>
      </p:sp>
    </p:spTree>
    <p:extLst>
      <p:ext uri="{BB962C8B-B14F-4D97-AF65-F5344CB8AC3E}">
        <p14:creationId xmlns:p14="http://schemas.microsoft.com/office/powerpoint/2010/main" val="199724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641936-B617-4C8C-AB00-4CAF02426A45}" type="slidenum">
              <a:rPr lang="ru-RU" smtClean="0"/>
              <a:pPr/>
              <a:t>‹#›</a:t>
            </a:fld>
            <a:endParaRPr lang="ru-RU"/>
          </a:p>
        </p:txBody>
      </p:sp>
    </p:spTree>
    <p:extLst>
      <p:ext uri="{BB962C8B-B14F-4D97-AF65-F5344CB8AC3E}">
        <p14:creationId xmlns:p14="http://schemas.microsoft.com/office/powerpoint/2010/main" val="386673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6DB851D-2310-40E3-8DD8-1B8E2A7C3669}" type="slidenum">
              <a:rPr lang="ru-RU" smtClean="0"/>
              <a:pPr/>
              <a:t>‹#›</a:t>
            </a:fld>
            <a:endParaRPr lang="ru-RU"/>
          </a:p>
        </p:txBody>
      </p:sp>
    </p:spTree>
    <p:extLst>
      <p:ext uri="{BB962C8B-B14F-4D97-AF65-F5344CB8AC3E}">
        <p14:creationId xmlns:p14="http://schemas.microsoft.com/office/powerpoint/2010/main" val="203531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A03D28-264E-4F80-B903-8692BFFE8601}" type="slidenum">
              <a:rPr lang="ru-RU" smtClean="0"/>
              <a:pPr/>
              <a:t>‹#›</a:t>
            </a:fld>
            <a:endParaRPr lang="ru-RU"/>
          </a:p>
        </p:txBody>
      </p:sp>
    </p:spTree>
    <p:extLst>
      <p:ext uri="{BB962C8B-B14F-4D97-AF65-F5344CB8AC3E}">
        <p14:creationId xmlns:p14="http://schemas.microsoft.com/office/powerpoint/2010/main" val="137622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96EA28-7CFF-46D6-A18F-6576056B8AC3}" type="slidenum">
              <a:rPr lang="ru-RU" smtClean="0"/>
              <a:pPr/>
              <a:t>‹#›</a:t>
            </a:fld>
            <a:endParaRPr lang="ru-RU"/>
          </a:p>
        </p:txBody>
      </p:sp>
    </p:spTree>
    <p:extLst>
      <p:ext uri="{BB962C8B-B14F-4D97-AF65-F5344CB8AC3E}">
        <p14:creationId xmlns:p14="http://schemas.microsoft.com/office/powerpoint/2010/main" val="74132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83FF7F-D334-46BA-9308-150A663F3934}" type="slidenum">
              <a:rPr lang="ru-RU" smtClean="0"/>
              <a:pPr/>
              <a:t>‹#›</a:t>
            </a:fld>
            <a:endParaRPr lang="ru-RU"/>
          </a:p>
        </p:txBody>
      </p:sp>
    </p:spTree>
    <p:extLst>
      <p:ext uri="{BB962C8B-B14F-4D97-AF65-F5344CB8AC3E}">
        <p14:creationId xmlns:p14="http://schemas.microsoft.com/office/powerpoint/2010/main" val="14721241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slide" Target="slide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slide" Target="slide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1988840"/>
            <a:ext cx="9036496" cy="1670050"/>
          </a:xfrm>
          <a:ln/>
        </p:spPr>
        <p:txBody>
          <a:bodyPr>
            <a:normAutofit fontScale="90000"/>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z" sz="4000" b="1" dirty="0">
                <a:ln w="9525">
                  <a:solidFill>
                    <a:schemeClr val="bg1"/>
                  </a:solidFill>
                  <a:prstDash val="solid"/>
                </a:ln>
                <a:solidFill>
                  <a:schemeClr val="tx1"/>
                </a:solidFill>
                <a:effectLst>
                  <a:glow rad="101600">
                    <a:schemeClr val="accent2">
                      <a:satMod val="175000"/>
                      <a:alpha val="40000"/>
                    </a:schemeClr>
                  </a:glow>
                  <a:outerShdw blurRad="12700" dist="38100" dir="2700000" algn="tl" rotWithShape="0">
                    <a:schemeClr val="bg1">
                      <a:lumMod val="50000"/>
                    </a:schemeClr>
                  </a:outerShdw>
                </a:effectLst>
              </a:rPr>
              <a:t>QADIMGI </a:t>
            </a:r>
            <a:br>
              <a:rPr lang="ru-RU" sz="4000" b="1" dirty="0">
                <a:ln w="9525">
                  <a:solidFill>
                    <a:schemeClr val="bg1"/>
                  </a:solidFill>
                  <a:prstDash val="solid"/>
                </a:ln>
                <a:solidFill>
                  <a:schemeClr val="tx1"/>
                </a:solidFill>
                <a:effectLst>
                  <a:glow rad="101600">
                    <a:schemeClr val="accent2">
                      <a:satMod val="175000"/>
                      <a:alpha val="40000"/>
                    </a:schemeClr>
                  </a:glow>
                  <a:outerShdw blurRad="12700" dist="38100" dir="2700000" algn="tl" rotWithShape="0">
                    <a:schemeClr val="bg1">
                      <a:lumMod val="50000"/>
                    </a:schemeClr>
                  </a:outerShdw>
                </a:effectLst>
              </a:rPr>
            </a:br>
            <a:r>
              <a:rPr lang="uz" sz="4000" b="1" dirty="0">
                <a:ln w="9525">
                  <a:solidFill>
                    <a:schemeClr val="bg1"/>
                  </a:solidFill>
                  <a:prstDash val="solid"/>
                </a:ln>
                <a:solidFill>
                  <a:schemeClr val="tx1"/>
                </a:solidFill>
                <a:effectLst>
                  <a:glow rad="101600">
                    <a:schemeClr val="accent2">
                      <a:satMod val="175000"/>
                      <a:alpha val="40000"/>
                    </a:schemeClr>
                  </a:glow>
                  <a:outerShdw blurRad="12700" dist="38100" dir="2700000" algn="tl" rotWithShape="0">
                    <a:schemeClr val="bg1">
                      <a:lumMod val="50000"/>
                    </a:schemeClr>
                  </a:outerShdw>
                </a:effectLst>
              </a:rPr>
              <a:t>MESOPOTAMIYA SIVILIZATSIYASINING O’ZIGA XOS XUSUSIYATLARI</a:t>
            </a:r>
          </a:p>
        </p:txBody>
      </p:sp>
      <p:sp>
        <p:nvSpPr>
          <p:cNvPr id="3074" name="Rectangle 2"/>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9144000" cy="3246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Text Box 2"/>
          <p:cNvSpPr txBox="1">
            <a:spLocks noChangeArrowheads="1"/>
          </p:cNvSpPr>
          <p:nvPr/>
        </p:nvSpPr>
        <p:spPr bwMode="auto">
          <a:xfrm>
            <a:off x="0" y="62484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Shoh Sharkalisharri davri muhri taassurotlari</a:t>
            </a:r>
          </a:p>
        </p:txBody>
      </p:sp>
      <p:sp>
        <p:nvSpPr>
          <p:cNvPr id="13315" name="Text Box 3"/>
          <p:cNvSpPr txBox="1">
            <a:spLocks noChangeArrowheads="1"/>
          </p:cNvSpPr>
          <p:nvPr/>
        </p:nvSpPr>
        <p:spPr bwMode="auto">
          <a:xfrm>
            <a:off x="0" y="838200"/>
            <a:ext cx="9144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750"/>
              </a:spcBef>
              <a:buClrTx/>
              <a:buFontTx/>
              <a:buNone/>
            </a:pPr>
            <a:r>
              <a:rPr lang="uz" sz="2800"/>
              <a:t>Bobil haqida birinchi eslatma Akkad shohi </a:t>
            </a:r>
            <a:r>
              <a:rPr lang="uz" sz="2800">
                <a:solidFill>
                  <a:srgbClr val="FFFFFF"/>
                </a:solidFill>
              </a:rPr>
              <a:t>Sharkalisharri </a:t>
            </a:r>
            <a:r>
              <a:rPr lang="uz" sz="2800"/>
              <a:t>(miloddan avvalgi XXIII asr) yozuvida uchraydi.</a:t>
            </a:r>
          </a:p>
        </p:txBody>
      </p:sp>
      <p:sp>
        <p:nvSpPr>
          <p:cNvPr id="13316"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876800" y="1295400"/>
            <a:ext cx="3886200" cy="3110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dirty="0"/>
              <a:t>Miloddan avvalgi XXII asrda. Bobilni butun Mesopotamiyani oʻziga boʻysundirgan Shumerlar davlati qiroli Shulgi egallab, talon-taroj qildi.</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344988" cy="471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3"/>
          <p:cNvSpPr txBox="1">
            <a:spLocks noChangeArrowheads="1"/>
          </p:cNvSpPr>
          <p:nvPr/>
        </p:nvSpPr>
        <p:spPr bwMode="auto">
          <a:xfrm>
            <a:off x="228600" y="6096000"/>
            <a:ext cx="4267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solidFill>
                  <a:srgbClr val="FFFFFF"/>
                </a:solidFill>
              </a:rPr>
              <a:t>Shumer ma'budasi</a:t>
            </a:r>
          </a:p>
        </p:txBody>
      </p:sp>
      <p:sp>
        <p:nvSpPr>
          <p:cNvPr id="14340"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b="3333"/>
          <a:stretch>
            <a:fillRect/>
          </a:stretch>
        </p:blipFill>
        <p:spPr bwMode="auto">
          <a:xfrm>
            <a:off x="0" y="0"/>
            <a:ext cx="4437063" cy="6858000"/>
          </a:xfrm>
          <a:prstGeom prst="rect">
            <a:avLst/>
          </a:prstGeom>
          <a:noFill/>
          <a:ln>
            <a:noFill/>
          </a:ln>
          <a:effectLst/>
          <a:extLst>
            <a:ext uri="{909E8E84-426E-40DD-AFC4-6F175D3DCCD1}">
              <a14:hiddenFill xmlns:a14="http://schemas.microsoft.com/office/drawing/2010/main">
                <a:blipFill dpi="0" rotWithShape="0">
                  <a:blip/>
                  <a:srcRect b="33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Text Box 2"/>
          <p:cNvSpPr txBox="1">
            <a:spLocks noChangeArrowheads="1"/>
          </p:cNvSpPr>
          <p:nvPr/>
        </p:nvSpPr>
        <p:spPr bwMode="auto">
          <a:xfrm>
            <a:off x="4724400" y="4953000"/>
            <a:ext cx="41910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solidFill>
                  <a:srgbClr val="FFFFFF"/>
                </a:solidFill>
              </a:rPr>
              <a:t>Abby II, Mari shahrining hukmdori. Alabaster. Ishtar ibodatxonasi</a:t>
            </a:r>
          </a:p>
        </p:txBody>
      </p:sp>
      <p:sp>
        <p:nvSpPr>
          <p:cNvPr id="15363" name="Text Box 3"/>
          <p:cNvSpPr txBox="1">
            <a:spLocks noChangeArrowheads="1"/>
          </p:cNvSpPr>
          <p:nvPr/>
        </p:nvSpPr>
        <p:spPr bwMode="auto">
          <a:xfrm>
            <a:off x="4724400" y="304800"/>
            <a:ext cx="3962400"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800"/>
              <a:t>20-asrda amorit qabilalari. Miloddan avvalgi e. Mesopotamiyada mustaqil qirolliklarni tashkil qila boshladi.</a:t>
            </a:r>
            <a:r>
              <a:rPr lang="uz" sz="2400"/>
              <a:t> </a:t>
            </a:r>
          </a:p>
        </p:txBody>
      </p:sp>
      <p:sp>
        <p:nvSpPr>
          <p:cNvPr id="15364"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3063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4106173" y="5562600"/>
            <a:ext cx="4724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i="1" dirty="0">
                <a:solidFill>
                  <a:srgbClr val="FFFFFF"/>
                </a:solidFill>
              </a:rPr>
              <a:t>Larsa qirollari ro'yxati, Hammurapi hukmronligining 39 yilligi.</a:t>
            </a:r>
          </a:p>
        </p:txBody>
      </p:sp>
      <p:sp>
        <p:nvSpPr>
          <p:cNvPr id="16387" name="Text Box 3"/>
          <p:cNvSpPr txBox="1">
            <a:spLocks noChangeArrowheads="1"/>
          </p:cNvSpPr>
          <p:nvPr/>
        </p:nvSpPr>
        <p:spPr bwMode="auto">
          <a:xfrm>
            <a:off x="4115267" y="174625"/>
            <a:ext cx="4648200" cy="521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dirty="0"/>
              <a:t>Miloddan avvalgi 1895 yilda. e. Amoriylar rahbari </a:t>
            </a:r>
            <a:r>
              <a:rPr lang="uz" sz="2800" dirty="0">
                <a:solidFill>
                  <a:srgbClr val="FFFFFF"/>
                </a:solidFill>
              </a:rPr>
              <a:t>Sumu-Abum </a:t>
            </a:r>
            <a:r>
              <a:rPr lang="uz" sz="2800" dirty="0"/>
              <a:t>markazi Bobilda bo'lgan ushbu shohliklardan birini yaratdi. Mesopotamiya davlatlari o'rtasidagi faol urushlar paytida, miloddan avvalgi 1800 yilga kelib. e. Bobil mamlakat janubining markazi bo'lib, </a:t>
            </a:r>
            <a:r>
              <a:rPr lang="uz" sz="2800" dirty="0">
                <a:solidFill>
                  <a:srgbClr val="FFFFFF"/>
                </a:solidFill>
              </a:rPr>
              <a:t>Larsa qirolligi tomonidan nazorat qilinadi </a:t>
            </a:r>
            <a:r>
              <a:rPr lang="uz" sz="2800" dirty="0"/>
              <a:t>.</a:t>
            </a:r>
          </a:p>
        </p:txBody>
      </p:sp>
      <p:sp>
        <p:nvSpPr>
          <p:cNvPr id="16388"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038600" y="5867400"/>
            <a:ext cx="5105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i="1">
                <a:solidFill>
                  <a:srgbClr val="FFFFFF"/>
                </a:solidFill>
              </a:rPr>
              <a:t>Bobil shohi Xammurapining surati. Miloddan avvalgi 18-asr</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4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4648200" y="533400"/>
            <a:ext cx="4114800" cy="478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a:t>Yuqori Mesopotamiyani o'z ichiga olgan ulkan davlatni boshqargan qirol </a:t>
            </a:r>
            <a:r>
              <a:rPr lang="uz" sz="2800">
                <a:solidFill>
                  <a:srgbClr val="FFFFFF"/>
                </a:solidFill>
              </a:rPr>
              <a:t>Shamshi-Adad I </a:t>
            </a:r>
            <a:r>
              <a:rPr lang="uz" sz="2800"/>
              <a:t>ning o'limi Bobil qiroli </a:t>
            </a:r>
            <a:r>
              <a:rPr lang="uz" sz="2800">
                <a:solidFill>
                  <a:srgbClr val="FFFFFF"/>
                </a:solidFill>
              </a:rPr>
              <a:t>Xammurabiga </a:t>
            </a:r>
            <a:r>
              <a:rPr lang="uz" sz="2800"/>
              <a:t>turli qirolliklarni qo'shib olishni boshlash imkonini berdi.</a:t>
            </a:r>
          </a:p>
        </p:txBody>
      </p:sp>
      <p:sp>
        <p:nvSpPr>
          <p:cNvPr id="17412"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539750" y="914400"/>
            <a:ext cx="8135938" cy="57975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Text Box 2">
            <a:hlinkClick r:id="rId4" action="ppaction://hlinksldjump"/>
          </p:cNvPr>
          <p:cNvSpPr txBox="1">
            <a:spLocks noChangeArrowheads="1"/>
          </p:cNvSpPr>
          <p:nvPr/>
        </p:nvSpPr>
        <p:spPr bwMode="auto">
          <a:xfrm>
            <a:off x="228600" y="152400"/>
            <a:ext cx="8686800" cy="581025"/>
          </a:xfrm>
          <a:prstGeom prst="rect">
            <a:avLst/>
          </a:prstGeom>
          <a:solidFill>
            <a:srgbClr val="FFCCFF">
              <a:alpha val="50000"/>
            </a:srgbClr>
          </a:solidFill>
          <a:ln w="38160" cap="sq">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3200" b="1">
                <a:solidFill>
                  <a:srgbClr val="660066"/>
                </a:solidFill>
                <a:latin typeface="Century Gothic" panose="020B0502020202020204" pitchFamily="34" charset="0"/>
              </a:rPr>
              <a:t>Bobil podsholigining tashkil topishi</a:t>
            </a:r>
          </a:p>
        </p:txBody>
      </p:sp>
      <p:sp>
        <p:nvSpPr>
          <p:cNvPr id="18435"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withEffect">
                                  <p:stCondLst>
                                    <p:cond delay="0"/>
                                  </p:stCondLst>
                                  <p:childTnLst>
                                    <p:animClr clrSpc="rgb" dir="cw">
                                      <p:cBhvr additive="repl">
                                        <p:cTn id="6" dur="1500" autoRev="1" fill="hold" masterRel="sameClick"/>
                                        <p:tgtEl>
                                          <p:spTgt spid="18434"/>
                                        </p:tgtEl>
                                        <p:attrNameLst>
                                          <p:attrName>style.color</p:attrName>
                                        </p:attrNameLst>
                                      </p:cBhvr>
                                      <p:to>
                                        <a:srgbClr val="FFFFFF"/>
                                      </p:to>
                                    </p:animClr>
                                    <p:animClr clrSpc="rgb" dir="cw">
                                      <p:cBhvr additive="repl">
                                        <p:cTn id="7" dur="1500" autoRev="1" fill="hold" masterRel="sameClick"/>
                                        <p:tgtEl>
                                          <p:spTgt spid="18434"/>
                                        </p:tgtEl>
                                        <p:attrNameLst>
                                          <p:attrName>fillColor</p:attrName>
                                        </p:attrNameLst>
                                      </p:cBhvr>
                                      <p:to>
                                        <a:srgbClr val="FFFFFF"/>
                                      </p:to>
                                    </p:animClr>
                                    <p:set>
                                      <p:cBhvr additive="repl">
                                        <p:cTn id="8" dur="1500" autoRev="1" fill="hold"/>
                                        <p:tgtEl>
                                          <p:spTgt spid="184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392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p:cNvSpPr txBox="1">
            <a:spLocks noChangeArrowheads="1"/>
          </p:cNvSpPr>
          <p:nvPr/>
        </p:nvSpPr>
        <p:spPr bwMode="auto">
          <a:xfrm>
            <a:off x="0" y="6172200"/>
            <a:ext cx="9144000" cy="460375"/>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Nineviya saroylari</a:t>
            </a:r>
          </a:p>
        </p:txBody>
      </p:sp>
      <p:graphicFrame>
        <p:nvGraphicFramePr>
          <p:cNvPr id="19459" name="Object 3"/>
          <p:cNvGraphicFramePr>
            <a:graphicFrameLocks noChangeAspect="1"/>
          </p:cNvGraphicFramePr>
          <p:nvPr/>
        </p:nvGraphicFramePr>
        <p:xfrm>
          <a:off x="7924800" y="682625"/>
          <a:ext cx="762000" cy="762000"/>
        </p:xfrm>
        <a:graphic>
          <a:graphicData uri="http://schemas.openxmlformats.org/presentationml/2006/ole">
            <mc:AlternateContent xmlns:mc="http://schemas.openxmlformats.org/markup-compatibility/2006">
              <mc:Choice xmlns:v="urn:schemas-microsoft-com:vml" Requires="v">
                <p:oleObj r:id="rId4" imgW="736248" imgH="723299" progId="">
                  <p:embed/>
                </p:oleObj>
              </mc:Choice>
              <mc:Fallback>
                <p:oleObj r:id="rId4" imgW="736248" imgH="723299"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82625"/>
                        <a:ext cx="762000" cy="7620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l="4276" r="5801"/>
          <a:stretch>
            <a:fillRect/>
          </a:stretch>
        </p:blipFill>
        <p:spPr bwMode="auto">
          <a:xfrm>
            <a:off x="0" y="0"/>
            <a:ext cx="4800600" cy="6858000"/>
          </a:xfrm>
          <a:prstGeom prst="rect">
            <a:avLst/>
          </a:prstGeom>
          <a:noFill/>
          <a:ln>
            <a:noFill/>
          </a:ln>
          <a:effectLst/>
          <a:extLst>
            <a:ext uri="{909E8E84-426E-40DD-AFC4-6F175D3DCCD1}">
              <a14:hiddenFill xmlns:a14="http://schemas.microsoft.com/office/drawing/2010/main">
                <a:blipFill dpi="0" rotWithShape="0">
                  <a:blip/>
                  <a:srcRect l="4276" r="580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Text Box 2"/>
          <p:cNvSpPr txBox="1">
            <a:spLocks noChangeArrowheads="1"/>
          </p:cNvSpPr>
          <p:nvPr/>
        </p:nvSpPr>
        <p:spPr bwMode="auto">
          <a:xfrm>
            <a:off x="5105400" y="5105400"/>
            <a:ext cx="3810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i="1">
                <a:solidFill>
                  <a:srgbClr val="FFFFFF"/>
                </a:solidFill>
              </a:rPr>
              <a:t>Qirol Hammurabiga ibodat qilayotgan odam. Haykal, bronza va oltin.</a:t>
            </a:r>
          </a:p>
        </p:txBody>
      </p:sp>
      <p:sp>
        <p:nvSpPr>
          <p:cNvPr id="20483" name="Text Box 3"/>
          <p:cNvSpPr txBox="1">
            <a:spLocks noChangeArrowheads="1"/>
          </p:cNvSpPr>
          <p:nvPr/>
        </p:nvSpPr>
        <p:spPr bwMode="auto">
          <a:xfrm>
            <a:off x="4953000" y="609600"/>
            <a:ext cx="3962400" cy="3110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dirty="0"/>
              <a:t>Miloddan avvalgi 1764-1756 yillar </a:t>
            </a:r>
            <a:r>
              <a:rPr lang="uz" sz="2800" dirty="0">
                <a:solidFill>
                  <a:srgbClr val="FFFFFF"/>
                </a:solidFill>
              </a:rPr>
              <a:t>Elam, Mari, Ashur, Eshnunna, Susiana </a:t>
            </a:r>
            <a:r>
              <a:rPr lang="uz" sz="2800" dirty="0"/>
              <a:t>zabt etildi - yagona umumiy Mesopotamiya hokimiyati shakllandi.</a:t>
            </a:r>
          </a:p>
        </p:txBody>
      </p:sp>
      <p:sp>
        <p:nvSpPr>
          <p:cNvPr id="20485"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684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23553" name="Text Box 1">
            <a:hlinkClick r:id="rId3" action="ppaction://hlinksldjump"/>
          </p:cNvPr>
          <p:cNvSpPr txBox="1">
            <a:spLocks noChangeArrowheads="1"/>
          </p:cNvSpPr>
          <p:nvPr/>
        </p:nvSpPr>
        <p:spPr bwMode="auto">
          <a:xfrm>
            <a:off x="533400" y="228600"/>
            <a:ext cx="8153400" cy="642938"/>
          </a:xfrm>
          <a:prstGeom prst="rect">
            <a:avLst/>
          </a:prstGeom>
          <a:solidFill>
            <a:srgbClr val="FFCCFF">
              <a:alpha val="50000"/>
            </a:srgbClr>
          </a:solidFill>
          <a:ln w="38160" cap="sq">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3600" b="1">
                <a:solidFill>
                  <a:srgbClr val="660066"/>
                </a:solidFill>
                <a:latin typeface="Century Gothic" panose="020B0502020202020204" pitchFamily="34" charset="0"/>
              </a:rPr>
              <a:t>Qirol Hammurabi qonunlari</a:t>
            </a:r>
          </a:p>
        </p:txBody>
      </p:sp>
      <p:sp>
        <p:nvSpPr>
          <p:cNvPr id="23554" name="Text Box 2"/>
          <p:cNvSpPr txBox="1">
            <a:spLocks noChangeArrowheads="1"/>
          </p:cNvSpPr>
          <p:nvPr/>
        </p:nvSpPr>
        <p:spPr bwMode="auto">
          <a:xfrm>
            <a:off x="3581400" y="1219200"/>
            <a:ext cx="5257800" cy="5214938"/>
          </a:xfrm>
          <a:prstGeom prst="rect">
            <a:avLst/>
          </a:prstGeom>
          <a:solidFill>
            <a:srgbClr val="9966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Font typeface="Arial" panose="020B0604020202020204" pitchFamily="34" charset="0"/>
              <a:buChar char="•"/>
            </a:pPr>
            <a:r>
              <a:rPr lang="uz" sz="2400" dirty="0"/>
              <a:t>Agar biror kishi birovning ho‘kizini o‘ldirsa, ho‘kiz evaziga ho‘kiz berishi kerak. Agar biror kishi qulni o'ldirsa, u qul uchun qul berishi kerak ...</a:t>
            </a:r>
          </a:p>
          <a:p>
            <a:pPr>
              <a:buFont typeface="Arial" panose="020B0604020202020204" pitchFamily="34" charset="0"/>
              <a:buChar char="•"/>
            </a:pPr>
            <a:r>
              <a:rPr lang="uz" sz="2400" dirty="0"/>
              <a:t>Agar biror kishi yonoqqa teng ursa, u jarima to'lashi kerak. Agar biror kishi boshliqning yuziga ursa, uni sigir terisi bilan 60 marta urish kerak ...</a:t>
            </a:r>
          </a:p>
          <a:p>
            <a:pPr>
              <a:buFont typeface="Arial" panose="020B0604020202020204" pitchFamily="34" charset="0"/>
              <a:buChar char="•"/>
            </a:pPr>
            <a:r>
              <a:rPr lang="uz" sz="2400" dirty="0"/>
              <a:t>Kim Xudoning yoki Saroyning mulkini o'g'irlagan bo'lsa, o'ldirilishi kerak va uning qo'lidan o'g'irlangan narsani qabul qilgan kishi ham o'ldirilishi kerak ...</a:t>
            </a:r>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2971800" cy="1611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4"/>
          <p:cNvSpPr txBox="1">
            <a:spLocks noChangeArrowheads="1"/>
          </p:cNvSpPr>
          <p:nvPr/>
        </p:nvSpPr>
        <p:spPr bwMode="auto">
          <a:xfrm>
            <a:off x="533400" y="4267200"/>
            <a:ext cx="28194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uz" sz="2400">
                <a:solidFill>
                  <a:srgbClr val="FFFFFF"/>
                </a:solidFill>
              </a:rPr>
              <a:t>Hammurapi VI qonuni mixxat taxtasi, 18-asr. Miloddan avvalgi.</a:t>
            </a:r>
          </a:p>
        </p:txBody>
      </p:sp>
      <p:sp>
        <p:nvSpPr>
          <p:cNvPr id="23557"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withEffect">
                                  <p:stCondLst>
                                    <p:cond delay="0"/>
                                  </p:stCondLst>
                                  <p:childTnLst>
                                    <p:animClr clrSpc="rgb" dir="cw">
                                      <p:cBhvr additive="repl">
                                        <p:cTn id="6" dur="1500" autoRev="1" fill="hold" masterRel="sameClick"/>
                                        <p:tgtEl>
                                          <p:spTgt spid="23553"/>
                                        </p:tgtEl>
                                        <p:attrNameLst>
                                          <p:attrName>style.color</p:attrName>
                                        </p:attrNameLst>
                                      </p:cBhvr>
                                      <p:to>
                                        <a:srgbClr val="FFFFFF"/>
                                      </p:to>
                                    </p:animClr>
                                    <p:animClr clrSpc="rgb" dir="cw">
                                      <p:cBhvr additive="repl">
                                        <p:cTn id="7" dur="1500" autoRev="1" fill="hold" masterRel="sameClick"/>
                                        <p:tgtEl>
                                          <p:spTgt spid="23553"/>
                                        </p:tgtEl>
                                        <p:attrNameLst>
                                          <p:attrName>fillColor</p:attrName>
                                        </p:attrNameLst>
                                      </p:cBhvr>
                                      <p:to>
                                        <a:srgbClr val="FFFFFF"/>
                                      </p:to>
                                    </p:animClr>
                                    <p:set>
                                      <p:cBhvr additive="repl">
                                        <p:cTn id="8" dur="1500" autoRev="1" fill="hold"/>
                                        <p:tgtEl>
                                          <p:spTgt spid="235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91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Text Box 2"/>
          <p:cNvSpPr txBox="1">
            <a:spLocks noChangeArrowheads="1"/>
          </p:cNvSpPr>
          <p:nvPr/>
        </p:nvSpPr>
        <p:spPr bwMode="auto">
          <a:xfrm>
            <a:off x="0" y="6019800"/>
            <a:ext cx="9144000" cy="825500"/>
          </a:xfrm>
          <a:prstGeom prst="rect">
            <a:avLst/>
          </a:prstGeom>
          <a:solidFill>
            <a:srgbClr val="CC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500"/>
              </a:spcBef>
              <a:buClrTx/>
              <a:buFontTx/>
              <a:buNone/>
            </a:pPr>
            <a:r>
              <a:rPr lang="uz" sz="2400"/>
              <a:t>“Mesopotamiya” “Daryolar orasidagi yer” (Frot va Dajla oraligʻi) degan maʼnoni anglatadi.</a:t>
            </a:r>
          </a:p>
        </p:txBody>
      </p:sp>
      <p:sp>
        <p:nvSpPr>
          <p:cNvPr id="4099"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622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Text Box 2"/>
          <p:cNvSpPr txBox="1">
            <a:spLocks noChangeArrowheads="1"/>
          </p:cNvSpPr>
          <p:nvPr/>
        </p:nvSpPr>
        <p:spPr bwMode="auto">
          <a:xfrm>
            <a:off x="3124200" y="457200"/>
            <a:ext cx="5486400"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uz" sz="2800"/>
              <a:t>1901-1902 yillarda "Qonunlar" yozuvi bo'lgan qora bazalt ustuni topilgan. Fransuz arxeologlari Suzada (qadimgi Elam poytaxti).</a:t>
            </a:r>
          </a:p>
        </p:txBody>
      </p:sp>
      <p:sp>
        <p:nvSpPr>
          <p:cNvPr id="24579" name="Text Box 3"/>
          <p:cNvSpPr txBox="1">
            <a:spLocks noChangeArrowheads="1"/>
          </p:cNvSpPr>
          <p:nvPr/>
        </p:nvSpPr>
        <p:spPr bwMode="auto">
          <a:xfrm flipH="1">
            <a:off x="2665413" y="6096000"/>
            <a:ext cx="624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0" hangingPunct="0">
              <a:buClrTx/>
              <a:buFontTx/>
              <a:buNone/>
            </a:pPr>
            <a:r>
              <a:rPr lang="uz" sz="2400">
                <a:solidFill>
                  <a:srgbClr val="FFFFFF"/>
                </a:solidFill>
              </a:rPr>
              <a:t>Suzadan Hammurabi qonunlari bilan stela.</a:t>
            </a:r>
          </a:p>
        </p:txBody>
      </p:sp>
      <p:sp>
        <p:nvSpPr>
          <p:cNvPr id="24581"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971800" y="457200"/>
            <a:ext cx="5867400" cy="478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800"/>
              <a:t>Matn qisman shikastlangan: ustunning old tomonining bir qismi qirib tashlangan. Shubhasiz, elamliklar Mesopotamiyaga qilgan bosqinlarining birida “Qonunlar” bilan ustunni qo‘lga olib, o‘z poytaxtlariga olib ketishgan va g‘olib Elam shohi bo‘shatilgan joyga g‘oliblik yozuvini yozish uchun matnning bir qismini o‘chirishni buyurgan. .</a:t>
            </a:r>
            <a:r>
              <a:rPr lang="uz" sz="2400"/>
              <a:t> </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622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3"/>
          <p:cNvSpPr txBox="1">
            <a:spLocks noChangeArrowheads="1"/>
          </p:cNvSpPr>
          <p:nvPr/>
        </p:nvSpPr>
        <p:spPr bwMode="auto">
          <a:xfrm flipH="1">
            <a:off x="2665413" y="6096000"/>
            <a:ext cx="624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0" hangingPunct="0">
              <a:buClrTx/>
              <a:buFontTx/>
              <a:buNone/>
            </a:pPr>
            <a:r>
              <a:rPr lang="uz" sz="2400">
                <a:solidFill>
                  <a:srgbClr val="FFFFFF"/>
                </a:solidFill>
              </a:rPr>
              <a:t>Suzadan Hammurabi qonunlari bilan stela.</a:t>
            </a:r>
          </a:p>
        </p:txBody>
      </p:sp>
      <p:sp>
        <p:nvSpPr>
          <p:cNvPr id="25605"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2971800" y="4038600"/>
            <a:ext cx="57150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500"/>
              </a:spcBef>
              <a:buClrTx/>
              <a:buFontTx/>
              <a:buNone/>
            </a:pPr>
            <a:r>
              <a:rPr lang="uz" sz="2400"/>
              <a:t>Old tomonning yuqori qismida Xammurapining o'zi tasvirlangan, u "xudolar sudyasi", adolat homiysi va quyosh xudosi Shamashga ibodat qilib, unga qonunlarni topshiradi.</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622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57200"/>
            <a:ext cx="3117850"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622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Text Box 2"/>
          <p:cNvSpPr txBox="1">
            <a:spLocks noChangeArrowheads="1"/>
          </p:cNvSpPr>
          <p:nvPr/>
        </p:nvSpPr>
        <p:spPr bwMode="auto">
          <a:xfrm flipH="1">
            <a:off x="2665413" y="6096000"/>
            <a:ext cx="624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0" hangingPunct="0">
              <a:buClrTx/>
              <a:buFontTx/>
              <a:buNone/>
            </a:pPr>
            <a:r>
              <a:rPr lang="uz" sz="2400">
                <a:solidFill>
                  <a:srgbClr val="FFFFFF"/>
                </a:solidFill>
              </a:rPr>
              <a:t>Suzadan Hammurabi qonunlari bilan stela.</a:t>
            </a:r>
          </a:p>
        </p:txBody>
      </p:sp>
      <p:sp>
        <p:nvSpPr>
          <p:cNvPr id="27651" name="Text Box 3"/>
          <p:cNvSpPr txBox="1">
            <a:spLocks noChangeArrowheads="1"/>
          </p:cNvSpPr>
          <p:nvPr/>
        </p:nvSpPr>
        <p:spPr bwMode="auto">
          <a:xfrm>
            <a:off x="2971800" y="381000"/>
            <a:ext cx="5638800" cy="521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a:t>Ustunning qolgan qismi ikki tomondan uch qismdan iborat mixxat yozuvi bilan to'ldirilgan edi: kirish, tegishli qonunlar va xulosa. Uzluksiz qayd etilgan qonunlar matni tadqiqotchilar tomonidan shartli ravishda 282 asl maqolaga bo‘lingan bo‘lib, ulardan 35 tasi o‘chirilgan, 247 tasi saqlanib qolgan.</a:t>
            </a:r>
          </a:p>
        </p:txBody>
      </p:sp>
      <p:sp>
        <p:nvSpPr>
          <p:cNvPr id="27653"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2819400" y="533400"/>
            <a:ext cx="6019800"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750"/>
              </a:spcBef>
              <a:buClrTx/>
              <a:buFontTx/>
              <a:buNone/>
            </a:pPr>
            <a:r>
              <a:rPr lang="uz" sz="2800"/>
              <a:t>Yo'qolgan maqolalar qisman "Qonunlar" ning loy lavhalarga yozilgan nusxalari bo'laklaridan tiklangan, ular xuddi shu Susa va boshqa joylarda, ayniqsa, mashhur Ashurbanipalning Nineviya kutubxonasida topilgan.</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622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ext Box 3"/>
          <p:cNvSpPr txBox="1">
            <a:spLocks noChangeArrowheads="1"/>
          </p:cNvSpPr>
          <p:nvPr/>
        </p:nvSpPr>
        <p:spPr bwMode="auto">
          <a:xfrm flipH="1">
            <a:off x="2665413" y="6096000"/>
            <a:ext cx="624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0" hangingPunct="0">
              <a:buClrTx/>
              <a:buFontTx/>
              <a:buNone/>
            </a:pPr>
            <a:r>
              <a:rPr lang="uz" sz="2400">
                <a:solidFill>
                  <a:srgbClr val="FFFFFF"/>
                </a:solidFill>
              </a:rPr>
              <a:t>Suzadan Hammurabi qonunlari bilan stela.</a:t>
            </a:r>
          </a:p>
        </p:txBody>
      </p:sp>
      <p:sp>
        <p:nvSpPr>
          <p:cNvPr id="28677"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771775" y="404813"/>
            <a:ext cx="5565775"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4400">
                <a:solidFill>
                  <a:srgbClr val="FFFFCC"/>
                </a:solidFill>
              </a:rPr>
              <a:t>Ashurbanipal kutubxonasi</a:t>
            </a:r>
            <a:br>
              <a:rPr lang="ru-RU" sz="4400">
                <a:solidFill>
                  <a:srgbClr val="FFFFCC"/>
                </a:solidFill>
              </a:rPr>
            </a:br>
            <a:endParaRPr lang="ru-RU" sz="4400">
              <a:solidFill>
                <a:srgbClr val="FFFFCC"/>
              </a:solidFill>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2520950" cy="199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Text Box 4"/>
          <p:cNvSpPr txBox="1">
            <a:spLocks noChangeArrowheads="1"/>
          </p:cNvSpPr>
          <p:nvPr/>
        </p:nvSpPr>
        <p:spPr bwMode="auto">
          <a:xfrm>
            <a:off x="457200" y="2590800"/>
            <a:ext cx="8153400" cy="375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uz" sz="2000" b="1"/>
              <a:t>Naynavodagi shoh Ashurbanapalning kutubxonasi keng bo'lib, loy kitoblardan iborat edi. Bu lavhalar qirollik kutubxonasiga yetib borgach, ularga “Koinot shohi, Ossuriya shohi Ashurbanipal saroyi” muhri bosilgan. Keyin planshetlar bo'limlarga bo'lingan: ba'zi qutilarda til, boshqalarida - matematika, uchinchisida - tarix bo'yicha kitoblar bor edi.</a:t>
            </a:r>
          </a:p>
          <a:p>
            <a:pPr>
              <a:buClrTx/>
              <a:buFontTx/>
              <a:buNone/>
            </a:pPr>
            <a:r>
              <a:rPr lang="uz" sz="2000" b="1"/>
              <a:t>Ba'zan kitobning mazmuni bitta planshetga sig'masdi va davomini yozishga to'g'ri keldi. Keyin oldingi sahifadagi ibora keyingi sahifa matniga kiritildi. Tabletning eng pastki qismida ulamolar: "Qadimgi asl nusxaga ko'ra, hisobdan chiqarilgan va yarashtirilgan" degan yozuv qoldirgan.</a:t>
            </a:r>
          </a:p>
        </p:txBody>
      </p:sp>
      <p:sp>
        <p:nvSpPr>
          <p:cNvPr id="29701"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771775" y="404813"/>
            <a:ext cx="5565775"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4400">
                <a:solidFill>
                  <a:srgbClr val="FFFFCC"/>
                </a:solidFill>
              </a:rPr>
              <a:t>Ashurbanipal kutubxonasi</a:t>
            </a:r>
            <a:br>
              <a:rPr lang="ru-RU" sz="4400">
                <a:solidFill>
                  <a:srgbClr val="FFFFCC"/>
                </a:solidFill>
              </a:rPr>
            </a:br>
            <a:endParaRPr lang="ru-RU" sz="4400">
              <a:solidFill>
                <a:srgbClr val="FFFFCC"/>
              </a:solidFill>
            </a:endParaRP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2520950" cy="199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Text Box 4"/>
          <p:cNvSpPr txBox="1">
            <a:spLocks noChangeArrowheads="1"/>
          </p:cNvSpPr>
          <p:nvPr/>
        </p:nvSpPr>
        <p:spPr bwMode="auto">
          <a:xfrm>
            <a:off x="457200" y="2514600"/>
            <a:ext cx="8305800"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uz" sz="2400"/>
              <a:t>Kutubxonadagi kitoblar juda xilma-xil bo'lgan: tibbiyot, matematika, qishloq xo'jaligi, din, adabiyot va boshqalarga oid. U erda Gilgamish haqidagi dostonning qadimiy matnlari saqlangan.</a:t>
            </a:r>
          </a:p>
          <a:p>
            <a:pPr>
              <a:buClrTx/>
              <a:buFontTx/>
              <a:buNone/>
            </a:pPr>
            <a:r>
              <a:rPr lang="uz" sz="2400"/>
              <a:t>Miloddan avvalgi 612 yilda saroy olovi paytida, Nineviya vayron bo'lganda, butun kutubxona tuproq va kul bilan qoplangan. Ammo loy kitoblar olovda yonib ketmadi, faqat kuchayib bordi. 2500 yil davomida ular arxeologlar tomonidan topilgunga qadar qum va erda yotishdi. Aynan ular dunyoga loydan yasalgan yodgorliklarni ochdilar.</a:t>
            </a:r>
          </a:p>
        </p:txBody>
      </p:sp>
      <p:sp>
        <p:nvSpPr>
          <p:cNvPr id="30725"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15400" cy="688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6" name="Text Box 2"/>
          <p:cNvSpPr txBox="1">
            <a:spLocks noChangeArrowheads="1"/>
          </p:cNvSpPr>
          <p:nvPr/>
        </p:nvSpPr>
        <p:spPr bwMode="auto">
          <a:xfrm>
            <a:off x="0" y="6248400"/>
            <a:ext cx="9144000" cy="460375"/>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Loydan mixxat yozuvi yozilgan planshet</a:t>
            </a:r>
          </a:p>
        </p:txBody>
      </p:sp>
      <p:sp>
        <p:nvSpPr>
          <p:cNvPr id="31747"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05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0" name="Text Box 2"/>
          <p:cNvSpPr txBox="1">
            <a:spLocks noChangeArrowheads="1"/>
          </p:cNvSpPr>
          <p:nvPr/>
        </p:nvSpPr>
        <p:spPr bwMode="auto">
          <a:xfrm>
            <a:off x="0" y="5638800"/>
            <a:ext cx="9144000" cy="1190625"/>
          </a:xfrm>
          <a:prstGeom prst="rect">
            <a:avLst/>
          </a:prstGeom>
          <a:solidFill>
            <a:srgbClr val="9966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Qirol Ashurbanipal o'lik sherlar uchun qurbonlik qiladi. Podshohning oldida xurmo chekish uchun stol bor.</a:t>
            </a:r>
          </a:p>
        </p:txBody>
      </p:sp>
      <p:sp>
        <p:nvSpPr>
          <p:cNvPr id="32771"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622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4" name="Text Box 2"/>
          <p:cNvSpPr txBox="1">
            <a:spLocks noChangeArrowheads="1"/>
          </p:cNvSpPr>
          <p:nvPr/>
        </p:nvSpPr>
        <p:spPr bwMode="auto">
          <a:xfrm>
            <a:off x="3276600" y="533400"/>
            <a:ext cx="5410200"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2800"/>
              <a:t>Podshoh kanallarning to‘g‘ri ishlashini nazorat qildi. Poytaxt yaqinida ulkan kanal qurildi.</a:t>
            </a:r>
          </a:p>
          <a:p>
            <a:pPr algn="ctr">
              <a:buClrTx/>
              <a:buFontTx/>
              <a:buNone/>
            </a:pPr>
            <a:r>
              <a:rPr lang="uz" sz="2800"/>
              <a:t>Qonunlar orasida dehqonlarni vayronagarchilikdan himoya qilish to‘g‘risidagi modda ham bor edi.</a:t>
            </a:r>
          </a:p>
        </p:txBody>
      </p:sp>
      <p:sp>
        <p:nvSpPr>
          <p:cNvPr id="33795" name="Text Box 3"/>
          <p:cNvSpPr txBox="1">
            <a:spLocks noChangeArrowheads="1"/>
          </p:cNvSpPr>
          <p:nvPr/>
        </p:nvSpPr>
        <p:spPr bwMode="auto">
          <a:xfrm flipH="1">
            <a:off x="2665413" y="6096000"/>
            <a:ext cx="624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0" hangingPunct="0">
              <a:buClrTx/>
              <a:buFontTx/>
              <a:buNone/>
            </a:pPr>
            <a:r>
              <a:rPr lang="uz" sz="2400">
                <a:solidFill>
                  <a:srgbClr val="FFFFFF"/>
                </a:solidFill>
              </a:rPr>
              <a:t>Suzadan Hammurabi qonunlari bilan stela.</a:t>
            </a:r>
          </a:p>
        </p:txBody>
      </p:sp>
      <p:sp>
        <p:nvSpPr>
          <p:cNvPr id="33796"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0"/>
            <a:ext cx="9144000" cy="1448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500"/>
              </a:spcBef>
              <a:buClrTx/>
              <a:buFontTx/>
              <a:buNone/>
            </a:pPr>
            <a:r>
              <a:rPr lang="uz" sz="2200" dirty="0"/>
              <a:t>Mesopotamiya - miloddan avvalgi 4- ming yillikda joylashgan mamlakat. e. dunyodagi eng qadimgi tsivilizatsiya paydo bo'ldi, u taxminan davom etdi. 25 asr, yozuv yaratilgan paytdan boshlab va miloddan avvalgi 539 yilda Bobilni forslar tomonidan bosib olinishi bilan yakunlangan.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415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0" y="60960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125"/>
              </a:spcBef>
              <a:buClrTx/>
              <a:buFontTx/>
              <a:buNone/>
            </a:pPr>
            <a:r>
              <a:rPr lang="uz" sz="2400" dirty="0"/>
              <a:t>Janubiy Mesopotamiya. Piktografik yozuvlar.</a:t>
            </a:r>
            <a:r>
              <a:rPr lang="uz" dirty="0"/>
              <a:t> </a:t>
            </a:r>
          </a:p>
        </p:txBody>
      </p:sp>
      <p:sp>
        <p:nvSpPr>
          <p:cNvPr id="5124"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381000" y="5084763"/>
            <a:ext cx="29718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0" hangingPunct="0">
              <a:buClrTx/>
              <a:buFontTx/>
              <a:buNone/>
            </a:pPr>
            <a:r>
              <a:rPr lang="uz" sz="2400">
                <a:solidFill>
                  <a:srgbClr val="FFFFFF"/>
                </a:solidFill>
              </a:rPr>
              <a:t>Loydan mixxat yozuvi yozilgan planshet.</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2762250" cy="2752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3"/>
          <p:cNvSpPr txBox="1">
            <a:spLocks noChangeArrowheads="1"/>
          </p:cNvSpPr>
          <p:nvPr/>
        </p:nvSpPr>
        <p:spPr bwMode="auto">
          <a:xfrm>
            <a:off x="4038600" y="1066800"/>
            <a:ext cx="4800600"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uz" sz="2400"/>
              <a:t>Mesopotamiyada mixxat yozuvi bilan qoplangan gil tabletkalar hali ham mavjud.</a:t>
            </a:r>
          </a:p>
          <a:p>
            <a:pPr>
              <a:buClrTx/>
              <a:buFontTx/>
              <a:buNone/>
            </a:pPr>
            <a:r>
              <a:rPr lang="uz" sz="2400">
                <a:solidFill>
                  <a:srgbClr val="FFFFFF"/>
                </a:solidFill>
              </a:rPr>
              <a:t>Chin yozuvi - bu yozuv tizimi bo'lib, unda belgilar </a:t>
            </a:r>
            <a:r>
              <a:rPr lang="uz" sz="2400"/>
              <a:t>nam loydan yasalgan planshetga qamish tayoq ( </a:t>
            </a:r>
            <a:r>
              <a:rPr lang="uz" sz="2400">
                <a:solidFill>
                  <a:srgbClr val="FFFFFF"/>
                </a:solidFill>
              </a:rPr>
              <a:t>stilus ) </a:t>
            </a:r>
            <a:r>
              <a:rPr lang="uz" sz="2400"/>
              <a:t>bilan bosiladi .</a:t>
            </a:r>
            <a:r>
              <a:rPr lang="uz" sz="1600"/>
              <a:t> </a:t>
            </a:r>
            <a:r>
              <a:rPr lang="uz" sz="2400"/>
              <a:t>Har bir belgi so'zni bildirgan, ammo tovushlarni uzatuvchi belgilar kombinatsiyasi mavjud edi.</a:t>
            </a:r>
          </a:p>
          <a:p>
            <a:pPr>
              <a:buClrTx/>
              <a:buFontTx/>
              <a:buNone/>
            </a:pPr>
            <a:r>
              <a:rPr lang="uz" sz="2400">
                <a:solidFill>
                  <a:srgbClr val="FFFFFF"/>
                </a:solidFill>
              </a:rPr>
              <a:t>Chin yozuvi </a:t>
            </a:r>
            <a:r>
              <a:rPr lang="uz" sz="2400"/>
              <a:t>yuzlab belgilardan iborat bo'lib, juda qiyinchilik bilan o'rgatilgan.</a:t>
            </a:r>
          </a:p>
        </p:txBody>
      </p:sp>
      <p:sp>
        <p:nvSpPr>
          <p:cNvPr id="34820" name="Text Box 4">
            <a:hlinkClick r:id="rId4" action="ppaction://hlinksldjump"/>
          </p:cNvPr>
          <p:cNvSpPr txBox="1">
            <a:spLocks noChangeArrowheads="1"/>
          </p:cNvSpPr>
          <p:nvPr/>
        </p:nvSpPr>
        <p:spPr bwMode="auto">
          <a:xfrm>
            <a:off x="457200" y="228600"/>
            <a:ext cx="8229600" cy="642938"/>
          </a:xfrm>
          <a:prstGeom prst="rect">
            <a:avLst/>
          </a:prstGeom>
          <a:solidFill>
            <a:srgbClr val="FFCCFF">
              <a:alpha val="50000"/>
            </a:srgbClr>
          </a:solidFill>
          <a:ln w="38160" cap="sq">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3600" b="1">
                <a:solidFill>
                  <a:srgbClr val="660066"/>
                </a:solidFill>
                <a:latin typeface="Century Gothic" panose="020B0502020202020204" pitchFamily="34" charset="0"/>
              </a:rPr>
              <a:t>Loy lavhalarga yozish</a:t>
            </a:r>
          </a:p>
        </p:txBody>
      </p:sp>
      <p:sp>
        <p:nvSpPr>
          <p:cNvPr id="34821"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withEffect">
                                  <p:stCondLst>
                                    <p:cond delay="0"/>
                                  </p:stCondLst>
                                  <p:childTnLst>
                                    <p:animClr clrSpc="rgb" dir="cw">
                                      <p:cBhvr additive="repl">
                                        <p:cTn id="6" dur="1500" autoRev="1" fill="hold" masterRel="sameClick"/>
                                        <p:tgtEl>
                                          <p:spTgt spid="34820"/>
                                        </p:tgtEl>
                                        <p:attrNameLst>
                                          <p:attrName>style.color</p:attrName>
                                        </p:attrNameLst>
                                      </p:cBhvr>
                                      <p:to>
                                        <a:srgbClr val="FFFFFF"/>
                                      </p:to>
                                    </p:animClr>
                                    <p:animClr clrSpc="rgb" dir="cw">
                                      <p:cBhvr additive="repl">
                                        <p:cTn id="7" dur="1500" autoRev="1" fill="hold" masterRel="sameClick"/>
                                        <p:tgtEl>
                                          <p:spTgt spid="34820"/>
                                        </p:tgtEl>
                                        <p:attrNameLst>
                                          <p:attrName>fillColor</p:attrName>
                                        </p:attrNameLst>
                                      </p:cBhvr>
                                      <p:to>
                                        <a:srgbClr val="FFFFFF"/>
                                      </p:to>
                                    </p:animClr>
                                    <p:set>
                                      <p:cBhvr additive="repl">
                                        <p:cTn id="8" dur="1500" autoRev="1" fill="hold"/>
                                        <p:tgtEl>
                                          <p:spTgt spid="348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3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2" name="Text Box 2"/>
          <p:cNvSpPr txBox="1">
            <a:spLocks noChangeArrowheads="1"/>
          </p:cNvSpPr>
          <p:nvPr/>
        </p:nvSpPr>
        <p:spPr bwMode="auto">
          <a:xfrm>
            <a:off x="0" y="4495800"/>
            <a:ext cx="91440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Mashg'ulot o'tkaziladigan maktabning boshida ummia (bilimli shaxs, o'qituvchi) bo'lgan, uni "maktabning otasi" ham deb atashgan. O‘quvchilarni “maktab o‘g‘illari”, o‘qituvchining yordamchisini “katta og‘a” deb atashgan. Uning vazifalari, xususan, kalligrafik namunali planshetlarni ishlab chiqarishni o'z ichiga olgan, keyinchalik talabalar tomonidan ko'chirilgan.</a:t>
            </a:r>
          </a:p>
        </p:txBody>
      </p:sp>
      <p:sp>
        <p:nvSpPr>
          <p:cNvPr id="35843"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564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6" name="Text Box 2"/>
          <p:cNvSpPr txBox="1">
            <a:spLocks noChangeArrowheads="1"/>
          </p:cNvSpPr>
          <p:nvPr/>
        </p:nvSpPr>
        <p:spPr bwMode="auto">
          <a:xfrm>
            <a:off x="6172200" y="228600"/>
            <a:ext cx="2743200" cy="3933825"/>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a:t>Shuningdek, yozma topshiriqlarni tekshirib, o‘quvchilarga o‘rgangan saboqlarini aytib berishga majbur qildi.</a:t>
            </a:r>
          </a:p>
        </p:txBody>
      </p:sp>
      <p:sp>
        <p:nvSpPr>
          <p:cNvPr id="36867"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259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0" name="Text Box 2"/>
          <p:cNvSpPr txBox="1">
            <a:spLocks noChangeArrowheads="1"/>
          </p:cNvSpPr>
          <p:nvPr/>
        </p:nvSpPr>
        <p:spPr bwMode="auto">
          <a:xfrm>
            <a:off x="4495800" y="6248400"/>
            <a:ext cx="4419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solidFill>
                  <a:srgbClr val="FFFFFF"/>
                </a:solidFill>
              </a:rPr>
              <a:t>mixxatli planshet</a:t>
            </a:r>
          </a:p>
        </p:txBody>
      </p:sp>
      <p:sp>
        <p:nvSpPr>
          <p:cNvPr id="37891" name="Text Box 3"/>
          <p:cNvSpPr txBox="1">
            <a:spLocks noChangeArrowheads="1"/>
          </p:cNvSpPr>
          <p:nvPr/>
        </p:nvSpPr>
        <p:spPr bwMode="auto">
          <a:xfrm>
            <a:off x="4191000" y="381000"/>
            <a:ext cx="4800600"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Topilgan mixxat yozuvlarida daraxtlar va qamishlar, barcha turdagi tirik mavjudotlar (hayvonlar, hasharotlar va qushlar) nomlarining uzun ro'yxatlari mavjud. Mamlakatlar, shaharlar va qishloqlar, toshlar va minerallar nomlari. Bunday ro'yxatlar shumerlar va bobilliklarning "botanika", "zoologiya", "geografiya" va "mineralogiya" sohalarida katta bilimga ega ekanligidan dalolat beradi.</a:t>
            </a:r>
          </a:p>
        </p:txBody>
      </p:sp>
      <p:sp>
        <p:nvSpPr>
          <p:cNvPr id="37892"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3500438"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4" name="Text Box 2"/>
          <p:cNvSpPr txBox="1">
            <a:spLocks noChangeArrowheads="1"/>
          </p:cNvSpPr>
          <p:nvPr/>
        </p:nvSpPr>
        <p:spPr bwMode="auto">
          <a:xfrm>
            <a:off x="457200" y="5791200"/>
            <a:ext cx="3429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0" hangingPunct="0">
              <a:buClrTx/>
              <a:buFontTx/>
              <a:buNone/>
            </a:pPr>
            <a:r>
              <a:rPr lang="uz" sz="2400">
                <a:solidFill>
                  <a:srgbClr val="FFFFFF"/>
                </a:solidFill>
              </a:rPr>
              <a:t>Hisob raqami.</a:t>
            </a:r>
          </a:p>
        </p:txBody>
      </p:sp>
      <p:sp>
        <p:nvSpPr>
          <p:cNvPr id="38915" name="Text Box 3"/>
          <p:cNvSpPr txBox="1">
            <a:spLocks noChangeArrowheads="1"/>
          </p:cNvSpPr>
          <p:nvPr/>
        </p:nvSpPr>
        <p:spPr bwMode="auto">
          <a:xfrm>
            <a:off x="4648200" y="762000"/>
            <a:ext cx="4038600" cy="521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uz" sz="2800"/>
              <a:t>Raqamlar uchun belgilar Mesopotamiyada paydo bo'ldi - cho'ponlarning boshida, qoramollarni sanash, toshlarni qoldirib, keyin ularni loydagi chuqurchalar bilan almashtirdi. Keyinchalik ular mixxat belgilariga aylandi.</a:t>
            </a:r>
          </a:p>
          <a:p>
            <a:pPr>
              <a:buClrTx/>
              <a:buFontTx/>
              <a:buNone/>
            </a:pPr>
            <a:r>
              <a:rPr lang="uz" sz="2800"/>
              <a:t>Raqam 60 raqamiga asoslangan edi.</a:t>
            </a:r>
          </a:p>
        </p:txBody>
      </p:sp>
      <p:sp>
        <p:nvSpPr>
          <p:cNvPr id="38916"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t="18541"/>
          <a:stretch>
            <a:fillRect/>
          </a:stretch>
        </p:blipFill>
        <p:spPr bwMode="auto">
          <a:xfrm>
            <a:off x="0" y="838200"/>
            <a:ext cx="9144000" cy="1676400"/>
          </a:xfrm>
          <a:prstGeom prst="rect">
            <a:avLst/>
          </a:prstGeom>
          <a:noFill/>
          <a:ln>
            <a:noFill/>
          </a:ln>
          <a:effectLst/>
          <a:extLst>
            <a:ext uri="{909E8E84-426E-40DD-AFC4-6F175D3DCCD1}">
              <a14:hiddenFill xmlns:a14="http://schemas.microsoft.com/office/drawing/2010/main">
                <a:blipFill dpi="0" rotWithShape="0">
                  <a:blip/>
                  <a:srcRect t="1854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3429000"/>
            <a:ext cx="254000" cy="80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Text Box 3"/>
          <p:cNvSpPr txBox="1">
            <a:spLocks noChangeArrowheads="1"/>
          </p:cNvSpPr>
          <p:nvPr/>
        </p:nvSpPr>
        <p:spPr bwMode="auto">
          <a:xfrm>
            <a:off x="0" y="0"/>
            <a:ext cx="9144000" cy="520700"/>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750"/>
              </a:spcBef>
              <a:buClrTx/>
              <a:buFontTx/>
              <a:buNone/>
            </a:pPr>
            <a:r>
              <a:rPr lang="uz" sz="2800"/>
              <a:t>Shumer sanoq tizimi</a:t>
            </a:r>
          </a:p>
        </p:txBody>
      </p:sp>
      <p:sp>
        <p:nvSpPr>
          <p:cNvPr id="39940" name="Text Box 4"/>
          <p:cNvSpPr txBox="1">
            <a:spLocks noChangeArrowheads="1"/>
          </p:cNvSpPr>
          <p:nvPr/>
        </p:nvSpPr>
        <p:spPr bwMode="auto">
          <a:xfrm>
            <a:off x="0" y="2590800"/>
            <a:ext cx="9144000" cy="947738"/>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750"/>
              </a:spcBef>
              <a:buClrTx/>
              <a:buFontTx/>
              <a:buNone/>
            </a:pPr>
            <a:r>
              <a:rPr lang="uz" sz="2800"/>
              <a:t>Bobil o'nlik / jinsi kichik sanoq tizimi</a:t>
            </a:r>
          </a:p>
        </p:txBody>
      </p:sp>
      <p:sp>
        <p:nvSpPr>
          <p:cNvPr id="39941" name="Text Box 5"/>
          <p:cNvSpPr txBox="1">
            <a:spLocks noChangeArrowheads="1"/>
          </p:cNvSpPr>
          <p:nvPr/>
        </p:nvSpPr>
        <p:spPr bwMode="auto">
          <a:xfrm>
            <a:off x="152400" y="3810000"/>
            <a:ext cx="815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60 dan kichik raqamlar ikkita belgi yordamida ko'rsatilgan:</a:t>
            </a:r>
          </a:p>
        </p:txBody>
      </p:sp>
      <p:sp>
        <p:nvSpPr>
          <p:cNvPr id="39942" name="Text Box 6"/>
          <p:cNvSpPr txBox="1">
            <a:spLocks noChangeArrowheads="1"/>
          </p:cNvSpPr>
          <p:nvPr/>
        </p:nvSpPr>
        <p:spPr bwMode="auto">
          <a:xfrm>
            <a:off x="228600" y="4495800"/>
            <a:ext cx="2514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birlik uchun va</a:t>
            </a:r>
          </a:p>
        </p:txBody>
      </p:sp>
      <p:pic>
        <p:nvPicPr>
          <p:cNvPr id="399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267200"/>
            <a:ext cx="3810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4" name="Text Box 8"/>
          <p:cNvSpPr txBox="1">
            <a:spLocks noChangeArrowheads="1"/>
          </p:cNvSpPr>
          <p:nvPr/>
        </p:nvSpPr>
        <p:spPr bwMode="auto">
          <a:xfrm>
            <a:off x="3429000" y="4495800"/>
            <a:ext cx="2362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125"/>
              </a:spcBef>
              <a:buClrTx/>
              <a:buFontTx/>
              <a:buNone/>
            </a:pPr>
            <a:r>
              <a:rPr lang="uz" sz="2400"/>
              <a:t>o'n uchun.</a:t>
            </a:r>
            <a:r>
              <a:rPr lang="uz"/>
              <a:t> </a:t>
            </a:r>
          </a:p>
        </p:txBody>
      </p:sp>
      <p:pic>
        <p:nvPicPr>
          <p:cNvPr id="3994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181600"/>
            <a:ext cx="419100" cy="83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6" name="Text Box 10"/>
          <p:cNvSpPr txBox="1">
            <a:spLocks noChangeArrowheads="1"/>
          </p:cNvSpPr>
          <p:nvPr/>
        </p:nvSpPr>
        <p:spPr bwMode="auto">
          <a:xfrm>
            <a:off x="1066800" y="5257800"/>
            <a:ext cx="7543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Eğimli xanjar nol rolini o'ynadi.</a:t>
            </a:r>
          </a:p>
        </p:txBody>
      </p:sp>
      <p:pic>
        <p:nvPicPr>
          <p:cNvPr id="3994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943600"/>
            <a:ext cx="230188"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943600"/>
            <a:ext cx="230188"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943600"/>
            <a:ext cx="3429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5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5943600"/>
            <a:ext cx="230188"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5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943600"/>
            <a:ext cx="230188"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52"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5943600"/>
            <a:ext cx="230188"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53" name="Text Box 17"/>
          <p:cNvSpPr txBox="1">
            <a:spLocks noChangeArrowheads="1"/>
          </p:cNvSpPr>
          <p:nvPr/>
        </p:nvSpPr>
        <p:spPr bwMode="auto">
          <a:xfrm>
            <a:off x="4800600" y="5943600"/>
            <a:ext cx="41148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125"/>
              </a:spcBef>
              <a:buClrTx/>
              <a:buFontTx/>
              <a:buNone/>
            </a:pPr>
            <a:r>
              <a:rPr lang="uz" sz="2400"/>
              <a:t>Bu 7203 (2*60*60+3) raqamining rekordidir.</a:t>
            </a:r>
            <a:r>
              <a:rPr lang="uz"/>
              <a:t> </a:t>
            </a:r>
          </a:p>
        </p:txBody>
      </p:sp>
      <p:sp>
        <p:nvSpPr>
          <p:cNvPr id="39954" name="Rectangle 18"/>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b="6990"/>
          <a:stretch>
            <a:fillRect/>
          </a:stretch>
        </p:blipFill>
        <p:spPr bwMode="auto">
          <a:xfrm>
            <a:off x="0" y="0"/>
            <a:ext cx="9144000" cy="6797675"/>
          </a:xfrm>
          <a:prstGeom prst="rect">
            <a:avLst/>
          </a:prstGeom>
          <a:noFill/>
          <a:ln>
            <a:noFill/>
          </a:ln>
          <a:effectLst/>
          <a:extLst>
            <a:ext uri="{909E8E84-426E-40DD-AFC4-6F175D3DCCD1}">
              <a14:hiddenFill xmlns:a14="http://schemas.microsoft.com/office/drawing/2010/main">
                <a:blipFill dpi="0" rotWithShape="0">
                  <a:blip/>
                  <a:srcRect b="699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2" name="Text Box 2"/>
          <p:cNvSpPr txBox="1">
            <a:spLocks noChangeArrowheads="1"/>
          </p:cNvSpPr>
          <p:nvPr/>
        </p:nvSpPr>
        <p:spPr bwMode="auto">
          <a:xfrm>
            <a:off x="0" y="5715000"/>
            <a:ext cx="9144000" cy="1068388"/>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2000"/>
              </a:spcBef>
              <a:buClrTx/>
              <a:buFontTx/>
              <a:buNone/>
            </a:pPr>
            <a:r>
              <a:rPr lang="uz" sz="3200"/>
              <a:t>Plastinkadagi raqam 104.857.600.000.000.000.000</a:t>
            </a:r>
          </a:p>
        </p:txBody>
      </p:sp>
      <p:sp>
        <p:nvSpPr>
          <p:cNvPr id="40963"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6" name="Text Box 2"/>
          <p:cNvSpPr txBox="1">
            <a:spLocks noChangeArrowheads="1"/>
          </p:cNvSpPr>
          <p:nvPr/>
        </p:nvSpPr>
        <p:spPr bwMode="auto">
          <a:xfrm>
            <a:off x="0" y="5257800"/>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dirty="0"/>
              <a:t>Mesopotamiyada dalalarni sug'orish murakkab masala edi. Kanallar orqali juda ko'p suv oqib o'tganda, u er ostiga singib ketgan va yer osti suvlari bilan bog'langan va ular Mesopotamiyada sho'rdir.</a:t>
            </a:r>
          </a:p>
        </p:txBody>
      </p:sp>
      <p:sp>
        <p:nvSpPr>
          <p:cNvPr id="41987" name="Text Box 3">
            <a:hlinkClick r:id="rId4" action="ppaction://hlinksldjump"/>
          </p:cNvPr>
          <p:cNvSpPr txBox="1">
            <a:spLocks noChangeArrowheads="1"/>
          </p:cNvSpPr>
          <p:nvPr/>
        </p:nvSpPr>
        <p:spPr bwMode="auto">
          <a:xfrm>
            <a:off x="533400" y="76200"/>
            <a:ext cx="8153400" cy="525401"/>
          </a:xfrm>
          <a:prstGeom prst="rect">
            <a:avLst/>
          </a:prstGeom>
          <a:solidFill>
            <a:srgbClr val="FFCCFF">
              <a:alpha val="50000"/>
            </a:srgbClr>
          </a:solidFill>
          <a:ln w="38160" cap="sq">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2800" b="1" dirty="0">
                <a:solidFill>
                  <a:srgbClr val="660066"/>
                </a:solidFill>
                <a:latin typeface="Century Gothic" panose="020B0502020202020204" pitchFamily="34" charset="0"/>
              </a:rPr>
              <a:t>Hunarmandchilik va ilm-fanning rivojlanishi</a:t>
            </a:r>
          </a:p>
        </p:txBody>
      </p:sp>
      <p:sp>
        <p:nvSpPr>
          <p:cNvPr id="41988"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withEffect">
                                  <p:stCondLst>
                                    <p:cond delay="0"/>
                                  </p:stCondLst>
                                  <p:childTnLst>
                                    <p:animClr clrSpc="rgb" dir="cw">
                                      <p:cBhvr additive="repl">
                                        <p:cTn id="6" dur="1500" autoRev="1" fill="hold" masterRel="sameClick"/>
                                        <p:tgtEl>
                                          <p:spTgt spid="41987"/>
                                        </p:tgtEl>
                                        <p:attrNameLst>
                                          <p:attrName>style.color</p:attrName>
                                        </p:attrNameLst>
                                      </p:cBhvr>
                                      <p:to>
                                        <a:srgbClr val="FFFFFF"/>
                                      </p:to>
                                    </p:animClr>
                                    <p:animClr clrSpc="rgb" dir="cw">
                                      <p:cBhvr additive="repl">
                                        <p:cTn id="7" dur="1500" autoRev="1" fill="hold" masterRel="sameClick"/>
                                        <p:tgtEl>
                                          <p:spTgt spid="41987"/>
                                        </p:tgtEl>
                                        <p:attrNameLst>
                                          <p:attrName>fillColor</p:attrName>
                                        </p:attrNameLst>
                                      </p:cBhvr>
                                      <p:to>
                                        <a:srgbClr val="FFFFFF"/>
                                      </p:to>
                                    </p:animClr>
                                    <p:set>
                                      <p:cBhvr additive="repl">
                                        <p:cTn id="8" dur="1500" autoRev="1" fill="hold"/>
                                        <p:tgtEl>
                                          <p:spTgt spid="419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r="2315"/>
          <a:stretch>
            <a:fillRect/>
          </a:stretch>
        </p:blipFill>
        <p:spPr bwMode="auto">
          <a:xfrm>
            <a:off x="0" y="0"/>
            <a:ext cx="9144000" cy="6049963"/>
          </a:xfrm>
          <a:prstGeom prst="rect">
            <a:avLst/>
          </a:prstGeom>
          <a:noFill/>
          <a:ln>
            <a:noFill/>
          </a:ln>
          <a:effectLst/>
          <a:extLst>
            <a:ext uri="{909E8E84-426E-40DD-AFC4-6F175D3DCCD1}">
              <a14:hiddenFill xmlns:a14="http://schemas.microsoft.com/office/drawing/2010/main">
                <a:blipFill dpi="0" rotWithShape="0">
                  <a:blip/>
                  <a:srcRect r="23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0" name="Text Box 2"/>
          <p:cNvSpPr txBox="1">
            <a:spLocks noChangeArrowheads="1"/>
          </p:cNvSpPr>
          <p:nvPr/>
        </p:nvSpPr>
        <p:spPr bwMode="auto">
          <a:xfrm>
            <a:off x="0" y="5943600"/>
            <a:ext cx="9144000" cy="825500"/>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solidFill>
                  <a:srgbClr val="FFFFFF"/>
                </a:solidFill>
              </a:rPr>
              <a:t>Hozirgi Bag'dod va qadimgi Bobil o'rtasidagi hududda Furot</a:t>
            </a:r>
          </a:p>
        </p:txBody>
      </p:sp>
      <p:sp>
        <p:nvSpPr>
          <p:cNvPr id="43011"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035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886200"/>
            <a:ext cx="9144000" cy="2654300"/>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a:t>Natijada, yana tuz, suv bilan birga, dalalar yuzasiga chiqarildi va ular tezda yomonlashdi; bunday yerlarda bugʻdoy umuman oʻsmagan, javdar va arpa past hosil bergan. Oxir-oqibat, sho'rlangan dalalar shunchaki tashlab ketilgan yoki ularda qo'ylar boqilgan.</a:t>
            </a:r>
          </a:p>
        </p:txBody>
      </p:sp>
      <p:sp>
        <p:nvSpPr>
          <p:cNvPr id="44035"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5181600" y="381000"/>
            <a:ext cx="3962400" cy="564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750"/>
              </a:spcBef>
              <a:buClrTx/>
              <a:buFontTx/>
              <a:buNone/>
            </a:pPr>
            <a:r>
              <a:rPr lang="uz" sz="2800"/>
              <a:t>Endilikda Mesopotamiya deganda, asosan, bu daryolarning quyi oqimidagi vodiy tushuniladi va unga Dajlaning sharqida va Furotning gʻarbiy qismidagi yerlar qoʻshiladi. Umuman olganda, mintaqa zamonaviy Iroq hududiga to'g'ri keladi.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31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p:cNvSpPr txBox="1">
            <a:spLocks noChangeArrowheads="1"/>
          </p:cNvSpPr>
          <p:nvPr/>
        </p:nvSpPr>
        <p:spPr bwMode="auto">
          <a:xfrm>
            <a:off x="0" y="6400800"/>
            <a:ext cx="9144000" cy="460375"/>
          </a:xfrm>
          <a:prstGeom prst="rect">
            <a:avLst/>
          </a:prstGeom>
          <a:solidFill>
            <a:srgbClr val="9966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2400" b="1"/>
              <a:t>Iroq </a:t>
            </a:r>
            <a:r>
              <a:rPr lang="uz" sz="2400"/>
              <a:t>.</a:t>
            </a:r>
          </a:p>
        </p:txBody>
      </p:sp>
      <p:sp>
        <p:nvSpPr>
          <p:cNvPr id="6148"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8" name="Text Box 2"/>
          <p:cNvSpPr txBox="1">
            <a:spLocks noChangeArrowheads="1"/>
          </p:cNvSpPr>
          <p:nvPr/>
        </p:nvSpPr>
        <p:spPr bwMode="auto">
          <a:xfrm>
            <a:off x="0" y="5486400"/>
            <a:ext cx="91440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000" dirty="0"/>
              <a:t>Miloddan avvalgi 4000 yillar atrofida e. Shumerda oltin va mis eritish texnikasi rivojlangan. Miloddan avvalgi 3400 yil e. g'ildirak Shumerda ixtiro qilingan </a:t>
            </a:r>
            <a:r>
              <a:rPr lang="uz" sz="2000" i="1" dirty="0"/>
              <a:t>va ossuriyaliklar urush aravalarini yaratgan.</a:t>
            </a:r>
          </a:p>
        </p:txBody>
      </p:sp>
      <p:sp>
        <p:nvSpPr>
          <p:cNvPr id="45059"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343400" cy="2973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5105400" y="1447800"/>
            <a:ext cx="3733800" cy="448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Bobilliklar birinchi bo'lib quyosh soatini o'ylab topishdi: ular chiziqlar bilan chegaralangan tekis taxtada (yoki yarim sharda) kichik tayoqchani mustahkamlay boshladilar - bu quyosh soatining siferblatasi edi va tayog'dagi soya soat qo'li bo'lib xizmat qildi. .</a:t>
            </a:r>
          </a:p>
        </p:txBody>
      </p:sp>
      <p:sp>
        <p:nvSpPr>
          <p:cNvPr id="46083" name="Text Box 3"/>
          <p:cNvSpPr txBox="1">
            <a:spLocks noChangeArrowheads="1"/>
          </p:cNvSpPr>
          <p:nvPr/>
        </p:nvSpPr>
        <p:spPr bwMode="auto">
          <a:xfrm>
            <a:off x="533400" y="4800600"/>
            <a:ext cx="4191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solidFill>
                  <a:srgbClr val="FFFFFF"/>
                </a:solidFill>
              </a:rPr>
              <a:t>Quyosh soati</a:t>
            </a:r>
          </a:p>
        </p:txBody>
      </p:sp>
      <p:sp>
        <p:nvSpPr>
          <p:cNvPr id="46084" name="Text Box 4">
            <a:hlinkClick r:id="rId4" action="ppaction://hlinksldjump"/>
          </p:cNvPr>
          <p:cNvSpPr txBox="1">
            <a:spLocks noChangeArrowheads="1"/>
          </p:cNvSpPr>
          <p:nvPr/>
        </p:nvSpPr>
        <p:spPr bwMode="auto">
          <a:xfrm>
            <a:off x="533400" y="228600"/>
            <a:ext cx="8153400" cy="642938"/>
          </a:xfrm>
          <a:prstGeom prst="rect">
            <a:avLst/>
          </a:prstGeom>
          <a:solidFill>
            <a:srgbClr val="FFCCFF">
              <a:alpha val="50000"/>
            </a:srgbClr>
          </a:solidFill>
          <a:ln w="38160" cap="sq">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3600" b="1">
                <a:solidFill>
                  <a:srgbClr val="660066"/>
                </a:solidFill>
                <a:latin typeface="Century Gothic" panose="020B0502020202020204" pitchFamily="34" charset="0"/>
              </a:rPr>
              <a:t>Hunarmandchilik va ilm-fanning rivojlanishi</a:t>
            </a:r>
          </a:p>
        </p:txBody>
      </p:sp>
      <p:sp>
        <p:nvSpPr>
          <p:cNvPr id="46085"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withEffect">
                                  <p:stCondLst>
                                    <p:cond delay="0"/>
                                  </p:stCondLst>
                                  <p:childTnLst>
                                    <p:animClr clrSpc="rgb" dir="cw">
                                      <p:cBhvr additive="repl">
                                        <p:cTn id="6" dur="1500" autoRev="1" fill="hold" masterRel="sameClick"/>
                                        <p:tgtEl>
                                          <p:spTgt spid="46084"/>
                                        </p:tgtEl>
                                        <p:attrNameLst>
                                          <p:attrName>style.color</p:attrName>
                                        </p:attrNameLst>
                                      </p:cBhvr>
                                      <p:to>
                                        <a:srgbClr val="FFFFFF"/>
                                      </p:to>
                                    </p:animClr>
                                    <p:animClr clrSpc="rgb" dir="cw">
                                      <p:cBhvr additive="repl">
                                        <p:cTn id="7" dur="1500" autoRev="1" fill="hold" masterRel="sameClick"/>
                                        <p:tgtEl>
                                          <p:spTgt spid="46084"/>
                                        </p:tgtEl>
                                        <p:attrNameLst>
                                          <p:attrName>fillColor</p:attrName>
                                        </p:attrNameLst>
                                      </p:cBhvr>
                                      <p:to>
                                        <a:srgbClr val="FFFFFF"/>
                                      </p:to>
                                    </p:animClr>
                                    <p:set>
                                      <p:cBhvr additive="repl">
                                        <p:cTn id="8" dur="1500" autoRev="1" fill="hold"/>
                                        <p:tgtEl>
                                          <p:spTgt spid="46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0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6" name="Text Box 2"/>
          <p:cNvSpPr txBox="1">
            <a:spLocks noChangeArrowheads="1"/>
          </p:cNvSpPr>
          <p:nvPr/>
        </p:nvSpPr>
        <p:spPr bwMode="auto">
          <a:xfrm>
            <a:off x="0" y="5486400"/>
            <a:ext cx="9144000" cy="1190625"/>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Tibbiyotda hayvonlarning ichaklari orqali fol ochish, xususan, qurbonlik (asosan qo'y) jigarini tekshirish muhim rol o'ynagan.</a:t>
            </a:r>
          </a:p>
        </p:txBody>
      </p:sp>
      <p:sp>
        <p:nvSpPr>
          <p:cNvPr id="47107"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3505200" cy="3389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381000" y="5181600"/>
            <a:ext cx="3657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solidFill>
                  <a:srgbClr val="FFFFFF"/>
                </a:solidFill>
              </a:rPr>
              <a:t>Jigarning gil modeli segmentlarga bo'lingan. Bobil.</a:t>
            </a:r>
          </a:p>
        </p:txBody>
      </p:sp>
      <p:sp>
        <p:nvSpPr>
          <p:cNvPr id="48131" name="Text Box 3"/>
          <p:cNvSpPr txBox="1">
            <a:spLocks noChangeArrowheads="1"/>
          </p:cNvSpPr>
          <p:nvPr/>
        </p:nvSpPr>
        <p:spPr bwMode="auto">
          <a:xfrm>
            <a:off x="4267200" y="1066800"/>
            <a:ext cx="4572000"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Xususiyatlari bo'yicha qismlarga bo'lingan jigarning loy va bronza modellari bizning davrimizga qadar saqlanib qolgan; har bir qismda jigarning ushbu qismining holatini bashorat qilish uchun qo'llanma bo'lib xizmat qiladigan matn mavjud. Jigarning bunday modellari Bobilda mavjud bo'lgan davlat tibbiyot maktablarida bo'lajak ruhoniy shifokorlarni tayyorlash uchun ishlatilgan.</a:t>
            </a:r>
          </a:p>
        </p:txBody>
      </p:sp>
      <p:sp>
        <p:nvSpPr>
          <p:cNvPr id="48132" name="Text Box 4">
            <a:hlinkClick r:id="rId4" action="ppaction://hlinksldjump"/>
          </p:cNvPr>
          <p:cNvSpPr txBox="1">
            <a:spLocks noChangeArrowheads="1"/>
          </p:cNvSpPr>
          <p:nvPr/>
        </p:nvSpPr>
        <p:spPr bwMode="auto">
          <a:xfrm>
            <a:off x="533400" y="228600"/>
            <a:ext cx="8153400" cy="525401"/>
          </a:xfrm>
          <a:prstGeom prst="rect">
            <a:avLst/>
          </a:prstGeom>
          <a:solidFill>
            <a:srgbClr val="FFCCFF">
              <a:alpha val="50000"/>
            </a:srgbClr>
          </a:solidFill>
          <a:ln w="38160" cap="sq">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2800" b="1" dirty="0">
                <a:solidFill>
                  <a:srgbClr val="660066"/>
                </a:solidFill>
                <a:latin typeface="Century Gothic" panose="020B0502020202020204" pitchFamily="34" charset="0"/>
              </a:rPr>
              <a:t>Hunarmandchilik va ilm-fanning rivojlanishi</a:t>
            </a:r>
          </a:p>
        </p:txBody>
      </p:sp>
      <p:sp>
        <p:nvSpPr>
          <p:cNvPr id="48133"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withEffect">
                                  <p:stCondLst>
                                    <p:cond delay="0"/>
                                  </p:stCondLst>
                                  <p:childTnLst>
                                    <p:animClr clrSpc="rgb" dir="cw">
                                      <p:cBhvr additive="repl">
                                        <p:cTn id="6" dur="1500" autoRev="1" fill="hold" masterRel="sameClick"/>
                                        <p:tgtEl>
                                          <p:spTgt spid="48132"/>
                                        </p:tgtEl>
                                        <p:attrNameLst>
                                          <p:attrName>style.color</p:attrName>
                                        </p:attrNameLst>
                                      </p:cBhvr>
                                      <p:to>
                                        <a:srgbClr val="FFFFFF"/>
                                      </p:to>
                                    </p:animClr>
                                    <p:animClr clrSpc="rgb" dir="cw">
                                      <p:cBhvr additive="repl">
                                        <p:cTn id="7" dur="1500" autoRev="1" fill="hold" masterRel="sameClick"/>
                                        <p:tgtEl>
                                          <p:spTgt spid="48132"/>
                                        </p:tgtEl>
                                        <p:attrNameLst>
                                          <p:attrName>fillColor</p:attrName>
                                        </p:attrNameLst>
                                      </p:cBhvr>
                                      <p:to>
                                        <a:srgbClr val="FFFFFF"/>
                                      </p:to>
                                    </p:animClr>
                                    <p:set>
                                      <p:cBhvr additive="repl">
                                        <p:cTn id="8" dur="1500" autoRev="1" fill="hold"/>
                                        <p:tgtEl>
                                          <p:spTgt spid="481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r="1637"/>
          <a:stretch>
            <a:fillRect/>
          </a:stretch>
        </p:blipFill>
        <p:spPr bwMode="auto">
          <a:xfrm>
            <a:off x="0" y="0"/>
            <a:ext cx="4953000" cy="6858000"/>
          </a:xfrm>
          <a:prstGeom prst="rect">
            <a:avLst/>
          </a:prstGeom>
          <a:noFill/>
          <a:ln>
            <a:noFill/>
          </a:ln>
          <a:effectLst/>
          <a:extLst>
            <a:ext uri="{909E8E84-426E-40DD-AFC4-6F175D3DCCD1}">
              <a14:hiddenFill xmlns:a14="http://schemas.microsoft.com/office/drawing/2010/main">
                <a:blipFill dpi="0" rotWithShape="0">
                  <a:blip/>
                  <a:srcRect r="163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Text Box 2"/>
          <p:cNvSpPr txBox="1">
            <a:spLocks noChangeArrowheads="1"/>
          </p:cNvSpPr>
          <p:nvPr/>
        </p:nvSpPr>
        <p:spPr bwMode="auto">
          <a:xfrm>
            <a:off x="5410200" y="5486400"/>
            <a:ext cx="3429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5" name="Text Box 3"/>
          <p:cNvSpPr txBox="1">
            <a:spLocks noChangeArrowheads="1"/>
          </p:cNvSpPr>
          <p:nvPr/>
        </p:nvSpPr>
        <p:spPr bwMode="auto">
          <a:xfrm>
            <a:off x="5181600" y="4953000"/>
            <a:ext cx="36576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solidFill>
                  <a:srgbClr val="FFFFFF"/>
                </a:solidFill>
              </a:rPr>
              <a:t>Bobil. Furot daryosidan shaharning ko'rinishi. A. Parro tomonidan qayta qurish</a:t>
            </a:r>
          </a:p>
        </p:txBody>
      </p:sp>
      <p:sp>
        <p:nvSpPr>
          <p:cNvPr id="49156" name="Text Box 4"/>
          <p:cNvSpPr txBox="1">
            <a:spLocks noChangeArrowheads="1"/>
          </p:cNvSpPr>
          <p:nvPr/>
        </p:nvSpPr>
        <p:spPr bwMode="auto">
          <a:xfrm>
            <a:off x="5334000" y="609600"/>
            <a:ext cx="3581400"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750"/>
              </a:spcBef>
              <a:buClrTx/>
              <a:buFontTx/>
              <a:buNone/>
            </a:pPr>
            <a:r>
              <a:rPr lang="uz" sz="2800"/>
              <a:t>Shumerlar va bobilliklar ajoyib shaharsozlik va me'morlardir.</a:t>
            </a:r>
          </a:p>
        </p:txBody>
      </p:sp>
      <p:sp>
        <p:nvSpPr>
          <p:cNvPr id="49157"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685800" y="1143000"/>
            <a:ext cx="3697288" cy="4754563"/>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Text Box 2"/>
          <p:cNvSpPr txBox="1">
            <a:spLocks noChangeArrowheads="1"/>
          </p:cNvSpPr>
          <p:nvPr/>
        </p:nvSpPr>
        <p:spPr bwMode="auto">
          <a:xfrm>
            <a:off x="685800" y="5876925"/>
            <a:ext cx="381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0" hangingPunct="0">
              <a:buClrTx/>
              <a:buFontTx/>
              <a:buNone/>
            </a:pPr>
            <a:r>
              <a:rPr lang="uz" sz="2400">
                <a:solidFill>
                  <a:srgbClr val="FFFFFF"/>
                </a:solidFill>
              </a:rPr>
              <a:t>Qal'a devorlarini qurish.</a:t>
            </a:r>
          </a:p>
        </p:txBody>
      </p:sp>
      <p:sp>
        <p:nvSpPr>
          <p:cNvPr id="50179" name="Text Box 3"/>
          <p:cNvSpPr txBox="1">
            <a:spLocks noChangeArrowheads="1"/>
          </p:cNvSpPr>
          <p:nvPr/>
        </p:nvSpPr>
        <p:spPr bwMode="auto">
          <a:xfrm>
            <a:off x="5181600" y="1066800"/>
            <a:ext cx="3505200" cy="478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buClrTx/>
              <a:buFontTx/>
              <a:buNone/>
            </a:pPr>
            <a:r>
              <a:rPr lang="uz" sz="2800" dirty="0"/>
              <a:t>Loy asosiy qurilish materiali edi. qaysi g'ishtlardan yasalgan.</a:t>
            </a:r>
          </a:p>
          <a:p>
            <a:pPr>
              <a:buClrTx/>
              <a:buFontTx/>
              <a:buNone/>
            </a:pPr>
            <a:r>
              <a:rPr lang="uz" sz="2800" dirty="0"/>
              <a:t>G'isht quyoshda quritilgan, shuning uchun qal'a devorlari juda keng qilingan.</a:t>
            </a:r>
          </a:p>
        </p:txBody>
      </p:sp>
      <p:sp>
        <p:nvSpPr>
          <p:cNvPr id="50180" name="Text Box 4">
            <a:hlinkClick r:id="rId4" action="ppaction://hlinksldjump"/>
          </p:cNvPr>
          <p:cNvSpPr txBox="1">
            <a:spLocks noChangeArrowheads="1"/>
          </p:cNvSpPr>
          <p:nvPr/>
        </p:nvSpPr>
        <p:spPr bwMode="auto">
          <a:xfrm>
            <a:off x="685800" y="228600"/>
            <a:ext cx="8153400" cy="642938"/>
          </a:xfrm>
          <a:prstGeom prst="rect">
            <a:avLst/>
          </a:prstGeom>
          <a:solidFill>
            <a:srgbClr val="FFCCFF">
              <a:alpha val="50000"/>
            </a:srgbClr>
          </a:solidFill>
          <a:ln w="38160" cap="sq">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3600" b="1">
                <a:solidFill>
                  <a:srgbClr val="660066"/>
                </a:solidFill>
                <a:latin typeface="Century Gothic" panose="020B0502020202020204" pitchFamily="34" charset="0"/>
              </a:rPr>
              <a:t>Loy va g'isht shaharlari</a:t>
            </a:r>
          </a:p>
        </p:txBody>
      </p:sp>
      <p:sp>
        <p:nvSpPr>
          <p:cNvPr id="50181"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withEffect">
                                  <p:stCondLst>
                                    <p:cond delay="0"/>
                                  </p:stCondLst>
                                  <p:childTnLst>
                                    <p:animClr clrSpc="rgb" dir="cw">
                                      <p:cBhvr additive="repl">
                                        <p:cTn id="6" dur="1500" autoRev="1" fill="hold" masterRel="sameClick"/>
                                        <p:tgtEl>
                                          <p:spTgt spid="50180"/>
                                        </p:tgtEl>
                                        <p:attrNameLst>
                                          <p:attrName>style.color</p:attrName>
                                        </p:attrNameLst>
                                      </p:cBhvr>
                                      <p:to>
                                        <a:srgbClr val="FFFFFF"/>
                                      </p:to>
                                    </p:animClr>
                                    <p:animClr clrSpc="rgb" dir="cw">
                                      <p:cBhvr additive="repl">
                                        <p:cTn id="7" dur="1500" autoRev="1" fill="hold" masterRel="sameClick"/>
                                        <p:tgtEl>
                                          <p:spTgt spid="50180"/>
                                        </p:tgtEl>
                                        <p:attrNameLst>
                                          <p:attrName>fillColor</p:attrName>
                                        </p:attrNameLst>
                                      </p:cBhvr>
                                      <p:to>
                                        <a:srgbClr val="FFFFFF"/>
                                      </p:to>
                                    </p:animClr>
                                    <p:set>
                                      <p:cBhvr additive="repl">
                                        <p:cTn id="8" dur="1500" autoRev="1" fill="hold"/>
                                        <p:tgtEl>
                                          <p:spTgt spid="50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13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2" name="Text Box 2"/>
          <p:cNvSpPr txBox="1">
            <a:spLocks noChangeArrowheads="1"/>
          </p:cNvSpPr>
          <p:nvPr/>
        </p:nvSpPr>
        <p:spPr bwMode="auto">
          <a:xfrm>
            <a:off x="0" y="6324600"/>
            <a:ext cx="9144000" cy="460375"/>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125"/>
              </a:spcBef>
              <a:buClrTx/>
              <a:buFontTx/>
              <a:buNone/>
            </a:pPr>
            <a:r>
              <a:rPr lang="uz" sz="2400">
                <a:solidFill>
                  <a:srgbClr val="FFFFFF"/>
                </a:solidFill>
              </a:rPr>
              <a:t>Bobil devorlari.</a:t>
            </a:r>
            <a:r>
              <a:rPr lang="uz" b="1"/>
              <a:t> </a:t>
            </a:r>
          </a:p>
        </p:txBody>
      </p:sp>
      <p:sp>
        <p:nvSpPr>
          <p:cNvPr id="51203"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0" y="5867400"/>
            <a:ext cx="9144000" cy="825500"/>
          </a:xfrm>
          <a:prstGeom prst="rect">
            <a:avLst/>
          </a:prstGeom>
          <a:solidFill>
            <a:srgbClr val="99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125"/>
              </a:spcBef>
              <a:buClrTx/>
              <a:buFontTx/>
              <a:buNone/>
            </a:pPr>
            <a:r>
              <a:rPr lang="uz" sz="2400" dirty="0">
                <a:solidFill>
                  <a:srgbClr val="FFFFFF"/>
                </a:solidFill>
              </a:rPr>
              <a:t>Bobilning panoramik ko'rinishi</a:t>
            </a:r>
            <a:r>
              <a:rPr lang="uz" sz="2400" b="1" dirty="0">
                <a:solidFill>
                  <a:srgbClr val="FFFFFF"/>
                </a:solidFill>
              </a:rPr>
              <a:t> </a:t>
            </a:r>
            <a:r>
              <a:rPr lang="uz" sz="2400" dirty="0">
                <a:solidFill>
                  <a:srgbClr val="FFFFFF"/>
                </a:solidFill>
              </a:rPr>
              <a:t>(ko'p binolar qayta tiklandi)</a:t>
            </a:r>
            <a:r>
              <a:rPr lang="uz" dirty="0">
                <a:solidFill>
                  <a:srgbClr val="FFFFFF"/>
                </a:solidFill>
              </a:rPr>
              <a:t> </a:t>
            </a:r>
          </a:p>
        </p:txBody>
      </p:sp>
      <p:sp>
        <p:nvSpPr>
          <p:cNvPr id="52227"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44824"/>
            <a:ext cx="8208912" cy="2387600"/>
          </a:xfrm>
        </p:spPr>
        <p:txBody>
          <a:bodyPr/>
          <a:lstStyle/>
          <a:p>
            <a:r>
              <a:rPr lang="uz-Latn-UZ" dirty="0"/>
              <a:t>E’TIBORINGIZ UCHUN RAHMAT!!!</a:t>
            </a:r>
            <a:endParaRPr lang="en-US" dirty="0"/>
          </a:p>
        </p:txBody>
      </p:sp>
    </p:spTree>
    <p:extLst>
      <p:ext uri="{BB962C8B-B14F-4D97-AF65-F5344CB8AC3E}">
        <p14:creationId xmlns:p14="http://schemas.microsoft.com/office/powerpoint/2010/main" val="109426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83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Text Box 2"/>
          <p:cNvSpPr txBox="1">
            <a:spLocks noChangeArrowheads="1"/>
          </p:cNvSpPr>
          <p:nvPr/>
        </p:nvSpPr>
        <p:spPr bwMode="auto">
          <a:xfrm>
            <a:off x="4343400" y="4724400"/>
            <a:ext cx="441960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i="1" dirty="0"/>
              <a:t> </a:t>
            </a:r>
            <a:r>
              <a:rPr lang="uz" sz="2400" i="1" dirty="0">
                <a:solidFill>
                  <a:schemeClr val="bg1"/>
                </a:solidFill>
              </a:rPr>
              <a:t>Miloddan avvalgi </a:t>
            </a:r>
            <a:r>
              <a:rPr lang="uz" sz="2400" i="1" dirty="0">
                <a:solidFill>
                  <a:srgbClr val="FFFFFF"/>
                </a:solidFill>
              </a:rPr>
              <a:t>III ming yillikning ikkinchi cho'chqasida qurilgan Naram-Sin stelasi . e. Akkadning Elam ustidan qozongan g‘alabasi sharafiga.</a:t>
            </a:r>
          </a:p>
        </p:txBody>
      </p:sp>
      <p:sp>
        <p:nvSpPr>
          <p:cNvPr id="7171" name="Text Box 3"/>
          <p:cNvSpPr txBox="1">
            <a:spLocks noChangeArrowheads="1"/>
          </p:cNvSpPr>
          <p:nvPr/>
        </p:nvSpPr>
        <p:spPr bwMode="auto">
          <a:xfrm>
            <a:off x="4343400" y="304800"/>
            <a:ext cx="4495800"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2000"/>
              </a:spcBef>
              <a:buClrTx/>
              <a:buFontTx/>
              <a:buNone/>
            </a:pPr>
            <a:r>
              <a:rPr lang="uz" sz="3200" dirty="0"/>
              <a:t>Mesopotamiyada semit oilasi tillarida so'zlashuvchi xalqlar yashagan. Bular akkadlar, bobilliklar, ossuriyaliklar.</a:t>
            </a:r>
          </a:p>
        </p:txBody>
      </p:sp>
      <p:sp>
        <p:nvSpPr>
          <p:cNvPr id="7172"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972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p:cNvSpPr txBox="1">
            <a:spLocks noChangeArrowheads="1"/>
          </p:cNvSpPr>
          <p:nvPr/>
        </p:nvSpPr>
        <p:spPr bwMode="auto">
          <a:xfrm>
            <a:off x="3886200" y="4953000"/>
            <a:ext cx="4953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i="1">
                <a:solidFill>
                  <a:srgbClr val="FFFFFF"/>
                </a:solidFill>
              </a:rPr>
              <a:t>3- ming yillikning ikkinchi yarmida yasalgan mashhur Akkad Sargonining bronza boshi .</a:t>
            </a:r>
          </a:p>
        </p:txBody>
      </p:sp>
      <p:sp>
        <p:nvSpPr>
          <p:cNvPr id="8195" name="Text Box 3"/>
          <p:cNvSpPr txBox="1">
            <a:spLocks noChangeArrowheads="1"/>
          </p:cNvSpPr>
          <p:nvPr/>
        </p:nvSpPr>
        <p:spPr bwMode="auto">
          <a:xfrm>
            <a:off x="4038600" y="533400"/>
            <a:ext cx="4572000"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3200"/>
              <a:t>Bu uch xalqning barchasi til printsipiga ko'ra "Akkadlar" nomi bilan birlashtirilgan.</a:t>
            </a:r>
            <a:r>
              <a:rPr lang="uz" sz="2400"/>
              <a:t> </a:t>
            </a:r>
          </a:p>
        </p:txBody>
      </p:sp>
      <p:sp>
        <p:nvSpPr>
          <p:cNvPr id="8196"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609600"/>
            <a:ext cx="8305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2" name="Text Box 2"/>
          <p:cNvSpPr txBox="1">
            <a:spLocks noChangeArrowheads="1"/>
          </p:cNvSpPr>
          <p:nvPr/>
        </p:nvSpPr>
        <p:spPr bwMode="auto">
          <a:xfrm>
            <a:off x="4724400" y="1066800"/>
            <a:ext cx="4038600" cy="521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uz" sz="2800">
                <a:solidFill>
                  <a:srgbClr val="FFFFFF"/>
                </a:solidFill>
              </a:rPr>
              <a:t>Set - Odam Ato </a:t>
            </a:r>
            <a:r>
              <a:rPr lang="uz" sz="2800"/>
              <a:t>va </a:t>
            </a:r>
            <a:r>
              <a:rPr lang="uz" sz="2800">
                <a:solidFill>
                  <a:srgbClr val="FFFFFF"/>
                </a:solidFill>
              </a:rPr>
              <a:t>Momo Havoning </a:t>
            </a:r>
            <a:r>
              <a:rPr lang="uz" sz="2800"/>
              <a:t>uchinchi o'g'li .</a:t>
            </a:r>
          </a:p>
          <a:p>
            <a:pPr algn="ctr">
              <a:buClrTx/>
              <a:buFontTx/>
              <a:buNone/>
            </a:pPr>
            <a:r>
              <a:rPr lang="uz" sz="2800"/>
              <a:t>" </a:t>
            </a:r>
            <a:r>
              <a:rPr lang="uz" sz="2800" i="1"/>
              <a:t>Va Odam Ato o'z xotinini hali ham tanidi va u o'g'il tug'di va uning ismini Shit deb qo'ydi, chunki u Qobil o'ldirgan Hobilning o'rniga Xudo menga boshqa urug' qo'ydi, dedi."</a:t>
            </a:r>
          </a:p>
          <a:p>
            <a:pPr algn="r">
              <a:buClrTx/>
              <a:buFontTx/>
              <a:buNone/>
            </a:pPr>
            <a:r>
              <a:rPr lang="uz"/>
              <a:t> </a:t>
            </a:r>
            <a:r>
              <a:rPr lang="uz" sz="2800"/>
              <a:t>(Ibt. 4:25)</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962400" cy="273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533400" y="4343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500"/>
              </a:spcBef>
              <a:buClrTx/>
              <a:buFontTx/>
              <a:buNone/>
            </a:pPr>
            <a:r>
              <a:rPr lang="uz" sz="2400" i="1">
                <a:solidFill>
                  <a:srgbClr val="FFFFFF"/>
                </a:solidFill>
              </a:rPr>
              <a:t>Injil Gutenberg</a:t>
            </a:r>
          </a:p>
        </p:txBody>
      </p:sp>
      <p:sp>
        <p:nvSpPr>
          <p:cNvPr id="10245" name="Rectangle 5"/>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9144000" cy="345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Text Box 2"/>
          <p:cNvSpPr txBox="1">
            <a:spLocks noChangeArrowheads="1"/>
          </p:cNvSpPr>
          <p:nvPr/>
        </p:nvSpPr>
        <p:spPr bwMode="auto">
          <a:xfrm>
            <a:off x="0" y="6461125"/>
            <a:ext cx="914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250"/>
              </a:spcBef>
              <a:buClrTx/>
              <a:buFontTx/>
              <a:buNone/>
            </a:pPr>
            <a:r>
              <a:rPr lang="uz" sz="2000"/>
              <a:t>Mesopotamiyadan silindrli muhr taassurotlari (Uruk davri )</a:t>
            </a:r>
          </a:p>
        </p:txBody>
      </p:sp>
      <p:sp>
        <p:nvSpPr>
          <p:cNvPr id="11267" name="Text Box 3"/>
          <p:cNvSpPr txBox="1">
            <a:spLocks noChangeArrowheads="1"/>
          </p:cNvSpPr>
          <p:nvPr/>
        </p:nvSpPr>
        <p:spPr bwMode="auto">
          <a:xfrm>
            <a:off x="228600" y="228600"/>
            <a:ext cx="86106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ts val="1500"/>
              </a:spcBef>
              <a:buClrTx/>
              <a:buFontTx/>
              <a:buNone/>
            </a:pPr>
            <a:r>
              <a:rPr lang="uz" sz="2400"/>
              <a:t>Miloddan avvalgi II ming yillikning birinchi yarmida. e. Bobil shahri atrofida deyarli butun Mesopotamiya vodiysining birlashishi sodir bo'ldi. Iqtisodiy zarurat, shu jumladan butun Mesopotamiya vodiysi miqyosida yagona irrigatsiya xo'jaligini saqlash zarurati ham mamlakatni siyosiy birlashtirish zaruriyatini belgilab berdi.</a:t>
            </a:r>
          </a:p>
        </p:txBody>
      </p:sp>
      <p:sp>
        <p:nvSpPr>
          <p:cNvPr id="11268" name="Rectangle 4"/>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6600"/>
            </a:gs>
            <a:gs pos="50000">
              <a:srgbClr val="CC6600"/>
            </a:gs>
            <a:gs pos="100000">
              <a:srgbClr val="996600"/>
            </a:gs>
          </a:gsLst>
          <a:lin ang="5400000" scaled="1"/>
        </a:gra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5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Text Box 2"/>
          <p:cNvSpPr txBox="1">
            <a:spLocks noChangeArrowheads="1"/>
          </p:cNvSpPr>
          <p:nvPr/>
        </p:nvSpPr>
        <p:spPr bwMode="auto">
          <a:xfrm>
            <a:off x="0" y="6248400"/>
            <a:ext cx="8839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600"/>
              </a:spcBef>
              <a:buClrTx/>
              <a:buFontTx/>
              <a:buNone/>
            </a:pPr>
            <a:r>
              <a:rPr lang="uz" sz="2400"/>
              <a:t>Bobil Furot daryosining sohilida joylashgan edi.</a:t>
            </a:r>
          </a:p>
        </p:txBody>
      </p:sp>
      <p:sp>
        <p:nvSpPr>
          <p:cNvPr id="12291" name="Rectangle 3"/>
          <p:cNvSpPr>
            <a:spLocks noChangeArrowheads="1"/>
          </p:cNvSpPr>
          <p:nvPr/>
        </p:nvSpPr>
        <p:spPr bwMode="auto">
          <a:xfrm>
            <a:off x="0" y="0"/>
            <a:ext cx="9144000" cy="6858000"/>
          </a:xfrm>
          <a:prstGeom prst="rect">
            <a:avLst/>
          </a:prstGeom>
          <a:noFill/>
          <a:ln w="76320" cap="sq">
            <a:solidFill>
              <a:srgbClr val="FFFFE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2158</TotalTime>
  <Words>1679</Words>
  <Application>Microsoft Office PowerPoint</Application>
  <PresentationFormat>On-screen Show (4:3)</PresentationFormat>
  <Paragraphs>144</Paragraphs>
  <Slides>48</Slides>
  <Notes>47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48</vt:i4>
      </vt:variant>
    </vt:vector>
  </HeadingPairs>
  <TitlesOfParts>
    <vt:vector size="54" baseType="lpstr">
      <vt:lpstr>Arial</vt:lpstr>
      <vt:lpstr>Calibri</vt:lpstr>
      <vt:lpstr>Century Gothic</vt:lpstr>
      <vt:lpstr>Corbel</vt:lpstr>
      <vt:lpstr>Times New Roman</vt:lpstr>
      <vt:lpstr>Parallax</vt:lpstr>
      <vt:lpstr>QADIMGI  MESOPOTAMIYA SIVILIZATSIYASINING O’ZIGA XOS XUSUSIYATLARI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Arabboy Kazakov</dc:creator>
  <cp:lastModifiedBy>Farruxbek</cp:lastModifiedBy>
  <cp:revision>30</cp:revision>
  <cp:lastPrinted>1601-01-01T00:00:00Z</cp:lastPrinted>
  <dcterms:created xsi:type="dcterms:W3CDTF">1601-01-01T00:00:00Z</dcterms:created>
  <dcterms:modified xsi:type="dcterms:W3CDTF">2025-10-20T14:28:35Z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