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4630400" cy="8229600"/>
  <p:notesSz cx="8229600" cy="14630400"/>
  <p:embeddedFontLst>
    <p:embeddedFont>
      <p:font typeface="Roboto Medium"/>
      <p:regular r:id="rId12"/>
    </p:embeddedFont>
    <p:embeddedFont>
      <p:font typeface="Roboto Medium"/>
      <p:regular r:id="rId13"/>
    </p:embeddedFont>
    <p:embeddedFont>
      <p:font typeface="Roboto Medium"/>
      <p:regular r:id="rId14"/>
    </p:embeddedFont>
    <p:embeddedFont>
      <p:font typeface="Roboto Medium"/>
      <p:regular r:id="rId15"/>
    </p:embeddedFont>
    <p:embeddedFont>
      <p:font typeface="Roboto"/>
      <p:regular r:id="rId16"/>
    </p:embeddedFont>
    <p:embeddedFont>
      <p:font typeface="Roboto"/>
      <p:regular r:id="rId17"/>
    </p:embeddedFont>
    <p:embeddedFont>
      <p:font typeface="Roboto"/>
      <p:regular r:id="rId18"/>
    </p:embeddedFont>
    <p:embeddedFont>
      <p:font typeface="Roboto"/>
      <p:regular r:id="rId19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2" Type="http://schemas.openxmlformats.org/officeDocument/2006/relationships/font" Target="fonts/font1.fntdata"/><Relationship Id="rId13" Type="http://schemas.openxmlformats.org/officeDocument/2006/relationships/font" Target="fonts/font2.fntdata"/><Relationship Id="rId14" Type="http://schemas.openxmlformats.org/officeDocument/2006/relationships/font" Target="fonts/font3.fntdata"/><Relationship Id="rId15" Type="http://schemas.openxmlformats.org/officeDocument/2006/relationships/font" Target="fonts/font4.fntdata"/><Relationship Id="rId16" Type="http://schemas.openxmlformats.org/officeDocument/2006/relationships/font" Target="fonts/font5.fntdata"/><Relationship Id="rId17" Type="http://schemas.openxmlformats.org/officeDocument/2006/relationships/font" Target="fonts/font6.fntdata"/><Relationship Id="rId18" Type="http://schemas.openxmlformats.org/officeDocument/2006/relationships/font" Target="fonts/font7.fntdata"/><Relationship Id="rId19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2" Type="http://schemas.openxmlformats.org/officeDocument/2006/relationships/image" Target="../media/image-1006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4.png"/><Relationship Id="rId5" Type="http://schemas.openxmlformats.org/officeDocument/2006/relationships/image" Target="../media/image-2-5.svg"/><Relationship Id="rId6" Type="http://schemas.openxmlformats.org/officeDocument/2006/relationships/image" Target="../media/image-2-6.png"/><Relationship Id="rId7" Type="http://schemas.openxmlformats.org/officeDocument/2006/relationships/image" Target="../media/image-2-7.svg"/><Relationship Id="rId8" Type="http://schemas.openxmlformats.org/officeDocument/2006/relationships/slideLayout" Target="../slideLayouts/slideLayout3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5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591389"/>
            <a:ext cx="7556421" cy="4253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150"/>
              </a:lnSpc>
              <a:buNone/>
            </a:pPr>
            <a:r>
              <a:rPr lang="en-US" sz="890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Samarali Taqdimotlar San'ati</a:t>
            </a:r>
            <a:endParaRPr lang="en-US" sz="8900" dirty="0"/>
          </a:p>
        </p:txBody>
      </p:sp>
      <p:sp>
        <p:nvSpPr>
          <p:cNvPr id="4" name="Text 1"/>
          <p:cNvSpPr/>
          <p:nvPr/>
        </p:nvSpPr>
        <p:spPr>
          <a:xfrm>
            <a:off x="6280190" y="6184583"/>
            <a:ext cx="7556421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550"/>
              </a:lnSpc>
              <a:buNone/>
            </a:pPr>
            <a:r>
              <a:rPr lang="en-US" sz="2200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Vizual hikoya aytish orqali fikrlarni kuchli qilish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5089" y="1040249"/>
            <a:ext cx="7613094" cy="6384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000"/>
              </a:lnSpc>
              <a:buNone/>
            </a:pPr>
            <a:r>
              <a:rPr lang="en-US" sz="400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Nima uchun yaxshi slayd muhim?</a:t>
            </a:r>
            <a:endParaRPr lang="en-US" sz="4000" dirty="0"/>
          </a:p>
        </p:txBody>
      </p:sp>
      <p:sp>
        <p:nvSpPr>
          <p:cNvPr id="4" name="Shape 1"/>
          <p:cNvSpPr/>
          <p:nvPr/>
        </p:nvSpPr>
        <p:spPr>
          <a:xfrm>
            <a:off x="715089" y="1985129"/>
            <a:ext cx="3754755" cy="2663309"/>
          </a:xfrm>
          <a:prstGeom prst="roundRect">
            <a:avLst>
              <a:gd name="adj" fmla="val 3222"/>
            </a:avLst>
          </a:prstGeom>
          <a:solidFill>
            <a:srgbClr val="182567"/>
          </a:solidFill>
          <a:ln w="7620">
            <a:solidFill>
              <a:srgbClr val="5A6ED8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927021" y="2197060"/>
            <a:ext cx="612934" cy="612934"/>
          </a:xfrm>
          <a:prstGeom prst="roundRect">
            <a:avLst>
              <a:gd name="adj" fmla="val 14916917"/>
            </a:avLst>
          </a:prstGeom>
          <a:solidFill>
            <a:srgbClr val="5A6ED8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5613" y="2365534"/>
            <a:ext cx="275749" cy="27574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27021" y="3014305"/>
            <a:ext cx="2975967" cy="319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CFD0D8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Diqqat va Oqilona Fikrlash</a:t>
            </a:r>
            <a:endParaRPr lang="en-US" sz="2000" dirty="0"/>
          </a:p>
        </p:txBody>
      </p:sp>
      <p:sp>
        <p:nvSpPr>
          <p:cNvPr id="8" name="Text 4"/>
          <p:cNvSpPr/>
          <p:nvPr/>
        </p:nvSpPr>
        <p:spPr>
          <a:xfrm>
            <a:off x="927021" y="3456027"/>
            <a:ext cx="3330893" cy="98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Tinglovchilar vizual elementlar orqali ma'lumotni tezroq qabul qiladi va eslab qoladi.</a:t>
            </a:r>
            <a:endParaRPr lang="en-US" sz="1600" dirty="0"/>
          </a:p>
        </p:txBody>
      </p:sp>
      <p:sp>
        <p:nvSpPr>
          <p:cNvPr id="9" name="Shape 5"/>
          <p:cNvSpPr/>
          <p:nvPr/>
        </p:nvSpPr>
        <p:spPr>
          <a:xfrm>
            <a:off x="4674156" y="1985129"/>
            <a:ext cx="3754755" cy="2663309"/>
          </a:xfrm>
          <a:prstGeom prst="roundRect">
            <a:avLst>
              <a:gd name="adj" fmla="val 3222"/>
            </a:avLst>
          </a:prstGeom>
          <a:solidFill>
            <a:srgbClr val="182567"/>
          </a:solidFill>
          <a:ln w="7620">
            <a:solidFill>
              <a:srgbClr val="243799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4886087" y="2197060"/>
            <a:ext cx="612934" cy="612934"/>
          </a:xfrm>
          <a:prstGeom prst="roundRect">
            <a:avLst>
              <a:gd name="adj" fmla="val 14916917"/>
            </a:avLst>
          </a:prstGeom>
          <a:solidFill>
            <a:srgbClr val="243799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4679" y="2365534"/>
            <a:ext cx="275749" cy="27574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886087" y="3014305"/>
            <a:ext cx="2553891" cy="319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CFD0D8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Xabar Chuqurliği</a:t>
            </a:r>
            <a:endParaRPr lang="en-US" sz="2000" dirty="0"/>
          </a:p>
        </p:txBody>
      </p:sp>
      <p:sp>
        <p:nvSpPr>
          <p:cNvPr id="13" name="Text 8"/>
          <p:cNvSpPr/>
          <p:nvPr/>
        </p:nvSpPr>
        <p:spPr>
          <a:xfrm>
            <a:off x="4886087" y="3456027"/>
            <a:ext cx="3330893" cy="98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Matn va rasmlar birga ishlaganda, taqdimot kuchliroq va ta'sirliroq bo'ladi.</a:t>
            </a:r>
            <a:endParaRPr lang="en-US" sz="1600" dirty="0"/>
          </a:p>
        </p:txBody>
      </p:sp>
      <p:sp>
        <p:nvSpPr>
          <p:cNvPr id="14" name="Shape 9"/>
          <p:cNvSpPr/>
          <p:nvPr/>
        </p:nvSpPr>
        <p:spPr>
          <a:xfrm>
            <a:off x="715089" y="4852749"/>
            <a:ext cx="7713821" cy="2336483"/>
          </a:xfrm>
          <a:prstGeom prst="roundRect">
            <a:avLst>
              <a:gd name="adj" fmla="val 3673"/>
            </a:avLst>
          </a:prstGeom>
          <a:solidFill>
            <a:srgbClr val="182567"/>
          </a:solidFill>
          <a:ln w="7620">
            <a:solidFill>
              <a:srgbClr val="5A6ED8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927021" y="5064681"/>
            <a:ext cx="612934" cy="612934"/>
          </a:xfrm>
          <a:prstGeom prst="roundRect">
            <a:avLst>
              <a:gd name="adj" fmla="val 14916917"/>
            </a:avLst>
          </a:prstGeom>
          <a:solidFill>
            <a:srgbClr val="5A6ED8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613" y="5233154"/>
            <a:ext cx="275749" cy="275749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27021" y="5881926"/>
            <a:ext cx="2553891" cy="319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CFD0D8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Ishonch va Avtoritet</a:t>
            </a:r>
            <a:endParaRPr lang="en-US" sz="2000" dirty="0"/>
          </a:p>
        </p:txBody>
      </p:sp>
      <p:sp>
        <p:nvSpPr>
          <p:cNvPr id="18" name="Text 12"/>
          <p:cNvSpPr/>
          <p:nvPr/>
        </p:nvSpPr>
        <p:spPr>
          <a:xfrm>
            <a:off x="927021" y="6323648"/>
            <a:ext cx="7289959" cy="653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Professional dizayn sizni ekspert sifatida munosib qiladi va tinglovchilarga ishonch beradi.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1638" y="566976"/>
            <a:ext cx="7543324" cy="6443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050"/>
              </a:lnSpc>
              <a:buNone/>
            </a:pPr>
            <a:r>
              <a:rPr lang="en-US" sz="405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Slayd tuzilishi va dizayni asoslari</a:t>
            </a:r>
            <a:endParaRPr lang="en-US" sz="4050" dirty="0"/>
          </a:p>
        </p:txBody>
      </p:sp>
      <p:sp>
        <p:nvSpPr>
          <p:cNvPr id="3" name="Text 1"/>
          <p:cNvSpPr/>
          <p:nvPr/>
        </p:nvSpPr>
        <p:spPr>
          <a:xfrm>
            <a:off x="721638" y="1726644"/>
            <a:ext cx="2577584" cy="322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Tuzilish Qoidalari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21638" y="2254925"/>
            <a:ext cx="6342102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550"/>
              </a:lnSpc>
              <a:buSzPct val="100000"/>
              <a:buChar char="•"/>
            </a:pPr>
            <a:r>
              <a:rPr lang="en-US" sz="1600" b="1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Bitta ideya:</a:t>
            </a:r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Har bir slaydda asosiy fikrni belgilang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21638" y="2656999"/>
            <a:ext cx="6342102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550"/>
              </a:lnSpc>
              <a:buSzPct val="100000"/>
              <a:buChar char="•"/>
            </a:pPr>
            <a:r>
              <a:rPr lang="en-US" sz="1600" b="1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Iyerarxiya:</a:t>
            </a:r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Muhim ma'lumotni kattalash va ajratib ko'rsating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21638" y="3059073"/>
            <a:ext cx="6342102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550"/>
              </a:lnSpc>
              <a:buSzPct val="100000"/>
              <a:buChar char="•"/>
            </a:pPr>
            <a:r>
              <a:rPr lang="en-US" sz="1600" b="1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Imtiyozli maydoni:</a:t>
            </a:r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Matn va rasmlar orasida bo'sh joy qoldiring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21638" y="3461147"/>
            <a:ext cx="6342102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550"/>
              </a:lnSpc>
              <a:buSzPct val="100000"/>
              <a:buChar char="•"/>
            </a:pPr>
            <a:r>
              <a:rPr lang="en-US" sz="1600" b="1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Sotilishtirilgan palet:</a:t>
            </a:r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Rang va shrift izchilligini saqlang</a:t>
            </a:r>
            <a:endParaRPr lang="en-US" sz="16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74280" y="1752481"/>
            <a:ext cx="6342102" cy="634210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311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1644" y="606266"/>
            <a:ext cx="7600712" cy="1378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Matn, Tasvirlar va Animatsiyalar</a:t>
            </a:r>
            <a:endParaRPr lang="en-US" sz="43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644" y="2314932"/>
            <a:ext cx="661392" cy="11430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653421" y="2535317"/>
            <a:ext cx="3040737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CFD0D8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Matnni Samarali Qo'llash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1653421" y="3012043"/>
            <a:ext cx="6718935" cy="705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Sodda, qisqa jumjular. Ko'p so'z yozmayin, bog'lovchi so'zlarni olib tashlang.</a:t>
            </a:r>
            <a:endParaRPr lang="en-US" sz="17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281" y="4158377"/>
            <a:ext cx="661392" cy="114300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984058" y="4378762"/>
            <a:ext cx="2756178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CFD0D8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Tasvir Tanlash</a:t>
            </a:r>
            <a:endParaRPr lang="en-US" sz="2150" dirty="0"/>
          </a:p>
        </p:txBody>
      </p:sp>
      <p:sp>
        <p:nvSpPr>
          <p:cNvPr id="9" name="Text 4"/>
          <p:cNvSpPr/>
          <p:nvPr/>
        </p:nvSpPr>
        <p:spPr>
          <a:xfrm>
            <a:off x="1984058" y="4855488"/>
            <a:ext cx="6388298" cy="705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Yuqori sifatli, haqiqiy rasmlar. Clipart va abstract belgilardan tiyinda turing.</a:t>
            </a:r>
            <a:endParaRPr lang="en-US" sz="17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036" y="6001822"/>
            <a:ext cx="661392" cy="114300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314813" y="6222206"/>
            <a:ext cx="2806660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CFD0D8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Animatsiya va O'tishlar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2314813" y="6698933"/>
            <a:ext cx="6057543" cy="705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Sochiqlik bilan qo'llanilsin. Har bir o'tish va effekt taqdimotga qo'shsa, uni ishlating.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15883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Tinglovchini Jalb Qilish va Yakunlash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916555"/>
            <a:ext cx="7556421" cy="2992041"/>
          </a:xfrm>
          <a:prstGeom prst="roundRect">
            <a:avLst>
              <a:gd name="adj" fmla="val 3184"/>
            </a:avLst>
          </a:prstGeom>
          <a:solidFill>
            <a:srgbClr val="182567"/>
          </a:solidFill>
          <a:ln w="7620">
            <a:solidFill>
              <a:srgbClr val="313E80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287810" y="2924175"/>
            <a:ext cx="3770590" cy="1669852"/>
          </a:xfrm>
          <a:prstGeom prst="roundRect">
            <a:avLst>
              <a:gd name="adj" fmla="val 5705"/>
            </a:avLst>
          </a:prstGeom>
          <a:solidFill>
            <a:srgbClr val="5A6ED8"/>
          </a:solidFill>
          <a:ln/>
        </p:spPr>
      </p:sp>
      <p:sp>
        <p:nvSpPr>
          <p:cNvPr id="6" name="Text 3"/>
          <p:cNvSpPr/>
          <p:nvPr/>
        </p:nvSpPr>
        <p:spPr>
          <a:xfrm>
            <a:off x="6514624" y="31509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Kirish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6514624" y="3641407"/>
            <a:ext cx="331696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Savollar yoki hayrat bilan boshlang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10058400" y="2924175"/>
            <a:ext cx="3770590" cy="1669852"/>
          </a:xfrm>
          <a:prstGeom prst="rect">
            <a:avLst/>
          </a:prstGeom>
          <a:solidFill>
            <a:srgbClr val="243799"/>
          </a:solidFill>
          <a:ln/>
        </p:spPr>
      </p:sp>
      <p:sp>
        <p:nvSpPr>
          <p:cNvPr id="9" name="Shape 6"/>
          <p:cNvSpPr/>
          <p:nvPr/>
        </p:nvSpPr>
        <p:spPr>
          <a:xfrm>
            <a:off x="10058400" y="2924175"/>
            <a:ext cx="30480" cy="1669852"/>
          </a:xfrm>
          <a:prstGeom prst="roundRect">
            <a:avLst>
              <a:gd name="adj" fmla="val 312558"/>
            </a:avLst>
          </a:prstGeom>
          <a:solidFill>
            <a:srgbClr val="3D50B2"/>
          </a:solidFill>
          <a:ln/>
        </p:spPr>
      </p:sp>
      <p:sp>
        <p:nvSpPr>
          <p:cNvPr id="10" name="Text 7"/>
          <p:cNvSpPr/>
          <p:nvPr/>
        </p:nvSpPr>
        <p:spPr>
          <a:xfrm>
            <a:off x="10285214" y="31509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Asosiy Qism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0285214" y="3641407"/>
            <a:ext cx="331696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3-5 ta asosiy fikrni targ'ib qiling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6287810" y="4594027"/>
            <a:ext cx="7541181" cy="1306949"/>
          </a:xfrm>
          <a:prstGeom prst="rect">
            <a:avLst/>
          </a:prstGeom>
          <a:solidFill>
            <a:srgbClr val="5A6ED8"/>
          </a:solidFill>
          <a:ln/>
        </p:spPr>
      </p:sp>
      <p:sp>
        <p:nvSpPr>
          <p:cNvPr id="13" name="Shape 10"/>
          <p:cNvSpPr/>
          <p:nvPr/>
        </p:nvSpPr>
        <p:spPr>
          <a:xfrm>
            <a:off x="6287810" y="4594027"/>
            <a:ext cx="7541181" cy="30480"/>
          </a:xfrm>
          <a:prstGeom prst="roundRect">
            <a:avLst>
              <a:gd name="adj" fmla="val 312558"/>
            </a:avLst>
          </a:prstGeom>
          <a:solidFill>
            <a:srgbClr val="7387F1"/>
          </a:solidFill>
          <a:ln/>
        </p:spPr>
      </p:sp>
      <p:sp>
        <p:nvSpPr>
          <p:cNvPr id="14" name="Text 11"/>
          <p:cNvSpPr/>
          <p:nvPr/>
        </p:nvSpPr>
        <p:spPr>
          <a:xfrm>
            <a:off x="6514624" y="482084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Yakunlash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6514624" y="5311259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Kalit o'rganishlar va harakat talab qiling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6280190" y="6163747"/>
            <a:ext cx="7556421" cy="907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Esda tutingiz:</a:t>
            </a:r>
            <a:pPr algn="l" indent="0" marL="0">
              <a:lnSpc>
                <a:spcPts val="3550"/>
              </a:lnSpc>
              <a:buNone/>
            </a:pPr>
            <a:r>
              <a:rPr lang="en-US" sz="2200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Samarali taqdimot – bu talfiqlarning san'ati. Vizual hikoya bilan om hikoya bilima aytmoq.</a:t>
            </a:r>
            <a:endParaRPr lang="en-US" sz="2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2025-10-31T09:54:24Z</dcterms:created>
  <dcterms:modified xsi:type="dcterms:W3CDTF">2025-10-31T09:54:24Z</dcterms:modified>
</cp:coreProperties>
</file>