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6" r:id="rId6"/>
    <p:sldId id="260" r:id="rId7"/>
    <p:sldId id="261" r:id="rId8"/>
    <p:sldId id="262" r:id="rId9"/>
    <p:sldId id="263" r:id="rId10"/>
    <p:sldId id="264" r:id="rId11"/>
    <p:sldId id="265" r:id="rId12"/>
    <p:sldId id="267" r:id="rId13"/>
    <p:sldId id="268" r:id="rId14"/>
    <p:sldId id="269" r:id="rId15"/>
    <p:sldId id="270" r:id="rId16"/>
    <p:sldId id="271" r:id="rId17"/>
    <p:sldId id="272" r:id="rId18"/>
  </p:sldIdLst>
  <p:sldSz cx="12192000" cy="6858000"/>
  <p:notesSz cx="6858000" cy="9144000"/>
  <p:defaultText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z-Latn-UZ"/>
              <a:t>Sarlavha namunasini tahrirlash uchun bosing</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71669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79999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66584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41101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dan iqtibo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6460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g'ri yoki yolg'on">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52828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403669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44984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04334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3319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13115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z-Latn-UZ"/>
              <a:t>Sarlavha namunasini tahrirlash uchun bosing</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167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8889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543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z-Latn-UZ"/>
              <a:t>Sarlavha namunasini tahrirlash uchun bosing</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2A54C80-263E-416B-A8E0-580EDEADCBDC}" type="datetimeFigureOut">
              <a:rPr lang="en-US" dirty="0"/>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9752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B61BEF0D-F0BB-DE4B-95CE-6DB70DBA9567}" type="datetimeFigureOut">
              <a:rPr lang="en-US" dirty="0"/>
              <a:pPr/>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1696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433053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7.jpeg" /><Relationship Id="rId1" Type="http://schemas.openxmlformats.org/officeDocument/2006/relationships/slideLayout" Target="../slideLayouts/slideLayout6.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5.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6.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6.xml" /><Relationship Id="rId4" Type="http://schemas.openxmlformats.org/officeDocument/2006/relationships/image" Target="../media/image3.jpe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8.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6.xml" /><Relationship Id="rId4" Type="http://schemas.openxmlformats.org/officeDocument/2006/relationships/image" Target="../media/image6.jpeg"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A60DB24-C796-711B-5AFD-F43296B32612}"/>
              </a:ext>
            </a:extLst>
          </p:cNvPr>
          <p:cNvSpPr>
            <a:spLocks noGrp="1"/>
          </p:cNvSpPr>
          <p:nvPr>
            <p:ph type="title"/>
          </p:nvPr>
        </p:nvSpPr>
        <p:spPr>
          <a:xfrm>
            <a:off x="677334" y="609599"/>
            <a:ext cx="8596668" cy="5820539"/>
          </a:xfrm>
        </p:spPr>
        <p:txBody>
          <a:bodyPr anchor="ctr"/>
          <a:lstStyle/>
          <a:p>
            <a:pPr algn="ctr"/>
            <a:r>
              <a:rPr lang="uz-Latn-UZ" b="1" i="1" dirty="0">
                <a:solidFill>
                  <a:schemeClr val="tx1"/>
                </a:solidFill>
              </a:rPr>
              <a:t>Toshkent tibbiyot akademiyasi Termiz filiali </a:t>
            </a:r>
            <a:br>
              <a:rPr lang="uz-Latn-UZ" b="1" i="1" dirty="0">
                <a:solidFill>
                  <a:schemeClr val="tx1"/>
                </a:solidFill>
              </a:rPr>
            </a:br>
            <a:br>
              <a:rPr lang="uz-Latn-UZ" b="1" i="1" dirty="0">
                <a:solidFill>
                  <a:schemeClr val="tx1"/>
                </a:solidFill>
              </a:rPr>
            </a:br>
            <a:r>
              <a:rPr lang="uz-Latn-UZ" b="1" i="1" dirty="0">
                <a:solidFill>
                  <a:schemeClr val="tx1"/>
                </a:solidFill>
              </a:rPr>
              <a:t>Davolash 1 310 A guruh talabasi </a:t>
            </a:r>
            <a:r>
              <a:rPr lang="uz-Latn-UZ" b="1" i="1" dirty="0" err="1">
                <a:solidFill>
                  <a:srgbClr val="0070C0"/>
                </a:solidFill>
              </a:rPr>
              <a:t>Saydaxmatov</a:t>
            </a:r>
            <a:r>
              <a:rPr lang="uz-Latn-UZ" b="1" i="1" dirty="0">
                <a:solidFill>
                  <a:srgbClr val="0070C0"/>
                </a:solidFill>
              </a:rPr>
              <a:t> </a:t>
            </a:r>
            <a:r>
              <a:rPr lang="uz-Latn-UZ" b="1" i="1" dirty="0" err="1">
                <a:solidFill>
                  <a:srgbClr val="0070C0"/>
                </a:solidFill>
              </a:rPr>
              <a:t>Asrorbek</a:t>
            </a:r>
            <a:r>
              <a:rPr lang="uz-Latn-UZ" b="1" i="1" dirty="0" err="1">
                <a:solidFill>
                  <a:schemeClr val="tx1"/>
                </a:solidFill>
              </a:rPr>
              <a:t>ning</a:t>
            </a:r>
            <a:r>
              <a:rPr lang="uz-Latn-UZ" b="1" i="1" dirty="0">
                <a:solidFill>
                  <a:schemeClr val="tx1"/>
                </a:solidFill>
              </a:rPr>
              <a:t> </a:t>
            </a:r>
            <a:r>
              <a:rPr lang="uz-Latn-UZ" b="1" i="1" dirty="0">
                <a:solidFill>
                  <a:srgbClr val="7030A0"/>
                </a:solidFill>
              </a:rPr>
              <a:t>Bolalar</a:t>
            </a:r>
            <a:r>
              <a:rPr lang="uz-Latn-UZ" b="1" i="1" dirty="0">
                <a:solidFill>
                  <a:schemeClr val="tx1"/>
                </a:solidFill>
              </a:rPr>
              <a:t> </a:t>
            </a:r>
            <a:r>
              <a:rPr lang="uz-Latn-UZ" b="1" i="1" dirty="0">
                <a:solidFill>
                  <a:srgbClr val="7030A0"/>
                </a:solidFill>
              </a:rPr>
              <a:t>kasalliklari </a:t>
            </a:r>
            <a:r>
              <a:rPr lang="uz-Latn-UZ" b="1" i="1" dirty="0" err="1">
                <a:solidFill>
                  <a:srgbClr val="7030A0"/>
                </a:solidFill>
              </a:rPr>
              <a:t>propedevtikasi</a:t>
            </a:r>
            <a:r>
              <a:rPr lang="uz-Latn-UZ" b="1" i="1" dirty="0">
                <a:solidFill>
                  <a:schemeClr val="tx1"/>
                </a:solidFill>
              </a:rPr>
              <a:t> fanidan tayyorlagan mustaqil ishi </a:t>
            </a:r>
          </a:p>
        </p:txBody>
      </p:sp>
    </p:spTree>
    <p:extLst>
      <p:ext uri="{BB962C8B-B14F-4D97-AF65-F5344CB8AC3E}">
        <p14:creationId xmlns:p14="http://schemas.microsoft.com/office/powerpoint/2010/main" val="1935484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394C0901-EEBF-A223-AB3C-BDC9619C18A2}"/>
              </a:ext>
            </a:extLst>
          </p:cNvPr>
          <p:cNvSpPr>
            <a:spLocks noGrp="1"/>
          </p:cNvSpPr>
          <p:nvPr>
            <p:ph type="title"/>
          </p:nvPr>
        </p:nvSpPr>
        <p:spPr>
          <a:xfrm>
            <a:off x="677334" y="609600"/>
            <a:ext cx="8596668" cy="5955010"/>
          </a:xfrm>
        </p:spPr>
        <p:txBody>
          <a:bodyPr anchor="ctr">
            <a:normAutofit fontScale="90000"/>
          </a:bodyPr>
          <a:lstStyle/>
          <a:p>
            <a:pPr algn="ctr"/>
            <a:r>
              <a:rPr lang="uz-Latn-UZ" sz="3200" b="1" i="1" dirty="0" err="1">
                <a:solidFill>
                  <a:srgbClr val="0070C0"/>
                </a:solidFill>
              </a:rPr>
              <a:t>Fiziologik</a:t>
            </a:r>
            <a:r>
              <a:rPr lang="uz-Latn-UZ" sz="3200" b="1" i="1" dirty="0">
                <a:solidFill>
                  <a:srgbClr val="0070C0"/>
                </a:solidFill>
              </a:rPr>
              <a:t> xususiyatlar</a:t>
            </a:r>
            <a:br>
              <a:rPr lang="uz-Latn-UZ" sz="3200" b="1" i="1" dirty="0">
                <a:solidFill>
                  <a:schemeClr val="tx1"/>
                </a:solidFill>
              </a:rPr>
            </a:br>
            <a:r>
              <a:rPr lang="uz-Latn-UZ" sz="3200" b="1" i="1" dirty="0">
                <a:solidFill>
                  <a:schemeClr val="tx1"/>
                </a:solidFill>
              </a:rPr>
              <a:t>
 a) Nafas olish va yutish funksiyasi
- Chaqaloqlar burun orqali nafas olishga moslashgan, shu sababli burun tiqilib qolsa (masalan, shishgan </a:t>
            </a:r>
            <a:r>
              <a:rPr lang="uz-Latn-UZ" sz="3200" b="1" i="1" dirty="0" err="1">
                <a:solidFill>
                  <a:schemeClr val="tx1"/>
                </a:solidFill>
              </a:rPr>
              <a:t>adenoidlar</a:t>
            </a:r>
            <a:r>
              <a:rPr lang="uz-Latn-UZ" sz="3200" b="1" i="1" dirty="0">
                <a:solidFill>
                  <a:schemeClr val="tx1"/>
                </a:solidFill>
              </a:rPr>
              <a:t> tufayli) nafas olish qiyinlashadi.  
- Yutish mexanizmi:  
  - Yangi </a:t>
            </a:r>
            <a:r>
              <a:rPr lang="uz-Latn-UZ" sz="3200" b="1" i="1" dirty="0" err="1">
                <a:solidFill>
                  <a:schemeClr val="tx1"/>
                </a:solidFill>
              </a:rPr>
              <a:t>tugʻilganlarda</a:t>
            </a:r>
            <a:r>
              <a:rPr lang="uz-Latn-UZ" sz="3200" b="1" i="1" dirty="0">
                <a:solidFill>
                  <a:schemeClr val="tx1"/>
                </a:solidFill>
              </a:rPr>
              <a:t> yutish refleksi avtomatik, til halqumga bosim </a:t>
            </a:r>
            <a:r>
              <a:rPr lang="uz-Latn-UZ" sz="3200" b="1" i="1" dirty="0" err="1">
                <a:solidFill>
                  <a:schemeClr val="tx1"/>
                </a:solidFill>
              </a:rPr>
              <a:t>oʻtkazadi</a:t>
            </a:r>
            <a:r>
              <a:rPr lang="uz-Latn-UZ" sz="3200" b="1" i="1" dirty="0">
                <a:solidFill>
                  <a:schemeClr val="tx1"/>
                </a:solidFill>
              </a:rPr>
              <a:t>.  
  - 1 yoshdan keyin chaynab yutish </a:t>
            </a:r>
            <a:r>
              <a:rPr lang="uz-Latn-UZ" sz="3200" b="1" i="1" dirty="0" err="1">
                <a:solidFill>
                  <a:schemeClr val="tx1"/>
                </a:solidFill>
              </a:rPr>
              <a:t>koʻnikmasi</a:t>
            </a:r>
            <a:r>
              <a:rPr lang="uz-Latn-UZ" sz="3200" b="1" i="1" dirty="0">
                <a:solidFill>
                  <a:schemeClr val="tx1"/>
                </a:solidFill>
              </a:rPr>
              <a:t> shakllanadi.  
</a:t>
            </a:r>
          </a:p>
        </p:txBody>
      </p:sp>
    </p:spTree>
    <p:extLst>
      <p:ext uri="{BB962C8B-B14F-4D97-AF65-F5344CB8AC3E}">
        <p14:creationId xmlns:p14="http://schemas.microsoft.com/office/powerpoint/2010/main" val="2052506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FA4B897-6131-B604-4397-9722C6042EBB}"/>
              </a:ext>
            </a:extLst>
          </p:cNvPr>
          <p:cNvSpPr>
            <a:spLocks noGrp="1"/>
          </p:cNvSpPr>
          <p:nvPr>
            <p:ph type="title"/>
          </p:nvPr>
        </p:nvSpPr>
        <p:spPr>
          <a:xfrm>
            <a:off x="445067" y="604302"/>
            <a:ext cx="8596668" cy="5649395"/>
          </a:xfrm>
        </p:spPr>
        <p:txBody>
          <a:bodyPr anchor="ctr">
            <a:normAutofit fontScale="90000"/>
          </a:bodyPr>
          <a:lstStyle/>
          <a:p>
            <a:pPr algn="ctr"/>
            <a:r>
              <a:rPr lang="uz-Latn-UZ" b="1" i="1" dirty="0">
                <a:solidFill>
                  <a:schemeClr val="tx1"/>
                </a:solidFill>
              </a:rPr>
              <a:t>b) </a:t>
            </a:r>
            <a:r>
              <a:rPr lang="uz-Latn-UZ" b="1" i="1" dirty="0" err="1">
                <a:solidFill>
                  <a:schemeClr val="tx1"/>
                </a:solidFill>
              </a:rPr>
              <a:t>Immun</a:t>
            </a:r>
            <a:r>
              <a:rPr lang="uz-Latn-UZ" b="1" i="1" dirty="0">
                <a:solidFill>
                  <a:schemeClr val="tx1"/>
                </a:solidFill>
              </a:rPr>
              <a:t> himoya funksiyasi
- </a:t>
            </a:r>
            <a:r>
              <a:rPr lang="uz-Latn-UZ" b="1" i="1" dirty="0" err="1">
                <a:solidFill>
                  <a:schemeClr val="tx1"/>
                </a:solidFill>
              </a:rPr>
              <a:t>Waldeyer</a:t>
            </a:r>
            <a:r>
              <a:rPr lang="uz-Latn-UZ" b="1" i="1" dirty="0">
                <a:solidFill>
                  <a:schemeClr val="tx1"/>
                </a:solidFill>
              </a:rPr>
              <a:t> halqasi (halqumdagi </a:t>
            </a:r>
            <a:r>
              <a:rPr lang="uz-Latn-UZ" b="1" i="1" dirty="0" err="1">
                <a:solidFill>
                  <a:schemeClr val="tx1"/>
                </a:solidFill>
              </a:rPr>
              <a:t>limfoid</a:t>
            </a:r>
            <a:r>
              <a:rPr lang="uz-Latn-UZ" b="1" i="1" dirty="0">
                <a:solidFill>
                  <a:schemeClr val="tx1"/>
                </a:solidFill>
              </a:rPr>
              <a:t> halqa – tanglay </a:t>
            </a:r>
            <a:r>
              <a:rPr lang="uz-Latn-UZ" b="1" i="1" dirty="0" err="1">
                <a:solidFill>
                  <a:schemeClr val="tx1"/>
                </a:solidFill>
              </a:rPr>
              <a:t>badamlari</a:t>
            </a:r>
            <a:r>
              <a:rPr lang="uz-Latn-UZ" b="1" i="1" dirty="0">
                <a:solidFill>
                  <a:schemeClr val="tx1"/>
                </a:solidFill>
              </a:rPr>
              <a:t>, til osti </a:t>
            </a:r>
            <a:r>
              <a:rPr lang="uz-Latn-UZ" b="1" i="1" dirty="0" err="1">
                <a:solidFill>
                  <a:schemeClr val="tx1"/>
                </a:solidFill>
              </a:rPr>
              <a:t>badami</a:t>
            </a:r>
            <a:r>
              <a:rPr lang="uz-Latn-UZ" b="1" i="1" dirty="0">
                <a:solidFill>
                  <a:schemeClr val="tx1"/>
                </a:solidFill>
              </a:rPr>
              <a:t>, </a:t>
            </a:r>
            <a:r>
              <a:rPr lang="uz-Latn-UZ" b="1" i="1" dirty="0" err="1">
                <a:solidFill>
                  <a:schemeClr val="tx1"/>
                </a:solidFill>
              </a:rPr>
              <a:t>adenoidlar</a:t>
            </a:r>
            <a:r>
              <a:rPr lang="uz-Latn-UZ" b="1" i="1" dirty="0">
                <a:solidFill>
                  <a:schemeClr val="tx1"/>
                </a:solidFill>
              </a:rPr>
              <a:t>) bolalarda faol, bu ularni </a:t>
            </a:r>
            <a:r>
              <a:rPr lang="uz-Latn-UZ" b="1" i="1" dirty="0" err="1">
                <a:solidFill>
                  <a:schemeClr val="tx1"/>
                </a:solidFill>
              </a:rPr>
              <a:t>infektsiyalardan</a:t>
            </a:r>
            <a:r>
              <a:rPr lang="uz-Latn-UZ" b="1" i="1" dirty="0">
                <a:solidFill>
                  <a:schemeClr val="tx1"/>
                </a:solidFill>
              </a:rPr>
              <a:t> himoya qiladi.  
- 3-7 yosh </a:t>
            </a:r>
            <a:r>
              <a:rPr lang="uz-Latn-UZ" b="1" i="1" dirty="0" err="1">
                <a:solidFill>
                  <a:schemeClr val="tx1"/>
                </a:solidFill>
              </a:rPr>
              <a:t>oraligʻida</a:t>
            </a:r>
            <a:r>
              <a:rPr lang="uz-Latn-UZ" b="1" i="1" dirty="0">
                <a:solidFill>
                  <a:schemeClr val="tx1"/>
                </a:solidFill>
              </a:rPr>
              <a:t> </a:t>
            </a:r>
            <a:r>
              <a:rPr lang="uz-Latn-UZ" b="1" i="1" dirty="0" err="1">
                <a:solidFill>
                  <a:schemeClr val="tx1"/>
                </a:solidFill>
              </a:rPr>
              <a:t>limfoid</a:t>
            </a:r>
            <a:r>
              <a:rPr lang="uz-Latn-UZ" b="1" i="1" dirty="0">
                <a:solidFill>
                  <a:schemeClr val="tx1"/>
                </a:solidFill>
              </a:rPr>
              <a:t> </a:t>
            </a:r>
            <a:r>
              <a:rPr lang="uz-Latn-UZ" b="1" i="1" dirty="0" err="1">
                <a:solidFill>
                  <a:schemeClr val="tx1"/>
                </a:solidFill>
              </a:rPr>
              <a:t>toʻqimalarning</a:t>
            </a:r>
            <a:r>
              <a:rPr lang="uz-Latn-UZ" b="1" i="1" dirty="0">
                <a:solidFill>
                  <a:schemeClr val="tx1"/>
                </a:solidFill>
              </a:rPr>
              <a:t> </a:t>
            </a:r>
            <a:r>
              <a:rPr lang="uz-Latn-UZ" b="1" i="1" dirty="0" err="1">
                <a:solidFill>
                  <a:schemeClr val="tx1"/>
                </a:solidFill>
              </a:rPr>
              <a:t>gipertrofiyasi</a:t>
            </a:r>
            <a:r>
              <a:rPr lang="uz-Latn-UZ" b="1" i="1" dirty="0">
                <a:solidFill>
                  <a:schemeClr val="tx1"/>
                </a:solidFill>
              </a:rPr>
              <a:t> kuzatiladi (</a:t>
            </a:r>
            <a:r>
              <a:rPr lang="uz-Latn-UZ" b="1" i="1" dirty="0" err="1">
                <a:solidFill>
                  <a:schemeClr val="tx1"/>
                </a:solidFill>
              </a:rPr>
              <a:t>fiziologik</a:t>
            </a:r>
            <a:r>
              <a:rPr lang="uz-Latn-UZ" b="1" i="1" dirty="0">
                <a:solidFill>
                  <a:schemeClr val="tx1"/>
                </a:solidFill>
              </a:rPr>
              <a:t> norma), keyin asta-sekin kamayadi.  
 c) Ovoz chiqarish
- Bolalarda tovush </a:t>
            </a:r>
            <a:r>
              <a:rPr lang="uz-Latn-UZ" b="1" i="1" dirty="0" err="1">
                <a:solidFill>
                  <a:schemeClr val="tx1"/>
                </a:solidFill>
              </a:rPr>
              <a:t>yoʻllari</a:t>
            </a:r>
            <a:r>
              <a:rPr lang="uz-Latn-UZ" b="1" i="1" dirty="0">
                <a:solidFill>
                  <a:schemeClr val="tx1"/>
                </a:solidFill>
              </a:rPr>
              <a:t> qisqa, shu sababli ovoz </a:t>
            </a:r>
            <a:r>
              <a:rPr lang="uz-Latn-UZ" b="1" i="1" dirty="0" err="1">
                <a:solidFill>
                  <a:schemeClr val="tx1"/>
                </a:solidFill>
              </a:rPr>
              <a:t>ingichka</a:t>
            </a:r>
            <a:r>
              <a:rPr lang="uz-Latn-UZ" b="1" i="1" dirty="0">
                <a:solidFill>
                  <a:schemeClr val="tx1"/>
                </a:solidFill>
              </a:rPr>
              <a:t> va yuqori chastotali. </a:t>
            </a:r>
          </a:p>
        </p:txBody>
      </p:sp>
    </p:spTree>
    <p:extLst>
      <p:ext uri="{BB962C8B-B14F-4D97-AF65-F5344CB8AC3E}">
        <p14:creationId xmlns:p14="http://schemas.microsoft.com/office/powerpoint/2010/main" val="326983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5A867AE-8A78-089F-5A6D-6AFD34ADBCEE}"/>
              </a:ext>
            </a:extLst>
          </p:cNvPr>
          <p:cNvSpPr>
            <a:spLocks noGrp="1"/>
          </p:cNvSpPr>
          <p:nvPr>
            <p:ph type="title"/>
          </p:nvPr>
        </p:nvSpPr>
        <p:spPr/>
        <p:txBody>
          <a:bodyPr/>
          <a:lstStyle/>
          <a:p>
            <a:endParaRPr lang="uz-Latn-UZ"/>
          </a:p>
        </p:txBody>
      </p:sp>
      <p:pic>
        <p:nvPicPr>
          <p:cNvPr id="3" name="Rasm 2">
            <a:extLst>
              <a:ext uri="{FF2B5EF4-FFF2-40B4-BE49-F238E27FC236}">
                <a16:creationId xmlns:a16="http://schemas.microsoft.com/office/drawing/2014/main" id="{3C5E1814-E29B-5B38-CD39-E41E6DA30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046" y="609600"/>
            <a:ext cx="5760954" cy="5881662"/>
          </a:xfrm>
          <a:prstGeom prst="rect">
            <a:avLst/>
          </a:prstGeom>
        </p:spPr>
      </p:pic>
      <p:pic>
        <p:nvPicPr>
          <p:cNvPr id="5" name="Rasm 4">
            <a:extLst>
              <a:ext uri="{FF2B5EF4-FFF2-40B4-BE49-F238E27FC236}">
                <a16:creationId xmlns:a16="http://schemas.microsoft.com/office/drawing/2014/main" id="{EA8136C5-BFFF-3F38-DDD8-6CD1180A6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288" y="609599"/>
            <a:ext cx="5187306" cy="5881661"/>
          </a:xfrm>
          <a:prstGeom prst="rect">
            <a:avLst/>
          </a:prstGeom>
        </p:spPr>
      </p:pic>
    </p:spTree>
    <p:extLst>
      <p:ext uri="{BB962C8B-B14F-4D97-AF65-F5344CB8AC3E}">
        <p14:creationId xmlns:p14="http://schemas.microsoft.com/office/powerpoint/2010/main" val="3483829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0B6628E-E437-BDE9-AFC8-C4AD4C93BC95}"/>
              </a:ext>
            </a:extLst>
          </p:cNvPr>
          <p:cNvSpPr>
            <a:spLocks noGrp="1"/>
          </p:cNvSpPr>
          <p:nvPr>
            <p:ph type="title"/>
          </p:nvPr>
        </p:nvSpPr>
        <p:spPr>
          <a:xfrm>
            <a:off x="225022" y="439270"/>
            <a:ext cx="11143854" cy="5979459"/>
          </a:xfrm>
        </p:spPr>
        <p:txBody>
          <a:bodyPr anchor="ctr">
            <a:normAutofit fontScale="90000"/>
          </a:bodyPr>
          <a:lstStyle/>
          <a:p>
            <a:pPr algn="ctr"/>
            <a:r>
              <a:rPr lang="uz-Latn-UZ" sz="2800" b="1" i="1" dirty="0">
                <a:solidFill>
                  <a:schemeClr val="tx1"/>
                </a:solidFill>
              </a:rPr>
              <a:t>Bolalarda </a:t>
            </a:r>
            <a:r>
              <a:rPr lang="uz-Latn-UZ" sz="2800" b="1" i="1" dirty="0">
                <a:solidFill>
                  <a:srgbClr val="C00000"/>
                </a:solidFill>
              </a:rPr>
              <a:t>qizilo‘ngach (</a:t>
            </a:r>
            <a:r>
              <a:rPr lang="uz-Latn-UZ" sz="2800" b="1" i="1" dirty="0" err="1">
                <a:solidFill>
                  <a:srgbClr val="C00000"/>
                </a:solidFill>
              </a:rPr>
              <a:t>esophagus</a:t>
            </a:r>
            <a:r>
              <a:rPr lang="uz-Latn-UZ" sz="2800" b="1" i="1" dirty="0">
                <a:solidFill>
                  <a:srgbClr val="C00000"/>
                </a:solidFill>
              </a:rPr>
              <a:t>) </a:t>
            </a:r>
            <a:r>
              <a:rPr lang="uz-Latn-UZ" sz="2800" b="1" i="1" dirty="0" err="1">
                <a:solidFill>
                  <a:srgbClr val="C00000"/>
                </a:solidFill>
              </a:rPr>
              <a:t>anatomo-fiziologik</a:t>
            </a:r>
            <a:r>
              <a:rPr lang="uz-Latn-UZ" sz="2800" b="1" i="1" dirty="0">
                <a:solidFill>
                  <a:schemeClr val="tx1"/>
                </a:solidFill>
              </a:rPr>
              <a:t> xususiyatlari quyidagicha:
</a:t>
            </a:r>
            <a:r>
              <a:rPr lang="uz-Latn-UZ" sz="2800" b="1" i="1" dirty="0">
                <a:solidFill>
                  <a:srgbClr val="0070C0"/>
                </a:solidFill>
              </a:rPr>
              <a:t>Anatomik xususiyatlari:</a:t>
            </a:r>
            <a:r>
              <a:rPr lang="uz-Latn-UZ" sz="2800" b="1" i="1" dirty="0">
                <a:solidFill>
                  <a:schemeClr val="tx1"/>
                </a:solidFill>
              </a:rPr>
              <a:t>
1. Uzunligi:
Yangi tug‘ilgan chaqaloqlarda qizilo‘ngach taxminan 10–12 </a:t>
            </a:r>
            <a:r>
              <a:rPr lang="uz-Latn-UZ" sz="2800" b="1" i="1" dirty="0" err="1">
                <a:solidFill>
                  <a:schemeClr val="tx1"/>
                </a:solidFill>
              </a:rPr>
              <a:t>sm</a:t>
            </a:r>
            <a:r>
              <a:rPr lang="uz-Latn-UZ" sz="2800" b="1" i="1" dirty="0">
                <a:solidFill>
                  <a:schemeClr val="tx1"/>
                </a:solidFill>
              </a:rPr>
              <a:t> bo‘ladi.
Yosh bilan birga uzunligi ortib boradi va o‘smirlik davrida kattalarnikiga yaqinlashadi (25–30 </a:t>
            </a:r>
            <a:r>
              <a:rPr lang="uz-Latn-UZ" sz="2800" b="1" i="1" dirty="0" err="1">
                <a:solidFill>
                  <a:schemeClr val="tx1"/>
                </a:solidFill>
              </a:rPr>
              <a:t>sm</a:t>
            </a:r>
            <a:r>
              <a:rPr lang="uz-Latn-UZ" sz="2800" b="1" i="1" dirty="0">
                <a:solidFill>
                  <a:schemeClr val="tx1"/>
                </a:solidFill>
              </a:rPr>
              <a:t>).
2. Qavatlari:
Bolalarda qizilo‘ngach devori </a:t>
            </a:r>
            <a:r>
              <a:rPr lang="uz-Latn-UZ" sz="2800" b="1" i="1" dirty="0" err="1">
                <a:solidFill>
                  <a:schemeClr val="tx1"/>
                </a:solidFill>
              </a:rPr>
              <a:t>yupqaroq</a:t>
            </a:r>
            <a:r>
              <a:rPr lang="uz-Latn-UZ" sz="2800" b="1" i="1" dirty="0">
                <a:solidFill>
                  <a:schemeClr val="tx1"/>
                </a:solidFill>
              </a:rPr>
              <a:t> bo‘lib, shilliq qavati juda </a:t>
            </a:r>
            <a:r>
              <a:rPr lang="uz-Latn-UZ" sz="2800" b="1" i="1" dirty="0" err="1">
                <a:solidFill>
                  <a:schemeClr val="tx1"/>
                </a:solidFill>
              </a:rPr>
              <a:t>nozik</a:t>
            </a:r>
            <a:r>
              <a:rPr lang="uz-Latn-UZ" sz="2800" b="1" i="1" dirty="0">
                <a:solidFill>
                  <a:schemeClr val="tx1"/>
                </a:solidFill>
              </a:rPr>
              <a:t> va sezgir hisoblanadi.
Uning mushak qavati hali to‘liq rivojlanmagan — ayniqsa, </a:t>
            </a:r>
            <a:r>
              <a:rPr lang="uz-Latn-UZ" sz="2800" b="1" i="1" dirty="0" err="1">
                <a:solidFill>
                  <a:schemeClr val="tx1"/>
                </a:solidFill>
              </a:rPr>
              <a:t>sirkulyar</a:t>
            </a:r>
            <a:r>
              <a:rPr lang="uz-Latn-UZ" sz="2800" b="1" i="1" dirty="0">
                <a:solidFill>
                  <a:schemeClr val="tx1"/>
                </a:solidFill>
              </a:rPr>
              <a:t> va </a:t>
            </a:r>
            <a:r>
              <a:rPr lang="uz-Latn-UZ" sz="2800" b="1" i="1" dirty="0" err="1">
                <a:solidFill>
                  <a:schemeClr val="tx1"/>
                </a:solidFill>
              </a:rPr>
              <a:t>longitinal</a:t>
            </a:r>
            <a:r>
              <a:rPr lang="uz-Latn-UZ" sz="2800" b="1" i="1" dirty="0">
                <a:solidFill>
                  <a:schemeClr val="tx1"/>
                </a:solidFill>
              </a:rPr>
              <a:t> mushak tolalari zaif bo‘ladi.
3. </a:t>
            </a:r>
            <a:r>
              <a:rPr lang="uz-Latn-UZ" sz="2800" b="1" i="1" dirty="0" err="1">
                <a:solidFill>
                  <a:schemeClr val="tx1"/>
                </a:solidFill>
              </a:rPr>
              <a:t>Sfinkterlar</a:t>
            </a:r>
            <a:r>
              <a:rPr lang="uz-Latn-UZ" sz="2800" b="1" i="1" dirty="0">
                <a:solidFill>
                  <a:schemeClr val="tx1"/>
                </a:solidFill>
              </a:rPr>
              <a:t>:
Yuqori va pastki </a:t>
            </a:r>
            <a:r>
              <a:rPr lang="uz-Latn-UZ" sz="2800" b="1" i="1" dirty="0" err="1">
                <a:solidFill>
                  <a:schemeClr val="tx1"/>
                </a:solidFill>
              </a:rPr>
              <a:t>sfinkterlar</a:t>
            </a:r>
            <a:r>
              <a:rPr lang="uz-Latn-UZ" sz="2800" b="1" i="1" dirty="0">
                <a:solidFill>
                  <a:schemeClr val="tx1"/>
                </a:solidFill>
              </a:rPr>
              <a:t> (asosan pastki qizilo‘ngach </a:t>
            </a:r>
            <a:r>
              <a:rPr lang="uz-Latn-UZ" sz="2800" b="1" i="1" dirty="0" err="1">
                <a:solidFill>
                  <a:schemeClr val="tx1"/>
                </a:solidFill>
              </a:rPr>
              <a:t>sfinkteri</a:t>
            </a:r>
            <a:r>
              <a:rPr lang="uz-Latn-UZ" sz="2800" b="1" i="1" dirty="0">
                <a:solidFill>
                  <a:schemeClr val="tx1"/>
                </a:solidFill>
              </a:rPr>
              <a:t>) to‘liq rivojlanmagan bo‘lishi mumkin, bu esa ovqatni </a:t>
            </a:r>
            <a:r>
              <a:rPr lang="uz-Latn-UZ" sz="2800" b="1" i="1" dirty="0" err="1">
                <a:solidFill>
                  <a:schemeClr val="tx1"/>
                </a:solidFill>
              </a:rPr>
              <a:t>osonroq</a:t>
            </a:r>
            <a:r>
              <a:rPr lang="uz-Latn-UZ" sz="2800" b="1" i="1" dirty="0">
                <a:solidFill>
                  <a:schemeClr val="tx1"/>
                </a:solidFill>
              </a:rPr>
              <a:t> qaytishiga (</a:t>
            </a:r>
            <a:r>
              <a:rPr lang="uz-Latn-UZ" sz="2800" b="1" i="1" dirty="0" err="1">
                <a:solidFill>
                  <a:schemeClr val="tx1"/>
                </a:solidFill>
              </a:rPr>
              <a:t>regurgitatsiya</a:t>
            </a:r>
            <a:r>
              <a:rPr lang="uz-Latn-UZ" sz="2800" b="1" i="1" dirty="0">
                <a:solidFill>
                  <a:schemeClr val="tx1"/>
                </a:solidFill>
              </a:rPr>
              <a:t>) olib keladi.</a:t>
            </a:r>
          </a:p>
        </p:txBody>
      </p:sp>
    </p:spTree>
    <p:extLst>
      <p:ext uri="{BB962C8B-B14F-4D97-AF65-F5344CB8AC3E}">
        <p14:creationId xmlns:p14="http://schemas.microsoft.com/office/powerpoint/2010/main" val="2140571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C035E98-7947-1624-F658-52831E6E129D}"/>
              </a:ext>
            </a:extLst>
          </p:cNvPr>
          <p:cNvSpPr>
            <a:spLocks noGrp="1"/>
          </p:cNvSpPr>
          <p:nvPr>
            <p:ph type="title"/>
          </p:nvPr>
        </p:nvSpPr>
        <p:spPr>
          <a:xfrm>
            <a:off x="677334" y="609600"/>
            <a:ext cx="8596668" cy="5637170"/>
          </a:xfrm>
        </p:spPr>
        <p:txBody>
          <a:bodyPr anchor="ctr">
            <a:normAutofit fontScale="90000"/>
          </a:bodyPr>
          <a:lstStyle/>
          <a:p>
            <a:pPr algn="ctr"/>
            <a:r>
              <a:rPr lang="uz-Latn-UZ" sz="2800" b="1" i="1" dirty="0" err="1">
                <a:solidFill>
                  <a:srgbClr val="0070C0"/>
                </a:solidFill>
              </a:rPr>
              <a:t>Fiziologik</a:t>
            </a:r>
            <a:r>
              <a:rPr lang="uz-Latn-UZ" sz="2800" b="1" i="1" dirty="0">
                <a:solidFill>
                  <a:srgbClr val="0070C0"/>
                </a:solidFill>
              </a:rPr>
              <a:t> xususiyatlari:</a:t>
            </a:r>
            <a:r>
              <a:rPr lang="uz-Latn-UZ" sz="2800" b="1" i="1" dirty="0">
                <a:solidFill>
                  <a:schemeClr val="tx1"/>
                </a:solidFill>
              </a:rPr>
              <a:t>
1. Yutish mexanizmi:
Yangi tug‘ilgan chaqaloqlarda yutish refleksi rivojlangan, ammo </a:t>
            </a:r>
            <a:r>
              <a:rPr lang="uz-Latn-UZ" sz="2800" b="1" i="1" dirty="0" err="1">
                <a:solidFill>
                  <a:schemeClr val="tx1"/>
                </a:solidFill>
              </a:rPr>
              <a:t>nozik</a:t>
            </a:r>
            <a:r>
              <a:rPr lang="uz-Latn-UZ" sz="2800" b="1" i="1" dirty="0">
                <a:solidFill>
                  <a:schemeClr val="tx1"/>
                </a:solidFill>
              </a:rPr>
              <a:t> koordinatsiya tufayli ba’zida yutish bilan nafas olish mos kelmay qolishi mumkin.
2. </a:t>
            </a:r>
            <a:r>
              <a:rPr lang="uz-Latn-UZ" sz="2800" b="1" i="1" dirty="0" err="1">
                <a:solidFill>
                  <a:schemeClr val="tx1"/>
                </a:solidFill>
              </a:rPr>
              <a:t>Peristaltika</a:t>
            </a:r>
            <a:r>
              <a:rPr lang="uz-Latn-UZ" sz="2800" b="1" i="1" dirty="0">
                <a:solidFill>
                  <a:schemeClr val="tx1"/>
                </a:solidFill>
              </a:rPr>
              <a:t>:
Qizilo‘ngachning mushak harakatlari (</a:t>
            </a:r>
            <a:r>
              <a:rPr lang="uz-Latn-UZ" sz="2800" b="1" i="1" dirty="0" err="1">
                <a:solidFill>
                  <a:schemeClr val="tx1"/>
                </a:solidFill>
              </a:rPr>
              <a:t>peristaltika</a:t>
            </a:r>
            <a:r>
              <a:rPr lang="uz-Latn-UZ" sz="2800" b="1" i="1" dirty="0">
                <a:solidFill>
                  <a:schemeClr val="tx1"/>
                </a:solidFill>
              </a:rPr>
              <a:t>) hali to‘liq shakllanmagan, shuning uchun ovqat </a:t>
            </a:r>
            <a:r>
              <a:rPr lang="uz-Latn-UZ" sz="2800" b="1" i="1" dirty="0" err="1">
                <a:solidFill>
                  <a:schemeClr val="tx1"/>
                </a:solidFill>
              </a:rPr>
              <a:t>sekinroq</a:t>
            </a:r>
            <a:r>
              <a:rPr lang="uz-Latn-UZ" sz="2800" b="1" i="1" dirty="0">
                <a:solidFill>
                  <a:schemeClr val="tx1"/>
                </a:solidFill>
              </a:rPr>
              <a:t> o‘tadi yoki </a:t>
            </a:r>
            <a:r>
              <a:rPr lang="uz-Latn-UZ" sz="2800" b="1" i="1" dirty="0" err="1">
                <a:solidFill>
                  <a:schemeClr val="tx1"/>
                </a:solidFill>
              </a:rPr>
              <a:t>ko‘proq</a:t>
            </a:r>
            <a:r>
              <a:rPr lang="uz-Latn-UZ" sz="2800" b="1" i="1" dirty="0">
                <a:solidFill>
                  <a:schemeClr val="tx1"/>
                </a:solidFill>
              </a:rPr>
              <a:t> </a:t>
            </a:r>
            <a:r>
              <a:rPr lang="uz-Latn-UZ" sz="2800" b="1" i="1" dirty="0" err="1">
                <a:solidFill>
                  <a:schemeClr val="tx1"/>
                </a:solidFill>
              </a:rPr>
              <a:t>reflyuks</a:t>
            </a:r>
            <a:r>
              <a:rPr lang="uz-Latn-UZ" sz="2800" b="1" i="1" dirty="0">
                <a:solidFill>
                  <a:schemeClr val="tx1"/>
                </a:solidFill>
              </a:rPr>
              <a:t> kuzatiladi.
3. Qayt qilish (</a:t>
            </a:r>
            <a:r>
              <a:rPr lang="uz-Latn-UZ" sz="2800" b="1" i="1" dirty="0" err="1">
                <a:solidFill>
                  <a:schemeClr val="tx1"/>
                </a:solidFill>
              </a:rPr>
              <a:t>regurgitatsiya</a:t>
            </a:r>
            <a:r>
              <a:rPr lang="uz-Latn-UZ" sz="2800" b="1" i="1" dirty="0">
                <a:solidFill>
                  <a:schemeClr val="tx1"/>
                </a:solidFill>
              </a:rPr>
              <a:t>):
Pastki </a:t>
            </a:r>
            <a:r>
              <a:rPr lang="uz-Latn-UZ" sz="2800" b="1" i="1" dirty="0" err="1">
                <a:solidFill>
                  <a:schemeClr val="tx1"/>
                </a:solidFill>
              </a:rPr>
              <a:t>sfinkterning</a:t>
            </a:r>
            <a:r>
              <a:rPr lang="uz-Latn-UZ" sz="2800" b="1" i="1" dirty="0">
                <a:solidFill>
                  <a:schemeClr val="tx1"/>
                </a:solidFill>
              </a:rPr>
              <a:t> zaifligi tufayli chaqaloqlarda ovqat qusish holati tez-tez kuzatiladi. Bu </a:t>
            </a:r>
            <a:r>
              <a:rPr lang="uz-Latn-UZ" sz="2800" b="1" i="1" dirty="0" err="1">
                <a:solidFill>
                  <a:schemeClr val="tx1"/>
                </a:solidFill>
              </a:rPr>
              <a:t>fiziologik</a:t>
            </a:r>
            <a:r>
              <a:rPr lang="uz-Latn-UZ" sz="2800" b="1" i="1" dirty="0">
                <a:solidFill>
                  <a:schemeClr val="tx1"/>
                </a:solidFill>
              </a:rPr>
              <a:t> hisoblanadi va o‘sish bilan bartaraf bo‘ladi.</a:t>
            </a:r>
          </a:p>
        </p:txBody>
      </p:sp>
    </p:spTree>
    <p:extLst>
      <p:ext uri="{BB962C8B-B14F-4D97-AF65-F5344CB8AC3E}">
        <p14:creationId xmlns:p14="http://schemas.microsoft.com/office/powerpoint/2010/main" val="839705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76A1445-BC07-F983-923D-782C66B3368E}"/>
              </a:ext>
            </a:extLst>
          </p:cNvPr>
          <p:cNvSpPr>
            <a:spLocks noGrp="1"/>
          </p:cNvSpPr>
          <p:nvPr>
            <p:ph type="title"/>
          </p:nvPr>
        </p:nvSpPr>
        <p:spPr/>
        <p:txBody>
          <a:bodyPr/>
          <a:lstStyle/>
          <a:p>
            <a:endParaRPr lang="uz-Latn-UZ"/>
          </a:p>
        </p:txBody>
      </p:sp>
      <p:pic>
        <p:nvPicPr>
          <p:cNvPr id="3" name="Rasm 2">
            <a:extLst>
              <a:ext uri="{FF2B5EF4-FFF2-40B4-BE49-F238E27FC236}">
                <a16:creationId xmlns:a16="http://schemas.microsoft.com/office/drawing/2014/main" id="{43390061-092B-5F69-322E-7B73217B7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3" y="609599"/>
            <a:ext cx="10373703" cy="5942785"/>
          </a:xfrm>
          <a:prstGeom prst="rect">
            <a:avLst/>
          </a:prstGeom>
        </p:spPr>
      </p:pic>
    </p:spTree>
    <p:extLst>
      <p:ext uri="{BB962C8B-B14F-4D97-AF65-F5344CB8AC3E}">
        <p14:creationId xmlns:p14="http://schemas.microsoft.com/office/powerpoint/2010/main" val="3235081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885D6EA-5DC8-B161-634B-7AA285863B87}"/>
              </a:ext>
            </a:extLst>
          </p:cNvPr>
          <p:cNvSpPr>
            <a:spLocks noGrp="1"/>
          </p:cNvSpPr>
          <p:nvPr>
            <p:ph type="title"/>
          </p:nvPr>
        </p:nvSpPr>
        <p:spPr>
          <a:xfrm>
            <a:off x="677334" y="709027"/>
            <a:ext cx="8596668" cy="5513293"/>
          </a:xfrm>
        </p:spPr>
        <p:txBody>
          <a:bodyPr anchor="ctr"/>
          <a:lstStyle/>
          <a:p>
            <a:pPr algn="ctr"/>
            <a:r>
              <a:rPr lang="uz-Latn-UZ" b="1" i="1" dirty="0">
                <a:solidFill>
                  <a:schemeClr val="tx1"/>
                </a:solidFill>
              </a:rPr>
              <a:t>Foydalanilgan adabiyotlar </a:t>
            </a:r>
            <a:br>
              <a:rPr lang="uz-Latn-UZ" b="1" i="1" dirty="0">
                <a:solidFill>
                  <a:schemeClr val="tx1"/>
                </a:solidFill>
              </a:rPr>
            </a:br>
            <a:br>
              <a:rPr lang="uz-Latn-UZ" b="1" i="1" dirty="0">
                <a:solidFill>
                  <a:schemeClr val="tx1"/>
                </a:solidFill>
              </a:rPr>
            </a:br>
            <a:r>
              <a:rPr lang="uz-Latn-UZ" b="1" i="1" dirty="0">
                <a:solidFill>
                  <a:schemeClr val="tx1"/>
                </a:solidFill>
              </a:rPr>
              <a:t>1. Bolalar kasalliklari </a:t>
            </a:r>
            <a:r>
              <a:rPr lang="uz-Latn-UZ" b="1" i="1" dirty="0" err="1">
                <a:solidFill>
                  <a:schemeClr val="tx1"/>
                </a:solidFill>
              </a:rPr>
              <a:t>propedevtikasi</a:t>
            </a:r>
            <a:r>
              <a:rPr lang="uz-Latn-UZ" b="1" i="1" dirty="0">
                <a:solidFill>
                  <a:schemeClr val="tx1"/>
                </a:solidFill>
              </a:rPr>
              <a:t> darslik, </a:t>
            </a:r>
            <a:r>
              <a:rPr lang="uz-Latn-UZ" b="1" i="1" dirty="0" err="1">
                <a:solidFill>
                  <a:schemeClr val="tx1"/>
                </a:solidFill>
              </a:rPr>
              <a:t>Q.Qoraxoʻjayeva</a:t>
            </a:r>
            <a:r>
              <a:rPr lang="uz-Latn-UZ" b="1" i="1" dirty="0">
                <a:solidFill>
                  <a:schemeClr val="tx1"/>
                </a:solidFill>
              </a:rPr>
              <a:t>, Yangi avlod, 2013</a:t>
            </a:r>
            <a:br>
              <a:rPr lang="uz-Latn-UZ" b="1" i="1" dirty="0">
                <a:solidFill>
                  <a:schemeClr val="tx1"/>
                </a:solidFill>
              </a:rPr>
            </a:br>
            <a:r>
              <a:rPr lang="uz-Latn-UZ" b="1" i="1" dirty="0">
                <a:solidFill>
                  <a:schemeClr val="tx1"/>
                </a:solidFill>
              </a:rPr>
              <a:t>2.  </a:t>
            </a:r>
            <a:r>
              <a:rPr lang="uz-Latn-UZ" b="1" i="1" dirty="0" err="1">
                <a:solidFill>
                  <a:schemeClr val="tx1"/>
                </a:solidFill>
              </a:rPr>
              <a:t>https</a:t>
            </a:r>
            <a:r>
              <a:rPr lang="uz-Latn-UZ" b="1" i="1" dirty="0">
                <a:solidFill>
                  <a:schemeClr val="tx1"/>
                </a:solidFill>
              </a:rPr>
              <a:t>//e-</a:t>
            </a:r>
            <a:r>
              <a:rPr lang="uz-Latn-UZ" b="1" i="1" dirty="0" err="1">
                <a:solidFill>
                  <a:schemeClr val="tx1"/>
                </a:solidFill>
              </a:rPr>
              <a:t>library.sammu.uz</a:t>
            </a:r>
            <a:br>
              <a:rPr lang="uz-Latn-UZ" b="1" i="1" dirty="0">
                <a:solidFill>
                  <a:schemeClr val="tx1"/>
                </a:solidFill>
              </a:rPr>
            </a:br>
            <a:r>
              <a:rPr lang="uz-Latn-UZ" b="1" i="1" dirty="0">
                <a:solidFill>
                  <a:schemeClr val="tx1"/>
                </a:solidFill>
              </a:rPr>
              <a:t>3. </a:t>
            </a:r>
            <a:r>
              <a:rPr lang="uz-Latn-UZ" b="1" i="1" dirty="0" err="1">
                <a:solidFill>
                  <a:schemeClr val="tx1"/>
                </a:solidFill>
              </a:rPr>
              <a:t>www.Avitcenna.uz</a:t>
            </a:r>
            <a:r>
              <a:rPr lang="uz-Latn-UZ" b="1" i="1" dirty="0">
                <a:solidFill>
                  <a:schemeClr val="tx1"/>
                </a:solidFill>
              </a:rPr>
              <a:t> </a:t>
            </a:r>
          </a:p>
        </p:txBody>
      </p:sp>
    </p:spTree>
    <p:extLst>
      <p:ext uri="{BB962C8B-B14F-4D97-AF65-F5344CB8AC3E}">
        <p14:creationId xmlns:p14="http://schemas.microsoft.com/office/powerpoint/2010/main" val="465859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EA75F9E-66C5-6D62-8B13-CA3820882EE1}"/>
              </a:ext>
            </a:extLst>
          </p:cNvPr>
          <p:cNvSpPr>
            <a:spLocks noGrp="1"/>
          </p:cNvSpPr>
          <p:nvPr>
            <p:ph type="title"/>
          </p:nvPr>
        </p:nvSpPr>
        <p:spPr>
          <a:xfrm>
            <a:off x="677334" y="1772566"/>
            <a:ext cx="8596668" cy="3496235"/>
          </a:xfrm>
        </p:spPr>
        <p:txBody>
          <a:bodyPr anchor="ctr">
            <a:normAutofit/>
          </a:bodyPr>
          <a:lstStyle/>
          <a:p>
            <a:pPr algn="ctr"/>
            <a:r>
              <a:rPr lang="uz-Latn-UZ" sz="7200" b="1" i="1" dirty="0" err="1">
                <a:solidFill>
                  <a:srgbClr val="C00000"/>
                </a:solidFill>
              </a:rPr>
              <a:t>EʼTIBORINGIZ</a:t>
            </a:r>
            <a:r>
              <a:rPr lang="uz-Latn-UZ" sz="7200" b="1" i="1" dirty="0">
                <a:solidFill>
                  <a:srgbClr val="C00000"/>
                </a:solidFill>
              </a:rPr>
              <a:t> UCHUN TASHAKKUR </a:t>
            </a:r>
          </a:p>
        </p:txBody>
      </p:sp>
    </p:spTree>
    <p:extLst>
      <p:ext uri="{BB962C8B-B14F-4D97-AF65-F5344CB8AC3E}">
        <p14:creationId xmlns:p14="http://schemas.microsoft.com/office/powerpoint/2010/main" val="51206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ADC2610-E3C4-856F-28D6-4235FFCF2C72}"/>
              </a:ext>
            </a:extLst>
          </p:cNvPr>
          <p:cNvSpPr>
            <a:spLocks noGrp="1"/>
          </p:cNvSpPr>
          <p:nvPr>
            <p:ph type="title"/>
          </p:nvPr>
        </p:nvSpPr>
        <p:spPr>
          <a:xfrm>
            <a:off x="628436" y="391186"/>
            <a:ext cx="8596668" cy="6075627"/>
          </a:xfrm>
        </p:spPr>
        <p:txBody>
          <a:bodyPr anchor="ctr">
            <a:normAutofit fontScale="90000"/>
          </a:bodyPr>
          <a:lstStyle/>
          <a:p>
            <a:pPr algn="ctr"/>
            <a:r>
              <a:rPr lang="uz-Latn-UZ" sz="4000" b="1" i="1" dirty="0">
                <a:solidFill>
                  <a:srgbClr val="C00000"/>
                </a:solidFill>
              </a:rPr>
              <a:t>Bolalarda og‘iz </a:t>
            </a:r>
            <a:r>
              <a:rPr lang="uz-Latn-UZ" sz="4000" b="1" i="1" dirty="0" err="1">
                <a:solidFill>
                  <a:srgbClr val="C00000"/>
                </a:solidFill>
              </a:rPr>
              <a:t>bo‘shlig‘i</a:t>
            </a:r>
            <a:r>
              <a:rPr lang="uz-Latn-UZ" sz="4000" b="1" i="1" dirty="0">
                <a:solidFill>
                  <a:srgbClr val="C00000"/>
                </a:solidFill>
              </a:rPr>
              <a:t>, </a:t>
            </a:r>
            <a:r>
              <a:rPr lang="uz-Latn-UZ" sz="4000" b="1" i="1" dirty="0" err="1">
                <a:solidFill>
                  <a:srgbClr val="C00000"/>
                </a:solidFill>
              </a:rPr>
              <a:t>xalqum</a:t>
            </a:r>
            <a:r>
              <a:rPr lang="uz-Latn-UZ" sz="4000" b="1" i="1" dirty="0">
                <a:solidFill>
                  <a:srgbClr val="C00000"/>
                </a:solidFill>
              </a:rPr>
              <a:t>, qizilo‘ngach </a:t>
            </a:r>
            <a:r>
              <a:rPr lang="uz-Latn-UZ" sz="4000" b="1" i="1" dirty="0" err="1">
                <a:solidFill>
                  <a:srgbClr val="C00000"/>
                </a:solidFill>
              </a:rPr>
              <a:t>anatomo-fiziologik</a:t>
            </a:r>
            <a:r>
              <a:rPr lang="uz-Latn-UZ" sz="4000" b="1" i="1" dirty="0">
                <a:solidFill>
                  <a:srgbClr val="C00000"/>
                </a:solidFill>
              </a:rPr>
              <a:t> </a:t>
            </a:r>
            <a:r>
              <a:rPr lang="uz-Latn-UZ" sz="4000" b="1" i="1" dirty="0" err="1">
                <a:solidFill>
                  <a:srgbClr val="C00000"/>
                </a:solidFill>
              </a:rPr>
              <a:t>hususiyatlari</a:t>
            </a:r>
            <a:br>
              <a:rPr lang="uz-Latn-UZ" sz="4000" b="1" i="1" dirty="0">
                <a:solidFill>
                  <a:srgbClr val="C00000"/>
                </a:solidFill>
              </a:rPr>
            </a:br>
            <a:r>
              <a:rPr lang="uz-Latn-UZ" sz="4000" b="1" i="1" dirty="0">
                <a:solidFill>
                  <a:srgbClr val="0070C0"/>
                </a:solidFill>
              </a:rPr>
              <a:t>Reja:</a:t>
            </a:r>
            <a:br>
              <a:rPr lang="uz-Latn-UZ" sz="4000" b="1" i="1" dirty="0">
                <a:solidFill>
                  <a:srgbClr val="0070C0"/>
                </a:solidFill>
              </a:rPr>
            </a:br>
            <a:r>
              <a:rPr lang="uz-Latn-UZ" sz="4000" b="1" i="1" dirty="0">
                <a:solidFill>
                  <a:schemeClr val="tx1"/>
                </a:solidFill>
              </a:rPr>
              <a:t>1. </a:t>
            </a:r>
            <a:r>
              <a:rPr lang="uz-Latn-UZ" sz="4000" b="1" i="1" dirty="0" err="1">
                <a:solidFill>
                  <a:schemeClr val="tx1"/>
                </a:solidFill>
              </a:rPr>
              <a:t>Ogʻiz</a:t>
            </a:r>
            <a:r>
              <a:rPr lang="uz-Latn-UZ" sz="4000" b="1" i="1" dirty="0">
                <a:solidFill>
                  <a:schemeClr val="tx1"/>
                </a:solidFill>
              </a:rPr>
              <a:t> </a:t>
            </a:r>
            <a:r>
              <a:rPr lang="uz-Latn-UZ" sz="4000" b="1" i="1" dirty="0" err="1">
                <a:solidFill>
                  <a:schemeClr val="tx1"/>
                </a:solidFill>
              </a:rPr>
              <a:t>boʻshligʻi</a:t>
            </a:r>
            <a:r>
              <a:rPr lang="uz-Latn-UZ" sz="4000" b="1" i="1" dirty="0">
                <a:solidFill>
                  <a:schemeClr val="tx1"/>
                </a:solidFill>
              </a:rPr>
              <a:t> </a:t>
            </a:r>
            <a:r>
              <a:rPr lang="uz-Latn-UZ" sz="4000" b="1" i="1" dirty="0" err="1">
                <a:solidFill>
                  <a:schemeClr val="tx1"/>
                </a:solidFill>
              </a:rPr>
              <a:t>anatomo-fiziologik</a:t>
            </a:r>
            <a:r>
              <a:rPr lang="uz-Latn-UZ" sz="4000" b="1" i="1" dirty="0">
                <a:solidFill>
                  <a:schemeClr val="tx1"/>
                </a:solidFill>
              </a:rPr>
              <a:t> xususiyati</a:t>
            </a:r>
            <a:br>
              <a:rPr lang="uz-Latn-UZ" sz="4000" b="1" i="1" dirty="0">
                <a:solidFill>
                  <a:schemeClr val="tx1"/>
                </a:solidFill>
              </a:rPr>
            </a:br>
            <a:r>
              <a:rPr lang="uz-Latn-UZ" sz="4000" b="1" i="1" dirty="0">
                <a:solidFill>
                  <a:schemeClr val="tx1"/>
                </a:solidFill>
              </a:rPr>
              <a:t>2. Halqum </a:t>
            </a:r>
            <a:r>
              <a:rPr lang="uz-Latn-UZ" sz="4000" b="1" i="1" dirty="0" err="1">
                <a:solidFill>
                  <a:schemeClr val="tx1"/>
                </a:solidFill>
              </a:rPr>
              <a:t>anatomo-fiziologik</a:t>
            </a:r>
            <a:r>
              <a:rPr lang="uz-Latn-UZ" sz="4000" b="1" i="1" dirty="0">
                <a:solidFill>
                  <a:schemeClr val="tx1"/>
                </a:solidFill>
              </a:rPr>
              <a:t> xususiyatlari</a:t>
            </a:r>
            <a:br>
              <a:rPr lang="uz-Latn-UZ" sz="4000" b="1" i="1" dirty="0">
                <a:solidFill>
                  <a:schemeClr val="tx1"/>
                </a:solidFill>
              </a:rPr>
            </a:br>
            <a:r>
              <a:rPr lang="uz-Latn-UZ" sz="4000" b="1" i="1" dirty="0">
                <a:solidFill>
                  <a:schemeClr val="tx1"/>
                </a:solidFill>
              </a:rPr>
              <a:t>3. </a:t>
            </a:r>
            <a:r>
              <a:rPr lang="uz-Latn-UZ" sz="4000" b="1" i="1" dirty="0" err="1">
                <a:solidFill>
                  <a:schemeClr val="tx1"/>
                </a:solidFill>
              </a:rPr>
              <a:t>Qiziloʻngach</a:t>
            </a:r>
            <a:r>
              <a:rPr lang="uz-Latn-UZ" sz="4000" b="1" i="1" dirty="0">
                <a:solidFill>
                  <a:schemeClr val="tx1"/>
                </a:solidFill>
              </a:rPr>
              <a:t> </a:t>
            </a:r>
            <a:r>
              <a:rPr lang="uz-Latn-UZ" sz="4000" b="1" i="1" dirty="0" err="1">
                <a:solidFill>
                  <a:schemeClr val="tx1"/>
                </a:solidFill>
              </a:rPr>
              <a:t>anatomo-fiziologik</a:t>
            </a:r>
            <a:r>
              <a:rPr lang="uz-Latn-UZ" sz="4000" b="1" i="1" dirty="0">
                <a:solidFill>
                  <a:schemeClr val="tx1"/>
                </a:solidFill>
              </a:rPr>
              <a:t> </a:t>
            </a:r>
            <a:r>
              <a:rPr lang="uz-Latn-UZ" sz="4000" b="1" i="1" dirty="0" err="1">
                <a:solidFill>
                  <a:schemeClr val="tx1"/>
                </a:solidFill>
              </a:rPr>
              <a:t>hususiyatlari</a:t>
            </a:r>
            <a:endParaRPr lang="uz-Latn-UZ" sz="4000" b="1" i="1" dirty="0">
              <a:solidFill>
                <a:srgbClr val="C00000"/>
              </a:solidFill>
            </a:endParaRPr>
          </a:p>
        </p:txBody>
      </p:sp>
    </p:spTree>
    <p:extLst>
      <p:ext uri="{BB962C8B-B14F-4D97-AF65-F5344CB8AC3E}">
        <p14:creationId xmlns:p14="http://schemas.microsoft.com/office/powerpoint/2010/main" val="839534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02C89D17-5260-0C32-EE5B-E097DFBD5158}"/>
              </a:ext>
            </a:extLst>
          </p:cNvPr>
          <p:cNvSpPr>
            <a:spLocks noGrp="1"/>
          </p:cNvSpPr>
          <p:nvPr>
            <p:ph type="title"/>
          </p:nvPr>
        </p:nvSpPr>
        <p:spPr>
          <a:xfrm>
            <a:off x="677334" y="609599"/>
            <a:ext cx="8596668" cy="5857213"/>
          </a:xfrm>
        </p:spPr>
        <p:txBody>
          <a:bodyPr anchor="ctr">
            <a:noAutofit/>
          </a:bodyPr>
          <a:lstStyle/>
          <a:p>
            <a:pPr algn="ctr"/>
            <a:r>
              <a:rPr lang="uz-Latn-UZ" sz="2800" b="1" i="1" dirty="0">
                <a:solidFill>
                  <a:schemeClr val="tx1"/>
                </a:solidFill>
              </a:rPr>
              <a:t>Yosh bolalarning </a:t>
            </a:r>
            <a:r>
              <a:rPr lang="uz-Latn-UZ" sz="2800" b="1" i="1" dirty="0" err="1">
                <a:solidFill>
                  <a:srgbClr val="C00000"/>
                </a:solidFill>
              </a:rPr>
              <a:t>ogʻiz</a:t>
            </a:r>
            <a:r>
              <a:rPr lang="uz-Latn-UZ" sz="2800" b="1" i="1" dirty="0">
                <a:solidFill>
                  <a:srgbClr val="C00000"/>
                </a:solidFill>
              </a:rPr>
              <a:t> </a:t>
            </a:r>
            <a:r>
              <a:rPr lang="uz-Latn-UZ" sz="2800" b="1" i="1" dirty="0" err="1">
                <a:solidFill>
                  <a:srgbClr val="C00000"/>
                </a:solidFill>
              </a:rPr>
              <a:t>boʻshligʻining</a:t>
            </a:r>
            <a:r>
              <a:rPr lang="uz-Latn-UZ" sz="2800" b="1" i="1" dirty="0">
                <a:solidFill>
                  <a:srgbClr val="C00000"/>
                </a:solidFill>
              </a:rPr>
              <a:t> </a:t>
            </a:r>
            <a:r>
              <a:rPr lang="uz-Latn-UZ" sz="2800" b="1" i="1" dirty="0" err="1">
                <a:solidFill>
                  <a:srgbClr val="C00000"/>
                </a:solidFill>
              </a:rPr>
              <a:t>anatomo-fiziologik</a:t>
            </a:r>
            <a:r>
              <a:rPr lang="uz-Latn-UZ" sz="2800" b="1" i="1" dirty="0">
                <a:solidFill>
                  <a:srgbClr val="C00000"/>
                </a:solidFill>
              </a:rPr>
              <a:t> xususiyatlari </a:t>
            </a:r>
            <a:r>
              <a:rPr lang="uz-Latn-UZ" sz="2800" b="1" i="1" dirty="0">
                <a:solidFill>
                  <a:schemeClr val="tx1"/>
                </a:solidFill>
              </a:rPr>
              <a:t>ularning yoshiga qarab </a:t>
            </a:r>
            <a:r>
              <a:rPr lang="uz-Latn-UZ" sz="2800" b="1" i="1" dirty="0" err="1">
                <a:solidFill>
                  <a:schemeClr val="tx1"/>
                </a:solidFill>
              </a:rPr>
              <a:t>oʻzgarib</a:t>
            </a:r>
            <a:r>
              <a:rPr lang="uz-Latn-UZ" sz="2800" b="1" i="1" dirty="0">
                <a:solidFill>
                  <a:schemeClr val="tx1"/>
                </a:solidFill>
              </a:rPr>
              <a:t> boradi </a:t>
            </a:r>
            <a:br>
              <a:rPr lang="uz-Latn-UZ" sz="2800" b="1" i="1" dirty="0">
                <a:solidFill>
                  <a:schemeClr val="tx1"/>
                </a:solidFill>
              </a:rPr>
            </a:br>
            <a:r>
              <a:rPr lang="uz-Latn-UZ" sz="2800" b="1" i="1" dirty="0">
                <a:solidFill>
                  <a:schemeClr val="tx1"/>
                </a:solidFill>
              </a:rPr>
              <a:t>Quyida yosh bolalarning </a:t>
            </a:r>
            <a:r>
              <a:rPr lang="uz-Latn-UZ" sz="2800" b="1" i="1" dirty="0" err="1">
                <a:solidFill>
                  <a:schemeClr val="tx1"/>
                </a:solidFill>
              </a:rPr>
              <a:t>ogʻiz</a:t>
            </a:r>
            <a:r>
              <a:rPr lang="uz-Latn-UZ" sz="2800" b="1" i="1" dirty="0">
                <a:solidFill>
                  <a:schemeClr val="tx1"/>
                </a:solidFill>
              </a:rPr>
              <a:t> </a:t>
            </a:r>
            <a:r>
              <a:rPr lang="uz-Latn-UZ" sz="2800" b="1" i="1" dirty="0" err="1">
                <a:solidFill>
                  <a:schemeClr val="tx1"/>
                </a:solidFill>
              </a:rPr>
              <a:t>boʻshligʻining</a:t>
            </a:r>
            <a:r>
              <a:rPr lang="uz-Latn-UZ" sz="2800" b="1" i="1" dirty="0">
                <a:solidFill>
                  <a:schemeClr val="tx1"/>
                </a:solidFill>
              </a:rPr>
              <a:t> asosiy xususiyatlari keltirilgan:
1. </a:t>
            </a:r>
            <a:r>
              <a:rPr lang="uz-Latn-UZ" sz="2800" b="1" i="1" dirty="0">
                <a:solidFill>
                  <a:srgbClr val="0070C0"/>
                </a:solidFill>
              </a:rPr>
              <a:t>Yangi </a:t>
            </a:r>
            <a:r>
              <a:rPr lang="uz-Latn-UZ" sz="2800" b="1" i="1" dirty="0" err="1">
                <a:solidFill>
                  <a:srgbClr val="0070C0"/>
                </a:solidFill>
              </a:rPr>
              <a:t>tugʻilgan</a:t>
            </a:r>
            <a:r>
              <a:rPr lang="uz-Latn-UZ" sz="2800" b="1" i="1" dirty="0">
                <a:solidFill>
                  <a:srgbClr val="0070C0"/>
                </a:solidFill>
              </a:rPr>
              <a:t> chaqaloqlar (0-1 oy)</a:t>
            </a:r>
            <a:r>
              <a:rPr lang="uz-Latn-UZ" sz="2800" b="1" i="1" dirty="0">
                <a:solidFill>
                  <a:schemeClr val="tx1"/>
                </a:solidFill>
              </a:rPr>
              <a:t>
- </a:t>
            </a:r>
            <a:r>
              <a:rPr lang="uz-Latn-UZ" sz="2800" b="1" i="1" dirty="0" err="1">
                <a:solidFill>
                  <a:srgbClr val="002060"/>
                </a:solidFill>
              </a:rPr>
              <a:t>Ogʻiz</a:t>
            </a:r>
            <a:r>
              <a:rPr lang="uz-Latn-UZ" sz="2800" b="1" i="1" dirty="0">
                <a:solidFill>
                  <a:srgbClr val="002060"/>
                </a:solidFill>
              </a:rPr>
              <a:t> </a:t>
            </a:r>
            <a:r>
              <a:rPr lang="uz-Latn-UZ" sz="2800" b="1" i="1" dirty="0" err="1">
                <a:solidFill>
                  <a:srgbClr val="002060"/>
                </a:solidFill>
              </a:rPr>
              <a:t>boʻshligʻi</a:t>
            </a:r>
            <a:r>
              <a:rPr lang="uz-Latn-UZ" sz="2800" b="1" i="1" dirty="0">
                <a:solidFill>
                  <a:srgbClr val="002060"/>
                </a:solidFill>
              </a:rPr>
              <a:t> nisbatan kichik, pastki </a:t>
            </a:r>
            <a:r>
              <a:rPr lang="uz-Latn-UZ" sz="2800" b="1" i="1" dirty="0" err="1">
                <a:solidFill>
                  <a:srgbClr val="002060"/>
                </a:solidFill>
              </a:rPr>
              <a:t>jagʻ</a:t>
            </a:r>
            <a:r>
              <a:rPr lang="uz-Latn-UZ" sz="2800" b="1" i="1" dirty="0">
                <a:solidFill>
                  <a:srgbClr val="002060"/>
                </a:solidFill>
              </a:rPr>
              <a:t> </a:t>
            </a:r>
            <a:r>
              <a:rPr lang="uz-Latn-UZ" sz="2800" b="1" i="1" dirty="0" err="1">
                <a:solidFill>
                  <a:srgbClr val="002060"/>
                </a:solidFill>
              </a:rPr>
              <a:t>harakatchan</a:t>
            </a:r>
            <a:r>
              <a:rPr lang="uz-Latn-UZ" sz="2800" b="1" i="1" dirty="0">
                <a:solidFill>
                  <a:srgbClr val="002060"/>
                </a:solidFill>
              </a:rPr>
              <a:t>.
- Tishsiz, lekin tish osti </a:t>
            </a:r>
            <a:r>
              <a:rPr lang="uz-Latn-UZ" sz="2800" b="1" i="1" dirty="0" err="1">
                <a:solidFill>
                  <a:srgbClr val="002060"/>
                </a:solidFill>
              </a:rPr>
              <a:t>toʻqimlari</a:t>
            </a:r>
            <a:r>
              <a:rPr lang="uz-Latn-UZ" sz="2800" b="1" i="1" dirty="0">
                <a:solidFill>
                  <a:srgbClr val="002060"/>
                </a:solidFill>
              </a:rPr>
              <a:t> (</a:t>
            </a:r>
            <a:r>
              <a:rPr lang="uz-Latn-UZ" sz="2800" b="1" i="1" dirty="0" err="1">
                <a:solidFill>
                  <a:srgbClr val="002060"/>
                </a:solidFill>
              </a:rPr>
              <a:t>alveolyar</a:t>
            </a:r>
            <a:r>
              <a:rPr lang="uz-Latn-UZ" sz="2800" b="1" i="1" dirty="0">
                <a:solidFill>
                  <a:srgbClr val="002060"/>
                </a:solidFill>
              </a:rPr>
              <a:t> </a:t>
            </a:r>
            <a:r>
              <a:rPr lang="uz-Latn-UZ" sz="2800" b="1" i="1" dirty="0" err="1">
                <a:solidFill>
                  <a:srgbClr val="002060"/>
                </a:solidFill>
              </a:rPr>
              <a:t>oʻsimtalari</a:t>
            </a:r>
            <a:r>
              <a:rPr lang="uz-Latn-UZ" sz="2800" b="1" i="1" dirty="0">
                <a:solidFill>
                  <a:srgbClr val="002060"/>
                </a:solidFill>
              </a:rPr>
              <a:t>) rivojlangan.
- Til nisbatan katta, </a:t>
            </a:r>
            <a:r>
              <a:rPr lang="uz-Latn-UZ" sz="2800" b="1" i="1" dirty="0" err="1">
                <a:solidFill>
                  <a:srgbClr val="002060"/>
                </a:solidFill>
              </a:rPr>
              <a:t>ogʻiz</a:t>
            </a:r>
            <a:r>
              <a:rPr lang="uz-Latn-UZ" sz="2800" b="1" i="1" dirty="0">
                <a:solidFill>
                  <a:srgbClr val="002060"/>
                </a:solidFill>
              </a:rPr>
              <a:t> </a:t>
            </a:r>
            <a:r>
              <a:rPr lang="uz-Latn-UZ" sz="2800" b="1" i="1" dirty="0" err="1">
                <a:solidFill>
                  <a:srgbClr val="002060"/>
                </a:solidFill>
              </a:rPr>
              <a:t>boʻshligʻining</a:t>
            </a:r>
            <a:r>
              <a:rPr lang="uz-Latn-UZ" sz="2800" b="1" i="1" dirty="0">
                <a:solidFill>
                  <a:srgbClr val="002060"/>
                </a:solidFill>
              </a:rPr>
              <a:t> </a:t>
            </a:r>
            <a:r>
              <a:rPr lang="uz-Latn-UZ" sz="2800" b="1" i="1" dirty="0" err="1">
                <a:solidFill>
                  <a:srgbClr val="002060"/>
                </a:solidFill>
              </a:rPr>
              <a:t>koʻp</a:t>
            </a:r>
            <a:r>
              <a:rPr lang="uz-Latn-UZ" sz="2800" b="1" i="1" dirty="0">
                <a:solidFill>
                  <a:srgbClr val="002060"/>
                </a:solidFill>
              </a:rPr>
              <a:t> qismini egallaydi.
- </a:t>
            </a:r>
            <a:r>
              <a:rPr lang="uz-Latn-UZ" sz="2800" b="1" i="1" dirty="0" err="1">
                <a:solidFill>
                  <a:srgbClr val="002060"/>
                </a:solidFill>
              </a:rPr>
              <a:t>Soʻlak</a:t>
            </a:r>
            <a:r>
              <a:rPr lang="uz-Latn-UZ" sz="2800" b="1" i="1" dirty="0">
                <a:solidFill>
                  <a:srgbClr val="002060"/>
                </a:solidFill>
              </a:rPr>
              <a:t> </a:t>
            </a:r>
            <a:r>
              <a:rPr lang="uz-Latn-UZ" sz="2800" b="1" i="1" dirty="0" err="1">
                <a:solidFill>
                  <a:srgbClr val="002060"/>
                </a:solidFill>
              </a:rPr>
              <a:t>bezlari</a:t>
            </a:r>
            <a:r>
              <a:rPr lang="uz-Latn-UZ" sz="2800" b="1" i="1" dirty="0">
                <a:solidFill>
                  <a:srgbClr val="002060"/>
                </a:solidFill>
              </a:rPr>
              <a:t> </a:t>
            </a:r>
            <a:r>
              <a:rPr lang="uz-Latn-UZ" sz="2800" b="1" i="1" dirty="0" err="1">
                <a:solidFill>
                  <a:srgbClr val="002060"/>
                </a:solidFill>
              </a:rPr>
              <a:t>yetarlicha</a:t>
            </a:r>
            <a:r>
              <a:rPr lang="uz-Latn-UZ" sz="2800" b="1" i="1" dirty="0">
                <a:solidFill>
                  <a:srgbClr val="002060"/>
                </a:solidFill>
              </a:rPr>
              <a:t> rivojlanmagan, shu sababli quruqlik kuzatilishi mumkin.</a:t>
            </a:r>
          </a:p>
        </p:txBody>
      </p:sp>
    </p:spTree>
    <p:extLst>
      <p:ext uri="{BB962C8B-B14F-4D97-AF65-F5344CB8AC3E}">
        <p14:creationId xmlns:p14="http://schemas.microsoft.com/office/powerpoint/2010/main" val="1295010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77DCE18-D4EE-FC94-43EE-0FAC6432ADD1}"/>
              </a:ext>
            </a:extLst>
          </p:cNvPr>
          <p:cNvSpPr>
            <a:spLocks noGrp="1"/>
          </p:cNvSpPr>
          <p:nvPr>
            <p:ph type="title"/>
          </p:nvPr>
        </p:nvSpPr>
        <p:spPr>
          <a:xfrm>
            <a:off x="677334" y="609599"/>
            <a:ext cx="8596668" cy="5612721"/>
          </a:xfrm>
        </p:spPr>
        <p:txBody>
          <a:bodyPr anchor="ctr">
            <a:normAutofit/>
          </a:bodyPr>
          <a:lstStyle/>
          <a:p>
            <a:pPr algn="ctr"/>
            <a:r>
              <a:rPr lang="uz-Latn-UZ" sz="3200" b="1" i="1" dirty="0">
                <a:solidFill>
                  <a:schemeClr val="tx1"/>
                </a:solidFill>
              </a:rPr>
              <a:t>2. </a:t>
            </a:r>
            <a:r>
              <a:rPr lang="uz-Latn-UZ" sz="3200" b="1" i="1" dirty="0" err="1">
                <a:solidFill>
                  <a:srgbClr val="0070C0"/>
                </a:solidFill>
              </a:rPr>
              <a:t>Chaqaloqlik</a:t>
            </a:r>
            <a:r>
              <a:rPr lang="uz-Latn-UZ" sz="3200" b="1" i="1" dirty="0">
                <a:solidFill>
                  <a:srgbClr val="0070C0"/>
                </a:solidFill>
              </a:rPr>
              <a:t> davri (1 oydan 1 yoshgacha)</a:t>
            </a:r>
            <a:r>
              <a:rPr lang="uz-Latn-UZ" sz="3200" b="1" i="1" dirty="0">
                <a:solidFill>
                  <a:schemeClr val="tx1"/>
                </a:solidFill>
              </a:rPr>
              <a:t>
- </a:t>
            </a:r>
            <a:r>
              <a:rPr lang="uz-Latn-UZ" sz="3200" b="1" i="1" dirty="0">
                <a:solidFill>
                  <a:srgbClr val="002060"/>
                </a:solidFill>
              </a:rPr>
              <a:t>Birinchi sut tishlari (odatda 6-8 oyda) paydo </a:t>
            </a:r>
            <a:r>
              <a:rPr lang="uz-Latn-UZ" sz="3200" b="1" i="1" dirty="0" err="1">
                <a:solidFill>
                  <a:srgbClr val="002060"/>
                </a:solidFill>
              </a:rPr>
              <a:t>boʻladi</a:t>
            </a:r>
            <a:r>
              <a:rPr lang="uz-Latn-UZ" sz="3200" b="1" i="1" dirty="0">
                <a:solidFill>
                  <a:srgbClr val="002060"/>
                </a:solidFill>
              </a:rPr>
              <a:t>.
- </a:t>
            </a:r>
            <a:r>
              <a:rPr lang="uz-Latn-UZ" sz="3200" b="1" i="1" dirty="0" err="1">
                <a:solidFill>
                  <a:srgbClr val="002060"/>
                </a:solidFill>
              </a:rPr>
              <a:t>Ogʻiz</a:t>
            </a:r>
            <a:r>
              <a:rPr lang="uz-Latn-UZ" sz="3200" b="1" i="1" dirty="0">
                <a:solidFill>
                  <a:srgbClr val="002060"/>
                </a:solidFill>
              </a:rPr>
              <a:t> shilliq qavati </a:t>
            </a:r>
            <a:r>
              <a:rPr lang="uz-Latn-UZ" sz="3200" b="1" i="1" dirty="0" err="1">
                <a:solidFill>
                  <a:srgbClr val="002060"/>
                </a:solidFill>
              </a:rPr>
              <a:t>nozik</a:t>
            </a:r>
            <a:r>
              <a:rPr lang="uz-Latn-UZ" sz="3200" b="1" i="1" dirty="0">
                <a:solidFill>
                  <a:srgbClr val="002060"/>
                </a:solidFill>
              </a:rPr>
              <a:t>, qon tomirlari yaqin joylashgan, shu sababli tez shikastlanadi.
- </a:t>
            </a:r>
            <a:r>
              <a:rPr lang="uz-Latn-UZ" sz="3200" b="1" i="1" dirty="0" err="1">
                <a:solidFill>
                  <a:srgbClr val="002060"/>
                </a:solidFill>
              </a:rPr>
              <a:t>Soʻlak</a:t>
            </a:r>
            <a:r>
              <a:rPr lang="uz-Latn-UZ" sz="3200" b="1" i="1" dirty="0">
                <a:solidFill>
                  <a:srgbClr val="002060"/>
                </a:solidFill>
              </a:rPr>
              <a:t> ajralishi </a:t>
            </a:r>
            <a:r>
              <a:rPr lang="uz-Latn-UZ" sz="3200" b="1" i="1" dirty="0" err="1">
                <a:solidFill>
                  <a:srgbClr val="002060"/>
                </a:solidFill>
              </a:rPr>
              <a:t>koʻpayadi</a:t>
            </a:r>
            <a:r>
              <a:rPr lang="uz-Latn-UZ" sz="3200" b="1" i="1" dirty="0">
                <a:solidFill>
                  <a:srgbClr val="002060"/>
                </a:solidFill>
              </a:rPr>
              <a:t> (</a:t>
            </a:r>
            <a:r>
              <a:rPr lang="uz-Latn-UZ" sz="3200" b="1" i="1" dirty="0" err="1">
                <a:solidFill>
                  <a:srgbClr val="002060"/>
                </a:solidFill>
              </a:rPr>
              <a:t>fiziologik</a:t>
            </a:r>
            <a:r>
              <a:rPr lang="uz-Latn-UZ" sz="3200" b="1" i="1" dirty="0">
                <a:solidFill>
                  <a:srgbClr val="002060"/>
                </a:solidFill>
              </a:rPr>
              <a:t> </a:t>
            </a:r>
            <a:r>
              <a:rPr lang="uz-Latn-UZ" sz="3200" b="1" i="1" dirty="0" err="1">
                <a:solidFill>
                  <a:srgbClr val="002060"/>
                </a:solidFill>
              </a:rPr>
              <a:t>hipersalivatsiya</a:t>
            </a:r>
            <a:r>
              <a:rPr lang="uz-Latn-UZ" sz="3200" b="1" i="1" dirty="0">
                <a:solidFill>
                  <a:srgbClr val="002060"/>
                </a:solidFill>
              </a:rPr>
              <a:t>), chunki </a:t>
            </a:r>
            <a:r>
              <a:rPr lang="uz-Latn-UZ" sz="3200" b="1" i="1" dirty="0" err="1">
                <a:solidFill>
                  <a:srgbClr val="002060"/>
                </a:solidFill>
              </a:rPr>
              <a:t>soʻlak</a:t>
            </a:r>
            <a:r>
              <a:rPr lang="uz-Latn-UZ" sz="3200" b="1" i="1" dirty="0">
                <a:solidFill>
                  <a:srgbClr val="002060"/>
                </a:solidFill>
              </a:rPr>
              <a:t> </a:t>
            </a:r>
            <a:r>
              <a:rPr lang="uz-Latn-UZ" sz="3200" b="1" i="1" dirty="0" err="1">
                <a:solidFill>
                  <a:srgbClr val="002060"/>
                </a:solidFill>
              </a:rPr>
              <a:t>bezlari</a:t>
            </a:r>
            <a:r>
              <a:rPr lang="uz-Latn-UZ" sz="3200" b="1" i="1" dirty="0">
                <a:solidFill>
                  <a:srgbClr val="002060"/>
                </a:solidFill>
              </a:rPr>
              <a:t> </a:t>
            </a:r>
            <a:r>
              <a:rPr lang="uz-Latn-UZ" sz="3200" b="1" i="1" dirty="0" err="1">
                <a:solidFill>
                  <a:srgbClr val="002060"/>
                </a:solidFill>
              </a:rPr>
              <a:t>faollashadi</a:t>
            </a:r>
            <a:r>
              <a:rPr lang="uz-Latn-UZ" sz="3200" b="1" i="1" dirty="0">
                <a:solidFill>
                  <a:srgbClr val="002060"/>
                </a:solidFill>
              </a:rPr>
              <a:t>.
- Yutilish refleksi </a:t>
            </a:r>
            <a:r>
              <a:rPr lang="uz-Latn-UZ" sz="3200" b="1" i="1" dirty="0" err="1">
                <a:solidFill>
                  <a:srgbClr val="002060"/>
                </a:solidFill>
              </a:rPr>
              <a:t>toʻliq</a:t>
            </a:r>
            <a:r>
              <a:rPr lang="uz-Latn-UZ" sz="3200" b="1" i="1" dirty="0">
                <a:solidFill>
                  <a:srgbClr val="002060"/>
                </a:solidFill>
              </a:rPr>
              <a:t> shakllanmagan, shu sababli ovqatni </a:t>
            </a:r>
            <a:r>
              <a:rPr lang="uz-Latn-UZ" sz="3200" b="1" i="1" dirty="0" err="1">
                <a:solidFill>
                  <a:srgbClr val="002060"/>
                </a:solidFill>
              </a:rPr>
              <a:t>toʻgʻri</a:t>
            </a:r>
            <a:r>
              <a:rPr lang="uz-Latn-UZ" sz="3200" b="1" i="1" dirty="0">
                <a:solidFill>
                  <a:srgbClr val="002060"/>
                </a:solidFill>
              </a:rPr>
              <a:t> chaynash qiyin.</a:t>
            </a:r>
          </a:p>
        </p:txBody>
      </p:sp>
    </p:spTree>
    <p:extLst>
      <p:ext uri="{BB962C8B-B14F-4D97-AF65-F5344CB8AC3E}">
        <p14:creationId xmlns:p14="http://schemas.microsoft.com/office/powerpoint/2010/main" val="522291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BC781E5-C4AC-3D21-A0AC-4BCA9B99B4D1}"/>
              </a:ext>
            </a:extLst>
          </p:cNvPr>
          <p:cNvSpPr>
            <a:spLocks noGrp="1"/>
          </p:cNvSpPr>
          <p:nvPr>
            <p:ph type="title"/>
          </p:nvPr>
        </p:nvSpPr>
        <p:spPr/>
        <p:txBody>
          <a:bodyPr/>
          <a:lstStyle/>
          <a:p>
            <a:endParaRPr lang="uz-Latn-UZ"/>
          </a:p>
        </p:txBody>
      </p:sp>
      <p:pic>
        <p:nvPicPr>
          <p:cNvPr id="3" name="Rasm 2">
            <a:extLst>
              <a:ext uri="{FF2B5EF4-FFF2-40B4-BE49-F238E27FC236}">
                <a16:creationId xmlns:a16="http://schemas.microsoft.com/office/drawing/2014/main" id="{A781FBDA-42D5-1FA8-E03A-DF7BB7ED5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892" y="609600"/>
            <a:ext cx="3721654" cy="5930559"/>
          </a:xfrm>
          <a:prstGeom prst="rect">
            <a:avLst/>
          </a:prstGeom>
        </p:spPr>
      </p:pic>
      <p:pic>
        <p:nvPicPr>
          <p:cNvPr id="4" name="Rasm 3">
            <a:extLst>
              <a:ext uri="{FF2B5EF4-FFF2-40B4-BE49-F238E27FC236}">
                <a16:creationId xmlns:a16="http://schemas.microsoft.com/office/drawing/2014/main" id="{995D5729-2827-FF94-7078-566B57E6B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8988" y="609601"/>
            <a:ext cx="4554512" cy="6016132"/>
          </a:xfrm>
          <a:prstGeom prst="rect">
            <a:avLst/>
          </a:prstGeom>
        </p:spPr>
      </p:pic>
      <p:pic>
        <p:nvPicPr>
          <p:cNvPr id="5" name="Rasm 4">
            <a:extLst>
              <a:ext uri="{FF2B5EF4-FFF2-40B4-BE49-F238E27FC236}">
                <a16:creationId xmlns:a16="http://schemas.microsoft.com/office/drawing/2014/main" id="{785E3F0E-D8FB-B413-2DEC-6D35E206FE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8622" y="609599"/>
            <a:ext cx="2923378" cy="6016132"/>
          </a:xfrm>
          <a:prstGeom prst="rect">
            <a:avLst/>
          </a:prstGeom>
        </p:spPr>
      </p:pic>
    </p:spTree>
    <p:extLst>
      <p:ext uri="{BB962C8B-B14F-4D97-AF65-F5344CB8AC3E}">
        <p14:creationId xmlns:p14="http://schemas.microsoft.com/office/powerpoint/2010/main" val="2695772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E80F0DC-608F-6B73-4C0C-AF2F4604E98A}"/>
              </a:ext>
            </a:extLst>
          </p:cNvPr>
          <p:cNvSpPr>
            <a:spLocks noGrp="1"/>
          </p:cNvSpPr>
          <p:nvPr>
            <p:ph type="title"/>
          </p:nvPr>
        </p:nvSpPr>
        <p:spPr>
          <a:xfrm>
            <a:off x="273921" y="561516"/>
            <a:ext cx="9322389" cy="5734967"/>
          </a:xfrm>
        </p:spPr>
        <p:txBody>
          <a:bodyPr anchor="ctr">
            <a:noAutofit/>
          </a:bodyPr>
          <a:lstStyle/>
          <a:p>
            <a:pPr algn="ctr"/>
            <a:r>
              <a:rPr lang="uz-Latn-UZ" sz="2400" b="1" i="1" dirty="0">
                <a:solidFill>
                  <a:schemeClr val="tx1"/>
                </a:solidFill>
              </a:rPr>
              <a:t>3. </a:t>
            </a:r>
            <a:r>
              <a:rPr lang="uz-Latn-UZ" sz="2400" b="1" i="1" dirty="0">
                <a:solidFill>
                  <a:srgbClr val="0070C0"/>
                </a:solidFill>
              </a:rPr>
              <a:t>Kichkina bolalar davri (1-3 yosh)</a:t>
            </a:r>
            <a:r>
              <a:rPr lang="uz-Latn-UZ" sz="2400" b="1" i="1" dirty="0">
                <a:solidFill>
                  <a:schemeClr val="tx1"/>
                </a:solidFill>
              </a:rPr>
              <a:t>
- </a:t>
            </a:r>
            <a:r>
              <a:rPr lang="uz-Latn-UZ" sz="2400" b="1" i="1" dirty="0">
                <a:solidFill>
                  <a:srgbClr val="002060"/>
                </a:solidFill>
              </a:rPr>
              <a:t>Sut tishlari </a:t>
            </a:r>
            <a:r>
              <a:rPr lang="uz-Latn-UZ" sz="2400" b="1" i="1" dirty="0" err="1">
                <a:solidFill>
                  <a:srgbClr val="002060"/>
                </a:solidFill>
              </a:rPr>
              <a:t>toʻliq</a:t>
            </a:r>
            <a:r>
              <a:rPr lang="uz-Latn-UZ" sz="2400" b="1" i="1" dirty="0">
                <a:solidFill>
                  <a:srgbClr val="002060"/>
                </a:solidFill>
              </a:rPr>
              <a:t> chiqadi (20 ta sut tishi, odatda 2-2,5 yoshga kelib).
- Tishlar mineralizatsiyasi </a:t>
            </a:r>
            <a:r>
              <a:rPr lang="uz-Latn-UZ" sz="2400" b="1" i="1" dirty="0" err="1">
                <a:solidFill>
                  <a:srgbClr val="002060"/>
                </a:solidFill>
              </a:rPr>
              <a:t>toʻliq</a:t>
            </a:r>
            <a:r>
              <a:rPr lang="uz-Latn-UZ" sz="2400" b="1" i="1" dirty="0">
                <a:solidFill>
                  <a:srgbClr val="002060"/>
                </a:solidFill>
              </a:rPr>
              <a:t> yakunlanmagan, shu sababli </a:t>
            </a:r>
            <a:r>
              <a:rPr lang="uz-Latn-UZ" sz="2400" b="1" i="1" dirty="0" err="1">
                <a:solidFill>
                  <a:srgbClr val="002060"/>
                </a:solidFill>
              </a:rPr>
              <a:t>kariesga</a:t>
            </a:r>
            <a:r>
              <a:rPr lang="uz-Latn-UZ" sz="2400" b="1" i="1" dirty="0">
                <a:solidFill>
                  <a:srgbClr val="002060"/>
                </a:solidFill>
              </a:rPr>
              <a:t> chalinish yuqori.
- Chaynab olish funksiyasi </a:t>
            </a:r>
            <a:r>
              <a:rPr lang="uz-Latn-UZ" sz="2400" b="1" i="1" dirty="0" err="1">
                <a:solidFill>
                  <a:srgbClr val="002060"/>
                </a:solidFill>
              </a:rPr>
              <a:t>toʻliq</a:t>
            </a:r>
            <a:r>
              <a:rPr lang="uz-Latn-UZ" sz="2400" b="1" i="1" dirty="0">
                <a:solidFill>
                  <a:srgbClr val="002060"/>
                </a:solidFill>
              </a:rPr>
              <a:t> rivojlanmaydi, asosan yumshoq ovqatlar </a:t>
            </a:r>
            <a:r>
              <a:rPr lang="uz-Latn-UZ" sz="2400" b="1" i="1" dirty="0" err="1">
                <a:solidFill>
                  <a:srgbClr val="002060"/>
                </a:solidFill>
              </a:rPr>
              <a:t>isteʼmol</a:t>
            </a:r>
            <a:r>
              <a:rPr lang="uz-Latn-UZ" sz="2400" b="1" i="1" dirty="0">
                <a:solidFill>
                  <a:srgbClr val="002060"/>
                </a:solidFill>
              </a:rPr>
              <a:t> qilinadi.
- </a:t>
            </a:r>
            <a:r>
              <a:rPr lang="uz-Latn-UZ" sz="2400" b="1" i="1" dirty="0" err="1">
                <a:solidFill>
                  <a:srgbClr val="002060"/>
                </a:solidFill>
              </a:rPr>
              <a:t>Ogʻiz</a:t>
            </a:r>
            <a:r>
              <a:rPr lang="uz-Latn-UZ" sz="2400" b="1" i="1" dirty="0">
                <a:solidFill>
                  <a:srgbClr val="002060"/>
                </a:solidFill>
              </a:rPr>
              <a:t> shilliq qavati hali ham </a:t>
            </a:r>
            <a:r>
              <a:rPr lang="uz-Latn-UZ" sz="2400" b="1" i="1" dirty="0" err="1">
                <a:solidFill>
                  <a:srgbClr val="002060"/>
                </a:solidFill>
              </a:rPr>
              <a:t>nozik</a:t>
            </a:r>
            <a:r>
              <a:rPr lang="uz-Latn-UZ" sz="2400" b="1" i="1" dirty="0">
                <a:solidFill>
                  <a:srgbClr val="002060"/>
                </a:solidFill>
              </a:rPr>
              <a:t> va sezgir.</a:t>
            </a:r>
            <a:r>
              <a:rPr lang="uz-Latn-UZ" sz="2400" b="1" i="1" dirty="0">
                <a:solidFill>
                  <a:schemeClr val="tx1"/>
                </a:solidFill>
              </a:rPr>
              <a:t>
4. </a:t>
            </a:r>
            <a:r>
              <a:rPr lang="uz-Latn-UZ" sz="2400" b="1" i="1" dirty="0">
                <a:solidFill>
                  <a:srgbClr val="0070C0"/>
                </a:solidFill>
              </a:rPr>
              <a:t>Maktabgacha yoshdagi bolalar (3-6 yosh)</a:t>
            </a:r>
            <a:r>
              <a:rPr lang="uz-Latn-UZ" sz="2400" b="1" i="1" dirty="0">
                <a:solidFill>
                  <a:schemeClr val="tx1"/>
                </a:solidFill>
              </a:rPr>
              <a:t>
- </a:t>
            </a:r>
            <a:r>
              <a:rPr lang="uz-Latn-UZ" sz="2400" b="1" i="1" dirty="0">
                <a:solidFill>
                  <a:srgbClr val="002060"/>
                </a:solidFill>
              </a:rPr>
              <a:t>Sut tishlari </a:t>
            </a:r>
            <a:r>
              <a:rPr lang="uz-Latn-UZ" sz="2400" b="1" i="1" dirty="0" err="1">
                <a:solidFill>
                  <a:srgbClr val="002060"/>
                </a:solidFill>
              </a:rPr>
              <a:t>stabil</a:t>
            </a:r>
            <a:r>
              <a:rPr lang="uz-Latn-UZ" sz="2400" b="1" i="1" dirty="0">
                <a:solidFill>
                  <a:srgbClr val="002060"/>
                </a:solidFill>
              </a:rPr>
              <a:t> holatda, lekin 5-6 yoshdan boshlab ular almashina boshlaydi.
- Tishlar va </a:t>
            </a:r>
            <a:r>
              <a:rPr lang="uz-Latn-UZ" sz="2400" b="1" i="1" dirty="0" err="1">
                <a:solidFill>
                  <a:srgbClr val="002060"/>
                </a:solidFill>
              </a:rPr>
              <a:t>jagʻlarning</a:t>
            </a:r>
            <a:r>
              <a:rPr lang="uz-Latn-UZ" sz="2400" b="1" i="1" dirty="0">
                <a:solidFill>
                  <a:srgbClr val="002060"/>
                </a:solidFill>
              </a:rPr>
              <a:t> </a:t>
            </a:r>
            <a:r>
              <a:rPr lang="uz-Latn-UZ" sz="2400" b="1" i="1" dirty="0" err="1">
                <a:solidFill>
                  <a:srgbClr val="002060"/>
                </a:solidFill>
              </a:rPr>
              <a:t>oʻsishi</a:t>
            </a:r>
            <a:r>
              <a:rPr lang="uz-Latn-UZ" sz="2400" b="1" i="1" dirty="0">
                <a:solidFill>
                  <a:srgbClr val="002060"/>
                </a:solidFill>
              </a:rPr>
              <a:t> kuzatiladi, </a:t>
            </a:r>
            <a:r>
              <a:rPr lang="uz-Latn-UZ" sz="2400" b="1" i="1" dirty="0" err="1">
                <a:solidFill>
                  <a:srgbClr val="002060"/>
                </a:solidFill>
              </a:rPr>
              <a:t>doimiy</a:t>
            </a:r>
            <a:r>
              <a:rPr lang="uz-Latn-UZ" sz="2400" b="1" i="1" dirty="0">
                <a:solidFill>
                  <a:srgbClr val="002060"/>
                </a:solidFill>
              </a:rPr>
              <a:t> tishlar uchun joy tayyorlanadi.
- </a:t>
            </a:r>
            <a:r>
              <a:rPr lang="uz-Latn-UZ" sz="2400" b="1" i="1" dirty="0" err="1">
                <a:solidFill>
                  <a:srgbClr val="002060"/>
                </a:solidFill>
              </a:rPr>
              <a:t>ʼChaynab</a:t>
            </a:r>
            <a:r>
              <a:rPr lang="uz-Latn-UZ" sz="2400" b="1" i="1" dirty="0">
                <a:solidFill>
                  <a:srgbClr val="002060"/>
                </a:solidFill>
              </a:rPr>
              <a:t> olish mushaklari rivojlanadi, </a:t>
            </a:r>
            <a:r>
              <a:rPr lang="uz-Latn-UZ" sz="2400" b="1" i="1" dirty="0" err="1">
                <a:solidFill>
                  <a:srgbClr val="002060"/>
                </a:solidFill>
              </a:rPr>
              <a:t>qattiqroq</a:t>
            </a:r>
            <a:r>
              <a:rPr lang="uz-Latn-UZ" sz="2400" b="1" i="1" dirty="0">
                <a:solidFill>
                  <a:srgbClr val="002060"/>
                </a:solidFill>
              </a:rPr>
              <a:t> ovqatlarni chaynay boshlaydi.
- </a:t>
            </a:r>
            <a:r>
              <a:rPr lang="uz-Latn-UZ" sz="2400" b="1" i="1" dirty="0" err="1">
                <a:solidFill>
                  <a:srgbClr val="002060"/>
                </a:solidFill>
              </a:rPr>
              <a:t>Ogʻiz</a:t>
            </a:r>
            <a:r>
              <a:rPr lang="uz-Latn-UZ" sz="2400" b="1" i="1" dirty="0">
                <a:solidFill>
                  <a:srgbClr val="002060"/>
                </a:solidFill>
              </a:rPr>
              <a:t> gigiyenasi muhim, chunki erta bolalik </a:t>
            </a:r>
            <a:r>
              <a:rPr lang="uz-Latn-UZ" sz="2400" b="1" i="1" dirty="0" err="1">
                <a:solidFill>
                  <a:srgbClr val="002060"/>
                </a:solidFill>
              </a:rPr>
              <a:t>kariesi</a:t>
            </a:r>
            <a:r>
              <a:rPr lang="uz-Latn-UZ" sz="2400" b="1" i="1" dirty="0">
                <a:solidFill>
                  <a:srgbClr val="002060"/>
                </a:solidFill>
              </a:rPr>
              <a:t> („</a:t>
            </a:r>
            <a:r>
              <a:rPr lang="uz-Latn-UZ" sz="2400" b="1" i="1" dirty="0" err="1">
                <a:solidFill>
                  <a:srgbClr val="002060"/>
                </a:solidFill>
              </a:rPr>
              <a:t>butulka</a:t>
            </a:r>
            <a:r>
              <a:rPr lang="uz-Latn-UZ" sz="2400" b="1" i="1" dirty="0">
                <a:solidFill>
                  <a:srgbClr val="002060"/>
                </a:solidFill>
              </a:rPr>
              <a:t> </a:t>
            </a:r>
            <a:r>
              <a:rPr lang="uz-Latn-UZ" sz="2400" b="1" i="1" dirty="0" err="1">
                <a:solidFill>
                  <a:srgbClr val="002060"/>
                </a:solidFill>
              </a:rPr>
              <a:t>kariesi</a:t>
            </a:r>
            <a:r>
              <a:rPr lang="uz-Latn-UZ" sz="2400" b="1" i="1" dirty="0">
                <a:solidFill>
                  <a:srgbClr val="002060"/>
                </a:solidFill>
              </a:rPr>
              <a:t>“) rivojlanishi mumkin.</a:t>
            </a:r>
          </a:p>
        </p:txBody>
      </p:sp>
    </p:spTree>
    <p:extLst>
      <p:ext uri="{BB962C8B-B14F-4D97-AF65-F5344CB8AC3E}">
        <p14:creationId xmlns:p14="http://schemas.microsoft.com/office/powerpoint/2010/main" val="2085823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825A953-FBCF-6780-715A-CA8168833584}"/>
              </a:ext>
            </a:extLst>
          </p:cNvPr>
          <p:cNvSpPr>
            <a:spLocks noGrp="1"/>
          </p:cNvSpPr>
          <p:nvPr>
            <p:ph type="title"/>
          </p:nvPr>
        </p:nvSpPr>
        <p:spPr>
          <a:xfrm>
            <a:off x="0" y="567629"/>
            <a:ext cx="10557074" cy="5722742"/>
          </a:xfrm>
        </p:spPr>
        <p:txBody>
          <a:bodyPr anchor="ctr">
            <a:noAutofit/>
          </a:bodyPr>
          <a:lstStyle/>
          <a:p>
            <a:pPr algn="ctr"/>
            <a:r>
              <a:rPr lang="uz-Latn-UZ" sz="2800" b="1" i="1" dirty="0">
                <a:solidFill>
                  <a:schemeClr val="tx1"/>
                </a:solidFill>
              </a:rPr>
              <a:t>5. </a:t>
            </a:r>
            <a:r>
              <a:rPr lang="uz-Latn-UZ" sz="2800" b="1" i="1" dirty="0">
                <a:solidFill>
                  <a:srgbClr val="0070C0"/>
                </a:solidFill>
              </a:rPr>
              <a:t>Maktab yoshidagi bolalar (6-12 yosh)</a:t>
            </a:r>
            <a:r>
              <a:rPr lang="uz-Latn-UZ" sz="2800" b="1" i="1" dirty="0">
                <a:solidFill>
                  <a:schemeClr val="tx1"/>
                </a:solidFill>
              </a:rPr>
              <a:t>
- </a:t>
            </a:r>
            <a:r>
              <a:rPr lang="uz-Latn-UZ" sz="2800" b="1" i="1" dirty="0">
                <a:solidFill>
                  <a:srgbClr val="002060"/>
                </a:solidFill>
              </a:rPr>
              <a:t>Sut tishlari almashinadi, </a:t>
            </a:r>
            <a:r>
              <a:rPr lang="uz-Latn-UZ" sz="2800" b="1" i="1" dirty="0" err="1">
                <a:solidFill>
                  <a:srgbClr val="002060"/>
                </a:solidFill>
              </a:rPr>
              <a:t>doimiy</a:t>
            </a:r>
            <a:r>
              <a:rPr lang="uz-Latn-UZ" sz="2800" b="1" i="1" dirty="0">
                <a:solidFill>
                  <a:srgbClr val="002060"/>
                </a:solidFill>
              </a:rPr>
              <a:t> tishlar </a:t>
            </a:r>
            <a:r>
              <a:rPr lang="uz-Latn-UZ" sz="2800" b="1" i="1" dirty="0" err="1">
                <a:solidFill>
                  <a:srgbClr val="002060"/>
                </a:solidFill>
              </a:rPr>
              <a:t>chiqa</a:t>
            </a:r>
            <a:r>
              <a:rPr lang="uz-Latn-UZ" sz="2800" b="1" i="1" dirty="0">
                <a:solidFill>
                  <a:srgbClr val="002060"/>
                </a:solidFill>
              </a:rPr>
              <a:t> boshlaydi (6-12 yosh </a:t>
            </a:r>
            <a:r>
              <a:rPr lang="uz-Latn-UZ" sz="2800" b="1" i="1" dirty="0" err="1">
                <a:solidFill>
                  <a:srgbClr val="002060"/>
                </a:solidFill>
              </a:rPr>
              <a:t>oraligʻida</a:t>
            </a:r>
            <a:r>
              <a:rPr lang="uz-Latn-UZ" sz="2800" b="1" i="1" dirty="0">
                <a:solidFill>
                  <a:srgbClr val="002060"/>
                </a:solidFill>
              </a:rPr>
              <a:t>).
- </a:t>
            </a:r>
            <a:r>
              <a:rPr lang="uz-Latn-UZ" sz="2800" b="1" i="1" dirty="0" err="1">
                <a:solidFill>
                  <a:srgbClr val="002060"/>
                </a:solidFill>
              </a:rPr>
              <a:t>Jagʻ</a:t>
            </a:r>
            <a:r>
              <a:rPr lang="uz-Latn-UZ" sz="2800" b="1" i="1" dirty="0">
                <a:solidFill>
                  <a:srgbClr val="002060"/>
                </a:solidFill>
              </a:rPr>
              <a:t> suyaklarining </a:t>
            </a:r>
            <a:r>
              <a:rPr lang="uz-Latn-UZ" sz="2800" b="1" i="1" dirty="0" err="1">
                <a:solidFill>
                  <a:srgbClr val="002060"/>
                </a:solidFill>
              </a:rPr>
              <a:t>oʻsishi</a:t>
            </a:r>
            <a:r>
              <a:rPr lang="uz-Latn-UZ" sz="2800" b="1" i="1" dirty="0">
                <a:solidFill>
                  <a:srgbClr val="002060"/>
                </a:solidFill>
              </a:rPr>
              <a:t> kuchayadi, tishlar joylashuvi </a:t>
            </a:r>
            <a:r>
              <a:rPr lang="uz-Latn-UZ" sz="2800" b="1" i="1" dirty="0" err="1">
                <a:solidFill>
                  <a:srgbClr val="002060"/>
                </a:solidFill>
              </a:rPr>
              <a:t>oʻzgarishi</a:t>
            </a:r>
            <a:r>
              <a:rPr lang="uz-Latn-UZ" sz="2800" b="1" i="1" dirty="0">
                <a:solidFill>
                  <a:srgbClr val="002060"/>
                </a:solidFill>
              </a:rPr>
              <a:t> mumkin.
- Tishlar mineralizatsiyasi </a:t>
            </a:r>
            <a:r>
              <a:rPr lang="uz-Latn-UZ" sz="2800" b="1" i="1" dirty="0" err="1">
                <a:solidFill>
                  <a:srgbClr val="002060"/>
                </a:solidFill>
              </a:rPr>
              <a:t>toʻliq</a:t>
            </a:r>
            <a:r>
              <a:rPr lang="uz-Latn-UZ" sz="2800" b="1" i="1" dirty="0">
                <a:solidFill>
                  <a:srgbClr val="002060"/>
                </a:solidFill>
              </a:rPr>
              <a:t> emas, shu sababli </a:t>
            </a:r>
            <a:r>
              <a:rPr lang="uz-Latn-UZ" sz="2800" b="1" i="1" dirty="0" err="1">
                <a:solidFill>
                  <a:srgbClr val="002060"/>
                </a:solidFill>
              </a:rPr>
              <a:t>karies</a:t>
            </a:r>
            <a:r>
              <a:rPr lang="uz-Latn-UZ" sz="2800" b="1" i="1" dirty="0">
                <a:solidFill>
                  <a:srgbClr val="002060"/>
                </a:solidFill>
              </a:rPr>
              <a:t> va boshqa tish kasalliklarining oldini olish kerak.
- </a:t>
            </a:r>
            <a:r>
              <a:rPr lang="uz-Latn-UZ" sz="2800" b="1" i="1" dirty="0" err="1">
                <a:solidFill>
                  <a:srgbClr val="002060"/>
                </a:solidFill>
              </a:rPr>
              <a:t>Oʻtish</a:t>
            </a:r>
            <a:r>
              <a:rPr lang="uz-Latn-UZ" sz="2800" b="1" i="1" dirty="0">
                <a:solidFill>
                  <a:srgbClr val="002060"/>
                </a:solidFill>
              </a:rPr>
              <a:t> davri (aralash tishlar davri) tufayli </a:t>
            </a:r>
            <a:r>
              <a:rPr lang="uz-Latn-UZ" sz="2800" b="1" i="1" dirty="0" err="1">
                <a:solidFill>
                  <a:srgbClr val="002060"/>
                </a:solidFill>
              </a:rPr>
              <a:t>stomatologik</a:t>
            </a:r>
            <a:r>
              <a:rPr lang="uz-Latn-UZ" sz="2800" b="1" i="1" dirty="0">
                <a:solidFill>
                  <a:srgbClr val="002060"/>
                </a:solidFill>
              </a:rPr>
              <a:t> muammolar </a:t>
            </a:r>
            <a:r>
              <a:rPr lang="uz-Latn-UZ" sz="2800" b="1" i="1" dirty="0" err="1">
                <a:solidFill>
                  <a:srgbClr val="002060"/>
                </a:solidFill>
              </a:rPr>
              <a:t>koʻproq</a:t>
            </a:r>
            <a:r>
              <a:rPr lang="uz-Latn-UZ" sz="2800" b="1" i="1" dirty="0">
                <a:solidFill>
                  <a:srgbClr val="002060"/>
                </a:solidFill>
              </a:rPr>
              <a:t> kuzatilishi mumkin.</a:t>
            </a:r>
            <a:r>
              <a:rPr lang="uz-Latn-UZ" sz="2800" b="1" i="1" dirty="0">
                <a:solidFill>
                  <a:schemeClr val="tx1"/>
                </a:solidFill>
              </a:rPr>
              <a:t>
 </a:t>
            </a:r>
            <a:r>
              <a:rPr lang="uz-Latn-UZ" sz="2800" b="1" i="1" dirty="0">
                <a:solidFill>
                  <a:srgbClr val="0070C0"/>
                </a:solidFill>
              </a:rPr>
              <a:t>Umumiy </a:t>
            </a:r>
            <a:r>
              <a:rPr lang="uz-Latn-UZ" sz="2800" b="1" i="1" dirty="0" err="1">
                <a:solidFill>
                  <a:srgbClr val="0070C0"/>
                </a:solidFill>
              </a:rPr>
              <a:t>fiziologik</a:t>
            </a:r>
            <a:r>
              <a:rPr lang="uz-Latn-UZ" sz="2800" b="1" i="1" dirty="0">
                <a:solidFill>
                  <a:srgbClr val="0070C0"/>
                </a:solidFill>
              </a:rPr>
              <a:t> xususiyatlar:</a:t>
            </a:r>
            <a:r>
              <a:rPr lang="uz-Latn-UZ" sz="2800" b="1" i="1" dirty="0">
                <a:solidFill>
                  <a:schemeClr val="tx1"/>
                </a:solidFill>
              </a:rPr>
              <a:t>
- </a:t>
            </a:r>
            <a:r>
              <a:rPr lang="uz-Latn-UZ" sz="2800" b="1" i="1" dirty="0">
                <a:solidFill>
                  <a:srgbClr val="002060"/>
                </a:solidFill>
              </a:rPr>
              <a:t>Immunitet hali zaif, shu sababli </a:t>
            </a:r>
            <a:r>
              <a:rPr lang="uz-Latn-UZ" sz="2800" b="1" i="1" dirty="0" err="1">
                <a:solidFill>
                  <a:srgbClr val="002060"/>
                </a:solidFill>
              </a:rPr>
              <a:t>infektsiyalar</a:t>
            </a:r>
            <a:r>
              <a:rPr lang="uz-Latn-UZ" sz="2800" b="1" i="1" dirty="0">
                <a:solidFill>
                  <a:srgbClr val="002060"/>
                </a:solidFill>
              </a:rPr>
              <a:t> (</a:t>
            </a:r>
            <a:r>
              <a:rPr lang="uz-Latn-UZ" sz="2800" b="1" i="1" dirty="0" err="1">
                <a:solidFill>
                  <a:srgbClr val="002060"/>
                </a:solidFill>
              </a:rPr>
              <a:t>stomatit</a:t>
            </a:r>
            <a:r>
              <a:rPr lang="uz-Latn-UZ" sz="2800" b="1" i="1" dirty="0">
                <a:solidFill>
                  <a:srgbClr val="002060"/>
                </a:solidFill>
              </a:rPr>
              <a:t>, </a:t>
            </a:r>
            <a:r>
              <a:rPr lang="uz-Latn-UZ" sz="2800" b="1" i="1" dirty="0" err="1">
                <a:solidFill>
                  <a:srgbClr val="002060"/>
                </a:solidFill>
              </a:rPr>
              <a:t>gingivit</a:t>
            </a:r>
            <a:r>
              <a:rPr lang="uz-Latn-UZ" sz="2800" b="1" i="1" dirty="0">
                <a:solidFill>
                  <a:srgbClr val="002060"/>
                </a:solidFill>
              </a:rPr>
              <a:t>) tez tarqalishi mumkin.
- Shilliq qavatning </a:t>
            </a:r>
            <a:r>
              <a:rPr lang="uz-Latn-UZ" sz="2800" b="1" i="1" dirty="0" err="1">
                <a:solidFill>
                  <a:srgbClr val="002060"/>
                </a:solidFill>
              </a:rPr>
              <a:t>regeneratsiya</a:t>
            </a:r>
            <a:r>
              <a:rPr lang="uz-Latn-UZ" sz="2800" b="1" i="1" dirty="0">
                <a:solidFill>
                  <a:srgbClr val="002060"/>
                </a:solidFill>
              </a:rPr>
              <a:t> qobiliyati yuqori, shikastlanishlar tez tuzaladi.
- </a:t>
            </a:r>
            <a:r>
              <a:rPr lang="uz-Latn-UZ" sz="2800" b="1" i="1" dirty="0" err="1">
                <a:solidFill>
                  <a:srgbClr val="002060"/>
                </a:solidFill>
              </a:rPr>
              <a:t>Metabolizm</a:t>
            </a:r>
            <a:r>
              <a:rPr lang="uz-Latn-UZ" sz="2800" b="1" i="1" dirty="0">
                <a:solidFill>
                  <a:srgbClr val="002060"/>
                </a:solidFill>
              </a:rPr>
              <a:t> tez, shu sababli tishlar va suyaklarning </a:t>
            </a:r>
            <a:r>
              <a:rPr lang="uz-Latn-UZ" sz="2800" b="1" i="1" dirty="0" err="1">
                <a:solidFill>
                  <a:srgbClr val="002060"/>
                </a:solidFill>
              </a:rPr>
              <a:t>oʻsishi</a:t>
            </a:r>
            <a:r>
              <a:rPr lang="uz-Latn-UZ" sz="2800" b="1" i="1" dirty="0">
                <a:solidFill>
                  <a:srgbClr val="002060"/>
                </a:solidFill>
              </a:rPr>
              <a:t> ham tez kechadi.</a:t>
            </a:r>
          </a:p>
        </p:txBody>
      </p:sp>
    </p:spTree>
    <p:extLst>
      <p:ext uri="{BB962C8B-B14F-4D97-AF65-F5344CB8AC3E}">
        <p14:creationId xmlns:p14="http://schemas.microsoft.com/office/powerpoint/2010/main" val="1604023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819B6D1-EE10-39EB-0FD4-2729C8E3D823}"/>
              </a:ext>
            </a:extLst>
          </p:cNvPr>
          <p:cNvSpPr>
            <a:spLocks noGrp="1"/>
          </p:cNvSpPr>
          <p:nvPr>
            <p:ph type="title"/>
          </p:nvPr>
        </p:nvSpPr>
        <p:spPr/>
        <p:txBody>
          <a:bodyPr/>
          <a:lstStyle/>
          <a:p>
            <a:endParaRPr lang="uz-Latn-UZ"/>
          </a:p>
        </p:txBody>
      </p:sp>
      <p:pic>
        <p:nvPicPr>
          <p:cNvPr id="3" name="Rasm 2">
            <a:extLst>
              <a:ext uri="{FF2B5EF4-FFF2-40B4-BE49-F238E27FC236}">
                <a16:creationId xmlns:a16="http://schemas.microsoft.com/office/drawing/2014/main" id="{8C0D568F-AE7F-4816-D862-A6F8808495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289" y="330063"/>
            <a:ext cx="3992096" cy="6344567"/>
          </a:xfrm>
          <a:prstGeom prst="rect">
            <a:avLst/>
          </a:prstGeom>
        </p:spPr>
      </p:pic>
      <p:pic>
        <p:nvPicPr>
          <p:cNvPr id="4" name="Rasm 3">
            <a:extLst>
              <a:ext uri="{FF2B5EF4-FFF2-40B4-BE49-F238E27FC236}">
                <a16:creationId xmlns:a16="http://schemas.microsoft.com/office/drawing/2014/main" id="{8EA8A9DC-4405-7A79-4E42-0F926E2954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6308" y="330063"/>
            <a:ext cx="4286250" cy="6344567"/>
          </a:xfrm>
          <a:prstGeom prst="rect">
            <a:avLst/>
          </a:prstGeom>
        </p:spPr>
      </p:pic>
      <p:pic>
        <p:nvPicPr>
          <p:cNvPr id="5" name="Rasm 4">
            <a:extLst>
              <a:ext uri="{FF2B5EF4-FFF2-40B4-BE49-F238E27FC236}">
                <a16:creationId xmlns:a16="http://schemas.microsoft.com/office/drawing/2014/main" id="{6A98B325-7FE2-635E-9BEE-D44E10408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2481" y="330063"/>
            <a:ext cx="2770909" cy="6344567"/>
          </a:xfrm>
          <a:prstGeom prst="rect">
            <a:avLst/>
          </a:prstGeom>
        </p:spPr>
      </p:pic>
    </p:spTree>
    <p:extLst>
      <p:ext uri="{BB962C8B-B14F-4D97-AF65-F5344CB8AC3E}">
        <p14:creationId xmlns:p14="http://schemas.microsoft.com/office/powerpoint/2010/main" val="3150498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116CE12-C9FF-9B82-FB4A-04F3AE4B7FBE}"/>
              </a:ext>
            </a:extLst>
          </p:cNvPr>
          <p:cNvSpPr>
            <a:spLocks noGrp="1"/>
          </p:cNvSpPr>
          <p:nvPr>
            <p:ph type="title"/>
          </p:nvPr>
        </p:nvSpPr>
        <p:spPr>
          <a:xfrm>
            <a:off x="383942" y="524843"/>
            <a:ext cx="9175693" cy="5808314"/>
          </a:xfrm>
        </p:spPr>
        <p:txBody>
          <a:bodyPr anchor="ctr">
            <a:noAutofit/>
          </a:bodyPr>
          <a:lstStyle/>
          <a:p>
            <a:pPr algn="ctr"/>
            <a:r>
              <a:rPr lang="uz-Latn-UZ" sz="2400" b="1" i="1" dirty="0">
                <a:solidFill>
                  <a:srgbClr val="C00000"/>
                </a:solidFill>
              </a:rPr>
              <a:t>Bolalarda halqumning </a:t>
            </a:r>
            <a:r>
              <a:rPr lang="uz-Latn-UZ" sz="2400" b="1" i="1" dirty="0" err="1">
                <a:solidFill>
                  <a:srgbClr val="C00000"/>
                </a:solidFill>
              </a:rPr>
              <a:t>anatomo-fiziologik</a:t>
            </a:r>
            <a:r>
              <a:rPr lang="uz-Latn-UZ" sz="2400" b="1" i="1" dirty="0">
                <a:solidFill>
                  <a:srgbClr val="C00000"/>
                </a:solidFill>
              </a:rPr>
              <a:t> xususiyatlari</a:t>
            </a:r>
            <a:r>
              <a:rPr lang="uz-Latn-UZ" sz="2400" b="1" i="1" dirty="0">
                <a:solidFill>
                  <a:schemeClr val="tx1"/>
                </a:solidFill>
              </a:rPr>
              <a:t>
Bolalarning halqumi (</a:t>
            </a:r>
            <a:r>
              <a:rPr lang="uz-Latn-UZ" sz="2400" b="1" i="1" dirty="0" err="1">
                <a:solidFill>
                  <a:schemeClr val="tx1"/>
                </a:solidFill>
              </a:rPr>
              <a:t>farynx</a:t>
            </a:r>
            <a:r>
              <a:rPr lang="uz-Latn-UZ" sz="2400" b="1" i="1" dirty="0">
                <a:solidFill>
                  <a:schemeClr val="tx1"/>
                </a:solidFill>
              </a:rPr>
              <a:t>) kattalarnikiga nisbatan bir qator muhim anatomik va </a:t>
            </a:r>
            <a:r>
              <a:rPr lang="uz-Latn-UZ" sz="2400" b="1" i="1" dirty="0" err="1">
                <a:solidFill>
                  <a:schemeClr val="tx1"/>
                </a:solidFill>
              </a:rPr>
              <a:t>fiziologik</a:t>
            </a:r>
            <a:r>
              <a:rPr lang="uz-Latn-UZ" sz="2400" b="1" i="1" dirty="0">
                <a:solidFill>
                  <a:schemeClr val="tx1"/>
                </a:solidFill>
              </a:rPr>
              <a:t> farqlarga ega, ular nafas olish, yutish va </a:t>
            </a:r>
            <a:r>
              <a:rPr lang="uz-Latn-UZ" sz="2400" b="1" i="1" dirty="0" err="1">
                <a:solidFill>
                  <a:schemeClr val="tx1"/>
                </a:solidFill>
              </a:rPr>
              <a:t>immun</a:t>
            </a:r>
            <a:r>
              <a:rPr lang="uz-Latn-UZ" sz="2400" b="1" i="1" dirty="0">
                <a:solidFill>
                  <a:schemeClr val="tx1"/>
                </a:solidFill>
              </a:rPr>
              <a:t> himoya funksiyalarida ahamiyatli rol </a:t>
            </a:r>
            <a:r>
              <a:rPr lang="uz-Latn-UZ" sz="2400" b="1" i="1" dirty="0" err="1">
                <a:solidFill>
                  <a:schemeClr val="tx1"/>
                </a:solidFill>
              </a:rPr>
              <a:t>oʻynaydi</a:t>
            </a:r>
            <a:r>
              <a:rPr lang="uz-Latn-UZ" sz="2400" b="1" i="1" dirty="0">
                <a:solidFill>
                  <a:schemeClr val="tx1"/>
                </a:solidFill>
              </a:rPr>
              <a:t>.
  </a:t>
            </a:r>
            <a:r>
              <a:rPr lang="uz-Latn-UZ" sz="2400" b="1" i="1" dirty="0">
                <a:solidFill>
                  <a:srgbClr val="0070C0"/>
                </a:solidFill>
              </a:rPr>
              <a:t>Anatomik xususiyatlar</a:t>
            </a:r>
            <a:r>
              <a:rPr lang="uz-Latn-UZ" sz="2400" b="1" i="1" dirty="0">
                <a:solidFill>
                  <a:schemeClr val="tx1"/>
                </a:solidFill>
              </a:rPr>
              <a:t>
 a) Umumiy tuzilishi
- Hajmi va shakli:  
  - Bolalarda halqum nisbatan kichikroq va </a:t>
            </a:r>
            <a:r>
              <a:rPr lang="uz-Latn-UZ" sz="2400" b="1" i="1" dirty="0" err="1">
                <a:solidFill>
                  <a:schemeClr val="tx1"/>
                </a:solidFill>
              </a:rPr>
              <a:t>torroq</a:t>
            </a:r>
            <a:r>
              <a:rPr lang="uz-Latn-UZ" sz="2400" b="1" i="1" dirty="0">
                <a:solidFill>
                  <a:schemeClr val="tx1"/>
                </a:solidFill>
              </a:rPr>
              <a:t>, </a:t>
            </a:r>
            <a:r>
              <a:rPr lang="uz-Latn-UZ" sz="2400" b="1" i="1" dirty="0" err="1">
                <a:solidFill>
                  <a:schemeClr val="tx1"/>
                </a:solidFill>
              </a:rPr>
              <a:t>lemina</a:t>
            </a:r>
            <a:r>
              <a:rPr lang="uz-Latn-UZ" sz="2400" b="1" i="1" dirty="0">
                <a:solidFill>
                  <a:schemeClr val="tx1"/>
                </a:solidFill>
              </a:rPr>
              <a:t> nisbatan </a:t>
            </a:r>
            <a:r>
              <a:rPr lang="uz-Latn-UZ" sz="2400" b="1" i="1" dirty="0" err="1">
                <a:solidFill>
                  <a:schemeClr val="tx1"/>
                </a:solidFill>
              </a:rPr>
              <a:t>kattaroq</a:t>
            </a:r>
            <a:r>
              <a:rPr lang="uz-Latn-UZ" sz="2400" b="1" i="1" dirty="0">
                <a:solidFill>
                  <a:schemeClr val="tx1"/>
                </a:solidFill>
              </a:rPr>
              <a:t> (tilga nisbatan).  
  - Yumshoq tanglay qisqa va </a:t>
            </a:r>
            <a:r>
              <a:rPr lang="uz-Latn-UZ" sz="2400" b="1" i="1" dirty="0" err="1">
                <a:solidFill>
                  <a:schemeClr val="tx1"/>
                </a:solidFill>
              </a:rPr>
              <a:t>gorizontalroq</a:t>
            </a:r>
            <a:r>
              <a:rPr lang="uz-Latn-UZ" sz="2400" b="1" i="1" dirty="0">
                <a:solidFill>
                  <a:schemeClr val="tx1"/>
                </a:solidFill>
              </a:rPr>
              <a:t> joylashgan, bu esa chaqaloqlarda nafas olish bilan yutishni muvofiqlashtirishni qiyinlashtiradi.  
  - Halqumning 3 qismi (</a:t>
            </a:r>
            <a:r>
              <a:rPr lang="uz-Latn-UZ" sz="2400" b="1" i="1" dirty="0" err="1">
                <a:solidFill>
                  <a:schemeClr val="tx1"/>
                </a:solidFill>
              </a:rPr>
              <a:t>nasofaringe</a:t>
            </a:r>
            <a:r>
              <a:rPr lang="uz-Latn-UZ" sz="2400" b="1" i="1" dirty="0">
                <a:solidFill>
                  <a:schemeClr val="tx1"/>
                </a:solidFill>
              </a:rPr>
              <a:t>, </a:t>
            </a:r>
            <a:r>
              <a:rPr lang="uz-Latn-UZ" sz="2400" b="1" i="1" dirty="0" err="1">
                <a:solidFill>
                  <a:schemeClr val="tx1"/>
                </a:solidFill>
              </a:rPr>
              <a:t>orofaringe</a:t>
            </a:r>
            <a:r>
              <a:rPr lang="uz-Latn-UZ" sz="2400" b="1" i="1" dirty="0">
                <a:solidFill>
                  <a:schemeClr val="tx1"/>
                </a:solidFill>
              </a:rPr>
              <a:t>, </a:t>
            </a:r>
            <a:r>
              <a:rPr lang="uz-Latn-UZ" sz="2400" b="1" i="1" dirty="0" err="1">
                <a:solidFill>
                  <a:schemeClr val="tx1"/>
                </a:solidFill>
              </a:rPr>
              <a:t>laringofaringe</a:t>
            </a:r>
            <a:r>
              <a:rPr lang="uz-Latn-UZ" sz="2400" b="1" i="1" dirty="0">
                <a:solidFill>
                  <a:schemeClr val="tx1"/>
                </a:solidFill>
              </a:rPr>
              <a:t>) kattalarnikiga </a:t>
            </a:r>
            <a:r>
              <a:rPr lang="uz-Latn-UZ" sz="2400" b="1" i="1" dirty="0" err="1">
                <a:solidFill>
                  <a:schemeClr val="tx1"/>
                </a:solidFill>
              </a:rPr>
              <a:t>oʻxshash</a:t>
            </a:r>
            <a:r>
              <a:rPr lang="uz-Latn-UZ" sz="2400" b="1" i="1" dirty="0">
                <a:solidFill>
                  <a:schemeClr val="tx1"/>
                </a:solidFill>
              </a:rPr>
              <a:t>, ammo </a:t>
            </a:r>
            <a:r>
              <a:rPr lang="uz-Latn-UZ" sz="2400" b="1" i="1" dirty="0" err="1">
                <a:solidFill>
                  <a:schemeClr val="tx1"/>
                </a:solidFill>
              </a:rPr>
              <a:t>proporcional</a:t>
            </a:r>
            <a:r>
              <a:rPr lang="uz-Latn-UZ" sz="2400" b="1" i="1" dirty="0">
                <a:solidFill>
                  <a:schemeClr val="tx1"/>
                </a:solidFill>
              </a:rPr>
              <a:t> jihatdan farq qiladi.</a:t>
            </a:r>
          </a:p>
        </p:txBody>
      </p:sp>
    </p:spTree>
    <p:extLst>
      <p:ext uri="{BB962C8B-B14F-4D97-AF65-F5344CB8AC3E}">
        <p14:creationId xmlns:p14="http://schemas.microsoft.com/office/powerpoint/2010/main" val="2364930439"/>
      </p:ext>
    </p:extLst>
  </p:cSld>
  <p:clrMapOvr>
    <a:masterClrMapping/>
  </p:clrMapOvr>
</p:sld>
</file>

<file path=ppt/theme/theme1.xml><?xml version="1.0" encoding="utf-8"?>
<a:theme xmlns:a="http://schemas.openxmlformats.org/drawingml/2006/main" name="Qir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17</Slides>
  <Notes>0</Notes>
  <HiddenSlides>0</HiddenSlides>
  <ScaleCrop>false</ScaleCrop>
  <HeadingPairs>
    <vt:vector size="4" baseType="variant">
      <vt:variant>
        <vt:lpstr>Mavzu</vt:lpstr>
      </vt:variant>
      <vt:variant>
        <vt:i4>1</vt:i4>
      </vt:variant>
      <vt:variant>
        <vt:lpstr>Slayd sarlavhalari</vt:lpstr>
      </vt:variant>
      <vt:variant>
        <vt:i4>17</vt:i4>
      </vt:variant>
    </vt:vector>
  </HeadingPairs>
  <TitlesOfParts>
    <vt:vector size="18" baseType="lpstr">
      <vt:lpstr>Qirra</vt:lpstr>
      <vt:lpstr>Toshkent tibbiyot akademiyasi Termiz filiali   Davolash 1 310 A guruh talabasi Saydaxmatov Asrorbekning Bolalar kasalliklari propedevtikasi fanidan tayyorlagan mustaqil ishi </vt:lpstr>
      <vt:lpstr>Bolalarda og‘iz bo‘shlig‘i, xalqum, qizilo‘ngach anatomo-fiziologik hususiyatlari Reja: 1. Ogʻiz boʻshligʻi anatomo-fiziologik xususiyati 2. Halqum anatomo-fiziologik xususiyatlari 3. Qiziloʻngach anatomo-fiziologik hususiyatlari</vt:lpstr>
      <vt:lpstr>Yosh bolalarning ogʻiz boʻshligʻining anatomo-fiziologik xususiyatlari ularning yoshiga qarab oʻzgarib boradi  Quyida yosh bolalarning ogʻiz boʻshligʻining asosiy xususiyatlari keltirilgan:
1. Yangi tugʻilgan chaqaloqlar (0-1 oy)
- Ogʻiz boʻshligʻi nisbatan kichik, pastki jagʻ harakatchan.
- Tishsiz, lekin tish osti toʻqimlari (alveolyar oʻsimtalari) rivojlangan.
- Til nisbatan katta, ogʻiz boʻshligʻining koʻp qismini egallaydi.
- Soʻlak bezlari yetarlicha rivojlanmagan, shu sababli quruqlik kuzatilishi mumkin.</vt:lpstr>
      <vt:lpstr>2. Chaqaloqlik davri (1 oydan 1 yoshgacha)
- Birinchi sut tishlari (odatda 6-8 oyda) paydo boʻladi.
- Ogʻiz shilliq qavati nozik, qon tomirlari yaqin joylashgan, shu sababli tez shikastlanadi.
- Soʻlak ajralishi koʻpayadi (fiziologik hipersalivatsiya), chunki soʻlak bezlari faollashadi.
- Yutilish refleksi toʻliq shakllanmagan, shu sababli ovqatni toʻgʻri chaynash qiyin.</vt:lpstr>
      <vt:lpstr>PowerPoint taqdimoti</vt:lpstr>
      <vt:lpstr>3. Kichkina bolalar davri (1-3 yosh)
- Sut tishlari toʻliq chiqadi (20 ta sut tishi, odatda 2-2,5 yoshga kelib).
- Tishlar mineralizatsiyasi toʻliq yakunlanmagan, shu sababli kariesga chalinish yuqori.
- Chaynab olish funksiyasi toʻliq rivojlanmaydi, asosan yumshoq ovqatlar isteʼmol qilinadi.
- Ogʻiz shilliq qavati hali ham nozik va sezgir.
4. Maktabgacha yoshdagi bolalar (3-6 yosh)
- Sut tishlari stabil holatda, lekin 5-6 yoshdan boshlab ular almashina boshlaydi.
- Tishlar va jagʻlarning oʻsishi kuzatiladi, doimiy tishlar uchun joy tayyorlanadi.
- ʼChaynab olish mushaklari rivojlanadi, qattiqroq ovqatlarni chaynay boshlaydi.
- Ogʻiz gigiyenasi muhim, chunki erta bolalik kariesi („butulka kariesi“) rivojlanishi mumkin.</vt:lpstr>
      <vt:lpstr>5. Maktab yoshidagi bolalar (6-12 yosh)
- Sut tishlari almashinadi, doimiy tishlar chiqa boshlaydi (6-12 yosh oraligʻida).
- Jagʻ suyaklarining oʻsishi kuchayadi, tishlar joylashuvi oʻzgarishi mumkin.
- Tishlar mineralizatsiyasi toʻliq emas, shu sababli karies va boshqa tish kasalliklarining oldini olish kerak.
- Oʻtish davri (aralash tishlar davri) tufayli stomatologik muammolar koʻproq kuzatilishi mumkin.
 Umumiy fiziologik xususiyatlar:
- Immunitet hali zaif, shu sababli infektsiyalar (stomatit, gingivit) tez tarqalishi mumkin.
- Shilliq qavatning regeneratsiya qobiliyati yuqori, shikastlanishlar tez tuzaladi.
- Metabolizm tez, shu sababli tishlar va suyaklarning oʻsishi ham tez kechadi.</vt:lpstr>
      <vt:lpstr>PowerPoint taqdimoti</vt:lpstr>
      <vt:lpstr>Bolalarda halqumning anatomo-fiziologik xususiyatlari
Bolalarning halqumi (farynx) kattalarnikiga nisbatan bir qator muhim anatomik va fiziologik farqlarga ega, ular nafas olish, yutish va immun himoya funksiyalarida ahamiyatli rol oʻynaydi.
  Anatomik xususiyatlar
 a) Umumiy tuzilishi
- Hajmi va shakli:  
  - Bolalarda halqum nisbatan kichikroq va torroq, lemina nisbatan kattaroq (tilga nisbatan).  
  - Yumshoq tanglay qisqa va gorizontalroq joylashgan, bu esa chaqaloqlarda nafas olish bilan yutishni muvofiqlashtirishni qiyinlashtiradi.  
  - Halqumning 3 qismi (nasofaringe, orofaringe, laringofaringe) kattalarnikiga oʻxshash, ammo proporcional jihatdan farq qiladi.</vt:lpstr>
      <vt:lpstr>Fiziologik xususiyatlar 
 a) Nafas olish va yutish funksiyasi
- Chaqaloqlar burun orqali nafas olishga moslashgan, shu sababli burun tiqilib qolsa (masalan, shishgan adenoidlar tufayli) nafas olish qiyinlashadi.  
- Yutish mexanizmi:  
  - Yangi tugʻilganlarda yutish refleksi avtomatik, til halqumga bosim oʻtkazadi.  
  - 1 yoshdan keyin chaynab yutish koʻnikmasi shakllanadi.  
</vt:lpstr>
      <vt:lpstr>b) Immun himoya funksiyasi
- Waldeyer halqasi (halqumdagi limfoid halqa – tanglay badamlari, til osti badami, adenoidlar) bolalarda faol, bu ularni infektsiyalardan himoya qiladi.  
- 3-7 yosh oraligʻida limfoid toʻqimalarning gipertrofiyasi kuzatiladi (fiziologik norma), keyin asta-sekin kamayadi.  
 c) Ovoz chiqarish
- Bolalarda tovush yoʻllari qisqa, shu sababli ovoz ingichka va yuqori chastotali. </vt:lpstr>
      <vt:lpstr>PowerPoint taqdimoti</vt:lpstr>
      <vt:lpstr>Bolalarda qizilo‘ngach (esophagus) anatomo-fiziologik xususiyatlari quyidagicha:
Anatomik xususiyatlari:
1. Uzunligi:
Yangi tug‘ilgan chaqaloqlarda qizilo‘ngach taxminan 10–12 sm bo‘ladi.
Yosh bilan birga uzunligi ortib boradi va o‘smirlik davrida kattalarnikiga yaqinlashadi (25–30 sm).
2. Qavatlari:
Bolalarda qizilo‘ngach devori yupqaroq bo‘lib, shilliq qavati juda nozik va sezgir hisoblanadi.
Uning mushak qavati hali to‘liq rivojlanmagan — ayniqsa, sirkulyar va longitinal mushak tolalari zaif bo‘ladi.
3. Sfinkterlar:
Yuqori va pastki sfinkterlar (asosan pastki qizilo‘ngach sfinkteri) to‘liq rivojlanmagan bo‘lishi mumkin, bu esa ovqatni osonroq qaytishiga (regurgitatsiya) olib keladi.</vt:lpstr>
      <vt:lpstr>Fiziologik xususiyatlari:
1. Yutish mexanizmi:
Yangi tug‘ilgan chaqaloqlarda yutish refleksi rivojlangan, ammo nozik koordinatsiya tufayli ba’zida yutish bilan nafas olish mos kelmay qolishi mumkin.
2. Peristaltika:
Qizilo‘ngachning mushak harakatlari (peristaltika) hali to‘liq shakllanmagan, shuning uchun ovqat sekinroq o‘tadi yoki ko‘proq reflyuks kuzatiladi.
3. Qayt qilish (regurgitatsiya):
Pastki sfinkterning zaifligi tufayli chaqaloqlarda ovqat qusish holati tez-tez kuzatiladi. Bu fiziologik hisoblanadi va o‘sish bilan bartaraf bo‘ladi.</vt:lpstr>
      <vt:lpstr>PowerPoint taqdimoti</vt:lpstr>
      <vt:lpstr>Foydalanilgan adabiyotlar   1. Bolalar kasalliklari propedevtikasi darslik, Q.Qoraxoʻjayeva, Yangi avlod, 2013 2.  https//e-library.sammu.uz 3. www.Avitcenna.uz </vt:lpstr>
      <vt:lpstr>EʼTIBORINGIZ UCHUN TASHAKKUR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taqdimoti</dc:title>
  <dc:creator>saydaxmatovasrorbek7@gmail.com</dc:creator>
  <cp:lastModifiedBy>saydaxmatovasrorbek7@gmail.com</cp:lastModifiedBy>
  <cp:revision>3</cp:revision>
  <dcterms:created xsi:type="dcterms:W3CDTF">2025-04-09T09:09:49Z</dcterms:created>
  <dcterms:modified xsi:type="dcterms:W3CDTF">2025-04-09T14:00:03Z</dcterms:modified>
</cp:coreProperties>
</file>