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6"/>
  </p:notes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Arimo Bold" charset="1" panose="020B0704020202020204"/>
      <p:regular r:id="rId19"/>
    </p:embeddedFont>
    <p:embeddedFont>
      <p:font typeface="Raleway Medium" charset="1" panose="0000000000000000000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notesMasters/notesMaster1.xml" Type="http://schemas.openxmlformats.org/officeDocument/2006/relationships/notesMaster"/><Relationship Id="rId17" Target="theme/theme2.xml" Type="http://schemas.openxmlformats.org/officeDocument/2006/relationships/theme"/><Relationship Id="rId18" Target="notesSlides/notesSlide1.xml" Type="http://schemas.openxmlformats.org/officeDocument/2006/relationships/notesSlide"/><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notesSlides/notesSlide2.xml" Type="http://schemas.openxmlformats.org/officeDocument/2006/relationships/notesSlide"/><Relationship Id="rId22" Target="notesSlides/notesSlide3.xml" Type="http://schemas.openxmlformats.org/officeDocument/2006/relationships/notesSlide"/><Relationship Id="rId23" Target="notesSlides/notesSlide4.xml" Type="http://schemas.openxmlformats.org/officeDocument/2006/relationships/notesSlide"/><Relationship Id="rId24" Target="notesSlides/notesSlide5.xml" Type="http://schemas.openxmlformats.org/officeDocument/2006/relationships/notesSlide"/><Relationship Id="rId25" Target="notesSlides/notesSlide6.xml" Type="http://schemas.openxmlformats.org/officeDocument/2006/relationships/notesSlide"/><Relationship Id="rId26" Target="notesSlides/notesSlide7.xml" Type="http://schemas.openxmlformats.org/officeDocument/2006/relationships/notesSlide"/><Relationship Id="rId27" Target="notesSlides/notesSlide8.xml" Type="http://schemas.openxmlformats.org/officeDocument/2006/relationships/notesSlide"/><Relationship Id="rId28" Target="notesSlides/notesSlide9.xml" Type="http://schemas.openxmlformats.org/officeDocument/2006/relationships/notesSlide"/><Relationship Id="rId29" Target="notesSlides/notesSlide10.xml" Type="http://schemas.openxmlformats.org/officeDocument/2006/relationships/notesSlide"/><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16.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3.png" Type="http://schemas.openxmlformats.org/officeDocument/2006/relationships/image"/><Relationship Id="rId4"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5.png" Type="http://schemas.openxmlformats.org/officeDocument/2006/relationships/image"/><Relationship Id="rId4" Target="../media/image6.png" Type="http://schemas.openxmlformats.org/officeDocument/2006/relationships/image"/><Relationship Id="rId5" Target="../media/image7.png" Type="http://schemas.openxmlformats.org/officeDocument/2006/relationships/image"/><Relationship Id="rId6" Target="../media/image8.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3.png" Type="http://schemas.openxmlformats.org/officeDocument/2006/relationships/image"/><Relationship Id="rId4" Target="../media/image9.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10.png" Type="http://schemas.openxmlformats.org/officeDocument/2006/relationships/image"/><Relationship Id="rId4" Target="../media/image11.png" Type="http://schemas.openxmlformats.org/officeDocument/2006/relationships/image"/><Relationship Id="rId5" Target="../media/image12.png" Type="http://schemas.openxmlformats.org/officeDocument/2006/relationships/image"/><Relationship Id="rId6" Target="../media/image13.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3.png" Type="http://schemas.openxmlformats.org/officeDocument/2006/relationships/image"/><Relationship Id="rId4" Target="../media/image14.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3.png" Type="http://schemas.openxmlformats.org/officeDocument/2006/relationships/image"/><Relationship Id="rId4" Target="../media/image15.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1B1B1E"/>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27272B"/>
            </a:solidFill>
          </p:spPr>
        </p:sp>
      </p:grpSp>
      <p:sp>
        <p:nvSpPr>
          <p:cNvPr name="Freeform 6" id="6" descr="preencoded.png"/>
          <p:cNvSpPr/>
          <p:nvPr/>
        </p:nvSpPr>
        <p:spPr>
          <a:xfrm flipH="false" flipV="false" rot="0">
            <a:off x="0" y="0"/>
            <a:ext cx="6858000" cy="10287000"/>
          </a:xfrm>
          <a:custGeom>
            <a:avLst/>
            <a:gdLst/>
            <a:ahLst/>
            <a:cxnLst/>
            <a:rect r="r" b="b" t="t" l="l"/>
            <a:pathLst>
              <a:path h="10287000" w="6858000">
                <a:moveTo>
                  <a:pt x="0" y="0"/>
                </a:moveTo>
                <a:lnTo>
                  <a:pt x="6858000" y="0"/>
                </a:lnTo>
                <a:lnTo>
                  <a:pt x="6858000" y="10287000"/>
                </a:lnTo>
                <a:lnTo>
                  <a:pt x="0" y="10287000"/>
                </a:lnTo>
                <a:lnTo>
                  <a:pt x="0" y="0"/>
                </a:lnTo>
                <a:close/>
              </a:path>
            </a:pathLst>
          </a:custGeom>
          <a:blipFill>
            <a:blip r:embed="rId3"/>
            <a:stretch>
              <a:fillRect l="0" t="0" r="0" b="0"/>
            </a:stretch>
          </a:blipFill>
        </p:spPr>
      </p:sp>
      <p:sp>
        <p:nvSpPr>
          <p:cNvPr name="TextBox 7" id="7"/>
          <p:cNvSpPr txBox="true"/>
          <p:nvPr/>
        </p:nvSpPr>
        <p:spPr>
          <a:xfrm rot="0">
            <a:off x="7938046" y="2137916"/>
            <a:ext cx="9269909" cy="2628900"/>
          </a:xfrm>
          <a:prstGeom prst="rect">
            <a:avLst/>
          </a:prstGeom>
        </p:spPr>
        <p:txBody>
          <a:bodyPr anchor="t" rtlCol="false" tIns="0" lIns="0" bIns="0" rIns="0">
            <a:spAutoFit/>
          </a:bodyPr>
          <a:lstStyle/>
          <a:p>
            <a:pPr algn="l">
              <a:lnSpc>
                <a:spcPts val="6749"/>
              </a:lnSpc>
            </a:pPr>
            <a:r>
              <a:rPr lang="en-US" sz="5374" b="true">
                <a:solidFill>
                  <a:srgbClr val="FFE14D"/>
                </a:solidFill>
                <a:latin typeface="Arimo Bold"/>
                <a:ea typeface="Arimo Bold"/>
                <a:cs typeface="Arimo Bold"/>
                <a:sym typeface="Arimo Bold"/>
              </a:rPr>
              <a:t>Sharq tillarida yozilgan manbalarning tarqalish geografiyasi</a:t>
            </a:r>
          </a:p>
        </p:txBody>
      </p:sp>
      <p:sp>
        <p:nvSpPr>
          <p:cNvPr name="TextBox 8" id="8"/>
          <p:cNvSpPr txBox="true"/>
          <p:nvPr/>
        </p:nvSpPr>
        <p:spPr>
          <a:xfrm rot="0">
            <a:off x="7938046" y="5124896"/>
            <a:ext cx="9269909" cy="2080022"/>
          </a:xfrm>
          <a:prstGeom prst="rect">
            <a:avLst/>
          </a:prstGeom>
        </p:spPr>
        <p:txBody>
          <a:bodyPr anchor="t" rtlCol="false" tIns="0" lIns="0" bIns="0" rIns="0">
            <a:spAutoFit/>
          </a:bodyPr>
          <a:lstStyle/>
          <a:p>
            <a:pPr algn="l">
              <a:lnSpc>
                <a:spcPts val="3875"/>
              </a:lnSpc>
            </a:pPr>
            <a:r>
              <a:rPr lang="en-US" sz="2375" b="true">
                <a:solidFill>
                  <a:srgbClr val="D7D4CC"/>
                </a:solidFill>
                <a:latin typeface="Raleway Medium"/>
                <a:ea typeface="Raleway Medium"/>
                <a:cs typeface="Raleway Medium"/>
                <a:sym typeface="Raleway Medium"/>
              </a:rPr>
              <a:t>Sharq manbalarining geografik tarqalishi nozik va fashinatlovchi tarixga ega. Buyuk Ipak Yoʻlining yoyilishi, islom dini va madaniy aloqalarning rivojlanishi kabi omillar ushbu manbalarning kengroq tarqalishiga xizmat qilgan.</a:t>
            </a:r>
          </a:p>
        </p:txBody>
      </p:sp>
      <p:grpSp>
        <p:nvGrpSpPr>
          <p:cNvPr name="Group 9" id="9"/>
          <p:cNvGrpSpPr/>
          <p:nvPr/>
        </p:nvGrpSpPr>
        <p:grpSpPr>
          <a:xfrm rot="0">
            <a:off x="7933284" y="7570291"/>
            <a:ext cx="503188" cy="503188"/>
            <a:chOff x="0" y="0"/>
            <a:chExt cx="670917" cy="670917"/>
          </a:xfrm>
        </p:grpSpPr>
        <p:sp>
          <p:nvSpPr>
            <p:cNvPr name="Freeform 10" id="10"/>
            <p:cNvSpPr/>
            <p:nvPr/>
          </p:nvSpPr>
          <p:spPr>
            <a:xfrm flipH="false" flipV="false" rot="0">
              <a:off x="0" y="0"/>
              <a:ext cx="670941" cy="670941"/>
            </a:xfrm>
            <a:custGeom>
              <a:avLst/>
              <a:gdLst/>
              <a:ahLst/>
              <a:cxnLst/>
              <a:rect r="r" b="b" t="t" l="l"/>
              <a:pathLst>
                <a:path h="670941" w="670941">
                  <a:moveTo>
                    <a:pt x="0" y="335407"/>
                  </a:moveTo>
                  <a:cubicBezTo>
                    <a:pt x="0" y="150241"/>
                    <a:pt x="150241" y="0"/>
                    <a:pt x="335407" y="0"/>
                  </a:cubicBezTo>
                  <a:cubicBezTo>
                    <a:pt x="337312" y="0"/>
                    <a:pt x="339217" y="889"/>
                    <a:pt x="340360" y="2413"/>
                  </a:cubicBezTo>
                  <a:lnTo>
                    <a:pt x="335407" y="6350"/>
                  </a:lnTo>
                  <a:lnTo>
                    <a:pt x="335407" y="0"/>
                  </a:lnTo>
                  <a:lnTo>
                    <a:pt x="335407" y="6350"/>
                  </a:lnTo>
                  <a:lnTo>
                    <a:pt x="335407" y="0"/>
                  </a:lnTo>
                  <a:cubicBezTo>
                    <a:pt x="520700" y="0"/>
                    <a:pt x="670941" y="150241"/>
                    <a:pt x="670941" y="335407"/>
                  </a:cubicBezTo>
                  <a:cubicBezTo>
                    <a:pt x="670941" y="337820"/>
                    <a:pt x="669544" y="339979"/>
                    <a:pt x="667385" y="341122"/>
                  </a:cubicBezTo>
                  <a:lnTo>
                    <a:pt x="664591" y="335407"/>
                  </a:lnTo>
                  <a:lnTo>
                    <a:pt x="670941" y="335407"/>
                  </a:lnTo>
                  <a:cubicBezTo>
                    <a:pt x="670941" y="520700"/>
                    <a:pt x="520700" y="670941"/>
                    <a:pt x="335407" y="670941"/>
                  </a:cubicBezTo>
                  <a:lnTo>
                    <a:pt x="335407" y="664591"/>
                  </a:lnTo>
                  <a:lnTo>
                    <a:pt x="335407" y="658241"/>
                  </a:lnTo>
                  <a:lnTo>
                    <a:pt x="335407" y="664591"/>
                  </a:lnTo>
                  <a:lnTo>
                    <a:pt x="335407" y="670941"/>
                  </a:lnTo>
                  <a:cubicBezTo>
                    <a:pt x="150241" y="670941"/>
                    <a:pt x="0" y="520700"/>
                    <a:pt x="0" y="335407"/>
                  </a:cubicBezTo>
                  <a:lnTo>
                    <a:pt x="6350" y="335407"/>
                  </a:lnTo>
                  <a:lnTo>
                    <a:pt x="0" y="335407"/>
                  </a:lnTo>
                  <a:moveTo>
                    <a:pt x="12700" y="335407"/>
                  </a:moveTo>
                  <a:lnTo>
                    <a:pt x="6350" y="335407"/>
                  </a:lnTo>
                  <a:lnTo>
                    <a:pt x="12700" y="335407"/>
                  </a:lnTo>
                  <a:cubicBezTo>
                    <a:pt x="12700" y="513715"/>
                    <a:pt x="157226" y="658241"/>
                    <a:pt x="335407" y="658241"/>
                  </a:cubicBezTo>
                  <a:cubicBezTo>
                    <a:pt x="338963" y="658241"/>
                    <a:pt x="341757" y="661035"/>
                    <a:pt x="341757" y="664591"/>
                  </a:cubicBezTo>
                  <a:cubicBezTo>
                    <a:pt x="341757" y="668147"/>
                    <a:pt x="338963" y="670941"/>
                    <a:pt x="335407" y="670941"/>
                  </a:cubicBezTo>
                  <a:cubicBezTo>
                    <a:pt x="331851" y="670941"/>
                    <a:pt x="329057" y="668147"/>
                    <a:pt x="329057" y="664591"/>
                  </a:cubicBezTo>
                  <a:cubicBezTo>
                    <a:pt x="329057" y="661035"/>
                    <a:pt x="331851" y="658241"/>
                    <a:pt x="335407" y="658241"/>
                  </a:cubicBezTo>
                  <a:cubicBezTo>
                    <a:pt x="513715" y="658241"/>
                    <a:pt x="658114" y="513715"/>
                    <a:pt x="658114" y="335534"/>
                  </a:cubicBezTo>
                  <a:cubicBezTo>
                    <a:pt x="658114" y="333121"/>
                    <a:pt x="659511" y="330962"/>
                    <a:pt x="661670" y="329819"/>
                  </a:cubicBezTo>
                  <a:lnTo>
                    <a:pt x="664464" y="335534"/>
                  </a:lnTo>
                  <a:lnTo>
                    <a:pt x="658114" y="335534"/>
                  </a:lnTo>
                  <a:cubicBezTo>
                    <a:pt x="658241" y="157226"/>
                    <a:pt x="513715" y="12700"/>
                    <a:pt x="335407" y="12700"/>
                  </a:cubicBezTo>
                  <a:cubicBezTo>
                    <a:pt x="333502" y="12700"/>
                    <a:pt x="331597" y="11811"/>
                    <a:pt x="330454" y="10287"/>
                  </a:cubicBezTo>
                  <a:lnTo>
                    <a:pt x="335407" y="6350"/>
                  </a:lnTo>
                  <a:lnTo>
                    <a:pt x="335407" y="12700"/>
                  </a:lnTo>
                  <a:cubicBezTo>
                    <a:pt x="157226" y="12700"/>
                    <a:pt x="12700" y="157226"/>
                    <a:pt x="12700" y="335407"/>
                  </a:cubicBezTo>
                  <a:close/>
                </a:path>
              </a:pathLst>
            </a:custGeom>
            <a:solidFill>
              <a:srgbClr val="FFFFFF"/>
            </a:solid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1B1B1E"/>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27272B"/>
            </a:solidFill>
          </p:spPr>
        </p:sp>
      </p:grpSp>
      <p:sp>
        <p:nvSpPr>
          <p:cNvPr name="Freeform 6" id="6" descr="preencoded.png"/>
          <p:cNvSpPr/>
          <p:nvPr/>
        </p:nvSpPr>
        <p:spPr>
          <a:xfrm flipH="false" flipV="false" rot="0">
            <a:off x="0" y="0"/>
            <a:ext cx="6858000" cy="10287000"/>
          </a:xfrm>
          <a:custGeom>
            <a:avLst/>
            <a:gdLst/>
            <a:ahLst/>
            <a:cxnLst/>
            <a:rect r="r" b="b" t="t" l="l"/>
            <a:pathLst>
              <a:path h="10287000" w="6858000">
                <a:moveTo>
                  <a:pt x="0" y="0"/>
                </a:moveTo>
                <a:lnTo>
                  <a:pt x="6858000" y="0"/>
                </a:lnTo>
                <a:lnTo>
                  <a:pt x="6858000" y="10287000"/>
                </a:lnTo>
                <a:lnTo>
                  <a:pt x="0" y="10287000"/>
                </a:lnTo>
                <a:lnTo>
                  <a:pt x="0" y="0"/>
                </a:lnTo>
                <a:close/>
              </a:path>
            </a:pathLst>
          </a:custGeom>
          <a:blipFill>
            <a:blip r:embed="rId3"/>
            <a:stretch>
              <a:fillRect l="0" t="0" r="0" b="0"/>
            </a:stretch>
          </a:blipFill>
        </p:spPr>
      </p:sp>
      <p:sp>
        <p:nvSpPr>
          <p:cNvPr name="TextBox 7" id="7"/>
          <p:cNvSpPr txBox="true"/>
          <p:nvPr/>
        </p:nvSpPr>
        <p:spPr>
          <a:xfrm rot="0">
            <a:off x="7938046" y="2763142"/>
            <a:ext cx="9269909" cy="1771650"/>
          </a:xfrm>
          <a:prstGeom prst="rect">
            <a:avLst/>
          </a:prstGeom>
        </p:spPr>
        <p:txBody>
          <a:bodyPr anchor="t" rtlCol="false" tIns="0" lIns="0" bIns="0" rIns="0">
            <a:spAutoFit/>
          </a:bodyPr>
          <a:lstStyle/>
          <a:p>
            <a:pPr algn="l">
              <a:lnSpc>
                <a:spcPts val="6749"/>
              </a:lnSpc>
            </a:pPr>
            <a:r>
              <a:rPr lang="en-US" sz="5374" b="true">
                <a:solidFill>
                  <a:srgbClr val="FFE14D"/>
                </a:solidFill>
                <a:latin typeface="Arimo Bold"/>
                <a:ea typeface="Arimo Bold"/>
                <a:cs typeface="Arimo Bold"/>
                <a:sym typeface="Arimo Bold"/>
              </a:rPr>
              <a:t>Xulosa va kelgusidagi istiqbollar</a:t>
            </a:r>
          </a:p>
        </p:txBody>
      </p:sp>
      <p:sp>
        <p:nvSpPr>
          <p:cNvPr name="TextBox 8" id="8"/>
          <p:cNvSpPr txBox="true"/>
          <p:nvPr/>
        </p:nvSpPr>
        <p:spPr>
          <a:xfrm rot="0">
            <a:off x="7938046" y="4892874"/>
            <a:ext cx="9269909" cy="2573834"/>
          </a:xfrm>
          <a:prstGeom prst="rect">
            <a:avLst/>
          </a:prstGeom>
        </p:spPr>
        <p:txBody>
          <a:bodyPr anchor="t" rtlCol="false" tIns="0" lIns="0" bIns="0" rIns="0">
            <a:spAutoFit/>
          </a:bodyPr>
          <a:lstStyle/>
          <a:p>
            <a:pPr algn="l">
              <a:lnSpc>
                <a:spcPts val="3875"/>
              </a:lnSpc>
            </a:pPr>
            <a:r>
              <a:rPr lang="en-US" sz="2375" b="true">
                <a:solidFill>
                  <a:srgbClr val="D7D4CC"/>
                </a:solidFill>
                <a:latin typeface="Raleway Medium"/>
                <a:ea typeface="Raleway Medium"/>
                <a:cs typeface="Raleway Medium"/>
                <a:sym typeface="Raleway Medium"/>
              </a:rPr>
              <a:t>Sharq manbalarining tarqalish geografiyasi murakkab va serqirra tarixga ega. Oʻrta Osiyo, Buyuk Ipak Yoʻli, Islom dini va sharqshunoslik maktablarining unga qoʻshgan hissasi muhimdir. Keyinchalik qoʻlyozmalar va kitoblarning chuqur oʻrganilishi bu sohada yangi kashfiyotlarni amalga oshirish imkonini beradi.</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1B1B1E"/>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27272B"/>
            </a:solidFill>
          </p:spPr>
        </p:sp>
      </p:grpSp>
      <p:sp>
        <p:nvSpPr>
          <p:cNvPr name="Freeform 6" id="6" descr="preencoded.png"/>
          <p:cNvSpPr/>
          <p:nvPr/>
        </p:nvSpPr>
        <p:spPr>
          <a:xfrm flipH="false" flipV="false" rot="0">
            <a:off x="0" y="0"/>
            <a:ext cx="18288000" cy="3554760"/>
          </a:xfrm>
          <a:custGeom>
            <a:avLst/>
            <a:gdLst/>
            <a:ahLst/>
            <a:cxnLst/>
            <a:rect r="r" b="b" t="t" l="l"/>
            <a:pathLst>
              <a:path h="3554760" w="18288000">
                <a:moveTo>
                  <a:pt x="0" y="0"/>
                </a:moveTo>
                <a:lnTo>
                  <a:pt x="18288000" y="0"/>
                </a:lnTo>
                <a:lnTo>
                  <a:pt x="18288000" y="3554760"/>
                </a:lnTo>
                <a:lnTo>
                  <a:pt x="0" y="3554760"/>
                </a:lnTo>
                <a:lnTo>
                  <a:pt x="0" y="0"/>
                </a:lnTo>
                <a:close/>
              </a:path>
            </a:pathLst>
          </a:custGeom>
          <a:blipFill>
            <a:blip r:embed="rId3"/>
            <a:stretch>
              <a:fillRect l="-27" t="0" r="-27" b="0"/>
            </a:stretch>
          </a:blipFill>
        </p:spPr>
      </p:sp>
      <p:sp>
        <p:nvSpPr>
          <p:cNvPr name="TextBox 7" id="7"/>
          <p:cNvSpPr txBox="true"/>
          <p:nvPr/>
        </p:nvSpPr>
        <p:spPr>
          <a:xfrm rot="0">
            <a:off x="995214" y="4517529"/>
            <a:ext cx="16297572" cy="1627286"/>
          </a:xfrm>
          <a:prstGeom prst="rect">
            <a:avLst/>
          </a:prstGeom>
        </p:spPr>
        <p:txBody>
          <a:bodyPr anchor="t" rtlCol="false" tIns="0" lIns="0" bIns="0" rIns="0">
            <a:spAutoFit/>
          </a:bodyPr>
          <a:lstStyle/>
          <a:p>
            <a:pPr algn="l">
              <a:lnSpc>
                <a:spcPts val="6187"/>
              </a:lnSpc>
            </a:pPr>
            <a:r>
              <a:rPr lang="en-US" sz="4937" b="true">
                <a:solidFill>
                  <a:srgbClr val="FFE14D"/>
                </a:solidFill>
                <a:latin typeface="Arimo Bold"/>
                <a:ea typeface="Arimo Bold"/>
                <a:cs typeface="Arimo Bold"/>
                <a:sym typeface="Arimo Bold"/>
              </a:rPr>
              <a:t>Manbalarning tarqalish sabablariga doir ilmiy yondashuvlar</a:t>
            </a:r>
          </a:p>
        </p:txBody>
      </p:sp>
      <p:grpSp>
        <p:nvGrpSpPr>
          <p:cNvPr name="Group 8" id="8"/>
          <p:cNvGrpSpPr/>
          <p:nvPr/>
        </p:nvGrpSpPr>
        <p:grpSpPr>
          <a:xfrm rot="0">
            <a:off x="995214" y="6891189"/>
            <a:ext cx="639812" cy="639812"/>
            <a:chOff x="0" y="0"/>
            <a:chExt cx="853083" cy="853083"/>
          </a:xfrm>
        </p:grpSpPr>
        <p:sp>
          <p:nvSpPr>
            <p:cNvPr name="Freeform 9" id="9"/>
            <p:cNvSpPr/>
            <p:nvPr/>
          </p:nvSpPr>
          <p:spPr>
            <a:xfrm flipH="false" flipV="false" rot="0">
              <a:off x="0" y="0"/>
              <a:ext cx="853059" cy="853059"/>
            </a:xfrm>
            <a:custGeom>
              <a:avLst/>
              <a:gdLst/>
              <a:ahLst/>
              <a:cxnLst/>
              <a:rect r="r" b="b" t="t" l="l"/>
              <a:pathLst>
                <a:path h="853059" w="853059">
                  <a:moveTo>
                    <a:pt x="0" y="426593"/>
                  </a:moveTo>
                  <a:cubicBezTo>
                    <a:pt x="0" y="191008"/>
                    <a:pt x="191008" y="0"/>
                    <a:pt x="426593" y="0"/>
                  </a:cubicBezTo>
                  <a:cubicBezTo>
                    <a:pt x="662178" y="0"/>
                    <a:pt x="853059" y="191008"/>
                    <a:pt x="853059" y="426593"/>
                  </a:cubicBezTo>
                  <a:cubicBezTo>
                    <a:pt x="853059" y="662178"/>
                    <a:pt x="662051" y="853059"/>
                    <a:pt x="426593" y="853059"/>
                  </a:cubicBezTo>
                  <a:cubicBezTo>
                    <a:pt x="191135" y="853059"/>
                    <a:pt x="0" y="662051"/>
                    <a:pt x="0" y="426593"/>
                  </a:cubicBezTo>
                  <a:close/>
                </a:path>
              </a:pathLst>
            </a:custGeom>
            <a:solidFill>
              <a:srgbClr val="46464A"/>
            </a:solidFill>
          </p:spPr>
        </p:sp>
      </p:grpSp>
      <p:sp>
        <p:nvSpPr>
          <p:cNvPr name="TextBox 10" id="10"/>
          <p:cNvSpPr txBox="true"/>
          <p:nvPr/>
        </p:nvSpPr>
        <p:spPr>
          <a:xfrm rot="0">
            <a:off x="1240631" y="7059514"/>
            <a:ext cx="148978" cy="341114"/>
          </a:xfrm>
          <a:prstGeom prst="rect">
            <a:avLst/>
          </a:prstGeom>
        </p:spPr>
        <p:txBody>
          <a:bodyPr anchor="t" rtlCol="false" tIns="0" lIns="0" bIns="0" rIns="0">
            <a:spAutoFit/>
          </a:bodyPr>
          <a:lstStyle/>
          <a:p>
            <a:pPr algn="ctr">
              <a:lnSpc>
                <a:spcPts val="2937"/>
              </a:lnSpc>
            </a:pPr>
            <a:r>
              <a:rPr lang="en-US" sz="2937" b="true">
                <a:solidFill>
                  <a:srgbClr val="D7D4CC"/>
                </a:solidFill>
                <a:latin typeface="Arimo Bold"/>
                <a:ea typeface="Arimo Bold"/>
                <a:cs typeface="Arimo Bold"/>
                <a:sym typeface="Arimo Bold"/>
              </a:rPr>
              <a:t>1</a:t>
            </a:r>
          </a:p>
        </p:txBody>
      </p:sp>
      <p:sp>
        <p:nvSpPr>
          <p:cNvPr name="TextBox 11" id="11"/>
          <p:cNvSpPr txBox="true"/>
          <p:nvPr/>
        </p:nvSpPr>
        <p:spPr>
          <a:xfrm rot="0">
            <a:off x="1919288" y="6872139"/>
            <a:ext cx="3159770" cy="413891"/>
          </a:xfrm>
          <a:prstGeom prst="rect">
            <a:avLst/>
          </a:prstGeom>
        </p:spPr>
        <p:txBody>
          <a:bodyPr anchor="t" rtlCol="false" tIns="0" lIns="0" bIns="0" rIns="0">
            <a:spAutoFit/>
          </a:bodyPr>
          <a:lstStyle/>
          <a:p>
            <a:pPr algn="l">
              <a:lnSpc>
                <a:spcPts val="3062"/>
              </a:lnSpc>
            </a:pPr>
            <a:r>
              <a:rPr lang="en-US" sz="2437" b="true">
                <a:solidFill>
                  <a:srgbClr val="D7D4CC"/>
                </a:solidFill>
                <a:latin typeface="Arimo Bold"/>
                <a:ea typeface="Arimo Bold"/>
                <a:cs typeface="Arimo Bold"/>
                <a:sym typeface="Arimo Bold"/>
              </a:rPr>
              <a:t>Ilmiy izlanishlar</a:t>
            </a:r>
          </a:p>
        </p:txBody>
      </p:sp>
      <p:sp>
        <p:nvSpPr>
          <p:cNvPr name="TextBox 12" id="12"/>
          <p:cNvSpPr txBox="true"/>
          <p:nvPr/>
        </p:nvSpPr>
        <p:spPr>
          <a:xfrm rot="0">
            <a:off x="1919288" y="7361336"/>
            <a:ext cx="4318992" cy="1915120"/>
          </a:xfrm>
          <a:prstGeom prst="rect">
            <a:avLst/>
          </a:prstGeom>
        </p:spPr>
        <p:txBody>
          <a:bodyPr anchor="t" rtlCol="false" tIns="0" lIns="0" bIns="0" rIns="0">
            <a:spAutoFit/>
          </a:bodyPr>
          <a:lstStyle/>
          <a:p>
            <a:pPr algn="l">
              <a:lnSpc>
                <a:spcPts val="3562"/>
              </a:lnSpc>
            </a:pPr>
            <a:r>
              <a:rPr lang="en-US" sz="2187" b="true">
                <a:solidFill>
                  <a:srgbClr val="D7D4CC"/>
                </a:solidFill>
                <a:latin typeface="Raleway Medium"/>
                <a:ea typeface="Raleway Medium"/>
                <a:cs typeface="Raleway Medium"/>
                <a:sym typeface="Raleway Medium"/>
              </a:rPr>
              <a:t>Olimlar ushbu manbalarning tarqalishini chuqur oʻrganib, geografik, madaniy va siyosiy omillarni tahlil qilmoqdalar.</a:t>
            </a:r>
          </a:p>
        </p:txBody>
      </p:sp>
      <p:grpSp>
        <p:nvGrpSpPr>
          <p:cNvPr name="Group 13" id="13"/>
          <p:cNvGrpSpPr/>
          <p:nvPr/>
        </p:nvGrpSpPr>
        <p:grpSpPr>
          <a:xfrm rot="0">
            <a:off x="6522541" y="6891189"/>
            <a:ext cx="639812" cy="639812"/>
            <a:chOff x="0" y="0"/>
            <a:chExt cx="853083" cy="853083"/>
          </a:xfrm>
        </p:grpSpPr>
        <p:sp>
          <p:nvSpPr>
            <p:cNvPr name="Freeform 14" id="14"/>
            <p:cNvSpPr/>
            <p:nvPr/>
          </p:nvSpPr>
          <p:spPr>
            <a:xfrm flipH="false" flipV="false" rot="0">
              <a:off x="0" y="0"/>
              <a:ext cx="853059" cy="853059"/>
            </a:xfrm>
            <a:custGeom>
              <a:avLst/>
              <a:gdLst/>
              <a:ahLst/>
              <a:cxnLst/>
              <a:rect r="r" b="b" t="t" l="l"/>
              <a:pathLst>
                <a:path h="853059" w="853059">
                  <a:moveTo>
                    <a:pt x="0" y="426593"/>
                  </a:moveTo>
                  <a:cubicBezTo>
                    <a:pt x="0" y="191008"/>
                    <a:pt x="191008" y="0"/>
                    <a:pt x="426593" y="0"/>
                  </a:cubicBezTo>
                  <a:cubicBezTo>
                    <a:pt x="662178" y="0"/>
                    <a:pt x="853059" y="191008"/>
                    <a:pt x="853059" y="426593"/>
                  </a:cubicBezTo>
                  <a:cubicBezTo>
                    <a:pt x="853059" y="662178"/>
                    <a:pt x="662051" y="853059"/>
                    <a:pt x="426593" y="853059"/>
                  </a:cubicBezTo>
                  <a:cubicBezTo>
                    <a:pt x="191135" y="853059"/>
                    <a:pt x="0" y="662051"/>
                    <a:pt x="0" y="426593"/>
                  </a:cubicBezTo>
                  <a:close/>
                </a:path>
              </a:pathLst>
            </a:custGeom>
            <a:solidFill>
              <a:srgbClr val="46464A"/>
            </a:solidFill>
          </p:spPr>
        </p:sp>
      </p:grpSp>
      <p:sp>
        <p:nvSpPr>
          <p:cNvPr name="TextBox 15" id="15"/>
          <p:cNvSpPr txBox="true"/>
          <p:nvPr/>
        </p:nvSpPr>
        <p:spPr>
          <a:xfrm rot="0">
            <a:off x="6730901" y="7059514"/>
            <a:ext cx="222945" cy="341114"/>
          </a:xfrm>
          <a:prstGeom prst="rect">
            <a:avLst/>
          </a:prstGeom>
        </p:spPr>
        <p:txBody>
          <a:bodyPr anchor="t" rtlCol="false" tIns="0" lIns="0" bIns="0" rIns="0">
            <a:spAutoFit/>
          </a:bodyPr>
          <a:lstStyle/>
          <a:p>
            <a:pPr algn="ctr">
              <a:lnSpc>
                <a:spcPts val="2937"/>
              </a:lnSpc>
            </a:pPr>
            <a:r>
              <a:rPr lang="en-US" sz="2937" b="true">
                <a:solidFill>
                  <a:srgbClr val="D7D4CC"/>
                </a:solidFill>
                <a:latin typeface="Arimo Bold"/>
                <a:ea typeface="Arimo Bold"/>
                <a:cs typeface="Arimo Bold"/>
                <a:sym typeface="Arimo Bold"/>
              </a:rPr>
              <a:t>2</a:t>
            </a:r>
          </a:p>
        </p:txBody>
      </p:sp>
      <p:sp>
        <p:nvSpPr>
          <p:cNvPr name="TextBox 16" id="16"/>
          <p:cNvSpPr txBox="true"/>
          <p:nvPr/>
        </p:nvSpPr>
        <p:spPr>
          <a:xfrm rot="0">
            <a:off x="7446615" y="6872139"/>
            <a:ext cx="3159770" cy="413891"/>
          </a:xfrm>
          <a:prstGeom prst="rect">
            <a:avLst/>
          </a:prstGeom>
        </p:spPr>
        <p:txBody>
          <a:bodyPr anchor="t" rtlCol="false" tIns="0" lIns="0" bIns="0" rIns="0">
            <a:spAutoFit/>
          </a:bodyPr>
          <a:lstStyle/>
          <a:p>
            <a:pPr algn="l">
              <a:lnSpc>
                <a:spcPts val="3062"/>
              </a:lnSpc>
            </a:pPr>
            <a:r>
              <a:rPr lang="en-US" sz="2437" b="true">
                <a:solidFill>
                  <a:srgbClr val="D7D4CC"/>
                </a:solidFill>
                <a:latin typeface="Arimo Bold"/>
                <a:ea typeface="Arimo Bold"/>
                <a:cs typeface="Arimo Bold"/>
                <a:sym typeface="Arimo Bold"/>
              </a:rPr>
              <a:t>Yozma manbalar</a:t>
            </a:r>
          </a:p>
        </p:txBody>
      </p:sp>
      <p:sp>
        <p:nvSpPr>
          <p:cNvPr name="TextBox 17" id="17"/>
          <p:cNvSpPr txBox="true"/>
          <p:nvPr/>
        </p:nvSpPr>
        <p:spPr>
          <a:xfrm rot="0">
            <a:off x="7446615" y="7361336"/>
            <a:ext cx="4318992" cy="1915120"/>
          </a:xfrm>
          <a:prstGeom prst="rect">
            <a:avLst/>
          </a:prstGeom>
        </p:spPr>
        <p:txBody>
          <a:bodyPr anchor="t" rtlCol="false" tIns="0" lIns="0" bIns="0" rIns="0">
            <a:spAutoFit/>
          </a:bodyPr>
          <a:lstStyle/>
          <a:p>
            <a:pPr algn="l">
              <a:lnSpc>
                <a:spcPts val="3562"/>
              </a:lnSpc>
            </a:pPr>
            <a:r>
              <a:rPr lang="en-US" sz="2187" b="true">
                <a:solidFill>
                  <a:srgbClr val="D7D4CC"/>
                </a:solidFill>
                <a:latin typeface="Raleway Medium"/>
                <a:ea typeface="Raleway Medium"/>
                <a:cs typeface="Raleway Medium"/>
                <a:sym typeface="Raleway Medium"/>
              </a:rPr>
              <a:t>Qoʻlyozmalar va kitoblar tahlili manbalarning yoyilish jarayonlari haqida qimmatli maʼlumotlar beradi.</a:t>
            </a:r>
          </a:p>
        </p:txBody>
      </p:sp>
      <p:grpSp>
        <p:nvGrpSpPr>
          <p:cNvPr name="Group 18" id="18"/>
          <p:cNvGrpSpPr/>
          <p:nvPr/>
        </p:nvGrpSpPr>
        <p:grpSpPr>
          <a:xfrm rot="0">
            <a:off x="12049869" y="6891189"/>
            <a:ext cx="639813" cy="639812"/>
            <a:chOff x="0" y="0"/>
            <a:chExt cx="853083" cy="853083"/>
          </a:xfrm>
        </p:grpSpPr>
        <p:sp>
          <p:nvSpPr>
            <p:cNvPr name="Freeform 19" id="19"/>
            <p:cNvSpPr/>
            <p:nvPr/>
          </p:nvSpPr>
          <p:spPr>
            <a:xfrm flipH="false" flipV="false" rot="0">
              <a:off x="0" y="0"/>
              <a:ext cx="853059" cy="853059"/>
            </a:xfrm>
            <a:custGeom>
              <a:avLst/>
              <a:gdLst/>
              <a:ahLst/>
              <a:cxnLst/>
              <a:rect r="r" b="b" t="t" l="l"/>
              <a:pathLst>
                <a:path h="853059" w="853059">
                  <a:moveTo>
                    <a:pt x="0" y="426593"/>
                  </a:moveTo>
                  <a:cubicBezTo>
                    <a:pt x="0" y="191008"/>
                    <a:pt x="191008" y="0"/>
                    <a:pt x="426593" y="0"/>
                  </a:cubicBezTo>
                  <a:cubicBezTo>
                    <a:pt x="662178" y="0"/>
                    <a:pt x="853059" y="191008"/>
                    <a:pt x="853059" y="426593"/>
                  </a:cubicBezTo>
                  <a:cubicBezTo>
                    <a:pt x="853059" y="662178"/>
                    <a:pt x="662051" y="853059"/>
                    <a:pt x="426593" y="853059"/>
                  </a:cubicBezTo>
                  <a:cubicBezTo>
                    <a:pt x="191135" y="853059"/>
                    <a:pt x="0" y="662051"/>
                    <a:pt x="0" y="426593"/>
                  </a:cubicBezTo>
                  <a:close/>
                </a:path>
              </a:pathLst>
            </a:custGeom>
            <a:solidFill>
              <a:srgbClr val="46464A"/>
            </a:solidFill>
          </p:spPr>
        </p:sp>
      </p:grpSp>
      <p:sp>
        <p:nvSpPr>
          <p:cNvPr name="TextBox 20" id="20"/>
          <p:cNvSpPr txBox="true"/>
          <p:nvPr/>
        </p:nvSpPr>
        <p:spPr>
          <a:xfrm rot="0">
            <a:off x="12256145" y="7059514"/>
            <a:ext cx="227111" cy="341114"/>
          </a:xfrm>
          <a:prstGeom prst="rect">
            <a:avLst/>
          </a:prstGeom>
        </p:spPr>
        <p:txBody>
          <a:bodyPr anchor="t" rtlCol="false" tIns="0" lIns="0" bIns="0" rIns="0">
            <a:spAutoFit/>
          </a:bodyPr>
          <a:lstStyle/>
          <a:p>
            <a:pPr algn="ctr">
              <a:lnSpc>
                <a:spcPts val="2937"/>
              </a:lnSpc>
            </a:pPr>
            <a:r>
              <a:rPr lang="en-US" sz="2937" b="true">
                <a:solidFill>
                  <a:srgbClr val="D7D4CC"/>
                </a:solidFill>
                <a:latin typeface="Arimo Bold"/>
                <a:ea typeface="Arimo Bold"/>
                <a:cs typeface="Arimo Bold"/>
                <a:sym typeface="Arimo Bold"/>
              </a:rPr>
              <a:t>3</a:t>
            </a:r>
          </a:p>
        </p:txBody>
      </p:sp>
      <p:sp>
        <p:nvSpPr>
          <p:cNvPr name="TextBox 21" id="21"/>
          <p:cNvSpPr txBox="true"/>
          <p:nvPr/>
        </p:nvSpPr>
        <p:spPr>
          <a:xfrm rot="0">
            <a:off x="12973942" y="6872139"/>
            <a:ext cx="3159770" cy="413891"/>
          </a:xfrm>
          <a:prstGeom prst="rect">
            <a:avLst/>
          </a:prstGeom>
        </p:spPr>
        <p:txBody>
          <a:bodyPr anchor="t" rtlCol="false" tIns="0" lIns="0" bIns="0" rIns="0">
            <a:spAutoFit/>
          </a:bodyPr>
          <a:lstStyle/>
          <a:p>
            <a:pPr algn="l">
              <a:lnSpc>
                <a:spcPts val="3062"/>
              </a:lnSpc>
            </a:pPr>
            <a:r>
              <a:rPr lang="en-US" sz="2437" b="true">
                <a:solidFill>
                  <a:srgbClr val="D7D4CC"/>
                </a:solidFill>
                <a:latin typeface="Arimo Bold"/>
                <a:ea typeface="Arimo Bold"/>
                <a:cs typeface="Arimo Bold"/>
                <a:sym typeface="Arimo Bold"/>
              </a:rPr>
              <a:t>Tarixiy dalillar</a:t>
            </a:r>
          </a:p>
        </p:txBody>
      </p:sp>
      <p:sp>
        <p:nvSpPr>
          <p:cNvPr name="TextBox 22" id="22"/>
          <p:cNvSpPr txBox="true"/>
          <p:nvPr/>
        </p:nvSpPr>
        <p:spPr>
          <a:xfrm rot="0">
            <a:off x="12973942" y="7361336"/>
            <a:ext cx="4318993" cy="1915120"/>
          </a:xfrm>
          <a:prstGeom prst="rect">
            <a:avLst/>
          </a:prstGeom>
        </p:spPr>
        <p:txBody>
          <a:bodyPr anchor="t" rtlCol="false" tIns="0" lIns="0" bIns="0" rIns="0">
            <a:spAutoFit/>
          </a:bodyPr>
          <a:lstStyle/>
          <a:p>
            <a:pPr algn="l">
              <a:lnSpc>
                <a:spcPts val="3562"/>
              </a:lnSpc>
            </a:pPr>
            <a:r>
              <a:rPr lang="en-US" sz="2187" b="true">
                <a:solidFill>
                  <a:srgbClr val="D7D4CC"/>
                </a:solidFill>
                <a:latin typeface="Raleway Medium"/>
                <a:ea typeface="Raleway Medium"/>
                <a:cs typeface="Raleway Medium"/>
                <a:sym typeface="Raleway Medium"/>
              </a:rPr>
              <a:t>Hukmdorlar siyosati, savdo yoʻllari va madaniy aloqalar kabi tarixiy omillar manbalarning tarqalishida muhim rol oʻynagan.</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1B1B1E"/>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27272B"/>
            </a:solidFill>
          </p:spPr>
        </p:sp>
      </p:grpSp>
      <p:sp>
        <p:nvSpPr>
          <p:cNvPr name="Freeform 6" id="6" descr="preencoded.png"/>
          <p:cNvSpPr/>
          <p:nvPr/>
        </p:nvSpPr>
        <p:spPr>
          <a:xfrm flipH="false" flipV="false" rot="0">
            <a:off x="16049019" y="9686925"/>
            <a:ext cx="2153256" cy="514350"/>
          </a:xfrm>
          <a:custGeom>
            <a:avLst/>
            <a:gdLst/>
            <a:ahLst/>
            <a:cxnLst/>
            <a:rect r="r" b="b" t="t" l="l"/>
            <a:pathLst>
              <a:path h="514350" w="2153256">
                <a:moveTo>
                  <a:pt x="0" y="0"/>
                </a:moveTo>
                <a:lnTo>
                  <a:pt x="2153256" y="0"/>
                </a:lnTo>
                <a:lnTo>
                  <a:pt x="2153256" y="514350"/>
                </a:lnTo>
                <a:lnTo>
                  <a:pt x="0" y="514350"/>
                </a:lnTo>
                <a:lnTo>
                  <a:pt x="0" y="0"/>
                </a:lnTo>
                <a:close/>
              </a:path>
            </a:pathLst>
          </a:custGeom>
          <a:blipFill>
            <a:blip r:embed="rId3"/>
            <a:stretch>
              <a:fillRect l="0" t="0" r="0" b="0"/>
            </a:stretch>
          </a:blipFill>
        </p:spPr>
      </p:sp>
      <p:sp>
        <p:nvSpPr>
          <p:cNvPr name="Freeform 7" id="7" descr="preencoded.png"/>
          <p:cNvSpPr/>
          <p:nvPr/>
        </p:nvSpPr>
        <p:spPr>
          <a:xfrm flipH="false" flipV="false" rot="0">
            <a:off x="11430000" y="0"/>
            <a:ext cx="6858000" cy="10288041"/>
          </a:xfrm>
          <a:custGeom>
            <a:avLst/>
            <a:gdLst/>
            <a:ahLst/>
            <a:cxnLst/>
            <a:rect r="r" b="b" t="t" l="l"/>
            <a:pathLst>
              <a:path h="10288041" w="6858000">
                <a:moveTo>
                  <a:pt x="0" y="0"/>
                </a:moveTo>
                <a:lnTo>
                  <a:pt x="6858000" y="0"/>
                </a:lnTo>
                <a:lnTo>
                  <a:pt x="6858000" y="10288041"/>
                </a:lnTo>
                <a:lnTo>
                  <a:pt x="0" y="10288041"/>
                </a:lnTo>
                <a:lnTo>
                  <a:pt x="0" y="0"/>
                </a:lnTo>
                <a:close/>
              </a:path>
            </a:pathLst>
          </a:custGeom>
          <a:blipFill>
            <a:blip r:embed="rId4"/>
            <a:stretch>
              <a:fillRect l="-5" t="0" r="-5" b="0"/>
            </a:stretch>
          </a:blipFill>
        </p:spPr>
      </p:sp>
      <p:sp>
        <p:nvSpPr>
          <p:cNvPr name="TextBox 8" id="8"/>
          <p:cNvSpPr txBox="true"/>
          <p:nvPr/>
        </p:nvSpPr>
        <p:spPr>
          <a:xfrm rot="0">
            <a:off x="925711" y="679697"/>
            <a:ext cx="9578579" cy="2251919"/>
          </a:xfrm>
          <a:prstGeom prst="rect">
            <a:avLst/>
          </a:prstGeom>
        </p:spPr>
        <p:txBody>
          <a:bodyPr anchor="t" rtlCol="false" tIns="0" lIns="0" bIns="0" rIns="0">
            <a:spAutoFit/>
          </a:bodyPr>
          <a:lstStyle/>
          <a:p>
            <a:pPr algn="l">
              <a:lnSpc>
                <a:spcPts val="5750"/>
              </a:lnSpc>
            </a:pPr>
            <a:r>
              <a:rPr lang="en-US" sz="4625" b="true">
                <a:solidFill>
                  <a:srgbClr val="FFE14D"/>
                </a:solidFill>
                <a:latin typeface="Arimo Bold"/>
                <a:ea typeface="Arimo Bold"/>
                <a:cs typeface="Arimo Bold"/>
                <a:sym typeface="Arimo Bold"/>
              </a:rPr>
              <a:t>Buyuk Ipak Yoʻlining manbalarning tarqalishiga taʼsiri</a:t>
            </a:r>
          </a:p>
        </p:txBody>
      </p:sp>
      <p:grpSp>
        <p:nvGrpSpPr>
          <p:cNvPr name="Group 9" id="9"/>
          <p:cNvGrpSpPr/>
          <p:nvPr/>
        </p:nvGrpSpPr>
        <p:grpSpPr>
          <a:xfrm rot="0">
            <a:off x="1308199" y="3328393"/>
            <a:ext cx="28575" cy="6232326"/>
            <a:chOff x="0" y="0"/>
            <a:chExt cx="38100" cy="8309768"/>
          </a:xfrm>
        </p:grpSpPr>
        <p:sp>
          <p:nvSpPr>
            <p:cNvPr name="Freeform 10" id="10"/>
            <p:cNvSpPr/>
            <p:nvPr/>
          </p:nvSpPr>
          <p:spPr>
            <a:xfrm flipH="false" flipV="false" rot="0">
              <a:off x="0" y="0"/>
              <a:ext cx="38100" cy="8309737"/>
            </a:xfrm>
            <a:custGeom>
              <a:avLst/>
              <a:gdLst/>
              <a:ahLst/>
              <a:cxnLst/>
              <a:rect r="r" b="b" t="t" l="l"/>
              <a:pathLst>
                <a:path h="8309737" w="38100">
                  <a:moveTo>
                    <a:pt x="0" y="19050"/>
                  </a:moveTo>
                  <a:cubicBezTo>
                    <a:pt x="0" y="8509"/>
                    <a:pt x="8509" y="0"/>
                    <a:pt x="19050" y="0"/>
                  </a:cubicBezTo>
                  <a:cubicBezTo>
                    <a:pt x="29591" y="0"/>
                    <a:pt x="38100" y="8509"/>
                    <a:pt x="38100" y="19050"/>
                  </a:cubicBezTo>
                  <a:lnTo>
                    <a:pt x="38100" y="8290687"/>
                  </a:lnTo>
                  <a:cubicBezTo>
                    <a:pt x="38100" y="8301228"/>
                    <a:pt x="29591" y="8309737"/>
                    <a:pt x="19050" y="8309737"/>
                  </a:cubicBezTo>
                  <a:cubicBezTo>
                    <a:pt x="8509" y="8309737"/>
                    <a:pt x="0" y="8301228"/>
                    <a:pt x="0" y="8290687"/>
                  </a:cubicBezTo>
                  <a:close/>
                </a:path>
              </a:pathLst>
            </a:custGeom>
            <a:solidFill>
              <a:srgbClr val="5F5F63"/>
            </a:solidFill>
          </p:spPr>
        </p:sp>
      </p:grpSp>
      <p:grpSp>
        <p:nvGrpSpPr>
          <p:cNvPr name="Group 11" id="11"/>
          <p:cNvGrpSpPr/>
          <p:nvPr/>
        </p:nvGrpSpPr>
        <p:grpSpPr>
          <a:xfrm rot="0">
            <a:off x="1591494" y="3909120"/>
            <a:ext cx="925711" cy="28575"/>
            <a:chOff x="0" y="0"/>
            <a:chExt cx="1234282" cy="38100"/>
          </a:xfrm>
        </p:grpSpPr>
        <p:sp>
          <p:nvSpPr>
            <p:cNvPr name="Freeform 12" id="12"/>
            <p:cNvSpPr/>
            <p:nvPr/>
          </p:nvSpPr>
          <p:spPr>
            <a:xfrm flipH="false" flipV="false" rot="0">
              <a:off x="0" y="0"/>
              <a:ext cx="1234313" cy="38100"/>
            </a:xfrm>
            <a:custGeom>
              <a:avLst/>
              <a:gdLst/>
              <a:ahLst/>
              <a:cxnLst/>
              <a:rect r="r" b="b" t="t" l="l"/>
              <a:pathLst>
                <a:path h="38100" w="1234313">
                  <a:moveTo>
                    <a:pt x="0" y="19050"/>
                  </a:moveTo>
                  <a:cubicBezTo>
                    <a:pt x="0" y="8509"/>
                    <a:pt x="8509" y="0"/>
                    <a:pt x="19050" y="0"/>
                  </a:cubicBezTo>
                  <a:lnTo>
                    <a:pt x="1215263" y="0"/>
                  </a:lnTo>
                  <a:cubicBezTo>
                    <a:pt x="1225804" y="0"/>
                    <a:pt x="1234313" y="8509"/>
                    <a:pt x="1234313" y="19050"/>
                  </a:cubicBezTo>
                  <a:cubicBezTo>
                    <a:pt x="1234313" y="29591"/>
                    <a:pt x="1225804" y="38100"/>
                    <a:pt x="1215263" y="38100"/>
                  </a:cubicBezTo>
                  <a:lnTo>
                    <a:pt x="19050" y="38100"/>
                  </a:lnTo>
                  <a:cubicBezTo>
                    <a:pt x="8509" y="38100"/>
                    <a:pt x="0" y="29591"/>
                    <a:pt x="0" y="19050"/>
                  </a:cubicBezTo>
                  <a:close/>
                </a:path>
              </a:pathLst>
            </a:custGeom>
            <a:solidFill>
              <a:srgbClr val="5F5F63"/>
            </a:solidFill>
          </p:spPr>
        </p:sp>
      </p:grpSp>
      <p:grpSp>
        <p:nvGrpSpPr>
          <p:cNvPr name="Group 13" id="13"/>
          <p:cNvGrpSpPr/>
          <p:nvPr/>
        </p:nvGrpSpPr>
        <p:grpSpPr>
          <a:xfrm rot="0">
            <a:off x="1024905" y="3625900"/>
            <a:ext cx="595164" cy="595164"/>
            <a:chOff x="0" y="0"/>
            <a:chExt cx="793552" cy="793552"/>
          </a:xfrm>
        </p:grpSpPr>
        <p:sp>
          <p:nvSpPr>
            <p:cNvPr name="Freeform 14" id="14"/>
            <p:cNvSpPr/>
            <p:nvPr/>
          </p:nvSpPr>
          <p:spPr>
            <a:xfrm flipH="false" flipV="false" rot="0">
              <a:off x="0" y="0"/>
              <a:ext cx="793496" cy="793496"/>
            </a:xfrm>
            <a:custGeom>
              <a:avLst/>
              <a:gdLst/>
              <a:ahLst/>
              <a:cxnLst/>
              <a:rect r="r" b="b" t="t" l="l"/>
              <a:pathLst>
                <a:path h="793496" w="793496">
                  <a:moveTo>
                    <a:pt x="0" y="396748"/>
                  </a:moveTo>
                  <a:cubicBezTo>
                    <a:pt x="0" y="177673"/>
                    <a:pt x="177673" y="0"/>
                    <a:pt x="396748" y="0"/>
                  </a:cubicBezTo>
                  <a:cubicBezTo>
                    <a:pt x="615823" y="0"/>
                    <a:pt x="793496" y="177673"/>
                    <a:pt x="793496" y="396748"/>
                  </a:cubicBezTo>
                  <a:cubicBezTo>
                    <a:pt x="793496" y="615823"/>
                    <a:pt x="615950" y="793496"/>
                    <a:pt x="396748" y="793496"/>
                  </a:cubicBezTo>
                  <a:cubicBezTo>
                    <a:pt x="177546" y="793496"/>
                    <a:pt x="0" y="615950"/>
                    <a:pt x="0" y="396748"/>
                  </a:cubicBezTo>
                  <a:close/>
                </a:path>
              </a:pathLst>
            </a:custGeom>
            <a:solidFill>
              <a:srgbClr val="46464A"/>
            </a:solidFill>
          </p:spPr>
        </p:sp>
      </p:grpSp>
      <p:sp>
        <p:nvSpPr>
          <p:cNvPr name="TextBox 15" id="15"/>
          <p:cNvSpPr txBox="true"/>
          <p:nvPr/>
        </p:nvSpPr>
        <p:spPr>
          <a:xfrm rot="0">
            <a:off x="1253059" y="3775621"/>
            <a:ext cx="138708" cy="324148"/>
          </a:xfrm>
          <a:prstGeom prst="rect">
            <a:avLst/>
          </a:prstGeom>
        </p:spPr>
        <p:txBody>
          <a:bodyPr anchor="t" rtlCol="false" tIns="0" lIns="0" bIns="0" rIns="0">
            <a:spAutoFit/>
          </a:bodyPr>
          <a:lstStyle/>
          <a:p>
            <a:pPr algn="ctr">
              <a:lnSpc>
                <a:spcPts val="2750"/>
              </a:lnSpc>
            </a:pPr>
            <a:r>
              <a:rPr lang="en-US" sz="2750" b="true">
                <a:solidFill>
                  <a:srgbClr val="D7D4CC"/>
                </a:solidFill>
                <a:latin typeface="Arimo Bold"/>
                <a:ea typeface="Arimo Bold"/>
                <a:cs typeface="Arimo Bold"/>
                <a:sym typeface="Arimo Bold"/>
              </a:rPr>
              <a:t>1</a:t>
            </a:r>
          </a:p>
        </p:txBody>
      </p:sp>
      <p:sp>
        <p:nvSpPr>
          <p:cNvPr name="TextBox 16" id="16"/>
          <p:cNvSpPr txBox="true"/>
          <p:nvPr/>
        </p:nvSpPr>
        <p:spPr>
          <a:xfrm rot="0">
            <a:off x="2777281" y="3564285"/>
            <a:ext cx="2939058" cy="395883"/>
          </a:xfrm>
          <a:prstGeom prst="rect">
            <a:avLst/>
          </a:prstGeom>
        </p:spPr>
        <p:txBody>
          <a:bodyPr anchor="t" rtlCol="false" tIns="0" lIns="0" bIns="0" rIns="0">
            <a:spAutoFit/>
          </a:bodyPr>
          <a:lstStyle/>
          <a:p>
            <a:pPr algn="l">
              <a:lnSpc>
                <a:spcPts val="2875"/>
              </a:lnSpc>
            </a:pPr>
            <a:r>
              <a:rPr lang="en-US" sz="2312" b="true">
                <a:solidFill>
                  <a:srgbClr val="D7D4CC"/>
                </a:solidFill>
                <a:latin typeface="Arimo Bold"/>
                <a:ea typeface="Arimo Bold"/>
                <a:cs typeface="Arimo Bold"/>
                <a:sym typeface="Arimo Bold"/>
              </a:rPr>
              <a:t>Savdo yoʻllari</a:t>
            </a:r>
          </a:p>
        </p:txBody>
      </p:sp>
      <p:sp>
        <p:nvSpPr>
          <p:cNvPr name="TextBox 17" id="17"/>
          <p:cNvSpPr txBox="true"/>
          <p:nvPr/>
        </p:nvSpPr>
        <p:spPr>
          <a:xfrm rot="0">
            <a:off x="2777281" y="4023569"/>
            <a:ext cx="7727008" cy="941486"/>
          </a:xfrm>
          <a:prstGeom prst="rect">
            <a:avLst/>
          </a:prstGeom>
        </p:spPr>
        <p:txBody>
          <a:bodyPr anchor="t" rtlCol="false" tIns="0" lIns="0" bIns="0" rIns="0">
            <a:spAutoFit/>
          </a:bodyPr>
          <a:lstStyle/>
          <a:p>
            <a:pPr algn="l">
              <a:lnSpc>
                <a:spcPts val="3312"/>
              </a:lnSpc>
            </a:pPr>
            <a:r>
              <a:rPr lang="en-US" sz="2062" b="true">
                <a:solidFill>
                  <a:srgbClr val="D7D4CC"/>
                </a:solidFill>
                <a:latin typeface="Raleway Medium"/>
                <a:ea typeface="Raleway Medium"/>
                <a:cs typeface="Raleway Medium"/>
                <a:sym typeface="Raleway Medium"/>
              </a:rPr>
              <a:t>Buyuk Ipak Yoʻli savdo hamda madaniy aloqalarning rivojlanishiga xizmat qildi.</a:t>
            </a:r>
          </a:p>
        </p:txBody>
      </p:sp>
      <p:grpSp>
        <p:nvGrpSpPr>
          <p:cNvPr name="Group 18" id="18"/>
          <p:cNvGrpSpPr/>
          <p:nvPr/>
        </p:nvGrpSpPr>
        <p:grpSpPr>
          <a:xfrm rot="0">
            <a:off x="1591494" y="6074717"/>
            <a:ext cx="925711" cy="28575"/>
            <a:chOff x="0" y="0"/>
            <a:chExt cx="1234282" cy="38100"/>
          </a:xfrm>
        </p:grpSpPr>
        <p:sp>
          <p:nvSpPr>
            <p:cNvPr name="Freeform 19" id="19"/>
            <p:cNvSpPr/>
            <p:nvPr/>
          </p:nvSpPr>
          <p:spPr>
            <a:xfrm flipH="false" flipV="false" rot="0">
              <a:off x="0" y="0"/>
              <a:ext cx="1234313" cy="38100"/>
            </a:xfrm>
            <a:custGeom>
              <a:avLst/>
              <a:gdLst/>
              <a:ahLst/>
              <a:cxnLst/>
              <a:rect r="r" b="b" t="t" l="l"/>
              <a:pathLst>
                <a:path h="38100" w="1234313">
                  <a:moveTo>
                    <a:pt x="0" y="19050"/>
                  </a:moveTo>
                  <a:cubicBezTo>
                    <a:pt x="0" y="8509"/>
                    <a:pt x="8509" y="0"/>
                    <a:pt x="19050" y="0"/>
                  </a:cubicBezTo>
                  <a:lnTo>
                    <a:pt x="1215263" y="0"/>
                  </a:lnTo>
                  <a:cubicBezTo>
                    <a:pt x="1225804" y="0"/>
                    <a:pt x="1234313" y="8509"/>
                    <a:pt x="1234313" y="19050"/>
                  </a:cubicBezTo>
                  <a:cubicBezTo>
                    <a:pt x="1234313" y="29591"/>
                    <a:pt x="1225804" y="38100"/>
                    <a:pt x="1215263" y="38100"/>
                  </a:cubicBezTo>
                  <a:lnTo>
                    <a:pt x="19050" y="38100"/>
                  </a:lnTo>
                  <a:cubicBezTo>
                    <a:pt x="8509" y="38100"/>
                    <a:pt x="0" y="29591"/>
                    <a:pt x="0" y="19050"/>
                  </a:cubicBezTo>
                  <a:close/>
                </a:path>
              </a:pathLst>
            </a:custGeom>
            <a:solidFill>
              <a:srgbClr val="5F5F63"/>
            </a:solidFill>
          </p:spPr>
        </p:sp>
      </p:grpSp>
      <p:grpSp>
        <p:nvGrpSpPr>
          <p:cNvPr name="Group 20" id="20"/>
          <p:cNvGrpSpPr/>
          <p:nvPr/>
        </p:nvGrpSpPr>
        <p:grpSpPr>
          <a:xfrm rot="0">
            <a:off x="1024905" y="5791497"/>
            <a:ext cx="595164" cy="595164"/>
            <a:chOff x="0" y="0"/>
            <a:chExt cx="793552" cy="793552"/>
          </a:xfrm>
        </p:grpSpPr>
        <p:sp>
          <p:nvSpPr>
            <p:cNvPr name="Freeform 21" id="21"/>
            <p:cNvSpPr/>
            <p:nvPr/>
          </p:nvSpPr>
          <p:spPr>
            <a:xfrm flipH="false" flipV="false" rot="0">
              <a:off x="0" y="0"/>
              <a:ext cx="793496" cy="793496"/>
            </a:xfrm>
            <a:custGeom>
              <a:avLst/>
              <a:gdLst/>
              <a:ahLst/>
              <a:cxnLst/>
              <a:rect r="r" b="b" t="t" l="l"/>
              <a:pathLst>
                <a:path h="793496" w="793496">
                  <a:moveTo>
                    <a:pt x="0" y="396748"/>
                  </a:moveTo>
                  <a:cubicBezTo>
                    <a:pt x="0" y="177673"/>
                    <a:pt x="177673" y="0"/>
                    <a:pt x="396748" y="0"/>
                  </a:cubicBezTo>
                  <a:cubicBezTo>
                    <a:pt x="615823" y="0"/>
                    <a:pt x="793496" y="177673"/>
                    <a:pt x="793496" y="396748"/>
                  </a:cubicBezTo>
                  <a:cubicBezTo>
                    <a:pt x="793496" y="615823"/>
                    <a:pt x="615950" y="793496"/>
                    <a:pt x="396748" y="793496"/>
                  </a:cubicBezTo>
                  <a:cubicBezTo>
                    <a:pt x="177546" y="793496"/>
                    <a:pt x="0" y="615950"/>
                    <a:pt x="0" y="396748"/>
                  </a:cubicBezTo>
                  <a:close/>
                </a:path>
              </a:pathLst>
            </a:custGeom>
            <a:solidFill>
              <a:srgbClr val="46464A"/>
            </a:solidFill>
          </p:spPr>
        </p:sp>
      </p:grpSp>
      <p:sp>
        <p:nvSpPr>
          <p:cNvPr name="TextBox 22" id="22"/>
          <p:cNvSpPr txBox="true"/>
          <p:nvPr/>
        </p:nvSpPr>
        <p:spPr>
          <a:xfrm rot="0">
            <a:off x="1218827" y="5941219"/>
            <a:ext cx="207317" cy="324147"/>
          </a:xfrm>
          <a:prstGeom prst="rect">
            <a:avLst/>
          </a:prstGeom>
        </p:spPr>
        <p:txBody>
          <a:bodyPr anchor="t" rtlCol="false" tIns="0" lIns="0" bIns="0" rIns="0">
            <a:spAutoFit/>
          </a:bodyPr>
          <a:lstStyle/>
          <a:p>
            <a:pPr algn="ctr">
              <a:lnSpc>
                <a:spcPts val="2750"/>
              </a:lnSpc>
            </a:pPr>
            <a:r>
              <a:rPr lang="en-US" sz="2750" b="true">
                <a:solidFill>
                  <a:srgbClr val="D7D4CC"/>
                </a:solidFill>
                <a:latin typeface="Arimo Bold"/>
                <a:ea typeface="Arimo Bold"/>
                <a:cs typeface="Arimo Bold"/>
                <a:sym typeface="Arimo Bold"/>
              </a:rPr>
              <a:t>2</a:t>
            </a:r>
          </a:p>
        </p:txBody>
      </p:sp>
      <p:sp>
        <p:nvSpPr>
          <p:cNvPr name="TextBox 23" id="23"/>
          <p:cNvSpPr txBox="true"/>
          <p:nvPr/>
        </p:nvSpPr>
        <p:spPr>
          <a:xfrm rot="0">
            <a:off x="2777281" y="5729883"/>
            <a:ext cx="2939058" cy="395883"/>
          </a:xfrm>
          <a:prstGeom prst="rect">
            <a:avLst/>
          </a:prstGeom>
        </p:spPr>
        <p:txBody>
          <a:bodyPr anchor="t" rtlCol="false" tIns="0" lIns="0" bIns="0" rIns="0">
            <a:spAutoFit/>
          </a:bodyPr>
          <a:lstStyle/>
          <a:p>
            <a:pPr algn="l">
              <a:lnSpc>
                <a:spcPts val="2875"/>
              </a:lnSpc>
            </a:pPr>
            <a:r>
              <a:rPr lang="en-US" sz="2312" b="true">
                <a:solidFill>
                  <a:srgbClr val="D7D4CC"/>
                </a:solidFill>
                <a:latin typeface="Arimo Bold"/>
                <a:ea typeface="Arimo Bold"/>
                <a:cs typeface="Arimo Bold"/>
                <a:sym typeface="Arimo Bold"/>
              </a:rPr>
              <a:t>Madaniy almashuv</a:t>
            </a:r>
          </a:p>
        </p:txBody>
      </p:sp>
      <p:sp>
        <p:nvSpPr>
          <p:cNvPr name="TextBox 24" id="24"/>
          <p:cNvSpPr txBox="true"/>
          <p:nvPr/>
        </p:nvSpPr>
        <p:spPr>
          <a:xfrm rot="0">
            <a:off x="2777281" y="6189166"/>
            <a:ext cx="7727008" cy="941486"/>
          </a:xfrm>
          <a:prstGeom prst="rect">
            <a:avLst/>
          </a:prstGeom>
        </p:spPr>
        <p:txBody>
          <a:bodyPr anchor="t" rtlCol="false" tIns="0" lIns="0" bIns="0" rIns="0">
            <a:spAutoFit/>
          </a:bodyPr>
          <a:lstStyle/>
          <a:p>
            <a:pPr algn="l">
              <a:lnSpc>
                <a:spcPts val="3312"/>
              </a:lnSpc>
            </a:pPr>
            <a:r>
              <a:rPr lang="en-US" sz="2062" b="true">
                <a:solidFill>
                  <a:srgbClr val="D7D4CC"/>
                </a:solidFill>
                <a:latin typeface="Raleway Medium"/>
                <a:ea typeface="Raleway Medium"/>
                <a:cs typeface="Raleway Medium"/>
                <a:sym typeface="Raleway Medium"/>
              </a:rPr>
              <a:t>Turli xalqlar oʻrtasida kitoblar, qoʻlyozmalar va boshqa manbalarning almashuviga olib keldi.</a:t>
            </a:r>
          </a:p>
        </p:txBody>
      </p:sp>
      <p:grpSp>
        <p:nvGrpSpPr>
          <p:cNvPr name="Group 25" id="25"/>
          <p:cNvGrpSpPr/>
          <p:nvPr/>
        </p:nvGrpSpPr>
        <p:grpSpPr>
          <a:xfrm rot="0">
            <a:off x="1591494" y="8240316"/>
            <a:ext cx="925711" cy="28575"/>
            <a:chOff x="0" y="0"/>
            <a:chExt cx="1234282" cy="38100"/>
          </a:xfrm>
        </p:grpSpPr>
        <p:sp>
          <p:nvSpPr>
            <p:cNvPr name="Freeform 26" id="26"/>
            <p:cNvSpPr/>
            <p:nvPr/>
          </p:nvSpPr>
          <p:spPr>
            <a:xfrm flipH="false" flipV="false" rot="0">
              <a:off x="0" y="0"/>
              <a:ext cx="1234313" cy="38100"/>
            </a:xfrm>
            <a:custGeom>
              <a:avLst/>
              <a:gdLst/>
              <a:ahLst/>
              <a:cxnLst/>
              <a:rect r="r" b="b" t="t" l="l"/>
              <a:pathLst>
                <a:path h="38100" w="1234313">
                  <a:moveTo>
                    <a:pt x="0" y="19050"/>
                  </a:moveTo>
                  <a:cubicBezTo>
                    <a:pt x="0" y="8509"/>
                    <a:pt x="8509" y="0"/>
                    <a:pt x="19050" y="0"/>
                  </a:cubicBezTo>
                  <a:lnTo>
                    <a:pt x="1215263" y="0"/>
                  </a:lnTo>
                  <a:cubicBezTo>
                    <a:pt x="1225804" y="0"/>
                    <a:pt x="1234313" y="8509"/>
                    <a:pt x="1234313" y="19050"/>
                  </a:cubicBezTo>
                  <a:cubicBezTo>
                    <a:pt x="1234313" y="29591"/>
                    <a:pt x="1225804" y="38100"/>
                    <a:pt x="1215263" y="38100"/>
                  </a:cubicBezTo>
                  <a:lnTo>
                    <a:pt x="19050" y="38100"/>
                  </a:lnTo>
                  <a:cubicBezTo>
                    <a:pt x="8509" y="38100"/>
                    <a:pt x="0" y="29591"/>
                    <a:pt x="0" y="19050"/>
                  </a:cubicBezTo>
                  <a:close/>
                </a:path>
              </a:pathLst>
            </a:custGeom>
            <a:solidFill>
              <a:srgbClr val="5F5F63"/>
            </a:solidFill>
          </p:spPr>
        </p:sp>
      </p:grpSp>
      <p:grpSp>
        <p:nvGrpSpPr>
          <p:cNvPr name="Group 27" id="27"/>
          <p:cNvGrpSpPr/>
          <p:nvPr/>
        </p:nvGrpSpPr>
        <p:grpSpPr>
          <a:xfrm rot="0">
            <a:off x="1024905" y="7957096"/>
            <a:ext cx="595164" cy="595164"/>
            <a:chOff x="0" y="0"/>
            <a:chExt cx="793552" cy="793552"/>
          </a:xfrm>
        </p:grpSpPr>
        <p:sp>
          <p:nvSpPr>
            <p:cNvPr name="Freeform 28" id="28"/>
            <p:cNvSpPr/>
            <p:nvPr/>
          </p:nvSpPr>
          <p:spPr>
            <a:xfrm flipH="false" flipV="false" rot="0">
              <a:off x="0" y="0"/>
              <a:ext cx="793496" cy="793496"/>
            </a:xfrm>
            <a:custGeom>
              <a:avLst/>
              <a:gdLst/>
              <a:ahLst/>
              <a:cxnLst/>
              <a:rect r="r" b="b" t="t" l="l"/>
              <a:pathLst>
                <a:path h="793496" w="793496">
                  <a:moveTo>
                    <a:pt x="0" y="396748"/>
                  </a:moveTo>
                  <a:cubicBezTo>
                    <a:pt x="0" y="177673"/>
                    <a:pt x="177673" y="0"/>
                    <a:pt x="396748" y="0"/>
                  </a:cubicBezTo>
                  <a:cubicBezTo>
                    <a:pt x="615823" y="0"/>
                    <a:pt x="793496" y="177673"/>
                    <a:pt x="793496" y="396748"/>
                  </a:cubicBezTo>
                  <a:cubicBezTo>
                    <a:pt x="793496" y="615823"/>
                    <a:pt x="615950" y="793496"/>
                    <a:pt x="396748" y="793496"/>
                  </a:cubicBezTo>
                  <a:cubicBezTo>
                    <a:pt x="177546" y="793496"/>
                    <a:pt x="0" y="615950"/>
                    <a:pt x="0" y="396748"/>
                  </a:cubicBezTo>
                  <a:close/>
                </a:path>
              </a:pathLst>
            </a:custGeom>
            <a:solidFill>
              <a:srgbClr val="46464A"/>
            </a:solidFill>
          </p:spPr>
        </p:sp>
      </p:grpSp>
      <p:sp>
        <p:nvSpPr>
          <p:cNvPr name="TextBox 29" id="29"/>
          <p:cNvSpPr txBox="true"/>
          <p:nvPr/>
        </p:nvSpPr>
        <p:spPr>
          <a:xfrm rot="0">
            <a:off x="1216744" y="8106816"/>
            <a:ext cx="211336" cy="324147"/>
          </a:xfrm>
          <a:prstGeom prst="rect">
            <a:avLst/>
          </a:prstGeom>
        </p:spPr>
        <p:txBody>
          <a:bodyPr anchor="t" rtlCol="false" tIns="0" lIns="0" bIns="0" rIns="0">
            <a:spAutoFit/>
          </a:bodyPr>
          <a:lstStyle/>
          <a:p>
            <a:pPr algn="ctr">
              <a:lnSpc>
                <a:spcPts val="2750"/>
              </a:lnSpc>
            </a:pPr>
            <a:r>
              <a:rPr lang="en-US" sz="2750" b="true">
                <a:solidFill>
                  <a:srgbClr val="D7D4CC"/>
                </a:solidFill>
                <a:latin typeface="Arimo Bold"/>
                <a:ea typeface="Arimo Bold"/>
                <a:cs typeface="Arimo Bold"/>
                <a:sym typeface="Arimo Bold"/>
              </a:rPr>
              <a:t>3</a:t>
            </a:r>
          </a:p>
        </p:txBody>
      </p:sp>
      <p:sp>
        <p:nvSpPr>
          <p:cNvPr name="TextBox 30" id="30"/>
          <p:cNvSpPr txBox="true"/>
          <p:nvPr/>
        </p:nvSpPr>
        <p:spPr>
          <a:xfrm rot="0">
            <a:off x="2777281" y="7895481"/>
            <a:ext cx="2939058" cy="395883"/>
          </a:xfrm>
          <a:prstGeom prst="rect">
            <a:avLst/>
          </a:prstGeom>
        </p:spPr>
        <p:txBody>
          <a:bodyPr anchor="t" rtlCol="false" tIns="0" lIns="0" bIns="0" rIns="0">
            <a:spAutoFit/>
          </a:bodyPr>
          <a:lstStyle/>
          <a:p>
            <a:pPr algn="l">
              <a:lnSpc>
                <a:spcPts val="2875"/>
              </a:lnSpc>
            </a:pPr>
            <a:r>
              <a:rPr lang="en-US" sz="2312" b="true">
                <a:solidFill>
                  <a:srgbClr val="D7D4CC"/>
                </a:solidFill>
                <a:latin typeface="Arimo Bold"/>
                <a:ea typeface="Arimo Bold"/>
                <a:cs typeface="Arimo Bold"/>
                <a:sym typeface="Arimo Bold"/>
              </a:rPr>
              <a:t>Geografik yoyilish</a:t>
            </a:r>
          </a:p>
        </p:txBody>
      </p:sp>
      <p:sp>
        <p:nvSpPr>
          <p:cNvPr name="TextBox 31" id="31"/>
          <p:cNvSpPr txBox="true"/>
          <p:nvPr/>
        </p:nvSpPr>
        <p:spPr>
          <a:xfrm rot="0">
            <a:off x="2777281" y="8354765"/>
            <a:ext cx="7727008" cy="941486"/>
          </a:xfrm>
          <a:prstGeom prst="rect">
            <a:avLst/>
          </a:prstGeom>
        </p:spPr>
        <p:txBody>
          <a:bodyPr anchor="t" rtlCol="false" tIns="0" lIns="0" bIns="0" rIns="0">
            <a:spAutoFit/>
          </a:bodyPr>
          <a:lstStyle/>
          <a:p>
            <a:pPr algn="l">
              <a:lnSpc>
                <a:spcPts val="3312"/>
              </a:lnSpc>
            </a:pPr>
            <a:r>
              <a:rPr lang="en-US" sz="2062" b="true">
                <a:solidFill>
                  <a:srgbClr val="D7D4CC"/>
                </a:solidFill>
                <a:latin typeface="Raleway Medium"/>
                <a:ea typeface="Raleway Medium"/>
                <a:cs typeface="Raleway Medium"/>
                <a:sym typeface="Raleway Medium"/>
              </a:rPr>
              <a:t>Ipak yoʻlidagi savdogarlar tomonidan manbalar Sharq va Gʻarb oʻrtasida tarqatilgan.</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1B1B1E"/>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27272B"/>
            </a:solidFill>
          </p:spPr>
        </p:sp>
      </p:grpSp>
      <p:sp>
        <p:nvSpPr>
          <p:cNvPr name="Freeform 6" id="6" descr="preencoded.png"/>
          <p:cNvSpPr/>
          <p:nvPr/>
        </p:nvSpPr>
        <p:spPr>
          <a:xfrm flipH="false" flipV="false" rot="0">
            <a:off x="0" y="0"/>
            <a:ext cx="18288000" cy="3638550"/>
          </a:xfrm>
          <a:custGeom>
            <a:avLst/>
            <a:gdLst/>
            <a:ahLst/>
            <a:cxnLst/>
            <a:rect r="r" b="b" t="t" l="l"/>
            <a:pathLst>
              <a:path h="3638550" w="18288000">
                <a:moveTo>
                  <a:pt x="0" y="0"/>
                </a:moveTo>
                <a:lnTo>
                  <a:pt x="18288000" y="0"/>
                </a:lnTo>
                <a:lnTo>
                  <a:pt x="18288000" y="3638550"/>
                </a:lnTo>
                <a:lnTo>
                  <a:pt x="0" y="3638550"/>
                </a:lnTo>
                <a:lnTo>
                  <a:pt x="0" y="0"/>
                </a:lnTo>
                <a:close/>
              </a:path>
            </a:pathLst>
          </a:custGeom>
          <a:blipFill>
            <a:blip r:embed="rId3"/>
            <a:stretch>
              <a:fillRect l="0" t="0" r="0" b="0"/>
            </a:stretch>
          </a:blipFill>
        </p:spPr>
      </p:sp>
      <p:sp>
        <p:nvSpPr>
          <p:cNvPr name="TextBox 7" id="7"/>
          <p:cNvSpPr txBox="true"/>
          <p:nvPr/>
        </p:nvSpPr>
        <p:spPr>
          <a:xfrm rot="0">
            <a:off x="1018729" y="4785866"/>
            <a:ext cx="15819685" cy="865585"/>
          </a:xfrm>
          <a:prstGeom prst="rect">
            <a:avLst/>
          </a:prstGeom>
        </p:spPr>
        <p:txBody>
          <a:bodyPr anchor="t" rtlCol="false" tIns="0" lIns="0" bIns="0" rIns="0">
            <a:spAutoFit/>
          </a:bodyPr>
          <a:lstStyle/>
          <a:p>
            <a:pPr algn="l">
              <a:lnSpc>
                <a:spcPts val="6312"/>
              </a:lnSpc>
            </a:pPr>
            <a:r>
              <a:rPr lang="en-US" sz="5062" b="true">
                <a:solidFill>
                  <a:srgbClr val="FFE14D"/>
                </a:solidFill>
                <a:latin typeface="Arimo Bold"/>
                <a:ea typeface="Arimo Bold"/>
                <a:cs typeface="Arimo Bold"/>
                <a:sym typeface="Arimo Bold"/>
              </a:rPr>
              <a:t>Islom dinining manbalarning tarqalishida oʻrni</a:t>
            </a:r>
          </a:p>
        </p:txBody>
      </p:sp>
      <p:sp>
        <p:nvSpPr>
          <p:cNvPr name="Freeform 8" id="8" descr="preencoded.png"/>
          <p:cNvSpPr/>
          <p:nvPr/>
        </p:nvSpPr>
        <p:spPr>
          <a:xfrm flipH="false" flipV="false" rot="0">
            <a:off x="1018729" y="6087964"/>
            <a:ext cx="727621" cy="727621"/>
          </a:xfrm>
          <a:custGeom>
            <a:avLst/>
            <a:gdLst/>
            <a:ahLst/>
            <a:cxnLst/>
            <a:rect r="r" b="b" t="t" l="l"/>
            <a:pathLst>
              <a:path h="727621" w="727621">
                <a:moveTo>
                  <a:pt x="0" y="0"/>
                </a:moveTo>
                <a:lnTo>
                  <a:pt x="727621" y="0"/>
                </a:lnTo>
                <a:lnTo>
                  <a:pt x="727621" y="727621"/>
                </a:lnTo>
                <a:lnTo>
                  <a:pt x="0" y="727621"/>
                </a:lnTo>
                <a:lnTo>
                  <a:pt x="0" y="0"/>
                </a:lnTo>
                <a:close/>
              </a:path>
            </a:pathLst>
          </a:custGeom>
          <a:blipFill>
            <a:blip r:embed="rId4"/>
            <a:stretch>
              <a:fillRect l="0" t="0" r="0" b="0"/>
            </a:stretch>
          </a:blipFill>
        </p:spPr>
      </p:sp>
      <p:sp>
        <p:nvSpPr>
          <p:cNvPr name="TextBox 9" id="9"/>
          <p:cNvSpPr txBox="true"/>
          <p:nvPr/>
        </p:nvSpPr>
        <p:spPr>
          <a:xfrm rot="0">
            <a:off x="1018729" y="7077967"/>
            <a:ext cx="3234332" cy="432792"/>
          </a:xfrm>
          <a:prstGeom prst="rect">
            <a:avLst/>
          </a:prstGeom>
        </p:spPr>
        <p:txBody>
          <a:bodyPr anchor="t" rtlCol="false" tIns="0" lIns="0" bIns="0" rIns="0">
            <a:spAutoFit/>
          </a:bodyPr>
          <a:lstStyle/>
          <a:p>
            <a:pPr algn="l">
              <a:lnSpc>
                <a:spcPts val="3124"/>
              </a:lnSpc>
            </a:pPr>
            <a:r>
              <a:rPr lang="en-US" sz="2499" b="true">
                <a:solidFill>
                  <a:srgbClr val="D7D4CC"/>
                </a:solidFill>
                <a:latin typeface="Arimo Bold"/>
                <a:ea typeface="Arimo Bold"/>
                <a:cs typeface="Arimo Bold"/>
                <a:sym typeface="Arimo Bold"/>
              </a:rPr>
              <a:t>Madrasalar</a:t>
            </a:r>
          </a:p>
        </p:txBody>
      </p:sp>
      <p:sp>
        <p:nvSpPr>
          <p:cNvPr name="TextBox 10" id="10"/>
          <p:cNvSpPr txBox="true"/>
          <p:nvPr/>
        </p:nvSpPr>
        <p:spPr>
          <a:xfrm rot="0">
            <a:off x="1018729" y="7590085"/>
            <a:ext cx="5125790" cy="1492300"/>
          </a:xfrm>
          <a:prstGeom prst="rect">
            <a:avLst/>
          </a:prstGeom>
        </p:spPr>
        <p:txBody>
          <a:bodyPr anchor="t" rtlCol="false" tIns="0" lIns="0" bIns="0" rIns="0">
            <a:spAutoFit/>
          </a:bodyPr>
          <a:lstStyle/>
          <a:p>
            <a:pPr algn="l">
              <a:lnSpc>
                <a:spcPts val="3624"/>
              </a:lnSpc>
            </a:pPr>
            <a:r>
              <a:rPr lang="en-US" sz="2249" b="true">
                <a:solidFill>
                  <a:srgbClr val="D7D4CC"/>
                </a:solidFill>
                <a:latin typeface="Raleway Medium"/>
                <a:ea typeface="Raleway Medium"/>
                <a:cs typeface="Raleway Medium"/>
                <a:sym typeface="Raleway Medium"/>
              </a:rPr>
              <a:t>Islom madrasalarida qoʻlyozmalar va kitoblar oʻrganilgan va koʻpllab nusxalarga koʻchirilgan.</a:t>
            </a:r>
          </a:p>
        </p:txBody>
      </p:sp>
      <p:sp>
        <p:nvSpPr>
          <p:cNvPr name="Freeform 11" id="11" descr="preencoded.png"/>
          <p:cNvSpPr/>
          <p:nvPr/>
        </p:nvSpPr>
        <p:spPr>
          <a:xfrm flipH="false" flipV="false" rot="0">
            <a:off x="6581031" y="6087964"/>
            <a:ext cx="727621" cy="727621"/>
          </a:xfrm>
          <a:custGeom>
            <a:avLst/>
            <a:gdLst/>
            <a:ahLst/>
            <a:cxnLst/>
            <a:rect r="r" b="b" t="t" l="l"/>
            <a:pathLst>
              <a:path h="727621" w="727621">
                <a:moveTo>
                  <a:pt x="0" y="0"/>
                </a:moveTo>
                <a:lnTo>
                  <a:pt x="727621" y="0"/>
                </a:lnTo>
                <a:lnTo>
                  <a:pt x="727621" y="727621"/>
                </a:lnTo>
                <a:lnTo>
                  <a:pt x="0" y="727621"/>
                </a:lnTo>
                <a:lnTo>
                  <a:pt x="0" y="0"/>
                </a:lnTo>
                <a:close/>
              </a:path>
            </a:pathLst>
          </a:custGeom>
          <a:blipFill>
            <a:blip r:embed="rId5"/>
            <a:stretch>
              <a:fillRect l="0" t="0" r="0" b="0"/>
            </a:stretch>
          </a:blipFill>
        </p:spPr>
      </p:sp>
      <p:sp>
        <p:nvSpPr>
          <p:cNvPr name="TextBox 12" id="12"/>
          <p:cNvSpPr txBox="true"/>
          <p:nvPr/>
        </p:nvSpPr>
        <p:spPr>
          <a:xfrm rot="0">
            <a:off x="6581031" y="7077967"/>
            <a:ext cx="3234332" cy="432792"/>
          </a:xfrm>
          <a:prstGeom prst="rect">
            <a:avLst/>
          </a:prstGeom>
        </p:spPr>
        <p:txBody>
          <a:bodyPr anchor="t" rtlCol="false" tIns="0" lIns="0" bIns="0" rIns="0">
            <a:spAutoFit/>
          </a:bodyPr>
          <a:lstStyle/>
          <a:p>
            <a:pPr algn="l">
              <a:lnSpc>
                <a:spcPts val="3124"/>
              </a:lnSpc>
            </a:pPr>
            <a:r>
              <a:rPr lang="en-US" sz="2499" b="true">
                <a:solidFill>
                  <a:srgbClr val="D7D4CC"/>
                </a:solidFill>
                <a:latin typeface="Arimo Bold"/>
                <a:ea typeface="Arimo Bold"/>
                <a:cs typeface="Arimo Bold"/>
                <a:sym typeface="Arimo Bold"/>
              </a:rPr>
              <a:t>Qurʼon</a:t>
            </a:r>
          </a:p>
        </p:txBody>
      </p:sp>
      <p:sp>
        <p:nvSpPr>
          <p:cNvPr name="TextBox 13" id="13"/>
          <p:cNvSpPr txBox="true"/>
          <p:nvPr/>
        </p:nvSpPr>
        <p:spPr>
          <a:xfrm rot="0">
            <a:off x="6581031" y="7590085"/>
            <a:ext cx="5125790" cy="1026616"/>
          </a:xfrm>
          <a:prstGeom prst="rect">
            <a:avLst/>
          </a:prstGeom>
        </p:spPr>
        <p:txBody>
          <a:bodyPr anchor="t" rtlCol="false" tIns="0" lIns="0" bIns="0" rIns="0">
            <a:spAutoFit/>
          </a:bodyPr>
          <a:lstStyle/>
          <a:p>
            <a:pPr algn="l">
              <a:lnSpc>
                <a:spcPts val="3624"/>
              </a:lnSpc>
            </a:pPr>
            <a:r>
              <a:rPr lang="en-US" sz="2249" b="true">
                <a:solidFill>
                  <a:srgbClr val="D7D4CC"/>
                </a:solidFill>
                <a:latin typeface="Raleway Medium"/>
                <a:ea typeface="Raleway Medium"/>
                <a:cs typeface="Raleway Medium"/>
                <a:sym typeface="Raleway Medium"/>
              </a:rPr>
              <a:t>Qurʼon va boshqa islomiy adabiyotlar Sharq tillari orqali keng tarqalgan.</a:t>
            </a:r>
          </a:p>
        </p:txBody>
      </p:sp>
      <p:sp>
        <p:nvSpPr>
          <p:cNvPr name="Freeform 14" id="14" descr="preencoded.png"/>
          <p:cNvSpPr/>
          <p:nvPr/>
        </p:nvSpPr>
        <p:spPr>
          <a:xfrm flipH="false" flipV="false" rot="0">
            <a:off x="12143334" y="6087964"/>
            <a:ext cx="727621" cy="727621"/>
          </a:xfrm>
          <a:custGeom>
            <a:avLst/>
            <a:gdLst/>
            <a:ahLst/>
            <a:cxnLst/>
            <a:rect r="r" b="b" t="t" l="l"/>
            <a:pathLst>
              <a:path h="727621" w="727621">
                <a:moveTo>
                  <a:pt x="0" y="0"/>
                </a:moveTo>
                <a:lnTo>
                  <a:pt x="727621" y="0"/>
                </a:lnTo>
                <a:lnTo>
                  <a:pt x="727621" y="727621"/>
                </a:lnTo>
                <a:lnTo>
                  <a:pt x="0" y="727621"/>
                </a:lnTo>
                <a:lnTo>
                  <a:pt x="0" y="0"/>
                </a:lnTo>
                <a:close/>
              </a:path>
            </a:pathLst>
          </a:custGeom>
          <a:blipFill>
            <a:blip r:embed="rId6"/>
            <a:stretch>
              <a:fillRect l="0" t="0" r="0" b="0"/>
            </a:stretch>
          </a:blipFill>
        </p:spPr>
      </p:sp>
      <p:sp>
        <p:nvSpPr>
          <p:cNvPr name="TextBox 15" id="15"/>
          <p:cNvSpPr txBox="true"/>
          <p:nvPr/>
        </p:nvSpPr>
        <p:spPr>
          <a:xfrm rot="0">
            <a:off x="12143334" y="7077967"/>
            <a:ext cx="3234332" cy="432792"/>
          </a:xfrm>
          <a:prstGeom prst="rect">
            <a:avLst/>
          </a:prstGeom>
        </p:spPr>
        <p:txBody>
          <a:bodyPr anchor="t" rtlCol="false" tIns="0" lIns="0" bIns="0" rIns="0">
            <a:spAutoFit/>
          </a:bodyPr>
          <a:lstStyle/>
          <a:p>
            <a:pPr algn="l">
              <a:lnSpc>
                <a:spcPts val="3124"/>
              </a:lnSpc>
            </a:pPr>
            <a:r>
              <a:rPr lang="en-US" sz="2499" b="true">
                <a:solidFill>
                  <a:srgbClr val="D7D4CC"/>
                </a:solidFill>
                <a:latin typeface="Arimo Bold"/>
                <a:ea typeface="Arimo Bold"/>
                <a:cs typeface="Arimo Bold"/>
                <a:sym typeface="Arimo Bold"/>
              </a:rPr>
              <a:t>Olimlar</a:t>
            </a:r>
          </a:p>
        </p:txBody>
      </p:sp>
      <p:sp>
        <p:nvSpPr>
          <p:cNvPr name="TextBox 16" id="16"/>
          <p:cNvSpPr txBox="true"/>
          <p:nvPr/>
        </p:nvSpPr>
        <p:spPr>
          <a:xfrm rot="0">
            <a:off x="12143334" y="7590085"/>
            <a:ext cx="5125939" cy="1492300"/>
          </a:xfrm>
          <a:prstGeom prst="rect">
            <a:avLst/>
          </a:prstGeom>
        </p:spPr>
        <p:txBody>
          <a:bodyPr anchor="t" rtlCol="false" tIns="0" lIns="0" bIns="0" rIns="0">
            <a:spAutoFit/>
          </a:bodyPr>
          <a:lstStyle/>
          <a:p>
            <a:pPr algn="l">
              <a:lnSpc>
                <a:spcPts val="3624"/>
              </a:lnSpc>
            </a:pPr>
            <a:r>
              <a:rPr lang="en-US" sz="2249" b="true">
                <a:solidFill>
                  <a:srgbClr val="D7D4CC"/>
                </a:solidFill>
                <a:latin typeface="Raleway Medium"/>
                <a:ea typeface="Raleway Medium"/>
                <a:cs typeface="Raleway Medium"/>
                <a:sym typeface="Raleway Medium"/>
              </a:rPr>
              <a:t>Musulmon olimlari sharq manbalarining oʻrganilishiga va tarqalishiga katta hissa qoʻshdilar.</a:t>
            </a:r>
          </a:p>
        </p:txBody>
      </p:sp>
    </p:spTree>
  </p:cSld>
  <p:clrMapOvr>
    <a:masterClrMapping/>
  </p:clrMapOvr>
</p:sld>
</file>

<file path=ppt/slides/slide5.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1B1B1E"/>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27272B"/>
            </a:solidFill>
          </p:spPr>
        </p:sp>
      </p:grpSp>
      <p:sp>
        <p:nvSpPr>
          <p:cNvPr name="TextBox 6" id="6"/>
          <p:cNvSpPr txBox="true"/>
          <p:nvPr/>
        </p:nvSpPr>
        <p:spPr>
          <a:xfrm rot="0">
            <a:off x="1080046" y="2595265"/>
            <a:ext cx="16127909" cy="1771650"/>
          </a:xfrm>
          <a:prstGeom prst="rect">
            <a:avLst/>
          </a:prstGeom>
        </p:spPr>
        <p:txBody>
          <a:bodyPr anchor="t" rtlCol="false" tIns="0" lIns="0" bIns="0" rIns="0">
            <a:spAutoFit/>
          </a:bodyPr>
          <a:lstStyle/>
          <a:p>
            <a:pPr algn="l">
              <a:lnSpc>
                <a:spcPts val="6749"/>
              </a:lnSpc>
            </a:pPr>
            <a:r>
              <a:rPr lang="en-US" sz="5374" b="true">
                <a:solidFill>
                  <a:srgbClr val="FFE14D"/>
                </a:solidFill>
                <a:latin typeface="Arimo Bold"/>
                <a:ea typeface="Arimo Bold"/>
                <a:cs typeface="Arimo Bold"/>
                <a:sym typeface="Arimo Bold"/>
              </a:rPr>
              <a:t>Hukmdorlar siyosatining manbalarning yoyilishiga taʼsiri</a:t>
            </a:r>
          </a:p>
        </p:txBody>
      </p:sp>
      <p:sp>
        <p:nvSpPr>
          <p:cNvPr name="TextBox 7" id="7"/>
          <p:cNvSpPr txBox="true"/>
          <p:nvPr/>
        </p:nvSpPr>
        <p:spPr>
          <a:xfrm rot="0">
            <a:off x="1080046" y="5109716"/>
            <a:ext cx="3429000" cy="457200"/>
          </a:xfrm>
          <a:prstGeom prst="rect">
            <a:avLst/>
          </a:prstGeom>
        </p:spPr>
        <p:txBody>
          <a:bodyPr anchor="t" rtlCol="false" tIns="0" lIns="0" bIns="0" rIns="0">
            <a:spAutoFit/>
          </a:bodyPr>
          <a:lstStyle/>
          <a:p>
            <a:pPr algn="l">
              <a:lnSpc>
                <a:spcPts val="3374"/>
              </a:lnSpc>
            </a:pPr>
            <a:r>
              <a:rPr lang="en-US" sz="2687" b="true">
                <a:solidFill>
                  <a:srgbClr val="FFE14D"/>
                </a:solidFill>
                <a:latin typeface="Arimo Bold"/>
                <a:ea typeface="Arimo Bold"/>
                <a:cs typeface="Arimo Bold"/>
                <a:sym typeface="Arimo Bold"/>
              </a:rPr>
              <a:t>Himoya qilish</a:t>
            </a:r>
          </a:p>
        </p:txBody>
      </p:sp>
      <p:sp>
        <p:nvSpPr>
          <p:cNvPr name="TextBox 8" id="8"/>
          <p:cNvSpPr txBox="true"/>
          <p:nvPr/>
        </p:nvSpPr>
        <p:spPr>
          <a:xfrm rot="0">
            <a:off x="1080046" y="5770661"/>
            <a:ext cx="4873526" cy="1586210"/>
          </a:xfrm>
          <a:prstGeom prst="rect">
            <a:avLst/>
          </a:prstGeom>
        </p:spPr>
        <p:txBody>
          <a:bodyPr anchor="t" rtlCol="false" tIns="0" lIns="0" bIns="0" rIns="0">
            <a:spAutoFit/>
          </a:bodyPr>
          <a:lstStyle/>
          <a:p>
            <a:pPr algn="l">
              <a:lnSpc>
                <a:spcPts val="3875"/>
              </a:lnSpc>
            </a:pPr>
            <a:r>
              <a:rPr lang="en-US" sz="2375" b="true">
                <a:solidFill>
                  <a:srgbClr val="D7D4CC"/>
                </a:solidFill>
                <a:latin typeface="Raleway Medium"/>
                <a:ea typeface="Raleway Medium"/>
                <a:cs typeface="Raleway Medium"/>
                <a:sym typeface="Raleway Medium"/>
              </a:rPr>
              <a:t>Bir qator hukmdorlar qoʻlyozmalar va kitoblarni himoya qilish siyosatini olib bordilar.</a:t>
            </a:r>
          </a:p>
        </p:txBody>
      </p:sp>
      <p:sp>
        <p:nvSpPr>
          <p:cNvPr name="TextBox 9" id="9"/>
          <p:cNvSpPr txBox="true"/>
          <p:nvPr/>
        </p:nvSpPr>
        <p:spPr>
          <a:xfrm rot="0">
            <a:off x="6715869" y="5109716"/>
            <a:ext cx="3429000" cy="457200"/>
          </a:xfrm>
          <a:prstGeom prst="rect">
            <a:avLst/>
          </a:prstGeom>
        </p:spPr>
        <p:txBody>
          <a:bodyPr anchor="t" rtlCol="false" tIns="0" lIns="0" bIns="0" rIns="0">
            <a:spAutoFit/>
          </a:bodyPr>
          <a:lstStyle/>
          <a:p>
            <a:pPr algn="l">
              <a:lnSpc>
                <a:spcPts val="3374"/>
              </a:lnSpc>
            </a:pPr>
            <a:r>
              <a:rPr lang="en-US" sz="2687" b="true">
                <a:solidFill>
                  <a:srgbClr val="FFE14D"/>
                </a:solidFill>
                <a:latin typeface="Arimo Bold"/>
                <a:ea typeface="Arimo Bold"/>
                <a:cs typeface="Arimo Bold"/>
                <a:sym typeface="Arimo Bold"/>
              </a:rPr>
              <a:t>Manbalarni yoʻyish</a:t>
            </a:r>
          </a:p>
        </p:txBody>
      </p:sp>
      <p:sp>
        <p:nvSpPr>
          <p:cNvPr name="TextBox 10" id="10"/>
          <p:cNvSpPr txBox="true"/>
          <p:nvPr/>
        </p:nvSpPr>
        <p:spPr>
          <a:xfrm rot="0">
            <a:off x="6715869" y="5770661"/>
            <a:ext cx="4873526" cy="1586210"/>
          </a:xfrm>
          <a:prstGeom prst="rect">
            <a:avLst/>
          </a:prstGeom>
        </p:spPr>
        <p:txBody>
          <a:bodyPr anchor="t" rtlCol="false" tIns="0" lIns="0" bIns="0" rIns="0">
            <a:spAutoFit/>
          </a:bodyPr>
          <a:lstStyle/>
          <a:p>
            <a:pPr algn="l">
              <a:lnSpc>
                <a:spcPts val="3875"/>
              </a:lnSpc>
            </a:pPr>
            <a:r>
              <a:rPr lang="en-US" sz="2375" b="true">
                <a:solidFill>
                  <a:srgbClr val="D7D4CC"/>
                </a:solidFill>
                <a:latin typeface="Raleway Medium"/>
                <a:ea typeface="Raleway Medium"/>
                <a:cs typeface="Raleway Medium"/>
                <a:sym typeface="Raleway Medium"/>
              </a:rPr>
              <a:t>Boshqa hukmdorlar esa oʻzlarining manfaatlariga xilof manbalarni yoʻq qilishga urindilar.</a:t>
            </a:r>
          </a:p>
        </p:txBody>
      </p:sp>
      <p:sp>
        <p:nvSpPr>
          <p:cNvPr name="TextBox 11" id="11"/>
          <p:cNvSpPr txBox="true"/>
          <p:nvPr/>
        </p:nvSpPr>
        <p:spPr>
          <a:xfrm rot="0">
            <a:off x="12351692" y="5109716"/>
            <a:ext cx="3429000" cy="457200"/>
          </a:xfrm>
          <a:prstGeom prst="rect">
            <a:avLst/>
          </a:prstGeom>
        </p:spPr>
        <p:txBody>
          <a:bodyPr anchor="t" rtlCol="false" tIns="0" lIns="0" bIns="0" rIns="0">
            <a:spAutoFit/>
          </a:bodyPr>
          <a:lstStyle/>
          <a:p>
            <a:pPr algn="l">
              <a:lnSpc>
                <a:spcPts val="3374"/>
              </a:lnSpc>
            </a:pPr>
            <a:r>
              <a:rPr lang="en-US" sz="2687" b="true">
                <a:solidFill>
                  <a:srgbClr val="FFE14D"/>
                </a:solidFill>
                <a:latin typeface="Arimo Bold"/>
                <a:ea typeface="Arimo Bold"/>
                <a:cs typeface="Arimo Bold"/>
                <a:sym typeface="Arimo Bold"/>
              </a:rPr>
              <a:t>Maʼnaviy meʼros</a:t>
            </a:r>
          </a:p>
        </p:txBody>
      </p:sp>
      <p:sp>
        <p:nvSpPr>
          <p:cNvPr name="TextBox 12" id="12"/>
          <p:cNvSpPr txBox="true"/>
          <p:nvPr/>
        </p:nvSpPr>
        <p:spPr>
          <a:xfrm rot="0">
            <a:off x="12351692" y="5770661"/>
            <a:ext cx="4873526" cy="1586210"/>
          </a:xfrm>
          <a:prstGeom prst="rect">
            <a:avLst/>
          </a:prstGeom>
        </p:spPr>
        <p:txBody>
          <a:bodyPr anchor="t" rtlCol="false" tIns="0" lIns="0" bIns="0" rIns="0">
            <a:spAutoFit/>
          </a:bodyPr>
          <a:lstStyle/>
          <a:p>
            <a:pPr algn="l">
              <a:lnSpc>
                <a:spcPts val="3875"/>
              </a:lnSpc>
            </a:pPr>
            <a:r>
              <a:rPr lang="en-US" sz="2375" b="true">
                <a:solidFill>
                  <a:srgbClr val="D7D4CC"/>
                </a:solidFill>
                <a:latin typeface="Raleway Medium"/>
                <a:ea typeface="Raleway Medium"/>
                <a:cs typeface="Raleway Medium"/>
                <a:sym typeface="Raleway Medium"/>
              </a:rPr>
              <a:t>Biroq aksariyat hukmdorlar sharq manbalarini muhofaza qilishga alohida eʼtibor berdilar.</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1B1B1E"/>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27272B"/>
            </a:solidFill>
          </p:spPr>
        </p:sp>
      </p:grpSp>
      <p:sp>
        <p:nvSpPr>
          <p:cNvPr name="Freeform 6" id="6" descr="preencoded.png"/>
          <p:cNvSpPr/>
          <p:nvPr/>
        </p:nvSpPr>
        <p:spPr>
          <a:xfrm flipH="false" flipV="false" rot="0">
            <a:off x="16049019" y="9686925"/>
            <a:ext cx="2153256" cy="514350"/>
          </a:xfrm>
          <a:custGeom>
            <a:avLst/>
            <a:gdLst/>
            <a:ahLst/>
            <a:cxnLst/>
            <a:rect r="r" b="b" t="t" l="l"/>
            <a:pathLst>
              <a:path h="514350" w="2153256">
                <a:moveTo>
                  <a:pt x="0" y="0"/>
                </a:moveTo>
                <a:lnTo>
                  <a:pt x="2153256" y="0"/>
                </a:lnTo>
                <a:lnTo>
                  <a:pt x="2153256" y="514350"/>
                </a:lnTo>
                <a:lnTo>
                  <a:pt x="0" y="514350"/>
                </a:lnTo>
                <a:lnTo>
                  <a:pt x="0" y="0"/>
                </a:lnTo>
                <a:close/>
              </a:path>
            </a:pathLst>
          </a:custGeom>
          <a:blipFill>
            <a:blip r:embed="rId3"/>
            <a:stretch>
              <a:fillRect l="0" t="0" r="0" b="0"/>
            </a:stretch>
          </a:blipFill>
        </p:spPr>
      </p:sp>
      <p:sp>
        <p:nvSpPr>
          <p:cNvPr name="Freeform 7" id="7" descr="preencoded.png"/>
          <p:cNvSpPr/>
          <p:nvPr/>
        </p:nvSpPr>
        <p:spPr>
          <a:xfrm flipH="false" flipV="false" rot="0">
            <a:off x="11430000" y="0"/>
            <a:ext cx="6858000" cy="10287000"/>
          </a:xfrm>
          <a:custGeom>
            <a:avLst/>
            <a:gdLst/>
            <a:ahLst/>
            <a:cxnLst/>
            <a:rect r="r" b="b" t="t" l="l"/>
            <a:pathLst>
              <a:path h="10287000" w="6858000">
                <a:moveTo>
                  <a:pt x="0" y="0"/>
                </a:moveTo>
                <a:lnTo>
                  <a:pt x="6858000" y="0"/>
                </a:lnTo>
                <a:lnTo>
                  <a:pt x="6858000" y="10287000"/>
                </a:lnTo>
                <a:lnTo>
                  <a:pt x="0" y="10287000"/>
                </a:lnTo>
                <a:lnTo>
                  <a:pt x="0" y="0"/>
                </a:lnTo>
                <a:close/>
              </a:path>
            </a:pathLst>
          </a:custGeom>
          <a:blipFill>
            <a:blip r:embed="rId4"/>
            <a:stretch>
              <a:fillRect l="0" t="0" r="0" b="0"/>
            </a:stretch>
          </a:blipFill>
        </p:spPr>
      </p:sp>
      <p:sp>
        <p:nvSpPr>
          <p:cNvPr name="TextBox 8" id="8"/>
          <p:cNvSpPr txBox="true"/>
          <p:nvPr/>
        </p:nvSpPr>
        <p:spPr>
          <a:xfrm rot="0">
            <a:off x="955476" y="791467"/>
            <a:ext cx="9519048" cy="2312938"/>
          </a:xfrm>
          <a:prstGeom prst="rect">
            <a:avLst/>
          </a:prstGeom>
        </p:spPr>
        <p:txBody>
          <a:bodyPr anchor="t" rtlCol="false" tIns="0" lIns="0" bIns="0" rIns="0">
            <a:spAutoFit/>
          </a:bodyPr>
          <a:lstStyle/>
          <a:p>
            <a:pPr algn="l">
              <a:lnSpc>
                <a:spcPts val="5937"/>
              </a:lnSpc>
            </a:pPr>
            <a:r>
              <a:rPr lang="en-US" sz="4750" b="true">
                <a:solidFill>
                  <a:srgbClr val="FFE14D"/>
                </a:solidFill>
                <a:latin typeface="Arimo Bold"/>
                <a:ea typeface="Arimo Bold"/>
                <a:cs typeface="Arimo Bold"/>
                <a:sym typeface="Arimo Bold"/>
              </a:rPr>
              <a:t>Oʻrta Osiyo xalqlarining madaniy va ilmiy aloqalarining roli</a:t>
            </a:r>
          </a:p>
        </p:txBody>
      </p:sp>
      <p:grpSp>
        <p:nvGrpSpPr>
          <p:cNvPr name="Group 9" id="9"/>
          <p:cNvGrpSpPr/>
          <p:nvPr/>
        </p:nvGrpSpPr>
        <p:grpSpPr>
          <a:xfrm rot="0">
            <a:off x="955476" y="3513832"/>
            <a:ext cx="4623047" cy="2835325"/>
            <a:chOff x="0" y="0"/>
            <a:chExt cx="6164063" cy="3780433"/>
          </a:xfrm>
        </p:grpSpPr>
        <p:sp>
          <p:nvSpPr>
            <p:cNvPr name="Freeform 10" id="10"/>
            <p:cNvSpPr/>
            <p:nvPr/>
          </p:nvSpPr>
          <p:spPr>
            <a:xfrm flipH="false" flipV="false" rot="0">
              <a:off x="0" y="0"/>
              <a:ext cx="6164072" cy="3780409"/>
            </a:xfrm>
            <a:custGeom>
              <a:avLst/>
              <a:gdLst/>
              <a:ahLst/>
              <a:cxnLst/>
              <a:rect r="r" b="b" t="t" l="l"/>
              <a:pathLst>
                <a:path h="3780409" w="6164072">
                  <a:moveTo>
                    <a:pt x="0" y="545973"/>
                  </a:moveTo>
                  <a:cubicBezTo>
                    <a:pt x="0" y="244475"/>
                    <a:pt x="244475" y="0"/>
                    <a:pt x="545973" y="0"/>
                  </a:cubicBezTo>
                  <a:lnTo>
                    <a:pt x="5618099" y="0"/>
                  </a:lnTo>
                  <a:cubicBezTo>
                    <a:pt x="5919597" y="0"/>
                    <a:pt x="6164072" y="244475"/>
                    <a:pt x="6164072" y="545973"/>
                  </a:cubicBezTo>
                  <a:lnTo>
                    <a:pt x="6164072" y="3234436"/>
                  </a:lnTo>
                  <a:cubicBezTo>
                    <a:pt x="6164072" y="3535934"/>
                    <a:pt x="5919597" y="3780409"/>
                    <a:pt x="5618099" y="3780409"/>
                  </a:cubicBezTo>
                  <a:lnTo>
                    <a:pt x="545973" y="3780409"/>
                  </a:lnTo>
                  <a:cubicBezTo>
                    <a:pt x="244475" y="3780409"/>
                    <a:pt x="0" y="3535934"/>
                    <a:pt x="0" y="3234436"/>
                  </a:cubicBezTo>
                  <a:close/>
                </a:path>
              </a:pathLst>
            </a:custGeom>
            <a:solidFill>
              <a:srgbClr val="46464A"/>
            </a:solidFill>
          </p:spPr>
        </p:sp>
      </p:grpSp>
      <p:sp>
        <p:nvSpPr>
          <p:cNvPr name="TextBox 11" id="11"/>
          <p:cNvSpPr txBox="true"/>
          <p:nvPr/>
        </p:nvSpPr>
        <p:spPr>
          <a:xfrm rot="0">
            <a:off x="1228428" y="3767732"/>
            <a:ext cx="3033266" cy="398115"/>
          </a:xfrm>
          <a:prstGeom prst="rect">
            <a:avLst/>
          </a:prstGeom>
        </p:spPr>
        <p:txBody>
          <a:bodyPr anchor="t" rtlCol="false" tIns="0" lIns="0" bIns="0" rIns="0">
            <a:spAutoFit/>
          </a:bodyPr>
          <a:lstStyle/>
          <a:p>
            <a:pPr algn="l">
              <a:lnSpc>
                <a:spcPts val="2937"/>
              </a:lnSpc>
            </a:pPr>
            <a:r>
              <a:rPr lang="en-US" sz="2375" b="true">
                <a:solidFill>
                  <a:srgbClr val="D7D4CC"/>
                </a:solidFill>
                <a:latin typeface="Arimo Bold"/>
                <a:ea typeface="Arimo Bold"/>
                <a:cs typeface="Arimo Bold"/>
                <a:sym typeface="Arimo Bold"/>
              </a:rPr>
              <a:t>Madaniy almashuv</a:t>
            </a:r>
          </a:p>
        </p:txBody>
      </p:sp>
      <p:sp>
        <p:nvSpPr>
          <p:cNvPr name="TextBox 12" id="12"/>
          <p:cNvSpPr txBox="true"/>
          <p:nvPr/>
        </p:nvSpPr>
        <p:spPr>
          <a:xfrm rot="0">
            <a:off x="1228428" y="4224784"/>
            <a:ext cx="4077146" cy="1851422"/>
          </a:xfrm>
          <a:prstGeom prst="rect">
            <a:avLst/>
          </a:prstGeom>
        </p:spPr>
        <p:txBody>
          <a:bodyPr anchor="t" rtlCol="false" tIns="0" lIns="0" bIns="0" rIns="0">
            <a:spAutoFit/>
          </a:bodyPr>
          <a:lstStyle/>
          <a:p>
            <a:pPr algn="l">
              <a:lnSpc>
                <a:spcPts val="3437"/>
              </a:lnSpc>
            </a:pPr>
            <a:r>
              <a:rPr lang="en-US" sz="2125" b="true">
                <a:solidFill>
                  <a:srgbClr val="D7D4CC"/>
                </a:solidFill>
                <a:latin typeface="Raleway Medium"/>
                <a:ea typeface="Raleway Medium"/>
                <a:cs typeface="Raleway Medium"/>
                <a:sym typeface="Raleway Medium"/>
              </a:rPr>
              <a:t>Oʻrta Osiyo xalqlari oʻzaro, shuningdek, Sharq va Gʻarb oʻrtasida jadal madaniy almashinuvlar olib bordi.</a:t>
            </a:r>
          </a:p>
        </p:txBody>
      </p:sp>
      <p:grpSp>
        <p:nvGrpSpPr>
          <p:cNvPr name="Group 13" id="13"/>
          <p:cNvGrpSpPr/>
          <p:nvPr/>
        </p:nvGrpSpPr>
        <p:grpSpPr>
          <a:xfrm rot="0">
            <a:off x="5851475" y="3513832"/>
            <a:ext cx="4623048" cy="2835325"/>
            <a:chOff x="0" y="0"/>
            <a:chExt cx="6164063" cy="3780433"/>
          </a:xfrm>
        </p:grpSpPr>
        <p:sp>
          <p:nvSpPr>
            <p:cNvPr name="Freeform 14" id="14"/>
            <p:cNvSpPr/>
            <p:nvPr/>
          </p:nvSpPr>
          <p:spPr>
            <a:xfrm flipH="false" flipV="false" rot="0">
              <a:off x="0" y="0"/>
              <a:ext cx="6164072" cy="3780409"/>
            </a:xfrm>
            <a:custGeom>
              <a:avLst/>
              <a:gdLst/>
              <a:ahLst/>
              <a:cxnLst/>
              <a:rect r="r" b="b" t="t" l="l"/>
              <a:pathLst>
                <a:path h="3780409" w="6164072">
                  <a:moveTo>
                    <a:pt x="0" y="545973"/>
                  </a:moveTo>
                  <a:cubicBezTo>
                    <a:pt x="0" y="244475"/>
                    <a:pt x="244475" y="0"/>
                    <a:pt x="545973" y="0"/>
                  </a:cubicBezTo>
                  <a:lnTo>
                    <a:pt x="5618099" y="0"/>
                  </a:lnTo>
                  <a:cubicBezTo>
                    <a:pt x="5919597" y="0"/>
                    <a:pt x="6164072" y="244475"/>
                    <a:pt x="6164072" y="545973"/>
                  </a:cubicBezTo>
                  <a:lnTo>
                    <a:pt x="6164072" y="3234436"/>
                  </a:lnTo>
                  <a:cubicBezTo>
                    <a:pt x="6164072" y="3535934"/>
                    <a:pt x="5919597" y="3780409"/>
                    <a:pt x="5618099" y="3780409"/>
                  </a:cubicBezTo>
                  <a:lnTo>
                    <a:pt x="545973" y="3780409"/>
                  </a:lnTo>
                  <a:cubicBezTo>
                    <a:pt x="244475" y="3780409"/>
                    <a:pt x="0" y="3535934"/>
                    <a:pt x="0" y="3234436"/>
                  </a:cubicBezTo>
                  <a:close/>
                </a:path>
              </a:pathLst>
            </a:custGeom>
            <a:solidFill>
              <a:srgbClr val="46464A"/>
            </a:solidFill>
          </p:spPr>
        </p:sp>
      </p:grpSp>
      <p:sp>
        <p:nvSpPr>
          <p:cNvPr name="TextBox 15" id="15"/>
          <p:cNvSpPr txBox="true"/>
          <p:nvPr/>
        </p:nvSpPr>
        <p:spPr>
          <a:xfrm rot="0">
            <a:off x="6124426" y="3767732"/>
            <a:ext cx="3033266" cy="398115"/>
          </a:xfrm>
          <a:prstGeom prst="rect">
            <a:avLst/>
          </a:prstGeom>
        </p:spPr>
        <p:txBody>
          <a:bodyPr anchor="t" rtlCol="false" tIns="0" lIns="0" bIns="0" rIns="0">
            <a:spAutoFit/>
          </a:bodyPr>
          <a:lstStyle/>
          <a:p>
            <a:pPr algn="l">
              <a:lnSpc>
                <a:spcPts val="2937"/>
              </a:lnSpc>
            </a:pPr>
            <a:r>
              <a:rPr lang="en-US" sz="2375" b="true">
                <a:solidFill>
                  <a:srgbClr val="D7D4CC"/>
                </a:solidFill>
                <a:latin typeface="Arimo Bold"/>
                <a:ea typeface="Arimo Bold"/>
                <a:cs typeface="Arimo Bold"/>
                <a:sym typeface="Arimo Bold"/>
              </a:rPr>
              <a:t>Ilmiy hamkorlik</a:t>
            </a:r>
          </a:p>
        </p:txBody>
      </p:sp>
      <p:sp>
        <p:nvSpPr>
          <p:cNvPr name="TextBox 16" id="16"/>
          <p:cNvSpPr txBox="true"/>
          <p:nvPr/>
        </p:nvSpPr>
        <p:spPr>
          <a:xfrm rot="0">
            <a:off x="6124426" y="4224784"/>
            <a:ext cx="4077146" cy="1851422"/>
          </a:xfrm>
          <a:prstGeom prst="rect">
            <a:avLst/>
          </a:prstGeom>
        </p:spPr>
        <p:txBody>
          <a:bodyPr anchor="t" rtlCol="false" tIns="0" lIns="0" bIns="0" rIns="0">
            <a:spAutoFit/>
          </a:bodyPr>
          <a:lstStyle/>
          <a:p>
            <a:pPr algn="l">
              <a:lnSpc>
                <a:spcPts val="3437"/>
              </a:lnSpc>
            </a:pPr>
            <a:r>
              <a:rPr lang="en-US" sz="2125" b="true">
                <a:solidFill>
                  <a:srgbClr val="D7D4CC"/>
                </a:solidFill>
                <a:latin typeface="Raleway Medium"/>
                <a:ea typeface="Raleway Medium"/>
                <a:cs typeface="Raleway Medium"/>
                <a:sym typeface="Raleway Medium"/>
              </a:rPr>
              <a:t>Sharq va Oʻrta Osiyo olimlari oʻzaro tajriba almashib, qoʻlyozmalar va kitoblarni tarqatdilar.</a:t>
            </a:r>
          </a:p>
        </p:txBody>
      </p:sp>
      <p:grpSp>
        <p:nvGrpSpPr>
          <p:cNvPr name="Group 17" id="17"/>
          <p:cNvGrpSpPr/>
          <p:nvPr/>
        </p:nvGrpSpPr>
        <p:grpSpPr>
          <a:xfrm rot="0">
            <a:off x="955476" y="6622108"/>
            <a:ext cx="4623047" cy="2835325"/>
            <a:chOff x="0" y="0"/>
            <a:chExt cx="6164063" cy="3780433"/>
          </a:xfrm>
        </p:grpSpPr>
        <p:sp>
          <p:nvSpPr>
            <p:cNvPr name="Freeform 18" id="18"/>
            <p:cNvSpPr/>
            <p:nvPr/>
          </p:nvSpPr>
          <p:spPr>
            <a:xfrm flipH="false" flipV="false" rot="0">
              <a:off x="0" y="0"/>
              <a:ext cx="6164072" cy="3780409"/>
            </a:xfrm>
            <a:custGeom>
              <a:avLst/>
              <a:gdLst/>
              <a:ahLst/>
              <a:cxnLst/>
              <a:rect r="r" b="b" t="t" l="l"/>
              <a:pathLst>
                <a:path h="3780409" w="6164072">
                  <a:moveTo>
                    <a:pt x="0" y="545973"/>
                  </a:moveTo>
                  <a:cubicBezTo>
                    <a:pt x="0" y="244475"/>
                    <a:pt x="244475" y="0"/>
                    <a:pt x="545973" y="0"/>
                  </a:cubicBezTo>
                  <a:lnTo>
                    <a:pt x="5618099" y="0"/>
                  </a:lnTo>
                  <a:cubicBezTo>
                    <a:pt x="5919597" y="0"/>
                    <a:pt x="6164072" y="244475"/>
                    <a:pt x="6164072" y="545973"/>
                  </a:cubicBezTo>
                  <a:lnTo>
                    <a:pt x="6164072" y="3234436"/>
                  </a:lnTo>
                  <a:cubicBezTo>
                    <a:pt x="6164072" y="3535934"/>
                    <a:pt x="5919597" y="3780409"/>
                    <a:pt x="5618099" y="3780409"/>
                  </a:cubicBezTo>
                  <a:lnTo>
                    <a:pt x="545973" y="3780409"/>
                  </a:lnTo>
                  <a:cubicBezTo>
                    <a:pt x="244475" y="3780409"/>
                    <a:pt x="0" y="3535934"/>
                    <a:pt x="0" y="3234436"/>
                  </a:cubicBezTo>
                  <a:close/>
                </a:path>
              </a:pathLst>
            </a:custGeom>
            <a:solidFill>
              <a:srgbClr val="46464A"/>
            </a:solidFill>
          </p:spPr>
        </p:sp>
      </p:grpSp>
      <p:sp>
        <p:nvSpPr>
          <p:cNvPr name="TextBox 19" id="19"/>
          <p:cNvSpPr txBox="true"/>
          <p:nvPr/>
        </p:nvSpPr>
        <p:spPr>
          <a:xfrm rot="0">
            <a:off x="1228428" y="6876009"/>
            <a:ext cx="3391197" cy="398115"/>
          </a:xfrm>
          <a:prstGeom prst="rect">
            <a:avLst/>
          </a:prstGeom>
        </p:spPr>
        <p:txBody>
          <a:bodyPr anchor="t" rtlCol="false" tIns="0" lIns="0" bIns="0" rIns="0">
            <a:spAutoFit/>
          </a:bodyPr>
          <a:lstStyle/>
          <a:p>
            <a:pPr algn="l">
              <a:lnSpc>
                <a:spcPts val="2937"/>
              </a:lnSpc>
            </a:pPr>
            <a:r>
              <a:rPr lang="en-US" sz="2375" b="true">
                <a:solidFill>
                  <a:srgbClr val="D7D4CC"/>
                </a:solidFill>
                <a:latin typeface="Arimo Bold"/>
                <a:ea typeface="Arimo Bold"/>
                <a:cs typeface="Arimo Bold"/>
                <a:sym typeface="Arimo Bold"/>
              </a:rPr>
              <a:t>Madaniy yodgorliklar</a:t>
            </a:r>
          </a:p>
        </p:txBody>
      </p:sp>
      <p:sp>
        <p:nvSpPr>
          <p:cNvPr name="TextBox 20" id="20"/>
          <p:cNvSpPr txBox="true"/>
          <p:nvPr/>
        </p:nvSpPr>
        <p:spPr>
          <a:xfrm rot="0">
            <a:off x="1228428" y="7333060"/>
            <a:ext cx="4077146" cy="1851422"/>
          </a:xfrm>
          <a:prstGeom prst="rect">
            <a:avLst/>
          </a:prstGeom>
        </p:spPr>
        <p:txBody>
          <a:bodyPr anchor="t" rtlCol="false" tIns="0" lIns="0" bIns="0" rIns="0">
            <a:spAutoFit/>
          </a:bodyPr>
          <a:lstStyle/>
          <a:p>
            <a:pPr algn="l">
              <a:lnSpc>
                <a:spcPts val="3437"/>
              </a:lnSpc>
            </a:pPr>
            <a:r>
              <a:rPr lang="en-US" sz="2125" b="true">
                <a:solidFill>
                  <a:srgbClr val="D7D4CC"/>
                </a:solidFill>
                <a:latin typeface="Raleway Medium"/>
                <a:ea typeface="Raleway Medium"/>
                <a:cs typeface="Raleway Medium"/>
                <a:sym typeface="Raleway Medium"/>
              </a:rPr>
              <a:t>Qadimgi Sharq sivilizatsiyalarining boy merosi bu mintaqada saqlanib kelmoqda.</a:t>
            </a:r>
          </a:p>
        </p:txBody>
      </p:sp>
      <p:grpSp>
        <p:nvGrpSpPr>
          <p:cNvPr name="Group 21" id="21"/>
          <p:cNvGrpSpPr/>
          <p:nvPr/>
        </p:nvGrpSpPr>
        <p:grpSpPr>
          <a:xfrm rot="0">
            <a:off x="5851475" y="6622108"/>
            <a:ext cx="4623048" cy="2835325"/>
            <a:chOff x="0" y="0"/>
            <a:chExt cx="6164063" cy="3780433"/>
          </a:xfrm>
        </p:grpSpPr>
        <p:sp>
          <p:nvSpPr>
            <p:cNvPr name="Freeform 22" id="22"/>
            <p:cNvSpPr/>
            <p:nvPr/>
          </p:nvSpPr>
          <p:spPr>
            <a:xfrm flipH="false" flipV="false" rot="0">
              <a:off x="0" y="0"/>
              <a:ext cx="6164072" cy="3780409"/>
            </a:xfrm>
            <a:custGeom>
              <a:avLst/>
              <a:gdLst/>
              <a:ahLst/>
              <a:cxnLst/>
              <a:rect r="r" b="b" t="t" l="l"/>
              <a:pathLst>
                <a:path h="3780409" w="6164072">
                  <a:moveTo>
                    <a:pt x="0" y="545973"/>
                  </a:moveTo>
                  <a:cubicBezTo>
                    <a:pt x="0" y="244475"/>
                    <a:pt x="244475" y="0"/>
                    <a:pt x="545973" y="0"/>
                  </a:cubicBezTo>
                  <a:lnTo>
                    <a:pt x="5618099" y="0"/>
                  </a:lnTo>
                  <a:cubicBezTo>
                    <a:pt x="5919597" y="0"/>
                    <a:pt x="6164072" y="244475"/>
                    <a:pt x="6164072" y="545973"/>
                  </a:cubicBezTo>
                  <a:lnTo>
                    <a:pt x="6164072" y="3234436"/>
                  </a:lnTo>
                  <a:cubicBezTo>
                    <a:pt x="6164072" y="3535934"/>
                    <a:pt x="5919597" y="3780409"/>
                    <a:pt x="5618099" y="3780409"/>
                  </a:cubicBezTo>
                  <a:lnTo>
                    <a:pt x="545973" y="3780409"/>
                  </a:lnTo>
                  <a:cubicBezTo>
                    <a:pt x="244475" y="3780409"/>
                    <a:pt x="0" y="3535934"/>
                    <a:pt x="0" y="3234436"/>
                  </a:cubicBezTo>
                  <a:close/>
                </a:path>
              </a:pathLst>
            </a:custGeom>
            <a:solidFill>
              <a:srgbClr val="46464A"/>
            </a:solidFill>
          </p:spPr>
        </p:sp>
      </p:grpSp>
      <p:sp>
        <p:nvSpPr>
          <p:cNvPr name="TextBox 23" id="23"/>
          <p:cNvSpPr txBox="true"/>
          <p:nvPr/>
        </p:nvSpPr>
        <p:spPr>
          <a:xfrm rot="0">
            <a:off x="6124426" y="6876009"/>
            <a:ext cx="3033266" cy="398115"/>
          </a:xfrm>
          <a:prstGeom prst="rect">
            <a:avLst/>
          </a:prstGeom>
        </p:spPr>
        <p:txBody>
          <a:bodyPr anchor="t" rtlCol="false" tIns="0" lIns="0" bIns="0" rIns="0">
            <a:spAutoFit/>
          </a:bodyPr>
          <a:lstStyle/>
          <a:p>
            <a:pPr algn="l">
              <a:lnSpc>
                <a:spcPts val="2937"/>
              </a:lnSpc>
            </a:pPr>
            <a:r>
              <a:rPr lang="en-US" sz="2375" b="true">
                <a:solidFill>
                  <a:srgbClr val="D7D4CC"/>
                </a:solidFill>
                <a:latin typeface="Arimo Bold"/>
                <a:ea typeface="Arimo Bold"/>
                <a:cs typeface="Arimo Bold"/>
                <a:sym typeface="Arimo Bold"/>
              </a:rPr>
              <a:t>Yoyilish omillari</a:t>
            </a:r>
          </a:p>
        </p:txBody>
      </p:sp>
      <p:sp>
        <p:nvSpPr>
          <p:cNvPr name="TextBox 24" id="24"/>
          <p:cNvSpPr txBox="true"/>
          <p:nvPr/>
        </p:nvSpPr>
        <p:spPr>
          <a:xfrm rot="0">
            <a:off x="6124426" y="7333060"/>
            <a:ext cx="4077146" cy="1851422"/>
          </a:xfrm>
          <a:prstGeom prst="rect">
            <a:avLst/>
          </a:prstGeom>
        </p:spPr>
        <p:txBody>
          <a:bodyPr anchor="t" rtlCol="false" tIns="0" lIns="0" bIns="0" rIns="0">
            <a:spAutoFit/>
          </a:bodyPr>
          <a:lstStyle/>
          <a:p>
            <a:pPr algn="l">
              <a:lnSpc>
                <a:spcPts val="3437"/>
              </a:lnSpc>
            </a:pPr>
            <a:r>
              <a:rPr lang="en-US" sz="2125" b="true">
                <a:solidFill>
                  <a:srgbClr val="D7D4CC"/>
                </a:solidFill>
                <a:latin typeface="Raleway Medium"/>
                <a:ea typeface="Raleway Medium"/>
                <a:cs typeface="Raleway Medium"/>
                <a:sym typeface="Raleway Medium"/>
              </a:rPr>
              <a:t>Ushbu omillar Sharq manbalarining Oʻrta Osiyoda va undan ortga tarqalishida muhim rol oʻynagan.</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1B1B1E"/>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27272B"/>
            </a:solidFill>
          </p:spPr>
        </p:sp>
      </p:grpSp>
      <p:sp>
        <p:nvSpPr>
          <p:cNvPr name="Freeform 6" id="6" descr="preencoded.png"/>
          <p:cNvSpPr/>
          <p:nvPr/>
        </p:nvSpPr>
        <p:spPr>
          <a:xfrm flipH="false" flipV="false" rot="0">
            <a:off x="0" y="0"/>
            <a:ext cx="6858000" cy="10287000"/>
          </a:xfrm>
          <a:custGeom>
            <a:avLst/>
            <a:gdLst/>
            <a:ahLst/>
            <a:cxnLst/>
            <a:rect r="r" b="b" t="t" l="l"/>
            <a:pathLst>
              <a:path h="10287000" w="6858000">
                <a:moveTo>
                  <a:pt x="0" y="0"/>
                </a:moveTo>
                <a:lnTo>
                  <a:pt x="6858000" y="0"/>
                </a:lnTo>
                <a:lnTo>
                  <a:pt x="6858000" y="10287000"/>
                </a:lnTo>
                <a:lnTo>
                  <a:pt x="0" y="10287000"/>
                </a:lnTo>
                <a:lnTo>
                  <a:pt x="0" y="0"/>
                </a:lnTo>
                <a:close/>
              </a:path>
            </a:pathLst>
          </a:custGeom>
          <a:blipFill>
            <a:blip r:embed="rId3"/>
            <a:stretch>
              <a:fillRect l="0" t="0" r="0" b="0"/>
            </a:stretch>
          </a:blipFill>
        </p:spPr>
      </p:sp>
      <p:sp>
        <p:nvSpPr>
          <p:cNvPr name="TextBox 7" id="7"/>
          <p:cNvSpPr txBox="true"/>
          <p:nvPr/>
        </p:nvSpPr>
        <p:spPr>
          <a:xfrm rot="0">
            <a:off x="7828360" y="790575"/>
            <a:ext cx="9489281" cy="1587996"/>
          </a:xfrm>
          <a:prstGeom prst="rect">
            <a:avLst/>
          </a:prstGeom>
        </p:spPr>
        <p:txBody>
          <a:bodyPr anchor="t" rtlCol="false" tIns="0" lIns="0" bIns="0" rIns="0">
            <a:spAutoFit/>
          </a:bodyPr>
          <a:lstStyle/>
          <a:p>
            <a:pPr algn="l">
              <a:lnSpc>
                <a:spcPts val="6062"/>
              </a:lnSpc>
            </a:pPr>
            <a:r>
              <a:rPr lang="en-US" sz="4812" b="true">
                <a:solidFill>
                  <a:srgbClr val="FFE14D"/>
                </a:solidFill>
                <a:latin typeface="Arimo Bold"/>
                <a:ea typeface="Arimo Bold"/>
                <a:cs typeface="Arimo Bold"/>
                <a:sym typeface="Arimo Bold"/>
              </a:rPr>
              <a:t>Qadimgi Turkiy eposlarining tarqalish geografiyasi</a:t>
            </a:r>
          </a:p>
        </p:txBody>
      </p:sp>
      <p:sp>
        <p:nvSpPr>
          <p:cNvPr name="Freeform 8" id="8" descr="preencoded.png"/>
          <p:cNvSpPr/>
          <p:nvPr/>
        </p:nvSpPr>
        <p:spPr>
          <a:xfrm flipH="false" flipV="false" rot="0">
            <a:off x="7828360" y="2794398"/>
            <a:ext cx="1386334" cy="2218135"/>
          </a:xfrm>
          <a:custGeom>
            <a:avLst/>
            <a:gdLst/>
            <a:ahLst/>
            <a:cxnLst/>
            <a:rect r="r" b="b" t="t" l="l"/>
            <a:pathLst>
              <a:path h="2218135" w="1386334">
                <a:moveTo>
                  <a:pt x="0" y="0"/>
                </a:moveTo>
                <a:lnTo>
                  <a:pt x="1386334" y="0"/>
                </a:lnTo>
                <a:lnTo>
                  <a:pt x="1386334" y="2218134"/>
                </a:lnTo>
                <a:lnTo>
                  <a:pt x="0" y="2218134"/>
                </a:lnTo>
                <a:lnTo>
                  <a:pt x="0" y="0"/>
                </a:lnTo>
                <a:close/>
              </a:path>
            </a:pathLst>
          </a:custGeom>
          <a:blipFill>
            <a:blip r:embed="rId4"/>
            <a:stretch>
              <a:fillRect l="-128" t="0" r="-128" b="0"/>
            </a:stretch>
          </a:blipFill>
        </p:spPr>
      </p:sp>
      <p:sp>
        <p:nvSpPr>
          <p:cNvPr name="TextBox 9" id="9"/>
          <p:cNvSpPr txBox="true"/>
          <p:nvPr/>
        </p:nvSpPr>
        <p:spPr>
          <a:xfrm rot="0">
            <a:off x="9630519" y="3043089"/>
            <a:ext cx="3080891" cy="413594"/>
          </a:xfrm>
          <a:prstGeom prst="rect">
            <a:avLst/>
          </a:prstGeom>
        </p:spPr>
        <p:txBody>
          <a:bodyPr anchor="t" rtlCol="false" tIns="0" lIns="0" bIns="0" rIns="0">
            <a:spAutoFit/>
          </a:bodyPr>
          <a:lstStyle/>
          <a:p>
            <a:pPr algn="l">
              <a:lnSpc>
                <a:spcPts val="3000"/>
              </a:lnSpc>
            </a:pPr>
            <a:r>
              <a:rPr lang="en-US" sz="2375" b="true">
                <a:solidFill>
                  <a:srgbClr val="D7D4CC"/>
                </a:solidFill>
                <a:latin typeface="Arimo Bold"/>
                <a:ea typeface="Arimo Bold"/>
                <a:cs typeface="Arimo Bold"/>
                <a:sym typeface="Arimo Bold"/>
              </a:rPr>
              <a:t>Turkiy olamida</a:t>
            </a:r>
          </a:p>
        </p:txBody>
      </p:sp>
      <p:sp>
        <p:nvSpPr>
          <p:cNvPr name="TextBox 10" id="10"/>
          <p:cNvSpPr txBox="true"/>
          <p:nvPr/>
        </p:nvSpPr>
        <p:spPr>
          <a:xfrm rot="0">
            <a:off x="9630519" y="3518147"/>
            <a:ext cx="7687121" cy="991791"/>
          </a:xfrm>
          <a:prstGeom prst="rect">
            <a:avLst/>
          </a:prstGeom>
        </p:spPr>
        <p:txBody>
          <a:bodyPr anchor="t" rtlCol="false" tIns="0" lIns="0" bIns="0" rIns="0">
            <a:spAutoFit/>
          </a:bodyPr>
          <a:lstStyle/>
          <a:p>
            <a:pPr algn="l">
              <a:lnSpc>
                <a:spcPts val="3437"/>
              </a:lnSpc>
            </a:pPr>
            <a:r>
              <a:rPr lang="en-US" sz="2125" b="true">
                <a:solidFill>
                  <a:srgbClr val="D7D4CC"/>
                </a:solidFill>
                <a:latin typeface="Raleway Medium"/>
                <a:ea typeface="Raleway Medium"/>
                <a:cs typeface="Raleway Medium"/>
                <a:sym typeface="Raleway Medium"/>
              </a:rPr>
              <a:t>Qadimgi Turkiy eposlar ilk bor ushbu mintaqa xalqlari oʻrtasida tarqalgan.</a:t>
            </a:r>
          </a:p>
        </p:txBody>
      </p:sp>
      <p:sp>
        <p:nvSpPr>
          <p:cNvPr name="Freeform 11" id="11" descr="preencoded.png"/>
          <p:cNvSpPr/>
          <p:nvPr/>
        </p:nvSpPr>
        <p:spPr>
          <a:xfrm flipH="false" flipV="false" rot="0">
            <a:off x="7828360" y="5012531"/>
            <a:ext cx="1386334" cy="2218135"/>
          </a:xfrm>
          <a:custGeom>
            <a:avLst/>
            <a:gdLst/>
            <a:ahLst/>
            <a:cxnLst/>
            <a:rect r="r" b="b" t="t" l="l"/>
            <a:pathLst>
              <a:path h="2218135" w="1386334">
                <a:moveTo>
                  <a:pt x="0" y="0"/>
                </a:moveTo>
                <a:lnTo>
                  <a:pt x="1386334" y="0"/>
                </a:lnTo>
                <a:lnTo>
                  <a:pt x="1386334" y="2218135"/>
                </a:lnTo>
                <a:lnTo>
                  <a:pt x="0" y="2218135"/>
                </a:lnTo>
                <a:lnTo>
                  <a:pt x="0" y="0"/>
                </a:lnTo>
                <a:close/>
              </a:path>
            </a:pathLst>
          </a:custGeom>
          <a:blipFill>
            <a:blip r:embed="rId5"/>
            <a:stretch>
              <a:fillRect l="-128" t="0" r="-128" b="0"/>
            </a:stretch>
          </a:blipFill>
        </p:spPr>
      </p:sp>
      <p:sp>
        <p:nvSpPr>
          <p:cNvPr name="TextBox 12" id="12"/>
          <p:cNvSpPr txBox="true"/>
          <p:nvPr/>
        </p:nvSpPr>
        <p:spPr>
          <a:xfrm rot="0">
            <a:off x="9630519" y="5261223"/>
            <a:ext cx="3541514" cy="413594"/>
          </a:xfrm>
          <a:prstGeom prst="rect">
            <a:avLst/>
          </a:prstGeom>
        </p:spPr>
        <p:txBody>
          <a:bodyPr anchor="t" rtlCol="false" tIns="0" lIns="0" bIns="0" rIns="0">
            <a:spAutoFit/>
          </a:bodyPr>
          <a:lstStyle/>
          <a:p>
            <a:pPr algn="l">
              <a:lnSpc>
                <a:spcPts val="3000"/>
              </a:lnSpc>
            </a:pPr>
            <a:r>
              <a:rPr lang="en-US" sz="2375" b="true">
                <a:solidFill>
                  <a:srgbClr val="D7D4CC"/>
                </a:solidFill>
                <a:latin typeface="Arimo Bold"/>
                <a:ea typeface="Arimo Bold"/>
                <a:cs typeface="Arimo Bold"/>
                <a:sym typeface="Arimo Bold"/>
              </a:rPr>
              <a:t>Buyuk Ipak Yoʻli orqali</a:t>
            </a:r>
          </a:p>
        </p:txBody>
      </p:sp>
      <p:sp>
        <p:nvSpPr>
          <p:cNvPr name="TextBox 13" id="13"/>
          <p:cNvSpPr txBox="true"/>
          <p:nvPr/>
        </p:nvSpPr>
        <p:spPr>
          <a:xfrm rot="0">
            <a:off x="9630519" y="5736283"/>
            <a:ext cx="7687121" cy="991791"/>
          </a:xfrm>
          <a:prstGeom prst="rect">
            <a:avLst/>
          </a:prstGeom>
        </p:spPr>
        <p:txBody>
          <a:bodyPr anchor="t" rtlCol="false" tIns="0" lIns="0" bIns="0" rIns="0">
            <a:spAutoFit/>
          </a:bodyPr>
          <a:lstStyle/>
          <a:p>
            <a:pPr algn="l">
              <a:lnSpc>
                <a:spcPts val="3437"/>
              </a:lnSpc>
            </a:pPr>
            <a:r>
              <a:rPr lang="en-US" sz="2125" b="true">
                <a:solidFill>
                  <a:srgbClr val="D7D4CC"/>
                </a:solidFill>
                <a:latin typeface="Raleway Medium"/>
                <a:ea typeface="Raleway Medium"/>
                <a:cs typeface="Raleway Medium"/>
                <a:sym typeface="Raleway Medium"/>
              </a:rPr>
              <a:t>Savdo va madaniy aloqalar tufayli eposlar boshqa Sharq markazlariga ham yoyilgan.</a:t>
            </a:r>
          </a:p>
        </p:txBody>
      </p:sp>
      <p:sp>
        <p:nvSpPr>
          <p:cNvPr name="Freeform 14" id="14" descr="preencoded.png"/>
          <p:cNvSpPr/>
          <p:nvPr/>
        </p:nvSpPr>
        <p:spPr>
          <a:xfrm flipH="false" flipV="false" rot="0">
            <a:off x="7828360" y="7230665"/>
            <a:ext cx="1386334" cy="2218135"/>
          </a:xfrm>
          <a:custGeom>
            <a:avLst/>
            <a:gdLst/>
            <a:ahLst/>
            <a:cxnLst/>
            <a:rect r="r" b="b" t="t" l="l"/>
            <a:pathLst>
              <a:path h="2218135" w="1386334">
                <a:moveTo>
                  <a:pt x="0" y="0"/>
                </a:moveTo>
                <a:lnTo>
                  <a:pt x="1386334" y="0"/>
                </a:lnTo>
                <a:lnTo>
                  <a:pt x="1386334" y="2218135"/>
                </a:lnTo>
                <a:lnTo>
                  <a:pt x="0" y="2218135"/>
                </a:lnTo>
                <a:lnTo>
                  <a:pt x="0" y="0"/>
                </a:lnTo>
                <a:close/>
              </a:path>
            </a:pathLst>
          </a:custGeom>
          <a:blipFill>
            <a:blip r:embed="rId6"/>
            <a:stretch>
              <a:fillRect l="-128" t="0" r="-128" b="0"/>
            </a:stretch>
          </a:blipFill>
        </p:spPr>
      </p:sp>
      <p:sp>
        <p:nvSpPr>
          <p:cNvPr name="TextBox 15" id="15"/>
          <p:cNvSpPr txBox="true"/>
          <p:nvPr/>
        </p:nvSpPr>
        <p:spPr>
          <a:xfrm rot="0">
            <a:off x="9630519" y="7479357"/>
            <a:ext cx="3080891" cy="413594"/>
          </a:xfrm>
          <a:prstGeom prst="rect">
            <a:avLst/>
          </a:prstGeom>
        </p:spPr>
        <p:txBody>
          <a:bodyPr anchor="t" rtlCol="false" tIns="0" lIns="0" bIns="0" rIns="0">
            <a:spAutoFit/>
          </a:bodyPr>
          <a:lstStyle/>
          <a:p>
            <a:pPr algn="l">
              <a:lnSpc>
                <a:spcPts val="3000"/>
              </a:lnSpc>
            </a:pPr>
            <a:r>
              <a:rPr lang="en-US" sz="2375" b="true">
                <a:solidFill>
                  <a:srgbClr val="D7D4CC"/>
                </a:solidFill>
                <a:latin typeface="Arimo Bold"/>
                <a:ea typeface="Arimo Bold"/>
                <a:cs typeface="Arimo Bold"/>
                <a:sym typeface="Arimo Bold"/>
              </a:rPr>
              <a:t>Hind-Eron olamida</a:t>
            </a:r>
          </a:p>
        </p:txBody>
      </p:sp>
      <p:sp>
        <p:nvSpPr>
          <p:cNvPr name="TextBox 16" id="16"/>
          <p:cNvSpPr txBox="true"/>
          <p:nvPr/>
        </p:nvSpPr>
        <p:spPr>
          <a:xfrm rot="0">
            <a:off x="9630519" y="7954416"/>
            <a:ext cx="7687121" cy="991791"/>
          </a:xfrm>
          <a:prstGeom prst="rect">
            <a:avLst/>
          </a:prstGeom>
        </p:spPr>
        <p:txBody>
          <a:bodyPr anchor="t" rtlCol="false" tIns="0" lIns="0" bIns="0" rIns="0">
            <a:spAutoFit/>
          </a:bodyPr>
          <a:lstStyle/>
          <a:p>
            <a:pPr algn="l">
              <a:lnSpc>
                <a:spcPts val="3437"/>
              </a:lnSpc>
            </a:pPr>
            <a:r>
              <a:rPr lang="en-US" sz="2125" b="true">
                <a:solidFill>
                  <a:srgbClr val="D7D4CC"/>
                </a:solidFill>
                <a:latin typeface="Raleway Medium"/>
                <a:ea typeface="Raleway Medium"/>
                <a:cs typeface="Raleway Medium"/>
                <a:sym typeface="Raleway Medium"/>
              </a:rPr>
              <a:t>Ba'zi Turkiy eposlar Eron va Hindistonda ham taraqqiy topgan.</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1B1B1E"/>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27272B"/>
            </a:solidFill>
          </p:spPr>
        </p:sp>
      </p:grpSp>
      <p:sp>
        <p:nvSpPr>
          <p:cNvPr name="Freeform 6" id="6" descr="preencoded.png"/>
          <p:cNvSpPr/>
          <p:nvPr/>
        </p:nvSpPr>
        <p:spPr>
          <a:xfrm flipH="false" flipV="false" rot="0">
            <a:off x="16049019" y="9686925"/>
            <a:ext cx="2153256" cy="514350"/>
          </a:xfrm>
          <a:custGeom>
            <a:avLst/>
            <a:gdLst/>
            <a:ahLst/>
            <a:cxnLst/>
            <a:rect r="r" b="b" t="t" l="l"/>
            <a:pathLst>
              <a:path h="514350" w="2153256">
                <a:moveTo>
                  <a:pt x="0" y="0"/>
                </a:moveTo>
                <a:lnTo>
                  <a:pt x="2153256" y="0"/>
                </a:lnTo>
                <a:lnTo>
                  <a:pt x="2153256" y="514350"/>
                </a:lnTo>
                <a:lnTo>
                  <a:pt x="0" y="514350"/>
                </a:lnTo>
                <a:lnTo>
                  <a:pt x="0" y="0"/>
                </a:lnTo>
                <a:close/>
              </a:path>
            </a:pathLst>
          </a:custGeom>
          <a:blipFill>
            <a:blip r:embed="rId3"/>
            <a:stretch>
              <a:fillRect l="0" t="0" r="0" b="0"/>
            </a:stretch>
          </a:blipFill>
        </p:spPr>
      </p:sp>
      <p:sp>
        <p:nvSpPr>
          <p:cNvPr name="Freeform 7" id="7" descr="preencoded.png"/>
          <p:cNvSpPr/>
          <p:nvPr/>
        </p:nvSpPr>
        <p:spPr>
          <a:xfrm flipH="false" flipV="false" rot="0">
            <a:off x="11430000" y="0"/>
            <a:ext cx="6858000" cy="10287000"/>
          </a:xfrm>
          <a:custGeom>
            <a:avLst/>
            <a:gdLst/>
            <a:ahLst/>
            <a:cxnLst/>
            <a:rect r="r" b="b" t="t" l="l"/>
            <a:pathLst>
              <a:path h="10287000" w="6858000">
                <a:moveTo>
                  <a:pt x="0" y="0"/>
                </a:moveTo>
                <a:lnTo>
                  <a:pt x="6858000" y="0"/>
                </a:lnTo>
                <a:lnTo>
                  <a:pt x="6858000" y="10287000"/>
                </a:lnTo>
                <a:lnTo>
                  <a:pt x="0" y="10287000"/>
                </a:lnTo>
                <a:lnTo>
                  <a:pt x="0" y="0"/>
                </a:lnTo>
                <a:close/>
              </a:path>
            </a:pathLst>
          </a:custGeom>
          <a:blipFill>
            <a:blip r:embed="rId4"/>
            <a:stretch>
              <a:fillRect l="0" t="0" r="0" b="0"/>
            </a:stretch>
          </a:blipFill>
        </p:spPr>
      </p:sp>
      <p:sp>
        <p:nvSpPr>
          <p:cNvPr name="TextBox 8" id="8"/>
          <p:cNvSpPr txBox="true"/>
          <p:nvPr/>
        </p:nvSpPr>
        <p:spPr>
          <a:xfrm rot="0">
            <a:off x="955774" y="714078"/>
            <a:ext cx="9518451" cy="3072408"/>
          </a:xfrm>
          <a:prstGeom prst="rect">
            <a:avLst/>
          </a:prstGeom>
        </p:spPr>
        <p:txBody>
          <a:bodyPr anchor="t" rtlCol="false" tIns="0" lIns="0" bIns="0" rIns="0">
            <a:spAutoFit/>
          </a:bodyPr>
          <a:lstStyle/>
          <a:p>
            <a:pPr algn="l">
              <a:lnSpc>
                <a:spcPts val="5937"/>
              </a:lnSpc>
            </a:pPr>
            <a:r>
              <a:rPr lang="en-US" sz="4750" b="true">
                <a:solidFill>
                  <a:srgbClr val="FFE14D"/>
                </a:solidFill>
                <a:latin typeface="Arimo Bold"/>
                <a:ea typeface="Arimo Bold"/>
                <a:cs typeface="Arimo Bold"/>
                <a:sym typeface="Arimo Bold"/>
              </a:rPr>
              <a:t>Sharqshunoslik maktablarining manbalarning yoyilishiga qoʻshgan hissasi</a:t>
            </a:r>
          </a:p>
        </p:txBody>
      </p:sp>
      <p:grpSp>
        <p:nvGrpSpPr>
          <p:cNvPr name="Group 9" id="9"/>
          <p:cNvGrpSpPr/>
          <p:nvPr/>
        </p:nvGrpSpPr>
        <p:grpSpPr>
          <a:xfrm rot="0">
            <a:off x="951011" y="4191297"/>
            <a:ext cx="9527976" cy="5348288"/>
            <a:chOff x="0" y="0"/>
            <a:chExt cx="12703968" cy="7131050"/>
          </a:xfrm>
        </p:grpSpPr>
        <p:sp>
          <p:nvSpPr>
            <p:cNvPr name="Freeform 10" id="10"/>
            <p:cNvSpPr/>
            <p:nvPr/>
          </p:nvSpPr>
          <p:spPr>
            <a:xfrm flipH="false" flipV="false" rot="0">
              <a:off x="0" y="0"/>
              <a:ext cx="12704064" cy="7131050"/>
            </a:xfrm>
            <a:custGeom>
              <a:avLst/>
              <a:gdLst/>
              <a:ahLst/>
              <a:cxnLst/>
              <a:rect r="r" b="b" t="t" l="l"/>
              <a:pathLst>
                <a:path h="7131050" w="12704064">
                  <a:moveTo>
                    <a:pt x="0" y="552577"/>
                  </a:moveTo>
                  <a:cubicBezTo>
                    <a:pt x="0" y="247396"/>
                    <a:pt x="247650" y="0"/>
                    <a:pt x="553085" y="0"/>
                  </a:cubicBezTo>
                  <a:lnTo>
                    <a:pt x="12150979" y="0"/>
                  </a:lnTo>
                  <a:lnTo>
                    <a:pt x="12150979" y="6350"/>
                  </a:lnTo>
                  <a:lnTo>
                    <a:pt x="12150979" y="0"/>
                  </a:lnTo>
                  <a:cubicBezTo>
                    <a:pt x="12456414" y="0"/>
                    <a:pt x="12704064" y="247396"/>
                    <a:pt x="12704064" y="552577"/>
                  </a:cubicBezTo>
                  <a:lnTo>
                    <a:pt x="12697714" y="552577"/>
                  </a:lnTo>
                  <a:lnTo>
                    <a:pt x="12704064" y="552577"/>
                  </a:lnTo>
                  <a:lnTo>
                    <a:pt x="12704064" y="6578473"/>
                  </a:lnTo>
                  <a:lnTo>
                    <a:pt x="12697714" y="6578473"/>
                  </a:lnTo>
                  <a:lnTo>
                    <a:pt x="12704064" y="6578473"/>
                  </a:lnTo>
                  <a:cubicBezTo>
                    <a:pt x="12704064" y="6883654"/>
                    <a:pt x="12456414" y="7131050"/>
                    <a:pt x="12150979" y="7131050"/>
                  </a:cubicBezTo>
                  <a:lnTo>
                    <a:pt x="12150979" y="7124700"/>
                  </a:lnTo>
                  <a:lnTo>
                    <a:pt x="12150979" y="7131050"/>
                  </a:lnTo>
                  <a:lnTo>
                    <a:pt x="553085" y="7131050"/>
                  </a:lnTo>
                  <a:lnTo>
                    <a:pt x="553085" y="7124700"/>
                  </a:lnTo>
                  <a:lnTo>
                    <a:pt x="553085" y="7131050"/>
                  </a:lnTo>
                  <a:cubicBezTo>
                    <a:pt x="247650" y="7131050"/>
                    <a:pt x="0" y="6883654"/>
                    <a:pt x="0" y="6578473"/>
                  </a:cubicBezTo>
                  <a:lnTo>
                    <a:pt x="0" y="552577"/>
                  </a:lnTo>
                  <a:lnTo>
                    <a:pt x="6350" y="552577"/>
                  </a:lnTo>
                  <a:lnTo>
                    <a:pt x="0" y="552577"/>
                  </a:lnTo>
                  <a:moveTo>
                    <a:pt x="12700" y="552577"/>
                  </a:moveTo>
                  <a:lnTo>
                    <a:pt x="12700" y="6578473"/>
                  </a:lnTo>
                  <a:lnTo>
                    <a:pt x="6350" y="6578473"/>
                  </a:lnTo>
                  <a:lnTo>
                    <a:pt x="12700" y="6578473"/>
                  </a:lnTo>
                  <a:cubicBezTo>
                    <a:pt x="12700" y="6876669"/>
                    <a:pt x="254635" y="7118350"/>
                    <a:pt x="553085" y="7118350"/>
                  </a:cubicBezTo>
                  <a:lnTo>
                    <a:pt x="12150979" y="7118350"/>
                  </a:lnTo>
                  <a:cubicBezTo>
                    <a:pt x="12449429" y="7118350"/>
                    <a:pt x="12691364" y="6876669"/>
                    <a:pt x="12691364" y="6578473"/>
                  </a:cubicBezTo>
                  <a:lnTo>
                    <a:pt x="12691364" y="552577"/>
                  </a:lnTo>
                  <a:cubicBezTo>
                    <a:pt x="12691237" y="254381"/>
                    <a:pt x="12449302" y="12700"/>
                    <a:pt x="12150979" y="12700"/>
                  </a:cubicBezTo>
                  <a:lnTo>
                    <a:pt x="553085" y="12700"/>
                  </a:lnTo>
                  <a:lnTo>
                    <a:pt x="553085" y="6350"/>
                  </a:lnTo>
                  <a:lnTo>
                    <a:pt x="553085" y="12700"/>
                  </a:lnTo>
                  <a:cubicBezTo>
                    <a:pt x="254635" y="12700"/>
                    <a:pt x="12700" y="254381"/>
                    <a:pt x="12700" y="552577"/>
                  </a:cubicBezTo>
                  <a:close/>
                </a:path>
              </a:pathLst>
            </a:custGeom>
            <a:solidFill>
              <a:srgbClr val="FFFFFF">
                <a:alpha val="5490"/>
              </a:srgbClr>
            </a:solidFill>
          </p:spPr>
        </p:sp>
      </p:grpSp>
      <p:grpSp>
        <p:nvGrpSpPr>
          <p:cNvPr name="Group 11" id="11"/>
          <p:cNvGrpSpPr/>
          <p:nvPr/>
        </p:nvGrpSpPr>
        <p:grpSpPr>
          <a:xfrm rot="0">
            <a:off x="965299" y="4205585"/>
            <a:ext cx="9499401" cy="1220689"/>
            <a:chOff x="0" y="0"/>
            <a:chExt cx="12665868" cy="1627585"/>
          </a:xfrm>
        </p:grpSpPr>
        <p:sp>
          <p:nvSpPr>
            <p:cNvPr name="Freeform 12" id="12"/>
            <p:cNvSpPr/>
            <p:nvPr/>
          </p:nvSpPr>
          <p:spPr>
            <a:xfrm flipH="false" flipV="false" rot="0">
              <a:off x="0" y="0"/>
              <a:ext cx="12665837" cy="1627632"/>
            </a:xfrm>
            <a:custGeom>
              <a:avLst/>
              <a:gdLst/>
              <a:ahLst/>
              <a:cxnLst/>
              <a:rect r="r" b="b" t="t" l="l"/>
              <a:pathLst>
                <a:path h="1627632" w="12665837">
                  <a:moveTo>
                    <a:pt x="0" y="0"/>
                  </a:moveTo>
                  <a:lnTo>
                    <a:pt x="12665837" y="0"/>
                  </a:lnTo>
                  <a:lnTo>
                    <a:pt x="12665837" y="1627632"/>
                  </a:lnTo>
                  <a:lnTo>
                    <a:pt x="0" y="1627632"/>
                  </a:lnTo>
                  <a:close/>
                </a:path>
              </a:pathLst>
            </a:custGeom>
            <a:solidFill>
              <a:srgbClr val="FFFFFF">
                <a:alpha val="0"/>
              </a:srgbClr>
            </a:solidFill>
          </p:spPr>
        </p:sp>
      </p:grpSp>
      <p:sp>
        <p:nvSpPr>
          <p:cNvPr name="TextBox 13" id="13"/>
          <p:cNvSpPr txBox="true"/>
          <p:nvPr/>
        </p:nvSpPr>
        <p:spPr>
          <a:xfrm rot="0">
            <a:off x="1238399" y="4274195"/>
            <a:ext cx="1823889" cy="978694"/>
          </a:xfrm>
          <a:prstGeom prst="rect">
            <a:avLst/>
          </a:prstGeom>
        </p:spPr>
        <p:txBody>
          <a:bodyPr anchor="t" rtlCol="false" tIns="0" lIns="0" bIns="0" rIns="0">
            <a:spAutoFit/>
          </a:bodyPr>
          <a:lstStyle/>
          <a:p>
            <a:pPr algn="l">
              <a:lnSpc>
                <a:spcPts val="3437"/>
              </a:lnSpc>
            </a:pPr>
            <a:r>
              <a:rPr lang="en-US" sz="2125" b="true">
                <a:solidFill>
                  <a:srgbClr val="D7D4CC"/>
                </a:solidFill>
                <a:latin typeface="Raleway Medium"/>
                <a:ea typeface="Raleway Medium"/>
                <a:cs typeface="Raleway Medium"/>
                <a:sym typeface="Raleway Medium"/>
              </a:rPr>
              <a:t>Sharq maktablari</a:t>
            </a:r>
          </a:p>
        </p:txBody>
      </p:sp>
      <p:sp>
        <p:nvSpPr>
          <p:cNvPr name="TextBox 14" id="14"/>
          <p:cNvSpPr txBox="true"/>
          <p:nvPr/>
        </p:nvSpPr>
        <p:spPr>
          <a:xfrm rot="0">
            <a:off x="3618011" y="4274195"/>
            <a:ext cx="1819126" cy="541735"/>
          </a:xfrm>
          <a:prstGeom prst="rect">
            <a:avLst/>
          </a:prstGeom>
        </p:spPr>
        <p:txBody>
          <a:bodyPr anchor="t" rtlCol="false" tIns="0" lIns="0" bIns="0" rIns="0">
            <a:spAutoFit/>
          </a:bodyPr>
          <a:lstStyle/>
          <a:p>
            <a:pPr algn="l">
              <a:lnSpc>
                <a:spcPts val="3437"/>
              </a:lnSpc>
            </a:pPr>
            <a:r>
              <a:rPr lang="en-US" sz="2125" b="true">
                <a:solidFill>
                  <a:srgbClr val="D7D4CC"/>
                </a:solidFill>
                <a:latin typeface="Raleway Medium"/>
                <a:ea typeface="Raleway Medium"/>
                <a:cs typeface="Raleway Medium"/>
                <a:sym typeface="Raleway Medium"/>
              </a:rPr>
              <a:t>Turkiya</a:t>
            </a:r>
          </a:p>
        </p:txBody>
      </p:sp>
      <p:sp>
        <p:nvSpPr>
          <p:cNvPr name="TextBox 15" id="15"/>
          <p:cNvSpPr txBox="true"/>
          <p:nvPr/>
        </p:nvSpPr>
        <p:spPr>
          <a:xfrm rot="0">
            <a:off x="5992862" y="4274195"/>
            <a:ext cx="1819126" cy="541735"/>
          </a:xfrm>
          <a:prstGeom prst="rect">
            <a:avLst/>
          </a:prstGeom>
        </p:spPr>
        <p:txBody>
          <a:bodyPr anchor="t" rtlCol="false" tIns="0" lIns="0" bIns="0" rIns="0">
            <a:spAutoFit/>
          </a:bodyPr>
          <a:lstStyle/>
          <a:p>
            <a:pPr algn="l">
              <a:lnSpc>
                <a:spcPts val="3437"/>
              </a:lnSpc>
            </a:pPr>
            <a:r>
              <a:rPr lang="en-US" sz="2125" b="true">
                <a:solidFill>
                  <a:srgbClr val="D7D4CC"/>
                </a:solidFill>
                <a:latin typeface="Raleway Medium"/>
                <a:ea typeface="Raleway Medium"/>
                <a:cs typeface="Raleway Medium"/>
                <a:sym typeface="Raleway Medium"/>
              </a:rPr>
              <a:t>Misir</a:t>
            </a:r>
          </a:p>
        </p:txBody>
      </p:sp>
      <p:sp>
        <p:nvSpPr>
          <p:cNvPr name="TextBox 16" id="16"/>
          <p:cNvSpPr txBox="true"/>
          <p:nvPr/>
        </p:nvSpPr>
        <p:spPr>
          <a:xfrm rot="0">
            <a:off x="8367712" y="4274195"/>
            <a:ext cx="1823889" cy="541735"/>
          </a:xfrm>
          <a:prstGeom prst="rect">
            <a:avLst/>
          </a:prstGeom>
        </p:spPr>
        <p:txBody>
          <a:bodyPr anchor="t" rtlCol="false" tIns="0" lIns="0" bIns="0" rIns="0">
            <a:spAutoFit/>
          </a:bodyPr>
          <a:lstStyle/>
          <a:p>
            <a:pPr algn="l">
              <a:lnSpc>
                <a:spcPts val="3437"/>
              </a:lnSpc>
            </a:pPr>
            <a:r>
              <a:rPr lang="en-US" sz="2125" b="true">
                <a:solidFill>
                  <a:srgbClr val="D7D4CC"/>
                </a:solidFill>
                <a:latin typeface="Raleway Medium"/>
                <a:ea typeface="Raleway Medium"/>
                <a:cs typeface="Raleway Medium"/>
                <a:sym typeface="Raleway Medium"/>
              </a:rPr>
              <a:t>Hindiston</a:t>
            </a:r>
          </a:p>
        </p:txBody>
      </p:sp>
      <p:grpSp>
        <p:nvGrpSpPr>
          <p:cNvPr name="Group 17" id="17"/>
          <p:cNvGrpSpPr/>
          <p:nvPr/>
        </p:nvGrpSpPr>
        <p:grpSpPr>
          <a:xfrm rot="0">
            <a:off x="965299" y="5426274"/>
            <a:ext cx="9499401" cy="1657647"/>
            <a:chOff x="0" y="0"/>
            <a:chExt cx="12665868" cy="2210197"/>
          </a:xfrm>
        </p:grpSpPr>
        <p:sp>
          <p:nvSpPr>
            <p:cNvPr name="Freeform 18" id="18"/>
            <p:cNvSpPr/>
            <p:nvPr/>
          </p:nvSpPr>
          <p:spPr>
            <a:xfrm flipH="false" flipV="false" rot="0">
              <a:off x="0" y="0"/>
              <a:ext cx="12665837" cy="2210181"/>
            </a:xfrm>
            <a:custGeom>
              <a:avLst/>
              <a:gdLst/>
              <a:ahLst/>
              <a:cxnLst/>
              <a:rect r="r" b="b" t="t" l="l"/>
              <a:pathLst>
                <a:path h="2210181" w="12665837">
                  <a:moveTo>
                    <a:pt x="0" y="0"/>
                  </a:moveTo>
                  <a:lnTo>
                    <a:pt x="12665837" y="0"/>
                  </a:lnTo>
                  <a:lnTo>
                    <a:pt x="12665837" y="2210181"/>
                  </a:lnTo>
                  <a:lnTo>
                    <a:pt x="0" y="2210181"/>
                  </a:lnTo>
                  <a:close/>
                </a:path>
              </a:pathLst>
            </a:custGeom>
            <a:solidFill>
              <a:srgbClr val="000000">
                <a:alpha val="0"/>
              </a:srgbClr>
            </a:solidFill>
          </p:spPr>
        </p:sp>
      </p:grpSp>
      <p:sp>
        <p:nvSpPr>
          <p:cNvPr name="TextBox 19" id="19"/>
          <p:cNvSpPr txBox="true"/>
          <p:nvPr/>
        </p:nvSpPr>
        <p:spPr>
          <a:xfrm rot="0">
            <a:off x="1238399" y="5494884"/>
            <a:ext cx="1823889" cy="1415654"/>
          </a:xfrm>
          <a:prstGeom prst="rect">
            <a:avLst/>
          </a:prstGeom>
        </p:spPr>
        <p:txBody>
          <a:bodyPr anchor="t" rtlCol="false" tIns="0" lIns="0" bIns="0" rIns="0">
            <a:spAutoFit/>
          </a:bodyPr>
          <a:lstStyle/>
          <a:p>
            <a:pPr algn="l">
              <a:lnSpc>
                <a:spcPts val="3437"/>
              </a:lnSpc>
            </a:pPr>
            <a:r>
              <a:rPr lang="en-US" sz="2125" b="true">
                <a:solidFill>
                  <a:srgbClr val="D7D4CC"/>
                </a:solidFill>
                <a:latin typeface="Raleway Medium"/>
                <a:ea typeface="Raleway Medium"/>
                <a:cs typeface="Raleway Medium"/>
                <a:sym typeface="Raleway Medium"/>
              </a:rPr>
              <a:t>Qoʻlyozmalar va kitoblarni oʻrganish</a:t>
            </a:r>
          </a:p>
        </p:txBody>
      </p:sp>
      <p:sp>
        <p:nvSpPr>
          <p:cNvPr name="TextBox 20" id="20"/>
          <p:cNvSpPr txBox="true"/>
          <p:nvPr/>
        </p:nvSpPr>
        <p:spPr>
          <a:xfrm rot="0">
            <a:off x="3618011" y="5494884"/>
            <a:ext cx="1819126" cy="541735"/>
          </a:xfrm>
          <a:prstGeom prst="rect">
            <a:avLst/>
          </a:prstGeom>
        </p:spPr>
        <p:txBody>
          <a:bodyPr anchor="t" rtlCol="false" tIns="0" lIns="0" bIns="0" rIns="0">
            <a:spAutoFit/>
          </a:bodyPr>
          <a:lstStyle/>
          <a:p>
            <a:pPr algn="l">
              <a:lnSpc>
                <a:spcPts val="3437"/>
              </a:lnSpc>
            </a:pPr>
            <a:r>
              <a:rPr lang="en-US" sz="2125" b="true">
                <a:solidFill>
                  <a:srgbClr val="D7D4CC"/>
                </a:solidFill>
                <a:latin typeface="Raleway Medium"/>
                <a:ea typeface="Raleway Medium"/>
                <a:cs typeface="Raleway Medium"/>
                <a:sym typeface="Raleway Medium"/>
              </a:rPr>
              <a:t>✓</a:t>
            </a:r>
          </a:p>
        </p:txBody>
      </p:sp>
      <p:sp>
        <p:nvSpPr>
          <p:cNvPr name="TextBox 21" id="21"/>
          <p:cNvSpPr txBox="true"/>
          <p:nvPr/>
        </p:nvSpPr>
        <p:spPr>
          <a:xfrm rot="0">
            <a:off x="5992862" y="5494884"/>
            <a:ext cx="1819126" cy="541735"/>
          </a:xfrm>
          <a:prstGeom prst="rect">
            <a:avLst/>
          </a:prstGeom>
        </p:spPr>
        <p:txBody>
          <a:bodyPr anchor="t" rtlCol="false" tIns="0" lIns="0" bIns="0" rIns="0">
            <a:spAutoFit/>
          </a:bodyPr>
          <a:lstStyle/>
          <a:p>
            <a:pPr algn="l">
              <a:lnSpc>
                <a:spcPts val="3437"/>
              </a:lnSpc>
            </a:pPr>
            <a:r>
              <a:rPr lang="en-US" sz="2125" b="true">
                <a:solidFill>
                  <a:srgbClr val="D7D4CC"/>
                </a:solidFill>
                <a:latin typeface="Raleway Medium"/>
                <a:ea typeface="Raleway Medium"/>
                <a:cs typeface="Raleway Medium"/>
                <a:sym typeface="Raleway Medium"/>
              </a:rPr>
              <a:t>✓</a:t>
            </a:r>
          </a:p>
        </p:txBody>
      </p:sp>
      <p:sp>
        <p:nvSpPr>
          <p:cNvPr name="TextBox 22" id="22"/>
          <p:cNvSpPr txBox="true"/>
          <p:nvPr/>
        </p:nvSpPr>
        <p:spPr>
          <a:xfrm rot="0">
            <a:off x="8367712" y="5494884"/>
            <a:ext cx="1823889" cy="541735"/>
          </a:xfrm>
          <a:prstGeom prst="rect">
            <a:avLst/>
          </a:prstGeom>
        </p:spPr>
        <p:txBody>
          <a:bodyPr anchor="t" rtlCol="false" tIns="0" lIns="0" bIns="0" rIns="0">
            <a:spAutoFit/>
          </a:bodyPr>
          <a:lstStyle/>
          <a:p>
            <a:pPr algn="l">
              <a:lnSpc>
                <a:spcPts val="3437"/>
              </a:lnSpc>
            </a:pPr>
            <a:r>
              <a:rPr lang="en-US" sz="2125" b="true">
                <a:solidFill>
                  <a:srgbClr val="D7D4CC"/>
                </a:solidFill>
                <a:latin typeface="Raleway Medium"/>
                <a:ea typeface="Raleway Medium"/>
                <a:cs typeface="Raleway Medium"/>
                <a:sym typeface="Raleway Medium"/>
              </a:rPr>
              <a:t>✓</a:t>
            </a:r>
          </a:p>
        </p:txBody>
      </p:sp>
      <p:grpSp>
        <p:nvGrpSpPr>
          <p:cNvPr name="Group 23" id="23"/>
          <p:cNvGrpSpPr/>
          <p:nvPr/>
        </p:nvGrpSpPr>
        <p:grpSpPr>
          <a:xfrm rot="0">
            <a:off x="965299" y="7083921"/>
            <a:ext cx="9499401" cy="1220689"/>
            <a:chOff x="0" y="0"/>
            <a:chExt cx="12665868" cy="1627585"/>
          </a:xfrm>
        </p:grpSpPr>
        <p:sp>
          <p:nvSpPr>
            <p:cNvPr name="Freeform 24" id="24"/>
            <p:cNvSpPr/>
            <p:nvPr/>
          </p:nvSpPr>
          <p:spPr>
            <a:xfrm flipH="false" flipV="false" rot="0">
              <a:off x="0" y="0"/>
              <a:ext cx="12665837" cy="1627632"/>
            </a:xfrm>
            <a:custGeom>
              <a:avLst/>
              <a:gdLst/>
              <a:ahLst/>
              <a:cxnLst/>
              <a:rect r="r" b="b" t="t" l="l"/>
              <a:pathLst>
                <a:path h="1627632" w="12665837">
                  <a:moveTo>
                    <a:pt x="0" y="0"/>
                  </a:moveTo>
                  <a:lnTo>
                    <a:pt x="12665837" y="0"/>
                  </a:lnTo>
                  <a:lnTo>
                    <a:pt x="12665837" y="1627632"/>
                  </a:lnTo>
                  <a:lnTo>
                    <a:pt x="0" y="1627632"/>
                  </a:lnTo>
                  <a:close/>
                </a:path>
              </a:pathLst>
            </a:custGeom>
            <a:solidFill>
              <a:srgbClr val="FFFFFF">
                <a:alpha val="0"/>
              </a:srgbClr>
            </a:solidFill>
          </p:spPr>
        </p:sp>
      </p:grpSp>
      <p:sp>
        <p:nvSpPr>
          <p:cNvPr name="TextBox 25" id="25"/>
          <p:cNvSpPr txBox="true"/>
          <p:nvPr/>
        </p:nvSpPr>
        <p:spPr>
          <a:xfrm rot="0">
            <a:off x="1238399" y="7152531"/>
            <a:ext cx="1823889" cy="978694"/>
          </a:xfrm>
          <a:prstGeom prst="rect">
            <a:avLst/>
          </a:prstGeom>
        </p:spPr>
        <p:txBody>
          <a:bodyPr anchor="t" rtlCol="false" tIns="0" lIns="0" bIns="0" rIns="0">
            <a:spAutoFit/>
          </a:bodyPr>
          <a:lstStyle/>
          <a:p>
            <a:pPr algn="l">
              <a:lnSpc>
                <a:spcPts val="3437"/>
              </a:lnSpc>
            </a:pPr>
            <a:r>
              <a:rPr lang="en-US" sz="2125" b="true">
                <a:solidFill>
                  <a:srgbClr val="D7D4CC"/>
                </a:solidFill>
                <a:latin typeface="Raleway Medium"/>
                <a:ea typeface="Raleway Medium"/>
                <a:cs typeface="Raleway Medium"/>
                <a:sym typeface="Raleway Medium"/>
              </a:rPr>
              <a:t>Tarjimont va nashrlar</a:t>
            </a:r>
          </a:p>
        </p:txBody>
      </p:sp>
      <p:sp>
        <p:nvSpPr>
          <p:cNvPr name="TextBox 26" id="26"/>
          <p:cNvSpPr txBox="true"/>
          <p:nvPr/>
        </p:nvSpPr>
        <p:spPr>
          <a:xfrm rot="0">
            <a:off x="3618011" y="7152531"/>
            <a:ext cx="1819126" cy="541735"/>
          </a:xfrm>
          <a:prstGeom prst="rect">
            <a:avLst/>
          </a:prstGeom>
        </p:spPr>
        <p:txBody>
          <a:bodyPr anchor="t" rtlCol="false" tIns="0" lIns="0" bIns="0" rIns="0">
            <a:spAutoFit/>
          </a:bodyPr>
          <a:lstStyle/>
          <a:p>
            <a:pPr algn="l">
              <a:lnSpc>
                <a:spcPts val="3437"/>
              </a:lnSpc>
            </a:pPr>
            <a:r>
              <a:rPr lang="en-US" sz="2125" b="true">
                <a:solidFill>
                  <a:srgbClr val="D7D4CC"/>
                </a:solidFill>
                <a:latin typeface="Raleway Medium"/>
                <a:ea typeface="Raleway Medium"/>
                <a:cs typeface="Raleway Medium"/>
                <a:sym typeface="Raleway Medium"/>
              </a:rPr>
              <a:t>✓</a:t>
            </a:r>
          </a:p>
        </p:txBody>
      </p:sp>
      <p:sp>
        <p:nvSpPr>
          <p:cNvPr name="TextBox 27" id="27"/>
          <p:cNvSpPr txBox="true"/>
          <p:nvPr/>
        </p:nvSpPr>
        <p:spPr>
          <a:xfrm rot="0">
            <a:off x="5992862" y="7152531"/>
            <a:ext cx="1819126" cy="541735"/>
          </a:xfrm>
          <a:prstGeom prst="rect">
            <a:avLst/>
          </a:prstGeom>
        </p:spPr>
        <p:txBody>
          <a:bodyPr anchor="t" rtlCol="false" tIns="0" lIns="0" bIns="0" rIns="0">
            <a:spAutoFit/>
          </a:bodyPr>
          <a:lstStyle/>
          <a:p>
            <a:pPr algn="l">
              <a:lnSpc>
                <a:spcPts val="3437"/>
              </a:lnSpc>
            </a:pPr>
            <a:r>
              <a:rPr lang="en-US" sz="2125" b="true">
                <a:solidFill>
                  <a:srgbClr val="D7D4CC"/>
                </a:solidFill>
                <a:latin typeface="Raleway Medium"/>
                <a:ea typeface="Raleway Medium"/>
                <a:cs typeface="Raleway Medium"/>
                <a:sym typeface="Raleway Medium"/>
              </a:rPr>
              <a:t>✓</a:t>
            </a:r>
          </a:p>
        </p:txBody>
      </p:sp>
      <p:sp>
        <p:nvSpPr>
          <p:cNvPr name="TextBox 28" id="28"/>
          <p:cNvSpPr txBox="true"/>
          <p:nvPr/>
        </p:nvSpPr>
        <p:spPr>
          <a:xfrm rot="0">
            <a:off x="8367712" y="7152531"/>
            <a:ext cx="1823889" cy="541735"/>
          </a:xfrm>
          <a:prstGeom prst="rect">
            <a:avLst/>
          </a:prstGeom>
        </p:spPr>
        <p:txBody>
          <a:bodyPr anchor="t" rtlCol="false" tIns="0" lIns="0" bIns="0" rIns="0">
            <a:spAutoFit/>
          </a:bodyPr>
          <a:lstStyle/>
          <a:p>
            <a:pPr algn="l">
              <a:lnSpc>
                <a:spcPts val="3437"/>
              </a:lnSpc>
            </a:pPr>
            <a:r>
              <a:rPr lang="en-US" sz="2125" b="true">
                <a:solidFill>
                  <a:srgbClr val="D7D4CC"/>
                </a:solidFill>
                <a:latin typeface="Raleway Medium"/>
                <a:ea typeface="Raleway Medium"/>
                <a:cs typeface="Raleway Medium"/>
                <a:sym typeface="Raleway Medium"/>
              </a:rPr>
              <a:t>✓</a:t>
            </a:r>
          </a:p>
        </p:txBody>
      </p:sp>
      <p:grpSp>
        <p:nvGrpSpPr>
          <p:cNvPr name="Group 29" id="29"/>
          <p:cNvGrpSpPr/>
          <p:nvPr/>
        </p:nvGrpSpPr>
        <p:grpSpPr>
          <a:xfrm rot="0">
            <a:off x="965299" y="8304610"/>
            <a:ext cx="9499401" cy="1220689"/>
            <a:chOff x="0" y="0"/>
            <a:chExt cx="12665868" cy="1627585"/>
          </a:xfrm>
        </p:grpSpPr>
        <p:sp>
          <p:nvSpPr>
            <p:cNvPr name="Freeform 30" id="30"/>
            <p:cNvSpPr/>
            <p:nvPr/>
          </p:nvSpPr>
          <p:spPr>
            <a:xfrm flipH="false" flipV="false" rot="0">
              <a:off x="0" y="0"/>
              <a:ext cx="12665837" cy="1627632"/>
            </a:xfrm>
            <a:custGeom>
              <a:avLst/>
              <a:gdLst/>
              <a:ahLst/>
              <a:cxnLst/>
              <a:rect r="r" b="b" t="t" l="l"/>
              <a:pathLst>
                <a:path h="1627632" w="12665837">
                  <a:moveTo>
                    <a:pt x="0" y="0"/>
                  </a:moveTo>
                  <a:lnTo>
                    <a:pt x="12665837" y="0"/>
                  </a:lnTo>
                  <a:lnTo>
                    <a:pt x="12665837" y="1627632"/>
                  </a:lnTo>
                  <a:lnTo>
                    <a:pt x="0" y="1627632"/>
                  </a:lnTo>
                  <a:close/>
                </a:path>
              </a:pathLst>
            </a:custGeom>
            <a:solidFill>
              <a:srgbClr val="000000">
                <a:alpha val="0"/>
              </a:srgbClr>
            </a:solidFill>
          </p:spPr>
        </p:sp>
      </p:grpSp>
      <p:sp>
        <p:nvSpPr>
          <p:cNvPr name="TextBox 31" id="31"/>
          <p:cNvSpPr txBox="true"/>
          <p:nvPr/>
        </p:nvSpPr>
        <p:spPr>
          <a:xfrm rot="0">
            <a:off x="1238399" y="8373219"/>
            <a:ext cx="1823889" cy="978694"/>
          </a:xfrm>
          <a:prstGeom prst="rect">
            <a:avLst/>
          </a:prstGeom>
        </p:spPr>
        <p:txBody>
          <a:bodyPr anchor="t" rtlCol="false" tIns="0" lIns="0" bIns="0" rIns="0">
            <a:spAutoFit/>
          </a:bodyPr>
          <a:lstStyle/>
          <a:p>
            <a:pPr algn="l">
              <a:lnSpc>
                <a:spcPts val="3437"/>
              </a:lnSpc>
            </a:pPr>
            <a:r>
              <a:rPr lang="en-US" sz="2125" b="true">
                <a:solidFill>
                  <a:srgbClr val="D7D4CC"/>
                </a:solidFill>
                <a:latin typeface="Raleway Medium"/>
                <a:ea typeface="Raleway Medium"/>
                <a:cs typeface="Raleway Medium"/>
                <a:sym typeface="Raleway Medium"/>
              </a:rPr>
              <a:t>Ilmiy tadqiqotlar</a:t>
            </a:r>
          </a:p>
        </p:txBody>
      </p:sp>
      <p:sp>
        <p:nvSpPr>
          <p:cNvPr name="TextBox 32" id="32"/>
          <p:cNvSpPr txBox="true"/>
          <p:nvPr/>
        </p:nvSpPr>
        <p:spPr>
          <a:xfrm rot="0">
            <a:off x="3618011" y="8373219"/>
            <a:ext cx="1819126" cy="541735"/>
          </a:xfrm>
          <a:prstGeom prst="rect">
            <a:avLst/>
          </a:prstGeom>
        </p:spPr>
        <p:txBody>
          <a:bodyPr anchor="t" rtlCol="false" tIns="0" lIns="0" bIns="0" rIns="0">
            <a:spAutoFit/>
          </a:bodyPr>
          <a:lstStyle/>
          <a:p>
            <a:pPr algn="l">
              <a:lnSpc>
                <a:spcPts val="3437"/>
              </a:lnSpc>
            </a:pPr>
            <a:r>
              <a:rPr lang="en-US" sz="2125" b="true">
                <a:solidFill>
                  <a:srgbClr val="D7D4CC"/>
                </a:solidFill>
                <a:latin typeface="Raleway Medium"/>
                <a:ea typeface="Raleway Medium"/>
                <a:cs typeface="Raleway Medium"/>
                <a:sym typeface="Raleway Medium"/>
              </a:rPr>
              <a:t>✓</a:t>
            </a:r>
          </a:p>
        </p:txBody>
      </p:sp>
      <p:sp>
        <p:nvSpPr>
          <p:cNvPr name="TextBox 33" id="33"/>
          <p:cNvSpPr txBox="true"/>
          <p:nvPr/>
        </p:nvSpPr>
        <p:spPr>
          <a:xfrm rot="0">
            <a:off x="5992862" y="8373219"/>
            <a:ext cx="1819126" cy="541735"/>
          </a:xfrm>
          <a:prstGeom prst="rect">
            <a:avLst/>
          </a:prstGeom>
        </p:spPr>
        <p:txBody>
          <a:bodyPr anchor="t" rtlCol="false" tIns="0" lIns="0" bIns="0" rIns="0">
            <a:spAutoFit/>
          </a:bodyPr>
          <a:lstStyle/>
          <a:p>
            <a:pPr algn="l">
              <a:lnSpc>
                <a:spcPts val="3437"/>
              </a:lnSpc>
            </a:pPr>
            <a:r>
              <a:rPr lang="en-US" sz="2125" b="true">
                <a:solidFill>
                  <a:srgbClr val="D7D4CC"/>
                </a:solidFill>
                <a:latin typeface="Raleway Medium"/>
                <a:ea typeface="Raleway Medium"/>
                <a:cs typeface="Raleway Medium"/>
                <a:sym typeface="Raleway Medium"/>
              </a:rPr>
              <a:t>✓</a:t>
            </a:r>
          </a:p>
        </p:txBody>
      </p:sp>
      <p:sp>
        <p:nvSpPr>
          <p:cNvPr name="TextBox 34" id="34"/>
          <p:cNvSpPr txBox="true"/>
          <p:nvPr/>
        </p:nvSpPr>
        <p:spPr>
          <a:xfrm rot="0">
            <a:off x="8367712" y="8373219"/>
            <a:ext cx="1823889" cy="541735"/>
          </a:xfrm>
          <a:prstGeom prst="rect">
            <a:avLst/>
          </a:prstGeom>
        </p:spPr>
        <p:txBody>
          <a:bodyPr anchor="t" rtlCol="false" tIns="0" lIns="0" bIns="0" rIns="0">
            <a:spAutoFit/>
          </a:bodyPr>
          <a:lstStyle/>
          <a:p>
            <a:pPr algn="l">
              <a:lnSpc>
                <a:spcPts val="3437"/>
              </a:lnSpc>
            </a:pPr>
            <a:r>
              <a:rPr lang="en-US" sz="2125" b="true">
                <a:solidFill>
                  <a:srgbClr val="D7D4CC"/>
                </a:solidFill>
                <a:latin typeface="Raleway Medium"/>
                <a:ea typeface="Raleway Medium"/>
                <a:cs typeface="Raleway Medium"/>
                <a:sym typeface="Raleway Medium"/>
              </a:rPr>
              <a:t>✓</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1B1B1E"/>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27272B"/>
            </a:solidFill>
          </p:spPr>
        </p:sp>
      </p:grpSp>
      <p:sp>
        <p:nvSpPr>
          <p:cNvPr name="Freeform 6" id="6" descr="preencoded.png"/>
          <p:cNvSpPr/>
          <p:nvPr/>
        </p:nvSpPr>
        <p:spPr>
          <a:xfrm flipH="false" flipV="false" rot="0">
            <a:off x="16049019" y="9686925"/>
            <a:ext cx="2153256" cy="514350"/>
          </a:xfrm>
          <a:custGeom>
            <a:avLst/>
            <a:gdLst/>
            <a:ahLst/>
            <a:cxnLst/>
            <a:rect r="r" b="b" t="t" l="l"/>
            <a:pathLst>
              <a:path h="514350" w="2153256">
                <a:moveTo>
                  <a:pt x="0" y="0"/>
                </a:moveTo>
                <a:lnTo>
                  <a:pt x="2153256" y="0"/>
                </a:lnTo>
                <a:lnTo>
                  <a:pt x="2153256" y="514350"/>
                </a:lnTo>
                <a:lnTo>
                  <a:pt x="0" y="514350"/>
                </a:lnTo>
                <a:lnTo>
                  <a:pt x="0" y="0"/>
                </a:lnTo>
                <a:close/>
              </a:path>
            </a:pathLst>
          </a:custGeom>
          <a:blipFill>
            <a:blip r:embed="rId3"/>
            <a:stretch>
              <a:fillRect l="0" t="0" r="0" b="0"/>
            </a:stretch>
          </a:blipFill>
        </p:spPr>
      </p:sp>
      <p:sp>
        <p:nvSpPr>
          <p:cNvPr name="Freeform 7" id="7" descr="preencoded.png"/>
          <p:cNvSpPr/>
          <p:nvPr/>
        </p:nvSpPr>
        <p:spPr>
          <a:xfrm flipH="false" flipV="false" rot="0">
            <a:off x="11430000" y="0"/>
            <a:ext cx="6858000" cy="10287000"/>
          </a:xfrm>
          <a:custGeom>
            <a:avLst/>
            <a:gdLst/>
            <a:ahLst/>
            <a:cxnLst/>
            <a:rect r="r" b="b" t="t" l="l"/>
            <a:pathLst>
              <a:path h="10287000" w="6858000">
                <a:moveTo>
                  <a:pt x="0" y="0"/>
                </a:moveTo>
                <a:lnTo>
                  <a:pt x="6858000" y="0"/>
                </a:lnTo>
                <a:lnTo>
                  <a:pt x="6858000" y="10287000"/>
                </a:lnTo>
                <a:lnTo>
                  <a:pt x="0" y="10287000"/>
                </a:lnTo>
                <a:lnTo>
                  <a:pt x="0" y="0"/>
                </a:lnTo>
                <a:close/>
              </a:path>
            </a:pathLst>
          </a:custGeom>
          <a:blipFill>
            <a:blip r:embed="rId4"/>
            <a:stretch>
              <a:fillRect l="0" t="0" r="0" b="0"/>
            </a:stretch>
          </a:blipFill>
        </p:spPr>
      </p:sp>
      <p:sp>
        <p:nvSpPr>
          <p:cNvPr name="TextBox 8" id="8"/>
          <p:cNvSpPr txBox="true"/>
          <p:nvPr/>
        </p:nvSpPr>
        <p:spPr>
          <a:xfrm rot="0">
            <a:off x="1024086" y="983010"/>
            <a:ext cx="9381827" cy="2495401"/>
          </a:xfrm>
          <a:prstGeom prst="rect">
            <a:avLst/>
          </a:prstGeom>
        </p:spPr>
        <p:txBody>
          <a:bodyPr anchor="t" rtlCol="false" tIns="0" lIns="0" bIns="0" rIns="0">
            <a:spAutoFit/>
          </a:bodyPr>
          <a:lstStyle/>
          <a:p>
            <a:pPr algn="l">
              <a:lnSpc>
                <a:spcPts val="6374"/>
              </a:lnSpc>
            </a:pPr>
            <a:r>
              <a:rPr lang="en-US" sz="5062" b="true">
                <a:solidFill>
                  <a:srgbClr val="FFE14D"/>
                </a:solidFill>
                <a:latin typeface="Arimo Bold"/>
                <a:ea typeface="Arimo Bold"/>
                <a:cs typeface="Arimo Bold"/>
                <a:sym typeface="Arimo Bold"/>
              </a:rPr>
              <a:t>Qoʻlyozmalar va kitoblardagi tadqiqotlar natijasi</a:t>
            </a:r>
          </a:p>
        </p:txBody>
      </p:sp>
      <p:grpSp>
        <p:nvGrpSpPr>
          <p:cNvPr name="Group 9" id="9"/>
          <p:cNvGrpSpPr/>
          <p:nvPr/>
        </p:nvGrpSpPr>
        <p:grpSpPr>
          <a:xfrm rot="0">
            <a:off x="1024086" y="4246364"/>
            <a:ext cx="658266" cy="658266"/>
            <a:chOff x="0" y="0"/>
            <a:chExt cx="877688" cy="877688"/>
          </a:xfrm>
        </p:grpSpPr>
        <p:sp>
          <p:nvSpPr>
            <p:cNvPr name="Freeform 10" id="10"/>
            <p:cNvSpPr/>
            <p:nvPr/>
          </p:nvSpPr>
          <p:spPr>
            <a:xfrm flipH="false" flipV="false" rot="0">
              <a:off x="0" y="0"/>
              <a:ext cx="877697" cy="877697"/>
            </a:xfrm>
            <a:custGeom>
              <a:avLst/>
              <a:gdLst/>
              <a:ahLst/>
              <a:cxnLst/>
              <a:rect r="r" b="b" t="t" l="l"/>
              <a:pathLst>
                <a:path h="877697" w="877697">
                  <a:moveTo>
                    <a:pt x="0" y="438785"/>
                  </a:moveTo>
                  <a:cubicBezTo>
                    <a:pt x="0" y="196469"/>
                    <a:pt x="196469" y="0"/>
                    <a:pt x="438785" y="0"/>
                  </a:cubicBezTo>
                  <a:cubicBezTo>
                    <a:pt x="681101" y="0"/>
                    <a:pt x="877697" y="196469"/>
                    <a:pt x="877697" y="438785"/>
                  </a:cubicBezTo>
                  <a:cubicBezTo>
                    <a:pt x="877697" y="681101"/>
                    <a:pt x="681228" y="877697"/>
                    <a:pt x="438785" y="877697"/>
                  </a:cubicBezTo>
                  <a:cubicBezTo>
                    <a:pt x="196342" y="877697"/>
                    <a:pt x="0" y="681228"/>
                    <a:pt x="0" y="438785"/>
                  </a:cubicBezTo>
                  <a:close/>
                </a:path>
              </a:pathLst>
            </a:custGeom>
            <a:solidFill>
              <a:srgbClr val="46464A"/>
            </a:solidFill>
          </p:spPr>
        </p:sp>
      </p:grpSp>
      <p:sp>
        <p:nvSpPr>
          <p:cNvPr name="TextBox 11" id="11"/>
          <p:cNvSpPr txBox="true"/>
          <p:nvPr/>
        </p:nvSpPr>
        <p:spPr>
          <a:xfrm rot="0">
            <a:off x="1276499" y="4418410"/>
            <a:ext cx="153441" cy="352127"/>
          </a:xfrm>
          <a:prstGeom prst="rect">
            <a:avLst/>
          </a:prstGeom>
        </p:spPr>
        <p:txBody>
          <a:bodyPr anchor="t" rtlCol="false" tIns="0" lIns="0" bIns="0" rIns="0">
            <a:spAutoFit/>
          </a:bodyPr>
          <a:lstStyle/>
          <a:p>
            <a:pPr algn="ctr">
              <a:lnSpc>
                <a:spcPts val="3062"/>
              </a:lnSpc>
            </a:pPr>
            <a:r>
              <a:rPr lang="en-US" sz="3062" b="true">
                <a:solidFill>
                  <a:srgbClr val="D7D4CC"/>
                </a:solidFill>
                <a:latin typeface="Arimo Bold"/>
                <a:ea typeface="Arimo Bold"/>
                <a:cs typeface="Arimo Bold"/>
                <a:sym typeface="Arimo Bold"/>
              </a:rPr>
              <a:t>1</a:t>
            </a:r>
          </a:p>
        </p:txBody>
      </p:sp>
      <p:sp>
        <p:nvSpPr>
          <p:cNvPr name="TextBox 12" id="12"/>
          <p:cNvSpPr txBox="true"/>
          <p:nvPr/>
        </p:nvSpPr>
        <p:spPr>
          <a:xfrm rot="0">
            <a:off x="1974949" y="4217789"/>
            <a:ext cx="3593752" cy="841474"/>
          </a:xfrm>
          <a:prstGeom prst="rect">
            <a:avLst/>
          </a:prstGeom>
        </p:spPr>
        <p:txBody>
          <a:bodyPr anchor="t" rtlCol="false" tIns="0" lIns="0" bIns="0" rIns="0">
            <a:spAutoFit/>
          </a:bodyPr>
          <a:lstStyle/>
          <a:p>
            <a:pPr algn="l">
              <a:lnSpc>
                <a:spcPts val="3187"/>
              </a:lnSpc>
            </a:pPr>
            <a:r>
              <a:rPr lang="en-US" sz="2499" b="true">
                <a:solidFill>
                  <a:srgbClr val="D7D4CC"/>
                </a:solidFill>
                <a:latin typeface="Arimo Bold"/>
                <a:ea typeface="Arimo Bold"/>
                <a:cs typeface="Arimo Bold"/>
                <a:sym typeface="Arimo Bold"/>
              </a:rPr>
              <a:t>Kitobxonlar tarqalishi</a:t>
            </a:r>
          </a:p>
        </p:txBody>
      </p:sp>
      <p:sp>
        <p:nvSpPr>
          <p:cNvPr name="TextBox 13" id="13"/>
          <p:cNvSpPr txBox="true"/>
          <p:nvPr/>
        </p:nvSpPr>
        <p:spPr>
          <a:xfrm rot="0">
            <a:off x="1974949" y="5139481"/>
            <a:ext cx="3593752" cy="1967508"/>
          </a:xfrm>
          <a:prstGeom prst="rect">
            <a:avLst/>
          </a:prstGeom>
        </p:spPr>
        <p:txBody>
          <a:bodyPr anchor="t" rtlCol="false" tIns="0" lIns="0" bIns="0" rIns="0">
            <a:spAutoFit/>
          </a:bodyPr>
          <a:lstStyle/>
          <a:p>
            <a:pPr algn="l">
              <a:lnSpc>
                <a:spcPts val="3624"/>
              </a:lnSpc>
            </a:pPr>
            <a:r>
              <a:rPr lang="en-US" sz="2249" b="true">
                <a:solidFill>
                  <a:srgbClr val="D7D4CC"/>
                </a:solidFill>
                <a:latin typeface="Raleway Medium"/>
                <a:ea typeface="Raleway Medium"/>
                <a:cs typeface="Raleway Medium"/>
                <a:sym typeface="Raleway Medium"/>
              </a:rPr>
              <a:t>Manbalarning geografik tarqalish xaritasini yaratish uchun qoʻlyozmalar va kitoblar tadqiq etildi.</a:t>
            </a:r>
          </a:p>
        </p:txBody>
      </p:sp>
      <p:grpSp>
        <p:nvGrpSpPr>
          <p:cNvPr name="Group 14" id="14"/>
          <p:cNvGrpSpPr/>
          <p:nvPr/>
        </p:nvGrpSpPr>
        <p:grpSpPr>
          <a:xfrm rot="0">
            <a:off x="5861298" y="4246364"/>
            <a:ext cx="658266" cy="658266"/>
            <a:chOff x="0" y="0"/>
            <a:chExt cx="877688" cy="877688"/>
          </a:xfrm>
        </p:grpSpPr>
        <p:sp>
          <p:nvSpPr>
            <p:cNvPr name="Freeform 15" id="15"/>
            <p:cNvSpPr/>
            <p:nvPr/>
          </p:nvSpPr>
          <p:spPr>
            <a:xfrm flipH="false" flipV="false" rot="0">
              <a:off x="0" y="0"/>
              <a:ext cx="877697" cy="877697"/>
            </a:xfrm>
            <a:custGeom>
              <a:avLst/>
              <a:gdLst/>
              <a:ahLst/>
              <a:cxnLst/>
              <a:rect r="r" b="b" t="t" l="l"/>
              <a:pathLst>
                <a:path h="877697" w="877697">
                  <a:moveTo>
                    <a:pt x="0" y="438785"/>
                  </a:moveTo>
                  <a:cubicBezTo>
                    <a:pt x="0" y="196469"/>
                    <a:pt x="196469" y="0"/>
                    <a:pt x="438785" y="0"/>
                  </a:cubicBezTo>
                  <a:cubicBezTo>
                    <a:pt x="681101" y="0"/>
                    <a:pt x="877697" y="196469"/>
                    <a:pt x="877697" y="438785"/>
                  </a:cubicBezTo>
                  <a:cubicBezTo>
                    <a:pt x="877697" y="681101"/>
                    <a:pt x="681228" y="877697"/>
                    <a:pt x="438785" y="877697"/>
                  </a:cubicBezTo>
                  <a:cubicBezTo>
                    <a:pt x="196342" y="877697"/>
                    <a:pt x="0" y="681228"/>
                    <a:pt x="0" y="438785"/>
                  </a:cubicBezTo>
                  <a:close/>
                </a:path>
              </a:pathLst>
            </a:custGeom>
            <a:solidFill>
              <a:srgbClr val="46464A"/>
            </a:solidFill>
          </p:spPr>
        </p:sp>
      </p:grpSp>
      <p:sp>
        <p:nvSpPr>
          <p:cNvPr name="TextBox 16" id="16"/>
          <p:cNvSpPr txBox="true"/>
          <p:nvPr/>
        </p:nvSpPr>
        <p:spPr>
          <a:xfrm rot="0">
            <a:off x="6075610" y="4418410"/>
            <a:ext cx="229492" cy="352127"/>
          </a:xfrm>
          <a:prstGeom prst="rect">
            <a:avLst/>
          </a:prstGeom>
        </p:spPr>
        <p:txBody>
          <a:bodyPr anchor="t" rtlCol="false" tIns="0" lIns="0" bIns="0" rIns="0">
            <a:spAutoFit/>
          </a:bodyPr>
          <a:lstStyle/>
          <a:p>
            <a:pPr algn="ctr">
              <a:lnSpc>
                <a:spcPts val="3062"/>
              </a:lnSpc>
            </a:pPr>
            <a:r>
              <a:rPr lang="en-US" sz="3062" b="true">
                <a:solidFill>
                  <a:srgbClr val="D7D4CC"/>
                </a:solidFill>
                <a:latin typeface="Arimo Bold"/>
                <a:ea typeface="Arimo Bold"/>
                <a:cs typeface="Arimo Bold"/>
                <a:sym typeface="Arimo Bold"/>
              </a:rPr>
              <a:t>2</a:t>
            </a:r>
          </a:p>
        </p:txBody>
      </p:sp>
      <p:sp>
        <p:nvSpPr>
          <p:cNvPr name="TextBox 17" id="17"/>
          <p:cNvSpPr txBox="true"/>
          <p:nvPr/>
        </p:nvSpPr>
        <p:spPr>
          <a:xfrm rot="0">
            <a:off x="6812161" y="4217789"/>
            <a:ext cx="3251299" cy="435025"/>
          </a:xfrm>
          <a:prstGeom prst="rect">
            <a:avLst/>
          </a:prstGeom>
        </p:spPr>
        <p:txBody>
          <a:bodyPr anchor="t" rtlCol="false" tIns="0" lIns="0" bIns="0" rIns="0">
            <a:spAutoFit/>
          </a:bodyPr>
          <a:lstStyle/>
          <a:p>
            <a:pPr algn="l">
              <a:lnSpc>
                <a:spcPts val="3187"/>
              </a:lnSpc>
            </a:pPr>
            <a:r>
              <a:rPr lang="en-US" sz="2499" b="true">
                <a:solidFill>
                  <a:srgbClr val="D7D4CC"/>
                </a:solidFill>
                <a:latin typeface="Arimo Bold"/>
                <a:ea typeface="Arimo Bold"/>
                <a:cs typeface="Arimo Bold"/>
                <a:sym typeface="Arimo Bold"/>
              </a:rPr>
              <a:t>Uslublarni tahlil</a:t>
            </a:r>
          </a:p>
        </p:txBody>
      </p:sp>
      <p:sp>
        <p:nvSpPr>
          <p:cNvPr name="TextBox 18" id="18"/>
          <p:cNvSpPr txBox="true"/>
          <p:nvPr/>
        </p:nvSpPr>
        <p:spPr>
          <a:xfrm rot="0">
            <a:off x="6812161" y="4733032"/>
            <a:ext cx="3593752" cy="1499444"/>
          </a:xfrm>
          <a:prstGeom prst="rect">
            <a:avLst/>
          </a:prstGeom>
        </p:spPr>
        <p:txBody>
          <a:bodyPr anchor="t" rtlCol="false" tIns="0" lIns="0" bIns="0" rIns="0">
            <a:spAutoFit/>
          </a:bodyPr>
          <a:lstStyle/>
          <a:p>
            <a:pPr algn="l">
              <a:lnSpc>
                <a:spcPts val="3624"/>
              </a:lnSpc>
            </a:pPr>
            <a:r>
              <a:rPr lang="en-US" sz="2249" b="true">
                <a:solidFill>
                  <a:srgbClr val="D7D4CC"/>
                </a:solidFill>
                <a:latin typeface="Raleway Medium"/>
                <a:ea typeface="Raleway Medium"/>
                <a:cs typeface="Raleway Medium"/>
                <a:sym typeface="Raleway Medium"/>
              </a:rPr>
              <a:t>Manbalarning yozuv, uslub va bezak xususiyatlari oʻrganildi.</a:t>
            </a:r>
          </a:p>
        </p:txBody>
      </p:sp>
      <p:grpSp>
        <p:nvGrpSpPr>
          <p:cNvPr name="Group 19" id="19"/>
          <p:cNvGrpSpPr/>
          <p:nvPr/>
        </p:nvGrpSpPr>
        <p:grpSpPr>
          <a:xfrm rot="0">
            <a:off x="1024086" y="7728645"/>
            <a:ext cx="658266" cy="658266"/>
            <a:chOff x="0" y="0"/>
            <a:chExt cx="877688" cy="877688"/>
          </a:xfrm>
        </p:grpSpPr>
        <p:sp>
          <p:nvSpPr>
            <p:cNvPr name="Freeform 20" id="20"/>
            <p:cNvSpPr/>
            <p:nvPr/>
          </p:nvSpPr>
          <p:spPr>
            <a:xfrm flipH="false" flipV="false" rot="0">
              <a:off x="0" y="0"/>
              <a:ext cx="877697" cy="877697"/>
            </a:xfrm>
            <a:custGeom>
              <a:avLst/>
              <a:gdLst/>
              <a:ahLst/>
              <a:cxnLst/>
              <a:rect r="r" b="b" t="t" l="l"/>
              <a:pathLst>
                <a:path h="877697" w="877697">
                  <a:moveTo>
                    <a:pt x="0" y="438785"/>
                  </a:moveTo>
                  <a:cubicBezTo>
                    <a:pt x="0" y="196469"/>
                    <a:pt x="196469" y="0"/>
                    <a:pt x="438785" y="0"/>
                  </a:cubicBezTo>
                  <a:cubicBezTo>
                    <a:pt x="681101" y="0"/>
                    <a:pt x="877697" y="196469"/>
                    <a:pt x="877697" y="438785"/>
                  </a:cubicBezTo>
                  <a:cubicBezTo>
                    <a:pt x="877697" y="681101"/>
                    <a:pt x="681228" y="877697"/>
                    <a:pt x="438785" y="877697"/>
                  </a:cubicBezTo>
                  <a:cubicBezTo>
                    <a:pt x="196342" y="877697"/>
                    <a:pt x="0" y="681228"/>
                    <a:pt x="0" y="438785"/>
                  </a:cubicBezTo>
                  <a:close/>
                </a:path>
              </a:pathLst>
            </a:custGeom>
            <a:solidFill>
              <a:srgbClr val="46464A"/>
            </a:solidFill>
          </p:spPr>
        </p:sp>
      </p:grpSp>
      <p:sp>
        <p:nvSpPr>
          <p:cNvPr name="TextBox 21" id="21"/>
          <p:cNvSpPr txBox="true"/>
          <p:nvPr/>
        </p:nvSpPr>
        <p:spPr>
          <a:xfrm rot="0">
            <a:off x="1236315" y="7900690"/>
            <a:ext cx="233660" cy="352127"/>
          </a:xfrm>
          <a:prstGeom prst="rect">
            <a:avLst/>
          </a:prstGeom>
        </p:spPr>
        <p:txBody>
          <a:bodyPr anchor="t" rtlCol="false" tIns="0" lIns="0" bIns="0" rIns="0">
            <a:spAutoFit/>
          </a:bodyPr>
          <a:lstStyle/>
          <a:p>
            <a:pPr algn="ctr">
              <a:lnSpc>
                <a:spcPts val="3062"/>
              </a:lnSpc>
            </a:pPr>
            <a:r>
              <a:rPr lang="en-US" sz="3062" b="true">
                <a:solidFill>
                  <a:srgbClr val="D7D4CC"/>
                </a:solidFill>
                <a:latin typeface="Arimo Bold"/>
                <a:ea typeface="Arimo Bold"/>
                <a:cs typeface="Arimo Bold"/>
                <a:sym typeface="Arimo Bold"/>
              </a:rPr>
              <a:t>3</a:t>
            </a:r>
          </a:p>
        </p:txBody>
      </p:sp>
      <p:sp>
        <p:nvSpPr>
          <p:cNvPr name="TextBox 22" id="22"/>
          <p:cNvSpPr txBox="true"/>
          <p:nvPr/>
        </p:nvSpPr>
        <p:spPr>
          <a:xfrm rot="0">
            <a:off x="1974949" y="7700070"/>
            <a:ext cx="3251299" cy="435025"/>
          </a:xfrm>
          <a:prstGeom prst="rect">
            <a:avLst/>
          </a:prstGeom>
        </p:spPr>
        <p:txBody>
          <a:bodyPr anchor="t" rtlCol="false" tIns="0" lIns="0" bIns="0" rIns="0">
            <a:spAutoFit/>
          </a:bodyPr>
          <a:lstStyle/>
          <a:p>
            <a:pPr algn="l">
              <a:lnSpc>
                <a:spcPts val="3187"/>
              </a:lnSpc>
            </a:pPr>
            <a:r>
              <a:rPr lang="en-US" sz="2499" b="true">
                <a:solidFill>
                  <a:srgbClr val="D7D4CC"/>
                </a:solidFill>
                <a:latin typeface="Arimo Bold"/>
                <a:ea typeface="Arimo Bold"/>
                <a:cs typeface="Arimo Bold"/>
                <a:sym typeface="Arimo Bold"/>
              </a:rPr>
              <a:t>Tarixiy kontekst</a:t>
            </a:r>
          </a:p>
        </p:txBody>
      </p:sp>
      <p:sp>
        <p:nvSpPr>
          <p:cNvPr name="TextBox 23" id="23"/>
          <p:cNvSpPr txBox="true"/>
          <p:nvPr/>
        </p:nvSpPr>
        <p:spPr>
          <a:xfrm rot="0">
            <a:off x="1974949" y="8215312"/>
            <a:ext cx="8430965" cy="1031379"/>
          </a:xfrm>
          <a:prstGeom prst="rect">
            <a:avLst/>
          </a:prstGeom>
        </p:spPr>
        <p:txBody>
          <a:bodyPr anchor="t" rtlCol="false" tIns="0" lIns="0" bIns="0" rIns="0">
            <a:spAutoFit/>
          </a:bodyPr>
          <a:lstStyle/>
          <a:p>
            <a:pPr algn="l">
              <a:lnSpc>
                <a:spcPts val="3624"/>
              </a:lnSpc>
            </a:pPr>
            <a:r>
              <a:rPr lang="en-US" sz="2249" b="true">
                <a:solidFill>
                  <a:srgbClr val="D7D4CC"/>
                </a:solidFill>
                <a:latin typeface="Raleway Medium"/>
                <a:ea typeface="Raleway Medium"/>
                <a:cs typeface="Raleway Medium"/>
                <a:sym typeface="Raleway Medium"/>
              </a:rPr>
              <a:t>Manbalarning yoyilishiga taʼsir qilgan siyosiy, madaniy va iqtisodiy omillar tadqiq qilindi.</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DAGVIadevEo</dc:identifier>
  <dcterms:modified xsi:type="dcterms:W3CDTF">2011-08-01T06:04:30Z</dcterms:modified>
  <cp:revision>1</cp:revision>
  <dc:title>Sharq-tillarida-yozilgan-manbalarning-tarqalish-geografiyasi.pptx</dc:title>
</cp:coreProperties>
</file>