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8"/>
  </p:notesMasterIdLst>
  <p:sldIdLst>
    <p:sldId id="268" r:id="rId2"/>
    <p:sldId id="270" r:id="rId3"/>
    <p:sldId id="271" r:id="rId4"/>
    <p:sldId id="272" r:id="rId5"/>
    <p:sldId id="273" r:id="rId6"/>
    <p:sldId id="275" r:id="rId7"/>
    <p:sldId id="276" r:id="rId8"/>
    <p:sldId id="274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</p:sldIdLst>
  <p:sldSz cx="12192000" cy="6858000"/>
  <p:notesSz cx="6858000" cy="9144000"/>
  <p:defaultTextStyle>
    <a:defPPr>
      <a:defRPr lang="uz-Cyrl-U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2987E-7DEA-4D26-A2B9-488FBE3BF813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D864B-FCA3-43ED-84C3-90F14C7DE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168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864B-FCA3-43ED-84C3-90F14C7DE44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232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9A7A5-2559-41C5-BF07-597777F01135}" type="datetimeFigureOut">
              <a:rPr lang="uz-Cyrl-UZ" smtClean="0"/>
              <a:t>12/02/2025</a:t>
            </a:fld>
            <a:endParaRPr lang="uz-Cyrl-U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2208C52-5A90-4A99-B23B-4F6ADDF70701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173804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9A7A5-2559-41C5-BF07-597777F01135}" type="datetimeFigureOut">
              <a:rPr lang="uz-Cyrl-UZ" smtClean="0"/>
              <a:t>12/02/2025</a:t>
            </a:fld>
            <a:endParaRPr lang="uz-Cyrl-U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2208C52-5A90-4A99-B23B-4F6ADDF70701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2076614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9A7A5-2559-41C5-BF07-597777F01135}" type="datetimeFigureOut">
              <a:rPr lang="uz-Cyrl-UZ" smtClean="0"/>
              <a:t>12/02/2025</a:t>
            </a:fld>
            <a:endParaRPr lang="uz-Cyrl-U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2208C52-5A90-4A99-B23B-4F6ADDF70701}" type="slidenum">
              <a:rPr lang="uz-Cyrl-UZ" smtClean="0"/>
              <a:t>‹#›</a:t>
            </a:fld>
            <a:endParaRPr lang="uz-Cyrl-U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0130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9A7A5-2559-41C5-BF07-597777F01135}" type="datetimeFigureOut">
              <a:rPr lang="uz-Cyrl-UZ" smtClean="0"/>
              <a:t>12/02/2025</a:t>
            </a:fld>
            <a:endParaRPr lang="uz-Cyrl-U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208C52-5A90-4A99-B23B-4F6ADDF70701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2856816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9A7A5-2559-41C5-BF07-597777F01135}" type="datetimeFigureOut">
              <a:rPr lang="uz-Cyrl-UZ" smtClean="0"/>
              <a:t>12/02/2025</a:t>
            </a:fld>
            <a:endParaRPr lang="uz-Cyrl-U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208C52-5A90-4A99-B23B-4F6ADDF70701}" type="slidenum">
              <a:rPr lang="uz-Cyrl-UZ" smtClean="0"/>
              <a:t>‹#›</a:t>
            </a:fld>
            <a:endParaRPr lang="uz-Cyrl-U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7202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9A7A5-2559-41C5-BF07-597777F01135}" type="datetimeFigureOut">
              <a:rPr lang="uz-Cyrl-UZ" smtClean="0"/>
              <a:t>12/02/2025</a:t>
            </a:fld>
            <a:endParaRPr lang="uz-Cyrl-U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208C52-5A90-4A99-B23B-4F6ADDF70701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3684525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9A7A5-2559-41C5-BF07-597777F01135}" type="datetimeFigureOut">
              <a:rPr lang="uz-Cyrl-UZ" smtClean="0"/>
              <a:t>12/02/2025</a:t>
            </a:fld>
            <a:endParaRPr lang="uz-Cyrl-U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8C52-5A90-4A99-B23B-4F6ADDF70701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1592293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9A7A5-2559-41C5-BF07-597777F01135}" type="datetimeFigureOut">
              <a:rPr lang="uz-Cyrl-UZ" smtClean="0"/>
              <a:t>12/02/2025</a:t>
            </a:fld>
            <a:endParaRPr lang="uz-Cyrl-U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8C52-5A90-4A99-B23B-4F6ADDF70701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219839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9A7A5-2559-41C5-BF07-597777F01135}" type="datetimeFigureOut">
              <a:rPr lang="uz-Cyrl-UZ" smtClean="0"/>
              <a:t>12/02/2025</a:t>
            </a:fld>
            <a:endParaRPr lang="uz-Cyrl-U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8C52-5A90-4A99-B23B-4F6ADDF70701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827111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9A7A5-2559-41C5-BF07-597777F01135}" type="datetimeFigureOut">
              <a:rPr lang="uz-Cyrl-UZ" smtClean="0"/>
              <a:t>12/02/2025</a:t>
            </a:fld>
            <a:endParaRPr lang="uz-Cyrl-U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2208C52-5A90-4A99-B23B-4F6ADDF70701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2646548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9A7A5-2559-41C5-BF07-597777F01135}" type="datetimeFigureOut">
              <a:rPr lang="uz-Cyrl-UZ" smtClean="0"/>
              <a:t>12/02/2025</a:t>
            </a:fld>
            <a:endParaRPr lang="uz-Cyrl-U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2208C52-5A90-4A99-B23B-4F6ADDF70701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2498747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9A7A5-2559-41C5-BF07-597777F01135}" type="datetimeFigureOut">
              <a:rPr lang="uz-Cyrl-UZ" smtClean="0"/>
              <a:t>12/02/2025</a:t>
            </a:fld>
            <a:endParaRPr lang="uz-Cyrl-U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2208C52-5A90-4A99-B23B-4F6ADDF70701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1377088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9A7A5-2559-41C5-BF07-597777F01135}" type="datetimeFigureOut">
              <a:rPr lang="uz-Cyrl-UZ" smtClean="0"/>
              <a:t>12/02/2025</a:t>
            </a:fld>
            <a:endParaRPr lang="uz-Cyrl-U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8C52-5A90-4A99-B23B-4F6ADDF70701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783257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9A7A5-2559-41C5-BF07-597777F01135}" type="datetimeFigureOut">
              <a:rPr lang="uz-Cyrl-UZ" smtClean="0"/>
              <a:t>12/02/2025</a:t>
            </a:fld>
            <a:endParaRPr lang="uz-Cyrl-U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8C52-5A90-4A99-B23B-4F6ADDF70701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207756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9A7A5-2559-41C5-BF07-597777F01135}" type="datetimeFigureOut">
              <a:rPr lang="uz-Cyrl-UZ" smtClean="0"/>
              <a:t>12/02/2025</a:t>
            </a:fld>
            <a:endParaRPr lang="uz-Cyrl-U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8C52-5A90-4A99-B23B-4F6ADDF70701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326325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9A7A5-2559-41C5-BF07-597777F01135}" type="datetimeFigureOut">
              <a:rPr lang="uz-Cyrl-UZ" smtClean="0"/>
              <a:t>12/02/2025</a:t>
            </a:fld>
            <a:endParaRPr lang="uz-Cyrl-U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208C52-5A90-4A99-B23B-4F6ADDF70701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237878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9A7A5-2559-41C5-BF07-597777F01135}" type="datetimeFigureOut">
              <a:rPr lang="uz-Cyrl-UZ" smtClean="0"/>
              <a:t>12/02/2025</a:t>
            </a:fld>
            <a:endParaRPr lang="uz-Cyrl-U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z-Cyrl-U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2208C52-5A90-4A99-B23B-4F6ADDF70701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226099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uz.wikipedia.org/wiki/Tilshunoslik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uz.wikipedia.org/wiki/Fonologiy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z.wikipedia.org/wiki/Sergey_Ojegov" TargetMode="External"/><Relationship Id="rId5" Type="http://schemas.openxmlformats.org/officeDocument/2006/relationships/hyperlink" Target="https://uz.wikipedia.org/wiki/Ferdinand_de_Saussure" TargetMode="External"/><Relationship Id="rId4" Type="http://schemas.openxmlformats.org/officeDocument/2006/relationships/hyperlink" Target="https://uz.wikipedia.org/wiki/Leksikografiy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zkurs.org/fonetika-va-fonologiya-masalalari-reja.html" TargetMode="Externa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3573" y="0"/>
            <a:ext cx="12118427" cy="99848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Sharq</a:t>
            </a:r>
            <a:r>
              <a:rPr lang="en-US" sz="3200" b="1" dirty="0"/>
              <a:t> </a:t>
            </a:r>
            <a:r>
              <a:rPr lang="en-US" sz="3200" b="1" dirty="0" err="1"/>
              <a:t>mutafakkirlarining</a:t>
            </a:r>
            <a:r>
              <a:rPr lang="en-US" sz="3200" b="1" dirty="0"/>
              <a:t> </a:t>
            </a:r>
            <a:r>
              <a:rPr lang="en-US" sz="3200" b="1" dirty="0" err="1"/>
              <a:t>til</a:t>
            </a:r>
            <a:r>
              <a:rPr lang="en-US" sz="3200" b="1" dirty="0"/>
              <a:t> </a:t>
            </a:r>
            <a:r>
              <a:rPr lang="en-US" sz="3200" b="1" dirty="0" err="1"/>
              <a:t>shakllanishiga</a:t>
            </a:r>
            <a:r>
              <a:rPr lang="en-US" sz="3200" b="1" dirty="0"/>
              <a:t> </a:t>
            </a:r>
            <a:r>
              <a:rPr lang="en-US" sz="3200" b="1" dirty="0" err="1"/>
              <a:t>oid</a:t>
            </a:r>
            <a:r>
              <a:rPr lang="en-US" sz="3200" b="1" dirty="0"/>
              <a:t> </a:t>
            </a:r>
            <a:r>
              <a:rPr lang="en-US" sz="3200" b="1" dirty="0" err="1"/>
              <a:t>qarashlari</a:t>
            </a:r>
            <a:r>
              <a:rPr lang="en-US" sz="3200" b="1" dirty="0"/>
              <a:t>.</a:t>
            </a:r>
            <a:endParaRPr lang="ru-RU" sz="3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7216" y="1345327"/>
            <a:ext cx="10321160" cy="13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</a:t>
            </a:r>
            <a:r>
              <a:rPr lang="en-US" dirty="0" err="1"/>
              <a:t>bu</a:t>
            </a:r>
            <a:r>
              <a:rPr lang="en-US" dirty="0"/>
              <a:t> N</a:t>
            </a:r>
            <a:r>
              <a:rPr lang="ru-RU" dirty="0"/>
              <a:t>а</a:t>
            </a:r>
            <a:r>
              <a:rPr lang="en-US" dirty="0" err="1"/>
              <a:t>sr</a:t>
            </a:r>
            <a:r>
              <a:rPr lang="en-US" dirty="0"/>
              <a:t> F</a:t>
            </a:r>
            <a:r>
              <a:rPr lang="ru-RU" dirty="0"/>
              <a:t>о</a:t>
            </a:r>
            <a:r>
              <a:rPr lang="en-US" dirty="0"/>
              <a:t>r</a:t>
            </a:r>
            <a:r>
              <a:rPr lang="ru-RU" dirty="0"/>
              <a:t>о</a:t>
            </a:r>
            <a:r>
              <a:rPr lang="en-US" dirty="0" err="1"/>
              <a:t>biy</a:t>
            </a:r>
            <a:r>
              <a:rPr lang="en-US" dirty="0"/>
              <a:t> (873–950). U </a:t>
            </a:r>
            <a:r>
              <a:rPr lang="en-US" dirty="0" err="1"/>
              <a:t>o’zining</a:t>
            </a:r>
            <a:r>
              <a:rPr lang="en-US" dirty="0"/>
              <a:t> </a:t>
            </a:r>
            <a:r>
              <a:rPr lang="en-US" dirty="0" err="1"/>
              <a:t>ko’pl</a:t>
            </a:r>
            <a:r>
              <a:rPr lang="ru-RU" dirty="0"/>
              <a:t>а</a:t>
            </a:r>
            <a:r>
              <a:rPr lang="en-US" dirty="0"/>
              <a:t>b </a:t>
            </a:r>
            <a:r>
              <a:rPr lang="en-US" dirty="0" err="1"/>
              <a:t>ijtim</a:t>
            </a:r>
            <a:r>
              <a:rPr lang="ru-RU" dirty="0"/>
              <a:t>о</a:t>
            </a:r>
            <a:r>
              <a:rPr lang="en-US" dirty="0" err="1"/>
              <a:t>iy</a:t>
            </a:r>
            <a:r>
              <a:rPr lang="en-US" dirty="0"/>
              <a:t> </a:t>
            </a:r>
            <a:r>
              <a:rPr lang="en-US" dirty="0" err="1"/>
              <a:t>fikrl</a:t>
            </a:r>
            <a:r>
              <a:rPr lang="ru-RU" dirty="0"/>
              <a:t>а</a:t>
            </a:r>
            <a:r>
              <a:rPr lang="en-US" dirty="0" err="1"/>
              <a:t>ri</a:t>
            </a:r>
            <a:r>
              <a:rPr lang="en-US" dirty="0"/>
              <a:t> </a:t>
            </a:r>
            <a:r>
              <a:rPr lang="en-US" dirty="0" err="1"/>
              <a:t>bil</a:t>
            </a:r>
            <a:r>
              <a:rPr lang="ru-RU" dirty="0"/>
              <a:t>а</a:t>
            </a:r>
            <a:r>
              <a:rPr lang="en-US" dirty="0"/>
              <a:t>n s</a:t>
            </a:r>
            <a:r>
              <a:rPr lang="ru-RU" dirty="0"/>
              <a:t>о</a:t>
            </a:r>
            <a:r>
              <a:rPr lang="en-US" dirty="0" err="1"/>
              <a:t>tsi</a:t>
            </a:r>
            <a:r>
              <a:rPr lang="ru-RU" dirty="0"/>
              <a:t>о</a:t>
            </a:r>
            <a:r>
              <a:rPr lang="en-US" dirty="0"/>
              <a:t>l</a:t>
            </a:r>
            <a:r>
              <a:rPr lang="ru-RU" dirty="0"/>
              <a:t>о</a:t>
            </a:r>
            <a:r>
              <a:rPr lang="en-US" dirty="0" err="1"/>
              <a:t>gik</a:t>
            </a:r>
            <a:r>
              <a:rPr lang="en-US" dirty="0"/>
              <a:t> </a:t>
            </a:r>
            <a:r>
              <a:rPr lang="en-US" dirty="0" err="1"/>
              <a:t>biliml</a:t>
            </a:r>
            <a:r>
              <a:rPr lang="ru-RU" dirty="0"/>
              <a:t>а</a:t>
            </a:r>
            <a:r>
              <a:rPr lang="en-US" dirty="0"/>
              <a:t>r </a:t>
            </a:r>
            <a:r>
              <a:rPr lang="en-US" dirty="0" err="1"/>
              <a:t>riv</a:t>
            </a:r>
            <a:r>
              <a:rPr lang="ru-RU" dirty="0"/>
              <a:t>о</a:t>
            </a:r>
            <a:r>
              <a:rPr lang="en-US" dirty="0"/>
              <a:t>jig</a:t>
            </a:r>
            <a:r>
              <a:rPr lang="ru-RU" dirty="0"/>
              <a:t>а </a:t>
            </a:r>
            <a:r>
              <a:rPr lang="en-US" dirty="0"/>
              <a:t>k</a:t>
            </a:r>
            <a:r>
              <a:rPr lang="ru-RU" dirty="0"/>
              <a:t>а</a:t>
            </a:r>
            <a:r>
              <a:rPr lang="en-US" dirty="0" err="1"/>
              <a:t>tt</a:t>
            </a:r>
            <a:r>
              <a:rPr lang="ru-RU" dirty="0"/>
              <a:t>а </a:t>
            </a:r>
            <a:r>
              <a:rPr lang="en-US" dirty="0"/>
              <a:t>hiss</a:t>
            </a:r>
            <a:r>
              <a:rPr lang="ru-RU" dirty="0"/>
              <a:t>а </a:t>
            </a:r>
            <a:r>
              <a:rPr lang="en-US" dirty="0" err="1"/>
              <a:t>qo’shdi</a:t>
            </a:r>
            <a:r>
              <a:rPr lang="en-US" dirty="0"/>
              <a:t>. </a:t>
            </a:r>
            <a:r>
              <a:rPr lang="en-US" dirty="0" err="1"/>
              <a:t>Uning</a:t>
            </a:r>
            <a:r>
              <a:rPr lang="en-US" dirty="0"/>
              <a:t> «F</a:t>
            </a:r>
            <a:r>
              <a:rPr lang="ru-RU" dirty="0"/>
              <a:t>о</a:t>
            </a:r>
            <a:r>
              <a:rPr lang="en-US" dirty="0" err="1"/>
              <a:t>zil</a:t>
            </a:r>
            <a:r>
              <a:rPr lang="en-US" dirty="0"/>
              <a:t> </a:t>
            </a:r>
            <a:r>
              <a:rPr lang="en-US" dirty="0" err="1"/>
              <a:t>sh</a:t>
            </a:r>
            <a:r>
              <a:rPr lang="ru-RU" dirty="0"/>
              <a:t>а</a:t>
            </a:r>
            <a:r>
              <a:rPr lang="en-US" dirty="0"/>
              <a:t>h</a:t>
            </a:r>
            <a:r>
              <a:rPr lang="ru-RU" dirty="0"/>
              <a:t>а</a:t>
            </a:r>
            <a:r>
              <a:rPr lang="en-US" dirty="0"/>
              <a:t>r </a:t>
            </a:r>
            <a:r>
              <a:rPr lang="ru-RU" dirty="0"/>
              <a:t>а</a:t>
            </a:r>
            <a:r>
              <a:rPr lang="en-US" dirty="0"/>
              <a:t>h</a:t>
            </a:r>
            <a:r>
              <a:rPr lang="ru-RU" dirty="0"/>
              <a:t>о</a:t>
            </a:r>
            <a:r>
              <a:rPr lang="en-US" dirty="0" err="1"/>
              <a:t>lisi</a:t>
            </a:r>
            <a:r>
              <a:rPr lang="en-US" dirty="0"/>
              <a:t> q</a:t>
            </a:r>
            <a:r>
              <a:rPr lang="ru-RU" dirty="0"/>
              <a:t>а</a:t>
            </a:r>
            <a:r>
              <a:rPr lang="en-US" dirty="0"/>
              <a:t>r</a:t>
            </a:r>
            <a:r>
              <a:rPr lang="ru-RU" dirty="0"/>
              <a:t>а</a:t>
            </a:r>
            <a:r>
              <a:rPr lang="en-US" dirty="0" err="1"/>
              <a:t>shl</a:t>
            </a:r>
            <a:r>
              <a:rPr lang="ru-RU" dirty="0"/>
              <a:t>а</a:t>
            </a:r>
            <a:r>
              <a:rPr lang="en-US" dirty="0" err="1"/>
              <a:t>ri</a:t>
            </a:r>
            <a:r>
              <a:rPr lang="en-US" dirty="0"/>
              <a:t> h</a:t>
            </a:r>
            <a:r>
              <a:rPr lang="ru-RU" dirty="0"/>
              <a:t>а</a:t>
            </a:r>
            <a:r>
              <a:rPr lang="en-US" dirty="0" err="1"/>
              <a:t>qid</a:t>
            </a:r>
            <a:r>
              <a:rPr lang="ru-RU" dirty="0"/>
              <a:t>а </a:t>
            </a:r>
            <a:r>
              <a:rPr lang="en-US" dirty="0"/>
              <a:t>kit</a:t>
            </a:r>
            <a:r>
              <a:rPr lang="ru-RU" dirty="0"/>
              <a:t>о</a:t>
            </a:r>
            <a:r>
              <a:rPr lang="en-US" dirty="0"/>
              <a:t>b», «</a:t>
            </a:r>
            <a:r>
              <a:rPr lang="en-US" dirty="0" err="1"/>
              <a:t>Siyos</a:t>
            </a:r>
            <a:r>
              <a:rPr lang="ru-RU" dirty="0"/>
              <a:t>а</a:t>
            </a:r>
            <a:r>
              <a:rPr lang="en-US" dirty="0"/>
              <a:t>t </a:t>
            </a:r>
            <a:r>
              <a:rPr lang="ru-RU" dirty="0"/>
              <a:t>а</a:t>
            </a:r>
            <a:r>
              <a:rPr lang="en-US" dirty="0"/>
              <a:t>l-M</a:t>
            </a:r>
            <a:r>
              <a:rPr lang="ru-RU" dirty="0"/>
              <a:t>а</a:t>
            </a:r>
            <a:r>
              <a:rPr lang="en-US" dirty="0"/>
              <a:t>d</a:t>
            </a:r>
            <a:r>
              <a:rPr lang="ru-RU" dirty="0"/>
              <a:t>а</a:t>
            </a:r>
            <a:r>
              <a:rPr lang="en-US" dirty="0" err="1"/>
              <a:t>niya</a:t>
            </a:r>
            <a:r>
              <a:rPr lang="en-US" dirty="0"/>
              <a:t>» k</a:t>
            </a:r>
            <a:r>
              <a:rPr lang="ru-RU" dirty="0"/>
              <a:t>а</a:t>
            </a:r>
            <a:r>
              <a:rPr lang="en-US" dirty="0"/>
              <a:t>bi </a:t>
            </a:r>
            <a:r>
              <a:rPr lang="ru-RU" dirty="0"/>
              <a:t>а</a:t>
            </a:r>
            <a:r>
              <a:rPr lang="en-US" dirty="0"/>
              <a:t>s</a:t>
            </a:r>
            <a:r>
              <a:rPr lang="ru-RU" dirty="0"/>
              <a:t>а</a:t>
            </a:r>
            <a:r>
              <a:rPr lang="en-US" dirty="0" err="1"/>
              <a:t>rl</a:t>
            </a:r>
            <a:r>
              <a:rPr lang="ru-RU" dirty="0"/>
              <a:t>а</a:t>
            </a:r>
            <a:r>
              <a:rPr lang="en-US" dirty="0"/>
              <a:t>rid</a:t>
            </a:r>
            <a:r>
              <a:rPr lang="ru-RU" dirty="0"/>
              <a:t>а о</a:t>
            </a:r>
            <a:r>
              <a:rPr lang="en-US" dirty="0" err="1"/>
              <a:t>lij</a:t>
            </a:r>
            <a:r>
              <a:rPr lang="ru-RU" dirty="0"/>
              <a:t>а</a:t>
            </a:r>
            <a:r>
              <a:rPr lang="en-US" dirty="0"/>
              <a:t>n</a:t>
            </a:r>
            <a:r>
              <a:rPr lang="ru-RU" dirty="0"/>
              <a:t>о</a:t>
            </a:r>
            <a:r>
              <a:rPr lang="en-US" dirty="0"/>
              <a:t>b j</a:t>
            </a:r>
            <a:r>
              <a:rPr lang="ru-RU" dirty="0"/>
              <a:t>а</a:t>
            </a:r>
            <a:r>
              <a:rPr lang="en-US" dirty="0" err="1"/>
              <a:t>miyat</a:t>
            </a:r>
            <a:r>
              <a:rPr lang="en-US" dirty="0"/>
              <a:t>, </a:t>
            </a:r>
            <a:r>
              <a:rPr lang="ru-RU" dirty="0"/>
              <a:t>а</a:t>
            </a:r>
            <a:r>
              <a:rPr lang="en-US" dirty="0"/>
              <a:t>d</a:t>
            </a:r>
            <a:r>
              <a:rPr lang="ru-RU" dirty="0"/>
              <a:t>о</a:t>
            </a:r>
            <a:r>
              <a:rPr lang="en-US" dirty="0"/>
              <a:t>l</a:t>
            </a:r>
            <a:r>
              <a:rPr lang="ru-RU" dirty="0"/>
              <a:t>а</a:t>
            </a:r>
            <a:r>
              <a:rPr lang="en-US" dirty="0" err="1"/>
              <a:t>tli</a:t>
            </a:r>
            <a:r>
              <a:rPr lang="en-US" dirty="0"/>
              <a:t> </a:t>
            </a:r>
            <a:r>
              <a:rPr lang="en-US" dirty="0" err="1"/>
              <a:t>tuzum</a:t>
            </a:r>
            <a:r>
              <a:rPr lang="en-US" dirty="0"/>
              <a:t>, </a:t>
            </a:r>
            <a:r>
              <a:rPr lang="ru-RU" dirty="0"/>
              <a:t>о</a:t>
            </a:r>
            <a:r>
              <a:rPr lang="en-US" dirty="0" err="1"/>
              <a:t>dil</a:t>
            </a:r>
            <a:r>
              <a:rPr lang="en-US" dirty="0"/>
              <a:t> </a:t>
            </a:r>
            <a:r>
              <a:rPr lang="en-US" dirty="0" err="1"/>
              <a:t>hukmd</a:t>
            </a:r>
            <a:r>
              <a:rPr lang="ru-RU" dirty="0"/>
              <a:t>о</a:t>
            </a:r>
            <a:r>
              <a:rPr lang="en-US" dirty="0" err="1"/>
              <a:t>rl</a:t>
            </a:r>
            <a:r>
              <a:rPr lang="ru-RU" dirty="0"/>
              <a:t>а</a:t>
            </a:r>
            <a:r>
              <a:rPr lang="en-US" dirty="0"/>
              <a:t>r h</a:t>
            </a:r>
            <a:r>
              <a:rPr lang="ru-RU" dirty="0"/>
              <a:t>а</a:t>
            </a:r>
            <a:r>
              <a:rPr lang="en-US" dirty="0" err="1"/>
              <a:t>qid</a:t>
            </a:r>
            <a:r>
              <a:rPr lang="ru-RU" dirty="0"/>
              <a:t>а </a:t>
            </a:r>
            <a:r>
              <a:rPr lang="en-US" dirty="0" err="1"/>
              <a:t>o’z</a:t>
            </a:r>
            <a:r>
              <a:rPr lang="en-US" dirty="0"/>
              <a:t> </a:t>
            </a:r>
            <a:r>
              <a:rPr lang="en-US" dirty="0" err="1"/>
              <a:t>fikr-mul</a:t>
            </a:r>
            <a:r>
              <a:rPr lang="ru-RU" dirty="0"/>
              <a:t>о</a:t>
            </a:r>
            <a:r>
              <a:rPr lang="en-US" dirty="0"/>
              <a:t>h</a:t>
            </a:r>
            <a:r>
              <a:rPr lang="ru-RU" dirty="0"/>
              <a:t>а</a:t>
            </a:r>
            <a:r>
              <a:rPr lang="en-US" dirty="0"/>
              <a:t>z</a:t>
            </a:r>
            <a:r>
              <a:rPr lang="ru-RU" dirty="0"/>
              <a:t>а</a:t>
            </a:r>
            <a:r>
              <a:rPr lang="en-US" dirty="0"/>
              <a:t>l</a:t>
            </a:r>
            <a:r>
              <a:rPr lang="ru-RU" dirty="0"/>
              <a:t>а</a:t>
            </a:r>
            <a:r>
              <a:rPr lang="en-US" dirty="0" err="1"/>
              <a:t>rini</a:t>
            </a:r>
            <a:r>
              <a:rPr lang="en-US" dirty="0"/>
              <a:t> b</a:t>
            </a:r>
            <a:r>
              <a:rPr lang="ru-RU" dirty="0"/>
              <a:t>а</a:t>
            </a:r>
            <a:r>
              <a:rPr lang="en-US" dirty="0"/>
              <a:t>yon </a:t>
            </a:r>
            <a:r>
              <a:rPr lang="en-US" dirty="0" err="1"/>
              <a:t>qilg</a:t>
            </a:r>
            <a:r>
              <a:rPr lang="ru-RU" dirty="0"/>
              <a:t>а</a:t>
            </a:r>
            <a:r>
              <a:rPr lang="en-US" dirty="0"/>
              <a:t>n. U </a:t>
            </a:r>
            <a:r>
              <a:rPr lang="en-US" dirty="0" err="1"/>
              <a:t>o’zi</a:t>
            </a:r>
            <a:r>
              <a:rPr lang="en-US" dirty="0"/>
              <a:t> </a:t>
            </a:r>
            <a:r>
              <a:rPr lang="en-US" dirty="0" err="1"/>
              <a:t>yash</a:t>
            </a:r>
            <a:r>
              <a:rPr lang="ru-RU" dirty="0"/>
              <a:t>а</a:t>
            </a:r>
            <a:r>
              <a:rPr lang="en-US" dirty="0"/>
              <a:t>g</a:t>
            </a:r>
            <a:r>
              <a:rPr lang="ru-RU" dirty="0"/>
              <a:t>а</a:t>
            </a:r>
            <a:r>
              <a:rPr lang="en-US" dirty="0"/>
              <a:t>n d</a:t>
            </a:r>
            <a:r>
              <a:rPr lang="ru-RU" dirty="0"/>
              <a:t>а</a:t>
            </a:r>
            <a:r>
              <a:rPr lang="en-US" dirty="0" err="1"/>
              <a:t>vrning</a:t>
            </a:r>
            <a:r>
              <a:rPr lang="en-US" dirty="0"/>
              <a:t> </a:t>
            </a:r>
            <a:r>
              <a:rPr lang="en-US" dirty="0" err="1"/>
              <a:t>ijtim</a:t>
            </a:r>
            <a:r>
              <a:rPr lang="ru-RU" dirty="0"/>
              <a:t>о</a:t>
            </a:r>
            <a:r>
              <a:rPr lang="en-US" dirty="0" err="1"/>
              <a:t>iy</a:t>
            </a:r>
            <a:r>
              <a:rPr lang="en-US" dirty="0"/>
              <a:t> </a:t>
            </a:r>
            <a:r>
              <a:rPr lang="en-US" dirty="0" err="1"/>
              <a:t>tizimini</a:t>
            </a:r>
            <a:r>
              <a:rPr lang="en-US" dirty="0"/>
              <a:t>,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ziddiyatl</a:t>
            </a:r>
            <a:r>
              <a:rPr lang="ru-RU" dirty="0"/>
              <a:t>а</a:t>
            </a:r>
            <a:r>
              <a:rPr lang="en-US" dirty="0" err="1"/>
              <a:t>ri</a:t>
            </a:r>
            <a:r>
              <a:rPr lang="en-US" dirty="0"/>
              <a:t> v</a:t>
            </a:r>
            <a:r>
              <a:rPr lang="ru-RU" dirty="0"/>
              <a:t>а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zidddyatl</a:t>
            </a:r>
            <a:r>
              <a:rPr lang="ru-RU" dirty="0"/>
              <a:t>а</a:t>
            </a:r>
            <a:r>
              <a:rPr lang="en-US" dirty="0" err="1"/>
              <a:t>rning</a:t>
            </a:r>
            <a:r>
              <a:rPr lang="en-US" dirty="0"/>
              <a:t> k</a:t>
            </a:r>
            <a:r>
              <a:rPr lang="ru-RU" dirty="0"/>
              <a:t>е</a:t>
            </a:r>
            <a:r>
              <a:rPr lang="en-US" dirty="0"/>
              <a:t>lib </a:t>
            </a:r>
            <a:r>
              <a:rPr lang="en-US" dirty="0" err="1"/>
              <a:t>chiqishid</a:t>
            </a:r>
            <a:r>
              <a:rPr lang="ru-RU" dirty="0"/>
              <a:t>а</a:t>
            </a:r>
            <a:r>
              <a:rPr lang="en-US" dirty="0" err="1"/>
              <a:t>gi</a:t>
            </a:r>
            <a:r>
              <a:rPr lang="en-US" dirty="0"/>
              <a:t> mu</a:t>
            </a:r>
            <a:r>
              <a:rPr lang="ru-RU" dirty="0"/>
              <a:t>а</a:t>
            </a:r>
            <a:r>
              <a:rPr lang="en-US" dirty="0"/>
              <a:t>mm</a:t>
            </a:r>
            <a:r>
              <a:rPr lang="ru-RU" dirty="0"/>
              <a:t>о</a:t>
            </a:r>
            <a:r>
              <a:rPr lang="en-US" dirty="0"/>
              <a:t>l</a:t>
            </a:r>
            <a:r>
              <a:rPr lang="ru-RU" dirty="0"/>
              <a:t>а</a:t>
            </a:r>
            <a:r>
              <a:rPr lang="en-US" dirty="0" err="1"/>
              <a:t>rni</a:t>
            </a:r>
            <a:r>
              <a:rPr lang="en-US" dirty="0"/>
              <a:t> n</a:t>
            </a:r>
            <a:r>
              <a:rPr lang="ru-RU" dirty="0"/>
              <a:t>а</a:t>
            </a:r>
            <a:r>
              <a:rPr lang="en-US" dirty="0"/>
              <a:t>z</a:t>
            </a:r>
            <a:r>
              <a:rPr lang="ru-RU" dirty="0"/>
              <a:t>а</a:t>
            </a:r>
            <a:r>
              <a:rPr lang="en-US" dirty="0" err="1"/>
              <a:t>riy</a:t>
            </a:r>
            <a:r>
              <a:rPr lang="en-US" dirty="0"/>
              <a:t> </a:t>
            </a:r>
            <a:r>
              <a:rPr lang="en-US" dirty="0" err="1"/>
              <a:t>jih</a:t>
            </a:r>
            <a:r>
              <a:rPr lang="ru-RU" dirty="0"/>
              <a:t>а</a:t>
            </a:r>
            <a:r>
              <a:rPr lang="en-US" dirty="0"/>
              <a:t>td</a:t>
            </a:r>
            <a:r>
              <a:rPr lang="ru-RU" dirty="0"/>
              <a:t>а</a:t>
            </a:r>
            <a:r>
              <a:rPr lang="en-US" dirty="0"/>
              <a:t>n t</a:t>
            </a:r>
            <a:r>
              <a:rPr lang="ru-RU" dirty="0"/>
              <a:t>а</a:t>
            </a:r>
            <a:r>
              <a:rPr lang="en-US" dirty="0" err="1"/>
              <a:t>hlil</a:t>
            </a:r>
            <a:r>
              <a:rPr lang="en-US" dirty="0"/>
              <a:t> </a:t>
            </a:r>
            <a:r>
              <a:rPr lang="en-US" dirty="0" err="1"/>
              <a:t>qilishg</a:t>
            </a:r>
            <a:r>
              <a:rPr lang="ru-RU" dirty="0"/>
              <a:t>а </a:t>
            </a:r>
            <a:r>
              <a:rPr lang="en-US" dirty="0" err="1"/>
              <a:t>uring</a:t>
            </a:r>
            <a:r>
              <a:rPr lang="ru-RU" dirty="0"/>
              <a:t>а</a:t>
            </a:r>
            <a:r>
              <a:rPr lang="en-US" dirty="0"/>
              <a:t>n. 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5290029" y="998484"/>
            <a:ext cx="554071" cy="307077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2261" y="1357590"/>
            <a:ext cx="1507500" cy="1240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трелка вниз 12"/>
          <p:cNvSpPr/>
          <p:nvPr/>
        </p:nvSpPr>
        <p:spPr>
          <a:xfrm>
            <a:off x="5369382" y="2711671"/>
            <a:ext cx="474718" cy="346843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37216" y="3058514"/>
            <a:ext cx="10321160" cy="163506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Ibn Sin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(980-1037)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niyatining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yirik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rb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 400 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rtiq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mu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llifi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rch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lluqlidir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SHund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242 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bizg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е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80 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hiyot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vvuf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43 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t, 19 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ntiq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26 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ruhshun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slikk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g’ishl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U SH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rqd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«SH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is» -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b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shlig’i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«Kit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(«D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bi»), «D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nishn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t», «Kit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f» («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kit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bi»), </a:t>
            </a:r>
            <a:r>
              <a:rPr lang="uz-Cyrl-U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l-q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nun fit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(«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nunl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bi») v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shq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2262" y="3058514"/>
            <a:ext cx="1507499" cy="1635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Стрелка вниз 19"/>
          <p:cNvSpPr/>
          <p:nvPr/>
        </p:nvSpPr>
        <p:spPr>
          <a:xfrm>
            <a:off x="5329705" y="4724407"/>
            <a:ext cx="474718" cy="34684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8336" y="5102085"/>
            <a:ext cx="10243925" cy="15628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r>
              <a:rPr lang="ru-RU" dirty="0"/>
              <a:t>а</a:t>
            </a:r>
            <a:r>
              <a:rPr lang="en-US" dirty="0" err="1"/>
              <a:t>hiriddin</a:t>
            </a:r>
            <a:r>
              <a:rPr lang="en-US" dirty="0"/>
              <a:t> </a:t>
            </a:r>
            <a:r>
              <a:rPr lang="en-US" dirty="0" err="1"/>
              <a:t>Muh</a:t>
            </a:r>
            <a:r>
              <a:rPr lang="ru-RU" dirty="0"/>
              <a:t>а</a:t>
            </a:r>
            <a:r>
              <a:rPr lang="en-US" dirty="0"/>
              <a:t>mm</a:t>
            </a:r>
            <a:r>
              <a:rPr lang="ru-RU" dirty="0"/>
              <a:t>а</a:t>
            </a:r>
            <a:r>
              <a:rPr lang="en-US" dirty="0"/>
              <a:t>d B</a:t>
            </a:r>
            <a:r>
              <a:rPr lang="ru-RU" dirty="0"/>
              <a:t>о</a:t>
            </a:r>
            <a:r>
              <a:rPr lang="en-US" dirty="0"/>
              <a:t>bur (1483-1529) t</a:t>
            </a:r>
            <a:r>
              <a:rPr lang="ru-RU" dirty="0"/>
              <a:t>е</a:t>
            </a:r>
            <a:r>
              <a:rPr lang="en-US" dirty="0" err="1"/>
              <a:t>muriyl</a:t>
            </a:r>
            <a:r>
              <a:rPr lang="ru-RU" dirty="0"/>
              <a:t>а</a:t>
            </a:r>
            <a:r>
              <a:rPr lang="en-US" dirty="0"/>
              <a:t>r </a:t>
            </a:r>
            <a:r>
              <a:rPr lang="en-US" dirty="0" err="1"/>
              <a:t>sul</a:t>
            </a:r>
            <a:r>
              <a:rPr lang="ru-RU" dirty="0"/>
              <a:t>о</a:t>
            </a:r>
            <a:r>
              <a:rPr lang="en-US" dirty="0"/>
              <a:t>l</a:t>
            </a:r>
            <a:r>
              <a:rPr lang="ru-RU" dirty="0"/>
              <a:t>а</a:t>
            </a:r>
            <a:r>
              <a:rPr lang="en-US" dirty="0" err="1"/>
              <a:t>sining</a:t>
            </a:r>
            <a:r>
              <a:rPr lang="en-US" dirty="0"/>
              <a:t> </a:t>
            </a:r>
            <a:r>
              <a:rPr lang="en-US" dirty="0" err="1"/>
              <a:t>eng</a:t>
            </a:r>
            <a:r>
              <a:rPr lang="en-US" dirty="0"/>
              <a:t> </a:t>
            </a:r>
            <a:r>
              <a:rPr lang="en-US" dirty="0" err="1"/>
              <a:t>buyuk</a:t>
            </a:r>
            <a:r>
              <a:rPr lang="en-US" dirty="0"/>
              <a:t> v</a:t>
            </a:r>
            <a:r>
              <a:rPr lang="ru-RU" dirty="0"/>
              <a:t>а</a:t>
            </a:r>
            <a:r>
              <a:rPr lang="en-US" dirty="0"/>
              <a:t>kill</a:t>
            </a:r>
            <a:r>
              <a:rPr lang="ru-RU" dirty="0"/>
              <a:t>а</a:t>
            </a:r>
            <a:r>
              <a:rPr lang="en-US" dirty="0"/>
              <a:t>rid</a:t>
            </a:r>
            <a:r>
              <a:rPr lang="ru-RU" dirty="0"/>
              <a:t>а</a:t>
            </a:r>
            <a:r>
              <a:rPr lang="en-US" dirty="0"/>
              <a:t>n </a:t>
            </a:r>
            <a:r>
              <a:rPr lang="en-US" dirty="0" err="1"/>
              <a:t>biri</a:t>
            </a:r>
            <a:r>
              <a:rPr lang="en-US" dirty="0"/>
              <a:t>, </a:t>
            </a:r>
            <a:r>
              <a:rPr lang="en-US" dirty="0" err="1"/>
              <a:t>Hindist</a:t>
            </a:r>
            <a:r>
              <a:rPr lang="ru-RU" dirty="0"/>
              <a:t>о</a:t>
            </a:r>
            <a:r>
              <a:rPr lang="en-US" dirty="0" err="1"/>
              <a:t>nd</a:t>
            </a:r>
            <a:r>
              <a:rPr lang="ru-RU" dirty="0"/>
              <a:t>а «</a:t>
            </a:r>
            <a:r>
              <a:rPr lang="en-US" dirty="0" err="1"/>
              <a:t>Buyuk</a:t>
            </a:r>
            <a:r>
              <a:rPr lang="en-US" dirty="0"/>
              <a:t> </a:t>
            </a:r>
            <a:r>
              <a:rPr lang="en-US" dirty="0" err="1"/>
              <a:t>mo’g’ull</a:t>
            </a:r>
            <a:r>
              <a:rPr lang="ru-RU" dirty="0"/>
              <a:t>а</a:t>
            </a:r>
            <a:r>
              <a:rPr lang="en-US" dirty="0"/>
              <a:t>r» d</a:t>
            </a:r>
            <a:r>
              <a:rPr lang="ru-RU" dirty="0"/>
              <a:t>е</a:t>
            </a:r>
            <a:r>
              <a:rPr lang="en-US" dirty="0"/>
              <a:t>b n</a:t>
            </a:r>
            <a:r>
              <a:rPr lang="ru-RU" dirty="0"/>
              <a:t>о</a:t>
            </a:r>
            <a:r>
              <a:rPr lang="en-US" dirty="0"/>
              <a:t>ml</a:t>
            </a:r>
            <a:r>
              <a:rPr lang="ru-RU" dirty="0"/>
              <a:t>а</a:t>
            </a:r>
            <a:r>
              <a:rPr lang="en-US" dirty="0" err="1"/>
              <a:t>nuvchi</a:t>
            </a:r>
            <a:r>
              <a:rPr lang="en-US" dirty="0"/>
              <a:t> s</a:t>
            </a:r>
            <a:r>
              <a:rPr lang="ru-RU" dirty="0"/>
              <a:t>а</a:t>
            </a:r>
            <a:r>
              <a:rPr lang="en-US" dirty="0" err="1"/>
              <a:t>lt</a:t>
            </a:r>
            <a:r>
              <a:rPr lang="ru-RU" dirty="0"/>
              <a:t>а</a:t>
            </a:r>
            <a:r>
              <a:rPr lang="en-US" dirty="0"/>
              <a:t>n</a:t>
            </a:r>
            <a:r>
              <a:rPr lang="ru-RU" dirty="0"/>
              <a:t>а</a:t>
            </a:r>
            <a:r>
              <a:rPr lang="en-US" dirty="0" err="1"/>
              <a:t>tini</a:t>
            </a:r>
            <a:r>
              <a:rPr lang="en-US" dirty="0"/>
              <a:t> </a:t>
            </a:r>
            <a:r>
              <a:rPr lang="en-US" dirty="0" err="1"/>
              <a:t>qurg</a:t>
            </a:r>
            <a:r>
              <a:rPr lang="ru-RU" dirty="0"/>
              <a:t>а</a:t>
            </a:r>
            <a:r>
              <a:rPr lang="en-US" dirty="0"/>
              <a:t>n, </a:t>
            </a:r>
            <a:r>
              <a:rPr lang="en-US" dirty="0" err="1"/>
              <a:t>turkiy</a:t>
            </a:r>
            <a:r>
              <a:rPr lang="en-US" dirty="0"/>
              <a:t>, </a:t>
            </a:r>
            <a:r>
              <a:rPr lang="ru-RU" dirty="0"/>
              <a:t>а</a:t>
            </a:r>
            <a:r>
              <a:rPr lang="en-US" dirty="0"/>
              <a:t>r</a:t>
            </a:r>
            <a:r>
              <a:rPr lang="ru-RU" dirty="0"/>
              <a:t>а</a:t>
            </a:r>
            <a:r>
              <a:rPr lang="en-US" dirty="0"/>
              <a:t>b-</a:t>
            </a:r>
            <a:r>
              <a:rPr lang="en-US" dirty="0" err="1"/>
              <a:t>musulm</a:t>
            </a:r>
            <a:r>
              <a:rPr lang="ru-RU" dirty="0"/>
              <a:t>о</a:t>
            </a:r>
            <a:r>
              <a:rPr lang="en-US" dirty="0"/>
              <a:t>n,  f</a:t>
            </a:r>
            <a:r>
              <a:rPr lang="ru-RU" dirty="0"/>
              <a:t>о</a:t>
            </a:r>
            <a:r>
              <a:rPr lang="en-US" dirty="0" err="1"/>
              <a:t>rs</a:t>
            </a:r>
            <a:r>
              <a:rPr lang="en-US" dirty="0"/>
              <a:t>-t</a:t>
            </a:r>
            <a:r>
              <a:rPr lang="ru-RU" dirty="0"/>
              <a:t>о</a:t>
            </a:r>
            <a:r>
              <a:rPr lang="en-US" dirty="0" err="1"/>
              <a:t>jik</a:t>
            </a:r>
            <a:r>
              <a:rPr lang="en-US" dirty="0"/>
              <a:t>, hind m</a:t>
            </a:r>
            <a:r>
              <a:rPr lang="ru-RU" dirty="0"/>
              <a:t>а</a:t>
            </a:r>
            <a:r>
              <a:rPr lang="en-US" dirty="0"/>
              <a:t>d</a:t>
            </a:r>
            <a:r>
              <a:rPr lang="ru-RU" dirty="0"/>
              <a:t>а</a:t>
            </a:r>
            <a:r>
              <a:rPr lang="en-US" dirty="0" err="1"/>
              <a:t>niyati</a:t>
            </a:r>
            <a:r>
              <a:rPr lang="en-US" dirty="0"/>
              <a:t>,  b</a:t>
            </a:r>
            <a:r>
              <a:rPr lang="ru-RU" dirty="0"/>
              <a:t>а</a:t>
            </a:r>
            <a:r>
              <a:rPr lang="en-US" dirty="0" err="1"/>
              <a:t>diiy</a:t>
            </a:r>
            <a:r>
              <a:rPr lang="en-US" dirty="0"/>
              <a:t>-f</a:t>
            </a:r>
            <a:r>
              <a:rPr lang="ru-RU" dirty="0"/>
              <a:t>а</a:t>
            </a:r>
            <a:r>
              <a:rPr lang="en-US" dirty="0"/>
              <a:t>ls</a:t>
            </a:r>
            <a:r>
              <a:rPr lang="ru-RU" dirty="0"/>
              <a:t>а</a:t>
            </a:r>
            <a:r>
              <a:rPr lang="en-US" dirty="0" err="1"/>
              <a:t>fiy</a:t>
            </a:r>
            <a:r>
              <a:rPr lang="en-US" dirty="0"/>
              <a:t>, </a:t>
            </a:r>
            <a:r>
              <a:rPr lang="en-US" dirty="0" err="1"/>
              <a:t>ijtim</a:t>
            </a:r>
            <a:r>
              <a:rPr lang="ru-RU" dirty="0"/>
              <a:t>о</a:t>
            </a:r>
            <a:r>
              <a:rPr lang="en-US" dirty="0" err="1"/>
              <a:t>iy-siyosiy</a:t>
            </a:r>
            <a:r>
              <a:rPr lang="en-US" dirty="0"/>
              <a:t>, </a:t>
            </a:r>
            <a:r>
              <a:rPr lang="ru-RU" dirty="0"/>
              <a:t>ах</a:t>
            </a:r>
            <a:r>
              <a:rPr lang="en-US" dirty="0"/>
              <a:t>l</a:t>
            </a:r>
            <a:r>
              <a:rPr lang="ru-RU" dirty="0"/>
              <a:t>о</a:t>
            </a:r>
            <a:r>
              <a:rPr lang="en-US" dirty="0" err="1"/>
              <a:t>qiy</a:t>
            </a:r>
            <a:r>
              <a:rPr lang="en-US" dirty="0"/>
              <a:t> v</a:t>
            </a:r>
            <a:r>
              <a:rPr lang="ru-RU" dirty="0"/>
              <a:t>а </a:t>
            </a:r>
            <a:r>
              <a:rPr lang="en-US" dirty="0" err="1" smtClean="0"/>
              <a:t>diniy</a:t>
            </a:r>
            <a:r>
              <a:rPr lang="en-US" dirty="0" smtClean="0"/>
              <a:t>-t</a:t>
            </a:r>
            <a:r>
              <a:rPr lang="ru-RU" dirty="0"/>
              <a:t>а</a:t>
            </a:r>
            <a:r>
              <a:rPr lang="en-US" dirty="0"/>
              <a:t>s</a:t>
            </a:r>
            <a:r>
              <a:rPr lang="ru-RU" dirty="0"/>
              <a:t>а</a:t>
            </a:r>
            <a:r>
              <a:rPr lang="en-US" dirty="0" err="1"/>
              <a:t>vvufiy</a:t>
            </a:r>
            <a:r>
              <a:rPr lang="en-US" dirty="0"/>
              <a:t> </a:t>
            </a:r>
            <a:r>
              <a:rPr lang="en-US" dirty="0" err="1"/>
              <a:t>fikrig</a:t>
            </a:r>
            <a:r>
              <a:rPr lang="ru-RU" dirty="0"/>
              <a:t>а </a:t>
            </a:r>
            <a:r>
              <a:rPr lang="en-US" dirty="0"/>
              <a:t>k</a:t>
            </a:r>
            <a:r>
              <a:rPr lang="ru-RU" dirty="0"/>
              <a:t>а</a:t>
            </a:r>
            <a:r>
              <a:rPr lang="en-US" dirty="0" err="1"/>
              <a:t>tt</a:t>
            </a:r>
            <a:r>
              <a:rPr lang="ru-RU" dirty="0"/>
              <a:t>а </a:t>
            </a:r>
            <a:r>
              <a:rPr lang="en-US" dirty="0"/>
              <a:t>hiss</a:t>
            </a:r>
            <a:r>
              <a:rPr lang="ru-RU" dirty="0"/>
              <a:t>а </a:t>
            </a:r>
            <a:r>
              <a:rPr lang="en-US" dirty="0" err="1"/>
              <a:t>qo’shg</a:t>
            </a:r>
            <a:r>
              <a:rPr lang="ru-RU" dirty="0"/>
              <a:t>а</a:t>
            </a:r>
            <a:r>
              <a:rPr lang="en-US" dirty="0"/>
              <a:t>n </a:t>
            </a:r>
            <a:r>
              <a:rPr lang="en-US" dirty="0" err="1"/>
              <a:t>mut</a:t>
            </a:r>
            <a:r>
              <a:rPr lang="ru-RU" dirty="0"/>
              <a:t>а</a:t>
            </a:r>
            <a:r>
              <a:rPr lang="en-US" dirty="0"/>
              <a:t>f</a:t>
            </a:r>
            <a:r>
              <a:rPr lang="ru-RU" dirty="0"/>
              <a:t>а</a:t>
            </a:r>
            <a:r>
              <a:rPr lang="en-US" dirty="0" err="1"/>
              <a:t>kkirdir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2261" y="5102084"/>
            <a:ext cx="1507500" cy="1562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699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2164080" y="203200"/>
            <a:ext cx="7731760" cy="87376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Glossematika</a:t>
            </a:r>
            <a:r>
              <a:rPr lang="en-US" sz="2800" dirty="0"/>
              <a:t> </a:t>
            </a:r>
            <a:r>
              <a:rPr lang="en-US" sz="2800" dirty="0" err="1"/>
              <a:t>maktabi</a:t>
            </a:r>
            <a:r>
              <a:rPr lang="en-US" sz="2800" dirty="0"/>
              <a:t> </a:t>
            </a:r>
            <a:r>
              <a:rPr lang="en-US" sz="2800" dirty="0" err="1"/>
              <a:t>ta’limoti</a:t>
            </a:r>
            <a:r>
              <a:rPr lang="en-US" sz="2800" dirty="0"/>
              <a:t>.</a:t>
            </a:r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8800" y="1513840"/>
            <a:ext cx="10942320" cy="186944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Glossematika maktabi, xususan, 20-asrning o'rtalarida paydo bo'lgan tilshunoslik nazariyasi bo'lib, u tilni va uning strukturasini chuqur o'rganishga qaratilgan. Bu maktabning asosiy vakillari — Roman Jakobson, Nikolay Trubetskoy va boshqa tilshunoslar. Glossematika asosan semantik, sintaktik va morfologik jihatlarni o'rganishga qaratilgan.</a:t>
            </a: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8800" y="3667760"/>
            <a:ext cx="10942320" cy="183896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Glossematika</a:t>
            </a:r>
            <a:r>
              <a:rPr lang="en-US" dirty="0"/>
              <a:t> </a:t>
            </a:r>
            <a:r>
              <a:rPr lang="en-US" dirty="0" err="1"/>
              <a:t>maktabi</a:t>
            </a:r>
            <a:r>
              <a:rPr lang="en-US" dirty="0"/>
              <a:t> </a:t>
            </a:r>
            <a:r>
              <a:rPr lang="en-US" dirty="0" err="1"/>
              <a:t>strukturalizm</a:t>
            </a:r>
            <a:r>
              <a:rPr lang="en-US" dirty="0"/>
              <a:t> </a:t>
            </a:r>
            <a:r>
              <a:rPr lang="en-US" dirty="0" err="1"/>
              <a:t>asosida</a:t>
            </a:r>
            <a:r>
              <a:rPr lang="en-US" dirty="0"/>
              <a:t> </a:t>
            </a:r>
            <a:r>
              <a:rPr lang="en-US" dirty="0" err="1"/>
              <a:t>qurilgan</a:t>
            </a:r>
            <a:r>
              <a:rPr lang="en-US" dirty="0"/>
              <a:t> </a:t>
            </a:r>
            <a:r>
              <a:rPr lang="en-US" dirty="0" err="1"/>
              <a:t>bo'lib</a:t>
            </a:r>
            <a:r>
              <a:rPr lang="en-US" dirty="0"/>
              <a:t>, </a:t>
            </a:r>
            <a:r>
              <a:rPr lang="en-US" dirty="0" err="1"/>
              <a:t>tilni</a:t>
            </a:r>
            <a:r>
              <a:rPr lang="en-US" dirty="0"/>
              <a:t> </a:t>
            </a:r>
            <a:r>
              <a:rPr lang="en-US" dirty="0" err="1"/>
              <a:t>tahlil</a:t>
            </a:r>
            <a:r>
              <a:rPr lang="en-US" dirty="0"/>
              <a:t> </a:t>
            </a:r>
            <a:r>
              <a:rPr lang="en-US" dirty="0" err="1"/>
              <a:t>qilishda</a:t>
            </a:r>
            <a:r>
              <a:rPr lang="en-US" dirty="0"/>
              <a:t> </a:t>
            </a:r>
            <a:r>
              <a:rPr lang="en-US" dirty="0" err="1"/>
              <a:t>struktural</a:t>
            </a:r>
            <a:r>
              <a:rPr lang="en-US" dirty="0"/>
              <a:t> </a:t>
            </a:r>
            <a:r>
              <a:rPr lang="en-US" dirty="0" err="1"/>
              <a:t>metodlardan</a:t>
            </a:r>
            <a:r>
              <a:rPr lang="en-US" dirty="0"/>
              <a:t> </a:t>
            </a:r>
            <a:r>
              <a:rPr lang="en-US" dirty="0" err="1"/>
              <a:t>foydalanadi</a:t>
            </a:r>
            <a:r>
              <a:rPr lang="en-US" dirty="0"/>
              <a:t>. </a:t>
            </a:r>
            <a:r>
              <a:rPr lang="en-US" dirty="0" err="1"/>
              <a:t>Ular</a:t>
            </a:r>
            <a:r>
              <a:rPr lang="en-US" dirty="0"/>
              <a:t> </a:t>
            </a:r>
            <a:r>
              <a:rPr lang="en-US" dirty="0" err="1"/>
              <a:t>tilni</a:t>
            </a:r>
            <a:r>
              <a:rPr lang="en-US" dirty="0"/>
              <a:t> </a:t>
            </a:r>
            <a:r>
              <a:rPr lang="en-US" dirty="0" err="1"/>
              <a:t>dinamik</a:t>
            </a:r>
            <a:r>
              <a:rPr lang="en-US" dirty="0"/>
              <a:t> </a:t>
            </a:r>
            <a:r>
              <a:rPr lang="en-US" dirty="0" err="1"/>
              <a:t>tizim</a:t>
            </a:r>
            <a:r>
              <a:rPr lang="en-US" dirty="0"/>
              <a:t> </a:t>
            </a:r>
            <a:r>
              <a:rPr lang="en-US" dirty="0" err="1"/>
              <a:t>sifatida</a:t>
            </a:r>
            <a:r>
              <a:rPr lang="en-US" dirty="0"/>
              <a:t> </a:t>
            </a:r>
            <a:r>
              <a:rPr lang="en-US" dirty="0" err="1"/>
              <a:t>ko'rib</a:t>
            </a:r>
            <a:r>
              <a:rPr lang="en-US" dirty="0"/>
              <a:t> </a:t>
            </a:r>
            <a:r>
              <a:rPr lang="en-US" dirty="0" err="1"/>
              <a:t>chiqqan</a:t>
            </a:r>
            <a:r>
              <a:rPr lang="en-US" dirty="0" smtClean="0"/>
              <a:t>.</a:t>
            </a:r>
          </a:p>
          <a:p>
            <a:pPr algn="ctr"/>
            <a:r>
              <a:rPr lang="en-US" dirty="0" err="1"/>
              <a:t>Glossematika</a:t>
            </a:r>
            <a:r>
              <a:rPr lang="en-US" dirty="0"/>
              <a:t> </a:t>
            </a:r>
            <a:r>
              <a:rPr lang="en-US" dirty="0" err="1"/>
              <a:t>maktabi</a:t>
            </a:r>
            <a:r>
              <a:rPr lang="en-US" dirty="0"/>
              <a:t> </a:t>
            </a:r>
            <a:r>
              <a:rPr lang="en-US" dirty="0" err="1"/>
              <a:t>zamonaviy</a:t>
            </a:r>
            <a:r>
              <a:rPr lang="en-US" dirty="0"/>
              <a:t> </a:t>
            </a:r>
            <a:r>
              <a:rPr lang="en-US" dirty="0" err="1"/>
              <a:t>tilshunoslikka</a:t>
            </a:r>
            <a:r>
              <a:rPr lang="en-US" dirty="0"/>
              <a:t> </a:t>
            </a:r>
            <a:r>
              <a:rPr lang="en-US" dirty="0" err="1"/>
              <a:t>katta</a:t>
            </a:r>
            <a:r>
              <a:rPr lang="en-US" dirty="0"/>
              <a:t> </a:t>
            </a:r>
            <a:r>
              <a:rPr lang="en-US" dirty="0" err="1"/>
              <a:t>hissa</a:t>
            </a:r>
            <a:r>
              <a:rPr lang="en-US" dirty="0"/>
              <a:t> </a:t>
            </a:r>
            <a:r>
              <a:rPr lang="en-US" dirty="0" err="1"/>
              <a:t>qo'shdi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u </a:t>
            </a:r>
            <a:r>
              <a:rPr lang="en-US" dirty="0" err="1"/>
              <a:t>bugungi</a:t>
            </a:r>
            <a:r>
              <a:rPr lang="en-US" dirty="0"/>
              <a:t> </a:t>
            </a:r>
            <a:r>
              <a:rPr lang="en-US" dirty="0" err="1"/>
              <a:t>kunda</a:t>
            </a:r>
            <a:r>
              <a:rPr lang="en-US" dirty="0"/>
              <a:t> ham </a:t>
            </a:r>
            <a:r>
              <a:rPr lang="en-US" dirty="0" err="1"/>
              <a:t>ko'p</a:t>
            </a:r>
            <a:r>
              <a:rPr lang="en-US" dirty="0"/>
              <a:t> </a:t>
            </a:r>
            <a:r>
              <a:rPr lang="en-US" dirty="0" err="1"/>
              <a:t>tahlil</a:t>
            </a:r>
            <a:r>
              <a:rPr lang="en-US" dirty="0"/>
              <a:t> </a:t>
            </a:r>
            <a:r>
              <a:rPr lang="en-US" dirty="0" err="1"/>
              <a:t>uslublarining</a:t>
            </a:r>
            <a:r>
              <a:rPr lang="en-US" dirty="0"/>
              <a:t> </a:t>
            </a:r>
            <a:r>
              <a:rPr lang="en-US" dirty="0" err="1"/>
              <a:t>asosini</a:t>
            </a:r>
            <a:r>
              <a:rPr lang="en-US" dirty="0"/>
              <a:t> </a:t>
            </a:r>
            <a:r>
              <a:rPr lang="en-US" dirty="0" err="1"/>
              <a:t>tashkil</a:t>
            </a:r>
            <a:r>
              <a:rPr lang="en-US" dirty="0"/>
              <a:t> </a:t>
            </a:r>
            <a:r>
              <a:rPr lang="en-US" dirty="0" err="1"/>
              <a:t>etadi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4786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27680" y="152400"/>
            <a:ext cx="6319520" cy="50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Amerika </a:t>
            </a:r>
            <a:r>
              <a:rPr lang="en-US" sz="2800" b="1" dirty="0" err="1">
                <a:solidFill>
                  <a:schemeClr val="tx1"/>
                </a:solidFill>
              </a:rPr>
              <a:t>deskriptiv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lingvistikasi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8720" y="1198880"/>
            <a:ext cx="9997440" cy="15951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Amerika </a:t>
            </a:r>
            <a:r>
              <a:rPr lang="en-US" dirty="0" err="1"/>
              <a:t>deskriptiv</a:t>
            </a:r>
            <a:r>
              <a:rPr lang="en-US" dirty="0"/>
              <a:t> </a:t>
            </a:r>
            <a:r>
              <a:rPr lang="en-US" dirty="0" err="1"/>
              <a:t>lingvistikasi</a:t>
            </a:r>
            <a:r>
              <a:rPr lang="en-US" dirty="0"/>
              <a:t>, </a:t>
            </a:r>
            <a:r>
              <a:rPr lang="en-US" dirty="0" err="1"/>
              <a:t>asosan</a:t>
            </a:r>
            <a:r>
              <a:rPr lang="en-US" dirty="0"/>
              <a:t>, Amerika </a:t>
            </a:r>
            <a:r>
              <a:rPr lang="en-US" dirty="0" err="1"/>
              <a:t>Qo'shma</a:t>
            </a:r>
            <a:r>
              <a:rPr lang="en-US" dirty="0"/>
              <a:t> </a:t>
            </a:r>
            <a:r>
              <a:rPr lang="en-US" dirty="0" err="1"/>
              <a:t>Shtatlarida</a:t>
            </a:r>
            <a:r>
              <a:rPr lang="en-US" dirty="0"/>
              <a:t> </a:t>
            </a:r>
            <a:r>
              <a:rPr lang="en-US" dirty="0" err="1"/>
              <a:t>rivojlangan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tillarni</a:t>
            </a:r>
            <a:r>
              <a:rPr lang="en-US" dirty="0"/>
              <a:t> </a:t>
            </a:r>
            <a:r>
              <a:rPr lang="en-US" dirty="0" err="1"/>
              <a:t>tasvirlashga</a:t>
            </a:r>
            <a:r>
              <a:rPr lang="en-US" dirty="0"/>
              <a:t> </a:t>
            </a:r>
            <a:r>
              <a:rPr lang="en-US" dirty="0" err="1"/>
              <a:t>qaratilgan</a:t>
            </a:r>
            <a:r>
              <a:rPr lang="en-US" dirty="0"/>
              <a:t> </a:t>
            </a:r>
            <a:r>
              <a:rPr lang="en-US" dirty="0" err="1"/>
              <a:t>tilshunoslik</a:t>
            </a:r>
            <a:r>
              <a:rPr lang="en-US" dirty="0"/>
              <a:t> </a:t>
            </a:r>
            <a:r>
              <a:rPr lang="en-US" dirty="0" err="1"/>
              <a:t>yo'nalishidir</a:t>
            </a:r>
            <a:r>
              <a:rPr lang="en-US" dirty="0"/>
              <a:t>. Bu </a:t>
            </a:r>
            <a:r>
              <a:rPr lang="en-US" dirty="0" err="1"/>
              <a:t>yo'nalish</a:t>
            </a:r>
            <a:r>
              <a:rPr lang="en-US" dirty="0"/>
              <a:t>, </a:t>
            </a:r>
            <a:r>
              <a:rPr lang="en-US" dirty="0" err="1"/>
              <a:t>asosan</a:t>
            </a:r>
            <a:r>
              <a:rPr lang="en-US" dirty="0"/>
              <a:t>, </a:t>
            </a:r>
            <a:r>
              <a:rPr lang="en-US" dirty="0" err="1"/>
              <a:t>tilning</a:t>
            </a:r>
            <a:r>
              <a:rPr lang="en-US" dirty="0"/>
              <a:t> </a:t>
            </a:r>
            <a:r>
              <a:rPr lang="en-US" dirty="0" err="1"/>
              <a:t>strukturasini</a:t>
            </a:r>
            <a:r>
              <a:rPr lang="en-US" dirty="0"/>
              <a:t>, </a:t>
            </a:r>
            <a:r>
              <a:rPr lang="en-US" dirty="0" err="1"/>
              <a:t>grammatikasini</a:t>
            </a:r>
            <a:r>
              <a:rPr lang="en-US" dirty="0"/>
              <a:t>, </a:t>
            </a:r>
            <a:r>
              <a:rPr lang="en-US" dirty="0" err="1"/>
              <a:t>fonologiyasini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leksikasini</a:t>
            </a:r>
            <a:r>
              <a:rPr lang="en-US" dirty="0"/>
              <a:t> </a:t>
            </a:r>
            <a:r>
              <a:rPr lang="en-US" dirty="0" err="1"/>
              <a:t>o'rganishga</a:t>
            </a:r>
            <a:r>
              <a:rPr lang="en-US" dirty="0"/>
              <a:t> </a:t>
            </a:r>
            <a:r>
              <a:rPr lang="en-US" dirty="0" err="1"/>
              <a:t>qaratilgan</a:t>
            </a:r>
            <a:r>
              <a:rPr lang="en-US" dirty="0"/>
              <a:t>. </a:t>
            </a:r>
            <a:r>
              <a:rPr lang="en-US" dirty="0" err="1"/>
              <a:t>Deskriptiv</a:t>
            </a:r>
            <a:r>
              <a:rPr lang="en-US" dirty="0"/>
              <a:t> </a:t>
            </a:r>
            <a:r>
              <a:rPr lang="en-US" dirty="0" err="1"/>
              <a:t>lingvistika</a:t>
            </a:r>
            <a:r>
              <a:rPr lang="en-US" dirty="0"/>
              <a:t> </a:t>
            </a:r>
            <a:r>
              <a:rPr lang="en-US" dirty="0" err="1"/>
              <a:t>nazariy</a:t>
            </a:r>
            <a:r>
              <a:rPr lang="en-US" dirty="0"/>
              <a:t> </a:t>
            </a:r>
            <a:r>
              <a:rPr lang="en-US" dirty="0" err="1"/>
              <a:t>yondoshuvlardan</a:t>
            </a:r>
            <a:r>
              <a:rPr lang="en-US" dirty="0"/>
              <a:t> </a:t>
            </a:r>
            <a:r>
              <a:rPr lang="en-US" dirty="0" err="1"/>
              <a:t>ko'ra</a:t>
            </a:r>
            <a:r>
              <a:rPr lang="en-US" dirty="0"/>
              <a:t>, </a:t>
            </a:r>
            <a:r>
              <a:rPr lang="en-US" dirty="0" err="1"/>
              <a:t>tildagi</a:t>
            </a:r>
            <a:r>
              <a:rPr lang="en-US" dirty="0"/>
              <a:t> </a:t>
            </a:r>
            <a:r>
              <a:rPr lang="en-US" dirty="0" err="1"/>
              <a:t>haqiqiy</a:t>
            </a:r>
            <a:r>
              <a:rPr lang="en-US" dirty="0"/>
              <a:t> </a:t>
            </a:r>
            <a:r>
              <a:rPr lang="en-US" dirty="0" err="1"/>
              <a:t>foydalanishni</a:t>
            </a:r>
            <a:r>
              <a:rPr lang="en-US" dirty="0"/>
              <a:t> </a:t>
            </a:r>
            <a:r>
              <a:rPr lang="en-US" dirty="0" err="1"/>
              <a:t>o'rganishga</a:t>
            </a:r>
            <a:r>
              <a:rPr lang="en-US" dirty="0"/>
              <a:t> </a:t>
            </a:r>
            <a:r>
              <a:rPr lang="en-US" dirty="0" err="1"/>
              <a:t>ko'proq</a:t>
            </a:r>
            <a:r>
              <a:rPr lang="en-US" dirty="0"/>
              <a:t> </a:t>
            </a:r>
            <a:r>
              <a:rPr lang="en-US" dirty="0" err="1"/>
              <a:t>e'tibor</a:t>
            </a:r>
            <a:r>
              <a:rPr lang="en-US" dirty="0"/>
              <a:t> </a:t>
            </a:r>
            <a:r>
              <a:rPr lang="en-US" dirty="0" err="1"/>
              <a:t>beradi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5816600" y="670560"/>
            <a:ext cx="330200" cy="528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88720" y="3322320"/>
            <a:ext cx="10180320" cy="2133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Amerika </a:t>
            </a:r>
            <a:r>
              <a:rPr lang="en-US" dirty="0" err="1"/>
              <a:t>deskriptiv</a:t>
            </a:r>
            <a:r>
              <a:rPr lang="en-US" dirty="0"/>
              <a:t> </a:t>
            </a:r>
            <a:r>
              <a:rPr lang="en-US" dirty="0" err="1"/>
              <a:t>lingvistikasi</a:t>
            </a:r>
            <a:r>
              <a:rPr lang="en-US" dirty="0"/>
              <a:t> 20-asrning </a:t>
            </a:r>
            <a:r>
              <a:rPr lang="en-US" dirty="0" err="1"/>
              <a:t>boshlarida</a:t>
            </a:r>
            <a:r>
              <a:rPr lang="en-US" dirty="0"/>
              <a:t> </a:t>
            </a:r>
            <a:r>
              <a:rPr lang="en-US" dirty="0" err="1"/>
              <a:t>paydo</a:t>
            </a:r>
            <a:r>
              <a:rPr lang="en-US" dirty="0"/>
              <a:t> </a:t>
            </a:r>
            <a:r>
              <a:rPr lang="en-US" dirty="0" err="1"/>
              <a:t>bo'lgan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davrda</a:t>
            </a:r>
            <a:r>
              <a:rPr lang="en-US" dirty="0"/>
              <a:t> Noam Chomsky </a:t>
            </a:r>
            <a:r>
              <a:rPr lang="en-US" dirty="0" err="1"/>
              <a:t>kabi</a:t>
            </a:r>
            <a:r>
              <a:rPr lang="en-US" dirty="0"/>
              <a:t> </a:t>
            </a:r>
            <a:r>
              <a:rPr lang="en-US" dirty="0" err="1"/>
              <a:t>olimlar</a:t>
            </a:r>
            <a:r>
              <a:rPr lang="en-US" dirty="0"/>
              <a:t> </a:t>
            </a:r>
            <a:r>
              <a:rPr lang="en-US" dirty="0" err="1"/>
              <a:t>tomonidan</a:t>
            </a:r>
            <a:r>
              <a:rPr lang="en-US" dirty="0"/>
              <a:t> </a:t>
            </a:r>
            <a:r>
              <a:rPr lang="en-US" dirty="0" err="1"/>
              <a:t>qabul</a:t>
            </a:r>
            <a:r>
              <a:rPr lang="en-US" dirty="0"/>
              <a:t> </a:t>
            </a:r>
            <a:r>
              <a:rPr lang="en-US" dirty="0" err="1"/>
              <a:t>qilingan</a:t>
            </a:r>
            <a:r>
              <a:rPr lang="en-US" dirty="0"/>
              <a:t> </a:t>
            </a:r>
            <a:r>
              <a:rPr lang="en-US" dirty="0" err="1"/>
              <a:t>generativ</a:t>
            </a:r>
            <a:r>
              <a:rPr lang="en-US" dirty="0"/>
              <a:t> </a:t>
            </a:r>
            <a:r>
              <a:rPr lang="en-US" dirty="0" err="1"/>
              <a:t>yondashuvdan</a:t>
            </a:r>
            <a:r>
              <a:rPr lang="en-US" dirty="0"/>
              <a:t> </a:t>
            </a:r>
            <a:r>
              <a:rPr lang="en-US" dirty="0" err="1"/>
              <a:t>ajralib</a:t>
            </a:r>
            <a:r>
              <a:rPr lang="en-US" dirty="0"/>
              <a:t> </a:t>
            </a:r>
            <a:r>
              <a:rPr lang="en-US" dirty="0" err="1"/>
              <a:t>chiqqan</a:t>
            </a:r>
            <a:r>
              <a:rPr lang="en-US" dirty="0"/>
              <a:t>. </a:t>
            </a:r>
            <a:r>
              <a:rPr lang="en-US" dirty="0" err="1"/>
              <a:t>Chomskyning</a:t>
            </a:r>
            <a:r>
              <a:rPr lang="en-US" dirty="0"/>
              <a:t> </a:t>
            </a:r>
            <a:r>
              <a:rPr lang="en-US" dirty="0" err="1"/>
              <a:t>nazariyalari</a:t>
            </a:r>
            <a:r>
              <a:rPr lang="en-US" dirty="0"/>
              <a:t> </a:t>
            </a:r>
            <a:r>
              <a:rPr lang="en-US" dirty="0" err="1"/>
              <a:t>tilshunoslikda</a:t>
            </a:r>
            <a:r>
              <a:rPr lang="en-US" dirty="0"/>
              <a:t> </a:t>
            </a:r>
            <a:r>
              <a:rPr lang="en-US" dirty="0" err="1"/>
              <a:t>keng</a:t>
            </a:r>
            <a:r>
              <a:rPr lang="en-US" dirty="0"/>
              <a:t> </a:t>
            </a:r>
            <a:r>
              <a:rPr lang="en-US" dirty="0" err="1"/>
              <a:t>tarqalgan</a:t>
            </a:r>
            <a:r>
              <a:rPr lang="en-US" dirty="0"/>
              <a:t> </a:t>
            </a:r>
            <a:r>
              <a:rPr lang="en-US" dirty="0" err="1"/>
              <a:t>bo'lsada</a:t>
            </a:r>
            <a:r>
              <a:rPr lang="en-US" dirty="0"/>
              <a:t>, </a:t>
            </a:r>
            <a:r>
              <a:rPr lang="en-US" dirty="0" err="1"/>
              <a:t>deskriptiv</a:t>
            </a:r>
            <a:r>
              <a:rPr lang="en-US" dirty="0"/>
              <a:t> </a:t>
            </a:r>
            <a:r>
              <a:rPr lang="en-US" dirty="0" err="1"/>
              <a:t>yondashuv</a:t>
            </a:r>
            <a:r>
              <a:rPr lang="en-US" dirty="0"/>
              <a:t> ham </a:t>
            </a:r>
            <a:r>
              <a:rPr lang="en-US" dirty="0" err="1"/>
              <a:t>muhim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 </a:t>
            </a:r>
            <a:r>
              <a:rPr lang="en-US" dirty="0" err="1"/>
              <a:t>o'ynaydi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5816600" y="2804160"/>
            <a:ext cx="330200" cy="528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702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17600" y="1493520"/>
            <a:ext cx="10292080" cy="140208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Psixolingvistika</a:t>
            </a:r>
            <a:r>
              <a:rPr lang="en-US" dirty="0"/>
              <a:t> -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psixologiya</a:t>
            </a:r>
            <a:r>
              <a:rPr lang="en-US" dirty="0"/>
              <a:t> </a:t>
            </a:r>
            <a:r>
              <a:rPr lang="en-US" dirty="0" err="1"/>
              <a:t>o'rtasidagi</a:t>
            </a:r>
            <a:r>
              <a:rPr lang="en-US" dirty="0"/>
              <a:t> </a:t>
            </a:r>
            <a:r>
              <a:rPr lang="en-US" dirty="0" err="1"/>
              <a:t>o'zaro</a:t>
            </a:r>
            <a:r>
              <a:rPr lang="en-US" dirty="0"/>
              <a:t> </a:t>
            </a:r>
            <a:r>
              <a:rPr lang="en-US" dirty="0" err="1"/>
              <a:t>bog'liqlikni</a:t>
            </a:r>
            <a:r>
              <a:rPr lang="en-US" dirty="0"/>
              <a:t> </a:t>
            </a:r>
            <a:r>
              <a:rPr lang="en-US" dirty="0" err="1"/>
              <a:t>o'rganadigan</a:t>
            </a:r>
            <a:r>
              <a:rPr lang="en-US" dirty="0"/>
              <a:t> </a:t>
            </a:r>
            <a:r>
              <a:rPr lang="en-US" dirty="0" err="1"/>
              <a:t>ilmiy</a:t>
            </a:r>
            <a:r>
              <a:rPr lang="en-US" dirty="0"/>
              <a:t> </a:t>
            </a:r>
            <a:r>
              <a:rPr lang="en-US" dirty="0" err="1"/>
              <a:t>soha</a:t>
            </a:r>
            <a:r>
              <a:rPr lang="en-US" dirty="0"/>
              <a:t>. U </a:t>
            </a:r>
            <a:r>
              <a:rPr lang="en-US" dirty="0" err="1"/>
              <a:t>tilning</a:t>
            </a:r>
            <a:r>
              <a:rPr lang="en-US" dirty="0"/>
              <a:t> </a:t>
            </a:r>
            <a:r>
              <a:rPr lang="en-US" dirty="0" err="1"/>
              <a:t>inson</a:t>
            </a:r>
            <a:r>
              <a:rPr lang="en-US" dirty="0"/>
              <a:t> </a:t>
            </a:r>
            <a:r>
              <a:rPr lang="en-US" dirty="0" err="1"/>
              <a:t>miyasida</a:t>
            </a:r>
            <a:r>
              <a:rPr lang="en-US" dirty="0"/>
              <a:t> </a:t>
            </a:r>
            <a:r>
              <a:rPr lang="en-US" dirty="0" err="1"/>
              <a:t>qanday</a:t>
            </a:r>
            <a:r>
              <a:rPr lang="en-US" dirty="0"/>
              <a:t> </a:t>
            </a:r>
            <a:r>
              <a:rPr lang="en-US" dirty="0" err="1"/>
              <a:t>ishlashini</a:t>
            </a:r>
            <a:r>
              <a:rPr lang="en-US" dirty="0"/>
              <a:t>, </a:t>
            </a:r>
            <a:r>
              <a:rPr lang="en-US" dirty="0" err="1"/>
              <a:t>tilni</a:t>
            </a:r>
            <a:r>
              <a:rPr lang="en-US" dirty="0"/>
              <a:t> </a:t>
            </a:r>
            <a:r>
              <a:rPr lang="en-US" dirty="0" err="1"/>
              <a:t>qabul</a:t>
            </a:r>
            <a:r>
              <a:rPr lang="en-US" dirty="0"/>
              <a:t> </a:t>
            </a:r>
            <a:r>
              <a:rPr lang="en-US" dirty="0" err="1"/>
              <a:t>qilish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ishlab</a:t>
            </a:r>
            <a:r>
              <a:rPr lang="en-US" dirty="0"/>
              <a:t> </a:t>
            </a:r>
            <a:r>
              <a:rPr lang="en-US" dirty="0" err="1"/>
              <a:t>chiqish</a:t>
            </a:r>
            <a:r>
              <a:rPr lang="en-US" dirty="0"/>
              <a:t> </a:t>
            </a:r>
            <a:r>
              <a:rPr lang="en-US" dirty="0" err="1"/>
              <a:t>jarayonlarida</a:t>
            </a:r>
            <a:r>
              <a:rPr lang="en-US" dirty="0"/>
              <a:t> </a:t>
            </a:r>
            <a:r>
              <a:rPr lang="en-US" dirty="0" err="1"/>
              <a:t>psixologik</a:t>
            </a:r>
            <a:r>
              <a:rPr lang="en-US" dirty="0"/>
              <a:t> </a:t>
            </a:r>
            <a:r>
              <a:rPr lang="en-US" dirty="0" err="1"/>
              <a:t>omillarning</a:t>
            </a:r>
            <a:r>
              <a:rPr lang="en-US" dirty="0"/>
              <a:t> </a:t>
            </a:r>
            <a:r>
              <a:rPr lang="en-US" dirty="0" err="1"/>
              <a:t>qanday</a:t>
            </a:r>
            <a:r>
              <a:rPr lang="en-US" dirty="0"/>
              <a:t> </a:t>
            </a:r>
            <a:r>
              <a:rPr lang="en-US" dirty="0" err="1"/>
              <a:t>ta'sir</a:t>
            </a:r>
            <a:r>
              <a:rPr lang="en-US" dirty="0"/>
              <a:t> </a:t>
            </a:r>
            <a:r>
              <a:rPr lang="en-US" dirty="0" err="1"/>
              <a:t>ko'rsatishini</a:t>
            </a:r>
            <a:r>
              <a:rPr lang="en-US" dirty="0"/>
              <a:t> </a:t>
            </a:r>
            <a:r>
              <a:rPr lang="en-US" dirty="0" err="1"/>
              <a:t>tahlil</a:t>
            </a:r>
            <a:r>
              <a:rPr lang="en-US" dirty="0"/>
              <a:t> </a:t>
            </a:r>
            <a:r>
              <a:rPr lang="en-US" dirty="0" err="1"/>
              <a:t>qiladi</a:t>
            </a:r>
            <a:r>
              <a:rPr lang="en-US" dirty="0"/>
              <a:t>. </a:t>
            </a:r>
            <a:r>
              <a:rPr lang="en-US" dirty="0" err="1"/>
              <a:t>Psixolingvistika</a:t>
            </a:r>
            <a:r>
              <a:rPr lang="en-US" dirty="0"/>
              <a:t> </a:t>
            </a:r>
            <a:r>
              <a:rPr lang="en-US" dirty="0" err="1"/>
              <a:t>tahlil</a:t>
            </a:r>
            <a:r>
              <a:rPr lang="en-US" dirty="0"/>
              <a:t> </a:t>
            </a:r>
            <a:r>
              <a:rPr lang="en-US" dirty="0" err="1"/>
              <a:t>qilayotgan</a:t>
            </a:r>
            <a:r>
              <a:rPr lang="en-US" dirty="0"/>
              <a:t> </a:t>
            </a:r>
            <a:r>
              <a:rPr lang="en-US" dirty="0" err="1"/>
              <a:t>asosiy</a:t>
            </a:r>
            <a:r>
              <a:rPr lang="en-US" dirty="0"/>
              <a:t> </a:t>
            </a:r>
            <a:r>
              <a:rPr lang="en-US" dirty="0" err="1"/>
              <a:t>masalalar</a:t>
            </a:r>
            <a:r>
              <a:rPr lang="en-US" dirty="0"/>
              <a:t> </a:t>
            </a:r>
            <a:r>
              <a:rPr lang="en-US" dirty="0" err="1"/>
              <a:t>quyidagilarni</a:t>
            </a:r>
            <a:r>
              <a:rPr lang="en-US" dirty="0"/>
              <a:t> </a:t>
            </a:r>
            <a:r>
              <a:rPr lang="en-US" dirty="0" err="1"/>
              <a:t>o'z</a:t>
            </a:r>
            <a:r>
              <a:rPr lang="en-US" dirty="0"/>
              <a:t> </a:t>
            </a:r>
            <a:r>
              <a:rPr lang="en-US" dirty="0" err="1"/>
              <a:t>ichiga</a:t>
            </a:r>
            <a:r>
              <a:rPr lang="en-US" dirty="0"/>
              <a:t> </a:t>
            </a:r>
            <a:r>
              <a:rPr lang="en-US" dirty="0" err="1"/>
              <a:t>oladi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81200" y="345440"/>
            <a:ext cx="8117840" cy="5689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2000" b="1" dirty="0" err="1"/>
              <a:t>Psixolingvistika</a:t>
            </a:r>
            <a:r>
              <a:rPr lang="en-US" sz="2000" b="1" dirty="0"/>
              <a:t> - </a:t>
            </a:r>
            <a:r>
              <a:rPr lang="en-US" sz="2000" b="1" dirty="0" err="1"/>
              <a:t>til</a:t>
            </a:r>
            <a:r>
              <a:rPr lang="en-US" sz="2000" b="1" dirty="0"/>
              <a:t> </a:t>
            </a:r>
            <a:r>
              <a:rPr lang="en-US" sz="2000" b="1" dirty="0" err="1"/>
              <a:t>va</a:t>
            </a:r>
            <a:r>
              <a:rPr lang="en-US" sz="2000" b="1" dirty="0"/>
              <a:t> </a:t>
            </a:r>
            <a:r>
              <a:rPr lang="en-US" sz="2000" b="1" dirty="0" err="1"/>
              <a:t>tafakkur</a:t>
            </a:r>
            <a:r>
              <a:rPr lang="en-US" sz="2000" b="1" dirty="0"/>
              <a:t> </a:t>
            </a:r>
            <a:r>
              <a:rPr lang="en-US" sz="2000" b="1" dirty="0" err="1"/>
              <a:t>birligini</a:t>
            </a:r>
            <a:r>
              <a:rPr lang="en-US" sz="2000" b="1" dirty="0"/>
              <a:t> </a:t>
            </a:r>
            <a:r>
              <a:rPr lang="en-US" sz="2000" b="1" dirty="0" err="1"/>
              <a:t>yorituvchi</a:t>
            </a:r>
            <a:r>
              <a:rPr lang="en-US" sz="2000" b="1" dirty="0"/>
              <a:t> </a:t>
            </a:r>
            <a:r>
              <a:rPr lang="en-US" sz="2000" b="1" dirty="0" err="1"/>
              <a:t>soha</a:t>
            </a:r>
            <a:r>
              <a:rPr lang="en-US" sz="2000" b="1" dirty="0"/>
              <a:t> </a:t>
            </a:r>
            <a:r>
              <a:rPr lang="en-US" sz="2000" b="1" dirty="0" err="1"/>
              <a:t>sifatida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7600" y="3210560"/>
            <a:ext cx="10160000" cy="118872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Tilni</a:t>
            </a:r>
            <a:r>
              <a:rPr lang="en-US" b="1" dirty="0"/>
              <a:t> </a:t>
            </a:r>
            <a:r>
              <a:rPr lang="en-US" b="1" dirty="0" err="1"/>
              <a:t>O'rganish</a:t>
            </a:r>
            <a:r>
              <a:rPr lang="en-US" b="1" dirty="0"/>
              <a:t>: </a:t>
            </a:r>
            <a:r>
              <a:rPr lang="en-US" dirty="0" err="1"/>
              <a:t>Psixolingvistika</a:t>
            </a:r>
            <a:r>
              <a:rPr lang="en-US" dirty="0"/>
              <a:t>, </a:t>
            </a:r>
            <a:r>
              <a:rPr lang="en-US" dirty="0" err="1"/>
              <a:t>odamlarning</a:t>
            </a:r>
            <a:r>
              <a:rPr lang="en-US" dirty="0"/>
              <a:t> </a:t>
            </a:r>
            <a:r>
              <a:rPr lang="en-US" dirty="0" err="1"/>
              <a:t>yangi</a:t>
            </a:r>
            <a:r>
              <a:rPr lang="en-US" dirty="0"/>
              <a:t> </a:t>
            </a:r>
            <a:r>
              <a:rPr lang="en-US" dirty="0" err="1"/>
              <a:t>tillarni</a:t>
            </a:r>
            <a:r>
              <a:rPr lang="en-US" dirty="0"/>
              <a:t> </a:t>
            </a:r>
            <a:r>
              <a:rPr lang="en-US" dirty="0" err="1"/>
              <a:t>qanday</a:t>
            </a:r>
            <a:r>
              <a:rPr lang="en-US" dirty="0"/>
              <a:t> </a:t>
            </a:r>
            <a:r>
              <a:rPr lang="en-US" dirty="0" err="1"/>
              <a:t>o'rganishi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egallashi</a:t>
            </a:r>
            <a:r>
              <a:rPr lang="en-US" dirty="0"/>
              <a:t> </a:t>
            </a:r>
            <a:r>
              <a:rPr lang="en-US" dirty="0" err="1"/>
              <a:t>haqida</a:t>
            </a:r>
            <a:r>
              <a:rPr lang="en-US" dirty="0"/>
              <a:t> </a:t>
            </a:r>
            <a:r>
              <a:rPr lang="en-US" dirty="0" err="1"/>
              <a:t>ma'lumot</a:t>
            </a:r>
            <a:r>
              <a:rPr lang="en-US" dirty="0"/>
              <a:t> </a:t>
            </a:r>
            <a:r>
              <a:rPr lang="en-US" dirty="0" err="1"/>
              <a:t>beradi</a:t>
            </a:r>
            <a:r>
              <a:rPr lang="en-US" dirty="0"/>
              <a:t>. Bu </a:t>
            </a:r>
            <a:r>
              <a:rPr lang="en-US" dirty="0" err="1"/>
              <a:t>jarayonda</a:t>
            </a:r>
            <a:r>
              <a:rPr lang="en-US" dirty="0"/>
              <a:t> </a:t>
            </a:r>
            <a:r>
              <a:rPr lang="en-US" dirty="0" err="1"/>
              <a:t>kognitiv</a:t>
            </a:r>
            <a:r>
              <a:rPr lang="en-US" dirty="0"/>
              <a:t> </a:t>
            </a:r>
            <a:r>
              <a:rPr lang="en-US" dirty="0" err="1"/>
              <a:t>jarayonlar</a:t>
            </a:r>
            <a:r>
              <a:rPr lang="en-US" dirty="0"/>
              <a:t>, </a:t>
            </a:r>
            <a:r>
              <a:rPr lang="en-US" dirty="0" err="1"/>
              <a:t>ya'ni</a:t>
            </a:r>
            <a:r>
              <a:rPr lang="en-US" dirty="0"/>
              <a:t> </a:t>
            </a:r>
            <a:r>
              <a:rPr lang="en-US" dirty="0" err="1"/>
              <a:t>diqqat</a:t>
            </a:r>
            <a:r>
              <a:rPr lang="en-US" dirty="0"/>
              <a:t>, </a:t>
            </a:r>
            <a:r>
              <a:rPr lang="en-US" dirty="0" err="1"/>
              <a:t>xotira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tasavvur</a:t>
            </a:r>
            <a:r>
              <a:rPr lang="en-US" dirty="0"/>
              <a:t> </a:t>
            </a:r>
            <a:r>
              <a:rPr lang="en-US" dirty="0" err="1"/>
              <a:t>kabi</a:t>
            </a:r>
            <a:r>
              <a:rPr lang="en-US" dirty="0"/>
              <a:t> </a:t>
            </a:r>
            <a:r>
              <a:rPr lang="en-US" dirty="0" err="1"/>
              <a:t>omillar</a:t>
            </a:r>
            <a:r>
              <a:rPr lang="en-US" dirty="0"/>
              <a:t> </a:t>
            </a:r>
            <a:r>
              <a:rPr lang="en-US" dirty="0" err="1"/>
              <a:t>muhim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 </a:t>
            </a:r>
            <a:r>
              <a:rPr lang="en-US" dirty="0" err="1"/>
              <a:t>o'ynaydi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7600" y="4795520"/>
            <a:ext cx="10160000" cy="132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Til</a:t>
            </a:r>
            <a:r>
              <a:rPr lang="en-US" b="1" dirty="0"/>
              <a:t> </a:t>
            </a:r>
            <a:r>
              <a:rPr lang="en-US" b="1" dirty="0" err="1"/>
              <a:t>va</a:t>
            </a:r>
            <a:r>
              <a:rPr lang="en-US" b="1" dirty="0"/>
              <a:t> </a:t>
            </a:r>
            <a:r>
              <a:rPr lang="en-US" b="1" dirty="0" err="1"/>
              <a:t>va</a:t>
            </a:r>
            <a:r>
              <a:rPr lang="en-US" b="1" dirty="0"/>
              <a:t> </a:t>
            </a:r>
            <a:r>
              <a:rPr lang="en-US" b="1" dirty="0" err="1"/>
              <a:t>tafakkur</a:t>
            </a:r>
            <a:r>
              <a:rPr lang="en-US" b="1" dirty="0"/>
              <a:t> </a:t>
            </a:r>
            <a:r>
              <a:rPr lang="en-US" dirty="0" smtClean="0"/>
              <a:t>: </a:t>
            </a:r>
            <a:r>
              <a:rPr lang="en-US" dirty="0" err="1"/>
              <a:t>Psixolingvistika</a:t>
            </a:r>
            <a:r>
              <a:rPr lang="en-US" dirty="0"/>
              <a:t> </a:t>
            </a:r>
            <a:r>
              <a:rPr lang="en-US" dirty="0" err="1"/>
              <a:t>fikrlarni</a:t>
            </a:r>
            <a:r>
              <a:rPr lang="en-US" dirty="0"/>
              <a:t> </a:t>
            </a:r>
            <a:r>
              <a:rPr lang="en-US" dirty="0" err="1"/>
              <a:t>qanday</a:t>
            </a:r>
            <a:r>
              <a:rPr lang="en-US" dirty="0"/>
              <a:t> </a:t>
            </a:r>
            <a:r>
              <a:rPr lang="en-US" dirty="0" err="1"/>
              <a:t>qilib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orqali</a:t>
            </a:r>
            <a:r>
              <a:rPr lang="en-US" dirty="0"/>
              <a:t> </a:t>
            </a:r>
            <a:r>
              <a:rPr lang="en-US" dirty="0" err="1"/>
              <a:t>ifodalash</a:t>
            </a:r>
            <a:r>
              <a:rPr lang="en-US" dirty="0"/>
              <a:t> </a:t>
            </a:r>
            <a:r>
              <a:rPr lang="en-US" dirty="0" err="1"/>
              <a:t>mumkinligini</a:t>
            </a:r>
            <a:r>
              <a:rPr lang="en-US" dirty="0"/>
              <a:t> ham </a:t>
            </a:r>
            <a:r>
              <a:rPr lang="en-US" dirty="0" err="1"/>
              <a:t>ko'rib</a:t>
            </a:r>
            <a:r>
              <a:rPr lang="en-US" dirty="0"/>
              <a:t> </a:t>
            </a:r>
            <a:r>
              <a:rPr lang="en-US" dirty="0" err="1"/>
              <a:t>chiqadi</a:t>
            </a:r>
            <a:r>
              <a:rPr lang="en-US" dirty="0"/>
              <a:t>. Bu </a:t>
            </a:r>
            <a:r>
              <a:rPr lang="en-US" dirty="0" err="1"/>
              <a:t>yerda</a:t>
            </a:r>
            <a:r>
              <a:rPr lang="en-US" dirty="0"/>
              <a:t> </a:t>
            </a:r>
            <a:r>
              <a:rPr lang="en-US" dirty="0" err="1"/>
              <a:t>tilning</a:t>
            </a:r>
            <a:r>
              <a:rPr lang="en-US" dirty="0"/>
              <a:t> </a:t>
            </a:r>
            <a:r>
              <a:rPr lang="en-US" dirty="0" err="1"/>
              <a:t>fikrga</a:t>
            </a:r>
            <a:r>
              <a:rPr lang="en-US" dirty="0"/>
              <a:t> </a:t>
            </a:r>
            <a:r>
              <a:rPr lang="en-US" dirty="0" err="1"/>
              <a:t>ta'siri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aksincha</a:t>
            </a:r>
            <a:r>
              <a:rPr lang="en-US" dirty="0"/>
              <a:t> </a:t>
            </a:r>
            <a:r>
              <a:rPr lang="en-US" dirty="0" err="1"/>
              <a:t>fikrning</a:t>
            </a:r>
            <a:r>
              <a:rPr lang="en-US" dirty="0"/>
              <a:t> </a:t>
            </a:r>
            <a:r>
              <a:rPr lang="en-US" dirty="0" err="1"/>
              <a:t>tilga</a:t>
            </a:r>
            <a:r>
              <a:rPr lang="en-US" dirty="0"/>
              <a:t> </a:t>
            </a:r>
            <a:r>
              <a:rPr lang="en-US" dirty="0" err="1"/>
              <a:t>ta'siri</a:t>
            </a:r>
            <a:r>
              <a:rPr lang="en-US" dirty="0"/>
              <a:t> </a:t>
            </a:r>
            <a:r>
              <a:rPr lang="en-US" dirty="0" err="1"/>
              <a:t>masalalari</a:t>
            </a:r>
            <a:r>
              <a:rPr lang="en-US" dirty="0"/>
              <a:t> </a:t>
            </a:r>
            <a:r>
              <a:rPr lang="en-US" dirty="0" err="1"/>
              <a:t>muhokama</a:t>
            </a:r>
            <a:r>
              <a:rPr lang="en-US" dirty="0"/>
              <a:t> </a:t>
            </a:r>
            <a:r>
              <a:rPr lang="en-US" dirty="0" err="1"/>
              <a:t>qilinadi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0443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57680" y="172720"/>
            <a:ext cx="865632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Tilshunoslik</a:t>
            </a:r>
            <a:r>
              <a:rPr lang="en-US" sz="2800" b="1" dirty="0"/>
              <a:t> </a:t>
            </a:r>
            <a:r>
              <a:rPr lang="en-US" sz="2800" b="1" dirty="0" err="1"/>
              <a:t>fanining</a:t>
            </a:r>
            <a:r>
              <a:rPr lang="en-US" sz="2800" b="1" dirty="0"/>
              <a:t> </a:t>
            </a:r>
            <a:r>
              <a:rPr lang="en-US" sz="2800" b="1" dirty="0" err="1"/>
              <a:t>zamonaviy</a:t>
            </a:r>
            <a:r>
              <a:rPr lang="en-US" sz="2800" b="1" dirty="0"/>
              <a:t> </a:t>
            </a:r>
            <a:r>
              <a:rPr lang="en-US" sz="2800" b="1" dirty="0" err="1"/>
              <a:t>tahlil</a:t>
            </a:r>
            <a:r>
              <a:rPr lang="en-US" sz="2800" b="1" dirty="0"/>
              <a:t> </a:t>
            </a:r>
            <a:r>
              <a:rPr lang="en-US" sz="2800" b="1" dirty="0" err="1"/>
              <a:t>usullari</a:t>
            </a:r>
            <a:r>
              <a:rPr lang="en-US" sz="2800" b="1" dirty="0"/>
              <a:t>.</a:t>
            </a:r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5120" y="1178560"/>
            <a:ext cx="11460480" cy="134112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Tilshunoslik fanining zamonaviy tahlil usullari til va uning tuzilishi, funksiyalari, rivojlanishi va o'zgarishlari haqida chuqurroq tushuncha berishga yordam beradi. Quyida zamonaviy tilshunoslikda qo'llaniladigan ba'zi asosiy tahlil usullari keltirilgan:</a:t>
            </a: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4178" y="2763520"/>
            <a:ext cx="3026980" cy="5871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Korpus</a:t>
            </a:r>
            <a:r>
              <a:rPr lang="en-US" sz="2400" dirty="0"/>
              <a:t> </a:t>
            </a:r>
            <a:r>
              <a:rPr lang="en-US" sz="2400" dirty="0" err="1" smtClean="0"/>
              <a:t>lingvistika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4178" y="3826466"/>
            <a:ext cx="3026980" cy="5871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 Kognitiv lingvistika</a:t>
            </a:r>
            <a:endParaRPr lang="ru-RU" sz="240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89027" y="3826466"/>
            <a:ext cx="3026980" cy="5871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Diskurs analizi</a:t>
            </a:r>
            <a:endParaRPr lang="ru-RU" sz="280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493876" y="2763520"/>
            <a:ext cx="3026980" cy="5871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Funktsional</a:t>
            </a:r>
            <a:r>
              <a:rPr lang="en-US" sz="2000" dirty="0"/>
              <a:t> </a:t>
            </a:r>
            <a:r>
              <a:rPr lang="en-US" sz="2000" dirty="0" err="1" smtClean="0"/>
              <a:t>tilshunoslik</a:t>
            </a:r>
            <a:endParaRPr lang="ru-RU" sz="2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88676" y="2763520"/>
            <a:ext cx="3026980" cy="5871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Statistik</a:t>
            </a:r>
            <a:r>
              <a:rPr lang="en-US" sz="2400" dirty="0"/>
              <a:t> </a:t>
            </a:r>
            <a:r>
              <a:rPr lang="en-US" sz="2400" dirty="0" err="1" smtClean="0"/>
              <a:t>tilshunoslik</a:t>
            </a:r>
            <a:endParaRPr lang="ru-RU" sz="2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493876" y="3826466"/>
            <a:ext cx="3026980" cy="5871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Sotsiolingvistika</a:t>
            </a:r>
            <a:endParaRPr lang="ru-RU" sz="240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88676" y="4889412"/>
            <a:ext cx="2933087" cy="6313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Psixolingvistika</a:t>
            </a:r>
            <a:endParaRPr lang="ru-RU" sz="2400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3342290" y="3258207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550919" y="2904709"/>
            <a:ext cx="362607" cy="3048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7073462" y="2904709"/>
            <a:ext cx="362607" cy="3048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3511158" y="3967655"/>
            <a:ext cx="362607" cy="3048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7015656" y="3988676"/>
            <a:ext cx="362607" cy="3048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углом 24"/>
          <p:cNvSpPr/>
          <p:nvPr/>
        </p:nvSpPr>
        <p:spPr>
          <a:xfrm rot="10800000">
            <a:off x="7073462" y="4413644"/>
            <a:ext cx="1857178" cy="971156"/>
          </a:xfrm>
          <a:prstGeom prst="bentArrow">
            <a:avLst>
              <a:gd name="adj1" fmla="val 30263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86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8320" y="213360"/>
            <a:ext cx="8168640" cy="10464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Mahmud </a:t>
            </a:r>
            <a:r>
              <a:rPr lang="en-US" sz="2800" b="1" dirty="0" err="1"/>
              <a:t>Koshg‘ariy</a:t>
            </a:r>
            <a:r>
              <a:rPr lang="en-US" sz="2800" b="1" dirty="0"/>
              <a:t> </a:t>
            </a:r>
            <a:r>
              <a:rPr lang="en-US" sz="2800" b="1" dirty="0" err="1"/>
              <a:t>turkiy</a:t>
            </a:r>
            <a:r>
              <a:rPr lang="en-US" sz="2800" b="1" dirty="0"/>
              <a:t> </a:t>
            </a:r>
            <a:r>
              <a:rPr lang="en-US" sz="2800" b="1" dirty="0" err="1"/>
              <a:t>tillar</a:t>
            </a:r>
            <a:r>
              <a:rPr lang="en-US" sz="2800" b="1" dirty="0"/>
              <a:t> </a:t>
            </a:r>
            <a:r>
              <a:rPr lang="en-US" sz="2800" b="1" dirty="0" err="1"/>
              <a:t>qiyosiy</a:t>
            </a:r>
            <a:r>
              <a:rPr lang="en-US" sz="2800" b="1" dirty="0"/>
              <a:t> </a:t>
            </a:r>
            <a:r>
              <a:rPr lang="en-US" sz="2800" b="1" dirty="0" err="1"/>
              <a:t>grammatikasining</a:t>
            </a:r>
            <a:r>
              <a:rPr lang="en-US" sz="2800" b="1" dirty="0"/>
              <a:t> </a:t>
            </a:r>
            <a:r>
              <a:rPr lang="en-US" sz="2800" b="1" dirty="0" err="1"/>
              <a:t>asoschisi</a:t>
            </a:r>
            <a:r>
              <a:rPr lang="en-US" sz="2400" dirty="0"/>
              <a:t>.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0240" y="1645920"/>
            <a:ext cx="8737600" cy="23164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Mahmud </a:t>
            </a:r>
            <a:r>
              <a:rPr lang="en-US" sz="2000" dirty="0" err="1"/>
              <a:t>Koshg‘ariy</a:t>
            </a:r>
            <a:r>
              <a:rPr lang="en-US" sz="2000" dirty="0"/>
              <a:t> (1029-1101) </a:t>
            </a:r>
            <a:r>
              <a:rPr lang="en-US" sz="2000" dirty="0" err="1"/>
              <a:t>turkiy</a:t>
            </a:r>
            <a:r>
              <a:rPr lang="en-US" sz="2000" dirty="0"/>
              <a:t> </a:t>
            </a:r>
            <a:r>
              <a:rPr lang="en-US" sz="2000" dirty="0" err="1"/>
              <a:t>tillar</a:t>
            </a:r>
            <a:r>
              <a:rPr lang="en-US" sz="2000" dirty="0"/>
              <a:t> </a:t>
            </a:r>
            <a:r>
              <a:rPr lang="en-US" sz="2000" dirty="0" err="1"/>
              <a:t>qiyosiy</a:t>
            </a:r>
            <a:r>
              <a:rPr lang="en-US" sz="2000" dirty="0"/>
              <a:t> </a:t>
            </a:r>
            <a:r>
              <a:rPr lang="en-US" sz="2000" dirty="0" err="1"/>
              <a:t>grammatikasining</a:t>
            </a:r>
            <a:r>
              <a:rPr lang="en-US" sz="2000" dirty="0"/>
              <a:t> </a:t>
            </a:r>
            <a:r>
              <a:rPr lang="en-US" sz="2000" dirty="0" err="1"/>
              <a:t>asoschisi</a:t>
            </a:r>
            <a:r>
              <a:rPr lang="en-US" sz="2000" dirty="0"/>
              <a:t> </a:t>
            </a:r>
            <a:r>
              <a:rPr lang="en-US" sz="2000" dirty="0" err="1"/>
              <a:t>sifatida</a:t>
            </a:r>
            <a:r>
              <a:rPr lang="en-US" sz="2000" dirty="0"/>
              <a:t> </a:t>
            </a:r>
            <a:r>
              <a:rPr lang="en-US" sz="2000" dirty="0" err="1"/>
              <a:t>tanilgan</a:t>
            </a:r>
            <a:r>
              <a:rPr lang="en-US" sz="2000" dirty="0"/>
              <a:t>. U </a:t>
            </a:r>
            <a:r>
              <a:rPr lang="en-US" sz="2000" dirty="0" err="1"/>
              <a:t>o‘zining</a:t>
            </a:r>
            <a:r>
              <a:rPr lang="en-US" sz="2000" dirty="0"/>
              <a:t> "</a:t>
            </a:r>
            <a:r>
              <a:rPr lang="en-US" sz="2000" dirty="0" err="1"/>
              <a:t>Devonu</a:t>
            </a:r>
            <a:r>
              <a:rPr lang="en-US" sz="2000" dirty="0"/>
              <a:t> </a:t>
            </a:r>
            <a:r>
              <a:rPr lang="en-US" sz="2000" dirty="0" err="1"/>
              <a:t>lug‘otit</a:t>
            </a:r>
            <a:r>
              <a:rPr lang="en-US" sz="2000" dirty="0"/>
              <a:t> </a:t>
            </a:r>
            <a:r>
              <a:rPr lang="en-US" sz="2000" dirty="0" err="1"/>
              <a:t>turk</a:t>
            </a:r>
            <a:r>
              <a:rPr lang="en-US" sz="2000" dirty="0"/>
              <a:t>" </a:t>
            </a:r>
            <a:r>
              <a:rPr lang="en-US" sz="2000" dirty="0" err="1"/>
              <a:t>asarida</a:t>
            </a:r>
            <a:r>
              <a:rPr lang="en-US" sz="2000" dirty="0"/>
              <a:t> </a:t>
            </a:r>
            <a:r>
              <a:rPr lang="en-US" sz="2000" dirty="0" err="1"/>
              <a:t>turkiy</a:t>
            </a:r>
            <a:r>
              <a:rPr lang="en-US" sz="2000" dirty="0"/>
              <a:t> </a:t>
            </a:r>
            <a:r>
              <a:rPr lang="en-US" sz="2000" dirty="0" err="1"/>
              <a:t>tillarning</a:t>
            </a:r>
            <a:r>
              <a:rPr lang="en-US" sz="2000" dirty="0"/>
              <a:t> </a:t>
            </a:r>
            <a:r>
              <a:rPr lang="en-US" sz="2000" dirty="0" err="1"/>
              <a:t>grammatik</a:t>
            </a:r>
            <a:r>
              <a:rPr lang="en-US" sz="2000" dirty="0"/>
              <a:t> </a:t>
            </a:r>
            <a:r>
              <a:rPr lang="en-US" sz="2000" dirty="0" err="1"/>
              <a:t>xususiyatlarini</a:t>
            </a:r>
            <a:r>
              <a:rPr lang="en-US" sz="2000" dirty="0"/>
              <a:t>, </a:t>
            </a:r>
            <a:r>
              <a:rPr lang="en-US" sz="2000" dirty="0" err="1"/>
              <a:t>leksikologiyasini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fonetik</a:t>
            </a:r>
            <a:r>
              <a:rPr lang="en-US" sz="2000" dirty="0"/>
              <a:t> </a:t>
            </a:r>
            <a:r>
              <a:rPr lang="en-US" sz="2000" dirty="0" err="1"/>
              <a:t>qismlarini</a:t>
            </a:r>
            <a:r>
              <a:rPr lang="en-US" sz="2000" dirty="0"/>
              <a:t> </a:t>
            </a:r>
            <a:r>
              <a:rPr lang="en-US" sz="2000" dirty="0" err="1"/>
              <a:t>batafsil</a:t>
            </a:r>
            <a:r>
              <a:rPr lang="en-US" sz="2000" dirty="0"/>
              <a:t> </a:t>
            </a:r>
            <a:r>
              <a:rPr lang="en-US" sz="2000" dirty="0" err="1"/>
              <a:t>tahlil</a:t>
            </a:r>
            <a:r>
              <a:rPr lang="en-US" sz="2000" dirty="0"/>
              <a:t> </a:t>
            </a:r>
            <a:r>
              <a:rPr lang="en-US" sz="2000" dirty="0" err="1"/>
              <a:t>qilgan</a:t>
            </a:r>
            <a:r>
              <a:rPr lang="en-US" sz="2000" dirty="0"/>
              <a:t>. </a:t>
            </a:r>
            <a:r>
              <a:rPr lang="en-US" sz="2000" dirty="0" err="1"/>
              <a:t>Ushbu</a:t>
            </a:r>
            <a:r>
              <a:rPr lang="en-US" sz="2000" dirty="0"/>
              <a:t> </a:t>
            </a:r>
            <a:r>
              <a:rPr lang="en-US" sz="2000" dirty="0" err="1"/>
              <a:t>asar</a:t>
            </a:r>
            <a:r>
              <a:rPr lang="en-US" sz="2000" dirty="0"/>
              <a:t> </a:t>
            </a:r>
            <a:r>
              <a:rPr lang="en-US" sz="2000" dirty="0" err="1"/>
              <a:t>turkiy</a:t>
            </a:r>
            <a:r>
              <a:rPr lang="en-US" sz="2000" dirty="0"/>
              <a:t> </a:t>
            </a:r>
            <a:r>
              <a:rPr lang="en-US" sz="2000" dirty="0" err="1"/>
              <a:t>tillarning</a:t>
            </a:r>
            <a:r>
              <a:rPr lang="en-US" sz="2000" dirty="0"/>
              <a:t> </a:t>
            </a:r>
            <a:r>
              <a:rPr lang="en-US" sz="2000" dirty="0" err="1"/>
              <a:t>birinchi</a:t>
            </a:r>
            <a:r>
              <a:rPr lang="en-US" sz="2000" dirty="0"/>
              <a:t> </a:t>
            </a:r>
            <a:r>
              <a:rPr lang="en-US" sz="2000" dirty="0" err="1"/>
              <a:t>qiyosiy</a:t>
            </a:r>
            <a:r>
              <a:rPr lang="en-US" sz="2000" dirty="0"/>
              <a:t> </a:t>
            </a:r>
            <a:r>
              <a:rPr lang="en-US" sz="2000" dirty="0" err="1"/>
              <a:t>lug‘ati</a:t>
            </a:r>
            <a:r>
              <a:rPr lang="en-US" sz="2000" dirty="0"/>
              <a:t> </a:t>
            </a:r>
            <a:r>
              <a:rPr lang="en-US" sz="2000" dirty="0" err="1"/>
              <a:t>bo‘lib</a:t>
            </a:r>
            <a:r>
              <a:rPr lang="en-US" sz="2000" dirty="0"/>
              <a:t>, </a:t>
            </a:r>
            <a:r>
              <a:rPr lang="en-US" sz="2000" dirty="0" err="1"/>
              <a:t>unda</a:t>
            </a:r>
            <a:r>
              <a:rPr lang="en-US" sz="2000" dirty="0"/>
              <a:t> </a:t>
            </a:r>
            <a:r>
              <a:rPr lang="en-US" sz="2000" dirty="0" err="1"/>
              <a:t>turk</a:t>
            </a:r>
            <a:r>
              <a:rPr lang="en-US" sz="2000" dirty="0"/>
              <a:t>, </a:t>
            </a:r>
            <a:r>
              <a:rPr lang="en-US" sz="2000" dirty="0" err="1"/>
              <a:t>o‘zbek</a:t>
            </a:r>
            <a:r>
              <a:rPr lang="en-US" sz="2000" dirty="0"/>
              <a:t>, </a:t>
            </a:r>
            <a:r>
              <a:rPr lang="en-US" sz="2000" dirty="0" err="1"/>
              <a:t>qozoq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boshqa</a:t>
            </a:r>
            <a:r>
              <a:rPr lang="en-US" sz="2000" dirty="0"/>
              <a:t> </a:t>
            </a:r>
            <a:r>
              <a:rPr lang="en-US" sz="2000" dirty="0" err="1"/>
              <a:t>turkiy</a:t>
            </a:r>
            <a:r>
              <a:rPr lang="en-US" sz="2000" dirty="0"/>
              <a:t> </a:t>
            </a:r>
            <a:r>
              <a:rPr lang="en-US" sz="2000" dirty="0" err="1"/>
              <a:t>tillarning</a:t>
            </a:r>
            <a:r>
              <a:rPr lang="en-US" sz="2000" dirty="0"/>
              <a:t> </a:t>
            </a:r>
            <a:r>
              <a:rPr lang="en-US" sz="2000" dirty="0" err="1"/>
              <a:t>o‘zaro</a:t>
            </a:r>
            <a:r>
              <a:rPr lang="en-US" sz="2000" dirty="0"/>
              <a:t> </a:t>
            </a:r>
            <a:r>
              <a:rPr lang="en-US" sz="2000" dirty="0" err="1"/>
              <a:t>aloqalari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farqlari</a:t>
            </a:r>
            <a:r>
              <a:rPr lang="en-US" sz="2000" dirty="0"/>
              <a:t> </a:t>
            </a:r>
            <a:r>
              <a:rPr lang="en-US" sz="2000" dirty="0" err="1"/>
              <a:t>ko‘rsatib</a:t>
            </a:r>
            <a:r>
              <a:rPr lang="en-US" sz="2000" dirty="0"/>
              <a:t> </a:t>
            </a:r>
            <a:r>
              <a:rPr lang="en-US" sz="2000" dirty="0" err="1"/>
              <a:t>berilgan</a:t>
            </a:r>
            <a:r>
              <a:rPr lang="en-US" sz="2000" dirty="0"/>
              <a:t>.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0240" y="4246880"/>
            <a:ext cx="8737600" cy="23164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Koshg‘ariyning</a:t>
            </a:r>
            <a:r>
              <a:rPr lang="en-US" sz="2000" dirty="0"/>
              <a:t> </a:t>
            </a:r>
            <a:r>
              <a:rPr lang="en-US" sz="2000" dirty="0" err="1"/>
              <a:t>asarlari</a:t>
            </a:r>
            <a:r>
              <a:rPr lang="en-US" sz="2000" dirty="0"/>
              <a:t> </a:t>
            </a:r>
            <a:r>
              <a:rPr lang="en-US" sz="2000" dirty="0" err="1"/>
              <a:t>nafaqat</a:t>
            </a:r>
            <a:r>
              <a:rPr lang="en-US" sz="2000" dirty="0"/>
              <a:t> </a:t>
            </a:r>
            <a:r>
              <a:rPr lang="en-US" sz="2000" dirty="0" err="1"/>
              <a:t>tilshunoslikda</a:t>
            </a:r>
            <a:r>
              <a:rPr lang="en-US" sz="2000" dirty="0"/>
              <a:t>, </a:t>
            </a:r>
            <a:r>
              <a:rPr lang="en-US" sz="2000" dirty="0" err="1"/>
              <a:t>balki</a:t>
            </a:r>
            <a:r>
              <a:rPr lang="en-US" sz="2000" dirty="0"/>
              <a:t> </a:t>
            </a:r>
            <a:r>
              <a:rPr lang="en-US" sz="2000" dirty="0" err="1"/>
              <a:t>tarixiy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madaniy</a:t>
            </a:r>
            <a:r>
              <a:rPr lang="en-US" sz="2000" dirty="0"/>
              <a:t> </a:t>
            </a:r>
            <a:r>
              <a:rPr lang="en-US" sz="2000" dirty="0" err="1"/>
              <a:t>tadqiqotlarda</a:t>
            </a:r>
            <a:r>
              <a:rPr lang="en-US" sz="2000" dirty="0"/>
              <a:t> ham </a:t>
            </a:r>
            <a:r>
              <a:rPr lang="en-US" sz="2000" dirty="0" err="1"/>
              <a:t>muhim</a:t>
            </a:r>
            <a:r>
              <a:rPr lang="en-US" sz="2000" dirty="0"/>
              <a:t> </a:t>
            </a:r>
            <a:r>
              <a:rPr lang="en-US" sz="2000" dirty="0" err="1"/>
              <a:t>ahamiyatga</a:t>
            </a:r>
            <a:r>
              <a:rPr lang="en-US" sz="2000" dirty="0"/>
              <a:t> </a:t>
            </a:r>
            <a:r>
              <a:rPr lang="en-US" sz="2000" dirty="0" err="1"/>
              <a:t>ega</a:t>
            </a:r>
            <a:r>
              <a:rPr lang="en-US" sz="2000" dirty="0"/>
              <a:t>. U </a:t>
            </a:r>
            <a:r>
              <a:rPr lang="en-US" sz="2000" dirty="0" err="1"/>
              <a:t>o‘z</a:t>
            </a:r>
            <a:r>
              <a:rPr lang="en-US" sz="2000" dirty="0"/>
              <a:t> </a:t>
            </a:r>
            <a:r>
              <a:rPr lang="en-US" sz="2000" dirty="0" err="1"/>
              <a:t>vaqtida</a:t>
            </a:r>
            <a:r>
              <a:rPr lang="en-US" sz="2000" dirty="0"/>
              <a:t> </a:t>
            </a:r>
            <a:r>
              <a:rPr lang="en-US" sz="2000" dirty="0" err="1"/>
              <a:t>turkiy</a:t>
            </a:r>
            <a:r>
              <a:rPr lang="en-US" sz="2000" dirty="0"/>
              <a:t> </a:t>
            </a:r>
            <a:r>
              <a:rPr lang="en-US" sz="2000" dirty="0" err="1"/>
              <a:t>xalqlar</a:t>
            </a:r>
            <a:r>
              <a:rPr lang="en-US" sz="2000" dirty="0"/>
              <a:t> </a:t>
            </a:r>
            <a:r>
              <a:rPr lang="en-US" sz="2000" dirty="0" err="1"/>
              <a:t>madaniyatini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tilini</a:t>
            </a:r>
            <a:r>
              <a:rPr lang="en-US" sz="2000" dirty="0"/>
              <a:t> </a:t>
            </a:r>
            <a:r>
              <a:rPr lang="en-US" sz="2000" dirty="0" err="1"/>
              <a:t>rivojlantirishga</a:t>
            </a:r>
            <a:r>
              <a:rPr lang="en-US" sz="2000" dirty="0"/>
              <a:t> </a:t>
            </a:r>
            <a:r>
              <a:rPr lang="en-US" sz="2000" dirty="0" err="1"/>
              <a:t>katta</a:t>
            </a:r>
            <a:r>
              <a:rPr lang="en-US" sz="2000" dirty="0"/>
              <a:t> </a:t>
            </a:r>
            <a:r>
              <a:rPr lang="en-US" sz="2000" dirty="0" err="1"/>
              <a:t>hissa</a:t>
            </a:r>
            <a:r>
              <a:rPr lang="en-US" sz="2000" dirty="0"/>
              <a:t> </a:t>
            </a:r>
            <a:r>
              <a:rPr lang="en-US" sz="2000" dirty="0" err="1"/>
              <a:t>qo‘shtgan</a:t>
            </a:r>
            <a:r>
              <a:rPr lang="en-US" sz="2000" dirty="0"/>
              <a:t> </a:t>
            </a:r>
            <a:r>
              <a:rPr lang="en-US" sz="2000" dirty="0" err="1"/>
              <a:t>shaxsdir</a:t>
            </a:r>
            <a:r>
              <a:rPr lang="en-US" sz="2000" dirty="0"/>
              <a:t>. </a:t>
            </a:r>
            <a:r>
              <a:rPr lang="en-US" sz="2000" dirty="0" err="1"/>
              <a:t>Uning</a:t>
            </a:r>
            <a:r>
              <a:rPr lang="en-US" sz="2000" dirty="0"/>
              <a:t> </a:t>
            </a:r>
            <a:r>
              <a:rPr lang="en-US" sz="2000" dirty="0" err="1"/>
              <a:t>asarlari</a:t>
            </a:r>
            <a:r>
              <a:rPr lang="en-US" sz="2000" dirty="0"/>
              <a:t> </a:t>
            </a:r>
            <a:r>
              <a:rPr lang="en-US" sz="2000" dirty="0" err="1"/>
              <a:t>bugungi</a:t>
            </a:r>
            <a:r>
              <a:rPr lang="en-US" sz="2000" dirty="0"/>
              <a:t> </a:t>
            </a:r>
            <a:r>
              <a:rPr lang="en-US" sz="2000" dirty="0" err="1"/>
              <a:t>kunda</a:t>
            </a:r>
            <a:r>
              <a:rPr lang="en-US" sz="2000" dirty="0"/>
              <a:t> ham </a:t>
            </a:r>
            <a:r>
              <a:rPr lang="en-US" sz="2000" dirty="0" err="1"/>
              <a:t>ilmiy</a:t>
            </a:r>
            <a:r>
              <a:rPr lang="en-US" sz="2000" dirty="0"/>
              <a:t> </a:t>
            </a:r>
            <a:r>
              <a:rPr lang="en-US" sz="2000" dirty="0" err="1"/>
              <a:t>tadqiqotlar</a:t>
            </a:r>
            <a:r>
              <a:rPr lang="en-US" sz="2000" dirty="0"/>
              <a:t> </a:t>
            </a:r>
            <a:r>
              <a:rPr lang="en-US" sz="2000" dirty="0" err="1"/>
              <a:t>uchun</a:t>
            </a:r>
            <a:r>
              <a:rPr lang="en-US" sz="2000" dirty="0"/>
              <a:t> </a:t>
            </a:r>
            <a:r>
              <a:rPr lang="en-US" sz="2000" dirty="0" err="1"/>
              <a:t>muhim</a:t>
            </a:r>
            <a:r>
              <a:rPr lang="en-US" sz="2000" dirty="0"/>
              <a:t> </a:t>
            </a:r>
            <a:r>
              <a:rPr lang="en-US" sz="2000" dirty="0" err="1"/>
              <a:t>manba</a:t>
            </a:r>
            <a:r>
              <a:rPr lang="en-US" sz="2000" dirty="0"/>
              <a:t> </a:t>
            </a:r>
            <a:r>
              <a:rPr lang="en-US" sz="2000" dirty="0" err="1"/>
              <a:t>hisoblanadi</a:t>
            </a:r>
            <a:r>
              <a:rPr lang="en-US" sz="2000" dirty="0"/>
              <a:t>.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952" y="2399030"/>
            <a:ext cx="2466975" cy="2772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485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360" y="1402080"/>
            <a:ext cx="8930640" cy="22148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Alisher Navoiy (1441-1501) — o‘zbek adabiyotining buyuk namoyandalaridan biri bo‘lib, u nafaqat shoir, balki davlat arbobi va tilshunos sifatida ham tanilgan. Navoiy o‘z ijodida turli tillarni mukammal bilgan va ularning o‘zaro munosabatlarini chuqur o‘rganishga intilgan. </a:t>
            </a: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360" y="4135120"/>
            <a:ext cx="8930640" cy="22148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Chog‘ishtirma</a:t>
            </a:r>
            <a:r>
              <a:rPr lang="en-US" dirty="0"/>
              <a:t> </a:t>
            </a:r>
            <a:r>
              <a:rPr lang="en-US" dirty="0" err="1"/>
              <a:t>tilshunoslik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, </a:t>
            </a:r>
            <a:r>
              <a:rPr lang="en-US" dirty="0" err="1"/>
              <a:t>tillar</a:t>
            </a:r>
            <a:r>
              <a:rPr lang="en-US" dirty="0"/>
              <a:t> </a:t>
            </a:r>
            <a:r>
              <a:rPr lang="en-US" dirty="0" err="1"/>
              <a:t>orasidagi</a:t>
            </a:r>
            <a:r>
              <a:rPr lang="en-US" dirty="0"/>
              <a:t> </a:t>
            </a:r>
            <a:r>
              <a:rPr lang="en-US" dirty="0" err="1"/>
              <a:t>aloqalarni</a:t>
            </a:r>
            <a:r>
              <a:rPr lang="en-US" dirty="0"/>
              <a:t>, </a:t>
            </a:r>
            <a:r>
              <a:rPr lang="en-US" dirty="0" err="1"/>
              <a:t>ularning</a:t>
            </a:r>
            <a:r>
              <a:rPr lang="en-US" dirty="0"/>
              <a:t> </a:t>
            </a:r>
            <a:r>
              <a:rPr lang="en-US" dirty="0" err="1"/>
              <a:t>tarixi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rivojlanishini</a:t>
            </a:r>
            <a:r>
              <a:rPr lang="en-US" dirty="0"/>
              <a:t> </a:t>
            </a:r>
            <a:r>
              <a:rPr lang="en-US" dirty="0" err="1"/>
              <a:t>o‘rganadigan</a:t>
            </a:r>
            <a:r>
              <a:rPr lang="en-US" dirty="0"/>
              <a:t> fan </a:t>
            </a:r>
            <a:r>
              <a:rPr lang="en-US" dirty="0" err="1"/>
              <a:t>sohasidir</a:t>
            </a:r>
            <a:r>
              <a:rPr lang="en-US" dirty="0"/>
              <a:t>. Bu </a:t>
            </a:r>
            <a:r>
              <a:rPr lang="en-US" dirty="0" err="1"/>
              <a:t>soha</a:t>
            </a:r>
            <a:r>
              <a:rPr lang="en-US" dirty="0"/>
              <a:t> </a:t>
            </a:r>
            <a:r>
              <a:rPr lang="en-US" dirty="0" err="1"/>
              <a:t>orqali</a:t>
            </a:r>
            <a:r>
              <a:rPr lang="en-US" dirty="0"/>
              <a:t> </a:t>
            </a:r>
            <a:r>
              <a:rPr lang="en-US" dirty="0" err="1"/>
              <a:t>tillar</a:t>
            </a:r>
            <a:r>
              <a:rPr lang="en-US" dirty="0"/>
              <a:t> </a:t>
            </a:r>
            <a:r>
              <a:rPr lang="en-US" dirty="0" err="1"/>
              <a:t>o‘rtasidagi</a:t>
            </a:r>
            <a:r>
              <a:rPr lang="en-US" dirty="0"/>
              <a:t> </a:t>
            </a:r>
            <a:r>
              <a:rPr lang="en-US" dirty="0" err="1"/>
              <a:t>bog‘lanishlar</a:t>
            </a:r>
            <a:r>
              <a:rPr lang="en-US" dirty="0"/>
              <a:t>, </a:t>
            </a:r>
            <a:r>
              <a:rPr lang="en-US" dirty="0" err="1"/>
              <a:t>qarindoshlik</a:t>
            </a:r>
            <a:r>
              <a:rPr lang="en-US" dirty="0"/>
              <a:t> </a:t>
            </a:r>
            <a:r>
              <a:rPr lang="en-US" dirty="0" err="1"/>
              <a:t>darajalari</a:t>
            </a:r>
            <a:r>
              <a:rPr lang="en-US" dirty="0"/>
              <a:t>, </a:t>
            </a:r>
            <a:r>
              <a:rPr lang="en-US" dirty="0" err="1"/>
              <a:t>leksik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grammatik</a:t>
            </a:r>
            <a:r>
              <a:rPr lang="en-US" dirty="0"/>
              <a:t> </a:t>
            </a:r>
            <a:r>
              <a:rPr lang="en-US" dirty="0" err="1"/>
              <a:t>xususiyatlar</a:t>
            </a:r>
            <a:r>
              <a:rPr lang="en-US" dirty="0"/>
              <a:t> </a:t>
            </a:r>
            <a:r>
              <a:rPr lang="en-US" dirty="0" err="1"/>
              <a:t>tahlil</a:t>
            </a:r>
            <a:r>
              <a:rPr lang="en-US" dirty="0"/>
              <a:t> </a:t>
            </a:r>
            <a:r>
              <a:rPr lang="en-US" dirty="0" err="1"/>
              <a:t>qilinadi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05760" y="213360"/>
            <a:ext cx="6492240" cy="6705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Alisher</a:t>
            </a:r>
            <a:r>
              <a:rPr lang="en-US" sz="2400" b="1" dirty="0"/>
              <a:t> </a:t>
            </a:r>
            <a:r>
              <a:rPr lang="en-US" sz="2400" b="1" dirty="0" err="1"/>
              <a:t>Navoiy</a:t>
            </a:r>
            <a:r>
              <a:rPr lang="en-US" sz="2400" b="1" dirty="0"/>
              <a:t> </a:t>
            </a:r>
            <a:r>
              <a:rPr lang="en-US" sz="2400" b="1" dirty="0" err="1"/>
              <a:t>va</a:t>
            </a:r>
            <a:r>
              <a:rPr lang="en-US" sz="2400" b="1" dirty="0"/>
              <a:t> </a:t>
            </a:r>
            <a:r>
              <a:rPr lang="en-US" sz="2400" b="1" dirty="0" err="1"/>
              <a:t>chog‘ishtirma</a:t>
            </a:r>
            <a:r>
              <a:rPr lang="en-US" sz="2400" b="1" dirty="0"/>
              <a:t> </a:t>
            </a:r>
            <a:r>
              <a:rPr lang="en-US" sz="2400" b="1" dirty="0" err="1"/>
              <a:t>tilshunoslik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240" y="1402080"/>
            <a:ext cx="2509520" cy="4947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2426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8000" y="264160"/>
            <a:ext cx="857504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O‘zbek</a:t>
            </a:r>
            <a:r>
              <a:rPr lang="en-US" sz="2400" b="1" dirty="0"/>
              <a:t> </a:t>
            </a:r>
            <a:r>
              <a:rPr lang="en-US" sz="2400" b="1" dirty="0" err="1"/>
              <a:t>tilshunoslida</a:t>
            </a:r>
            <a:r>
              <a:rPr lang="en-US" sz="2400" b="1" dirty="0"/>
              <a:t> </a:t>
            </a:r>
            <a:r>
              <a:rPr lang="en-US" sz="2400" b="1" dirty="0" err="1"/>
              <a:t>yangi</a:t>
            </a:r>
            <a:r>
              <a:rPr lang="en-US" sz="2400" b="1" dirty="0"/>
              <a:t> </a:t>
            </a:r>
            <a:r>
              <a:rPr lang="en-US" sz="2400" b="1" dirty="0" err="1"/>
              <a:t>yo‘nalishlar</a:t>
            </a:r>
            <a:r>
              <a:rPr lang="en-US" sz="2400" b="1" dirty="0"/>
              <a:t>. </a:t>
            </a:r>
            <a:r>
              <a:rPr lang="en-US" sz="2400" b="1" dirty="0" err="1"/>
              <a:t>Tilshunoslikning</a:t>
            </a:r>
            <a:r>
              <a:rPr lang="en-US" sz="2400" b="1" dirty="0"/>
              <a:t> </a:t>
            </a:r>
            <a:r>
              <a:rPr lang="en-US" sz="2400" b="1" dirty="0" err="1"/>
              <a:t>tadqiqot</a:t>
            </a:r>
            <a:r>
              <a:rPr lang="en-US" sz="2400" b="1" dirty="0"/>
              <a:t> </a:t>
            </a:r>
            <a:r>
              <a:rPr lang="en-US" sz="2400" b="1" dirty="0" err="1"/>
              <a:t>metodlari</a:t>
            </a:r>
            <a:endParaRPr lang="ru-RU" sz="2400" b="1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833120" y="1484630"/>
            <a:ext cx="10129520" cy="863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Korpus</a:t>
            </a:r>
            <a:r>
              <a:rPr lang="en-US" dirty="0"/>
              <a:t> </a:t>
            </a:r>
            <a:r>
              <a:rPr lang="en-US" dirty="0" err="1"/>
              <a:t>lingvistika</a:t>
            </a:r>
            <a:r>
              <a:rPr lang="en-US" dirty="0"/>
              <a:t>: </a:t>
            </a:r>
            <a:r>
              <a:rPr lang="en-US" dirty="0" err="1"/>
              <a:t>O‘zbek</a:t>
            </a:r>
            <a:r>
              <a:rPr lang="en-US" dirty="0"/>
              <a:t> </a:t>
            </a:r>
            <a:r>
              <a:rPr lang="en-US" dirty="0" err="1"/>
              <a:t>tilining</a:t>
            </a:r>
            <a:r>
              <a:rPr lang="en-US" dirty="0"/>
              <a:t> </a:t>
            </a:r>
            <a:r>
              <a:rPr lang="en-US" dirty="0" err="1"/>
              <a:t>turli</a:t>
            </a:r>
            <a:r>
              <a:rPr lang="en-US" dirty="0"/>
              <a:t> </a:t>
            </a:r>
            <a:r>
              <a:rPr lang="en-US" dirty="0" err="1"/>
              <a:t>xil</a:t>
            </a:r>
            <a:r>
              <a:rPr lang="en-US" dirty="0"/>
              <a:t> </a:t>
            </a:r>
            <a:r>
              <a:rPr lang="en-US" dirty="0" err="1"/>
              <a:t>korpuslarini</a:t>
            </a:r>
            <a:r>
              <a:rPr lang="en-US" dirty="0"/>
              <a:t> </a:t>
            </a:r>
            <a:r>
              <a:rPr lang="en-US" dirty="0" err="1"/>
              <a:t>yaratish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tahlil</a:t>
            </a:r>
            <a:r>
              <a:rPr lang="en-US" dirty="0"/>
              <a:t> </a:t>
            </a:r>
            <a:r>
              <a:rPr lang="en-US" dirty="0" err="1"/>
              <a:t>qilish</a:t>
            </a:r>
            <a:r>
              <a:rPr lang="en-US" dirty="0"/>
              <a:t>. Bu </a:t>
            </a:r>
            <a:r>
              <a:rPr lang="en-US" dirty="0" err="1"/>
              <a:t>usul</a:t>
            </a:r>
            <a:r>
              <a:rPr lang="en-US" dirty="0"/>
              <a:t> </a:t>
            </a:r>
            <a:r>
              <a:rPr lang="en-US" dirty="0" err="1"/>
              <a:t>yordamida</a:t>
            </a:r>
            <a:r>
              <a:rPr lang="en-US" dirty="0"/>
              <a:t> </a:t>
            </a:r>
            <a:r>
              <a:rPr lang="en-US" dirty="0" err="1"/>
              <a:t>tilning</a:t>
            </a:r>
            <a:r>
              <a:rPr lang="en-US" dirty="0"/>
              <a:t> real </a:t>
            </a:r>
            <a:r>
              <a:rPr lang="en-US" dirty="0" err="1"/>
              <a:t>qo‘llanilishidagi</a:t>
            </a:r>
            <a:r>
              <a:rPr lang="en-US" dirty="0"/>
              <a:t> </a:t>
            </a:r>
            <a:r>
              <a:rPr lang="en-US" dirty="0" err="1"/>
              <a:t>tendensiyalarni</a:t>
            </a:r>
            <a:r>
              <a:rPr lang="en-US" dirty="0"/>
              <a:t> </a:t>
            </a:r>
            <a:r>
              <a:rPr lang="en-US" dirty="0" err="1"/>
              <a:t>o‘rganish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833120" y="2567305"/>
            <a:ext cx="10129520" cy="863600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Kompyuter</a:t>
            </a:r>
            <a:r>
              <a:rPr lang="en-US" dirty="0"/>
              <a:t> </a:t>
            </a:r>
            <a:r>
              <a:rPr lang="en-US" dirty="0" err="1"/>
              <a:t>lingvistika</a:t>
            </a:r>
            <a:r>
              <a:rPr lang="en-US" dirty="0"/>
              <a:t>: </a:t>
            </a:r>
            <a:r>
              <a:rPr lang="en-US" dirty="0" err="1"/>
              <a:t>Sun'iy</a:t>
            </a:r>
            <a:r>
              <a:rPr lang="en-US" dirty="0"/>
              <a:t> </a:t>
            </a:r>
            <a:r>
              <a:rPr lang="en-US" dirty="0" err="1"/>
              <a:t>intellekt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mashina</a:t>
            </a:r>
            <a:r>
              <a:rPr lang="en-US" dirty="0"/>
              <a:t> </a:t>
            </a:r>
            <a:r>
              <a:rPr lang="en-US" dirty="0" err="1"/>
              <a:t>o‘rganishi</a:t>
            </a:r>
            <a:r>
              <a:rPr lang="en-US" dirty="0"/>
              <a:t> </a:t>
            </a:r>
            <a:r>
              <a:rPr lang="en-US" dirty="0" err="1"/>
              <a:t>orqali</a:t>
            </a:r>
            <a:r>
              <a:rPr lang="en-US" dirty="0"/>
              <a:t> </a:t>
            </a:r>
            <a:r>
              <a:rPr lang="en-US" dirty="0" err="1"/>
              <a:t>tilni</a:t>
            </a:r>
            <a:r>
              <a:rPr lang="en-US" dirty="0"/>
              <a:t> </a:t>
            </a:r>
            <a:r>
              <a:rPr lang="en-US" dirty="0" err="1"/>
              <a:t>qayta</a:t>
            </a:r>
            <a:r>
              <a:rPr lang="en-US" dirty="0"/>
              <a:t> </a:t>
            </a:r>
            <a:r>
              <a:rPr lang="en-US" dirty="0" err="1"/>
              <a:t>ishlash</a:t>
            </a:r>
            <a:r>
              <a:rPr lang="en-US" dirty="0"/>
              <a:t>, </a:t>
            </a:r>
            <a:r>
              <a:rPr lang="en-US" dirty="0" err="1"/>
              <a:t>tarjima</a:t>
            </a:r>
            <a:r>
              <a:rPr lang="en-US" dirty="0"/>
              <a:t> </a:t>
            </a:r>
            <a:r>
              <a:rPr lang="en-US" dirty="0" err="1"/>
              <a:t>tizimlari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boshqa</a:t>
            </a:r>
            <a:r>
              <a:rPr lang="en-US" dirty="0"/>
              <a:t> </a:t>
            </a:r>
            <a:r>
              <a:rPr lang="en-US" dirty="0" err="1"/>
              <a:t>dasturiy</a:t>
            </a:r>
            <a:r>
              <a:rPr lang="en-US" dirty="0"/>
              <a:t> </a:t>
            </a:r>
            <a:r>
              <a:rPr lang="en-US" dirty="0" err="1"/>
              <a:t>ilovalar</a:t>
            </a:r>
            <a:r>
              <a:rPr lang="en-US" dirty="0"/>
              <a:t> </a:t>
            </a:r>
            <a:r>
              <a:rPr lang="en-US" dirty="0" err="1"/>
              <a:t>yaratish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833120" y="3609657"/>
            <a:ext cx="10129520" cy="863600"/>
          </a:xfrm>
          <a:prstGeom prst="flowChartAlternate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dirty="0" err="1"/>
              <a:t>Sociolingvistika</a:t>
            </a:r>
            <a:r>
              <a:rPr lang="en-US" dirty="0"/>
              <a:t>: </a:t>
            </a:r>
            <a:r>
              <a:rPr lang="en-US" dirty="0" err="1"/>
              <a:t>O‘zbekistonning</a:t>
            </a:r>
            <a:r>
              <a:rPr lang="en-US" dirty="0"/>
              <a:t> </a:t>
            </a:r>
            <a:r>
              <a:rPr lang="en-US" dirty="0" err="1"/>
              <a:t>turli</a:t>
            </a:r>
            <a:r>
              <a:rPr lang="en-US" dirty="0"/>
              <a:t> </a:t>
            </a:r>
            <a:r>
              <a:rPr lang="en-US" dirty="0" err="1"/>
              <a:t>hududlarida</a:t>
            </a:r>
            <a:r>
              <a:rPr lang="en-US" dirty="0"/>
              <a:t>, </a:t>
            </a:r>
            <a:r>
              <a:rPr lang="en-US" dirty="0" err="1"/>
              <a:t>ijtimoiy</a:t>
            </a:r>
            <a:r>
              <a:rPr lang="en-US" dirty="0"/>
              <a:t> </a:t>
            </a:r>
            <a:r>
              <a:rPr lang="en-US" dirty="0" err="1"/>
              <a:t>guruhlarda</a:t>
            </a:r>
            <a:r>
              <a:rPr lang="en-US" dirty="0"/>
              <a:t> </a:t>
            </a:r>
            <a:r>
              <a:rPr lang="en-US" dirty="0" err="1"/>
              <a:t>tillarning</a:t>
            </a:r>
            <a:r>
              <a:rPr lang="en-US" dirty="0"/>
              <a:t> </a:t>
            </a:r>
            <a:r>
              <a:rPr lang="en-US" dirty="0" err="1"/>
              <a:t>o‘zgarishi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evolyutsiyasini</a:t>
            </a:r>
            <a:r>
              <a:rPr lang="en-US" dirty="0"/>
              <a:t> </a:t>
            </a:r>
            <a:r>
              <a:rPr lang="en-US" dirty="0" err="1"/>
              <a:t>o‘rganish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833120" y="4612005"/>
            <a:ext cx="10129520" cy="86360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Psikolingvistika</a:t>
            </a:r>
            <a:r>
              <a:rPr lang="en-US" dirty="0"/>
              <a:t>: </a:t>
            </a:r>
            <a:r>
              <a:rPr lang="en-US" dirty="0" err="1"/>
              <a:t>Odamlarning</a:t>
            </a:r>
            <a:r>
              <a:rPr lang="en-US" dirty="0"/>
              <a:t> </a:t>
            </a:r>
            <a:r>
              <a:rPr lang="en-US" dirty="0" err="1"/>
              <a:t>tilni</a:t>
            </a:r>
            <a:r>
              <a:rPr lang="en-US" dirty="0"/>
              <a:t> </a:t>
            </a:r>
            <a:r>
              <a:rPr lang="en-US" dirty="0" err="1"/>
              <a:t>qanday</a:t>
            </a:r>
            <a:r>
              <a:rPr lang="en-US" dirty="0"/>
              <a:t> </a:t>
            </a:r>
            <a:r>
              <a:rPr lang="en-US" dirty="0" err="1"/>
              <a:t>anglashlari</a:t>
            </a:r>
            <a:r>
              <a:rPr lang="en-US" dirty="0"/>
              <a:t>, </a:t>
            </a:r>
            <a:r>
              <a:rPr lang="en-US" dirty="0" err="1"/>
              <a:t>eslab</a:t>
            </a:r>
            <a:r>
              <a:rPr lang="en-US" dirty="0"/>
              <a:t> </a:t>
            </a:r>
            <a:r>
              <a:rPr lang="en-US" dirty="0" err="1"/>
              <a:t>qolishlari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ishlatishlari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bog‘liq</a:t>
            </a:r>
            <a:r>
              <a:rPr lang="en-US" dirty="0"/>
              <a:t> </a:t>
            </a:r>
            <a:r>
              <a:rPr lang="en-US" dirty="0" err="1"/>
              <a:t>jarayonlarni</a:t>
            </a:r>
            <a:r>
              <a:rPr lang="en-US" dirty="0"/>
              <a:t> </a:t>
            </a:r>
            <a:r>
              <a:rPr lang="en-US" dirty="0" err="1"/>
              <a:t>tadqiq</a:t>
            </a:r>
            <a:r>
              <a:rPr lang="en-US" dirty="0"/>
              <a:t> </a:t>
            </a:r>
            <a:r>
              <a:rPr lang="en-US" dirty="0" err="1"/>
              <a:t>etish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833120" y="5694680"/>
            <a:ext cx="10129520" cy="863600"/>
          </a:xfrm>
          <a:prstGeom prst="flowChartAlternateProcess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Interkultural</a:t>
            </a:r>
            <a:r>
              <a:rPr lang="en-US" dirty="0"/>
              <a:t> </a:t>
            </a:r>
            <a:r>
              <a:rPr lang="en-US" dirty="0" err="1"/>
              <a:t>muloqot</a:t>
            </a:r>
            <a:r>
              <a:rPr lang="en-US" dirty="0"/>
              <a:t>: </a:t>
            </a:r>
            <a:r>
              <a:rPr lang="en-US" dirty="0" err="1"/>
              <a:t>O‘zbek</a:t>
            </a:r>
            <a:r>
              <a:rPr lang="en-US" dirty="0"/>
              <a:t> </a:t>
            </a:r>
            <a:r>
              <a:rPr lang="en-US" dirty="0" err="1"/>
              <a:t>tili</a:t>
            </a:r>
            <a:r>
              <a:rPr lang="en-US" dirty="0"/>
              <a:t> </a:t>
            </a:r>
            <a:r>
              <a:rPr lang="en-US" dirty="0" err="1"/>
              <a:t>orqali</a:t>
            </a:r>
            <a:r>
              <a:rPr lang="en-US" dirty="0"/>
              <a:t> </a:t>
            </a:r>
            <a:r>
              <a:rPr lang="en-US" dirty="0" err="1"/>
              <a:t>boshqa</a:t>
            </a:r>
            <a:r>
              <a:rPr lang="en-US" dirty="0"/>
              <a:t> </a:t>
            </a:r>
            <a:r>
              <a:rPr lang="en-US" dirty="0" err="1"/>
              <a:t>madaniyatlar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muloqot</a:t>
            </a:r>
            <a:r>
              <a:rPr lang="en-US" dirty="0"/>
              <a:t> </a:t>
            </a:r>
            <a:r>
              <a:rPr lang="en-US" dirty="0" err="1"/>
              <a:t>qilish</a:t>
            </a:r>
            <a:r>
              <a:rPr lang="en-US" dirty="0"/>
              <a:t> </a:t>
            </a:r>
            <a:r>
              <a:rPr lang="en-US" dirty="0" err="1"/>
              <a:t>jarayonini</a:t>
            </a:r>
            <a:r>
              <a:rPr lang="en-US" dirty="0"/>
              <a:t> </a:t>
            </a:r>
            <a:r>
              <a:rPr lang="en-US" dirty="0" err="1"/>
              <a:t>o‘rganish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219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4640" y="81280"/>
            <a:ext cx="11562080" cy="127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2400" b="1" dirty="0" err="1"/>
              <a:t>Fonema</a:t>
            </a:r>
            <a:r>
              <a:rPr lang="en-US" sz="2400" b="1" dirty="0"/>
              <a:t> </a:t>
            </a:r>
            <a:r>
              <a:rPr lang="en-US" sz="2400" b="1" dirty="0" err="1"/>
              <a:t>nazariyasi</a:t>
            </a:r>
            <a:r>
              <a:rPr lang="en-US" sz="2400" b="1" dirty="0"/>
              <a:t> </a:t>
            </a:r>
            <a:r>
              <a:rPr lang="en-US" sz="2400" b="1" dirty="0" err="1"/>
              <a:t>tarixidan</a:t>
            </a:r>
            <a:r>
              <a:rPr lang="en-US" sz="2400" b="1" dirty="0"/>
              <a:t>. </a:t>
            </a:r>
            <a:r>
              <a:rPr lang="en-US" sz="2400" b="1" dirty="0" err="1"/>
              <a:t>Fonemalar</a:t>
            </a:r>
            <a:r>
              <a:rPr lang="en-US" sz="2400" b="1" dirty="0"/>
              <a:t> </a:t>
            </a:r>
            <a:r>
              <a:rPr lang="en-US" sz="2400" b="1" dirty="0" err="1"/>
              <a:t>haqida</a:t>
            </a:r>
            <a:r>
              <a:rPr lang="en-US" sz="2400" b="1" dirty="0"/>
              <a:t> </a:t>
            </a:r>
            <a:r>
              <a:rPr lang="en-US" sz="2400" b="1" dirty="0" err="1"/>
              <a:t>turli</a:t>
            </a:r>
            <a:r>
              <a:rPr lang="en-US" sz="2400" b="1" dirty="0"/>
              <a:t> </a:t>
            </a:r>
            <a:r>
              <a:rPr lang="en-US" sz="2400" b="1" dirty="0" err="1"/>
              <a:t>fonologik</a:t>
            </a:r>
            <a:r>
              <a:rPr lang="en-US" sz="2400" b="1" dirty="0"/>
              <a:t> </a:t>
            </a:r>
            <a:r>
              <a:rPr lang="en-US" sz="2400" b="1" dirty="0" err="1"/>
              <a:t>maktab</a:t>
            </a:r>
            <a:r>
              <a:rPr lang="en-US" sz="2400" b="1" dirty="0"/>
              <a:t> </a:t>
            </a:r>
            <a:r>
              <a:rPr lang="en-US" sz="2400" b="1" dirty="0" err="1"/>
              <a:t>vakillarining</a:t>
            </a:r>
            <a:r>
              <a:rPr lang="en-US" sz="2400" b="1" dirty="0"/>
              <a:t> </a:t>
            </a:r>
            <a:r>
              <a:rPr lang="en-US" sz="2400" b="1" dirty="0" err="1"/>
              <a:t>fikrlari</a:t>
            </a:r>
            <a:r>
              <a:rPr lang="en-US" sz="2400" b="1" dirty="0"/>
              <a:t> (N.S. </a:t>
            </a:r>
            <a:r>
              <a:rPr lang="en-US" sz="2400" b="1" dirty="0" err="1"/>
              <a:t>Trubetskoy</a:t>
            </a:r>
            <a:r>
              <a:rPr lang="en-US" sz="2400" b="1" dirty="0"/>
              <a:t>, L.V. </a:t>
            </a:r>
            <a:r>
              <a:rPr lang="en-US" sz="2400" b="1" dirty="0" err="1"/>
              <a:t>Shcherba</a:t>
            </a:r>
            <a:r>
              <a:rPr lang="en-US" sz="2400" b="1" dirty="0"/>
              <a:t> </a:t>
            </a:r>
            <a:r>
              <a:rPr lang="en-US" sz="2400" b="1" dirty="0" err="1"/>
              <a:t>qarashlarini</a:t>
            </a:r>
            <a:r>
              <a:rPr lang="en-US" sz="2400" b="1" dirty="0"/>
              <a:t> </a:t>
            </a:r>
            <a:r>
              <a:rPr lang="en-US" sz="2400" b="1" dirty="0" err="1"/>
              <a:t>o‘rganish</a:t>
            </a:r>
            <a:r>
              <a:rPr lang="en-US" sz="2400" b="1" dirty="0"/>
              <a:t>). </a:t>
            </a:r>
            <a:endParaRPr lang="ru-RU" sz="2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3360" y="1605280"/>
            <a:ext cx="10109200" cy="250952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Sherba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  <a:hlinkClick r:id="rId2" tooltip="Fonologiya"/>
              </a:rPr>
              <a:t>fonologiyadan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tashqari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  <a:hlinkClick r:id="rId3" tooltip="Tilshunoslik"/>
              </a:rPr>
              <a:t>tilshunoslik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va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  <a:hlinkClick r:id="rId4" tooltip="Leksikografiya"/>
              </a:rPr>
              <a:t>leksikografiyaning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boshqa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yirik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sohalariga</a:t>
            </a:r>
            <a:r>
              <a:rPr lang="en-US" dirty="0">
                <a:solidFill>
                  <a:schemeClr val="bg1"/>
                </a:solidFill>
              </a:rPr>
              <a:t> ham </a:t>
            </a:r>
            <a:r>
              <a:rPr lang="en-US" dirty="0" err="1">
                <a:solidFill>
                  <a:schemeClr val="bg1"/>
                </a:solidFill>
              </a:rPr>
              <a:t>katta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hissa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qoʻshgan</a:t>
            </a:r>
            <a:r>
              <a:rPr lang="en-US" dirty="0">
                <a:solidFill>
                  <a:schemeClr val="bg1"/>
                </a:solidFill>
              </a:rPr>
              <a:t>. </a:t>
            </a:r>
            <a:r>
              <a:rPr lang="en-US" dirty="0">
                <a:solidFill>
                  <a:schemeClr val="bg1"/>
                </a:solidFill>
                <a:hlinkClick r:id="rId5" tooltip="Ferdinand de Saussure"/>
              </a:rPr>
              <a:t>Ferdinand de </a:t>
            </a:r>
            <a:r>
              <a:rPr lang="en-US" dirty="0" err="1">
                <a:solidFill>
                  <a:schemeClr val="bg1"/>
                </a:solidFill>
                <a:hlinkClick r:id="rId5" tooltip="Ferdinand de Saussure"/>
              </a:rPr>
              <a:t>Saussuredan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farqli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ravishda</a:t>
            </a:r>
            <a:r>
              <a:rPr lang="en-US" dirty="0">
                <a:solidFill>
                  <a:schemeClr val="bg1"/>
                </a:solidFill>
              </a:rPr>
              <a:t>, u </a:t>
            </a:r>
            <a:r>
              <a:rPr lang="en-US" dirty="0" err="1">
                <a:solidFill>
                  <a:schemeClr val="bg1"/>
                </a:solidFill>
              </a:rPr>
              <a:t>ikkita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tadqiqot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obyektini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emas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balki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uchtasini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ilgari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surdi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nutq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faoliyati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til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tizimlari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materiali</a:t>
            </a:r>
            <a:r>
              <a:rPr lang="en-US" dirty="0">
                <a:solidFill>
                  <a:schemeClr val="bg1"/>
                </a:solidFill>
              </a:rPr>
              <a:t>. U XX </a:t>
            </a:r>
            <a:r>
              <a:rPr lang="en-US" dirty="0" err="1">
                <a:solidFill>
                  <a:schemeClr val="bg1"/>
                </a:solidFill>
              </a:rPr>
              <a:t>asr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oxiridagi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tilshunoslik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uchun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muhim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boʻlgan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soʻzlovchining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ilgari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eshitilmagan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jumlalarni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yaratish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qobiliyati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masalasiga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eʼtibor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qaratdi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Shuningdek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Sherba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tilshunoslikdagi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tajribalar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xususan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salbiy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natijalarga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erishgan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tajribalar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sohani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oʻrganish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uchun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muhim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boʻlgan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usullarni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ishlab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chiqish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muhimligini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taʼkidladi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>
                <a:solidFill>
                  <a:schemeClr val="bg1"/>
                </a:solidFill>
              </a:rPr>
              <a:t>U </a:t>
            </a:r>
            <a:r>
              <a:rPr lang="en-US" dirty="0" err="1">
                <a:solidFill>
                  <a:schemeClr val="bg1"/>
                </a:solidFill>
              </a:rPr>
              <a:t>eng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koʻp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ishlatiladigan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lugʻati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muallifi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lugʻatshunos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>
                <a:solidFill>
                  <a:schemeClr val="bg1"/>
                </a:solidFill>
                <a:hlinkClick r:id="rId6" tooltip="Sergey Ojegov"/>
              </a:rPr>
              <a:t>Sergey </a:t>
            </a:r>
            <a:r>
              <a:rPr lang="en-US" dirty="0" err="1">
                <a:solidFill>
                  <a:schemeClr val="bg1"/>
                </a:solidFill>
                <a:hlinkClick r:id="rId6" tooltip="Sergey Ojegov"/>
              </a:rPr>
              <a:t>Ojegovning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/>
              <a:t>ustozi</a:t>
            </a:r>
            <a:r>
              <a:rPr lang="en-US" dirty="0"/>
              <a:t> </a:t>
            </a:r>
            <a:r>
              <a:rPr lang="en-US" dirty="0" err="1"/>
              <a:t>hisoblanadi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3360" y="4185920"/>
            <a:ext cx="10109200" cy="23368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Fonologiya</a:t>
            </a:r>
            <a:r>
              <a:rPr lang="en-US" sz="2000" dirty="0"/>
              <a:t> </a:t>
            </a:r>
            <a:r>
              <a:rPr lang="en-US" sz="2000" dirty="0" err="1"/>
              <a:t>zamonaviy</a:t>
            </a:r>
            <a:r>
              <a:rPr lang="en-US" sz="2000" dirty="0"/>
              <a:t> </a:t>
            </a:r>
            <a:r>
              <a:rPr lang="en-US" sz="2000" dirty="0" err="1"/>
              <a:t>maʼnodagi</a:t>
            </a:r>
            <a:r>
              <a:rPr lang="en-US" sz="2000" dirty="0"/>
              <a:t> </a:t>
            </a:r>
            <a:r>
              <a:rPr lang="en-US" sz="2000" dirty="0" err="1"/>
              <a:t>mustaqil</a:t>
            </a:r>
            <a:r>
              <a:rPr lang="en-US" sz="2000" dirty="0"/>
              <a:t> </a:t>
            </a:r>
            <a:r>
              <a:rPr lang="en-US" sz="2000" dirty="0" err="1"/>
              <a:t>tilshunoslik</a:t>
            </a:r>
            <a:r>
              <a:rPr lang="en-US" sz="2000" dirty="0"/>
              <a:t> </a:t>
            </a:r>
            <a:r>
              <a:rPr lang="en-US" sz="2000" dirty="0" err="1"/>
              <a:t>fani</a:t>
            </a:r>
            <a:r>
              <a:rPr lang="en-US" sz="2000" dirty="0"/>
              <a:t> </a:t>
            </a:r>
            <a:r>
              <a:rPr lang="en-US" sz="2000" dirty="0" err="1"/>
              <a:t>sifatida</a:t>
            </a:r>
            <a:r>
              <a:rPr lang="en-US" sz="2000" dirty="0"/>
              <a:t> 20-asrning 20—30-yillarida </a:t>
            </a:r>
            <a:r>
              <a:rPr lang="en-US" sz="2000" dirty="0" err="1"/>
              <a:t>shakllandi</a:t>
            </a:r>
            <a:r>
              <a:rPr lang="en-US" sz="2000" dirty="0"/>
              <a:t>; </a:t>
            </a:r>
            <a:r>
              <a:rPr lang="en-US" sz="2000" dirty="0" err="1"/>
              <a:t>uning</a:t>
            </a:r>
            <a:r>
              <a:rPr lang="en-US" sz="2000" dirty="0"/>
              <a:t> </a:t>
            </a:r>
            <a:r>
              <a:rPr lang="en-US" sz="2000" dirty="0" err="1"/>
              <a:t>yaratuvchilari</a:t>
            </a:r>
            <a:r>
              <a:rPr lang="en-US" sz="2000" dirty="0"/>
              <a:t> N. S. </a:t>
            </a:r>
            <a:r>
              <a:rPr lang="en-US" sz="2000" dirty="0" err="1"/>
              <a:t>Trubetskoy</a:t>
            </a:r>
            <a:r>
              <a:rPr lang="en-US" sz="2000" dirty="0"/>
              <a:t>, </a:t>
            </a:r>
            <a:r>
              <a:rPr lang="en-US" sz="2000" dirty="0" err="1"/>
              <a:t>russhveysar</a:t>
            </a:r>
            <a:r>
              <a:rPr lang="en-US" sz="2000" dirty="0"/>
              <a:t> </a:t>
            </a:r>
            <a:r>
              <a:rPr lang="en-US" sz="2000" dirty="0" err="1"/>
              <a:t>olimi</a:t>
            </a:r>
            <a:r>
              <a:rPr lang="en-US" sz="2000" dirty="0"/>
              <a:t> </a:t>
            </a:r>
            <a:r>
              <a:rPr lang="en-US" sz="2000" dirty="0" err="1"/>
              <a:t>S.O.Karsevskiy</a:t>
            </a:r>
            <a:r>
              <a:rPr lang="en-US" sz="2000" dirty="0"/>
              <a:t>, </a:t>
            </a:r>
            <a:r>
              <a:rPr lang="en-US" sz="2000" dirty="0" err="1"/>
              <a:t>rusamerika</a:t>
            </a:r>
            <a:r>
              <a:rPr lang="en-US" sz="2000" dirty="0"/>
              <a:t> </a:t>
            </a:r>
            <a:r>
              <a:rPr lang="en-US" sz="2000" dirty="0" err="1"/>
              <a:t>tilshunosi</a:t>
            </a:r>
            <a:r>
              <a:rPr lang="en-US" sz="2000" dirty="0"/>
              <a:t> R.S. </a:t>
            </a:r>
            <a:r>
              <a:rPr lang="en-US" sz="2000" dirty="0" err="1"/>
              <a:t>Yakobsonlar</a:t>
            </a:r>
            <a:r>
              <a:rPr lang="en-US" sz="2000" dirty="0"/>
              <a:t> </a:t>
            </a:r>
            <a:r>
              <a:rPr lang="en-US" sz="2000" dirty="0" err="1"/>
              <a:t>boʻlib</a:t>
            </a:r>
            <a:r>
              <a:rPr lang="en-US" sz="2000" dirty="0"/>
              <a:t>, </a:t>
            </a:r>
            <a:r>
              <a:rPr lang="en-US" sz="2000" dirty="0" err="1"/>
              <a:t>ular</a:t>
            </a:r>
            <a:r>
              <a:rPr lang="en-US" sz="2000" dirty="0"/>
              <a:t> 1928-yil </a:t>
            </a:r>
            <a:r>
              <a:rPr lang="en-US" sz="2000" dirty="0" err="1"/>
              <a:t>Gaagada</a:t>
            </a:r>
            <a:r>
              <a:rPr lang="en-US" sz="2000" dirty="0"/>
              <a:t> </a:t>
            </a:r>
            <a:r>
              <a:rPr lang="en-US" sz="2000" dirty="0" err="1"/>
              <a:t>boʻlib</a:t>
            </a:r>
            <a:r>
              <a:rPr lang="en-US" sz="2000" dirty="0"/>
              <a:t> </a:t>
            </a:r>
            <a:r>
              <a:rPr lang="en-US" sz="2000" dirty="0" err="1"/>
              <a:t>oʻtgan</a:t>
            </a:r>
            <a:r>
              <a:rPr lang="en-US" sz="2000" dirty="0"/>
              <a:t> </a:t>
            </a:r>
            <a:r>
              <a:rPr lang="en-US" sz="2000" dirty="0" err="1"/>
              <a:t>Tilshunoslarning</a:t>
            </a:r>
            <a:r>
              <a:rPr lang="en-US" sz="2000" dirty="0"/>
              <a:t> 1-xalqaro </a:t>
            </a:r>
            <a:r>
              <a:rPr lang="en-US" sz="2000" dirty="0" err="1"/>
              <a:t>kongressida</a:t>
            </a:r>
            <a:r>
              <a:rPr lang="en-US" sz="2000" dirty="0"/>
              <a:t> </a:t>
            </a:r>
            <a:r>
              <a:rPr lang="en-US" sz="2000" dirty="0" err="1"/>
              <a:t>fonologiyaning</a:t>
            </a:r>
            <a:r>
              <a:rPr lang="en-US" sz="2000" dirty="0"/>
              <a:t> </a:t>
            </a:r>
            <a:r>
              <a:rPr lang="en-US" sz="2000" dirty="0" err="1"/>
              <a:t>asosiy</a:t>
            </a:r>
            <a:r>
              <a:rPr lang="en-US" sz="2000" dirty="0"/>
              <a:t> </a:t>
            </a:r>
            <a:r>
              <a:rPr lang="en-US" sz="2000" dirty="0" err="1"/>
              <a:t>gʻoyalarini</a:t>
            </a:r>
            <a:r>
              <a:rPr lang="en-US" sz="2000" dirty="0"/>
              <a:t> </a:t>
            </a:r>
            <a:r>
              <a:rPr lang="en-US" sz="2000" dirty="0" err="1"/>
              <a:t>bayon</a:t>
            </a:r>
            <a:r>
              <a:rPr lang="en-US" sz="2000" dirty="0"/>
              <a:t> </a:t>
            </a:r>
            <a:r>
              <a:rPr lang="en-US" sz="2000" dirty="0" err="1"/>
              <a:t>etganlar</a:t>
            </a:r>
            <a:r>
              <a:rPr lang="en-US" sz="2000" dirty="0"/>
              <a:t>. N. S. </a:t>
            </a:r>
            <a:r>
              <a:rPr lang="en-US" sz="2000" dirty="0" err="1"/>
              <a:t>Trubetskoyning</a:t>
            </a:r>
            <a:r>
              <a:rPr lang="en-US" sz="2000" dirty="0"/>
              <a:t> "</a:t>
            </a:r>
            <a:r>
              <a:rPr lang="en-US" sz="2000" dirty="0" err="1"/>
              <a:t>Fonologiya</a:t>
            </a:r>
            <a:r>
              <a:rPr lang="en-US" sz="2000" dirty="0"/>
              <a:t> </a:t>
            </a:r>
            <a:r>
              <a:rPr lang="en-US" sz="2000" dirty="0" err="1"/>
              <a:t>asoslari</a:t>
            </a:r>
            <a:r>
              <a:rPr lang="en-US" sz="2000" dirty="0"/>
              <a:t>" (1939) </a:t>
            </a:r>
            <a:r>
              <a:rPr lang="en-US" sz="2000" dirty="0" err="1"/>
              <a:t>kitobi</a:t>
            </a:r>
            <a:r>
              <a:rPr lang="en-US" sz="2000" dirty="0"/>
              <a:t> </a:t>
            </a:r>
            <a:r>
              <a:rPr lang="en-US" sz="2000" dirty="0" err="1"/>
              <a:t>fonologiya</a:t>
            </a:r>
            <a:r>
              <a:rPr lang="en-US" sz="2000" dirty="0"/>
              <a:t> </a:t>
            </a:r>
            <a:r>
              <a:rPr lang="en-US" sz="2000" dirty="0" err="1"/>
              <a:t>taraqqiyotidagi</a:t>
            </a:r>
            <a:r>
              <a:rPr lang="en-US" sz="2000" dirty="0"/>
              <a:t> </a:t>
            </a:r>
            <a:r>
              <a:rPr lang="en-US" sz="2000" dirty="0" err="1"/>
              <a:t>eng</a:t>
            </a:r>
            <a:r>
              <a:rPr lang="en-US" sz="2000" dirty="0"/>
              <a:t> </a:t>
            </a:r>
            <a:r>
              <a:rPr lang="en-US" sz="2000" dirty="0" err="1"/>
              <a:t>muhim</a:t>
            </a:r>
            <a:r>
              <a:rPr lang="en-US" sz="2000" dirty="0"/>
              <a:t> </a:t>
            </a:r>
            <a:r>
              <a:rPr lang="en-US" sz="2000" dirty="0" err="1"/>
              <a:t>bosqich</a:t>
            </a:r>
            <a:r>
              <a:rPr lang="en-US" sz="2000" dirty="0"/>
              <a:t> </a:t>
            </a:r>
            <a:r>
              <a:rPr lang="en-US" sz="2000" dirty="0" err="1"/>
              <a:t>boʻlgan</a:t>
            </a:r>
            <a:r>
              <a:rPr lang="en-US" sz="2000" dirty="0"/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22560" y="1534160"/>
            <a:ext cx="1722295" cy="2347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20226" y="4114800"/>
            <a:ext cx="1624629" cy="2407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458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6795" y="1666240"/>
            <a:ext cx="11872485" cy="49377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Tilshunoslik</a:t>
            </a:r>
            <a:r>
              <a:rPr lang="en-US" sz="2200" dirty="0"/>
              <a:t> </a:t>
            </a:r>
            <a:r>
              <a:rPr lang="en-US" sz="2200" dirty="0" err="1"/>
              <a:t>til</a:t>
            </a:r>
            <a:r>
              <a:rPr lang="en-US" sz="2200" dirty="0"/>
              <a:t> </a:t>
            </a:r>
            <a:r>
              <a:rPr lang="en-US" sz="2200" dirty="0" err="1"/>
              <a:t>haqidagi</a:t>
            </a:r>
            <a:r>
              <a:rPr lang="en-US" sz="2200" dirty="0"/>
              <a:t> </a:t>
            </a:r>
            <a:r>
              <a:rPr lang="en-US" sz="2200" dirty="0" err="1"/>
              <a:t>qadimiy</a:t>
            </a:r>
            <a:r>
              <a:rPr lang="en-US" sz="2200" dirty="0"/>
              <a:t> </a:t>
            </a:r>
            <a:r>
              <a:rPr lang="en-US" sz="2200" dirty="0" err="1"/>
              <a:t>tarixga</a:t>
            </a:r>
            <a:r>
              <a:rPr lang="en-US" sz="2200" dirty="0"/>
              <a:t> </a:t>
            </a:r>
            <a:r>
              <a:rPr lang="en-US" sz="2200" dirty="0" err="1"/>
              <a:t>ega</a:t>
            </a:r>
            <a:r>
              <a:rPr lang="en-US" sz="2200" dirty="0"/>
              <a:t> </a:t>
            </a:r>
            <a:r>
              <a:rPr lang="en-US" sz="2200" dirty="0" err="1"/>
              <a:t>bo`lgan</a:t>
            </a:r>
            <a:r>
              <a:rPr lang="en-US" sz="2200" dirty="0"/>
              <a:t> </a:t>
            </a:r>
            <a:r>
              <a:rPr lang="en-US" sz="2200" dirty="0" err="1"/>
              <a:t>mustaqil</a:t>
            </a:r>
            <a:r>
              <a:rPr lang="en-US" sz="2200" dirty="0"/>
              <a:t> </a:t>
            </a:r>
            <a:r>
              <a:rPr lang="en-US" sz="2200" dirty="0" err="1"/>
              <a:t>fandir</a:t>
            </a:r>
            <a:r>
              <a:rPr lang="en-US" sz="2200" dirty="0"/>
              <a:t>. </a:t>
            </a:r>
            <a:r>
              <a:rPr lang="en-US" sz="2200" dirty="0" err="1"/>
              <a:t>Manbalarda</a:t>
            </a:r>
            <a:r>
              <a:rPr lang="en-US" sz="2200" dirty="0"/>
              <a:t> </a:t>
            </a:r>
            <a:r>
              <a:rPr lang="en-US" sz="2200" dirty="0" err="1"/>
              <a:t>aytilishicha</a:t>
            </a:r>
            <a:r>
              <a:rPr lang="en-US" sz="2200" dirty="0"/>
              <a:t>, </a:t>
            </a:r>
            <a:r>
              <a:rPr lang="en-US" sz="2200" dirty="0" err="1"/>
              <a:t>jahon</a:t>
            </a:r>
            <a:r>
              <a:rPr lang="en-US" sz="2200" dirty="0"/>
              <a:t> </a:t>
            </a:r>
            <a:r>
              <a:rPr lang="en-US" sz="2200" dirty="0" err="1"/>
              <a:t>tilshunosligining</a:t>
            </a:r>
            <a:r>
              <a:rPr lang="en-US" sz="2200" dirty="0"/>
              <a:t> </a:t>
            </a:r>
            <a:r>
              <a:rPr lang="en-US" sz="2200" dirty="0" err="1"/>
              <a:t>rivojlanishiga</a:t>
            </a:r>
            <a:r>
              <a:rPr lang="en-US" sz="2200" dirty="0"/>
              <a:t>  </a:t>
            </a:r>
            <a:r>
              <a:rPr lang="en-US" sz="2200" dirty="0" err="1"/>
              <a:t>qadimgi</a:t>
            </a:r>
            <a:r>
              <a:rPr lang="en-US" sz="2200" dirty="0"/>
              <a:t> hind </a:t>
            </a:r>
            <a:r>
              <a:rPr lang="en-US" sz="2200" dirty="0" err="1"/>
              <a:t>tilshunosligi</a:t>
            </a:r>
            <a:r>
              <a:rPr lang="en-US" sz="2200" dirty="0"/>
              <a:t>, </a:t>
            </a:r>
            <a:r>
              <a:rPr lang="en-US" sz="2200" dirty="0" err="1"/>
              <a:t>yunon</a:t>
            </a:r>
            <a:r>
              <a:rPr lang="en-US" sz="2200" dirty="0"/>
              <a:t> </a:t>
            </a:r>
            <a:r>
              <a:rPr lang="en-US" sz="2200" dirty="0" err="1"/>
              <a:t>tilshunosligi</a:t>
            </a:r>
            <a:r>
              <a:rPr lang="en-US" sz="2200" dirty="0"/>
              <a:t> </a:t>
            </a:r>
            <a:r>
              <a:rPr lang="en-US" sz="2200" dirty="0" err="1"/>
              <a:t>va</a:t>
            </a:r>
            <a:r>
              <a:rPr lang="en-US" sz="2200" dirty="0"/>
              <a:t> </a:t>
            </a:r>
            <a:r>
              <a:rPr lang="en-US" sz="2200" dirty="0" err="1"/>
              <a:t>o`rta</a:t>
            </a:r>
            <a:r>
              <a:rPr lang="en-US" sz="2200" dirty="0"/>
              <a:t> </a:t>
            </a:r>
            <a:r>
              <a:rPr lang="en-US" sz="2200" dirty="0" err="1"/>
              <a:t>asrlarda</a:t>
            </a:r>
            <a:r>
              <a:rPr lang="en-US" sz="2200" dirty="0"/>
              <a:t> </a:t>
            </a:r>
            <a:r>
              <a:rPr lang="en-US" sz="2200" dirty="0" err="1"/>
              <a:t>shakllangan</a:t>
            </a:r>
            <a:r>
              <a:rPr lang="en-US" sz="2200" dirty="0"/>
              <a:t> </a:t>
            </a:r>
            <a:r>
              <a:rPr lang="en-US" sz="2200" dirty="0" err="1"/>
              <a:t>arab</a:t>
            </a:r>
            <a:r>
              <a:rPr lang="en-US" sz="2200" dirty="0"/>
              <a:t> </a:t>
            </a:r>
            <a:r>
              <a:rPr lang="en-US" sz="2200" dirty="0" err="1"/>
              <a:t>lingvistikasi</a:t>
            </a:r>
            <a:r>
              <a:rPr lang="en-US" sz="2200" dirty="0"/>
              <a:t> </a:t>
            </a:r>
            <a:r>
              <a:rPr lang="en-US" sz="2200" dirty="0" err="1"/>
              <a:t>turtki</a:t>
            </a:r>
            <a:r>
              <a:rPr lang="en-US" sz="2200" dirty="0"/>
              <a:t> </a:t>
            </a:r>
            <a:r>
              <a:rPr lang="en-US" sz="2200" dirty="0" err="1"/>
              <a:t>bo`lgan</a:t>
            </a:r>
            <a:r>
              <a:rPr lang="en-US" sz="2200" dirty="0"/>
              <a:t>. </a:t>
            </a:r>
            <a:r>
              <a:rPr lang="en-US" sz="2200" dirty="0" err="1"/>
              <a:t>Qadimgi</a:t>
            </a:r>
            <a:r>
              <a:rPr lang="en-US" sz="2200" dirty="0"/>
              <a:t> hind </a:t>
            </a:r>
            <a:r>
              <a:rPr lang="en-US" sz="2200" dirty="0" err="1"/>
              <a:t>tilshunosligi</a:t>
            </a:r>
            <a:r>
              <a:rPr lang="en-US" sz="2200" dirty="0"/>
              <a:t> </a:t>
            </a:r>
            <a:r>
              <a:rPr lang="en-US" sz="2200" dirty="0" err="1"/>
              <a:t>miloddan</a:t>
            </a:r>
            <a:r>
              <a:rPr lang="en-US" sz="2200" dirty="0"/>
              <a:t> </a:t>
            </a:r>
            <a:r>
              <a:rPr lang="en-US" sz="2200" dirty="0" err="1"/>
              <a:t>avvalgi</a:t>
            </a:r>
            <a:r>
              <a:rPr lang="en-US" sz="2200" dirty="0"/>
              <a:t> VI </a:t>
            </a:r>
            <a:r>
              <a:rPr lang="en-US" sz="2200" dirty="0" err="1"/>
              <a:t>asrdan</a:t>
            </a:r>
            <a:r>
              <a:rPr lang="en-US" sz="2200" dirty="0"/>
              <a:t> </a:t>
            </a:r>
            <a:r>
              <a:rPr lang="en-US" sz="2200" dirty="0" err="1"/>
              <a:t>oldin</a:t>
            </a:r>
            <a:r>
              <a:rPr lang="en-US" sz="2200" dirty="0"/>
              <a:t> </a:t>
            </a:r>
            <a:r>
              <a:rPr lang="en-US" sz="2200" dirty="0" err="1"/>
              <a:t>yaratilgan</a:t>
            </a:r>
            <a:r>
              <a:rPr lang="en-US" sz="2200" dirty="0"/>
              <a:t> </a:t>
            </a:r>
            <a:r>
              <a:rPr lang="en-US" sz="2200" dirty="0" err="1"/>
              <a:t>veda</a:t>
            </a:r>
            <a:r>
              <a:rPr lang="en-US" sz="2200" dirty="0"/>
              <a:t> deb </a:t>
            </a:r>
            <a:r>
              <a:rPr lang="en-US" sz="2200" dirty="0" err="1"/>
              <a:t>ataluvchi</a:t>
            </a:r>
            <a:r>
              <a:rPr lang="en-US" sz="2200" dirty="0"/>
              <a:t> </a:t>
            </a:r>
            <a:r>
              <a:rPr lang="en-US" sz="2200" dirty="0" err="1"/>
              <a:t>kitoblarni</a:t>
            </a:r>
            <a:r>
              <a:rPr lang="en-US" sz="2200" dirty="0"/>
              <a:t> </a:t>
            </a:r>
            <a:r>
              <a:rPr lang="en-US" sz="2200" dirty="0" err="1"/>
              <a:t>til</a:t>
            </a:r>
            <a:r>
              <a:rPr lang="en-US" sz="2200" dirty="0"/>
              <a:t> </a:t>
            </a:r>
            <a:r>
              <a:rPr lang="en-US" sz="2200" dirty="0" err="1"/>
              <a:t>nuqtayi</a:t>
            </a:r>
            <a:r>
              <a:rPr lang="en-US" sz="2200" dirty="0"/>
              <a:t> </a:t>
            </a:r>
            <a:r>
              <a:rPr lang="en-US" sz="2200" dirty="0" err="1"/>
              <a:t>nazaridan</a:t>
            </a:r>
            <a:r>
              <a:rPr lang="en-US" sz="2200" dirty="0"/>
              <a:t> </a:t>
            </a:r>
            <a:r>
              <a:rPr lang="en-US" sz="2200" dirty="0" err="1"/>
              <a:t>sharhlash</a:t>
            </a:r>
            <a:r>
              <a:rPr lang="en-US" sz="2200" dirty="0"/>
              <a:t> </a:t>
            </a:r>
            <a:r>
              <a:rPr lang="en-US" sz="2200" dirty="0" err="1"/>
              <a:t>natijasida</a:t>
            </a:r>
            <a:r>
              <a:rPr lang="en-US" sz="2200" dirty="0"/>
              <a:t> </a:t>
            </a:r>
            <a:r>
              <a:rPr lang="en-US" sz="2200" dirty="0" err="1"/>
              <a:t>vujudga</a:t>
            </a:r>
            <a:r>
              <a:rPr lang="en-US" sz="2200" dirty="0"/>
              <a:t> </a:t>
            </a:r>
            <a:r>
              <a:rPr lang="en-US" sz="2200" dirty="0" err="1"/>
              <a:t>keldi</a:t>
            </a:r>
            <a:r>
              <a:rPr lang="en-US" sz="2200" dirty="0"/>
              <a:t>. </a:t>
            </a:r>
            <a:r>
              <a:rPr lang="en-US" sz="2200" dirty="0" err="1"/>
              <a:t>Qadimgi</a:t>
            </a:r>
            <a:r>
              <a:rPr lang="en-US" sz="2200" dirty="0"/>
              <a:t> </a:t>
            </a:r>
            <a:r>
              <a:rPr lang="en-US" sz="2200" dirty="0" err="1"/>
              <a:t>Yunonistonda</a:t>
            </a:r>
            <a:r>
              <a:rPr lang="en-US" sz="2200" dirty="0"/>
              <a:t> </a:t>
            </a:r>
            <a:r>
              <a:rPr lang="en-US" sz="2200" dirty="0" err="1"/>
              <a:t>esa</a:t>
            </a:r>
            <a:r>
              <a:rPr lang="en-US" sz="2200" dirty="0"/>
              <a:t> </a:t>
            </a:r>
            <a:r>
              <a:rPr lang="en-US" sz="2200" dirty="0" err="1"/>
              <a:t>dastlab</a:t>
            </a:r>
            <a:r>
              <a:rPr lang="en-US" sz="2200" dirty="0"/>
              <a:t> </a:t>
            </a:r>
            <a:r>
              <a:rPr lang="en-US" sz="2200" dirty="0" err="1"/>
              <a:t>tilning</a:t>
            </a:r>
            <a:r>
              <a:rPr lang="en-US" sz="2200" dirty="0"/>
              <a:t> </a:t>
            </a:r>
            <a:r>
              <a:rPr lang="en-US" sz="2200" dirty="0" err="1"/>
              <a:t>falsafiy</a:t>
            </a:r>
            <a:r>
              <a:rPr lang="en-US" sz="2200" dirty="0"/>
              <a:t> </a:t>
            </a:r>
            <a:r>
              <a:rPr lang="en-US" sz="2200" dirty="0" err="1"/>
              <a:t>tomoniga</a:t>
            </a:r>
            <a:r>
              <a:rPr lang="en-US" sz="2200" dirty="0"/>
              <a:t>, </a:t>
            </a:r>
            <a:r>
              <a:rPr lang="en-US" sz="2200" dirty="0" err="1"/>
              <a:t>chunonchi</a:t>
            </a:r>
            <a:r>
              <a:rPr lang="en-US" sz="2200" dirty="0"/>
              <a:t>, </a:t>
            </a:r>
            <a:r>
              <a:rPr lang="en-US" sz="2200" dirty="0" err="1"/>
              <a:t>predmetning</a:t>
            </a:r>
            <a:r>
              <a:rPr lang="en-US" sz="2200" dirty="0"/>
              <a:t> </a:t>
            </a:r>
            <a:r>
              <a:rPr lang="en-US" sz="2200" dirty="0" err="1"/>
              <a:t>nomi</a:t>
            </a:r>
            <a:r>
              <a:rPr lang="en-US" sz="2200" dirty="0"/>
              <a:t> </a:t>
            </a:r>
            <a:r>
              <a:rPr lang="en-US" sz="2200" dirty="0" err="1"/>
              <a:t>uning</a:t>
            </a:r>
            <a:r>
              <a:rPr lang="en-US" sz="2200" dirty="0"/>
              <a:t> </a:t>
            </a:r>
            <a:r>
              <a:rPr lang="en-US" sz="2200" dirty="0" err="1"/>
              <a:t>tabiatiga</a:t>
            </a:r>
            <a:r>
              <a:rPr lang="en-US" sz="2200" dirty="0"/>
              <a:t> </a:t>
            </a:r>
            <a:r>
              <a:rPr lang="en-US" sz="2200" dirty="0" err="1"/>
              <a:t>mos</a:t>
            </a:r>
            <a:r>
              <a:rPr lang="en-US" sz="2200" dirty="0"/>
              <a:t>  </a:t>
            </a:r>
            <a:r>
              <a:rPr lang="en-US" sz="2200" dirty="0" err="1"/>
              <a:t>kelish</a:t>
            </a:r>
            <a:r>
              <a:rPr lang="en-US" sz="2200" dirty="0"/>
              <a:t> </a:t>
            </a:r>
            <a:r>
              <a:rPr lang="en-US" sz="2200" dirty="0" err="1"/>
              <a:t>kelmasligiga</a:t>
            </a:r>
            <a:r>
              <a:rPr lang="en-US" sz="2200" dirty="0"/>
              <a:t> </a:t>
            </a:r>
            <a:r>
              <a:rPr lang="en-US" sz="2200" dirty="0" err="1"/>
              <a:t>e’tibor</a:t>
            </a:r>
            <a:r>
              <a:rPr lang="en-US" sz="2200" dirty="0"/>
              <a:t> </a:t>
            </a:r>
            <a:r>
              <a:rPr lang="en-US" sz="2200" dirty="0" err="1"/>
              <a:t>qaratish</a:t>
            </a:r>
            <a:r>
              <a:rPr lang="en-US" sz="2200" dirty="0"/>
              <a:t> </a:t>
            </a:r>
            <a:r>
              <a:rPr lang="en-US" sz="2200" dirty="0" err="1"/>
              <a:t>oqibatida</a:t>
            </a:r>
            <a:r>
              <a:rPr lang="en-US" sz="2200" dirty="0"/>
              <a:t> </a:t>
            </a:r>
            <a:r>
              <a:rPr lang="en-US" sz="2200" dirty="0" err="1"/>
              <a:t>yuzaga</a:t>
            </a:r>
            <a:r>
              <a:rPr lang="en-US" sz="2200" dirty="0"/>
              <a:t> </a:t>
            </a:r>
            <a:r>
              <a:rPr lang="en-US" sz="2200" dirty="0" err="1"/>
              <a:t>keldi</a:t>
            </a:r>
            <a:r>
              <a:rPr lang="en-US" sz="2200" dirty="0"/>
              <a:t>. </a:t>
            </a:r>
            <a:r>
              <a:rPr lang="en-US" sz="2200" dirty="0" err="1"/>
              <a:t>Til</a:t>
            </a:r>
            <a:r>
              <a:rPr lang="en-US" sz="2200" dirty="0"/>
              <a:t> </a:t>
            </a:r>
            <a:r>
              <a:rPr lang="en-US" sz="2200" dirty="0" err="1"/>
              <a:t>va</a:t>
            </a:r>
            <a:r>
              <a:rPr lang="en-US" sz="2200" dirty="0"/>
              <a:t> </a:t>
            </a:r>
            <a:r>
              <a:rPr lang="en-US" sz="2200" dirty="0" err="1"/>
              <a:t>uni</a:t>
            </a:r>
            <a:r>
              <a:rPr lang="en-US" sz="2200" dirty="0"/>
              <a:t> </a:t>
            </a:r>
            <a:r>
              <a:rPr lang="en-US" sz="2200" dirty="0" err="1"/>
              <a:t>o`rganishga</a:t>
            </a:r>
            <a:r>
              <a:rPr lang="en-US" sz="2200" dirty="0"/>
              <a:t> </a:t>
            </a:r>
            <a:r>
              <a:rPr lang="en-US" sz="2200" dirty="0" err="1"/>
              <a:t>bo`lgan</a:t>
            </a:r>
            <a:r>
              <a:rPr lang="en-US" sz="2200" dirty="0"/>
              <a:t> </a:t>
            </a:r>
            <a:r>
              <a:rPr lang="en-US" sz="2200" dirty="0" err="1"/>
              <a:t>qiiziqish</a:t>
            </a:r>
            <a:r>
              <a:rPr lang="en-US" sz="2200" dirty="0"/>
              <a:t> </a:t>
            </a:r>
            <a:r>
              <a:rPr lang="en-US" sz="2200" dirty="0" err="1"/>
              <a:t>natijasida</a:t>
            </a:r>
            <a:r>
              <a:rPr lang="en-US" sz="2200" dirty="0"/>
              <a:t> </a:t>
            </a:r>
            <a:r>
              <a:rPr lang="en-US" sz="2200" dirty="0" err="1"/>
              <a:t>miloddan</a:t>
            </a:r>
            <a:r>
              <a:rPr lang="en-US" sz="2200" dirty="0"/>
              <a:t> </a:t>
            </a:r>
            <a:r>
              <a:rPr lang="en-US" sz="2200" dirty="0" err="1"/>
              <a:t>avvalgi</a:t>
            </a:r>
            <a:r>
              <a:rPr lang="en-US" sz="2200" dirty="0"/>
              <a:t>  III-II </a:t>
            </a:r>
            <a:r>
              <a:rPr lang="en-US" sz="2200" dirty="0" err="1"/>
              <a:t>asrlarda</a:t>
            </a:r>
            <a:r>
              <a:rPr lang="en-US" sz="2200" dirty="0"/>
              <a:t> </a:t>
            </a:r>
            <a:r>
              <a:rPr lang="en-US" sz="2200" dirty="0" err="1"/>
              <a:t>Iskandariya</a:t>
            </a:r>
            <a:r>
              <a:rPr lang="en-US" sz="2200" dirty="0"/>
              <a:t> </a:t>
            </a:r>
            <a:r>
              <a:rPr lang="en-US" sz="2200" dirty="0" err="1"/>
              <a:t>grammatika</a:t>
            </a:r>
            <a:r>
              <a:rPr lang="en-US" sz="2200" dirty="0"/>
              <a:t> </a:t>
            </a:r>
            <a:r>
              <a:rPr lang="en-US" sz="2200" dirty="0" err="1"/>
              <a:t>vakillari</a:t>
            </a:r>
            <a:r>
              <a:rPr lang="en-US" sz="2200" dirty="0"/>
              <a:t> </a:t>
            </a:r>
            <a:r>
              <a:rPr lang="en-US" sz="2200" dirty="0" err="1"/>
              <a:t>tomonidan</a:t>
            </a:r>
            <a:r>
              <a:rPr lang="en-US" sz="2200" dirty="0"/>
              <a:t> </a:t>
            </a:r>
            <a:r>
              <a:rPr lang="en-US" sz="2200" dirty="0" err="1"/>
              <a:t>yunon</a:t>
            </a:r>
            <a:r>
              <a:rPr lang="en-US" sz="2200" dirty="0"/>
              <a:t> </a:t>
            </a:r>
            <a:r>
              <a:rPr lang="en-US" sz="2200" dirty="0" err="1"/>
              <a:t>tilining</a:t>
            </a:r>
            <a:r>
              <a:rPr lang="en-US" sz="2200" dirty="0"/>
              <a:t> </a:t>
            </a:r>
            <a:r>
              <a:rPr lang="en-US" sz="2200" dirty="0" err="1"/>
              <a:t>grammatikasi</a:t>
            </a:r>
            <a:r>
              <a:rPr lang="en-US" sz="2200" dirty="0"/>
              <a:t> </a:t>
            </a:r>
            <a:r>
              <a:rPr lang="en-US" sz="2200" dirty="0" err="1"/>
              <a:t>yozildi</a:t>
            </a:r>
            <a:r>
              <a:rPr lang="en-US" sz="2200" dirty="0"/>
              <a:t>. </a:t>
            </a:r>
            <a:r>
              <a:rPr lang="en-US" sz="2200" dirty="0" err="1"/>
              <a:t>Yunon</a:t>
            </a:r>
            <a:r>
              <a:rPr lang="en-US" sz="2200" dirty="0"/>
              <a:t> </a:t>
            </a:r>
            <a:r>
              <a:rPr lang="en-US" sz="2200" dirty="0" err="1"/>
              <a:t>tilshunosligi</a:t>
            </a:r>
            <a:r>
              <a:rPr lang="en-US" sz="2200" dirty="0"/>
              <a:t> </a:t>
            </a:r>
            <a:r>
              <a:rPr lang="en-US" sz="2200" dirty="0" err="1"/>
              <a:t>asosida</a:t>
            </a:r>
            <a:r>
              <a:rPr lang="en-US" sz="2200" dirty="0"/>
              <a:t> </a:t>
            </a:r>
            <a:r>
              <a:rPr lang="en-US" sz="2200" dirty="0" err="1"/>
              <a:t>lotin</a:t>
            </a:r>
            <a:r>
              <a:rPr lang="en-US" sz="2200" dirty="0"/>
              <a:t> </a:t>
            </a:r>
            <a:r>
              <a:rPr lang="en-US" sz="2200" dirty="0" err="1"/>
              <a:t>tilshunosligi</a:t>
            </a:r>
            <a:r>
              <a:rPr lang="en-US" sz="2200" dirty="0"/>
              <a:t> </a:t>
            </a:r>
            <a:r>
              <a:rPr lang="en-US" sz="2200" dirty="0" err="1"/>
              <a:t>yaratilgan</a:t>
            </a:r>
            <a:r>
              <a:rPr lang="en-US" sz="2200" dirty="0"/>
              <a:t> </a:t>
            </a:r>
            <a:r>
              <a:rPr lang="en-US" sz="2200" dirty="0" err="1"/>
              <a:t>degan</a:t>
            </a:r>
            <a:r>
              <a:rPr lang="en-US" sz="2200" dirty="0"/>
              <a:t> </a:t>
            </a:r>
            <a:r>
              <a:rPr lang="en-US" sz="2200" dirty="0" err="1"/>
              <a:t>fikrlar</a:t>
            </a:r>
            <a:r>
              <a:rPr lang="en-US" sz="2200" dirty="0"/>
              <a:t> ham </a:t>
            </a:r>
            <a:r>
              <a:rPr lang="en-US" sz="2200" dirty="0" err="1"/>
              <a:t>mavjud</a:t>
            </a:r>
            <a:r>
              <a:rPr lang="en-US" sz="2200" dirty="0"/>
              <a:t>. Arab </a:t>
            </a:r>
            <a:r>
              <a:rPr lang="en-US" sz="2200" dirty="0" err="1"/>
              <a:t>tilshunosligining</a:t>
            </a:r>
            <a:r>
              <a:rPr lang="en-US" sz="2200" dirty="0"/>
              <a:t> </a:t>
            </a:r>
            <a:r>
              <a:rPr lang="en-US" sz="2200" dirty="0" err="1"/>
              <a:t>o`rta</a:t>
            </a:r>
            <a:r>
              <a:rPr lang="en-US" sz="2200" dirty="0"/>
              <a:t>  </a:t>
            </a:r>
            <a:r>
              <a:rPr lang="en-US" sz="2200" dirty="0" err="1"/>
              <a:t>asrlardagi</a:t>
            </a:r>
            <a:r>
              <a:rPr lang="en-US" sz="2200" dirty="0"/>
              <a:t> </a:t>
            </a:r>
            <a:r>
              <a:rPr lang="en-US" sz="2200" dirty="0" err="1"/>
              <a:t>rivoji</a:t>
            </a:r>
            <a:r>
              <a:rPr lang="en-US" sz="2200" dirty="0"/>
              <a:t> Abu </a:t>
            </a:r>
            <a:r>
              <a:rPr lang="en-US" sz="2200" dirty="0" err="1"/>
              <a:t>Rayhon</a:t>
            </a:r>
            <a:r>
              <a:rPr lang="en-US" sz="2200" dirty="0"/>
              <a:t> </a:t>
            </a:r>
            <a:r>
              <a:rPr lang="en-US" sz="2200" dirty="0" err="1"/>
              <a:t>Beruniy</a:t>
            </a:r>
            <a:r>
              <a:rPr lang="en-US" sz="2200" dirty="0"/>
              <a:t>, Ibn Sino, Mahmud </a:t>
            </a:r>
            <a:r>
              <a:rPr lang="en-US" sz="2200" dirty="0" err="1"/>
              <a:t>Zamaxshariy</a:t>
            </a:r>
            <a:r>
              <a:rPr lang="en-US" sz="2200" dirty="0"/>
              <a:t>, </a:t>
            </a:r>
            <a:r>
              <a:rPr lang="en-US" sz="2200" dirty="0" err="1"/>
              <a:t>Javhariy</a:t>
            </a:r>
            <a:r>
              <a:rPr lang="en-US" sz="2200" dirty="0"/>
              <a:t> </a:t>
            </a:r>
            <a:r>
              <a:rPr lang="en-US" sz="2200" dirty="0" err="1"/>
              <a:t>kabi</a:t>
            </a:r>
            <a:r>
              <a:rPr lang="en-US" sz="2200" dirty="0"/>
              <a:t> </a:t>
            </a:r>
            <a:r>
              <a:rPr lang="en-US" sz="2200" dirty="0" err="1"/>
              <a:t>qomusiy</a:t>
            </a:r>
            <a:r>
              <a:rPr lang="en-US" sz="2200" dirty="0"/>
              <a:t> </a:t>
            </a:r>
            <a:r>
              <a:rPr lang="en-US" sz="2200" dirty="0" err="1"/>
              <a:t>olimlarning</a:t>
            </a:r>
            <a:r>
              <a:rPr lang="en-US" sz="2200" dirty="0"/>
              <a:t>  </a:t>
            </a:r>
            <a:r>
              <a:rPr lang="en-US" sz="2200" dirty="0" err="1"/>
              <a:t>nomi</a:t>
            </a:r>
            <a:r>
              <a:rPr lang="en-US" sz="2200" dirty="0"/>
              <a:t> </a:t>
            </a:r>
            <a:r>
              <a:rPr lang="en-US" sz="2200" dirty="0" err="1"/>
              <a:t>bilan</a:t>
            </a:r>
            <a:r>
              <a:rPr lang="en-US" sz="2200" dirty="0"/>
              <a:t> </a:t>
            </a:r>
            <a:r>
              <a:rPr lang="en-US" sz="2200" dirty="0" err="1"/>
              <a:t>bog`liq</a:t>
            </a:r>
            <a:r>
              <a:rPr lang="en-US" sz="2200" dirty="0"/>
              <a:t>.  </a:t>
            </a:r>
            <a:r>
              <a:rPr lang="en-US" sz="2200" dirty="0" err="1"/>
              <a:t>O`zbek</a:t>
            </a:r>
            <a:r>
              <a:rPr lang="en-US" sz="2200" dirty="0"/>
              <a:t> </a:t>
            </a:r>
            <a:r>
              <a:rPr lang="en-US" sz="2200" dirty="0" err="1"/>
              <a:t>tilshunosligining</a:t>
            </a:r>
            <a:r>
              <a:rPr lang="en-US" sz="2200" dirty="0"/>
              <a:t> </a:t>
            </a:r>
            <a:r>
              <a:rPr lang="en-US" sz="2200" dirty="0" err="1"/>
              <a:t>ibtidosini</a:t>
            </a:r>
            <a:r>
              <a:rPr lang="en-US" sz="2200" dirty="0"/>
              <a:t> </a:t>
            </a:r>
            <a:r>
              <a:rPr lang="en-US" sz="2200" dirty="0" err="1"/>
              <a:t>esa</a:t>
            </a:r>
            <a:r>
              <a:rPr lang="en-US" sz="2200" dirty="0"/>
              <a:t> </a:t>
            </a:r>
            <a:r>
              <a:rPr lang="en-US" sz="2200" dirty="0" err="1"/>
              <a:t>o`rta</a:t>
            </a:r>
            <a:r>
              <a:rPr lang="en-US" sz="2200" dirty="0"/>
              <a:t> </a:t>
            </a:r>
            <a:r>
              <a:rPr lang="en-US" sz="2200" dirty="0" err="1"/>
              <a:t>osiyolik</a:t>
            </a:r>
            <a:r>
              <a:rPr lang="en-US" sz="2200" dirty="0"/>
              <a:t> </a:t>
            </a:r>
            <a:r>
              <a:rPr lang="en-US" sz="2200" dirty="0" err="1"/>
              <a:t>qomusiy</a:t>
            </a:r>
            <a:r>
              <a:rPr lang="en-US" sz="2200" dirty="0"/>
              <a:t> </a:t>
            </a:r>
            <a:r>
              <a:rPr lang="en-US" sz="2200" dirty="0" err="1"/>
              <a:t>olim</a:t>
            </a:r>
            <a:r>
              <a:rPr lang="en-US" sz="2200" dirty="0"/>
              <a:t> </a:t>
            </a:r>
            <a:r>
              <a:rPr lang="en-US" sz="2200" dirty="0" smtClean="0"/>
              <a:t>Mahmud </a:t>
            </a:r>
            <a:r>
              <a:rPr lang="en-US" sz="2200" dirty="0" err="1" smtClean="0"/>
              <a:t>Qoshg`ariy</a:t>
            </a:r>
            <a:r>
              <a:rPr lang="en-US" sz="2200" dirty="0" smtClean="0"/>
              <a:t> </a:t>
            </a:r>
            <a:r>
              <a:rPr lang="en-US" sz="2200" dirty="0" err="1" smtClean="0"/>
              <a:t>nomi</a:t>
            </a:r>
            <a:r>
              <a:rPr lang="en-US" sz="2200" dirty="0" smtClean="0"/>
              <a:t> </a:t>
            </a:r>
            <a:r>
              <a:rPr lang="en-US" sz="2200" dirty="0" err="1" smtClean="0"/>
              <a:t>bilan</a:t>
            </a:r>
            <a:r>
              <a:rPr lang="en-US" sz="2200" dirty="0" smtClean="0"/>
              <a:t> </a:t>
            </a:r>
            <a:r>
              <a:rPr lang="en-US" sz="2200" dirty="0" err="1" smtClean="0"/>
              <a:t>bog`lash</a:t>
            </a:r>
            <a:r>
              <a:rPr lang="en-US" sz="2200" dirty="0" smtClean="0"/>
              <a:t> </a:t>
            </a:r>
            <a:r>
              <a:rPr lang="en-US" sz="2200" dirty="0" err="1" smtClean="0"/>
              <a:t>mumkin</a:t>
            </a:r>
            <a:r>
              <a:rPr lang="en-US" sz="2200" dirty="0" smtClean="0"/>
              <a:t>. </a:t>
            </a: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548640" y="203200"/>
            <a:ext cx="11338560" cy="72136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3200" b="1" dirty="0"/>
              <a:t>“</a:t>
            </a:r>
            <a:r>
              <a:rPr lang="en-US" sz="3200" b="1" dirty="0" err="1"/>
              <a:t>Tilshunoslik</a:t>
            </a:r>
            <a:r>
              <a:rPr lang="en-US" sz="3200" b="1" dirty="0"/>
              <a:t> </a:t>
            </a:r>
            <a:r>
              <a:rPr lang="en-US" sz="3200" b="1" dirty="0" err="1"/>
              <a:t>asoslari</a:t>
            </a:r>
            <a:r>
              <a:rPr lang="en-US" sz="3200" b="1" dirty="0"/>
              <a:t>” </a:t>
            </a:r>
            <a:r>
              <a:rPr lang="en-US" sz="3200" b="1" dirty="0" err="1"/>
              <a:t>kursining</a:t>
            </a:r>
            <a:r>
              <a:rPr lang="en-US" sz="3200" b="1" dirty="0"/>
              <a:t> </a:t>
            </a:r>
            <a:r>
              <a:rPr lang="en-US" sz="3200" b="1" dirty="0" err="1"/>
              <a:t>asosiy</a:t>
            </a:r>
            <a:r>
              <a:rPr lang="en-US" sz="3200" b="1" dirty="0"/>
              <a:t> </a:t>
            </a:r>
            <a:r>
              <a:rPr lang="en-US" sz="3200" b="1" dirty="0" err="1"/>
              <a:t>masalalari</a:t>
            </a:r>
            <a:r>
              <a:rPr lang="en-US" sz="3200" b="1" dirty="0"/>
              <a:t>.</a:t>
            </a:r>
            <a:endParaRPr lang="ru-RU" sz="3200" b="1" dirty="0"/>
          </a:p>
        </p:txBody>
      </p:sp>
      <p:sp>
        <p:nvSpPr>
          <p:cNvPr id="6" name="Стрелка вниз 5"/>
          <p:cNvSpPr/>
          <p:nvPr/>
        </p:nvSpPr>
        <p:spPr>
          <a:xfrm>
            <a:off x="748509" y="924560"/>
            <a:ext cx="554071" cy="741680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760189" y="924560"/>
            <a:ext cx="554071" cy="741680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823983" y="924560"/>
            <a:ext cx="554071" cy="741680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6712341" y="924560"/>
            <a:ext cx="554071" cy="741680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8769785" y="924560"/>
            <a:ext cx="554071" cy="741680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10827229" y="924560"/>
            <a:ext cx="554071" cy="741680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18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1280" y="142240"/>
            <a:ext cx="9113520" cy="9042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O‘rta</a:t>
            </a:r>
            <a:r>
              <a:rPr lang="en-US" sz="3200" b="1" dirty="0"/>
              <a:t> </a:t>
            </a:r>
            <a:r>
              <a:rPr lang="en-US" sz="3200" b="1" dirty="0" err="1"/>
              <a:t>asrlar</a:t>
            </a:r>
            <a:r>
              <a:rPr lang="en-US" sz="3200" b="1" dirty="0"/>
              <a:t> </a:t>
            </a:r>
            <a:r>
              <a:rPr lang="en-US" sz="3200" b="1" dirty="0" err="1"/>
              <a:t>Sharq</a:t>
            </a:r>
            <a:r>
              <a:rPr lang="en-US" sz="3200" b="1" dirty="0"/>
              <a:t> </a:t>
            </a:r>
            <a:r>
              <a:rPr lang="en-US" sz="3200" b="1" dirty="0" err="1"/>
              <a:t>va</a:t>
            </a:r>
            <a:r>
              <a:rPr lang="en-US" sz="3200" b="1" dirty="0"/>
              <a:t> </a:t>
            </a:r>
            <a:r>
              <a:rPr lang="en-US" sz="3200" b="1" dirty="0" err="1"/>
              <a:t>yevropa</a:t>
            </a:r>
            <a:r>
              <a:rPr lang="en-US" sz="3200" b="1" dirty="0"/>
              <a:t> </a:t>
            </a:r>
            <a:r>
              <a:rPr lang="en-US" sz="3200" b="1" dirty="0" err="1"/>
              <a:t>tilshunosligi</a:t>
            </a:r>
            <a:r>
              <a:rPr lang="en-US" sz="3200" b="1" dirty="0"/>
              <a:t>.</a:t>
            </a:r>
            <a:endParaRPr lang="ru-RU" sz="3200" b="1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77520" y="1310640"/>
            <a:ext cx="11480800" cy="2042160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Qadimgi</a:t>
            </a:r>
            <a:r>
              <a:rPr lang="en-US" b="1" dirty="0"/>
              <a:t> </a:t>
            </a:r>
            <a:r>
              <a:rPr lang="en-US" b="1" dirty="0" err="1"/>
              <a:t>Xitoy</a:t>
            </a:r>
            <a:r>
              <a:rPr lang="en-US" dirty="0"/>
              <a:t> </a:t>
            </a:r>
            <a:r>
              <a:rPr lang="en-US" dirty="0" err="1"/>
              <a:t>tilshunosligida</a:t>
            </a:r>
            <a:r>
              <a:rPr lang="en-US" dirty="0"/>
              <a:t> </a:t>
            </a:r>
            <a:r>
              <a:rPr lang="en-US" dirty="0" err="1"/>
              <a:t>yozma</a:t>
            </a:r>
            <a:r>
              <a:rPr lang="en-US" dirty="0"/>
              <a:t> </a:t>
            </a:r>
            <a:r>
              <a:rPr lang="en-US" dirty="0" err="1"/>
              <a:t>manbalar</a:t>
            </a:r>
            <a:r>
              <a:rPr lang="en-US" dirty="0"/>
              <a:t> </a:t>
            </a:r>
            <a:r>
              <a:rPr lang="en-US" dirty="0" err="1"/>
              <a:t>alohida</a:t>
            </a:r>
            <a:r>
              <a:rPr lang="en-US" dirty="0"/>
              <a:t> </a:t>
            </a:r>
            <a:r>
              <a:rPr lang="en-US" dirty="0" err="1"/>
              <a:t>ahamiyatga</a:t>
            </a:r>
            <a:r>
              <a:rPr lang="en-US" dirty="0"/>
              <a:t> </a:t>
            </a:r>
            <a:r>
              <a:rPr lang="en-US" dirty="0" err="1"/>
              <a:t>ega</a:t>
            </a:r>
            <a:r>
              <a:rPr lang="en-US" dirty="0"/>
              <a:t> </a:t>
            </a:r>
            <a:r>
              <a:rPr lang="en-US" dirty="0" err="1"/>
              <a:t>bo‘lgan</a:t>
            </a:r>
            <a:r>
              <a:rPr lang="en-US" dirty="0"/>
              <a:t>. </a:t>
            </a:r>
            <a:r>
              <a:rPr lang="en-US" dirty="0" err="1"/>
              <a:t>Bizning</a:t>
            </a:r>
            <a:r>
              <a:rPr lang="en-US" dirty="0"/>
              <a:t> </a:t>
            </a:r>
            <a:r>
              <a:rPr lang="en-US" dirty="0" err="1"/>
              <a:t>kunlarimizgacha</a:t>
            </a:r>
            <a:r>
              <a:rPr lang="en-US" dirty="0"/>
              <a:t> </a:t>
            </a:r>
            <a:r>
              <a:rPr lang="en-US" dirty="0" err="1"/>
              <a:t>etib</a:t>
            </a:r>
            <a:r>
              <a:rPr lang="en-US" dirty="0"/>
              <a:t> </a:t>
            </a:r>
            <a:r>
              <a:rPr lang="en-US" dirty="0" err="1"/>
              <a:t>kelgan</a:t>
            </a:r>
            <a:r>
              <a:rPr lang="en-US" dirty="0"/>
              <a:t> </a:t>
            </a:r>
            <a:r>
              <a:rPr lang="en-US" dirty="0" err="1"/>
              <a:t>Xitoy</a:t>
            </a:r>
            <a:r>
              <a:rPr lang="en-US" dirty="0"/>
              <a:t> </a:t>
            </a:r>
            <a:r>
              <a:rPr lang="en-US" dirty="0" err="1"/>
              <a:t>yozuvining</a:t>
            </a:r>
            <a:r>
              <a:rPr lang="en-US" dirty="0"/>
              <a:t> </a:t>
            </a:r>
            <a:r>
              <a:rPr lang="en-US" dirty="0" err="1"/>
              <a:t>eng</a:t>
            </a:r>
            <a:r>
              <a:rPr lang="en-US" dirty="0"/>
              <a:t> </a:t>
            </a:r>
            <a:r>
              <a:rPr lang="en-US" dirty="0" err="1"/>
              <a:t>qadimiy</a:t>
            </a:r>
            <a:r>
              <a:rPr lang="en-US" dirty="0"/>
              <a:t> </a:t>
            </a:r>
            <a:r>
              <a:rPr lang="en-US" dirty="0" err="1"/>
              <a:t>yozma</a:t>
            </a:r>
            <a:r>
              <a:rPr lang="en-US" dirty="0"/>
              <a:t> </a:t>
            </a:r>
            <a:r>
              <a:rPr lang="en-US" dirty="0" err="1"/>
              <a:t>yodgorliklari</a:t>
            </a:r>
            <a:r>
              <a:rPr lang="en-US" dirty="0"/>
              <a:t> </a:t>
            </a:r>
            <a:r>
              <a:rPr lang="en-US" dirty="0" err="1"/>
              <a:t>eramizgacha</a:t>
            </a:r>
            <a:r>
              <a:rPr lang="en-US" dirty="0"/>
              <a:t> </a:t>
            </a:r>
            <a:r>
              <a:rPr lang="en-US" dirty="0" err="1"/>
              <a:t>bo‘lgan</a:t>
            </a:r>
            <a:r>
              <a:rPr lang="en-US" dirty="0"/>
              <a:t> XIII-XI </a:t>
            </a:r>
            <a:r>
              <a:rPr lang="en-US" dirty="0" err="1"/>
              <a:t>asrlarga</a:t>
            </a:r>
            <a:r>
              <a:rPr lang="en-US" dirty="0"/>
              <a:t> </a:t>
            </a:r>
            <a:r>
              <a:rPr lang="en-US" dirty="0" err="1"/>
              <a:t>borib</a:t>
            </a:r>
            <a:r>
              <a:rPr lang="en-US" dirty="0"/>
              <a:t> </a:t>
            </a:r>
            <a:r>
              <a:rPr lang="en-US" dirty="0" err="1"/>
              <a:t>taqaladi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err="1"/>
              <a:t>Xitoy</a:t>
            </a:r>
            <a:r>
              <a:rPr lang="en-US" dirty="0"/>
              <a:t> </a:t>
            </a:r>
            <a:r>
              <a:rPr lang="en-US" dirty="0" err="1"/>
              <a:t>tilshunoslari</a:t>
            </a:r>
            <a:r>
              <a:rPr lang="en-US" dirty="0"/>
              <a:t> </a:t>
            </a:r>
            <a:r>
              <a:rPr lang="en-US" dirty="0" err="1"/>
              <a:t>tomonidan</a:t>
            </a:r>
            <a:r>
              <a:rPr lang="en-US" dirty="0"/>
              <a:t>, </a:t>
            </a:r>
            <a:r>
              <a:rPr lang="en-US" dirty="0" err="1"/>
              <a:t>ayniqsa</a:t>
            </a:r>
            <a:r>
              <a:rPr lang="en-US" dirty="0"/>
              <a:t>, </a:t>
            </a:r>
            <a:r>
              <a:rPr lang="en-US" dirty="0" err="1"/>
              <a:t>xan</a:t>
            </a:r>
            <a:r>
              <a:rPr lang="en-US" dirty="0"/>
              <a:t> </a:t>
            </a:r>
            <a:r>
              <a:rPr lang="en-US" dirty="0" err="1"/>
              <a:t>davrida</a:t>
            </a:r>
            <a:r>
              <a:rPr lang="en-US" dirty="0"/>
              <a:t> (</a:t>
            </a:r>
            <a:r>
              <a:rPr lang="en-US" dirty="0" err="1"/>
              <a:t>bizning</a:t>
            </a:r>
            <a:r>
              <a:rPr lang="en-US" dirty="0"/>
              <a:t> </a:t>
            </a:r>
            <a:r>
              <a:rPr lang="en-US" dirty="0" err="1"/>
              <a:t>eramizgacha</a:t>
            </a:r>
            <a:r>
              <a:rPr lang="en-US" dirty="0"/>
              <a:t> </a:t>
            </a:r>
            <a:r>
              <a:rPr lang="en-US" dirty="0" err="1"/>
              <a:t>bo‘lgan</a:t>
            </a:r>
            <a:r>
              <a:rPr lang="en-US" dirty="0"/>
              <a:t> 206 y – </a:t>
            </a:r>
            <a:r>
              <a:rPr lang="en-US" dirty="0" err="1"/>
              <a:t>bizning</a:t>
            </a:r>
            <a:r>
              <a:rPr lang="en-US" dirty="0"/>
              <a:t> </a:t>
            </a:r>
            <a:r>
              <a:rPr lang="en-US" dirty="0" err="1"/>
              <a:t>eramizning</a:t>
            </a:r>
            <a:r>
              <a:rPr lang="en-US" dirty="0"/>
              <a:t> 220 y) </a:t>
            </a:r>
            <a:r>
              <a:rPr lang="en-US" dirty="0" err="1"/>
              <a:t>leksikologiya</a:t>
            </a:r>
            <a:r>
              <a:rPr lang="en-US" dirty="0"/>
              <a:t>, </a:t>
            </a:r>
            <a:r>
              <a:rPr lang="en-US" dirty="0" err="1"/>
              <a:t>leksikografiya</a:t>
            </a:r>
            <a:r>
              <a:rPr lang="en-US" dirty="0"/>
              <a:t>, </a:t>
            </a:r>
            <a:r>
              <a:rPr lang="en-US" dirty="0" err="1"/>
              <a:t>ieroglifika</a:t>
            </a:r>
            <a:r>
              <a:rPr lang="en-US" dirty="0"/>
              <a:t>, </a:t>
            </a:r>
            <a:r>
              <a:rPr lang="en-US" dirty="0" err="1">
                <a:solidFill>
                  <a:schemeClr val="bg1"/>
                </a:solidFill>
                <a:hlinkClick r:id="rId5"/>
              </a:rPr>
              <a:t>fonetika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smtClean="0"/>
              <a:t>grammatika</a:t>
            </a:r>
            <a:r>
              <a:rPr lang="en-US" dirty="0" smtClean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dialektologiya</a:t>
            </a:r>
            <a:r>
              <a:rPr lang="en-US" dirty="0"/>
              <a:t> </a:t>
            </a:r>
            <a:r>
              <a:rPr lang="en-US" dirty="0" err="1"/>
              <a:t>masalalariga</a:t>
            </a:r>
            <a:r>
              <a:rPr lang="en-US" dirty="0"/>
              <a:t> </a:t>
            </a:r>
            <a:r>
              <a:rPr lang="en-US" dirty="0" err="1"/>
              <a:t>katta</a:t>
            </a:r>
            <a:r>
              <a:rPr lang="en-US" dirty="0"/>
              <a:t> </a:t>
            </a:r>
            <a:r>
              <a:rPr lang="en-US" dirty="0" err="1"/>
              <a:t>e’tibor</a:t>
            </a:r>
            <a:r>
              <a:rPr lang="en-US" dirty="0"/>
              <a:t> </a:t>
            </a:r>
            <a:r>
              <a:rPr lang="en-US" dirty="0" err="1"/>
              <a:t>berilgan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77520" y="3616960"/>
            <a:ext cx="11480800" cy="247904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Qadimgi</a:t>
            </a:r>
            <a:r>
              <a:rPr lang="en-US" b="1" dirty="0"/>
              <a:t> Rim </a:t>
            </a:r>
            <a:r>
              <a:rPr lang="en-US" dirty="0" err="1"/>
              <a:t>filologlarining</a:t>
            </a:r>
            <a:r>
              <a:rPr lang="en-US" dirty="0"/>
              <a:t> </a:t>
            </a:r>
            <a:r>
              <a:rPr lang="en-US" dirty="0" err="1"/>
              <a:t>tilshunoslik</a:t>
            </a:r>
            <a:r>
              <a:rPr lang="en-US" dirty="0"/>
              <a:t> </a:t>
            </a:r>
            <a:r>
              <a:rPr lang="en-US" dirty="0" err="1"/>
              <a:t>faniga</a:t>
            </a:r>
            <a:r>
              <a:rPr lang="en-US" dirty="0"/>
              <a:t> </a:t>
            </a:r>
            <a:r>
              <a:rPr lang="en-US" dirty="0" err="1"/>
              <a:t>qo‘shgan</a:t>
            </a:r>
            <a:r>
              <a:rPr lang="en-US" dirty="0"/>
              <a:t> </a:t>
            </a:r>
            <a:r>
              <a:rPr lang="en-US" dirty="0" err="1"/>
              <a:t>hissasi</a:t>
            </a:r>
            <a:r>
              <a:rPr lang="en-US" dirty="0"/>
              <a:t> </a:t>
            </a:r>
            <a:r>
              <a:rPr lang="en-US" dirty="0" err="1"/>
              <a:t>katta</a:t>
            </a:r>
            <a:r>
              <a:rPr lang="en-US" dirty="0"/>
              <a:t> </a:t>
            </a:r>
            <a:r>
              <a:rPr lang="en-US" dirty="0" err="1"/>
              <a:t>emas</a:t>
            </a:r>
            <a:r>
              <a:rPr lang="en-US" dirty="0"/>
              <a:t>. Rim </a:t>
            </a:r>
            <a:r>
              <a:rPr lang="en-US" dirty="0" err="1"/>
              <a:t>grammatikasi</a:t>
            </a:r>
            <a:r>
              <a:rPr lang="en-US" dirty="0"/>
              <a:t> </a:t>
            </a:r>
            <a:r>
              <a:rPr lang="en-US" dirty="0" err="1"/>
              <a:t>yunon</a:t>
            </a:r>
            <a:r>
              <a:rPr lang="en-US" dirty="0"/>
              <a:t> </a:t>
            </a:r>
            <a:r>
              <a:rPr lang="en-US" dirty="0" err="1"/>
              <a:t>grammatikasining</a:t>
            </a:r>
            <a:r>
              <a:rPr lang="en-US" dirty="0"/>
              <a:t> </a:t>
            </a:r>
            <a:r>
              <a:rPr lang="en-US" dirty="0" err="1"/>
              <a:t>shahobchasi</a:t>
            </a:r>
            <a:r>
              <a:rPr lang="en-US" dirty="0"/>
              <a:t> </a:t>
            </a:r>
            <a:r>
              <a:rPr lang="en-US" dirty="0" err="1"/>
              <a:t>sifatida</a:t>
            </a:r>
            <a:r>
              <a:rPr lang="en-US" dirty="0"/>
              <a:t> </a:t>
            </a:r>
            <a:r>
              <a:rPr lang="en-US" dirty="0" err="1"/>
              <a:t>maydonga</a:t>
            </a:r>
            <a:r>
              <a:rPr lang="en-US" dirty="0"/>
              <a:t> </a:t>
            </a:r>
            <a:r>
              <a:rPr lang="en-US" dirty="0" err="1"/>
              <a:t>keldi</a:t>
            </a:r>
            <a:r>
              <a:rPr lang="en-US" dirty="0"/>
              <a:t>. </a:t>
            </a:r>
            <a:r>
              <a:rPr lang="en-US" dirty="0" err="1"/>
              <a:t>Iskandariya</a:t>
            </a:r>
            <a:r>
              <a:rPr lang="en-US" dirty="0"/>
              <a:t> </a:t>
            </a:r>
            <a:r>
              <a:rPr lang="en-US" dirty="0" err="1"/>
              <a:t>maktabida</a:t>
            </a:r>
            <a:r>
              <a:rPr lang="en-US" dirty="0"/>
              <a:t> </a:t>
            </a:r>
            <a:r>
              <a:rPr lang="en-US" dirty="0" err="1"/>
              <a:t>yaratilgan</a:t>
            </a:r>
            <a:r>
              <a:rPr lang="en-US" dirty="0"/>
              <a:t> </a:t>
            </a:r>
            <a:r>
              <a:rPr lang="en-US" dirty="0" err="1"/>
              <a:t>yunon</a:t>
            </a:r>
            <a:r>
              <a:rPr lang="en-US" dirty="0"/>
              <a:t> </a:t>
            </a:r>
            <a:r>
              <a:rPr lang="en-US" dirty="0" err="1"/>
              <a:t>tili</a:t>
            </a:r>
            <a:r>
              <a:rPr lang="en-US" dirty="0"/>
              <a:t> </a:t>
            </a:r>
            <a:r>
              <a:rPr lang="en-US" dirty="0" err="1"/>
              <a:t>grammatikasi</a:t>
            </a:r>
            <a:r>
              <a:rPr lang="en-US" dirty="0"/>
              <a:t> </a:t>
            </a:r>
            <a:r>
              <a:rPr lang="en-US" dirty="0" err="1"/>
              <a:t>qadimgi</a:t>
            </a:r>
            <a:r>
              <a:rPr lang="en-US" dirty="0"/>
              <a:t> </a:t>
            </a:r>
            <a:r>
              <a:rPr lang="en-US" dirty="0" err="1"/>
              <a:t>rimliklar</a:t>
            </a:r>
            <a:r>
              <a:rPr lang="en-US" dirty="0"/>
              <a:t> </a:t>
            </a:r>
            <a:r>
              <a:rPr lang="en-US" dirty="0" err="1"/>
              <a:t>tomonidan</a:t>
            </a:r>
            <a:r>
              <a:rPr lang="en-US" dirty="0"/>
              <a:t> </a:t>
            </a:r>
            <a:r>
              <a:rPr lang="en-US" dirty="0" err="1"/>
              <a:t>lotin</a:t>
            </a:r>
            <a:r>
              <a:rPr lang="en-US" dirty="0"/>
              <a:t> </a:t>
            </a:r>
            <a:r>
              <a:rPr lang="en-US" dirty="0" err="1"/>
              <a:t>tiliga</a:t>
            </a:r>
            <a:r>
              <a:rPr lang="en-US" dirty="0"/>
              <a:t> </a:t>
            </a:r>
            <a:r>
              <a:rPr lang="en-US" dirty="0" err="1"/>
              <a:t>tatbiq</a:t>
            </a:r>
            <a:r>
              <a:rPr lang="en-US" dirty="0"/>
              <a:t> </a:t>
            </a:r>
            <a:r>
              <a:rPr lang="en-US" dirty="0" err="1"/>
              <a:t>qilindi</a:t>
            </a:r>
            <a:r>
              <a:rPr lang="en-US" dirty="0"/>
              <a:t>. </a:t>
            </a:r>
            <a:r>
              <a:rPr lang="en-US" dirty="0" err="1" smtClean="0"/>
              <a:t>Yunon</a:t>
            </a:r>
            <a:r>
              <a:rPr lang="en-US" dirty="0"/>
              <a:t> </a:t>
            </a:r>
            <a:r>
              <a:rPr lang="en-US" dirty="0" err="1" smtClean="0"/>
              <a:t>tilidagi</a:t>
            </a:r>
            <a:r>
              <a:rPr lang="en-US" dirty="0" smtClean="0"/>
              <a:t> </a:t>
            </a:r>
            <a:r>
              <a:rPr lang="en-US" dirty="0" err="1"/>
              <a:t>deyarli</a:t>
            </a:r>
            <a:r>
              <a:rPr lang="en-US" dirty="0"/>
              <a:t> </a:t>
            </a:r>
            <a:r>
              <a:rPr lang="en-US" dirty="0" err="1"/>
              <a:t>barcha</a:t>
            </a:r>
            <a:r>
              <a:rPr lang="en-US" dirty="0"/>
              <a:t> </a:t>
            </a:r>
            <a:r>
              <a:rPr lang="en-US" dirty="0" err="1"/>
              <a:t>grammatik</a:t>
            </a:r>
            <a:r>
              <a:rPr lang="en-US" dirty="0"/>
              <a:t> </a:t>
            </a:r>
            <a:r>
              <a:rPr lang="en-US" dirty="0" err="1"/>
              <a:t>terminlar</a:t>
            </a:r>
            <a:r>
              <a:rPr lang="en-US" dirty="0"/>
              <a:t> </a:t>
            </a:r>
            <a:r>
              <a:rPr lang="en-US" dirty="0" err="1"/>
              <a:t>lotin</a:t>
            </a:r>
            <a:r>
              <a:rPr lang="en-US" dirty="0"/>
              <a:t> </a:t>
            </a:r>
            <a:r>
              <a:rPr lang="en-US" dirty="0" err="1"/>
              <a:t>tiliga</a:t>
            </a:r>
            <a:r>
              <a:rPr lang="en-US" dirty="0"/>
              <a:t> </a:t>
            </a:r>
            <a:r>
              <a:rPr lang="en-US" dirty="0" err="1" smtClean="0"/>
              <a:t>o‘girildi</a:t>
            </a:r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Rim </a:t>
            </a:r>
            <a:r>
              <a:rPr lang="en-US" dirty="0" err="1"/>
              <a:t>tilshunos</a:t>
            </a:r>
            <a:r>
              <a:rPr lang="en-US" dirty="0"/>
              <a:t> </a:t>
            </a:r>
            <a:r>
              <a:rPr lang="en-US" dirty="0" err="1"/>
              <a:t>olimlarining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sohasiga</a:t>
            </a:r>
            <a:r>
              <a:rPr lang="en-US" dirty="0"/>
              <a:t> </a:t>
            </a:r>
            <a:r>
              <a:rPr lang="en-US" dirty="0" err="1"/>
              <a:t>qo‘shgan</a:t>
            </a:r>
            <a:r>
              <a:rPr lang="en-US" dirty="0"/>
              <a:t> </a:t>
            </a:r>
            <a:r>
              <a:rPr lang="en-US" dirty="0" err="1"/>
              <a:t>hissasi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Qadimgi</a:t>
            </a:r>
            <a:r>
              <a:rPr lang="en-US" dirty="0"/>
              <a:t> Rim </a:t>
            </a:r>
            <a:r>
              <a:rPr lang="en-US" dirty="0" err="1"/>
              <a:t>tilshunosligida</a:t>
            </a:r>
            <a:r>
              <a:rPr lang="en-US" dirty="0"/>
              <a:t> </a:t>
            </a:r>
            <a:r>
              <a:rPr lang="en-US" dirty="0" err="1"/>
              <a:t>Donata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Pristsianning</a:t>
            </a:r>
            <a:r>
              <a:rPr lang="en-US" dirty="0"/>
              <a:t> </a:t>
            </a:r>
            <a:r>
              <a:rPr lang="en-US" dirty="0" err="1"/>
              <a:t>grammatikaga</a:t>
            </a:r>
            <a:r>
              <a:rPr lang="en-US" dirty="0"/>
              <a:t> </a:t>
            </a:r>
            <a:r>
              <a:rPr lang="en-US" dirty="0" err="1"/>
              <a:t>oid</a:t>
            </a:r>
            <a:r>
              <a:rPr lang="en-US" dirty="0"/>
              <a:t> </a:t>
            </a:r>
            <a:r>
              <a:rPr lang="en-US" dirty="0" err="1"/>
              <a:t>yaratgan</a:t>
            </a:r>
            <a:r>
              <a:rPr lang="en-US" dirty="0"/>
              <a:t> </a:t>
            </a:r>
            <a:r>
              <a:rPr lang="en-US" dirty="0" err="1"/>
              <a:t>asarlari</a:t>
            </a:r>
            <a:r>
              <a:rPr lang="en-US" dirty="0"/>
              <a:t> </a:t>
            </a:r>
            <a:r>
              <a:rPr lang="en-US" dirty="0" err="1"/>
              <a:t>lotin</a:t>
            </a:r>
            <a:r>
              <a:rPr lang="en-US" dirty="0"/>
              <a:t> </a:t>
            </a:r>
            <a:r>
              <a:rPr lang="en-US" dirty="0" err="1"/>
              <a:t>tili</a:t>
            </a:r>
            <a:r>
              <a:rPr lang="en-US" dirty="0"/>
              <a:t> </a:t>
            </a:r>
            <a:r>
              <a:rPr lang="en-US" dirty="0" err="1"/>
              <a:t>grammatikasi</a:t>
            </a:r>
            <a:r>
              <a:rPr lang="en-US" dirty="0"/>
              <a:t> </a:t>
            </a:r>
            <a:r>
              <a:rPr lang="en-US" dirty="0" err="1"/>
              <a:t>qurilishining</a:t>
            </a:r>
            <a:r>
              <a:rPr lang="en-US" dirty="0"/>
              <a:t> </a:t>
            </a:r>
            <a:r>
              <a:rPr lang="en-US" dirty="0" err="1"/>
              <a:t>mukammal</a:t>
            </a:r>
            <a:r>
              <a:rPr lang="en-US" dirty="0"/>
              <a:t> </a:t>
            </a:r>
            <a:r>
              <a:rPr lang="en-US" dirty="0" err="1"/>
              <a:t>bayoni</a:t>
            </a:r>
            <a:r>
              <a:rPr lang="en-US" dirty="0"/>
              <a:t> </a:t>
            </a:r>
            <a:r>
              <a:rPr lang="en-US" dirty="0" err="1"/>
              <a:t>sifatida</a:t>
            </a:r>
            <a:r>
              <a:rPr lang="en-US" dirty="0"/>
              <a:t> </a:t>
            </a:r>
            <a:r>
              <a:rPr lang="en-US" dirty="0" err="1"/>
              <a:t>juda</a:t>
            </a:r>
            <a:r>
              <a:rPr lang="en-US" dirty="0"/>
              <a:t> </a:t>
            </a:r>
            <a:r>
              <a:rPr lang="en-US" dirty="0" err="1"/>
              <a:t>ko‘p</a:t>
            </a:r>
            <a:r>
              <a:rPr lang="en-US" dirty="0"/>
              <a:t> </a:t>
            </a:r>
            <a:r>
              <a:rPr lang="en-US" dirty="0" err="1"/>
              <a:t>asrlar</a:t>
            </a:r>
            <a:r>
              <a:rPr lang="en-US" dirty="0"/>
              <a:t> </a:t>
            </a:r>
            <a:r>
              <a:rPr lang="en-US" dirty="0" err="1"/>
              <a:t>davomida</a:t>
            </a:r>
            <a:r>
              <a:rPr lang="en-US" dirty="0"/>
              <a:t> - </a:t>
            </a:r>
            <a:r>
              <a:rPr lang="en-US" dirty="0" err="1"/>
              <a:t>o‘rta</a:t>
            </a:r>
            <a:r>
              <a:rPr lang="en-US" dirty="0"/>
              <a:t> </a:t>
            </a:r>
            <a:r>
              <a:rPr lang="en-US" dirty="0" err="1"/>
              <a:t>asrlar</a:t>
            </a:r>
            <a:r>
              <a:rPr lang="en-US" dirty="0"/>
              <a:t> </a:t>
            </a:r>
            <a:r>
              <a:rPr lang="en-US" dirty="0" err="1"/>
              <a:t>davri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namuna</a:t>
            </a:r>
            <a:r>
              <a:rPr lang="en-US" dirty="0"/>
              <a:t> </a:t>
            </a:r>
            <a:r>
              <a:rPr lang="en-US" dirty="0" err="1"/>
              <a:t>bo‘lib</a:t>
            </a:r>
            <a:r>
              <a:rPr lang="en-US" dirty="0"/>
              <a:t> </a:t>
            </a:r>
            <a:r>
              <a:rPr lang="en-US" dirty="0" err="1"/>
              <a:t>xizmat</a:t>
            </a:r>
            <a:r>
              <a:rPr lang="en-US" dirty="0"/>
              <a:t> </a:t>
            </a:r>
            <a:r>
              <a:rPr lang="en-US" dirty="0" err="1"/>
              <a:t>qildi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9617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304800" y="1341120"/>
            <a:ext cx="11592560" cy="5090160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Qiyosiy-tarixiy</a:t>
            </a:r>
            <a:r>
              <a:rPr lang="en-US" sz="2000" b="1" dirty="0"/>
              <a:t> </a:t>
            </a:r>
            <a:r>
              <a:rPr lang="en-US" sz="2000" b="1" dirty="0" err="1"/>
              <a:t>tilshunoslik</a:t>
            </a:r>
            <a:r>
              <a:rPr lang="en-US" sz="2000" dirty="0"/>
              <a:t>, </a:t>
            </a:r>
            <a:r>
              <a:rPr lang="en-US" sz="2000" dirty="0" err="1"/>
              <a:t>qiyosiy</a:t>
            </a:r>
            <a:r>
              <a:rPr lang="en-US" sz="2000" dirty="0"/>
              <a:t> </a:t>
            </a:r>
            <a:r>
              <a:rPr lang="en-US" sz="2000" dirty="0" err="1"/>
              <a:t>tilshunoslik</a:t>
            </a:r>
            <a:r>
              <a:rPr lang="en-US" sz="2000" dirty="0"/>
              <a:t>, </a:t>
            </a:r>
            <a:r>
              <a:rPr lang="en-US" sz="2000" dirty="0" err="1"/>
              <a:t>komparativistika</a:t>
            </a:r>
            <a:r>
              <a:rPr lang="en-US" sz="2000" dirty="0"/>
              <a:t> — </a:t>
            </a:r>
            <a:r>
              <a:rPr lang="en-US" sz="2000" dirty="0" err="1"/>
              <a:t>tilshunoslikning</a:t>
            </a:r>
            <a:r>
              <a:rPr lang="en-US" sz="2000" dirty="0"/>
              <a:t> </a:t>
            </a:r>
            <a:r>
              <a:rPr lang="en-US" sz="2000" dirty="0" err="1"/>
              <a:t>qarindosh</a:t>
            </a:r>
            <a:r>
              <a:rPr lang="en-US" sz="2000" dirty="0"/>
              <a:t> </a:t>
            </a:r>
            <a:r>
              <a:rPr lang="en-US" sz="2000" dirty="0" err="1"/>
              <a:t>tillarni</a:t>
            </a:r>
            <a:r>
              <a:rPr lang="en-US" sz="2000" dirty="0"/>
              <a:t>, </a:t>
            </a:r>
            <a:r>
              <a:rPr lang="en-US" sz="2000" dirty="0" err="1"/>
              <a:t>yaʼni</a:t>
            </a:r>
            <a:r>
              <a:rPr lang="en-US" sz="2000" dirty="0"/>
              <a:t> </a:t>
            </a:r>
            <a:r>
              <a:rPr lang="en-US" sz="2000" dirty="0" err="1"/>
              <a:t>genetik</a:t>
            </a:r>
            <a:r>
              <a:rPr lang="en-US" sz="2000" dirty="0"/>
              <a:t> </a:t>
            </a:r>
            <a:r>
              <a:rPr lang="en-US" sz="2000" dirty="0" err="1"/>
              <a:t>jihatdan</a:t>
            </a:r>
            <a:r>
              <a:rPr lang="en-US" sz="2000" dirty="0"/>
              <a:t> </a:t>
            </a:r>
            <a:r>
              <a:rPr lang="en-US" sz="2000" dirty="0" err="1"/>
              <a:t>oʻzaro</a:t>
            </a:r>
            <a:r>
              <a:rPr lang="en-US" sz="2000" dirty="0"/>
              <a:t> </a:t>
            </a:r>
            <a:r>
              <a:rPr lang="en-US" sz="2000" dirty="0" err="1"/>
              <a:t>bogʻliq</a:t>
            </a:r>
            <a:r>
              <a:rPr lang="en-US" sz="2000" dirty="0"/>
              <a:t> </a:t>
            </a:r>
            <a:r>
              <a:rPr lang="en-US" sz="2000" dirty="0" err="1"/>
              <a:t>tillarni</a:t>
            </a:r>
            <a:r>
              <a:rPr lang="en-US" sz="2000" dirty="0"/>
              <a:t> </a:t>
            </a:r>
            <a:r>
              <a:rPr lang="en-US" sz="2000" dirty="0" err="1"/>
              <a:t>oʻrganuvchi</a:t>
            </a:r>
            <a:r>
              <a:rPr lang="en-US" sz="2000" dirty="0"/>
              <a:t>, </a:t>
            </a:r>
            <a:r>
              <a:rPr lang="en-US" sz="2000" dirty="0" err="1"/>
              <a:t>ular</a:t>
            </a:r>
            <a:r>
              <a:rPr lang="en-US" sz="2000" dirty="0"/>
              <a:t> </a:t>
            </a:r>
            <a:r>
              <a:rPr lang="en-US" sz="2000" dirty="0" err="1"/>
              <a:t>oʻrtasidagi</a:t>
            </a:r>
            <a:r>
              <a:rPr lang="en-US" sz="2000" dirty="0"/>
              <a:t> </a:t>
            </a:r>
            <a:r>
              <a:rPr lang="en-US" sz="2000" dirty="0" err="1"/>
              <a:t>munosabatlarni</a:t>
            </a:r>
            <a:r>
              <a:rPr lang="en-US" sz="2000" dirty="0"/>
              <a:t> </a:t>
            </a:r>
            <a:r>
              <a:rPr lang="en-US" sz="2000" dirty="0" err="1"/>
              <a:t>aniqlovchi</a:t>
            </a:r>
            <a:r>
              <a:rPr lang="en-US" sz="2000" dirty="0"/>
              <a:t> </a:t>
            </a:r>
            <a:r>
              <a:rPr lang="en-US" sz="2000" dirty="0" err="1"/>
              <a:t>hamda</a:t>
            </a:r>
            <a:r>
              <a:rPr lang="en-US" sz="2000" dirty="0"/>
              <a:t> </a:t>
            </a:r>
            <a:r>
              <a:rPr lang="en-US" sz="2000" dirty="0" err="1"/>
              <a:t>ularning</a:t>
            </a:r>
            <a:r>
              <a:rPr lang="en-US" sz="2000" dirty="0"/>
              <a:t> </a:t>
            </a:r>
            <a:r>
              <a:rPr lang="en-US" sz="2000" dirty="0" err="1"/>
              <a:t>zamon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makon</a:t>
            </a:r>
            <a:r>
              <a:rPr lang="en-US" sz="2000" dirty="0"/>
              <a:t> </a:t>
            </a:r>
            <a:r>
              <a:rPr lang="en-US" sz="2000" dirty="0" err="1"/>
              <a:t>boʻyicha</a:t>
            </a:r>
            <a:r>
              <a:rPr lang="en-US" sz="2000" dirty="0"/>
              <a:t> </a:t>
            </a:r>
            <a:r>
              <a:rPr lang="en-US" sz="2000" dirty="0" err="1"/>
              <a:t>tadrijiy</a:t>
            </a:r>
            <a:r>
              <a:rPr lang="en-US" sz="2000" dirty="0"/>
              <a:t> </a:t>
            </a:r>
            <a:r>
              <a:rPr lang="en-US" sz="2000" dirty="0" err="1"/>
              <a:t>taraqqiyotini</a:t>
            </a:r>
            <a:r>
              <a:rPr lang="en-US" sz="2000" dirty="0"/>
              <a:t> </a:t>
            </a:r>
            <a:r>
              <a:rPr lang="en-US" sz="2000" dirty="0" err="1"/>
              <a:t>tavsiflovchi</a:t>
            </a:r>
            <a:r>
              <a:rPr lang="en-US" sz="2000" dirty="0"/>
              <a:t> </a:t>
            </a:r>
            <a:r>
              <a:rPr lang="en-US" sz="2000" dirty="0" err="1"/>
              <a:t>sohasi</a:t>
            </a:r>
            <a:r>
              <a:rPr lang="en-US" sz="2000" dirty="0"/>
              <a:t>; </a:t>
            </a:r>
            <a:r>
              <a:rPr lang="en-US" sz="2000" dirty="0" err="1"/>
              <a:t>til</a:t>
            </a:r>
            <a:r>
              <a:rPr lang="en-US" sz="2000" dirty="0"/>
              <a:t> </a:t>
            </a:r>
            <a:r>
              <a:rPr lang="en-US" sz="2000" dirty="0" err="1"/>
              <a:t>oilalarining</a:t>
            </a:r>
            <a:r>
              <a:rPr lang="en-US" sz="2000" dirty="0"/>
              <a:t>, </a:t>
            </a:r>
            <a:r>
              <a:rPr lang="en-US" sz="2000" dirty="0" err="1"/>
              <a:t>shu</a:t>
            </a:r>
            <a:r>
              <a:rPr lang="en-US" sz="2000" dirty="0"/>
              <a:t> </a:t>
            </a:r>
            <a:r>
              <a:rPr lang="en-US" sz="2000" dirty="0" err="1"/>
              <a:t>tizimlardagi</a:t>
            </a:r>
            <a:r>
              <a:rPr lang="en-US" sz="2000" dirty="0"/>
              <a:t> </a:t>
            </a:r>
            <a:r>
              <a:rPr lang="en-US" sz="2000" dirty="0" err="1"/>
              <a:t>ayrim</a:t>
            </a:r>
            <a:r>
              <a:rPr lang="en-US" sz="2000" dirty="0"/>
              <a:t> </a:t>
            </a:r>
            <a:r>
              <a:rPr lang="en-US" sz="2000" dirty="0" err="1"/>
              <a:t>tillar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elementlarning</a:t>
            </a:r>
            <a:r>
              <a:rPr lang="en-US" sz="2000" dirty="0"/>
              <a:t> </a:t>
            </a:r>
            <a:r>
              <a:rPr lang="en-US" sz="2000" dirty="0" err="1"/>
              <a:t>kelib</a:t>
            </a:r>
            <a:r>
              <a:rPr lang="en-US" sz="2000" dirty="0"/>
              <a:t> </a:t>
            </a:r>
            <a:r>
              <a:rPr lang="en-US" sz="2000" dirty="0" err="1"/>
              <a:t>chiqishini</a:t>
            </a:r>
            <a:r>
              <a:rPr lang="en-US" sz="2000" dirty="0"/>
              <a:t> </a:t>
            </a:r>
            <a:r>
              <a:rPr lang="en-US" sz="2000" dirty="0" err="1"/>
              <a:t>aniqlash</a:t>
            </a:r>
            <a:r>
              <a:rPr lang="en-US" sz="2000" dirty="0"/>
              <a:t>, </a:t>
            </a:r>
            <a:r>
              <a:rPr lang="en-US" sz="2000" dirty="0" err="1"/>
              <a:t>jumladan</a:t>
            </a:r>
            <a:r>
              <a:rPr lang="en-US" sz="2000" dirty="0"/>
              <a:t>, </a:t>
            </a:r>
            <a:r>
              <a:rPr lang="en-US" sz="2000" dirty="0" err="1"/>
              <a:t>tillar</a:t>
            </a:r>
            <a:r>
              <a:rPr lang="en-US" sz="2000" dirty="0"/>
              <a:t> </a:t>
            </a:r>
            <a:r>
              <a:rPr lang="en-US" sz="2000" dirty="0" err="1"/>
              <a:t>oʻrtasidagi</a:t>
            </a:r>
            <a:r>
              <a:rPr lang="en-US" sz="2000" dirty="0"/>
              <a:t> </a:t>
            </a:r>
            <a:r>
              <a:rPr lang="en-US" sz="2000" dirty="0" err="1"/>
              <a:t>genetik</a:t>
            </a:r>
            <a:r>
              <a:rPr lang="en-US" sz="2000" dirty="0"/>
              <a:t> </a:t>
            </a:r>
            <a:r>
              <a:rPr lang="en-US" sz="2000" dirty="0" err="1"/>
              <a:t>qarindoshlikni</a:t>
            </a:r>
            <a:r>
              <a:rPr lang="en-US" sz="2000" dirty="0"/>
              <a:t> — </a:t>
            </a:r>
            <a:r>
              <a:rPr lang="en-US" sz="2000" dirty="0" err="1"/>
              <a:t>ularning</a:t>
            </a:r>
            <a:r>
              <a:rPr lang="en-US" sz="2000" dirty="0"/>
              <a:t> </a:t>
            </a:r>
            <a:r>
              <a:rPr lang="en-US" sz="2000" dirty="0" err="1"/>
              <a:t>yagona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manba</a:t>
            </a:r>
            <a:r>
              <a:rPr lang="en-US" sz="2000" dirty="0"/>
              <a:t> (bobo </a:t>
            </a:r>
            <a:r>
              <a:rPr lang="en-US" sz="2000" dirty="0" err="1"/>
              <a:t>til</a:t>
            </a:r>
            <a:r>
              <a:rPr lang="en-US" sz="2000" dirty="0"/>
              <a:t>)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kelib</a:t>
            </a:r>
            <a:r>
              <a:rPr lang="en-US" sz="2000" dirty="0"/>
              <a:t> </a:t>
            </a:r>
            <a:r>
              <a:rPr lang="en-US" sz="2000" dirty="0" err="1"/>
              <a:t>chiqqanligini</a:t>
            </a:r>
            <a:r>
              <a:rPr lang="en-US" sz="2000" dirty="0"/>
              <a:t> </a:t>
            </a:r>
            <a:r>
              <a:rPr lang="en-US" sz="2000" dirty="0" err="1"/>
              <a:t>aniqlash</a:t>
            </a:r>
            <a:r>
              <a:rPr lang="en-US" sz="2000" dirty="0"/>
              <a:t> (</a:t>
            </a:r>
            <a:r>
              <a:rPr lang="en-US" sz="2000" dirty="0" err="1"/>
              <a:t>tillarning</a:t>
            </a:r>
            <a:r>
              <a:rPr lang="en-US" sz="2000" dirty="0"/>
              <a:t> </a:t>
            </a:r>
            <a:r>
              <a:rPr lang="en-US" sz="2000" dirty="0" err="1"/>
              <a:t>genealogik</a:t>
            </a:r>
            <a:r>
              <a:rPr lang="en-US" sz="2000" dirty="0"/>
              <a:t> </a:t>
            </a:r>
            <a:r>
              <a:rPr lang="en-US" sz="2000" dirty="0" err="1"/>
              <a:t>tasnifi</a:t>
            </a:r>
            <a:r>
              <a:rPr lang="en-US" sz="2000" dirty="0"/>
              <a:t>) ham </a:t>
            </a:r>
            <a:r>
              <a:rPr lang="en-US" sz="2000" dirty="0" err="1"/>
              <a:t>Qiyosiy-tarixiy</a:t>
            </a:r>
            <a:r>
              <a:rPr lang="en-US" sz="2000" dirty="0"/>
              <a:t> </a:t>
            </a:r>
            <a:r>
              <a:rPr lang="en-US" sz="2000" dirty="0" err="1"/>
              <a:t>tilshunoslikt.ning</a:t>
            </a:r>
            <a:r>
              <a:rPr lang="en-US" sz="2000" dirty="0"/>
              <a:t> </a:t>
            </a:r>
            <a:r>
              <a:rPr lang="en-US" sz="2000" dirty="0" err="1"/>
              <a:t>maqsadlari</a:t>
            </a:r>
            <a:r>
              <a:rPr lang="en-US" sz="2000" dirty="0"/>
              <a:t> </a:t>
            </a:r>
            <a:r>
              <a:rPr lang="en-US" sz="2000" dirty="0" err="1"/>
              <a:t>doirasiga</a:t>
            </a:r>
            <a:r>
              <a:rPr lang="en-US" sz="2000" dirty="0"/>
              <a:t> </a:t>
            </a:r>
            <a:r>
              <a:rPr lang="en-US" sz="2000" dirty="0" err="1"/>
              <a:t>kiradi</a:t>
            </a:r>
            <a:r>
              <a:rPr lang="en-US" sz="2000" dirty="0"/>
              <a:t>. </a:t>
            </a:r>
            <a:r>
              <a:rPr lang="en-US" sz="2000" dirty="0" err="1"/>
              <a:t>Qiyosiy-tarixiy</a:t>
            </a:r>
            <a:r>
              <a:rPr lang="en-US" sz="2000" dirty="0"/>
              <a:t> </a:t>
            </a:r>
            <a:r>
              <a:rPr lang="en-US" sz="2000" dirty="0" err="1"/>
              <a:t>tilshunoslikt</a:t>
            </a:r>
            <a:r>
              <a:rPr lang="en-US" sz="2000" dirty="0"/>
              <a:t>. </a:t>
            </a:r>
            <a:r>
              <a:rPr lang="en-US" sz="2000" dirty="0" err="1"/>
              <a:t>tillar</a:t>
            </a:r>
            <a:r>
              <a:rPr lang="en-US" sz="2000" dirty="0"/>
              <a:t> </a:t>
            </a:r>
            <a:r>
              <a:rPr lang="en-US" sz="2000" dirty="0" err="1"/>
              <a:t>tarixini</a:t>
            </a:r>
            <a:r>
              <a:rPr lang="en-US" sz="2000" dirty="0"/>
              <a:t> </a:t>
            </a:r>
            <a:r>
              <a:rPr lang="en-US" sz="2000" dirty="0" err="1"/>
              <a:t>qayta</a:t>
            </a:r>
            <a:r>
              <a:rPr lang="en-US" sz="2000" dirty="0"/>
              <a:t> </a:t>
            </a:r>
            <a:r>
              <a:rPr lang="en-US" sz="2000" dirty="0" err="1"/>
              <a:t>tiklash</a:t>
            </a:r>
            <a:r>
              <a:rPr lang="en-US" sz="2000" dirty="0"/>
              <a:t> (</a:t>
            </a:r>
            <a:r>
              <a:rPr lang="en-US" sz="2000" dirty="0" err="1"/>
              <a:t>rekonstruksiya</a:t>
            </a:r>
            <a:r>
              <a:rPr lang="en-US" sz="2000" dirty="0"/>
              <a:t> </a:t>
            </a:r>
            <a:r>
              <a:rPr lang="en-US" sz="2000" dirty="0" err="1"/>
              <a:t>qilish</a:t>
            </a:r>
            <a:r>
              <a:rPr lang="en-US" sz="2000" dirty="0"/>
              <a:t>)da </a:t>
            </a:r>
            <a:r>
              <a:rPr lang="en-US" sz="2000" dirty="0" err="1"/>
              <a:t>asosiy</a:t>
            </a:r>
            <a:r>
              <a:rPr lang="en-US" sz="2000" dirty="0"/>
              <a:t> </a:t>
            </a:r>
            <a:r>
              <a:rPr lang="en-US" sz="2000" dirty="0" err="1"/>
              <a:t>tadqiqot</a:t>
            </a:r>
            <a:r>
              <a:rPr lang="en-US" sz="2000" dirty="0"/>
              <a:t> </a:t>
            </a:r>
            <a:r>
              <a:rPr lang="en-US" sz="2000" dirty="0" err="1"/>
              <a:t>vositasi</a:t>
            </a:r>
            <a:r>
              <a:rPr lang="en-US" sz="2000" dirty="0"/>
              <a:t> </a:t>
            </a:r>
            <a:r>
              <a:rPr lang="en-US" sz="2000" dirty="0" err="1"/>
              <a:t>sifatida</a:t>
            </a:r>
            <a:r>
              <a:rPr lang="en-US" sz="2000" dirty="0"/>
              <a:t> </a:t>
            </a:r>
            <a:r>
              <a:rPr lang="en-US" sz="2000" dirty="0" err="1"/>
              <a:t>kiyosiytarixiy</a:t>
            </a:r>
            <a:r>
              <a:rPr lang="en-US" sz="2000" dirty="0"/>
              <a:t> </a:t>
            </a:r>
            <a:r>
              <a:rPr lang="en-US" sz="2000" dirty="0" err="1"/>
              <a:t>metoddai</a:t>
            </a:r>
            <a:r>
              <a:rPr lang="en-US" sz="2000" dirty="0"/>
              <a:t> </a:t>
            </a:r>
            <a:r>
              <a:rPr lang="en-US" sz="2000" dirty="0" err="1"/>
              <a:t>foydalanadi</a:t>
            </a:r>
            <a:r>
              <a:rPr lang="en-US" sz="2000" dirty="0"/>
              <a:t>; </a:t>
            </a:r>
            <a:r>
              <a:rPr lang="en-US" sz="2000" dirty="0" err="1"/>
              <a:t>tadqiqotning</a:t>
            </a:r>
            <a:r>
              <a:rPr lang="en-US" sz="2000" dirty="0"/>
              <a:t> </a:t>
            </a:r>
            <a:r>
              <a:rPr lang="en-US" sz="2000" dirty="0" err="1"/>
              <a:t>eng</a:t>
            </a:r>
            <a:r>
              <a:rPr lang="en-US" sz="2000" dirty="0"/>
              <a:t> </a:t>
            </a:r>
            <a:r>
              <a:rPr lang="en-US" sz="2000" dirty="0" err="1"/>
              <a:t>umumiy</a:t>
            </a:r>
            <a:r>
              <a:rPr lang="en-US" sz="2000" dirty="0"/>
              <a:t> </a:t>
            </a:r>
            <a:r>
              <a:rPr lang="en-US" sz="2000" dirty="0" err="1"/>
              <a:t>shakli</a:t>
            </a:r>
            <a:r>
              <a:rPr lang="en-US" sz="2000" dirty="0"/>
              <a:t> — (</a:t>
            </a:r>
            <a:r>
              <a:rPr lang="en-US" sz="2000" dirty="0" err="1"/>
              <a:t>eng</a:t>
            </a:r>
            <a:r>
              <a:rPr lang="en-US" sz="2000" dirty="0"/>
              <a:t> </a:t>
            </a:r>
            <a:r>
              <a:rPr lang="en-US" sz="2000" dirty="0" err="1"/>
              <a:t>avvalo</a:t>
            </a:r>
            <a:r>
              <a:rPr lang="en-US" sz="2000" dirty="0"/>
              <a:t> </a:t>
            </a:r>
            <a:r>
              <a:rPr lang="en-US" sz="2000" dirty="0" err="1"/>
              <a:t>fonetikani</a:t>
            </a:r>
            <a:r>
              <a:rPr lang="en-US" sz="2000" dirty="0"/>
              <a:t> </a:t>
            </a:r>
            <a:r>
              <a:rPr lang="en-US" sz="2000" dirty="0" err="1"/>
              <a:t>qamrab</a:t>
            </a:r>
            <a:r>
              <a:rPr lang="en-US" sz="2000" dirty="0"/>
              <a:t> </a:t>
            </a:r>
            <a:r>
              <a:rPr lang="en-US" sz="2000" dirty="0" err="1"/>
              <a:t>oladigan</a:t>
            </a:r>
            <a:r>
              <a:rPr lang="en-US" sz="2000" dirty="0"/>
              <a:t>) </a:t>
            </a:r>
            <a:r>
              <a:rPr lang="en-US" sz="2000" dirty="0" err="1"/>
              <a:t>qiyosiy-tarixiy</a:t>
            </a:r>
            <a:r>
              <a:rPr lang="en-US" sz="2000" dirty="0"/>
              <a:t> </a:t>
            </a:r>
            <a:r>
              <a:rPr lang="en-US" sz="2000" dirty="0" err="1"/>
              <a:t>grammatikalar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(</a:t>
            </a:r>
            <a:r>
              <a:rPr lang="en-US" sz="2000" dirty="0" err="1"/>
              <a:t>leksikani</a:t>
            </a:r>
            <a:r>
              <a:rPr lang="en-US" sz="2000" dirty="0"/>
              <a:t> </a:t>
            </a:r>
            <a:r>
              <a:rPr lang="en-US" sz="2000" dirty="0" err="1"/>
              <a:t>namoyon</a:t>
            </a:r>
            <a:r>
              <a:rPr lang="en-US" sz="2000" dirty="0"/>
              <a:t> </a:t>
            </a:r>
            <a:r>
              <a:rPr lang="en-US" sz="2000" dirty="0" err="1"/>
              <a:t>etuvchi</a:t>
            </a:r>
            <a:r>
              <a:rPr lang="en-US" sz="2000" dirty="0"/>
              <a:t>) </a:t>
            </a:r>
            <a:r>
              <a:rPr lang="en-US" sz="2000" dirty="0" err="1"/>
              <a:t>etimologik</a:t>
            </a:r>
            <a:r>
              <a:rPr lang="en-US" sz="2000" dirty="0"/>
              <a:t> </a:t>
            </a:r>
            <a:r>
              <a:rPr lang="en-US" sz="2000" dirty="0" err="1"/>
              <a:t>lugʻatlar</a:t>
            </a:r>
            <a:r>
              <a:rPr lang="en-US" sz="2000" dirty="0"/>
              <a:t> </a:t>
            </a:r>
            <a:r>
              <a:rPr lang="en-US" sz="2000" dirty="0" err="1"/>
              <a:t>tuzishdan</a:t>
            </a:r>
            <a:r>
              <a:rPr lang="en-US" sz="2000" dirty="0"/>
              <a:t> </a:t>
            </a:r>
            <a:r>
              <a:rPr lang="en-US" sz="2000" dirty="0" err="1"/>
              <a:t>iborat</a:t>
            </a:r>
            <a:r>
              <a:rPr lang="en-US" sz="2000" dirty="0"/>
              <a:t>. </a:t>
            </a:r>
            <a:r>
              <a:rPr lang="en-US" sz="2000" dirty="0" err="1"/>
              <a:t>Qiyosiy-tarixiy</a:t>
            </a:r>
            <a:r>
              <a:rPr lang="en-US" sz="2000" dirty="0"/>
              <a:t> </a:t>
            </a:r>
            <a:r>
              <a:rPr lang="en-US" sz="2000" dirty="0" err="1"/>
              <a:t>tilshunoslikt</a:t>
            </a:r>
            <a:r>
              <a:rPr lang="en-US" sz="2000" dirty="0"/>
              <a:t>. </a:t>
            </a:r>
            <a:r>
              <a:rPr lang="en-US" sz="2000" dirty="0" err="1"/>
              <a:t>tavsifiy</a:t>
            </a:r>
            <a:r>
              <a:rPr lang="en-US" sz="2000" dirty="0"/>
              <a:t> </a:t>
            </a:r>
            <a:r>
              <a:rPr lang="en-US" sz="2000" dirty="0" err="1"/>
              <a:t>yoki</a:t>
            </a:r>
            <a:r>
              <a:rPr lang="en-US" sz="2000" dirty="0"/>
              <a:t> </a:t>
            </a:r>
            <a:r>
              <a:rPr lang="en-US" sz="2000" dirty="0" err="1"/>
              <a:t>sinxronik</a:t>
            </a:r>
            <a:r>
              <a:rPr lang="en-US" sz="2000" dirty="0"/>
              <a:t> </a:t>
            </a:r>
            <a:r>
              <a:rPr lang="en-US" sz="2000" dirty="0" err="1"/>
              <a:t>tilshunoslik</a:t>
            </a:r>
            <a:r>
              <a:rPr lang="en-US" sz="2000" dirty="0"/>
              <a:t>, </a:t>
            </a:r>
            <a:r>
              <a:rPr lang="en-US" sz="2000" dirty="0" err="1"/>
              <a:t>meʼyoriy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umumiy</a:t>
            </a:r>
            <a:r>
              <a:rPr lang="en-US" sz="2000" dirty="0"/>
              <a:t> </a:t>
            </a:r>
            <a:r>
              <a:rPr lang="en-US" sz="2000" dirty="0" err="1"/>
              <a:t>tilshunoslikka</a:t>
            </a:r>
            <a:r>
              <a:rPr lang="en-US" sz="2000" dirty="0"/>
              <a:t> </a:t>
            </a:r>
            <a:r>
              <a:rPr lang="en-US" sz="2000" dirty="0" err="1"/>
              <a:t>qarshi</a:t>
            </a:r>
            <a:r>
              <a:rPr lang="en-US" sz="2000" dirty="0"/>
              <a:t> </a:t>
            </a:r>
            <a:r>
              <a:rPr lang="en-US" sz="2000" dirty="0" err="1"/>
              <a:t>turib</a:t>
            </a:r>
            <a:r>
              <a:rPr lang="en-US" sz="2000" dirty="0"/>
              <a:t>, </a:t>
            </a:r>
            <a:r>
              <a:rPr lang="en-US" sz="2000" dirty="0" err="1"/>
              <a:t>ularni</a:t>
            </a:r>
            <a:r>
              <a:rPr lang="en-US" sz="2000" dirty="0"/>
              <a:t> </a:t>
            </a:r>
            <a:r>
              <a:rPr lang="en-US" sz="2000" dirty="0" err="1"/>
              <a:t>inkor</a:t>
            </a:r>
            <a:r>
              <a:rPr lang="en-US" sz="2000" dirty="0"/>
              <a:t> </a:t>
            </a:r>
            <a:r>
              <a:rPr lang="en-US" sz="2000" dirty="0" err="1"/>
              <a:t>etadi</a:t>
            </a:r>
            <a:r>
              <a:rPr lang="en-US" sz="2000" dirty="0"/>
              <a:t>; </a:t>
            </a:r>
            <a:r>
              <a:rPr lang="en-US" sz="2000" dirty="0" err="1"/>
              <a:t>shu</a:t>
            </a:r>
            <a:r>
              <a:rPr lang="en-US" sz="2000" dirty="0"/>
              <a:t> </a:t>
            </a:r>
            <a:r>
              <a:rPr lang="en-US" sz="2000" dirty="0" err="1"/>
              <a:t>bilan</a:t>
            </a:r>
            <a:r>
              <a:rPr lang="en-US" sz="2000" dirty="0"/>
              <a:t> </a:t>
            </a:r>
            <a:r>
              <a:rPr lang="en-US" sz="2000" dirty="0" err="1"/>
              <a:t>birga</a:t>
            </a:r>
            <a:r>
              <a:rPr lang="en-US" sz="2000" dirty="0"/>
              <a:t>, u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qancha</a:t>
            </a:r>
            <a:r>
              <a:rPr lang="en-US" sz="2000" dirty="0"/>
              <a:t> </a:t>
            </a:r>
            <a:r>
              <a:rPr lang="en-US" sz="2000" dirty="0" err="1"/>
              <a:t>masalalarda</a:t>
            </a:r>
            <a:r>
              <a:rPr lang="en-US" sz="2000" dirty="0"/>
              <a:t> </a:t>
            </a:r>
            <a:r>
              <a:rPr lang="en-US" sz="2000" dirty="0" err="1"/>
              <a:t>tavsifiy</a:t>
            </a:r>
            <a:r>
              <a:rPr lang="en-US" sz="2000" dirty="0"/>
              <a:t> </a:t>
            </a:r>
            <a:r>
              <a:rPr lang="en-US" sz="2000" dirty="0" err="1"/>
              <a:t>tilshunoslik</a:t>
            </a:r>
            <a:r>
              <a:rPr lang="en-US" sz="2000" dirty="0"/>
              <a:t> </a:t>
            </a:r>
            <a:r>
              <a:rPr lang="en-US" sz="2000" dirty="0" err="1"/>
              <a:t>bilan</a:t>
            </a:r>
            <a:r>
              <a:rPr lang="en-US" sz="2000" dirty="0"/>
              <a:t> ham, </a:t>
            </a:r>
            <a:r>
              <a:rPr lang="en-US" sz="2000" dirty="0" err="1"/>
              <a:t>umumiy</a:t>
            </a:r>
            <a:r>
              <a:rPr lang="en-US" sz="2000" dirty="0"/>
              <a:t> </a:t>
            </a:r>
            <a:r>
              <a:rPr lang="en-US" sz="2000" dirty="0" err="1"/>
              <a:t>tilshunoslik</a:t>
            </a:r>
            <a:r>
              <a:rPr lang="en-US" sz="2000" dirty="0"/>
              <a:t> </a:t>
            </a:r>
            <a:r>
              <a:rPr lang="en-US" sz="2000" dirty="0" err="1"/>
              <a:t>bilan</a:t>
            </a:r>
            <a:r>
              <a:rPr lang="en-US" sz="2000" dirty="0"/>
              <a:t> ham </a:t>
            </a:r>
            <a:r>
              <a:rPr lang="en-US" sz="2000" dirty="0" err="1"/>
              <a:t>oʻzaro</a:t>
            </a:r>
            <a:r>
              <a:rPr lang="en-US" sz="2000" dirty="0"/>
              <a:t> </a:t>
            </a:r>
            <a:r>
              <a:rPr lang="en-US" sz="2000" dirty="0" err="1"/>
              <a:t>aloqada</a:t>
            </a:r>
            <a:r>
              <a:rPr lang="en-US" sz="2000" dirty="0"/>
              <a:t>, </a:t>
            </a:r>
            <a:r>
              <a:rPr lang="en-US" sz="2000" dirty="0" err="1"/>
              <a:t>bogʻliqliqda</a:t>
            </a:r>
            <a:r>
              <a:rPr lang="en-US" sz="2000" dirty="0"/>
              <a:t> </a:t>
            </a:r>
            <a:r>
              <a:rPr lang="en-US" sz="2000" dirty="0" err="1"/>
              <a:t>boʻladi</a:t>
            </a:r>
            <a:r>
              <a:rPr lang="en-US" sz="2000" dirty="0"/>
              <a:t>.</a:t>
            </a:r>
            <a:endParaRPr lang="ru-RU" sz="2000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528320" y="213360"/>
            <a:ext cx="11135360" cy="67056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Qiyosiy-tarixiy</a:t>
            </a:r>
            <a:r>
              <a:rPr lang="en-US" sz="2400" dirty="0"/>
              <a:t> </a:t>
            </a:r>
            <a:r>
              <a:rPr lang="en-US" sz="2400" dirty="0" err="1"/>
              <a:t>tilshunoslikning</a:t>
            </a:r>
            <a:r>
              <a:rPr lang="en-US" sz="2400" dirty="0"/>
              <a:t> </a:t>
            </a:r>
            <a:r>
              <a:rPr lang="en-US" sz="2400" dirty="0" err="1"/>
              <a:t>vujudga</a:t>
            </a:r>
            <a:r>
              <a:rPr lang="en-US" sz="2400" dirty="0"/>
              <a:t> </a:t>
            </a:r>
            <a:r>
              <a:rPr lang="en-US" sz="2400" dirty="0" err="1"/>
              <a:t>kelishi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 smtClean="0"/>
              <a:t>rivojlanishi</a:t>
            </a:r>
            <a:r>
              <a:rPr lang="en-US" sz="2400" dirty="0" smtClean="0"/>
              <a:t>.</a:t>
            </a:r>
            <a:endParaRPr lang="ru-RU" sz="2400" dirty="0"/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132080" y="609600"/>
            <a:ext cx="396240" cy="105664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11663680" y="399288"/>
            <a:ext cx="40640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536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299720" y="1405233"/>
            <a:ext cx="11592560" cy="509016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z-Cyrl-UZ" b="1" dirty="0"/>
              <a:t>Yosh grammatika</a:t>
            </a:r>
            <a:r>
              <a:rPr lang="uz-Cyrl-UZ" dirty="0"/>
              <a:t>chilar ta`limotida til hodisalarini o`rganishga tarixiy yondoshish muhim o`rin tutadi. Ular tilni doimiy o`zgarib turuvchi hodisa deb hisoblaganliklari uchun tilning hamma sohasiga tarixiy yondoshishni talab qildilar.</a:t>
            </a:r>
            <a:endParaRPr lang="ru-RU" dirty="0"/>
          </a:p>
          <a:p>
            <a:endParaRPr lang="en-US" b="1" dirty="0" smtClean="0"/>
          </a:p>
          <a:p>
            <a:r>
              <a:rPr lang="uz-Cyrl-UZ" b="1" dirty="0" smtClean="0"/>
              <a:t>Til </a:t>
            </a:r>
            <a:r>
              <a:rPr lang="uz-Cyrl-UZ" b="1" dirty="0"/>
              <a:t>hodisalarini chuqur va mukammal o`rganish </a:t>
            </a:r>
            <a:r>
              <a:rPr lang="uz-Cyrl-UZ" dirty="0"/>
              <a:t>uchun yosh grammatikachilar tildagi ayrim hodisalarni boshqa hodisalardan holda tekshirishni tavsiya qildilar. Ularning ta`limotida bunday tekshirish “atomizm” deb nomlandi</a:t>
            </a:r>
            <a:r>
              <a:rPr lang="uz-Cyrl-UZ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uz-Cyrl-UZ" dirty="0" smtClean="0"/>
              <a:t>Til </a:t>
            </a:r>
            <a:r>
              <a:rPr lang="uz-Cyrl-UZ" dirty="0"/>
              <a:t>hodisalarini chuqur va mukammal o`rganish uchun yosh grammatikachilar tildagi ayrim hodisalarni boshqa hodisalardan holda tekshirishni tavsiya qildilar. Ularning ta`limotida bunday tekshirish </a:t>
            </a:r>
            <a:r>
              <a:rPr lang="uz-Cyrl-UZ" b="1" dirty="0"/>
              <a:t>“atomizm” </a:t>
            </a:r>
            <a:r>
              <a:rPr lang="uz-Cyrl-UZ" dirty="0"/>
              <a:t>deb nomlandi.</a:t>
            </a:r>
            <a:endParaRPr lang="ru-RU" dirty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528320" y="213360"/>
            <a:ext cx="11135360" cy="67056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Yosh</a:t>
            </a:r>
            <a:r>
              <a:rPr lang="en-US" sz="2400" b="1" dirty="0"/>
              <a:t> </a:t>
            </a:r>
            <a:r>
              <a:rPr lang="en-US" sz="2400" b="1" dirty="0" err="1"/>
              <a:t>grammatikachilar</a:t>
            </a:r>
            <a:r>
              <a:rPr lang="en-US" sz="2400" b="1" dirty="0"/>
              <a:t> </a:t>
            </a:r>
            <a:r>
              <a:rPr lang="en-US" sz="2400" b="1" dirty="0" err="1"/>
              <a:t>maktabining</a:t>
            </a:r>
            <a:r>
              <a:rPr lang="en-US" sz="2400" b="1" dirty="0"/>
              <a:t> </a:t>
            </a:r>
            <a:r>
              <a:rPr lang="en-US" sz="2400" b="1" dirty="0" err="1"/>
              <a:t>yutuqlari</a:t>
            </a:r>
            <a:r>
              <a:rPr lang="en-US" sz="2400" b="1" dirty="0"/>
              <a:t> </a:t>
            </a:r>
            <a:r>
              <a:rPr lang="en-US" sz="2400" b="1" dirty="0" err="1"/>
              <a:t>va</a:t>
            </a:r>
            <a:r>
              <a:rPr lang="en-US" sz="2400" b="1" dirty="0"/>
              <a:t> </a:t>
            </a:r>
            <a:r>
              <a:rPr lang="en-US" sz="2400" b="1" dirty="0" err="1"/>
              <a:t>kamchiliklari</a:t>
            </a:r>
            <a:r>
              <a:rPr lang="en-US" sz="2400" b="1" dirty="0"/>
              <a:t>.</a:t>
            </a:r>
            <a:endParaRPr lang="ru-RU" sz="2400" b="1" dirty="0"/>
          </a:p>
        </p:txBody>
      </p:sp>
      <p:sp>
        <p:nvSpPr>
          <p:cNvPr id="2" name="Стрелка вниз 1"/>
          <p:cNvSpPr/>
          <p:nvPr/>
        </p:nvSpPr>
        <p:spPr>
          <a:xfrm>
            <a:off x="5496910" y="883920"/>
            <a:ext cx="893379" cy="521312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120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37" y="1373417"/>
            <a:ext cx="5786403" cy="4406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876" y="1373416"/>
            <a:ext cx="5727404" cy="4406361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5984240" y="2987040"/>
            <a:ext cx="307636" cy="416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3349434" y="198205"/>
            <a:ext cx="5884884" cy="825316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F.de </a:t>
            </a:r>
            <a:r>
              <a:rPr lang="en-US" sz="2000" dirty="0" err="1"/>
              <a:t>Sossyur</a:t>
            </a:r>
            <a:r>
              <a:rPr lang="en-US" sz="2000" dirty="0"/>
              <a:t> </a:t>
            </a:r>
            <a:r>
              <a:rPr lang="en-US" sz="2000" dirty="0" err="1"/>
              <a:t>ta’limoti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strukturalizm</a:t>
            </a:r>
            <a:r>
              <a:rPr lang="en-US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20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1760" y="254000"/>
            <a:ext cx="4104640" cy="5791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Neolingvistika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82600" y="1544320"/>
            <a:ext cx="10982960" cy="42265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Neolingvistika</a:t>
            </a:r>
            <a:r>
              <a:rPr lang="en-US" dirty="0"/>
              <a:t> —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tilshunoslikning</a:t>
            </a:r>
            <a:r>
              <a:rPr lang="en-US" dirty="0"/>
              <a:t> </a:t>
            </a:r>
            <a:r>
              <a:rPr lang="en-US" dirty="0" err="1"/>
              <a:t>zamonaviy</a:t>
            </a:r>
            <a:r>
              <a:rPr lang="en-US" dirty="0"/>
              <a:t> </a:t>
            </a:r>
            <a:r>
              <a:rPr lang="en-US" dirty="0" err="1"/>
              <a:t>yo'nalishlaridan</a:t>
            </a:r>
            <a:r>
              <a:rPr lang="en-US" dirty="0"/>
              <a:t> </a:t>
            </a:r>
            <a:r>
              <a:rPr lang="en-US" dirty="0" err="1"/>
              <a:t>biri</a:t>
            </a:r>
            <a:r>
              <a:rPr lang="en-US" dirty="0"/>
              <a:t> </a:t>
            </a:r>
            <a:r>
              <a:rPr lang="en-US" dirty="0" err="1"/>
              <a:t>bo'lib</a:t>
            </a:r>
            <a:r>
              <a:rPr lang="en-US" dirty="0"/>
              <a:t>, u </a:t>
            </a:r>
            <a:r>
              <a:rPr lang="en-US" dirty="0" err="1"/>
              <a:t>tilni</a:t>
            </a:r>
            <a:r>
              <a:rPr lang="en-US" dirty="0"/>
              <a:t> </a:t>
            </a:r>
            <a:r>
              <a:rPr lang="en-US" dirty="0" err="1"/>
              <a:t>o'rganish</a:t>
            </a:r>
            <a:r>
              <a:rPr lang="en-US" dirty="0"/>
              <a:t>, </a:t>
            </a:r>
            <a:r>
              <a:rPr lang="en-US" dirty="0" err="1"/>
              <a:t>rivojlantirish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jamiyatdagi</a:t>
            </a:r>
            <a:r>
              <a:rPr lang="en-US" dirty="0"/>
              <a:t> </a:t>
            </a:r>
            <a:r>
              <a:rPr lang="en-US" dirty="0" err="1"/>
              <a:t>rolini</a:t>
            </a:r>
            <a:r>
              <a:rPr lang="en-US" dirty="0"/>
              <a:t> </a:t>
            </a:r>
            <a:r>
              <a:rPr lang="en-US" dirty="0" err="1"/>
              <a:t>o'rganishga</a:t>
            </a:r>
            <a:r>
              <a:rPr lang="en-US" dirty="0"/>
              <a:t> </a:t>
            </a:r>
            <a:r>
              <a:rPr lang="en-US" dirty="0" err="1"/>
              <a:t>qaratilgan</a:t>
            </a:r>
            <a:r>
              <a:rPr lang="en-US" dirty="0"/>
              <a:t>. </a:t>
            </a:r>
            <a:r>
              <a:rPr lang="en-US" dirty="0" err="1"/>
              <a:t>Neolingvistika</a:t>
            </a:r>
            <a:r>
              <a:rPr lang="en-US" dirty="0"/>
              <a:t> </a:t>
            </a:r>
            <a:r>
              <a:rPr lang="en-US" dirty="0" err="1"/>
              <a:t>tilning</a:t>
            </a:r>
            <a:r>
              <a:rPr lang="en-US" dirty="0"/>
              <a:t> </a:t>
            </a:r>
            <a:r>
              <a:rPr lang="en-US" dirty="0" err="1"/>
              <a:t>ijtimoiy</a:t>
            </a:r>
            <a:r>
              <a:rPr lang="en-US" dirty="0"/>
              <a:t>, </a:t>
            </a:r>
            <a:r>
              <a:rPr lang="en-US" dirty="0" err="1"/>
              <a:t>madaniy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psixologik</a:t>
            </a:r>
            <a:r>
              <a:rPr lang="en-US" dirty="0"/>
              <a:t> </a:t>
            </a:r>
            <a:r>
              <a:rPr lang="en-US" dirty="0" err="1"/>
              <a:t>jihatlarini</a:t>
            </a:r>
            <a:r>
              <a:rPr lang="en-US" dirty="0"/>
              <a:t> </a:t>
            </a:r>
            <a:r>
              <a:rPr lang="en-US" dirty="0" err="1"/>
              <a:t>o'rganadi</a:t>
            </a:r>
            <a:r>
              <a:rPr lang="en-US" dirty="0"/>
              <a:t>. Bu </a:t>
            </a:r>
            <a:r>
              <a:rPr lang="en-US" dirty="0" err="1"/>
              <a:t>soha</a:t>
            </a:r>
            <a:r>
              <a:rPr lang="en-US" dirty="0"/>
              <a:t> </a:t>
            </a:r>
            <a:r>
              <a:rPr lang="en-US" dirty="0" err="1"/>
              <a:t>tilning</a:t>
            </a:r>
            <a:r>
              <a:rPr lang="en-US" dirty="0"/>
              <a:t> </a:t>
            </a:r>
            <a:r>
              <a:rPr lang="en-US" dirty="0" err="1"/>
              <a:t>qanday</a:t>
            </a:r>
            <a:r>
              <a:rPr lang="en-US" dirty="0"/>
              <a:t> </a:t>
            </a:r>
            <a:r>
              <a:rPr lang="en-US" dirty="0" err="1"/>
              <a:t>qilib</a:t>
            </a:r>
            <a:r>
              <a:rPr lang="en-US" dirty="0"/>
              <a:t> </a:t>
            </a:r>
            <a:r>
              <a:rPr lang="en-US" dirty="0" err="1"/>
              <a:t>inson</a:t>
            </a:r>
            <a:r>
              <a:rPr lang="en-US" dirty="0"/>
              <a:t> </a:t>
            </a:r>
            <a:r>
              <a:rPr lang="en-US" dirty="0" err="1"/>
              <a:t>hayotiga</a:t>
            </a:r>
            <a:r>
              <a:rPr lang="en-US" dirty="0"/>
              <a:t> </a:t>
            </a:r>
            <a:r>
              <a:rPr lang="en-US" dirty="0" err="1"/>
              <a:t>ta'sir</a:t>
            </a:r>
            <a:r>
              <a:rPr lang="en-US" dirty="0"/>
              <a:t> </a:t>
            </a:r>
            <a:r>
              <a:rPr lang="en-US" dirty="0" err="1"/>
              <a:t>ko'rsatishini</a:t>
            </a:r>
            <a:r>
              <a:rPr lang="en-US" dirty="0"/>
              <a:t>,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orqali</a:t>
            </a:r>
            <a:r>
              <a:rPr lang="en-US" dirty="0"/>
              <a:t> </a:t>
            </a:r>
            <a:r>
              <a:rPr lang="en-US" dirty="0" err="1"/>
              <a:t>qanday</a:t>
            </a:r>
            <a:r>
              <a:rPr lang="en-US" dirty="0"/>
              <a:t> </a:t>
            </a:r>
            <a:r>
              <a:rPr lang="en-US" dirty="0" err="1"/>
              <a:t>ijtimoiy</a:t>
            </a:r>
            <a:r>
              <a:rPr lang="en-US" dirty="0"/>
              <a:t> </a:t>
            </a:r>
            <a:r>
              <a:rPr lang="en-US" dirty="0" err="1"/>
              <a:t>munosabatlar</a:t>
            </a:r>
            <a:r>
              <a:rPr lang="en-US" dirty="0"/>
              <a:t> </a:t>
            </a:r>
            <a:r>
              <a:rPr lang="en-US" dirty="0" err="1"/>
              <a:t>o'rnatilishini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tilning</a:t>
            </a:r>
            <a:r>
              <a:rPr lang="en-US" dirty="0"/>
              <a:t> </a:t>
            </a:r>
            <a:r>
              <a:rPr lang="en-US" dirty="0" err="1"/>
              <a:t>evolyutsiyasini</a:t>
            </a:r>
            <a:r>
              <a:rPr lang="en-US" dirty="0"/>
              <a:t> </a:t>
            </a:r>
            <a:r>
              <a:rPr lang="en-US" dirty="0" err="1"/>
              <a:t>tahlil</a:t>
            </a:r>
            <a:r>
              <a:rPr lang="en-US" dirty="0"/>
              <a:t> </a:t>
            </a:r>
            <a:r>
              <a:rPr lang="en-US" dirty="0" err="1"/>
              <a:t>qiladi</a:t>
            </a:r>
            <a:r>
              <a:rPr lang="en-US" dirty="0"/>
              <a:t>.</a:t>
            </a:r>
          </a:p>
          <a:p>
            <a:pPr algn="ctr"/>
            <a:endParaRPr lang="en-US" dirty="0"/>
          </a:p>
          <a:p>
            <a:pPr algn="ctr"/>
            <a:r>
              <a:rPr lang="en-US" b="1" dirty="0" err="1"/>
              <a:t>Neolingvistika</a:t>
            </a:r>
            <a:r>
              <a:rPr lang="en-US" dirty="0"/>
              <a:t> </a:t>
            </a:r>
            <a:r>
              <a:rPr lang="en-US" dirty="0" err="1"/>
              <a:t>shuningdek</a:t>
            </a:r>
            <a:r>
              <a:rPr lang="en-US" dirty="0"/>
              <a:t>, </a:t>
            </a:r>
            <a:r>
              <a:rPr lang="en-US" dirty="0" err="1"/>
              <a:t>tilni</a:t>
            </a:r>
            <a:r>
              <a:rPr lang="en-US" dirty="0"/>
              <a:t> </a:t>
            </a:r>
            <a:r>
              <a:rPr lang="en-US" dirty="0" err="1"/>
              <a:t>yangi</a:t>
            </a:r>
            <a:r>
              <a:rPr lang="en-US" dirty="0"/>
              <a:t> </a:t>
            </a:r>
            <a:r>
              <a:rPr lang="en-US" dirty="0" err="1"/>
              <a:t>texnologiyalar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bog'lashga</a:t>
            </a:r>
            <a:r>
              <a:rPr lang="en-US" dirty="0"/>
              <a:t> ham </a:t>
            </a:r>
            <a:r>
              <a:rPr lang="en-US" dirty="0" err="1"/>
              <a:t>e'tibor</a:t>
            </a:r>
            <a:r>
              <a:rPr lang="en-US" dirty="0"/>
              <a:t> </a:t>
            </a:r>
            <a:r>
              <a:rPr lang="en-US" dirty="0" err="1"/>
              <a:t>qaratadi</a:t>
            </a:r>
            <a:r>
              <a:rPr lang="en-US" dirty="0"/>
              <a:t>. </a:t>
            </a:r>
            <a:r>
              <a:rPr lang="en-US" dirty="0" err="1"/>
              <a:t>Masalan</a:t>
            </a:r>
            <a:r>
              <a:rPr lang="en-US" dirty="0"/>
              <a:t>, </a:t>
            </a:r>
            <a:r>
              <a:rPr lang="en-US" dirty="0" err="1"/>
              <a:t>sun'iy</a:t>
            </a:r>
            <a:r>
              <a:rPr lang="en-US" dirty="0"/>
              <a:t> </a:t>
            </a:r>
            <a:r>
              <a:rPr lang="en-US" dirty="0" err="1"/>
              <a:t>intellekt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kompyuter</a:t>
            </a:r>
            <a:r>
              <a:rPr lang="en-US" dirty="0"/>
              <a:t> </a:t>
            </a:r>
            <a:r>
              <a:rPr lang="en-US" dirty="0" err="1"/>
              <a:t>tillari</a:t>
            </a:r>
            <a:r>
              <a:rPr lang="en-US" dirty="0"/>
              <a:t> </a:t>
            </a:r>
            <a:r>
              <a:rPr lang="en-US" dirty="0" err="1"/>
              <a:t>kabi</a:t>
            </a:r>
            <a:r>
              <a:rPr lang="en-US" dirty="0"/>
              <a:t> </a:t>
            </a:r>
            <a:r>
              <a:rPr lang="en-US" dirty="0" err="1"/>
              <a:t>yangi</a:t>
            </a:r>
            <a:r>
              <a:rPr lang="en-US" dirty="0"/>
              <a:t> </a:t>
            </a:r>
            <a:r>
              <a:rPr lang="en-US" dirty="0" err="1"/>
              <a:t>imkoniyatlar</a:t>
            </a:r>
            <a:r>
              <a:rPr lang="en-US" dirty="0"/>
              <a:t> </a:t>
            </a:r>
            <a:r>
              <a:rPr lang="en-US" dirty="0" err="1"/>
              <a:t>orqali</a:t>
            </a:r>
            <a:r>
              <a:rPr lang="en-US" dirty="0"/>
              <a:t> </a:t>
            </a:r>
            <a:r>
              <a:rPr lang="en-US" dirty="0" err="1"/>
              <a:t>tilni</a:t>
            </a:r>
            <a:r>
              <a:rPr lang="en-US" dirty="0"/>
              <a:t> </a:t>
            </a:r>
            <a:r>
              <a:rPr lang="en-US" dirty="0" err="1"/>
              <a:t>o'rganish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ishlatish</a:t>
            </a:r>
            <a:r>
              <a:rPr lang="en-US" dirty="0"/>
              <a:t> </a:t>
            </a:r>
            <a:r>
              <a:rPr lang="en-US" dirty="0" err="1"/>
              <a:t>usullarini</a:t>
            </a:r>
            <a:r>
              <a:rPr lang="en-US" dirty="0"/>
              <a:t> </a:t>
            </a:r>
            <a:r>
              <a:rPr lang="en-US" dirty="0" err="1"/>
              <a:t>takomillashtirishda</a:t>
            </a:r>
            <a:r>
              <a:rPr lang="en-US" dirty="0"/>
              <a:t> </a:t>
            </a:r>
            <a:r>
              <a:rPr lang="en-US" dirty="0" err="1"/>
              <a:t>muhim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 </a:t>
            </a:r>
            <a:r>
              <a:rPr lang="en-US" dirty="0" err="1"/>
              <a:t>o'ynaydi</a:t>
            </a:r>
            <a:r>
              <a:rPr lang="en-US" dirty="0"/>
              <a:t>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Bu </a:t>
            </a:r>
            <a:r>
              <a:rPr lang="en-US" dirty="0" err="1"/>
              <a:t>yo'nalishdagi</a:t>
            </a:r>
            <a:r>
              <a:rPr lang="en-US" dirty="0"/>
              <a:t> </a:t>
            </a:r>
            <a:r>
              <a:rPr lang="en-US" dirty="0" err="1"/>
              <a:t>tadqiqotlar</a:t>
            </a:r>
            <a:r>
              <a:rPr lang="en-US" dirty="0"/>
              <a:t> </a:t>
            </a:r>
            <a:r>
              <a:rPr lang="en-US" dirty="0" err="1"/>
              <a:t>ko'p</a:t>
            </a:r>
            <a:r>
              <a:rPr lang="en-US" dirty="0"/>
              <a:t> </a:t>
            </a:r>
            <a:r>
              <a:rPr lang="en-US" dirty="0" err="1"/>
              <a:t>hollarda</a:t>
            </a:r>
            <a:r>
              <a:rPr lang="en-US" dirty="0"/>
              <a:t> </a:t>
            </a:r>
            <a:r>
              <a:rPr lang="en-US" dirty="0" err="1"/>
              <a:t>lingvistik</a:t>
            </a:r>
            <a:r>
              <a:rPr lang="en-US" dirty="0"/>
              <a:t> </a:t>
            </a:r>
            <a:r>
              <a:rPr lang="en-US" dirty="0" err="1"/>
              <a:t>antropologiya</a:t>
            </a:r>
            <a:r>
              <a:rPr lang="en-US" dirty="0"/>
              <a:t>, </a:t>
            </a:r>
            <a:r>
              <a:rPr lang="en-US" dirty="0" err="1"/>
              <a:t>sotsiolingvistika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psixolingvistika</a:t>
            </a:r>
            <a:r>
              <a:rPr lang="en-US" dirty="0"/>
              <a:t> </a:t>
            </a:r>
            <a:r>
              <a:rPr lang="en-US" dirty="0" err="1"/>
              <a:t>kabi</a:t>
            </a:r>
            <a:r>
              <a:rPr lang="en-US" dirty="0"/>
              <a:t> </a:t>
            </a:r>
            <a:r>
              <a:rPr lang="en-US" dirty="0" err="1"/>
              <a:t>boshqa</a:t>
            </a:r>
            <a:r>
              <a:rPr lang="en-US" dirty="0"/>
              <a:t> </a:t>
            </a:r>
            <a:r>
              <a:rPr lang="en-US" dirty="0" err="1"/>
              <a:t>sohalar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kesishadi</a:t>
            </a:r>
            <a:r>
              <a:rPr lang="en-US" dirty="0"/>
              <a:t>. </a:t>
            </a:r>
            <a:r>
              <a:rPr lang="en-US" dirty="0" err="1"/>
              <a:t>Neolingvistika</a:t>
            </a:r>
            <a:r>
              <a:rPr lang="en-US" dirty="0"/>
              <a:t> </a:t>
            </a:r>
            <a:r>
              <a:rPr lang="en-US" dirty="0" err="1"/>
              <a:t>yordamida</a:t>
            </a:r>
            <a:r>
              <a:rPr lang="en-US" dirty="0"/>
              <a:t> biz </a:t>
            </a:r>
            <a:r>
              <a:rPr lang="en-US" dirty="0" err="1"/>
              <a:t>tilning</a:t>
            </a:r>
            <a:r>
              <a:rPr lang="en-US" dirty="0"/>
              <a:t> </a:t>
            </a:r>
            <a:r>
              <a:rPr lang="en-US" dirty="0" err="1"/>
              <a:t>nafaqat</a:t>
            </a:r>
            <a:r>
              <a:rPr lang="en-US" dirty="0"/>
              <a:t> </a:t>
            </a:r>
            <a:r>
              <a:rPr lang="en-US" dirty="0" err="1"/>
              <a:t>grammatik</a:t>
            </a:r>
            <a:r>
              <a:rPr lang="en-US" dirty="0"/>
              <a:t> </a:t>
            </a:r>
            <a:r>
              <a:rPr lang="en-US" dirty="0" err="1"/>
              <a:t>tuzilishi</a:t>
            </a:r>
            <a:r>
              <a:rPr lang="en-US" dirty="0"/>
              <a:t>, </a:t>
            </a:r>
            <a:r>
              <a:rPr lang="en-US" dirty="0" err="1"/>
              <a:t>balki</a:t>
            </a:r>
            <a:r>
              <a:rPr lang="en-US" dirty="0"/>
              <a:t>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ijtimoiy</a:t>
            </a:r>
            <a:r>
              <a:rPr lang="en-US" dirty="0"/>
              <a:t> </a:t>
            </a:r>
            <a:r>
              <a:rPr lang="en-US" dirty="0" err="1"/>
              <a:t>kontekstda</a:t>
            </a:r>
            <a:r>
              <a:rPr lang="en-US" dirty="0"/>
              <a:t> </a:t>
            </a:r>
            <a:r>
              <a:rPr lang="en-US" dirty="0" err="1"/>
              <a:t>qanday</a:t>
            </a:r>
            <a:r>
              <a:rPr lang="en-US" dirty="0"/>
              <a:t> </a:t>
            </a:r>
            <a:r>
              <a:rPr lang="en-US" dirty="0" err="1"/>
              <a:t>ishlatilishi</a:t>
            </a:r>
            <a:r>
              <a:rPr lang="en-US" dirty="0"/>
              <a:t> </a:t>
            </a:r>
            <a:r>
              <a:rPr lang="en-US" dirty="0" err="1"/>
              <a:t>haqida</a:t>
            </a:r>
            <a:r>
              <a:rPr lang="en-US" dirty="0"/>
              <a:t> ham </a:t>
            </a:r>
            <a:r>
              <a:rPr lang="en-US" dirty="0" err="1"/>
              <a:t>chuqurroq</a:t>
            </a:r>
            <a:r>
              <a:rPr lang="en-US" dirty="0"/>
              <a:t> </a:t>
            </a:r>
            <a:r>
              <a:rPr lang="en-US" dirty="0" err="1"/>
              <a:t>tasavvur</a:t>
            </a:r>
            <a:r>
              <a:rPr lang="en-US" dirty="0"/>
              <a:t> </a:t>
            </a:r>
            <a:r>
              <a:rPr lang="en-US" dirty="0" err="1"/>
              <a:t>hosil</a:t>
            </a:r>
            <a:r>
              <a:rPr lang="en-US" dirty="0"/>
              <a:t> </a:t>
            </a:r>
            <a:r>
              <a:rPr lang="en-US" dirty="0" err="1"/>
              <a:t>qilishimiz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621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2448560" y="254000"/>
            <a:ext cx="7538720" cy="589280"/>
          </a:xfrm>
          <a:prstGeom prst="flowChart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Praga</a:t>
            </a:r>
            <a:r>
              <a:rPr lang="en-US" sz="2000" b="1" dirty="0"/>
              <a:t> </a:t>
            </a:r>
            <a:r>
              <a:rPr lang="en-US" sz="2000" b="1" dirty="0" err="1"/>
              <a:t>lingvistik</a:t>
            </a:r>
            <a:r>
              <a:rPr lang="en-US" sz="2000" b="1" dirty="0"/>
              <a:t> </a:t>
            </a:r>
            <a:r>
              <a:rPr lang="en-US" sz="2000" b="1" dirty="0" err="1"/>
              <a:t>maktabi</a:t>
            </a:r>
            <a:r>
              <a:rPr lang="en-US" sz="2000" b="1" dirty="0"/>
              <a:t> </a:t>
            </a:r>
            <a:r>
              <a:rPr lang="en-US" sz="2000" b="1" dirty="0" err="1"/>
              <a:t>ta’limotida</a:t>
            </a:r>
            <a:r>
              <a:rPr lang="en-US" sz="2000" b="1" dirty="0"/>
              <a:t> </a:t>
            </a:r>
            <a:r>
              <a:rPr lang="en-US" sz="2000" b="1" dirty="0" err="1"/>
              <a:t>fonologiyaning</a:t>
            </a:r>
            <a:r>
              <a:rPr lang="en-US" sz="2000" b="1" dirty="0"/>
              <a:t> </a:t>
            </a:r>
            <a:r>
              <a:rPr lang="en-US" sz="2000" b="1" dirty="0" err="1"/>
              <a:t>o‘rni</a:t>
            </a:r>
            <a:endParaRPr lang="ru-RU" sz="2000" b="1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209040" y="1330960"/>
            <a:ext cx="9794240" cy="1859280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Praga lingvistik maktabi, 1920-yillarda Chexoslovakiyada tashkil etilgan va tilshunoslikda yangi yondashuvlarni ilgari surgan ilmiy to‘plamdir. U fonologiya sohasida muhim natijalarga erishgan va tilning strukturaviy jihatlarini o‘rganishga qaratilgan yondashuvlarni rivojlantirgan.</a:t>
            </a: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943600" y="883920"/>
            <a:ext cx="548640" cy="44704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209040" y="3779520"/>
            <a:ext cx="9936480" cy="1808480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Fonemalar</a:t>
            </a:r>
            <a:r>
              <a:rPr lang="en-US" sz="2000" dirty="0"/>
              <a:t> </a:t>
            </a:r>
            <a:r>
              <a:rPr lang="en-US" sz="2000" dirty="0" err="1"/>
              <a:t>tushunchasi</a:t>
            </a:r>
            <a:r>
              <a:rPr lang="en-US" sz="2000" dirty="0"/>
              <a:t>: </a:t>
            </a:r>
            <a:r>
              <a:rPr lang="en-US" sz="2000" dirty="0" err="1"/>
              <a:t>Praga</a:t>
            </a:r>
            <a:r>
              <a:rPr lang="en-US" sz="2000" dirty="0"/>
              <a:t> </a:t>
            </a:r>
            <a:r>
              <a:rPr lang="en-US" sz="2000" dirty="0" err="1"/>
              <a:t>maktabi</a:t>
            </a:r>
            <a:r>
              <a:rPr lang="en-US" sz="2000" dirty="0"/>
              <a:t> </a:t>
            </a:r>
            <a:r>
              <a:rPr lang="en-US" sz="2000" dirty="0" err="1"/>
              <a:t>fonemalarning</a:t>
            </a:r>
            <a:r>
              <a:rPr lang="en-US" sz="2000" dirty="0"/>
              <a:t> </a:t>
            </a:r>
            <a:r>
              <a:rPr lang="en-US" sz="2000" dirty="0" err="1"/>
              <a:t>tilning</a:t>
            </a:r>
            <a:r>
              <a:rPr lang="en-US" sz="2000" dirty="0"/>
              <a:t> </a:t>
            </a:r>
            <a:r>
              <a:rPr lang="en-US" sz="2000" dirty="0" err="1"/>
              <a:t>ma'nosini</a:t>
            </a:r>
            <a:r>
              <a:rPr lang="en-US" sz="2000" dirty="0"/>
              <a:t> </a:t>
            </a:r>
            <a:r>
              <a:rPr lang="en-US" sz="2000" dirty="0" err="1"/>
              <a:t>belgilovchi</a:t>
            </a:r>
            <a:r>
              <a:rPr lang="en-US" sz="2000" dirty="0"/>
              <a:t> </a:t>
            </a:r>
            <a:r>
              <a:rPr lang="en-US" sz="2000" dirty="0" err="1"/>
              <a:t>eng</a:t>
            </a:r>
            <a:r>
              <a:rPr lang="en-US" sz="2000" dirty="0"/>
              <a:t> </a:t>
            </a:r>
            <a:r>
              <a:rPr lang="en-US" sz="2000" dirty="0" err="1"/>
              <a:t>kichik</a:t>
            </a:r>
            <a:r>
              <a:rPr lang="en-US" sz="2000" dirty="0"/>
              <a:t> </a:t>
            </a:r>
            <a:r>
              <a:rPr lang="en-US" sz="2000" dirty="0" err="1"/>
              <a:t>birliklar</a:t>
            </a:r>
            <a:r>
              <a:rPr lang="en-US" sz="2000" dirty="0"/>
              <a:t> </a:t>
            </a:r>
            <a:r>
              <a:rPr lang="en-US" sz="2000" dirty="0" err="1"/>
              <a:t>ekanligini</a:t>
            </a:r>
            <a:r>
              <a:rPr lang="en-US" sz="2000" dirty="0"/>
              <a:t> </a:t>
            </a:r>
            <a:r>
              <a:rPr lang="en-US" sz="2000" dirty="0" err="1"/>
              <a:t>ta'kidlagan</a:t>
            </a:r>
            <a:r>
              <a:rPr lang="en-US" sz="2000" dirty="0"/>
              <a:t>. </a:t>
            </a:r>
            <a:r>
              <a:rPr lang="en-US" sz="2000" dirty="0" err="1"/>
              <a:t>Fonemalar</a:t>
            </a:r>
            <a:r>
              <a:rPr lang="en-US" sz="2000" dirty="0"/>
              <a:t> </a:t>
            </a:r>
            <a:r>
              <a:rPr lang="en-US" sz="2000" dirty="0" err="1"/>
              <a:t>bir-biridan</a:t>
            </a:r>
            <a:r>
              <a:rPr lang="en-US" sz="2000" dirty="0"/>
              <a:t> </a:t>
            </a:r>
            <a:r>
              <a:rPr lang="en-US" sz="2000" dirty="0" err="1"/>
              <a:t>farqlanuvchi</a:t>
            </a:r>
            <a:r>
              <a:rPr lang="en-US" sz="2000" dirty="0"/>
              <a:t> </a:t>
            </a:r>
            <a:r>
              <a:rPr lang="en-US" sz="2000" dirty="0" err="1"/>
              <a:t>tovushlar</a:t>
            </a:r>
            <a:r>
              <a:rPr lang="en-US" sz="2000" dirty="0"/>
              <a:t> </a:t>
            </a:r>
            <a:r>
              <a:rPr lang="en-US" sz="2000" dirty="0" err="1"/>
              <a:t>bo'lib</a:t>
            </a:r>
            <a:r>
              <a:rPr lang="en-US" sz="2000" dirty="0"/>
              <a:t>, </a:t>
            </a:r>
            <a:r>
              <a:rPr lang="en-US" sz="2000" dirty="0" err="1"/>
              <a:t>ularning</a:t>
            </a:r>
            <a:r>
              <a:rPr lang="en-US" sz="2000" dirty="0"/>
              <a:t> </a:t>
            </a:r>
            <a:r>
              <a:rPr lang="en-US" sz="2000" dirty="0" err="1"/>
              <a:t>kombinatsiyalari</a:t>
            </a:r>
            <a:r>
              <a:rPr lang="en-US" sz="2000" dirty="0"/>
              <a:t> </a:t>
            </a:r>
            <a:r>
              <a:rPr lang="en-US" sz="2000" dirty="0" err="1"/>
              <a:t>tilning</a:t>
            </a:r>
            <a:r>
              <a:rPr lang="en-US" sz="2000" dirty="0"/>
              <a:t> </a:t>
            </a:r>
            <a:r>
              <a:rPr lang="en-US" sz="2000" dirty="0" err="1"/>
              <a:t>ma'nosini</a:t>
            </a:r>
            <a:r>
              <a:rPr lang="en-US" sz="2000" dirty="0"/>
              <a:t> </a:t>
            </a:r>
            <a:r>
              <a:rPr lang="en-US" sz="2000" dirty="0" err="1"/>
              <a:t>shakllantiradi</a:t>
            </a:r>
            <a:r>
              <a:rPr lang="en-US" sz="2000" dirty="0"/>
              <a:t>.</a:t>
            </a:r>
            <a:endParaRPr lang="ru-RU" sz="20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5831840" y="3190240"/>
            <a:ext cx="548640" cy="58928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21480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Легкий дым</Template>
  <TotalTime>294</TotalTime>
  <Words>2076</Words>
  <Application>Microsoft Office PowerPoint</Application>
  <PresentationFormat>Широкоэкранный</PresentationFormat>
  <Paragraphs>64</Paragraphs>
  <Slides>16</Slides>
  <Notes>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ARXIV.UZ</dc:creator>
  <cp:lastModifiedBy>Пользователь</cp:lastModifiedBy>
  <cp:revision>37</cp:revision>
  <dcterms:created xsi:type="dcterms:W3CDTF">2017-01-12T12:30:24Z</dcterms:created>
  <dcterms:modified xsi:type="dcterms:W3CDTF">2025-02-12T16:10:46Z</dcterms:modified>
</cp:coreProperties>
</file>