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6" r:id="rId2"/>
    <p:sldId id="263" r:id="rId3"/>
    <p:sldId id="258" r:id="rId4"/>
    <p:sldId id="275" r:id="rId5"/>
    <p:sldId id="257" r:id="rId6"/>
    <p:sldId id="277" r:id="rId7"/>
    <p:sldId id="260" r:id="rId8"/>
    <p:sldId id="280" r:id="rId9"/>
    <p:sldId id="278" r:id="rId10"/>
    <p:sldId id="261" r:id="rId11"/>
    <p:sldId id="281" r:id="rId12"/>
    <p:sldId id="282" r:id="rId13"/>
    <p:sldId id="283" r:id="rId14"/>
    <p:sldId id="284" r:id="rId15"/>
    <p:sldId id="285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3" autoAdjust="0"/>
    <p:restoredTop sz="96201" autoAdjust="0"/>
  </p:normalViewPr>
  <p:slideViewPr>
    <p:cSldViewPr snapToGrid="0">
      <p:cViewPr varScale="1">
        <p:scale>
          <a:sx n="111" d="100"/>
          <a:sy n="111" d="100"/>
        </p:scale>
        <p:origin x="30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AAB449-DB7F-4A3F-B558-314805A7802F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7BCEA-7FB8-4334-B0C4-3AB95902C1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019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F7BCEA-7FB8-4334-B0C4-3AB95902C11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324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D9625-0BAC-4A32-AF58-1DFB53E07FDC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3B98-19BE-4CA0-B9C0-FC1D2E8A9936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1938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D9625-0BAC-4A32-AF58-1DFB53E07FDC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3B98-19BE-4CA0-B9C0-FC1D2E8A9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370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D9625-0BAC-4A32-AF58-1DFB53E07FDC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3B98-19BE-4CA0-B9C0-FC1D2E8A9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614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D9625-0BAC-4A32-AF58-1DFB53E07FDC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3B98-19BE-4CA0-B9C0-FC1D2E8A9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449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D9625-0BAC-4A32-AF58-1DFB53E07FDC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3B98-19BE-4CA0-B9C0-FC1D2E8A9936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7084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D9625-0BAC-4A32-AF58-1DFB53E07FDC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3B98-19BE-4CA0-B9C0-FC1D2E8A9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867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D9625-0BAC-4A32-AF58-1DFB53E07FDC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3B98-19BE-4CA0-B9C0-FC1D2E8A9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314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D9625-0BAC-4A32-AF58-1DFB53E07FDC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3B98-19BE-4CA0-B9C0-FC1D2E8A9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250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D9625-0BAC-4A32-AF58-1DFB53E07FDC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3B98-19BE-4CA0-B9C0-FC1D2E8A9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287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29D9625-0BAC-4A32-AF58-1DFB53E07FDC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793B98-19BE-4CA0-B9C0-FC1D2E8A9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920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D9625-0BAC-4A32-AF58-1DFB53E07FDC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3B98-19BE-4CA0-B9C0-FC1D2E8A99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18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11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29D9625-0BAC-4A32-AF58-1DFB53E07FDC}" type="datetimeFigureOut">
              <a:rPr lang="ru-RU" smtClean="0"/>
              <a:t>17.11.2023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2793B98-19BE-4CA0-B9C0-FC1D2E8A9936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28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uz.wikipedia.org/wiki/Farg%CA%BBona_viloyati" TargetMode="External"/><Relationship Id="rId7" Type="http://schemas.openxmlformats.org/officeDocument/2006/relationships/image" Target="../media/image11.jpeg"/><Relationship Id="rId2" Type="http://schemas.openxmlformats.org/officeDocument/2006/relationships/hyperlink" Target="https://uz.wikipedia.org/wiki/Umarshayx_Mirz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z.wikipedia.org/w/index.php?title=Yunusxonning&amp;action=edit&amp;redlink=1" TargetMode="External"/><Relationship Id="rId5" Type="http://schemas.openxmlformats.org/officeDocument/2006/relationships/hyperlink" Target="https://uz.wikipedia.org/wiki/Mo%CA%BBg%CA%BBuliston" TargetMode="External"/><Relationship Id="rId4" Type="http://schemas.openxmlformats.org/officeDocument/2006/relationships/hyperlink" Target="https://uz.wikipedia.org/wiki/Qutlug%CA%BB_Nigorxonim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uz.wikipedia.org/wiki/Sirdaryo" TargetMode="External"/><Relationship Id="rId2" Type="http://schemas.openxmlformats.org/officeDocument/2006/relationships/hyperlink" Target="https://uz.wikipedia.org/wiki/Andijon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hyperlink" Target="https://uz.wikipedia.org/wiki/Harbiy_ta%CA%BClim" TargetMode="External"/><Relationship Id="rId4" Type="http://schemas.openxmlformats.org/officeDocument/2006/relationships/hyperlink" Target="https://uz.wikipedia.org/w/index.php?title=Axsi&amp;action=edit&amp;redlink=1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uz.wikipedia.org/wiki/Boburnoma" TargetMode="External"/><Relationship Id="rId2" Type="http://schemas.openxmlformats.org/officeDocument/2006/relationships/hyperlink" Target="https://uz.wikipedia.org/wiki/Xoja_Ahro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uz.wikipedia.org/wiki/Afg%CA%BBoniston" TargetMode="External"/><Relationship Id="rId7" Type="http://schemas.openxmlformats.org/officeDocument/2006/relationships/image" Target="../media/image15.jpeg"/><Relationship Id="rId2" Type="http://schemas.openxmlformats.org/officeDocument/2006/relationships/hyperlink" Target="https://uz.wikipedia.org/w/index.php?title=Hisor_tog%CA%BBlari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hyperlink" Target="https://uz.wikipedia.org/wiki/Boburiylar_sulolasi" TargetMode="External"/><Relationship Id="rId4" Type="http://schemas.openxmlformats.org/officeDocument/2006/relationships/hyperlink" Target="https://uz.wikipedia.org/wiki/Ibrohim_Lo%CA%BBdiy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1584" y="193431"/>
            <a:ext cx="9144000" cy="826477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0000"/>
          </a:bodyPr>
          <a:lstStyle/>
          <a:p>
            <a:pPr algn="ctr"/>
            <a:r>
              <a:rPr lang="en-US" sz="6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Sohibqiron</a:t>
            </a:r>
            <a:r>
              <a:rPr lang="en-US" sz="6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 Amir </a:t>
            </a:r>
            <a:r>
              <a:rPr lang="en-US" sz="6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T</a:t>
            </a:r>
            <a:r>
              <a:rPr lang="en-US" sz="6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emur</a:t>
            </a:r>
            <a:endParaRPr lang="ru-RU" sz="6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8735" y="1134208"/>
            <a:ext cx="4216364" cy="5046784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1336-yil 9-aprelda </a:t>
            </a:r>
          </a:p>
          <a:p>
            <a:pPr algn="ctr"/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qadimgi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 Kesh </a:t>
            </a:r>
          </a:p>
          <a:p>
            <a:pPr algn="ctr"/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viloyatining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 </a:t>
            </a:r>
          </a:p>
          <a:p>
            <a:pPr algn="ctr"/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“</a:t>
            </a:r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Xoja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ilg’or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” (</a:t>
            </a:r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hozirgi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 </a:t>
            </a:r>
          </a:p>
          <a:p>
            <a:pPr algn="ctr"/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Yakkabog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’ </a:t>
            </a:r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tumanida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)</a:t>
            </a:r>
          </a:p>
          <a:p>
            <a:pPr algn="ctr"/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Qishlog’ida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tug’ilgan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.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1405-yil 18-fevralda </a:t>
            </a:r>
          </a:p>
          <a:p>
            <a:pPr algn="ctr"/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O’tror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shahrida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 </a:t>
            </a:r>
          </a:p>
          <a:p>
            <a:pPr algn="ctr"/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(</a:t>
            </a:r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hozirgi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 </a:t>
            </a:r>
          </a:p>
          <a:p>
            <a:pPr algn="ctr"/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Qir’giziston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) </a:t>
            </a:r>
            <a:endParaRPr lang="en-US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itannic Bold" panose="020B0903060703020204" pitchFamily="34" charset="0"/>
            </a:endParaRPr>
          </a:p>
          <a:p>
            <a:pPr algn="ctr"/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vafot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etgan</a:t>
            </a:r>
            <a:endParaRPr lang="ru-RU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4031" y="1134208"/>
            <a:ext cx="6242538" cy="504678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196253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2705" y="168561"/>
            <a:ext cx="8573938" cy="1228918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rgbClr val="002060"/>
                </a:solidFill>
                <a:latin typeface="Algerian" panose="04020705040A02060702" pitchFamily="82" charset="0"/>
              </a:rPr>
              <a:t>Amir </a:t>
            </a:r>
            <a:r>
              <a:rPr lang="en-US" sz="4000" dirty="0" err="1" smtClean="0">
                <a:solidFill>
                  <a:srgbClr val="002060"/>
                </a:solidFill>
                <a:latin typeface="Algerian" panose="04020705040A02060702" pitchFamily="82" charset="0"/>
              </a:rPr>
              <a:t>temur</a:t>
            </a:r>
            <a:r>
              <a:rPr lang="en-US" sz="4000" dirty="0" smtClean="0">
                <a:solidFill>
                  <a:srgbClr val="002060"/>
                </a:solidFill>
                <a:latin typeface="Algerian" panose="04020705040A02060702" pitchFamily="82" charset="0"/>
              </a:rPr>
              <a:t>-</a:t>
            </a:r>
            <a:r>
              <a:rPr lang="uz-Cyrl-UZ" sz="4000" dirty="0" smtClean="0">
                <a:solidFill>
                  <a:srgbClr val="002060"/>
                </a:solidFill>
                <a:latin typeface="Algerian" panose="04020705040A02060702" pitchFamily="8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lgerian" panose="04020705040A02060702" pitchFamily="82" charset="0"/>
              </a:rPr>
              <a:t>o’z</a:t>
            </a:r>
            <a:r>
              <a:rPr lang="en-US" sz="4000" dirty="0" smtClean="0">
                <a:solidFill>
                  <a:srgbClr val="002060"/>
                </a:solidFill>
                <a:latin typeface="Algerian" panose="04020705040A02060702" pitchFamily="8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lgerian" panose="04020705040A02060702" pitchFamily="82" charset="0"/>
              </a:rPr>
              <a:t>zamonasining</a:t>
            </a:r>
            <a:r>
              <a:rPr lang="en-US" sz="4000" dirty="0" smtClean="0">
                <a:solidFill>
                  <a:srgbClr val="002060"/>
                </a:solidFill>
                <a:latin typeface="Algerian" panose="04020705040A02060702" pitchFamily="82" charset="0"/>
              </a:rPr>
              <a:t> </a:t>
            </a:r>
            <a:br>
              <a:rPr lang="en-US" sz="4000" dirty="0" smtClean="0">
                <a:solidFill>
                  <a:srgbClr val="002060"/>
                </a:solidFill>
                <a:latin typeface="Algerian" panose="04020705040A02060702" pitchFamily="82" charset="0"/>
              </a:rPr>
            </a:br>
            <a:r>
              <a:rPr lang="en-US" sz="4000" dirty="0" err="1" smtClean="0">
                <a:solidFill>
                  <a:srgbClr val="002060"/>
                </a:solidFill>
                <a:latin typeface="Algerian" panose="04020705040A02060702" pitchFamily="82" charset="0"/>
              </a:rPr>
              <a:t>o’qimishli</a:t>
            </a:r>
            <a:r>
              <a:rPr lang="en-US" sz="4000" dirty="0" smtClean="0">
                <a:solidFill>
                  <a:srgbClr val="002060"/>
                </a:solidFill>
                <a:latin typeface="Algerian" panose="04020705040A02060702" pitchFamily="8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lgerian" panose="04020705040A02060702" pitchFamily="82" charset="0"/>
              </a:rPr>
              <a:t>hukmdori</a:t>
            </a:r>
            <a:r>
              <a:rPr lang="en-US" sz="4000" dirty="0" smtClean="0">
                <a:solidFill>
                  <a:srgbClr val="002060"/>
                </a:solidFill>
                <a:latin typeface="Algerian" panose="04020705040A02060702" pitchFamily="82" charset="0"/>
              </a:rPr>
              <a:t> 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776" y="1397479"/>
            <a:ext cx="7200900" cy="4889021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algn="ctr"/>
            <a:r>
              <a:rPr lang="en-US" sz="28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Amir </a:t>
            </a:r>
            <a:r>
              <a:rPr lang="en-US" sz="2800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Temur</a:t>
            </a:r>
            <a:r>
              <a:rPr lang="en-US" sz="28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o‘z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zamonisining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o‘qimishli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uquvli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hukmdorlaridan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bo‘lib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yetishadi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800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Tibbiyot</a:t>
            </a:r>
            <a:r>
              <a:rPr lang="en-US" sz="28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matematika</a:t>
            </a:r>
            <a:r>
              <a:rPr lang="en-US" sz="28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falakiyot</a:t>
            </a:r>
            <a:r>
              <a:rPr lang="en-US" sz="28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me’morchilik</a:t>
            </a:r>
            <a:r>
              <a:rPr lang="en-US" sz="28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sz="28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tarix</a:t>
            </a:r>
            <a:r>
              <a:rPr lang="en-US" sz="28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ilmidan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ham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yaxshigina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xabardor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bo‘lgan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sz="28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8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en-US" sz="2800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Amir </a:t>
            </a:r>
            <a:r>
              <a:rPr lang="en-US" sz="2800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Temur</a:t>
            </a:r>
            <a:r>
              <a:rPr lang="en-US" sz="28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bilan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yuzma-yuz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o‘tirib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suhbatlashishga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  </a:t>
            </a:r>
            <a:r>
              <a:rPr lang="en-US" sz="2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muyassar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 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bo‘lgan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 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buyuk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  </a:t>
            </a:r>
            <a:r>
              <a:rPr lang="en-US" sz="2800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arab</a:t>
            </a:r>
            <a:r>
              <a:rPr lang="en-US" sz="28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  </a:t>
            </a:r>
            <a:r>
              <a:rPr lang="en-US" sz="2800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faylasufi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  </a:t>
            </a:r>
            <a:r>
              <a:rPr lang="en-US" sz="28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Ibn </a:t>
            </a:r>
            <a:r>
              <a:rPr lang="en-US" sz="2800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Xaldunning</a:t>
            </a:r>
            <a:r>
              <a:rPr lang="en-US" sz="28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ta’kidlashicha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Amir </a:t>
            </a:r>
            <a:r>
              <a:rPr lang="en-US" sz="2800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Temur</a:t>
            </a:r>
            <a:r>
              <a:rPr lang="en-US" sz="2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turk</a:t>
            </a:r>
            <a:r>
              <a:rPr lang="en-US" sz="2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arab</a:t>
            </a:r>
            <a:r>
              <a:rPr lang="en-US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ru-RU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fors</a:t>
            </a:r>
            <a:r>
              <a:rPr lang="ru-RU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xalqlari</a:t>
            </a:r>
            <a:r>
              <a:rPr lang="en-US" sz="2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 </a:t>
            </a:r>
            <a:r>
              <a:rPr lang="ru-RU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tarixini</a:t>
            </a:r>
            <a:r>
              <a:rPr lang="en-US" sz="2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 </a:t>
            </a:r>
            <a:r>
              <a:rPr lang="ru-RU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chuqur</a:t>
            </a:r>
            <a:r>
              <a:rPr lang="en-US" sz="2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 </a:t>
            </a:r>
            <a:r>
              <a:rPr lang="ru-RU" sz="2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o‘rgangan</a:t>
            </a:r>
            <a:r>
              <a:rPr lang="en-US" sz="2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, </a:t>
            </a:r>
            <a:r>
              <a:rPr lang="en-US" sz="2800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diniy</a:t>
            </a:r>
            <a:r>
              <a:rPr lang="en-US" sz="2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, </a:t>
            </a:r>
            <a:r>
              <a:rPr lang="ru-RU" sz="2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dunyoviy</a:t>
            </a:r>
            <a:r>
              <a:rPr lang="en-US" sz="2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 </a:t>
            </a:r>
            <a:r>
              <a:rPr lang="en-US" sz="2800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sz="2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 </a:t>
            </a:r>
            <a:r>
              <a:rPr lang="en-US" sz="2800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falsafiy</a:t>
            </a:r>
            <a:r>
              <a:rPr lang="en-US" sz="2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  </a:t>
            </a:r>
            <a:r>
              <a:rPr lang="en-US" sz="2800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bilimlarning</a:t>
            </a:r>
            <a:r>
              <a:rPr lang="en-US" sz="2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eng</a:t>
            </a:r>
            <a:r>
              <a:rPr lang="en-US" sz="2800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murakkab</a:t>
            </a:r>
            <a:r>
              <a:rPr lang="en-US" sz="2800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jihatlarigacha</a:t>
            </a:r>
            <a:r>
              <a:rPr lang="en-US" sz="2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yaxshi</a:t>
            </a:r>
            <a:r>
              <a:rPr lang="en-US" sz="2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o‘zlashtira</a:t>
            </a:r>
            <a:r>
              <a:rPr lang="en-US" sz="2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olgan</a:t>
            </a:r>
            <a:r>
              <a:rPr lang="en-US" sz="2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zot </a:t>
            </a:r>
            <a:r>
              <a:rPr lang="en-US" sz="2800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ekan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5400" y="1947333"/>
            <a:ext cx="4358461" cy="374565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1544998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1" y="366969"/>
            <a:ext cx="11813360" cy="1254797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algn="ctr"/>
            <a:r>
              <a:rPr lang="ru-RU" sz="4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Zahiriddin</a:t>
            </a:r>
            <a:r>
              <a:rPr lang="ru-RU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Muhammad</a:t>
            </a:r>
            <a:r>
              <a:rPr lang="ru-RU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Bobur</a:t>
            </a:r>
            <a:r>
              <a:rPr lang="en-US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</a:t>
            </a:r>
            <a:r>
              <a:rPr lang="ru-RU" sz="4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Mirzo</a:t>
            </a:r>
            <a:r>
              <a:rPr lang="en-US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 </a:t>
            </a:r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/>
            </a:r>
            <a:b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</a:br>
            <a:r>
              <a:rPr lang="en-US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(</a:t>
            </a:r>
            <a:r>
              <a:rPr lang="ru-RU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14-fevral </a:t>
            </a:r>
            <a:r>
              <a:rPr lang="ru-RU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1483 – 26-dekabr </a:t>
            </a:r>
            <a:r>
              <a:rPr lang="ru-RU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1530</a:t>
            </a:r>
            <a:r>
              <a:rPr lang="en-US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)</a:t>
            </a:r>
            <a:endParaRPr lang="ru-RU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3203" y="1697522"/>
            <a:ext cx="7134045" cy="4563578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Boburning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otasi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— </a:t>
            </a:r>
            <a:r>
              <a:rPr lang="en-US" sz="28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Umarshayx Mirzo"/>
              </a:rPr>
              <a:t>Umarshayx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Umarshayx Mirzo"/>
              </a:rPr>
              <a:t> </a:t>
            </a:r>
            <a:r>
              <a:rPr lang="en-US" sz="28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Umarshayx Mirzo"/>
              </a:rPr>
              <a:t>Mirzo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ibn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 Said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Mirzo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(Amir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emurning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uchinchi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o’g’li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Mironshoh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Mirzoning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o’g’li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Muhammad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Sultonning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nabirasi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sz="28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Fargʻona viloyati"/>
              </a:rPr>
              <a:t>Fargʻona</a:t>
            </a: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Fargʻona viloyati"/>
              </a:rPr>
              <a:t> </a:t>
            </a:r>
            <a:r>
              <a:rPr lang="en-US" sz="28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Fargʻona viloyati"/>
              </a:rPr>
              <a:t>viloyati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hokimi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bo’lgan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/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Onasi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— </a:t>
            </a:r>
            <a:r>
              <a:rPr lang="en-US" sz="28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tooltip="Qutlugʻ Nigorxonim"/>
              </a:rPr>
              <a:t>Qutlugʻ</a:t>
            </a:r>
            <a:r>
              <a:rPr lang="en-US" sz="2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tooltip="Qutlugʻ Nigorxonim"/>
              </a:rPr>
              <a:t> </a:t>
            </a:r>
            <a:r>
              <a:rPr lang="en-US" sz="28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tooltip="Qutlugʻ Nigorxonim"/>
              </a:rPr>
              <a:t>Nigorxonim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 tooltip="Moʻgʻuliston"/>
              </a:rPr>
              <a:t>Moʻgʻuliston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xoni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Toshkent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hokimi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 tooltip="Yunusxonning (sahifa yaratilmagan)"/>
              </a:rPr>
              <a:t>Yunusxonning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qizi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Boburning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onasi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oʻqimishli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oqila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ayol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boʻlib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Boburga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hokimiyatni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boshqarish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ishlarida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faol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koʻmak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bergan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harbiy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yurishlarida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unga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hamroxlik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qilgan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DELCOM\Desktop\Без названия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1732" y="2074333"/>
            <a:ext cx="3759199" cy="3166533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44656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0734" y="384222"/>
            <a:ext cx="6184900" cy="750631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Boburning</a:t>
            </a:r>
            <a:r>
              <a:rPr lang="en-US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yoshligi</a:t>
            </a:r>
            <a:endParaRPr lang="ru-RU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5056" y="1253067"/>
            <a:ext cx="7867291" cy="4949325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Umarshayx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Mirzo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xonadoni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poytaxt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32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Andijon"/>
              </a:rPr>
              <a:t>Andijonning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arki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ichida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yashar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edi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Hokim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yoz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oylari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32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Sirdaryo"/>
              </a:rPr>
              <a:t>Sirdaryo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boʻyida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 </a:t>
            </a:r>
            <a:r>
              <a:rPr lang="en-US" sz="32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tooltip="Axsi (sahifa yaratilmagan)"/>
              </a:rPr>
              <a:t>Axsida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yilning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qolgan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faslini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Andijonda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oʻtkazardi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Boburning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yoshligi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Andijon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Axsida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oʻtgan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Bobur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barcha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temuriy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shahzodalar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kabi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maxsus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tarbiyachilar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yirik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fozilu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ulamolar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ustozligida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32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 tooltip="Harbiy taʼlim"/>
              </a:rPr>
              <a:t>harbiy</a:t>
            </a:r>
            <a:r>
              <a:rPr lang="en-US" sz="32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 tooltip="Harbiy taʼlim"/>
              </a:rPr>
              <a:t> </a:t>
            </a:r>
            <a:r>
              <a:rPr lang="en-US" sz="32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 tooltip="Harbiy taʼlim"/>
              </a:rPr>
              <a:t>taʼlim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 </a:t>
            </a:r>
            <a:r>
              <a:rPr lang="en-US" sz="32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fiqh</a:t>
            </a:r>
            <a:r>
              <a:rPr lang="en-US" sz="32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ilmi</a:t>
            </a:r>
            <a:r>
              <a:rPr lang="en-US" sz="32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 </a:t>
            </a:r>
            <a:r>
              <a:rPr lang="en-US" sz="32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arab</a:t>
            </a:r>
            <a:r>
              <a:rPr lang="en-US" sz="32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sz="32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fors</a:t>
            </a:r>
            <a:r>
              <a:rPr lang="en-US" sz="32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tillarini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oʻrganadi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koʻplab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tarixiy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adabiy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asarlar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mutolaa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qiladi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ilm-fanga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sheʼriyatga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qiziqa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boshlaydi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Users\DELCOM\Desktop\Без названия (1).jf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210" y="1683029"/>
            <a:ext cx="3225800" cy="4089400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2851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1" y="181155"/>
            <a:ext cx="11813360" cy="1268083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Algerian" pitchFamily="82" charset="0"/>
              </a:rPr>
              <a:t>Dovyurakligi</a:t>
            </a:r>
            <a:r>
              <a:rPr lang="en-US" sz="40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Algerian" pitchFamily="82" charset="0"/>
              </a:rPr>
              <a:t>va</a:t>
            </a:r>
            <a:r>
              <a:rPr lang="en-US" sz="40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Algerian" pitchFamily="82" charset="0"/>
              </a:rPr>
              <a:t>jasurligi</a:t>
            </a:r>
            <a:r>
              <a:rPr lang="en-US" sz="40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Algerian" pitchFamily="82" charset="0"/>
              </a:rPr>
              <a:t>uchun</a:t>
            </a:r>
            <a:r>
              <a:rPr lang="en-US" sz="4000" dirty="0">
                <a:solidFill>
                  <a:schemeClr val="tx1"/>
                </a:solidFill>
                <a:latin typeface="Algerian" pitchFamily="82" charset="0"/>
              </a:rPr>
              <a:t> u </a:t>
            </a:r>
            <a:r>
              <a:rPr lang="en-US" sz="4000" dirty="0" err="1">
                <a:solidFill>
                  <a:schemeClr val="tx1"/>
                </a:solidFill>
                <a:latin typeface="Algerian" pitchFamily="82" charset="0"/>
              </a:rPr>
              <a:t>yoshligidan</a:t>
            </a:r>
            <a:r>
              <a:rPr lang="en-US" sz="40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4000" dirty="0" smtClean="0">
                <a:solidFill>
                  <a:srgbClr val="0070C0"/>
                </a:solidFill>
                <a:latin typeface="Algerian" pitchFamily="82" charset="0"/>
              </a:rPr>
              <a:t>“</a:t>
            </a:r>
            <a:r>
              <a:rPr lang="en-US" sz="4000" dirty="0" err="1" smtClean="0">
                <a:solidFill>
                  <a:srgbClr val="0070C0"/>
                </a:solidFill>
                <a:latin typeface="Algerian" pitchFamily="82" charset="0"/>
              </a:rPr>
              <a:t>Bobur</a:t>
            </a:r>
            <a:r>
              <a:rPr lang="en-US" sz="4000" dirty="0" smtClean="0">
                <a:solidFill>
                  <a:srgbClr val="0070C0"/>
                </a:solidFill>
                <a:latin typeface="Algerian" pitchFamily="82" charset="0"/>
              </a:rPr>
              <a:t>” (“</a:t>
            </a:r>
            <a:r>
              <a:rPr lang="en-US" sz="4000" dirty="0" err="1" smtClean="0">
                <a:solidFill>
                  <a:srgbClr val="0070C0"/>
                </a:solidFill>
                <a:latin typeface="Algerian" pitchFamily="82" charset="0"/>
              </a:rPr>
              <a:t>Sher</a:t>
            </a:r>
            <a:r>
              <a:rPr lang="en-US" sz="4000" dirty="0" smtClean="0">
                <a:solidFill>
                  <a:srgbClr val="0070C0"/>
                </a:solidFill>
                <a:latin typeface="Algerian" pitchFamily="82" charset="0"/>
              </a:rPr>
              <a:t>”) </a:t>
            </a:r>
            <a:r>
              <a:rPr lang="en-US" sz="4000" dirty="0" err="1">
                <a:solidFill>
                  <a:schemeClr val="tx1"/>
                </a:solidFill>
                <a:latin typeface="Algerian" pitchFamily="82" charset="0"/>
              </a:rPr>
              <a:t>laqabini</a:t>
            </a:r>
            <a:r>
              <a:rPr lang="en-US" sz="4000" dirty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Algerian" pitchFamily="82" charset="0"/>
              </a:rPr>
              <a:t>oladi</a:t>
            </a:r>
            <a:r>
              <a:rPr lang="en-US" sz="4000" dirty="0">
                <a:solidFill>
                  <a:schemeClr val="tx1"/>
                </a:solidFill>
                <a:latin typeface="Algerian" pitchFamily="82" charset="0"/>
              </a:rPr>
              <a:t>.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4451" y="1714295"/>
            <a:ext cx="7832785" cy="3504686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Boburning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ismini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otasining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piri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mashhur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sufiy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—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Xoja Ahror"/>
              </a:rPr>
              <a:t>Xoja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Xoja Ahror"/>
              </a:rPr>
              <a:t> </a:t>
            </a:r>
            <a:r>
              <a:rPr lang="en-US" sz="2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Xoja Ahror"/>
              </a:rPr>
              <a:t>Ahror</a:t>
            </a:r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Xoja Ahror"/>
              </a:rPr>
              <a:t> </a:t>
            </a:r>
            <a:r>
              <a:rPr lang="en-US" sz="2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Xoja Ahror"/>
              </a:rPr>
              <a:t>Valiy</a:t>
            </a:r>
            <a:r>
              <a:rPr lang="en-US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Xoja Ahror"/>
              </a:rPr>
              <a:t> </a:t>
            </a:r>
            <a:r>
              <a:rPr lang="en-US" sz="28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Xoja Ahror"/>
              </a:rPr>
              <a:t>Zahiriddin</a:t>
            </a: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Xoja Ahror"/>
              </a:rPr>
              <a:t> Muhammad </a:t>
            </a: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deb </a:t>
            </a:r>
            <a:r>
              <a:rPr lang="en-US" sz="28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qo’ygan</a:t>
            </a: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8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Bobur</a:t>
            </a:r>
            <a:r>
              <a:rPr lang="en-US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ham </a:t>
            </a:r>
            <a:r>
              <a:rPr lang="en-US" sz="28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otasi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yoʻlidan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borib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shayxga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ixlos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qoʻyadi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uning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tariqati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ruhida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voyaga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yetadi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umrining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oxiriga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qadar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shu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eʼtiqodga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sodiq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qoladi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Keyinchalik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Boburnoma"/>
              </a:rPr>
              <a:t>„</a:t>
            </a:r>
            <a:r>
              <a:rPr lang="en-US" sz="2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Boburnoma"/>
              </a:rPr>
              <a:t>Boburnoma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Boburnoma"/>
              </a:rPr>
              <a:t>“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asarida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Bobur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Xoja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Ahror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ruhi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necha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bor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muqarrar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halokatdan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xastalik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chorasizlikdan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xalos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etganini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eng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ogʻir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sharoitlarda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rahnamolik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qilganligini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taʼkidlaydi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DELCOM\Desktop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7018" y="1449238"/>
            <a:ext cx="2606884" cy="3683479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53684" y="5397774"/>
            <a:ext cx="115248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Otasi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Axsida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bevaqt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39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yoshida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fojiali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halok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boʻlgach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oilaning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katta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farzandi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12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yoshli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Bobur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valiahd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sifatida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taxtga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oʻtiradi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(1494-yil 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iyun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48620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02200" y="304800"/>
            <a:ext cx="7084727" cy="1195079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Algerian" pitchFamily="82" charset="0"/>
              </a:rPr>
              <a:t> “</a:t>
            </a:r>
            <a:r>
              <a:rPr lang="en-US" sz="4000" dirty="0" err="1" smtClean="0">
                <a:solidFill>
                  <a:schemeClr val="tx1"/>
                </a:solidFill>
                <a:latin typeface="Algerian" pitchFamily="82" charset="0"/>
              </a:rPr>
              <a:t>Bobur</a:t>
            </a:r>
            <a:r>
              <a:rPr lang="en-US" sz="4000" dirty="0" smtClean="0">
                <a:solidFill>
                  <a:schemeClr val="tx1"/>
                </a:solidFill>
                <a:latin typeface="Algerian" pitchFamily="82" charset="0"/>
              </a:rPr>
              <a:t>” </a:t>
            </a:r>
            <a:r>
              <a:rPr lang="en-US" sz="4000" dirty="0" err="1" smtClean="0">
                <a:solidFill>
                  <a:schemeClr val="tx1"/>
                </a:solidFill>
                <a:latin typeface="Algerian" pitchFamily="82" charset="0"/>
              </a:rPr>
              <a:t>Temurbekka</a:t>
            </a:r>
            <a:r>
              <a:rPr lang="en-US" sz="4000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lgerian" pitchFamily="82" charset="0"/>
              </a:rPr>
              <a:t>munosib</a:t>
            </a:r>
            <a:r>
              <a:rPr lang="en-US" sz="4000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lgerian" pitchFamily="82" charset="0"/>
              </a:rPr>
              <a:t>avlod</a:t>
            </a:r>
            <a:r>
              <a:rPr lang="en-US" sz="4000" dirty="0" smtClean="0">
                <a:solidFill>
                  <a:schemeClr val="tx1"/>
                </a:solidFill>
                <a:latin typeface="Algerian" pitchFamily="82" charset="0"/>
              </a:rPr>
              <a:t>.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2534" y="1722923"/>
            <a:ext cx="6587066" cy="4356144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Samarqand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hukmdori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Boysungʻurga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qarshi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1495—1496-yillarda (13, 14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yoshida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Bobur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ikki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marta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muvaffaqiyatsiz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yurish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qiladi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1497-yil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kuzida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Samarqand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atrofidagi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qancha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joylarni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7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oylik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qamaldan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soʻng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yoshida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mir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Temur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poytaxti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bo’lgan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Samarqandni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egallaydi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Boburga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zamondoshlari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devor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ustida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ikki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qo’ltig’ida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ikki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askarni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qisib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olib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mashq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qilar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deb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tarif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berishadi</a:t>
            </a:r>
            <a:r>
              <a:rPr lang="en-U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C:\Users\DELCOM\Desktop\babur3-0-0-0-0-15858218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1" y="1659467"/>
            <a:ext cx="5088466" cy="3606800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30670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1841" y="148565"/>
            <a:ext cx="7084727" cy="745068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Algerian" pitchFamily="82" charset="0"/>
              </a:rPr>
              <a:t> “</a:t>
            </a:r>
            <a:r>
              <a:rPr lang="en-US" sz="4000" dirty="0" err="1" smtClean="0">
                <a:solidFill>
                  <a:schemeClr val="tx1"/>
                </a:solidFill>
                <a:latin typeface="Algerian" pitchFamily="82" charset="0"/>
              </a:rPr>
              <a:t>Bobur</a:t>
            </a:r>
            <a:r>
              <a:rPr lang="en-US" sz="4000" dirty="0" smtClean="0">
                <a:solidFill>
                  <a:schemeClr val="tx1"/>
                </a:solidFill>
                <a:latin typeface="Algerian" pitchFamily="82" charset="0"/>
              </a:rPr>
              <a:t>” </a:t>
            </a:r>
            <a:r>
              <a:rPr lang="en-US" sz="4000" dirty="0" err="1" smtClean="0">
                <a:solidFill>
                  <a:schemeClr val="tx1"/>
                </a:solidFill>
                <a:latin typeface="Algerian" pitchFamily="82" charset="0"/>
              </a:rPr>
              <a:t>mohir</a:t>
            </a:r>
            <a:r>
              <a:rPr lang="en-US" sz="4000" dirty="0" smtClean="0">
                <a:solidFill>
                  <a:schemeClr val="tx1"/>
                </a:solidFill>
                <a:latin typeface="Algerian" pitchFamily="8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Algerian" pitchFamily="82" charset="0"/>
              </a:rPr>
              <a:t>sarkarda</a:t>
            </a:r>
            <a:r>
              <a:rPr lang="en-US" sz="4000" dirty="0" smtClean="0">
                <a:solidFill>
                  <a:schemeClr val="tx1"/>
                </a:solidFill>
                <a:latin typeface="Algerian" pitchFamily="82" charset="0"/>
              </a:rPr>
              <a:t>.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0333" y="1435056"/>
            <a:ext cx="7789333" cy="4356144"/>
          </a:xfrm>
          <a:ln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   </a:t>
            </a:r>
            <a:r>
              <a:rPr lang="en-US" sz="2800" b="1" dirty="0" err="1">
                <a:solidFill>
                  <a:schemeClr val="tx1"/>
                </a:solidFill>
              </a:rPr>
              <a:t>Bobur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200-300 </a:t>
            </a:r>
            <a:r>
              <a:rPr lang="en-US" sz="2800" b="1" dirty="0" err="1">
                <a:solidFill>
                  <a:schemeClr val="tx1"/>
                </a:solidFill>
              </a:rPr>
              <a:t>navkari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bilan</a:t>
            </a:r>
            <a:r>
              <a:rPr lang="en-US" sz="2800" b="1" dirty="0">
                <a:solidFill>
                  <a:schemeClr val="tx1"/>
                </a:solidFill>
              </a:rPr>
              <a:t> </a:t>
            </a:r>
            <a:r>
              <a:rPr lang="en-US" sz="2800" b="1" dirty="0" err="1" smtClean="0">
                <a:solidFill>
                  <a:schemeClr val="tx1"/>
                </a:solidFill>
                <a:hlinkClick r:id="rId2" tooltip="Hisor togʻlari (sahifa yaratilmagan)"/>
              </a:rPr>
              <a:t>Hisor</a:t>
            </a:r>
            <a:r>
              <a:rPr lang="en-US" sz="2800" b="1" dirty="0" smtClean="0">
                <a:solidFill>
                  <a:schemeClr val="tx1"/>
                </a:solidFill>
                <a:hlinkClick r:id="rId2" tooltip="Hisor togʻlari (sahifa yaratilmagan)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hlinkClick r:id="rId2" tooltip="Hisor togʻlari (sahifa yaratilmagan)"/>
              </a:rPr>
              <a:t>tog’lari</a:t>
            </a:r>
            <a:r>
              <a:rPr lang="en-US" sz="2800" b="1" dirty="0" smtClean="0">
                <a:solidFill>
                  <a:schemeClr val="tx1"/>
                </a:solidFill>
                <a:hlinkClick r:id="rId2" tooltip="Hisor togʻlari (sahifa yaratilmagan)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orqali</a:t>
            </a:r>
            <a:r>
              <a:rPr lang="en-US" sz="2800" b="1" dirty="0">
                <a:solidFill>
                  <a:schemeClr val="tx1"/>
                </a:solidFill>
              </a:rPr>
              <a:t> </a:t>
            </a:r>
            <a:r>
              <a:rPr lang="en-US" sz="2800" b="1" dirty="0" err="1">
                <a:solidFill>
                  <a:schemeClr val="tx1"/>
                </a:solidFill>
                <a:hlinkClick r:id="rId3" tooltip="Afgʻoniston"/>
              </a:rPr>
              <a:t>Afgʻonistonga</a:t>
            </a:r>
            <a:r>
              <a:rPr lang="en-US" sz="2800" b="1" dirty="0">
                <a:solidFill>
                  <a:schemeClr val="tx1"/>
                </a:solidFill>
              </a:rPr>
              <a:t> </a:t>
            </a:r>
            <a:r>
              <a:rPr lang="en-US" sz="2800" b="1" dirty="0" err="1">
                <a:solidFill>
                  <a:schemeClr val="tx1"/>
                </a:solidFill>
              </a:rPr>
              <a:t>oʻtadi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va</a:t>
            </a:r>
            <a:r>
              <a:rPr lang="en-US" sz="2800" b="1" dirty="0">
                <a:solidFill>
                  <a:schemeClr val="tx1"/>
                </a:solidFill>
              </a:rPr>
              <a:t> u </a:t>
            </a:r>
            <a:r>
              <a:rPr lang="en-US" sz="2800" b="1" dirty="0" err="1">
                <a:solidFill>
                  <a:schemeClr val="tx1"/>
                </a:solidFill>
              </a:rPr>
              <a:t>yerdagi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ichki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nizolardan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foydalanib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G’azna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Kobulni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egalladi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>
                <a:solidFill>
                  <a:schemeClr val="tx1"/>
                </a:solidFill>
              </a:rPr>
              <a:t> 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   1526-yil </a:t>
            </a:r>
            <a:r>
              <a:rPr lang="en-US" sz="2800" b="1" dirty="0" err="1" smtClean="0">
                <a:solidFill>
                  <a:schemeClr val="tx1"/>
                </a:solidFill>
              </a:rPr>
              <a:t>aprelda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Panipatda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Dehli</a:t>
            </a:r>
            <a:r>
              <a:rPr lang="en-US" sz="2800" b="1" dirty="0">
                <a:solidFill>
                  <a:schemeClr val="tx1"/>
                </a:solidFill>
              </a:rPr>
              <a:t> </a:t>
            </a:r>
            <a:r>
              <a:rPr lang="en-US" sz="2800" b="1" dirty="0" err="1">
                <a:solidFill>
                  <a:schemeClr val="tx1"/>
                </a:solidFill>
              </a:rPr>
              <a:t>sultoni</a:t>
            </a:r>
            <a:r>
              <a:rPr lang="en-US" sz="2800" b="1" dirty="0">
                <a:solidFill>
                  <a:schemeClr val="tx1"/>
                </a:solidFill>
              </a:rPr>
              <a:t> </a:t>
            </a:r>
            <a:r>
              <a:rPr lang="en-US" sz="2800" b="1" dirty="0" err="1" smtClean="0">
                <a:solidFill>
                  <a:schemeClr val="tx1"/>
                </a:solidFill>
                <a:hlinkClick r:id="rId4" tooltip="Ibrohim Loʻdiy"/>
              </a:rPr>
              <a:t>Ibrohim</a:t>
            </a:r>
            <a:r>
              <a:rPr lang="en-US" sz="2800" b="1" dirty="0" smtClean="0">
                <a:solidFill>
                  <a:schemeClr val="tx1"/>
                </a:solidFill>
                <a:hlinkClick r:id="rId4" tooltip="Ibrohim Loʻdiy"/>
              </a:rPr>
              <a:t>  </a:t>
            </a:r>
            <a:r>
              <a:rPr lang="en-US" sz="2800" b="1" dirty="0" err="1" smtClean="0">
                <a:solidFill>
                  <a:schemeClr val="tx1"/>
                </a:solidFill>
                <a:hlinkClick r:id="rId4" tooltip="Ibrohim Loʻdiy"/>
              </a:rPr>
              <a:t>Loʻdiyning</a:t>
            </a:r>
            <a:r>
              <a:rPr lang="en-US" sz="2800" b="1" dirty="0">
                <a:solidFill>
                  <a:schemeClr val="tx1"/>
                </a:solidFill>
              </a:rPr>
              <a:t> </a:t>
            </a:r>
            <a:r>
              <a:rPr lang="en-US" sz="2800" b="1" dirty="0" err="1">
                <a:solidFill>
                  <a:schemeClr val="tx1"/>
                </a:solidFill>
              </a:rPr>
              <a:t>yuz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ming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kishilik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qoʻshinini</a:t>
            </a:r>
            <a:r>
              <a:rPr lang="en-US" sz="2800" b="1" dirty="0">
                <a:solidFill>
                  <a:schemeClr val="tx1"/>
                </a:solidFill>
              </a:rPr>
              <a:t> 12 </a:t>
            </a:r>
            <a:r>
              <a:rPr lang="en-US" sz="2800" b="1" dirty="0" err="1">
                <a:solidFill>
                  <a:schemeClr val="tx1"/>
                </a:solidFill>
              </a:rPr>
              <a:t>minglik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askari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bilan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tormor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qiladi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hamda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Dehlini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egallaydi</a:t>
            </a:r>
            <a:r>
              <a:rPr lang="en-US" sz="2800" b="1" dirty="0">
                <a:solidFill>
                  <a:schemeClr val="tx1"/>
                </a:solidFill>
              </a:rPr>
              <a:t>.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   Shu </a:t>
            </a:r>
            <a:r>
              <a:rPr lang="en-US" sz="2800" b="1" dirty="0">
                <a:solidFill>
                  <a:schemeClr val="tx1"/>
                </a:solidFill>
              </a:rPr>
              <a:t>tariqa </a:t>
            </a:r>
            <a:r>
              <a:rPr lang="en-US" sz="2800" b="1" dirty="0" err="1">
                <a:solidFill>
                  <a:schemeClr val="tx1"/>
                </a:solidFill>
              </a:rPr>
              <a:t>Bobur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Hindistonda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uch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yarim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asrga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yaqin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hukm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surgan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qudratli</a:t>
            </a:r>
            <a:r>
              <a:rPr lang="en-US" sz="2800" b="1" dirty="0">
                <a:solidFill>
                  <a:schemeClr val="tx1"/>
                </a:solidFill>
              </a:rPr>
              <a:t> </a:t>
            </a:r>
            <a:r>
              <a:rPr lang="en-US" sz="2800" b="1" dirty="0" err="1">
                <a:solidFill>
                  <a:schemeClr val="tx1"/>
                </a:solidFill>
                <a:hlinkClick r:id="rId5" tooltip="Boburiylar sulolasi"/>
              </a:rPr>
              <a:t>boburiylar</a:t>
            </a:r>
            <a:r>
              <a:rPr lang="en-US" sz="2800" b="1" dirty="0">
                <a:solidFill>
                  <a:schemeClr val="tx1"/>
                </a:solidFill>
                <a:hlinkClick r:id="rId5" tooltip="Boburiylar sulolasi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hlinkClick r:id="rId5" tooltip="Boburiylar sulolasi"/>
              </a:rPr>
              <a:t>sulolasiga</a:t>
            </a:r>
            <a:r>
              <a:rPr lang="en-US" sz="2800" b="1" dirty="0">
                <a:solidFill>
                  <a:schemeClr val="tx1"/>
                </a:solidFill>
              </a:rPr>
              <a:t> </a:t>
            </a:r>
            <a:r>
              <a:rPr lang="en-US" sz="2800" b="1" dirty="0" err="1">
                <a:solidFill>
                  <a:schemeClr val="tx1"/>
                </a:solidFill>
              </a:rPr>
              <a:t>asos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soladi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r>
              <a:rPr lang="uz-Cyrl-UZ" sz="2800" b="1" dirty="0" smtClean="0">
                <a:solidFill>
                  <a:schemeClr val="tx1"/>
                </a:solidFill>
              </a:rPr>
              <a:t> </a:t>
            </a:r>
            <a:endParaRPr lang="en-US" sz="2800" b="1" dirty="0">
              <a:solidFill>
                <a:schemeClr val="tx1"/>
              </a:solidFill>
            </a:endParaRPr>
          </a:p>
          <a:p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4098" name="Picture 2" descr="C:\Users\DELCOM\Desktop\Kabul_Babur_tomb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184" y="148565"/>
            <a:ext cx="3234266" cy="4095631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DELCOM\Desktop\220px-Coin_of_Babur,_as_ruler_of_Kabul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8008" y="5074569"/>
            <a:ext cx="2732618" cy="1221846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891716" y="4336217"/>
            <a:ext cx="2845202" cy="646331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none">
            <a:spAutoFit/>
          </a:bodyPr>
          <a:lstStyle/>
          <a:p>
            <a:pPr algn="ctr"/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Kobuldagi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Bobur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qabri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va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zarb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qilingan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tangalar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370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131" y="286604"/>
            <a:ext cx="11444437" cy="1164314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Algerian" panose="04020705040A02060702" pitchFamily="82" charset="0"/>
              </a:rPr>
              <a:t>Amir </a:t>
            </a:r>
            <a:r>
              <a:rPr lang="en-US" dirty="0" err="1" smtClean="0">
                <a:solidFill>
                  <a:srgbClr val="002060"/>
                </a:solidFill>
                <a:latin typeface="Algerian" panose="04020705040A02060702" pitchFamily="82" charset="0"/>
              </a:rPr>
              <a:t>Temurni</a:t>
            </a:r>
            <a:r>
              <a:rPr lang="en-US" dirty="0" smtClean="0">
                <a:solidFill>
                  <a:srgbClr val="002060"/>
                </a:solidFill>
                <a:latin typeface="Algerian" panose="04020705040A02060702" pitchFamily="8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lgerian" panose="04020705040A02060702" pitchFamily="82" charset="0"/>
              </a:rPr>
              <a:t>ulug’lab</a:t>
            </a:r>
            <a:r>
              <a:rPr lang="en-US" dirty="0" smtClean="0">
                <a:solidFill>
                  <a:srgbClr val="002060"/>
                </a:solidFill>
                <a:latin typeface="Algerian" panose="04020705040A02060702" pitchFamily="8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lgerian" panose="04020705040A02060702" pitchFamily="82" charset="0"/>
              </a:rPr>
              <a:t>qo’llanilgan</a:t>
            </a:r>
            <a:r>
              <a:rPr lang="en-US" dirty="0" smtClean="0">
                <a:solidFill>
                  <a:srgbClr val="002060"/>
                </a:solidFill>
                <a:latin typeface="Algerian" panose="04020705040A02060702" pitchFamily="8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lgerian" panose="04020705040A02060702" pitchFamily="82" charset="0"/>
              </a:rPr>
              <a:t>so’zlarning</a:t>
            </a:r>
            <a:r>
              <a:rPr lang="en-US" dirty="0" smtClean="0">
                <a:solidFill>
                  <a:srgbClr val="002060"/>
                </a:solidFill>
                <a:latin typeface="Algerian" panose="04020705040A02060702" pitchFamily="8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lgerian" panose="04020705040A02060702" pitchFamily="82" charset="0"/>
              </a:rPr>
              <a:t>ma’nosi</a:t>
            </a:r>
            <a:r>
              <a:rPr lang="en-US" dirty="0" smtClean="0">
                <a:solidFill>
                  <a:srgbClr val="002060"/>
                </a:solidFill>
                <a:latin typeface="Algerian" panose="04020705040A02060702" pitchFamily="82" charset="0"/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2132" y="1737359"/>
            <a:ext cx="7130321" cy="3921569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Zuhro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Venera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Mushtariy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Yupiter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sayyoralari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galaktikada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ekleptikaning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muayyan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xil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darajasgia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to’g’ri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kelgan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paytida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tug’ilgan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kishilar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qiron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yulduzi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ostida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tug’ilgan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deb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aytiladi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b="1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Sohibqiron</a:t>
            </a:r>
            <a:r>
              <a:rPr lang="en-US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so’zi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ulug’lanadi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en-US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Amir </a:t>
            </a:r>
            <a:r>
              <a:rPr lang="en-US" b="1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="1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emur</a:t>
            </a:r>
            <a:r>
              <a:rPr lang="en-US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ulamo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mashoyixlar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tarafidan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b="1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Abulmansur</a:t>
            </a:r>
            <a:r>
              <a:rPr lang="en-US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zafar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g’alaba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qozonuvchi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degan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faxrli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nom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ulug’langan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Sohibqironni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b="1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Ko’ragon</a:t>
            </a:r>
            <a:r>
              <a:rPr lang="en-US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deb ham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atashgan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b="1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Ko’ragon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so’zi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xonning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kuyovi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deb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tarjima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qilinadi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Venger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sharqshunos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olimi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Herman 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Vamberining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Movorounnahr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tarixi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asarida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Temurbekning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urug’I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barlos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bo’lgan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ammo 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oila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tarmog’I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ko’ragon</a:t>
            </a:r>
            <a:r>
              <a:rPr lang="en-US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ya’nikim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ko’rkam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toza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urug’dandir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deb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aytgan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1453" y="1737359"/>
            <a:ext cx="4658628" cy="384529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365500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102" y="86263"/>
            <a:ext cx="10895162" cy="628865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172028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8249" y="286604"/>
            <a:ext cx="8255479" cy="839463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Algerian" panose="04020705040A02060702" pitchFamily="82" charset="0"/>
              </a:rPr>
              <a:t>Amir </a:t>
            </a:r>
            <a:r>
              <a:rPr lang="en-US" dirty="0" err="1" smtClean="0">
                <a:solidFill>
                  <a:srgbClr val="002060"/>
                </a:solidFill>
                <a:latin typeface="Algerian" panose="04020705040A02060702" pitchFamily="82" charset="0"/>
              </a:rPr>
              <a:t>Temurning</a:t>
            </a:r>
            <a:r>
              <a:rPr lang="en-US" dirty="0" smtClean="0">
                <a:solidFill>
                  <a:srgbClr val="002060"/>
                </a:solidFill>
                <a:latin typeface="Algerian" panose="04020705040A02060702" pitchFamily="8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lgerian" panose="04020705040A02060702" pitchFamily="82" charset="0"/>
              </a:rPr>
              <a:t>tug’ilishi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011" y="1349324"/>
            <a:ext cx="7209321" cy="4621361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algn="ctr"/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Muhammad 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Tarag’ay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bahodirning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tushiga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farishtasifat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kishi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kirib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uning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qo’liga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qilich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beradi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to’rt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tomonga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qarab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silkitishni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buyuradi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Uning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amriga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bo’ysunib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qilichni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to’rt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marta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silkitganida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ham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shahmshir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yog’dusidan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atrof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yorishib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ketadi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                           Muhammad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Tarag’ay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butun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olamni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mashriqdan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mag’ribgacha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qilich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yog’dusida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ko’radi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shu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holatda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uyg’onadi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ctr"/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Shu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peshin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namozidan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keyin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piri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Shayx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Shamsutdin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Faxuriyga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tushi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haqida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aytganida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tanri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taolo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o’g’il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ato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qilg’ayki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shamshir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jahonni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fath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qilg’ay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islom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dinini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butun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dunyoga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tarqatgay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deb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bashorat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qiladi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/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Muhammad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Tarag’ay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bahodirning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xotini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Takina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begim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farzandini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dunyoga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keltirgach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ism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qo’yish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uchun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yana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piri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oldiga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kelganida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shayx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Qur’oni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Karimning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67-surasi “Al-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Mulk”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ning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muborak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oyatlarini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o’qib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turgan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bo’lgani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uchun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Temur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deb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qaraydi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Amir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Tarag’ay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bahodir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so’zi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ilohiy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chiqdi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deb,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o’g’liga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shu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ismni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beradi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ctr"/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133" y="1737359"/>
            <a:ext cx="4483948" cy="384529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130365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9579" y="155002"/>
            <a:ext cx="8085221" cy="798897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algn="ctr"/>
            <a:r>
              <a:rPr lang="en-US" sz="5400" dirty="0" smtClean="0">
                <a:solidFill>
                  <a:srgbClr val="002060"/>
                </a:solidFill>
                <a:latin typeface="Algerian" panose="04020705040A02060702" pitchFamily="82" charset="0"/>
              </a:rPr>
              <a:t>Amir </a:t>
            </a:r>
            <a:r>
              <a:rPr lang="en-US" sz="5400" dirty="0" err="1" smtClean="0">
                <a:solidFill>
                  <a:srgbClr val="002060"/>
                </a:solidFill>
                <a:latin typeface="Algerian" panose="04020705040A02060702" pitchFamily="82" charset="0"/>
              </a:rPr>
              <a:t>Temurning</a:t>
            </a:r>
            <a:r>
              <a:rPr lang="en-US" sz="5400" dirty="0" smtClean="0">
                <a:solidFill>
                  <a:srgbClr val="002060"/>
                </a:solidFill>
                <a:latin typeface="Algerian" panose="04020705040A02060702" pitchFamily="8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Algerian" panose="04020705040A02060702" pitchFamily="82" charset="0"/>
              </a:rPr>
              <a:t>oilasi</a:t>
            </a:r>
            <a:endParaRPr lang="ru-RU" sz="54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7649" y="1181948"/>
            <a:ext cx="8329083" cy="5003192"/>
          </a:xfr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Temurning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onasi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b="1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Takina</a:t>
            </a:r>
            <a:r>
              <a:rPr lang="en-US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begim</a:t>
            </a:r>
            <a:r>
              <a:rPr lang="en-US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</a:t>
            </a:r>
            <a:r>
              <a:rPr lang="en-US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Kesh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yurtining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obro‘li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beka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bek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og‘o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laridan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hisoblangan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1354-yili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vafot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etgan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Onasi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asli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Buxorodan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Toj</a:t>
            </a:r>
            <a:r>
              <a:rPr lang="en-US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ash-sharia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(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sadr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ash-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sharia,shariat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toji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taxallusi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mashhur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bo’lgan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Ubaydulla</a:t>
            </a:r>
            <a:r>
              <a:rPr lang="en-US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ibn </a:t>
            </a:r>
            <a:r>
              <a:rPr lang="en-US" b="1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Ma’sud</a:t>
            </a:r>
            <a:r>
              <a:rPr lang="en-US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qozi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Mahmud al-Mahbubiy,1346-yil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vafot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etgan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ning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qizi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Uning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otasi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Amir </a:t>
            </a:r>
            <a:r>
              <a:rPr lang="en-US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Tarag‘ay</a:t>
            </a:r>
            <a:r>
              <a:rPr lang="en-US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barlos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urug‘ining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oqsoqollaridan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bo‘lib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ajdodlari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Kesh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Nasaf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viloyatida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o‘z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mulklariga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ega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bo‘lgan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yurtda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hokimlik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qilgan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O’z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davrida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o’bro’li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shaxslardan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ekanligiga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Sarofiddin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Ali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Yazdiyning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Zafarnoma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asarida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aytilishicha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Ili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daryosi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bo’yida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bo’lib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o’tadigan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an’anaviy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xon</a:t>
            </a:r>
            <a:r>
              <a:rPr lang="en-US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u="sng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qurultoylari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chaqirib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turishgan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Opasi-Qutlug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 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Turkon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og’o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Ulug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turkon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og’o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)-Amir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ovud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Dug’lotga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turmushga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chiqqan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Singlisi-Shirinbeka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og’o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Amir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uayyadga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turmushhga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chiqqan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Olamshayx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Suyurg’atmish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Jo’ki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degan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’-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inilari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bo’lgani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ham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aytiladi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1640" y="3683479"/>
            <a:ext cx="2208362" cy="2501662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1639" y="224286"/>
            <a:ext cx="2208362" cy="338518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225070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04776"/>
            <a:ext cx="10713720" cy="801157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Algerian" panose="04020705040A02060702" pitchFamily="82" charset="0"/>
              </a:rPr>
              <a:t>Amir </a:t>
            </a:r>
            <a:r>
              <a:rPr lang="en-US" dirty="0" err="1" smtClean="0">
                <a:solidFill>
                  <a:srgbClr val="002060"/>
                </a:solidFill>
                <a:latin typeface="Algerian" panose="04020705040A02060702" pitchFamily="82" charset="0"/>
              </a:rPr>
              <a:t>Temur</a:t>
            </a:r>
            <a:r>
              <a:rPr lang="en-US" dirty="0" smtClean="0">
                <a:solidFill>
                  <a:srgbClr val="002060"/>
                </a:solidFill>
                <a:latin typeface="Algerian" panose="04020705040A02060702" pitchFamily="8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lgerian" panose="04020705040A02060702" pitchFamily="82" charset="0"/>
              </a:rPr>
              <a:t>oq’uvli</a:t>
            </a:r>
            <a:r>
              <a:rPr lang="en-US" dirty="0" smtClean="0">
                <a:solidFill>
                  <a:srgbClr val="002060"/>
                </a:solidFill>
                <a:latin typeface="Algerian" panose="04020705040A02060702" pitchFamily="82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lgerian" panose="04020705040A02060702" pitchFamily="82" charset="0"/>
              </a:rPr>
              <a:t>shogird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7867" y="1024467"/>
            <a:ext cx="8026400" cy="5252509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 Amir </a:t>
            </a:r>
            <a:r>
              <a:rPr lang="en-US" b="1" dirty="0" err="1">
                <a:solidFill>
                  <a:srgbClr val="002060"/>
                </a:solidFill>
              </a:rPr>
              <a:t>Temurning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yoshligi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ona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yurti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Keshda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kechdi</a:t>
            </a:r>
            <a:r>
              <a:rPr lang="en-US" b="1" dirty="0">
                <a:solidFill>
                  <a:srgbClr val="002060"/>
                </a:solidFill>
              </a:rPr>
              <a:t>. Amir </a:t>
            </a:r>
            <a:r>
              <a:rPr lang="en-US" b="1" dirty="0" err="1">
                <a:solidFill>
                  <a:srgbClr val="002060"/>
                </a:solidFill>
              </a:rPr>
              <a:t>Tarag‘ay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o‘g‘lini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yoshligidan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aslzodalarga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yarasha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o‘qitgan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va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har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taraflama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bilim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bergan</a:t>
            </a:r>
            <a:r>
              <a:rPr lang="en-US" b="1" dirty="0">
                <a:solidFill>
                  <a:srgbClr val="002060"/>
                </a:solidFill>
              </a:rPr>
              <a:t>: </a:t>
            </a:r>
            <a:r>
              <a:rPr lang="en-US" b="1" dirty="0" err="1">
                <a:solidFill>
                  <a:srgbClr val="002060"/>
                </a:solidFill>
              </a:rPr>
              <a:t>katta-kichik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bilan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muomala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ilmini</a:t>
            </a:r>
            <a:r>
              <a:rPr lang="en-US" b="1" dirty="0">
                <a:solidFill>
                  <a:srgbClr val="002060"/>
                </a:solidFill>
              </a:rPr>
              <a:t>, </a:t>
            </a:r>
            <a:r>
              <a:rPr lang="en-US" b="1" dirty="0" err="1">
                <a:solidFill>
                  <a:srgbClr val="002060"/>
                </a:solidFill>
              </a:rPr>
              <a:t>ov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qilish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va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harbiy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ilmlarni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o‘rgatgan</a:t>
            </a:r>
            <a:r>
              <a:rPr lang="en-US" b="1" dirty="0">
                <a:solidFill>
                  <a:srgbClr val="002060"/>
                </a:solidFill>
              </a:rPr>
              <a:t>. </a:t>
            </a:r>
            <a:endParaRPr lang="en-US" b="1" dirty="0" smtClean="0">
              <a:solidFill>
                <a:srgbClr val="002060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en-US" b="1" dirty="0" err="1" smtClean="0">
                <a:solidFill>
                  <a:srgbClr val="002060"/>
                </a:solidFill>
              </a:rPr>
              <a:t>Yosh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Temurni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yetti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yoshidayoq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madrasaga</a:t>
            </a:r>
            <a:r>
              <a:rPr lang="en-US" b="1" dirty="0" smtClean="0">
                <a:solidFill>
                  <a:srgbClr val="002060"/>
                </a:solidFill>
              </a:rPr>
              <a:t>, 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Mulla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Alibek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qo’liga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o‘qishga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beradilar</a:t>
            </a:r>
            <a:r>
              <a:rPr lang="en-US" b="1" dirty="0">
                <a:solidFill>
                  <a:srgbClr val="002060"/>
                </a:solidFill>
              </a:rPr>
              <a:t>. U </a:t>
            </a:r>
            <a:r>
              <a:rPr lang="en-US" b="1" dirty="0" err="1">
                <a:solidFill>
                  <a:srgbClr val="002060"/>
                </a:solidFill>
              </a:rPr>
              <a:t>madrasaga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kelganda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alifbodan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mukammal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xabardor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bo‘lgan</a:t>
            </a:r>
            <a:r>
              <a:rPr lang="en-US" b="1" dirty="0" smtClean="0">
                <a:solidFill>
                  <a:srgbClr val="002060"/>
                </a:solidFill>
              </a:rPr>
              <a:t>. </a:t>
            </a:r>
            <a:r>
              <a:rPr lang="en-US" b="1" dirty="0" err="1" smtClean="0">
                <a:solidFill>
                  <a:srgbClr val="002060"/>
                </a:solidFill>
              </a:rPr>
              <a:t>Maktabga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borganida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tengdoshlaridan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qobiliyati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va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ilm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olishga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ishtiyoqi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balandligi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bilan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domlasini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hayratga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solgan</a:t>
            </a:r>
            <a:r>
              <a:rPr lang="en-US" b="1" dirty="0" smtClean="0">
                <a:solidFill>
                  <a:srgbClr val="002060"/>
                </a:solidFill>
              </a:rPr>
              <a:t>. </a:t>
            </a:r>
            <a:r>
              <a:rPr lang="en-US" b="1" dirty="0" err="1" smtClean="0">
                <a:solidFill>
                  <a:srgbClr val="002060"/>
                </a:solidFill>
              </a:rPr>
              <a:t>Bir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kuni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domlasi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</a:t>
            </a:r>
            <a:r>
              <a:rPr lang="en-US" b="1" dirty="0" err="1" smtClean="0">
                <a:solidFill>
                  <a:srgbClr val="002060"/>
                </a:solidFill>
              </a:rPr>
              <a:t>arag’ay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bahodirga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shunday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dedi</a:t>
            </a:r>
            <a:r>
              <a:rPr lang="en-US" b="1" dirty="0" smtClean="0">
                <a:solidFill>
                  <a:srgbClr val="002060"/>
                </a:solidFill>
              </a:rPr>
              <a:t>:</a:t>
            </a:r>
          </a:p>
          <a:p>
            <a:pPr algn="ctr">
              <a:lnSpc>
                <a:spcPct val="100000"/>
              </a:lnSpc>
            </a:pP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- </a:t>
            </a:r>
            <a:r>
              <a:rPr lang="en-US" b="1" dirty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B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u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o’g’lingni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xush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hofizasiga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ko’ra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ikki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qo’li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bilan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xat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yozishi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ham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qiziq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.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Rivoyatlarga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qaraganda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,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ikki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qo’llab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xat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yozgan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kishi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dunyoni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kun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chiqaridan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kun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botariga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qadar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hukm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va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farmonbardor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bo’ladi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.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Bilasanmi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,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o’g’ling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shuncha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yillar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davomida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mendan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tayoq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yemagan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yagona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boladir</a:t>
            </a:r>
            <a:r>
              <a:rPr lang="en-US" b="1" dirty="0" smtClean="0">
                <a:solidFill>
                  <a:srgbClr val="002060"/>
                </a:solidFill>
                <a:ea typeface="Cambria" pitchFamily="18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100000"/>
              </a:lnSpc>
            </a:pPr>
            <a:r>
              <a:rPr lang="en-US" b="1" dirty="0" err="1">
                <a:solidFill>
                  <a:srgbClr val="002060"/>
                </a:solidFill>
              </a:rPr>
              <a:t>Mulla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Alibek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bir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kuni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Tarag’ay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bahodirga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“</a:t>
            </a:r>
            <a:r>
              <a:rPr lang="en-US" b="1" dirty="0" err="1" smtClean="0">
                <a:solidFill>
                  <a:srgbClr val="002060"/>
                </a:solidFill>
              </a:rPr>
              <a:t>Endi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o’g’lingni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boshqa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maktabga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ber</a:t>
            </a:r>
            <a:r>
              <a:rPr lang="en-US" b="1" dirty="0" smtClean="0">
                <a:solidFill>
                  <a:srgbClr val="002060"/>
                </a:solidFill>
              </a:rPr>
              <a:t>, </a:t>
            </a:r>
            <a:r>
              <a:rPr lang="en-US" b="1" dirty="0" err="1" smtClean="0">
                <a:solidFill>
                  <a:srgbClr val="002060"/>
                </a:solidFill>
              </a:rPr>
              <a:t>mening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unga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o’rgatadiganim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qolmadi</a:t>
            </a:r>
            <a:r>
              <a:rPr lang="en-US" b="1" dirty="0" smtClean="0">
                <a:solidFill>
                  <a:srgbClr val="002060"/>
                </a:solidFill>
              </a:rPr>
              <a:t>” </a:t>
            </a:r>
            <a:r>
              <a:rPr lang="en-US" b="1" dirty="0" err="1" smtClean="0">
                <a:solidFill>
                  <a:srgbClr val="002060"/>
                </a:solidFill>
              </a:rPr>
              <a:t>dedi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va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Shayx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Shamsutdin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Faxuriy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maktabiga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berishni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tavsiya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qiladi</a:t>
            </a:r>
            <a:r>
              <a:rPr lang="en-US" b="1" dirty="0" smtClean="0">
                <a:solidFill>
                  <a:srgbClr val="002060"/>
                </a:solidFill>
              </a:rPr>
              <a:t>. </a:t>
            </a:r>
            <a:endParaRPr lang="ru-RU" b="1" dirty="0">
              <a:solidFill>
                <a:srgbClr val="002060"/>
              </a:solidFill>
              <a:ea typeface="Cambria" pitchFamily="18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DELCOM\Desktop\Без названия.jf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0533" y="1710267"/>
            <a:ext cx="3403600" cy="3141133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0676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001" y="90488"/>
            <a:ext cx="6984999" cy="832379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Algerian" pitchFamily="82" charset="0"/>
              </a:rPr>
              <a:t>“</a:t>
            </a:r>
            <a:r>
              <a:rPr lang="en-US" b="1" dirty="0" err="1">
                <a:solidFill>
                  <a:srgbClr val="002060"/>
                </a:solidFill>
                <a:latin typeface="Algerian" pitchFamily="82" charset="0"/>
              </a:rPr>
              <a:t>Temurbek</a:t>
            </a:r>
            <a:r>
              <a:rPr lang="en-US" b="1" dirty="0">
                <a:solidFill>
                  <a:srgbClr val="002060"/>
                </a:solidFill>
                <a:latin typeface="Algerian" pitchFamily="82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lgerian" pitchFamily="82" charset="0"/>
              </a:rPr>
              <a:t>qori</a:t>
            </a:r>
            <a:r>
              <a:rPr lang="en-US" b="1" dirty="0">
                <a:solidFill>
                  <a:srgbClr val="002060"/>
                </a:solidFill>
                <a:latin typeface="Algerian" pitchFamily="82" charset="0"/>
              </a:rPr>
              <a:t>”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599" y="1049868"/>
            <a:ext cx="8365067" cy="3936999"/>
          </a:xfr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Temurbek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maktabda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ham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noyob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qobiliyatini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ko’rsatgani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uchun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hayit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arafasida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shayx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Tarag’ay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bahodirga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imtihonga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qatnashishi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zarurligini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aytadi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Imtihonda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Temurbek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“Ash-shams”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surasidagi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15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oyatni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nafasda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o’qib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berganidan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keyin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shunday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ctr">
              <a:lnSpc>
                <a:spcPct val="100000"/>
              </a:lnSpc>
            </a:pP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o’rgan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tushing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ta’biri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qandoq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ekaniga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iqrormisen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yoshlik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bolaning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Qur’oni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karimnin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yoddan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bilishiga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guvohmisen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Umrim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bino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bo’lib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bunday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iste’dodni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ko’rmaganmen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Alloh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Temurbekni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qizamiq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chechak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kabi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ofatlardan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o’z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panohingda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asra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  </a:t>
            </a:r>
          </a:p>
          <a:p>
            <a:pPr algn="ctr">
              <a:lnSpc>
                <a:spcPct val="100000"/>
              </a:lnSpc>
            </a:pP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Shu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voqeadan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ko’p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o’tmay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Shayx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Shamsutdin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Faxuriy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tavsiyasiga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ko’ra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Temurbek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Kesh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ulamolari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o’rtasida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imtihondan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o’tib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Hofizi</a:t>
            </a:r>
            <a:r>
              <a:rPr lang="en-US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Qur’on</a:t>
            </a:r>
            <a:r>
              <a:rPr lang="en-US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rutbasini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Endilikda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Temurbek</a:t>
            </a:r>
            <a:r>
              <a:rPr lang="en-US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qori</a:t>
            </a:r>
            <a:r>
              <a:rPr lang="en-US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deb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atay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boshlashdi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mbria" pitchFamily="18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DELCOM\Desktop\Без названия (1).jf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9267" y="982133"/>
            <a:ext cx="2650067" cy="3937000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ъект 2"/>
          <p:cNvSpPr txBox="1">
            <a:spLocks/>
          </p:cNvSpPr>
          <p:nvPr/>
        </p:nvSpPr>
        <p:spPr>
          <a:xfrm>
            <a:off x="245533" y="5122335"/>
            <a:ext cx="11353801" cy="15070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Temurbek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besh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yoshga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to’lganida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Shayx</a:t>
            </a:r>
            <a:r>
              <a:rPr lang="en-US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Shamsutdin</a:t>
            </a:r>
            <a:r>
              <a:rPr lang="en-US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amir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Tarag’ayga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shunday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dedi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ctr">
              <a:lnSpc>
                <a:spcPct val="100000"/>
              </a:lnSpc>
            </a:pP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Muhammad,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senga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o’z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iqrorimni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aytamen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o’g’lingga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boshqa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saboq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olmaymen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Barcha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bilganlarimni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unga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joyladim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–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deganida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Tarag’ay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bahodirga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hayratga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tushib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turganida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shayx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O’g’ling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Qur’onni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tamom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yod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olgan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harb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ilmini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o’rgansin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dedi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Muhammad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Tarag’ay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pirining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o’gitini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ijroga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qabul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qildi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ru-RU" sz="1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mbria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817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667" y="104776"/>
            <a:ext cx="11675533" cy="801157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“</a:t>
            </a:r>
            <a:r>
              <a:rPr lang="en-US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Temurbek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mohir</a:t>
            </a:r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chavandoz</a:t>
            </a:r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dovyurak</a:t>
            </a:r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bahodir</a:t>
            </a:r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”</a:t>
            </a: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DELCOM\Desktop\Без названия (1).jf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7134" y="931146"/>
            <a:ext cx="2650067" cy="3937000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62465" y="1006820"/>
            <a:ext cx="8746067" cy="37856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en-US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O‘n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ikki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yoshidan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boshlab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bolalarga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xos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bo‘lgan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ermak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o‘yinlardan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voz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kechib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keyinchalik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o‘z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tengqurlari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bilan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sipohiylikka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oid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o‘yinlar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bilan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shug‘ullanadi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Amir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Temur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yoshlik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chog‘laridanoq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chavandozlik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ovga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ishqiboz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bo‘lib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kamondan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nishonga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o‘q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uzish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choptirib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turli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mashq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harbiy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o‘yinlar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bilan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mashg‘ul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bo‘lishni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yoqtirar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edi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Shu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asnoda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Amir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Temur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tulporlarni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saralab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ajrata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oladigan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mohir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chavandoz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dovyurak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bahodir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sifatida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voyaga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yetadi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Uning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atrofiga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bolalikdagi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do‘stlari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maktabdoshlari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to‘planishib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birgalikda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mashq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qilar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musobaqalarda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ishtirok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etishar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astasekin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navkar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bo‘lishib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harbiy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guruhga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birlashib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borishardi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2466" y="5043271"/>
            <a:ext cx="11624735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206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r>
              <a:rPr lang="uz-Latn-U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uz-Latn-UZ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guruh orasida </a:t>
            </a:r>
            <a:r>
              <a:rPr lang="uz-Latn-UZ" sz="24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Abbos Bahodir, Jahonshohbek, Qimori Inoq, Sulaymonshohbek, Sayfuddinbek </a:t>
            </a:r>
            <a:r>
              <a:rPr lang="uz-Latn-UZ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 boshqalar bo`lgan. Keyinchalik ular </a:t>
            </a:r>
            <a:r>
              <a:rPr lang="uz-Latn-UZ" sz="2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Amir Temurning</a:t>
            </a:r>
            <a:r>
              <a:rPr lang="uz-Latn-UZ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safdoshlariga aylanib, uning qo`shinida </a:t>
            </a:r>
            <a:r>
              <a:rPr lang="uz-Latn-UZ" sz="24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lashkarboshilik</a:t>
            </a:r>
            <a:r>
              <a:rPr lang="uz-Latn-UZ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darajasigacha ko`tarilganlar.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584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04776"/>
            <a:ext cx="7770675" cy="710261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Algerian" pitchFamily="82" charset="0"/>
              </a:rPr>
              <a:t>“</a:t>
            </a:r>
            <a:r>
              <a:rPr lang="en-US" b="1" dirty="0" err="1">
                <a:solidFill>
                  <a:srgbClr val="002060"/>
                </a:solidFill>
                <a:latin typeface="Algerian" pitchFamily="82" charset="0"/>
              </a:rPr>
              <a:t>Temurbek</a:t>
            </a:r>
            <a:r>
              <a:rPr lang="en-US" b="1" dirty="0">
                <a:solidFill>
                  <a:srgbClr val="002060"/>
                </a:solidFill>
                <a:latin typeface="Algerian" pitchFamily="82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lgerian" pitchFamily="82" charset="0"/>
              </a:rPr>
              <a:t>yuz</a:t>
            </a:r>
            <a:r>
              <a:rPr lang="en-US" b="1" dirty="0" smtClean="0">
                <a:solidFill>
                  <a:srgbClr val="002060"/>
                </a:solidFill>
                <a:latin typeface="Algerian" pitchFamily="82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lgerian" pitchFamily="82" charset="0"/>
              </a:rPr>
              <a:t>askar</a:t>
            </a:r>
            <a:r>
              <a:rPr lang="en-US" b="1" dirty="0" smtClean="0">
                <a:solidFill>
                  <a:srgbClr val="002060"/>
                </a:solidFill>
                <a:latin typeface="Algerian" pitchFamily="82" charset="0"/>
              </a:rPr>
              <a:t>”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599" y="889000"/>
            <a:ext cx="9053425" cy="4252343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    Muhammad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Tarag’ay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(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o’n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askar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)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Temurbekni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qadrdon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do’sti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,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uzoq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yillar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mingboshi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lavozimida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xizmat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qilgan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,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o’zi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kabi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tarxon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yorlig’ini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olgan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“</a:t>
            </a:r>
            <a:r>
              <a:rPr lang="en-US" sz="1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ellik</a:t>
            </a:r>
            <a:r>
              <a:rPr lang="en-US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askar</a:t>
            </a:r>
            <a:r>
              <a:rPr lang="en-US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” Samir </a:t>
            </a:r>
            <a:r>
              <a:rPr lang="en-US" sz="1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Tarxon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huzuriga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olib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bordi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.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Ular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Temurbekning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chavandozlik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san’atini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ko’rishganidan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keyin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Samir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Tarxon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Tarag’ay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bahodirga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– “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O’g’ling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ta’rifini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ko’p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eshitganmen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.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Ikki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qo’lida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xat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yozar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ekan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.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Demak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ikkala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qo’lida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ham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qilich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o’ynatishga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qodirdir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. </a:t>
            </a:r>
            <a:r>
              <a:rPr lang="en-US" sz="1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T</a:t>
            </a:r>
            <a:r>
              <a:rPr lang="en-US" sz="1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emurbek</a:t>
            </a:r>
            <a:r>
              <a:rPr lang="en-US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yuz</a:t>
            </a:r>
            <a:r>
              <a:rPr lang="en-US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askar</a:t>
            </a:r>
            <a:r>
              <a:rPr lang="en-US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ham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bo’ladi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,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hali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”,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dedi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   Samir </a:t>
            </a:r>
            <a:r>
              <a:rPr lang="en-US" sz="1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T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arxon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Temurbekni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qilichbozlikdagi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mahoratini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ko’rgach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uning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o’ng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qo’lini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badaniga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bog’ladi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. Chap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qo’liga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qilich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tutib</a:t>
            </a:r>
            <a:r>
              <a:rPr lang="en-US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o’zi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bilan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jangga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undadi</a:t>
            </a:r>
            <a:r>
              <a:rPr lang="en-US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va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–”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Qarshingizda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chinakam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dushman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turganidek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olishing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”,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dedi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   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Mashqdan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keyingi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hordiq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vaqtida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ustozi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Temurbekka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– “Chap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qo’lingizda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kuchingiz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ko’p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ekan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bu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juda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yaxshi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.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Chunki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jang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maydonida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dushman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qilichlashar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ekan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, </a:t>
            </a:r>
            <a:r>
              <a:rPr lang="en-US" sz="1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raqibining</a:t>
            </a:r>
            <a:r>
              <a:rPr lang="en-US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o’ng</a:t>
            </a:r>
            <a:r>
              <a:rPr lang="en-US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qo’lini</a:t>
            </a:r>
            <a:r>
              <a:rPr lang="en-US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ishdan</a:t>
            </a:r>
            <a:r>
              <a:rPr lang="en-US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chiqarishga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intiladi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.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Bunda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bir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o’q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yoki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bir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nayza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hamlasi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kifoya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qiladi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.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Shunday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vaqtda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o’ng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qo’lini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ishlatib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yurganlar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qanchalik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bahodir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bo’lmasin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, </a:t>
            </a:r>
            <a:r>
              <a:rPr lang="en-US" sz="1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ularning</a:t>
            </a:r>
            <a:r>
              <a:rPr lang="en-US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o’likdan</a:t>
            </a:r>
            <a:r>
              <a:rPr lang="en-US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farqi</a:t>
            </a:r>
            <a:r>
              <a:rPr lang="en-US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qolmaydi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” </a:t>
            </a:r>
            <a:r>
              <a:rPr lang="en-US" sz="1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deydi</a:t>
            </a:r>
            <a:r>
              <a:rPr lang="en-US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.</a:t>
            </a:r>
            <a:endParaRPr lang="ru-RU" sz="1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Cambria" pitchFamily="18" charset="0"/>
              <a:cs typeface="Arial" panose="020B0604020202020204" pitchFamily="34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28599" y="5215306"/>
            <a:ext cx="11841480" cy="12869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Samir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Tarxon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Temurbekni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ikki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qo’lida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ham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sinab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ko’rib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qarshisida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ilohiy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iste’dodni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ko’rganiga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tan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berdi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.                  “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Alloh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unga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chindan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ham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bahodirlikni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ato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etgan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ko’rinadi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Uning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haqida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eshitganlarim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Shayx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Shamsiddin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amir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Sayiid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Kulol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bashoratlarida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jon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bor.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Yetti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iqlim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hukmdori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Uni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payg’ambar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noibi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qo’llab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quvvatlaydichindan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ham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unda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qandaydir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samoviy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quvvat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va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idrok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mujassam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  deb </a:t>
            </a:r>
            <a:r>
              <a:rPr lang="en-US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o’yladi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mbria" pitchFamily="18" charset="0"/>
                <a:cs typeface="Arial" panose="020B0604020202020204" pitchFamily="34" charset="0"/>
              </a:rPr>
              <a:t>.” </a:t>
            </a:r>
            <a:endParaRPr 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mbria" pitchFamily="18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6308" y="914400"/>
            <a:ext cx="2563771" cy="4149306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4037241146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1890</TotalTime>
  <Words>1303</Words>
  <Application>Microsoft Office PowerPoint</Application>
  <PresentationFormat>Широкоэкранный</PresentationFormat>
  <Paragraphs>71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Algerian</vt:lpstr>
      <vt:lpstr>Arial</vt:lpstr>
      <vt:lpstr>Britannic Bold</vt:lpstr>
      <vt:lpstr>Calibri</vt:lpstr>
      <vt:lpstr>Calibri Light</vt:lpstr>
      <vt:lpstr>Cambria</vt:lpstr>
      <vt:lpstr>Ретро</vt:lpstr>
      <vt:lpstr>Sohibqiron Amir Temur</vt:lpstr>
      <vt:lpstr>Amir Temurni ulug’lab qo’llanilgan so’zlarning ma’nosi.</vt:lpstr>
      <vt:lpstr>Презентация PowerPoint</vt:lpstr>
      <vt:lpstr>Amir Temurning tug’ilishi</vt:lpstr>
      <vt:lpstr>Amir Temurning oilasi</vt:lpstr>
      <vt:lpstr>Amir Temur oq’uvli shogird</vt:lpstr>
      <vt:lpstr>“Temurbek qori”</vt:lpstr>
      <vt:lpstr>“Temurbek mohir chavandoz va dovyurak bahodir ”</vt:lpstr>
      <vt:lpstr>“Temurbek yuz askar”</vt:lpstr>
      <vt:lpstr>Amir temur- o’z zamonasining  o’qimishli hukmdori </vt:lpstr>
      <vt:lpstr>Zahiriddin Muhammad Bobur Mirzo  (14-fevral 1483 – 26-dekabr 1530)</vt:lpstr>
      <vt:lpstr>Boburning yoshligi</vt:lpstr>
      <vt:lpstr>Dovyurakligi va jasurligi uchun u yoshligidan “Bobur” (“Sher”) laqabini oladi.</vt:lpstr>
      <vt:lpstr> “Bobur” Temurbekka munosib avlod.</vt:lpstr>
      <vt:lpstr> “Bobur” mohir sarkarda.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Sohibqiron Amir Temur</dc:title>
  <dc:creator>Пользователь</dc:creator>
  <cp:lastModifiedBy>User</cp:lastModifiedBy>
  <cp:revision>141</cp:revision>
  <dcterms:created xsi:type="dcterms:W3CDTF">2020-11-19T06:33:09Z</dcterms:created>
  <dcterms:modified xsi:type="dcterms:W3CDTF">2023-11-17T05:12:16Z</dcterms:modified>
</cp:coreProperties>
</file>