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332" autoAdjust="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A23A1-B725-4DDB-A77E-DB70C597B8E5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A8EF9-698D-4DEF-A141-D759B6320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721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46546"/>
            <a:ext cx="9772074" cy="2255386"/>
          </a:xfrm>
        </p:spPr>
        <p:txBody>
          <a:bodyPr>
            <a:noAutofit/>
          </a:bodyPr>
          <a:lstStyle/>
          <a:p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Tabiiy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resurslardan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samarali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foydalanish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chiqindilarni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qayta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ishlash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7289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73891"/>
            <a:ext cx="12192001" cy="6931891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57338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64655" y="397164"/>
            <a:ext cx="4276436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Tabiiy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resurslarni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oqilona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boshqarish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va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chiqindilarni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qayta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ishlash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bugungi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va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ertangi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avlodlar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uchun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hayotiy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zaruratdir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. Bu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borada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davlat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siyosati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tadbirkorlik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, fan-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texnika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va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fuqarolik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jamiyati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hamkorlikda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harakat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qilishi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kerak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.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Faqatgina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jamoaviy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harakat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samarali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boshqaruv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va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ekologik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ong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orqali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barqaror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kelajak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sari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qadam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qo‘yishimiz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mumkin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endParaRPr lang="ru-RU" sz="2400" cap="none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333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3775" y="2752117"/>
            <a:ext cx="10364451" cy="1596177"/>
          </a:xfrm>
        </p:spPr>
        <p:txBody>
          <a:bodyPr>
            <a:normAutofit/>
          </a:bodyPr>
          <a:lstStyle/>
          <a:p>
            <a:r>
              <a:rPr lang="en-US" sz="4400" cap="none" dirty="0">
                <a:latin typeface="Cooper Black" panose="0208090404030B020404" pitchFamily="18" charset="0"/>
              </a:rPr>
              <a:t>E’TIBORINGIZ UCHUN RAHMAT</a:t>
            </a:r>
            <a:endParaRPr lang="ru-RU" sz="4400" cap="none" dirty="0"/>
          </a:p>
        </p:txBody>
      </p:sp>
    </p:spTree>
    <p:extLst>
      <p:ext uri="{BB962C8B-B14F-4D97-AF65-F5344CB8AC3E}">
        <p14:creationId xmlns:p14="http://schemas.microsoft.com/office/powerpoint/2010/main" val="1899925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3" y="367047"/>
            <a:ext cx="10364451" cy="1596177"/>
          </a:xfrm>
        </p:spPr>
        <p:txBody>
          <a:bodyPr>
            <a:normAutofit/>
          </a:bodyPr>
          <a:lstStyle/>
          <a:p>
            <a:r>
              <a:rPr lang="en-US" sz="5400" cap="none" dirty="0" err="1">
                <a:latin typeface="Cooper Black" panose="0208090404030B020404" pitchFamily="18" charset="0"/>
              </a:rPr>
              <a:t>Kirish</a:t>
            </a:r>
            <a:endParaRPr lang="ru-RU" sz="5400" cap="none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16609" y="1559357"/>
            <a:ext cx="5939609" cy="44585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cap="none" dirty="0">
                <a:latin typeface="Book Antiqua" panose="02040602050305030304" pitchFamily="18" charset="0"/>
              </a:rPr>
              <a:t>  </a:t>
            </a:r>
            <a:r>
              <a:rPr lang="en-US" cap="none" dirty="0" err="1">
                <a:latin typeface="Book Antiqua" panose="02040602050305030304" pitchFamily="18" charset="0"/>
              </a:rPr>
              <a:t>Tabiiy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resurslar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insoniyat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hayoti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va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faoliyati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uchun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muhim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bo‘lgan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barcha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moddiy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boyliklar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bo‘lib</a:t>
            </a:r>
            <a:r>
              <a:rPr lang="en-US" cap="none" dirty="0">
                <a:latin typeface="Book Antiqua" panose="02040602050305030304" pitchFamily="18" charset="0"/>
              </a:rPr>
              <a:t>, </a:t>
            </a:r>
            <a:r>
              <a:rPr lang="en-US" cap="none" dirty="0" err="1">
                <a:latin typeface="Book Antiqua" panose="02040602050305030304" pitchFamily="18" charset="0"/>
              </a:rPr>
              <a:t>ular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yer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osti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va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usti</a:t>
            </a:r>
            <a:r>
              <a:rPr lang="en-US" cap="none" dirty="0">
                <a:latin typeface="Book Antiqua" panose="02040602050305030304" pitchFamily="18" charset="0"/>
              </a:rPr>
              <a:t>, </a:t>
            </a:r>
            <a:r>
              <a:rPr lang="en-US" cap="none" dirty="0" err="1">
                <a:latin typeface="Book Antiqua" panose="02040602050305030304" pitchFamily="18" charset="0"/>
              </a:rPr>
              <a:t>suv</a:t>
            </a:r>
            <a:r>
              <a:rPr lang="en-US" cap="none" dirty="0">
                <a:latin typeface="Book Antiqua" panose="02040602050305030304" pitchFamily="18" charset="0"/>
              </a:rPr>
              <a:t>, </a:t>
            </a:r>
            <a:r>
              <a:rPr lang="en-US" cap="none" dirty="0" err="1">
                <a:latin typeface="Book Antiqua" panose="02040602050305030304" pitchFamily="18" charset="0"/>
              </a:rPr>
              <a:t>havo</a:t>
            </a:r>
            <a:r>
              <a:rPr lang="en-US" cap="none" dirty="0">
                <a:latin typeface="Book Antiqua" panose="02040602050305030304" pitchFamily="18" charset="0"/>
              </a:rPr>
              <a:t>, </a:t>
            </a:r>
            <a:r>
              <a:rPr lang="en-US" cap="none" dirty="0" err="1">
                <a:latin typeface="Book Antiqua" panose="02040602050305030304" pitchFamily="18" charset="0"/>
              </a:rPr>
              <a:t>o‘simlik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va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hayvonot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dunyosidan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iborat</a:t>
            </a:r>
            <a:r>
              <a:rPr lang="en-US" cap="none" dirty="0">
                <a:latin typeface="Book Antiqua" panose="02040602050305030304" pitchFamily="18" charset="0"/>
              </a:rPr>
              <a:t>. </a:t>
            </a:r>
            <a:r>
              <a:rPr lang="en-US" cap="none" dirty="0" err="1">
                <a:latin typeface="Book Antiqua" panose="02040602050305030304" pitchFamily="18" charset="0"/>
              </a:rPr>
              <a:t>Insonlar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ushbu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resurslardan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energiya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olish</a:t>
            </a:r>
            <a:r>
              <a:rPr lang="en-US" cap="none" dirty="0">
                <a:latin typeface="Book Antiqua" panose="02040602050305030304" pitchFamily="18" charset="0"/>
              </a:rPr>
              <a:t>, </a:t>
            </a:r>
            <a:r>
              <a:rPr lang="en-US" cap="none" dirty="0" err="1">
                <a:latin typeface="Book Antiqua" panose="02040602050305030304" pitchFamily="18" charset="0"/>
              </a:rPr>
              <a:t>oziq-ovqat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ishlab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chiqarish</a:t>
            </a:r>
            <a:r>
              <a:rPr lang="en-US" cap="none" dirty="0">
                <a:latin typeface="Book Antiqua" panose="02040602050305030304" pitchFamily="18" charset="0"/>
              </a:rPr>
              <a:t>, </a:t>
            </a:r>
            <a:r>
              <a:rPr lang="en-US" cap="none" dirty="0" err="1">
                <a:latin typeface="Book Antiqua" panose="02040602050305030304" pitchFamily="18" charset="0"/>
              </a:rPr>
              <a:t>qurilish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materiallari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tayyorlash</a:t>
            </a:r>
            <a:r>
              <a:rPr lang="en-US" cap="none" dirty="0">
                <a:latin typeface="Book Antiqua" panose="02040602050305030304" pitchFamily="18" charset="0"/>
              </a:rPr>
              <a:t>, </a:t>
            </a:r>
            <a:r>
              <a:rPr lang="en-US" cap="none" dirty="0" err="1">
                <a:latin typeface="Book Antiqua" panose="02040602050305030304" pitchFamily="18" charset="0"/>
              </a:rPr>
              <a:t>sanoat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jarayonlarini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olib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borish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kabi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ko‘plab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ehtiyojlari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uchun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foydalanadilar</a:t>
            </a:r>
            <a:r>
              <a:rPr lang="en-US" cap="none" dirty="0">
                <a:latin typeface="Book Antiqua" panose="02040602050305030304" pitchFamily="18" charset="0"/>
              </a:rPr>
              <a:t>. </a:t>
            </a:r>
            <a:r>
              <a:rPr lang="en-US" cap="none" dirty="0" err="1">
                <a:latin typeface="Book Antiqua" panose="02040602050305030304" pitchFamily="18" charset="0"/>
              </a:rPr>
              <a:t>Bugungi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kunda</a:t>
            </a:r>
            <a:r>
              <a:rPr lang="en-US" cap="none" dirty="0">
                <a:latin typeface="Book Antiqua" panose="02040602050305030304" pitchFamily="18" charset="0"/>
              </a:rPr>
              <a:t> global </a:t>
            </a:r>
            <a:r>
              <a:rPr lang="en-US" cap="none" dirty="0" err="1">
                <a:latin typeface="Book Antiqua" panose="02040602050305030304" pitchFamily="18" charset="0"/>
              </a:rPr>
              <a:t>miqyosda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resurslardan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noto‘g‘ri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foydalanish</a:t>
            </a:r>
            <a:r>
              <a:rPr lang="en-US" cap="none" dirty="0">
                <a:latin typeface="Book Antiqua" panose="02040602050305030304" pitchFamily="18" charset="0"/>
              </a:rPr>
              <a:t>, </a:t>
            </a:r>
            <a:r>
              <a:rPr lang="en-US" cap="none" dirty="0" err="1">
                <a:latin typeface="Book Antiqua" panose="02040602050305030304" pitchFamily="18" charset="0"/>
              </a:rPr>
              <a:t>ularni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isrof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qilish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va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atrof-muhitga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zarar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yetkazish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holatlari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ko‘payib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bormoqda</a:t>
            </a:r>
            <a:r>
              <a:rPr lang="en-US" cap="none" dirty="0">
                <a:latin typeface="Book Antiqua" panose="02040602050305030304" pitchFamily="18" charset="0"/>
              </a:rPr>
              <a:t>.</a:t>
            </a:r>
            <a:endParaRPr lang="ru-RU" cap="none" dirty="0">
              <a:latin typeface="Book Antiqua" panose="0204060205030503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218" y="1559357"/>
            <a:ext cx="5486399" cy="399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24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684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2" cy="295883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7920" y="1424983"/>
            <a:ext cx="8516553" cy="41999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cap="none" dirty="0" err="1">
                <a:latin typeface="Book Antiqua" panose="02040602050305030304" pitchFamily="18" charset="0"/>
              </a:rPr>
              <a:t>Tabiiy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resurslar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ikki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asosiy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turga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bo‘linadi</a:t>
            </a:r>
            <a:r>
              <a:rPr lang="en-US" sz="2400" cap="none" dirty="0">
                <a:latin typeface="Book Antiqua" panose="02040602050305030304" pitchFamily="18" charset="0"/>
              </a:rPr>
              <a:t>: </a:t>
            </a:r>
            <a:r>
              <a:rPr lang="en-US" sz="2400" cap="none" dirty="0" err="1">
                <a:latin typeface="Book Antiqua" panose="02040602050305030304" pitchFamily="18" charset="0"/>
              </a:rPr>
              <a:t>qayta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tiklanuvchi</a:t>
            </a:r>
            <a:r>
              <a:rPr lang="en-US" sz="2400" cap="none" dirty="0">
                <a:latin typeface="Book Antiqua" panose="02040602050305030304" pitchFamily="18" charset="0"/>
              </a:rPr>
              <a:t> (</a:t>
            </a:r>
            <a:r>
              <a:rPr lang="en-US" sz="2400" cap="none" dirty="0" err="1">
                <a:latin typeface="Book Antiqua" panose="02040602050305030304" pitchFamily="18" charset="0"/>
              </a:rPr>
              <a:t>quyosh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nuri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shamol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suv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oqimi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biomassa</a:t>
            </a:r>
            <a:r>
              <a:rPr lang="en-US" sz="2400" cap="none" dirty="0">
                <a:latin typeface="Book Antiqua" panose="02040602050305030304" pitchFamily="18" charset="0"/>
              </a:rPr>
              <a:t>) </a:t>
            </a:r>
            <a:r>
              <a:rPr lang="en-US" sz="2400" cap="none" dirty="0" err="1">
                <a:latin typeface="Book Antiqua" panose="02040602050305030304" pitchFamily="18" charset="0"/>
              </a:rPr>
              <a:t>va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qayta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tiklanmaydigan</a:t>
            </a:r>
            <a:r>
              <a:rPr lang="en-US" sz="2400" cap="none" dirty="0">
                <a:latin typeface="Book Antiqua" panose="02040602050305030304" pitchFamily="18" charset="0"/>
              </a:rPr>
              <a:t> (</a:t>
            </a:r>
            <a:r>
              <a:rPr lang="en-US" sz="2400" cap="none" dirty="0" err="1">
                <a:latin typeface="Book Antiqua" panose="02040602050305030304" pitchFamily="18" charset="0"/>
              </a:rPr>
              <a:t>neft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gaz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ko‘mir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rudalar</a:t>
            </a:r>
            <a:r>
              <a:rPr lang="en-US" sz="2400" cap="none" dirty="0">
                <a:latin typeface="Book Antiqua" panose="02040602050305030304" pitchFamily="18" charset="0"/>
              </a:rPr>
              <a:t>). </a:t>
            </a:r>
            <a:r>
              <a:rPr lang="en-US" sz="2400" cap="none" dirty="0" err="1">
                <a:latin typeface="Book Antiqua" panose="02040602050305030304" pitchFamily="18" charset="0"/>
              </a:rPr>
              <a:t>Qayta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tiklanmaydigan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resurslar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bir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marta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ishlatilgach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yo‘qoladi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yoki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tiklanishi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ming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yillar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talab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etadi</a:t>
            </a:r>
            <a:r>
              <a:rPr lang="en-US" sz="2400" cap="none" dirty="0">
                <a:latin typeface="Book Antiqua" panose="02040602050305030304" pitchFamily="18" charset="0"/>
              </a:rPr>
              <a:t>. Shu </a:t>
            </a:r>
            <a:r>
              <a:rPr lang="en-US" sz="2400" cap="none" dirty="0" err="1">
                <a:latin typeface="Book Antiqua" panose="02040602050305030304" pitchFamily="18" charset="0"/>
              </a:rPr>
              <a:t>sababli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ularni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tejamkorlik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bilan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ishlatish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resurslarni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boshqarish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va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chiqindilarni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qayta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ishlash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bugungi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kunning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eng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dolzarb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muammolaridan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biridir</a:t>
            </a:r>
            <a:r>
              <a:rPr lang="en-US" sz="2400" cap="none" dirty="0">
                <a:latin typeface="Book Antiqua" panose="02040602050305030304" pitchFamily="18" charset="0"/>
              </a:rPr>
              <a:t>.</a:t>
            </a:r>
            <a:endParaRPr lang="ru-RU" sz="2400" cap="none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105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538" y="470236"/>
            <a:ext cx="10364451" cy="1596177"/>
          </a:xfrm>
        </p:spPr>
        <p:txBody>
          <a:bodyPr/>
          <a:lstStyle/>
          <a:p>
            <a:r>
              <a:rPr lang="en-US" dirty="0" err="1">
                <a:latin typeface="Cooper Black" panose="0208090404030B020404" pitchFamily="18" charset="0"/>
              </a:rPr>
              <a:t>Tabiiy</a:t>
            </a:r>
            <a:r>
              <a:rPr lang="en-US" dirty="0">
                <a:latin typeface="Cooper Black" panose="0208090404030B020404" pitchFamily="18" charset="0"/>
              </a:rPr>
              <a:t> </a:t>
            </a:r>
            <a:r>
              <a:rPr lang="en-US" dirty="0" err="1">
                <a:latin typeface="Cooper Black" panose="0208090404030B020404" pitchFamily="18" charset="0"/>
              </a:rPr>
              <a:t>resurslardan</a:t>
            </a:r>
            <a:r>
              <a:rPr lang="en-US" dirty="0">
                <a:latin typeface="Cooper Black" panose="0208090404030B020404" pitchFamily="18" charset="0"/>
              </a:rPr>
              <a:t> </a:t>
            </a:r>
            <a:r>
              <a:rPr lang="en-US" dirty="0" err="1">
                <a:latin typeface="Cooper Black" panose="0208090404030B020404" pitchFamily="18" charset="0"/>
              </a:rPr>
              <a:t>samarali</a:t>
            </a:r>
            <a:r>
              <a:rPr lang="en-US" dirty="0">
                <a:latin typeface="Cooper Black" panose="0208090404030B020404" pitchFamily="18" charset="0"/>
              </a:rPr>
              <a:t> </a:t>
            </a:r>
            <a:r>
              <a:rPr lang="en-US" dirty="0" err="1">
                <a:latin typeface="Cooper Black" panose="0208090404030B020404" pitchFamily="18" charset="0"/>
              </a:rPr>
              <a:t>foydalanish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04538" y="1898142"/>
            <a:ext cx="10363826" cy="20478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cap="none" dirty="0" err="1">
                <a:latin typeface="Book Antiqua" panose="02040602050305030304" pitchFamily="18" charset="0"/>
              </a:rPr>
              <a:t>Tabiiy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resurslardan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samarali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foydalanish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deganda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ularni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isrof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qilmasdan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ekologik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muvozanatni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buzmasdan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va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kelajak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avlodlar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manfaatlarini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hisobga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olgan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holda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foydalanish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tushuniladi</a:t>
            </a:r>
            <a:r>
              <a:rPr lang="en-US" sz="2400" cap="none" dirty="0">
                <a:latin typeface="Book Antiqua" panose="02040602050305030304" pitchFamily="18" charset="0"/>
              </a:rPr>
              <a:t>. </a:t>
            </a:r>
            <a:r>
              <a:rPr lang="en-US" sz="2400" cap="none" dirty="0" err="1">
                <a:latin typeface="Book Antiqua" panose="02040602050305030304" pitchFamily="18" charset="0"/>
              </a:rPr>
              <a:t>Bunday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yondashuv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barqaror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rivojlanish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tamoyillariga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asoslanadi</a:t>
            </a:r>
            <a:r>
              <a:rPr lang="en-US" sz="2400" cap="none" dirty="0">
                <a:latin typeface="Book Antiqua" panose="0204060205030503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84" y="3810018"/>
            <a:ext cx="5553677" cy="29146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568" y="3810018"/>
            <a:ext cx="489065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58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1166764" y="480291"/>
            <a:ext cx="107215" cy="138546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7517" y="3272161"/>
            <a:ext cx="3296409" cy="1010121"/>
          </a:xfrm>
        </p:spPr>
        <p:txBody>
          <a:bodyPr/>
          <a:lstStyle/>
          <a:p>
            <a:r>
              <a:rPr lang="en-US" cap="none" dirty="0" err="1">
                <a:latin typeface="Cooper Black" panose="0208090404030B020404" pitchFamily="18" charset="0"/>
              </a:rPr>
              <a:t>Energiya</a:t>
            </a:r>
            <a:r>
              <a:rPr lang="en-US" cap="none" dirty="0">
                <a:latin typeface="Cooper Black" panose="0208090404030B020404" pitchFamily="18" charset="0"/>
              </a:rPr>
              <a:t> </a:t>
            </a:r>
            <a:r>
              <a:rPr lang="en-US" cap="none" dirty="0" err="1">
                <a:latin typeface="Cooper Black" panose="0208090404030B020404" pitchFamily="18" charset="0"/>
              </a:rPr>
              <a:t>tejamkor</a:t>
            </a:r>
            <a:r>
              <a:rPr lang="en-US" cap="none" dirty="0">
                <a:latin typeface="Cooper Black" panose="0208090404030B020404" pitchFamily="18" charset="0"/>
              </a:rPr>
              <a:t> </a:t>
            </a:r>
            <a:r>
              <a:rPr lang="en-US" cap="none" dirty="0" err="1">
                <a:latin typeface="Cooper Black" panose="0208090404030B020404" pitchFamily="18" charset="0"/>
              </a:rPr>
              <a:t>texnologiyalarni</a:t>
            </a:r>
            <a:r>
              <a:rPr lang="en-US" cap="none" dirty="0">
                <a:latin typeface="Cooper Black" panose="0208090404030B020404" pitchFamily="18" charset="0"/>
              </a:rPr>
              <a:t> </a:t>
            </a:r>
            <a:r>
              <a:rPr lang="en-US" cap="none" dirty="0" err="1">
                <a:latin typeface="Cooper Black" panose="0208090404030B020404" pitchFamily="18" charset="0"/>
              </a:rPr>
              <a:t>joriy</a:t>
            </a:r>
            <a:r>
              <a:rPr lang="en-US" cap="none" dirty="0">
                <a:latin typeface="Cooper Black" panose="0208090404030B020404" pitchFamily="18" charset="0"/>
              </a:rPr>
              <a:t> </a:t>
            </a:r>
            <a:r>
              <a:rPr lang="en-US" cap="none" dirty="0" err="1">
                <a:latin typeface="Cooper Black" panose="0208090404030B020404" pitchFamily="18" charset="0"/>
              </a:rPr>
              <a:t>qilish</a:t>
            </a:r>
            <a:endParaRPr lang="ru-RU" cap="none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5"/>
          </p:nvPr>
        </p:nvSpPr>
        <p:spPr>
          <a:xfrm>
            <a:off x="747516" y="1231992"/>
            <a:ext cx="3296409" cy="1812131"/>
          </a:xfrm>
        </p:spPr>
      </p:sp>
      <p:sp>
        <p:nvSpPr>
          <p:cNvPr id="5" name="Текст 4"/>
          <p:cNvSpPr>
            <a:spLocks noGrp="1"/>
          </p:cNvSpPr>
          <p:nvPr>
            <p:ph type="body" sz="half" idx="18"/>
          </p:nvPr>
        </p:nvSpPr>
        <p:spPr>
          <a:xfrm>
            <a:off x="747518" y="4282282"/>
            <a:ext cx="3296409" cy="2208459"/>
          </a:xfrm>
        </p:spPr>
        <p:txBody>
          <a:bodyPr>
            <a:noAutofit/>
          </a:bodyPr>
          <a:lstStyle/>
          <a:p>
            <a:r>
              <a:rPr lang="en-US" sz="1700" cap="none" dirty="0" err="1">
                <a:latin typeface="Book Antiqua" panose="02040602050305030304" pitchFamily="18" charset="0"/>
              </a:rPr>
              <a:t>Uy-joylarda</a:t>
            </a:r>
            <a:r>
              <a:rPr lang="en-US" sz="1700" cap="none" dirty="0">
                <a:latin typeface="Book Antiqua" panose="02040602050305030304" pitchFamily="18" charset="0"/>
              </a:rPr>
              <a:t>, </a:t>
            </a:r>
            <a:r>
              <a:rPr lang="en-US" sz="1700" cap="none" dirty="0" err="1">
                <a:latin typeface="Book Antiqua" panose="02040602050305030304" pitchFamily="18" charset="0"/>
              </a:rPr>
              <a:t>sanoat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korxonalarida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va</a:t>
            </a:r>
            <a:r>
              <a:rPr lang="en-US" sz="1700" cap="none" dirty="0">
                <a:latin typeface="Book Antiqua" panose="02040602050305030304" pitchFamily="18" charset="0"/>
              </a:rPr>
              <a:t> transport </a:t>
            </a:r>
            <a:r>
              <a:rPr lang="en-US" sz="1700" cap="none" dirty="0" err="1">
                <a:latin typeface="Book Antiqua" panose="02040602050305030304" pitchFamily="18" charset="0"/>
              </a:rPr>
              <a:t>vositalarida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energiya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tejaydigan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uskuna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va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qurilmalardan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foydalanish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orqali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tabiiy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yoqilg‘i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sarfini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kamaytirish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mumkin</a:t>
            </a:r>
            <a:r>
              <a:rPr lang="en-US" sz="1700" cap="none" dirty="0">
                <a:latin typeface="Book Antiqua" panose="02040602050305030304" pitchFamily="18" charset="0"/>
              </a:rPr>
              <a:t>.</a:t>
            </a:r>
            <a:endParaRPr lang="ru-RU" sz="1700" cap="none" dirty="0">
              <a:latin typeface="Book Antiqua" panose="0204060205030503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447541" y="3300070"/>
            <a:ext cx="3526120" cy="1010121"/>
          </a:xfrm>
        </p:spPr>
        <p:txBody>
          <a:bodyPr/>
          <a:lstStyle/>
          <a:p>
            <a:r>
              <a:rPr lang="en-US" cap="none" dirty="0" err="1">
                <a:latin typeface="Cooper Black" panose="0208090404030B020404" pitchFamily="18" charset="0"/>
              </a:rPr>
              <a:t>Qayta</a:t>
            </a:r>
            <a:r>
              <a:rPr lang="en-US" cap="none" dirty="0">
                <a:latin typeface="Cooper Black" panose="0208090404030B020404" pitchFamily="18" charset="0"/>
              </a:rPr>
              <a:t> </a:t>
            </a:r>
            <a:r>
              <a:rPr lang="en-US" cap="none" dirty="0" err="1">
                <a:latin typeface="Cooper Black" panose="0208090404030B020404" pitchFamily="18" charset="0"/>
              </a:rPr>
              <a:t>tiklanuvchi</a:t>
            </a:r>
            <a:r>
              <a:rPr lang="en-US" cap="none" dirty="0">
                <a:latin typeface="Cooper Black" panose="0208090404030B020404" pitchFamily="18" charset="0"/>
              </a:rPr>
              <a:t> </a:t>
            </a:r>
            <a:r>
              <a:rPr lang="en-US" cap="none" dirty="0" err="1">
                <a:latin typeface="Cooper Black" panose="0208090404030B020404" pitchFamily="18" charset="0"/>
              </a:rPr>
              <a:t>energiya</a:t>
            </a:r>
            <a:r>
              <a:rPr lang="en-US" cap="none" dirty="0">
                <a:latin typeface="Cooper Black" panose="0208090404030B020404" pitchFamily="18" charset="0"/>
              </a:rPr>
              <a:t> </a:t>
            </a:r>
            <a:r>
              <a:rPr lang="en-US" cap="none" dirty="0" err="1">
                <a:latin typeface="Cooper Black" panose="0208090404030B020404" pitchFamily="18" charset="0"/>
              </a:rPr>
              <a:t>manbalaridan</a:t>
            </a:r>
            <a:r>
              <a:rPr lang="en-US" cap="none" dirty="0">
                <a:latin typeface="Cooper Black" panose="0208090404030B020404" pitchFamily="18" charset="0"/>
              </a:rPr>
              <a:t> </a:t>
            </a:r>
            <a:r>
              <a:rPr lang="en-US" cap="none" dirty="0" err="1">
                <a:latin typeface="Cooper Black" panose="0208090404030B020404" pitchFamily="18" charset="0"/>
              </a:rPr>
              <a:t>foydalanish</a:t>
            </a:r>
            <a:endParaRPr lang="ru-RU" cap="none" dirty="0"/>
          </a:p>
        </p:txBody>
      </p:sp>
      <p:sp>
        <p:nvSpPr>
          <p:cNvPr id="7" name="Рисунок 6"/>
          <p:cNvSpPr>
            <a:spLocks noGrp="1"/>
          </p:cNvSpPr>
          <p:nvPr>
            <p:ph type="pic" idx="21"/>
          </p:nvPr>
        </p:nvSpPr>
        <p:spPr>
          <a:xfrm>
            <a:off x="4558924" y="1231991"/>
            <a:ext cx="3303352" cy="1825824"/>
          </a:xfrm>
        </p:spPr>
      </p:sp>
      <p:sp>
        <p:nvSpPr>
          <p:cNvPr id="8" name="Текст 7"/>
          <p:cNvSpPr>
            <a:spLocks noGrp="1"/>
          </p:cNvSpPr>
          <p:nvPr>
            <p:ph type="body" sz="half" idx="19"/>
          </p:nvPr>
        </p:nvSpPr>
        <p:spPr>
          <a:xfrm>
            <a:off x="4558924" y="4302024"/>
            <a:ext cx="3303352" cy="2208459"/>
          </a:xfrm>
        </p:spPr>
        <p:txBody>
          <a:bodyPr>
            <a:normAutofit/>
          </a:bodyPr>
          <a:lstStyle/>
          <a:p>
            <a:r>
              <a:rPr lang="en-US" sz="1700" cap="none" dirty="0" err="1">
                <a:latin typeface="Book Antiqua" panose="02040602050305030304" pitchFamily="18" charset="0"/>
              </a:rPr>
              <a:t>Quyosh</a:t>
            </a:r>
            <a:r>
              <a:rPr lang="en-US" sz="1700" cap="none" dirty="0">
                <a:latin typeface="Book Antiqua" panose="02040602050305030304" pitchFamily="18" charset="0"/>
              </a:rPr>
              <a:t>, </a:t>
            </a:r>
            <a:r>
              <a:rPr lang="en-US" sz="1700" cap="none" dirty="0" err="1">
                <a:latin typeface="Book Antiqua" panose="02040602050305030304" pitchFamily="18" charset="0"/>
              </a:rPr>
              <a:t>shamol</a:t>
            </a:r>
            <a:r>
              <a:rPr lang="en-US" sz="1700" cap="none" dirty="0">
                <a:latin typeface="Book Antiqua" panose="02040602050305030304" pitchFamily="18" charset="0"/>
              </a:rPr>
              <a:t>, </a:t>
            </a:r>
            <a:r>
              <a:rPr lang="en-US" sz="1700" cap="none" dirty="0" err="1">
                <a:latin typeface="Book Antiqua" panose="02040602050305030304" pitchFamily="18" charset="0"/>
              </a:rPr>
              <a:t>geotermal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va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biomassa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energiyasidan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foydalanish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orqali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gaz</a:t>
            </a:r>
            <a:r>
              <a:rPr lang="en-US" sz="1700" cap="none" dirty="0">
                <a:latin typeface="Book Antiqua" panose="02040602050305030304" pitchFamily="18" charset="0"/>
              </a:rPr>
              <a:t>, </a:t>
            </a:r>
            <a:r>
              <a:rPr lang="en-US" sz="1700" cap="none" dirty="0" err="1">
                <a:latin typeface="Book Antiqua" panose="02040602050305030304" pitchFamily="18" charset="0"/>
              </a:rPr>
              <a:t>ko‘mir</a:t>
            </a:r>
            <a:r>
              <a:rPr lang="en-US" sz="1700" cap="none" dirty="0">
                <a:latin typeface="Book Antiqua" panose="02040602050305030304" pitchFamily="18" charset="0"/>
              </a:rPr>
              <a:t>, </a:t>
            </a:r>
            <a:r>
              <a:rPr lang="en-US" sz="1700" cap="none" dirty="0" err="1">
                <a:latin typeface="Book Antiqua" panose="02040602050305030304" pitchFamily="18" charset="0"/>
              </a:rPr>
              <a:t>neft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kabi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qazib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olinadigan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resurslarga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bo‘lgan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ehtiyojni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kamaytirish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mumkin</a:t>
            </a:r>
            <a:r>
              <a:rPr lang="en-US" sz="1700" cap="none" dirty="0">
                <a:latin typeface="Book Antiqua" panose="02040602050305030304" pitchFamily="18" charset="0"/>
              </a:rPr>
              <a:t>.</a:t>
            </a:r>
            <a:endParaRPr lang="ru-RU" sz="1700" cap="none" dirty="0">
              <a:latin typeface="Book Antiqua" panose="0204060205030503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8308850" y="3272161"/>
            <a:ext cx="3300681" cy="1007833"/>
          </a:xfrm>
        </p:spPr>
        <p:txBody>
          <a:bodyPr/>
          <a:lstStyle/>
          <a:p>
            <a:r>
              <a:rPr lang="en-US" cap="none" dirty="0" err="1">
                <a:latin typeface="Cooper Black" panose="0208090404030B020404" pitchFamily="18" charset="0"/>
              </a:rPr>
              <a:t>Suv</a:t>
            </a:r>
            <a:r>
              <a:rPr lang="en-US" cap="none" dirty="0">
                <a:latin typeface="Cooper Black" panose="0208090404030B020404" pitchFamily="18" charset="0"/>
              </a:rPr>
              <a:t> </a:t>
            </a:r>
            <a:r>
              <a:rPr lang="en-US" cap="none" dirty="0" err="1">
                <a:latin typeface="Cooper Black" panose="0208090404030B020404" pitchFamily="18" charset="0"/>
              </a:rPr>
              <a:t>resurslarini</a:t>
            </a:r>
            <a:r>
              <a:rPr lang="en-US" cap="none" dirty="0">
                <a:latin typeface="Cooper Black" panose="0208090404030B020404" pitchFamily="18" charset="0"/>
              </a:rPr>
              <a:t> </a:t>
            </a:r>
            <a:r>
              <a:rPr lang="en-US" cap="none" dirty="0" err="1">
                <a:latin typeface="Cooper Black" panose="0208090404030B020404" pitchFamily="18" charset="0"/>
              </a:rPr>
              <a:t>tejash</a:t>
            </a:r>
            <a:endParaRPr lang="ru-RU" cap="none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22"/>
          </p:nvPr>
        </p:nvSpPr>
        <p:spPr>
          <a:xfrm>
            <a:off x="8377276" y="1231991"/>
            <a:ext cx="3304928" cy="1812131"/>
          </a:xfrm>
        </p:spPr>
      </p:sp>
      <p:sp>
        <p:nvSpPr>
          <p:cNvPr id="11" name="Текст 10"/>
          <p:cNvSpPr>
            <a:spLocks noGrp="1"/>
          </p:cNvSpPr>
          <p:nvPr>
            <p:ph type="body" sz="half" idx="20"/>
          </p:nvPr>
        </p:nvSpPr>
        <p:spPr>
          <a:xfrm>
            <a:off x="8377276" y="4279994"/>
            <a:ext cx="3305053" cy="2204000"/>
          </a:xfrm>
        </p:spPr>
        <p:txBody>
          <a:bodyPr>
            <a:normAutofit/>
          </a:bodyPr>
          <a:lstStyle/>
          <a:p>
            <a:r>
              <a:rPr lang="en-US" sz="1700" cap="none" dirty="0" err="1">
                <a:latin typeface="Book Antiqua" panose="02040602050305030304" pitchFamily="18" charset="0"/>
              </a:rPr>
              <a:t>Tomchilatib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sug‘orish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tizimlari</a:t>
            </a:r>
            <a:r>
              <a:rPr lang="en-US" sz="1700" cap="none" dirty="0">
                <a:latin typeface="Book Antiqua" panose="02040602050305030304" pitchFamily="18" charset="0"/>
              </a:rPr>
              <a:t>, </a:t>
            </a:r>
            <a:r>
              <a:rPr lang="en-US" sz="1700" cap="none" dirty="0" err="1">
                <a:latin typeface="Book Antiqua" panose="02040602050305030304" pitchFamily="18" charset="0"/>
              </a:rPr>
              <a:t>qayta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ishlangan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suvdan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foydalanish</a:t>
            </a:r>
            <a:r>
              <a:rPr lang="en-US" sz="1700" cap="none" dirty="0">
                <a:latin typeface="Book Antiqua" panose="02040602050305030304" pitchFamily="18" charset="0"/>
              </a:rPr>
              <a:t>, </a:t>
            </a:r>
            <a:r>
              <a:rPr lang="en-US" sz="1700" cap="none" dirty="0" err="1">
                <a:latin typeface="Book Antiqua" panose="02040602050305030304" pitchFamily="18" charset="0"/>
              </a:rPr>
              <a:t>suvni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tejaydigan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maishiy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texnikalarni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qo‘llash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suv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tanqisligini</a:t>
            </a:r>
            <a:r>
              <a:rPr lang="en-US" sz="1700" cap="none" dirty="0">
                <a:latin typeface="Book Antiqua" panose="02040602050305030304" pitchFamily="18" charset="0"/>
              </a:rPr>
              <a:t> </a:t>
            </a:r>
            <a:r>
              <a:rPr lang="en-US" sz="1700" cap="none" dirty="0" err="1">
                <a:latin typeface="Book Antiqua" panose="02040602050305030304" pitchFamily="18" charset="0"/>
              </a:rPr>
              <a:t>kamaytiradi</a:t>
            </a:r>
            <a:r>
              <a:rPr lang="en-US" sz="1700" cap="none" dirty="0">
                <a:latin typeface="Book Antiqua" panose="02040602050305030304" pitchFamily="18" charset="0"/>
              </a:rPr>
              <a:t>.</a:t>
            </a:r>
            <a:endParaRPr lang="ru-RU" sz="1700" cap="none" dirty="0">
              <a:latin typeface="Book Antiqua" panose="0204060205030503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8849" y="1154545"/>
            <a:ext cx="3449041" cy="200359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7540" y="1154545"/>
            <a:ext cx="3526121" cy="200359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30" y="1134966"/>
            <a:ext cx="3440522" cy="200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784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34109" y="341745"/>
            <a:ext cx="5412509" cy="1872949"/>
          </a:xfrm>
        </p:spPr>
        <p:txBody>
          <a:bodyPr>
            <a:normAutofit/>
          </a:bodyPr>
          <a:lstStyle/>
          <a:p>
            <a:r>
              <a:rPr lang="en-US" sz="4400" cap="none" dirty="0" err="1">
                <a:latin typeface="Cooper Black" panose="0208090404030B020404" pitchFamily="18" charset="0"/>
              </a:rPr>
              <a:t>Chiqindilarni</a:t>
            </a:r>
            <a:r>
              <a:rPr lang="en-US" sz="4400" cap="none" dirty="0">
                <a:latin typeface="Cooper Black" panose="0208090404030B020404" pitchFamily="18" charset="0"/>
              </a:rPr>
              <a:t> </a:t>
            </a:r>
            <a:r>
              <a:rPr lang="en-US" sz="4400" cap="none" dirty="0" err="1">
                <a:latin typeface="Cooper Black" panose="0208090404030B020404" pitchFamily="18" charset="0"/>
              </a:rPr>
              <a:t>qayta</a:t>
            </a:r>
            <a:r>
              <a:rPr lang="en-US" sz="4400" cap="none" dirty="0">
                <a:latin typeface="Cooper Black" panose="0208090404030B020404" pitchFamily="18" charset="0"/>
              </a:rPr>
              <a:t> </a:t>
            </a:r>
            <a:r>
              <a:rPr lang="en-US" sz="4400" cap="none" dirty="0" err="1">
                <a:latin typeface="Cooper Black" panose="0208090404030B020404" pitchFamily="18" charset="0"/>
              </a:rPr>
              <a:t>ishlash</a:t>
            </a:r>
            <a:endParaRPr lang="ru-RU" sz="4400" cap="none" dirty="0"/>
          </a:p>
        </p:txBody>
      </p:sp>
      <p:sp>
        <p:nvSpPr>
          <p:cNvPr id="14" name="Текст 13"/>
          <p:cNvSpPr>
            <a:spLocks noGrp="1"/>
          </p:cNvSpPr>
          <p:nvPr>
            <p:ph sz="quarter" idx="13"/>
          </p:nvPr>
        </p:nvSpPr>
        <p:spPr>
          <a:xfrm>
            <a:off x="360218" y="2214694"/>
            <a:ext cx="5107709" cy="42830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000" cap="none" dirty="0" err="1">
                <a:latin typeface="Book Antiqua" panose="02040602050305030304" pitchFamily="18" charset="0"/>
              </a:rPr>
              <a:t>Dunyoda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har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yili</a:t>
            </a:r>
            <a:r>
              <a:rPr lang="en-US" sz="2000" cap="none" dirty="0">
                <a:latin typeface="Book Antiqua" panose="02040602050305030304" pitchFamily="18" charset="0"/>
              </a:rPr>
              <a:t> 2 milliard </a:t>
            </a:r>
            <a:r>
              <a:rPr lang="en-US" sz="2000" cap="none" dirty="0" err="1">
                <a:latin typeface="Book Antiqua" panose="02040602050305030304" pitchFamily="18" charset="0"/>
              </a:rPr>
              <a:t>tonnaga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yaqin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maishiy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chiqindilar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hosil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bo‘ladi</a:t>
            </a:r>
            <a:r>
              <a:rPr lang="en-US" sz="2000" cap="none" dirty="0">
                <a:latin typeface="Book Antiqua" panose="02040602050305030304" pitchFamily="18" charset="0"/>
              </a:rPr>
              <a:t>. </a:t>
            </a:r>
            <a:r>
              <a:rPr lang="en-US" sz="2000" cap="none" dirty="0" err="1">
                <a:latin typeface="Book Antiqua" panose="02040602050305030304" pitchFamily="18" charset="0"/>
              </a:rPr>
              <a:t>Afsuski</a:t>
            </a:r>
            <a:r>
              <a:rPr lang="en-US" sz="2000" cap="none" dirty="0">
                <a:latin typeface="Book Antiqua" panose="02040602050305030304" pitchFamily="18" charset="0"/>
              </a:rPr>
              <a:t>, </a:t>
            </a:r>
            <a:r>
              <a:rPr lang="en-US" sz="2000" cap="none" dirty="0" err="1">
                <a:latin typeface="Book Antiqua" panose="02040602050305030304" pitchFamily="18" charset="0"/>
              </a:rPr>
              <a:t>ularning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katta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qismi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poligonlarga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tashlanadi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yoki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yoqib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yuboriladi</a:t>
            </a:r>
            <a:r>
              <a:rPr lang="en-US" sz="2000" cap="none" dirty="0">
                <a:latin typeface="Book Antiqua" panose="02040602050305030304" pitchFamily="18" charset="0"/>
              </a:rPr>
              <a:t>, </a:t>
            </a:r>
            <a:r>
              <a:rPr lang="en-US" sz="2000" cap="none" dirty="0" err="1">
                <a:latin typeface="Book Antiqua" panose="02040602050305030304" pitchFamily="18" charset="0"/>
              </a:rPr>
              <a:t>bu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esa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tuproq</a:t>
            </a:r>
            <a:r>
              <a:rPr lang="en-US" sz="2000" cap="none" dirty="0">
                <a:latin typeface="Book Antiqua" panose="02040602050305030304" pitchFamily="18" charset="0"/>
              </a:rPr>
              <a:t>, </a:t>
            </a:r>
            <a:r>
              <a:rPr lang="en-US" sz="2000" cap="none" dirty="0" err="1">
                <a:latin typeface="Book Antiqua" panose="02040602050305030304" pitchFamily="18" charset="0"/>
              </a:rPr>
              <a:t>suv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va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havoni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ifloslantiradi</a:t>
            </a:r>
            <a:r>
              <a:rPr lang="en-US" sz="2000" cap="none" dirty="0">
                <a:latin typeface="Book Antiqua" panose="0204060205030503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2000" cap="none" dirty="0"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r>
              <a:rPr lang="en-US" sz="2000" cap="none" dirty="0" err="1">
                <a:latin typeface="Book Antiqua" panose="02040602050305030304" pitchFamily="18" charset="0"/>
              </a:rPr>
              <a:t>Chiqindilarni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qayta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ishlash</a:t>
            </a:r>
            <a:r>
              <a:rPr lang="en-US" sz="2000" cap="none" dirty="0">
                <a:latin typeface="Book Antiqua" panose="02040602050305030304" pitchFamily="18" charset="0"/>
              </a:rPr>
              <a:t> - </a:t>
            </a:r>
            <a:r>
              <a:rPr lang="en-US" sz="2000" cap="none" dirty="0" err="1">
                <a:latin typeface="Book Antiqua" panose="02040602050305030304" pitchFamily="18" charset="0"/>
              </a:rPr>
              <a:t>bu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ularni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ikkilamchi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xomashyo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sifatida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qayta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ishlash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orqali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iqtisodiy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va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ekologik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foyda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olish</a:t>
            </a:r>
            <a:r>
              <a:rPr lang="en-US" sz="2000" cap="none" dirty="0">
                <a:latin typeface="Book Antiqua" panose="02040602050305030304" pitchFamily="18" charset="0"/>
              </a:rPr>
              <a:t> </a:t>
            </a:r>
            <a:r>
              <a:rPr lang="en-US" sz="2000" cap="none" dirty="0" err="1">
                <a:latin typeface="Book Antiqua" panose="02040602050305030304" pitchFamily="18" charset="0"/>
              </a:rPr>
              <a:t>usulidir</a:t>
            </a:r>
            <a:r>
              <a:rPr lang="en-US" sz="2000" cap="none" dirty="0">
                <a:latin typeface="Book Antiqua" panose="02040602050305030304" pitchFamily="18" charset="0"/>
              </a:rPr>
              <a:t>.</a:t>
            </a:r>
            <a:endParaRPr lang="ru-RU" sz="2000" cap="none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802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cap="none" dirty="0" err="1">
                <a:latin typeface="Cooper Black" panose="0208090404030B020404" pitchFamily="18" charset="0"/>
              </a:rPr>
              <a:t>Chiqindilarni</a:t>
            </a:r>
            <a:r>
              <a:rPr lang="en-US" sz="4800" cap="none" dirty="0">
                <a:latin typeface="Cooper Black" panose="0208090404030B020404" pitchFamily="18" charset="0"/>
              </a:rPr>
              <a:t> </a:t>
            </a:r>
            <a:r>
              <a:rPr lang="en-US" sz="4800" cap="none" dirty="0" err="1">
                <a:latin typeface="Cooper Black" panose="0208090404030B020404" pitchFamily="18" charset="0"/>
              </a:rPr>
              <a:t>qayta</a:t>
            </a:r>
            <a:r>
              <a:rPr lang="en-US" sz="4800" cap="none" dirty="0">
                <a:latin typeface="Cooper Black" panose="0208090404030B020404" pitchFamily="18" charset="0"/>
              </a:rPr>
              <a:t> </a:t>
            </a:r>
            <a:r>
              <a:rPr lang="en-US" sz="4800" cap="none" dirty="0" err="1">
                <a:latin typeface="Cooper Black" panose="0208090404030B020404" pitchFamily="18" charset="0"/>
              </a:rPr>
              <a:t>ishlash</a:t>
            </a:r>
            <a:endParaRPr lang="ru-RU" sz="4800" cap="none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913773" y="4102198"/>
            <a:ext cx="3296409" cy="576262"/>
          </a:xfrm>
        </p:spPr>
        <p:txBody>
          <a:bodyPr/>
          <a:lstStyle/>
          <a:p>
            <a:r>
              <a:rPr lang="en-US" sz="2800" cap="none" dirty="0" err="1">
                <a:latin typeface="Cooper Black" panose="0208090404030B020404" pitchFamily="18" charset="0"/>
              </a:rPr>
              <a:t>Ajratish</a:t>
            </a:r>
            <a:endParaRPr lang="ru-RU" sz="2800" cap="none" dirty="0"/>
          </a:p>
        </p:txBody>
      </p:sp>
      <p:sp>
        <p:nvSpPr>
          <p:cNvPr id="9" name="Рисунок 8"/>
          <p:cNvSpPr>
            <a:spLocks noGrp="1"/>
          </p:cNvSpPr>
          <p:nvPr>
            <p:ph type="pic" idx="15"/>
          </p:nvPr>
        </p:nvSpPr>
        <p:spPr/>
      </p:sp>
      <p:sp>
        <p:nvSpPr>
          <p:cNvPr id="10" name="Текст 9"/>
          <p:cNvSpPr>
            <a:spLocks noGrp="1"/>
          </p:cNvSpPr>
          <p:nvPr>
            <p:ph type="body" sz="half" idx="18"/>
          </p:nvPr>
        </p:nvSpPr>
        <p:spPr/>
        <p:txBody>
          <a:bodyPr>
            <a:noAutofit/>
          </a:bodyPr>
          <a:lstStyle/>
          <a:p>
            <a:r>
              <a:rPr lang="en-US" sz="2400" cap="none" dirty="0" err="1">
                <a:latin typeface="Book Antiqua" panose="02040602050305030304" pitchFamily="18" charset="0"/>
              </a:rPr>
              <a:t>Chiqindilarni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plastik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qog‘oz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metall</a:t>
            </a:r>
            <a:r>
              <a:rPr lang="en-US" sz="2400" cap="none" dirty="0">
                <a:latin typeface="Book Antiqua" panose="02040602050305030304" pitchFamily="18" charset="0"/>
              </a:rPr>
              <a:t>, </a:t>
            </a:r>
            <a:r>
              <a:rPr lang="en-US" sz="2400" cap="none" dirty="0" err="1">
                <a:latin typeface="Book Antiqua" panose="02040602050305030304" pitchFamily="18" charset="0"/>
              </a:rPr>
              <a:t>organik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va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xavfli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chiqindilarga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ajratish</a:t>
            </a:r>
            <a:r>
              <a:rPr lang="en-US" sz="2400" cap="none" dirty="0">
                <a:latin typeface="Book Antiqua" panose="02040602050305030304" pitchFamily="18" charset="0"/>
              </a:rPr>
              <a:t>.</a:t>
            </a:r>
            <a:endParaRPr lang="ru-RU" sz="2400" cap="none" dirty="0">
              <a:latin typeface="Book Antiqua" panose="0204060205030503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442872" y="4351501"/>
            <a:ext cx="3301828" cy="576262"/>
          </a:xfrm>
        </p:spPr>
        <p:txBody>
          <a:bodyPr/>
          <a:lstStyle/>
          <a:p>
            <a:r>
              <a:rPr lang="en-US" sz="2800" cap="none" dirty="0" err="1">
                <a:latin typeface="Cooper Black" panose="0208090404030B020404" pitchFamily="18" charset="0"/>
              </a:rPr>
              <a:t>Yig’ish</a:t>
            </a:r>
            <a:r>
              <a:rPr lang="en-US" sz="2800" cap="none" dirty="0">
                <a:latin typeface="Cooper Black" panose="0208090404030B020404" pitchFamily="18" charset="0"/>
              </a:rPr>
              <a:t> </a:t>
            </a:r>
            <a:r>
              <a:rPr lang="en-US" sz="2800" cap="none" dirty="0" err="1">
                <a:latin typeface="Cooper Black" panose="0208090404030B020404" pitchFamily="18" charset="0"/>
              </a:rPr>
              <a:t>va</a:t>
            </a:r>
            <a:r>
              <a:rPr lang="en-US" sz="2800" cap="none" dirty="0">
                <a:latin typeface="Cooper Black" panose="0208090404030B020404" pitchFamily="18" charset="0"/>
              </a:rPr>
              <a:t> </a:t>
            </a:r>
            <a:r>
              <a:rPr lang="en-US" sz="2800" cap="none" dirty="0" err="1">
                <a:latin typeface="Cooper Black" panose="0208090404030B020404" pitchFamily="18" charset="0"/>
              </a:rPr>
              <a:t>tashish</a:t>
            </a:r>
            <a:endParaRPr lang="ru-RU" sz="2800" cap="none" dirty="0"/>
          </a:p>
        </p:txBody>
      </p:sp>
      <p:sp>
        <p:nvSpPr>
          <p:cNvPr id="13" name="Рисунок 12"/>
          <p:cNvSpPr>
            <a:spLocks noGrp="1"/>
          </p:cNvSpPr>
          <p:nvPr>
            <p:ph type="pic" idx="21"/>
          </p:nvPr>
        </p:nvSpPr>
        <p:spPr/>
      </p:sp>
      <p:sp>
        <p:nvSpPr>
          <p:cNvPr id="11" name="Текст 10"/>
          <p:cNvSpPr>
            <a:spLocks noGrp="1"/>
          </p:cNvSpPr>
          <p:nvPr>
            <p:ph type="body" sz="half" idx="19"/>
          </p:nvPr>
        </p:nvSpPr>
        <p:spPr/>
        <p:txBody>
          <a:bodyPr>
            <a:noAutofit/>
          </a:bodyPr>
          <a:lstStyle/>
          <a:p>
            <a:r>
              <a:rPr lang="en-US" sz="2400" cap="none" dirty="0" err="1">
                <a:latin typeface="Book Antiqua" panose="02040602050305030304" pitchFamily="18" charset="0"/>
              </a:rPr>
              <a:t>Chiqindilarni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to‘plash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va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maxsus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zavodlarga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yetkazish</a:t>
            </a:r>
            <a:r>
              <a:rPr lang="en-US" sz="2400" cap="none" dirty="0">
                <a:latin typeface="Book Antiqua" panose="02040602050305030304" pitchFamily="18" charset="0"/>
              </a:rPr>
              <a:t>.</a:t>
            </a:r>
            <a:endParaRPr lang="ru-RU" sz="2400" cap="none" dirty="0">
              <a:latin typeface="Book Antiqua" panose="0204060205030503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7973173" y="4080590"/>
            <a:ext cx="3300681" cy="576262"/>
          </a:xfrm>
        </p:spPr>
        <p:txBody>
          <a:bodyPr/>
          <a:lstStyle/>
          <a:p>
            <a:r>
              <a:rPr lang="en-US" sz="2800" cap="none" dirty="0" err="1">
                <a:latin typeface="Cooper Black" panose="0208090404030B020404" pitchFamily="18" charset="0"/>
              </a:rPr>
              <a:t>Qayta</a:t>
            </a:r>
            <a:r>
              <a:rPr lang="en-US" sz="2800" cap="none" dirty="0">
                <a:latin typeface="Cooper Black" panose="0208090404030B020404" pitchFamily="18" charset="0"/>
              </a:rPr>
              <a:t> </a:t>
            </a:r>
            <a:r>
              <a:rPr lang="en-US" sz="2800" cap="none" dirty="0" err="1">
                <a:latin typeface="Cooper Black" panose="0208090404030B020404" pitchFamily="18" charset="0"/>
              </a:rPr>
              <a:t>ishlash</a:t>
            </a:r>
            <a:endParaRPr lang="ru-RU" sz="2800" cap="none" dirty="0"/>
          </a:p>
        </p:txBody>
      </p:sp>
      <p:sp>
        <p:nvSpPr>
          <p:cNvPr id="14" name="Рисунок 13"/>
          <p:cNvSpPr>
            <a:spLocks noGrp="1"/>
          </p:cNvSpPr>
          <p:nvPr>
            <p:ph type="pic" idx="22"/>
          </p:nvPr>
        </p:nvSpPr>
        <p:spPr/>
      </p:sp>
      <p:sp>
        <p:nvSpPr>
          <p:cNvPr id="12" name="Текст 11"/>
          <p:cNvSpPr>
            <a:spLocks noGrp="1"/>
          </p:cNvSpPr>
          <p:nvPr>
            <p:ph type="body" sz="half" idx="20"/>
          </p:nvPr>
        </p:nvSpPr>
        <p:spPr/>
        <p:txBody>
          <a:bodyPr>
            <a:noAutofit/>
          </a:bodyPr>
          <a:lstStyle/>
          <a:p>
            <a:r>
              <a:rPr lang="en-US" sz="2400" cap="none" dirty="0" err="1">
                <a:latin typeface="Book Antiqua" panose="02040602050305030304" pitchFamily="18" charset="0"/>
              </a:rPr>
              <a:t>Turli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materiallardan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yangi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mahsulotlar</a:t>
            </a:r>
            <a:r>
              <a:rPr lang="en-US" sz="2400" cap="none" dirty="0"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latin typeface="Book Antiqua" panose="02040602050305030304" pitchFamily="18" charset="0"/>
              </a:rPr>
              <a:t>yaratish</a:t>
            </a:r>
            <a:r>
              <a:rPr lang="en-US" sz="2400" cap="none" dirty="0">
                <a:latin typeface="Book Antiqua" panose="02040602050305030304" pitchFamily="18" charset="0"/>
              </a:rPr>
              <a:t>.</a:t>
            </a:r>
            <a:endParaRPr lang="ru-RU" sz="2400" cap="none" dirty="0">
              <a:latin typeface="Book Antiqua" panose="0204060205030503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4" y="2214694"/>
            <a:ext cx="3415322" cy="175694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016" y="2214694"/>
            <a:ext cx="3422264" cy="178488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700" y="2220597"/>
            <a:ext cx="3451026" cy="176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52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0" y="5954"/>
            <a:ext cx="12202600" cy="6852046"/>
          </a:xfrm>
          <a:prstGeom prst="rect">
            <a:avLst/>
          </a:prstGeom>
        </p:spPr>
      </p:pic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257991" y="2155356"/>
            <a:ext cx="5976553" cy="3158348"/>
          </a:xfrm>
        </p:spPr>
        <p:txBody>
          <a:bodyPr>
            <a:noAutofit/>
          </a:bodyPr>
          <a:lstStyle/>
          <a:p>
            <a:pPr algn="l"/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*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Tabiiy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resurslar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sarfini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kamaytiradi</a:t>
            </a:r>
            <a:endParaRPr lang="en-US" sz="2400" cap="none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l"/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*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Ish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o‘rinlarini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yaratadi</a:t>
            </a:r>
            <a:endParaRPr lang="en-US" sz="2400" cap="none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l"/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*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Atrof-muhitni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ifloslanishdan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saqlaydi</a:t>
            </a:r>
            <a:endParaRPr lang="en-US" sz="2400" cap="none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l"/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*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Iqtisodiy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tejamkorlikni</a:t>
            </a:r>
            <a:r>
              <a:rPr lang="en-US" sz="2400" cap="none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sz="2400" cap="none" dirty="0" err="1">
                <a:solidFill>
                  <a:schemeClr val="bg1"/>
                </a:solidFill>
                <a:latin typeface="Book Antiqua" panose="02040602050305030304" pitchFamily="18" charset="0"/>
              </a:rPr>
              <a:t>ta‘minlaydi</a:t>
            </a:r>
            <a:endParaRPr lang="ru-RU" sz="2400" cap="none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22646" y="277092"/>
            <a:ext cx="5847245" cy="1607126"/>
          </a:xfrm>
        </p:spPr>
        <p:txBody>
          <a:bodyPr>
            <a:noAutofit/>
          </a:bodyPr>
          <a:lstStyle/>
          <a:p>
            <a:r>
              <a:rPr lang="en-US" sz="4000" cap="none" dirty="0" err="1">
                <a:solidFill>
                  <a:schemeClr val="bg1"/>
                </a:solidFill>
                <a:latin typeface="Cooper Black" panose="0208090404030B020404" pitchFamily="18" charset="0"/>
              </a:rPr>
              <a:t>Chiqindilarni</a:t>
            </a:r>
            <a:r>
              <a:rPr lang="en-US" sz="4000" cap="none" dirty="0">
                <a:solidFill>
                  <a:schemeClr val="bg1"/>
                </a:solidFill>
                <a:latin typeface="Cooper Black" panose="0208090404030B020404" pitchFamily="18" charset="0"/>
              </a:rPr>
              <a:t> </a:t>
            </a:r>
            <a:r>
              <a:rPr lang="en-US" sz="4000" cap="none" dirty="0" err="1">
                <a:solidFill>
                  <a:schemeClr val="bg1"/>
                </a:solidFill>
                <a:latin typeface="Cooper Black" panose="0208090404030B020404" pitchFamily="18" charset="0"/>
              </a:rPr>
              <a:t>qayta</a:t>
            </a:r>
            <a:r>
              <a:rPr lang="en-US" sz="4000" cap="none" dirty="0">
                <a:solidFill>
                  <a:schemeClr val="bg1"/>
                </a:solidFill>
                <a:latin typeface="Cooper Black" panose="0208090404030B020404" pitchFamily="18" charset="0"/>
              </a:rPr>
              <a:t> </a:t>
            </a:r>
            <a:r>
              <a:rPr lang="en-US" sz="4000" cap="none" dirty="0" err="1">
                <a:solidFill>
                  <a:schemeClr val="bg1"/>
                </a:solidFill>
                <a:latin typeface="Cooper Black" panose="0208090404030B020404" pitchFamily="18" charset="0"/>
              </a:rPr>
              <a:t>ishlash</a:t>
            </a:r>
            <a:r>
              <a:rPr lang="en-US" sz="4000" cap="none" dirty="0">
                <a:solidFill>
                  <a:schemeClr val="bg1"/>
                </a:solidFill>
                <a:latin typeface="Cooper Black" panose="0208090404030B020404" pitchFamily="18" charset="0"/>
              </a:rPr>
              <a:t> </a:t>
            </a:r>
            <a:r>
              <a:rPr lang="en-US" sz="4000" cap="none" dirty="0" err="1">
                <a:solidFill>
                  <a:schemeClr val="bg1"/>
                </a:solidFill>
                <a:latin typeface="Cooper Black" panose="0208090404030B020404" pitchFamily="18" charset="0"/>
              </a:rPr>
              <a:t>afzalliklari</a:t>
            </a:r>
            <a:endParaRPr lang="ru-RU" sz="4000" cap="none" dirty="0">
              <a:solidFill>
                <a:schemeClr val="bg1"/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quarter" idx="13"/>
          </p:nvPr>
        </p:nvSpPr>
        <p:spPr>
          <a:xfrm>
            <a:off x="11176000" y="5569527"/>
            <a:ext cx="102225" cy="221672"/>
          </a:xfrm>
        </p:spPr>
        <p:txBody>
          <a:bodyPr>
            <a:normAutofit fontScale="40000" lnSpcReduction="20000"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641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cap="none" dirty="0" err="1">
                <a:latin typeface="Cooper Black" panose="0208090404030B020404" pitchFamily="18" charset="0"/>
              </a:rPr>
              <a:t>Tabiiy</a:t>
            </a:r>
            <a:r>
              <a:rPr lang="en-US" sz="4000" cap="none" dirty="0">
                <a:latin typeface="Cooper Black" panose="0208090404030B020404" pitchFamily="18" charset="0"/>
              </a:rPr>
              <a:t> </a:t>
            </a:r>
            <a:r>
              <a:rPr lang="en-US" sz="4000" cap="none" dirty="0" err="1">
                <a:latin typeface="Cooper Black" panose="0208090404030B020404" pitchFamily="18" charset="0"/>
              </a:rPr>
              <a:t>resurslar</a:t>
            </a:r>
            <a:r>
              <a:rPr lang="en-US" sz="4000" cap="none" dirty="0">
                <a:latin typeface="Cooper Black" panose="0208090404030B020404" pitchFamily="18" charset="0"/>
              </a:rPr>
              <a:t> </a:t>
            </a:r>
            <a:r>
              <a:rPr lang="en-US" sz="4000" cap="none" dirty="0" err="1">
                <a:latin typeface="Cooper Black" panose="0208090404030B020404" pitchFamily="18" charset="0"/>
              </a:rPr>
              <a:t>va</a:t>
            </a:r>
            <a:r>
              <a:rPr lang="en-US" sz="4000" cap="none" dirty="0">
                <a:latin typeface="Cooper Black" panose="0208090404030B020404" pitchFamily="18" charset="0"/>
              </a:rPr>
              <a:t> </a:t>
            </a:r>
            <a:r>
              <a:rPr lang="en-US" sz="4000" cap="none" dirty="0" err="1">
                <a:latin typeface="Cooper Black" panose="0208090404030B020404" pitchFamily="18" charset="0"/>
              </a:rPr>
              <a:t>chiqindilarni</a:t>
            </a:r>
            <a:r>
              <a:rPr lang="en-US" sz="4000" cap="none" dirty="0">
                <a:latin typeface="Cooper Black" panose="0208090404030B020404" pitchFamily="18" charset="0"/>
              </a:rPr>
              <a:t> </a:t>
            </a:r>
            <a:r>
              <a:rPr lang="en-US" sz="4000" cap="none" dirty="0" err="1">
                <a:latin typeface="Cooper Black" panose="0208090404030B020404" pitchFamily="18" charset="0"/>
              </a:rPr>
              <a:t>boshqarishning</a:t>
            </a:r>
            <a:r>
              <a:rPr lang="en-US" sz="4000" cap="none" dirty="0">
                <a:latin typeface="Cooper Black" panose="0208090404030B020404" pitchFamily="18" charset="0"/>
              </a:rPr>
              <a:t> </a:t>
            </a:r>
            <a:r>
              <a:rPr lang="en-US" sz="4000" cap="none" dirty="0" err="1">
                <a:latin typeface="Cooper Black" panose="0208090404030B020404" pitchFamily="18" charset="0"/>
              </a:rPr>
              <a:t>ijtimoiy</a:t>
            </a:r>
            <a:r>
              <a:rPr lang="en-US" sz="4000" cap="none" dirty="0">
                <a:latin typeface="Cooper Black" panose="0208090404030B020404" pitchFamily="18" charset="0"/>
              </a:rPr>
              <a:t> </a:t>
            </a:r>
            <a:r>
              <a:rPr lang="en-US" sz="4000" cap="none" dirty="0" err="1">
                <a:latin typeface="Cooper Black" panose="0208090404030B020404" pitchFamily="18" charset="0"/>
              </a:rPr>
              <a:t>va</a:t>
            </a:r>
            <a:r>
              <a:rPr lang="en-US" sz="4000" cap="none" dirty="0">
                <a:latin typeface="Cooper Black" panose="0208090404030B020404" pitchFamily="18" charset="0"/>
              </a:rPr>
              <a:t> </a:t>
            </a:r>
            <a:r>
              <a:rPr lang="en-US" sz="4000" cap="none" dirty="0" err="1">
                <a:latin typeface="Cooper Black" panose="0208090404030B020404" pitchFamily="18" charset="0"/>
              </a:rPr>
              <a:t>iqtisodiy</a:t>
            </a:r>
            <a:r>
              <a:rPr lang="en-US" sz="4000" cap="none" dirty="0">
                <a:latin typeface="Cooper Black" panose="0208090404030B020404" pitchFamily="18" charset="0"/>
              </a:rPr>
              <a:t> </a:t>
            </a:r>
            <a:r>
              <a:rPr lang="en-US" sz="4000" cap="none" dirty="0" err="1">
                <a:latin typeface="Cooper Black" panose="0208090404030B020404" pitchFamily="18" charset="0"/>
              </a:rPr>
              <a:t>ahamiyati</a:t>
            </a:r>
            <a:endParaRPr lang="ru-RU" sz="4000" cap="none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59424" y="2262651"/>
            <a:ext cx="4873474" cy="679994"/>
          </a:xfrm>
        </p:spPr>
        <p:txBody>
          <a:bodyPr/>
          <a:lstStyle/>
          <a:p>
            <a:r>
              <a:rPr lang="en-US" b="1" cap="none" dirty="0" err="1">
                <a:latin typeface="Book Antiqua" panose="02040602050305030304" pitchFamily="18" charset="0"/>
              </a:rPr>
              <a:t>Ijtimoiy</a:t>
            </a:r>
            <a:r>
              <a:rPr lang="en-US" b="1" cap="none" dirty="0">
                <a:latin typeface="Book Antiqua" panose="02040602050305030304" pitchFamily="18" charset="0"/>
              </a:rPr>
              <a:t> </a:t>
            </a:r>
            <a:r>
              <a:rPr lang="en-US" b="1" cap="none" dirty="0" err="1">
                <a:latin typeface="Book Antiqua" panose="02040602050305030304" pitchFamily="18" charset="0"/>
              </a:rPr>
              <a:t>jihatlar</a:t>
            </a:r>
            <a:r>
              <a:rPr lang="en-US" b="1" cap="none" dirty="0">
                <a:latin typeface="Book Antiqua" panose="02040602050305030304" pitchFamily="18" charset="0"/>
              </a:rPr>
              <a:t>:</a:t>
            </a:r>
            <a:endParaRPr lang="ru-RU" b="1" cap="none" dirty="0">
              <a:latin typeface="Book Antiqua" panose="0204060205030503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59424" y="2942645"/>
            <a:ext cx="5106027" cy="2740187"/>
          </a:xfrm>
        </p:spPr>
        <p:txBody>
          <a:bodyPr/>
          <a:lstStyle/>
          <a:p>
            <a:pPr marL="0" indent="0">
              <a:buNone/>
            </a:pPr>
            <a:r>
              <a:rPr lang="en-US" cap="none" dirty="0">
                <a:latin typeface="Book Antiqua" panose="02040602050305030304" pitchFamily="18" charset="0"/>
              </a:rPr>
              <a:t>* </a:t>
            </a:r>
            <a:r>
              <a:rPr lang="en-US" cap="none" dirty="0" err="1">
                <a:latin typeface="Book Antiqua" panose="02040602050305030304" pitchFamily="18" charset="0"/>
              </a:rPr>
              <a:t>Aholining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ekologik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madaniyati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oshadi</a:t>
            </a:r>
            <a:endParaRPr lang="en-US" cap="none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cap="none" dirty="0">
                <a:latin typeface="Book Antiqua" panose="02040602050305030304" pitchFamily="18" charset="0"/>
              </a:rPr>
              <a:t>* </a:t>
            </a:r>
            <a:r>
              <a:rPr lang="en-US" cap="none" dirty="0" err="1">
                <a:latin typeface="Book Antiqua" panose="02040602050305030304" pitchFamily="18" charset="0"/>
              </a:rPr>
              <a:t>Sog‘lom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turmush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tarziga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zamin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yaratiladi</a:t>
            </a:r>
            <a:endParaRPr lang="en-US" cap="none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cap="none" dirty="0">
                <a:latin typeface="Book Antiqua" panose="02040602050305030304" pitchFamily="18" charset="0"/>
              </a:rPr>
              <a:t>* </a:t>
            </a:r>
            <a:r>
              <a:rPr lang="en-US" cap="none" dirty="0" err="1">
                <a:latin typeface="Book Antiqua" panose="02040602050305030304" pitchFamily="18" charset="0"/>
              </a:rPr>
              <a:t>Yashash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sifati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yaxshilanadi</a:t>
            </a:r>
            <a:endParaRPr lang="ru-RU" cap="none" dirty="0">
              <a:latin typeface="Book Antiqua" panose="0204060205030503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978237" y="2262651"/>
            <a:ext cx="4881804" cy="679994"/>
          </a:xfrm>
        </p:spPr>
        <p:txBody>
          <a:bodyPr/>
          <a:lstStyle/>
          <a:p>
            <a:r>
              <a:rPr lang="en-US" b="1" cap="none" dirty="0" err="1">
                <a:latin typeface="Book Antiqua" panose="02040602050305030304" pitchFamily="18" charset="0"/>
              </a:rPr>
              <a:t>Iqtisodiy</a:t>
            </a:r>
            <a:r>
              <a:rPr lang="en-US" b="1" cap="none" dirty="0">
                <a:latin typeface="Book Antiqua" panose="02040602050305030304" pitchFamily="18" charset="0"/>
              </a:rPr>
              <a:t> </a:t>
            </a:r>
            <a:r>
              <a:rPr lang="en-US" b="1" cap="none" dirty="0" err="1">
                <a:latin typeface="Book Antiqua" panose="02040602050305030304" pitchFamily="18" charset="0"/>
              </a:rPr>
              <a:t>jihatlar</a:t>
            </a:r>
            <a:r>
              <a:rPr lang="en-US" b="1" cap="none" dirty="0">
                <a:latin typeface="Book Antiqua" panose="02040602050305030304" pitchFamily="18" charset="0"/>
              </a:rPr>
              <a:t>: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4"/>
          </p:nvPr>
        </p:nvSpPr>
        <p:spPr>
          <a:xfrm>
            <a:off x="5978237" y="2942644"/>
            <a:ext cx="5687291" cy="2740187"/>
          </a:xfrm>
        </p:spPr>
        <p:txBody>
          <a:bodyPr/>
          <a:lstStyle/>
          <a:p>
            <a:pPr marL="0" indent="0">
              <a:buNone/>
            </a:pPr>
            <a:r>
              <a:rPr lang="en-US" cap="none" dirty="0">
                <a:latin typeface="Book Antiqua" panose="02040602050305030304" pitchFamily="18" charset="0"/>
              </a:rPr>
              <a:t>* Import </a:t>
            </a:r>
            <a:r>
              <a:rPr lang="en-US" cap="none" dirty="0" err="1">
                <a:latin typeface="Book Antiqua" panose="02040602050305030304" pitchFamily="18" charset="0"/>
              </a:rPr>
              <a:t>qilinadigan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resurslar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hajmi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kamayadi</a:t>
            </a:r>
            <a:endParaRPr lang="en-US" cap="none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cap="none" dirty="0">
                <a:latin typeface="Book Antiqua" panose="02040602050305030304" pitchFamily="18" charset="0"/>
              </a:rPr>
              <a:t>* </a:t>
            </a:r>
            <a:r>
              <a:rPr lang="en-US" cap="none" dirty="0" err="1">
                <a:latin typeface="Book Antiqua" panose="02040602050305030304" pitchFamily="18" charset="0"/>
              </a:rPr>
              <a:t>Mahalliy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ishlab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chiqarish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rivojlanadi</a:t>
            </a:r>
            <a:endParaRPr lang="en-US" cap="none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cap="none" dirty="0">
                <a:latin typeface="Book Antiqua" panose="02040602050305030304" pitchFamily="18" charset="0"/>
              </a:rPr>
              <a:t>* </a:t>
            </a:r>
            <a:r>
              <a:rPr lang="en-US" cap="none" dirty="0" err="1">
                <a:latin typeface="Book Antiqua" panose="02040602050305030304" pitchFamily="18" charset="0"/>
              </a:rPr>
              <a:t>Byudjetga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qo‘shimcha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daromadlar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kirib</a:t>
            </a:r>
            <a:r>
              <a:rPr lang="en-US" cap="none" dirty="0">
                <a:latin typeface="Book Antiqua" panose="02040602050305030304" pitchFamily="18" charset="0"/>
              </a:rPr>
              <a:t> </a:t>
            </a:r>
            <a:r>
              <a:rPr lang="en-US" cap="none" dirty="0" err="1">
                <a:latin typeface="Book Antiqua" panose="02040602050305030304" pitchFamily="18" charset="0"/>
              </a:rPr>
              <a:t>keladi</a:t>
            </a:r>
            <a:endParaRPr lang="en-US" cap="none" dirty="0">
              <a:latin typeface="Book Antiqua" panose="0204060205030503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97" y="4414982"/>
            <a:ext cx="4402283" cy="23490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41" y="4414982"/>
            <a:ext cx="4407839" cy="234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3591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90</TotalTime>
  <Words>519</Words>
  <Application>Microsoft Office PowerPoint</Application>
  <PresentationFormat>Широкоэкранный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Book Antiqua</vt:lpstr>
      <vt:lpstr>Calibri</vt:lpstr>
      <vt:lpstr>Cooper Black</vt:lpstr>
      <vt:lpstr>Tw Cen MT</vt:lpstr>
      <vt:lpstr>Капля</vt:lpstr>
      <vt:lpstr>Tabiiy resurslardan samarali foydalanish, chiqindilarni qayta ishlash</vt:lpstr>
      <vt:lpstr>Kirish</vt:lpstr>
      <vt:lpstr> </vt:lpstr>
      <vt:lpstr>Tabiiy resurslardan samarali foydalanish</vt:lpstr>
      <vt:lpstr> </vt:lpstr>
      <vt:lpstr>Chiqindilarni qayta ishlash</vt:lpstr>
      <vt:lpstr>Chiqindilarni qayta ishlash</vt:lpstr>
      <vt:lpstr>Chiqindilarni qayta ishlash afzalliklari</vt:lpstr>
      <vt:lpstr>Tabiiy resurslar va chiqindilarni boshqarishning ijtimoiy va iqtisodiy ahamiyati</vt:lpstr>
      <vt:lpstr> </vt:lpstr>
      <vt:lpstr>E’TIBORINGIZ UCHUN RAHMAT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Tabiiy resurslardan samarali foydalanish, chiqindilarni qayta ishlash</dc:title>
  <dc:creator>Пользователь</dc:creator>
  <cp:lastModifiedBy>11.2024</cp:lastModifiedBy>
  <cp:revision>12</cp:revision>
  <dcterms:created xsi:type="dcterms:W3CDTF">2025-07-09T19:10:40Z</dcterms:created>
  <dcterms:modified xsi:type="dcterms:W3CDTF">2025-12-02T10:14:23Z</dcterms:modified>
</cp:coreProperties>
</file>