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5" r:id="rId16"/>
  </p:sldIdLst>
  <p:sldSz cx="18288000" cy="10287000"/>
  <p:notesSz cx="6858000" cy="9144000"/>
  <p:embeddedFontLst>
    <p:embeddedFont>
      <p:font typeface="IM Fell" panose="02000000000000000000" pitchFamily="2" charset="0"/>
      <p:regular r:id="rId17"/>
    </p:embeddedFont>
    <p:embeddedFont>
      <p:font typeface="RoxboroughCF" pitchFamily="2" charset="0"/>
      <p:regular r:id="rId18"/>
    </p:embeddedFont>
    <p:embeddedFont>
      <p:font typeface="RoxboroughCF Bold" pitchFamily="2" charset="0"/>
      <p:regular r:id="rId19"/>
    </p:embeddedFont>
    <p:embeddedFont>
      <p:font typeface="RoxboroughCF Heavy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2.fntdata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1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4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font" Target="fonts/font3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jpeg" /><Relationship Id="rId4" Type="http://schemas.openxmlformats.org/officeDocument/2006/relationships/image" Target="../media/image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1766" y="1803374"/>
            <a:ext cx="14244467" cy="6851702"/>
            <a:chOff x="0" y="0"/>
            <a:chExt cx="18992623" cy="913560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992623" cy="9135602"/>
              <a:chOff x="0" y="0"/>
              <a:chExt cx="14418927" cy="693561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418928" cy="6935619"/>
              </a:xfrm>
              <a:custGeom>
                <a:avLst/>
                <a:gdLst/>
                <a:ahLst/>
                <a:cxnLst/>
                <a:rect l="l" t="t" r="r" b="b"/>
                <a:pathLst>
                  <a:path w="14418928" h="6935619">
                    <a:moveTo>
                      <a:pt x="0" y="0"/>
                    </a:moveTo>
                    <a:lnTo>
                      <a:pt x="0" y="6935619"/>
                    </a:lnTo>
                    <a:lnTo>
                      <a:pt x="14418928" y="6935619"/>
                    </a:lnTo>
                    <a:lnTo>
                      <a:pt x="14418928" y="0"/>
                    </a:lnTo>
                    <a:lnTo>
                      <a:pt x="0" y="0"/>
                    </a:lnTo>
                    <a:close/>
                    <a:moveTo>
                      <a:pt x="14357967" y="6874659"/>
                    </a:moveTo>
                    <a:lnTo>
                      <a:pt x="59690" y="6874659"/>
                    </a:lnTo>
                    <a:lnTo>
                      <a:pt x="59690" y="59690"/>
                    </a:lnTo>
                    <a:lnTo>
                      <a:pt x="14357967" y="59690"/>
                    </a:lnTo>
                    <a:lnTo>
                      <a:pt x="14357967" y="6874659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265689" y="289640"/>
              <a:ext cx="18452679" cy="8537106"/>
              <a:chOff x="0" y="0"/>
              <a:chExt cx="35762085" cy="1654527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762084" cy="16545278"/>
              </a:xfrm>
              <a:custGeom>
                <a:avLst/>
                <a:gdLst/>
                <a:ahLst/>
                <a:cxnLst/>
                <a:rect l="l" t="t" r="r" b="b"/>
                <a:pathLst>
                  <a:path w="35762084" h="16545278">
                    <a:moveTo>
                      <a:pt x="0" y="0"/>
                    </a:moveTo>
                    <a:lnTo>
                      <a:pt x="0" y="16545278"/>
                    </a:lnTo>
                    <a:lnTo>
                      <a:pt x="35762084" y="16545278"/>
                    </a:lnTo>
                    <a:lnTo>
                      <a:pt x="35762084" y="0"/>
                    </a:lnTo>
                    <a:lnTo>
                      <a:pt x="0" y="0"/>
                    </a:lnTo>
                    <a:close/>
                    <a:moveTo>
                      <a:pt x="35701123" y="16484318"/>
                    </a:moveTo>
                    <a:lnTo>
                      <a:pt x="59690" y="16484318"/>
                    </a:lnTo>
                    <a:lnTo>
                      <a:pt x="59690" y="59690"/>
                    </a:lnTo>
                    <a:lnTo>
                      <a:pt x="35701123" y="59690"/>
                    </a:lnTo>
                    <a:lnTo>
                      <a:pt x="35701123" y="16484318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</p:grpSp>
      <p:sp>
        <p:nvSpPr>
          <p:cNvPr id="7" name="Freeform 7"/>
          <p:cNvSpPr/>
          <p:nvPr/>
        </p:nvSpPr>
        <p:spPr>
          <a:xfrm>
            <a:off x="8247548" y="905539"/>
            <a:ext cx="1490343" cy="1768954"/>
          </a:xfrm>
          <a:custGeom>
            <a:avLst/>
            <a:gdLst/>
            <a:ahLst/>
            <a:cxnLst/>
            <a:rect l="l" t="t" r="r" b="b"/>
            <a:pathLst>
              <a:path w="1490343" h="1768954">
                <a:moveTo>
                  <a:pt x="0" y="0"/>
                </a:moveTo>
                <a:lnTo>
                  <a:pt x="1490344" y="0"/>
                </a:lnTo>
                <a:lnTo>
                  <a:pt x="1490344" y="1768954"/>
                </a:lnTo>
                <a:lnTo>
                  <a:pt x="0" y="1768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31126" y="2163452"/>
            <a:ext cx="12619321" cy="511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uz-Latn-UZ" sz="4000" b="1" spc="398" dirty="0">
                <a:solidFill>
                  <a:srgbClr val="EFE9CE"/>
                </a:solidFill>
                <a:latin typeface="RoxboroughCF Heavy"/>
                <a:ea typeface="RoxboroughCF Heavy"/>
                <a:cs typeface="RoxboroughCF Heavy"/>
                <a:sym typeface="RoxboroughCF Heavy"/>
              </a:rPr>
              <a:t>
</a:t>
            </a:r>
            <a:r>
              <a:rPr lang="uz-Latn-UZ" sz="4000" b="1" spc="398" dirty="0" err="1">
                <a:solidFill>
                  <a:srgbClr val="EFE9CE"/>
                </a:solidFill>
                <a:latin typeface="RoxboroughCF Heavy"/>
                <a:ea typeface="RoxboroughCF Heavy"/>
                <a:cs typeface="RoxboroughCF Heavy"/>
                <a:sym typeface="RoxboroughCF Heavy"/>
              </a:rPr>
              <a:t>Oliygoh</a:t>
            </a:r>
            <a:r>
              <a:rPr lang="uz-Latn-UZ" sz="4000" b="1" spc="398" dirty="0">
                <a:solidFill>
                  <a:srgbClr val="EFE9CE"/>
                </a:solidFill>
                <a:latin typeface="RoxboroughCF Heavy"/>
                <a:ea typeface="RoxboroughCF Heavy"/>
                <a:cs typeface="RoxboroughCF Heavy"/>
                <a:sym typeface="RoxboroughCF Heavy"/>
              </a:rPr>
              <a:t> nomi
</a:t>
            </a:r>
            <a:r>
              <a:rPr lang="uz-Latn-UZ" sz="4000" b="1" spc="398" dirty="0" err="1">
                <a:solidFill>
                  <a:srgbClr val="EFE9CE"/>
                </a:solidFill>
                <a:latin typeface="RoxboroughCF Heavy"/>
                <a:ea typeface="RoxboroughCF Heavy"/>
                <a:cs typeface="RoxboroughCF Heavy"/>
                <a:sym typeface="RoxboroughCF Heavy"/>
              </a:rPr>
              <a:t>Yoʻnalish</a:t>
            </a:r>
            <a:r>
              <a:rPr lang="uz-Latn-UZ" sz="4000" b="1" spc="398" dirty="0">
                <a:solidFill>
                  <a:srgbClr val="EFE9CE"/>
                </a:solidFill>
                <a:latin typeface="RoxboroughCF Heavy"/>
                <a:ea typeface="RoxboroughCF Heavy"/>
                <a:cs typeface="RoxboroughCF Heavy"/>
                <a:sym typeface="RoxboroughCF Heavy"/>
              </a:rPr>
              <a:t> nomi
Guruh raqami
Ism familiyangiz 
Fan nomi</a:t>
            </a:r>
            <a:endParaRPr lang="en-US" sz="4000" b="1" spc="398" dirty="0">
              <a:solidFill>
                <a:srgbClr val="EFE9CE"/>
              </a:solidFill>
              <a:latin typeface="RoxboroughCF Heavy"/>
              <a:ea typeface="RoxboroughCF Heavy"/>
              <a:cs typeface="RoxboroughCF Heavy"/>
              <a:sym typeface="RoxboroughCF Heavy"/>
            </a:endParaRPr>
          </a:p>
        </p:txBody>
      </p:sp>
      <p:sp>
        <p:nvSpPr>
          <p:cNvPr id="10" name="Freeform 10"/>
          <p:cNvSpPr/>
          <p:nvPr/>
        </p:nvSpPr>
        <p:spPr>
          <a:xfrm rot="-8752963">
            <a:off x="869880" y="2611612"/>
            <a:ext cx="1871030" cy="2175616"/>
          </a:xfrm>
          <a:custGeom>
            <a:avLst/>
            <a:gdLst/>
            <a:ahLst/>
            <a:cxnLst/>
            <a:rect l="l" t="t" r="r" b="b"/>
            <a:pathLst>
              <a:path w="1871030" h="2175616">
                <a:moveTo>
                  <a:pt x="0" y="0"/>
                </a:moveTo>
                <a:lnTo>
                  <a:pt x="1871030" y="0"/>
                </a:lnTo>
                <a:lnTo>
                  <a:pt x="1871030" y="2175616"/>
                </a:lnTo>
                <a:lnTo>
                  <a:pt x="0" y="2175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9503679">
            <a:off x="15490749" y="4850753"/>
            <a:ext cx="1674466" cy="1947054"/>
          </a:xfrm>
          <a:custGeom>
            <a:avLst/>
            <a:gdLst/>
            <a:ahLst/>
            <a:cxnLst/>
            <a:rect l="l" t="t" r="r" b="b"/>
            <a:pathLst>
              <a:path w="1674466" h="1947054">
                <a:moveTo>
                  <a:pt x="0" y="0"/>
                </a:moveTo>
                <a:lnTo>
                  <a:pt x="1674466" y="0"/>
                </a:lnTo>
                <a:lnTo>
                  <a:pt x="1674466" y="1947054"/>
                </a:lnTo>
                <a:lnTo>
                  <a:pt x="0" y="19470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89703">
            <a:off x="552843" y="658476"/>
            <a:ext cx="4562993" cy="2789129"/>
          </a:xfrm>
          <a:custGeom>
            <a:avLst/>
            <a:gdLst/>
            <a:ahLst/>
            <a:cxnLst/>
            <a:rect l="l" t="t" r="r" b="b"/>
            <a:pathLst>
              <a:path w="4562993" h="2789129">
                <a:moveTo>
                  <a:pt x="0" y="0"/>
                </a:moveTo>
                <a:lnTo>
                  <a:pt x="4562993" y="0"/>
                </a:lnTo>
                <a:lnTo>
                  <a:pt x="4562993" y="2789129"/>
                </a:lnTo>
                <a:lnTo>
                  <a:pt x="0" y="2789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909780">
            <a:off x="13506493" y="6470811"/>
            <a:ext cx="4744188" cy="2899885"/>
          </a:xfrm>
          <a:custGeom>
            <a:avLst/>
            <a:gdLst/>
            <a:ahLst/>
            <a:cxnLst/>
            <a:rect l="l" t="t" r="r" b="b"/>
            <a:pathLst>
              <a:path w="4744188" h="2899885">
                <a:moveTo>
                  <a:pt x="0" y="0"/>
                </a:moveTo>
                <a:lnTo>
                  <a:pt x="4744189" y="0"/>
                </a:lnTo>
                <a:lnTo>
                  <a:pt x="4744189" y="2899885"/>
                </a:lnTo>
                <a:lnTo>
                  <a:pt x="0" y="28998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38505" b="-14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21766" y="1647683"/>
            <a:ext cx="14244467" cy="8013349"/>
            <a:chOff x="0" y="0"/>
            <a:chExt cx="18992623" cy="10684465"/>
          </a:xfrm>
        </p:grpSpPr>
        <p:grpSp>
          <p:nvGrpSpPr>
            <p:cNvPr id="4" name="Group 4"/>
            <p:cNvGrpSpPr/>
            <p:nvPr/>
          </p:nvGrpSpPr>
          <p:grpSpPr>
            <a:xfrm>
              <a:off x="269972" y="499303"/>
              <a:ext cx="18452679" cy="9644050"/>
              <a:chOff x="0" y="0"/>
              <a:chExt cx="35762085" cy="1869058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762084" cy="18690583"/>
              </a:xfrm>
              <a:custGeom>
                <a:avLst/>
                <a:gdLst/>
                <a:ahLst/>
                <a:cxnLst/>
                <a:rect l="l" t="t" r="r" b="b"/>
                <a:pathLst>
                  <a:path w="35762084" h="18690583">
                    <a:moveTo>
                      <a:pt x="0" y="0"/>
                    </a:moveTo>
                    <a:lnTo>
                      <a:pt x="0" y="18690583"/>
                    </a:lnTo>
                    <a:lnTo>
                      <a:pt x="35762084" y="18690583"/>
                    </a:lnTo>
                    <a:lnTo>
                      <a:pt x="35762084" y="0"/>
                    </a:lnTo>
                    <a:lnTo>
                      <a:pt x="0" y="0"/>
                    </a:lnTo>
                    <a:close/>
                    <a:moveTo>
                      <a:pt x="35701123" y="18629624"/>
                    </a:moveTo>
                    <a:lnTo>
                      <a:pt x="59690" y="18629624"/>
                    </a:lnTo>
                    <a:lnTo>
                      <a:pt x="59690" y="59690"/>
                    </a:lnTo>
                    <a:lnTo>
                      <a:pt x="35701123" y="59690"/>
                    </a:lnTo>
                    <a:lnTo>
                      <a:pt x="35701123" y="18629624"/>
                    </a:lnTo>
                    <a:close/>
                  </a:path>
                </a:pathLst>
              </a:custGeom>
              <a:solidFill>
                <a:srgbClr val="6B1D1D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8992623" cy="10684465"/>
              <a:chOff x="0" y="0"/>
              <a:chExt cx="14418927" cy="811149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418928" cy="8111492"/>
              </a:xfrm>
              <a:custGeom>
                <a:avLst/>
                <a:gdLst/>
                <a:ahLst/>
                <a:cxnLst/>
                <a:rect l="l" t="t" r="r" b="b"/>
                <a:pathLst>
                  <a:path w="14418928" h="8111492">
                    <a:moveTo>
                      <a:pt x="0" y="0"/>
                    </a:moveTo>
                    <a:lnTo>
                      <a:pt x="0" y="8111492"/>
                    </a:lnTo>
                    <a:lnTo>
                      <a:pt x="14418928" y="8111492"/>
                    </a:lnTo>
                    <a:lnTo>
                      <a:pt x="14418928" y="0"/>
                    </a:lnTo>
                    <a:lnTo>
                      <a:pt x="0" y="0"/>
                    </a:lnTo>
                    <a:close/>
                    <a:moveTo>
                      <a:pt x="14357967" y="8050533"/>
                    </a:moveTo>
                    <a:lnTo>
                      <a:pt x="59690" y="8050533"/>
                    </a:lnTo>
                    <a:lnTo>
                      <a:pt x="59690" y="59690"/>
                    </a:lnTo>
                    <a:lnTo>
                      <a:pt x="14357967" y="59690"/>
                    </a:lnTo>
                    <a:lnTo>
                      <a:pt x="14357967" y="8050533"/>
                    </a:lnTo>
                    <a:close/>
                  </a:path>
                </a:pathLst>
              </a:custGeom>
              <a:solidFill>
                <a:srgbClr val="6B1D1D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3473936" y="2462544"/>
            <a:ext cx="11340127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b="1" spc="392" dirty="0">
                <a:solidFill>
                  <a:srgbClr val="6B1D1D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 </a:t>
            </a:r>
            <a:r>
              <a:rPr lang="uz-Latn-UZ" sz="5600" b="1" spc="392" dirty="0">
                <a:solidFill>
                  <a:srgbClr val="6B1D1D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Differensial </a:t>
            </a:r>
            <a:r>
              <a:rPr lang="uz-Latn-UZ" sz="5600" b="1" spc="392" dirty="0" err="1">
                <a:solidFill>
                  <a:srgbClr val="6B1D1D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yondashuvni</a:t>
            </a:r>
            <a:r>
              <a:rPr lang="uz-Latn-UZ" sz="5600" b="1" spc="392" dirty="0">
                <a:solidFill>
                  <a:srgbClr val="6B1D1D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 qo‘llash</a:t>
            </a:r>
            <a:endParaRPr lang="en-US" sz="5600" b="1" spc="392" dirty="0">
              <a:solidFill>
                <a:srgbClr val="6B1D1D"/>
              </a:solidFill>
              <a:latin typeface="RoxboroughCF Bold"/>
              <a:ea typeface="RoxboroughCF Bold"/>
              <a:cs typeface="RoxboroughCF Bold"/>
              <a:sym typeface="RoxboroughCF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78838" y="4144180"/>
            <a:ext cx="4527105" cy="4038413"/>
            <a:chOff x="0" y="0"/>
            <a:chExt cx="6036139" cy="5384550"/>
          </a:xfrm>
        </p:grpSpPr>
        <p:sp>
          <p:nvSpPr>
            <p:cNvPr id="10" name="Freeform 10"/>
            <p:cNvSpPr/>
            <p:nvPr/>
          </p:nvSpPr>
          <p:spPr>
            <a:xfrm rot="-3635928">
              <a:off x="677734" y="748577"/>
              <a:ext cx="3990046" cy="3887396"/>
            </a:xfrm>
            <a:custGeom>
              <a:avLst/>
              <a:gdLst/>
              <a:ahLst/>
              <a:cxnLst/>
              <a:rect l="l" t="t" r="r" b="b"/>
              <a:pathLst>
                <a:path w="3990046" h="3887396">
                  <a:moveTo>
                    <a:pt x="0" y="0"/>
                  </a:moveTo>
                  <a:lnTo>
                    <a:pt x="3990046" y="0"/>
                  </a:lnTo>
                  <a:lnTo>
                    <a:pt x="3990046" y="3887396"/>
                  </a:lnTo>
                  <a:lnTo>
                    <a:pt x="0" y="3887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127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1952733">
              <a:off x="2127617" y="1511561"/>
              <a:ext cx="3302380" cy="3217421"/>
            </a:xfrm>
            <a:custGeom>
              <a:avLst/>
              <a:gdLst/>
              <a:ahLst/>
              <a:cxnLst/>
              <a:rect l="l" t="t" r="r" b="b"/>
              <a:pathLst>
                <a:path w="3302380" h="3217421">
                  <a:moveTo>
                    <a:pt x="0" y="0"/>
                  </a:moveTo>
                  <a:lnTo>
                    <a:pt x="3302381" y="0"/>
                  </a:lnTo>
                  <a:lnTo>
                    <a:pt x="3302381" y="3217421"/>
                  </a:lnTo>
                  <a:lnTo>
                    <a:pt x="0" y="3217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127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 rot="744496">
            <a:off x="13732723" y="1446324"/>
            <a:ext cx="4335223" cy="4122191"/>
            <a:chOff x="0" y="0"/>
            <a:chExt cx="5780297" cy="5496254"/>
          </a:xfrm>
        </p:grpSpPr>
        <p:sp>
          <p:nvSpPr>
            <p:cNvPr id="13" name="Freeform 13"/>
            <p:cNvSpPr/>
            <p:nvPr/>
          </p:nvSpPr>
          <p:spPr>
            <a:xfrm rot="2039628" flipH="1">
              <a:off x="1228859" y="752748"/>
              <a:ext cx="3834699" cy="3736045"/>
            </a:xfrm>
            <a:custGeom>
              <a:avLst/>
              <a:gdLst/>
              <a:ahLst/>
              <a:cxnLst/>
              <a:rect l="l" t="t" r="r" b="b"/>
              <a:pathLst>
                <a:path w="3834699" h="3736045">
                  <a:moveTo>
                    <a:pt x="3834699" y="0"/>
                  </a:moveTo>
                  <a:lnTo>
                    <a:pt x="0" y="0"/>
                  </a:lnTo>
                  <a:lnTo>
                    <a:pt x="0" y="3736045"/>
                  </a:lnTo>
                  <a:lnTo>
                    <a:pt x="3834699" y="3736045"/>
                  </a:lnTo>
                  <a:lnTo>
                    <a:pt x="3834699" y="0"/>
                  </a:lnTo>
                  <a:close/>
                </a:path>
              </a:pathLst>
            </a:custGeom>
            <a:blipFill>
              <a:blip r:embed="rId3"/>
              <a:stretch>
                <a:fillRect t="-212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609357" flipH="1">
              <a:off x="306350" y="1372538"/>
              <a:ext cx="3834699" cy="3815525"/>
            </a:xfrm>
            <a:custGeom>
              <a:avLst/>
              <a:gdLst/>
              <a:ahLst/>
              <a:cxnLst/>
              <a:rect l="l" t="t" r="r" b="b"/>
              <a:pathLst>
                <a:path w="3834699" h="3815525">
                  <a:moveTo>
                    <a:pt x="3834699" y="0"/>
                  </a:moveTo>
                  <a:lnTo>
                    <a:pt x="0" y="0"/>
                  </a:lnTo>
                  <a:lnTo>
                    <a:pt x="0" y="3815525"/>
                  </a:lnTo>
                  <a:lnTo>
                    <a:pt x="3834699" y="3815525"/>
                  </a:lnTo>
                  <a:lnTo>
                    <a:pt x="3834699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7884674" y="-1078869"/>
            <a:ext cx="2518653" cy="2726552"/>
          </a:xfrm>
          <a:custGeom>
            <a:avLst/>
            <a:gdLst/>
            <a:ahLst/>
            <a:cxnLst/>
            <a:rect l="l" t="t" r="r" b="b"/>
            <a:pathLst>
              <a:path w="2518653" h="2726552">
                <a:moveTo>
                  <a:pt x="0" y="0"/>
                </a:moveTo>
                <a:lnTo>
                  <a:pt x="2518652" y="0"/>
                </a:lnTo>
                <a:lnTo>
                  <a:pt x="2518652" y="2726552"/>
                </a:lnTo>
                <a:lnTo>
                  <a:pt x="0" y="27265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Yozuv 16">
            <a:extLst>
              <a:ext uri="{FF2B5EF4-FFF2-40B4-BE49-F238E27FC236}">
                <a16:creationId xmlns:a16="http://schemas.microsoft.com/office/drawing/2014/main" id="{38692154-452A-5A9A-A94D-BFE64BDDF396}"/>
              </a:ext>
            </a:extLst>
          </p:cNvPr>
          <p:cNvSpPr txBox="1"/>
          <p:nvPr/>
        </p:nvSpPr>
        <p:spPr>
          <a:xfrm>
            <a:off x="3970347" y="4584610"/>
            <a:ext cx="115680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z-Latn-UZ" sz="4000" dirty="0"/>
              <a:t>O‘quvchilarning </a:t>
            </a:r>
            <a:r>
              <a:rPr lang="uz-Latn-UZ" sz="4000" dirty="0" err="1"/>
              <a:t>individual</a:t>
            </a:r>
            <a:r>
              <a:rPr lang="uz-Latn-UZ" sz="4000" dirty="0"/>
              <a:t> bilim darajasiga mos keladigan test topshiriqlarini ishlab </a:t>
            </a:r>
            <a:r>
              <a:rPr lang="uz-Latn-UZ" sz="4000" dirty="0" err="1"/>
              <a:t>chiqish.Kuchli</a:t>
            </a:r>
            <a:r>
              <a:rPr lang="uz-Latn-UZ" sz="4000" dirty="0"/>
              <a:t> o‘quvchilar uchun </a:t>
            </a:r>
            <a:r>
              <a:rPr lang="uz-Latn-UZ" sz="4000" dirty="0" err="1"/>
              <a:t>murakkabroq</a:t>
            </a:r>
            <a:r>
              <a:rPr lang="uz-Latn-UZ" sz="4000" dirty="0"/>
              <a:t>, qo‘shimcha fikrlash talab qiladigan topshiriqlar </a:t>
            </a:r>
            <a:r>
              <a:rPr lang="uz-Latn-UZ" sz="4000" dirty="0" err="1"/>
              <a:t>berish.Qo‘shimcha</a:t>
            </a:r>
            <a:r>
              <a:rPr lang="uz-Latn-UZ" sz="4000" dirty="0"/>
              <a:t> yordamga muhtoj bolalar uchun soddalashtirilgan test topshiriqlarini taklif qilish.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9954" y="4207287"/>
            <a:ext cx="13654391" cy="435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8501" lvl="1" algn="l">
              <a:lnSpc>
                <a:spcPts val="5686"/>
              </a:lnSpc>
            </a:pPr>
            <a:r>
              <a:rPr lang="en-US" sz="4062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.</a:t>
            </a:r>
            <a:r>
              <a:rPr lang="uz-Latn-UZ" sz="4062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Kompyuter, planshet yoki </a:t>
            </a:r>
            <a:r>
              <a:rPr lang="uz-Latn-UZ" sz="4062" dirty="0" err="1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interaktiv</a:t>
            </a:r>
            <a:r>
              <a:rPr lang="uz-Latn-UZ" sz="4062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 doskalar orqali testlar tashkil qilish.
</a:t>
            </a:r>
            <a:r>
              <a:rPr lang="uz-Latn-UZ" sz="4062" dirty="0" err="1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Onlayn</a:t>
            </a:r>
            <a:r>
              <a:rPr lang="uz-Latn-UZ" sz="4062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 test platformalaridan (</a:t>
            </a:r>
            <a:r>
              <a:rPr lang="uz-Latn-UZ" sz="4062" dirty="0" err="1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Kahoot</a:t>
            </a:r>
            <a:r>
              <a:rPr lang="uz-Latn-UZ" sz="4062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, </a:t>
            </a:r>
            <a:r>
              <a:rPr lang="uz-Latn-UZ" sz="4062" dirty="0" err="1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Quizizz</a:t>
            </a:r>
            <a:r>
              <a:rPr lang="uz-Latn-UZ" sz="4062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, </a:t>
            </a:r>
            <a:r>
              <a:rPr lang="uz-Latn-UZ" sz="4062" dirty="0" err="1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Google</a:t>
            </a:r>
            <a:r>
              <a:rPr lang="uz-Latn-UZ" sz="4062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 </a:t>
            </a:r>
            <a:r>
              <a:rPr lang="uz-Latn-UZ" sz="4062" dirty="0" err="1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Forms</a:t>
            </a:r>
            <a:r>
              <a:rPr lang="uz-Latn-UZ" sz="4062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) foydalanish orqali o‘quvchilarning qiziqishini oshirish.
O‘quvchilarga o‘z natijalarini real vaqt rejimida ko‘rish va xatolarini tahlil qilish imkoniyatini yaratish.</a:t>
            </a:r>
            <a:endParaRPr lang="en-US" sz="4062" dirty="0">
              <a:solidFill>
                <a:srgbClr val="EFE9CE"/>
              </a:solidFill>
              <a:latin typeface="IM Fell"/>
              <a:ea typeface="IM Fell"/>
              <a:cs typeface="IM Fell"/>
              <a:sym typeface="IM Fell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712799" y="1504777"/>
            <a:ext cx="3093002" cy="2702510"/>
          </a:xfrm>
          <a:custGeom>
            <a:avLst/>
            <a:gdLst/>
            <a:ahLst/>
            <a:cxnLst/>
            <a:rect l="l" t="t" r="r" b="b"/>
            <a:pathLst>
              <a:path w="3093002" h="2702510">
                <a:moveTo>
                  <a:pt x="0" y="0"/>
                </a:moveTo>
                <a:lnTo>
                  <a:pt x="3093002" y="0"/>
                </a:lnTo>
                <a:lnTo>
                  <a:pt x="3093002" y="2702510"/>
                </a:lnTo>
                <a:lnTo>
                  <a:pt x="0" y="270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360872" flipH="1">
            <a:off x="632419" y="1299342"/>
            <a:ext cx="1796662" cy="2637303"/>
          </a:xfrm>
          <a:custGeom>
            <a:avLst/>
            <a:gdLst/>
            <a:ahLst/>
            <a:cxnLst/>
            <a:rect l="l" t="t" r="r" b="b"/>
            <a:pathLst>
              <a:path w="1796662" h="2637303">
                <a:moveTo>
                  <a:pt x="1796662" y="0"/>
                </a:moveTo>
                <a:lnTo>
                  <a:pt x="0" y="0"/>
                </a:lnTo>
                <a:lnTo>
                  <a:pt x="0" y="2637303"/>
                </a:lnTo>
                <a:lnTo>
                  <a:pt x="1796662" y="2637303"/>
                </a:lnTo>
                <a:lnTo>
                  <a:pt x="179666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49187" y="1495252"/>
            <a:ext cx="11389627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uz-Latn-UZ" sz="5600" b="1" spc="392" dirty="0">
                <a:solidFill>
                  <a:srgbClr val="EFE9CE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Elektron va raqamli testlardan foydalanish</a:t>
            </a:r>
            <a:endParaRPr lang="en-US" sz="5600" b="1" spc="392" dirty="0">
              <a:solidFill>
                <a:srgbClr val="EFE9CE"/>
              </a:solidFill>
              <a:latin typeface="RoxboroughCF Bold"/>
              <a:ea typeface="RoxboroughCF Bold"/>
              <a:cs typeface="RoxboroughCF Bold"/>
              <a:sym typeface="RoxboroughCF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38505" b="-14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21766" y="1028700"/>
            <a:ext cx="14244467" cy="8623994"/>
            <a:chOff x="0" y="0"/>
            <a:chExt cx="18992623" cy="1149865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8992623" cy="11498659"/>
              <a:chOff x="0" y="0"/>
              <a:chExt cx="14418927" cy="872961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4418928" cy="8729618"/>
              </a:xfrm>
              <a:custGeom>
                <a:avLst/>
                <a:gdLst/>
                <a:ahLst/>
                <a:cxnLst/>
                <a:rect l="l" t="t" r="r" b="b"/>
                <a:pathLst>
                  <a:path w="14418928" h="8729618">
                    <a:moveTo>
                      <a:pt x="0" y="0"/>
                    </a:moveTo>
                    <a:lnTo>
                      <a:pt x="0" y="8729618"/>
                    </a:lnTo>
                    <a:lnTo>
                      <a:pt x="14418928" y="8729618"/>
                    </a:lnTo>
                    <a:lnTo>
                      <a:pt x="14418928" y="0"/>
                    </a:lnTo>
                    <a:lnTo>
                      <a:pt x="0" y="0"/>
                    </a:lnTo>
                    <a:close/>
                    <a:moveTo>
                      <a:pt x="14357967" y="8668657"/>
                    </a:moveTo>
                    <a:lnTo>
                      <a:pt x="59690" y="8668657"/>
                    </a:lnTo>
                    <a:lnTo>
                      <a:pt x="59690" y="59690"/>
                    </a:lnTo>
                    <a:lnTo>
                      <a:pt x="14357967" y="59690"/>
                    </a:lnTo>
                    <a:lnTo>
                      <a:pt x="14357967" y="8668657"/>
                    </a:lnTo>
                    <a:close/>
                  </a:path>
                </a:pathLst>
              </a:custGeom>
              <a:solidFill>
                <a:srgbClr val="6B1D1D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269972" y="451380"/>
              <a:ext cx="18452679" cy="10513233"/>
              <a:chOff x="0" y="0"/>
              <a:chExt cx="35762085" cy="2037509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5762084" cy="20375097"/>
              </a:xfrm>
              <a:custGeom>
                <a:avLst/>
                <a:gdLst/>
                <a:ahLst/>
                <a:cxnLst/>
                <a:rect l="l" t="t" r="r" b="b"/>
                <a:pathLst>
                  <a:path w="35762084" h="20375097">
                    <a:moveTo>
                      <a:pt x="0" y="0"/>
                    </a:moveTo>
                    <a:lnTo>
                      <a:pt x="0" y="20375097"/>
                    </a:lnTo>
                    <a:lnTo>
                      <a:pt x="35762084" y="20375097"/>
                    </a:lnTo>
                    <a:lnTo>
                      <a:pt x="35762084" y="0"/>
                    </a:lnTo>
                    <a:lnTo>
                      <a:pt x="0" y="0"/>
                    </a:lnTo>
                    <a:close/>
                    <a:moveTo>
                      <a:pt x="35701123" y="20314137"/>
                    </a:moveTo>
                    <a:lnTo>
                      <a:pt x="59690" y="20314137"/>
                    </a:lnTo>
                    <a:lnTo>
                      <a:pt x="59690" y="59690"/>
                    </a:lnTo>
                    <a:lnTo>
                      <a:pt x="35701123" y="59690"/>
                    </a:lnTo>
                    <a:lnTo>
                      <a:pt x="35701123" y="20314137"/>
                    </a:lnTo>
                    <a:close/>
                  </a:path>
                </a:pathLst>
              </a:custGeom>
              <a:solidFill>
                <a:srgbClr val="6B1D1D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3129504" y="1831872"/>
            <a:ext cx="12028992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</a:pPr>
            <a:r>
              <a:rPr lang="uz-Latn-UZ" sz="5195" b="1" spc="363" dirty="0">
                <a:solidFill>
                  <a:srgbClr val="6B1D1D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O‘quvchilar uchun tushunarli va qiziqarli topshiriqlar ishlab chiqish</a:t>
            </a:r>
            <a:endParaRPr lang="en-US" sz="5195" b="1" spc="363" dirty="0">
              <a:solidFill>
                <a:srgbClr val="6B1D1D"/>
              </a:solidFill>
              <a:latin typeface="RoxboroughCF Bold"/>
              <a:ea typeface="RoxboroughCF Bold"/>
              <a:cs typeface="RoxboroughCF Bold"/>
              <a:sym typeface="RoxboroughC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90967" y="4151532"/>
            <a:ext cx="10356064" cy="4206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6"/>
              </a:lnSpc>
            </a:pPr>
            <a:r>
              <a:rPr lang="uz-Latn-UZ" sz="3933" dirty="0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Matematika testlarini real </a:t>
            </a:r>
            <a:r>
              <a:rPr lang="uz-Latn-UZ" sz="3933" dirty="0" err="1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hayotiy</a:t>
            </a:r>
            <a:r>
              <a:rPr lang="uz-Latn-UZ" sz="3933" dirty="0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 misollar bilan bog‘lash.
Masalan, “</a:t>
            </a:r>
            <a:r>
              <a:rPr lang="uz-Latn-UZ" sz="3933" dirty="0" err="1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Dukoncha</a:t>
            </a:r>
            <a:r>
              <a:rPr lang="uz-Latn-UZ" sz="3933" dirty="0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” o‘yini orqali pullar bilan hisob-kitob qilish topshiriqlari.
“Sayohatga tayyorgarlik” kabi mavzular asosida sonlarni qo‘shish va ayirish testlarini o‘tkazish.</a:t>
            </a:r>
            <a:endParaRPr lang="en-US" sz="3933" dirty="0">
              <a:solidFill>
                <a:srgbClr val="6B1D1D"/>
              </a:solidFill>
              <a:latin typeface="IM Fell"/>
              <a:ea typeface="IM Fell"/>
              <a:cs typeface="IM Fell"/>
              <a:sym typeface="IM Fell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676221" y="5613504"/>
            <a:ext cx="1431787" cy="1664869"/>
          </a:xfrm>
          <a:custGeom>
            <a:avLst/>
            <a:gdLst/>
            <a:ahLst/>
            <a:cxnLst/>
            <a:rect l="l" t="t" r="r" b="b"/>
            <a:pathLst>
              <a:path w="1431787" h="1664869">
                <a:moveTo>
                  <a:pt x="0" y="0"/>
                </a:moveTo>
                <a:lnTo>
                  <a:pt x="1431787" y="0"/>
                </a:lnTo>
                <a:lnTo>
                  <a:pt x="1431787" y="1664869"/>
                </a:lnTo>
                <a:lnTo>
                  <a:pt x="0" y="1664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986655">
            <a:off x="-146357" y="2081408"/>
            <a:ext cx="2292937" cy="2666206"/>
          </a:xfrm>
          <a:custGeom>
            <a:avLst/>
            <a:gdLst/>
            <a:ahLst/>
            <a:cxnLst/>
            <a:rect l="l" t="t" r="r" b="b"/>
            <a:pathLst>
              <a:path w="2292937" h="2666206">
                <a:moveTo>
                  <a:pt x="0" y="0"/>
                </a:moveTo>
                <a:lnTo>
                  <a:pt x="2292937" y="0"/>
                </a:lnTo>
                <a:lnTo>
                  <a:pt x="2292937" y="2666206"/>
                </a:lnTo>
                <a:lnTo>
                  <a:pt x="0" y="2666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8365739">
            <a:off x="14388698" y="6563091"/>
            <a:ext cx="3842568" cy="2495819"/>
          </a:xfrm>
          <a:custGeom>
            <a:avLst/>
            <a:gdLst/>
            <a:ahLst/>
            <a:cxnLst/>
            <a:rect l="l" t="t" r="r" b="b"/>
            <a:pathLst>
              <a:path w="3842568" h="2495819">
                <a:moveTo>
                  <a:pt x="0" y="0"/>
                </a:moveTo>
                <a:lnTo>
                  <a:pt x="3842568" y="0"/>
                </a:lnTo>
                <a:lnTo>
                  <a:pt x="3842568" y="2495819"/>
                </a:lnTo>
                <a:lnTo>
                  <a:pt x="0" y="24958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263" r="-7263" b="-7780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2233" y="4207287"/>
            <a:ext cx="13683533" cy="4599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9978" lvl="1" indent="-389989" algn="l">
              <a:lnSpc>
                <a:spcPts val="5057"/>
              </a:lnSpc>
              <a:buFont typeface="Arial"/>
              <a:buChar char="•"/>
            </a:pPr>
            <a:r>
              <a:rPr lang="uz-Latn-UZ" sz="4800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O‘quvchilarni kichik guruhlarga ajratib, test topshiriqlarini </a:t>
            </a:r>
            <a:r>
              <a:rPr lang="uz-Latn-UZ" sz="4800" dirty="0" err="1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jamoaviy</a:t>
            </a:r>
            <a:r>
              <a:rPr lang="uz-Latn-UZ" sz="4800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 bajarish.
Guruh ichida muhokama qilish va o‘quvchilarning bir-biridan o‘rganishiga imkon yaratish.
O‘quvchilarning </a:t>
            </a:r>
            <a:r>
              <a:rPr lang="uz-Latn-UZ" sz="4800" dirty="0" err="1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jamoaviy</a:t>
            </a:r>
            <a:r>
              <a:rPr lang="uz-Latn-UZ" sz="4800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 ish orqali mantiqiy fikrlash va muammolarni hal qilish ko‘nikmalarini rivojlantirish.</a:t>
            </a:r>
            <a:endParaRPr lang="en-US" sz="4800" dirty="0">
              <a:solidFill>
                <a:srgbClr val="EFE9CE"/>
              </a:solidFill>
              <a:latin typeface="IM Fell"/>
              <a:ea typeface="IM Fell"/>
              <a:cs typeface="IM Fell"/>
              <a:sym typeface="IM Fell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712799" y="1504777"/>
            <a:ext cx="3093002" cy="2702510"/>
          </a:xfrm>
          <a:custGeom>
            <a:avLst/>
            <a:gdLst/>
            <a:ahLst/>
            <a:cxnLst/>
            <a:rect l="l" t="t" r="r" b="b"/>
            <a:pathLst>
              <a:path w="3093002" h="2702510">
                <a:moveTo>
                  <a:pt x="0" y="0"/>
                </a:moveTo>
                <a:lnTo>
                  <a:pt x="3093002" y="0"/>
                </a:lnTo>
                <a:lnTo>
                  <a:pt x="3093002" y="2702510"/>
                </a:lnTo>
                <a:lnTo>
                  <a:pt x="0" y="270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360872" flipH="1">
            <a:off x="632419" y="1299342"/>
            <a:ext cx="1796662" cy="2637303"/>
          </a:xfrm>
          <a:custGeom>
            <a:avLst/>
            <a:gdLst/>
            <a:ahLst/>
            <a:cxnLst/>
            <a:rect l="l" t="t" r="r" b="b"/>
            <a:pathLst>
              <a:path w="1796662" h="2637303">
                <a:moveTo>
                  <a:pt x="1796662" y="0"/>
                </a:moveTo>
                <a:lnTo>
                  <a:pt x="0" y="0"/>
                </a:lnTo>
                <a:lnTo>
                  <a:pt x="0" y="2637303"/>
                </a:lnTo>
                <a:lnTo>
                  <a:pt x="1796662" y="2637303"/>
                </a:lnTo>
                <a:lnTo>
                  <a:pt x="179666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32644" y="1273508"/>
            <a:ext cx="16509011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uz-Latn-UZ" sz="5600" b="1" spc="392" dirty="0">
                <a:solidFill>
                  <a:srgbClr val="EFE9CE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Guruhlarda ishlash orqali testlarni yanada samarali qilish</a:t>
            </a:r>
            <a:endParaRPr lang="en-US" sz="5600" b="1" spc="392" dirty="0">
              <a:solidFill>
                <a:srgbClr val="EFE9CE"/>
              </a:solidFill>
              <a:latin typeface="RoxboroughCF Bold"/>
              <a:ea typeface="RoxboroughCF Bold"/>
              <a:cs typeface="RoxboroughCF Bold"/>
              <a:sym typeface="RoxboroughCF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38505" b="-14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21766" y="1028700"/>
            <a:ext cx="14244467" cy="8623994"/>
            <a:chOff x="0" y="0"/>
            <a:chExt cx="18992623" cy="1149865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8992623" cy="11498659"/>
              <a:chOff x="0" y="0"/>
              <a:chExt cx="14418927" cy="872961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4418928" cy="8729618"/>
              </a:xfrm>
              <a:custGeom>
                <a:avLst/>
                <a:gdLst/>
                <a:ahLst/>
                <a:cxnLst/>
                <a:rect l="l" t="t" r="r" b="b"/>
                <a:pathLst>
                  <a:path w="14418928" h="8729618">
                    <a:moveTo>
                      <a:pt x="0" y="0"/>
                    </a:moveTo>
                    <a:lnTo>
                      <a:pt x="0" y="8729618"/>
                    </a:lnTo>
                    <a:lnTo>
                      <a:pt x="14418928" y="8729618"/>
                    </a:lnTo>
                    <a:lnTo>
                      <a:pt x="14418928" y="0"/>
                    </a:lnTo>
                    <a:lnTo>
                      <a:pt x="0" y="0"/>
                    </a:lnTo>
                    <a:close/>
                    <a:moveTo>
                      <a:pt x="14357967" y="8668657"/>
                    </a:moveTo>
                    <a:lnTo>
                      <a:pt x="59690" y="8668657"/>
                    </a:lnTo>
                    <a:lnTo>
                      <a:pt x="59690" y="59690"/>
                    </a:lnTo>
                    <a:lnTo>
                      <a:pt x="14357967" y="59690"/>
                    </a:lnTo>
                    <a:lnTo>
                      <a:pt x="14357967" y="8668657"/>
                    </a:lnTo>
                    <a:close/>
                  </a:path>
                </a:pathLst>
              </a:custGeom>
              <a:solidFill>
                <a:srgbClr val="6B1D1D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269972" y="451380"/>
              <a:ext cx="18452679" cy="10513233"/>
              <a:chOff x="0" y="0"/>
              <a:chExt cx="35762085" cy="2037509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5762084" cy="20375097"/>
              </a:xfrm>
              <a:custGeom>
                <a:avLst/>
                <a:gdLst/>
                <a:ahLst/>
                <a:cxnLst/>
                <a:rect l="l" t="t" r="r" b="b"/>
                <a:pathLst>
                  <a:path w="35762084" h="20375097">
                    <a:moveTo>
                      <a:pt x="0" y="0"/>
                    </a:moveTo>
                    <a:lnTo>
                      <a:pt x="0" y="20375097"/>
                    </a:lnTo>
                    <a:lnTo>
                      <a:pt x="35762084" y="20375097"/>
                    </a:lnTo>
                    <a:lnTo>
                      <a:pt x="35762084" y="0"/>
                    </a:lnTo>
                    <a:lnTo>
                      <a:pt x="0" y="0"/>
                    </a:lnTo>
                    <a:close/>
                    <a:moveTo>
                      <a:pt x="35701123" y="20314137"/>
                    </a:moveTo>
                    <a:lnTo>
                      <a:pt x="59690" y="20314137"/>
                    </a:lnTo>
                    <a:lnTo>
                      <a:pt x="59690" y="59690"/>
                    </a:lnTo>
                    <a:lnTo>
                      <a:pt x="35701123" y="59690"/>
                    </a:lnTo>
                    <a:lnTo>
                      <a:pt x="35701123" y="20314137"/>
                    </a:lnTo>
                    <a:close/>
                  </a:path>
                </a:pathLst>
              </a:custGeom>
              <a:solidFill>
                <a:srgbClr val="6B1D1D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3152004" y="2405924"/>
            <a:ext cx="12028992" cy="1582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</a:pPr>
            <a:r>
              <a:rPr lang="uz-Latn-UZ" sz="5195" spc="363" dirty="0">
                <a:solidFill>
                  <a:srgbClr val="6B1D1D"/>
                </a:solidFill>
                <a:latin typeface="RoxboroughCF"/>
                <a:ea typeface="RoxboroughCF"/>
                <a:cs typeface="RoxboroughCF"/>
                <a:sym typeface="RoxboroughCF"/>
              </a:rPr>
              <a:t>XULOSA VA  </a:t>
            </a:r>
            <a:r>
              <a:rPr lang="en-US" sz="5195" spc="363" dirty="0">
                <a:solidFill>
                  <a:srgbClr val="6B1D1D"/>
                </a:solidFill>
                <a:latin typeface="RoxboroughCF"/>
                <a:ea typeface="RoxboroughCF"/>
                <a:cs typeface="RoxboroughCF"/>
                <a:sym typeface="RoxboroughCF"/>
              </a:rPr>
              <a:t>FOYDALANILGAN ADABIYOTLAR RO‘YXATI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52004" y="5012144"/>
            <a:ext cx="11983990" cy="3305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7119" lvl="1" algn="l">
              <a:lnSpc>
                <a:spcPts val="3723"/>
              </a:lnSpc>
            </a:pPr>
            <a:r>
              <a:rPr lang="uz-Latn-UZ" sz="2659" dirty="0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Boshlang‘ich sinf matematika darslarida test topshiriqlaridan foydalanish ta’lim jarayonining samaradorligini oshirish, o‘quvchilarning bilimini baholash va mustahkamlash, ularning mustaqil fikrlash qobiliyatini rivojlantirish uchun muhim ahamiyat kasb etadi</a:t>
            </a:r>
            <a:r>
              <a:rPr lang="en-US" sz="2659" dirty="0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.</a:t>
            </a:r>
            <a:endParaRPr lang="uz-Latn-UZ" sz="2659" dirty="0">
              <a:solidFill>
                <a:srgbClr val="6B1D1D"/>
              </a:solidFill>
              <a:latin typeface="IM Fell"/>
              <a:ea typeface="IM Fell"/>
              <a:cs typeface="IM Fell"/>
              <a:sym typeface="IM Fell"/>
            </a:endParaRPr>
          </a:p>
          <a:p>
            <a:pPr marL="287119" lvl="1" algn="l">
              <a:lnSpc>
                <a:spcPts val="3723"/>
              </a:lnSpc>
            </a:pPr>
            <a:r>
              <a:rPr lang="uz-Latn-UZ" sz="2659" dirty="0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O‘zbekiston Respublikasi Xalq ta’limi vazirligi. Boshlang‘ich sinf matematika darsliklari. Toshkent: O‘zbekiston Respublikasi Xalq ta’limi vazirligi nashriyoti, 2023.
</a:t>
            </a:r>
            <a:r>
              <a:rPr lang="uz-Latn-UZ" sz="2659" dirty="0" err="1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Yo‘ldoshev</a:t>
            </a:r>
            <a:r>
              <a:rPr lang="uz-Latn-UZ" sz="2659" dirty="0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 I. Matematika o‘qitish metodikasi. Toshkent: Fan va texnologiya, 2022.</a:t>
            </a:r>
            <a:endParaRPr lang="en-US" sz="2659" dirty="0">
              <a:solidFill>
                <a:srgbClr val="6B1D1D"/>
              </a:solidFill>
              <a:latin typeface="IM Fell"/>
              <a:ea typeface="IM Fell"/>
              <a:cs typeface="IM Fell"/>
              <a:sym typeface="IM Fell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676221" y="5613504"/>
            <a:ext cx="1431787" cy="1664869"/>
          </a:xfrm>
          <a:custGeom>
            <a:avLst/>
            <a:gdLst/>
            <a:ahLst/>
            <a:cxnLst/>
            <a:rect l="l" t="t" r="r" b="b"/>
            <a:pathLst>
              <a:path w="1431787" h="1664869">
                <a:moveTo>
                  <a:pt x="0" y="0"/>
                </a:moveTo>
                <a:lnTo>
                  <a:pt x="1431787" y="0"/>
                </a:lnTo>
                <a:lnTo>
                  <a:pt x="1431787" y="1664869"/>
                </a:lnTo>
                <a:lnTo>
                  <a:pt x="0" y="1664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986655">
            <a:off x="-146357" y="2081408"/>
            <a:ext cx="2292937" cy="2666206"/>
          </a:xfrm>
          <a:custGeom>
            <a:avLst/>
            <a:gdLst/>
            <a:ahLst/>
            <a:cxnLst/>
            <a:rect l="l" t="t" r="r" b="b"/>
            <a:pathLst>
              <a:path w="2292937" h="2666206">
                <a:moveTo>
                  <a:pt x="0" y="0"/>
                </a:moveTo>
                <a:lnTo>
                  <a:pt x="2292937" y="0"/>
                </a:lnTo>
                <a:lnTo>
                  <a:pt x="2292937" y="2666206"/>
                </a:lnTo>
                <a:lnTo>
                  <a:pt x="0" y="2666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1766" y="3110977"/>
            <a:ext cx="14244467" cy="3926711"/>
            <a:chOff x="0" y="0"/>
            <a:chExt cx="18992623" cy="523561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992623" cy="5235614"/>
              <a:chOff x="0" y="0"/>
              <a:chExt cx="14418927" cy="397480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418928" cy="3974804"/>
              </a:xfrm>
              <a:custGeom>
                <a:avLst/>
                <a:gdLst/>
                <a:ahLst/>
                <a:cxnLst/>
                <a:rect l="l" t="t" r="r" b="b"/>
                <a:pathLst>
                  <a:path w="14418928" h="3974804">
                    <a:moveTo>
                      <a:pt x="0" y="0"/>
                    </a:moveTo>
                    <a:lnTo>
                      <a:pt x="0" y="3974804"/>
                    </a:lnTo>
                    <a:lnTo>
                      <a:pt x="14418928" y="3974804"/>
                    </a:lnTo>
                    <a:lnTo>
                      <a:pt x="14418928" y="0"/>
                    </a:lnTo>
                    <a:lnTo>
                      <a:pt x="0" y="0"/>
                    </a:lnTo>
                    <a:close/>
                    <a:moveTo>
                      <a:pt x="14357967" y="3913843"/>
                    </a:moveTo>
                    <a:lnTo>
                      <a:pt x="59690" y="3913843"/>
                    </a:lnTo>
                    <a:lnTo>
                      <a:pt x="59690" y="59690"/>
                    </a:lnTo>
                    <a:lnTo>
                      <a:pt x="14357967" y="59690"/>
                    </a:lnTo>
                    <a:lnTo>
                      <a:pt x="14357967" y="3913843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265689" y="165993"/>
              <a:ext cx="18452679" cy="4892616"/>
              <a:chOff x="0" y="0"/>
              <a:chExt cx="35762085" cy="94821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762084" cy="9482100"/>
              </a:xfrm>
              <a:custGeom>
                <a:avLst/>
                <a:gdLst/>
                <a:ahLst/>
                <a:cxnLst/>
                <a:rect l="l" t="t" r="r" b="b"/>
                <a:pathLst>
                  <a:path w="35762084" h="9482100">
                    <a:moveTo>
                      <a:pt x="0" y="0"/>
                    </a:moveTo>
                    <a:lnTo>
                      <a:pt x="0" y="9482100"/>
                    </a:lnTo>
                    <a:lnTo>
                      <a:pt x="35762084" y="9482100"/>
                    </a:lnTo>
                    <a:lnTo>
                      <a:pt x="35762084" y="0"/>
                    </a:lnTo>
                    <a:lnTo>
                      <a:pt x="0" y="0"/>
                    </a:lnTo>
                    <a:close/>
                    <a:moveTo>
                      <a:pt x="35701123" y="9421140"/>
                    </a:moveTo>
                    <a:lnTo>
                      <a:pt x="59690" y="9421140"/>
                    </a:lnTo>
                    <a:lnTo>
                      <a:pt x="59690" y="59690"/>
                    </a:lnTo>
                    <a:lnTo>
                      <a:pt x="35701123" y="59690"/>
                    </a:lnTo>
                    <a:lnTo>
                      <a:pt x="35701123" y="9421140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</p:grpSp>
      <p:sp>
        <p:nvSpPr>
          <p:cNvPr id="7" name="Freeform 7"/>
          <p:cNvSpPr/>
          <p:nvPr/>
        </p:nvSpPr>
        <p:spPr>
          <a:xfrm>
            <a:off x="8247548" y="905539"/>
            <a:ext cx="1490343" cy="1768954"/>
          </a:xfrm>
          <a:custGeom>
            <a:avLst/>
            <a:gdLst/>
            <a:ahLst/>
            <a:cxnLst/>
            <a:rect l="l" t="t" r="r" b="b"/>
            <a:pathLst>
              <a:path w="1490343" h="1768954">
                <a:moveTo>
                  <a:pt x="0" y="0"/>
                </a:moveTo>
                <a:lnTo>
                  <a:pt x="1490344" y="0"/>
                </a:lnTo>
                <a:lnTo>
                  <a:pt x="1490344" y="1768954"/>
                </a:lnTo>
                <a:lnTo>
                  <a:pt x="0" y="1768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34340" y="4352524"/>
            <a:ext cx="12619321" cy="87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5690" spc="398">
                <a:solidFill>
                  <a:srgbClr val="EFE9CE"/>
                </a:solidFill>
                <a:latin typeface="RoxboroughCF"/>
                <a:ea typeface="RoxboroughCF"/>
                <a:cs typeface="RoxboroughCF"/>
                <a:sym typeface="RoxboroughCF"/>
              </a:rPr>
              <a:t>EʼTIBORINGIZ UCHUN RAXMAT </a:t>
            </a:r>
          </a:p>
        </p:txBody>
      </p:sp>
      <p:sp>
        <p:nvSpPr>
          <p:cNvPr id="9" name="Freeform 9"/>
          <p:cNvSpPr/>
          <p:nvPr/>
        </p:nvSpPr>
        <p:spPr>
          <a:xfrm rot="-8752963">
            <a:off x="869880" y="2611612"/>
            <a:ext cx="1871030" cy="2175616"/>
          </a:xfrm>
          <a:custGeom>
            <a:avLst/>
            <a:gdLst/>
            <a:ahLst/>
            <a:cxnLst/>
            <a:rect l="l" t="t" r="r" b="b"/>
            <a:pathLst>
              <a:path w="1871030" h="2175616">
                <a:moveTo>
                  <a:pt x="0" y="0"/>
                </a:moveTo>
                <a:lnTo>
                  <a:pt x="1871030" y="0"/>
                </a:lnTo>
                <a:lnTo>
                  <a:pt x="1871030" y="2175616"/>
                </a:lnTo>
                <a:lnTo>
                  <a:pt x="0" y="2175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503679">
            <a:off x="15490749" y="4850753"/>
            <a:ext cx="1674466" cy="1947054"/>
          </a:xfrm>
          <a:custGeom>
            <a:avLst/>
            <a:gdLst/>
            <a:ahLst/>
            <a:cxnLst/>
            <a:rect l="l" t="t" r="r" b="b"/>
            <a:pathLst>
              <a:path w="1674466" h="1947054">
                <a:moveTo>
                  <a:pt x="0" y="0"/>
                </a:moveTo>
                <a:lnTo>
                  <a:pt x="1674466" y="0"/>
                </a:lnTo>
                <a:lnTo>
                  <a:pt x="1674466" y="1947054"/>
                </a:lnTo>
                <a:lnTo>
                  <a:pt x="0" y="19470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6681" y="3172630"/>
            <a:ext cx="14244467" cy="5996889"/>
            <a:chOff x="0" y="0"/>
            <a:chExt cx="14418927" cy="6070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18928" cy="6070336"/>
            </a:xfrm>
            <a:custGeom>
              <a:avLst/>
              <a:gdLst/>
              <a:ahLst/>
              <a:cxnLst/>
              <a:rect l="l" t="t" r="r" b="b"/>
              <a:pathLst>
                <a:path w="14418928" h="6070336">
                  <a:moveTo>
                    <a:pt x="0" y="0"/>
                  </a:moveTo>
                  <a:lnTo>
                    <a:pt x="0" y="6070336"/>
                  </a:lnTo>
                  <a:lnTo>
                    <a:pt x="14418928" y="6070336"/>
                  </a:lnTo>
                  <a:lnTo>
                    <a:pt x="14418928" y="0"/>
                  </a:lnTo>
                  <a:lnTo>
                    <a:pt x="0" y="0"/>
                  </a:lnTo>
                  <a:close/>
                  <a:moveTo>
                    <a:pt x="14357967" y="6009376"/>
                  </a:moveTo>
                  <a:lnTo>
                    <a:pt x="59690" y="6009376"/>
                  </a:lnTo>
                  <a:lnTo>
                    <a:pt x="59690" y="59690"/>
                  </a:lnTo>
                  <a:lnTo>
                    <a:pt x="14357967" y="59690"/>
                  </a:lnTo>
                  <a:lnTo>
                    <a:pt x="14357967" y="6009376"/>
                  </a:lnTo>
                  <a:close/>
                </a:path>
              </a:pathLst>
            </a:custGeom>
            <a:solidFill>
              <a:srgbClr val="EFE9C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59160" y="3172630"/>
            <a:ext cx="13839510" cy="5996889"/>
            <a:chOff x="0" y="0"/>
            <a:chExt cx="35762085" cy="154963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762084" cy="15496304"/>
            </a:xfrm>
            <a:custGeom>
              <a:avLst/>
              <a:gdLst/>
              <a:ahLst/>
              <a:cxnLst/>
              <a:rect l="l" t="t" r="r" b="b"/>
              <a:pathLst>
                <a:path w="35762084" h="15496304">
                  <a:moveTo>
                    <a:pt x="0" y="0"/>
                  </a:moveTo>
                  <a:lnTo>
                    <a:pt x="0" y="15496304"/>
                  </a:lnTo>
                  <a:lnTo>
                    <a:pt x="35762084" y="15496304"/>
                  </a:lnTo>
                  <a:lnTo>
                    <a:pt x="35762084" y="0"/>
                  </a:lnTo>
                  <a:lnTo>
                    <a:pt x="0" y="0"/>
                  </a:lnTo>
                  <a:close/>
                  <a:moveTo>
                    <a:pt x="35701123" y="15435343"/>
                  </a:moveTo>
                  <a:lnTo>
                    <a:pt x="59690" y="15435343"/>
                  </a:lnTo>
                  <a:lnTo>
                    <a:pt x="59690" y="59690"/>
                  </a:lnTo>
                  <a:lnTo>
                    <a:pt x="35701123" y="59690"/>
                  </a:lnTo>
                  <a:lnTo>
                    <a:pt x="35701123" y="15435343"/>
                  </a:lnTo>
                  <a:close/>
                </a:path>
              </a:pathLst>
            </a:custGeom>
            <a:solidFill>
              <a:srgbClr val="EFE9CE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498473" y="1455895"/>
            <a:ext cx="13022104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uz-Latn-UZ" sz="4374" b="1" spc="306" dirty="0">
                <a:solidFill>
                  <a:srgbClr val="EFE9CE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Boshlang’ich sinf matematika darslarida test topshiriqlaridan foydalanish</a:t>
            </a:r>
            <a:endParaRPr lang="en-US" sz="4374" b="1" spc="306" dirty="0">
              <a:solidFill>
                <a:srgbClr val="EFE9CE"/>
              </a:solidFill>
              <a:latin typeface="RoxboroughCF Bold"/>
              <a:ea typeface="RoxboroughCF Bold"/>
              <a:cs typeface="RoxboroughCF Bold"/>
              <a:sym typeface="RoxboroughCF Bold"/>
            </a:endParaRPr>
          </a:p>
        </p:txBody>
      </p:sp>
      <p:sp>
        <p:nvSpPr>
          <p:cNvPr id="7" name="Freeform 7"/>
          <p:cNvSpPr/>
          <p:nvPr/>
        </p:nvSpPr>
        <p:spPr>
          <a:xfrm rot="-7200221">
            <a:off x="1442799" y="1945102"/>
            <a:ext cx="2111349" cy="2455057"/>
          </a:xfrm>
          <a:custGeom>
            <a:avLst/>
            <a:gdLst/>
            <a:ahLst/>
            <a:cxnLst/>
            <a:rect l="l" t="t" r="r" b="b"/>
            <a:pathLst>
              <a:path w="2111349" h="2455057">
                <a:moveTo>
                  <a:pt x="0" y="0"/>
                </a:moveTo>
                <a:lnTo>
                  <a:pt x="2111348" y="0"/>
                </a:lnTo>
                <a:lnTo>
                  <a:pt x="2111348" y="2455056"/>
                </a:lnTo>
                <a:lnTo>
                  <a:pt x="0" y="2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080618" y="-356247"/>
            <a:ext cx="2636103" cy="4001675"/>
          </a:xfrm>
          <a:custGeom>
            <a:avLst/>
            <a:gdLst/>
            <a:ahLst/>
            <a:cxnLst/>
            <a:rect l="l" t="t" r="r" b="b"/>
            <a:pathLst>
              <a:path w="2636103" h="4001675">
                <a:moveTo>
                  <a:pt x="0" y="0"/>
                </a:moveTo>
                <a:lnTo>
                  <a:pt x="2636103" y="0"/>
                </a:lnTo>
                <a:lnTo>
                  <a:pt x="2636103" y="4001675"/>
                </a:lnTo>
                <a:lnTo>
                  <a:pt x="0" y="40016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00465" y="4028465"/>
            <a:ext cx="11756900" cy="381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4866" lvl="1" indent="-382433" algn="l">
              <a:lnSpc>
                <a:spcPts val="4251"/>
              </a:lnSpc>
              <a:buFont typeface="Arial"/>
              <a:buChar char="•"/>
            </a:pPr>
            <a:r>
              <a:rPr lang="uz-Latn-UZ" sz="3542" spc="247" dirty="0">
                <a:solidFill>
                  <a:srgbClr val="EFE9CE"/>
                </a:solidFill>
                <a:latin typeface="RoxboroughCF"/>
                <a:ea typeface="RoxboroughCF"/>
                <a:cs typeface="RoxboroughCF"/>
                <a:sym typeface="RoxboroughCF"/>
              </a:rPr>
              <a:t>Mavzu rejasi: </a:t>
            </a:r>
          </a:p>
          <a:p>
            <a:pPr marL="764866" lvl="1" indent="-382433" algn="l">
              <a:lnSpc>
                <a:spcPts val="4251"/>
              </a:lnSpc>
              <a:buFont typeface="Arial"/>
              <a:buChar char="•"/>
            </a:pPr>
            <a:r>
              <a:rPr lang="uz-Latn-UZ" sz="3542" spc="247" dirty="0">
                <a:solidFill>
                  <a:srgbClr val="EFE9CE"/>
                </a:solidFill>
                <a:latin typeface="RoxboroughCF"/>
                <a:ea typeface="RoxboroughCF"/>
                <a:cs typeface="RoxboroughCF"/>
                <a:sym typeface="RoxboroughCF"/>
              </a:rPr>
              <a:t>1. Boshlang‘ich sinf matematika darslarida test topshiriqlaridan foydalanishning ahamiyati</a:t>
            </a:r>
          </a:p>
          <a:p>
            <a:pPr marL="764866" lvl="1" indent="-382433" algn="l">
              <a:lnSpc>
                <a:spcPts val="4251"/>
              </a:lnSpc>
              <a:buFont typeface="Arial"/>
              <a:buChar char="•"/>
            </a:pPr>
            <a:r>
              <a:rPr lang="uz-Latn-UZ" sz="3542" spc="247" dirty="0">
                <a:solidFill>
                  <a:srgbClr val="EFE9CE"/>
                </a:solidFill>
                <a:latin typeface="RoxboroughCF"/>
                <a:ea typeface="RoxboroughCF"/>
                <a:cs typeface="RoxboroughCF"/>
                <a:sym typeface="RoxboroughCF"/>
              </a:rPr>
              <a:t>2. Matematika darslarida test topshiriqlarining turlari va ularni qo‘llash usullari</a:t>
            </a:r>
          </a:p>
          <a:p>
            <a:pPr marL="764866" lvl="1" indent="-382433" algn="l">
              <a:lnSpc>
                <a:spcPts val="4251"/>
              </a:lnSpc>
              <a:buFont typeface="Arial"/>
              <a:buChar char="•"/>
            </a:pPr>
            <a:r>
              <a:rPr lang="uz-Latn-UZ" sz="3542" spc="247" dirty="0">
                <a:solidFill>
                  <a:srgbClr val="EFE9CE"/>
                </a:solidFill>
                <a:latin typeface="RoxboroughCF"/>
                <a:ea typeface="RoxboroughCF"/>
                <a:cs typeface="RoxboroughCF"/>
                <a:sym typeface="RoxboroughCF"/>
              </a:rPr>
              <a:t>3. Boshlang‘ich sinflarda test topshiriqlaridan foydalanish samaradorligini oshirish yo‘llari</a:t>
            </a:r>
            <a:endParaRPr lang="en-US" sz="3542" spc="247" dirty="0">
              <a:solidFill>
                <a:srgbClr val="EFE9CE"/>
              </a:solidFill>
              <a:latin typeface="RoxboroughCF"/>
              <a:ea typeface="RoxboroughCF"/>
              <a:cs typeface="RoxboroughCF"/>
              <a:sym typeface="RoxboroughC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38505" b="-14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59592" y="1851655"/>
            <a:ext cx="15568813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4"/>
              </a:lnSpc>
            </a:pPr>
            <a:r>
              <a:rPr lang="uz-Latn-UZ" sz="5420" b="1" spc="379" dirty="0">
                <a:solidFill>
                  <a:srgbClr val="6B1D1D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AHAMIYATI </a:t>
            </a:r>
            <a:endParaRPr lang="en-US" sz="5420" b="1" spc="379" dirty="0">
              <a:solidFill>
                <a:srgbClr val="6B1D1D"/>
              </a:solidFill>
              <a:latin typeface="RoxboroughCF Bold"/>
              <a:ea typeface="RoxboroughCF Bold"/>
              <a:cs typeface="RoxboroughCF Bold"/>
              <a:sym typeface="RoxboroughC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31018" y="3732275"/>
            <a:ext cx="12507833" cy="4478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uz-Latn-UZ" sz="5400" dirty="0"/>
              <a:t>Boshlang‘ich sinf matematika darslarida test topshiriqlaridan foydalanish o‘quvchilarning bilim va ko‘nikmalarini rivojlantirish, ularning o‘qishga bo‘lgan qiziqishini oshirish va o‘z-o‘zini baholash imkoniyatlarini kengaytirishda muhim ahamiyatga ega. </a:t>
            </a:r>
            <a:endParaRPr lang="en-US" sz="5400" dirty="0">
              <a:solidFill>
                <a:srgbClr val="6B1D1D"/>
              </a:solidFill>
              <a:latin typeface="IM Fell"/>
              <a:ea typeface="IM Fell"/>
              <a:cs typeface="IM Fell"/>
              <a:sym typeface="IM Fell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700" y="-48465"/>
            <a:ext cx="3276452" cy="3143906"/>
          </a:xfrm>
          <a:custGeom>
            <a:avLst/>
            <a:gdLst/>
            <a:ahLst/>
            <a:cxnLst/>
            <a:rect l="l" t="t" r="r" b="b"/>
            <a:pathLst>
              <a:path w="2636040" h="4001578">
                <a:moveTo>
                  <a:pt x="0" y="0"/>
                </a:moveTo>
                <a:lnTo>
                  <a:pt x="2636040" y="0"/>
                </a:lnTo>
                <a:lnTo>
                  <a:pt x="2636040" y="4001578"/>
                </a:lnTo>
                <a:lnTo>
                  <a:pt x="0" y="400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1766" y="1985362"/>
            <a:ext cx="14244467" cy="6634918"/>
            <a:chOff x="0" y="0"/>
            <a:chExt cx="18992623" cy="884655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992623" cy="8846557"/>
              <a:chOff x="0" y="0"/>
              <a:chExt cx="14418927" cy="671617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418928" cy="6716179"/>
              </a:xfrm>
              <a:custGeom>
                <a:avLst/>
                <a:gdLst/>
                <a:ahLst/>
                <a:cxnLst/>
                <a:rect l="l" t="t" r="r" b="b"/>
                <a:pathLst>
                  <a:path w="14418928" h="6716179">
                    <a:moveTo>
                      <a:pt x="0" y="0"/>
                    </a:moveTo>
                    <a:lnTo>
                      <a:pt x="0" y="6716179"/>
                    </a:lnTo>
                    <a:lnTo>
                      <a:pt x="14418928" y="6716179"/>
                    </a:lnTo>
                    <a:lnTo>
                      <a:pt x="14418928" y="0"/>
                    </a:lnTo>
                    <a:lnTo>
                      <a:pt x="0" y="0"/>
                    </a:lnTo>
                    <a:close/>
                    <a:moveTo>
                      <a:pt x="14357967" y="6655219"/>
                    </a:moveTo>
                    <a:lnTo>
                      <a:pt x="59690" y="6655219"/>
                    </a:lnTo>
                    <a:lnTo>
                      <a:pt x="59690" y="59690"/>
                    </a:lnTo>
                    <a:lnTo>
                      <a:pt x="14357967" y="59690"/>
                    </a:lnTo>
                    <a:lnTo>
                      <a:pt x="14357967" y="6655219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265689" y="289640"/>
              <a:ext cx="18452679" cy="8270547"/>
              <a:chOff x="0" y="0"/>
              <a:chExt cx="35762085" cy="1602867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762084" cy="16028676"/>
              </a:xfrm>
              <a:custGeom>
                <a:avLst/>
                <a:gdLst/>
                <a:ahLst/>
                <a:cxnLst/>
                <a:rect l="l" t="t" r="r" b="b"/>
                <a:pathLst>
                  <a:path w="35762084" h="16028676">
                    <a:moveTo>
                      <a:pt x="0" y="0"/>
                    </a:moveTo>
                    <a:lnTo>
                      <a:pt x="0" y="16028676"/>
                    </a:lnTo>
                    <a:lnTo>
                      <a:pt x="35762084" y="16028676"/>
                    </a:lnTo>
                    <a:lnTo>
                      <a:pt x="35762084" y="0"/>
                    </a:lnTo>
                    <a:lnTo>
                      <a:pt x="0" y="0"/>
                    </a:lnTo>
                    <a:close/>
                    <a:moveTo>
                      <a:pt x="35701123" y="15967715"/>
                    </a:moveTo>
                    <a:lnTo>
                      <a:pt x="59690" y="15967715"/>
                    </a:lnTo>
                    <a:lnTo>
                      <a:pt x="59690" y="59690"/>
                    </a:lnTo>
                    <a:lnTo>
                      <a:pt x="35701123" y="59690"/>
                    </a:lnTo>
                    <a:lnTo>
                      <a:pt x="35701123" y="15967715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4095418" y="2505802"/>
            <a:ext cx="10097164" cy="166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4"/>
              </a:lnSpc>
            </a:pPr>
            <a:r>
              <a:rPr lang="uz-Latn-UZ" sz="5420" b="1" spc="379" dirty="0">
                <a:solidFill>
                  <a:srgbClr val="EFE9CE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Bilim darajasini aniqlash va mustahkamlash</a:t>
            </a:r>
            <a:endParaRPr lang="en-US" sz="5420" b="1" spc="379" dirty="0">
              <a:solidFill>
                <a:srgbClr val="EFE9CE"/>
              </a:solidFill>
              <a:latin typeface="RoxboroughCF Bold"/>
              <a:ea typeface="RoxboroughCF Bold"/>
              <a:cs typeface="RoxboroughCF Bold"/>
              <a:sym typeface="RoxboroughC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86256" y="4687315"/>
            <a:ext cx="11115489" cy="281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1301" lvl="1" indent="-335651" algn="l">
              <a:lnSpc>
                <a:spcPts val="4353"/>
              </a:lnSpc>
              <a:buFont typeface="Arial"/>
              <a:buChar char="•"/>
            </a:pPr>
            <a:r>
              <a:rPr lang="uz-Latn-UZ" sz="4000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Test topshiriqlari o‘quvchilarning mavzularni qay darajada o‘zlashtirganini baholash imkonini beradi.
Testlar orqali o‘quvchilarning bilimlarida </a:t>
            </a:r>
            <a:r>
              <a:rPr lang="uz-Latn-UZ" sz="4000" dirty="0" err="1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bo‘shliqlar</a:t>
            </a:r>
            <a:r>
              <a:rPr lang="uz-Latn-UZ" sz="4000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 mavjud bo‘lsa, ularni aniqlash va to‘ldirishga yordam beradi.</a:t>
            </a:r>
            <a:endParaRPr lang="en-US" sz="4000" dirty="0">
              <a:solidFill>
                <a:srgbClr val="EFE9CE"/>
              </a:solidFill>
              <a:latin typeface="IM Fell"/>
              <a:ea typeface="IM Fell"/>
              <a:cs typeface="IM Fell"/>
              <a:sym typeface="IM Fell"/>
            </a:endParaRPr>
          </a:p>
        </p:txBody>
      </p:sp>
      <p:sp>
        <p:nvSpPr>
          <p:cNvPr id="9" name="Freeform 9"/>
          <p:cNvSpPr/>
          <p:nvPr/>
        </p:nvSpPr>
        <p:spPr>
          <a:xfrm rot="-10474639">
            <a:off x="666095" y="6957467"/>
            <a:ext cx="3109876" cy="2896072"/>
          </a:xfrm>
          <a:custGeom>
            <a:avLst/>
            <a:gdLst/>
            <a:ahLst/>
            <a:cxnLst/>
            <a:rect l="l" t="t" r="r" b="b"/>
            <a:pathLst>
              <a:path w="3109876" h="2896072">
                <a:moveTo>
                  <a:pt x="0" y="0"/>
                </a:moveTo>
                <a:lnTo>
                  <a:pt x="3109876" y="0"/>
                </a:lnTo>
                <a:lnTo>
                  <a:pt x="3109876" y="2896072"/>
                </a:lnTo>
                <a:lnTo>
                  <a:pt x="0" y="2896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618594">
            <a:off x="13219619" y="870341"/>
            <a:ext cx="4359103" cy="2664502"/>
          </a:xfrm>
          <a:custGeom>
            <a:avLst/>
            <a:gdLst/>
            <a:ahLst/>
            <a:cxnLst/>
            <a:rect l="l" t="t" r="r" b="b"/>
            <a:pathLst>
              <a:path w="4359103" h="2664502">
                <a:moveTo>
                  <a:pt x="0" y="0"/>
                </a:moveTo>
                <a:lnTo>
                  <a:pt x="4359103" y="0"/>
                </a:lnTo>
                <a:lnTo>
                  <a:pt x="4359103" y="2664502"/>
                </a:lnTo>
                <a:lnTo>
                  <a:pt x="0" y="2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1766" y="2207657"/>
            <a:ext cx="14244467" cy="6634918"/>
            <a:chOff x="0" y="0"/>
            <a:chExt cx="18992623" cy="8846557"/>
          </a:xfrm>
        </p:grpSpPr>
        <p:grpSp>
          <p:nvGrpSpPr>
            <p:cNvPr id="3" name="Group 3"/>
            <p:cNvGrpSpPr/>
            <p:nvPr/>
          </p:nvGrpSpPr>
          <p:grpSpPr>
            <a:xfrm>
              <a:off x="269972" y="288005"/>
              <a:ext cx="18452679" cy="8270547"/>
              <a:chOff x="0" y="0"/>
              <a:chExt cx="35762085" cy="160286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5762084" cy="16028676"/>
              </a:xfrm>
              <a:custGeom>
                <a:avLst/>
                <a:gdLst/>
                <a:ahLst/>
                <a:cxnLst/>
                <a:rect l="l" t="t" r="r" b="b"/>
                <a:pathLst>
                  <a:path w="35762084" h="16028676">
                    <a:moveTo>
                      <a:pt x="0" y="0"/>
                    </a:moveTo>
                    <a:lnTo>
                      <a:pt x="0" y="16028676"/>
                    </a:lnTo>
                    <a:lnTo>
                      <a:pt x="35762084" y="16028676"/>
                    </a:lnTo>
                    <a:lnTo>
                      <a:pt x="35762084" y="0"/>
                    </a:lnTo>
                    <a:lnTo>
                      <a:pt x="0" y="0"/>
                    </a:lnTo>
                    <a:close/>
                    <a:moveTo>
                      <a:pt x="35701123" y="15967715"/>
                    </a:moveTo>
                    <a:lnTo>
                      <a:pt x="59690" y="15967715"/>
                    </a:lnTo>
                    <a:lnTo>
                      <a:pt x="59690" y="59690"/>
                    </a:lnTo>
                    <a:lnTo>
                      <a:pt x="35701123" y="59690"/>
                    </a:lnTo>
                    <a:lnTo>
                      <a:pt x="35701123" y="15967715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18992623" cy="8846557"/>
              <a:chOff x="0" y="0"/>
              <a:chExt cx="14418927" cy="67161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418928" cy="6716179"/>
              </a:xfrm>
              <a:custGeom>
                <a:avLst/>
                <a:gdLst/>
                <a:ahLst/>
                <a:cxnLst/>
                <a:rect l="l" t="t" r="r" b="b"/>
                <a:pathLst>
                  <a:path w="14418928" h="6716179">
                    <a:moveTo>
                      <a:pt x="0" y="0"/>
                    </a:moveTo>
                    <a:lnTo>
                      <a:pt x="0" y="6716179"/>
                    </a:lnTo>
                    <a:lnTo>
                      <a:pt x="14418928" y="6716179"/>
                    </a:lnTo>
                    <a:lnTo>
                      <a:pt x="14418928" y="0"/>
                    </a:lnTo>
                    <a:lnTo>
                      <a:pt x="0" y="0"/>
                    </a:lnTo>
                    <a:close/>
                    <a:moveTo>
                      <a:pt x="14357967" y="6655219"/>
                    </a:moveTo>
                    <a:lnTo>
                      <a:pt x="59690" y="6655219"/>
                    </a:lnTo>
                    <a:lnTo>
                      <a:pt x="59690" y="59690"/>
                    </a:lnTo>
                    <a:lnTo>
                      <a:pt x="14357967" y="59690"/>
                    </a:lnTo>
                    <a:lnTo>
                      <a:pt x="14357967" y="6655219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3490381" y="4776379"/>
            <a:ext cx="11307235" cy="4129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3"/>
              </a:lnSpc>
            </a:pPr>
            <a:r>
              <a:rPr lang="uz-Latn-UZ" sz="3831" dirty="0">
                <a:solidFill>
                  <a:srgbClr val="EFE9CE"/>
                </a:solidFill>
                <a:latin typeface="IM Fell"/>
                <a:ea typeface="IM Fell"/>
                <a:cs typeface="IM Fell"/>
                <a:sym typeface="IM Fell"/>
              </a:rPr>
              <a:t>Turli xil test topshiriqlari o‘quvchilarning mantiqiy fikrlash qobiliyatini rivojlantiradi.
Masalaga yo‘naltirilgan testlar bolalarning mustaqil ravishda muammolarni hal qilish ko‘nikmalarini shakllantirishga yordam beradi.</a:t>
            </a:r>
            <a:endParaRPr lang="en-US" sz="3831" dirty="0">
              <a:solidFill>
                <a:srgbClr val="EFE9CE"/>
              </a:solidFill>
              <a:latin typeface="IM Fell"/>
              <a:ea typeface="IM Fell"/>
              <a:cs typeface="IM Fell"/>
              <a:sym typeface="IM Fell"/>
            </a:endParaRPr>
          </a:p>
          <a:p>
            <a:pPr algn="ctr">
              <a:lnSpc>
                <a:spcPts val="5363"/>
              </a:lnSpc>
            </a:pPr>
            <a:endParaRPr lang="en-US" sz="3831" dirty="0">
              <a:solidFill>
                <a:srgbClr val="EFE9CE"/>
              </a:solidFill>
              <a:latin typeface="IM Fell"/>
              <a:ea typeface="IM Fell"/>
              <a:cs typeface="IM Fell"/>
              <a:sym typeface="IM Fell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982161" y="486260"/>
            <a:ext cx="2610568" cy="2826055"/>
          </a:xfrm>
          <a:custGeom>
            <a:avLst/>
            <a:gdLst/>
            <a:ahLst/>
            <a:cxnLst/>
            <a:rect l="l" t="t" r="r" b="b"/>
            <a:pathLst>
              <a:path w="2610568" h="2826055">
                <a:moveTo>
                  <a:pt x="0" y="0"/>
                </a:moveTo>
                <a:lnTo>
                  <a:pt x="2610569" y="0"/>
                </a:lnTo>
                <a:lnTo>
                  <a:pt x="2610569" y="2826055"/>
                </a:lnTo>
                <a:lnTo>
                  <a:pt x="0" y="28260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Yozuv 8">
            <a:extLst>
              <a:ext uri="{FF2B5EF4-FFF2-40B4-BE49-F238E27FC236}">
                <a16:creationId xmlns:a16="http://schemas.microsoft.com/office/drawing/2014/main" id="{A5BA60F2-BCBB-1E0F-3C66-7CE6054F3841}"/>
              </a:ext>
            </a:extLst>
          </p:cNvPr>
          <p:cNvSpPr txBox="1"/>
          <p:nvPr/>
        </p:nvSpPr>
        <p:spPr>
          <a:xfrm>
            <a:off x="4533988" y="3258925"/>
            <a:ext cx="950691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Latn-UZ" sz="3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Matematik fikrlash va mustaqil ishlash ko‘nikmalarini rivojlantirish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38505" b="-14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52746" y="1260808"/>
            <a:ext cx="1406554" cy="1669501"/>
          </a:xfrm>
          <a:custGeom>
            <a:avLst/>
            <a:gdLst/>
            <a:ahLst/>
            <a:cxnLst/>
            <a:rect l="l" t="t" r="r" b="b"/>
            <a:pathLst>
              <a:path w="1406554" h="1669501">
                <a:moveTo>
                  <a:pt x="0" y="0"/>
                </a:moveTo>
                <a:lnTo>
                  <a:pt x="1406554" y="0"/>
                </a:lnTo>
                <a:lnTo>
                  <a:pt x="1406554" y="1669501"/>
                </a:lnTo>
                <a:lnTo>
                  <a:pt x="0" y="16695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19680" y="6243850"/>
            <a:ext cx="2932197" cy="4713370"/>
          </a:xfrm>
          <a:custGeom>
            <a:avLst/>
            <a:gdLst/>
            <a:ahLst/>
            <a:cxnLst/>
            <a:rect l="l" t="t" r="r" b="b"/>
            <a:pathLst>
              <a:path w="2932197" h="4713370">
                <a:moveTo>
                  <a:pt x="0" y="0"/>
                </a:moveTo>
                <a:lnTo>
                  <a:pt x="2932197" y="0"/>
                </a:lnTo>
                <a:lnTo>
                  <a:pt x="2932197" y="4713369"/>
                </a:lnTo>
                <a:lnTo>
                  <a:pt x="0" y="47133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61553"/>
            </a:stretch>
          </a:blipFill>
        </p:spPr>
      </p:sp>
      <p:sp>
        <p:nvSpPr>
          <p:cNvPr id="6" name="Freeform 6"/>
          <p:cNvSpPr/>
          <p:nvPr/>
        </p:nvSpPr>
        <p:spPr>
          <a:xfrm rot="1460191">
            <a:off x="1058381" y="8622348"/>
            <a:ext cx="2541216" cy="2528510"/>
          </a:xfrm>
          <a:custGeom>
            <a:avLst/>
            <a:gdLst/>
            <a:ahLst/>
            <a:cxnLst/>
            <a:rect l="l" t="t" r="r" b="b"/>
            <a:pathLst>
              <a:path w="2541216" h="2528510">
                <a:moveTo>
                  <a:pt x="0" y="0"/>
                </a:moveTo>
                <a:lnTo>
                  <a:pt x="2541216" y="0"/>
                </a:lnTo>
                <a:lnTo>
                  <a:pt x="2541216" y="2528510"/>
                </a:lnTo>
                <a:lnTo>
                  <a:pt x="0" y="25285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83300" y="1239648"/>
            <a:ext cx="14430336" cy="223138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5806"/>
              </a:lnSpc>
            </a:pPr>
            <a:r>
              <a:rPr lang="uz-Latn-UZ" sz="4838" b="1" spc="338" dirty="0">
                <a:solidFill>
                  <a:srgbClr val="6B1D1D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Matematika darslarida test topshiriqlarining turlari va ularni qo‘llash usullari</a:t>
            </a:r>
            <a:endParaRPr lang="en-US" sz="4838" b="1" spc="338" dirty="0">
              <a:solidFill>
                <a:srgbClr val="6B1D1D"/>
              </a:solidFill>
              <a:latin typeface="RoxboroughCF Bold"/>
              <a:ea typeface="RoxboroughCF Bold"/>
              <a:cs typeface="RoxboroughCF Bold"/>
              <a:sym typeface="RoxboroughC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07647" y="3397729"/>
            <a:ext cx="11581642" cy="6836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z-Latn-UZ" sz="4400" b="1" dirty="0"/>
              <a:t>Tanlovli (</a:t>
            </a:r>
            <a:r>
              <a:rPr lang="uz-Latn-UZ" sz="4400" b="1" dirty="0" err="1"/>
              <a:t>multiple-choice</a:t>
            </a:r>
            <a:r>
              <a:rPr lang="uz-Latn-UZ" sz="4400" b="1" dirty="0"/>
              <a:t>) testlar</a:t>
            </a:r>
            <a:endParaRPr lang="uz-Latn-UZ" sz="4400" dirty="0"/>
          </a:p>
          <a:p>
            <a:r>
              <a:rPr lang="uz-Latn-UZ" sz="4400" dirty="0"/>
              <a:t>Savol va unga berilgan bir nechta javob variantlari bo‘ladi.</a:t>
            </a:r>
          </a:p>
          <a:p>
            <a:r>
              <a:rPr lang="uz-Latn-UZ" sz="4400" dirty="0"/>
              <a:t>O‘quvchi to‘g‘ri javobni tanlashi kerak.</a:t>
            </a:r>
          </a:p>
          <a:p>
            <a:r>
              <a:rPr lang="uz-Latn-UZ" sz="4400" dirty="0"/>
              <a:t>Misol: </a:t>
            </a:r>
            <a:r>
              <a:rPr lang="uz-Latn-UZ" sz="4400" i="1" dirty="0"/>
              <a:t>10 + 5 = ?</a:t>
            </a:r>
            <a:br>
              <a:rPr lang="uz-Latn-UZ" sz="4400" dirty="0"/>
            </a:br>
            <a:r>
              <a:rPr lang="uz-Latn-UZ" sz="4400" dirty="0"/>
              <a:t>a) 12</a:t>
            </a:r>
            <a:br>
              <a:rPr lang="uz-Latn-UZ" sz="4400" dirty="0"/>
            </a:br>
            <a:r>
              <a:rPr lang="uz-Latn-UZ" sz="4400" dirty="0"/>
              <a:t>b) 15</a:t>
            </a:r>
            <a:br>
              <a:rPr lang="uz-Latn-UZ" sz="4400" dirty="0"/>
            </a:br>
            <a:r>
              <a:rPr lang="uz-Latn-UZ" sz="4400" dirty="0"/>
              <a:t>c) 18</a:t>
            </a:r>
            <a:br>
              <a:rPr lang="uz-Latn-UZ" sz="4400" dirty="0"/>
            </a:br>
            <a:r>
              <a:rPr lang="uz-Latn-UZ" sz="4400" dirty="0"/>
              <a:t>d) 20</a:t>
            </a:r>
          </a:p>
          <a:p>
            <a:pPr algn="l">
              <a:lnSpc>
                <a:spcPts val="6021"/>
              </a:lnSpc>
            </a:pPr>
            <a:endParaRPr lang="en-US" sz="4300" dirty="0">
              <a:solidFill>
                <a:srgbClr val="6B1D1D"/>
              </a:solidFill>
              <a:latin typeface="IM Fell"/>
              <a:ea typeface="IM Fell"/>
              <a:cs typeface="IM Fell"/>
              <a:sym typeface="IM Fell"/>
            </a:endParaRPr>
          </a:p>
        </p:txBody>
      </p:sp>
      <p:pic>
        <p:nvPicPr>
          <p:cNvPr id="9" name="Rasm 8">
            <a:extLst>
              <a:ext uri="{FF2B5EF4-FFF2-40B4-BE49-F238E27FC236}">
                <a16:creationId xmlns:a16="http://schemas.microsoft.com/office/drawing/2014/main" id="{3BA2205B-5C52-64D8-CC35-6F3E14DE3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396" y="4731836"/>
            <a:ext cx="4537904" cy="45379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93012" y="2120571"/>
            <a:ext cx="12114534" cy="5724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z-Latn-UZ" sz="4000" b="1" dirty="0">
                <a:solidFill>
                  <a:schemeClr val="bg1"/>
                </a:solidFill>
              </a:rPr>
              <a:t>To‘g‘ri-noto‘g‘ri testlar</a:t>
            </a:r>
            <a:endParaRPr lang="uz-Latn-UZ" sz="4000" dirty="0">
              <a:solidFill>
                <a:schemeClr val="bg1"/>
              </a:solidFill>
            </a:endParaRPr>
          </a:p>
          <a:p>
            <a:r>
              <a:rPr lang="uz-Latn-UZ" sz="4000" dirty="0">
                <a:solidFill>
                  <a:schemeClr val="bg1"/>
                </a:solidFill>
              </a:rPr>
              <a:t>O‘quvchi berilgan ifodaning to‘g‘ri yoki noto‘g‘ri ekanligini aniqlaydi.</a:t>
            </a:r>
          </a:p>
          <a:p>
            <a:r>
              <a:rPr lang="uz-Latn-UZ" sz="4000" dirty="0">
                <a:solidFill>
                  <a:schemeClr val="bg1"/>
                </a:solidFill>
              </a:rPr>
              <a:t>Misol: </a:t>
            </a:r>
            <a:r>
              <a:rPr lang="uz-Latn-UZ" sz="4000" i="1" dirty="0">
                <a:solidFill>
                  <a:schemeClr val="bg1"/>
                </a:solidFill>
              </a:rPr>
              <a:t>15 soni juft son.</a:t>
            </a:r>
            <a:r>
              <a:rPr lang="uz-Latn-UZ" sz="4000" dirty="0">
                <a:solidFill>
                  <a:schemeClr val="bg1"/>
                </a:solidFill>
              </a:rPr>
              <a:t> (To‘g‘ri / Noto‘g‘ri)</a:t>
            </a:r>
          </a:p>
          <a:p>
            <a:r>
              <a:rPr lang="uz-Latn-UZ" sz="4000" b="1" dirty="0">
                <a:solidFill>
                  <a:schemeClr val="bg1"/>
                </a:solidFill>
              </a:rPr>
              <a:t>To‘ldirish testlari</a:t>
            </a:r>
            <a:endParaRPr lang="uz-Latn-UZ" sz="4000" dirty="0">
              <a:solidFill>
                <a:schemeClr val="bg1"/>
              </a:solidFill>
            </a:endParaRPr>
          </a:p>
          <a:p>
            <a:r>
              <a:rPr lang="uz-Latn-UZ" sz="4000" dirty="0">
                <a:solidFill>
                  <a:schemeClr val="bg1"/>
                </a:solidFill>
              </a:rPr>
              <a:t>Savolda bo‘sh joy qoldiriladi va o‘quvchi uni to‘g‘ri javob bilan to‘ldirishi kerak.</a:t>
            </a:r>
          </a:p>
          <a:p>
            <a:r>
              <a:rPr lang="uz-Latn-UZ" sz="4000" dirty="0">
                <a:solidFill>
                  <a:schemeClr val="bg1"/>
                </a:solidFill>
              </a:rPr>
              <a:t>Misol: </a:t>
            </a:r>
            <a:r>
              <a:rPr lang="uz-Latn-UZ" sz="4000" i="1" dirty="0">
                <a:solidFill>
                  <a:schemeClr val="bg1"/>
                </a:solidFill>
              </a:rPr>
              <a:t>8 + __ = 13</a:t>
            </a:r>
            <a:endParaRPr lang="uz-Latn-UZ" sz="4000" dirty="0">
              <a:solidFill>
                <a:schemeClr val="bg1"/>
              </a:solidFill>
            </a:endParaRPr>
          </a:p>
          <a:p>
            <a:pPr algn="l">
              <a:lnSpc>
                <a:spcPts val="4997"/>
              </a:lnSpc>
            </a:pPr>
            <a:endParaRPr lang="en-US" sz="4000" dirty="0">
              <a:solidFill>
                <a:schemeClr val="bg1"/>
              </a:solidFill>
              <a:latin typeface="IM Fell"/>
              <a:ea typeface="IM Fell"/>
              <a:cs typeface="IM Fell"/>
              <a:sym typeface="IM Fell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71159" y="7521506"/>
            <a:ext cx="3315466" cy="2896888"/>
          </a:xfrm>
          <a:custGeom>
            <a:avLst/>
            <a:gdLst/>
            <a:ahLst/>
            <a:cxnLst/>
            <a:rect l="l" t="t" r="r" b="b"/>
            <a:pathLst>
              <a:path w="3315466" h="2896888">
                <a:moveTo>
                  <a:pt x="3315465" y="0"/>
                </a:moveTo>
                <a:lnTo>
                  <a:pt x="0" y="0"/>
                </a:lnTo>
                <a:lnTo>
                  <a:pt x="0" y="2896888"/>
                </a:lnTo>
                <a:lnTo>
                  <a:pt x="3315465" y="2896888"/>
                </a:lnTo>
                <a:lnTo>
                  <a:pt x="331546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509350">
            <a:off x="14925292" y="6379642"/>
            <a:ext cx="2680941" cy="3935326"/>
          </a:xfrm>
          <a:custGeom>
            <a:avLst/>
            <a:gdLst/>
            <a:ahLst/>
            <a:cxnLst/>
            <a:rect l="l" t="t" r="r" b="b"/>
            <a:pathLst>
              <a:path w="2680941" h="3935326">
                <a:moveTo>
                  <a:pt x="0" y="0"/>
                </a:moveTo>
                <a:lnTo>
                  <a:pt x="2680941" y="0"/>
                </a:lnTo>
                <a:lnTo>
                  <a:pt x="2680941" y="3935327"/>
                </a:lnTo>
                <a:lnTo>
                  <a:pt x="0" y="39353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60570" y="515057"/>
            <a:ext cx="1610388" cy="1911440"/>
          </a:xfrm>
          <a:custGeom>
            <a:avLst/>
            <a:gdLst/>
            <a:ahLst/>
            <a:cxnLst/>
            <a:rect l="l" t="t" r="r" b="b"/>
            <a:pathLst>
              <a:path w="1610388" h="1911440">
                <a:moveTo>
                  <a:pt x="0" y="0"/>
                </a:moveTo>
                <a:lnTo>
                  <a:pt x="1610389" y="0"/>
                </a:lnTo>
                <a:lnTo>
                  <a:pt x="1610389" y="1911440"/>
                </a:lnTo>
                <a:lnTo>
                  <a:pt x="0" y="19114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38505" b="-145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26489" y="3996713"/>
            <a:ext cx="14235020" cy="4595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uz-Latn-UZ" sz="3200" dirty="0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Bosqichma-bosqich testlash
Yangi mavzuni o‘rgatishdan oldin, mavjud bilimlarni baholash uchun test o‘tkazish.
Yangi mavzu o‘rganilgach, uni mustahkamlash uchun test topshiriqlari berish.
Mavzu tugaganidan keyin yakuniy nazorat testi o‘tkazish.
</a:t>
            </a:r>
            <a:r>
              <a:rPr lang="uz-Latn-UZ" sz="3200" dirty="0" err="1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Interaktiv</a:t>
            </a:r>
            <a:r>
              <a:rPr lang="uz-Latn-UZ" sz="3200" dirty="0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 yondashuv
O‘yin elementlari bilan test topshiriqlarini berish (masalan, raqamli kartalar bilan ishlash).
</a:t>
            </a:r>
            <a:r>
              <a:rPr lang="uz-Latn-UZ" sz="3200" dirty="0" err="1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Jamoaviy</a:t>
            </a:r>
            <a:r>
              <a:rPr lang="uz-Latn-UZ" sz="3200" dirty="0">
                <a:solidFill>
                  <a:srgbClr val="6B1D1D"/>
                </a:solidFill>
                <a:latin typeface="IM Fell"/>
                <a:ea typeface="IM Fell"/>
                <a:cs typeface="IM Fell"/>
                <a:sym typeface="IM Fell"/>
              </a:rPr>
              <a:t> ishlash uchun guruhlarga bo‘lib test yechish.</a:t>
            </a:r>
            <a:endParaRPr lang="en-US" sz="3200" dirty="0">
              <a:solidFill>
                <a:srgbClr val="6B1D1D"/>
              </a:solidFill>
              <a:latin typeface="IM Fell"/>
              <a:ea typeface="IM Fell"/>
              <a:cs typeface="IM Fell"/>
              <a:sym typeface="IM Fell"/>
            </a:endParaRPr>
          </a:p>
          <a:p>
            <a:pPr algn="l">
              <a:lnSpc>
                <a:spcPts val="4480"/>
              </a:lnSpc>
            </a:pPr>
            <a:endParaRPr lang="en-US" sz="3200" dirty="0">
              <a:solidFill>
                <a:srgbClr val="6B1D1D"/>
              </a:solidFill>
              <a:latin typeface="IM Fell"/>
              <a:ea typeface="IM Fell"/>
              <a:cs typeface="IM Fell"/>
              <a:sym typeface="IM Fell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786727" y="1873827"/>
            <a:ext cx="2183241" cy="2990531"/>
          </a:xfrm>
          <a:custGeom>
            <a:avLst/>
            <a:gdLst/>
            <a:ahLst/>
            <a:cxnLst/>
            <a:rect l="l" t="t" r="r" b="b"/>
            <a:pathLst>
              <a:path w="1610388" h="1911440">
                <a:moveTo>
                  <a:pt x="0" y="0"/>
                </a:moveTo>
                <a:lnTo>
                  <a:pt x="1610388" y="0"/>
                </a:lnTo>
                <a:lnTo>
                  <a:pt x="1610388" y="1911440"/>
                </a:lnTo>
                <a:lnTo>
                  <a:pt x="0" y="1911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o‘g‘riburchak: Yumaloqlangan burchaklar 6">
            <a:extLst>
              <a:ext uri="{FF2B5EF4-FFF2-40B4-BE49-F238E27FC236}">
                <a16:creationId xmlns:a16="http://schemas.microsoft.com/office/drawing/2014/main" id="{CFF20781-2C99-54F1-3694-0277E2189AA2}"/>
              </a:ext>
            </a:extLst>
          </p:cNvPr>
          <p:cNvSpPr/>
          <p:nvPr/>
        </p:nvSpPr>
        <p:spPr>
          <a:xfrm>
            <a:off x="3501273" y="642791"/>
            <a:ext cx="10200718" cy="24620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b="1" dirty="0"/>
              <a:t>Test topshiriqlarini qo‘llash usullari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55519" y="4168163"/>
            <a:ext cx="14036147" cy="4988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z-Latn-UZ" sz="4000" b="1" dirty="0" err="1">
                <a:solidFill>
                  <a:schemeClr val="bg1"/>
                </a:solidFill>
              </a:rPr>
              <a:t>Interaktiv</a:t>
            </a:r>
            <a:r>
              <a:rPr lang="uz-Latn-UZ" sz="4000" b="1" dirty="0">
                <a:solidFill>
                  <a:schemeClr val="bg1"/>
                </a:solidFill>
              </a:rPr>
              <a:t> va o‘yinli test usullarini qo‘llash</a:t>
            </a:r>
          </a:p>
          <a:p>
            <a:r>
              <a:rPr lang="uz-Latn-UZ" sz="4000" dirty="0">
                <a:solidFill>
                  <a:schemeClr val="bg1"/>
                </a:solidFill>
              </a:rPr>
              <a:t>O‘quvchilarni darsga faol jalb qilish uchun testlarni o‘yin shaklida o‘tkazish.</a:t>
            </a:r>
          </a:p>
          <a:p>
            <a:r>
              <a:rPr lang="uz-Latn-UZ" sz="4000" dirty="0">
                <a:solidFill>
                  <a:schemeClr val="bg1"/>
                </a:solidFill>
              </a:rPr>
              <a:t>Masalan, </a:t>
            </a:r>
            <a:r>
              <a:rPr lang="uz-Latn-UZ" sz="4000" b="1" dirty="0">
                <a:solidFill>
                  <a:schemeClr val="bg1"/>
                </a:solidFill>
              </a:rPr>
              <a:t>"Matematik poyga"</a:t>
            </a:r>
            <a:r>
              <a:rPr lang="uz-Latn-UZ" sz="4000" dirty="0">
                <a:solidFill>
                  <a:schemeClr val="bg1"/>
                </a:solidFill>
              </a:rPr>
              <a:t>, </a:t>
            </a:r>
            <a:r>
              <a:rPr lang="uz-Latn-UZ" sz="4000" b="1" dirty="0">
                <a:solidFill>
                  <a:schemeClr val="bg1"/>
                </a:solidFill>
              </a:rPr>
              <a:t>"Kim </a:t>
            </a:r>
            <a:r>
              <a:rPr lang="uz-Latn-UZ" sz="4000" b="1" dirty="0" err="1">
                <a:solidFill>
                  <a:schemeClr val="bg1"/>
                </a:solidFill>
              </a:rPr>
              <a:t>tezroq</a:t>
            </a:r>
            <a:r>
              <a:rPr lang="uz-Latn-UZ" sz="4000" b="1" dirty="0">
                <a:solidFill>
                  <a:schemeClr val="bg1"/>
                </a:solidFill>
              </a:rPr>
              <a:t>?"</a:t>
            </a:r>
            <a:r>
              <a:rPr lang="uz-Latn-UZ" sz="4000" dirty="0">
                <a:solidFill>
                  <a:schemeClr val="bg1"/>
                </a:solidFill>
              </a:rPr>
              <a:t>, </a:t>
            </a:r>
            <a:r>
              <a:rPr lang="uz-Latn-UZ" sz="4000" b="1" dirty="0">
                <a:solidFill>
                  <a:schemeClr val="bg1"/>
                </a:solidFill>
              </a:rPr>
              <a:t>"Bilimlar olami"</a:t>
            </a:r>
            <a:r>
              <a:rPr lang="uz-Latn-UZ" sz="4000" dirty="0">
                <a:solidFill>
                  <a:schemeClr val="bg1"/>
                </a:solidFill>
              </a:rPr>
              <a:t> kabi o‘yin shaklidagi testlarni tashkil qilish.</a:t>
            </a:r>
          </a:p>
          <a:p>
            <a:r>
              <a:rPr lang="uz-Latn-UZ" sz="4000" dirty="0">
                <a:solidFill>
                  <a:schemeClr val="bg1"/>
                </a:solidFill>
              </a:rPr>
              <a:t>Test topshiriqlarini rangli kartochkalar yoki magnitli doskalar orqali o‘tkazish.</a:t>
            </a:r>
          </a:p>
          <a:p>
            <a:pPr algn="l">
              <a:lnSpc>
                <a:spcPts val="5470"/>
              </a:lnSpc>
            </a:pPr>
            <a:r>
              <a:rPr lang="en-US" sz="3907" dirty="0">
                <a:solidFill>
                  <a:schemeClr val="bg1"/>
                </a:solidFill>
                <a:latin typeface="IM Fell"/>
                <a:ea typeface="IM Fell"/>
                <a:cs typeface="IM Fell"/>
                <a:sym typeface="IM Fell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14881512" y="875362"/>
            <a:ext cx="1318681" cy="1565200"/>
          </a:xfrm>
          <a:custGeom>
            <a:avLst/>
            <a:gdLst/>
            <a:ahLst/>
            <a:cxnLst/>
            <a:rect l="l" t="t" r="r" b="b"/>
            <a:pathLst>
              <a:path w="1318681" h="1565200">
                <a:moveTo>
                  <a:pt x="0" y="0"/>
                </a:moveTo>
                <a:lnTo>
                  <a:pt x="1318681" y="0"/>
                </a:lnTo>
                <a:lnTo>
                  <a:pt x="1318681" y="1565201"/>
                </a:lnTo>
                <a:lnTo>
                  <a:pt x="0" y="1565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7118" y="8521987"/>
            <a:ext cx="3547763" cy="3530025"/>
          </a:xfrm>
          <a:custGeom>
            <a:avLst/>
            <a:gdLst/>
            <a:ahLst/>
            <a:cxnLst/>
            <a:rect l="l" t="t" r="r" b="b"/>
            <a:pathLst>
              <a:path w="3547763" h="3530025">
                <a:moveTo>
                  <a:pt x="0" y="0"/>
                </a:moveTo>
                <a:lnTo>
                  <a:pt x="3547764" y="0"/>
                </a:lnTo>
                <a:lnTo>
                  <a:pt x="3547764" y="3530024"/>
                </a:lnTo>
                <a:lnTo>
                  <a:pt x="0" y="35300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60191">
            <a:off x="16205146" y="8447206"/>
            <a:ext cx="2533317" cy="2520650"/>
          </a:xfrm>
          <a:custGeom>
            <a:avLst/>
            <a:gdLst/>
            <a:ahLst/>
            <a:cxnLst/>
            <a:rect l="l" t="t" r="r" b="b"/>
            <a:pathLst>
              <a:path w="2533317" h="2520650">
                <a:moveTo>
                  <a:pt x="0" y="0"/>
                </a:moveTo>
                <a:lnTo>
                  <a:pt x="2533317" y="0"/>
                </a:lnTo>
                <a:lnTo>
                  <a:pt x="2533317" y="2520651"/>
                </a:lnTo>
                <a:lnTo>
                  <a:pt x="0" y="2520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453122">
            <a:off x="-980894" y="7696895"/>
            <a:ext cx="2876024" cy="2861644"/>
          </a:xfrm>
          <a:custGeom>
            <a:avLst/>
            <a:gdLst/>
            <a:ahLst/>
            <a:cxnLst/>
            <a:rect l="l" t="t" r="r" b="b"/>
            <a:pathLst>
              <a:path w="2876024" h="2861644">
                <a:moveTo>
                  <a:pt x="0" y="0"/>
                </a:moveTo>
                <a:lnTo>
                  <a:pt x="2876024" y="0"/>
                </a:lnTo>
                <a:lnTo>
                  <a:pt x="2876024" y="2861644"/>
                </a:lnTo>
                <a:lnTo>
                  <a:pt x="0" y="28616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o‘g‘riburchak: Yumaloqlangan burchaklar 9">
            <a:extLst>
              <a:ext uri="{FF2B5EF4-FFF2-40B4-BE49-F238E27FC236}">
                <a16:creationId xmlns:a16="http://schemas.microsoft.com/office/drawing/2014/main" id="{55F250D2-5A18-9594-C5D0-2784047188AE}"/>
              </a:ext>
            </a:extLst>
          </p:cNvPr>
          <p:cNvSpPr/>
          <p:nvPr/>
        </p:nvSpPr>
        <p:spPr>
          <a:xfrm>
            <a:off x="3320373" y="756164"/>
            <a:ext cx="11339272" cy="22985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/>
              <a:t>Boshlang‘ich sinflarda test topshiriqlaridan foydalanish samaradorligini oshirish yo‘llari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Buyurtma</PresentationFormat>
  <Paragraphs>0</Paragraphs>
  <Slides>15</Slides>
  <Notes>0</Notes>
  <HiddenSlides>0</HiddenSlides>
  <MMClips>0</MMClips>
  <ScaleCrop>false</ScaleCrop>
  <HeadingPairs>
    <vt:vector size="4" baseType="variant">
      <vt:variant>
        <vt:lpstr>Mavzu</vt:lpstr>
      </vt:variant>
      <vt:variant>
        <vt:i4>1</vt:i4>
      </vt:variant>
      <vt:variant>
        <vt:lpstr>Slayd sarlavhalari</vt:lpstr>
      </vt:variant>
      <vt:variant>
        <vt:i4>15</vt:i4>
      </vt:variant>
    </vt:vector>
  </HeadingPairs>
  <TitlesOfParts>
    <vt:vector size="16" baseType="lpstr">
      <vt:lpstr>Office Theme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Zardushtiylik dinining iyerarxiyasi</dc:title>
  <cp:lastModifiedBy>islombeksalimov0511@gmail.com</cp:lastModifiedBy>
  <cp:revision>3</cp:revision>
  <dcterms:created xsi:type="dcterms:W3CDTF">2006-08-16T00:00:00Z</dcterms:created>
  <dcterms:modified xsi:type="dcterms:W3CDTF">2025-02-24T15:48:56Z</dcterms:modified>
  <dc:identifier>DAGceAoEcaw</dc:identifier>
</cp:coreProperties>
</file>