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60" r:id="rId4"/>
    <p:sldId id="293" r:id="rId5"/>
    <p:sldId id="261" r:id="rId6"/>
    <p:sldId id="262" r:id="rId7"/>
    <p:sldId id="290" r:id="rId8"/>
    <p:sldId id="267" r:id="rId9"/>
    <p:sldId id="292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3" r:id="rId19"/>
    <p:sldId id="302" r:id="rId20"/>
    <p:sldId id="304" r:id="rId21"/>
    <p:sldId id="305" r:id="rId22"/>
    <p:sldId id="306" r:id="rId23"/>
    <p:sldId id="307" r:id="rId24"/>
    <p:sldId id="287" r:id="rId25"/>
  </p:sldIdLst>
  <p:sldSz cx="12192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0FF1"/>
    <a:srgbClr val="FF0000"/>
    <a:srgbClr val="0000FF"/>
    <a:srgbClr val="CF1D0F"/>
    <a:srgbClr val="1CE826"/>
    <a:srgbClr val="BBBE46"/>
    <a:srgbClr val="E64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 snapToGrid="0" showGuides="1">
      <p:cViewPr varScale="1">
        <p:scale>
          <a:sx n="74" d="100"/>
          <a:sy n="74" d="100"/>
        </p:scale>
        <p:origin x="55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14:cpLocks xmlns:a14="http://schemas.microsoft.com/office/drawing/2010/main"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14:cpLocks xmlns:a14="http://schemas.microsoft.com/office/drawing/2010/main"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14:cpLocks xmlns:a14="http://schemas.microsoft.com/office/drawing/2010/main"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14:cpLocks xmlns:a14="http://schemas.microsoft.com/office/drawing/2010/main"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14:cpLocks xmlns:a14="http://schemas.microsoft.com/office/drawing/2010/main"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14:cpLocks xmlns:a14="http://schemas.microsoft.com/office/drawing/2010/main"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14:cpLocks xmlns:a14="http://schemas.microsoft.com/office/drawing/2010/main"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14:cpLocks xmlns:a14="http://schemas.microsoft.com/office/drawing/2010/main"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14:cpLocks xmlns:a14="http://schemas.microsoft.com/office/drawing/2010/main"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14:cpLocks xmlns:a14="http://schemas.microsoft.com/office/drawing/2010/main"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14:cpLocks xmlns:a14="http://schemas.microsoft.com/office/drawing/2010/main"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14:cpLocks xmlns:a14="http://schemas.microsoft.com/office/drawing/2010/main"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14:cpLocks xmlns:a14="http://schemas.microsoft.com/office/drawing/2010/main"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14:cpLocks xmlns:a14="http://schemas.microsoft.com/office/drawing/2010/main"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14:cpLocks xmlns:a14="http://schemas.microsoft.com/office/drawing/2010/main"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14:cpLocks xmlns:a14="http://schemas.microsoft.com/office/drawing/2010/main"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14:cpLocks xmlns:a14="http://schemas.microsoft.com/office/drawing/2010/main" noGrp="1"/>
          </p:cNvSpPr>
          <p:nvPr>
            <p:ph type="dt" sz="half" idx="10"/>
          </p:nvPr>
        </p:nvSpPr>
        <p:spPr/>
        <p:txBody>
          <a:bodyPr/>
          <a:lstStyle/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14:cpLocks xmlns:a14="http://schemas.microsoft.com/office/drawing/2010/main"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14:cpLocks xmlns:a14="http://schemas.microsoft.com/office/drawing/2010/main" noGrp="1"/>
          </p:cNvSpPr>
          <p:nvPr>
            <p:ph type="sldNum" sz="quarter" idx="12"/>
          </p:nvPr>
        </p:nvSpPr>
        <p:spPr/>
        <p:txBody>
          <a:bodyPr/>
          <a:lstStyle/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14:cpLocks xmlns:a14="http://schemas.microsoft.com/office/drawing/2010/main"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14:cpLocks xmlns:a14="http://schemas.microsoft.com/office/drawing/2010/main"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9A32-CCBE-4E1B-ACC7-79ADB00CD56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14:cpLocks xmlns:a14="http://schemas.microsoft.com/office/drawing/2010/main"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14:cpLocks xmlns:a14="http://schemas.microsoft.com/office/drawing/2010/main"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41271-32E3-4A9E-9F20-40131668FEA6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14:cpLocks xmlns:a14="http://schemas.microsoft.com/office/drawing/2010/main" noGrp="1"/>
          </p:cNvSpPr>
          <p:nvPr>
            <p:ph type="title"/>
          </p:nvPr>
        </p:nvSpPr>
        <p:spPr>
          <a:xfrm>
            <a:off x="838200" y="1304877"/>
            <a:ext cx="10515600" cy="619457"/>
          </a:xfr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en-US" altLang="ja-JP" sz="3200" b="1" dirty="0" smtClean="0">
                <a:latin typeface="Times New Roman" pitchFamily="18" charset="0"/>
                <a:cs typeface="Times New Roman" pitchFamily="18" charset="0"/>
              </a:rPr>
              <a:t>Rеjа:</a:t>
            </a:r>
            <a:endParaRPr lang="ru-RU" sz="3200" dirty="0"/>
          </a:p>
        </p:txBody>
      </p:sp>
      <p:sp>
        <p:nvSpPr>
          <p:cNvPr id="3" name="Объект 2"/>
          <p:cNvSpPr>
            <a14:cpLocks xmlns:a14="http://schemas.microsoft.com/office/drawing/2010/main" noGrp="1"/>
          </p:cNvSpPr>
          <p:nvPr>
            <p:ph idx="1"/>
          </p:nvPr>
        </p:nvSpPr>
        <p:spPr>
          <a:xfrm>
            <a:off x="838200" y="1924334"/>
            <a:ext cx="10515600" cy="4811745"/>
          </a:xfr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Tayanch-xarakat apparatining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ahamiyati va vazifasi.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skeletinnig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tuzilishi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xususiyatlari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larning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tuzilishi,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birikishi va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uning yosh xususiyatlari.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gavda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 qo‘l-ayoq skeletining o‘sish va rivojlanishi.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Muskul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sistemasi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Muskullarning dinamik va statik ishi.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Turli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yosh davrda muskullar kuchi, tezligi, chaqqonligi, chidamligi va massasini o‘zgarishi.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Charchash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fiziologik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mexanizmi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Qaddi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qomat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kamchiliklari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Skolioz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sabablari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oldini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Yassioyoqlik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sabablari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oldini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1" y="350770"/>
            <a:ext cx="10515600" cy="954107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lgerian" pitchFamily="18" charset="0"/>
              </a:rPr>
              <a:t>Tayanch</a:t>
            </a:r>
            <a:r>
              <a:rPr lang="en-US" sz="2800" dirty="0" smtClean="0">
                <a:latin typeface="Algerian" pitchFamily="18" charset="0"/>
              </a:rPr>
              <a:t> – </a:t>
            </a:r>
            <a:r>
              <a:rPr lang="en-US" sz="2800" dirty="0" err="1" smtClean="0">
                <a:latin typeface="Algerian" pitchFamily="18" charset="0"/>
              </a:rPr>
              <a:t>harakat</a:t>
            </a:r>
            <a:r>
              <a:rPr lang="en-US" sz="2800" dirty="0" smtClean="0">
                <a:latin typeface="Algerian" pitchFamily="18" charset="0"/>
              </a:rPr>
              <a:t> </a:t>
            </a:r>
            <a:r>
              <a:rPr lang="en-US" sz="2800" dirty="0" err="1" smtClean="0">
                <a:latin typeface="Algerian" pitchFamily="18" charset="0"/>
              </a:rPr>
              <a:t>apparatining</a:t>
            </a:r>
            <a:r>
              <a:rPr lang="en-US" sz="2800" dirty="0" smtClean="0">
                <a:latin typeface="Algerian" pitchFamily="18" charset="0"/>
              </a:rPr>
              <a:t> </a:t>
            </a:r>
            <a:r>
              <a:rPr lang="en-US" sz="2800" dirty="0" err="1" smtClean="0">
                <a:latin typeface="Algerian" pitchFamily="18" charset="0"/>
              </a:rPr>
              <a:t>yosh</a:t>
            </a:r>
            <a:r>
              <a:rPr lang="en-US" sz="2800" dirty="0" smtClean="0">
                <a:latin typeface="Algerian" pitchFamily="18" charset="0"/>
              </a:rPr>
              <a:t> </a:t>
            </a:r>
            <a:r>
              <a:rPr lang="en-US" sz="2800" dirty="0" err="1" smtClean="0">
                <a:latin typeface="Algerian" pitchFamily="18" charset="0"/>
              </a:rPr>
              <a:t>xususiyatlari</a:t>
            </a:r>
            <a:r>
              <a:rPr lang="en-US" sz="2800" dirty="0" smtClean="0">
                <a:latin typeface="Algerian" pitchFamily="18" charset="0"/>
              </a:rPr>
              <a:t> </a:t>
            </a:r>
            <a:r>
              <a:rPr lang="en-US" sz="2800" dirty="0" err="1" smtClean="0">
                <a:latin typeface="Algerian" pitchFamily="18" charset="0"/>
              </a:rPr>
              <a:t>va</a:t>
            </a:r>
            <a:r>
              <a:rPr lang="en-US" sz="2800" dirty="0" smtClean="0">
                <a:latin typeface="Algerian" pitchFamily="18" charset="0"/>
              </a:rPr>
              <a:t> </a:t>
            </a:r>
            <a:r>
              <a:rPr lang="en-US" sz="2800" dirty="0" err="1" smtClean="0">
                <a:latin typeface="Algerian" pitchFamily="18" charset="0"/>
              </a:rPr>
              <a:t>gigiyenasi</a:t>
            </a:r>
            <a:r>
              <a:rPr lang="en-US" sz="2800" dirty="0" smtClean="0">
                <a:latin typeface="Algerian" pitchFamily="18" charset="0"/>
              </a:rPr>
              <a:t>.</a:t>
            </a:r>
            <a:endParaRPr lang="ru-RU" sz="2800" dirty="0">
              <a:solidFill>
                <a:srgbClr val="1F0FF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" y="45720"/>
            <a:ext cx="6324600" cy="6740307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Bosh </a:t>
            </a:r>
            <a:r>
              <a:rPr lang="en-US" sz="2800" b="1" i="1" dirty="0" err="1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skeleti</a:t>
            </a:r>
            <a:r>
              <a:rPr lang="en-US" sz="2800" b="1" i="1" dirty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.</a:t>
            </a:r>
            <a:r>
              <a:rPr lang="en-US" sz="24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Bosh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skeleti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kalla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U ikki qismdan: </a:t>
            </a:r>
            <a:r>
              <a:rPr lang="es-ES" sz="24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miya qismi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s-ES" sz="24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yuz qismi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dan iborat. Kalla suyagining miya qismida bosh miya va sezgi  organlari: ko`rish, eshitish,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muvozanat,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yuz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qismida,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yuqori nafas yo`llari, hid bilish organlari, ovqat hazm qilish sistemasining boshlang`ich bo`limi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joylashadi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Yuzning shaklini - yuz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qismi suyaklarining yig`indisi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ifodalaydi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	Kalla  suyagi 23 ta  suyakdan  tashkil topgan.  Ularning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hammasi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pastki jag` va til osti suyagidan  tashqari,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uzluksiz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chok bilan o`zaro mustahkam birikkan.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Uning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yuqori qismi gumbazi, ya'ni qopqog`ini, pastki qismi kalla suyagining asosini tashkil qiladi. Asosidagi juda ko`p kanallar, 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shiklar orqali 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rvlar va qon tomirlari o`tadi. Katta ensa 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shigi orqali esa kalla suyagi bo`shlig`i orqa miya kanali bilan tutashadi.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0184" y="45719"/>
            <a:ext cx="5821816" cy="67403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680" y="3011388"/>
            <a:ext cx="11993879" cy="3785652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	Yangi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tug`ilgan chaqaloqning boshchasida suyak bilan qoplanmagan liqildoqlar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bo’ladi. Peshona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, ensa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liqildoqlari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va kalla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suyagining yon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tomon yuzalarida yana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ikkitadan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liqildoqlar bo`ladi. Eng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kattasi 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shona liqildog`i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bo`lib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shona va 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pa suyaklar orasida joylashgan. Bosh miyaning suyak bilan himoyalanmagan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qismlari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hatto arzimas darajada lat yeganda ham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miya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va miya pardasining xavfli shikastlanishiga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sabab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bo`lishi mumkin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	Kalla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suyagi liqildoqlari ikki yoshga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kelib,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batamom bitib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ketadi. Kalla suyagi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asosi va katta ensa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teshigi,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yetti yoshga kelib katta yoshli odamdagi doimiy darajaga yetadi. 6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yoshdan - </a:t>
            </a:r>
            <a:br>
              <a:rPr lang="es-E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yoshgacha va 13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yoshdan - 15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yoshgacha kalla suyagi yuz qismining jadal o`sishi qayd qilinadi, yuz qiyofasi shakllanadi. U keyinchalik  deyarli o`zgarmaydi,  kalla suyagining miya va yuz qismlari o`rtasidagi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nisbat, batamom </a:t>
            </a:r>
            <a:r>
              <a:rPr lang="es-ES" sz="2400" dirty="0">
                <a:latin typeface="Times New Roman" pitchFamily="18" charset="0"/>
                <a:cs typeface="Times New Roman" pitchFamily="18" charset="0"/>
              </a:rPr>
              <a:t>qaror topadi. 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78736"/>
            <a:ext cx="4800599" cy="29326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279" y="78736"/>
            <a:ext cx="7193280" cy="29326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1F0FF1"/>
                </a:solidFill>
                <a:latin typeface="Algerian" pitchFamily="18" charset="0"/>
              </a:rPr>
              <a:t>Gavda</a:t>
            </a:r>
            <a:r>
              <a:rPr lang="en-US" sz="2800" b="1" dirty="0" smtClean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b="1" dirty="0" err="1" smtClean="0">
                <a:solidFill>
                  <a:srgbClr val="1F0FF1"/>
                </a:solidFill>
                <a:latin typeface="Algerian" pitchFamily="18" charset="0"/>
              </a:rPr>
              <a:t>skeleti</a:t>
            </a:r>
            <a:endParaRPr lang="ru-RU" sz="2800" b="1" dirty="0">
              <a:solidFill>
                <a:srgbClr val="1F0FF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13375"/>
            <a:ext cx="79095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Gavda sk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tiga </a:t>
            </a:r>
            <a:r>
              <a:rPr lang="es-E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s-ES" sz="32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umurtqa </a:t>
            </a:r>
            <a:r>
              <a:rPr lang="es-ES" sz="32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pog`onasi, to`sh suyagi 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s-ES" sz="32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qovurg`alar 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kiradi. </a:t>
            </a:r>
            <a:r>
              <a:rPr lang="es-ES" sz="3200" dirty="0" smtClean="0">
                <a:latin typeface="Times New Roman" pitchFamily="18" charset="0"/>
                <a:cs typeface="Times New Roman" pitchFamily="18" charset="0"/>
              </a:rPr>
              <a:t>Umurtqa 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pog`onasi o`q skeletining asosiy qismi hisoblanadi. U umurtqalararo elastik tog`ay disklari va boylamlari bilan o`zaro birikkan 33-34 ta umurtqadan tashkil topgan</a:t>
            </a:r>
            <a:r>
              <a:rPr lang="es-E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Asosiy yuk </a:t>
            </a:r>
            <a:r>
              <a:rPr lang="es-ES" sz="3200" dirty="0" smtClean="0">
                <a:latin typeface="Times New Roman" pitchFamily="18" charset="0"/>
                <a:cs typeface="Times New Roman" pitchFamily="18" charset="0"/>
              </a:rPr>
              <a:t>umurtqalarning yadrosiga 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tushadi, chunki </a:t>
            </a:r>
            <a:r>
              <a:rPr lang="es-ES" sz="3200" dirty="0" smtClean="0">
                <a:latin typeface="Times New Roman" pitchFamily="18" charset="0"/>
                <a:cs typeface="Times New Roman" pitchFamily="18" charset="0"/>
              </a:rPr>
              <a:t>u amartizatsiyalovchi </a:t>
            </a:r>
            <a:r>
              <a:rPr lang="es-ES" sz="3200" dirty="0">
                <a:latin typeface="Times New Roman" pitchFamily="18" charset="0"/>
                <a:cs typeface="Times New Roman" pitchFamily="18" charset="0"/>
              </a:rPr>
              <a:t>vazifani bajaradi va hamon o`ziga xos bo`lgan qayishqoqlik hamda elastiklikni saqlab qolar ekan, umurtqalar tanasi ortiqcha dinamik nagruzkani zarar yetkazadigan ta'siridan himoyalangan bo`ladi.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60" y="584775"/>
            <a:ext cx="4282440" cy="63903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" y="714792"/>
            <a:ext cx="58826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bo`limdan: 7ta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bo`yin,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12ta ko`krak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5ta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bel,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5ta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dumg`aza,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4-5ta dum umurtqalaridan iborat.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Umurtqa pog`onasi o`sib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rivojlangan sari,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tog`ay to`qimalari suyak to`qimalari bilan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almashinadi va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bu asta-sekin boradigan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jarayon hisoblanadi.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Bo`yin, ko`krak va bel tog`ay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to`qimalari -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20 yoshga kelib, 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dumg`azani - 25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yoshda, dum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suyaklarini - 30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yoshda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suyaklanishi kuzatiladi.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Umurtqa pog`onasi bola hayotining birinchi yilida,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shuningdek, 11 yoshdan - 14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yoshgacha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ayniqsa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jadal sur'atda o`sadi. Umurtqa pog`onasining o`sishi taxminan 20 yoshda 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tugallanadi.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360" y="106679"/>
            <a:ext cx="6263640" cy="67513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20" y="118348"/>
            <a:ext cx="5920740" cy="584775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1F0FF1"/>
                </a:solidFill>
                <a:latin typeface="Algerian" pitchFamily="18" charset="0"/>
              </a:rPr>
              <a:t>Umurtqa</a:t>
            </a:r>
            <a:r>
              <a:rPr lang="en-US" sz="32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3200" dirty="0" err="1">
                <a:solidFill>
                  <a:srgbClr val="1F0FF1"/>
                </a:solidFill>
                <a:latin typeface="Algerian" pitchFamily="18" charset="0"/>
              </a:rPr>
              <a:t>pog`onalari</a:t>
            </a:r>
            <a:r>
              <a:rPr lang="en-US" sz="32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endParaRPr lang="en-US" sz="3200" dirty="0">
              <a:solidFill>
                <a:srgbClr val="1F0FF1"/>
              </a:solidFill>
              <a:latin typeface="Algeri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5" y="0"/>
            <a:ext cx="8376993" cy="45415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686" y="4516695"/>
            <a:ext cx="119899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	Katta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odamlar umurtqa pog`onasining 4 joyida fiziologik bukilmalar borligi ro`y-rost ko`rinib turadi: </a:t>
            </a:r>
            <a:r>
              <a:rPr lang="es-ES" sz="2800" i="1" dirty="0">
                <a:latin typeface="Times New Roman" pitchFamily="18" charset="0"/>
                <a:cs typeface="Times New Roman" pitchFamily="18" charset="0"/>
              </a:rPr>
              <a:t>bo`yin lordozi, ko`krak kifozi, bel lordozi va dumg`aza-dum kifozi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deb shularni aytiladi.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	Umurtqa pog`onasining bukilmalari og`irlik markazining to`g`ri joy olishini va qad-qomatni tik tuta bilishni ta'minlaydi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680" y="0"/>
            <a:ext cx="3612915" cy="45166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057233"/>
            <a:ext cx="12192000" cy="2677656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To`sh suyagi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uch qismdan: </a:t>
            </a:r>
            <a:r>
              <a:rPr lang="es-ES" sz="2800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dastasi, tanasi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s-E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xanjarsimon o`sig`i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dan iborat.  Uning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shu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qismlari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tog`ay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qatlamlari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orqali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bir-biriga birikkan bo`ladi.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To`sh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suyagining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tanasi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g`ovak suyak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ntlaridan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tashkil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topgan. U bolalarda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tog`ay 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qatlamlarini tanasi bilan faqat 15-16 yoshga kelib, ustki segmentlar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esa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21-25 yoshga kelib qo`shilib ketadi, xanjarsimon o`sig`i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bundan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ham kechroq to`sh suyagi bilan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birlashadi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(30 yoshdan keyin).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" y="-1"/>
            <a:ext cx="5501641" cy="40572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300" y="-2"/>
            <a:ext cx="1554480" cy="3994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440" y="0"/>
            <a:ext cx="4792482" cy="39940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68203"/>
            <a:ext cx="12192000" cy="3662541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Algerian" pitchFamily="18" charset="0"/>
                <a:cs typeface="Times New Roman" pitchFamily="18" charset="0"/>
              </a:rPr>
              <a:t>	</a:t>
            </a:r>
            <a:r>
              <a:rPr lang="es-ES" sz="2800" dirty="0" smtClean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qovurg`alar.</a:t>
            </a:r>
            <a:r>
              <a:rPr lang="es-ES" sz="28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s-ES" sz="2800" dirty="0" smtClean="0">
              <a:solidFill>
                <a:srgbClr val="1F0FF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	Shakli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juda qayrilgan qambar plastinkalarga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o`xshab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ketadigan o`n ikki juft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qovurg`alar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orqa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uchlari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bilan umurtqa pog`onasiga, oldingi uchlari bilan to`sh suyagiga 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birikkan bo’ladi. </a:t>
            </a: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juft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qovurg`alarning faqat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tti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jufti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to`sh suyagi bilan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birikadi (chin), 8-, 9-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va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10-juft qovurg’alarning uchi - cherez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juft qovurg’alar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tog`ayining uchi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vositasida to’sh suyagi bilan birikadi (soxta), 11-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va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12-juft qovurg’alar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esa erkin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tugallanadi (etim).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-2"/>
            <a:ext cx="3322320" cy="31682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80" y="0"/>
            <a:ext cx="7140776" cy="316820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4400" y="0"/>
            <a:ext cx="7467600" cy="68098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0480"/>
            <a:ext cx="4724400" cy="6817251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	Bola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o`sishi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rivojlanishi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jarayonida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ko`krak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qafasining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o`zgaradi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tug`ilgan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chaqaloqda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asosi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pastga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qaragan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qiya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kesilgan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piramidaga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o`xshaydi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Qovurg`alar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deyarli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gorizontal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joylashadi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yoshdan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qismining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diametri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kattalasha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boshlaydi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7-8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yoshga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asosi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yuqoriga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qaragan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piramida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shaklini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egallaydi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ko`krak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qafasining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jinsga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bog`liq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farqi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o`lchamlari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ko`zga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tashlanadi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ko`krak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qafasi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jadal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o`sadigan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balog`atga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yetish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davrida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namoyon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Ayollarning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ko`krak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qafasi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yumaloq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shaklga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erkaklar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yigitlarning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pastki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qovurg`alari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ko`tariladi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bolalarda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yuqorigi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qovurg`alar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ko`tariladi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936"/>
            <a:ext cx="8580120" cy="523220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lgerian" pitchFamily="18" charset="0"/>
              </a:rPr>
              <a:t>Qo`l</a:t>
            </a:r>
            <a:r>
              <a:rPr lang="en-US" sz="2800" dirty="0">
                <a:latin typeface="Algerian" pitchFamily="18" charset="0"/>
              </a:rPr>
              <a:t> </a:t>
            </a:r>
            <a:r>
              <a:rPr lang="en-US" sz="2800" dirty="0" err="1">
                <a:latin typeface="Algerian" pitchFamily="18" charset="0"/>
              </a:rPr>
              <a:t>skeleti</a:t>
            </a:r>
            <a:r>
              <a:rPr lang="en-US" sz="2800" dirty="0">
                <a:latin typeface="Algerian" pitchFamily="18" charset="0"/>
              </a:rPr>
              <a:t>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" y="543278"/>
            <a:ext cx="8580120" cy="6370975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Qo`l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skeletiga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yelka</a:t>
            </a:r>
            <a:r>
              <a:rPr lang="en-US" sz="24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kamari</a:t>
            </a:r>
            <a:r>
              <a:rPr lang="en-US" sz="24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sz="24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qo’l</a:t>
            </a:r>
            <a:r>
              <a:rPr lang="en-US" sz="24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4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juft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tananing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chap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o`ng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tomonida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Yelka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kurak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o`mrov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suyaklaridan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qo’l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yelka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tirsak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qo’l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kaft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barmoq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falangalaridan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o`zaro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harakatchan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bo`g`imlar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boylamlar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muskul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paylari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birikkan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Qo`l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suyaklanishi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skeletning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o`sish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muddatlari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20-24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yoshda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tugallanadi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Qo`l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panjasi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suyaklarining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suyaklanish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jarayoni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birmuncha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barvaqt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tugallanadi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tug`ilgan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bolalarda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to`qimadan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bo`lib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suyaklanish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jarayoni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yoshga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yaqqol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ko`rinadi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16-17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yoshgacha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etadi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yozishga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chizishga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o`rgatishda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panja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suyaklarining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holatiga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ahamiyat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suyak-muskul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sistemasi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bajaradigan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suyaklanish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holatiga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ta'sir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etib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ko`p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chiniqtirilganda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ko`p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ishlatilganda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suyaklanishni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tezlashtiradi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nagruzka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bo`lganda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sekinlashadi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"/>
          <a:srcRect r="52998"/>
          <a:stretch>
            <a:fillRect/>
          </a:stretch>
        </p:blipFill>
        <p:spPr>
          <a:xfrm>
            <a:off x="8595360" y="28694"/>
            <a:ext cx="3596640" cy="655498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/>
          <a:srcRect l="50375"/>
          <a:stretch>
            <a:fillRect/>
          </a:stretch>
        </p:blipFill>
        <p:spPr>
          <a:xfrm>
            <a:off x="7193280" y="60799"/>
            <a:ext cx="4944032" cy="65381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" y="630334"/>
            <a:ext cx="7193279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skeleti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chanoq</a:t>
            </a:r>
            <a:r>
              <a:rPr lang="en-US" sz="26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suyagi</a:t>
            </a:r>
            <a:r>
              <a:rPr lang="en-US" sz="26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sz="26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26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Chanoq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suyagi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o`ng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chap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tomondan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yoshli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odamlarda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dumg`aza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suyagi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yoshidagi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bolalarda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dumg`aza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umurtqalari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birikib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chanoq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Bolaning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chanoq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suyagi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tog`ay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to`qimasi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birikkan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uchta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suyakdan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yonbosh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kuymich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qov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suyagi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bir-biri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birikishi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5-6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yoshdan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17-18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yoshga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tugallanadi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Uchala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suyakning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qo`shilib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ketgan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joyi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yo`g`on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tortib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son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suyagining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boshchasi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turadigan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kattagina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chuqurcha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ko`st</a:t>
            </a:r>
            <a:r>
              <a:rPr lang="en-US" sz="26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chuqurchasi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shunga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aytiladi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45559"/>
            <a:ext cx="7193280" cy="584775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1F0FF1"/>
                </a:solidFill>
                <a:latin typeface="Algerian" pitchFamily="18" charset="0"/>
              </a:rPr>
              <a:t>Oyoq</a:t>
            </a:r>
            <a:r>
              <a:rPr lang="en-US" sz="32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3200" dirty="0" err="1">
                <a:solidFill>
                  <a:srgbClr val="1F0FF1"/>
                </a:solidFill>
                <a:latin typeface="Algerian" pitchFamily="18" charset="0"/>
              </a:rPr>
              <a:t>skeleti</a:t>
            </a:r>
            <a:r>
              <a:rPr lang="en-US" sz="3200" dirty="0">
                <a:solidFill>
                  <a:srgbClr val="1F0FF1"/>
                </a:solidFill>
                <a:latin typeface="Algerian" pitchFamily="18" charset="0"/>
              </a:rPr>
              <a:t>. </a:t>
            </a:r>
            <a:endParaRPr lang="ru-RU" sz="3200" dirty="0">
              <a:solidFill>
                <a:srgbClr val="1F0FF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" y="63723"/>
            <a:ext cx="11856720" cy="523220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Tayanch-harakat</a:t>
            </a:r>
            <a:r>
              <a:rPr lang="en-US" sz="2800" b="1" dirty="0" smtClean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apparatining</a:t>
            </a:r>
            <a:r>
              <a:rPr lang="en-US" sz="2800" b="1" dirty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ahamiyati</a:t>
            </a:r>
            <a:r>
              <a:rPr lang="en-US" sz="2800" b="1" dirty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va</a:t>
            </a:r>
            <a:r>
              <a:rPr lang="en-US" sz="2800" b="1" dirty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vazifasi</a:t>
            </a:r>
            <a:r>
              <a:rPr lang="en-US" sz="2800" b="1" dirty="0" smtClean="0">
                <a:solidFill>
                  <a:srgbClr val="1F0FF1"/>
                </a:solidFill>
                <a:latin typeface="Algeri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1F0FF1"/>
              </a:solidFill>
              <a:latin typeface="Algeri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160" y="662548"/>
            <a:ext cx="8311381" cy="6001643"/>
          </a:xfrm>
          <a:prstGeom prst="rect">
            <a:avLst/>
          </a:prstGeom>
          <a:gradFill>
            <a:gsLst>
              <a:gs pos="34000">
                <a:srgbClr val="E7F0F9"/>
              </a:gs>
              <a:gs pos="69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Harakat organlari tizimiga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 </a:t>
            </a:r>
            <a:r>
              <a:rPr lang="en-US" sz="2400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(skelet), </a:t>
            </a:r>
            <a:r>
              <a:rPr lang="en-US" sz="2400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bo’g’im</a:t>
            </a:r>
            <a:r>
              <a:rPr lang="en-US" sz="24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boylamlar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kiradi. Suyaklar,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bo’g’im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boylamlar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harakat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organlarining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passiv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elementlari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hisoblanadi. Harakat apparatining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faol qismi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muskullar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hisoblanadi. Harakat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organlari tizimi – yaxlitdir; har bir organ va uning qismlari bir-biri bilan uzviy bog’liq holda shakllanadi va faoliyat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ko’rsatadi.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Skelet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har bir organni va butun tananing tayanchi va himoyachisi bo’lib xizmat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qiladi. Muskullar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barcha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suyakli ko’targichlarning harakatini ta’minlaydi. Skelet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tananing tuzilish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asosini tashkil etadi va jiddiy darajada uning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o’lchami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 shaklini aniqlaydi.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Yaqin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vaqtlargacha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odamlar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organizmidagi skeletning roli,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tananing tayanch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 harakat faoliyatidagi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ishtiroki bilan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funksiyasi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chegaralangan deb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hisoblanib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“Tayanch-harakat apparatlari” atama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shundan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yuzaga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kelgan. Hozirda skeletni funksiyasi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juda keng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ekanligi aniqlangan.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541" y="662548"/>
            <a:ext cx="3545339" cy="6001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" y="137160"/>
            <a:ext cx="9067800" cy="6555641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Son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boldir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panjasi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suyaklaridan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sz="28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28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8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chanoq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suyaklarining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suyaklanishi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bolaning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qornidagi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hayoti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davridayoq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boshlanadi-yu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muddatda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tugallanadi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7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yoshdan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o`g`il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oyog`i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qizlardagiga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tezroq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o`sadi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Oyoqlar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bolalarda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yoshga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o`g`il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bolalarda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yoshga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gavdaga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nisbatan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uzunlikka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yetadi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naysimon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suyaklarining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tanasi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uchki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bo`limlari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yoshidagi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bolalarda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to`qimasidan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tuzilgandir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birikadigan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joylaridagina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tog`ay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zonalari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12-14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yoshdan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kamayib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18-24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yoshda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tamomila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yo`qolib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to`qimasiga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aylanadi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r="27956"/>
          <a:stretch>
            <a:fillRect/>
          </a:stretch>
        </p:blipFill>
        <p:spPr>
          <a:xfrm>
            <a:off x="9159239" y="137160"/>
            <a:ext cx="2890309" cy="655564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" y="152534"/>
            <a:ext cx="6431280" cy="584775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1F0FF1"/>
                </a:solidFill>
                <a:latin typeface="Algerian" pitchFamily="18" charset="0"/>
              </a:rPr>
              <a:t>Muskul</a:t>
            </a:r>
            <a:r>
              <a:rPr lang="en-US" sz="32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3200" dirty="0" err="1">
                <a:solidFill>
                  <a:srgbClr val="1F0FF1"/>
                </a:solidFill>
                <a:latin typeface="Algerian" pitchFamily="18" charset="0"/>
              </a:rPr>
              <a:t>sistemasi</a:t>
            </a:r>
            <a:r>
              <a:rPr lang="en-US" sz="3200" dirty="0">
                <a:solidFill>
                  <a:srgbClr val="1F0FF1"/>
                </a:solidFill>
                <a:latin typeface="Algerian" pitchFamily="18" charset="0"/>
              </a:rPr>
              <a:t>. </a:t>
            </a:r>
            <a:endParaRPr lang="ru-RU" sz="3200" dirty="0">
              <a:solidFill>
                <a:srgbClr val="1F0FF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" y="859066"/>
            <a:ext cx="6431280" cy="5693866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Skelet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muskullari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ayollarda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tana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massasini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taxminan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30-35 %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erkaklarda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40%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muskul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to`qimasining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o`ngdalang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targ`il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tipiga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tananing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tashqi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ko’rinishini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rel'efini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belgilaydi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ba'zi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istisnolarni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hisobga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olmaganda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skeletni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qoplab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Skelet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muskullari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organizmi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qodir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bo`lgan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xatti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harakatlarning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hammasini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tana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muvozanatini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harakatlari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ko`z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harakatlari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tovush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bo`lishi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chaynash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yutish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ichki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organlarni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shikastlanishdan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oshiriladi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52534"/>
            <a:ext cx="5547360" cy="640622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15" y="138371"/>
            <a:ext cx="7919005" cy="6555641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Qo`ngdalang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targ`il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biriktiruvchi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to`qima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muskul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dastalariga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bog`langan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ko`p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sonli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muskul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tolalaridan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Tolalar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uzunligi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millimetrdan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santimetrgacha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bo`lishi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Tashqi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ichki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biriktiruvchi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to`qimalar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payga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zich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tolalali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tortmaga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mahkam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yopishadi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Muskullarda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tolalar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miqdori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turlicha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maydalarida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yuzlab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yiriklarida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bundan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ko`p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Shunga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muvofiq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kuchi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tolalarining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ko`ndalang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kesimi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maydoni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belgilanadi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tanasida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300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milliondan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ziyod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tola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pay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qisqarib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richag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rolini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bajaradigan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tortadi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tariqa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harakatlar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oshiriladi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40" y="101382"/>
            <a:ext cx="3977640" cy="23674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900" y="2468880"/>
            <a:ext cx="4207099" cy="43129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СМ ТУРЛИ\БОЛАЛАР3\копия kichkintoy bebbi.jpg"/>
          <p:cNvPicPr>
            <a:picLocks noChangeAspect="1" noChangeArrowheads="1"/>
          </p:cNvPicPr>
          <p:nvPr/>
        </p:nvPicPr>
        <p:blipFill>
          <a:blip r:embed="rId1"/>
          <a:srcRect t="9525" b="4031"/>
          <a:stretch>
            <a:fillRect/>
          </a:stretch>
        </p:blipFill>
        <p:spPr bwMode="auto">
          <a:xfrm>
            <a:off x="515928" y="121920"/>
            <a:ext cx="11142672" cy="603504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  <a:headEnd/>
            <a:tailEnd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044330" y="6004560"/>
            <a:ext cx="80858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lgerian" pitchFamily="18" charset="0"/>
                <a:cs typeface="Times New Roman" pitchFamily="18" charset="0"/>
              </a:rPr>
              <a:t>E’TIBORINGLAR UCHUN RAXMAT!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92246"/>
            <a:ext cx="7064833" cy="6265754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en-US" sz="2700" b="1" i="1" dirty="0" err="1" smtClean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Tayanch</a:t>
            </a:r>
            <a:r>
              <a:rPr lang="en-US" sz="2700" b="1" i="1" dirty="0" smtClean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vazifasi</a:t>
            </a:r>
            <a:r>
              <a:rPr lang="en-US" sz="2700" b="1" i="1" dirty="0" smtClean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Har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xil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to'qima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a'zolar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skelet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suyaklarining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ayrim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qismlariga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birikishi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ularga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osilib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turishi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natijasida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vujudga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keladi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7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en-US" sz="2700" b="1" i="1" dirty="0" err="1" smtClean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Harakat</a:t>
            </a:r>
            <a:r>
              <a:rPr lang="en-US" sz="2700" b="1" i="1" dirty="0" smtClean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jarayoni</a:t>
            </a:r>
            <a:r>
              <a:rPr lang="en-US" sz="2700" b="1" i="1" dirty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Skeletni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tashkil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qiluvchi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suyaklar</a:t>
            </a:r>
            <a:r>
              <a:rPr lang="en-US" sz="2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har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xil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bo'g'imlar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richaglar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hosil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qilib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bo'g'im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orqali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birlashishi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muskullar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qisqarishi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natijasida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yuzaga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keladi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en-US" sz="27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en-US" sz="2700" b="1" i="1" dirty="0" err="1" smtClean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Himoya</a:t>
            </a:r>
            <a:r>
              <a:rPr lang="en-US" sz="2700" b="1" i="1" dirty="0" smtClean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err="1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vazifasi</a:t>
            </a:r>
            <a:r>
              <a:rPr lang="en-US" sz="2700" b="1" i="1" dirty="0">
                <a:solidFill>
                  <a:srgbClr val="1F0FF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Ayrim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skelet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suyaklarining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bir-biri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bilan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birikishidan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hosil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bo'lgan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bo'shliqlar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ichidagi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a'zolarni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himoya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qilishdan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iborat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masalan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ko'krak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qafasi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bosh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miya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bo'shlig'i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x.k</a:t>
            </a:r>
            <a:r>
              <a:rPr lang="en-US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.).</a:t>
            </a:r>
            <a:endParaRPr lang="ru-RU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846" y="0"/>
            <a:ext cx="12071154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nn-NO" sz="3200" dirty="0">
                <a:latin typeface="Algerian" pitchFamily="18" charset="0"/>
              </a:rPr>
              <a:t>Skelet suyaklari uch xil vazifani bajaradi: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"/>
          <a:srcRect r="65393"/>
          <a:stretch>
            <a:fillRect/>
          </a:stretch>
        </p:blipFill>
        <p:spPr>
          <a:xfrm>
            <a:off x="10226040" y="611385"/>
            <a:ext cx="1965960" cy="62657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0" t="8435" r="4333" b="2232"/>
          <a:stretch>
            <a:fillRect/>
          </a:stretch>
        </p:blipFill>
        <p:spPr>
          <a:xfrm>
            <a:off x="7064833" y="611385"/>
            <a:ext cx="3161207" cy="6292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635" y="536099"/>
            <a:ext cx="7868994" cy="6370975"/>
          </a:xfrm>
          <a:prstGeom prst="rect">
            <a:avLst/>
          </a:prstGeom>
          <a:gradFill>
            <a:gsLst>
              <a:gs pos="22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76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Skelet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quritilgan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») 200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dan ortiq alohida suyaklardan tashkil topgan bo‘lib, bularning 85 tasi juft, 36 tasi toq suyaklardan iborat.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Skeletdagi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ba’zi suyaklar (miya qutisi, yuz suyaklari, qisman o‘mrov suyagi va boshqalar) bevosita biriktiruvchi to‘qimadan rivojlanadi. Bunday rivojlanishda biriktiruvchi to‘qima hujayralariga ohak tuzlari so‘rilib, suyak hujayralari vujudga keladi.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Skeletdagi suyaklarning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ko‘pchiligi tog‘ay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to‘qimasining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suyak to‘qimasiga aylana borishi bilan rivojlanadi va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tog‘ay to‘qimasining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ichida suyaklanish nuqtalari vujudga keladi. Birinchi suyaklanish nuqtalari embrio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nal rivojlanishning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7-8-haftalarida vujudga kela boshlaydi.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Yangi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tug'ilgan bola skeletida ko‘pchilik suyaklanish nuqtalari vujudga kelgan bo‘lib, skeletda tog‘ay qismlari ko‘p bo‘ladi. Hayot mobaynida suyaklar о‘sib rivojlana boradi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634" y="0"/>
            <a:ext cx="12114730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Odam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skeletinnig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umumiy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tuzilishi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va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yosh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xususiyatlari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.</a:t>
            </a:r>
            <a:endParaRPr lang="en-US" sz="2800" dirty="0">
              <a:solidFill>
                <a:srgbClr val="1F0FF1"/>
              </a:solidFill>
              <a:latin typeface="Algeri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7628" y="523220"/>
            <a:ext cx="4245735" cy="6334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982873" cy="6632585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it-IT" sz="25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5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Suyaklarning</a:t>
            </a:r>
            <a:r>
              <a:rPr lang="en-US" sz="25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tuzilishi</a:t>
            </a:r>
            <a:r>
              <a:rPr lang="en-US" sz="25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Suyakning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tashqi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yuzasi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biriktiruvchi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to`qima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pardasi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qoplangan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utsi</a:t>
            </a:r>
            <a:r>
              <a:rPr lang="en-US" sz="2500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pardasi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shunga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aytiladi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pardasi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kattalardagiga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yoshlarda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ancha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qalin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Suyaklarning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tomonidagi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uchlarigina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pardasi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qoplanmaydi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pardasi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qon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tomirlari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nervlarga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boy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Kasalliklar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shikastlanishlarda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suyaklarning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hajmi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o`sib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kamomadi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o`rnining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to`lib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turishi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pardasining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hujayralari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hisobiga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oshadi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pardasi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pishiq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singanida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hamisha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yirtilavermaydi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shunga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ko`ra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singan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bo`laklarini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ushlab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pardasiga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muskul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boylamlar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birikadi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pardasi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zarblarni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yumshatadi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nervlari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ko`pligidan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suyakning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o`ziga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og`riqqa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ancha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sezgir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73" y="0"/>
            <a:ext cx="520912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636" y="62249"/>
            <a:ext cx="7572777" cy="6555641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pardasidan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ichkariroqda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zich</a:t>
            </a:r>
            <a:r>
              <a:rPr lang="en-US" sz="2800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2800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moddasi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yotadi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tagida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g`ovak</a:t>
            </a:r>
            <a:r>
              <a:rPr lang="en-US" sz="2800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modda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bundan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chuqurroqda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bo`shliq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naysimon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Suyakning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zich</a:t>
            </a:r>
            <a:r>
              <a:rPr lang="en-US" sz="2800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qatlami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plastinkasimon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tuzilishga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bo`lib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kiygazib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qo`yilgan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silindrsimon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sistemaga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o`xshab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anashunday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tuzilishga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bo`lgani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mustahkam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yengil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Zich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qatlamining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o`rta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qismida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uzunasiga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yo`nalgan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kanallar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suyakni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oziqlantiradigan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tomirlari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Bolalarda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kanallar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kattalardagiga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ko`proq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diametri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kattaroq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9"/>
          <a:stretch>
            <a:fillRect/>
          </a:stretch>
        </p:blipFill>
        <p:spPr>
          <a:xfrm>
            <a:off x="7611413" y="62248"/>
            <a:ext cx="4464676" cy="655564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634" y="90153"/>
            <a:ext cx="8989453" cy="1384995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1F0FF1"/>
                </a:solidFill>
                <a:latin typeface="Algerian" pitchFamily="18" charset="0"/>
              </a:rPr>
              <a:t>Suyaklar</a:t>
            </a:r>
            <a:r>
              <a:rPr lang="en-US" sz="2800" dirty="0" smtClean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shakli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va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funksiyasiga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ko`ra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: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naysimon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,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yassi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(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havo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saqlaydigan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g`ovak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) 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va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aralash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suyaklarga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 </a:t>
            </a:r>
            <a:r>
              <a:rPr lang="en-US" sz="2800" dirty="0" err="1">
                <a:solidFill>
                  <a:srgbClr val="1F0FF1"/>
                </a:solidFill>
                <a:latin typeface="Algerian" pitchFamily="18" charset="0"/>
              </a:rPr>
              <a:t>bo`linadi</a:t>
            </a:r>
            <a:r>
              <a:rPr lang="en-US" sz="2800" dirty="0">
                <a:solidFill>
                  <a:srgbClr val="1F0FF1"/>
                </a:solidFill>
                <a:latin typeface="Algerian" pitchFamily="18" charset="0"/>
              </a:rPr>
              <a:t>.</a:t>
            </a:r>
            <a:endParaRPr lang="ru-RU" sz="2800" dirty="0">
              <a:solidFill>
                <a:srgbClr val="1F0FF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34" y="1564243"/>
            <a:ext cx="8989452" cy="5293757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Naysimon</a:t>
            </a:r>
            <a:r>
              <a:rPr lang="en-US" sz="26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6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oyoq-qo`llarning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asosini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harakatga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keladigan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richaglar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2600" b="1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b="1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kalta</a:t>
            </a:r>
            <a:r>
              <a:rPr lang="en-US" sz="2600" b="1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naysimon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suyaklarga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bo`linadi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yelka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bilak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son,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boldir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qo`llarning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barmoq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falangalari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kaft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kalta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naysimon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qatoriga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Yassi</a:t>
            </a:r>
            <a:r>
              <a:rPr lang="en-US" sz="2600" b="1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kallani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yassi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qopqoq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yassi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kamar-kurak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chanoq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G`ovak</a:t>
            </a:r>
            <a:r>
              <a:rPr lang="en-US" sz="2600" b="1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qovurg`alar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to`sh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suyagi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umurtqalar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qo`l-oyoq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kaft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sesamasimon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Aralash</a:t>
            </a:r>
            <a:r>
              <a:rPr lang="en-US" sz="2600" b="1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suyaklarning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birikishidan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vujudga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kalla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suyagining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qismini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etuvchi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090" y="38637"/>
            <a:ext cx="3065172" cy="34129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8089" y="3451538"/>
            <a:ext cx="3065173" cy="3406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492443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latin typeface="Algerian" pitchFamily="18" charset="0"/>
                <a:cs typeface="Times New Roman" pitchFamily="18" charset="0"/>
              </a:rPr>
              <a:t>Suyaklarni</a:t>
            </a:r>
            <a:r>
              <a:rPr lang="en-US" sz="2600" b="1" dirty="0">
                <a:latin typeface="Algeri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Algerian" pitchFamily="18" charset="0"/>
                <a:cs typeface="Times New Roman" pitchFamily="18" charset="0"/>
              </a:rPr>
              <a:t>birikishi</a:t>
            </a:r>
            <a:r>
              <a:rPr lang="en-US" sz="2600" b="1" dirty="0">
                <a:latin typeface="Algerian" pitchFamily="18" charset="0"/>
                <a:cs typeface="Times New Roman" pitchFamily="18" charset="0"/>
              </a:rPr>
              <a:t>.</a:t>
            </a:r>
            <a:endParaRPr lang="en-US" sz="2600" b="1" dirty="0">
              <a:latin typeface="Algeri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16767"/>
            <a:ext cx="6096000" cy="6324808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spAutoFit/>
          </a:bodyPr>
          <a:lstStyle/>
          <a:p>
            <a:pPr algn="just"/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Suyaklarni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birikish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joyi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organizmida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230 ta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skeletning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bo`ladigan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joyida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bukilish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yozilish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uzoqlashish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yaqinlashish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burilish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harakatlari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hokazo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birikish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uzuq-uzuq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bo`g`imli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birikish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Harakatsiz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uziliksiz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mavjid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Bularga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miya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qutisi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umurtqalarning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tanalarini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Bo`g`imlarning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kichikligi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xilma-xil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bo`lib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birikadigan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yuzalar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.;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274" y="542525"/>
            <a:ext cx="2970292" cy="28819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566" y="542525"/>
            <a:ext cx="2946875" cy="28819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" t="4201"/>
          <a:stretch>
            <a:fillRect/>
          </a:stretch>
        </p:blipFill>
        <p:spPr>
          <a:xfrm>
            <a:off x="6173273" y="3424491"/>
            <a:ext cx="5917167" cy="34170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920" y="80208"/>
            <a:ext cx="8427720" cy="6723059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bo`g`imda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birlashadigan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suyaklarning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9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yuzalari</a:t>
            </a:r>
            <a:r>
              <a:rPr lang="en-US" sz="29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9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bo’shlig’i</a:t>
            </a:r>
            <a:r>
              <a:rPr lang="en-US" sz="2900" b="1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i="1" dirty="0" err="1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900" b="1" i="1" dirty="0" smtClean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9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i="1" dirty="0" err="1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xaltachasi</a:t>
            </a:r>
            <a:r>
              <a:rPr lang="en-US" sz="2900" b="1" i="1" dirty="0">
                <a:solidFill>
                  <a:srgbClr val="1F0F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bo`ladi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xaltachasi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uchini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kapsula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bo`shlig`ini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o`rab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bo`shlig`ida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ozroq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bo`lib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yuzalarini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namlab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o`rtasidagi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ishqalanishni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kamaytiradi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tariqa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barvaqt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eskirishini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oldini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bo`g`im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yuzalari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o`rtasida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tortish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kuchini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vujudga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keltirib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bo`g`imlarni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mutsahkamlaydi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harakatlarda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suyaklarga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tushadigan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yuk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turtkilarni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yumshatadi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tog`ay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to`qimasining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oziqlanishida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etadi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9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640" y="80207"/>
            <a:ext cx="3535680" cy="67230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Широкоэкранный</PresentationFormat>
  <Paragraphs>66</Paragraphs>
  <Slides>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Arial</vt:lpstr>
      <vt:lpstr>SimSun</vt:lpstr>
      <vt:lpstr>Wingdings</vt:lpstr>
      <vt:lpstr>Times New Roman</vt:lpstr>
      <vt:lpstr>Algerian</vt:lpstr>
      <vt:lpstr>Calibri Light</vt:lpstr>
      <vt:lpstr>Calibri</vt:lpstr>
      <vt:lpstr>Тема Office</vt:lpstr>
      <vt:lpstr>Rеjа: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Fiziolog</dc:creator>
  <cp:lastModifiedBy>iPhone</cp:lastModifiedBy>
  <cp:revision>127</cp:revision>
  <cp:lastPrinted>1900-01-01T00:00:00Z</cp:lastPrinted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1B6C79EEDEFC2BE3F205EB68334BF07D_33</vt:lpwstr>
  </property>
  <property fmtid="{D5CDD505-2E9C-101B-9397-08002B2CF9AE}" pid="3" name="KSOProductBuildVer">
    <vt:lpwstr>2052-11.37.00</vt:lpwstr>
  </property>
</Properties>
</file>