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Quattrocento"/>
      <p:regular r:id="rId17"/>
    </p:embeddedFont>
    <p:embeddedFont>
      <p:font typeface="Quattrocento"/>
      <p:regular r:id="rId18"/>
    </p:embeddedFont>
    <p:embeddedFont>
      <p:font typeface="Quattrocento"/>
      <p:regular r:id="rId19"/>
    </p:embeddedFont>
    <p:embeddedFont>
      <p:font typeface="Quattrocento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113240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elementi: Yer qobig'ining asosiy qurilish bloki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584263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(Fe) – Yer qobig'ida eng koʻp tarqalgan toʻrtinchi element boʻlib, u biz yashayotgan sayyoraning asosiy qurilish bloklaridan biridir. Uning yer geologiyasidagi va kundalik hayotimizdagi ahamiyatini tushunish, bu metallning ulkan salohiyatini anglashga yordam beradi.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24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2484" y="646271"/>
            <a:ext cx="7499033" cy="1382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Xulosa va kelajakdagi istiqbollar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822484" y="2381250"/>
            <a:ext cx="7499033" cy="1127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insoniyat tsivilizatsiyasining asosini tashkil etgan va kelajakda ham o'z ahamiyatini yo'qotmaydi. Uning texnologik va biologik rollari bizning rivojlanishimiz uchun muhimdir.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822484" y="3773567"/>
            <a:ext cx="7499033" cy="751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Barqaror ishlab chiqarish:</a:t>
            </a:r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Ekologik toza temir ishlab chiqarish usullarini rivojlantirish.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22484" y="4607719"/>
            <a:ext cx="7499033" cy="751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Yangi qotishmalar:</a:t>
            </a:r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Yanada mustahkam, yengil va korroziyaga chidamli qotishmalar yaratish.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22484" y="5441871"/>
            <a:ext cx="7499033" cy="1127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Tibbiyotdagi ilovalar:</a:t>
            </a:r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Temirning organizmdagi rolini chuqurroq o'rganish va unga asoslangan yangi davolash usullarini ishlab chiqish.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22484" y="6834188"/>
            <a:ext cx="7499033" cy="751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elementi Yer va hayot uchun fundamental ahamiyatga ega bo'lib qoladi.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1395" y="1214676"/>
            <a:ext cx="7781211" cy="11453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Temirning kimyoviy xususiyatlari: Atom tuzilishi va reaktivligi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81395" y="2651998"/>
            <a:ext cx="3793212" cy="1772603"/>
          </a:xfrm>
          <a:prstGeom prst="roundRect">
            <a:avLst>
              <a:gd name="adj" fmla="val 6190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58535" y="2651998"/>
            <a:ext cx="91440" cy="1772603"/>
          </a:xfrm>
          <a:prstGeom prst="roundRect">
            <a:avLst>
              <a:gd name="adj" fmla="val 31938"/>
            </a:avLst>
          </a:prstGeom>
          <a:solidFill>
            <a:srgbClr val="EF9C82"/>
          </a:solidFill>
          <a:ln/>
        </p:spPr>
      </p:sp>
      <p:sp>
        <p:nvSpPr>
          <p:cNvPr id="6" name="Text 3"/>
          <p:cNvSpPr/>
          <p:nvPr/>
        </p:nvSpPr>
        <p:spPr>
          <a:xfrm>
            <a:off x="967502" y="2869525"/>
            <a:ext cx="2441019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Atom raqami va og'irligi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967502" y="3272671"/>
            <a:ext cx="3289578" cy="622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Temirning atom raqami 26, atom og'irligi esa taxminan 55.845 g/mol.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4669274" y="2651998"/>
            <a:ext cx="3793331" cy="1772603"/>
          </a:xfrm>
          <a:prstGeom prst="roundRect">
            <a:avLst>
              <a:gd name="adj" fmla="val 6190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646414" y="2651998"/>
            <a:ext cx="91440" cy="1772603"/>
          </a:xfrm>
          <a:prstGeom prst="roundRect">
            <a:avLst>
              <a:gd name="adj" fmla="val 31938"/>
            </a:avLst>
          </a:prstGeom>
          <a:solidFill>
            <a:srgbClr val="EF9C82"/>
          </a:solidFill>
          <a:ln/>
        </p:spPr>
      </p:sp>
      <p:sp>
        <p:nvSpPr>
          <p:cNvPr id="10" name="Text 7"/>
          <p:cNvSpPr/>
          <p:nvPr/>
        </p:nvSpPr>
        <p:spPr>
          <a:xfrm>
            <a:off x="4955381" y="2869525"/>
            <a:ext cx="2544961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Elektron konfiguratsiyasi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4955381" y="3272671"/>
            <a:ext cx="3289697" cy="934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Uning elektron konfiguratsiyasi [Ar] 3d⁶ 4s² bo'lib, bu uning o'zgaruvchan valentligini belgilaydi.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81395" y="4619268"/>
            <a:ext cx="3793212" cy="2395538"/>
          </a:xfrm>
          <a:prstGeom prst="roundRect">
            <a:avLst>
              <a:gd name="adj" fmla="val 4581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58535" y="4619268"/>
            <a:ext cx="91440" cy="2395538"/>
          </a:xfrm>
          <a:prstGeom prst="roundRect">
            <a:avLst>
              <a:gd name="adj" fmla="val 31938"/>
            </a:avLst>
          </a:prstGeom>
          <a:solidFill>
            <a:srgbClr val="EF9C82"/>
          </a:solidFill>
          <a:ln/>
        </p:spPr>
      </p:sp>
      <p:sp>
        <p:nvSpPr>
          <p:cNvPr id="14" name="Text 11"/>
          <p:cNvSpPr/>
          <p:nvPr/>
        </p:nvSpPr>
        <p:spPr>
          <a:xfrm>
            <a:off x="967502" y="4836795"/>
            <a:ext cx="2290524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Reaktivlik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967502" y="5239941"/>
            <a:ext cx="3289578" cy="1557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kislorod va namlik bilan oson reaksiyaga kirishib, zang hosil qiladi, bu uning yuqori reaktivligidan dalolat beradi. U turli oksidlanish darajalarida mavjud bo'lishi mumkin.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9870877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Temirning kashf etilishi va tarixiy ahamiyati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118" y="1798796"/>
            <a:ext cx="6294239" cy="62942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6663" y="1750100"/>
            <a:ext cx="6294239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insoniyat tarixida muhim rol o'ynagan elementlardan biridir. Uning kashf etilishi va qayta ishlanishi "Temir davri"ni boshlab berdi.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6663" y="2983111"/>
            <a:ext cx="6294239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Qadimiy foydalanish: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Miloddan avvalgi 3000-yillarga oid Misr va Mesopotamiyada meteorit temirdan yasalgan buyumlar topilgan.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586663" y="4097060"/>
            <a:ext cx="6294239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davri: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Miloddan avvalgi 1200-yillardan boshlab temirni qayta ishlash texnologiyasi keng tarqaldi va bu insoniyatning taraqqiyotida katta burilish yasadi.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86663" y="5211008"/>
            <a:ext cx="6294239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Madaniy ahamiyat: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Temir qurol-yarog'lar, qishloq xo'jaligi asboblari va qurilish materiallari ishlab chiqarishda inqilob qildi.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4493" y="553522"/>
            <a:ext cx="8486061" cy="591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Tabiatda temirning tarqalishi va rudalari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04493" y="1548051"/>
            <a:ext cx="13221414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tabiatda sof holda juda kam uchraydi, asosan rudalar tarkibida mavjud bo'ladi.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113" y="2227064"/>
            <a:ext cx="4294703" cy="4294703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89" y="2227064"/>
            <a:ext cx="4294703" cy="4294703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465" y="2227064"/>
            <a:ext cx="4294703" cy="4294703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704493" y="6878717"/>
            <a:ext cx="452914" cy="45291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8" name="Text 3"/>
          <p:cNvSpPr/>
          <p:nvPr/>
        </p:nvSpPr>
        <p:spPr>
          <a:xfrm>
            <a:off x="788849" y="6927592"/>
            <a:ext cx="284202" cy="355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358622" y="6947892"/>
            <a:ext cx="2845594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Eng keng tarqalgan rudalar</a:t>
            </a: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1358622" y="7364611"/>
            <a:ext cx="5830729" cy="644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Gematit (Fe₂O₃), Magnetit (Fe₃O₄), Limonit (FeO(OH)·nH₂O) va Siderit (FeCO₃) temirning asosiy rudalari hisoblanadi.</a:t>
            </a:r>
            <a:endParaRPr lang="en-US" sz="1550" dirty="0"/>
          </a:p>
        </p:txBody>
      </p:sp>
      <p:sp>
        <p:nvSpPr>
          <p:cNvPr id="11" name="Shape 6"/>
          <p:cNvSpPr/>
          <p:nvPr/>
        </p:nvSpPr>
        <p:spPr>
          <a:xfrm>
            <a:off x="7440930" y="6878717"/>
            <a:ext cx="452914" cy="45291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12" name="Text 7"/>
          <p:cNvSpPr/>
          <p:nvPr/>
        </p:nvSpPr>
        <p:spPr>
          <a:xfrm>
            <a:off x="7525286" y="6927592"/>
            <a:ext cx="284202" cy="355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8095059" y="6947892"/>
            <a:ext cx="2725817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Yer qobig'idagi mavjudligi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8095059" y="7364611"/>
            <a:ext cx="5830848" cy="644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Yer qobig'ining massasining qariyb 5 foizini tashkil etadi va uning ko'p qismi chuqur qatlamlarda joylashgan.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8764" y="462558"/>
            <a:ext cx="7112794" cy="494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Temirni qazib olish va eritish jarayonlari</a:t>
            </a:r>
            <a:endParaRPr lang="en-US" sz="3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764" y="1293733"/>
            <a:ext cx="13452872" cy="60537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615230" y="1410555"/>
            <a:ext cx="2354230" cy="342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Mining Iron Ore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2615230" y="1856218"/>
            <a:ext cx="2354230" cy="873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Extract ore from open‑pit or underground mines</a:t>
            </a:r>
            <a:endParaRPr lang="en-US" sz="10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085" y="3194418"/>
            <a:ext cx="521455" cy="52145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943589" y="5779664"/>
            <a:ext cx="2367164" cy="68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Crushing and Grinding</a:t>
            </a:r>
            <a:endParaRPr lang="en-US" sz="1250" dirty="0"/>
          </a:p>
        </p:txBody>
      </p:sp>
      <p:sp>
        <p:nvSpPr>
          <p:cNvPr id="8" name="Text 4"/>
          <p:cNvSpPr/>
          <p:nvPr/>
        </p:nvSpPr>
        <p:spPr>
          <a:xfrm>
            <a:off x="4943589" y="6567506"/>
            <a:ext cx="2367164" cy="873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Reduce ore to fine particles for processing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443" y="5095910"/>
            <a:ext cx="521456" cy="5214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246077" y="1365282"/>
            <a:ext cx="2354229" cy="342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Beneficiation</a:t>
            </a:r>
            <a:endParaRPr lang="en-US" sz="1250" dirty="0"/>
          </a:p>
        </p:txBody>
      </p:sp>
      <p:sp>
        <p:nvSpPr>
          <p:cNvPr id="11" name="Text 6"/>
          <p:cNvSpPr/>
          <p:nvPr/>
        </p:nvSpPr>
        <p:spPr>
          <a:xfrm>
            <a:off x="7246077" y="1810944"/>
            <a:ext cx="2354229" cy="87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Separate and concentrate iron minerals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737" y="3142676"/>
            <a:ext cx="521456" cy="52145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574436" y="6096377"/>
            <a:ext cx="2354229" cy="342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Sintering</a:t>
            </a:r>
            <a:endParaRPr lang="en-US" sz="1250" dirty="0"/>
          </a:p>
        </p:txBody>
      </p:sp>
      <p:sp>
        <p:nvSpPr>
          <p:cNvPr id="14" name="Text 8"/>
          <p:cNvSpPr/>
          <p:nvPr/>
        </p:nvSpPr>
        <p:spPr>
          <a:xfrm>
            <a:off x="9574436" y="6542040"/>
            <a:ext cx="2354229" cy="582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Fuse fine ore into porous feedstock</a:t>
            </a:r>
            <a:endParaRPr lang="en-US" sz="10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7290" y="5095910"/>
            <a:ext cx="521456" cy="52145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88764" y="7536656"/>
            <a:ext cx="13452872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Temirni xom ashyodan ajratib olish murakkab jarayon bo'lib, bir necha bosqichni o'z ichiga oladi.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588764" y="7994928"/>
            <a:ext cx="13452872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Qazib olish: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Temir rudalari ochiq yoki yer osti konlaridan qazib olinadi.</a:t>
            </a:r>
            <a:endParaRPr lang="en-US" sz="1300" dirty="0"/>
          </a:p>
        </p:txBody>
      </p:sp>
      <p:sp>
        <p:nvSpPr>
          <p:cNvPr id="18" name="Text 11"/>
          <p:cNvSpPr/>
          <p:nvPr/>
        </p:nvSpPr>
        <p:spPr>
          <a:xfrm>
            <a:off x="588764" y="8322826"/>
            <a:ext cx="13452872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Boyitish: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Ruda maydalanadi va temir miqdorini oshirish uchun begona moddalardan tozalanadi.</a:t>
            </a:r>
            <a:endParaRPr lang="en-US" sz="1300" dirty="0"/>
          </a:p>
        </p:txBody>
      </p:sp>
      <p:sp>
        <p:nvSpPr>
          <p:cNvPr id="19" name="Text 12"/>
          <p:cNvSpPr/>
          <p:nvPr/>
        </p:nvSpPr>
        <p:spPr>
          <a:xfrm>
            <a:off x="588764" y="8650724"/>
            <a:ext cx="13452872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Eritish: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Yuqori haroratli domna pechlarida ruda koks va flyus bilan birga eritilib, cho'yan hosil qilinadi.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8041" y="406956"/>
            <a:ext cx="6873359" cy="435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7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va uning qotishmalari (po'lat, cho'yan)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18041" y="1138238"/>
            <a:ext cx="13594318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Temirning eng muhim xususiyati uning qotishmalar hosil qilish qobiliyatidir, ayniqsa po'lat va cho'yan.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518041" y="1689378"/>
            <a:ext cx="1741289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Po'lat</a:t>
            </a:r>
            <a:endParaRPr lang="en-US" sz="13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041" y="2073473"/>
            <a:ext cx="6616660" cy="66166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18041" y="8856583"/>
            <a:ext cx="6616660" cy="473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Temirning uglerod bilan qotishmasi (0.02% - 2.1% uglerod). Yuqori mustahkamlik, egiluvchanlik va korroziyaga chidamlilik xususiyatiga ega.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7503319" y="1689378"/>
            <a:ext cx="1741289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Cho'yan</a:t>
            </a:r>
            <a:endParaRPr lang="en-US" sz="13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319" y="2073473"/>
            <a:ext cx="6616660" cy="66166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503319" y="8856583"/>
            <a:ext cx="6616660" cy="473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Temirning uglerod bilan qotishmasi (2.1% - 4% uglerod). Qattiq va mo'rt, quyma mahsulotlar uchun ishlatiladi.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72835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Sanoatda temirning qo'llanilishi: Qurilishdan avtomobilsozlikka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659618"/>
            <a:ext cx="598408" cy="598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355723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Qurilish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4052768"/>
            <a:ext cx="63278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Po'lat armatura, to'sinlar, ustunlar va boshqa konstruksiyalarda ishlatiladi.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743" y="2659618"/>
            <a:ext cx="598408" cy="5984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64743" y="355723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Avtomobilsozlik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64743" y="4052768"/>
            <a:ext cx="63279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Avtomobil kuzovlari, dvigatel qismlari va shassilar uchun po'lat va cho'yan muhim.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5297567"/>
            <a:ext cx="598408" cy="5984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37724" y="619517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Transport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37724" y="6690717"/>
            <a:ext cx="63278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yo'llar, poyezdlar va kemalar qurilishida keng qo'llaniladi.</a:t>
            </a:r>
            <a:endParaRPr lang="en-US" sz="18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743" y="5297567"/>
            <a:ext cx="598408" cy="59840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64743" y="619517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Mashinasozlik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64743" y="6690717"/>
            <a:ext cx="63279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Har xil turdagi mashina va uskunalar ishlab chiqarishda asosiy material.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0443" y="542449"/>
            <a:ext cx="11472743" cy="580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Biologik ahamiyati: Temirning tirik organizmlardagi roli</a:t>
            </a:r>
            <a:endParaRPr lang="en-US" sz="3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443" y="1640443"/>
            <a:ext cx="6384131" cy="63841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3445" y="1596033"/>
            <a:ext cx="6384131" cy="631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nafaqat sanoatda, balki tirik organizmlar uchun ham hayotiy ahamiyatga ega mikroelementdir.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563445" y="2404824"/>
            <a:ext cx="6384131" cy="631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Gemoglobin: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Qizil qon tanachalaridagi gemoglobin tarkibiga kirib, kislorodni tana bo'ylab tashishda ishtirok etadi.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3445" y="3105031"/>
            <a:ext cx="6384131" cy="631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Enzimlar: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Ko'plab fermentlarning faol markazi bo'lib, hujayra nafas olishi va energiya almashinuvida muhim rol o'ynaydi.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563445" y="3805238"/>
            <a:ext cx="6384131" cy="631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Immunitet: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Immunitet tizimini mustahkamlashda va DNR sintezida ishtirok etadi.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3307" y="643176"/>
            <a:ext cx="7657386" cy="1249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tanqisligi va uning salomatlikka ta'siri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61799" y="2449711"/>
            <a:ext cx="7338893" cy="679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tanqisligi dunyodagi eng keng tarqalgan oziq-ovqat yetishmovchiligi bo'lib, millionlab odamlarning salomatligiga ta'sir ko'rsatadi.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743307" y="2210872"/>
            <a:ext cx="22860" cy="1157288"/>
          </a:xfrm>
          <a:prstGeom prst="rect">
            <a:avLst/>
          </a:prstGeom>
          <a:solidFill>
            <a:srgbClr val="EF9C82"/>
          </a:solidFill>
          <a:ln/>
        </p:spPr>
      </p:sp>
      <p:sp>
        <p:nvSpPr>
          <p:cNvPr id="6" name="Shape 3"/>
          <p:cNvSpPr/>
          <p:nvPr/>
        </p:nvSpPr>
        <p:spPr>
          <a:xfrm>
            <a:off x="743307" y="3606998"/>
            <a:ext cx="3722489" cy="2223373"/>
          </a:xfrm>
          <a:prstGeom prst="roundRect">
            <a:avLst>
              <a:gd name="adj" fmla="val 1433"/>
            </a:avLst>
          </a:prstGeom>
          <a:solidFill>
            <a:srgbClr val="315251"/>
          </a:solidFill>
          <a:ln/>
        </p:spPr>
      </p:sp>
      <p:sp>
        <p:nvSpPr>
          <p:cNvPr id="7" name="Text 4"/>
          <p:cNvSpPr/>
          <p:nvPr/>
        </p:nvSpPr>
        <p:spPr>
          <a:xfrm>
            <a:off x="955596" y="3819287"/>
            <a:ext cx="2498408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Anemiya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55596" y="4258866"/>
            <a:ext cx="3297912" cy="1359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 yetishmovchiligi anemiyaga, ya'ni qonda gemoglobin miqdorining kamayishiga olib keladi.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4678085" y="3606998"/>
            <a:ext cx="3722608" cy="2223373"/>
          </a:xfrm>
          <a:prstGeom prst="roundRect">
            <a:avLst>
              <a:gd name="adj" fmla="val 1433"/>
            </a:avLst>
          </a:prstGeom>
          <a:solidFill>
            <a:srgbClr val="315251"/>
          </a:solidFill>
          <a:ln/>
        </p:spPr>
      </p:sp>
      <p:sp>
        <p:nvSpPr>
          <p:cNvPr id="10" name="Text 7"/>
          <p:cNvSpPr/>
          <p:nvPr/>
        </p:nvSpPr>
        <p:spPr>
          <a:xfrm>
            <a:off x="4890373" y="3819287"/>
            <a:ext cx="2498408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Simptomlar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890373" y="4258866"/>
            <a:ext cx="3298031" cy="1359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Charchoq, holsizlik, terining oqarishi, nafas qisilishi va bosh aylanishi kabi simptomlar kuzatiladi.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743307" y="6042660"/>
            <a:ext cx="7657386" cy="1543764"/>
          </a:xfrm>
          <a:prstGeom prst="roundRect">
            <a:avLst>
              <a:gd name="adj" fmla="val 2064"/>
            </a:avLst>
          </a:prstGeom>
          <a:solidFill>
            <a:srgbClr val="315251"/>
          </a:solidFill>
          <a:ln/>
        </p:spPr>
      </p:sp>
      <p:sp>
        <p:nvSpPr>
          <p:cNvPr id="13" name="Text 10"/>
          <p:cNvSpPr/>
          <p:nvPr/>
        </p:nvSpPr>
        <p:spPr>
          <a:xfrm>
            <a:off x="955596" y="6254948"/>
            <a:ext cx="2498408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Oldini olish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955596" y="6694527"/>
            <a:ext cx="7232809" cy="679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Temirga boy ovqatlar iste'mol qilish (qizil go'sht, ismaloq, loviya) va kerak bo'lsa, temir qo'shimchalarini qabul qilish orqali oldini olish mumkin.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2025-09-28T18:03:42Z</dcterms:created>
  <dcterms:modified xsi:type="dcterms:W3CDTF">2025-09-28T18:03:42Z</dcterms:modified>
</cp:coreProperties>
</file>