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tableStyles" Target="tableStyle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theme" Target="theme/theme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viewProps" Target="viewProp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presProps" Target="presProp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ul slayd">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uz-Latn-UZ"/>
              <a:t>Sarlavha namunasini tahrirlash uchun bosing</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z-Latn-UZ"/>
              <a:t>Taglavha namunasini tahrirlash uchun bosing</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agxatli panorama rasmi">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uz-Latn-UZ"/>
              <a:t>Sarlavha namunasini tahrirlash uchun bosing</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uz-Latn-UZ"/>
              <a:t>Rasm joylash uchun belgi ustiga bosing</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18C79C5D-2A6F-F04D-97DA-BEF2467B64E4}" type="datetimeFigureOut">
              <a:rPr lang="en-US" dirty="0"/>
              <a:pPr/>
              <a:t>12/16/2025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agxatli iqtibos">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uz-Latn-UZ"/>
              <a:t>Sarlavha namunasini tahrirlash uchun bosing</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z-Latn-UZ"/>
              <a:t>Matn uslublarini tahrirlash uchun bosing</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uz-Latn-UZ"/>
              <a:t>Matn uslublarini tahrirlash uchun bosing</a:t>
            </a:r>
          </a:p>
        </p:txBody>
      </p:sp>
      <p:sp>
        <p:nvSpPr>
          <p:cNvPr id="4" name="Date Placeholder 3"/>
          <p:cNvSpPr>
            <a:spLocks noGrp="1"/>
          </p:cNvSpPr>
          <p:nvPr>
            <p:ph type="dt" sz="half" idx="10"/>
          </p:nvPr>
        </p:nvSpPr>
        <p:spPr/>
        <p:txBody>
          <a:bodyPr/>
          <a:lstStyle/>
          <a:p>
            <a:fld id="{8DFA1846-DA80-1C48-A609-854EA85C59AD}" type="datetimeFigureOut">
              <a:rPr lang="en-US" dirty="0"/>
              <a:pPr/>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shrifnoma">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uz-Latn-UZ"/>
              <a:t>Sarlavha namunasini tahrirlash uchun bosing</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uz-Latn-UZ"/>
              <a:t>Matn uslublarini tahrirlash uchun bosing</a:t>
            </a:r>
          </a:p>
        </p:txBody>
      </p:sp>
      <p:sp>
        <p:nvSpPr>
          <p:cNvPr id="2" name="Date Placeholder 1"/>
          <p:cNvSpPr>
            <a:spLocks noGrp="1"/>
          </p:cNvSpPr>
          <p:nvPr>
            <p:ph type="dt" sz="half" idx="10"/>
          </p:nvPr>
        </p:nvSpPr>
        <p:spPr/>
        <p:txBody>
          <a:bodyPr/>
          <a:lstStyle/>
          <a:p>
            <a:fld id="{FBF54567-0DE4-3F47-BF90-CB84690072F9}" type="datetimeFigureOut">
              <a:rPr lang="en-US" dirty="0"/>
              <a:pPr/>
              <a:t>12/16/2025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Sarlavha va vertikal matn">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uz-Latn-UZ"/>
              <a:t>Sarlavha namunasini tahrirlash uchun bosing</a:t>
            </a:r>
            <a:endParaRPr lang="en-US" dirty="0"/>
          </a:p>
        </p:txBody>
      </p:sp>
      <p:sp>
        <p:nvSpPr>
          <p:cNvPr id="3" name="Vertical Text Placeholder 2"/>
          <p:cNvSpPr>
            <a:spLocks noGrp="1"/>
          </p:cNvSpPr>
          <p:nvPr>
            <p:ph type="body" orient="vert" idx="1"/>
          </p:nvPr>
        </p:nvSpPr>
        <p:spPr/>
        <p:txBody>
          <a:bodyPr vert="eaVert" anchor="t"/>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kal sarlavha va matn">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uz-Latn-UZ"/>
              <a:t>Sarlavha namunasini tahrirlash uchun bosing</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arlavha va obyek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uz-Latn-UZ"/>
              <a:t>Sarlavha namunasini tahrirlash uchun bosing</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o‘lim sarlavhasi">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uz-Latn-UZ"/>
              <a:t>Sarlavha namunasini tahrirlash uchun bosing</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z-Latn-UZ"/>
              <a:t>Matn uslublarini tahrirlash uchun bosing</a:t>
            </a:r>
          </a:p>
        </p:txBody>
      </p:sp>
      <p:sp>
        <p:nvSpPr>
          <p:cNvPr id="4" name="Date Placeholder 3"/>
          <p:cNvSpPr>
            <a:spLocks noGrp="1"/>
          </p:cNvSpPr>
          <p:nvPr>
            <p:ph type="dt" sz="half" idx="10"/>
          </p:nvPr>
        </p:nvSpPr>
        <p:spPr/>
        <p:txBody>
          <a:bodyPr/>
          <a:lstStyle/>
          <a:p>
            <a:fld id="{8DFA1846-DA80-1C48-A609-854EA85C59AD}" type="datetimeFigureOut">
              <a:rPr lang="en-US" dirty="0"/>
              <a:pPr/>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kita obyek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uz-Latn-UZ"/>
              <a:t>Sarlavha namunasini tahrirlash uchun bosing</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12/16/2025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olishtirish">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uz-Latn-UZ"/>
              <a:t>Sarlavha namunasini tahrirlash uchun bosing</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12/16/2025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Faqat sarlavha">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uz-Latn-UZ"/>
              <a:t>Sarlavha namunasini tahrirlash uchun bosing</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12/16/2025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sh">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12/16/2025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omli obyekt">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uz-Latn-UZ"/>
              <a:t>Sarlavha namunasini tahrirlash uchun bosing</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D0DF5E60-9974-AC48-9591-99C2BB44B7CF}" type="datetimeFigureOut">
              <a:rPr lang="en-US" dirty="0"/>
              <a:pPr/>
              <a:t>12/16/2025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omli rasm">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uz-Latn-UZ"/>
              <a:t>Sarlavha namunasini tahrirlash uchun bosing</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uz-Latn-UZ"/>
              <a:t>Rasm joylash uchun belgi ustiga bosing</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12/16/2025</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theme" Target="../theme/theme1.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uz-Latn-UZ"/>
              <a:t>Sarlavha namunasini tahrirlash uchun bosing</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12/16/2025</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2" Type="http://schemas.openxmlformats.org/officeDocument/2006/relationships/image" Target="../media/image11.jpeg"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2" Type="http://schemas.openxmlformats.org/officeDocument/2006/relationships/image" Target="../media/image12.jpe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2" Type="http://schemas.openxmlformats.org/officeDocument/2006/relationships/image" Target="../media/image13.jpe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2" Type="http://schemas.openxmlformats.org/officeDocument/2006/relationships/image" Target="../media/image14.jpe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AA62FC7E-5D6D-A90C-61F9-E447A045F2DF}"/>
              </a:ext>
            </a:extLst>
          </p:cNvPr>
          <p:cNvSpPr>
            <a:spLocks noGrp="1"/>
          </p:cNvSpPr>
          <p:nvPr>
            <p:ph type="ctrTitle"/>
          </p:nvPr>
        </p:nvSpPr>
        <p:spPr>
          <a:xfrm>
            <a:off x="158919" y="1198012"/>
            <a:ext cx="12444642" cy="3459561"/>
          </a:xfrm>
        </p:spPr>
        <p:txBody>
          <a:bodyPr/>
          <a:lstStyle/>
          <a:p>
            <a:r>
              <a:rPr lang="uz-Latn-UZ" dirty="0"/>
              <a:t>Andijon Davlat Tibbiyot Instituti </a:t>
            </a:r>
            <a:r>
              <a:rPr lang="uz-Latn-UZ" dirty="0" err="1"/>
              <a:t>stomatologiya</a:t>
            </a:r>
            <a:r>
              <a:rPr lang="uz-Latn-UZ" dirty="0"/>
              <a:t> fakulteti 302 b guruh talabasi </a:t>
            </a:r>
            <a:r>
              <a:rPr lang="uz-Latn-UZ" dirty="0" err="1"/>
              <a:t>Abduvahobov</a:t>
            </a:r>
            <a:r>
              <a:rPr lang="uz-Latn-UZ" dirty="0"/>
              <a:t> Otabekning Terapiya fanidan tayyorlagan mustaqil ishi </a:t>
            </a:r>
          </a:p>
        </p:txBody>
      </p:sp>
    </p:spTree>
    <p:extLst>
      <p:ext uri="{BB962C8B-B14F-4D97-AF65-F5344CB8AC3E}">
        <p14:creationId xmlns:p14="http://schemas.microsoft.com/office/powerpoint/2010/main" val="1303233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8582D5BA-7591-C5F0-DA73-582904635F57}"/>
              </a:ext>
            </a:extLst>
          </p:cNvPr>
          <p:cNvSpPr>
            <a:spLocks noGrp="1"/>
          </p:cNvSpPr>
          <p:nvPr>
            <p:ph type="title"/>
          </p:nvPr>
        </p:nvSpPr>
        <p:spPr/>
        <p:txBody>
          <a:bodyPr/>
          <a:lstStyle/>
          <a:p>
            <a:r>
              <a:rPr lang="uz-Latn-UZ" dirty="0"/>
              <a:t>Qisqaruvchanlik xususiyati</a:t>
            </a:r>
          </a:p>
        </p:txBody>
      </p:sp>
      <p:sp>
        <p:nvSpPr>
          <p:cNvPr id="3" name="Tarkibi 2">
            <a:extLst>
              <a:ext uri="{FF2B5EF4-FFF2-40B4-BE49-F238E27FC236}">
                <a16:creationId xmlns:a16="http://schemas.microsoft.com/office/drawing/2014/main" id="{FFEA0CD3-E059-7D0A-40E9-E889922EB2C7}"/>
              </a:ext>
            </a:extLst>
          </p:cNvPr>
          <p:cNvSpPr>
            <a:spLocks noGrp="1"/>
          </p:cNvSpPr>
          <p:nvPr>
            <p:ph idx="1"/>
          </p:nvPr>
        </p:nvSpPr>
        <p:spPr>
          <a:xfrm>
            <a:off x="0" y="1806651"/>
            <a:ext cx="7029144" cy="4464568"/>
          </a:xfrm>
        </p:spPr>
        <p:txBody>
          <a:bodyPr/>
          <a:lstStyle/>
          <a:p>
            <a:r>
              <a:rPr lang="uz-Latn-UZ" dirty="0"/>
              <a:t>Qisqaruvchanlik — bu yurak mushak hujayralarining harakat potensialiga javoban mexanik qisqarish qobiliyatidir. Yurakning qon haydash funksiyasi aynan ushbu xususiyatga bog‘liq. Harakat potensiali hujayraga yetganda, membranadagi kalsiy ionlari kiradi va sarkomerlardagi aktin va miozin filamentlar o‘zaro tortishadi. Natijada hujayra qisqaradi va yurak mushagi bir butun holda qonni chiqaradi. Qisqaruvchanlik darajasi kalsiy miqdori, hujayra holati va energiya ta’minoti bilan belgilanadi. Shu bilan birga, qisqaruvchanlik yurakning ritmik va samarali ishlashini ta’minlaydi.</a:t>
            </a:r>
          </a:p>
        </p:txBody>
      </p:sp>
      <p:pic>
        <p:nvPicPr>
          <p:cNvPr id="4" name="Rasm 3">
            <a:extLst>
              <a:ext uri="{FF2B5EF4-FFF2-40B4-BE49-F238E27FC236}">
                <a16:creationId xmlns:a16="http://schemas.microsoft.com/office/drawing/2014/main" id="{6F496CEF-0B69-D833-456C-6E56E22249B3}"/>
              </a:ext>
            </a:extLst>
          </p:cNvPr>
          <p:cNvPicPr>
            <a:picLocks noChangeAspect="1"/>
          </p:cNvPicPr>
          <p:nvPr/>
        </p:nvPicPr>
        <p:blipFill>
          <a:blip r:embed="rId2"/>
          <a:stretch>
            <a:fillRect/>
          </a:stretch>
        </p:blipFill>
        <p:spPr>
          <a:xfrm>
            <a:off x="7029144" y="2468074"/>
            <a:ext cx="4842298" cy="331286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806376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3EA31F33-EFC2-F9E7-B062-DA459DF191CB}"/>
              </a:ext>
            </a:extLst>
          </p:cNvPr>
          <p:cNvSpPr>
            <a:spLocks noGrp="1"/>
          </p:cNvSpPr>
          <p:nvPr>
            <p:ph type="title"/>
          </p:nvPr>
        </p:nvSpPr>
        <p:spPr/>
        <p:txBody>
          <a:bodyPr/>
          <a:lstStyle/>
          <a:p>
            <a:r>
              <a:rPr lang="uz-Latn-UZ" dirty="0"/>
              <a:t>Ritmiklik xususiyati</a:t>
            </a:r>
          </a:p>
        </p:txBody>
      </p:sp>
      <p:sp>
        <p:nvSpPr>
          <p:cNvPr id="3" name="Tarkibi 2">
            <a:extLst>
              <a:ext uri="{FF2B5EF4-FFF2-40B4-BE49-F238E27FC236}">
                <a16:creationId xmlns:a16="http://schemas.microsoft.com/office/drawing/2014/main" id="{2A5B12D0-1DDC-8DAB-66F8-C73CF6B03300}"/>
              </a:ext>
            </a:extLst>
          </p:cNvPr>
          <p:cNvSpPr>
            <a:spLocks noGrp="1"/>
          </p:cNvSpPr>
          <p:nvPr>
            <p:ph idx="1"/>
          </p:nvPr>
        </p:nvSpPr>
        <p:spPr>
          <a:xfrm>
            <a:off x="653680" y="2085285"/>
            <a:ext cx="6240994" cy="4325527"/>
          </a:xfrm>
        </p:spPr>
        <p:txBody>
          <a:bodyPr/>
          <a:lstStyle/>
          <a:p>
            <a:r>
              <a:rPr lang="uz-Latn-UZ" dirty="0"/>
              <a:t>Ritmiklik — bu yurak mushak hujayralarining qayta-qayta va muntazam ravishda elektr impuls hosil qilish va qisqarish qobiliyatidir. Ushbu xususiyat yurakning doimiy va tartibli urishlarini ta’minlaydi. Ritmiklikning asosiy manbai sinus (sinoatriyal) tugun bo‘lib, u o‘z-o‘zidan impuls hosil qiladi va yurak urishining tabiiy ritmini belgilaydi. Agar sinus tugun faoliyati buzilsa, avtomatik xususiyatga ega bo‘lgan AV tugun yoki Purkinye tolalari vaqtincha ritmni boshqaradi, ammo urish tezligi sekinroq bo‘ladi. Ritmiklik yurakning bir butun tizim sifatida muvofiqlashtirilgan qisqarishini va qon aylanishining samaradorligini ta’minlaydi.</a:t>
            </a:r>
          </a:p>
        </p:txBody>
      </p:sp>
      <p:pic>
        <p:nvPicPr>
          <p:cNvPr id="4" name="Rasm 3">
            <a:extLst>
              <a:ext uri="{FF2B5EF4-FFF2-40B4-BE49-F238E27FC236}">
                <a16:creationId xmlns:a16="http://schemas.microsoft.com/office/drawing/2014/main" id="{E332A8F9-8A3F-9F4C-7340-C40DB0998B6C}"/>
              </a:ext>
            </a:extLst>
          </p:cNvPr>
          <p:cNvPicPr>
            <a:picLocks noChangeAspect="1"/>
          </p:cNvPicPr>
          <p:nvPr/>
        </p:nvPicPr>
        <p:blipFill>
          <a:blip r:embed="rId2"/>
          <a:stretch>
            <a:fillRect/>
          </a:stretch>
        </p:blipFill>
        <p:spPr>
          <a:xfrm>
            <a:off x="7448927" y="2364693"/>
            <a:ext cx="4311137" cy="4046119"/>
          </a:xfrm>
          <a:prstGeom prst="rect">
            <a:avLst/>
          </a:prstGeom>
        </p:spPr>
      </p:pic>
    </p:spTree>
    <p:extLst>
      <p:ext uri="{BB962C8B-B14F-4D97-AF65-F5344CB8AC3E}">
        <p14:creationId xmlns:p14="http://schemas.microsoft.com/office/powerpoint/2010/main" val="1660282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4FB63AC6-3EDE-F2FC-F034-C456CD2F5EE5}"/>
              </a:ext>
            </a:extLst>
          </p:cNvPr>
          <p:cNvSpPr>
            <a:spLocks noGrp="1"/>
          </p:cNvSpPr>
          <p:nvPr>
            <p:ph type="title"/>
          </p:nvPr>
        </p:nvSpPr>
        <p:spPr/>
        <p:txBody>
          <a:bodyPr/>
          <a:lstStyle/>
          <a:p>
            <a:r>
              <a:rPr lang="uz-Latn-UZ" dirty="0"/>
              <a:t>Harakat potensialining fazalari </a:t>
            </a:r>
          </a:p>
        </p:txBody>
      </p:sp>
      <p:sp>
        <p:nvSpPr>
          <p:cNvPr id="3" name="Tarkibi 2">
            <a:extLst>
              <a:ext uri="{FF2B5EF4-FFF2-40B4-BE49-F238E27FC236}">
                <a16:creationId xmlns:a16="http://schemas.microsoft.com/office/drawing/2014/main" id="{653D9D9A-B91C-3F86-FE57-A00ECCAF04EB}"/>
              </a:ext>
            </a:extLst>
          </p:cNvPr>
          <p:cNvSpPr>
            <a:spLocks noGrp="1"/>
          </p:cNvSpPr>
          <p:nvPr>
            <p:ph idx="1"/>
          </p:nvPr>
        </p:nvSpPr>
        <p:spPr>
          <a:xfrm>
            <a:off x="91348" y="2197838"/>
            <a:ext cx="10554574" cy="3636511"/>
          </a:xfrm>
        </p:spPr>
        <p:txBody>
          <a:bodyPr>
            <a:normAutofit lnSpcReduction="10000"/>
          </a:bodyPr>
          <a:lstStyle/>
          <a:p>
            <a:r>
              <a:rPr lang="uz-Latn-UZ" dirty="0"/>
              <a:t>Yurak mushak hujayrasida harakat potensialining fazalari — bu hujayra membranasidagi elektr zaryadining vaqt bo‘yicha o‘zgarishlari bo‘lib, ular yurak qisqarishini boshqaradi. Harakat potensiali odatda 5 fazaga bo‘linadi (0–4-fazalar): 1. 0-faza (tez depolyarizatsiya) – membrana tezda musbat zaryadga o‘tadi. Asosiy sabab: Na⁺ ionlarining hujayraga kirishi. Bu faza hujayraning qo‘zg‘alishini boshlaydi. 2. 1-faza (boshlang‘ich repolyarizatsiya) – membrana qisqa muddatda biroz manfiylashadi. Asosiy rol: K⁺ ionlarining chiqishi. 3. 2-faza (platо faza) – membrana potensiali uzoq muddat deyarli o‘zgarmaydi. Asosiy sabab: Ca²⁺ ionlarining hujayraga kirishi va K⁺ chiqishi muvozanati. Bu faza yurak mushagining uzoq qisqarishini ta’minlaydi. 4. 3-faza (tez repolyarizatsiya) – membrana yana manfiy zaryadga qaytadi. Asosiy rol: K⁺ ionlarining hujayradan chiqishi. 5. 4-faza (tinchlik membrana potensiali) – hujayra qo‘zg‘almagan holatda turadi. Asosiy rol: Na⁺/K⁺-nasos va K⁺ kanallari orqali membrana potensialini saqlash. Harakat potensialining bu bosqichlari yurak mushagining ritmik qisqarishi va qon haydash funksiyasini samarali bajarishi uchun zarurdir.</a:t>
            </a:r>
          </a:p>
        </p:txBody>
      </p:sp>
    </p:spTree>
    <p:extLst>
      <p:ext uri="{BB962C8B-B14F-4D97-AF65-F5344CB8AC3E}">
        <p14:creationId xmlns:p14="http://schemas.microsoft.com/office/powerpoint/2010/main" val="3576995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7E2A03B6-FD56-FDA0-E55D-B149E84321E0}"/>
              </a:ext>
            </a:extLst>
          </p:cNvPr>
          <p:cNvSpPr>
            <a:spLocks noGrp="1"/>
          </p:cNvSpPr>
          <p:nvPr>
            <p:ph type="title"/>
          </p:nvPr>
        </p:nvSpPr>
        <p:spPr/>
        <p:txBody>
          <a:bodyPr/>
          <a:lstStyle/>
          <a:p>
            <a:r>
              <a:rPr lang="uz-Latn-UZ" dirty="0"/>
              <a:t>Vegetativ nerv tizimining </a:t>
            </a:r>
            <a:r>
              <a:rPr lang="uz-Latn-UZ" dirty="0" err="1"/>
              <a:t>taʼsiri</a:t>
            </a:r>
            <a:r>
              <a:rPr lang="uz-Latn-UZ" dirty="0"/>
              <a:t> </a:t>
            </a:r>
          </a:p>
        </p:txBody>
      </p:sp>
      <p:sp>
        <p:nvSpPr>
          <p:cNvPr id="3" name="Tarkibi 2">
            <a:extLst>
              <a:ext uri="{FF2B5EF4-FFF2-40B4-BE49-F238E27FC236}">
                <a16:creationId xmlns:a16="http://schemas.microsoft.com/office/drawing/2014/main" id="{24DD45C2-0541-856B-8541-BA15B8F9833B}"/>
              </a:ext>
            </a:extLst>
          </p:cNvPr>
          <p:cNvSpPr>
            <a:spLocks noGrp="1"/>
          </p:cNvSpPr>
          <p:nvPr>
            <p:ph idx="1"/>
          </p:nvPr>
        </p:nvSpPr>
        <p:spPr>
          <a:xfrm>
            <a:off x="0" y="2222287"/>
            <a:ext cx="7212849" cy="3865563"/>
          </a:xfrm>
        </p:spPr>
        <p:txBody>
          <a:bodyPr/>
          <a:lstStyle/>
          <a:p>
            <a:r>
              <a:rPr lang="uz-Latn-UZ" dirty="0"/>
              <a:t>Vegetativ nerv tizimining ta’siri — bu yurak faoliyatini avtonom tarzda boshqaruvchi nerv tizimi orqali yurakka qilinadigan ta’sirdir. U yurak urish tezligi, impuls o‘tkazuvchanligi va qisqaruvchanlikni sozlaydi. Vegetativ tizim ikki bo‘linishga ega: simpatik va parasimpatik. Simpatik tizim yurak faoliyatini tezlashtiradi; adrenalin va noradrenalin ta’sirida sinus tugun faoliyati oshadi, AV tugundagi impuls o‘tkazuvchanligi tezlashadi va mushak qisqaruvchanligi kuchayadi. Parasimpatik tizim (vagus nervi) esa yurak faoliyatini sekinlashtiradi; asetilxolin ta’sirida sinus tugun faoliyati kamayadi, AV tugundagi impuls o‘tkazuvchanligi sekinlashadi. Shu tarzda vegetativ nerv tizimi yurakning ritmik va moslashuvchan ishlashini, masalan, jismoniy faollik yoki dam olish paytida urish tezligini moslashtirishini ta’minlaydi.</a:t>
            </a:r>
          </a:p>
        </p:txBody>
      </p:sp>
      <p:pic>
        <p:nvPicPr>
          <p:cNvPr id="4" name="Rasm 3">
            <a:extLst>
              <a:ext uri="{FF2B5EF4-FFF2-40B4-BE49-F238E27FC236}">
                <a16:creationId xmlns:a16="http://schemas.microsoft.com/office/drawing/2014/main" id="{53CA2F95-C0BF-9DC6-2768-8820543CC3CA}"/>
              </a:ext>
            </a:extLst>
          </p:cNvPr>
          <p:cNvPicPr>
            <a:picLocks noChangeAspect="1"/>
          </p:cNvPicPr>
          <p:nvPr/>
        </p:nvPicPr>
        <p:blipFill>
          <a:blip r:embed="rId2"/>
          <a:stretch>
            <a:fillRect/>
          </a:stretch>
        </p:blipFill>
        <p:spPr>
          <a:xfrm>
            <a:off x="7530353" y="2038918"/>
            <a:ext cx="4327508" cy="46532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99307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0EBF18EF-1FB9-21AB-9190-76D13C63C0F2}"/>
              </a:ext>
            </a:extLst>
          </p:cNvPr>
          <p:cNvSpPr>
            <a:spLocks noGrp="1"/>
          </p:cNvSpPr>
          <p:nvPr>
            <p:ph type="title"/>
          </p:nvPr>
        </p:nvSpPr>
        <p:spPr/>
        <p:txBody>
          <a:bodyPr/>
          <a:lstStyle/>
          <a:p>
            <a:r>
              <a:rPr lang="uz-Latn-UZ" dirty="0" err="1"/>
              <a:t>Gormonal</a:t>
            </a:r>
            <a:r>
              <a:rPr lang="uz-Latn-UZ" dirty="0"/>
              <a:t> </a:t>
            </a:r>
            <a:r>
              <a:rPr lang="uz-Latn-UZ" dirty="0" err="1"/>
              <a:t>taʼsirlar</a:t>
            </a:r>
            <a:r>
              <a:rPr lang="uz-Latn-UZ" dirty="0"/>
              <a:t> </a:t>
            </a:r>
          </a:p>
        </p:txBody>
      </p:sp>
      <p:sp>
        <p:nvSpPr>
          <p:cNvPr id="3" name="Tarkibi 2">
            <a:extLst>
              <a:ext uri="{FF2B5EF4-FFF2-40B4-BE49-F238E27FC236}">
                <a16:creationId xmlns:a16="http://schemas.microsoft.com/office/drawing/2014/main" id="{1DCE0220-D379-106A-8CCA-46FC589396DE}"/>
              </a:ext>
            </a:extLst>
          </p:cNvPr>
          <p:cNvSpPr>
            <a:spLocks noGrp="1"/>
          </p:cNvSpPr>
          <p:nvPr>
            <p:ph idx="1"/>
          </p:nvPr>
        </p:nvSpPr>
        <p:spPr>
          <a:xfrm>
            <a:off x="818712" y="2222287"/>
            <a:ext cx="9743341" cy="3828889"/>
          </a:xfrm>
        </p:spPr>
        <p:txBody>
          <a:bodyPr/>
          <a:lstStyle/>
          <a:p>
            <a:r>
              <a:rPr lang="uz-Latn-UZ" b="1" dirty="0" err="1"/>
              <a:t>Gormonal</a:t>
            </a:r>
            <a:r>
              <a:rPr lang="uz-Latn-UZ" b="1" dirty="0"/>
              <a:t> ta’sirlar</a:t>
            </a:r>
            <a:r>
              <a:rPr lang="uz-Latn-UZ" dirty="0"/>
              <a:t> — bu yurak faoliyatini turli gormonlar orqali boshqarish jarayonidir. Gormonlar yurak urish tezligi, qisqaruvchanlik va impuls o‘tkazuvchanligiga ta’sir qiladi. </a:t>
            </a:r>
            <a:r>
              <a:rPr lang="uz-Latn-UZ" b="1" dirty="0"/>
              <a:t>Adrenalin va noradrenalin</a:t>
            </a:r>
            <a:r>
              <a:rPr lang="uz-Latn-UZ" dirty="0"/>
              <a:t> simpatik tizim bilan birga yurakni tezlashtiradi: sinus tugun faoliyati oshadi, AV tugundagi impuls o‘tkazuvchanligi tezlashadi, mushak qisqaruvchanligi kuchayadi. </a:t>
            </a:r>
            <a:r>
              <a:rPr lang="uz-Latn-UZ" b="1" dirty="0" err="1"/>
              <a:t>Tiroksin</a:t>
            </a:r>
            <a:r>
              <a:rPr lang="uz-Latn-UZ" dirty="0"/>
              <a:t> yurakning umumiy faoliyatini oshiradi, </a:t>
            </a:r>
            <a:r>
              <a:rPr lang="uz-Latn-UZ" dirty="0" err="1"/>
              <a:t>metabolizm</a:t>
            </a:r>
            <a:r>
              <a:rPr lang="uz-Latn-UZ" dirty="0"/>
              <a:t> va qisqaruvchanlikni kuchaytiradi. Ba’zi boshqa gormonlar, masalan, </a:t>
            </a:r>
            <a:r>
              <a:rPr lang="uz-Latn-UZ" b="1" dirty="0"/>
              <a:t>insulin yoki </a:t>
            </a:r>
            <a:r>
              <a:rPr lang="uz-Latn-UZ" b="1" dirty="0" err="1"/>
              <a:t>aldosteron</a:t>
            </a:r>
            <a:r>
              <a:rPr lang="uz-Latn-UZ" dirty="0"/>
              <a:t>, yurak faoliyatiga bilvosita ta’sir qiladi: qon hajmi, ionlar muvozanati va qon bosimini o‘zgartirish orqali yurak ishini qo‘llab-quvvatlaydi. Shu tarzda </a:t>
            </a:r>
            <a:r>
              <a:rPr lang="uz-Latn-UZ" dirty="0" err="1"/>
              <a:t>gormonal</a:t>
            </a:r>
            <a:r>
              <a:rPr lang="uz-Latn-UZ" dirty="0"/>
              <a:t> ta’sirlar yurakning ritmik va samarali ishlashini ta’minlaydi hamda organizm ehtiyojlariga moslashishga yordam beradi.</a:t>
            </a:r>
          </a:p>
          <a:p>
            <a:pPr marL="0" indent="0">
              <a:buNone/>
            </a:pPr>
            <a:endParaRPr lang="uz-Latn-UZ" dirty="0"/>
          </a:p>
        </p:txBody>
      </p:sp>
    </p:spTree>
    <p:extLst>
      <p:ext uri="{BB962C8B-B14F-4D97-AF65-F5344CB8AC3E}">
        <p14:creationId xmlns:p14="http://schemas.microsoft.com/office/powerpoint/2010/main" val="2039627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69A5F2FE-16D2-3DC0-4B2C-D457746D9044}"/>
              </a:ext>
            </a:extLst>
          </p:cNvPr>
          <p:cNvSpPr>
            <a:spLocks noGrp="1"/>
          </p:cNvSpPr>
          <p:nvPr>
            <p:ph type="title"/>
          </p:nvPr>
        </p:nvSpPr>
        <p:spPr/>
        <p:txBody>
          <a:bodyPr/>
          <a:lstStyle/>
          <a:p>
            <a:r>
              <a:rPr lang="uz-Latn-UZ" dirty="0"/>
              <a:t>Elektrolitlar muvozanatining ahamiyati </a:t>
            </a:r>
          </a:p>
        </p:txBody>
      </p:sp>
      <p:sp>
        <p:nvSpPr>
          <p:cNvPr id="3" name="Tarkibi 2">
            <a:extLst>
              <a:ext uri="{FF2B5EF4-FFF2-40B4-BE49-F238E27FC236}">
                <a16:creationId xmlns:a16="http://schemas.microsoft.com/office/drawing/2014/main" id="{9A31F61E-15A3-A2AB-31A4-C518CE726E2D}"/>
              </a:ext>
            </a:extLst>
          </p:cNvPr>
          <p:cNvSpPr>
            <a:spLocks noGrp="1"/>
          </p:cNvSpPr>
          <p:nvPr>
            <p:ph idx="1"/>
          </p:nvPr>
        </p:nvSpPr>
        <p:spPr/>
        <p:txBody>
          <a:bodyPr/>
          <a:lstStyle/>
          <a:p>
            <a:r>
              <a:rPr lang="uz-Latn-UZ" dirty="0"/>
              <a:t>Elektrolitlar muvozanati yurakning normal faoliyati uchun juda muhimdir, chunki yurak mushak hujayralarining </a:t>
            </a:r>
            <a:r>
              <a:rPr lang="uz-Latn-UZ" dirty="0" err="1"/>
              <a:t>qo‘zg‘aluvchanligi</a:t>
            </a:r>
            <a:r>
              <a:rPr lang="uz-Latn-UZ" dirty="0"/>
              <a:t>, o‘tkazuvchanligi va qisqaruvchanligi asosan ionlar konsentratsiyasiga bog‘liq. Kaliy (K⁺), natriy (Na⁺) va kalsiy (Ca²⁺) ionlari yurakning harakat potensialini hosil qilish, membrana potensialini saqlash va </a:t>
            </a:r>
            <a:r>
              <a:rPr lang="uz-Latn-UZ" dirty="0" err="1"/>
              <a:t>sarkomerlarning</a:t>
            </a:r>
            <a:r>
              <a:rPr lang="uz-Latn-UZ" dirty="0"/>
              <a:t> qisqarishini ta’minlaydi. Kaliy yetishmovchiligi yoki ortiqchaligi, natriy va kalsiy darajasining buzilishi yurak ritmida </a:t>
            </a:r>
            <a:r>
              <a:rPr lang="uz-Latn-UZ" dirty="0" err="1"/>
              <a:t>aritmiyalar</a:t>
            </a:r>
            <a:r>
              <a:rPr lang="uz-Latn-UZ" dirty="0"/>
              <a:t>, impuls o‘tkazuvchanligida kechikish yoki mushak qisqarishining zaiflashishiga olib kelishi mumkin. Shu sababli organizmdagi elektrolitlar muvozanati yurakning ritmik va samarali ishlashi uchun muhim ahamiyatga ega.</a:t>
            </a:r>
          </a:p>
        </p:txBody>
      </p:sp>
    </p:spTree>
    <p:extLst>
      <p:ext uri="{BB962C8B-B14F-4D97-AF65-F5344CB8AC3E}">
        <p14:creationId xmlns:p14="http://schemas.microsoft.com/office/powerpoint/2010/main" val="1038613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D509B2E6-3FFF-BD6A-B7F5-2A773BFBD0C8}"/>
              </a:ext>
            </a:extLst>
          </p:cNvPr>
          <p:cNvSpPr>
            <a:spLocks noGrp="1"/>
          </p:cNvSpPr>
          <p:nvPr>
            <p:ph type="title"/>
          </p:nvPr>
        </p:nvSpPr>
        <p:spPr/>
        <p:txBody>
          <a:bodyPr/>
          <a:lstStyle/>
          <a:p>
            <a:r>
              <a:rPr lang="uz-Latn-UZ" dirty="0"/>
              <a:t>Yurak ritmi </a:t>
            </a:r>
            <a:r>
              <a:rPr lang="uz-Latn-UZ" dirty="0" err="1"/>
              <a:t>buzilishilari</a:t>
            </a:r>
            <a:r>
              <a:rPr lang="uz-Latn-UZ" dirty="0"/>
              <a:t> (</a:t>
            </a:r>
            <a:r>
              <a:rPr lang="uz-Latn-UZ" dirty="0" err="1"/>
              <a:t>Aritmiyalar</a:t>
            </a:r>
            <a:r>
              <a:rPr lang="uz-Latn-UZ" dirty="0"/>
              <a:t>)</a:t>
            </a:r>
          </a:p>
        </p:txBody>
      </p:sp>
      <p:sp>
        <p:nvSpPr>
          <p:cNvPr id="3" name="Tarkibi 2">
            <a:extLst>
              <a:ext uri="{FF2B5EF4-FFF2-40B4-BE49-F238E27FC236}">
                <a16:creationId xmlns:a16="http://schemas.microsoft.com/office/drawing/2014/main" id="{CDDE6DED-7F29-60C4-95C3-BBEFC539EE7B}"/>
              </a:ext>
            </a:extLst>
          </p:cNvPr>
          <p:cNvSpPr>
            <a:spLocks noGrp="1"/>
          </p:cNvSpPr>
          <p:nvPr>
            <p:ph idx="1"/>
          </p:nvPr>
        </p:nvSpPr>
        <p:spPr>
          <a:xfrm>
            <a:off x="-159256" y="2356758"/>
            <a:ext cx="7824079" cy="4188525"/>
          </a:xfrm>
        </p:spPr>
        <p:txBody>
          <a:bodyPr>
            <a:normAutofit lnSpcReduction="10000"/>
          </a:bodyPr>
          <a:lstStyle/>
          <a:p>
            <a:r>
              <a:rPr lang="uz-Latn-UZ" dirty="0"/>
              <a:t>Yurak ritmi buzilishlari (</a:t>
            </a:r>
            <a:r>
              <a:rPr lang="uz-Latn-UZ" dirty="0" err="1"/>
              <a:t>aritmiyalar</a:t>
            </a:r>
            <a:r>
              <a:rPr lang="uz-Latn-UZ" dirty="0"/>
              <a:t>) — bu yurak urish tezligi, ritmi yoki impuls o‘tkazuvchanligining normal tartibidan chetga chiqishi bilan tavsiflanadigan holatlardir. </a:t>
            </a:r>
            <a:r>
              <a:rPr lang="uz-Latn-UZ" dirty="0" err="1"/>
              <a:t>Aritmiyalar</a:t>
            </a:r>
            <a:r>
              <a:rPr lang="uz-Latn-UZ" dirty="0"/>
              <a:t> yurakning ritmik qisqarishini buzadi va qon aylanishining samaradorligini pasaytirishi mumkin. Ular turlicha namoyon bo‘ladi: </a:t>
            </a:r>
            <a:r>
              <a:rPr lang="uz-Latn-UZ" dirty="0" err="1"/>
              <a:t>tachikardiya</a:t>
            </a:r>
            <a:r>
              <a:rPr lang="uz-Latn-UZ" dirty="0"/>
              <a:t> — yurak urishining tezlashishi, </a:t>
            </a:r>
            <a:r>
              <a:rPr lang="uz-Latn-UZ" dirty="0" err="1"/>
              <a:t>bradikardiya</a:t>
            </a:r>
            <a:r>
              <a:rPr lang="uz-Latn-UZ" dirty="0"/>
              <a:t> — urishning sekinlashishi, </a:t>
            </a:r>
            <a:r>
              <a:rPr lang="uz-Latn-UZ" dirty="0" err="1"/>
              <a:t>ekstrasistolalar</a:t>
            </a:r>
            <a:r>
              <a:rPr lang="uz-Latn-UZ" dirty="0"/>
              <a:t> — vaqtidan </a:t>
            </a:r>
            <a:r>
              <a:rPr lang="uz-Latn-UZ" dirty="0" err="1"/>
              <a:t>oldingi</a:t>
            </a:r>
            <a:r>
              <a:rPr lang="uz-Latn-UZ" dirty="0"/>
              <a:t> qo‘zg‘alishlar, bloklar — impulsning yurak bo‘ylab o‘tkazilishida kechikish yoki to‘xtash, shuningdek, </a:t>
            </a:r>
            <a:r>
              <a:rPr lang="uz-Latn-UZ" dirty="0" err="1"/>
              <a:t>fibrillyatsiya</a:t>
            </a:r>
            <a:r>
              <a:rPr lang="uz-Latn-UZ" dirty="0"/>
              <a:t> va </a:t>
            </a:r>
            <a:r>
              <a:rPr lang="uz-Latn-UZ" dirty="0" err="1"/>
              <a:t>flater</a:t>
            </a:r>
            <a:r>
              <a:rPr lang="uz-Latn-UZ" dirty="0"/>
              <a:t> — </a:t>
            </a:r>
            <a:r>
              <a:rPr lang="uz-Latn-UZ" dirty="0" err="1"/>
              <a:t>atriy</a:t>
            </a:r>
            <a:r>
              <a:rPr lang="uz-Latn-UZ" dirty="0"/>
              <a:t> yoki </a:t>
            </a:r>
            <a:r>
              <a:rPr lang="uz-Latn-UZ" dirty="0" err="1"/>
              <a:t>ventrikullar</a:t>
            </a:r>
            <a:r>
              <a:rPr lang="uz-Latn-UZ" dirty="0"/>
              <a:t> qattiq va tartibsiz qisqaradi. Sabablari orasida yurak kasalliklari (</a:t>
            </a:r>
            <a:r>
              <a:rPr lang="uz-Latn-UZ" dirty="0" err="1"/>
              <a:t>iskemik</a:t>
            </a:r>
            <a:r>
              <a:rPr lang="uz-Latn-UZ" dirty="0"/>
              <a:t> kasallik, miokardit), elektrolitlar muvozanati buzilishi, </a:t>
            </a:r>
            <a:r>
              <a:rPr lang="uz-Latn-UZ" dirty="0" err="1"/>
              <a:t>gormonal</a:t>
            </a:r>
            <a:r>
              <a:rPr lang="uz-Latn-UZ" dirty="0"/>
              <a:t> o‘zgarishlar, </a:t>
            </a:r>
            <a:r>
              <a:rPr lang="uz-Latn-UZ" dirty="0" err="1"/>
              <a:t>stress</a:t>
            </a:r>
            <a:r>
              <a:rPr lang="uz-Latn-UZ" dirty="0"/>
              <a:t> va ba’zi dori vositalari mavjud. Klinik jihatdan </a:t>
            </a:r>
            <a:r>
              <a:rPr lang="uz-Latn-UZ" dirty="0" err="1"/>
              <a:t>aritmiyalar</a:t>
            </a:r>
            <a:r>
              <a:rPr lang="uz-Latn-UZ" dirty="0"/>
              <a:t> yurak urishining o‘zgarishi, bosh aylanish, nafas qisqarishi va hatto hushdan ketish bilan namoyon bo‘lishi mumkin. Ularni aniqlash va davolashda EKG tekshiruvi va </a:t>
            </a:r>
            <a:r>
              <a:rPr lang="uz-Latn-UZ" dirty="0" err="1"/>
              <a:t>elektrofiziologik</a:t>
            </a:r>
            <a:r>
              <a:rPr lang="uz-Latn-UZ" dirty="0"/>
              <a:t> baholash muhim ahamiyatga ega.</a:t>
            </a:r>
          </a:p>
        </p:txBody>
      </p:sp>
      <p:pic>
        <p:nvPicPr>
          <p:cNvPr id="4" name="Rasm 3">
            <a:extLst>
              <a:ext uri="{FF2B5EF4-FFF2-40B4-BE49-F238E27FC236}">
                <a16:creationId xmlns:a16="http://schemas.microsoft.com/office/drawing/2014/main" id="{B3A5765D-442D-1816-36CE-9CB32B89C3B2}"/>
              </a:ext>
            </a:extLst>
          </p:cNvPr>
          <p:cNvPicPr>
            <a:picLocks noChangeAspect="1"/>
          </p:cNvPicPr>
          <p:nvPr/>
        </p:nvPicPr>
        <p:blipFill>
          <a:blip r:embed="rId2"/>
          <a:stretch>
            <a:fillRect/>
          </a:stretch>
        </p:blipFill>
        <p:spPr>
          <a:xfrm>
            <a:off x="7852267" y="2567166"/>
            <a:ext cx="4250086" cy="349623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4639868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sm 3">
            <a:extLst>
              <a:ext uri="{FF2B5EF4-FFF2-40B4-BE49-F238E27FC236}">
                <a16:creationId xmlns:a16="http://schemas.microsoft.com/office/drawing/2014/main" id="{664AD0CE-A12F-896F-86FF-BBA7FF414B22}"/>
              </a:ext>
            </a:extLst>
          </p:cNvPr>
          <p:cNvPicPr>
            <a:picLocks noChangeAspect="1"/>
          </p:cNvPicPr>
          <p:nvPr/>
        </p:nvPicPr>
        <p:blipFill>
          <a:blip r:embed="rId2"/>
          <a:stretch>
            <a:fillRect/>
          </a:stretch>
        </p:blipFill>
        <p:spPr>
          <a:xfrm>
            <a:off x="305616" y="207818"/>
            <a:ext cx="11002138" cy="5464396"/>
          </a:xfrm>
          <a:prstGeom prst="rect">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914057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3D6B9154-F857-382F-E9BC-01A4BDAA2230}"/>
              </a:ext>
            </a:extLst>
          </p:cNvPr>
          <p:cNvSpPr>
            <a:spLocks noGrp="1"/>
          </p:cNvSpPr>
          <p:nvPr>
            <p:ph type="title"/>
          </p:nvPr>
        </p:nvSpPr>
        <p:spPr/>
        <p:txBody>
          <a:bodyPr/>
          <a:lstStyle/>
          <a:p>
            <a:r>
              <a:rPr lang="uz-Latn-UZ" dirty="0"/>
              <a:t>Elektrokardiografiya </a:t>
            </a:r>
          </a:p>
        </p:txBody>
      </p:sp>
      <p:sp>
        <p:nvSpPr>
          <p:cNvPr id="3" name="Tarkibi 2">
            <a:extLst>
              <a:ext uri="{FF2B5EF4-FFF2-40B4-BE49-F238E27FC236}">
                <a16:creationId xmlns:a16="http://schemas.microsoft.com/office/drawing/2014/main" id="{14F71810-E521-AF9E-5650-E8E1BA935FDC}"/>
              </a:ext>
            </a:extLst>
          </p:cNvPr>
          <p:cNvSpPr>
            <a:spLocks noGrp="1"/>
          </p:cNvSpPr>
          <p:nvPr>
            <p:ph idx="1"/>
          </p:nvPr>
        </p:nvSpPr>
        <p:spPr>
          <a:xfrm>
            <a:off x="57047" y="2249326"/>
            <a:ext cx="6038953" cy="4437530"/>
          </a:xfrm>
        </p:spPr>
        <p:txBody>
          <a:bodyPr>
            <a:normAutofit lnSpcReduction="10000"/>
          </a:bodyPr>
          <a:lstStyle/>
          <a:p>
            <a:r>
              <a:rPr lang="uz-Latn-UZ" dirty="0"/>
              <a:t>Elektrokardiografiya (EKG) — bu yurakning elektr faoliyatini yuqoridan tashqi muhitga chiqarib, grafik shaklda qayd etish usulidir. EKG yurak urishining ritmi, tezligi, impulslarning o‘tkazuvchanligi va harakat potensialining fazalarini baholash imkonini beradi. Ushbu usul orqali </a:t>
            </a:r>
            <a:r>
              <a:rPr lang="uz-Latn-UZ" dirty="0" err="1"/>
              <a:t>aritmiyalar</a:t>
            </a:r>
            <a:r>
              <a:rPr lang="uz-Latn-UZ" dirty="0"/>
              <a:t>, bloklar, </a:t>
            </a:r>
            <a:r>
              <a:rPr lang="uz-Latn-UZ" dirty="0" err="1"/>
              <a:t>ishemik</a:t>
            </a:r>
            <a:r>
              <a:rPr lang="uz-Latn-UZ" dirty="0"/>
              <a:t> o‘zgarishlar, infarkt va boshqa yurak kasalliklari aniqlanishi mumkin. EKG yozuvi o‘ng va chap qo‘l, oyoqlar va ko‘krak devoriga joylashtirilgan elektrodlar orqali amalga oshiriladi va natija </a:t>
            </a:r>
            <a:r>
              <a:rPr lang="uz-Latn-UZ" dirty="0" err="1"/>
              <a:t>chiziqli</a:t>
            </a:r>
            <a:r>
              <a:rPr lang="uz-Latn-UZ" dirty="0"/>
              <a:t> grafik ko‘rinishda olinadi. Elektrokardiografiya tez, </a:t>
            </a:r>
            <a:r>
              <a:rPr lang="uz-Latn-UZ" dirty="0" err="1"/>
              <a:t>og‘riqsiz</a:t>
            </a:r>
            <a:r>
              <a:rPr lang="uz-Latn-UZ" dirty="0"/>
              <a:t> va xavfsiz diagnostika usuli bo‘lib, klinik amaliyotda yurak faoliyatini kuzatish va muolajalarning samaradorligini baholashda muhim rol o‘ynaydi.</a:t>
            </a:r>
          </a:p>
        </p:txBody>
      </p:sp>
      <p:pic>
        <p:nvPicPr>
          <p:cNvPr id="4" name="Rasm 3">
            <a:extLst>
              <a:ext uri="{FF2B5EF4-FFF2-40B4-BE49-F238E27FC236}">
                <a16:creationId xmlns:a16="http://schemas.microsoft.com/office/drawing/2014/main" id="{26F89947-D839-04DC-8681-B5634E71C838}"/>
              </a:ext>
            </a:extLst>
          </p:cNvPr>
          <p:cNvPicPr>
            <a:picLocks noChangeAspect="1"/>
          </p:cNvPicPr>
          <p:nvPr/>
        </p:nvPicPr>
        <p:blipFill>
          <a:blip r:embed="rId2"/>
          <a:stretch>
            <a:fillRect/>
          </a:stretch>
        </p:blipFill>
        <p:spPr>
          <a:xfrm>
            <a:off x="6882448" y="2059789"/>
            <a:ext cx="4303059" cy="4448821"/>
          </a:xfrm>
          <a:prstGeom prst="roundRect">
            <a:avLst>
              <a:gd name="adj" fmla="val 16667"/>
            </a:avLst>
          </a:prstGeom>
          <a:ln>
            <a:noFill/>
          </a:ln>
          <a:effectLst>
            <a:outerShdw blurRad="76200" dist="12700" dir="2700000" sy="-23000" kx="-800400" algn="bl" rotWithShape="0">
              <a:prstClr val="black">
                <a:alpha val="20000"/>
              </a:prstClr>
            </a:outerShdw>
            <a:reflection blurRad="6350" stA="50000" endA="300" endPos="90000" dir="5400000" sy="-100000" algn="bl" rotWithShape="0"/>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08364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arkibi 3">
            <a:extLst>
              <a:ext uri="{FF2B5EF4-FFF2-40B4-BE49-F238E27FC236}">
                <a16:creationId xmlns:a16="http://schemas.microsoft.com/office/drawing/2014/main" id="{26B5CCD9-DADC-A710-AA2E-D6A51795EFC0}"/>
              </a:ext>
            </a:extLst>
          </p:cNvPr>
          <p:cNvPicPr>
            <a:picLocks noGrp="1" noChangeAspect="1"/>
          </p:cNvPicPr>
          <p:nvPr>
            <p:ph idx="1"/>
          </p:nvPr>
        </p:nvPicPr>
        <p:blipFill>
          <a:blip r:embed="rId2"/>
          <a:stretch>
            <a:fillRect/>
          </a:stretch>
        </p:blipFill>
        <p:spPr>
          <a:xfrm>
            <a:off x="1407768" y="403411"/>
            <a:ext cx="10784232" cy="5867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2734859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7659E994-6A0D-9B48-C9F9-B5A1D758B5D3}"/>
              </a:ext>
            </a:extLst>
          </p:cNvPr>
          <p:cNvSpPr>
            <a:spLocks noGrp="1"/>
          </p:cNvSpPr>
          <p:nvPr>
            <p:ph type="title"/>
          </p:nvPr>
        </p:nvSpPr>
        <p:spPr/>
        <p:txBody>
          <a:bodyPr/>
          <a:lstStyle/>
          <a:p>
            <a:r>
              <a:rPr lang="uz-Latn-UZ" dirty="0"/>
              <a:t>Mavzu: Yurakning elektrofizologik xususiyatlari </a:t>
            </a:r>
          </a:p>
        </p:txBody>
      </p:sp>
      <p:pic>
        <p:nvPicPr>
          <p:cNvPr id="3" name="Tarkibi 2">
            <a:extLst>
              <a:ext uri="{FF2B5EF4-FFF2-40B4-BE49-F238E27FC236}">
                <a16:creationId xmlns:a16="http://schemas.microsoft.com/office/drawing/2014/main" id="{9DAB1B95-9334-C9B5-649E-C1D6E1DBCB29}"/>
              </a:ext>
            </a:extLst>
          </p:cNvPr>
          <p:cNvPicPr>
            <a:picLocks noGrp="1" noChangeAspect="1"/>
          </p:cNvPicPr>
          <p:nvPr>
            <p:ph idx="1"/>
          </p:nvPr>
        </p:nvPicPr>
        <p:blipFill>
          <a:blip r:embed="rId2"/>
          <a:stretch>
            <a:fillRect/>
          </a:stretch>
        </p:blipFill>
        <p:spPr>
          <a:xfrm>
            <a:off x="624351" y="2530493"/>
            <a:ext cx="8593893" cy="345956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24915536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82F988B1-39BD-1C60-87F6-43A94CBFEB0C}"/>
              </a:ext>
            </a:extLst>
          </p:cNvPr>
          <p:cNvSpPr>
            <a:spLocks noGrp="1"/>
          </p:cNvSpPr>
          <p:nvPr>
            <p:ph type="title"/>
          </p:nvPr>
        </p:nvSpPr>
        <p:spPr/>
        <p:txBody>
          <a:bodyPr/>
          <a:lstStyle/>
          <a:p>
            <a:r>
              <a:rPr lang="uz-Latn-UZ" dirty="0"/>
              <a:t>Xulosa:</a:t>
            </a:r>
          </a:p>
        </p:txBody>
      </p:sp>
      <p:sp>
        <p:nvSpPr>
          <p:cNvPr id="3" name="Tarkibi 2">
            <a:extLst>
              <a:ext uri="{FF2B5EF4-FFF2-40B4-BE49-F238E27FC236}">
                <a16:creationId xmlns:a16="http://schemas.microsoft.com/office/drawing/2014/main" id="{6111BFFF-C9FD-5ED9-0DEF-9FBC1B1A5774}"/>
              </a:ext>
            </a:extLst>
          </p:cNvPr>
          <p:cNvSpPr>
            <a:spLocks noGrp="1"/>
          </p:cNvSpPr>
          <p:nvPr>
            <p:ph idx="1"/>
          </p:nvPr>
        </p:nvSpPr>
        <p:spPr/>
        <p:txBody>
          <a:bodyPr>
            <a:normAutofit/>
          </a:bodyPr>
          <a:lstStyle/>
          <a:p>
            <a:pPr marL="0" indent="0">
              <a:buNone/>
            </a:pPr>
            <a:r>
              <a:rPr lang="uz-Latn-UZ" dirty="0"/>
              <a:t>
Yurakning </a:t>
            </a:r>
            <a:r>
              <a:rPr lang="uz-Latn-UZ" dirty="0" err="1"/>
              <a:t>elektrofiziologik</a:t>
            </a:r>
            <a:r>
              <a:rPr lang="uz-Latn-UZ" dirty="0"/>
              <a:t> xususiyatlari uning normal ritmik va samarali faoliyatini ta’minlaydi. Ushbu xususiyatlar orasida avtomatizm, </a:t>
            </a:r>
            <a:r>
              <a:rPr lang="uz-Latn-UZ" dirty="0" err="1"/>
              <a:t>qo‘zg‘aluvchanlik</a:t>
            </a:r>
            <a:r>
              <a:rPr lang="uz-Latn-UZ" dirty="0"/>
              <a:t>, o‘tkazuvchanlik, qisqaruvchanlik va </a:t>
            </a:r>
            <a:r>
              <a:rPr lang="uz-Latn-UZ" dirty="0" err="1"/>
              <a:t>ritmiklik</a:t>
            </a:r>
            <a:r>
              <a:rPr lang="uz-Latn-UZ" dirty="0"/>
              <a:t> asosiy rol o‘ynaydi. Hujayralardagi ion kanallari, tinchlik membrana potensiali, harakat potensialining fazalari va interkalyar disklar yurakning sinxron qisqarishini ta’minlaydi. Yurak faoliyati vegetativ nerv tizimi, </a:t>
            </a:r>
            <a:r>
              <a:rPr lang="uz-Latn-UZ" dirty="0" err="1"/>
              <a:t>gormonal</a:t>
            </a:r>
            <a:r>
              <a:rPr lang="uz-Latn-UZ" dirty="0"/>
              <a:t> ta’sirlar va elektrolitlar muvozanati bilan yanada moslashuvchan va tartibli bo‘ladi. </a:t>
            </a:r>
            <a:r>
              <a:rPr lang="uz-Latn-UZ" dirty="0" err="1"/>
              <a:t>Elektrofiziologik</a:t>
            </a:r>
            <a:r>
              <a:rPr lang="uz-Latn-UZ" dirty="0"/>
              <a:t> buzilishlar — </a:t>
            </a:r>
            <a:r>
              <a:rPr lang="uz-Latn-UZ" dirty="0" err="1"/>
              <a:t>aritmiyalar</a:t>
            </a:r>
            <a:r>
              <a:rPr lang="uz-Latn-UZ" dirty="0"/>
              <a:t>, bloklar va </a:t>
            </a:r>
            <a:r>
              <a:rPr lang="uz-Latn-UZ" dirty="0" err="1"/>
              <a:t>ritmiy</a:t>
            </a:r>
            <a:r>
              <a:rPr lang="uz-Latn-UZ" dirty="0"/>
              <a:t> muammolar — yurak ishiga salbiy ta’sir ko‘rsatadi va ularni aniqlashda elektrokardiografiya (EKG) muhim </a:t>
            </a:r>
            <a:r>
              <a:rPr lang="uz-Latn-UZ" dirty="0" err="1"/>
              <a:t>diagnostik</a:t>
            </a:r>
            <a:r>
              <a:rPr lang="uz-Latn-UZ" dirty="0"/>
              <a:t> vosita hisoblanadi. Shu tarzda yurak </a:t>
            </a:r>
            <a:r>
              <a:rPr lang="uz-Latn-UZ" dirty="0" err="1"/>
              <a:t>elektrofiziologiyasi</a:t>
            </a:r>
            <a:r>
              <a:rPr lang="uz-Latn-UZ" dirty="0"/>
              <a:t> uning normal faoliyatini, sog‘lom qon aylanishini va klinik nazoratni ta’minlashda asosiy ahamiyatga ega.</a:t>
            </a:r>
          </a:p>
        </p:txBody>
      </p:sp>
    </p:spTree>
    <p:extLst>
      <p:ext uri="{BB962C8B-B14F-4D97-AF65-F5344CB8AC3E}">
        <p14:creationId xmlns:p14="http://schemas.microsoft.com/office/powerpoint/2010/main" val="3290988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92A9CFB0-464A-31D7-FA47-E8362A03AEB4}"/>
              </a:ext>
            </a:extLst>
          </p:cNvPr>
          <p:cNvSpPr>
            <a:spLocks noGrp="1"/>
          </p:cNvSpPr>
          <p:nvPr>
            <p:ph type="title"/>
          </p:nvPr>
        </p:nvSpPr>
        <p:spPr/>
        <p:txBody>
          <a:bodyPr/>
          <a:lstStyle/>
          <a:p>
            <a:r>
              <a:rPr lang="uz-Latn-UZ" dirty="0"/>
              <a:t>Reja :</a:t>
            </a:r>
          </a:p>
        </p:txBody>
      </p:sp>
      <p:sp>
        <p:nvSpPr>
          <p:cNvPr id="3" name="Tarkibi 2">
            <a:extLst>
              <a:ext uri="{FF2B5EF4-FFF2-40B4-BE49-F238E27FC236}">
                <a16:creationId xmlns:a16="http://schemas.microsoft.com/office/drawing/2014/main" id="{1CD0A08A-F822-B8C1-EDEA-CC6C4A713B35}"/>
              </a:ext>
            </a:extLst>
          </p:cNvPr>
          <p:cNvSpPr>
            <a:spLocks noGrp="1"/>
          </p:cNvSpPr>
          <p:nvPr>
            <p:ph idx="1"/>
          </p:nvPr>
        </p:nvSpPr>
        <p:spPr>
          <a:xfrm>
            <a:off x="602182" y="2415349"/>
            <a:ext cx="10554574" cy="3636511"/>
          </a:xfrm>
        </p:spPr>
        <p:txBody>
          <a:bodyPr>
            <a:normAutofit/>
          </a:bodyPr>
          <a:lstStyle/>
          <a:p>
            <a:r>
              <a:rPr lang="uz-Latn-UZ" sz="2400" dirty="0"/>
              <a:t>Yurakning to‘qimasining umumiy elektrofizologik xususiyatlari.</a:t>
            </a:r>
          </a:p>
          <a:p>
            <a:r>
              <a:rPr lang="uz-Latn-UZ" sz="2400" dirty="0"/>
              <a:t>Yurakning asosiy elektrofizologik xususiyatlari.</a:t>
            </a:r>
          </a:p>
          <a:p>
            <a:r>
              <a:rPr lang="uz-Latn-UZ" sz="2400" dirty="0"/>
              <a:t>Yurak faoliyatidagi bioelektrik jarayonlar.</a:t>
            </a:r>
          </a:p>
          <a:p>
            <a:r>
              <a:rPr lang="uz-Latn-UZ" sz="2400" dirty="0"/>
              <a:t>Yurak elektrofizologiyasining regulyatsiyasi.</a:t>
            </a:r>
          </a:p>
          <a:p>
            <a:r>
              <a:rPr lang="uz-Latn-UZ" sz="2400" dirty="0"/>
              <a:t>Xulosa.</a:t>
            </a:r>
          </a:p>
        </p:txBody>
      </p:sp>
      <p:pic>
        <p:nvPicPr>
          <p:cNvPr id="4" name="Rasm 3">
            <a:extLst>
              <a:ext uri="{FF2B5EF4-FFF2-40B4-BE49-F238E27FC236}">
                <a16:creationId xmlns:a16="http://schemas.microsoft.com/office/drawing/2014/main" id="{BC1D0558-5350-FE25-BD77-327C4BFB192B}"/>
              </a:ext>
            </a:extLst>
          </p:cNvPr>
          <p:cNvPicPr>
            <a:picLocks noChangeAspect="1"/>
          </p:cNvPicPr>
          <p:nvPr/>
        </p:nvPicPr>
        <p:blipFill>
          <a:blip r:embed="rId2"/>
          <a:stretch>
            <a:fillRect/>
          </a:stretch>
        </p:blipFill>
        <p:spPr>
          <a:xfrm>
            <a:off x="7900847" y="3429000"/>
            <a:ext cx="3481151" cy="290671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508947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EB4E8DAF-9B47-6B4B-9229-D6464C3334D7}"/>
              </a:ext>
            </a:extLst>
          </p:cNvPr>
          <p:cNvSpPr>
            <a:spLocks noGrp="1"/>
          </p:cNvSpPr>
          <p:nvPr>
            <p:ph type="title"/>
          </p:nvPr>
        </p:nvSpPr>
        <p:spPr/>
        <p:txBody>
          <a:bodyPr/>
          <a:lstStyle/>
          <a:p>
            <a:r>
              <a:rPr lang="uz-Latn-UZ" dirty="0"/>
              <a:t>Yurak mushak hujayrasining tuzilishi </a:t>
            </a:r>
          </a:p>
        </p:txBody>
      </p:sp>
      <p:sp>
        <p:nvSpPr>
          <p:cNvPr id="3" name="Tarkibi 2">
            <a:extLst>
              <a:ext uri="{FF2B5EF4-FFF2-40B4-BE49-F238E27FC236}">
                <a16:creationId xmlns:a16="http://schemas.microsoft.com/office/drawing/2014/main" id="{0D69A2CF-CBFE-F6F1-DB91-A2CF02DB5498}"/>
              </a:ext>
            </a:extLst>
          </p:cNvPr>
          <p:cNvSpPr>
            <a:spLocks noGrp="1"/>
          </p:cNvSpPr>
          <p:nvPr>
            <p:ph idx="1"/>
          </p:nvPr>
        </p:nvSpPr>
        <p:spPr>
          <a:xfrm>
            <a:off x="109684" y="2283410"/>
            <a:ext cx="7310647" cy="4000034"/>
          </a:xfrm>
        </p:spPr>
        <p:txBody>
          <a:bodyPr/>
          <a:lstStyle/>
          <a:p>
            <a:r>
              <a:rPr lang="uz-Latn-UZ" dirty="0"/>
              <a:t>Yurak mushak hujayrasi — kardiomiotsit — ko‘ndalang-targ‘il tuzilishga ega, ixtiyorsiz qisqaruvchi hujayra bo‘lib, yurak miokardini tashkil etadi. U qisqa, tarmoqlangan shaklda bo‘ladi va odatda markazda joylashgan bitta (ba’zan ikkita) yadroga ega. Hujayra membranasi — sarkolemma — ion kanallariga boy bo‘lib, undan T-naychalar chiqadi va qo‘zg‘alishni hujayra ichiga uzatadi. Sarkoplazmada sarkomerlarda tuzilgan miofibrillalar joylashgan bo‘lib, ular yurak mushagining qisqarishini ta’minlaydi. Kardiomiotsitlarda mitoxondriyalar juda ko‘p bo‘lib, doimiy energiya bilan ta’minlaydi. Hujayralar o‘zaro interkalyar disklar orqali bog‘langan, ular elektr impulslarning tez o‘tishini va yurak mushagining bir butun, ritmik qisqarishini ta’minlaydi.</a:t>
            </a:r>
          </a:p>
        </p:txBody>
      </p:sp>
      <p:pic>
        <p:nvPicPr>
          <p:cNvPr id="10" name="Rasm 9">
            <a:extLst>
              <a:ext uri="{FF2B5EF4-FFF2-40B4-BE49-F238E27FC236}">
                <a16:creationId xmlns:a16="http://schemas.microsoft.com/office/drawing/2014/main" id="{548496B9-EA35-7587-D689-9A914208F386}"/>
              </a:ext>
            </a:extLst>
          </p:cNvPr>
          <p:cNvPicPr>
            <a:picLocks noChangeAspect="1"/>
          </p:cNvPicPr>
          <p:nvPr/>
        </p:nvPicPr>
        <p:blipFill>
          <a:blip r:embed="rId2"/>
          <a:stretch>
            <a:fillRect/>
          </a:stretch>
        </p:blipFill>
        <p:spPr>
          <a:xfrm>
            <a:off x="7420331" y="2219726"/>
            <a:ext cx="4551963" cy="4127402"/>
          </a:xfrm>
          <a:prstGeom prst="rect">
            <a:avLst/>
          </a:prstGeom>
          <a:ln>
            <a:noFill/>
          </a:ln>
          <a:effectLst>
            <a:softEdge rad="112500"/>
          </a:effectLst>
        </p:spPr>
      </p:pic>
    </p:spTree>
    <p:extLst>
      <p:ext uri="{BB962C8B-B14F-4D97-AF65-F5344CB8AC3E}">
        <p14:creationId xmlns:p14="http://schemas.microsoft.com/office/powerpoint/2010/main" val="3682263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C139B780-B11E-8946-13CD-65589D23ED8D}"/>
              </a:ext>
            </a:extLst>
          </p:cNvPr>
          <p:cNvSpPr>
            <a:spLocks noGrp="1"/>
          </p:cNvSpPr>
          <p:nvPr>
            <p:ph type="title"/>
          </p:nvPr>
        </p:nvSpPr>
        <p:spPr/>
        <p:txBody>
          <a:bodyPr/>
          <a:lstStyle/>
          <a:p>
            <a:r>
              <a:rPr lang="uz-Latn-UZ" dirty="0"/>
              <a:t>Tinchlik membrana potensiali </a:t>
            </a:r>
          </a:p>
        </p:txBody>
      </p:sp>
      <p:sp>
        <p:nvSpPr>
          <p:cNvPr id="3" name="Tarkibi 2">
            <a:extLst>
              <a:ext uri="{FF2B5EF4-FFF2-40B4-BE49-F238E27FC236}">
                <a16:creationId xmlns:a16="http://schemas.microsoft.com/office/drawing/2014/main" id="{3713632B-CA05-6374-1DA7-DCDD1A8F5333}"/>
              </a:ext>
            </a:extLst>
          </p:cNvPr>
          <p:cNvSpPr>
            <a:spLocks noGrp="1"/>
          </p:cNvSpPr>
          <p:nvPr>
            <p:ph idx="1"/>
          </p:nvPr>
        </p:nvSpPr>
        <p:spPr>
          <a:xfrm>
            <a:off x="183033" y="2002244"/>
            <a:ext cx="7714058" cy="4635713"/>
          </a:xfrm>
        </p:spPr>
        <p:txBody>
          <a:bodyPr>
            <a:normAutofit/>
          </a:bodyPr>
          <a:lstStyle/>
          <a:p>
            <a:r>
              <a:rPr lang="uz-Latn-UZ" dirty="0"/>
              <a:t>Tinchlik membrana potensiali — bu yurak mushak hujayrasi ishlamay, ya’ni qo‘zg‘almagan holatda turganda uning ichki va tashqi tomonlari o‘rtasida paydo bo‘ladigan elektr farqidir. Bu vaqtda hujayra ichki qismi tashqi muhitga nisbatan manfiy, tashqi tomoni esa musbat bo‘ladi. Yurak mushak hujayralarida tinchlik membrana potensiali o‘rtacha –85…–90 mV ni tashkil etadi. Bu potensial asosan shuning hisobiga yuzaga keladiki, hujayra membranasi kaliy ionlarini natriy ionlariga qaraganda osonroq o‘tkazadi. Kaliy ionlari hujayradan tashqariga chiqib ketadi va hujayra ichida manfiy zaryad ustun bo‘lib qoladi. Shu bilan birga, Na⁺/K⁺-nasos hujayradan natriyni chiqarib, kaliyni ichkariga kiritib turadi va bu holatni doimiy saqlab turadi. Tinchlik membrana potensiali yurak mushak hujayrasining qo‘zg‘alishga tayyor holatda turishi va yurakning normal, ritmik ishlashi uchun juda muhimdir.</a:t>
            </a:r>
          </a:p>
        </p:txBody>
      </p:sp>
      <p:pic>
        <p:nvPicPr>
          <p:cNvPr id="4" name="Rasm 3">
            <a:extLst>
              <a:ext uri="{FF2B5EF4-FFF2-40B4-BE49-F238E27FC236}">
                <a16:creationId xmlns:a16="http://schemas.microsoft.com/office/drawing/2014/main" id="{98263122-951C-459C-EF71-5A6C28B0F328}"/>
              </a:ext>
            </a:extLst>
          </p:cNvPr>
          <p:cNvPicPr>
            <a:picLocks noChangeAspect="1"/>
          </p:cNvPicPr>
          <p:nvPr/>
        </p:nvPicPr>
        <p:blipFill>
          <a:blip r:embed="rId2"/>
          <a:stretch>
            <a:fillRect/>
          </a:stretch>
        </p:blipFill>
        <p:spPr>
          <a:xfrm>
            <a:off x="7774846" y="2613474"/>
            <a:ext cx="4234121" cy="3413252"/>
          </a:xfrm>
          <a:prstGeom prst="rect">
            <a:avLst/>
          </a:prstGeom>
          <a:ln>
            <a:noFill/>
          </a:ln>
          <a:effectLst>
            <a:softEdge rad="112500"/>
          </a:effectLst>
        </p:spPr>
      </p:pic>
    </p:spTree>
    <p:extLst>
      <p:ext uri="{BB962C8B-B14F-4D97-AF65-F5344CB8AC3E}">
        <p14:creationId xmlns:p14="http://schemas.microsoft.com/office/powerpoint/2010/main" val="789097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687BF442-A2FD-1758-20A5-DF149E3D4510}"/>
              </a:ext>
            </a:extLst>
          </p:cNvPr>
          <p:cNvSpPr>
            <a:spLocks noGrp="1"/>
          </p:cNvSpPr>
          <p:nvPr>
            <p:ph type="title"/>
          </p:nvPr>
        </p:nvSpPr>
        <p:spPr/>
        <p:txBody>
          <a:bodyPr/>
          <a:lstStyle/>
          <a:p>
            <a:r>
              <a:rPr lang="uz-Latn-UZ" dirty="0"/>
              <a:t>Ion kanallari (Na+ </a:t>
            </a:r>
            <a:r>
              <a:rPr lang="uz-Latn-UZ" dirty="0" err="1"/>
              <a:t>Ca</a:t>
            </a:r>
            <a:r>
              <a:rPr lang="uz-Latn-UZ" dirty="0"/>
              <a:t>+ K+) va ularning roli </a:t>
            </a:r>
          </a:p>
        </p:txBody>
      </p:sp>
      <p:sp>
        <p:nvSpPr>
          <p:cNvPr id="3" name="Tarkibi 2">
            <a:extLst>
              <a:ext uri="{FF2B5EF4-FFF2-40B4-BE49-F238E27FC236}">
                <a16:creationId xmlns:a16="http://schemas.microsoft.com/office/drawing/2014/main" id="{081E468C-A93E-769A-4340-94DAC4A485F2}"/>
              </a:ext>
            </a:extLst>
          </p:cNvPr>
          <p:cNvSpPr>
            <a:spLocks noGrp="1"/>
          </p:cNvSpPr>
          <p:nvPr>
            <p:ph idx="1"/>
          </p:nvPr>
        </p:nvSpPr>
        <p:spPr>
          <a:xfrm>
            <a:off x="186545" y="1417638"/>
            <a:ext cx="10412182" cy="5219904"/>
          </a:xfrm>
        </p:spPr>
        <p:txBody>
          <a:bodyPr>
            <a:normAutofit/>
          </a:bodyPr>
          <a:lstStyle/>
          <a:p>
            <a:r>
              <a:rPr lang="uz-Latn-UZ" dirty="0"/>
              <a:t>Ion kanallari — bu yurak mushak hujayrasi membranasida joylashgan maxsus oqsil tuzilmalar bo‘lib, ular orqali ionlar hujayraga kiradi yoki undan chiqadi. Ion kanallari yurakning elektr faolligi, qo‘zg‘alishning paydo bo‘lishi va tarqalishida asosiy rol o‘ynaydi. Yurak mushak hujayralarida asosan natriy (Na⁺), kaliy (K⁺) va kalsiy (Ca²⁺) ion kanallari muhim hisoblanadi. Natriy kanallari ochilganda Na⁺ ionlari hujayraga tez kiradi va hujayraning tez qo‘zg‘alishini, ya’ni harakat potensialining boshlanishini ta’minlaydi. Kalsiy kanallari orqali Ca²⁺ ionlari hujayraga kirib, qo‘zg‘alishni davom ettiradi va yurak mushagining qisqarishiga sabab bo‘ladi. Kaliy kanallari esa K⁺ ionlarini hujayradan tashqariga chiqarib, hujayraning qayta tinch holatga kelishini, ya’ni repolyarizatsiyani ta’minlaydi. Ion kanallarining ochilib-yopilishi aniq tartibda kechadi va shu tufayli yurakda ritmik va muvofiqlashtirilgan elektr faoliyat yuzaga keladi. Ushbu kanallar faoliyatining buzilishi yurak ritm buzilishlari — aritmiyalarning paydo bo‘lishiga olib kelishi mumkin.</a:t>
            </a:r>
          </a:p>
        </p:txBody>
      </p:sp>
    </p:spTree>
    <p:extLst>
      <p:ext uri="{BB962C8B-B14F-4D97-AF65-F5344CB8AC3E}">
        <p14:creationId xmlns:p14="http://schemas.microsoft.com/office/powerpoint/2010/main" val="2424618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6A94230C-4AEA-08AE-736C-A7B39DD2C879}"/>
              </a:ext>
            </a:extLst>
          </p:cNvPr>
          <p:cNvSpPr>
            <a:spLocks noGrp="1"/>
          </p:cNvSpPr>
          <p:nvPr>
            <p:ph type="title"/>
          </p:nvPr>
        </p:nvSpPr>
        <p:spPr/>
        <p:txBody>
          <a:bodyPr/>
          <a:lstStyle/>
          <a:p>
            <a:r>
              <a:rPr lang="uz-Latn-UZ" dirty="0"/>
              <a:t>Yurak avtomatiyasi</a:t>
            </a:r>
          </a:p>
        </p:txBody>
      </p:sp>
      <p:sp>
        <p:nvSpPr>
          <p:cNvPr id="3" name="Tarkibi 2">
            <a:extLst>
              <a:ext uri="{FF2B5EF4-FFF2-40B4-BE49-F238E27FC236}">
                <a16:creationId xmlns:a16="http://schemas.microsoft.com/office/drawing/2014/main" id="{74A4988F-38E3-3098-F240-9857C263CF14}"/>
              </a:ext>
            </a:extLst>
          </p:cNvPr>
          <p:cNvSpPr>
            <a:spLocks noGrp="1"/>
          </p:cNvSpPr>
          <p:nvPr>
            <p:ph idx="1"/>
          </p:nvPr>
        </p:nvSpPr>
        <p:spPr>
          <a:xfrm>
            <a:off x="-244492" y="1897346"/>
            <a:ext cx="8044122" cy="4513466"/>
          </a:xfrm>
        </p:spPr>
        <p:txBody>
          <a:bodyPr>
            <a:normAutofit/>
          </a:bodyPr>
          <a:lstStyle/>
          <a:p>
            <a:r>
              <a:rPr lang="uz-Latn-UZ" dirty="0"/>
              <a:t>Yurak avtomatiyasi — bu yurakning tashqi ta’sirlarsiz, ya’ni nerv impulslari bo‘lmasdan ham o‘zi elektr impuls hosil qilish qobiliyatidir. Shu xususiyat tufayli yurak mustaqil va ritmik qisqarib turadi. Yurak avtomatiyasining asosiy manbai sinus (sinoatriyal) tugun bo‘lib, u o‘ng bo‘lmachada joylashgan va yurakning tabiiy ritm boshqaruvchisi hisoblanadi. Sinus tugun hujayralarida tinchlik membrana potensiali barqaror emas, u asta-sekin o‘zgarib, ma’lum chegaraga yetganda avtomatik ravishda qo‘zg‘alish yuzaga keladi. Agar sinus tugun faoliyati buzilsa, avtomatizm vazifasini atrioventrikulyar (AV) tugun, Giss tutami yoki Purkinye tolalari bajarishi mumkin, ammo bu holatda yurak urish tezligi sekinlashadi. Yurak avtomatiyasi yurakning uzluksiz va ritmik ishlashini ta’minlaydi. Bu jarayon vegetativ nerv tizimi va gormonlar tomonidan tezlashtirilishi yoki sekinlashtirilishi mumkin.</a:t>
            </a:r>
          </a:p>
        </p:txBody>
      </p:sp>
      <p:pic>
        <p:nvPicPr>
          <p:cNvPr id="4" name="Rasm 3">
            <a:extLst>
              <a:ext uri="{FF2B5EF4-FFF2-40B4-BE49-F238E27FC236}">
                <a16:creationId xmlns:a16="http://schemas.microsoft.com/office/drawing/2014/main" id="{9584B8EA-3DD7-4B61-BA11-D78BFDDADCC8}"/>
              </a:ext>
            </a:extLst>
          </p:cNvPr>
          <p:cNvPicPr>
            <a:picLocks noChangeAspect="1"/>
          </p:cNvPicPr>
          <p:nvPr/>
        </p:nvPicPr>
        <p:blipFill>
          <a:blip r:embed="rId2"/>
          <a:stretch>
            <a:fillRect/>
          </a:stretch>
        </p:blipFill>
        <p:spPr>
          <a:xfrm>
            <a:off x="7799630" y="2381784"/>
            <a:ext cx="4264602" cy="37916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79707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8DE9D934-811F-64B3-531B-4EB779400640}"/>
              </a:ext>
            </a:extLst>
          </p:cNvPr>
          <p:cNvSpPr>
            <a:spLocks noGrp="1"/>
          </p:cNvSpPr>
          <p:nvPr>
            <p:ph type="title"/>
          </p:nvPr>
        </p:nvSpPr>
        <p:spPr/>
        <p:txBody>
          <a:bodyPr/>
          <a:lstStyle/>
          <a:p>
            <a:r>
              <a:rPr lang="uz-Latn-UZ" dirty="0" err="1"/>
              <a:t>Qoʻzgʻaluvchanlik</a:t>
            </a:r>
            <a:r>
              <a:rPr lang="uz-Latn-UZ" dirty="0"/>
              <a:t> xususiyati</a:t>
            </a:r>
          </a:p>
        </p:txBody>
      </p:sp>
      <p:sp>
        <p:nvSpPr>
          <p:cNvPr id="3" name="Tarkibi 2">
            <a:extLst>
              <a:ext uri="{FF2B5EF4-FFF2-40B4-BE49-F238E27FC236}">
                <a16:creationId xmlns:a16="http://schemas.microsoft.com/office/drawing/2014/main" id="{E9BF3D45-F942-8C7A-8B3B-29BF132A03D1}"/>
              </a:ext>
            </a:extLst>
          </p:cNvPr>
          <p:cNvSpPr>
            <a:spLocks noGrp="1"/>
          </p:cNvSpPr>
          <p:nvPr>
            <p:ph idx="1"/>
          </p:nvPr>
        </p:nvSpPr>
        <p:spPr>
          <a:xfrm>
            <a:off x="755645" y="1879006"/>
            <a:ext cx="9816353" cy="4636703"/>
          </a:xfrm>
        </p:spPr>
        <p:txBody>
          <a:bodyPr>
            <a:normAutofit/>
          </a:bodyPr>
          <a:lstStyle/>
          <a:p>
            <a:r>
              <a:rPr lang="uz-Latn-UZ" dirty="0"/>
              <a:t>Qo‘zg‘aluvchanlik — bu yurak mushak hujayralarining tashqi yoki ichki ta’sirga javoban qo‘zg‘alish (harakat potensiali) hosil qilish qobiliyatidir. Ushbu xususiyat yurak faoliyatining boshlanishi va davom etishi uchun muhim ahamiyatga ega. Yurak mushak hujayrasi yetarli kuchdagi ta’sir (stimulus) olganda, membranadagi ion kanallari ochiladi va natijada harakat potensiali yuzaga keladi. Qo‘zg‘alish faqat ma’lum chegaraviy kuchdan oshgan ta’sirda paydo bo‘ladi, bu holat “hamma yoki hech narsa” qonuni bilan tushuntiriladi. Qo‘zg‘aluvchanlik refrakter davrlar bilan bog‘liq. Mutlaq refrakter davrda yurak mushagi umuman qo‘zg‘almaydi, nisbiy refrakter davrda esa faqat kuchli ta’sirga javob beradi. Bu xususiyat yurakning tartibli va ritmik qisqarishini ta’minlaydi hamda tetanik qisqarishdan saqlaydi.</a:t>
            </a:r>
          </a:p>
        </p:txBody>
      </p:sp>
    </p:spTree>
    <p:extLst>
      <p:ext uri="{BB962C8B-B14F-4D97-AF65-F5344CB8AC3E}">
        <p14:creationId xmlns:p14="http://schemas.microsoft.com/office/powerpoint/2010/main" val="2604240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4278A5CA-15DC-46C0-A740-553F50486424}"/>
              </a:ext>
            </a:extLst>
          </p:cNvPr>
          <p:cNvSpPr>
            <a:spLocks noGrp="1"/>
          </p:cNvSpPr>
          <p:nvPr>
            <p:ph type="title"/>
          </p:nvPr>
        </p:nvSpPr>
        <p:spPr/>
        <p:txBody>
          <a:bodyPr/>
          <a:lstStyle/>
          <a:p>
            <a:r>
              <a:rPr lang="uz-Latn-UZ" dirty="0" err="1"/>
              <a:t>Oʻtkazuvchanlik</a:t>
            </a:r>
            <a:r>
              <a:rPr lang="uz-Latn-UZ" dirty="0"/>
              <a:t> xususiyati</a:t>
            </a:r>
          </a:p>
        </p:txBody>
      </p:sp>
      <p:sp>
        <p:nvSpPr>
          <p:cNvPr id="3" name="Tarkibi 2">
            <a:extLst>
              <a:ext uri="{FF2B5EF4-FFF2-40B4-BE49-F238E27FC236}">
                <a16:creationId xmlns:a16="http://schemas.microsoft.com/office/drawing/2014/main" id="{1CE85421-0B45-0E6C-2FB8-05633B5E9954}"/>
              </a:ext>
            </a:extLst>
          </p:cNvPr>
          <p:cNvSpPr>
            <a:spLocks noGrp="1"/>
          </p:cNvSpPr>
          <p:nvPr>
            <p:ph idx="1"/>
          </p:nvPr>
        </p:nvSpPr>
        <p:spPr>
          <a:xfrm>
            <a:off x="-134806" y="2417881"/>
            <a:ext cx="7053930" cy="3792215"/>
          </a:xfrm>
        </p:spPr>
        <p:txBody>
          <a:bodyPr>
            <a:normAutofit lnSpcReduction="10000"/>
          </a:bodyPr>
          <a:lstStyle/>
          <a:p>
            <a:r>
              <a:rPr lang="uz-Latn-UZ" dirty="0"/>
              <a:t>O‘tkazuvchanlik — bu yurak mushak hujayralarining elektr impulsini bir hujayradan boshqasiga uzatish qobiliyatidir. Ushbu xususiyat yurakning ritmik va muvofiqlashtirilgan qisqarishini ta’minlaydi. Yurakda impuls sinus tugundan boshlanib, atriylar, AV tugun, Giss tutami va Purkinye tolalari orqali mushak hujayralariga tez va samarali uzatiladi. O‘tkazuvchanlikning tezligi va yo‘nalishi hujayralararo interkalyar disklardagi gap junctionlar orqali belgilanadi. Gap junctionlar ionlarning o‘tishini ta’minlab, harakat potensialini hujayralar bo‘ylab tez uzatadi. O‘tkazuvchanlikning buzilishi yurak ritmida kechikishlar, bloklar yoki aritmiyalarning paydo bo‘lishiga olib kelishi mumkin. Shu sababli u yurakning normal faoliyati uchun juda muhimdir.</a:t>
            </a:r>
          </a:p>
        </p:txBody>
      </p:sp>
      <p:pic>
        <p:nvPicPr>
          <p:cNvPr id="4" name="Rasm 3">
            <a:extLst>
              <a:ext uri="{FF2B5EF4-FFF2-40B4-BE49-F238E27FC236}">
                <a16:creationId xmlns:a16="http://schemas.microsoft.com/office/drawing/2014/main" id="{9C90859A-86DF-FCE3-B231-59B5408EC504}"/>
              </a:ext>
            </a:extLst>
          </p:cNvPr>
          <p:cNvPicPr>
            <a:picLocks noChangeAspect="1"/>
          </p:cNvPicPr>
          <p:nvPr/>
        </p:nvPicPr>
        <p:blipFill>
          <a:blip r:embed="rId2"/>
          <a:stretch>
            <a:fillRect/>
          </a:stretch>
        </p:blipFill>
        <p:spPr>
          <a:xfrm>
            <a:off x="6919124" y="2172550"/>
            <a:ext cx="4767591" cy="4282875"/>
          </a:xfrm>
          <a:prstGeom prst="rect">
            <a:avLst/>
          </a:prstGeom>
          <a:ln>
            <a:noFill/>
          </a:ln>
          <a:effectLst>
            <a:softEdge rad="112500"/>
          </a:effectLst>
        </p:spPr>
      </p:pic>
    </p:spTree>
    <p:extLst>
      <p:ext uri="{BB962C8B-B14F-4D97-AF65-F5344CB8AC3E}">
        <p14:creationId xmlns:p14="http://schemas.microsoft.com/office/powerpoint/2010/main" val="12444549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Munosib">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Keng ekranli</PresentationFormat>
  <Slides>20</Slides>
  <Notes>0</Notes>
  <HiddenSlides>0</HiddenSlides>
  <ScaleCrop>false</ScaleCrop>
  <HeadingPairs>
    <vt:vector size="4" baseType="variant">
      <vt:variant>
        <vt:lpstr>Mavzu</vt:lpstr>
      </vt:variant>
      <vt:variant>
        <vt:i4>1</vt:i4>
      </vt:variant>
      <vt:variant>
        <vt:lpstr>Slayd sarlavhalari</vt:lpstr>
      </vt:variant>
      <vt:variant>
        <vt:i4>20</vt:i4>
      </vt:variant>
    </vt:vector>
  </HeadingPairs>
  <TitlesOfParts>
    <vt:vector size="21" baseType="lpstr">
      <vt:lpstr>Munosib</vt:lpstr>
      <vt:lpstr>Andijon Davlat Tibbiyot Instituti stomatologiya fakulteti 302 b guruh talabasi Abduvahobov Otabekning Terapiya fanidan tayyorlagan mustaqil ishi </vt:lpstr>
      <vt:lpstr>Mavzu: Yurakning elektrofizologik xususiyatlari </vt:lpstr>
      <vt:lpstr>Reja :</vt:lpstr>
      <vt:lpstr>Yurak mushak hujayrasining tuzilishi </vt:lpstr>
      <vt:lpstr>Tinchlik membrana potensiali </vt:lpstr>
      <vt:lpstr>Ion kanallari (Na+ Ca+ K+) va ularning roli </vt:lpstr>
      <vt:lpstr>Yurak avtomatiyasi</vt:lpstr>
      <vt:lpstr>Qoʻzgʻaluvchanlik xususiyati</vt:lpstr>
      <vt:lpstr>Oʻtkazuvchanlik xususiyati</vt:lpstr>
      <vt:lpstr>Qisqaruvchanlik xususiyati</vt:lpstr>
      <vt:lpstr>Ritmiklik xususiyati</vt:lpstr>
      <vt:lpstr>Harakat potensialining fazalari </vt:lpstr>
      <vt:lpstr>Vegetativ nerv tizimining taʼsiri </vt:lpstr>
      <vt:lpstr>Gormonal taʼsirlar </vt:lpstr>
      <vt:lpstr>Elektrolitlar muvozanatining ahamiyati </vt:lpstr>
      <vt:lpstr>Yurak ritmi buzilishilari (Aritmiyalar)</vt:lpstr>
      <vt:lpstr>PowerPoint taqdimoti</vt:lpstr>
      <vt:lpstr>Elektrokardiografiya </vt:lpstr>
      <vt:lpstr>PowerPoint taqdimoti</vt:lpstr>
      <vt:lpstr>Xulosa: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Andijon Davlat Tibbiyot Instituti stomatologiya fakulteti 302 b guruh talabasi Abduvahobov Otabekning Terapiya fanidan tayyorlagan mustaqil ishi </dc:title>
  <dc:creator>abduvahobovotabek42@gmail.com</dc:creator>
  <cp:lastModifiedBy>abduvahobovotabek42@gmail.com</cp:lastModifiedBy>
  <cp:revision>4</cp:revision>
  <dcterms:created xsi:type="dcterms:W3CDTF">2025-12-16T06:50:14Z</dcterms:created>
  <dcterms:modified xsi:type="dcterms:W3CDTF">2025-12-16T12:08:03Z</dcterms:modified>
</cp:coreProperties>
</file>