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xml" ContentType="application/xml"/>
  <Override PartName="/ppt/theme/theme2.xml" ContentType="application/vnd.openxmlformats-officedocument.theme+xml"/>
  <Override PartName="/ppt/notesslides/notesslide4.xml" ContentType="application/vnd.openxmlformats-officedocument.presentationml.notes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notesslides/notesslide2.xml" ContentType="application/vnd.openxmlformats-officedocument.presentationml.notesSlide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5.xml" ContentType="application/vnd.openxmlformats-officedocument.presentationml.notesSlide+xml"/>
  <Override PartName="/docprops/app.xml" ContentType="application/vnd.openxmlformats-officedocument.extended-properties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docprops/core.xml" ContentType="application/vnd.openxmlformats-package.core-properties+xml"/>
  <Override PartName="/ppt/slidelayouts/slidelayout4.xml" ContentType="application/vnd.openxmlformats-officedocument.presentationml.slideLayout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uz-U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114" y="324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tableStyles" Target="tableStyles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3F9C6-F6AE-42E6-B098-FDA2559C430F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  <a:p>
            <a:endParaRPr lang="en-US"/>
          </a:p>
        </p:txBody>
      </p:sp>
      <p:sp>
        <p:nvSpPr>
          <p:cNvPr id="5" name="Notes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z-UZ" altLang="en-US"/>
              <a:t>Click to edit Master text styles</a:t>
            </a:r>
          </a:p>
          <a:p>
            <a:pPr lvl="1"/>
            <a:r>
              <a:rPr lang="uz-UZ" altLang="en-US"/>
              <a:t>Second level</a:t>
            </a:r>
          </a:p>
          <a:p>
            <a:pPr lvl="2"/>
            <a:r>
              <a:rPr lang="uz-UZ" altLang="en-US"/>
              <a:t>Third level</a:t>
            </a:r>
          </a:p>
          <a:p>
            <a:pPr lvl="3"/>
            <a:r>
              <a:rPr lang="uz-UZ" altLang="en-US"/>
              <a:t>Fourth level</a:t>
            </a:r>
          </a:p>
          <a:p>
            <a:pPr lvl="4"/>
            <a:r>
              <a:rPr lang="uz-UZ" altLang="en-US"/>
              <a:t>Fifth level</a:t>
            </a:r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z-UZ" alt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8C2B71-5326-4ECF-8B89-003F75C6578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6AB55601-16DC-4CAC-B2FC-632EF09D40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6877D057-E052-4F82-A690-735FB9C4DC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92649A10-718E-40D9-8F5B-765831704A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36AB9CF-211C-4F3C-A044-726EEBEA166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DD6D8B5-E384-41A9-93CE-9E6618C74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uz-UZ" altLang="en-US"/>
              <a:t>Click to edit Master title style</a:t>
            </a:r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uz-UZ" alt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30A0617-2C8F-4510-AA0C-BAA0D51487A4}" type="datetimeFigureOut">
              <a:rPr lang="en-US" smtClean="0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uz-UZ" alt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A9FF9C7-28CC-4969-9BAB-E1EE75F98C63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/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/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dt="0"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uz-UZ" alt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uz-UZ" altLang="en-US"/>
              <a:t>Click to edit Master text styles</a:t>
            </a:r>
          </a:p>
          <a:p>
            <a:pPr lvl="1"/>
            <a:r>
              <a:rPr lang="uz-UZ" altLang="en-US"/>
              <a:t>Second level</a:t>
            </a:r>
          </a:p>
          <a:p>
            <a:pPr lvl="2"/>
            <a:r>
              <a:rPr lang="uz-UZ" altLang="en-US"/>
              <a:t>Third level</a:t>
            </a:r>
          </a:p>
          <a:p>
            <a:pPr lvl="3"/>
            <a:r>
              <a:rPr lang="uz-UZ" altLang="en-US"/>
              <a:t>Fourth level</a:t>
            </a:r>
          </a:p>
          <a:p>
            <a:pPr lvl="4"/>
            <a:r>
              <a:rPr lang="uz-UZ" alt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830A0617-2C8F-4510-AA0C-BAA0D51487A4}" type="datetimeFigureOut">
              <a:rPr lang="en-US" smtClean="0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uz-UZ" alt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A9FF9C7-28CC-4969-9BAB-E1EE75F98C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EditPoints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uz-UZ" alt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uz-UZ" altLang="en-US"/>
              <a:t>Click to edit Master text styles</a:t>
            </a:r>
          </a:p>
          <a:p>
            <a:pPr lvl="1"/>
            <a:r>
              <a:rPr lang="uz-UZ" altLang="en-US"/>
              <a:t>Second level</a:t>
            </a:r>
          </a:p>
          <a:p>
            <a:pPr lvl="2"/>
            <a:r>
              <a:rPr lang="uz-UZ" altLang="en-US"/>
              <a:t>Third level</a:t>
            </a:r>
          </a:p>
          <a:p>
            <a:pPr lvl="3"/>
            <a:r>
              <a:rPr lang="uz-UZ" altLang="en-US"/>
              <a:t>Fourth level</a:t>
            </a:r>
          </a:p>
          <a:p>
            <a:pPr lvl="4"/>
            <a:r>
              <a:rPr lang="uz-UZ" alt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830A0617-2C8F-4510-AA0C-BAA0D51487A4}" type="datetimeFigureOut">
              <a:rPr lang="en-US" smtClean="0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uz-UZ" alt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A9FF9C7-28CC-4969-9BAB-E1EE75F98C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uz-UZ" alt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z-UZ" altLang="en-US"/>
              <a:t>Click to edit Master text styles</a:t>
            </a:r>
          </a:p>
          <a:p>
            <a:pPr lvl="1"/>
            <a:r>
              <a:rPr lang="uz-UZ" altLang="en-US"/>
              <a:t>Second level</a:t>
            </a:r>
          </a:p>
          <a:p>
            <a:pPr lvl="2"/>
            <a:r>
              <a:rPr lang="uz-UZ" altLang="en-US"/>
              <a:t>Third level</a:t>
            </a:r>
          </a:p>
          <a:p>
            <a:pPr lvl="3"/>
            <a:r>
              <a:rPr lang="uz-UZ" altLang="en-US"/>
              <a:t>Fourth level</a:t>
            </a:r>
          </a:p>
          <a:p>
            <a:pPr lvl="4"/>
            <a:r>
              <a:rPr lang="uz-UZ" alt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830A0617-2C8F-4510-AA0C-BAA0D51487A4}" type="datetimeFigureOut">
              <a:rPr lang="en-US" smtClean="0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uz-UZ" alt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A9FF9C7-28CC-4969-9BAB-E1EE75F98C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uz-UZ" alt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UZ" alt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30A0617-2C8F-4510-AA0C-BAA0D51487A4}" type="datetimeFigureOut">
              <a:rPr lang="en-US" smtClean="0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uz-UZ" alt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9FF9C7-28CC-4969-9BAB-E1EE75F98C6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rect l="l" t="t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  <p:txBody>
          <a:bodyPr/>
          <a:lstStyle/>
          <a:p/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dt="0"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uz-UZ" alt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uz-UZ" altLang="en-US"/>
              <a:t>Click to edit Master text styles</a:t>
            </a:r>
          </a:p>
          <a:p>
            <a:pPr lvl="1"/>
            <a:r>
              <a:rPr lang="uz-UZ" altLang="en-US"/>
              <a:t>Second level</a:t>
            </a:r>
          </a:p>
          <a:p>
            <a:pPr lvl="2"/>
            <a:r>
              <a:rPr lang="uz-UZ" altLang="en-US"/>
              <a:t>Third level</a:t>
            </a:r>
          </a:p>
          <a:p>
            <a:pPr lvl="3"/>
            <a:r>
              <a:rPr lang="uz-UZ" altLang="en-US"/>
              <a:t>Fourth level</a:t>
            </a:r>
          </a:p>
          <a:p>
            <a:pPr lvl="4"/>
            <a:r>
              <a:rPr lang="uz-UZ" altLang="en-US"/>
              <a:t>Fifth level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uz-UZ" altLang="en-US"/>
              <a:t>Click to edit Master text styles</a:t>
            </a:r>
          </a:p>
          <a:p>
            <a:pPr lvl="1"/>
            <a:r>
              <a:rPr lang="uz-UZ" altLang="en-US"/>
              <a:t>Second level</a:t>
            </a:r>
          </a:p>
          <a:p>
            <a:pPr lvl="2"/>
            <a:r>
              <a:rPr lang="uz-UZ" altLang="en-US"/>
              <a:t>Third level</a:t>
            </a:r>
          </a:p>
          <a:p>
            <a:pPr lvl="3"/>
            <a:r>
              <a:rPr lang="uz-UZ" altLang="en-US"/>
              <a:t>Fourth level</a:t>
            </a:r>
          </a:p>
          <a:p>
            <a:pPr lvl="4"/>
            <a:r>
              <a:rPr lang="uz-UZ" altLang="en-US"/>
              <a:t>Fifth level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830A0617-2C8F-4510-AA0C-BAA0D51487A4}" type="datetimeFigureOut">
              <a:rPr lang="en-US" smtClean="0"/>
              <a:t/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uz-UZ" alt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A9FF9C7-28CC-4969-9BAB-E1EE75F98C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uz-UZ" alt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UZ" alt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uz-UZ" altLang="en-US"/>
              <a:t>Click to edit Master text styles</a:t>
            </a:r>
          </a:p>
          <a:p>
            <a:pPr lvl="1"/>
            <a:r>
              <a:rPr lang="uz-UZ" altLang="en-US"/>
              <a:t>Second level</a:t>
            </a:r>
          </a:p>
          <a:p>
            <a:pPr lvl="2"/>
            <a:r>
              <a:rPr lang="uz-UZ" altLang="en-US"/>
              <a:t>Third level</a:t>
            </a:r>
          </a:p>
          <a:p>
            <a:pPr lvl="3"/>
            <a:r>
              <a:rPr lang="uz-UZ" altLang="en-US"/>
              <a:t>Fourth level</a:t>
            </a:r>
          </a:p>
          <a:p>
            <a:pPr lvl="4"/>
            <a:r>
              <a:rPr lang="uz-UZ" altLang="en-US"/>
              <a:t>Fifth level</a:t>
            </a:r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UZ" alt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uz-UZ" altLang="en-US"/>
              <a:t>Click to edit Master text styles</a:t>
            </a:r>
          </a:p>
          <a:p>
            <a:pPr lvl="1"/>
            <a:r>
              <a:rPr lang="uz-UZ" altLang="en-US"/>
              <a:t>Second level</a:t>
            </a:r>
          </a:p>
          <a:p>
            <a:pPr lvl="2"/>
            <a:r>
              <a:rPr lang="uz-UZ" altLang="en-US"/>
              <a:t>Third level</a:t>
            </a:r>
          </a:p>
          <a:p>
            <a:pPr lvl="3"/>
            <a:r>
              <a:rPr lang="uz-UZ" altLang="en-US"/>
              <a:t>Fourth level</a:t>
            </a:r>
          </a:p>
          <a:p>
            <a:pPr lvl="4"/>
            <a:r>
              <a:rPr lang="uz-UZ" altLang="en-US"/>
              <a:t>Fifth level</a:t>
            </a:r>
          </a:p>
        </p:txBody>
      </p:sp>
      <p:sp>
        <p:nvSpPr>
          <p:cNvPr id="7" name="Date Placeholder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830A0617-2C8F-4510-AA0C-BAA0D51487A4}" type="datetimeFigureOut">
              <a:rPr lang="en-US" smtClean="0"/>
              <a:t/>
            </a:fld>
            <a:endParaRPr lang="en-US"/>
          </a:p>
        </p:txBody>
      </p:sp>
      <p:sp>
        <p:nvSpPr>
          <p:cNvPr id="8" name="Footer Placeholder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uz-UZ" altLang="en-US"/>
          </a:p>
        </p:txBody>
      </p:sp>
      <p:sp>
        <p:nvSpPr>
          <p:cNvPr id="9" name="Slide Number Placeholder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A9FF9C7-28CC-4969-9BAB-E1EE75F98C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uz-UZ" alt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830A0617-2C8F-4510-AA0C-BAA0D51487A4}" type="datetimeFigureOut">
              <a:rPr lang="en-US" smtClean="0"/>
              <a:t/>
            </a:fld>
            <a:endParaRPr lang="en-US"/>
          </a:p>
        </p:txBody>
      </p:sp>
      <p:sp>
        <p:nvSpPr>
          <p:cNvPr id="4" name="Footer Placeholder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uz-UZ" altLang="en-US"/>
          </a:p>
        </p:txBody>
      </p:sp>
      <p:sp>
        <p:nvSpPr>
          <p:cNvPr id="5" name="Slide Number Placeholder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A9FF9C7-28CC-4969-9BAB-E1EE75F98C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830A0617-2C8F-4510-AA0C-BAA0D51487A4}" type="datetimeFigureOut">
              <a:rPr lang="en-US" smtClean="0"/>
              <a:t/>
            </a:fld>
            <a:endParaRPr lang="en-US"/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uz-UZ" alt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A9FF9C7-28CC-4969-9BAB-E1EE75F98C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/>
        </p:txBody>
      </p:sp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uz-UZ" alt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z-UZ" altLang="en-US"/>
              <a:t>Click to edit Master text styles</a:t>
            </a:r>
          </a:p>
          <a:p>
            <a:pPr lvl="1"/>
            <a:r>
              <a:rPr lang="uz-UZ" altLang="en-US"/>
              <a:t>Second level</a:t>
            </a:r>
          </a:p>
          <a:p>
            <a:pPr lvl="2"/>
            <a:r>
              <a:rPr lang="uz-UZ" altLang="en-US"/>
              <a:t>Third level</a:t>
            </a:r>
          </a:p>
          <a:p>
            <a:pPr lvl="3"/>
            <a:r>
              <a:rPr lang="uz-UZ" altLang="en-US"/>
              <a:t>Fourth level</a:t>
            </a:r>
          </a:p>
          <a:p>
            <a:pPr lvl="4"/>
            <a:r>
              <a:rPr lang="uz-UZ" altLang="en-US"/>
              <a:t>Fifth level</a:t>
            </a:r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z-UZ" alt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30A0617-2C8F-4510-AA0C-BAA0D51487A4}" type="datetimeFigureOut">
              <a:rPr lang="en-US" smtClean="0"/>
              <a:t/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z-UZ" alt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9FF9C7-28CC-4969-9BAB-E1EE75F98C6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/>
        </p:txBody>
      </p:sp>
    </p:spTree>
  </p:cSld>
  <p:clrMapOvr>
    <a:masterClrMapping/>
  </p:clrMapOvr>
  <p:hf dt="0"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/>
        </p:txBody>
      </p:sp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uz-UZ" alt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 noEditPoints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uz-UZ" altLang="en-US"/>
              <a:t>Click icon to add picture</a:t>
            </a:r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z-UZ" alt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30A0617-2C8F-4510-AA0C-BAA0D51487A4}" type="datetimeFigureOut">
              <a:rPr lang="en-US" smtClean="0"/>
              <a:t/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z-UZ" alt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9FF9C7-28CC-4969-9BAB-E1EE75F98C6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/>
        </p:txBody>
      </p:sp>
    </p:spTree>
  </p:cSld>
  <p:clrMapOvr>
    <a:masterClrMapping/>
  </p:clrMapOvr>
  <p:hf dt="0" sldNum="0" hdr="0" ftr="0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EditPoints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z-UZ" alt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z-UZ" altLang="en-US"/>
              <a:t>Click to edit Master text styles</a:t>
            </a:r>
          </a:p>
          <a:p>
            <a:pPr lvl="1"/>
            <a:r>
              <a:rPr lang="uz-UZ" altLang="en-US"/>
              <a:t>Second level</a:t>
            </a:r>
          </a:p>
          <a:p>
            <a:pPr lvl="2"/>
            <a:r>
              <a:rPr lang="uz-UZ" altLang="en-US"/>
              <a:t>Third level</a:t>
            </a:r>
          </a:p>
          <a:p>
            <a:pPr lvl="3"/>
            <a:r>
              <a:rPr lang="uz-UZ" altLang="en-US"/>
              <a:t>Fourth level</a:t>
            </a:r>
          </a:p>
          <a:p>
            <a:pPr lvl="4"/>
            <a:r>
              <a:rPr lang="uz-UZ" alt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30A0617-2C8F-4510-AA0C-BAA0D51487A4}" type="datetimeFigureOut">
              <a:rPr lang="en-US" smtClean="0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uz-UZ" alt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A9FF9C7-28CC-4969-9BAB-E1EE75F98C6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sldNum="0" hdr="0" ftr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itchFamily="34" charset="0" panose="020B0503020102020204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 panose="020B0503020102020204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 panose="020B0503020102020204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 panose="020B0503020102020204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 panose="020B0503020102020204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 panose="020B0503020102020204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 panose="020B0503020102020204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 panose="020B0503020102020204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 panose="020B0503020102020204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 noEditPoints="1"/>
          </p:cNvSpPr>
          <p:nvPr>
            <p:ph type="title"/>
          </p:nvPr>
        </p:nvSpPr>
        <p:spPr>
          <a:xfrm>
            <a:off x="1642158" y="313499"/>
            <a:ext cx="9601200" cy="673608"/>
          </a:xfrm>
        </p:spPr>
        <p:txBody>
          <a:bodyPr/>
          <a:lstStyle/>
          <a:p>
            <a:pPr algn="ctr"/>
            <a:r>
              <a:rPr lang="en-US" sz="3400" b="1" i="1"/>
              <a:t>So‘z</a:t>
            </a:r>
            <a:r>
              <a:rPr lang="" sz="3400" b="1" i="1"/>
              <a:t> </a:t>
            </a:r>
            <a:r>
              <a:rPr lang="en-US" sz="3400" b="1" i="1"/>
              <a:t>birikmasi.</a:t>
            </a:r>
            <a:r>
              <a:rPr lang="" sz="3400" b="1" i="1"/>
              <a:t> </a:t>
            </a:r>
            <a:r>
              <a:rPr lang="en-US" sz="3400" b="1" i="1"/>
              <a:t>So‘z</a:t>
            </a:r>
            <a:r>
              <a:rPr lang="" sz="3400" b="1" i="1"/>
              <a:t> </a:t>
            </a:r>
            <a:r>
              <a:rPr lang="en-US" sz="3400" b="1" i="1"/>
              <a:t>birikmasi</a:t>
            </a:r>
            <a:r>
              <a:rPr lang="" sz="3400" b="1" i="1"/>
              <a:t> </a:t>
            </a:r>
            <a:r>
              <a:rPr lang="en-US" sz="3400" b="1" i="1"/>
              <a:t>shakllari.</a:t>
            </a:r>
            <a:endParaRPr sz="3400" b="1" i="1"/>
          </a:p>
        </p:txBody>
      </p:sp>
      <p:sp>
        <p:nvSpPr>
          <p:cNvPr id="9" name="Two Diagonal Round Corner Rectangle 8"/>
          <p:cNvSpPr/>
          <p:nvPr/>
        </p:nvSpPr>
        <p:spPr>
          <a:xfrm>
            <a:off x="1445158" y="987107"/>
            <a:ext cx="9876620" cy="5522120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" sz="3000" i="1">
                <a:solidFill>
                  <a:srgbClr val="000000"/>
                </a:solidFill>
              </a:rPr>
              <a:t>   </a:t>
            </a:r>
            <a:r>
              <a:rPr lang="en-US" sz="3000" i="1">
                <a:solidFill>
                  <a:srgbClr val="000000"/>
                </a:solidFill>
              </a:rPr>
              <a:t>Hozirgi o'zbek tilining </a:t>
            </a:r>
            <a:r>
              <a:rPr lang="en-US" sz="3000" b="1" i="1">
                <a:solidFill>
                  <a:srgbClr val="000000"/>
                </a:solidFill>
              </a:rPr>
              <a:t>so'z birikmalari,</a:t>
            </a:r>
            <a:r>
              <a:rPr lang="en-US" sz="3000" i="1">
                <a:solidFill>
                  <a:srgbClr val="000000"/>
                </a:solidFill>
              </a:rPr>
              <a:t> gap bo'laklari, </a:t>
            </a:r>
            <a:r>
              <a:rPr lang="en-US" sz="3000" i="1">
                <a:solidFill>
                  <a:srgbClr val="000000"/>
                </a:solidFill>
              </a:rPr>
              <a:t>gap tuzilishi uzoq yillik tarixiy taraqqiyot mahsulidir. Qadimgi </a:t>
            </a:r>
            <a:r>
              <a:rPr lang="en-US" sz="3000" i="1">
                <a:solidFill>
                  <a:srgbClr val="000000"/>
                </a:solidFill>
              </a:rPr>
              <a:t>turkiy va so'nggi davrlar tilining tuzilishi bilan hozirgi zamon tili </a:t>
            </a:r>
            <a:r>
              <a:rPr lang="en-US" sz="3000" i="1">
                <a:solidFill>
                  <a:srgbClr val="000000"/>
                </a:solidFill>
              </a:rPr>
              <a:t>tuzilishini qiyoslar ekanmiz, yozma adabiy til fonetik, morfologik </a:t>
            </a:r>
            <a:r>
              <a:rPr lang="en-US" sz="3000" i="1">
                <a:solidFill>
                  <a:srgbClr val="000000"/>
                </a:solidFill>
              </a:rPr>
              <a:t>jihatdangina emas, tuzilish tomonidan ham takomillasha borganini ko'ramiz. Shunisi muhimki, sintaksisdagi o'zgarishlar ko'pincha morfologiya va leksika tarkibida bo'lgan o'zgarishlar tufayli </a:t>
            </a:r>
            <a:r>
              <a:rPr lang="en-US" sz="3000" i="1">
                <a:solidFill>
                  <a:srgbClr val="000000"/>
                </a:solidFill>
              </a:rPr>
              <a:t>ro'y bergan. Masalan, vosita kelishigining iste'moldan chiqishi </a:t>
            </a:r>
            <a:r>
              <a:rPr lang="en-US" sz="3000" i="1">
                <a:solidFill>
                  <a:srgbClr val="000000"/>
                </a:solidFill>
              </a:rPr>
              <a:t>so'zlarning boshqaruv munosabatini o'zgartiradi va hol doirasini </a:t>
            </a:r>
            <a:r>
              <a:rPr lang="en-US" sz="3000" i="1">
                <a:solidFill>
                  <a:srgbClr val="000000"/>
                </a:solidFill>
              </a:rPr>
              <a:t>kengaytiradi.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371600" y="685800"/>
            <a:ext cx="9601200" cy="3685860"/>
          </a:xfrm>
        </p:spPr>
        <p:txBody>
          <a:bodyPr/>
          <a:lstStyle/>
          <a:p>
            <a:pPr algn="just"/>
            <a:r>
              <a:rPr lang="" sz="3000" i="1"/>
              <a:t>   </a:t>
            </a:r>
            <a:r>
              <a:rPr lang="en-US" sz="3000" i="1"/>
              <a:t>Qadimgi turkiy tilda ham so'z birikmalari ana shunday ikki </a:t>
            </a:r>
            <a:r>
              <a:rPr lang="en-US" sz="3000" i="1"/>
              <a:t>turli bo'lgan. Tadrijiy taraqqiyot natijasida so'z birikmalarini tashkil</a:t>
            </a:r>
            <a:r>
              <a:rPr lang="" sz="3000" i="1"/>
              <a:t> </a:t>
            </a:r>
            <a:r>
              <a:rPr lang="en-US" sz="3000" i="1"/>
              <a:t>etgan qismlarning shakllanishi va o'zaro bog'lanish usulidagina </a:t>
            </a:r>
            <a:r>
              <a:rPr lang="en-US" sz="3000" i="1"/>
              <a:t>ma'lum o'zgarishlar ro'y berdi. </a:t>
            </a:r>
          </a:p>
          <a:p>
            <a:pPr algn="just"/>
            <a:endParaRPr lang="en-US" sz="3000" i="1"/>
          </a:p>
          <a:p>
            <a:pPr algn="ctr"/>
            <a:r>
              <a:rPr lang="en-US" sz="3000" b="1" i="1"/>
              <a:t>So'z birikmalari ikki turli bo'ladi: </a:t>
            </a:r>
          </a:p>
        </p:txBody>
      </p:sp>
      <p:sp>
        <p:nvSpPr>
          <p:cNvPr id="4" name="Alternate Process Flow 3"/>
          <p:cNvSpPr/>
          <p:nvPr/>
        </p:nvSpPr>
        <p:spPr>
          <a:xfrm>
            <a:off x="2020093" y="3985737"/>
            <a:ext cx="3586156" cy="1357250"/>
          </a:xfrm>
          <a:prstGeom prst="flowChartAlternateProcess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i="1">
                <a:solidFill>
                  <a:srgbClr val="000000"/>
                </a:solidFill>
              </a:rPr>
              <a:t>1.</a:t>
            </a:r>
            <a:r>
              <a:rPr lang="" sz="3000" b="1" i="1">
                <a:solidFill>
                  <a:srgbClr val="000000"/>
                </a:solidFill>
              </a:rPr>
              <a:t> </a:t>
            </a:r>
            <a:r>
              <a:rPr lang="en-US" sz="3000" b="1" i="1">
                <a:solidFill>
                  <a:srgbClr val="000000"/>
                </a:solidFill>
              </a:rPr>
              <a:t>Teng</a:t>
            </a:r>
            <a:r>
              <a:rPr lang="" sz="3000" b="1" i="1">
                <a:solidFill>
                  <a:srgbClr val="000000"/>
                </a:solidFill>
              </a:rPr>
              <a:t> </a:t>
            </a:r>
            <a:r>
              <a:rPr lang="en-US" sz="3000" b="1" i="1">
                <a:solidFill>
                  <a:srgbClr val="000000"/>
                </a:solidFill>
              </a:rPr>
              <a:t>birikma.</a:t>
            </a:r>
          </a:p>
        </p:txBody>
      </p:sp>
      <p:sp>
        <p:nvSpPr>
          <p:cNvPr id="5" name="Alternate Process Flow 4"/>
          <p:cNvSpPr/>
          <p:nvPr/>
        </p:nvSpPr>
        <p:spPr>
          <a:xfrm>
            <a:off x="7566523" y="3985737"/>
            <a:ext cx="3586156" cy="1238791"/>
          </a:xfrm>
          <a:prstGeom prst="flowChartAlternateProcess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i="1">
                <a:solidFill>
                  <a:srgbClr val="000000"/>
                </a:solidFill>
              </a:rPr>
              <a:t>2.</a:t>
            </a:r>
            <a:r>
              <a:rPr lang="" sz="3000" b="1" i="1">
                <a:solidFill>
                  <a:srgbClr val="000000"/>
                </a:solidFill>
              </a:rPr>
              <a:t> </a:t>
            </a:r>
            <a:r>
              <a:rPr lang="en-US" sz="3000" b="1" i="1">
                <a:solidFill>
                  <a:srgbClr val="000000"/>
                </a:solidFill>
              </a:rPr>
              <a:t>Tobe</a:t>
            </a:r>
            <a:r>
              <a:rPr lang="" sz="3000" b="1" i="1">
                <a:solidFill>
                  <a:srgbClr val="000000"/>
                </a:solidFill>
              </a:rPr>
              <a:t> </a:t>
            </a:r>
            <a:r>
              <a:rPr lang="en-US" sz="3000" b="1" i="1">
                <a:solidFill>
                  <a:srgbClr val="000000"/>
                </a:solidFill>
              </a:rPr>
              <a:t>birikma.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wo Diagonal Round Corner Rectangle 3"/>
          <p:cNvSpPr/>
          <p:nvPr/>
        </p:nvSpPr>
        <p:spPr>
          <a:xfrm>
            <a:off x="168464" y="154162"/>
            <a:ext cx="11855071" cy="6549677"/>
          </a:xfrm>
          <a:prstGeom prst="round2Diag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" sz="3000" i="1">
                <a:solidFill>
                  <a:srgbClr val="000000"/>
                </a:solidFill>
              </a:rPr>
              <a:t>     </a:t>
            </a:r>
            <a:r>
              <a:rPr lang="en-US" sz="3000" i="1">
                <a:solidFill>
                  <a:srgbClr val="000000"/>
                </a:solidFill>
              </a:rPr>
              <a:t>Tobe so'z birikmalarini tashkil etgan qismlarning biri tobe, ikkinchisi hokim so'z bo'ladi. Bu xil birikmalar uch xil sintaktik </a:t>
            </a:r>
            <a:r>
              <a:rPr lang="en-US" sz="3000" i="1">
                <a:solidFill>
                  <a:srgbClr val="000000"/>
                </a:solidFill>
              </a:rPr>
              <a:t>usul bilan tuziladi: </a:t>
            </a:r>
            <a:r>
              <a:rPr lang="en-US" sz="3000" b="1" i="1">
                <a:solidFill>
                  <a:srgbClr val="000000"/>
                </a:solidFill>
              </a:rPr>
              <a:t>bitishuv, boshqaruv, moslashuv.</a:t>
            </a:r>
          </a:p>
          <a:p>
            <a:pPr algn="ctr"/>
            <a:r>
              <a:rPr lang="en-US" sz="3000" b="1" i="1">
                <a:solidFill>
                  <a:srgbClr val="000000"/>
                </a:solidFill>
              </a:rPr>
              <a:t> Bitishuv</a:t>
            </a:r>
            <a:endParaRPr lang="en-US" sz="3000" b="0" i="1">
              <a:solidFill>
                <a:srgbClr val="000000"/>
              </a:solidFill>
            </a:endParaRPr>
          </a:p>
          <a:p>
            <a:pPr algn="just"/>
            <a:r>
              <a:rPr lang="en-US" sz="3000" b="0" i="1">
                <a:solidFill>
                  <a:srgbClr val="000000"/>
                </a:solidFill>
              </a:rPr>
              <a:t> Bitishuv munosabatiga kirishgan so'zlar o'zaro </a:t>
            </a:r>
            <a:r>
              <a:rPr lang="en-US" sz="3000" b="0" i="1">
                <a:solidFill>
                  <a:srgbClr val="000000"/>
                </a:solidFill>
              </a:rPr>
              <a:t>hech qanday grammatik vosita yordamisiz birikadilar. </a:t>
            </a:r>
            <a:r>
              <a:rPr lang="en-US" sz="3000" b="0" i="1">
                <a:solidFill>
                  <a:srgbClr val="000000"/>
                </a:solidFill>
              </a:rPr>
              <a:t>Sifat, son, ko'rsatish olmoshi, sifatdosh bilan ot va ot bilan ot, </a:t>
            </a:r>
            <a:r>
              <a:rPr lang="en-US" sz="3000" b="0" i="1">
                <a:solidFill>
                  <a:srgbClr val="000000"/>
                </a:solidFill>
              </a:rPr>
              <a:t>shuningdek, ravish yoki ravishdosh bilan fe'l va ot yoki olmosh </a:t>
            </a:r>
            <a:r>
              <a:rPr lang="en-US" sz="3000" b="0" i="1">
                <a:solidFill>
                  <a:srgbClr val="000000"/>
                </a:solidFill>
              </a:rPr>
              <a:t>bilan fe'l bitishuv aloqasiga kirishadi. </a:t>
            </a:r>
            <a:r>
              <a:rPr lang="en-US" sz="3000" b="0" i="1">
                <a:solidFill>
                  <a:srgbClr val="000000"/>
                </a:solidFill>
              </a:rPr>
              <a:t>Qadimgi turkiy tilda so'zlar, asosan, bitishuv munosabatiga </a:t>
            </a:r>
            <a:r>
              <a:rPr lang="en-US" sz="3000" b="0" i="1">
                <a:solidFill>
                  <a:srgbClr val="000000"/>
                </a:solidFill>
              </a:rPr>
              <a:t>kirishgan. Buning sababi so'zlarni o'zaro bog'lashda xizmat qilgan grammatik vositalarning kam bo'lishidir. Grammatik vositalarning qo'llanishi bilan so'zlarning o'zaro aloqaga kirish xususiyati ham o'zgaradi. Masalan, qadimgi turkiy tilda turk va bodun </a:t>
            </a:r>
            <a:r>
              <a:rPr lang="en-US" sz="3000" b="0" i="1">
                <a:solidFill>
                  <a:srgbClr val="000000"/>
                </a:solidFill>
              </a:rPr>
              <a:t>so'zlari bitishuv munosabatlariga kirishadi.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wo Same side Round Corner Rectangle 3"/>
          <p:cNvSpPr/>
          <p:nvPr/>
        </p:nvSpPr>
        <p:spPr>
          <a:xfrm>
            <a:off x="1073141" y="365694"/>
            <a:ext cx="10586833" cy="6126610"/>
          </a:xfrm>
          <a:prstGeom prst="round2Same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i="1">
                <a:solidFill>
                  <a:srgbClr val="000000"/>
                </a:solidFill>
              </a:rPr>
              <a:t>Boshqaruv</a:t>
            </a:r>
            <a:r>
              <a:rPr lang="en-US" sz="3000" i="1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3000" i="1">
                <a:solidFill>
                  <a:srgbClr val="000000"/>
                </a:solidFill>
              </a:rPr>
              <a:t> Hokim so'zning talabi bilan tobe so'z biror </a:t>
            </a:r>
            <a:r>
              <a:rPr lang="en-US" sz="3000" i="1">
                <a:solidFill>
                  <a:srgbClr val="000000"/>
                </a:solidFill>
              </a:rPr>
              <a:t>shaklda bo'lib, shu grammatik vosita orqali tobe so'z hokim so'zga </a:t>
            </a:r>
            <a:r>
              <a:rPr lang="en-US" sz="3000" i="1">
                <a:solidFill>
                  <a:srgbClr val="000000"/>
                </a:solidFill>
              </a:rPr>
              <a:t>bog'lanadi. Bunda tobe so'z ko'makchi va ko'makchi vazifasidagi </a:t>
            </a:r>
            <a:r>
              <a:rPr lang="en-US" sz="3000" i="1">
                <a:solidFill>
                  <a:srgbClr val="000000"/>
                </a:solidFill>
              </a:rPr>
              <a:t>so'z bilan birikadi yoki kelishik qo'shimchasini oladi. Odatda, </a:t>
            </a:r>
            <a:r>
              <a:rPr lang="en-US" sz="3000" i="1">
                <a:solidFill>
                  <a:srgbClr val="000000"/>
                </a:solidFill>
              </a:rPr>
              <a:t>tobe so'z ot va ot ma'nosidagi so'zlardan, hokim so'z esa fe'l va</a:t>
            </a:r>
            <a:r>
              <a:rPr lang="" sz="3000" i="1">
                <a:solidFill>
                  <a:srgbClr val="000000"/>
                </a:solidFill>
              </a:rPr>
              <a:t> </a:t>
            </a:r>
            <a:r>
              <a:rPr lang="en-US" sz="3000" i="1">
                <a:solidFill>
                  <a:srgbClr val="000000"/>
                </a:solidFill>
              </a:rPr>
              <a:t>ba'zan belgi bildiruvchi so'zlar yoki ko'makchilar bilan ifodalanadi. Til taraqqiyoti natijasida ana shu vositalar o'zgaradi, boshqa vositalar bilan almashadi, natijada tobe va hokim so'zning </a:t>
            </a:r>
            <a:r>
              <a:rPr lang="en-US" sz="3000" i="1">
                <a:solidFill>
                  <a:srgbClr val="000000"/>
                </a:solidFill>
              </a:rPr>
              <a:t>grammatik aloqa xususiyati ham o'zgara boshlaydi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wo Diagonal Round Corner Rectangle 3"/>
          <p:cNvSpPr/>
          <p:nvPr/>
        </p:nvSpPr>
        <p:spPr>
          <a:xfrm>
            <a:off x="295288" y="162623"/>
            <a:ext cx="11449235" cy="6600447"/>
          </a:xfrm>
          <a:prstGeom prst="round2Diag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i="1">
                <a:solidFill>
                  <a:srgbClr val="000000"/>
                </a:solidFill>
              </a:rPr>
              <a:t>Moslashuv</a:t>
            </a:r>
            <a:r>
              <a:rPr lang="en-US" sz="3000" i="1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" sz="3000" i="1">
                <a:solidFill>
                  <a:srgbClr val="000000"/>
                </a:solidFill>
              </a:rPr>
              <a:t>   </a:t>
            </a:r>
            <a:r>
              <a:rPr lang="en-US" sz="3000" i="1">
                <a:solidFill>
                  <a:srgbClr val="000000"/>
                </a:solidFill>
              </a:rPr>
              <a:t> Shaxsdagi moslik. Ma'lurn birshaxsdagi moslik ega bilan kesirn o'rtasida bo'ladi: ega qaysi shaxsda bo'lsa, </a:t>
            </a:r>
            <a:r>
              <a:rPr lang="en-US" sz="3000" i="1">
                <a:solidFill>
                  <a:srgbClr val="000000"/>
                </a:solidFill>
              </a:rPr>
              <a:t>unga rnos holda kesirn ham ana shu shaxsni ko'rsatadi. </a:t>
            </a:r>
            <a:r>
              <a:rPr lang="en-US" sz="3000" i="1">
                <a:solidFill>
                  <a:srgbClr val="000000"/>
                </a:solidFill>
              </a:rPr>
              <a:t>Kesirnning qanday so'z turkumidan ifodalanishiga ko'ra ma'-</a:t>
            </a:r>
            <a:r>
              <a:rPr lang="en-US" sz="3000" i="1">
                <a:solidFill>
                  <a:srgbClr val="000000"/>
                </a:solidFill>
              </a:rPr>
              <a:t>lurn shaxsni ko'rsatuvchi shakllar ham har xiI bo'ladi.Shunisi xarakterliki, eski turkiy va eski o'zbek tiliga nisbatan </a:t>
            </a:r>
            <a:r>
              <a:rPr lang="en-US" sz="3000" i="1">
                <a:solidFill>
                  <a:srgbClr val="000000"/>
                </a:solidFill>
              </a:rPr>
              <a:t>hozirgi zamon adabiy tilida kesimning ega bilan sonda moslashuvi </a:t>
            </a:r>
            <a:r>
              <a:rPr lang="en-US" sz="3000" i="1">
                <a:solidFill>
                  <a:srgbClr val="000000"/>
                </a:solidFill>
              </a:rPr>
              <a:t>kamroq uchraydi. Bu hol adabiy tilga jonli tilning ta'siri bilan </a:t>
            </a:r>
            <a:r>
              <a:rPr lang="en-US" sz="3000" i="1">
                <a:solidFill>
                  <a:srgbClr val="000000"/>
                </a:solidFill>
              </a:rPr>
              <a:t>izohIanadi. </a:t>
            </a:r>
          </a:p>
          <a:p>
            <a:pPr algn="just"/>
            <a:r>
              <a:rPr lang="" sz="3000" i="1">
                <a:solidFill>
                  <a:srgbClr val="000000"/>
                </a:solidFill>
              </a:rPr>
              <a:t>    </a:t>
            </a:r>
            <a:r>
              <a:rPr lang="en-US" sz="3000" i="1">
                <a:solidFill>
                  <a:srgbClr val="000000"/>
                </a:solidFill>
              </a:rPr>
              <a:t>0' rta Osiyo turkiy tilida aniqlovchi va aniqlanmish ham ba'-</a:t>
            </a:r>
            <a:r>
              <a:rPr lang="en-US" sz="3000" i="1">
                <a:solidFill>
                  <a:srgbClr val="000000"/>
                </a:solidFill>
              </a:rPr>
              <a:t>zan sonda moslashganini ko'ramiz: </a:t>
            </a:r>
            <a:r>
              <a:rPr lang="en-US" sz="3000" b="1" i="1">
                <a:solidFill>
                  <a:srgbClr val="000000"/>
                </a:solidFill>
              </a:rPr>
              <a:t>Iki chechäklar </a:t>
            </a:r>
            <a:r>
              <a:rPr lang="en-US" sz="3000" i="1">
                <a:solidFill>
                  <a:srgbClr val="000000"/>
                </a:solidFill>
              </a:rPr>
              <a:t>(Rabg' .); otuz </a:t>
            </a:r>
            <a:r>
              <a:rPr lang="en-US" sz="3000" i="1">
                <a:solidFill>
                  <a:srgbClr val="000000"/>
                </a:solidFill>
              </a:rPr>
              <a:t>bezchilär (Rabg' .); on farishtalar yigitlar suvratuncha bolub (QR);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Arab" typeface="Tahoma"/>
        <a:font script="Beng" typeface="Vrinda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돋움"/>
        <a:font script="Hebr" typeface="Aharoni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LilyUPC"/>
        <a:font script="Tibt" typeface="Microsoft Himalaya"/>
        <a:font script="Cans" typeface="Euphemia"/>
        <a:font script="Yiii" typeface="Microsoft Yi Baiti"/>
        <a:font script="Hans" typeface="华文楷体"/>
        <a:font script="Hant" typeface="微軟正黑體"/>
        <a:font script="Jpan" typeface="メイリオ"/>
      </a:majorFont>
      <a:minorFont>
        <a:latin typeface="Franklin Gothic Book" panose="020B0503020102020204"/>
        <a:ea typeface=""/>
        <a:cs typeface=""/>
        <a:font script="Arab" typeface="Tahoma"/>
        <a:font script="Beng" typeface="Vrinda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돋움"/>
        <a:font script="Hebr" typeface="Aharoni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LilyUPC"/>
        <a:font script="Tibt" typeface="Microsoft Himalaya"/>
        <a:font script="Cans" typeface="Euphemia"/>
        <a:font script="Yiii" typeface="Microsoft Yi Baiti"/>
        <a:font script="Hans" typeface="华文楷体"/>
        <a:font script="Hant" typeface="微軟正黑體"/>
        <a:font script="Jpan" typeface="メイリオ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1</cp:revision>
  <dcterms:created xsi:type="dcterms:W3CDTF">2017-06-21T13:57:27Z</dcterms:created>
  <dcterms:modified xsi:type="dcterms:W3CDTF">2022-11-28T15:05:48Z</dcterms:modified>
</cp:coreProperties>
</file>