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6" r:id="rId2"/>
    <p:sldId id="275" r:id="rId3"/>
    <p:sldId id="259" r:id="rId4"/>
    <p:sldId id="273" r:id="rId5"/>
    <p:sldId id="260" r:id="rId6"/>
    <p:sldId id="261" r:id="rId7"/>
    <p:sldId id="264" r:id="rId8"/>
    <p:sldId id="265" r:id="rId9"/>
    <p:sldId id="269" r:id="rId10"/>
    <p:sldId id="266" r:id="rId11"/>
    <p:sldId id="274" r:id="rId12"/>
    <p:sldId id="27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D33E4056-1931-415D-818D-D569E3A8E3A2}">
          <p14:sldIdLst>
            <p14:sldId id="276"/>
            <p14:sldId id="275"/>
            <p14:sldId id="259"/>
            <p14:sldId id="273"/>
            <p14:sldId id="260"/>
            <p14:sldId id="261"/>
            <p14:sldId id="264"/>
            <p14:sldId id="265"/>
            <p14:sldId id="269"/>
            <p14:sldId id="266"/>
            <p14:sldId id="274"/>
            <p14:sldId id="270"/>
          </p14:sldIdLst>
        </p14:section>
        <p14:section name="Раздел без заголовка" id="{FA8EF775-14A1-4D05-A10A-B36C4F56298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ru-RU"/>
              <a:t>Образец заголовка</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10/9/2025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10/9/2025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ru-RU"/>
              <a:t>Образец заголовка</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10/9/2025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10/9/2025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ru-RU"/>
              <a:t>Образец заголовка</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48A87A34-81AB-432B-8DAE-1953F412C126}" type="datetimeFigureOut">
              <a:rPr lang="en-US" dirty="0"/>
              <a:t>10/9/2025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ru-RU"/>
              <a:t>Образец заголовка</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48A87A34-81AB-432B-8DAE-1953F412C126}" type="datetimeFigureOut">
              <a:rPr lang="en-US" dirty="0"/>
              <a:t>10/9/2025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ru-RU"/>
              <a:t>Образец заголовка</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ru-RU"/>
              <a:t>Образец заголовка</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8A87A34-81AB-432B-8DAE-1953F412C126}" type="datetimeFigureOut">
              <a:rPr lang="en-US" dirty="0"/>
              <a:t>10/9/2025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a:t>Образец заголовка</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Content Placeholder 3"/>
          <p:cNvSpPr>
            <a:spLocks noGrp="1"/>
          </p:cNvSpPr>
          <p:nvPr>
            <p:ph sz="quarter" idx="13"/>
          </p:nvPr>
        </p:nvSpPr>
        <p:spPr>
          <a:xfrm>
            <a:off x="913774" y="3051012"/>
            <a:ext cx="5106027" cy="274018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3" name="Content Placeholder 5"/>
          <p:cNvSpPr>
            <a:spLocks noGrp="1"/>
          </p:cNvSpPr>
          <p:nvPr>
            <p:ph sz="quarter" idx="14"/>
          </p:nvPr>
        </p:nvSpPr>
        <p:spPr>
          <a:xfrm>
            <a:off x="6172200" y="3051012"/>
            <a:ext cx="5105401" cy="274018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10/9/2025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ru-RU"/>
              <a:t>Образец заголовка</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10/9/2025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10/9/2025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10/9/2025</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скругленные углы 3">
            <a:extLst>
              <a:ext uri="{FF2B5EF4-FFF2-40B4-BE49-F238E27FC236}">
                <a16:creationId xmlns:a16="http://schemas.microsoft.com/office/drawing/2014/main" id="{70FD72EE-3BFD-445F-A908-19C25D3336B6}"/>
              </a:ext>
            </a:extLst>
          </p:cNvPr>
          <p:cNvSpPr/>
          <p:nvPr/>
        </p:nvSpPr>
        <p:spPr>
          <a:xfrm>
            <a:off x="399496" y="541539"/>
            <a:ext cx="11123720" cy="6081204"/>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lnSpc>
                <a:spcPct val="150000"/>
              </a:lnSpc>
            </a:pPr>
            <a:r>
              <a:rPr lang="en-US" sz="6600"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Mavzu</a:t>
            </a:r>
            <a:r>
              <a:rPr lang="en-US" sz="66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6600" b="1" i="1" dirty="0" err="1">
                <a:latin typeface="Times New Roman" panose="02020603050405020304" pitchFamily="18" charset="0"/>
                <a:cs typeface="Times New Roman" panose="02020603050405020304" pitchFamily="18" charset="0"/>
              </a:rPr>
              <a:t>Turizmni</a:t>
            </a:r>
            <a:r>
              <a:rPr lang="en-US" sz="6600" b="1" i="1" dirty="0">
                <a:latin typeface="Times New Roman" panose="02020603050405020304" pitchFamily="18" charset="0"/>
                <a:cs typeface="Times New Roman" panose="02020603050405020304" pitchFamily="18" charset="0"/>
              </a:rPr>
              <a:t> </a:t>
            </a:r>
            <a:r>
              <a:rPr lang="en-US" sz="6600" b="1" i="1" dirty="0" err="1">
                <a:latin typeface="Times New Roman" panose="02020603050405020304" pitchFamily="18" charset="0"/>
                <a:cs typeface="Times New Roman" panose="02020603050405020304" pitchFamily="18" charset="0"/>
              </a:rPr>
              <a:t>rivojlantirish</a:t>
            </a:r>
            <a:r>
              <a:rPr lang="en-US" sz="6600" b="1" i="1" dirty="0">
                <a:latin typeface="Times New Roman" panose="02020603050405020304" pitchFamily="18" charset="0"/>
                <a:cs typeface="Times New Roman" panose="02020603050405020304" pitchFamily="18" charset="0"/>
              </a:rPr>
              <a:t> </a:t>
            </a:r>
            <a:r>
              <a:rPr lang="en-US" sz="6600" b="1" i="1" dirty="0" err="1">
                <a:latin typeface="Times New Roman" panose="02020603050405020304" pitchFamily="18" charset="0"/>
                <a:cs typeface="Times New Roman" panose="02020603050405020304" pitchFamily="18" charset="0"/>
              </a:rPr>
              <a:t>muammolari</a:t>
            </a:r>
            <a:r>
              <a:rPr lang="en-US" sz="6600" b="1" i="1" dirty="0">
                <a:latin typeface="Times New Roman" panose="02020603050405020304" pitchFamily="18" charset="0"/>
                <a:cs typeface="Times New Roman" panose="02020603050405020304" pitchFamily="18" charset="0"/>
              </a:rPr>
              <a:t> </a:t>
            </a:r>
            <a:r>
              <a:rPr lang="en-US" sz="6600" b="1" i="1" dirty="0" err="1">
                <a:latin typeface="Times New Roman" panose="02020603050405020304" pitchFamily="18" charset="0"/>
                <a:cs typeface="Times New Roman" panose="02020603050405020304" pitchFamily="18" charset="0"/>
              </a:rPr>
              <a:t>va</a:t>
            </a:r>
            <a:r>
              <a:rPr lang="en-US" sz="6600" b="1" i="1" dirty="0">
                <a:latin typeface="Times New Roman" panose="02020603050405020304" pitchFamily="18" charset="0"/>
                <a:cs typeface="Times New Roman" panose="02020603050405020304" pitchFamily="18" charset="0"/>
              </a:rPr>
              <a:t> </a:t>
            </a:r>
            <a:r>
              <a:rPr lang="en-US" sz="6600" b="1" i="1" dirty="0" err="1">
                <a:latin typeface="Times New Roman" panose="02020603050405020304" pitchFamily="18" charset="0"/>
                <a:cs typeface="Times New Roman" panose="02020603050405020304" pitchFamily="18" charset="0"/>
              </a:rPr>
              <a:t>istiqbollari</a:t>
            </a:r>
            <a:endParaRPr lang="ru-RU" sz="6600" b="1" i="1" dirty="0">
              <a:latin typeface="Times New Roman" panose="02020603050405020304" pitchFamily="18" charset="0"/>
              <a:cs typeface="Times New Roman" panose="02020603050405020304" pitchFamily="18" charset="0"/>
            </a:endParaRPr>
          </a:p>
          <a:p>
            <a:pPr algn="ctr">
              <a:lnSpc>
                <a:spcPct val="150000"/>
              </a:lnSpc>
            </a:pPr>
            <a:endParaRPr lang="en-US" sz="6600" b="1" i="1" dirty="0">
              <a:ln w="22225">
                <a:solidFill>
                  <a:schemeClr val="accent2"/>
                </a:solidFill>
                <a:prstDash val="solid"/>
              </a:ln>
              <a:solidFill>
                <a:schemeClr val="accent2">
                  <a:lumMod val="40000"/>
                  <a:lumOff val="6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5897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4"/>
                                        </p:tgtEl>
                                        <p:attrNameLst>
                                          <p:attrName>style.color</p:attrName>
                                        </p:attrNameLst>
                                      </p:cBhvr>
                                      <p:to>
                                        <p:clrVal>
                                          <a:schemeClr val="accent2"/>
                                        </p:clrVal>
                                      </p:to>
                                    </p:set>
                                    <p:set>
                                      <p:cBhvr>
                                        <p:cTn id="7" dur="500" fill="hold"/>
                                        <p:tgtEl>
                                          <p:spTgt spid="4"/>
                                        </p:tgtEl>
                                        <p:attrNameLst>
                                          <p:attrName>fillcolor</p:attrName>
                                        </p:attrNameLst>
                                      </p:cBhvr>
                                      <p:to>
                                        <p:clrVal>
                                          <a:schemeClr val="accent2"/>
                                        </p:clrVal>
                                      </p:to>
                                    </p:set>
                                    <p:set>
                                      <p:cBhvr>
                                        <p:cTn id="8" dur="500" fill="hold"/>
                                        <p:tgtEl>
                                          <p:spTgt spid="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7F58C51-5361-47F8-8C86-A6BCC217FAAF}"/>
              </a:ext>
            </a:extLst>
          </p:cNvPr>
          <p:cNvSpPr>
            <a:spLocks noGrp="1"/>
          </p:cNvSpPr>
          <p:nvPr>
            <p:ph type="title"/>
          </p:nvPr>
        </p:nvSpPr>
        <p:spPr>
          <a:xfrm>
            <a:off x="461473" y="88777"/>
            <a:ext cx="11567770" cy="6397481"/>
          </a:xfrm>
        </p:spPr>
        <p:style>
          <a:lnRef idx="2">
            <a:schemeClr val="accent3">
              <a:shade val="50000"/>
            </a:schemeClr>
          </a:lnRef>
          <a:fillRef idx="1">
            <a:schemeClr val="accent3"/>
          </a:fillRef>
          <a:effectRef idx="0">
            <a:schemeClr val="accent3"/>
          </a:effectRef>
          <a:fontRef idx="minor">
            <a:schemeClr val="lt1"/>
          </a:fontRef>
        </p:style>
        <p:txBody>
          <a:bodyPr>
            <a:noAutofit/>
          </a:bodyPr>
          <a:lstStyle/>
          <a:p>
            <a:pPr eaLnBrk="0" fontAlgn="base" hangingPunct="0">
              <a:spcAft>
                <a:spcPct val="0"/>
              </a:spcAft>
            </a:pPr>
            <a:r>
              <a:rPr lang="en-US" dirty="0" err="1"/>
              <a:t>Xulosa</a:t>
            </a:r>
            <a:r>
              <a:rPr lang="en-US" dirty="0"/>
              <a:t> </a:t>
            </a:r>
            <a:r>
              <a:rPr lang="en-US" dirty="0" err="1"/>
              <a:t>qilib</a:t>
            </a:r>
            <a:r>
              <a:rPr lang="en-US" dirty="0"/>
              <a:t> </a:t>
            </a:r>
            <a:r>
              <a:rPr lang="en-US" dirty="0" err="1"/>
              <a:t>aytganda</a:t>
            </a:r>
            <a:r>
              <a:rPr lang="en-US" dirty="0"/>
              <a:t>, </a:t>
            </a:r>
            <a:r>
              <a:rPr lang="en-US" dirty="0" err="1"/>
              <a:t>turizm</a:t>
            </a:r>
            <a:r>
              <a:rPr lang="en-US" dirty="0"/>
              <a:t> </a:t>
            </a:r>
            <a:r>
              <a:rPr lang="en-US" dirty="0" err="1"/>
              <a:t>O‘zbekistonning</a:t>
            </a:r>
            <a:r>
              <a:rPr lang="en-US" dirty="0"/>
              <a:t> </a:t>
            </a:r>
            <a:r>
              <a:rPr lang="en-US" dirty="0" err="1"/>
              <a:t>iqtisodiy</a:t>
            </a:r>
            <a:r>
              <a:rPr lang="en-US" dirty="0"/>
              <a:t>, </a:t>
            </a:r>
            <a:r>
              <a:rPr lang="en-US" dirty="0" err="1"/>
              <a:t>madaniy</a:t>
            </a:r>
            <a:r>
              <a:rPr lang="en-US" dirty="0"/>
              <a:t> </a:t>
            </a:r>
            <a:r>
              <a:rPr lang="en-US" dirty="0" err="1"/>
              <a:t>va</a:t>
            </a:r>
            <a:r>
              <a:rPr lang="en-US" dirty="0"/>
              <a:t> </a:t>
            </a:r>
            <a:r>
              <a:rPr lang="en-US" dirty="0" err="1"/>
              <a:t>ijtimoiy</a:t>
            </a:r>
            <a:r>
              <a:rPr lang="en-US" dirty="0"/>
              <a:t> </a:t>
            </a:r>
            <a:r>
              <a:rPr lang="en-US" dirty="0" err="1"/>
              <a:t>rivojlanishida</a:t>
            </a:r>
            <a:r>
              <a:rPr lang="en-US" dirty="0"/>
              <a:t> </a:t>
            </a:r>
            <a:r>
              <a:rPr lang="en-US" dirty="0" err="1"/>
              <a:t>muhim</a:t>
            </a:r>
            <a:r>
              <a:rPr lang="en-US" dirty="0"/>
              <a:t> </a:t>
            </a:r>
            <a:r>
              <a:rPr lang="en-US" dirty="0" err="1"/>
              <a:t>o‘rin</a:t>
            </a:r>
            <a:r>
              <a:rPr lang="en-US" dirty="0"/>
              <a:t> </a:t>
            </a:r>
            <a:r>
              <a:rPr lang="en-US" dirty="0" err="1"/>
              <a:t>tutadi</a:t>
            </a:r>
            <a:r>
              <a:rPr lang="en-US" dirty="0"/>
              <a:t>. Bu </a:t>
            </a:r>
            <a:r>
              <a:rPr lang="en-US" dirty="0" err="1"/>
              <a:t>soha</a:t>
            </a:r>
            <a:r>
              <a:rPr lang="en-US" dirty="0"/>
              <a:t> </a:t>
            </a:r>
            <a:r>
              <a:rPr lang="en-US" dirty="0" err="1"/>
              <a:t>nafaqat</a:t>
            </a:r>
            <a:r>
              <a:rPr lang="en-US" dirty="0"/>
              <a:t> </a:t>
            </a:r>
            <a:r>
              <a:rPr lang="en-US" dirty="0" err="1"/>
              <a:t>daromad</a:t>
            </a:r>
            <a:r>
              <a:rPr lang="en-US" dirty="0"/>
              <a:t> </a:t>
            </a:r>
            <a:r>
              <a:rPr lang="en-US" dirty="0" err="1"/>
              <a:t>manbai</a:t>
            </a:r>
            <a:r>
              <a:rPr lang="en-US" dirty="0"/>
              <a:t>, </a:t>
            </a:r>
            <a:r>
              <a:rPr lang="en-US" dirty="0" err="1"/>
              <a:t>balki</a:t>
            </a:r>
            <a:r>
              <a:rPr lang="en-US" dirty="0"/>
              <a:t> </a:t>
            </a:r>
            <a:r>
              <a:rPr lang="en-US" dirty="0" err="1"/>
              <a:t>milliy</a:t>
            </a:r>
            <a:r>
              <a:rPr lang="en-US" dirty="0"/>
              <a:t> </a:t>
            </a:r>
            <a:r>
              <a:rPr lang="en-US" dirty="0" err="1"/>
              <a:t>qadriyatlarni</a:t>
            </a:r>
            <a:r>
              <a:rPr lang="en-US" dirty="0"/>
              <a:t> </a:t>
            </a:r>
            <a:r>
              <a:rPr lang="en-US" dirty="0" err="1"/>
              <a:t>saqlash</a:t>
            </a:r>
            <a:r>
              <a:rPr lang="en-US" dirty="0"/>
              <a:t> </a:t>
            </a:r>
            <a:r>
              <a:rPr lang="en-US" dirty="0" err="1"/>
              <a:t>va</a:t>
            </a:r>
            <a:r>
              <a:rPr lang="en-US" dirty="0"/>
              <a:t> </a:t>
            </a:r>
            <a:r>
              <a:rPr lang="en-US" dirty="0" err="1"/>
              <a:t>dunyoga</a:t>
            </a:r>
            <a:r>
              <a:rPr lang="en-US" dirty="0"/>
              <a:t> </a:t>
            </a:r>
            <a:r>
              <a:rPr lang="en-US" dirty="0" err="1"/>
              <a:t>tanitish</a:t>
            </a:r>
            <a:r>
              <a:rPr lang="en-US" dirty="0"/>
              <a:t> </a:t>
            </a:r>
            <a:r>
              <a:rPr lang="en-US" dirty="0" err="1"/>
              <a:t>vositasidir</a:t>
            </a:r>
            <a:r>
              <a:rPr lang="en-US" dirty="0"/>
              <a:t>. </a:t>
            </a:r>
            <a:r>
              <a:rPr lang="en-US" dirty="0" err="1"/>
              <a:t>Kelajakda</a:t>
            </a:r>
            <a:r>
              <a:rPr lang="en-US" dirty="0"/>
              <a:t> </a:t>
            </a:r>
            <a:r>
              <a:rPr lang="en-US" dirty="0" err="1"/>
              <a:t>quyidagi</a:t>
            </a:r>
            <a:r>
              <a:rPr lang="en-US" dirty="0"/>
              <a:t> </a:t>
            </a:r>
            <a:r>
              <a:rPr lang="en-US" dirty="0" err="1"/>
              <a:t>omillar</a:t>
            </a:r>
            <a:r>
              <a:rPr lang="en-US" dirty="0"/>
              <a:t> </a:t>
            </a:r>
            <a:r>
              <a:rPr lang="en-US" dirty="0" err="1"/>
              <a:t>sohaning</a:t>
            </a:r>
            <a:r>
              <a:rPr lang="en-US" dirty="0"/>
              <a:t> </a:t>
            </a:r>
            <a:r>
              <a:rPr lang="en-US" dirty="0" err="1"/>
              <a:t>yanada</a:t>
            </a:r>
            <a:r>
              <a:rPr lang="en-US" dirty="0"/>
              <a:t> </a:t>
            </a:r>
            <a:r>
              <a:rPr lang="en-US" dirty="0" err="1"/>
              <a:t>taraqqiy</a:t>
            </a:r>
            <a:r>
              <a:rPr lang="en-US" dirty="0"/>
              <a:t> </a:t>
            </a:r>
            <a:r>
              <a:rPr lang="en-US" dirty="0" err="1"/>
              <a:t>etishiga</a:t>
            </a:r>
            <a:r>
              <a:rPr lang="en-US" dirty="0"/>
              <a:t> </a:t>
            </a:r>
            <a:r>
              <a:rPr lang="en-US" dirty="0" err="1"/>
              <a:t>yordam</a:t>
            </a:r>
            <a:r>
              <a:rPr lang="en-US" dirty="0"/>
              <a:t> </a:t>
            </a:r>
            <a:r>
              <a:rPr lang="en-US" dirty="0" err="1"/>
              <a:t>beradi</a:t>
            </a:r>
            <a:r>
              <a:rPr lang="en-US" dirty="0"/>
              <a:t>:</a:t>
            </a:r>
            <a:br>
              <a:rPr lang="ru-RU" dirty="0"/>
            </a:br>
            <a:endParaRPr lang="ru-RU" sz="4400" b="1" cap="none" dirty="0">
              <a:ln w="6600">
                <a:solidFill>
                  <a:schemeClr val="accent2"/>
                </a:solidFill>
                <a:prstDash val="solid"/>
              </a:ln>
              <a:solidFill>
                <a:srgbClr val="FFFFFF"/>
              </a:solidFill>
              <a:effectLst>
                <a:outerShdw dist="38100" dir="2700000" algn="tl" rotWithShape="0">
                  <a:schemeClr val="accent2"/>
                </a:outerShdw>
              </a:effectLst>
            </a:endParaRPr>
          </a:p>
        </p:txBody>
      </p:sp>
    </p:spTree>
    <p:extLst>
      <p:ext uri="{BB962C8B-B14F-4D97-AF65-F5344CB8AC3E}">
        <p14:creationId xmlns:p14="http://schemas.microsoft.com/office/powerpoint/2010/main" val="993353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C9BBE58-F628-434F-A1A8-A6D1F1919CFB}"/>
              </a:ext>
            </a:extLst>
          </p:cNvPr>
          <p:cNvSpPr>
            <a:spLocks noGrp="1"/>
          </p:cNvSpPr>
          <p:nvPr>
            <p:ph type="title"/>
          </p:nvPr>
        </p:nvSpPr>
        <p:spPr>
          <a:xfrm>
            <a:off x="745724" y="390617"/>
            <a:ext cx="10733103" cy="6161103"/>
          </a:xfrm>
        </p:spPr>
        <p:txBody>
          <a:bodyPr>
            <a:normAutofit fontScale="90000"/>
          </a:bodyPr>
          <a:lstStyle/>
          <a:p>
            <a:r>
              <a:rPr lang="en-US" dirty="0"/>
              <a:t>— </a:t>
            </a:r>
            <a:r>
              <a:rPr lang="en-US" dirty="0" err="1"/>
              <a:t>Infratuzilmani</a:t>
            </a:r>
            <a:r>
              <a:rPr lang="en-US" dirty="0"/>
              <a:t> </a:t>
            </a:r>
            <a:r>
              <a:rPr lang="en-US" dirty="0" err="1"/>
              <a:t>modernizatsiya</a:t>
            </a:r>
            <a:r>
              <a:rPr lang="en-US" dirty="0"/>
              <a:t> </a:t>
            </a:r>
            <a:r>
              <a:rPr lang="en-US" dirty="0" err="1"/>
              <a:t>qilish</a:t>
            </a:r>
            <a:r>
              <a:rPr lang="en-US" dirty="0"/>
              <a:t> </a:t>
            </a:r>
            <a:r>
              <a:rPr lang="en-US" dirty="0" err="1"/>
              <a:t>va</a:t>
            </a:r>
            <a:r>
              <a:rPr lang="en-US" dirty="0"/>
              <a:t> </a:t>
            </a:r>
            <a:r>
              <a:rPr lang="en-US" dirty="0" err="1"/>
              <a:t>ekologik</a:t>
            </a:r>
            <a:r>
              <a:rPr lang="en-US" dirty="0"/>
              <a:t> </a:t>
            </a:r>
            <a:r>
              <a:rPr lang="en-US" dirty="0" err="1"/>
              <a:t>barqarorlikni</a:t>
            </a:r>
            <a:r>
              <a:rPr lang="en-US" dirty="0"/>
              <a:t> </a:t>
            </a:r>
            <a:r>
              <a:rPr lang="en-US" dirty="0" err="1"/>
              <a:t>ta’minlash</a:t>
            </a:r>
            <a:r>
              <a:rPr lang="en-US" dirty="0"/>
              <a:t>;</a:t>
            </a:r>
            <a:br>
              <a:rPr lang="en-US" dirty="0"/>
            </a:br>
            <a:r>
              <a:rPr lang="en-US" dirty="0"/>
              <a:t>— Professional </a:t>
            </a:r>
            <a:r>
              <a:rPr lang="en-US" dirty="0" err="1"/>
              <a:t>kadrlarni</a:t>
            </a:r>
            <a:r>
              <a:rPr lang="en-US" dirty="0"/>
              <a:t> </a:t>
            </a:r>
            <a:r>
              <a:rPr lang="en-US" dirty="0" err="1"/>
              <a:t>tayyorlash</a:t>
            </a:r>
            <a:r>
              <a:rPr lang="en-US" dirty="0"/>
              <a:t> </a:t>
            </a:r>
            <a:r>
              <a:rPr lang="en-US" dirty="0" err="1"/>
              <a:t>va</a:t>
            </a:r>
            <a:r>
              <a:rPr lang="en-US" dirty="0"/>
              <a:t> </a:t>
            </a:r>
            <a:r>
              <a:rPr lang="en-US" dirty="0" err="1"/>
              <a:t>xorijiy</a:t>
            </a:r>
            <a:r>
              <a:rPr lang="en-US" dirty="0"/>
              <a:t> </a:t>
            </a:r>
            <a:r>
              <a:rPr lang="en-US" dirty="0" err="1"/>
              <a:t>tillarni</a:t>
            </a:r>
            <a:r>
              <a:rPr lang="en-US" dirty="0"/>
              <a:t> </a:t>
            </a:r>
            <a:r>
              <a:rPr lang="en-US" dirty="0" err="1"/>
              <a:t>o‘qitishni</a:t>
            </a:r>
            <a:r>
              <a:rPr lang="en-US" dirty="0"/>
              <a:t> </a:t>
            </a:r>
            <a:r>
              <a:rPr lang="en-US" dirty="0" err="1"/>
              <a:t>kuchaytirish</a:t>
            </a:r>
            <a:r>
              <a:rPr lang="en-US" dirty="0"/>
              <a:t>;</a:t>
            </a:r>
            <a:br>
              <a:rPr lang="en-US" dirty="0"/>
            </a:br>
            <a:r>
              <a:rPr lang="en-US" dirty="0"/>
              <a:t>— </a:t>
            </a:r>
            <a:r>
              <a:rPr lang="en-US" dirty="0" err="1"/>
              <a:t>Turizm</a:t>
            </a:r>
            <a:r>
              <a:rPr lang="en-US" dirty="0"/>
              <a:t> </a:t>
            </a:r>
            <a:r>
              <a:rPr lang="en-US" dirty="0" err="1"/>
              <a:t>marketingini</a:t>
            </a:r>
            <a:r>
              <a:rPr lang="en-US" dirty="0"/>
              <a:t> </a:t>
            </a:r>
            <a:r>
              <a:rPr lang="en-US" dirty="0" err="1"/>
              <a:t>xalqaro</a:t>
            </a:r>
            <a:r>
              <a:rPr lang="en-US" dirty="0"/>
              <a:t> </a:t>
            </a:r>
            <a:r>
              <a:rPr lang="en-US" dirty="0" err="1"/>
              <a:t>miqyosda</a:t>
            </a:r>
            <a:r>
              <a:rPr lang="en-US" dirty="0"/>
              <a:t> </a:t>
            </a:r>
            <a:r>
              <a:rPr lang="en-US" dirty="0" err="1"/>
              <a:t>samarali</a:t>
            </a:r>
            <a:r>
              <a:rPr lang="en-US" dirty="0"/>
              <a:t> </a:t>
            </a:r>
            <a:r>
              <a:rPr lang="en-US" dirty="0" err="1"/>
              <a:t>yo‘lga</a:t>
            </a:r>
            <a:r>
              <a:rPr lang="en-US" dirty="0"/>
              <a:t> </a:t>
            </a:r>
            <a:r>
              <a:rPr lang="en-US" dirty="0" err="1"/>
              <a:t>qo‘yish</a:t>
            </a:r>
            <a:r>
              <a:rPr lang="en-US" dirty="0"/>
              <a:t>;</a:t>
            </a:r>
            <a:br>
              <a:rPr lang="en-US" dirty="0"/>
            </a:br>
            <a:r>
              <a:rPr lang="en-US" dirty="0"/>
              <a:t>— </a:t>
            </a:r>
            <a:r>
              <a:rPr lang="en-US" dirty="0" err="1"/>
              <a:t>Hududlararo</a:t>
            </a:r>
            <a:r>
              <a:rPr lang="en-US" dirty="0"/>
              <a:t> </a:t>
            </a:r>
            <a:r>
              <a:rPr lang="en-US" dirty="0" err="1"/>
              <a:t>tenglikni</a:t>
            </a:r>
            <a:r>
              <a:rPr lang="en-US" dirty="0"/>
              <a:t> </a:t>
            </a:r>
            <a:r>
              <a:rPr lang="en-US" dirty="0" err="1"/>
              <a:t>ta’minlash</a:t>
            </a:r>
            <a:r>
              <a:rPr lang="en-US" dirty="0"/>
              <a:t> </a:t>
            </a:r>
            <a:r>
              <a:rPr lang="en-US" dirty="0" err="1"/>
              <a:t>va</a:t>
            </a:r>
            <a:r>
              <a:rPr lang="en-US" dirty="0"/>
              <a:t> har </a:t>
            </a:r>
            <a:r>
              <a:rPr lang="en-US" dirty="0" err="1"/>
              <a:t>bir</a:t>
            </a:r>
            <a:r>
              <a:rPr lang="en-US" dirty="0"/>
              <a:t> </a:t>
            </a:r>
            <a:r>
              <a:rPr lang="en-US" dirty="0" err="1"/>
              <a:t>viloyatda</a:t>
            </a:r>
            <a:r>
              <a:rPr lang="en-US" dirty="0"/>
              <a:t> </a:t>
            </a:r>
            <a:r>
              <a:rPr lang="en-US" dirty="0" err="1"/>
              <a:t>turistik</a:t>
            </a:r>
            <a:r>
              <a:rPr lang="en-US" dirty="0"/>
              <a:t> </a:t>
            </a:r>
            <a:r>
              <a:rPr lang="en-US" dirty="0" err="1"/>
              <a:t>markazlar</a:t>
            </a:r>
            <a:r>
              <a:rPr lang="en-US" dirty="0"/>
              <a:t> </a:t>
            </a:r>
            <a:r>
              <a:rPr lang="en-US" dirty="0" err="1"/>
              <a:t>yaratish</a:t>
            </a:r>
            <a:r>
              <a:rPr lang="en-US" dirty="0"/>
              <a:t>.</a:t>
            </a:r>
            <a:br>
              <a:rPr lang="ru-RU" dirty="0"/>
            </a:br>
            <a:r>
              <a:rPr lang="en-US" dirty="0"/>
              <a:t>Agar </a:t>
            </a:r>
            <a:r>
              <a:rPr lang="en-US" dirty="0" err="1"/>
              <a:t>ushbu</a:t>
            </a:r>
            <a:r>
              <a:rPr lang="en-US" dirty="0"/>
              <a:t> </a:t>
            </a:r>
            <a:r>
              <a:rPr lang="en-US" dirty="0" err="1"/>
              <a:t>yo‘nalishlarda</a:t>
            </a:r>
            <a:r>
              <a:rPr lang="en-US" dirty="0"/>
              <a:t> </a:t>
            </a:r>
            <a:r>
              <a:rPr lang="en-US" dirty="0" err="1"/>
              <a:t>izchil</a:t>
            </a:r>
            <a:r>
              <a:rPr lang="en-US" dirty="0"/>
              <a:t> </a:t>
            </a:r>
            <a:r>
              <a:rPr lang="en-US" dirty="0" err="1"/>
              <a:t>siyosat</a:t>
            </a:r>
            <a:r>
              <a:rPr lang="en-US" dirty="0"/>
              <a:t> </a:t>
            </a:r>
            <a:r>
              <a:rPr lang="en-US" dirty="0" err="1"/>
              <a:t>davom</a:t>
            </a:r>
            <a:r>
              <a:rPr lang="en-US" dirty="0"/>
              <a:t> </a:t>
            </a:r>
            <a:r>
              <a:rPr lang="en-US" dirty="0" err="1"/>
              <a:t>ettirilsa</a:t>
            </a:r>
            <a:r>
              <a:rPr lang="en-US" dirty="0"/>
              <a:t>, </a:t>
            </a:r>
            <a:r>
              <a:rPr lang="en-US" dirty="0" err="1"/>
              <a:t>O‘zbekiston</a:t>
            </a:r>
            <a:r>
              <a:rPr lang="en-US" dirty="0"/>
              <a:t> </a:t>
            </a:r>
            <a:r>
              <a:rPr lang="en-US" dirty="0" err="1"/>
              <a:t>qisqa</a:t>
            </a:r>
            <a:r>
              <a:rPr lang="en-US" dirty="0"/>
              <a:t> </a:t>
            </a:r>
            <a:r>
              <a:rPr lang="en-US" dirty="0" err="1"/>
              <a:t>muddatda</a:t>
            </a:r>
            <a:r>
              <a:rPr lang="en-US" dirty="0"/>
              <a:t> </a:t>
            </a:r>
            <a:r>
              <a:rPr lang="en-US" dirty="0" err="1"/>
              <a:t>Markaziy</a:t>
            </a:r>
            <a:r>
              <a:rPr lang="en-US" dirty="0"/>
              <a:t> </a:t>
            </a:r>
            <a:r>
              <a:rPr lang="en-US" dirty="0" err="1"/>
              <a:t>Osiyoning</a:t>
            </a:r>
            <a:r>
              <a:rPr lang="en-US" dirty="0"/>
              <a:t> </a:t>
            </a:r>
            <a:r>
              <a:rPr lang="en-US" dirty="0" err="1"/>
              <a:t>eng</a:t>
            </a:r>
            <a:r>
              <a:rPr lang="en-US" dirty="0"/>
              <a:t> </a:t>
            </a:r>
            <a:r>
              <a:rPr lang="en-US" dirty="0" err="1"/>
              <a:t>yirik</a:t>
            </a:r>
            <a:r>
              <a:rPr lang="en-US" dirty="0"/>
              <a:t> </a:t>
            </a:r>
            <a:r>
              <a:rPr lang="en-US" dirty="0" err="1"/>
              <a:t>turistik</a:t>
            </a:r>
            <a:r>
              <a:rPr lang="en-US" dirty="0"/>
              <a:t> </a:t>
            </a:r>
            <a:r>
              <a:rPr lang="en-US" dirty="0" err="1"/>
              <a:t>markazlaridan</a:t>
            </a:r>
            <a:r>
              <a:rPr lang="en-US" dirty="0"/>
              <a:t> </a:t>
            </a:r>
            <a:r>
              <a:rPr lang="en-US" dirty="0" err="1"/>
              <a:t>biriga</a:t>
            </a:r>
            <a:r>
              <a:rPr lang="en-US" dirty="0"/>
              <a:t> </a:t>
            </a:r>
            <a:r>
              <a:rPr lang="en-US" dirty="0" err="1"/>
              <a:t>aylanishi</a:t>
            </a:r>
            <a:r>
              <a:rPr lang="en-US" dirty="0"/>
              <a:t> </a:t>
            </a:r>
            <a:r>
              <a:rPr lang="en-US" dirty="0" err="1"/>
              <a:t>shubhasizdir</a:t>
            </a:r>
            <a:r>
              <a:rPr lang="en-US" dirty="0"/>
              <a:t>.</a:t>
            </a:r>
            <a:br>
              <a:rPr lang="ru-RU" dirty="0"/>
            </a:br>
            <a:endParaRPr lang="en-US" dirty="0"/>
          </a:p>
        </p:txBody>
      </p:sp>
    </p:spTree>
    <p:extLst>
      <p:ext uri="{BB962C8B-B14F-4D97-AF65-F5344CB8AC3E}">
        <p14:creationId xmlns:p14="http://schemas.microsoft.com/office/powerpoint/2010/main" val="2057526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grpId="0" nodeType="clickEffect">
                                  <p:stCondLst>
                                    <p:cond delay="0"/>
                                  </p:stCondLst>
                                  <p:childTnLst>
                                    <p:anim calcmode="lin" valueType="num">
                                      <p:cBhvr>
                                        <p:cTn id="6" dur="1000"/>
                                        <p:tgtEl>
                                          <p:spTgt spid="2"/>
                                        </p:tgtEl>
                                        <p:attrNameLst>
                                          <p:attrName>ppt_w</p:attrName>
                                        </p:attrNameLst>
                                      </p:cBhvr>
                                      <p:tavLst>
                                        <p:tav tm="0">
                                          <p:val>
                                            <p:strVal val="ppt_w"/>
                                          </p:val>
                                        </p:tav>
                                        <p:tav tm="100000">
                                          <p:val>
                                            <p:fltVal val="0"/>
                                          </p:val>
                                        </p:tav>
                                      </p:tavLst>
                                    </p:anim>
                                    <p:anim calcmode="lin" valueType="num">
                                      <p:cBhvr>
                                        <p:cTn id="7" dur="1000"/>
                                        <p:tgtEl>
                                          <p:spTgt spid="2"/>
                                        </p:tgtEl>
                                        <p:attrNameLst>
                                          <p:attrName>ppt_h</p:attrName>
                                        </p:attrNameLst>
                                      </p:cBhvr>
                                      <p:tavLst>
                                        <p:tav tm="0">
                                          <p:val>
                                            <p:strVal val="ppt_h"/>
                                          </p:val>
                                        </p:tav>
                                        <p:tav tm="100000">
                                          <p:val>
                                            <p:fltVal val="0"/>
                                          </p:val>
                                        </p:tav>
                                      </p:tavLst>
                                    </p:anim>
                                    <p:anim calcmode="lin" valueType="num">
                                      <p:cBhvr>
                                        <p:cTn id="8" dur="1000"/>
                                        <p:tgtEl>
                                          <p:spTgt spid="2"/>
                                        </p:tgtEl>
                                        <p:attrNameLst>
                                          <p:attrName>style.rotation</p:attrName>
                                        </p:attrNameLst>
                                      </p:cBhvr>
                                      <p:tavLst>
                                        <p:tav tm="0">
                                          <p:val>
                                            <p:fltVal val="0"/>
                                          </p:val>
                                        </p:tav>
                                        <p:tav tm="100000">
                                          <p:val>
                                            <p:fltVal val="90"/>
                                          </p:val>
                                        </p:tav>
                                      </p:tavLst>
                                    </p:anim>
                                    <p:animEffect transition="out" filter="fade">
                                      <p:cBhvr>
                                        <p:cTn id="9" dur="1000"/>
                                        <p:tgtEl>
                                          <p:spTgt spid="2"/>
                                        </p:tgtEl>
                                      </p:cBhvr>
                                    </p:animEffect>
                                    <p:set>
                                      <p:cBhvr>
                                        <p:cTn id="10" dur="1" fill="hold">
                                          <p:stCondLst>
                                            <p:cond delay="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Лента: наклоненная вверх 5">
            <a:extLst>
              <a:ext uri="{FF2B5EF4-FFF2-40B4-BE49-F238E27FC236}">
                <a16:creationId xmlns:a16="http://schemas.microsoft.com/office/drawing/2014/main" id="{8764AA65-53DE-4B30-B4EF-87C99358E181}"/>
              </a:ext>
            </a:extLst>
          </p:cNvPr>
          <p:cNvSpPr/>
          <p:nvPr/>
        </p:nvSpPr>
        <p:spPr>
          <a:xfrm>
            <a:off x="1237673" y="1440873"/>
            <a:ext cx="9439563" cy="4147127"/>
          </a:xfrm>
          <a:prstGeom prst="ribbon2">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sz="6000" dirty="0" err="1">
                <a:latin typeface="Bauhaus 93" panose="04030905020B02020C02" pitchFamily="82" charset="0"/>
              </a:rPr>
              <a:t>E’tiboringiz</a:t>
            </a:r>
            <a:r>
              <a:rPr lang="en-US" sz="6000" dirty="0">
                <a:latin typeface="Bauhaus 93" panose="04030905020B02020C02" pitchFamily="82" charset="0"/>
              </a:rPr>
              <a:t> </a:t>
            </a:r>
            <a:r>
              <a:rPr lang="en-US" sz="6000" dirty="0" err="1">
                <a:latin typeface="Bauhaus 93" panose="04030905020B02020C02" pitchFamily="82" charset="0"/>
              </a:rPr>
              <a:t>uchun</a:t>
            </a:r>
            <a:r>
              <a:rPr lang="en-US" sz="6000" dirty="0">
                <a:latin typeface="Bauhaus 93" panose="04030905020B02020C02" pitchFamily="82" charset="0"/>
              </a:rPr>
              <a:t> </a:t>
            </a:r>
            <a:r>
              <a:rPr lang="en-US" sz="6000" dirty="0" err="1">
                <a:latin typeface="Bauhaus 93" panose="04030905020B02020C02" pitchFamily="82" charset="0"/>
              </a:rPr>
              <a:t>rahmat</a:t>
            </a:r>
            <a:r>
              <a:rPr lang="en-US" sz="6000" dirty="0">
                <a:latin typeface="Bauhaus 93" panose="04030905020B02020C02" pitchFamily="82" charset="0"/>
              </a:rPr>
              <a:t>!</a:t>
            </a:r>
            <a:endParaRPr lang="ru-RU" sz="6000" dirty="0"/>
          </a:p>
        </p:txBody>
      </p:sp>
    </p:spTree>
    <p:extLst>
      <p:ext uri="{BB962C8B-B14F-4D97-AF65-F5344CB8AC3E}">
        <p14:creationId xmlns:p14="http://schemas.microsoft.com/office/powerpoint/2010/main" val="2826650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Блок-схема: альтернативный процесс 3">
            <a:extLst>
              <a:ext uri="{FF2B5EF4-FFF2-40B4-BE49-F238E27FC236}">
                <a16:creationId xmlns:a16="http://schemas.microsoft.com/office/drawing/2014/main" id="{84333A2F-695C-4FCF-9A12-415705527A97}"/>
              </a:ext>
            </a:extLst>
          </p:cNvPr>
          <p:cNvSpPr/>
          <p:nvPr/>
        </p:nvSpPr>
        <p:spPr>
          <a:xfrm>
            <a:off x="512064" y="310896"/>
            <a:ext cx="11073384" cy="6254496"/>
          </a:xfrm>
          <a:prstGeom prst="flowChartAlternateProcess">
            <a:avLst/>
          </a:prstGeom>
        </p:spPr>
        <p:style>
          <a:lnRef idx="1">
            <a:schemeClr val="accent4"/>
          </a:lnRef>
          <a:fillRef idx="2">
            <a:schemeClr val="accent4"/>
          </a:fillRef>
          <a:effectRef idx="1">
            <a:schemeClr val="accent4"/>
          </a:effectRef>
          <a:fontRef idx="minor">
            <a:schemeClr val="dk1"/>
          </a:fontRef>
        </p:style>
        <p:txBody>
          <a:bodyPr rtlCol="0" anchor="ctr"/>
          <a:lstStyle/>
          <a:p>
            <a:r>
              <a:rPr lang="en-US" sz="3600" b="1" dirty="0" err="1">
                <a:highlight>
                  <a:srgbClr val="FFFF00"/>
                </a:highlight>
              </a:rPr>
              <a:t>Turizm</a:t>
            </a:r>
            <a:r>
              <a:rPr lang="en-US" sz="3600" b="1" dirty="0">
                <a:highlight>
                  <a:srgbClr val="FFFF00"/>
                </a:highlight>
              </a:rPr>
              <a:t> — </a:t>
            </a:r>
            <a:r>
              <a:rPr lang="en-US" sz="3600" b="1" dirty="0" err="1">
                <a:highlight>
                  <a:srgbClr val="FFFF00"/>
                </a:highlight>
              </a:rPr>
              <a:t>bu</a:t>
            </a:r>
            <a:r>
              <a:rPr lang="en-US" sz="3600" b="1" dirty="0">
                <a:highlight>
                  <a:srgbClr val="FFFF00"/>
                </a:highlight>
              </a:rPr>
              <a:t> </a:t>
            </a:r>
            <a:r>
              <a:rPr lang="en-US" sz="3600" b="1" dirty="0" err="1">
                <a:highlight>
                  <a:srgbClr val="FFFF00"/>
                </a:highlight>
              </a:rPr>
              <a:t>zamonaviy</a:t>
            </a:r>
            <a:r>
              <a:rPr lang="en-US" sz="3600" b="1" dirty="0">
                <a:highlight>
                  <a:srgbClr val="FFFF00"/>
                </a:highlight>
              </a:rPr>
              <a:t> </a:t>
            </a:r>
            <a:r>
              <a:rPr lang="en-US" sz="3600" b="1" dirty="0" err="1">
                <a:highlight>
                  <a:srgbClr val="FFFF00"/>
                </a:highlight>
              </a:rPr>
              <a:t>dunyoda</a:t>
            </a:r>
            <a:r>
              <a:rPr lang="en-US" sz="3600" b="1" dirty="0">
                <a:highlight>
                  <a:srgbClr val="FFFF00"/>
                </a:highlight>
              </a:rPr>
              <a:t> </a:t>
            </a:r>
            <a:r>
              <a:rPr lang="en-US" sz="3600" b="1" dirty="0" err="1">
                <a:highlight>
                  <a:srgbClr val="FFFF00"/>
                </a:highlight>
              </a:rPr>
              <a:t>iqtisodiyotning</a:t>
            </a:r>
            <a:r>
              <a:rPr lang="en-US" sz="3600" b="1" dirty="0">
                <a:highlight>
                  <a:srgbClr val="FFFF00"/>
                </a:highlight>
              </a:rPr>
              <a:t> </a:t>
            </a:r>
            <a:r>
              <a:rPr lang="en-US" sz="3600" b="1" dirty="0" err="1">
                <a:highlight>
                  <a:srgbClr val="FFFF00"/>
                </a:highlight>
              </a:rPr>
              <a:t>eng</a:t>
            </a:r>
            <a:r>
              <a:rPr lang="en-US" sz="3600" b="1" dirty="0">
                <a:highlight>
                  <a:srgbClr val="FFFF00"/>
                </a:highlight>
              </a:rPr>
              <a:t> </a:t>
            </a:r>
            <a:r>
              <a:rPr lang="en-US" sz="3600" b="1" dirty="0" err="1">
                <a:highlight>
                  <a:srgbClr val="FFFF00"/>
                </a:highlight>
              </a:rPr>
              <a:t>tez</a:t>
            </a:r>
            <a:r>
              <a:rPr lang="en-US" sz="3600" b="1" dirty="0">
                <a:highlight>
                  <a:srgbClr val="FFFF00"/>
                </a:highlight>
              </a:rPr>
              <a:t> </a:t>
            </a:r>
            <a:r>
              <a:rPr lang="en-US" sz="3600" b="1" dirty="0" err="1">
                <a:highlight>
                  <a:srgbClr val="FFFF00"/>
                </a:highlight>
              </a:rPr>
              <a:t>rivojlanayotgan</a:t>
            </a:r>
            <a:r>
              <a:rPr lang="en-US" sz="3600" b="1" dirty="0">
                <a:highlight>
                  <a:srgbClr val="FFFF00"/>
                </a:highlight>
              </a:rPr>
              <a:t> </a:t>
            </a:r>
            <a:r>
              <a:rPr lang="en-US" sz="3600" b="1" dirty="0" err="1">
                <a:highlight>
                  <a:srgbClr val="FFFF00"/>
                </a:highlight>
              </a:rPr>
              <a:t>tarmoqlaridan</a:t>
            </a:r>
            <a:r>
              <a:rPr lang="en-US" sz="3600" b="1" dirty="0">
                <a:highlight>
                  <a:srgbClr val="FFFF00"/>
                </a:highlight>
              </a:rPr>
              <a:t> </a:t>
            </a:r>
            <a:r>
              <a:rPr lang="en-US" sz="3600" b="1" dirty="0" err="1">
                <a:highlight>
                  <a:srgbClr val="FFFF00"/>
                </a:highlight>
              </a:rPr>
              <a:t>biridir</a:t>
            </a:r>
            <a:r>
              <a:rPr lang="en-US" sz="3600" b="1" dirty="0">
                <a:highlight>
                  <a:srgbClr val="FFFF00"/>
                </a:highlight>
              </a:rPr>
              <a:t>. U </a:t>
            </a:r>
            <a:r>
              <a:rPr lang="en-US" sz="3600" b="1" dirty="0" err="1">
                <a:highlight>
                  <a:srgbClr val="FFFF00"/>
                </a:highlight>
              </a:rPr>
              <a:t>mamlakatning</a:t>
            </a:r>
            <a:r>
              <a:rPr lang="en-US" sz="3600" b="1" dirty="0">
                <a:highlight>
                  <a:srgbClr val="FFFF00"/>
                </a:highlight>
              </a:rPr>
              <a:t> </a:t>
            </a:r>
            <a:r>
              <a:rPr lang="en-US" sz="3600" b="1" dirty="0" err="1">
                <a:highlight>
                  <a:srgbClr val="FFFF00"/>
                </a:highlight>
              </a:rPr>
              <a:t>tashqi</a:t>
            </a:r>
            <a:r>
              <a:rPr lang="en-US" sz="3600" b="1" dirty="0">
                <a:highlight>
                  <a:srgbClr val="FFFF00"/>
                </a:highlight>
              </a:rPr>
              <a:t> </a:t>
            </a:r>
            <a:r>
              <a:rPr lang="en-US" sz="3600" b="1" dirty="0" err="1">
                <a:highlight>
                  <a:srgbClr val="FFFF00"/>
                </a:highlight>
              </a:rPr>
              <a:t>aloqalarini</a:t>
            </a:r>
            <a:r>
              <a:rPr lang="en-US" sz="3600" b="1" dirty="0">
                <a:highlight>
                  <a:srgbClr val="FFFF00"/>
                </a:highlight>
              </a:rPr>
              <a:t> </a:t>
            </a:r>
            <a:r>
              <a:rPr lang="en-US" sz="3600" b="1" dirty="0" err="1">
                <a:highlight>
                  <a:srgbClr val="FFFF00"/>
                </a:highlight>
              </a:rPr>
              <a:t>kengaytirish</a:t>
            </a:r>
            <a:r>
              <a:rPr lang="en-US" sz="3600" b="1" dirty="0">
                <a:highlight>
                  <a:srgbClr val="FFFF00"/>
                </a:highlight>
              </a:rPr>
              <a:t>, </a:t>
            </a:r>
            <a:r>
              <a:rPr lang="en-US" sz="3600" b="1" dirty="0" err="1">
                <a:highlight>
                  <a:srgbClr val="FFFF00"/>
                </a:highlight>
              </a:rPr>
              <a:t>xalqaro</a:t>
            </a:r>
            <a:r>
              <a:rPr lang="en-US" sz="3600" b="1" dirty="0">
                <a:highlight>
                  <a:srgbClr val="FFFF00"/>
                </a:highlight>
              </a:rPr>
              <a:t> </a:t>
            </a:r>
            <a:r>
              <a:rPr lang="en-US" sz="3600" b="1" dirty="0" err="1">
                <a:highlight>
                  <a:srgbClr val="FFFF00"/>
                </a:highlight>
              </a:rPr>
              <a:t>hamkorlikni</a:t>
            </a:r>
            <a:r>
              <a:rPr lang="en-US" sz="3600" b="1" dirty="0">
                <a:highlight>
                  <a:srgbClr val="FFFF00"/>
                </a:highlight>
              </a:rPr>
              <a:t> </a:t>
            </a:r>
            <a:r>
              <a:rPr lang="en-US" sz="3600" b="1" dirty="0" err="1">
                <a:highlight>
                  <a:srgbClr val="FFFF00"/>
                </a:highlight>
              </a:rPr>
              <a:t>kuchaytirish</a:t>
            </a:r>
            <a:r>
              <a:rPr lang="en-US" sz="3600" b="1" dirty="0">
                <a:highlight>
                  <a:srgbClr val="FFFF00"/>
                </a:highlight>
              </a:rPr>
              <a:t> </a:t>
            </a:r>
            <a:r>
              <a:rPr lang="en-US" sz="3600" b="1" dirty="0" err="1">
                <a:highlight>
                  <a:srgbClr val="FFFF00"/>
                </a:highlight>
              </a:rPr>
              <a:t>va</a:t>
            </a:r>
            <a:r>
              <a:rPr lang="en-US" sz="3600" b="1" dirty="0">
                <a:highlight>
                  <a:srgbClr val="FFFF00"/>
                </a:highlight>
              </a:rPr>
              <a:t> </a:t>
            </a:r>
            <a:r>
              <a:rPr lang="en-US" sz="3600" b="1" dirty="0" err="1">
                <a:highlight>
                  <a:srgbClr val="FFFF00"/>
                </a:highlight>
              </a:rPr>
              <a:t>yangi</a:t>
            </a:r>
            <a:r>
              <a:rPr lang="en-US" sz="3600" b="1" dirty="0">
                <a:highlight>
                  <a:srgbClr val="FFFF00"/>
                </a:highlight>
              </a:rPr>
              <a:t> </a:t>
            </a:r>
            <a:r>
              <a:rPr lang="en-US" sz="3600" b="1" dirty="0" err="1">
                <a:highlight>
                  <a:srgbClr val="FFFF00"/>
                </a:highlight>
              </a:rPr>
              <a:t>ish</a:t>
            </a:r>
            <a:r>
              <a:rPr lang="en-US" sz="3600" b="1" dirty="0">
                <a:highlight>
                  <a:srgbClr val="FFFF00"/>
                </a:highlight>
              </a:rPr>
              <a:t> </a:t>
            </a:r>
            <a:r>
              <a:rPr lang="en-US" sz="3600" b="1" dirty="0" err="1">
                <a:highlight>
                  <a:srgbClr val="FFFF00"/>
                </a:highlight>
              </a:rPr>
              <a:t>o‘rinlarini</a:t>
            </a:r>
            <a:r>
              <a:rPr lang="en-US" sz="3600" b="1" dirty="0">
                <a:highlight>
                  <a:srgbClr val="FFFF00"/>
                </a:highlight>
              </a:rPr>
              <a:t> </a:t>
            </a:r>
            <a:r>
              <a:rPr lang="en-US" sz="3600" b="1" dirty="0" err="1">
                <a:highlight>
                  <a:srgbClr val="FFFF00"/>
                </a:highlight>
              </a:rPr>
              <a:t>yaratishda</a:t>
            </a:r>
            <a:r>
              <a:rPr lang="en-US" sz="3600" b="1" dirty="0">
                <a:highlight>
                  <a:srgbClr val="FFFF00"/>
                </a:highlight>
              </a:rPr>
              <a:t> </a:t>
            </a:r>
            <a:r>
              <a:rPr lang="en-US" sz="3600" b="1" dirty="0" err="1">
                <a:highlight>
                  <a:srgbClr val="FFFF00"/>
                </a:highlight>
              </a:rPr>
              <a:t>muhim</a:t>
            </a:r>
            <a:r>
              <a:rPr lang="en-US" sz="3600" b="1" dirty="0">
                <a:highlight>
                  <a:srgbClr val="FFFF00"/>
                </a:highlight>
              </a:rPr>
              <a:t> </a:t>
            </a:r>
            <a:r>
              <a:rPr lang="en-US" sz="3600" b="1" dirty="0" err="1">
                <a:highlight>
                  <a:srgbClr val="FFFF00"/>
                </a:highlight>
              </a:rPr>
              <a:t>o‘rin</a:t>
            </a:r>
            <a:r>
              <a:rPr lang="en-US" sz="3600" b="1" dirty="0">
                <a:highlight>
                  <a:srgbClr val="FFFF00"/>
                </a:highlight>
              </a:rPr>
              <a:t> </a:t>
            </a:r>
            <a:r>
              <a:rPr lang="en-US" sz="3600" b="1" dirty="0" err="1">
                <a:highlight>
                  <a:srgbClr val="FFFF00"/>
                </a:highlight>
              </a:rPr>
              <a:t>tutadi</a:t>
            </a:r>
            <a:r>
              <a:rPr lang="en-US" sz="3600" b="1" dirty="0">
                <a:highlight>
                  <a:srgbClr val="FFFF00"/>
                </a:highlight>
              </a:rPr>
              <a:t>. </a:t>
            </a:r>
            <a:r>
              <a:rPr lang="en-US" sz="3600" b="1" dirty="0" err="1">
                <a:highlight>
                  <a:srgbClr val="FFFF00"/>
                </a:highlight>
              </a:rPr>
              <a:t>Turizm</a:t>
            </a:r>
            <a:r>
              <a:rPr lang="en-US" sz="3600" b="1" dirty="0">
                <a:highlight>
                  <a:srgbClr val="FFFF00"/>
                </a:highlight>
              </a:rPr>
              <a:t> </a:t>
            </a:r>
            <a:r>
              <a:rPr lang="en-US" sz="3600" b="1" dirty="0" err="1">
                <a:highlight>
                  <a:srgbClr val="FFFF00"/>
                </a:highlight>
              </a:rPr>
              <a:t>nafaqat</a:t>
            </a:r>
            <a:r>
              <a:rPr lang="en-US" sz="3600" b="1" dirty="0">
                <a:highlight>
                  <a:srgbClr val="FFFF00"/>
                </a:highlight>
              </a:rPr>
              <a:t> </a:t>
            </a:r>
            <a:r>
              <a:rPr lang="en-US" sz="3600" b="1" dirty="0" err="1">
                <a:highlight>
                  <a:srgbClr val="FFFF00"/>
                </a:highlight>
              </a:rPr>
              <a:t>iqtisodiy</a:t>
            </a:r>
            <a:r>
              <a:rPr lang="en-US" sz="3600" b="1" dirty="0">
                <a:highlight>
                  <a:srgbClr val="FFFF00"/>
                </a:highlight>
              </a:rPr>
              <a:t> </a:t>
            </a:r>
            <a:r>
              <a:rPr lang="en-US" sz="3600" b="1" dirty="0" err="1">
                <a:highlight>
                  <a:srgbClr val="FFFF00"/>
                </a:highlight>
              </a:rPr>
              <a:t>foyda</a:t>
            </a:r>
            <a:r>
              <a:rPr lang="en-US" sz="3600" b="1" dirty="0">
                <a:highlight>
                  <a:srgbClr val="FFFF00"/>
                </a:highlight>
              </a:rPr>
              <a:t> </a:t>
            </a:r>
            <a:r>
              <a:rPr lang="en-US" sz="3600" b="1" dirty="0" err="1">
                <a:highlight>
                  <a:srgbClr val="FFFF00"/>
                </a:highlight>
              </a:rPr>
              <a:t>keltiradi</a:t>
            </a:r>
            <a:r>
              <a:rPr lang="en-US" sz="3600" b="1" dirty="0">
                <a:highlight>
                  <a:srgbClr val="FFFF00"/>
                </a:highlight>
              </a:rPr>
              <a:t>, </a:t>
            </a:r>
            <a:r>
              <a:rPr lang="en-US" sz="3600" b="1" dirty="0" err="1">
                <a:highlight>
                  <a:srgbClr val="FFFF00"/>
                </a:highlight>
              </a:rPr>
              <a:t>balki</a:t>
            </a:r>
            <a:r>
              <a:rPr lang="en-US" sz="3600" b="1" dirty="0">
                <a:highlight>
                  <a:srgbClr val="FFFF00"/>
                </a:highlight>
              </a:rPr>
              <a:t> </a:t>
            </a:r>
            <a:r>
              <a:rPr lang="en-US" sz="3600" b="1" dirty="0" err="1">
                <a:highlight>
                  <a:srgbClr val="FFFF00"/>
                </a:highlight>
              </a:rPr>
              <a:t>mamlakatning</a:t>
            </a:r>
            <a:r>
              <a:rPr lang="en-US" sz="3600" b="1" dirty="0">
                <a:highlight>
                  <a:srgbClr val="FFFF00"/>
                </a:highlight>
              </a:rPr>
              <a:t> </a:t>
            </a:r>
            <a:r>
              <a:rPr lang="en-US" sz="3600" b="1" dirty="0" err="1">
                <a:highlight>
                  <a:srgbClr val="FFFF00"/>
                </a:highlight>
              </a:rPr>
              <a:t>tarixiy</a:t>
            </a:r>
            <a:r>
              <a:rPr lang="en-US" sz="3600" b="1" dirty="0">
                <a:highlight>
                  <a:srgbClr val="FFFF00"/>
                </a:highlight>
              </a:rPr>
              <a:t>, </a:t>
            </a:r>
            <a:r>
              <a:rPr lang="en-US" sz="3600" b="1" dirty="0" err="1">
                <a:highlight>
                  <a:srgbClr val="FFFF00"/>
                </a:highlight>
              </a:rPr>
              <a:t>madaniy</a:t>
            </a:r>
            <a:r>
              <a:rPr lang="en-US" sz="3600" b="1" dirty="0">
                <a:highlight>
                  <a:srgbClr val="FFFF00"/>
                </a:highlight>
              </a:rPr>
              <a:t> </a:t>
            </a:r>
            <a:r>
              <a:rPr lang="en-US" sz="3600" b="1" dirty="0" err="1">
                <a:highlight>
                  <a:srgbClr val="FFFF00"/>
                </a:highlight>
              </a:rPr>
              <a:t>merosi</a:t>
            </a:r>
            <a:r>
              <a:rPr lang="en-US" sz="3600" b="1" dirty="0">
                <a:highlight>
                  <a:srgbClr val="FFFF00"/>
                </a:highlight>
              </a:rPr>
              <a:t> </a:t>
            </a:r>
            <a:r>
              <a:rPr lang="en-US" sz="3600" b="1" dirty="0" err="1">
                <a:highlight>
                  <a:srgbClr val="FFFF00"/>
                </a:highlight>
              </a:rPr>
              <a:t>va</a:t>
            </a:r>
            <a:r>
              <a:rPr lang="en-US" sz="3600" b="1" dirty="0">
                <a:highlight>
                  <a:srgbClr val="FFFF00"/>
                </a:highlight>
              </a:rPr>
              <a:t> </a:t>
            </a:r>
            <a:r>
              <a:rPr lang="en-US" sz="3600" b="1" dirty="0" err="1">
                <a:highlight>
                  <a:srgbClr val="FFFF00"/>
                </a:highlight>
              </a:rPr>
              <a:t>milliy</a:t>
            </a:r>
            <a:r>
              <a:rPr lang="en-US" sz="3600" b="1" dirty="0">
                <a:highlight>
                  <a:srgbClr val="FFFF00"/>
                </a:highlight>
              </a:rPr>
              <a:t> </a:t>
            </a:r>
            <a:r>
              <a:rPr lang="en-US" sz="3600" b="1" dirty="0" err="1">
                <a:highlight>
                  <a:srgbClr val="FFFF00"/>
                </a:highlight>
              </a:rPr>
              <a:t>qadriyatlarini</a:t>
            </a:r>
            <a:r>
              <a:rPr lang="en-US" sz="3600" b="1" dirty="0">
                <a:highlight>
                  <a:srgbClr val="FFFF00"/>
                </a:highlight>
              </a:rPr>
              <a:t> </a:t>
            </a:r>
            <a:r>
              <a:rPr lang="en-US" sz="3600" b="1" dirty="0" err="1">
                <a:highlight>
                  <a:srgbClr val="FFFF00"/>
                </a:highlight>
              </a:rPr>
              <a:t>butun</a:t>
            </a:r>
            <a:r>
              <a:rPr lang="en-US" sz="3600" b="1" dirty="0">
                <a:highlight>
                  <a:srgbClr val="FFFF00"/>
                </a:highlight>
              </a:rPr>
              <a:t> </a:t>
            </a:r>
            <a:r>
              <a:rPr lang="en-US" sz="3600" b="1" dirty="0" err="1">
                <a:highlight>
                  <a:srgbClr val="FFFF00"/>
                </a:highlight>
              </a:rPr>
              <a:t>dunyoga</a:t>
            </a:r>
            <a:r>
              <a:rPr lang="en-US" sz="3600" b="1" dirty="0">
                <a:highlight>
                  <a:srgbClr val="FFFF00"/>
                </a:highlight>
              </a:rPr>
              <a:t> </a:t>
            </a:r>
            <a:r>
              <a:rPr lang="en-US" sz="3600" b="1" dirty="0" err="1">
                <a:highlight>
                  <a:srgbClr val="FFFF00"/>
                </a:highlight>
              </a:rPr>
              <a:t>targ‘ib</a:t>
            </a:r>
            <a:r>
              <a:rPr lang="en-US" sz="3600" b="1" dirty="0">
                <a:highlight>
                  <a:srgbClr val="FFFF00"/>
                </a:highlight>
              </a:rPr>
              <a:t> </a:t>
            </a:r>
            <a:r>
              <a:rPr lang="en-US" sz="3600" b="1" dirty="0" err="1">
                <a:highlight>
                  <a:srgbClr val="FFFF00"/>
                </a:highlight>
              </a:rPr>
              <a:t>etadi</a:t>
            </a:r>
            <a:r>
              <a:rPr lang="en-US" sz="3600" b="1" dirty="0">
                <a:highlight>
                  <a:srgbClr val="FFFF00"/>
                </a:highlight>
              </a:rPr>
              <a:t>. </a:t>
            </a:r>
            <a:endParaRPr lang="en-US" sz="6000" b="1" i="1" dirty="0">
              <a:ln w="9525">
                <a:solidFill>
                  <a:schemeClr val="bg1"/>
                </a:solidFill>
                <a:prstDash val="solid"/>
              </a:ln>
              <a:solidFill>
                <a:schemeClr val="tx1"/>
              </a:solidFill>
              <a:effectLst>
                <a:outerShdw blurRad="12700" dist="38100" dir="2700000" algn="tl" rotWithShape="0">
                  <a:schemeClr val="bg1">
                    <a:lumMod val="50000"/>
                  </a:schemeClr>
                </a:outerShdw>
              </a:effectLst>
              <a:highlight>
                <a:srgbClr val="FFFF00"/>
              </a:highlight>
            </a:endParaRPr>
          </a:p>
        </p:txBody>
      </p:sp>
    </p:spTree>
    <p:extLst>
      <p:ext uri="{BB962C8B-B14F-4D97-AF65-F5344CB8AC3E}">
        <p14:creationId xmlns:p14="http://schemas.microsoft.com/office/powerpoint/2010/main" val="2133057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скругленные углы 3">
            <a:extLst>
              <a:ext uri="{FF2B5EF4-FFF2-40B4-BE49-F238E27FC236}">
                <a16:creationId xmlns:a16="http://schemas.microsoft.com/office/drawing/2014/main" id="{14D5A121-2E50-4F26-AF5C-ACB7D3F336E4}"/>
              </a:ext>
            </a:extLst>
          </p:cNvPr>
          <p:cNvSpPr/>
          <p:nvPr/>
        </p:nvSpPr>
        <p:spPr>
          <a:xfrm>
            <a:off x="155449" y="82296"/>
            <a:ext cx="11804904" cy="6501383"/>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3600" dirty="0" err="1"/>
              <a:t>O‘zbekiston</a:t>
            </a:r>
            <a:r>
              <a:rPr lang="en-US" sz="3600" dirty="0"/>
              <a:t> </a:t>
            </a:r>
            <a:r>
              <a:rPr lang="en-US" sz="3600" dirty="0" err="1"/>
              <a:t>qadimdan</a:t>
            </a:r>
            <a:r>
              <a:rPr lang="en-US" sz="3600" dirty="0"/>
              <a:t> “</a:t>
            </a:r>
            <a:r>
              <a:rPr lang="en-US" sz="3600" dirty="0" err="1"/>
              <a:t>Buyuk</a:t>
            </a:r>
            <a:r>
              <a:rPr lang="en-US" sz="3600" dirty="0"/>
              <a:t> </a:t>
            </a:r>
            <a:r>
              <a:rPr lang="en-US" sz="3600" dirty="0" err="1"/>
              <a:t>Ipak</a:t>
            </a:r>
            <a:r>
              <a:rPr lang="en-US" sz="3600" dirty="0"/>
              <a:t> </a:t>
            </a:r>
            <a:r>
              <a:rPr lang="en-US" sz="3600" dirty="0" err="1"/>
              <a:t>yo‘li</a:t>
            </a:r>
            <a:r>
              <a:rPr lang="en-US" sz="3600" dirty="0"/>
              <a:t>” </a:t>
            </a:r>
            <a:r>
              <a:rPr lang="en-US" sz="3600" dirty="0" err="1"/>
              <a:t>markazida</a:t>
            </a:r>
            <a:r>
              <a:rPr lang="en-US" sz="3600" dirty="0"/>
              <a:t> </a:t>
            </a:r>
            <a:r>
              <a:rPr lang="en-US" sz="3600" dirty="0" err="1"/>
              <a:t>joylashgan</a:t>
            </a:r>
            <a:r>
              <a:rPr lang="en-US" sz="3600" dirty="0"/>
              <a:t> </a:t>
            </a:r>
            <a:r>
              <a:rPr lang="en-US" sz="3600" dirty="0" err="1"/>
              <a:t>bo‘lib</a:t>
            </a:r>
            <a:r>
              <a:rPr lang="en-US" sz="3600" dirty="0"/>
              <a:t>, </a:t>
            </a:r>
            <a:r>
              <a:rPr lang="en-US" sz="3600" dirty="0" err="1"/>
              <a:t>bu</a:t>
            </a:r>
            <a:r>
              <a:rPr lang="en-US" sz="3600" dirty="0"/>
              <a:t> </a:t>
            </a:r>
            <a:r>
              <a:rPr lang="en-US" sz="3600" dirty="0" err="1"/>
              <a:t>yurtning</a:t>
            </a:r>
            <a:r>
              <a:rPr lang="en-US" sz="3600" dirty="0"/>
              <a:t> Samarqand, </a:t>
            </a:r>
            <a:r>
              <a:rPr lang="en-US" sz="3600" dirty="0" err="1"/>
              <a:t>Buxoro</a:t>
            </a:r>
            <a:r>
              <a:rPr lang="en-US" sz="3600" dirty="0"/>
              <a:t>, </a:t>
            </a:r>
            <a:r>
              <a:rPr lang="en-US" sz="3600" dirty="0" err="1"/>
              <a:t>Xiva</a:t>
            </a:r>
            <a:r>
              <a:rPr lang="en-US" sz="3600" dirty="0"/>
              <a:t>, </a:t>
            </a:r>
            <a:r>
              <a:rPr lang="en-US" sz="3600" dirty="0" err="1"/>
              <a:t>Shahrisabz</a:t>
            </a:r>
            <a:r>
              <a:rPr lang="en-US" sz="3600" dirty="0"/>
              <a:t> </a:t>
            </a:r>
            <a:r>
              <a:rPr lang="en-US" sz="3600" dirty="0" err="1"/>
              <a:t>kabi</a:t>
            </a:r>
            <a:r>
              <a:rPr lang="en-US" sz="3600" dirty="0"/>
              <a:t> </a:t>
            </a:r>
            <a:r>
              <a:rPr lang="en-US" sz="3600" dirty="0" err="1"/>
              <a:t>shaharlari</a:t>
            </a:r>
            <a:r>
              <a:rPr lang="en-US" sz="3600" dirty="0"/>
              <a:t> </a:t>
            </a:r>
            <a:r>
              <a:rPr lang="en-US" sz="3600" dirty="0" err="1"/>
              <a:t>jahon</a:t>
            </a:r>
            <a:r>
              <a:rPr lang="en-US" sz="3600" dirty="0"/>
              <a:t> </a:t>
            </a:r>
            <a:r>
              <a:rPr lang="en-US" sz="3600" dirty="0" err="1"/>
              <a:t>sivilizatsiyasi</a:t>
            </a:r>
            <a:r>
              <a:rPr lang="en-US" sz="3600" dirty="0"/>
              <a:t> </a:t>
            </a:r>
            <a:r>
              <a:rPr lang="en-US" sz="3600" dirty="0" err="1"/>
              <a:t>durdonalari</a:t>
            </a:r>
            <a:r>
              <a:rPr lang="en-US" sz="3600" dirty="0"/>
              <a:t> </a:t>
            </a:r>
            <a:r>
              <a:rPr lang="en-US" sz="3600" dirty="0" err="1"/>
              <a:t>sifatida</a:t>
            </a:r>
            <a:r>
              <a:rPr lang="en-US" sz="3600" dirty="0"/>
              <a:t> </a:t>
            </a:r>
            <a:r>
              <a:rPr lang="en-US" sz="3600" dirty="0" err="1"/>
              <a:t>e’tirof</a:t>
            </a:r>
            <a:r>
              <a:rPr lang="en-US" sz="3600" dirty="0"/>
              <a:t> </a:t>
            </a:r>
            <a:r>
              <a:rPr lang="en-US" sz="3600" dirty="0" err="1"/>
              <a:t>etilgan</a:t>
            </a:r>
            <a:r>
              <a:rPr lang="en-US" sz="3600" dirty="0"/>
              <a:t>. Shu </a:t>
            </a:r>
            <a:r>
              <a:rPr lang="en-US" sz="3600" dirty="0" err="1"/>
              <a:t>bois</a:t>
            </a:r>
            <a:r>
              <a:rPr lang="en-US" sz="3600" dirty="0"/>
              <a:t> </a:t>
            </a:r>
            <a:r>
              <a:rPr lang="en-US" sz="3600" dirty="0" err="1"/>
              <a:t>turizmni</a:t>
            </a:r>
            <a:r>
              <a:rPr lang="en-US" sz="3600" dirty="0"/>
              <a:t> </a:t>
            </a:r>
            <a:r>
              <a:rPr lang="en-US" sz="3600" dirty="0" err="1"/>
              <a:t>rivojlantirish</a:t>
            </a:r>
            <a:r>
              <a:rPr lang="en-US" sz="3600" dirty="0"/>
              <a:t> </a:t>
            </a:r>
            <a:r>
              <a:rPr lang="en-US" sz="3600" dirty="0" err="1"/>
              <a:t>O‘zbekistonning</a:t>
            </a:r>
            <a:r>
              <a:rPr lang="en-US" sz="3600" dirty="0"/>
              <a:t> </a:t>
            </a:r>
            <a:r>
              <a:rPr lang="en-US" sz="3600" dirty="0" err="1"/>
              <a:t>strategik</a:t>
            </a:r>
            <a:r>
              <a:rPr lang="en-US" sz="3600" dirty="0"/>
              <a:t> </a:t>
            </a:r>
            <a:r>
              <a:rPr lang="en-US" sz="3600" dirty="0" err="1"/>
              <a:t>maqsadlaridan</a:t>
            </a:r>
            <a:r>
              <a:rPr lang="en-US" sz="3600" dirty="0"/>
              <a:t> </a:t>
            </a:r>
            <a:r>
              <a:rPr lang="en-US" sz="3600" dirty="0" err="1"/>
              <a:t>biri</a:t>
            </a:r>
            <a:r>
              <a:rPr lang="en-US" sz="3600" dirty="0"/>
              <a:t> </a:t>
            </a:r>
            <a:r>
              <a:rPr lang="en-US" sz="3600" dirty="0" err="1"/>
              <a:t>hisoblanadi</a:t>
            </a:r>
            <a:r>
              <a:rPr lang="en-US" sz="3600" dirty="0"/>
              <a:t>. Ammo </a:t>
            </a:r>
            <a:r>
              <a:rPr lang="en-US" sz="3600" dirty="0" err="1"/>
              <a:t>bu</a:t>
            </a:r>
            <a:r>
              <a:rPr lang="en-US" sz="3600" dirty="0"/>
              <a:t> </a:t>
            </a:r>
            <a:r>
              <a:rPr lang="en-US" sz="3600" dirty="0" err="1"/>
              <a:t>sohada</a:t>
            </a:r>
            <a:r>
              <a:rPr lang="en-US" sz="3600" dirty="0"/>
              <a:t> </a:t>
            </a:r>
            <a:r>
              <a:rPr lang="en-US" sz="3600" dirty="0" err="1"/>
              <a:t>bir</a:t>
            </a:r>
            <a:r>
              <a:rPr lang="en-US" sz="3600" dirty="0"/>
              <a:t> </a:t>
            </a:r>
            <a:r>
              <a:rPr lang="en-US" sz="3600" dirty="0" err="1"/>
              <a:t>qator</a:t>
            </a:r>
            <a:r>
              <a:rPr lang="en-US" sz="3600" dirty="0"/>
              <a:t> </a:t>
            </a:r>
            <a:r>
              <a:rPr lang="en-US" sz="3600" dirty="0" err="1"/>
              <a:t>muammolar</a:t>
            </a:r>
            <a:r>
              <a:rPr lang="en-US" sz="3600" dirty="0"/>
              <a:t> ham </a:t>
            </a:r>
            <a:r>
              <a:rPr lang="en-US" sz="3600" dirty="0" err="1"/>
              <a:t>mavjud</a:t>
            </a:r>
            <a:r>
              <a:rPr lang="en-US" sz="3600" dirty="0"/>
              <a:t>.</a:t>
            </a:r>
            <a:endParaRPr lang="ru-RU" sz="3600" dirty="0"/>
          </a:p>
          <a:p>
            <a:endParaRPr lang="en-US" sz="6600" b="1" dirty="0"/>
          </a:p>
        </p:txBody>
      </p:sp>
    </p:spTree>
    <p:extLst>
      <p:ext uri="{BB962C8B-B14F-4D97-AF65-F5344CB8AC3E}">
        <p14:creationId xmlns:p14="http://schemas.microsoft.com/office/powerpoint/2010/main" val="3156727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93A5867-7477-4B75-8916-743D76BBEB8C}"/>
              </a:ext>
            </a:extLst>
          </p:cNvPr>
          <p:cNvSpPr/>
          <p:nvPr/>
        </p:nvSpPr>
        <p:spPr>
          <a:xfrm>
            <a:off x="861133" y="1322773"/>
            <a:ext cx="10147177" cy="5116722"/>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nSpc>
                <a:spcPct val="115000"/>
              </a:lnSpc>
              <a:spcBef>
                <a:spcPts val="1000"/>
              </a:spcBef>
            </a:pPr>
            <a:r>
              <a:rPr lang="en-US" sz="4800" b="1" dirty="0" err="1">
                <a:solidFill>
                  <a:srgbClr val="4F81BD"/>
                </a:solidFill>
                <a:latin typeface="Calibri" panose="020F0502020204030204" pitchFamily="34" charset="0"/>
                <a:ea typeface="MS Gothic" panose="020B0609070205080204" pitchFamily="49" charset="-128"/>
                <a:cs typeface="Times New Roman" panose="02020603050405020304" pitchFamily="18" charset="0"/>
              </a:rPr>
              <a:t>Turizm</a:t>
            </a:r>
            <a:r>
              <a:rPr lang="en-US" sz="4800" b="1" dirty="0">
                <a:solidFill>
                  <a:srgbClr val="4F81BD"/>
                </a:solidFill>
                <a:latin typeface="Calibri" panose="020F0502020204030204" pitchFamily="34" charset="0"/>
                <a:ea typeface="MS Gothic" panose="020B0609070205080204" pitchFamily="49" charset="-128"/>
                <a:cs typeface="Times New Roman" panose="02020603050405020304" pitchFamily="18" charset="0"/>
              </a:rPr>
              <a:t> </a:t>
            </a:r>
            <a:r>
              <a:rPr lang="en-US" sz="4800" b="1" dirty="0" err="1">
                <a:solidFill>
                  <a:srgbClr val="4F81BD"/>
                </a:solidFill>
                <a:latin typeface="Calibri" panose="020F0502020204030204" pitchFamily="34" charset="0"/>
                <a:ea typeface="MS Gothic" panose="020B0609070205080204" pitchFamily="49" charset="-128"/>
                <a:cs typeface="Times New Roman" panose="02020603050405020304" pitchFamily="18" charset="0"/>
              </a:rPr>
              <a:t>sohasidagi</a:t>
            </a:r>
            <a:r>
              <a:rPr lang="en-US" sz="4800" b="1" dirty="0">
                <a:solidFill>
                  <a:srgbClr val="4F81BD"/>
                </a:solidFill>
                <a:latin typeface="Calibri" panose="020F0502020204030204" pitchFamily="34" charset="0"/>
                <a:ea typeface="MS Gothic" panose="020B0609070205080204" pitchFamily="49" charset="-128"/>
                <a:cs typeface="Times New Roman" panose="02020603050405020304" pitchFamily="18" charset="0"/>
              </a:rPr>
              <a:t> </a:t>
            </a:r>
            <a:r>
              <a:rPr lang="en-US" sz="4800" b="1" dirty="0" err="1">
                <a:solidFill>
                  <a:srgbClr val="4F81BD"/>
                </a:solidFill>
                <a:latin typeface="Calibri" panose="020F0502020204030204" pitchFamily="34" charset="0"/>
                <a:ea typeface="MS Gothic" panose="020B0609070205080204" pitchFamily="49" charset="-128"/>
                <a:cs typeface="Times New Roman" panose="02020603050405020304" pitchFamily="18" charset="0"/>
              </a:rPr>
              <a:t>asosiy</a:t>
            </a:r>
            <a:r>
              <a:rPr lang="en-US" sz="4800" b="1" dirty="0">
                <a:solidFill>
                  <a:srgbClr val="4F81BD"/>
                </a:solidFill>
                <a:latin typeface="Calibri" panose="020F0502020204030204" pitchFamily="34" charset="0"/>
                <a:ea typeface="MS Gothic" panose="020B0609070205080204" pitchFamily="49" charset="-128"/>
                <a:cs typeface="Times New Roman" panose="02020603050405020304" pitchFamily="18" charset="0"/>
              </a:rPr>
              <a:t> </a:t>
            </a:r>
            <a:r>
              <a:rPr lang="en-US" sz="4800" b="1" dirty="0" err="1">
                <a:solidFill>
                  <a:srgbClr val="4F81BD"/>
                </a:solidFill>
                <a:latin typeface="Calibri" panose="020F0502020204030204" pitchFamily="34" charset="0"/>
                <a:ea typeface="MS Gothic" panose="020B0609070205080204" pitchFamily="49" charset="-128"/>
                <a:cs typeface="Times New Roman" panose="02020603050405020304" pitchFamily="18" charset="0"/>
              </a:rPr>
              <a:t>muammolar</a:t>
            </a:r>
            <a:endParaRPr lang="ru-RU" sz="4800" b="1" dirty="0">
              <a:solidFill>
                <a:srgbClr val="4F81BD"/>
              </a:solidFill>
              <a:latin typeface="Calibri" panose="020F0502020204030204" pitchFamily="34" charset="0"/>
              <a:ea typeface="MS Gothic" panose="020B0609070205080204" pitchFamily="49" charset="-128"/>
              <a:cs typeface="Times New Roman" panose="02020603050405020304" pitchFamily="18" charset="0"/>
            </a:endParaRPr>
          </a:p>
          <a:p>
            <a:pPr>
              <a:lnSpc>
                <a:spcPct val="115000"/>
              </a:lnSpc>
              <a:spcAft>
                <a:spcPts val="1000"/>
              </a:spcAft>
            </a:pPr>
            <a:r>
              <a:rPr lang="en-US" sz="4800" dirty="0" err="1">
                <a:latin typeface="Cambria" panose="02040503050406030204" pitchFamily="18" charset="0"/>
                <a:ea typeface="MS Mincho" panose="02020609040205080304" pitchFamily="49" charset="-128"/>
                <a:cs typeface="Times New Roman" panose="02020603050405020304" pitchFamily="18" charset="0"/>
              </a:rPr>
              <a:t>O‘zbekiston</a:t>
            </a:r>
            <a:r>
              <a:rPr lang="en-US" sz="4800" dirty="0">
                <a:latin typeface="Cambria" panose="02040503050406030204" pitchFamily="18" charset="0"/>
                <a:ea typeface="MS Mincho" panose="02020609040205080304" pitchFamily="49" charset="-128"/>
                <a:cs typeface="Times New Roman" panose="02020603050405020304" pitchFamily="18" charset="0"/>
              </a:rPr>
              <a:t> </a:t>
            </a:r>
            <a:r>
              <a:rPr lang="en-US" sz="4800" dirty="0" err="1">
                <a:latin typeface="Cambria" panose="02040503050406030204" pitchFamily="18" charset="0"/>
                <a:ea typeface="MS Mincho" panose="02020609040205080304" pitchFamily="49" charset="-128"/>
                <a:cs typeface="Times New Roman" panose="02020603050405020304" pitchFamily="18" charset="0"/>
              </a:rPr>
              <a:t>turizm</a:t>
            </a:r>
            <a:r>
              <a:rPr lang="en-US" sz="4800" dirty="0">
                <a:latin typeface="Cambria" panose="02040503050406030204" pitchFamily="18" charset="0"/>
                <a:ea typeface="MS Mincho" panose="02020609040205080304" pitchFamily="49" charset="-128"/>
                <a:cs typeface="Times New Roman" panose="02020603050405020304" pitchFamily="18" charset="0"/>
              </a:rPr>
              <a:t> </a:t>
            </a:r>
            <a:r>
              <a:rPr lang="en-US" sz="4800" dirty="0" err="1">
                <a:latin typeface="Cambria" panose="02040503050406030204" pitchFamily="18" charset="0"/>
                <a:ea typeface="MS Mincho" panose="02020609040205080304" pitchFamily="49" charset="-128"/>
                <a:cs typeface="Times New Roman" panose="02020603050405020304" pitchFamily="18" charset="0"/>
              </a:rPr>
              <a:t>salohiyati</a:t>
            </a:r>
            <a:r>
              <a:rPr lang="en-US" sz="4800" dirty="0">
                <a:latin typeface="Cambria" panose="02040503050406030204" pitchFamily="18" charset="0"/>
                <a:ea typeface="MS Mincho" panose="02020609040205080304" pitchFamily="49" charset="-128"/>
                <a:cs typeface="Times New Roman" panose="02020603050405020304" pitchFamily="18" charset="0"/>
              </a:rPr>
              <a:t> </a:t>
            </a:r>
            <a:r>
              <a:rPr lang="en-US" sz="4800" dirty="0" err="1">
                <a:latin typeface="Cambria" panose="02040503050406030204" pitchFamily="18" charset="0"/>
                <a:ea typeface="MS Mincho" panose="02020609040205080304" pitchFamily="49" charset="-128"/>
                <a:cs typeface="Times New Roman" panose="02020603050405020304" pitchFamily="18" charset="0"/>
              </a:rPr>
              <a:t>jihatidan</a:t>
            </a:r>
            <a:r>
              <a:rPr lang="en-US" sz="4800" dirty="0">
                <a:latin typeface="Cambria" panose="02040503050406030204" pitchFamily="18" charset="0"/>
                <a:ea typeface="MS Mincho" panose="02020609040205080304" pitchFamily="49" charset="-128"/>
                <a:cs typeface="Times New Roman" panose="02020603050405020304" pitchFamily="18" charset="0"/>
              </a:rPr>
              <a:t> </a:t>
            </a:r>
            <a:r>
              <a:rPr lang="en-US" sz="4800" dirty="0" err="1">
                <a:latin typeface="Cambria" panose="02040503050406030204" pitchFamily="18" charset="0"/>
                <a:ea typeface="MS Mincho" panose="02020609040205080304" pitchFamily="49" charset="-128"/>
                <a:cs typeface="Times New Roman" panose="02020603050405020304" pitchFamily="18" charset="0"/>
              </a:rPr>
              <a:t>juda</a:t>
            </a:r>
            <a:r>
              <a:rPr lang="en-US" sz="4800" dirty="0">
                <a:latin typeface="Cambria" panose="02040503050406030204" pitchFamily="18" charset="0"/>
                <a:ea typeface="MS Mincho" panose="02020609040205080304" pitchFamily="49" charset="-128"/>
                <a:cs typeface="Times New Roman" panose="02020603050405020304" pitchFamily="18" charset="0"/>
              </a:rPr>
              <a:t> boy </a:t>
            </a:r>
            <a:r>
              <a:rPr lang="en-US" sz="4800" dirty="0" err="1">
                <a:latin typeface="Cambria" panose="02040503050406030204" pitchFamily="18" charset="0"/>
                <a:ea typeface="MS Mincho" panose="02020609040205080304" pitchFamily="49" charset="-128"/>
                <a:cs typeface="Times New Roman" panose="02020603050405020304" pitchFamily="18" charset="0"/>
              </a:rPr>
              <a:t>mamlakat</a:t>
            </a:r>
            <a:r>
              <a:rPr lang="en-US" sz="4800" dirty="0">
                <a:latin typeface="Cambria" panose="02040503050406030204" pitchFamily="18" charset="0"/>
                <a:ea typeface="MS Mincho" panose="02020609040205080304" pitchFamily="49" charset="-128"/>
                <a:cs typeface="Times New Roman" panose="02020603050405020304" pitchFamily="18" charset="0"/>
              </a:rPr>
              <a:t> </a:t>
            </a:r>
            <a:r>
              <a:rPr lang="en-US" sz="4800" dirty="0" err="1">
                <a:latin typeface="Cambria" panose="02040503050406030204" pitchFamily="18" charset="0"/>
                <a:ea typeface="MS Mincho" panose="02020609040205080304" pitchFamily="49" charset="-128"/>
                <a:cs typeface="Times New Roman" panose="02020603050405020304" pitchFamily="18" charset="0"/>
              </a:rPr>
              <a:t>bo‘lsa</a:t>
            </a:r>
            <a:r>
              <a:rPr lang="en-US" sz="4800" dirty="0">
                <a:latin typeface="Cambria" panose="02040503050406030204" pitchFamily="18" charset="0"/>
                <a:ea typeface="MS Mincho" panose="02020609040205080304" pitchFamily="49" charset="-128"/>
                <a:cs typeface="Times New Roman" panose="02020603050405020304" pitchFamily="18" charset="0"/>
              </a:rPr>
              <a:t>-da, </a:t>
            </a:r>
            <a:r>
              <a:rPr lang="en-US" sz="4800" dirty="0" err="1">
                <a:latin typeface="Cambria" panose="02040503050406030204" pitchFamily="18" charset="0"/>
                <a:ea typeface="MS Mincho" panose="02020609040205080304" pitchFamily="49" charset="-128"/>
                <a:cs typeface="Times New Roman" panose="02020603050405020304" pitchFamily="18" charset="0"/>
              </a:rPr>
              <a:t>amaliyotda</a:t>
            </a:r>
            <a:r>
              <a:rPr lang="en-US" sz="4800" dirty="0">
                <a:latin typeface="Cambria" panose="02040503050406030204" pitchFamily="18" charset="0"/>
                <a:ea typeface="MS Mincho" panose="02020609040205080304" pitchFamily="49" charset="-128"/>
                <a:cs typeface="Times New Roman" panose="02020603050405020304" pitchFamily="18" charset="0"/>
              </a:rPr>
              <a:t> </a:t>
            </a:r>
            <a:r>
              <a:rPr lang="en-US" sz="4800" dirty="0" err="1">
                <a:latin typeface="Cambria" panose="02040503050406030204" pitchFamily="18" charset="0"/>
                <a:ea typeface="MS Mincho" panose="02020609040205080304" pitchFamily="49" charset="-128"/>
                <a:cs typeface="Times New Roman" panose="02020603050405020304" pitchFamily="18" charset="0"/>
              </a:rPr>
              <a:t>bu</a:t>
            </a:r>
            <a:r>
              <a:rPr lang="en-US" sz="4800" dirty="0">
                <a:latin typeface="Cambria" panose="02040503050406030204" pitchFamily="18" charset="0"/>
                <a:ea typeface="MS Mincho" panose="02020609040205080304" pitchFamily="49" charset="-128"/>
                <a:cs typeface="Times New Roman" panose="02020603050405020304" pitchFamily="18" charset="0"/>
              </a:rPr>
              <a:t> </a:t>
            </a:r>
            <a:r>
              <a:rPr lang="en-US" sz="4800" dirty="0" err="1">
                <a:latin typeface="Cambria" panose="02040503050406030204" pitchFamily="18" charset="0"/>
                <a:ea typeface="MS Mincho" panose="02020609040205080304" pitchFamily="49" charset="-128"/>
                <a:cs typeface="Times New Roman" panose="02020603050405020304" pitchFamily="18" charset="0"/>
              </a:rPr>
              <a:t>imkoniyatlar</a:t>
            </a:r>
            <a:r>
              <a:rPr lang="en-US" sz="4800" dirty="0">
                <a:latin typeface="Cambria" panose="02040503050406030204" pitchFamily="18" charset="0"/>
                <a:ea typeface="MS Mincho" panose="02020609040205080304" pitchFamily="49" charset="-128"/>
                <a:cs typeface="Times New Roman" panose="02020603050405020304" pitchFamily="18" charset="0"/>
              </a:rPr>
              <a:t> </a:t>
            </a:r>
            <a:r>
              <a:rPr lang="en-US" sz="4800" dirty="0" err="1">
                <a:latin typeface="Cambria" panose="02040503050406030204" pitchFamily="18" charset="0"/>
                <a:ea typeface="MS Mincho" panose="02020609040205080304" pitchFamily="49" charset="-128"/>
                <a:cs typeface="Times New Roman" panose="02020603050405020304" pitchFamily="18" charset="0"/>
              </a:rPr>
              <a:t>to‘liq</a:t>
            </a:r>
            <a:r>
              <a:rPr lang="en-US" sz="4800" dirty="0">
                <a:latin typeface="Cambria" panose="02040503050406030204" pitchFamily="18" charset="0"/>
                <a:ea typeface="MS Mincho" panose="02020609040205080304" pitchFamily="49" charset="-128"/>
                <a:cs typeface="Times New Roman" panose="02020603050405020304" pitchFamily="18" charset="0"/>
              </a:rPr>
              <a:t> </a:t>
            </a:r>
            <a:r>
              <a:rPr lang="en-US" sz="4800" dirty="0" err="1">
                <a:latin typeface="Cambria" panose="02040503050406030204" pitchFamily="18" charset="0"/>
                <a:ea typeface="MS Mincho" panose="02020609040205080304" pitchFamily="49" charset="-128"/>
                <a:cs typeface="Times New Roman" panose="02020603050405020304" pitchFamily="18" charset="0"/>
              </a:rPr>
              <a:t>foydalanilmayapti</a:t>
            </a:r>
            <a:r>
              <a:rPr lang="en-US" sz="4800" dirty="0">
                <a:latin typeface="Cambria" panose="02040503050406030204" pitchFamily="18" charset="0"/>
                <a:ea typeface="MS Mincho" panose="02020609040205080304" pitchFamily="49" charset="-128"/>
                <a:cs typeface="Times New Roman" panose="02020603050405020304" pitchFamily="18" charset="0"/>
              </a:rPr>
              <a:t>. </a:t>
            </a:r>
            <a:r>
              <a:rPr lang="en-US" sz="4800" dirty="0" err="1">
                <a:latin typeface="Cambria" panose="02040503050406030204" pitchFamily="18" charset="0"/>
                <a:ea typeface="MS Mincho" panose="02020609040205080304" pitchFamily="49" charset="-128"/>
                <a:cs typeface="Times New Roman" panose="02020603050405020304" pitchFamily="18" charset="0"/>
              </a:rPr>
              <a:t>Quyidagi</a:t>
            </a:r>
            <a:r>
              <a:rPr lang="en-US" sz="4800" dirty="0">
                <a:latin typeface="Cambria" panose="02040503050406030204" pitchFamily="18" charset="0"/>
                <a:ea typeface="MS Mincho" panose="02020609040205080304" pitchFamily="49" charset="-128"/>
                <a:cs typeface="Times New Roman" panose="02020603050405020304" pitchFamily="18" charset="0"/>
              </a:rPr>
              <a:t> </a:t>
            </a:r>
            <a:r>
              <a:rPr lang="en-US" sz="4800" dirty="0" err="1">
                <a:latin typeface="Cambria" panose="02040503050406030204" pitchFamily="18" charset="0"/>
                <a:ea typeface="MS Mincho" panose="02020609040205080304" pitchFamily="49" charset="-128"/>
                <a:cs typeface="Times New Roman" panose="02020603050405020304" pitchFamily="18" charset="0"/>
              </a:rPr>
              <a:t>muammolar</a:t>
            </a:r>
            <a:r>
              <a:rPr lang="en-US" sz="4800" dirty="0">
                <a:latin typeface="Cambria" panose="02040503050406030204" pitchFamily="18" charset="0"/>
                <a:ea typeface="MS Mincho" panose="02020609040205080304" pitchFamily="49" charset="-128"/>
                <a:cs typeface="Times New Roman" panose="02020603050405020304" pitchFamily="18" charset="0"/>
              </a:rPr>
              <a:t> </a:t>
            </a:r>
            <a:r>
              <a:rPr lang="en-US" sz="4800" dirty="0" err="1">
                <a:latin typeface="Cambria" panose="02040503050406030204" pitchFamily="18" charset="0"/>
                <a:ea typeface="MS Mincho" panose="02020609040205080304" pitchFamily="49" charset="-128"/>
                <a:cs typeface="Times New Roman" panose="02020603050405020304" pitchFamily="18" charset="0"/>
              </a:rPr>
              <a:t>bunga</a:t>
            </a:r>
            <a:r>
              <a:rPr lang="en-US" sz="4800" dirty="0">
                <a:latin typeface="Cambria" panose="02040503050406030204" pitchFamily="18" charset="0"/>
                <a:ea typeface="MS Mincho" panose="02020609040205080304" pitchFamily="49" charset="-128"/>
                <a:cs typeface="Times New Roman" panose="02020603050405020304" pitchFamily="18" charset="0"/>
              </a:rPr>
              <a:t> </a:t>
            </a:r>
            <a:r>
              <a:rPr lang="en-US" sz="4800" dirty="0" err="1">
                <a:latin typeface="Cambria" panose="02040503050406030204" pitchFamily="18" charset="0"/>
                <a:ea typeface="MS Mincho" panose="02020609040205080304" pitchFamily="49" charset="-128"/>
                <a:cs typeface="Times New Roman" panose="02020603050405020304" pitchFamily="18" charset="0"/>
              </a:rPr>
              <a:t>sabab</a:t>
            </a:r>
            <a:r>
              <a:rPr lang="en-US" sz="4800" dirty="0">
                <a:latin typeface="Cambria" panose="02040503050406030204" pitchFamily="18" charset="0"/>
                <a:ea typeface="MS Mincho" panose="02020609040205080304" pitchFamily="49" charset="-128"/>
                <a:cs typeface="Times New Roman" panose="02020603050405020304" pitchFamily="18" charset="0"/>
              </a:rPr>
              <a:t> </a:t>
            </a:r>
            <a:r>
              <a:rPr lang="en-US" sz="4800" dirty="0" err="1">
                <a:latin typeface="Cambria" panose="02040503050406030204" pitchFamily="18" charset="0"/>
                <a:ea typeface="MS Mincho" panose="02020609040205080304" pitchFamily="49" charset="-128"/>
                <a:cs typeface="Times New Roman" panose="02020603050405020304" pitchFamily="18" charset="0"/>
              </a:rPr>
              <a:t>bo‘lmoqda</a:t>
            </a:r>
            <a:r>
              <a:rPr lang="en-US" sz="4800" dirty="0">
                <a:latin typeface="Cambria" panose="02040503050406030204" pitchFamily="18" charset="0"/>
                <a:ea typeface="MS Mincho" panose="02020609040205080304" pitchFamily="49" charset="-128"/>
                <a:cs typeface="Times New Roman" panose="02020603050405020304" pitchFamily="18" charset="0"/>
              </a:rPr>
              <a:t>:</a:t>
            </a:r>
            <a:endParaRPr lang="ru-RU" sz="4800" dirty="0">
              <a:latin typeface="Cambria" panose="020405030504060302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1586297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521208" y="384048"/>
            <a:ext cx="11130934" cy="6647974"/>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endParaRPr lang="en-US" sz="3600" b="1" dirty="0"/>
          </a:p>
          <a:p>
            <a:r>
              <a:rPr lang="en-US" sz="3600" b="1" dirty="0"/>
              <a:t>1. </a:t>
            </a:r>
            <a:r>
              <a:rPr lang="en-US" sz="3600" b="1" dirty="0" err="1"/>
              <a:t>Infratuzilma</a:t>
            </a:r>
            <a:r>
              <a:rPr lang="en-US" sz="3600" b="1" dirty="0"/>
              <a:t> </a:t>
            </a:r>
            <a:r>
              <a:rPr lang="en-US" sz="3600" b="1" dirty="0" err="1"/>
              <a:t>muammolari</a:t>
            </a:r>
            <a:r>
              <a:rPr lang="en-US" sz="3600" b="1" dirty="0"/>
              <a:t> – </a:t>
            </a:r>
            <a:r>
              <a:rPr lang="en-US" sz="3600" b="1" dirty="0" err="1"/>
              <a:t>ayrim</a:t>
            </a:r>
            <a:r>
              <a:rPr lang="en-US" sz="3600" b="1" dirty="0"/>
              <a:t> </a:t>
            </a:r>
            <a:r>
              <a:rPr lang="en-US" sz="3600" b="1" dirty="0" err="1"/>
              <a:t>turistik</a:t>
            </a:r>
            <a:r>
              <a:rPr lang="en-US" sz="3600" b="1" dirty="0"/>
              <a:t> </a:t>
            </a:r>
            <a:r>
              <a:rPr lang="en-US" sz="3600" b="1" dirty="0" err="1"/>
              <a:t>hududlarda</a:t>
            </a:r>
            <a:r>
              <a:rPr lang="en-US" sz="3600" b="1" dirty="0"/>
              <a:t> </a:t>
            </a:r>
            <a:r>
              <a:rPr lang="en-US" sz="3600" b="1" dirty="0" err="1"/>
              <a:t>mehmonxonalar</a:t>
            </a:r>
            <a:r>
              <a:rPr lang="en-US" sz="3600" b="1" dirty="0"/>
              <a:t>, </a:t>
            </a:r>
            <a:r>
              <a:rPr lang="en-US" sz="3600" b="1" dirty="0" err="1"/>
              <a:t>yo‘llar</a:t>
            </a:r>
            <a:r>
              <a:rPr lang="en-US" sz="3600" b="1" dirty="0"/>
              <a:t>, transport </a:t>
            </a:r>
            <a:r>
              <a:rPr lang="en-US" sz="3600" b="1" dirty="0" err="1"/>
              <a:t>va</a:t>
            </a:r>
            <a:r>
              <a:rPr lang="en-US" sz="3600" b="1" dirty="0"/>
              <a:t> </a:t>
            </a:r>
            <a:r>
              <a:rPr lang="en-US" sz="3600" b="1" dirty="0" err="1"/>
              <a:t>xizmat</a:t>
            </a:r>
            <a:r>
              <a:rPr lang="en-US" sz="3600" b="1" dirty="0"/>
              <a:t> </a:t>
            </a:r>
            <a:r>
              <a:rPr lang="en-US" sz="3600" b="1" dirty="0" err="1"/>
              <a:t>ko‘rsatish</a:t>
            </a:r>
            <a:r>
              <a:rPr lang="en-US" sz="3600" b="1" dirty="0"/>
              <a:t> </a:t>
            </a:r>
            <a:r>
              <a:rPr lang="en-US" sz="3600" b="1" dirty="0" err="1"/>
              <a:t>infratuzilmasi</a:t>
            </a:r>
            <a:r>
              <a:rPr lang="en-US" sz="3600" b="1" dirty="0"/>
              <a:t> </a:t>
            </a:r>
            <a:r>
              <a:rPr lang="en-US" sz="3600" b="1" dirty="0" err="1"/>
              <a:t>yetarli</a:t>
            </a:r>
            <a:r>
              <a:rPr lang="en-US" sz="3600" b="1" dirty="0"/>
              <a:t> </a:t>
            </a:r>
            <a:r>
              <a:rPr lang="en-US" sz="3600" b="1" dirty="0" err="1"/>
              <a:t>darajada</a:t>
            </a:r>
            <a:r>
              <a:rPr lang="en-US" sz="3600" b="1" dirty="0"/>
              <a:t> </a:t>
            </a:r>
            <a:r>
              <a:rPr lang="en-US" sz="3600" b="1" dirty="0" err="1"/>
              <a:t>rivojlanmagan</a:t>
            </a:r>
            <a:r>
              <a:rPr lang="en-US" sz="3600" b="1" dirty="0"/>
              <a:t>.</a:t>
            </a:r>
            <a:br>
              <a:rPr lang="en-US" sz="3600" b="1" dirty="0"/>
            </a:br>
            <a:r>
              <a:rPr lang="en-US" sz="3600" b="1" dirty="0"/>
              <a:t>2. </a:t>
            </a:r>
            <a:r>
              <a:rPr lang="en-US" sz="3600" b="1" dirty="0" err="1"/>
              <a:t>Kadrlar</a:t>
            </a:r>
            <a:r>
              <a:rPr lang="en-US" sz="3600" b="1" dirty="0"/>
              <a:t> </a:t>
            </a:r>
            <a:r>
              <a:rPr lang="en-US" sz="3600" b="1" dirty="0" err="1"/>
              <a:t>yetishmasligi</a:t>
            </a:r>
            <a:r>
              <a:rPr lang="en-US" sz="3600" b="1" dirty="0"/>
              <a:t> – </a:t>
            </a:r>
            <a:r>
              <a:rPr lang="en-US" sz="3600" b="1" dirty="0" err="1"/>
              <a:t>turizm</a:t>
            </a:r>
            <a:r>
              <a:rPr lang="en-US" sz="3600" b="1" dirty="0"/>
              <a:t> </a:t>
            </a:r>
            <a:r>
              <a:rPr lang="en-US" sz="3600" b="1" dirty="0" err="1"/>
              <a:t>sohasida</a:t>
            </a:r>
            <a:r>
              <a:rPr lang="en-US" sz="3600" b="1" dirty="0"/>
              <a:t> </a:t>
            </a:r>
            <a:r>
              <a:rPr lang="en-US" sz="3600" b="1" dirty="0" err="1"/>
              <a:t>xorijiy</a:t>
            </a:r>
            <a:r>
              <a:rPr lang="en-US" sz="3600" b="1" dirty="0"/>
              <a:t> </a:t>
            </a:r>
            <a:r>
              <a:rPr lang="en-US" sz="3600" b="1" dirty="0" err="1"/>
              <a:t>tillarni</a:t>
            </a:r>
            <a:r>
              <a:rPr lang="en-US" sz="3600" b="1" dirty="0"/>
              <a:t> </a:t>
            </a:r>
            <a:r>
              <a:rPr lang="en-US" sz="3600" b="1" dirty="0" err="1"/>
              <a:t>biladigan</a:t>
            </a:r>
            <a:r>
              <a:rPr lang="en-US" sz="3600" b="1" dirty="0"/>
              <a:t> professional </a:t>
            </a:r>
            <a:r>
              <a:rPr lang="en-US" sz="3600" b="1" dirty="0" err="1"/>
              <a:t>gidlar</a:t>
            </a:r>
            <a:r>
              <a:rPr lang="en-US" sz="3600" b="1" dirty="0"/>
              <a:t>, </a:t>
            </a:r>
            <a:r>
              <a:rPr lang="en-US" sz="3600" b="1" dirty="0" err="1"/>
              <a:t>menejerlar</a:t>
            </a:r>
            <a:r>
              <a:rPr lang="en-US" sz="3600" b="1" dirty="0"/>
              <a:t> </a:t>
            </a:r>
            <a:r>
              <a:rPr lang="en-US" sz="3600" b="1" dirty="0" err="1"/>
              <a:t>va</a:t>
            </a:r>
            <a:r>
              <a:rPr lang="en-US" sz="3600" b="1" dirty="0"/>
              <a:t> </a:t>
            </a:r>
            <a:r>
              <a:rPr lang="en-US" sz="3600" b="1" dirty="0" err="1"/>
              <a:t>marketologlar</a:t>
            </a:r>
            <a:r>
              <a:rPr lang="en-US" sz="3600" b="1" dirty="0"/>
              <a:t> </a:t>
            </a:r>
            <a:r>
              <a:rPr lang="en-US" sz="3600" b="1" dirty="0" err="1"/>
              <a:t>kam</a:t>
            </a:r>
            <a:r>
              <a:rPr lang="en-US" sz="3600" b="1" dirty="0"/>
              <a:t>.</a:t>
            </a:r>
            <a:br>
              <a:rPr lang="en-US" sz="3600" b="1" dirty="0"/>
            </a:br>
            <a:r>
              <a:rPr lang="en-US" sz="3600" b="1" dirty="0"/>
              <a:t>3. </a:t>
            </a:r>
            <a:r>
              <a:rPr lang="en-US" sz="3600" b="1" dirty="0" err="1"/>
              <a:t>Reklama</a:t>
            </a:r>
            <a:r>
              <a:rPr lang="en-US" sz="3600" b="1" dirty="0"/>
              <a:t> </a:t>
            </a:r>
            <a:r>
              <a:rPr lang="en-US" sz="3600" b="1" dirty="0" err="1"/>
              <a:t>va</a:t>
            </a:r>
            <a:r>
              <a:rPr lang="en-US" sz="3600" b="1" dirty="0"/>
              <a:t> marketing </a:t>
            </a:r>
            <a:r>
              <a:rPr lang="en-US" sz="3600" b="1" dirty="0" err="1"/>
              <a:t>yetarli</a:t>
            </a:r>
            <a:r>
              <a:rPr lang="en-US" sz="3600" b="1" dirty="0"/>
              <a:t> </a:t>
            </a:r>
            <a:r>
              <a:rPr lang="en-US" sz="3600" b="1" dirty="0" err="1"/>
              <a:t>emas</a:t>
            </a:r>
            <a:r>
              <a:rPr lang="en-US" sz="3600" b="1" dirty="0"/>
              <a:t> – </a:t>
            </a:r>
            <a:r>
              <a:rPr lang="en-US" sz="3600" b="1" dirty="0" err="1"/>
              <a:t>O‘zbekistonning</a:t>
            </a:r>
            <a:r>
              <a:rPr lang="en-US" sz="3600" b="1" dirty="0"/>
              <a:t> boy </a:t>
            </a:r>
            <a:r>
              <a:rPr lang="en-US" sz="3600" b="1" dirty="0" err="1"/>
              <a:t>madaniy</a:t>
            </a:r>
            <a:r>
              <a:rPr lang="en-US" sz="3600" b="1" dirty="0"/>
              <a:t> </a:t>
            </a:r>
            <a:r>
              <a:rPr lang="en-US" sz="3600" b="1" dirty="0" err="1"/>
              <a:t>merosi</a:t>
            </a:r>
            <a:r>
              <a:rPr lang="en-US" sz="3600" b="1" dirty="0"/>
              <a:t> </a:t>
            </a:r>
            <a:r>
              <a:rPr lang="en-US" sz="3600" b="1" dirty="0" err="1"/>
              <a:t>xalqaro</a:t>
            </a:r>
            <a:r>
              <a:rPr lang="en-US" sz="3600" b="1" dirty="0"/>
              <a:t> </a:t>
            </a:r>
            <a:r>
              <a:rPr lang="en-US" sz="3600" b="1" dirty="0" err="1"/>
              <a:t>miqyosda</a:t>
            </a:r>
            <a:r>
              <a:rPr lang="en-US" sz="3600" b="1" dirty="0"/>
              <a:t> </a:t>
            </a:r>
            <a:r>
              <a:rPr lang="en-US" sz="3600" b="1" dirty="0" err="1"/>
              <a:t>yetarli</a:t>
            </a:r>
            <a:r>
              <a:rPr lang="en-US" sz="3600" b="1" dirty="0"/>
              <a:t> </a:t>
            </a:r>
            <a:r>
              <a:rPr lang="en-US" sz="3600" b="1" dirty="0" err="1"/>
              <a:t>targ‘ib</a:t>
            </a:r>
            <a:r>
              <a:rPr lang="en-US" sz="3600" b="1" dirty="0"/>
              <a:t> </a:t>
            </a:r>
            <a:r>
              <a:rPr lang="en-US" sz="3600" b="1" dirty="0" err="1"/>
              <a:t>qilinmagan</a:t>
            </a:r>
            <a:r>
              <a:rPr lang="en-US" sz="3600" b="1" dirty="0"/>
              <a:t>.</a:t>
            </a:r>
            <a:br>
              <a:rPr lang="en-US" sz="3600" b="1" dirty="0"/>
            </a:br>
            <a:endParaRPr lang="en-US" sz="6600" b="1" dirty="0">
              <a:ln w="22225">
                <a:solidFill>
                  <a:schemeClr val="accent2"/>
                </a:solidFill>
                <a:prstDash val="solid"/>
              </a:ln>
              <a:solidFill>
                <a:srgbClr val="FFFF00"/>
              </a:solidFill>
            </a:endParaRPr>
          </a:p>
        </p:txBody>
      </p:sp>
    </p:spTree>
    <p:extLst>
      <p:ext uri="{BB962C8B-B14F-4D97-AF65-F5344CB8AC3E}">
        <p14:creationId xmlns:p14="http://schemas.microsoft.com/office/powerpoint/2010/main" val="1561291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xit" presetSubtype="21" fill="hold" grpId="0" nodeType="clickEffect">
                                  <p:stCondLst>
                                    <p:cond delay="0"/>
                                  </p:stCondLst>
                                  <p:childTnLst>
                                    <p:animEffect transition="out" filter="barn(inVertical)">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виток: горизонтальный 4">
            <a:extLst>
              <a:ext uri="{FF2B5EF4-FFF2-40B4-BE49-F238E27FC236}">
                <a16:creationId xmlns:a16="http://schemas.microsoft.com/office/drawing/2014/main" id="{7BDA999A-2B2E-4271-A11A-12376446E05F}"/>
              </a:ext>
            </a:extLst>
          </p:cNvPr>
          <p:cNvSpPr/>
          <p:nvPr/>
        </p:nvSpPr>
        <p:spPr>
          <a:xfrm>
            <a:off x="-1" y="-116236"/>
            <a:ext cx="11825207" cy="6974236"/>
          </a:xfrm>
          <a:prstGeom prst="horizontalScroll">
            <a:avLst/>
          </a:prstGeom>
        </p:spPr>
        <p:style>
          <a:lnRef idx="1">
            <a:schemeClr val="accent1"/>
          </a:lnRef>
          <a:fillRef idx="2">
            <a:schemeClr val="accent1"/>
          </a:fillRef>
          <a:effectRef idx="1">
            <a:schemeClr val="accent1"/>
          </a:effectRef>
          <a:fontRef idx="minor">
            <a:schemeClr val="dk1"/>
          </a:fontRef>
        </p:style>
        <p:txBody>
          <a:bodyPr rtlCol="0" anchor="ctr"/>
          <a:lstStyle/>
          <a:p>
            <a:endParaRPr lang="en-US" sz="3600" b="1" dirty="0"/>
          </a:p>
          <a:p>
            <a:r>
              <a:rPr lang="en-US" sz="3600" b="1" dirty="0"/>
              <a:t>4. </a:t>
            </a:r>
            <a:r>
              <a:rPr lang="en-US" sz="3600" b="1" dirty="0" err="1"/>
              <a:t>Vizaviy</a:t>
            </a:r>
            <a:r>
              <a:rPr lang="en-US" sz="3600" b="1" dirty="0"/>
              <a:t> </a:t>
            </a:r>
            <a:r>
              <a:rPr lang="en-US" sz="3600" b="1" dirty="0" err="1"/>
              <a:t>va</a:t>
            </a:r>
            <a:r>
              <a:rPr lang="en-US" sz="3600" b="1" dirty="0"/>
              <a:t> </a:t>
            </a:r>
            <a:r>
              <a:rPr lang="en-US" sz="3600" b="1" dirty="0" err="1"/>
              <a:t>ma’muriy</a:t>
            </a:r>
            <a:r>
              <a:rPr lang="en-US" sz="3600" b="1" dirty="0"/>
              <a:t> </a:t>
            </a:r>
            <a:r>
              <a:rPr lang="en-US" sz="3600" b="1" dirty="0" err="1"/>
              <a:t>cheklovlar</a:t>
            </a:r>
            <a:r>
              <a:rPr lang="en-US" sz="3600" b="1" dirty="0"/>
              <a:t> – </a:t>
            </a:r>
            <a:r>
              <a:rPr lang="en-US" sz="3600" b="1" dirty="0" err="1"/>
              <a:t>ayrim</a:t>
            </a:r>
            <a:r>
              <a:rPr lang="en-US" sz="3600" b="1" dirty="0"/>
              <a:t> </a:t>
            </a:r>
            <a:r>
              <a:rPr lang="en-US" sz="3600" b="1" dirty="0" err="1"/>
              <a:t>mamlakatlar</a:t>
            </a:r>
            <a:r>
              <a:rPr lang="en-US" sz="3600" b="1" dirty="0"/>
              <a:t> </a:t>
            </a:r>
            <a:r>
              <a:rPr lang="en-US" sz="3600" b="1" dirty="0" err="1"/>
              <a:t>fuqarolari</a:t>
            </a:r>
            <a:r>
              <a:rPr lang="en-US" sz="3600" b="1" dirty="0"/>
              <a:t> </a:t>
            </a:r>
            <a:r>
              <a:rPr lang="en-US" sz="3600" b="1" dirty="0" err="1"/>
              <a:t>uchun</a:t>
            </a:r>
            <a:r>
              <a:rPr lang="en-US" sz="3600" b="1" dirty="0"/>
              <a:t> </a:t>
            </a:r>
            <a:r>
              <a:rPr lang="en-US" sz="3600" b="1" dirty="0" err="1"/>
              <a:t>kirish</a:t>
            </a:r>
            <a:r>
              <a:rPr lang="en-US" sz="3600" b="1" dirty="0"/>
              <a:t> </a:t>
            </a:r>
            <a:r>
              <a:rPr lang="en-US" sz="3600" b="1" dirty="0" err="1"/>
              <a:t>tartiblari</a:t>
            </a:r>
            <a:r>
              <a:rPr lang="en-US" sz="3600" b="1" dirty="0"/>
              <a:t> </a:t>
            </a:r>
            <a:r>
              <a:rPr lang="en-US" sz="3600" b="1" dirty="0" err="1"/>
              <a:t>murakkab</a:t>
            </a:r>
            <a:r>
              <a:rPr lang="en-US" sz="3600" b="1" dirty="0"/>
              <a:t>.</a:t>
            </a:r>
            <a:br>
              <a:rPr lang="en-US" sz="3600" b="1" dirty="0"/>
            </a:br>
            <a:r>
              <a:rPr lang="en-US" sz="3600" b="1" dirty="0"/>
              <a:t>5. </a:t>
            </a:r>
            <a:r>
              <a:rPr lang="en-US" sz="3600" b="1" dirty="0" err="1"/>
              <a:t>Ekologik</a:t>
            </a:r>
            <a:r>
              <a:rPr lang="en-US" sz="3600" b="1" dirty="0"/>
              <a:t> </a:t>
            </a:r>
            <a:r>
              <a:rPr lang="en-US" sz="3600" b="1" dirty="0" err="1"/>
              <a:t>muammolar</a:t>
            </a:r>
            <a:r>
              <a:rPr lang="en-US" sz="3600" b="1" dirty="0"/>
              <a:t> – </a:t>
            </a:r>
            <a:r>
              <a:rPr lang="en-US" sz="3600" b="1" dirty="0" err="1"/>
              <a:t>chiqindilarni</a:t>
            </a:r>
            <a:r>
              <a:rPr lang="en-US" sz="3600" b="1" dirty="0"/>
              <a:t> </a:t>
            </a:r>
            <a:r>
              <a:rPr lang="en-US" sz="3600" b="1" dirty="0" err="1"/>
              <a:t>qayta</a:t>
            </a:r>
            <a:r>
              <a:rPr lang="en-US" sz="3600" b="1" dirty="0"/>
              <a:t> </a:t>
            </a:r>
            <a:r>
              <a:rPr lang="en-US" sz="3600" b="1" dirty="0" err="1"/>
              <a:t>ishlash</a:t>
            </a:r>
            <a:r>
              <a:rPr lang="en-US" sz="3600" b="1" dirty="0"/>
              <a:t> </a:t>
            </a:r>
            <a:r>
              <a:rPr lang="en-US" sz="3600" b="1" dirty="0" err="1"/>
              <a:t>tizimi</a:t>
            </a:r>
            <a:r>
              <a:rPr lang="en-US" sz="3600" b="1" dirty="0"/>
              <a:t> </a:t>
            </a:r>
            <a:r>
              <a:rPr lang="en-US" sz="3600" b="1" dirty="0" err="1"/>
              <a:t>yo‘qligi</a:t>
            </a:r>
            <a:r>
              <a:rPr lang="en-US" sz="3600" b="1" dirty="0"/>
              <a:t> </a:t>
            </a:r>
            <a:r>
              <a:rPr lang="en-US" sz="3600" b="1" dirty="0" err="1"/>
              <a:t>va</a:t>
            </a:r>
            <a:r>
              <a:rPr lang="en-US" sz="3600" b="1" dirty="0"/>
              <a:t> </a:t>
            </a:r>
            <a:r>
              <a:rPr lang="en-US" sz="3600" b="1" dirty="0" err="1"/>
              <a:t>tabiatning</a:t>
            </a:r>
            <a:r>
              <a:rPr lang="en-US" sz="3600" b="1" dirty="0"/>
              <a:t> </a:t>
            </a:r>
            <a:r>
              <a:rPr lang="en-US" sz="3600" b="1" dirty="0" err="1"/>
              <a:t>buzilishi</a:t>
            </a:r>
            <a:r>
              <a:rPr lang="en-US" sz="3600" b="1" dirty="0"/>
              <a:t> </a:t>
            </a:r>
            <a:r>
              <a:rPr lang="en-US" sz="3600" b="1" dirty="0" err="1"/>
              <a:t>ekoturizm</a:t>
            </a:r>
            <a:r>
              <a:rPr lang="en-US" sz="3600" b="1" dirty="0"/>
              <a:t> </a:t>
            </a:r>
            <a:r>
              <a:rPr lang="en-US" sz="3600" b="1" dirty="0" err="1"/>
              <a:t>rivojiga</a:t>
            </a:r>
            <a:r>
              <a:rPr lang="en-US" sz="3600" b="1" dirty="0"/>
              <a:t> </a:t>
            </a:r>
            <a:r>
              <a:rPr lang="en-US" sz="3600" b="1" dirty="0" err="1"/>
              <a:t>to‘sqinlik</a:t>
            </a:r>
            <a:r>
              <a:rPr lang="en-US" sz="3600" b="1" dirty="0"/>
              <a:t> </a:t>
            </a:r>
            <a:r>
              <a:rPr lang="en-US" sz="3600" b="1" dirty="0" err="1"/>
              <a:t>qiladi</a:t>
            </a:r>
            <a:r>
              <a:rPr lang="en-US" sz="3600" b="1" dirty="0"/>
              <a:t>.</a:t>
            </a:r>
            <a:br>
              <a:rPr lang="en-US" sz="3600" b="1" dirty="0"/>
            </a:br>
            <a:r>
              <a:rPr lang="en-US" sz="3600" b="1" dirty="0"/>
              <a:t>6. </a:t>
            </a:r>
            <a:r>
              <a:rPr lang="en-US" sz="3600" b="1" dirty="0" err="1"/>
              <a:t>Hududlar</a:t>
            </a:r>
            <a:r>
              <a:rPr lang="en-US" sz="3600" b="1" dirty="0"/>
              <a:t> </a:t>
            </a:r>
            <a:r>
              <a:rPr lang="en-US" sz="3600" b="1" dirty="0" err="1"/>
              <a:t>o‘rtasidagi</a:t>
            </a:r>
            <a:r>
              <a:rPr lang="en-US" sz="3600" b="1" dirty="0"/>
              <a:t> </a:t>
            </a:r>
            <a:r>
              <a:rPr lang="en-US" sz="3600" b="1" dirty="0" err="1"/>
              <a:t>nomutanosiblik</a:t>
            </a:r>
            <a:r>
              <a:rPr lang="en-US" sz="3600" b="1" dirty="0"/>
              <a:t> – </a:t>
            </a:r>
            <a:r>
              <a:rPr lang="en-US" sz="3600" b="1" dirty="0" err="1"/>
              <a:t>ayrim</a:t>
            </a:r>
            <a:r>
              <a:rPr lang="en-US" sz="3600" b="1" dirty="0"/>
              <a:t> </a:t>
            </a:r>
            <a:r>
              <a:rPr lang="en-US" sz="3600" b="1" dirty="0" err="1"/>
              <a:t>viloyatlarda</a:t>
            </a:r>
            <a:r>
              <a:rPr lang="en-US" sz="3600" b="1" dirty="0"/>
              <a:t> </a:t>
            </a:r>
            <a:r>
              <a:rPr lang="en-US" sz="3600" b="1" dirty="0" err="1"/>
              <a:t>turizm</a:t>
            </a:r>
            <a:r>
              <a:rPr lang="en-US" sz="3600" b="1" dirty="0"/>
              <a:t> </a:t>
            </a:r>
            <a:r>
              <a:rPr lang="en-US" sz="3600" b="1" dirty="0" err="1"/>
              <a:t>deyarli</a:t>
            </a:r>
            <a:r>
              <a:rPr lang="en-US" sz="3600" b="1" dirty="0"/>
              <a:t> </a:t>
            </a:r>
            <a:r>
              <a:rPr lang="en-US" sz="3600" b="1" dirty="0" err="1"/>
              <a:t>rivojlanmagan</a:t>
            </a:r>
            <a:r>
              <a:rPr lang="en-US" sz="3600" b="1" dirty="0"/>
              <a:t>.</a:t>
            </a:r>
            <a:endParaRPr lang="ru-RU" sz="3600" b="1" dirty="0"/>
          </a:p>
          <a:p>
            <a:endParaRPr lang="en-US" sz="7200" b="1" dirty="0"/>
          </a:p>
        </p:txBody>
      </p:sp>
      <p:sp>
        <p:nvSpPr>
          <p:cNvPr id="2" name="Rectangle 1">
            <a:extLst>
              <a:ext uri="{FF2B5EF4-FFF2-40B4-BE49-F238E27FC236}">
                <a16:creationId xmlns:a16="http://schemas.microsoft.com/office/drawing/2014/main" id="{5D448E98-1668-4B7E-B21D-1F2960956F28}"/>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01257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5"/>
                                        </p:tgtEl>
                                        <p:attrNameLst>
                                          <p:attrName>ppt_x</p:attrName>
                                        </p:attrNameLst>
                                      </p:cBhvr>
                                      <p:tavLst>
                                        <p:tav tm="0">
                                          <p:val>
                                            <p:strVal val="ppt_x"/>
                                          </p:val>
                                        </p:tav>
                                        <p:tav tm="100000">
                                          <p:val>
                                            <p:strVal val="ppt_x"/>
                                          </p:val>
                                        </p:tav>
                                      </p:tavLst>
                                    </p:anim>
                                    <p:anim calcmode="lin" valueType="num">
                                      <p:cBhvr additive="base">
                                        <p:cTn id="7" dur="500"/>
                                        <p:tgtEl>
                                          <p:spTgt spid="5"/>
                                        </p:tgtEl>
                                        <p:attrNameLst>
                                          <p:attrName>ppt_y</p:attrName>
                                        </p:attrNameLst>
                                      </p:cBhvr>
                                      <p:tavLst>
                                        <p:tav tm="0">
                                          <p:val>
                                            <p:strVal val="ppt_y"/>
                                          </p:val>
                                        </p:tav>
                                        <p:tav tm="100000">
                                          <p:val>
                                            <p:strVal val="1+ppt_h/2"/>
                                          </p:val>
                                        </p:tav>
                                      </p:tavLst>
                                    </p:anim>
                                    <p:set>
                                      <p:cBhvr>
                                        <p:cTn id="8"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скругленные углы 4">
            <a:extLst>
              <a:ext uri="{FF2B5EF4-FFF2-40B4-BE49-F238E27FC236}">
                <a16:creationId xmlns:a16="http://schemas.microsoft.com/office/drawing/2014/main" id="{F56A6409-A8AB-4955-922A-53D7EA0ABA37}"/>
              </a:ext>
            </a:extLst>
          </p:cNvPr>
          <p:cNvSpPr/>
          <p:nvPr/>
        </p:nvSpPr>
        <p:spPr>
          <a:xfrm>
            <a:off x="692458" y="399495"/>
            <a:ext cx="11230253" cy="6152225"/>
          </a:xfrm>
          <a:prstGeom prst="roundRect">
            <a:avLst/>
          </a:prstGeom>
        </p:spPr>
        <p:style>
          <a:lnRef idx="3">
            <a:schemeClr val="lt1"/>
          </a:lnRef>
          <a:fillRef idx="1">
            <a:schemeClr val="accent4"/>
          </a:fillRef>
          <a:effectRef idx="1">
            <a:schemeClr val="accent4"/>
          </a:effectRef>
          <a:fontRef idx="minor">
            <a:schemeClr val="lt1"/>
          </a:fontRef>
        </p:style>
        <p:txBody>
          <a:bodyPr rtlCol="0" anchor="ctr">
            <a:scene3d>
              <a:camera prst="perspectiveAbove"/>
              <a:lightRig rig="threePt" dir="t"/>
            </a:scene3d>
          </a:bodyPr>
          <a:lstStyle/>
          <a:p>
            <a:endParaRPr lang="en-US" sz="3200" b="1" i="1" dirty="0">
              <a:solidFill>
                <a:srgbClr val="FFFF00"/>
              </a:solidFill>
            </a:endParaRPr>
          </a:p>
        </p:txBody>
      </p:sp>
      <p:sp>
        <p:nvSpPr>
          <p:cNvPr id="2" name="Прямоугольник 1">
            <a:extLst>
              <a:ext uri="{FF2B5EF4-FFF2-40B4-BE49-F238E27FC236}">
                <a16:creationId xmlns:a16="http://schemas.microsoft.com/office/drawing/2014/main" id="{81CD8E32-AF31-47A4-9E8F-B53F7EFDAEBA}"/>
              </a:ext>
            </a:extLst>
          </p:cNvPr>
          <p:cNvSpPr/>
          <p:nvPr/>
        </p:nvSpPr>
        <p:spPr>
          <a:xfrm>
            <a:off x="1296140" y="727969"/>
            <a:ext cx="10203402" cy="547669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nSpc>
                <a:spcPct val="115000"/>
              </a:lnSpc>
              <a:spcBef>
                <a:spcPts val="1000"/>
              </a:spcBef>
            </a:pPr>
            <a:r>
              <a:rPr lang="en-US" sz="4400" b="1" dirty="0" err="1">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libri" panose="020F0502020204030204" pitchFamily="34" charset="0"/>
                <a:ea typeface="MS Gothic" panose="020B0609070205080204" pitchFamily="49" charset="-128"/>
                <a:cs typeface="Times New Roman" panose="02020603050405020304" pitchFamily="18" charset="0"/>
              </a:rPr>
              <a:t>Turizmni</a:t>
            </a:r>
            <a:r>
              <a:rPr lang="en-US" sz="4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libri" panose="020F0502020204030204" pitchFamily="34" charset="0"/>
                <a:ea typeface="MS Gothic" panose="020B0609070205080204" pitchFamily="49" charset="-128"/>
                <a:cs typeface="Times New Roman" panose="02020603050405020304" pitchFamily="18" charset="0"/>
              </a:rPr>
              <a:t> </a:t>
            </a:r>
            <a:r>
              <a:rPr lang="en-US" sz="4400" b="1" dirty="0" err="1">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libri" panose="020F0502020204030204" pitchFamily="34" charset="0"/>
                <a:ea typeface="MS Gothic" panose="020B0609070205080204" pitchFamily="49" charset="-128"/>
                <a:cs typeface="Times New Roman" panose="02020603050405020304" pitchFamily="18" charset="0"/>
              </a:rPr>
              <a:t>rivojlantirishning</a:t>
            </a:r>
            <a:r>
              <a:rPr lang="en-US" sz="4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libri" panose="020F0502020204030204" pitchFamily="34" charset="0"/>
                <a:ea typeface="MS Gothic" panose="020B0609070205080204" pitchFamily="49" charset="-128"/>
                <a:cs typeface="Times New Roman" panose="02020603050405020304" pitchFamily="18" charset="0"/>
              </a:rPr>
              <a:t> </a:t>
            </a:r>
            <a:r>
              <a:rPr lang="en-US" sz="4400" b="1" dirty="0" err="1">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libri" panose="020F0502020204030204" pitchFamily="34" charset="0"/>
                <a:ea typeface="MS Gothic" panose="020B0609070205080204" pitchFamily="49" charset="-128"/>
                <a:cs typeface="Times New Roman" panose="02020603050405020304" pitchFamily="18" charset="0"/>
              </a:rPr>
              <a:t>asosiy</a:t>
            </a:r>
            <a:r>
              <a:rPr lang="en-US" sz="4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libri" panose="020F0502020204030204" pitchFamily="34" charset="0"/>
                <a:ea typeface="MS Gothic" panose="020B0609070205080204" pitchFamily="49" charset="-128"/>
                <a:cs typeface="Times New Roman" panose="02020603050405020304" pitchFamily="18" charset="0"/>
              </a:rPr>
              <a:t> </a:t>
            </a:r>
            <a:r>
              <a:rPr lang="en-US" sz="4400" b="1" dirty="0" err="1">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libri" panose="020F0502020204030204" pitchFamily="34" charset="0"/>
                <a:ea typeface="MS Gothic" panose="020B0609070205080204" pitchFamily="49" charset="-128"/>
                <a:cs typeface="Times New Roman" panose="02020603050405020304" pitchFamily="18" charset="0"/>
              </a:rPr>
              <a:t>yo‘nalishlari</a:t>
            </a:r>
            <a:endParaRPr lang="ru-RU" sz="4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libri" panose="020F0502020204030204" pitchFamily="34" charset="0"/>
              <a:ea typeface="MS Gothic" panose="020B0609070205080204" pitchFamily="49" charset="-128"/>
              <a:cs typeface="Times New Roman" panose="02020603050405020304" pitchFamily="18" charset="0"/>
            </a:endParaRPr>
          </a:p>
          <a:p>
            <a:pPr>
              <a:lnSpc>
                <a:spcPct val="115000"/>
              </a:lnSpc>
              <a:spcAft>
                <a:spcPts val="1000"/>
              </a:spcAft>
            </a:pPr>
            <a:r>
              <a:rPr lang="en-US" sz="4400" b="1" dirty="0" err="1">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Bugungi</a:t>
            </a:r>
            <a:r>
              <a:rPr lang="en-US" sz="4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 </a:t>
            </a:r>
            <a:r>
              <a:rPr lang="en-US" sz="4400" b="1" dirty="0" err="1">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kunda</a:t>
            </a:r>
            <a:r>
              <a:rPr lang="en-US" sz="4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 </a:t>
            </a:r>
            <a:r>
              <a:rPr lang="en-US" sz="4400" b="1" dirty="0" err="1">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O‘zbekistonda</a:t>
            </a:r>
            <a:r>
              <a:rPr lang="en-US" sz="4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 </a:t>
            </a:r>
            <a:r>
              <a:rPr lang="en-US" sz="4400" b="1" dirty="0" err="1">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turizmni</a:t>
            </a:r>
            <a:r>
              <a:rPr lang="en-US" sz="4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 </a:t>
            </a:r>
            <a:r>
              <a:rPr lang="en-US" sz="4400" b="1" dirty="0" err="1">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rivojlantirish</a:t>
            </a:r>
            <a:r>
              <a:rPr lang="en-US" sz="4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 </a:t>
            </a:r>
            <a:r>
              <a:rPr lang="en-US" sz="4400" b="1" dirty="0" err="1">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bo‘yicha</a:t>
            </a:r>
            <a:r>
              <a:rPr lang="en-US" sz="4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 </a:t>
            </a:r>
            <a:r>
              <a:rPr lang="en-US" sz="4400" b="1" dirty="0" err="1">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keng</a:t>
            </a:r>
            <a:r>
              <a:rPr lang="en-US" sz="4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 </a:t>
            </a:r>
            <a:r>
              <a:rPr lang="en-US" sz="4400" b="1" dirty="0" err="1">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qamrovli</a:t>
            </a:r>
            <a:r>
              <a:rPr lang="en-US" sz="4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 </a:t>
            </a:r>
            <a:r>
              <a:rPr lang="en-US" sz="4400" b="1" dirty="0" err="1">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islohotlar</a:t>
            </a:r>
            <a:r>
              <a:rPr lang="en-US" sz="4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 </a:t>
            </a:r>
            <a:r>
              <a:rPr lang="en-US" sz="4400" b="1" dirty="0" err="1">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amalga</a:t>
            </a:r>
            <a:r>
              <a:rPr lang="en-US" sz="4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 </a:t>
            </a:r>
            <a:r>
              <a:rPr lang="en-US" sz="4400" b="1" dirty="0" err="1">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oshirilmoqda</a:t>
            </a:r>
            <a:r>
              <a:rPr lang="en-US" sz="4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 </a:t>
            </a:r>
            <a:r>
              <a:rPr lang="en-US" sz="4400" b="1" dirty="0" err="1">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Quyidagi</a:t>
            </a:r>
            <a:r>
              <a:rPr lang="en-US" sz="4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 </a:t>
            </a:r>
            <a:r>
              <a:rPr lang="en-US" sz="4400" b="1" dirty="0" err="1">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yo‘nalishlar</a:t>
            </a:r>
            <a:r>
              <a:rPr lang="en-US" sz="4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 </a:t>
            </a:r>
            <a:r>
              <a:rPr lang="en-US" sz="4400" b="1" dirty="0" err="1">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soha</a:t>
            </a:r>
            <a:r>
              <a:rPr lang="en-US" sz="4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 </a:t>
            </a:r>
            <a:r>
              <a:rPr lang="en-US" sz="4400" b="1" dirty="0" err="1">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istiqbolini</a:t>
            </a:r>
            <a:r>
              <a:rPr lang="en-US" sz="4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 </a:t>
            </a:r>
            <a:r>
              <a:rPr lang="en-US" sz="4400" b="1" dirty="0" err="1">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belgilaydi</a:t>
            </a:r>
            <a:r>
              <a:rPr lang="en-US" sz="4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rPr>
              <a:t>:</a:t>
            </a:r>
            <a:endParaRPr lang="ru-RU" sz="44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Cambria" panose="020405030504060302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3642432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5"/>
                                        </p:tgtEl>
                                        <p:attrNameLst>
                                          <p:attrName>ppt_x</p:attrName>
                                          <p:attrName>ppt_y</p:attrName>
                                        </p:attrNameLst>
                                      </p:cBhvr>
                                    </p:animMotion>
                                    <p:animRot by="1500000">
                                      <p:cBhvr>
                                        <p:cTn id="7" dur="125" fill="hold">
                                          <p:stCondLst>
                                            <p:cond delay="0"/>
                                          </p:stCondLst>
                                        </p:cTn>
                                        <p:tgtEl>
                                          <p:spTgt spid="5"/>
                                        </p:tgtEl>
                                        <p:attrNameLst>
                                          <p:attrName>r</p:attrName>
                                        </p:attrNameLst>
                                      </p:cBhvr>
                                    </p:animRot>
                                    <p:animRot by="-1500000">
                                      <p:cBhvr>
                                        <p:cTn id="8" dur="125" fill="hold">
                                          <p:stCondLst>
                                            <p:cond delay="125"/>
                                          </p:stCondLst>
                                        </p:cTn>
                                        <p:tgtEl>
                                          <p:spTgt spid="5"/>
                                        </p:tgtEl>
                                        <p:attrNameLst>
                                          <p:attrName>r</p:attrName>
                                        </p:attrNameLst>
                                      </p:cBhvr>
                                    </p:animRot>
                                    <p:animRot by="-1500000">
                                      <p:cBhvr>
                                        <p:cTn id="9" dur="125" fill="hold">
                                          <p:stCondLst>
                                            <p:cond delay="250"/>
                                          </p:stCondLst>
                                        </p:cTn>
                                        <p:tgtEl>
                                          <p:spTgt spid="5"/>
                                        </p:tgtEl>
                                        <p:attrNameLst>
                                          <p:attrName>r</p:attrName>
                                        </p:attrNameLst>
                                      </p:cBhvr>
                                    </p:animRot>
                                    <p:animRot by="1500000">
                                      <p:cBhvr>
                                        <p:cTn id="10" dur="125" fill="hold">
                                          <p:stCondLst>
                                            <p:cond delay="375"/>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скругленные углы 4">
            <a:extLst>
              <a:ext uri="{FF2B5EF4-FFF2-40B4-BE49-F238E27FC236}">
                <a16:creationId xmlns:a16="http://schemas.microsoft.com/office/drawing/2014/main" id="{7C5388EA-E655-4858-9DE4-0B140A6DBFC9}"/>
              </a:ext>
            </a:extLst>
          </p:cNvPr>
          <p:cNvSpPr/>
          <p:nvPr/>
        </p:nvSpPr>
        <p:spPr>
          <a:xfrm>
            <a:off x="264920" y="384560"/>
            <a:ext cx="11750467" cy="567440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US" sz="3600" b="1" i="1" dirty="0"/>
              <a:t>1. </a:t>
            </a:r>
            <a:r>
              <a:rPr lang="en-US" sz="3600" b="1" i="1" dirty="0" err="1"/>
              <a:t>Vizaviy</a:t>
            </a:r>
            <a:r>
              <a:rPr lang="en-US" sz="3600" b="1" i="1" dirty="0"/>
              <a:t> </a:t>
            </a:r>
            <a:r>
              <a:rPr lang="en-US" sz="3600" b="1" i="1" dirty="0" err="1"/>
              <a:t>tartiblarni</a:t>
            </a:r>
            <a:r>
              <a:rPr lang="en-US" sz="3600" b="1" i="1" dirty="0"/>
              <a:t> </a:t>
            </a:r>
            <a:r>
              <a:rPr lang="en-US" sz="3600" b="1" i="1" dirty="0" err="1"/>
              <a:t>liberallashtirish</a:t>
            </a:r>
            <a:r>
              <a:rPr lang="en-US" sz="3600" b="1" i="1" dirty="0"/>
              <a:t> – 90 dan </a:t>
            </a:r>
            <a:r>
              <a:rPr lang="en-US" sz="3600" b="1" i="1" dirty="0" err="1"/>
              <a:t>ortiq</a:t>
            </a:r>
            <a:r>
              <a:rPr lang="en-US" sz="3600" b="1" i="1" dirty="0"/>
              <a:t> </a:t>
            </a:r>
            <a:r>
              <a:rPr lang="en-US" sz="3600" b="1" i="1" dirty="0" err="1"/>
              <a:t>davlat</a:t>
            </a:r>
            <a:r>
              <a:rPr lang="en-US" sz="3600" b="1" i="1" dirty="0"/>
              <a:t> </a:t>
            </a:r>
            <a:r>
              <a:rPr lang="en-US" sz="3600" b="1" i="1" dirty="0" err="1"/>
              <a:t>fuqarolari</a:t>
            </a:r>
            <a:r>
              <a:rPr lang="en-US" sz="3600" b="1" i="1" dirty="0"/>
              <a:t> </a:t>
            </a:r>
            <a:r>
              <a:rPr lang="en-US" sz="3600" b="1" i="1" dirty="0" err="1"/>
              <a:t>uchun</a:t>
            </a:r>
            <a:r>
              <a:rPr lang="en-US" sz="3600" b="1" i="1" dirty="0"/>
              <a:t> </a:t>
            </a:r>
            <a:r>
              <a:rPr lang="en-US" sz="3600" b="1" i="1" dirty="0" err="1"/>
              <a:t>vizasiz</a:t>
            </a:r>
            <a:r>
              <a:rPr lang="en-US" sz="3600" b="1" i="1" dirty="0"/>
              <a:t> </a:t>
            </a:r>
            <a:r>
              <a:rPr lang="en-US" sz="3600" b="1" i="1" dirty="0" err="1"/>
              <a:t>kirish</a:t>
            </a:r>
            <a:r>
              <a:rPr lang="en-US" sz="3600" b="1" i="1" dirty="0"/>
              <a:t> </a:t>
            </a:r>
            <a:r>
              <a:rPr lang="en-US" sz="3600" b="1" i="1" dirty="0" err="1"/>
              <a:t>joriy</a:t>
            </a:r>
            <a:r>
              <a:rPr lang="en-US" sz="3600" b="1" i="1" dirty="0"/>
              <a:t> </a:t>
            </a:r>
            <a:r>
              <a:rPr lang="en-US" sz="3600" b="1" i="1" dirty="0" err="1"/>
              <a:t>etilgan</a:t>
            </a:r>
            <a:r>
              <a:rPr lang="en-US" sz="3600" b="1" i="1" dirty="0"/>
              <a:t>.</a:t>
            </a:r>
            <a:br>
              <a:rPr lang="en-US" sz="3600" b="1" i="1" dirty="0"/>
            </a:br>
            <a:r>
              <a:rPr lang="en-US" sz="3600" b="1" i="1" dirty="0"/>
              <a:t>2. </a:t>
            </a:r>
            <a:r>
              <a:rPr lang="en-US" sz="3600" b="1" i="1" dirty="0" err="1"/>
              <a:t>Zamonaviy</a:t>
            </a:r>
            <a:r>
              <a:rPr lang="en-US" sz="3600" b="1" i="1" dirty="0"/>
              <a:t> </a:t>
            </a:r>
            <a:r>
              <a:rPr lang="en-US" sz="3600" b="1" i="1" dirty="0" err="1"/>
              <a:t>infratuzilma</a:t>
            </a:r>
            <a:r>
              <a:rPr lang="en-US" sz="3600" b="1" i="1" dirty="0"/>
              <a:t> </a:t>
            </a:r>
            <a:r>
              <a:rPr lang="en-US" sz="3600" b="1" i="1" dirty="0" err="1"/>
              <a:t>barpo</a:t>
            </a:r>
            <a:r>
              <a:rPr lang="en-US" sz="3600" b="1" i="1" dirty="0"/>
              <a:t> </a:t>
            </a:r>
            <a:r>
              <a:rPr lang="en-US" sz="3600" b="1" i="1" dirty="0" err="1"/>
              <a:t>etish</a:t>
            </a:r>
            <a:r>
              <a:rPr lang="en-US" sz="3600" b="1" i="1" dirty="0"/>
              <a:t> – </a:t>
            </a:r>
            <a:r>
              <a:rPr lang="en-US" sz="3600" b="1" i="1" dirty="0" err="1"/>
              <a:t>yangi</a:t>
            </a:r>
            <a:r>
              <a:rPr lang="en-US" sz="3600" b="1" i="1" dirty="0"/>
              <a:t> </a:t>
            </a:r>
            <a:r>
              <a:rPr lang="en-US" sz="3600" b="1" i="1" dirty="0" err="1"/>
              <a:t>aeroportlar</a:t>
            </a:r>
            <a:r>
              <a:rPr lang="en-US" sz="3600" b="1" i="1" dirty="0"/>
              <a:t>, </a:t>
            </a:r>
            <a:r>
              <a:rPr lang="en-US" sz="3600" b="1" i="1" dirty="0" err="1"/>
              <a:t>temiryo‘l</a:t>
            </a:r>
            <a:r>
              <a:rPr lang="en-US" sz="3600" b="1" i="1" dirty="0"/>
              <a:t> </a:t>
            </a:r>
            <a:r>
              <a:rPr lang="en-US" sz="3600" b="1" i="1" dirty="0" err="1"/>
              <a:t>yo‘nalishlari</a:t>
            </a:r>
            <a:r>
              <a:rPr lang="en-US" sz="3600" b="1" i="1" dirty="0"/>
              <a:t> </a:t>
            </a:r>
            <a:r>
              <a:rPr lang="en-US" sz="3600" b="1" i="1" dirty="0" err="1"/>
              <a:t>va</a:t>
            </a:r>
            <a:r>
              <a:rPr lang="en-US" sz="3600" b="1" i="1" dirty="0"/>
              <a:t> </a:t>
            </a:r>
            <a:r>
              <a:rPr lang="en-US" sz="3600" b="1" i="1" dirty="0" err="1"/>
              <a:t>mehmonxonalar</a:t>
            </a:r>
            <a:r>
              <a:rPr lang="en-US" sz="3600" b="1" i="1" dirty="0"/>
              <a:t> </a:t>
            </a:r>
            <a:r>
              <a:rPr lang="en-US" sz="3600" b="1" i="1" dirty="0" err="1"/>
              <a:t>qurilmoqda</a:t>
            </a:r>
            <a:r>
              <a:rPr lang="en-US" sz="3600" b="1" i="1" dirty="0"/>
              <a:t>.</a:t>
            </a:r>
            <a:br>
              <a:rPr lang="en-US" sz="3600" b="1" i="1" dirty="0"/>
            </a:br>
            <a:r>
              <a:rPr lang="en-US" sz="3600" b="1" i="1" dirty="0"/>
              <a:t>3. </a:t>
            </a:r>
            <a:r>
              <a:rPr lang="en-US" sz="3600" b="1" i="1" dirty="0" err="1"/>
              <a:t>Raqamli</a:t>
            </a:r>
            <a:r>
              <a:rPr lang="en-US" sz="3600" b="1" i="1" dirty="0"/>
              <a:t> </a:t>
            </a:r>
            <a:r>
              <a:rPr lang="en-US" sz="3600" b="1" i="1" dirty="0" err="1"/>
              <a:t>texnologiyalarni</a:t>
            </a:r>
            <a:r>
              <a:rPr lang="en-US" sz="3600" b="1" i="1" dirty="0"/>
              <a:t> </a:t>
            </a:r>
            <a:r>
              <a:rPr lang="en-US" sz="3600" b="1" i="1" dirty="0" err="1"/>
              <a:t>joriy</a:t>
            </a:r>
            <a:r>
              <a:rPr lang="en-US" sz="3600" b="1" i="1" dirty="0"/>
              <a:t> </a:t>
            </a:r>
            <a:r>
              <a:rPr lang="en-US" sz="3600" b="1" i="1" dirty="0" err="1"/>
              <a:t>etish</a:t>
            </a:r>
            <a:r>
              <a:rPr lang="en-US" sz="3600" b="1" i="1" dirty="0"/>
              <a:t> – </a:t>
            </a:r>
            <a:r>
              <a:rPr lang="en-US" sz="3600" b="1" i="1" dirty="0" err="1"/>
              <a:t>elektron</a:t>
            </a:r>
            <a:r>
              <a:rPr lang="en-US" sz="3600" b="1" i="1" dirty="0"/>
              <a:t> </a:t>
            </a:r>
            <a:r>
              <a:rPr lang="en-US" sz="3600" b="1" i="1" dirty="0" err="1"/>
              <a:t>vizalar</a:t>
            </a:r>
            <a:r>
              <a:rPr lang="en-US" sz="3600" b="1" i="1" dirty="0"/>
              <a:t>, </a:t>
            </a:r>
            <a:r>
              <a:rPr lang="en-US" sz="3600" b="1" i="1" dirty="0" err="1"/>
              <a:t>onlayn</a:t>
            </a:r>
            <a:r>
              <a:rPr lang="en-US" sz="3600" b="1" i="1" dirty="0"/>
              <a:t> </a:t>
            </a:r>
            <a:r>
              <a:rPr lang="en-US" sz="3600" b="1" i="1" dirty="0" err="1"/>
              <a:t>bron</a:t>
            </a:r>
            <a:r>
              <a:rPr lang="en-US" sz="3600" b="1" i="1" dirty="0"/>
              <a:t> </a:t>
            </a:r>
            <a:r>
              <a:rPr lang="en-US" sz="3600" b="1" i="1" dirty="0" err="1"/>
              <a:t>tizimlari</a:t>
            </a:r>
            <a:r>
              <a:rPr lang="en-US" sz="3600" b="1" i="1" dirty="0"/>
              <a:t> </a:t>
            </a:r>
            <a:r>
              <a:rPr lang="en-US" sz="3600" b="1" i="1" dirty="0" err="1"/>
              <a:t>va</a:t>
            </a:r>
            <a:r>
              <a:rPr lang="en-US" sz="3600" b="1" i="1" dirty="0"/>
              <a:t> </a:t>
            </a:r>
            <a:r>
              <a:rPr lang="en-US" sz="3600" b="1" i="1" dirty="0" err="1"/>
              <a:t>mobil</a:t>
            </a:r>
            <a:r>
              <a:rPr lang="en-US" sz="3600" b="1" i="1" dirty="0"/>
              <a:t> </a:t>
            </a:r>
            <a:r>
              <a:rPr lang="en-US" sz="3600" b="1" i="1" dirty="0" err="1"/>
              <a:t>ilovalar</a:t>
            </a:r>
            <a:r>
              <a:rPr lang="en-US" sz="3600" b="1" i="1" dirty="0"/>
              <a:t> </a:t>
            </a:r>
            <a:r>
              <a:rPr lang="en-US" sz="3600" b="1" i="1" dirty="0" err="1"/>
              <a:t>orqali</a:t>
            </a:r>
            <a:r>
              <a:rPr lang="en-US" sz="3600" b="1" i="1" dirty="0"/>
              <a:t> </a:t>
            </a:r>
            <a:r>
              <a:rPr lang="en-US" sz="3600" b="1" i="1" dirty="0" err="1"/>
              <a:t>xizmatlar</a:t>
            </a:r>
            <a:r>
              <a:rPr lang="en-US" sz="3600" b="1" i="1" dirty="0"/>
              <a:t> </a:t>
            </a:r>
            <a:r>
              <a:rPr lang="en-US" sz="3600" b="1" i="1" dirty="0" err="1"/>
              <a:t>ko‘rsatilmoqda</a:t>
            </a:r>
            <a:r>
              <a:rPr lang="en-US" sz="3600" b="1" i="1" dirty="0"/>
              <a:t>.</a:t>
            </a:r>
            <a:br>
              <a:rPr lang="en-US" sz="3600" b="1" i="1" dirty="0"/>
            </a:br>
            <a:endParaRPr lang="en-US" sz="6000" b="1" i="1" dirty="0">
              <a:ln w="12700">
                <a:solidFill>
                  <a:schemeClr val="accent1"/>
                </a:solidFill>
                <a:prstDash val="solid"/>
              </a:ln>
              <a:pattFill prst="pct50">
                <a:fgClr>
                  <a:schemeClr val="accent1"/>
                </a:fgClr>
                <a:bgClr>
                  <a:schemeClr val="accent1">
                    <a:lumMod val="20000"/>
                    <a:lumOff val="80000"/>
                  </a:schemeClr>
                </a:bgClr>
              </a:pattFill>
              <a:effectLst>
                <a:innerShdw blurRad="114300">
                  <a:prstClr val="black"/>
                </a:innerShdw>
              </a:effectLst>
            </a:endParaRPr>
          </a:p>
        </p:txBody>
      </p:sp>
    </p:spTree>
    <p:extLst>
      <p:ext uri="{BB962C8B-B14F-4D97-AF65-F5344CB8AC3E}">
        <p14:creationId xmlns:p14="http://schemas.microsoft.com/office/powerpoint/2010/main" val="2419646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xit" presetSubtype="0" fill="hold" grpId="0" nodeType="clickEffect">
                                  <p:stCondLst>
                                    <p:cond delay="0"/>
                                  </p:stCondLst>
                                  <p:childTnLst>
                                    <p:animEffect transition="out" filter="fade">
                                      <p:cBhvr>
                                        <p:cTn id="6" dur="2000"/>
                                        <p:tgtEl>
                                          <p:spTgt spid="5"/>
                                        </p:tgtEl>
                                      </p:cBhvr>
                                    </p:animEffect>
                                    <p:anim calcmode="lin" valueType="num">
                                      <p:cBhvr>
                                        <p:cTn id="7" dur="2000"/>
                                        <p:tgtEl>
                                          <p:spTgt spid="5"/>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2000"/>
                                        <p:tgtEl>
                                          <p:spTgt spid="5"/>
                                        </p:tgtEl>
                                        <p:attrNameLst>
                                          <p:attrName>ppt_h</p:attrName>
                                        </p:attrNameLst>
                                      </p:cBhvr>
                                      <p:tavLst>
                                        <p:tav tm="0">
                                          <p:val>
                                            <p:strVal val="ppt_h"/>
                                          </p:val>
                                        </p:tav>
                                        <p:tav tm="100000">
                                          <p:val>
                                            <p:strVal val="ppt_h"/>
                                          </p:val>
                                        </p:tav>
                                      </p:tavLst>
                                    </p:anim>
                                    <p:set>
                                      <p:cBhvr>
                                        <p:cTn id="9" dur="1" fill="hold">
                                          <p:stCondLst>
                                            <p:cond delay="19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виток: горизонтальный 4">
            <a:extLst>
              <a:ext uri="{FF2B5EF4-FFF2-40B4-BE49-F238E27FC236}">
                <a16:creationId xmlns:a16="http://schemas.microsoft.com/office/drawing/2014/main" id="{47ABDED6-5679-40B4-8A07-EAFE1C431C2F}"/>
              </a:ext>
            </a:extLst>
          </p:cNvPr>
          <p:cNvSpPr/>
          <p:nvPr/>
        </p:nvSpPr>
        <p:spPr>
          <a:xfrm>
            <a:off x="519868" y="-443883"/>
            <a:ext cx="10692214" cy="7301883"/>
          </a:xfrm>
          <a:prstGeom prst="horizontalScroll">
            <a:avLst/>
          </a:prstGeom>
        </p:spPr>
        <p:style>
          <a:lnRef idx="1">
            <a:schemeClr val="dk1"/>
          </a:lnRef>
          <a:fillRef idx="2">
            <a:schemeClr val="dk1"/>
          </a:fillRef>
          <a:effectRef idx="1">
            <a:schemeClr val="dk1"/>
          </a:effectRef>
          <a:fontRef idx="minor">
            <a:schemeClr val="dk1"/>
          </a:fontRef>
        </p:style>
        <p:txBody>
          <a:bodyPr rtlCol="0" anchor="ctr"/>
          <a:lstStyle/>
          <a:p>
            <a:pPr defTabSz="914400" eaLnBrk="0" fontAlgn="base" hangingPunct="0">
              <a:spcBef>
                <a:spcPct val="0"/>
              </a:spcBef>
              <a:spcAft>
                <a:spcPct val="0"/>
              </a:spcAft>
            </a:pPr>
            <a:endParaRPr lang="en-US" sz="3200" dirty="0"/>
          </a:p>
          <a:p>
            <a:pPr defTabSz="914400" eaLnBrk="0" fontAlgn="base" hangingPunct="0">
              <a:spcBef>
                <a:spcPct val="0"/>
              </a:spcBef>
              <a:spcAft>
                <a:spcPct val="0"/>
              </a:spcAft>
            </a:pPr>
            <a:endParaRPr lang="en-US" sz="3200" dirty="0"/>
          </a:p>
          <a:p>
            <a:pPr defTabSz="914400" eaLnBrk="0" fontAlgn="base" hangingPunct="0">
              <a:spcBef>
                <a:spcPct val="0"/>
              </a:spcBef>
              <a:spcAft>
                <a:spcPct val="0"/>
              </a:spcAft>
            </a:pPr>
            <a:r>
              <a:rPr lang="en-US" sz="3200" dirty="0"/>
              <a:t>4. </a:t>
            </a:r>
            <a:r>
              <a:rPr lang="en-US" sz="3200" dirty="0" err="1"/>
              <a:t>Ichki</a:t>
            </a:r>
            <a:r>
              <a:rPr lang="en-US" sz="3200" dirty="0"/>
              <a:t> </a:t>
            </a:r>
            <a:r>
              <a:rPr lang="en-US" sz="3200" dirty="0" err="1"/>
              <a:t>turizmni</a:t>
            </a:r>
            <a:r>
              <a:rPr lang="en-US" sz="3200" dirty="0"/>
              <a:t> </a:t>
            </a:r>
            <a:r>
              <a:rPr lang="en-US" sz="3200" dirty="0" err="1"/>
              <a:t>rivojlantirish</a:t>
            </a:r>
            <a:r>
              <a:rPr lang="en-US" sz="3200" dirty="0"/>
              <a:t> – </a:t>
            </a:r>
            <a:r>
              <a:rPr lang="en-US" sz="3200" dirty="0" err="1"/>
              <a:t>mahalliy</a:t>
            </a:r>
            <a:r>
              <a:rPr lang="en-US" sz="3200" dirty="0"/>
              <a:t> </a:t>
            </a:r>
            <a:r>
              <a:rPr lang="en-US" sz="3200" dirty="0" err="1"/>
              <a:t>aholining</a:t>
            </a:r>
            <a:r>
              <a:rPr lang="en-US" sz="3200" dirty="0"/>
              <a:t> </a:t>
            </a:r>
            <a:r>
              <a:rPr lang="en-US" sz="3200" dirty="0" err="1"/>
              <a:t>sayohat</a:t>
            </a:r>
            <a:r>
              <a:rPr lang="en-US" sz="3200" dirty="0"/>
              <a:t> </a:t>
            </a:r>
            <a:r>
              <a:rPr lang="en-US" sz="3200" dirty="0" err="1"/>
              <a:t>qilish</a:t>
            </a:r>
            <a:r>
              <a:rPr lang="en-US" sz="3200" dirty="0"/>
              <a:t> </a:t>
            </a:r>
            <a:r>
              <a:rPr lang="en-US" sz="3200" dirty="0" err="1"/>
              <a:t>imkoniyatlarini</a:t>
            </a:r>
            <a:r>
              <a:rPr lang="en-US" sz="3200" dirty="0"/>
              <a:t> </a:t>
            </a:r>
            <a:r>
              <a:rPr lang="en-US" sz="3200" dirty="0" err="1"/>
              <a:t>kengaytirish</a:t>
            </a:r>
            <a:r>
              <a:rPr lang="en-US" sz="3200" dirty="0"/>
              <a:t> </a:t>
            </a:r>
            <a:r>
              <a:rPr lang="en-US" sz="3200" dirty="0" err="1"/>
              <a:t>orqali</a:t>
            </a:r>
            <a:r>
              <a:rPr lang="en-US" sz="3200" dirty="0"/>
              <a:t> </a:t>
            </a:r>
            <a:r>
              <a:rPr lang="en-US" sz="3200" dirty="0" err="1"/>
              <a:t>iqtisodiy</a:t>
            </a:r>
            <a:r>
              <a:rPr lang="en-US" sz="3200" dirty="0"/>
              <a:t> </a:t>
            </a:r>
            <a:r>
              <a:rPr lang="en-US" sz="3200" dirty="0" err="1"/>
              <a:t>faollik</a:t>
            </a:r>
            <a:r>
              <a:rPr lang="en-US" sz="3200" dirty="0"/>
              <a:t> </a:t>
            </a:r>
            <a:r>
              <a:rPr lang="en-US" sz="3200" dirty="0" err="1"/>
              <a:t>oshirilmoqda</a:t>
            </a:r>
            <a:r>
              <a:rPr lang="en-US" sz="3200" dirty="0"/>
              <a:t>.</a:t>
            </a:r>
            <a:br>
              <a:rPr lang="en-US" sz="3200" dirty="0"/>
            </a:br>
            <a:r>
              <a:rPr lang="en-US" sz="3200" dirty="0"/>
              <a:t>5. </a:t>
            </a:r>
            <a:r>
              <a:rPr lang="en-US" sz="3200" dirty="0" err="1"/>
              <a:t>Ekoturizm</a:t>
            </a:r>
            <a:r>
              <a:rPr lang="en-US" sz="3200" dirty="0"/>
              <a:t>, </a:t>
            </a:r>
            <a:r>
              <a:rPr lang="en-US" sz="3200" dirty="0" err="1"/>
              <a:t>agroturizm</a:t>
            </a:r>
            <a:r>
              <a:rPr lang="en-US" sz="3200" dirty="0"/>
              <a:t> </a:t>
            </a:r>
            <a:r>
              <a:rPr lang="en-US" sz="3200" dirty="0" err="1"/>
              <a:t>va</a:t>
            </a:r>
            <a:r>
              <a:rPr lang="en-US" sz="3200" dirty="0"/>
              <a:t> </a:t>
            </a:r>
            <a:r>
              <a:rPr lang="en-US" sz="3200" dirty="0" err="1"/>
              <a:t>sog‘lomlashtirish</a:t>
            </a:r>
            <a:r>
              <a:rPr lang="en-US" sz="3200" dirty="0"/>
              <a:t> </a:t>
            </a:r>
            <a:r>
              <a:rPr lang="en-US" sz="3200" dirty="0" err="1"/>
              <a:t>turizmini</a:t>
            </a:r>
            <a:r>
              <a:rPr lang="en-US" sz="3200" dirty="0"/>
              <a:t> </a:t>
            </a:r>
            <a:r>
              <a:rPr lang="en-US" sz="3200" dirty="0" err="1"/>
              <a:t>yo‘lga</a:t>
            </a:r>
            <a:r>
              <a:rPr lang="en-US" sz="3200" dirty="0"/>
              <a:t> </a:t>
            </a:r>
            <a:r>
              <a:rPr lang="en-US" sz="3200" dirty="0" err="1"/>
              <a:t>qo‘yish</a:t>
            </a:r>
            <a:r>
              <a:rPr lang="en-US" sz="3200" dirty="0"/>
              <a:t> – </a:t>
            </a:r>
            <a:r>
              <a:rPr lang="en-US" sz="3200" dirty="0" err="1"/>
              <a:t>tabiiy</a:t>
            </a:r>
            <a:r>
              <a:rPr lang="en-US" sz="3200" dirty="0"/>
              <a:t> </a:t>
            </a:r>
            <a:r>
              <a:rPr lang="en-US" sz="3200" dirty="0" err="1"/>
              <a:t>go‘zalliklar</a:t>
            </a:r>
            <a:r>
              <a:rPr lang="en-US" sz="3200" dirty="0"/>
              <a:t>, </a:t>
            </a:r>
            <a:r>
              <a:rPr lang="en-US" sz="3200" dirty="0" err="1"/>
              <a:t>milliy</a:t>
            </a:r>
            <a:r>
              <a:rPr lang="en-US" sz="3200" dirty="0"/>
              <a:t> </a:t>
            </a:r>
            <a:r>
              <a:rPr lang="en-US" sz="3200" dirty="0" err="1"/>
              <a:t>bog‘lar</a:t>
            </a:r>
            <a:r>
              <a:rPr lang="en-US" sz="3200" dirty="0"/>
              <a:t> </a:t>
            </a:r>
            <a:r>
              <a:rPr lang="en-US" sz="3200" dirty="0" err="1"/>
              <a:t>va</a:t>
            </a:r>
            <a:r>
              <a:rPr lang="en-US" sz="3200" dirty="0"/>
              <a:t> </a:t>
            </a:r>
            <a:r>
              <a:rPr lang="en-US" sz="3200" dirty="0" err="1"/>
              <a:t>qishloq</a:t>
            </a:r>
            <a:r>
              <a:rPr lang="en-US" sz="3200" dirty="0"/>
              <a:t> </a:t>
            </a:r>
            <a:r>
              <a:rPr lang="en-US" sz="3200" dirty="0" err="1"/>
              <a:t>hayoti</a:t>
            </a:r>
            <a:r>
              <a:rPr lang="en-US" sz="3200" dirty="0"/>
              <a:t> </a:t>
            </a:r>
            <a:r>
              <a:rPr lang="en-US" sz="3200" dirty="0" err="1"/>
              <a:t>asosida</a:t>
            </a:r>
            <a:r>
              <a:rPr lang="en-US" sz="3200" dirty="0"/>
              <a:t>.</a:t>
            </a:r>
            <a:br>
              <a:rPr lang="en-US" sz="3200" dirty="0"/>
            </a:br>
            <a:r>
              <a:rPr lang="en-US" sz="3200" dirty="0"/>
              <a:t>6. </a:t>
            </a:r>
            <a:r>
              <a:rPr lang="en-US" sz="3200" dirty="0" err="1"/>
              <a:t>Xalqaro</a:t>
            </a:r>
            <a:r>
              <a:rPr lang="en-US" sz="3200" dirty="0"/>
              <a:t> </a:t>
            </a:r>
            <a:r>
              <a:rPr lang="en-US" sz="3200" dirty="0" err="1"/>
              <a:t>hamkorlikni</a:t>
            </a:r>
            <a:r>
              <a:rPr lang="en-US" sz="3200" dirty="0"/>
              <a:t> </a:t>
            </a:r>
            <a:r>
              <a:rPr lang="en-US" sz="3200" dirty="0" err="1"/>
              <a:t>kuchaytirish</a:t>
            </a:r>
            <a:r>
              <a:rPr lang="en-US" sz="3200" dirty="0"/>
              <a:t> – </a:t>
            </a:r>
            <a:r>
              <a:rPr lang="en-US" sz="3200" dirty="0" err="1"/>
              <a:t>BMTning</a:t>
            </a:r>
            <a:r>
              <a:rPr lang="en-US" sz="3200" dirty="0"/>
              <a:t> </a:t>
            </a:r>
            <a:r>
              <a:rPr lang="en-US" sz="3200" dirty="0" err="1"/>
              <a:t>Jahon</a:t>
            </a:r>
            <a:r>
              <a:rPr lang="en-US" sz="3200" dirty="0"/>
              <a:t> </a:t>
            </a:r>
            <a:r>
              <a:rPr lang="en-US" sz="3200" dirty="0" err="1"/>
              <a:t>Turizm</a:t>
            </a:r>
            <a:r>
              <a:rPr lang="en-US" sz="3200" dirty="0"/>
              <a:t> </a:t>
            </a:r>
            <a:r>
              <a:rPr lang="en-US" sz="3200" dirty="0" err="1"/>
              <a:t>Tashkiloti</a:t>
            </a:r>
            <a:r>
              <a:rPr lang="en-US" sz="3200" dirty="0"/>
              <a:t> </a:t>
            </a:r>
            <a:r>
              <a:rPr lang="en-US" sz="3200" dirty="0" err="1"/>
              <a:t>bilan</a:t>
            </a:r>
            <a:r>
              <a:rPr lang="en-US" sz="3200" dirty="0"/>
              <a:t> </a:t>
            </a:r>
            <a:r>
              <a:rPr lang="en-US" sz="3200" dirty="0" err="1"/>
              <a:t>hamkorlikni</a:t>
            </a:r>
            <a:r>
              <a:rPr lang="en-US" sz="3200" dirty="0"/>
              <a:t> </a:t>
            </a:r>
            <a:r>
              <a:rPr lang="en-US" sz="3200" dirty="0" err="1"/>
              <a:t>kengaytirish</a:t>
            </a:r>
            <a:r>
              <a:rPr lang="en-US" sz="3200" dirty="0"/>
              <a:t> </a:t>
            </a:r>
            <a:r>
              <a:rPr lang="en-US" sz="3200" dirty="0" err="1"/>
              <a:t>orqali</a:t>
            </a:r>
            <a:r>
              <a:rPr lang="en-US" sz="3200" dirty="0"/>
              <a:t> </a:t>
            </a:r>
            <a:r>
              <a:rPr lang="en-US" sz="3200" dirty="0" err="1"/>
              <a:t>O‘zbekistonning</a:t>
            </a:r>
            <a:r>
              <a:rPr lang="en-US" sz="3200" dirty="0"/>
              <a:t> global </a:t>
            </a:r>
            <a:r>
              <a:rPr lang="en-US" sz="3200" dirty="0" err="1"/>
              <a:t>turizm</a:t>
            </a:r>
            <a:r>
              <a:rPr lang="en-US" sz="3200" dirty="0"/>
              <a:t> </a:t>
            </a:r>
            <a:r>
              <a:rPr lang="en-US" sz="3200" dirty="0" err="1"/>
              <a:t>xaritasidagi</a:t>
            </a:r>
            <a:r>
              <a:rPr lang="en-US" sz="3200" dirty="0"/>
              <a:t> </a:t>
            </a:r>
            <a:r>
              <a:rPr lang="en-US" sz="3200" dirty="0" err="1"/>
              <a:t>o‘rni</a:t>
            </a:r>
            <a:r>
              <a:rPr lang="en-US" sz="3200" dirty="0"/>
              <a:t> </a:t>
            </a:r>
            <a:r>
              <a:rPr lang="en-US" sz="3200" dirty="0" err="1"/>
              <a:t>mustahkamlanmoqda</a:t>
            </a:r>
            <a:r>
              <a:rPr lang="en-US" sz="3200" dirty="0"/>
              <a:t>.</a:t>
            </a:r>
            <a:endParaRPr lang="ru-RU" sz="3200" dirty="0"/>
          </a:p>
          <a:p>
            <a:pPr lvl="0" defTabSz="914400" eaLnBrk="0" fontAlgn="base" hangingPunct="0">
              <a:spcBef>
                <a:spcPct val="0"/>
              </a:spcBef>
              <a:spcAft>
                <a:spcPct val="0"/>
              </a:spcAft>
            </a:pPr>
            <a:endParaRPr lang="ru-RU" altLang="ru-RU" sz="4800" b="1" spc="50" dirty="0">
              <a:ln w="9525" cmpd="sng">
                <a:solidFill>
                  <a:schemeClr val="accent1"/>
                </a:solidFill>
                <a:prstDash val="solid"/>
              </a:ln>
              <a:solidFill>
                <a:srgbClr val="002060"/>
              </a:solidFill>
              <a:effectLst>
                <a:glow rad="38100">
                  <a:schemeClr val="accent1">
                    <a:alpha val="40000"/>
                  </a:schemeClr>
                </a:glow>
              </a:effectLst>
              <a:latin typeface="Arial" panose="020B0604020202020204" pitchFamily="34" charset="0"/>
            </a:endParaRPr>
          </a:p>
        </p:txBody>
      </p:sp>
    </p:spTree>
    <p:extLst>
      <p:ext uri="{BB962C8B-B14F-4D97-AF65-F5344CB8AC3E}">
        <p14:creationId xmlns:p14="http://schemas.microsoft.com/office/powerpoint/2010/main" val="161200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heme/theme1.xml><?xml version="1.0" encoding="utf-8"?>
<a:theme xmlns:a="http://schemas.openxmlformats.org/drawingml/2006/main" name="Капля">
  <a:themeElements>
    <a:clrScheme name="Droplet">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docProps/app.xml><?xml version="1.0" encoding="utf-8"?>
<Properties xmlns="http://schemas.openxmlformats.org/officeDocument/2006/extended-properties" xmlns:vt="http://schemas.openxmlformats.org/officeDocument/2006/docPropsVTypes">
  <Template>TM04033925[[fn=Капля]]</Template>
  <TotalTime>276</TotalTime>
  <Words>566</Words>
  <Application>Microsoft Office PowerPoint</Application>
  <PresentationFormat>Широкоэкранный</PresentationFormat>
  <Paragraphs>18</Paragraphs>
  <Slides>12</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12</vt:i4>
      </vt:variant>
    </vt:vector>
  </HeadingPairs>
  <TitlesOfParts>
    <vt:vector size="19" baseType="lpstr">
      <vt:lpstr>Arial</vt:lpstr>
      <vt:lpstr>Bauhaus 93</vt:lpstr>
      <vt:lpstr>Calibri</vt:lpstr>
      <vt:lpstr>Cambria</vt:lpstr>
      <vt:lpstr>Times New Roman</vt:lpstr>
      <vt:lpstr>Tw Cen MT</vt:lpstr>
      <vt:lpstr>Капля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Xulosa qilib aytganda, turizm O‘zbekistonning iqtisodiy, madaniy va ijtimoiy rivojlanishida muhim o‘rin tutadi. Bu soha nafaqat daromad manbai, balki milliy qadriyatlarni saqlash va dunyoga tanitish vositasidir. Kelajakda quyidagi omillar sohaning yanada taraqqiy etishiga yordam beradi: </vt:lpstr>
      <vt:lpstr>— Infratuzilmani modernizatsiya qilish va ekologik barqarorlikni ta’minlash; — Professional kadrlarni tayyorlash va xorijiy tillarni o‘qitishni kuchaytirish; — Turizm marketingini xalqaro miqyosda samarali yo‘lga qo‘yish; — Hududlararo tenglikni ta’minlash va har bir viloyatda turistik markazlar yaratish. Agar ushbu yo‘nalishlarda izchil siyosat davom ettirilsa, O‘zbekiston qisqa muddatda Markaziy Osiyoning eng yirik turistik markazlaridan biriga aylanishi shubhasizdir. </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Qo`qon davlat pedagogika instituti O`zbek tili va adabiyoti yo’nalishi 301-Guruh talabasi  Tursunboyeva Dilfuzaning  Qiyosiy adabiyotshunoslik fanidan tayyorlagan taqdimoti</dc:title>
  <dc:creator>Шохрухмирзо Маматкулов</dc:creator>
  <cp:lastModifiedBy>TYRANT</cp:lastModifiedBy>
  <cp:revision>12</cp:revision>
  <dcterms:created xsi:type="dcterms:W3CDTF">2025-03-12T15:40:44Z</dcterms:created>
  <dcterms:modified xsi:type="dcterms:W3CDTF">2025-10-09T12:47:11Z</dcterms:modified>
</cp:coreProperties>
</file>