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59" r:id="rId4"/>
    <p:sldId id="261" r:id="rId5"/>
    <p:sldId id="258" r:id="rId6"/>
    <p:sldId id="263" r:id="rId7"/>
    <p:sldId id="260" r:id="rId8"/>
    <p:sldId id="264" r:id="rId9"/>
    <p:sldId id="262" r:id="rId10"/>
    <p:sldId id="265" r:id="rId11"/>
    <p:sldId id="266" r:id="rId12"/>
    <p:sldId id="268" r:id="rId13"/>
    <p:sldId id="276" r:id="rId14"/>
    <p:sldId id="270" r:id="rId15"/>
    <p:sldId id="269" r:id="rId16"/>
    <p:sldId id="275" r:id="rId17"/>
    <p:sldId id="272" r:id="rId18"/>
    <p:sldId id="273" r:id="rId19"/>
    <p:sldId id="274" r:id="rId20"/>
    <p:sldId id="271" r:id="rId21"/>
    <p:sldId id="1050" r:id="rId22"/>
    <p:sldId id="1051" r:id="rId23"/>
    <p:sldId id="1052" r:id="rId24"/>
    <p:sldId id="1053" r:id="rId25"/>
    <p:sldId id="1054" r:id="rId26"/>
    <p:sldId id="104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114" d="100"/>
          <a:sy n="114" d="100"/>
        </p:scale>
        <p:origin x="39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DC323-34B1-9248-3140-6EA6FDBE58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0961543-F678-AACA-FD32-F5E6898B6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6610625-676B-0634-B4B2-A664FBCCD64D}"/>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B32429D6-6235-5559-C9E9-EDD1B25FA7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9373F8E-F298-F40F-90D3-30CC4A48700B}"/>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1589225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A19E1-7214-9B2B-A8D6-E3BE7271088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3832CB8-C1CC-1C57-A643-8205BAC428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33B2BA-79B0-549E-A96E-6AA3690B85AF}"/>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3E26C6CF-CC8B-AF83-29A8-175567CB0B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BE4200E-FE9E-DF9B-2F7C-5A00E970A0D0}"/>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269371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C7930B-8675-6C85-09BE-E169545483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0BB2D5C-D7E8-F34C-E4C3-CB00F7120C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F1C1591-D89A-7255-0F03-7F43D1F3B99B}"/>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5F4F468D-B9C2-4DA6-BD57-118D82D6D5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971303-49A6-13AE-03F4-B79FCDC74447}"/>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613153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EA6EE-F428-AF5C-67F5-8DCD97D2543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9D795E7-3C09-2DD7-B84D-42984C1B4B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52BA557-C591-A516-D591-285B104B8041}"/>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2C348FBE-F63D-CE9B-1183-72E4CC5CD1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B48C38E-1677-CBD7-9AB3-6DA9A3434324}"/>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3029637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762CB-179D-1C52-C1BC-2A1BC8F478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5CB188D-6B2B-8E35-4AED-A3BCFB6372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70AE54-277D-101D-04B3-607711DFC83A}"/>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98611F94-4FB8-F4EF-28FF-4A588F96575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C8A48B9-8655-4974-E073-CA7B4A602659}"/>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3237437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61BD7-B55F-3AD5-144A-BA12599E597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A47E582-98A6-A231-9AB0-81F670C25F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AB6027B-EE82-ED99-7292-0C50451A95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4D972BA-5004-4FE6-5454-D3E8A5F1705B}"/>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6" name="Footer Placeholder 5">
            <a:extLst>
              <a:ext uri="{FF2B5EF4-FFF2-40B4-BE49-F238E27FC236}">
                <a16:creationId xmlns:a16="http://schemas.microsoft.com/office/drawing/2014/main" id="{1093B3C0-9540-716C-D762-C11E6A0522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C044D7-5708-D291-8042-A0803EC09E81}"/>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156928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D26A1-6021-C483-09FB-E4543A57E17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4002464-4EB2-475A-0514-9E4F633382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D2EF76-9E1D-B290-7AA7-853514C26B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80C15F8-C795-148E-AA47-8013C1C680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8ABD79-DEA1-6F7E-9A64-645C0F5825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57DAF77-22C2-4FA8-E5E8-1E41AFB57B04}"/>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8" name="Footer Placeholder 7">
            <a:extLst>
              <a:ext uri="{FF2B5EF4-FFF2-40B4-BE49-F238E27FC236}">
                <a16:creationId xmlns:a16="http://schemas.microsoft.com/office/drawing/2014/main" id="{D371B0E8-6D40-C08C-8DB9-4D1E208F0FA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BE5B1DC-4041-80FB-0B89-D8CB9B372F15}"/>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3601844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D7910-95B6-14AD-4FCA-5691355589E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284D743-69BA-7BA0-6D51-3153DA08836C}"/>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4" name="Footer Placeholder 3">
            <a:extLst>
              <a:ext uri="{FF2B5EF4-FFF2-40B4-BE49-F238E27FC236}">
                <a16:creationId xmlns:a16="http://schemas.microsoft.com/office/drawing/2014/main" id="{84FC9698-ED91-8F45-2C79-6DA3CB6A02A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4788796-C5C1-7552-ACBC-03C4BAE45492}"/>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3962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7A1EAF-20F4-B547-1B51-0CC529BDD048}"/>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3" name="Footer Placeholder 2">
            <a:extLst>
              <a:ext uri="{FF2B5EF4-FFF2-40B4-BE49-F238E27FC236}">
                <a16:creationId xmlns:a16="http://schemas.microsoft.com/office/drawing/2014/main" id="{A9CFD25D-A28F-7E1F-4D62-64E92C97170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BA287EA-4781-6E8B-ECBC-1226A2523C39}"/>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2017779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90D9-CB9D-08A4-8714-FF3F78F5A6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11C6F18-DE5D-F6C8-CF09-D2CD6136CB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3D8DF4C-C0C8-3D22-24BC-23D8D3AA3B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3A142A-B979-D545-9D0C-2F64CC04FD05}"/>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6" name="Footer Placeholder 5">
            <a:extLst>
              <a:ext uri="{FF2B5EF4-FFF2-40B4-BE49-F238E27FC236}">
                <a16:creationId xmlns:a16="http://schemas.microsoft.com/office/drawing/2014/main" id="{BE953E6E-EC4C-8994-43E6-F5C8EB03CAD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C4086E7-190B-38C1-5115-B9D18589AFFB}"/>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1634562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75C67-97AD-EF70-B1C3-DAE660A9E0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CA0DED7-7AEC-E73A-FC83-E7FAD2EC31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4566665-2437-C998-8CE1-D088E1CF9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DD3EB5-A6AD-867D-C7EF-87EA8D91DA16}"/>
              </a:ext>
            </a:extLst>
          </p:cNvPr>
          <p:cNvSpPr>
            <a:spLocks noGrp="1"/>
          </p:cNvSpPr>
          <p:nvPr>
            <p:ph type="dt" sz="half" idx="10"/>
          </p:nvPr>
        </p:nvSpPr>
        <p:spPr/>
        <p:txBody>
          <a:bodyPr/>
          <a:lstStyle/>
          <a:p>
            <a:fld id="{9CD48480-5638-4D92-B5E9-C02BBA14F968}" type="datetimeFigureOut">
              <a:rPr lang="en-IN" smtClean="0"/>
              <a:t>18-10-2025</a:t>
            </a:fld>
            <a:endParaRPr lang="en-IN"/>
          </a:p>
        </p:txBody>
      </p:sp>
      <p:sp>
        <p:nvSpPr>
          <p:cNvPr id="6" name="Footer Placeholder 5">
            <a:extLst>
              <a:ext uri="{FF2B5EF4-FFF2-40B4-BE49-F238E27FC236}">
                <a16:creationId xmlns:a16="http://schemas.microsoft.com/office/drawing/2014/main" id="{2D499A2F-686D-50D7-3414-FF357A1B46B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2AE8F48-C38D-F5C3-7AC4-35670F2647D4}"/>
              </a:ext>
            </a:extLst>
          </p:cNvPr>
          <p:cNvSpPr>
            <a:spLocks noGrp="1"/>
          </p:cNvSpPr>
          <p:nvPr>
            <p:ph type="sldNum" sz="quarter" idx="12"/>
          </p:nvPr>
        </p:nvSpPr>
        <p:spPr/>
        <p:txBody>
          <a:bodyPr/>
          <a:lstStyle/>
          <a:p>
            <a:fld id="{8C5FE7FF-B0A4-496C-B278-2E947092A6AC}" type="slidenum">
              <a:rPr lang="en-IN" smtClean="0"/>
              <a:t>‹#›</a:t>
            </a:fld>
            <a:endParaRPr lang="en-IN"/>
          </a:p>
        </p:txBody>
      </p:sp>
    </p:spTree>
    <p:extLst>
      <p:ext uri="{BB962C8B-B14F-4D97-AF65-F5344CB8AC3E}">
        <p14:creationId xmlns:p14="http://schemas.microsoft.com/office/powerpoint/2010/main" val="353644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2221C4-B36F-D3A5-F35F-C1DA5A33AE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C831E0A-6D31-F8E9-7A4D-B54885940B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8EA3E04-55E0-37D0-9DE2-9F7A020C19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48480-5638-4D92-B5E9-C02BBA14F968}" type="datetimeFigureOut">
              <a:rPr lang="en-IN" smtClean="0"/>
              <a:t>18-10-2025</a:t>
            </a:fld>
            <a:endParaRPr lang="en-IN"/>
          </a:p>
        </p:txBody>
      </p:sp>
      <p:sp>
        <p:nvSpPr>
          <p:cNvPr id="5" name="Footer Placeholder 4">
            <a:extLst>
              <a:ext uri="{FF2B5EF4-FFF2-40B4-BE49-F238E27FC236}">
                <a16:creationId xmlns:a16="http://schemas.microsoft.com/office/drawing/2014/main" id="{587E4C1E-AD11-73F3-5880-0334797A42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D71010D-6C90-6BA9-0666-F26C9ADE66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5FE7FF-B0A4-496C-B278-2E947092A6AC}" type="slidenum">
              <a:rPr lang="en-IN" smtClean="0"/>
              <a:t>‹#›</a:t>
            </a:fld>
            <a:endParaRPr lang="en-IN"/>
          </a:p>
        </p:txBody>
      </p:sp>
    </p:spTree>
    <p:extLst>
      <p:ext uri="{BB962C8B-B14F-4D97-AF65-F5344CB8AC3E}">
        <p14:creationId xmlns:p14="http://schemas.microsoft.com/office/powerpoint/2010/main" val="3025438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www.ziyonet.uz/" TargetMode="External"/><Relationship Id="rId2" Type="http://schemas.openxmlformats.org/officeDocument/2006/relationships/hyperlink" Target="http://www.voleybol.uz/" TargetMode="External"/><Relationship Id="rId1" Type="http://schemas.openxmlformats.org/officeDocument/2006/relationships/slideLayout" Target="../slideLayouts/slideLayout6.xml"/><Relationship Id="rId5" Type="http://schemas.openxmlformats.org/officeDocument/2006/relationships/hyperlink" Target="http://www.yandex.ru/" TargetMode="External"/><Relationship Id="rId4" Type="http://schemas.openxmlformats.org/officeDocument/2006/relationships/hyperlink" Target="http://www.uzsport.uz/"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twitter.com/egg_slide" TargetMode="Externa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hyperlink" Target="https://www.facebook.com/SlideEgg" TargetMode="External"/><Relationship Id="rId1" Type="http://schemas.openxmlformats.org/officeDocument/2006/relationships/slideLayout" Target="../slideLayouts/slideLayout6.xml"/><Relationship Id="rId6" Type="http://schemas.openxmlformats.org/officeDocument/2006/relationships/hyperlink" Target="https://www.youtube.com/channel/UCKevbriFTbpu-nd4NBafPEg" TargetMode="External"/><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hyperlink" Target="https://www.instagram.com/slide_egg/" TargetMode="External"/><Relationship Id="rId4" Type="http://schemas.openxmlformats.org/officeDocument/2006/relationships/hyperlink" Target="https://www.instagram.com/egg_slide/" TargetMode="External"/><Relationship Id="rId9"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71092D9A-CE92-CB82-7A40-48D5EDA6FF3C}"/>
              </a:ext>
            </a:extLst>
          </p:cNvPr>
          <p:cNvGrpSpPr/>
          <p:nvPr/>
        </p:nvGrpSpPr>
        <p:grpSpPr>
          <a:xfrm>
            <a:off x="-199824" y="-26935"/>
            <a:ext cx="12695404" cy="7290386"/>
            <a:chOff x="-199824" y="-26935"/>
            <a:chExt cx="12695404" cy="7290386"/>
          </a:xfrm>
        </p:grpSpPr>
        <p:sp>
          <p:nvSpPr>
            <p:cNvPr id="5" name="Freeform: Shape 4">
              <a:extLst>
                <a:ext uri="{FF2B5EF4-FFF2-40B4-BE49-F238E27FC236}">
                  <a16:creationId xmlns:a16="http://schemas.microsoft.com/office/drawing/2014/main" id="{0345AECA-9A3A-4D84-C3DE-D8D48A5A9258}"/>
                </a:ext>
              </a:extLst>
            </p:cNvPr>
            <p:cNvSpPr/>
            <p:nvPr/>
          </p:nvSpPr>
          <p:spPr>
            <a:xfrm>
              <a:off x="6700611" y="3270700"/>
              <a:ext cx="5794969" cy="3992751"/>
            </a:xfrm>
            <a:custGeom>
              <a:avLst/>
              <a:gdLst>
                <a:gd name="connsiteX0" fmla="*/ 26101 w 5794969"/>
                <a:gd name="connsiteY0" fmla="*/ 3992752 h 3992751"/>
                <a:gd name="connsiteX1" fmla="*/ 0 w 5794969"/>
                <a:gd name="connsiteY1" fmla="*/ 3878394 h 3992751"/>
                <a:gd name="connsiteX2" fmla="*/ 365547 w 5794969"/>
                <a:gd name="connsiteY2" fmla="*/ 3504993 h 3992751"/>
                <a:gd name="connsiteX3" fmla="*/ 480355 w 5794969"/>
                <a:gd name="connsiteY3" fmla="*/ 3156141 h 3992751"/>
                <a:gd name="connsiteX4" fmla="*/ 547188 w 5794969"/>
                <a:gd name="connsiteY4" fmla="*/ 2931378 h 3992751"/>
                <a:gd name="connsiteX5" fmla="*/ 898906 w 5794969"/>
                <a:gd name="connsiteY5" fmla="*/ 2414407 h 3992751"/>
                <a:gd name="connsiteX6" fmla="*/ 1483228 w 5794969"/>
                <a:gd name="connsiteY6" fmla="*/ 2510157 h 3992751"/>
                <a:gd name="connsiteX7" fmla="*/ 1567790 w 5794969"/>
                <a:gd name="connsiteY7" fmla="*/ 2727648 h 3992751"/>
                <a:gd name="connsiteX8" fmla="*/ 1662745 w 5794969"/>
                <a:gd name="connsiteY8" fmla="*/ 2940115 h 3992751"/>
                <a:gd name="connsiteX9" fmla="*/ 2027489 w 5794969"/>
                <a:gd name="connsiteY9" fmla="*/ 2888909 h 3992751"/>
                <a:gd name="connsiteX10" fmla="*/ 2226930 w 5794969"/>
                <a:gd name="connsiteY10" fmla="*/ 2515137 h 3992751"/>
                <a:gd name="connsiteX11" fmla="*/ 2251111 w 5794969"/>
                <a:gd name="connsiteY11" fmla="*/ 2452355 h 3992751"/>
                <a:gd name="connsiteX12" fmla="*/ 2569414 w 5794969"/>
                <a:gd name="connsiteY12" fmla="*/ 2014448 h 3992751"/>
                <a:gd name="connsiteX13" fmla="*/ 3118876 w 5794969"/>
                <a:gd name="connsiteY13" fmla="*/ 2032729 h 3992751"/>
                <a:gd name="connsiteX14" fmla="*/ 3300405 w 5794969"/>
                <a:gd name="connsiteY14" fmla="*/ 2122112 h 3992751"/>
                <a:gd name="connsiteX15" fmla="*/ 3589437 w 5794969"/>
                <a:gd name="connsiteY15" fmla="*/ 2250012 h 3992751"/>
                <a:gd name="connsiteX16" fmla="*/ 4366880 w 5794969"/>
                <a:gd name="connsiteY16" fmla="*/ 2024342 h 3992751"/>
                <a:gd name="connsiteX17" fmla="*/ 4572823 w 5794969"/>
                <a:gd name="connsiteY17" fmla="*/ 1187950 h 3992751"/>
                <a:gd name="connsiteX18" fmla="*/ 4493678 w 5794969"/>
                <a:gd name="connsiteY18" fmla="*/ 957705 h 3992751"/>
                <a:gd name="connsiteX19" fmla="*/ 4398478 w 5794969"/>
                <a:gd name="connsiteY19" fmla="*/ 409043 h 3992751"/>
                <a:gd name="connsiteX20" fmla="*/ 4966219 w 5794969"/>
                <a:gd name="connsiteY20" fmla="*/ 1800 h 3992751"/>
                <a:gd name="connsiteX21" fmla="*/ 5545948 w 5794969"/>
                <a:gd name="connsiteY21" fmla="*/ 398636 h 3992751"/>
                <a:gd name="connsiteX22" fmla="*/ 5794970 w 5794969"/>
                <a:gd name="connsiteY22" fmla="*/ 1076507 h 3992751"/>
                <a:gd name="connsiteX23" fmla="*/ 5688290 w 5794969"/>
                <a:gd name="connsiteY23" fmla="*/ 1105184 h 3992751"/>
                <a:gd name="connsiteX24" fmla="*/ 5455219 w 5794969"/>
                <a:gd name="connsiteY24" fmla="*/ 465468 h 3992751"/>
                <a:gd name="connsiteX25" fmla="*/ 4956872 w 5794969"/>
                <a:gd name="connsiteY25" fmla="*/ 119369 h 3992751"/>
                <a:gd name="connsiteX26" fmla="*/ 4505259 w 5794969"/>
                <a:gd name="connsiteY26" fmla="*/ 435754 h 3992751"/>
                <a:gd name="connsiteX27" fmla="*/ 4594972 w 5794969"/>
                <a:gd name="connsiteY27" fmla="*/ 911774 h 3992751"/>
                <a:gd name="connsiteX28" fmla="*/ 4678691 w 5794969"/>
                <a:gd name="connsiteY28" fmla="*/ 1156128 h 3992751"/>
                <a:gd name="connsiteX29" fmla="*/ 4444401 w 5794969"/>
                <a:gd name="connsiteY29" fmla="*/ 2107293 h 3992751"/>
                <a:gd name="connsiteX30" fmla="*/ 3560278 w 5794969"/>
                <a:gd name="connsiteY30" fmla="*/ 2363922 h 3992751"/>
                <a:gd name="connsiteX31" fmla="*/ 3251871 w 5794969"/>
                <a:gd name="connsiteY31" fmla="*/ 2228204 h 3992751"/>
                <a:gd name="connsiteX32" fmla="*/ 3077251 w 5794969"/>
                <a:gd name="connsiteY32" fmla="*/ 2142118 h 3992751"/>
                <a:gd name="connsiteX33" fmla="*/ 2618802 w 5794969"/>
                <a:gd name="connsiteY33" fmla="*/ 2119448 h 3992751"/>
                <a:gd name="connsiteX34" fmla="*/ 2352264 w 5794969"/>
                <a:gd name="connsiteY34" fmla="*/ 2497555 h 3992751"/>
                <a:gd name="connsiteX35" fmla="*/ 2328459 w 5794969"/>
                <a:gd name="connsiteY35" fmla="*/ 2559375 h 3992751"/>
                <a:gd name="connsiteX36" fmla="*/ 2103608 w 5794969"/>
                <a:gd name="connsiteY36" fmla="*/ 2973389 h 3992751"/>
                <a:gd name="connsiteX37" fmla="*/ 1587917 w 5794969"/>
                <a:gd name="connsiteY37" fmla="*/ 3026898 h 3992751"/>
                <a:gd name="connsiteX38" fmla="*/ 1462390 w 5794969"/>
                <a:gd name="connsiteY38" fmla="*/ 2761348 h 3992751"/>
                <a:gd name="connsiteX39" fmla="*/ 1393211 w 5794969"/>
                <a:gd name="connsiteY39" fmla="*/ 2578246 h 3992751"/>
                <a:gd name="connsiteX40" fmla="*/ 954126 w 5794969"/>
                <a:gd name="connsiteY40" fmla="*/ 2515999 h 3992751"/>
                <a:gd name="connsiteX41" fmla="*/ 650403 w 5794969"/>
                <a:gd name="connsiteY41" fmla="*/ 2970910 h 3992751"/>
                <a:gd name="connsiteX42" fmla="*/ 585541 w 5794969"/>
                <a:gd name="connsiteY42" fmla="*/ 3189318 h 3992751"/>
                <a:gd name="connsiteX43" fmla="*/ 464638 w 5794969"/>
                <a:gd name="connsiteY43" fmla="*/ 3554965 h 3992751"/>
                <a:gd name="connsiteX44" fmla="*/ 26101 w 5794969"/>
                <a:gd name="connsiteY44" fmla="*/ 3992752 h 399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794969" h="3992751">
                  <a:moveTo>
                    <a:pt x="26101" y="3992752"/>
                  </a:moveTo>
                  <a:lnTo>
                    <a:pt x="0" y="3878394"/>
                  </a:lnTo>
                  <a:cubicBezTo>
                    <a:pt x="145014" y="3839310"/>
                    <a:pt x="278242" y="3703198"/>
                    <a:pt x="365547" y="3504993"/>
                  </a:cubicBezTo>
                  <a:cubicBezTo>
                    <a:pt x="414152" y="3394610"/>
                    <a:pt x="446360" y="3278777"/>
                    <a:pt x="480355" y="3156141"/>
                  </a:cubicBezTo>
                  <a:cubicBezTo>
                    <a:pt x="500898" y="3082243"/>
                    <a:pt x="522133" y="3005822"/>
                    <a:pt x="547188" y="2931378"/>
                  </a:cubicBezTo>
                  <a:cubicBezTo>
                    <a:pt x="631881" y="2679445"/>
                    <a:pt x="746954" y="2510354"/>
                    <a:pt x="898906" y="2414407"/>
                  </a:cubicBezTo>
                  <a:cubicBezTo>
                    <a:pt x="1076605" y="2302167"/>
                    <a:pt x="1350325" y="2306961"/>
                    <a:pt x="1483228" y="2510157"/>
                  </a:cubicBezTo>
                  <a:cubicBezTo>
                    <a:pt x="1526764" y="2576870"/>
                    <a:pt x="1547622" y="2653509"/>
                    <a:pt x="1567790" y="2727648"/>
                  </a:cubicBezTo>
                  <a:cubicBezTo>
                    <a:pt x="1590396" y="2810882"/>
                    <a:pt x="1612026" y="2890000"/>
                    <a:pt x="1662745" y="2940115"/>
                  </a:cubicBezTo>
                  <a:cubicBezTo>
                    <a:pt x="1757782" y="3034642"/>
                    <a:pt x="1931224" y="2988994"/>
                    <a:pt x="2027489" y="2888909"/>
                  </a:cubicBezTo>
                  <a:cubicBezTo>
                    <a:pt x="2121490" y="2791106"/>
                    <a:pt x="2175104" y="2650844"/>
                    <a:pt x="2226930" y="2515137"/>
                  </a:cubicBezTo>
                  <a:cubicBezTo>
                    <a:pt x="2234977" y="2494104"/>
                    <a:pt x="2242973" y="2473148"/>
                    <a:pt x="2251111" y="2452355"/>
                  </a:cubicBezTo>
                  <a:cubicBezTo>
                    <a:pt x="2312274" y="2296096"/>
                    <a:pt x="2403765" y="2105087"/>
                    <a:pt x="2569414" y="2014448"/>
                  </a:cubicBezTo>
                  <a:cubicBezTo>
                    <a:pt x="2754915" y="1912888"/>
                    <a:pt x="2970612" y="1968353"/>
                    <a:pt x="3118876" y="2032729"/>
                  </a:cubicBezTo>
                  <a:cubicBezTo>
                    <a:pt x="3181096" y="2059713"/>
                    <a:pt x="3241741" y="2091437"/>
                    <a:pt x="3300405" y="2122112"/>
                  </a:cubicBezTo>
                  <a:cubicBezTo>
                    <a:pt x="3397942" y="2173132"/>
                    <a:pt x="3490174" y="2221346"/>
                    <a:pt x="3589437" y="2250012"/>
                  </a:cubicBezTo>
                  <a:cubicBezTo>
                    <a:pt x="3861826" y="2328726"/>
                    <a:pt x="4166932" y="2240183"/>
                    <a:pt x="4366880" y="2024342"/>
                  </a:cubicBezTo>
                  <a:cubicBezTo>
                    <a:pt x="4566626" y="1808523"/>
                    <a:pt x="4647499" y="1480234"/>
                    <a:pt x="4572823" y="1187950"/>
                  </a:cubicBezTo>
                  <a:cubicBezTo>
                    <a:pt x="4553418" y="1111693"/>
                    <a:pt x="4523039" y="1033405"/>
                    <a:pt x="4493678" y="957705"/>
                  </a:cubicBezTo>
                  <a:cubicBezTo>
                    <a:pt x="4425808" y="782847"/>
                    <a:pt x="4355704" y="602060"/>
                    <a:pt x="4398478" y="409043"/>
                  </a:cubicBezTo>
                  <a:cubicBezTo>
                    <a:pt x="4453240" y="162482"/>
                    <a:pt x="4707952" y="-20227"/>
                    <a:pt x="4966219" y="1800"/>
                  </a:cubicBezTo>
                  <a:cubicBezTo>
                    <a:pt x="5183237" y="20299"/>
                    <a:pt x="5399847" y="168521"/>
                    <a:pt x="5545948" y="398636"/>
                  </a:cubicBezTo>
                  <a:cubicBezTo>
                    <a:pt x="5675590" y="602770"/>
                    <a:pt x="5742239" y="845072"/>
                    <a:pt x="5794970" y="1076507"/>
                  </a:cubicBezTo>
                  <a:lnTo>
                    <a:pt x="5688290" y="1105184"/>
                  </a:lnTo>
                  <a:cubicBezTo>
                    <a:pt x="5637998" y="884462"/>
                    <a:pt x="5574904" y="654172"/>
                    <a:pt x="5455219" y="465468"/>
                  </a:cubicBezTo>
                  <a:cubicBezTo>
                    <a:pt x="5327508" y="264457"/>
                    <a:pt x="5141276" y="135094"/>
                    <a:pt x="4956872" y="119369"/>
                  </a:cubicBezTo>
                  <a:cubicBezTo>
                    <a:pt x="4750521" y="101765"/>
                    <a:pt x="4547932" y="243719"/>
                    <a:pt x="4505259" y="435754"/>
                  </a:cubicBezTo>
                  <a:cubicBezTo>
                    <a:pt x="4470716" y="591446"/>
                    <a:pt x="4531066" y="746985"/>
                    <a:pt x="4594972" y="911774"/>
                  </a:cubicBezTo>
                  <a:cubicBezTo>
                    <a:pt x="4625656" y="990870"/>
                    <a:pt x="4657457" y="1072664"/>
                    <a:pt x="4678691" y="1156128"/>
                  </a:cubicBezTo>
                  <a:cubicBezTo>
                    <a:pt x="4763628" y="1488512"/>
                    <a:pt x="4671680" y="1861847"/>
                    <a:pt x="4444401" y="2107293"/>
                  </a:cubicBezTo>
                  <a:cubicBezTo>
                    <a:pt x="4217121" y="2352739"/>
                    <a:pt x="3870158" y="2453469"/>
                    <a:pt x="3560278" y="2363922"/>
                  </a:cubicBezTo>
                  <a:cubicBezTo>
                    <a:pt x="3450956" y="2332340"/>
                    <a:pt x="3349742" y="2279409"/>
                    <a:pt x="3251871" y="2228204"/>
                  </a:cubicBezTo>
                  <a:cubicBezTo>
                    <a:pt x="3194884" y="2198402"/>
                    <a:pt x="3135966" y="2167585"/>
                    <a:pt x="3077251" y="2142118"/>
                  </a:cubicBezTo>
                  <a:cubicBezTo>
                    <a:pt x="2950068" y="2086905"/>
                    <a:pt x="2767371" y="2038167"/>
                    <a:pt x="2618802" y="2119448"/>
                  </a:cubicBezTo>
                  <a:cubicBezTo>
                    <a:pt x="2485878" y="2192221"/>
                    <a:pt x="2409505" y="2351396"/>
                    <a:pt x="2352264" y="2497555"/>
                  </a:cubicBezTo>
                  <a:cubicBezTo>
                    <a:pt x="2344258" y="2518031"/>
                    <a:pt x="2336323" y="2538637"/>
                    <a:pt x="2328459" y="2559375"/>
                  </a:cubicBezTo>
                  <a:cubicBezTo>
                    <a:pt x="2272294" y="2706331"/>
                    <a:pt x="2214220" y="2858299"/>
                    <a:pt x="2103608" y="2973389"/>
                  </a:cubicBezTo>
                  <a:cubicBezTo>
                    <a:pt x="1969720" y="3112657"/>
                    <a:pt x="1734516" y="3172697"/>
                    <a:pt x="1587917" y="3026898"/>
                  </a:cubicBezTo>
                  <a:cubicBezTo>
                    <a:pt x="1514816" y="2954060"/>
                    <a:pt x="1488186" y="2856158"/>
                    <a:pt x="1462390" y="2761348"/>
                  </a:cubicBezTo>
                  <a:cubicBezTo>
                    <a:pt x="1443889" y="2693346"/>
                    <a:pt x="1426434" y="2629124"/>
                    <a:pt x="1393211" y="2578246"/>
                  </a:cubicBezTo>
                  <a:cubicBezTo>
                    <a:pt x="1299738" y="2434348"/>
                    <a:pt x="1090443" y="2429903"/>
                    <a:pt x="954126" y="2515999"/>
                  </a:cubicBezTo>
                  <a:cubicBezTo>
                    <a:pt x="825348" y="2597324"/>
                    <a:pt x="725983" y="2746136"/>
                    <a:pt x="650403" y="2970910"/>
                  </a:cubicBezTo>
                  <a:cubicBezTo>
                    <a:pt x="626436" y="3042187"/>
                    <a:pt x="605699" y="3116981"/>
                    <a:pt x="585541" y="3189318"/>
                  </a:cubicBezTo>
                  <a:cubicBezTo>
                    <a:pt x="551800" y="3310818"/>
                    <a:pt x="516880" y="3436424"/>
                    <a:pt x="464638" y="3554965"/>
                  </a:cubicBezTo>
                  <a:cubicBezTo>
                    <a:pt x="405069" y="3690378"/>
                    <a:pt x="268763" y="3927383"/>
                    <a:pt x="26101" y="3992752"/>
                  </a:cubicBezTo>
                  <a:close/>
                </a:path>
              </a:pathLst>
            </a:custGeom>
            <a:solidFill>
              <a:schemeClr val="accent1">
                <a:lumMod val="60000"/>
                <a:lumOff val="40000"/>
              </a:schemeClr>
            </a:solidFill>
            <a:ln w="10160"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772C8611-5A47-D8C0-71CE-854C4A31AD94}"/>
                </a:ext>
              </a:extLst>
            </p:cNvPr>
            <p:cNvSpPr/>
            <p:nvPr/>
          </p:nvSpPr>
          <p:spPr>
            <a:xfrm>
              <a:off x="7122036" y="1244878"/>
              <a:ext cx="4064406" cy="4378643"/>
            </a:xfrm>
            <a:custGeom>
              <a:avLst/>
              <a:gdLst>
                <a:gd name="connsiteX0" fmla="*/ 55303 w 4064406"/>
                <a:gd name="connsiteY0" fmla="*/ 1503258 h 4378643"/>
                <a:gd name="connsiteX1" fmla="*/ 71721 w 4064406"/>
                <a:gd name="connsiteY1" fmla="*/ 2876824 h 4378643"/>
                <a:gd name="connsiteX2" fmla="*/ 563791 w 4064406"/>
                <a:gd name="connsiteY2" fmla="*/ 3998893 h 4378643"/>
                <a:gd name="connsiteX3" fmla="*/ 2519591 w 4064406"/>
                <a:gd name="connsiteY3" fmla="*/ 4124324 h 4378643"/>
                <a:gd name="connsiteX4" fmla="*/ 2831980 w 4064406"/>
                <a:gd name="connsiteY4" fmla="*/ 229646 h 4378643"/>
                <a:gd name="connsiteX5" fmla="*/ 649988 w 4064406"/>
                <a:gd name="connsiteY5" fmla="*/ 408468 h 4378643"/>
                <a:gd name="connsiteX6" fmla="*/ 55303 w 4064406"/>
                <a:gd name="connsiteY6" fmla="*/ 1503258 h 43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4406" h="4378643">
                  <a:moveTo>
                    <a:pt x="55303" y="1503258"/>
                  </a:moveTo>
                  <a:cubicBezTo>
                    <a:pt x="-31240" y="1945763"/>
                    <a:pt x="-8878" y="2428837"/>
                    <a:pt x="71721" y="2876824"/>
                  </a:cubicBezTo>
                  <a:cubicBezTo>
                    <a:pt x="144660" y="3282330"/>
                    <a:pt x="266468" y="3703125"/>
                    <a:pt x="563791" y="3998893"/>
                  </a:cubicBezTo>
                  <a:cubicBezTo>
                    <a:pt x="1064293" y="4496786"/>
                    <a:pt x="1919775" y="4469015"/>
                    <a:pt x="2519591" y="4124324"/>
                  </a:cubicBezTo>
                  <a:cubicBezTo>
                    <a:pt x="4148655" y="3188098"/>
                    <a:pt x="4838316" y="1208932"/>
                    <a:pt x="2831980" y="229646"/>
                  </a:cubicBezTo>
                  <a:cubicBezTo>
                    <a:pt x="2130117" y="-112937"/>
                    <a:pt x="1225064" y="-87230"/>
                    <a:pt x="649988" y="408468"/>
                  </a:cubicBezTo>
                  <a:cubicBezTo>
                    <a:pt x="321647" y="691470"/>
                    <a:pt x="138350" y="1078684"/>
                    <a:pt x="55303" y="1503258"/>
                  </a:cubicBezTo>
                  <a:close/>
                </a:path>
              </a:pathLst>
            </a:custGeom>
            <a:solidFill>
              <a:srgbClr val="B5C036"/>
            </a:solidFill>
            <a:ln w="10160" cap="flat">
              <a:noFill/>
              <a:prstDash val="solid"/>
              <a:miter/>
            </a:ln>
          </p:spPr>
          <p:txBody>
            <a:bodyPr rtlCol="0" anchor="ctr"/>
            <a:lstStyle/>
            <a:p>
              <a:endParaRPr lang="en-IN"/>
            </a:p>
          </p:txBody>
        </p:sp>
        <p:pic>
          <p:nvPicPr>
            <p:cNvPr id="7" name="Picture 6">
              <a:extLst>
                <a:ext uri="{FF2B5EF4-FFF2-40B4-BE49-F238E27FC236}">
                  <a16:creationId xmlns:a16="http://schemas.microsoft.com/office/drawing/2014/main" id="{2C71444C-13BC-B96E-AFD4-EB243393A045}"/>
                </a:ext>
              </a:extLst>
            </p:cNvPr>
            <p:cNvPicPr>
              <a:picLocks noChangeAspect="1"/>
            </p:cNvPicPr>
            <p:nvPr/>
          </p:nvPicPr>
          <p:blipFill>
            <a:blip r:embed="rId2"/>
            <a:stretch>
              <a:fillRect/>
            </a:stretch>
          </p:blipFill>
          <p:spPr>
            <a:xfrm>
              <a:off x="7030720" y="1190321"/>
              <a:ext cx="4257040" cy="4477356"/>
            </a:xfrm>
            <a:custGeom>
              <a:avLst/>
              <a:gdLst>
                <a:gd name="connsiteX0" fmla="*/ 0 w 4257040"/>
                <a:gd name="connsiteY0" fmla="*/ 0 h 4477356"/>
                <a:gd name="connsiteX1" fmla="*/ 4257040 w 4257040"/>
                <a:gd name="connsiteY1" fmla="*/ 0 h 4477356"/>
                <a:gd name="connsiteX2" fmla="*/ 4257040 w 4257040"/>
                <a:gd name="connsiteY2" fmla="*/ 4477357 h 4477356"/>
                <a:gd name="connsiteX3" fmla="*/ 0 w 4257040"/>
                <a:gd name="connsiteY3" fmla="*/ 4477357 h 4477356"/>
              </a:gdLst>
              <a:ahLst/>
              <a:cxnLst>
                <a:cxn ang="0">
                  <a:pos x="connsiteX0" y="connsiteY0"/>
                </a:cxn>
                <a:cxn ang="0">
                  <a:pos x="connsiteX1" y="connsiteY1"/>
                </a:cxn>
                <a:cxn ang="0">
                  <a:pos x="connsiteX2" y="connsiteY2"/>
                </a:cxn>
                <a:cxn ang="0">
                  <a:pos x="connsiteX3" y="connsiteY3"/>
                </a:cxn>
              </a:cxnLst>
              <a:rect l="l" t="t" r="r" b="b"/>
              <a:pathLst>
                <a:path w="4257040" h="4477356">
                  <a:moveTo>
                    <a:pt x="0" y="0"/>
                  </a:moveTo>
                  <a:lnTo>
                    <a:pt x="4257040" y="0"/>
                  </a:lnTo>
                  <a:lnTo>
                    <a:pt x="4257040" y="4477357"/>
                  </a:lnTo>
                  <a:lnTo>
                    <a:pt x="0" y="4477357"/>
                  </a:lnTo>
                  <a:close/>
                </a:path>
              </a:pathLst>
            </a:custGeom>
          </p:spPr>
        </p:pic>
        <p:sp>
          <p:nvSpPr>
            <p:cNvPr id="26" name="Freeform: Shape 25">
              <a:extLst>
                <a:ext uri="{FF2B5EF4-FFF2-40B4-BE49-F238E27FC236}">
                  <a16:creationId xmlns:a16="http://schemas.microsoft.com/office/drawing/2014/main" id="{DFC5CC40-72DF-A590-4766-80CE66440BEC}"/>
                </a:ext>
              </a:extLst>
            </p:cNvPr>
            <p:cNvSpPr/>
            <p:nvPr/>
          </p:nvSpPr>
          <p:spPr>
            <a:xfrm>
              <a:off x="6463909" y="-26935"/>
              <a:ext cx="2647138" cy="703814"/>
            </a:xfrm>
            <a:custGeom>
              <a:avLst/>
              <a:gdLst>
                <a:gd name="connsiteX0" fmla="*/ 0 w 2647138"/>
                <a:gd name="connsiteY0" fmla="*/ 0 h 703814"/>
                <a:gd name="connsiteX1" fmla="*/ 124417 w 2647138"/>
                <a:gd name="connsiteY1" fmla="*/ 0 h 703814"/>
                <a:gd name="connsiteX2" fmla="*/ 211439 w 2647138"/>
                <a:gd name="connsiteY2" fmla="*/ 102891 h 703814"/>
                <a:gd name="connsiteX3" fmla="*/ 1323558 w 2647138"/>
                <a:gd name="connsiteY3" fmla="*/ 598814 h 703814"/>
                <a:gd name="connsiteX4" fmla="*/ 2435677 w 2647138"/>
                <a:gd name="connsiteY4" fmla="*/ 102902 h 703814"/>
                <a:gd name="connsiteX5" fmla="*/ 2522711 w 2647138"/>
                <a:gd name="connsiteY5" fmla="*/ 0 h 703814"/>
                <a:gd name="connsiteX6" fmla="*/ 2647138 w 2647138"/>
                <a:gd name="connsiteY6" fmla="*/ 0 h 703814"/>
                <a:gd name="connsiteX7" fmla="*/ 2612665 w 2647138"/>
                <a:gd name="connsiteY7" fmla="*/ 49516 h 703814"/>
                <a:gd name="connsiteX8" fmla="*/ 1323558 w 2647138"/>
                <a:gd name="connsiteY8" fmla="*/ 703814 h 703814"/>
                <a:gd name="connsiteX9" fmla="*/ 34448 w 2647138"/>
                <a:gd name="connsiteY9" fmla="*/ 49483 h 703814"/>
                <a:gd name="connsiteX10" fmla="*/ 0 w 2647138"/>
                <a:gd name="connsiteY10" fmla="*/ 0 h 70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7138" h="703814">
                  <a:moveTo>
                    <a:pt x="0" y="0"/>
                  </a:moveTo>
                  <a:lnTo>
                    <a:pt x="124417" y="0"/>
                  </a:lnTo>
                  <a:lnTo>
                    <a:pt x="211439" y="102891"/>
                  </a:lnTo>
                  <a:cubicBezTo>
                    <a:pt x="496366" y="409138"/>
                    <a:pt x="889746" y="598814"/>
                    <a:pt x="1323558" y="598814"/>
                  </a:cubicBezTo>
                  <a:cubicBezTo>
                    <a:pt x="1757370" y="598814"/>
                    <a:pt x="2150750" y="409141"/>
                    <a:pt x="2435677" y="102902"/>
                  </a:cubicBezTo>
                  <a:lnTo>
                    <a:pt x="2522711" y="0"/>
                  </a:lnTo>
                  <a:lnTo>
                    <a:pt x="2647138" y="0"/>
                  </a:lnTo>
                  <a:lnTo>
                    <a:pt x="2612665" y="49516"/>
                  </a:lnTo>
                  <a:cubicBezTo>
                    <a:pt x="2305890" y="448873"/>
                    <a:pt x="1841903" y="703814"/>
                    <a:pt x="1323558" y="703814"/>
                  </a:cubicBezTo>
                  <a:cubicBezTo>
                    <a:pt x="805208" y="703814"/>
                    <a:pt x="341221" y="448856"/>
                    <a:pt x="34448" y="49483"/>
                  </a:cubicBezTo>
                  <a:lnTo>
                    <a:pt x="0" y="0"/>
                  </a:lnTo>
                  <a:close/>
                </a:path>
              </a:pathLst>
            </a:custGeom>
            <a:solidFill>
              <a:schemeClr val="accent5"/>
            </a:solidFill>
            <a:ln w="10160" cap="flat">
              <a:no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6939B49C-DCC2-9D74-40AF-3E646037C706}"/>
                </a:ext>
              </a:extLst>
            </p:cNvPr>
            <p:cNvSpPr/>
            <p:nvPr/>
          </p:nvSpPr>
          <p:spPr>
            <a:xfrm>
              <a:off x="2871444" y="1245156"/>
              <a:ext cx="440075" cy="746741"/>
            </a:xfrm>
            <a:custGeom>
              <a:avLst/>
              <a:gdLst>
                <a:gd name="connsiteX0" fmla="*/ 35840 w 440075"/>
                <a:gd name="connsiteY0" fmla="*/ 745966 h 746741"/>
                <a:gd name="connsiteX1" fmla="*/ 720 w 440075"/>
                <a:gd name="connsiteY1" fmla="*/ 691331 h 746741"/>
                <a:gd name="connsiteX2" fmla="*/ 18852 w 440075"/>
                <a:gd name="connsiteY2" fmla="*/ 661147 h 746741"/>
                <a:gd name="connsiteX3" fmla="*/ 208844 w 440075"/>
                <a:gd name="connsiteY3" fmla="*/ 520034 h 746741"/>
                <a:gd name="connsiteX4" fmla="*/ 98964 w 440075"/>
                <a:gd name="connsiteY4" fmla="*/ 498543 h 746741"/>
                <a:gd name="connsiteX5" fmla="*/ 63865 w 440075"/>
                <a:gd name="connsiteY5" fmla="*/ 443886 h 746741"/>
                <a:gd name="connsiteX6" fmla="*/ 81925 w 440075"/>
                <a:gd name="connsiteY6" fmla="*/ 413779 h 746741"/>
                <a:gd name="connsiteX7" fmla="*/ 247798 w 440075"/>
                <a:gd name="connsiteY7" fmla="*/ 290608 h 746741"/>
                <a:gd name="connsiteX8" fmla="*/ 148748 w 440075"/>
                <a:gd name="connsiteY8" fmla="*/ 271202 h 746741"/>
                <a:gd name="connsiteX9" fmla="*/ 113649 w 440075"/>
                <a:gd name="connsiteY9" fmla="*/ 216551 h 746741"/>
                <a:gd name="connsiteX10" fmla="*/ 131709 w 440075"/>
                <a:gd name="connsiteY10" fmla="*/ 186438 h 746741"/>
                <a:gd name="connsiteX11" fmla="*/ 371485 w 440075"/>
                <a:gd name="connsiteY11" fmla="*/ 8371 h 746741"/>
                <a:gd name="connsiteX12" fmla="*/ 432288 w 440075"/>
                <a:gd name="connsiteY12" fmla="*/ 20214 h 746741"/>
                <a:gd name="connsiteX13" fmla="*/ 421269 w 440075"/>
                <a:gd name="connsiteY13" fmla="*/ 85567 h 746741"/>
                <a:gd name="connsiteX14" fmla="*/ 268209 w 440075"/>
                <a:gd name="connsiteY14" fmla="*/ 199215 h 746741"/>
                <a:gd name="connsiteX15" fmla="*/ 367279 w 440075"/>
                <a:gd name="connsiteY15" fmla="*/ 218621 h 746741"/>
                <a:gd name="connsiteX16" fmla="*/ 402374 w 440075"/>
                <a:gd name="connsiteY16" fmla="*/ 273275 h 746741"/>
                <a:gd name="connsiteX17" fmla="*/ 384328 w 440075"/>
                <a:gd name="connsiteY17" fmla="*/ 303374 h 746741"/>
                <a:gd name="connsiteX18" fmla="*/ 218445 w 440075"/>
                <a:gd name="connsiteY18" fmla="*/ 426545 h 746741"/>
                <a:gd name="connsiteX19" fmla="*/ 328366 w 440075"/>
                <a:gd name="connsiteY19" fmla="*/ 448080 h 746741"/>
                <a:gd name="connsiteX20" fmla="*/ 363465 w 440075"/>
                <a:gd name="connsiteY20" fmla="*/ 502736 h 746741"/>
                <a:gd name="connsiteX21" fmla="*/ 345405 w 440075"/>
                <a:gd name="connsiteY21" fmla="*/ 532844 h 746741"/>
                <a:gd name="connsiteX22" fmla="*/ 68585 w 440075"/>
                <a:gd name="connsiteY22" fmla="*/ 738387 h 746741"/>
                <a:gd name="connsiteX23" fmla="*/ 35840 w 440075"/>
                <a:gd name="connsiteY23" fmla="*/ 745966 h 7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0075" h="746741">
                  <a:moveTo>
                    <a:pt x="35840" y="745966"/>
                  </a:moveTo>
                  <a:cubicBezTo>
                    <a:pt x="12105" y="741303"/>
                    <a:pt x="-3619" y="716841"/>
                    <a:pt x="720" y="691331"/>
                  </a:cubicBezTo>
                  <a:cubicBezTo>
                    <a:pt x="2802" y="679079"/>
                    <a:pt x="9324" y="668224"/>
                    <a:pt x="18852" y="661147"/>
                  </a:cubicBezTo>
                  <a:lnTo>
                    <a:pt x="208844" y="520034"/>
                  </a:lnTo>
                  <a:lnTo>
                    <a:pt x="98964" y="498543"/>
                  </a:lnTo>
                  <a:cubicBezTo>
                    <a:pt x="75231" y="493869"/>
                    <a:pt x="59517" y="469396"/>
                    <a:pt x="63865" y="443886"/>
                  </a:cubicBezTo>
                  <a:cubicBezTo>
                    <a:pt x="65946" y="431677"/>
                    <a:pt x="72439" y="420856"/>
                    <a:pt x="81925" y="413779"/>
                  </a:cubicBezTo>
                  <a:lnTo>
                    <a:pt x="247798" y="290608"/>
                  </a:lnTo>
                  <a:lnTo>
                    <a:pt x="148748" y="271202"/>
                  </a:lnTo>
                  <a:cubicBezTo>
                    <a:pt x="125015" y="266528"/>
                    <a:pt x="109301" y="242060"/>
                    <a:pt x="113649" y="216551"/>
                  </a:cubicBezTo>
                  <a:cubicBezTo>
                    <a:pt x="115730" y="204342"/>
                    <a:pt x="122223" y="193516"/>
                    <a:pt x="131709" y="186438"/>
                  </a:cubicBezTo>
                  <a:lnTo>
                    <a:pt x="371485" y="8371"/>
                  </a:lnTo>
                  <a:cubicBezTo>
                    <a:pt x="391319" y="-6406"/>
                    <a:pt x="418540" y="-1104"/>
                    <a:pt x="432288" y="20214"/>
                  </a:cubicBezTo>
                  <a:cubicBezTo>
                    <a:pt x="446035" y="41531"/>
                    <a:pt x="441103" y="70790"/>
                    <a:pt x="421269" y="85567"/>
                  </a:cubicBezTo>
                  <a:lnTo>
                    <a:pt x="268209" y="199215"/>
                  </a:lnTo>
                  <a:lnTo>
                    <a:pt x="367279" y="218621"/>
                  </a:lnTo>
                  <a:cubicBezTo>
                    <a:pt x="391012" y="223297"/>
                    <a:pt x="406724" y="247766"/>
                    <a:pt x="402374" y="273275"/>
                  </a:cubicBezTo>
                  <a:cubicBezTo>
                    <a:pt x="400293" y="285476"/>
                    <a:pt x="393806" y="296296"/>
                    <a:pt x="384328" y="303374"/>
                  </a:cubicBezTo>
                  <a:lnTo>
                    <a:pt x="218445" y="426545"/>
                  </a:lnTo>
                  <a:lnTo>
                    <a:pt x="328366" y="448080"/>
                  </a:lnTo>
                  <a:cubicBezTo>
                    <a:pt x="352099" y="452754"/>
                    <a:pt x="367814" y="477226"/>
                    <a:pt x="363465" y="502736"/>
                  </a:cubicBezTo>
                  <a:cubicBezTo>
                    <a:pt x="361384" y="514945"/>
                    <a:pt x="354891" y="525767"/>
                    <a:pt x="345405" y="532844"/>
                  </a:cubicBezTo>
                  <a:lnTo>
                    <a:pt x="68585" y="738387"/>
                  </a:lnTo>
                  <a:cubicBezTo>
                    <a:pt x="59044" y="745496"/>
                    <a:pt x="47259" y="748226"/>
                    <a:pt x="35840" y="745966"/>
                  </a:cubicBezTo>
                  <a:close/>
                </a:path>
              </a:pathLst>
            </a:custGeom>
            <a:solidFill>
              <a:schemeClr val="accent5"/>
            </a:solidFill>
            <a:ln w="10160" cap="flat">
              <a:no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D7F6D90C-A545-9ED6-0457-85AF3BF26ACA}"/>
                </a:ext>
              </a:extLst>
            </p:cNvPr>
            <p:cNvSpPr/>
            <p:nvPr/>
          </p:nvSpPr>
          <p:spPr>
            <a:xfrm>
              <a:off x="11263647" y="1803246"/>
              <a:ext cx="367567" cy="538590"/>
            </a:xfrm>
            <a:custGeom>
              <a:avLst/>
              <a:gdLst>
                <a:gd name="connsiteX0" fmla="*/ 328404 w 367567"/>
                <a:gd name="connsiteY0" fmla="*/ 531051 h 538590"/>
                <a:gd name="connsiteX1" fmla="*/ 251900 w 367567"/>
                <a:gd name="connsiteY1" fmla="*/ 507310 h 538590"/>
                <a:gd name="connsiteX2" fmla="*/ 246820 w 367567"/>
                <a:gd name="connsiteY2" fmla="*/ 462515 h 538590"/>
                <a:gd name="connsiteX3" fmla="*/ 217661 w 367567"/>
                <a:gd name="connsiteY3" fmla="*/ 243747 h 538590"/>
                <a:gd name="connsiteX4" fmla="*/ 45753 w 367567"/>
                <a:gd name="connsiteY4" fmla="*/ 117376 h 538590"/>
                <a:gd name="connsiteX5" fmla="*/ 846 w 367567"/>
                <a:gd name="connsiteY5" fmla="*/ 47890 h 538590"/>
                <a:gd name="connsiteX6" fmla="*/ 65159 w 367567"/>
                <a:gd name="connsiteY6" fmla="*/ 1074 h 538590"/>
                <a:gd name="connsiteX7" fmla="*/ 65768 w 367567"/>
                <a:gd name="connsiteY7" fmla="*/ 1205 h 538590"/>
                <a:gd name="connsiteX8" fmla="*/ 312352 w 367567"/>
                <a:gd name="connsiteY8" fmla="*/ 182483 h 538590"/>
                <a:gd name="connsiteX9" fmla="*/ 354211 w 367567"/>
                <a:gd name="connsiteY9" fmla="*/ 496259 h 538590"/>
                <a:gd name="connsiteX10" fmla="*/ 328404 w 367567"/>
                <a:gd name="connsiteY10" fmla="*/ 531051 h 53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7567" h="538590">
                  <a:moveTo>
                    <a:pt x="328404" y="531051"/>
                  </a:moveTo>
                  <a:cubicBezTo>
                    <a:pt x="301176" y="547191"/>
                    <a:pt x="266937" y="536566"/>
                    <a:pt x="251900" y="507310"/>
                  </a:cubicBezTo>
                  <a:cubicBezTo>
                    <a:pt x="244889" y="493649"/>
                    <a:pt x="243061" y="477596"/>
                    <a:pt x="246820" y="462515"/>
                  </a:cubicBezTo>
                  <a:cubicBezTo>
                    <a:pt x="265921" y="388420"/>
                    <a:pt x="255354" y="309094"/>
                    <a:pt x="217661" y="243747"/>
                  </a:cubicBezTo>
                  <a:cubicBezTo>
                    <a:pt x="178747" y="178225"/>
                    <a:pt x="116670" y="132588"/>
                    <a:pt x="45753" y="117376"/>
                  </a:cubicBezTo>
                  <a:cubicBezTo>
                    <a:pt x="15578" y="111315"/>
                    <a:pt x="-4438" y="80356"/>
                    <a:pt x="846" y="47890"/>
                  </a:cubicBezTo>
                  <a:cubicBezTo>
                    <a:pt x="6536" y="15871"/>
                    <a:pt x="35390" y="-5085"/>
                    <a:pt x="65159" y="1074"/>
                  </a:cubicBezTo>
                  <a:cubicBezTo>
                    <a:pt x="65363" y="1118"/>
                    <a:pt x="65565" y="1161"/>
                    <a:pt x="65768" y="1205"/>
                  </a:cubicBezTo>
                  <a:cubicBezTo>
                    <a:pt x="167470" y="23057"/>
                    <a:pt x="256573" y="88513"/>
                    <a:pt x="312352" y="182483"/>
                  </a:cubicBezTo>
                  <a:cubicBezTo>
                    <a:pt x="366402" y="276213"/>
                    <a:pt x="381642" y="389971"/>
                    <a:pt x="354211" y="496259"/>
                  </a:cubicBezTo>
                  <a:cubicBezTo>
                    <a:pt x="350248" y="511067"/>
                    <a:pt x="340902" y="523571"/>
                    <a:pt x="328404" y="531051"/>
                  </a:cubicBezTo>
                  <a:close/>
                </a:path>
              </a:pathLst>
            </a:custGeom>
            <a:solidFill>
              <a:schemeClr val="accent5"/>
            </a:solidFill>
            <a:ln w="10160" cap="flat">
              <a:no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7B45EAE2-C824-740D-DE42-174405099C24}"/>
                </a:ext>
              </a:extLst>
            </p:cNvPr>
            <p:cNvSpPr/>
            <p:nvPr/>
          </p:nvSpPr>
          <p:spPr>
            <a:xfrm>
              <a:off x="6614125" y="3795437"/>
              <a:ext cx="295705" cy="587356"/>
            </a:xfrm>
            <a:custGeom>
              <a:avLst/>
              <a:gdLst>
                <a:gd name="connsiteX0" fmla="*/ 260425 w 295705"/>
                <a:gd name="connsiteY0" fmla="*/ 582980 h 587356"/>
                <a:gd name="connsiteX1" fmla="*/ 291149 w 295705"/>
                <a:gd name="connsiteY1" fmla="*/ 550099 h 587356"/>
                <a:gd name="connsiteX2" fmla="*/ 262335 w 295705"/>
                <a:gd name="connsiteY2" fmla="*/ 471876 h 587356"/>
                <a:gd name="connsiteX3" fmla="*/ 123072 w 295705"/>
                <a:gd name="connsiteY3" fmla="*/ 310746 h 587356"/>
                <a:gd name="connsiteX4" fmla="*/ 140172 w 295705"/>
                <a:gd name="connsiteY4" fmla="*/ 87806 h 587356"/>
                <a:gd name="connsiteX5" fmla="*/ 118337 w 295705"/>
                <a:gd name="connsiteY5" fmla="*/ 6799 h 587356"/>
                <a:gd name="connsiteX6" fmla="*/ 44047 w 295705"/>
                <a:gd name="connsiteY6" fmla="*/ 31643 h 587356"/>
                <a:gd name="connsiteX7" fmla="*/ 43885 w 295705"/>
                <a:gd name="connsiteY7" fmla="*/ 31970 h 587356"/>
                <a:gd name="connsiteX8" fmla="*/ 19339 w 295705"/>
                <a:gd name="connsiteY8" fmla="*/ 351796 h 587356"/>
                <a:gd name="connsiteX9" fmla="*/ 219094 w 295705"/>
                <a:gd name="connsiteY9" fmla="*/ 582871 h 587356"/>
                <a:gd name="connsiteX10" fmla="*/ 260425 w 295705"/>
                <a:gd name="connsiteY10" fmla="*/ 582980 h 5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705" h="587356">
                  <a:moveTo>
                    <a:pt x="260425" y="582980"/>
                  </a:moveTo>
                  <a:cubicBezTo>
                    <a:pt x="274334" y="576854"/>
                    <a:pt x="285388" y="565016"/>
                    <a:pt x="291149" y="550099"/>
                  </a:cubicBezTo>
                  <a:cubicBezTo>
                    <a:pt x="303270" y="519948"/>
                    <a:pt x="290377" y="484937"/>
                    <a:pt x="262335" y="471876"/>
                  </a:cubicBezTo>
                  <a:cubicBezTo>
                    <a:pt x="196905" y="441594"/>
                    <a:pt x="146349" y="383115"/>
                    <a:pt x="123072" y="310746"/>
                  </a:cubicBezTo>
                  <a:cubicBezTo>
                    <a:pt x="100334" y="237023"/>
                    <a:pt x="106511" y="156528"/>
                    <a:pt x="140172" y="87806"/>
                  </a:cubicBezTo>
                  <a:cubicBezTo>
                    <a:pt x="154832" y="58944"/>
                    <a:pt x="145089" y="22765"/>
                    <a:pt x="118337" y="6799"/>
                  </a:cubicBezTo>
                  <a:cubicBezTo>
                    <a:pt x="91444" y="-8391"/>
                    <a:pt x="58180" y="2726"/>
                    <a:pt x="44047" y="31643"/>
                  </a:cubicBezTo>
                  <a:cubicBezTo>
                    <a:pt x="43997" y="31752"/>
                    <a:pt x="43936" y="31861"/>
                    <a:pt x="43885" y="31970"/>
                  </a:cubicBezTo>
                  <a:cubicBezTo>
                    <a:pt x="-4385" y="130570"/>
                    <a:pt x="-13245" y="246032"/>
                    <a:pt x="19339" y="351796"/>
                  </a:cubicBezTo>
                  <a:cubicBezTo>
                    <a:pt x="52734" y="455583"/>
                    <a:pt x="125246" y="539452"/>
                    <a:pt x="219094" y="582871"/>
                  </a:cubicBezTo>
                  <a:cubicBezTo>
                    <a:pt x="232312" y="588812"/>
                    <a:pt x="247186" y="588855"/>
                    <a:pt x="260425" y="582980"/>
                  </a:cubicBezTo>
                  <a:close/>
                </a:path>
              </a:pathLst>
            </a:custGeom>
            <a:solidFill>
              <a:schemeClr val="accent1"/>
            </a:solidFill>
            <a:ln w="10160" cap="flat">
              <a:no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DC80B999-F7E4-500D-5E17-894650A363E2}"/>
                </a:ext>
              </a:extLst>
            </p:cNvPr>
            <p:cNvSpPr/>
            <p:nvPr/>
          </p:nvSpPr>
          <p:spPr>
            <a:xfrm>
              <a:off x="-199824" y="3126140"/>
              <a:ext cx="222758" cy="781063"/>
            </a:xfrm>
            <a:custGeom>
              <a:avLst/>
              <a:gdLst>
                <a:gd name="connsiteX0" fmla="*/ 222758 w 222758"/>
                <a:gd name="connsiteY0" fmla="*/ 0 h 781063"/>
                <a:gd name="connsiteX1" fmla="*/ 222758 w 222758"/>
                <a:gd name="connsiteY1" fmla="*/ 203576 h 781063"/>
                <a:gd name="connsiteX2" fmla="*/ 172241 w 222758"/>
                <a:gd name="connsiteY2" fmla="*/ 278519 h 781063"/>
                <a:gd name="connsiteX3" fmla="*/ 74877 w 222758"/>
                <a:gd name="connsiteY3" fmla="*/ 477052 h 781063"/>
                <a:gd name="connsiteX4" fmla="*/ 150019 w 222758"/>
                <a:gd name="connsiteY4" fmla="*/ 642222 h 781063"/>
                <a:gd name="connsiteX5" fmla="*/ 222758 w 222758"/>
                <a:gd name="connsiteY5" fmla="*/ 692619 h 781063"/>
                <a:gd name="connsiteX6" fmla="*/ 222758 w 222758"/>
                <a:gd name="connsiteY6" fmla="*/ 781063 h 781063"/>
                <a:gd name="connsiteX7" fmla="*/ 192470 w 222758"/>
                <a:gd name="connsiteY7" fmla="*/ 767429 h 781063"/>
                <a:gd name="connsiteX8" fmla="*/ 435 w 222758"/>
                <a:gd name="connsiteY8" fmla="*/ 472214 h 781063"/>
                <a:gd name="connsiteX9" fmla="*/ 113770 w 222758"/>
                <a:gd name="connsiteY9" fmla="*/ 228919 h 781063"/>
                <a:gd name="connsiteX10" fmla="*/ 178794 w 222758"/>
                <a:gd name="connsiteY10" fmla="*/ 132820 h 781063"/>
                <a:gd name="connsiteX11" fmla="*/ 220155 w 222758"/>
                <a:gd name="connsiteY11" fmla="*/ 19785 h 781063"/>
                <a:gd name="connsiteX12" fmla="*/ 222758 w 222758"/>
                <a:gd name="connsiteY12" fmla="*/ 0 h 78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2758" h="781063">
                  <a:moveTo>
                    <a:pt x="222758" y="0"/>
                  </a:moveTo>
                  <a:lnTo>
                    <a:pt x="222758" y="203576"/>
                  </a:lnTo>
                  <a:lnTo>
                    <a:pt x="172241" y="278519"/>
                  </a:lnTo>
                  <a:cubicBezTo>
                    <a:pt x="124255" y="343485"/>
                    <a:pt x="78951" y="404868"/>
                    <a:pt x="74877" y="477052"/>
                  </a:cubicBezTo>
                  <a:cubicBezTo>
                    <a:pt x="71266" y="540893"/>
                    <a:pt x="102254" y="597728"/>
                    <a:pt x="150019" y="642222"/>
                  </a:cubicBezTo>
                  <a:lnTo>
                    <a:pt x="222758" y="692619"/>
                  </a:lnTo>
                  <a:lnTo>
                    <a:pt x="222758" y="781063"/>
                  </a:lnTo>
                  <a:lnTo>
                    <a:pt x="192470" y="767429"/>
                  </a:lnTo>
                  <a:cubicBezTo>
                    <a:pt x="80281" y="707652"/>
                    <a:pt x="-6934" y="602809"/>
                    <a:pt x="435" y="472214"/>
                  </a:cubicBezTo>
                  <a:cubicBezTo>
                    <a:pt x="5952" y="374968"/>
                    <a:pt x="60755" y="300710"/>
                    <a:pt x="113770" y="228919"/>
                  </a:cubicBezTo>
                  <a:cubicBezTo>
                    <a:pt x="137349" y="198429"/>
                    <a:pt x="159069" y="166324"/>
                    <a:pt x="178794" y="132820"/>
                  </a:cubicBezTo>
                  <a:cubicBezTo>
                    <a:pt x="198311" y="97796"/>
                    <a:pt x="212051" y="59493"/>
                    <a:pt x="220155" y="19785"/>
                  </a:cubicBezTo>
                  <a:lnTo>
                    <a:pt x="222758" y="0"/>
                  </a:lnTo>
                  <a:close/>
                </a:path>
              </a:pathLst>
            </a:custGeom>
            <a:solidFill>
              <a:schemeClr val="accent5"/>
            </a:solidFill>
            <a:ln w="10160" cap="flat">
              <a:no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55EA7682-6260-7EE0-F887-20F561FE65EE}"/>
                </a:ext>
              </a:extLst>
            </p:cNvPr>
            <p:cNvSpPr/>
            <p:nvPr/>
          </p:nvSpPr>
          <p:spPr>
            <a:xfrm>
              <a:off x="3884" y="3818759"/>
              <a:ext cx="842861" cy="1584137"/>
            </a:xfrm>
            <a:custGeom>
              <a:avLst/>
              <a:gdLst>
                <a:gd name="connsiteX0" fmla="*/ 0 w 842861"/>
                <a:gd name="connsiteY0" fmla="*/ 0 h 1584137"/>
                <a:gd name="connsiteX1" fmla="*/ 9266 w 842861"/>
                <a:gd name="connsiteY1" fmla="*/ 6420 h 1584137"/>
                <a:gd name="connsiteX2" fmla="*/ 103071 w 842861"/>
                <a:gd name="connsiteY2" fmla="*/ 40724 h 1584137"/>
                <a:gd name="connsiteX3" fmla="*/ 262319 w 842861"/>
                <a:gd name="connsiteY3" fmla="*/ 63307 h 1584137"/>
                <a:gd name="connsiteX4" fmla="*/ 533164 w 842861"/>
                <a:gd name="connsiteY4" fmla="*/ 121589 h 1584137"/>
                <a:gd name="connsiteX5" fmla="*/ 832366 w 842861"/>
                <a:gd name="connsiteY5" fmla="*/ 791303 h 1584137"/>
                <a:gd name="connsiteX6" fmla="*/ 404559 w 842861"/>
                <a:gd name="connsiteY6" fmla="*/ 1397002 h 1584137"/>
                <a:gd name="connsiteX7" fmla="*/ 86476 w 842861"/>
                <a:gd name="connsiteY7" fmla="*/ 1554923 h 1584137"/>
                <a:gd name="connsiteX8" fmla="*/ 0 w 842861"/>
                <a:gd name="connsiteY8" fmla="*/ 1584137 h 1584137"/>
                <a:gd name="connsiteX9" fmla="*/ 0 w 842861"/>
                <a:gd name="connsiteY9" fmla="*/ 1500411 h 1584137"/>
                <a:gd name="connsiteX10" fmla="*/ 58814 w 842861"/>
                <a:gd name="connsiteY10" fmla="*/ 1480602 h 1584137"/>
                <a:gd name="connsiteX11" fmla="*/ 365545 w 842861"/>
                <a:gd name="connsiteY11" fmla="*/ 1328924 h 1584137"/>
                <a:gd name="connsiteX12" fmla="*/ 759184 w 842861"/>
                <a:gd name="connsiteY12" fmla="*/ 776167 h 1584137"/>
                <a:gd name="connsiteX13" fmla="*/ 504026 w 842861"/>
                <a:gd name="connsiteY13" fmla="*/ 195083 h 1584137"/>
                <a:gd name="connsiteX14" fmla="*/ 255441 w 842861"/>
                <a:gd name="connsiteY14" fmla="*/ 142873 h 1584137"/>
                <a:gd name="connsiteX15" fmla="*/ 87648 w 842861"/>
                <a:gd name="connsiteY15" fmla="*/ 118848 h 1584137"/>
                <a:gd name="connsiteX16" fmla="*/ 27566 w 842861"/>
                <a:gd name="connsiteY16" fmla="*/ 100853 h 1584137"/>
                <a:gd name="connsiteX17" fmla="*/ 0 w 842861"/>
                <a:gd name="connsiteY17" fmla="*/ 88444 h 1584137"/>
                <a:gd name="connsiteX18" fmla="*/ 0 w 842861"/>
                <a:gd name="connsiteY18" fmla="*/ 0 h 158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42861" h="1584137">
                  <a:moveTo>
                    <a:pt x="0" y="0"/>
                  </a:moveTo>
                  <a:lnTo>
                    <a:pt x="9266" y="6420"/>
                  </a:lnTo>
                  <a:cubicBezTo>
                    <a:pt x="39310" y="21830"/>
                    <a:pt x="71321" y="33487"/>
                    <a:pt x="103071" y="40724"/>
                  </a:cubicBezTo>
                  <a:cubicBezTo>
                    <a:pt x="155713" y="51491"/>
                    <a:pt x="208882" y="59026"/>
                    <a:pt x="262319" y="63307"/>
                  </a:cubicBezTo>
                  <a:cubicBezTo>
                    <a:pt x="352642" y="72404"/>
                    <a:pt x="446053" y="81817"/>
                    <a:pt x="533164" y="121589"/>
                  </a:cubicBezTo>
                  <a:cubicBezTo>
                    <a:pt x="750649" y="220866"/>
                    <a:pt x="882089" y="515039"/>
                    <a:pt x="832366" y="791303"/>
                  </a:cubicBezTo>
                  <a:cubicBezTo>
                    <a:pt x="790314" y="1024803"/>
                    <a:pt x="634399" y="1245591"/>
                    <a:pt x="404559" y="1397002"/>
                  </a:cubicBezTo>
                  <a:cubicBezTo>
                    <a:pt x="304605" y="1462885"/>
                    <a:pt x="197732" y="1513092"/>
                    <a:pt x="86476" y="1554923"/>
                  </a:cubicBezTo>
                  <a:lnTo>
                    <a:pt x="0" y="1584137"/>
                  </a:lnTo>
                  <a:lnTo>
                    <a:pt x="0" y="1500411"/>
                  </a:lnTo>
                  <a:lnTo>
                    <a:pt x="58814" y="1480602"/>
                  </a:lnTo>
                  <a:cubicBezTo>
                    <a:pt x="166769" y="1440170"/>
                    <a:pt x="269965" y="1391897"/>
                    <a:pt x="365545" y="1328924"/>
                  </a:cubicBezTo>
                  <a:cubicBezTo>
                    <a:pt x="577625" y="1189209"/>
                    <a:pt x="721145" y="987739"/>
                    <a:pt x="759184" y="776167"/>
                  </a:cubicBezTo>
                  <a:cubicBezTo>
                    <a:pt x="802516" y="535428"/>
                    <a:pt x="690421" y="280185"/>
                    <a:pt x="504026" y="195083"/>
                  </a:cubicBezTo>
                  <a:cubicBezTo>
                    <a:pt x="427592" y="160214"/>
                    <a:pt x="343965" y="151784"/>
                    <a:pt x="255441" y="142873"/>
                  </a:cubicBezTo>
                  <a:cubicBezTo>
                    <a:pt x="199128" y="138330"/>
                    <a:pt x="143105" y="130303"/>
                    <a:pt x="87648" y="118848"/>
                  </a:cubicBezTo>
                  <a:cubicBezTo>
                    <a:pt x="67464" y="114251"/>
                    <a:pt x="47329" y="108222"/>
                    <a:pt x="27566" y="100853"/>
                  </a:cubicBezTo>
                  <a:lnTo>
                    <a:pt x="0" y="88444"/>
                  </a:lnTo>
                  <a:lnTo>
                    <a:pt x="0" y="0"/>
                  </a:lnTo>
                  <a:close/>
                </a:path>
              </a:pathLst>
            </a:custGeom>
            <a:solidFill>
              <a:schemeClr val="accent5"/>
            </a:solidFill>
            <a:ln w="10160" cap="flat">
              <a:no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2AE9A89C-B730-36C6-69E8-AC8B1ECE0DFF}"/>
                </a:ext>
              </a:extLst>
            </p:cNvPr>
            <p:cNvSpPr/>
            <p:nvPr/>
          </p:nvSpPr>
          <p:spPr>
            <a:xfrm rot="16200000">
              <a:off x="3103721" y="5658532"/>
              <a:ext cx="842861" cy="1584137"/>
            </a:xfrm>
            <a:custGeom>
              <a:avLst/>
              <a:gdLst>
                <a:gd name="connsiteX0" fmla="*/ 0 w 842861"/>
                <a:gd name="connsiteY0" fmla="*/ 0 h 1584137"/>
                <a:gd name="connsiteX1" fmla="*/ 9266 w 842861"/>
                <a:gd name="connsiteY1" fmla="*/ 6420 h 1584137"/>
                <a:gd name="connsiteX2" fmla="*/ 103071 w 842861"/>
                <a:gd name="connsiteY2" fmla="*/ 40724 h 1584137"/>
                <a:gd name="connsiteX3" fmla="*/ 262319 w 842861"/>
                <a:gd name="connsiteY3" fmla="*/ 63307 h 1584137"/>
                <a:gd name="connsiteX4" fmla="*/ 533164 w 842861"/>
                <a:gd name="connsiteY4" fmla="*/ 121589 h 1584137"/>
                <a:gd name="connsiteX5" fmla="*/ 832366 w 842861"/>
                <a:gd name="connsiteY5" fmla="*/ 791303 h 1584137"/>
                <a:gd name="connsiteX6" fmla="*/ 404559 w 842861"/>
                <a:gd name="connsiteY6" fmla="*/ 1397002 h 1584137"/>
                <a:gd name="connsiteX7" fmla="*/ 86476 w 842861"/>
                <a:gd name="connsiteY7" fmla="*/ 1554923 h 1584137"/>
                <a:gd name="connsiteX8" fmla="*/ 0 w 842861"/>
                <a:gd name="connsiteY8" fmla="*/ 1584137 h 1584137"/>
                <a:gd name="connsiteX9" fmla="*/ 0 w 842861"/>
                <a:gd name="connsiteY9" fmla="*/ 1500411 h 1584137"/>
                <a:gd name="connsiteX10" fmla="*/ 58814 w 842861"/>
                <a:gd name="connsiteY10" fmla="*/ 1480602 h 1584137"/>
                <a:gd name="connsiteX11" fmla="*/ 365545 w 842861"/>
                <a:gd name="connsiteY11" fmla="*/ 1328924 h 1584137"/>
                <a:gd name="connsiteX12" fmla="*/ 759184 w 842861"/>
                <a:gd name="connsiteY12" fmla="*/ 776167 h 1584137"/>
                <a:gd name="connsiteX13" fmla="*/ 504026 w 842861"/>
                <a:gd name="connsiteY13" fmla="*/ 195083 h 1584137"/>
                <a:gd name="connsiteX14" fmla="*/ 255441 w 842861"/>
                <a:gd name="connsiteY14" fmla="*/ 142873 h 1584137"/>
                <a:gd name="connsiteX15" fmla="*/ 87648 w 842861"/>
                <a:gd name="connsiteY15" fmla="*/ 118848 h 1584137"/>
                <a:gd name="connsiteX16" fmla="*/ 27566 w 842861"/>
                <a:gd name="connsiteY16" fmla="*/ 100853 h 1584137"/>
                <a:gd name="connsiteX17" fmla="*/ 0 w 842861"/>
                <a:gd name="connsiteY17" fmla="*/ 88444 h 1584137"/>
                <a:gd name="connsiteX18" fmla="*/ 0 w 842861"/>
                <a:gd name="connsiteY18" fmla="*/ 0 h 158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42861" h="1584137">
                  <a:moveTo>
                    <a:pt x="0" y="0"/>
                  </a:moveTo>
                  <a:lnTo>
                    <a:pt x="9266" y="6420"/>
                  </a:lnTo>
                  <a:cubicBezTo>
                    <a:pt x="39310" y="21830"/>
                    <a:pt x="71321" y="33487"/>
                    <a:pt x="103071" y="40724"/>
                  </a:cubicBezTo>
                  <a:cubicBezTo>
                    <a:pt x="155713" y="51491"/>
                    <a:pt x="208882" y="59026"/>
                    <a:pt x="262319" y="63307"/>
                  </a:cubicBezTo>
                  <a:cubicBezTo>
                    <a:pt x="352642" y="72404"/>
                    <a:pt x="446053" y="81817"/>
                    <a:pt x="533164" y="121589"/>
                  </a:cubicBezTo>
                  <a:cubicBezTo>
                    <a:pt x="750649" y="220866"/>
                    <a:pt x="882089" y="515039"/>
                    <a:pt x="832366" y="791303"/>
                  </a:cubicBezTo>
                  <a:cubicBezTo>
                    <a:pt x="790314" y="1024803"/>
                    <a:pt x="634399" y="1245591"/>
                    <a:pt x="404559" y="1397002"/>
                  </a:cubicBezTo>
                  <a:cubicBezTo>
                    <a:pt x="304605" y="1462885"/>
                    <a:pt x="197732" y="1513092"/>
                    <a:pt x="86476" y="1554923"/>
                  </a:cubicBezTo>
                  <a:lnTo>
                    <a:pt x="0" y="1584137"/>
                  </a:lnTo>
                  <a:lnTo>
                    <a:pt x="0" y="1500411"/>
                  </a:lnTo>
                  <a:lnTo>
                    <a:pt x="58814" y="1480602"/>
                  </a:lnTo>
                  <a:cubicBezTo>
                    <a:pt x="166769" y="1440170"/>
                    <a:pt x="269965" y="1391897"/>
                    <a:pt x="365545" y="1328924"/>
                  </a:cubicBezTo>
                  <a:cubicBezTo>
                    <a:pt x="577625" y="1189209"/>
                    <a:pt x="721145" y="987739"/>
                    <a:pt x="759184" y="776167"/>
                  </a:cubicBezTo>
                  <a:cubicBezTo>
                    <a:pt x="802516" y="535428"/>
                    <a:pt x="690421" y="280185"/>
                    <a:pt x="504026" y="195083"/>
                  </a:cubicBezTo>
                  <a:cubicBezTo>
                    <a:pt x="427592" y="160214"/>
                    <a:pt x="343965" y="151784"/>
                    <a:pt x="255441" y="142873"/>
                  </a:cubicBezTo>
                  <a:cubicBezTo>
                    <a:pt x="199128" y="138330"/>
                    <a:pt x="143105" y="130303"/>
                    <a:pt x="87648" y="118848"/>
                  </a:cubicBezTo>
                  <a:cubicBezTo>
                    <a:pt x="67464" y="114251"/>
                    <a:pt x="47329" y="108222"/>
                    <a:pt x="27566" y="100853"/>
                  </a:cubicBezTo>
                  <a:lnTo>
                    <a:pt x="0" y="88444"/>
                  </a:lnTo>
                  <a:lnTo>
                    <a:pt x="0" y="0"/>
                  </a:lnTo>
                  <a:close/>
                </a:path>
              </a:pathLst>
            </a:custGeom>
            <a:solidFill>
              <a:schemeClr val="accent5"/>
            </a:solidFill>
            <a:ln w="10160" cap="flat">
              <a:noFill/>
              <a:prstDash val="solid"/>
              <a:miter/>
            </a:ln>
          </p:spPr>
          <p:txBody>
            <a:bodyPr rtlCol="0" anchor="ctr"/>
            <a:lstStyle/>
            <a:p>
              <a:endParaRPr lang="en-IN"/>
            </a:p>
          </p:txBody>
        </p:sp>
      </p:grpSp>
      <p:grpSp>
        <p:nvGrpSpPr>
          <p:cNvPr id="15" name="Group 14">
            <a:extLst>
              <a:ext uri="{FF2B5EF4-FFF2-40B4-BE49-F238E27FC236}">
                <a16:creationId xmlns:a16="http://schemas.microsoft.com/office/drawing/2014/main" id="{0F97B9E8-F876-50AE-5983-56B161986401}"/>
              </a:ext>
            </a:extLst>
          </p:cNvPr>
          <p:cNvGrpSpPr/>
          <p:nvPr/>
        </p:nvGrpSpPr>
        <p:grpSpPr>
          <a:xfrm flipH="1">
            <a:off x="0" y="0"/>
            <a:ext cx="1256850" cy="1169164"/>
            <a:chOff x="10939462" y="-29029"/>
            <a:chExt cx="1248227" cy="1161143"/>
          </a:xfrm>
        </p:grpSpPr>
        <p:sp>
          <p:nvSpPr>
            <p:cNvPr id="17" name="Freeform: Shape 16">
              <a:extLst>
                <a:ext uri="{FF2B5EF4-FFF2-40B4-BE49-F238E27FC236}">
                  <a16:creationId xmlns:a16="http://schemas.microsoft.com/office/drawing/2014/main" id="{D08B046F-3DB6-D150-38A5-5E7F778F8B71}"/>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20" name="Picture 19" descr="Volleyball - Free gaming icons">
              <a:extLst>
                <a:ext uri="{FF2B5EF4-FFF2-40B4-BE49-F238E27FC236}">
                  <a16:creationId xmlns:a16="http://schemas.microsoft.com/office/drawing/2014/main" id="{5A591537-1CE2-A0E8-D46B-C9782C7CE3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pic>
        <p:nvPicPr>
          <p:cNvPr id="4098" name="Picture 2" descr="Download Volleyball Free Download HQ PNG Image | FreePNGImg">
            <a:extLst>
              <a:ext uri="{FF2B5EF4-FFF2-40B4-BE49-F238E27FC236}">
                <a16:creationId xmlns:a16="http://schemas.microsoft.com/office/drawing/2014/main" id="{9AD93289-4552-8B37-CA3C-52BF17811B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574" y="3051747"/>
            <a:ext cx="322026" cy="32003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6D70875E-BBF5-4866-9D05-4F6F2E1DDB59}"/>
              </a:ext>
            </a:extLst>
          </p:cNvPr>
          <p:cNvSpPr txBox="1"/>
          <p:nvPr/>
        </p:nvSpPr>
        <p:spPr>
          <a:xfrm>
            <a:off x="0" y="179715"/>
            <a:ext cx="7742548" cy="3785652"/>
          </a:xfrm>
          <a:prstGeom prst="rect">
            <a:avLst/>
          </a:prstGeom>
          <a:noFill/>
        </p:spPr>
        <p:txBody>
          <a:bodyPr wrap="square">
            <a:spAutoFit/>
          </a:bodyPr>
          <a:lstStyle/>
          <a:p>
            <a:pPr algn="ctr"/>
            <a:r>
              <a:rPr lang="en-IN" sz="4800" b="1" dirty="0">
                <a:solidFill>
                  <a:schemeClr val="accent1"/>
                </a:solidFill>
                <a:effectLst>
                  <a:outerShdw blurRad="38100" dist="38100" dir="2700000" algn="tl">
                    <a:srgbClr val="000000">
                      <a:alpha val="43137"/>
                    </a:srgbClr>
                  </a:outerShdw>
                </a:effectLst>
                <a:latin typeface="Montserrat" panose="00000500000000000000" pitchFamily="2" charset="0"/>
              </a:rPr>
              <a:t>YOSH VOLEYBOLCHILAR TEXNIK TAYYORGARLIGINI RIVOJLANTRISHDA MILLIY HARAKATLI O'YNLARNI QO’LLASH METODIKASI </a:t>
            </a:r>
          </a:p>
        </p:txBody>
      </p:sp>
    </p:spTree>
    <p:extLst>
      <p:ext uri="{BB962C8B-B14F-4D97-AF65-F5344CB8AC3E}">
        <p14:creationId xmlns:p14="http://schemas.microsoft.com/office/powerpoint/2010/main" val="847845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28FD56-A912-2069-D70C-FC1A0CE62F05}"/>
              </a:ext>
            </a:extLst>
          </p:cNvPr>
          <p:cNvSpPr/>
          <p:nvPr/>
        </p:nvSpPr>
        <p:spPr>
          <a:xfrm>
            <a:off x="4853861" y="4151086"/>
            <a:ext cx="5312230" cy="154077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a:extLst>
              <a:ext uri="{FF2B5EF4-FFF2-40B4-BE49-F238E27FC236}">
                <a16:creationId xmlns:a16="http://schemas.microsoft.com/office/drawing/2014/main" id="{EF92308F-CBB8-FEE5-8E96-8438B8E94BED}"/>
              </a:ext>
            </a:extLst>
          </p:cNvPr>
          <p:cNvGrpSpPr/>
          <p:nvPr/>
        </p:nvGrpSpPr>
        <p:grpSpPr>
          <a:xfrm>
            <a:off x="4150452" y="1283904"/>
            <a:ext cx="7759687" cy="5316372"/>
            <a:chOff x="3762897" y="549275"/>
            <a:chExt cx="8702983" cy="5962650"/>
          </a:xfrm>
        </p:grpSpPr>
        <p:pic>
          <p:nvPicPr>
            <p:cNvPr id="11266" name="Picture 2" descr="Photo male beach volleyball players in action">
              <a:extLst>
                <a:ext uri="{FF2B5EF4-FFF2-40B4-BE49-F238E27FC236}">
                  <a16:creationId xmlns:a16="http://schemas.microsoft.com/office/drawing/2014/main" id="{F9AFE6B9-7C6B-4F00-FAC3-A3E560689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4430" y="549275"/>
              <a:ext cx="3981450" cy="59626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Free photo girl posing with volley ball">
              <a:extLst>
                <a:ext uri="{FF2B5EF4-FFF2-40B4-BE49-F238E27FC236}">
                  <a16:creationId xmlns:a16="http://schemas.microsoft.com/office/drawing/2014/main" id="{B5C73AAF-28B4-82CA-4F5B-F1ACBCB41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897" y="3664095"/>
              <a:ext cx="4264932" cy="28478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97DEF468-05BD-C771-69EF-5F0D2E39CD6D}"/>
              </a:ext>
            </a:extLst>
          </p:cNvPr>
          <p:cNvGrpSpPr/>
          <p:nvPr/>
        </p:nvGrpSpPr>
        <p:grpSpPr>
          <a:xfrm>
            <a:off x="10935151" y="-33039"/>
            <a:ext cx="1256850" cy="1169164"/>
            <a:chOff x="10939462" y="-29029"/>
            <a:chExt cx="1248227" cy="1161143"/>
          </a:xfrm>
        </p:grpSpPr>
        <p:sp>
          <p:nvSpPr>
            <p:cNvPr id="4" name="Freeform: Shape 3">
              <a:extLst>
                <a:ext uri="{FF2B5EF4-FFF2-40B4-BE49-F238E27FC236}">
                  <a16:creationId xmlns:a16="http://schemas.microsoft.com/office/drawing/2014/main" id="{80C3A67B-16BD-EB3E-6B38-B47C17250B04}"/>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5" name="Picture 4" descr="Volleyball - Free gaming icons">
              <a:extLst>
                <a:ext uri="{FF2B5EF4-FFF2-40B4-BE49-F238E27FC236}">
                  <a16:creationId xmlns:a16="http://schemas.microsoft.com/office/drawing/2014/main" id="{F0A42F2C-25B1-38DD-1B32-E792561F5A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0D91C91B-A7DF-B102-EF90-C215F3E2EF82}"/>
              </a:ext>
            </a:extLst>
          </p:cNvPr>
          <p:cNvGrpSpPr/>
          <p:nvPr/>
        </p:nvGrpSpPr>
        <p:grpSpPr>
          <a:xfrm>
            <a:off x="281860" y="199127"/>
            <a:ext cx="7825945" cy="3882846"/>
            <a:chOff x="885825" y="1136125"/>
            <a:chExt cx="6096000" cy="3882846"/>
          </a:xfrm>
        </p:grpSpPr>
        <p:sp>
          <p:nvSpPr>
            <p:cNvPr id="8" name="TextBox 7">
              <a:extLst>
                <a:ext uri="{FF2B5EF4-FFF2-40B4-BE49-F238E27FC236}">
                  <a16:creationId xmlns:a16="http://schemas.microsoft.com/office/drawing/2014/main" id="{60478517-4229-A8B4-1880-0786F1FD3C27}"/>
                </a:ext>
              </a:extLst>
            </p:cNvPr>
            <p:cNvSpPr txBox="1"/>
            <p:nvPr/>
          </p:nvSpPr>
          <p:spPr>
            <a:xfrm>
              <a:off x="885825" y="1136125"/>
              <a:ext cx="6096000" cy="1384995"/>
            </a:xfrm>
            <a:prstGeom prst="rect">
              <a:avLst/>
            </a:prstGeom>
            <a:noFill/>
          </p:spPr>
          <p:txBody>
            <a:bodyPr wrap="square">
              <a:spAutoFit/>
            </a:bodyPr>
            <a:lstStyle/>
            <a:p>
              <a:pPr algn="just"/>
              <a:r>
                <a:rPr lang="en-US" sz="2800" b="1" dirty="0">
                  <a:solidFill>
                    <a:schemeClr val="accent1"/>
                  </a:solidFill>
                  <a:latin typeface="Montserrat" panose="00000500000000000000" pitchFamily="2" charset="0"/>
                </a:rPr>
                <a:t>1</a:t>
              </a:r>
              <a:r>
                <a:rPr lang="uz-Cyrl-UZ" sz="2800" b="1" dirty="0">
                  <a:solidFill>
                    <a:schemeClr val="accent1"/>
                  </a:solidFill>
                </a:rPr>
                <a:t>.2. Yosh voleybolchilarda </a:t>
              </a:r>
              <a:r>
                <a:rPr lang="uz-Latn-UZ" sz="2800" b="1" dirty="0">
                  <a:solidFill>
                    <a:schemeClr val="accent1"/>
                  </a:solidFill>
                </a:rPr>
                <a:t>tezkor-</a:t>
              </a:r>
              <a:r>
                <a:rPr lang="uz-Cyrl-UZ" sz="2800" b="1" dirty="0">
                  <a:solidFill>
                    <a:schemeClr val="accent1"/>
                  </a:solidFill>
                </a:rPr>
                <a:t>sakrovchanlik sifatini </a:t>
              </a:r>
              <a:r>
                <a:rPr lang="en-US" sz="2800" b="1" dirty="0" err="1">
                  <a:solidFill>
                    <a:schemeClr val="accent1"/>
                  </a:solidFill>
                  <a:latin typeface="Montserrat" panose="00000500000000000000" pitchFamily="2" charset="0"/>
                </a:rPr>
                <a:t>milliy</a:t>
              </a:r>
              <a:r>
                <a:rPr lang="en-US" sz="2800" b="1" dirty="0">
                  <a:solidFill>
                    <a:schemeClr val="accent1"/>
                  </a:solidFill>
                  <a:latin typeface="Montserrat" panose="00000500000000000000" pitchFamily="2" charset="0"/>
                </a:rPr>
                <a:t> </a:t>
              </a:r>
              <a:r>
                <a:rPr lang="uz-Cyrl-UZ" sz="2800" b="1" dirty="0">
                  <a:solidFill>
                    <a:schemeClr val="accent1"/>
                  </a:solidFill>
                </a:rPr>
                <a:t>harakatli o’yinlar yordamida o’stirish samaradorligi</a:t>
              </a:r>
              <a:endParaRPr lang="en-IN" sz="2800" b="1" dirty="0">
                <a:solidFill>
                  <a:schemeClr val="accent1"/>
                </a:solidFill>
                <a:latin typeface="Montserrat" panose="00000500000000000000" pitchFamily="2" charset="0"/>
              </a:endParaRPr>
            </a:p>
          </p:txBody>
        </p:sp>
        <p:sp>
          <p:nvSpPr>
            <p:cNvPr id="10" name="TextBox 9">
              <a:extLst>
                <a:ext uri="{FF2B5EF4-FFF2-40B4-BE49-F238E27FC236}">
                  <a16:creationId xmlns:a16="http://schemas.microsoft.com/office/drawing/2014/main" id="{016D1863-DCD4-CDB6-9C23-AA34FA83286D}"/>
                </a:ext>
              </a:extLst>
            </p:cNvPr>
            <p:cNvSpPr txBox="1"/>
            <p:nvPr/>
          </p:nvSpPr>
          <p:spPr>
            <a:xfrm>
              <a:off x="885825" y="2379530"/>
              <a:ext cx="6096000" cy="2639441"/>
            </a:xfrm>
            <a:prstGeom prst="rect">
              <a:avLst/>
            </a:prstGeom>
            <a:noFill/>
          </p:spPr>
          <p:txBody>
            <a:bodyPr wrap="square">
              <a:spAutoFit/>
            </a:bodyPr>
            <a:lstStyle/>
            <a:p>
              <a:pPr algn="just">
                <a:lnSpc>
                  <a:spcPct val="150000"/>
                </a:lnSpc>
              </a:pPr>
              <a:r>
                <a:rPr lang="uz-Cyrl-UZ" sz="1600" dirty="0">
                  <a:solidFill>
                    <a:schemeClr val="tx1">
                      <a:lumMod val="85000"/>
                      <a:lumOff val="15000"/>
                    </a:schemeClr>
                  </a:solidFill>
                </a:rPr>
                <a:t>Zamonaviy voleybolda maxsus </a:t>
              </a:r>
              <a:r>
                <a:rPr lang="uz-Latn-UZ" sz="1600" dirty="0">
                  <a:solidFill>
                    <a:schemeClr val="tx1">
                      <a:lumMod val="85000"/>
                      <a:lumOff val="15000"/>
                    </a:schemeClr>
                  </a:solidFill>
                </a:rPr>
                <a:t>sakrovchanlik </a:t>
              </a:r>
              <a:r>
                <a:rPr lang="uz-Cyrl-UZ" sz="1600" dirty="0">
                  <a:solidFill>
                    <a:schemeClr val="tx1">
                      <a:lumMod val="85000"/>
                      <a:lumOff val="15000"/>
                    </a:schemeClr>
                  </a:solidFill>
                </a:rPr>
                <a:t>sifati o’ta muhim harakat qobiliyatlari tarkibiga mansub bo’lib, o’yin davomida yuz beradigan turli vaziyatlarda hal qiluvchi ahamiyatga egadir. Har xil yo’nalishlarda to’psiz va to’p bilan ijro etiladigan harakatlarning tez, aniq va maqsadga muvofiq amalga oshirilishi o’yin yoki uning ayrim lahzalari taqdirini belgilab beradi. Ma`lumki, voleybolchilar sekin harakatlanganda ijro etiladigan o’yin malakasi texnikasi, koordinatsiyasi va aniqligi yuqori bo’ladi. Aksincha, tezkorlik darajasi ortgan sari sport mahoratining bunday ko’rsatkichlari o’z samaradorligini susaytira boshlaydi.</a:t>
              </a:r>
              <a:endParaRPr lang="en-US" sz="1600"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1941646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44E262-78DA-8314-3247-6AD324B1254C}"/>
              </a:ext>
            </a:extLst>
          </p:cNvPr>
          <p:cNvSpPr/>
          <p:nvPr/>
        </p:nvSpPr>
        <p:spPr>
          <a:xfrm>
            <a:off x="3058904" y="4034970"/>
            <a:ext cx="5312230" cy="201748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a:extLst>
              <a:ext uri="{FF2B5EF4-FFF2-40B4-BE49-F238E27FC236}">
                <a16:creationId xmlns:a16="http://schemas.microsoft.com/office/drawing/2014/main" id="{E084A006-D3F3-4DB1-F526-5EBBBA9042F9}"/>
              </a:ext>
            </a:extLst>
          </p:cNvPr>
          <p:cNvGrpSpPr/>
          <p:nvPr/>
        </p:nvGrpSpPr>
        <p:grpSpPr>
          <a:xfrm flipH="1">
            <a:off x="0" y="0"/>
            <a:ext cx="1256850" cy="1169164"/>
            <a:chOff x="10939462" y="-29029"/>
            <a:chExt cx="1248227" cy="1161143"/>
          </a:xfrm>
        </p:grpSpPr>
        <p:sp>
          <p:nvSpPr>
            <p:cNvPr id="3" name="Freeform: Shape 2">
              <a:extLst>
                <a:ext uri="{FF2B5EF4-FFF2-40B4-BE49-F238E27FC236}">
                  <a16:creationId xmlns:a16="http://schemas.microsoft.com/office/drawing/2014/main" id="{4DBFE0B3-D632-1EEB-6E51-C2CD1559CB48}"/>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4" name="Picture 3" descr="Volleyball - Free gaming icons">
              <a:extLst>
                <a:ext uri="{FF2B5EF4-FFF2-40B4-BE49-F238E27FC236}">
                  <a16:creationId xmlns:a16="http://schemas.microsoft.com/office/drawing/2014/main" id="{2FBA3ACF-C54A-8B09-93A6-5B3D386FC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CD0091B8-629C-B584-1FB1-60AEEB594239}"/>
              </a:ext>
            </a:extLst>
          </p:cNvPr>
          <p:cNvGrpSpPr/>
          <p:nvPr/>
        </p:nvGrpSpPr>
        <p:grpSpPr>
          <a:xfrm>
            <a:off x="397567" y="3069771"/>
            <a:ext cx="11661083" cy="3352800"/>
            <a:chOff x="397567" y="3069771"/>
            <a:chExt cx="11661083" cy="3352800"/>
          </a:xfrm>
        </p:grpSpPr>
        <p:pic>
          <p:nvPicPr>
            <p:cNvPr id="12290" name="Picture 2" descr="Free photo girls playing volleyball">
              <a:extLst>
                <a:ext uri="{FF2B5EF4-FFF2-40B4-BE49-F238E27FC236}">
                  <a16:creationId xmlns:a16="http://schemas.microsoft.com/office/drawing/2014/main" id="{F5470510-F933-F070-3F19-C16568A749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176" b="5195"/>
            <a:stretch/>
          </p:blipFill>
          <p:spPr bwMode="auto">
            <a:xfrm>
              <a:off x="397567" y="3664856"/>
              <a:ext cx="5317452" cy="2757715"/>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Photo female professional volleyball players in action on 3d stadium">
              <a:extLst>
                <a:ext uri="{FF2B5EF4-FFF2-40B4-BE49-F238E27FC236}">
                  <a16:creationId xmlns:a16="http://schemas.microsoft.com/office/drawing/2014/main" id="{CB6BC8D7-367B-0943-BABE-5B6A142496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069771"/>
              <a:ext cx="5962650" cy="3352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533A04F-E1B7-5C8D-C063-DE41412C89F5}"/>
              </a:ext>
            </a:extLst>
          </p:cNvPr>
          <p:cNvGrpSpPr/>
          <p:nvPr/>
        </p:nvGrpSpPr>
        <p:grpSpPr>
          <a:xfrm>
            <a:off x="344604" y="805544"/>
            <a:ext cx="11502791" cy="2126864"/>
            <a:chOff x="470134" y="1739831"/>
            <a:chExt cx="11502791" cy="2126864"/>
          </a:xfrm>
        </p:grpSpPr>
        <p:sp>
          <p:nvSpPr>
            <p:cNvPr id="8" name="TextBox 7">
              <a:extLst>
                <a:ext uri="{FF2B5EF4-FFF2-40B4-BE49-F238E27FC236}">
                  <a16:creationId xmlns:a16="http://schemas.microsoft.com/office/drawing/2014/main" id="{0E508574-93A9-8B9E-1BC7-53CAF8061469}"/>
                </a:ext>
              </a:extLst>
            </p:cNvPr>
            <p:cNvSpPr txBox="1"/>
            <p:nvPr/>
          </p:nvSpPr>
          <p:spPr>
            <a:xfrm>
              <a:off x="628425" y="1780547"/>
              <a:ext cx="5159161" cy="584775"/>
            </a:xfrm>
            <a:prstGeom prst="rect">
              <a:avLst/>
            </a:prstGeom>
            <a:noFill/>
          </p:spPr>
          <p:txBody>
            <a:bodyPr wrap="square">
              <a:spAutoFit/>
            </a:bodyPr>
            <a:lstStyle/>
            <a:p>
              <a:endParaRPr lang="en-IN" sz="3200" b="1" dirty="0">
                <a:solidFill>
                  <a:schemeClr val="accent1"/>
                </a:solidFill>
                <a:latin typeface="Montserrat" panose="00000500000000000000" pitchFamily="2" charset="0"/>
              </a:endParaRPr>
            </a:p>
          </p:txBody>
        </p:sp>
        <p:sp>
          <p:nvSpPr>
            <p:cNvPr id="10" name="TextBox 9">
              <a:extLst>
                <a:ext uri="{FF2B5EF4-FFF2-40B4-BE49-F238E27FC236}">
                  <a16:creationId xmlns:a16="http://schemas.microsoft.com/office/drawing/2014/main" id="{2909677B-E0C5-485E-9D5F-768A3E541F04}"/>
                </a:ext>
              </a:extLst>
            </p:cNvPr>
            <p:cNvSpPr txBox="1"/>
            <p:nvPr/>
          </p:nvSpPr>
          <p:spPr>
            <a:xfrm>
              <a:off x="470134" y="1739831"/>
              <a:ext cx="11502791" cy="2126864"/>
            </a:xfrm>
            <a:prstGeom prst="rect">
              <a:avLst/>
            </a:prstGeom>
            <a:noFill/>
          </p:spPr>
          <p:txBody>
            <a:bodyPr wrap="square">
              <a:spAutoFit/>
            </a:bodyPr>
            <a:lstStyle/>
            <a:p>
              <a:pPr algn="just">
                <a:lnSpc>
                  <a:spcPct val="150000"/>
                </a:lnSpc>
              </a:pPr>
              <a:r>
                <a:rPr lang="uz-Cyrl-UZ" dirty="0">
                  <a:solidFill>
                    <a:schemeClr val="tx1">
                      <a:lumMod val="85000"/>
                      <a:lumOff val="15000"/>
                    </a:schemeClr>
                  </a:solidFill>
                </a:rPr>
                <a:t>Bu borada V.I. Izaak (1974) tadqiqotlari kishi e`tiborini o’ziga tortadi (2-jadval). Chunonchi, jadvaldan ko’rinib turibdiki, har xil o’yin funktsiyasini ijro etuvchi gandbolchilar raqib qarshiligi bo’lmagan holda o’z o’yin zonalaridan dar</a:t>
              </a:r>
              <a:r>
                <a:rPr lang="uz-Latn-UZ" dirty="0">
                  <a:solidFill>
                    <a:schemeClr val="tx1">
                      <a:lumMod val="85000"/>
                      <a:lumOff val="15000"/>
                    </a:schemeClr>
                  </a:solidFill>
                </a:rPr>
                <a:t>v</a:t>
              </a:r>
              <a:r>
                <a:rPr lang="uz-Cyrl-UZ" dirty="0">
                  <a:solidFill>
                    <a:schemeClr val="tx1">
                      <a:lumMod val="85000"/>
                      <a:lumOff val="15000"/>
                    </a:schemeClr>
                  </a:solidFill>
                </a:rPr>
                <a:t>ozaga ko’p marta to’p yo’llashlari mumkin ekan, lekin bu harakat malakalarining samaradorliga juda kam ekanligi kuzatilgan. Agar ushbu o’yin malakalari raqib qarshiligida ijro etilsa to’pni darvozaga yo’llash hajmi ham, uni samaradorligi ham yanada susayib ketar ekan.</a:t>
              </a:r>
              <a:endParaRPr lang="en-US"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715113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E7653F-9C7F-EB8B-D09B-F40B34C15947}"/>
              </a:ext>
            </a:extLst>
          </p:cNvPr>
          <p:cNvGrpSpPr/>
          <p:nvPr/>
        </p:nvGrpSpPr>
        <p:grpSpPr>
          <a:xfrm>
            <a:off x="0" y="384629"/>
            <a:ext cx="4274481" cy="6088742"/>
            <a:chOff x="0" y="384629"/>
            <a:chExt cx="4274481" cy="6088742"/>
          </a:xfrm>
        </p:grpSpPr>
        <p:sp>
          <p:nvSpPr>
            <p:cNvPr id="3" name="Rectangle 2">
              <a:extLst>
                <a:ext uri="{FF2B5EF4-FFF2-40B4-BE49-F238E27FC236}">
                  <a16:creationId xmlns:a16="http://schemas.microsoft.com/office/drawing/2014/main" id="{205EB056-8086-8397-B488-E6A9DF6E4362}"/>
                </a:ext>
              </a:extLst>
            </p:cNvPr>
            <p:cNvSpPr/>
            <p:nvPr/>
          </p:nvSpPr>
          <p:spPr>
            <a:xfrm>
              <a:off x="0" y="1422400"/>
              <a:ext cx="4274481" cy="40132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2" descr="Free photo top view of volleyball on the beach sand">
              <a:extLst>
                <a:ext uri="{FF2B5EF4-FFF2-40B4-BE49-F238E27FC236}">
                  <a16:creationId xmlns:a16="http://schemas.microsoft.com/office/drawing/2014/main" id="{31C7E5F2-A029-8D95-AAF0-C1CC068AE3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977" y="384629"/>
              <a:ext cx="4020504" cy="60887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B010A074-82F6-5F34-8F9B-5B61EF0BC856}"/>
              </a:ext>
            </a:extLst>
          </p:cNvPr>
          <p:cNvGrpSpPr/>
          <p:nvPr/>
        </p:nvGrpSpPr>
        <p:grpSpPr>
          <a:xfrm>
            <a:off x="10935151" y="-33039"/>
            <a:ext cx="1256850" cy="1169164"/>
            <a:chOff x="10939462" y="-29029"/>
            <a:chExt cx="1248227" cy="1161143"/>
          </a:xfrm>
        </p:grpSpPr>
        <p:sp>
          <p:nvSpPr>
            <p:cNvPr id="6" name="Freeform: Shape 5">
              <a:extLst>
                <a:ext uri="{FF2B5EF4-FFF2-40B4-BE49-F238E27FC236}">
                  <a16:creationId xmlns:a16="http://schemas.microsoft.com/office/drawing/2014/main" id="{5363D7E1-9C8B-3E16-17DF-AC2DF7B26974}"/>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7" name="Picture 6" descr="Volleyball - Free gaming icons">
              <a:extLst>
                <a:ext uri="{FF2B5EF4-FFF2-40B4-BE49-F238E27FC236}">
                  <a16:creationId xmlns:a16="http://schemas.microsoft.com/office/drawing/2014/main" id="{52351A16-50B6-AFFF-93D7-C782FD8A7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Box 8">
            <a:extLst>
              <a:ext uri="{FF2B5EF4-FFF2-40B4-BE49-F238E27FC236}">
                <a16:creationId xmlns:a16="http://schemas.microsoft.com/office/drawing/2014/main" id="{D1FF481C-E02B-9A82-62BA-28365D5E6BB8}"/>
              </a:ext>
            </a:extLst>
          </p:cNvPr>
          <p:cNvSpPr txBox="1"/>
          <p:nvPr/>
        </p:nvSpPr>
        <p:spPr>
          <a:xfrm>
            <a:off x="4600000" y="384629"/>
            <a:ext cx="6813454" cy="2062103"/>
          </a:xfrm>
          <a:prstGeom prst="rect">
            <a:avLst/>
          </a:prstGeom>
          <a:noFill/>
        </p:spPr>
        <p:txBody>
          <a:bodyPr wrap="square">
            <a:spAutoFit/>
          </a:bodyPr>
          <a:lstStyle/>
          <a:p>
            <a:pPr algn="r"/>
            <a:r>
              <a:rPr lang="uz-Cyrl-UZ" sz="3200" b="1" dirty="0">
                <a:solidFill>
                  <a:schemeClr val="accent1"/>
                </a:solidFill>
              </a:rPr>
              <a:t>2-jadval</a:t>
            </a:r>
            <a:endParaRPr lang="ru-RU" sz="3200" b="1" dirty="0">
              <a:solidFill>
                <a:schemeClr val="accent1"/>
              </a:solidFill>
            </a:endParaRPr>
          </a:p>
          <a:p>
            <a:pPr algn="just"/>
            <a:r>
              <a:rPr lang="uz-Cyrl-UZ" sz="3200" b="1" dirty="0">
                <a:solidFill>
                  <a:schemeClr val="accent1"/>
                </a:solidFill>
              </a:rPr>
              <a:t>Gandbol mashg’ulotlarida to’pni darvozaga yo’llash malakalarining hajmi va sifati (V.I.Izaak bo’yicha, 1974)</a:t>
            </a:r>
            <a:endParaRPr lang="en-IN" sz="3200" b="1" dirty="0">
              <a:solidFill>
                <a:schemeClr val="accent1"/>
              </a:solidFill>
              <a:latin typeface="Montserrat" panose="00000500000000000000" pitchFamily="2" charset="0"/>
            </a:endParaRPr>
          </a:p>
        </p:txBody>
      </p:sp>
      <p:graphicFrame>
        <p:nvGraphicFramePr>
          <p:cNvPr id="8" name="Таблица 7">
            <a:extLst>
              <a:ext uri="{FF2B5EF4-FFF2-40B4-BE49-F238E27FC236}">
                <a16:creationId xmlns:a16="http://schemas.microsoft.com/office/drawing/2014/main" id="{F1CFDC6B-31DC-416B-9593-1DB1D67F8F52}"/>
              </a:ext>
            </a:extLst>
          </p:cNvPr>
          <p:cNvGraphicFramePr>
            <a:graphicFrameLocks noGrp="1"/>
          </p:cNvGraphicFramePr>
          <p:nvPr>
            <p:extLst>
              <p:ext uri="{D42A27DB-BD31-4B8C-83A1-F6EECF244321}">
                <p14:modId xmlns:p14="http://schemas.microsoft.com/office/powerpoint/2010/main" val="607318852"/>
              </p:ext>
            </p:extLst>
          </p:nvPr>
        </p:nvGraphicFramePr>
        <p:xfrm>
          <a:off x="4600000" y="2504449"/>
          <a:ext cx="7338024" cy="4154424"/>
        </p:xfrm>
        <a:graphic>
          <a:graphicData uri="http://schemas.openxmlformats.org/drawingml/2006/table">
            <a:tbl>
              <a:tblPr>
                <a:tableStyleId>{69C7853C-536D-4A76-A0AE-DD22124D55A5}</a:tableStyleId>
              </a:tblPr>
              <a:tblGrid>
                <a:gridCol w="2534954">
                  <a:extLst>
                    <a:ext uri="{9D8B030D-6E8A-4147-A177-3AD203B41FA5}">
                      <a16:colId xmlns:a16="http://schemas.microsoft.com/office/drawing/2014/main" val="3111046473"/>
                    </a:ext>
                  </a:extLst>
                </a:gridCol>
                <a:gridCol w="1334186">
                  <a:extLst>
                    <a:ext uri="{9D8B030D-6E8A-4147-A177-3AD203B41FA5}">
                      <a16:colId xmlns:a16="http://schemas.microsoft.com/office/drawing/2014/main" val="1432652831"/>
                    </a:ext>
                  </a:extLst>
                </a:gridCol>
                <a:gridCol w="1067350">
                  <a:extLst>
                    <a:ext uri="{9D8B030D-6E8A-4147-A177-3AD203B41FA5}">
                      <a16:colId xmlns:a16="http://schemas.microsoft.com/office/drawing/2014/main" val="802206982"/>
                    </a:ext>
                  </a:extLst>
                </a:gridCol>
                <a:gridCol w="1200767">
                  <a:extLst>
                    <a:ext uri="{9D8B030D-6E8A-4147-A177-3AD203B41FA5}">
                      <a16:colId xmlns:a16="http://schemas.microsoft.com/office/drawing/2014/main" val="3144279092"/>
                    </a:ext>
                  </a:extLst>
                </a:gridCol>
                <a:gridCol w="1200767">
                  <a:extLst>
                    <a:ext uri="{9D8B030D-6E8A-4147-A177-3AD203B41FA5}">
                      <a16:colId xmlns:a16="http://schemas.microsoft.com/office/drawing/2014/main" val="2238492375"/>
                    </a:ext>
                  </a:extLst>
                </a:gridCol>
              </a:tblGrid>
              <a:tr h="290830">
                <a:tc rowSpan="2">
                  <a:txBody>
                    <a:bodyPr/>
                    <a:lstStyle/>
                    <a:p>
                      <a:pPr algn="ctr">
                        <a:lnSpc>
                          <a:spcPct val="150000"/>
                        </a:lnSpc>
                        <a:spcAft>
                          <a:spcPts val="0"/>
                        </a:spcAft>
                      </a:pPr>
                      <a:r>
                        <a:rPr lang="ru-RU" sz="1600" b="1" dirty="0" err="1">
                          <a:effectLst/>
                        </a:rPr>
                        <a:t>To’pni</a:t>
                      </a:r>
                      <a:r>
                        <a:rPr lang="ru-RU" sz="1600" b="1" dirty="0">
                          <a:effectLst/>
                        </a:rPr>
                        <a:t> </a:t>
                      </a:r>
                      <a:r>
                        <a:rPr lang="ru-RU" sz="1600" b="1" dirty="0" err="1">
                          <a:effectLst/>
                        </a:rPr>
                        <a:t>yo’naltirish</a:t>
                      </a:r>
                      <a:r>
                        <a:rPr lang="ru-RU" sz="1600" b="1" dirty="0">
                          <a:effectLst/>
                        </a:rPr>
                        <a:t> </a:t>
                      </a:r>
                      <a:r>
                        <a:rPr lang="ru-RU" sz="1600" b="1" dirty="0" err="1">
                          <a:effectLst/>
                        </a:rPr>
                        <a:t>sharti</a:t>
                      </a:r>
                      <a:endParaRPr lang="ru-RU" sz="14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gridSpan="4">
                  <a:txBody>
                    <a:bodyPr/>
                    <a:lstStyle/>
                    <a:p>
                      <a:pPr algn="ctr">
                        <a:lnSpc>
                          <a:spcPct val="150000"/>
                        </a:lnSpc>
                        <a:spcAft>
                          <a:spcPts val="0"/>
                        </a:spcAft>
                      </a:pPr>
                      <a:r>
                        <a:rPr lang="ru-RU" sz="1600" b="1">
                          <a:effectLst/>
                        </a:rPr>
                        <a:t>O’yinchilarning funktsiyalari bo’yicha joylashishi</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21413696"/>
                  </a:ext>
                </a:extLst>
              </a:tr>
              <a:tr h="546735">
                <a:tc vMerge="1">
                  <a:txBody>
                    <a:bodyPr/>
                    <a:lstStyle/>
                    <a:p>
                      <a:endParaRPr lang="ru-RU"/>
                    </a:p>
                  </a:txBody>
                  <a:tcPr/>
                </a:tc>
                <a:tc>
                  <a:txBody>
                    <a:bodyPr/>
                    <a:lstStyle/>
                    <a:p>
                      <a:pPr algn="ctr">
                        <a:lnSpc>
                          <a:spcPct val="150000"/>
                        </a:lnSpc>
                        <a:spcAft>
                          <a:spcPts val="0"/>
                        </a:spcAft>
                      </a:pPr>
                      <a:r>
                        <a:rPr lang="ru-RU" sz="1600" b="1" dirty="0">
                          <a:effectLst/>
                        </a:rPr>
                        <a:t>2-chiziqning </a:t>
                      </a:r>
                      <a:r>
                        <a:rPr lang="ru-RU" sz="1600" b="1" dirty="0" err="1">
                          <a:effectLst/>
                        </a:rPr>
                        <a:t>markaziy</a:t>
                      </a:r>
                      <a:r>
                        <a:rPr lang="ru-RU" sz="1600" b="1" dirty="0">
                          <a:effectLst/>
                        </a:rPr>
                        <a:t> </a:t>
                      </a:r>
                      <a:r>
                        <a:rPr lang="ru-RU" sz="1600" b="1" dirty="0" err="1">
                          <a:effectLst/>
                        </a:rPr>
                        <a:t>o’yinchisi</a:t>
                      </a:r>
                      <a:endParaRPr lang="ru-RU" sz="14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2-chiziqning qanot o’yinchisi</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1-chiziqning qanot o’yinchisi</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1-chiziqning markaziy o’yinchisi</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848353771"/>
                  </a:ext>
                </a:extLst>
              </a:tr>
              <a:tr h="453390">
                <a:tc>
                  <a:txBody>
                    <a:bodyPr/>
                    <a:lstStyle/>
                    <a:p>
                      <a:pPr algn="ctr">
                        <a:lnSpc>
                          <a:spcPct val="150000"/>
                        </a:lnSpc>
                        <a:spcAft>
                          <a:spcPts val="0"/>
                        </a:spcAft>
                      </a:pPr>
                      <a:r>
                        <a:rPr lang="ru-RU" sz="1600" b="1">
                          <a:effectLst/>
                        </a:rPr>
                        <a:t>Raqib qarshiligisiz o’z joyidan</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dirty="0">
                          <a:effectLst/>
                        </a:rPr>
                        <a:t>40</a:t>
                      </a:r>
                      <a:endParaRPr lang="ru-RU" sz="1400" b="1" dirty="0">
                        <a:effectLst/>
                      </a:endParaRPr>
                    </a:p>
                    <a:p>
                      <a:pPr algn="ctr">
                        <a:lnSpc>
                          <a:spcPct val="150000"/>
                        </a:lnSpc>
                        <a:spcAft>
                          <a:spcPts val="0"/>
                        </a:spcAft>
                      </a:pPr>
                      <a:r>
                        <a:rPr lang="ru-RU" sz="1600" b="1" dirty="0">
                          <a:effectLst/>
                        </a:rPr>
                        <a:t>12,4</a:t>
                      </a:r>
                      <a:endParaRPr lang="ru-RU" sz="14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40</a:t>
                      </a:r>
                      <a:endParaRPr lang="ru-RU" sz="1400" b="1">
                        <a:effectLst/>
                      </a:endParaRPr>
                    </a:p>
                    <a:p>
                      <a:pPr algn="ctr">
                        <a:lnSpc>
                          <a:spcPct val="150000"/>
                        </a:lnSpc>
                        <a:spcAft>
                          <a:spcPts val="0"/>
                        </a:spcAft>
                      </a:pPr>
                      <a:r>
                        <a:rPr lang="ru-RU" sz="1600" b="1">
                          <a:effectLst/>
                        </a:rPr>
                        <a:t>13,7</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38</a:t>
                      </a:r>
                      <a:endParaRPr lang="ru-RU" sz="1400" b="1">
                        <a:effectLst/>
                      </a:endParaRPr>
                    </a:p>
                    <a:p>
                      <a:pPr algn="ctr">
                        <a:lnSpc>
                          <a:spcPct val="150000"/>
                        </a:lnSpc>
                        <a:spcAft>
                          <a:spcPts val="0"/>
                        </a:spcAft>
                      </a:pPr>
                      <a:r>
                        <a:rPr lang="ru-RU" sz="1600" b="1">
                          <a:effectLst/>
                        </a:rPr>
                        <a:t>8,5</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26</a:t>
                      </a:r>
                      <a:endParaRPr lang="ru-RU" sz="1400" b="1">
                        <a:effectLst/>
                      </a:endParaRPr>
                    </a:p>
                    <a:p>
                      <a:pPr algn="ctr">
                        <a:lnSpc>
                          <a:spcPct val="150000"/>
                        </a:lnSpc>
                        <a:spcAft>
                          <a:spcPts val="0"/>
                        </a:spcAft>
                      </a:pPr>
                      <a:r>
                        <a:rPr lang="ru-RU" sz="1600" b="1">
                          <a:effectLst/>
                        </a:rPr>
                        <a:t>6,8</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1581315766"/>
                  </a:ext>
                </a:extLst>
              </a:tr>
              <a:tr h="439420">
                <a:tc>
                  <a:txBody>
                    <a:bodyPr/>
                    <a:lstStyle/>
                    <a:p>
                      <a:pPr algn="ctr">
                        <a:lnSpc>
                          <a:spcPct val="150000"/>
                        </a:lnSpc>
                        <a:spcAft>
                          <a:spcPts val="0"/>
                        </a:spcAft>
                      </a:pPr>
                      <a:r>
                        <a:rPr lang="ru-RU" sz="1600" b="1">
                          <a:effectLst/>
                        </a:rPr>
                        <a:t>Raqib qarshiligida o’z joyidan</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30</a:t>
                      </a:r>
                      <a:endParaRPr lang="ru-RU" sz="1400" b="1">
                        <a:effectLst/>
                      </a:endParaRPr>
                    </a:p>
                    <a:p>
                      <a:pPr algn="ctr">
                        <a:lnSpc>
                          <a:spcPct val="150000"/>
                        </a:lnSpc>
                        <a:spcAft>
                          <a:spcPts val="0"/>
                        </a:spcAft>
                      </a:pPr>
                      <a:r>
                        <a:rPr lang="ru-RU" sz="1600" b="1">
                          <a:effectLst/>
                        </a:rPr>
                        <a:t>27,3</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30</a:t>
                      </a:r>
                      <a:endParaRPr lang="ru-RU" sz="1400" b="1">
                        <a:effectLst/>
                      </a:endParaRPr>
                    </a:p>
                    <a:p>
                      <a:pPr algn="ctr">
                        <a:lnSpc>
                          <a:spcPct val="150000"/>
                        </a:lnSpc>
                        <a:spcAft>
                          <a:spcPts val="0"/>
                        </a:spcAft>
                      </a:pPr>
                      <a:r>
                        <a:rPr lang="ru-RU" sz="1600" b="1">
                          <a:effectLst/>
                        </a:rPr>
                        <a:t>28,1</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25</a:t>
                      </a:r>
                      <a:endParaRPr lang="ru-RU" sz="1400" b="1">
                        <a:effectLst/>
                      </a:endParaRPr>
                    </a:p>
                    <a:p>
                      <a:pPr algn="ctr">
                        <a:lnSpc>
                          <a:spcPct val="150000"/>
                        </a:lnSpc>
                        <a:spcAft>
                          <a:spcPts val="0"/>
                        </a:spcAft>
                      </a:pPr>
                      <a:r>
                        <a:rPr lang="ru-RU" sz="1600" b="1">
                          <a:effectLst/>
                        </a:rPr>
                        <a:t>32,1</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30</a:t>
                      </a:r>
                      <a:endParaRPr lang="ru-RU" sz="1400" b="1">
                        <a:effectLst/>
                      </a:endParaRPr>
                    </a:p>
                    <a:p>
                      <a:pPr algn="ctr">
                        <a:lnSpc>
                          <a:spcPct val="150000"/>
                        </a:lnSpc>
                        <a:spcAft>
                          <a:spcPts val="0"/>
                        </a:spcAft>
                      </a:pPr>
                      <a:r>
                        <a:rPr lang="ru-RU" sz="1600" b="1">
                          <a:effectLst/>
                        </a:rPr>
                        <a:t>27,9</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331855924"/>
                  </a:ext>
                </a:extLst>
              </a:tr>
              <a:tr h="452120">
                <a:tc>
                  <a:txBody>
                    <a:bodyPr/>
                    <a:lstStyle/>
                    <a:p>
                      <a:pPr algn="ctr">
                        <a:lnSpc>
                          <a:spcPct val="150000"/>
                        </a:lnSpc>
                        <a:spcAft>
                          <a:spcPts val="0"/>
                        </a:spcAft>
                      </a:pPr>
                      <a:r>
                        <a:rPr lang="ru-RU" sz="1600" b="1">
                          <a:effectLst/>
                        </a:rPr>
                        <a:t>Raqib qarshiligisiz turli joylardan</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22</a:t>
                      </a:r>
                      <a:endParaRPr lang="ru-RU" sz="1400" b="1">
                        <a:effectLst/>
                      </a:endParaRPr>
                    </a:p>
                    <a:p>
                      <a:pPr algn="ctr">
                        <a:lnSpc>
                          <a:spcPct val="150000"/>
                        </a:lnSpc>
                        <a:spcAft>
                          <a:spcPts val="0"/>
                        </a:spcAft>
                      </a:pPr>
                      <a:r>
                        <a:rPr lang="ru-RU" sz="1600" b="1">
                          <a:effectLst/>
                        </a:rPr>
                        <a:t>18,7</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22</a:t>
                      </a:r>
                      <a:endParaRPr lang="ru-RU" sz="1400" b="1">
                        <a:effectLst/>
                      </a:endParaRPr>
                    </a:p>
                    <a:p>
                      <a:pPr algn="ctr">
                        <a:lnSpc>
                          <a:spcPct val="150000"/>
                        </a:lnSpc>
                        <a:spcAft>
                          <a:spcPts val="0"/>
                        </a:spcAft>
                      </a:pPr>
                      <a:r>
                        <a:rPr lang="ru-RU" sz="1600" b="1">
                          <a:effectLst/>
                        </a:rPr>
                        <a:t>20,4</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27</a:t>
                      </a:r>
                      <a:endParaRPr lang="ru-RU" sz="1400" b="1">
                        <a:effectLst/>
                      </a:endParaRPr>
                    </a:p>
                    <a:p>
                      <a:pPr algn="ctr">
                        <a:lnSpc>
                          <a:spcPct val="150000"/>
                        </a:lnSpc>
                        <a:spcAft>
                          <a:spcPts val="0"/>
                        </a:spcAft>
                      </a:pPr>
                      <a:r>
                        <a:rPr lang="ru-RU" sz="1600" b="1">
                          <a:effectLst/>
                        </a:rPr>
                        <a:t>24,3</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34</a:t>
                      </a:r>
                      <a:endParaRPr lang="ru-RU" sz="1400" b="1">
                        <a:effectLst/>
                      </a:endParaRPr>
                    </a:p>
                    <a:p>
                      <a:pPr algn="ctr">
                        <a:lnSpc>
                          <a:spcPct val="150000"/>
                        </a:lnSpc>
                        <a:spcAft>
                          <a:spcPts val="0"/>
                        </a:spcAft>
                      </a:pPr>
                      <a:r>
                        <a:rPr lang="ru-RU" sz="1600" b="1">
                          <a:effectLst/>
                        </a:rPr>
                        <a:t>21,6</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514522126"/>
                  </a:ext>
                </a:extLst>
              </a:tr>
              <a:tr h="560705">
                <a:tc>
                  <a:txBody>
                    <a:bodyPr/>
                    <a:lstStyle/>
                    <a:p>
                      <a:pPr algn="ctr">
                        <a:lnSpc>
                          <a:spcPct val="150000"/>
                        </a:lnSpc>
                        <a:spcAft>
                          <a:spcPts val="0"/>
                        </a:spcAft>
                      </a:pPr>
                      <a:r>
                        <a:rPr lang="ru-RU" sz="1600" b="1">
                          <a:effectLst/>
                        </a:rPr>
                        <a:t>Raqib qarshiligida turli joylardan</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8</a:t>
                      </a:r>
                      <a:endParaRPr lang="ru-RU" sz="1400" b="1">
                        <a:effectLst/>
                      </a:endParaRPr>
                    </a:p>
                    <a:p>
                      <a:pPr algn="ctr">
                        <a:lnSpc>
                          <a:spcPct val="150000"/>
                        </a:lnSpc>
                        <a:spcAft>
                          <a:spcPts val="0"/>
                        </a:spcAft>
                      </a:pPr>
                      <a:r>
                        <a:rPr lang="ru-RU" sz="1600" b="1">
                          <a:effectLst/>
                        </a:rPr>
                        <a:t>41,6</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8</a:t>
                      </a:r>
                      <a:endParaRPr lang="ru-RU" sz="1400" b="1">
                        <a:effectLst/>
                      </a:endParaRPr>
                    </a:p>
                    <a:p>
                      <a:pPr algn="ctr">
                        <a:lnSpc>
                          <a:spcPct val="150000"/>
                        </a:lnSpc>
                        <a:spcAft>
                          <a:spcPts val="0"/>
                        </a:spcAft>
                      </a:pPr>
                      <a:r>
                        <a:rPr lang="ru-RU" sz="1600" b="1">
                          <a:effectLst/>
                        </a:rPr>
                        <a:t>31,8</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a:effectLst/>
                        </a:rPr>
                        <a:t>10</a:t>
                      </a:r>
                      <a:endParaRPr lang="ru-RU" sz="1400" b="1">
                        <a:effectLst/>
                      </a:endParaRPr>
                    </a:p>
                    <a:p>
                      <a:pPr algn="ctr">
                        <a:lnSpc>
                          <a:spcPct val="150000"/>
                        </a:lnSpc>
                        <a:spcAft>
                          <a:spcPts val="0"/>
                        </a:spcAft>
                      </a:pPr>
                      <a:r>
                        <a:rPr lang="ru-RU" sz="1600" b="1">
                          <a:effectLst/>
                        </a:rPr>
                        <a:t>35,1</a:t>
                      </a:r>
                      <a:endParaRPr lang="ru-RU" sz="14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600" b="1" dirty="0">
                          <a:effectLst/>
                        </a:rPr>
                        <a:t>10</a:t>
                      </a:r>
                      <a:endParaRPr lang="ru-RU" sz="1400" b="1" dirty="0">
                        <a:effectLst/>
                      </a:endParaRPr>
                    </a:p>
                    <a:p>
                      <a:pPr algn="ctr">
                        <a:lnSpc>
                          <a:spcPct val="150000"/>
                        </a:lnSpc>
                        <a:spcAft>
                          <a:spcPts val="0"/>
                        </a:spcAft>
                      </a:pPr>
                      <a:r>
                        <a:rPr lang="ru-RU" sz="1600" b="1" dirty="0">
                          <a:effectLst/>
                        </a:rPr>
                        <a:t>43,7</a:t>
                      </a:r>
                      <a:endParaRPr lang="ru-RU" sz="14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174576659"/>
                  </a:ext>
                </a:extLst>
              </a:tr>
            </a:tbl>
          </a:graphicData>
        </a:graphic>
      </p:graphicFrame>
    </p:spTree>
    <p:extLst>
      <p:ext uri="{BB962C8B-B14F-4D97-AF65-F5344CB8AC3E}">
        <p14:creationId xmlns:p14="http://schemas.microsoft.com/office/powerpoint/2010/main" val="2159325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4" name="Rectangle 820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1">
            <a:extLst>
              <a:ext uri="{FF2B5EF4-FFF2-40B4-BE49-F238E27FC236}">
                <a16:creationId xmlns:a16="http://schemas.microsoft.com/office/drawing/2014/main" id="{0E9BE51B-A2C9-4BFE-BD0D-D23305791395}"/>
              </a:ext>
            </a:extLst>
          </p:cNvPr>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8BCA9310-E269-4396-8819-79FD9946BD33}"/>
              </a:ext>
            </a:extLst>
          </p:cNvPr>
          <p:cNvSpPr txBox="1"/>
          <p:nvPr/>
        </p:nvSpPr>
        <p:spPr>
          <a:xfrm>
            <a:off x="434760" y="421865"/>
            <a:ext cx="11284799" cy="2554545"/>
          </a:xfrm>
          <a:prstGeom prst="rect">
            <a:avLst/>
          </a:prstGeom>
          <a:noFill/>
        </p:spPr>
        <p:txBody>
          <a:bodyPr wrap="square">
            <a:spAutoFit/>
          </a:bodyPr>
          <a:lstStyle/>
          <a:p>
            <a:pPr algn="r"/>
            <a:r>
              <a:rPr lang="uz-Cyrl-UZ" sz="3200" b="1" dirty="0">
                <a:solidFill>
                  <a:schemeClr val="bg1"/>
                </a:solidFill>
              </a:rPr>
              <a:t>3-jadval</a:t>
            </a:r>
            <a:endParaRPr lang="ru-RU" sz="3200" b="1" dirty="0">
              <a:solidFill>
                <a:schemeClr val="bg1"/>
              </a:solidFill>
            </a:endParaRPr>
          </a:p>
          <a:p>
            <a:pPr algn="just"/>
            <a:r>
              <a:rPr lang="uz-Cyrl-UZ" sz="3200" b="1" dirty="0">
                <a:solidFill>
                  <a:schemeClr val="bg1"/>
                </a:solidFill>
              </a:rPr>
              <a:t>Yosh voleybolchilardan iborat nazorat (n) va tajriba (t) guruhlarida sakrovchanlik sifatini 1 oylik pedagogik tadqiqot davomida rivojlanishi</a:t>
            </a:r>
            <a:endParaRPr lang="ru-RU" sz="3200" b="1" dirty="0">
              <a:solidFill>
                <a:schemeClr val="bg1"/>
              </a:solidFill>
            </a:endParaRPr>
          </a:p>
          <a:p>
            <a:pPr algn="ctr"/>
            <a:r>
              <a:rPr lang="ru-RU" sz="3200" b="1" dirty="0">
                <a:solidFill>
                  <a:schemeClr val="bg1"/>
                </a:solidFill>
              </a:rPr>
              <a:t>N-n=10			T-n=10</a:t>
            </a:r>
            <a:endParaRPr lang="en-IN" sz="3200" b="1" dirty="0">
              <a:solidFill>
                <a:schemeClr val="bg1"/>
              </a:solidFill>
              <a:latin typeface="Montserrat" panose="00000500000000000000" pitchFamily="2" charset="0"/>
            </a:endParaRPr>
          </a:p>
        </p:txBody>
      </p:sp>
      <p:graphicFrame>
        <p:nvGraphicFramePr>
          <p:cNvPr id="3" name="Таблица 2">
            <a:extLst>
              <a:ext uri="{FF2B5EF4-FFF2-40B4-BE49-F238E27FC236}">
                <a16:creationId xmlns:a16="http://schemas.microsoft.com/office/drawing/2014/main" id="{29442DB1-A7A1-4407-BCBA-6ABF20B6A780}"/>
              </a:ext>
            </a:extLst>
          </p:cNvPr>
          <p:cNvGraphicFramePr>
            <a:graphicFrameLocks noGrp="1"/>
          </p:cNvGraphicFramePr>
          <p:nvPr>
            <p:extLst>
              <p:ext uri="{D42A27DB-BD31-4B8C-83A1-F6EECF244321}">
                <p14:modId xmlns:p14="http://schemas.microsoft.com/office/powerpoint/2010/main" val="1980506345"/>
              </p:ext>
            </p:extLst>
          </p:nvPr>
        </p:nvGraphicFramePr>
        <p:xfrm>
          <a:off x="1564004" y="3378735"/>
          <a:ext cx="9063991" cy="3057400"/>
        </p:xfrm>
        <a:graphic>
          <a:graphicData uri="http://schemas.openxmlformats.org/drawingml/2006/table">
            <a:tbl>
              <a:tblPr>
                <a:tableStyleId>{35758FB7-9AC5-4552-8A53-C91805E547FA}</a:tableStyleId>
              </a:tblPr>
              <a:tblGrid>
                <a:gridCol w="3073826">
                  <a:extLst>
                    <a:ext uri="{9D8B030D-6E8A-4147-A177-3AD203B41FA5}">
                      <a16:colId xmlns:a16="http://schemas.microsoft.com/office/drawing/2014/main" val="975068276"/>
                    </a:ext>
                  </a:extLst>
                </a:gridCol>
                <a:gridCol w="1608067">
                  <a:extLst>
                    <a:ext uri="{9D8B030D-6E8A-4147-A177-3AD203B41FA5}">
                      <a16:colId xmlns:a16="http://schemas.microsoft.com/office/drawing/2014/main" val="3811970843"/>
                    </a:ext>
                  </a:extLst>
                </a:gridCol>
                <a:gridCol w="1479041">
                  <a:extLst>
                    <a:ext uri="{9D8B030D-6E8A-4147-A177-3AD203B41FA5}">
                      <a16:colId xmlns:a16="http://schemas.microsoft.com/office/drawing/2014/main" val="85219807"/>
                    </a:ext>
                  </a:extLst>
                </a:gridCol>
                <a:gridCol w="1479041">
                  <a:extLst>
                    <a:ext uri="{9D8B030D-6E8A-4147-A177-3AD203B41FA5}">
                      <a16:colId xmlns:a16="http://schemas.microsoft.com/office/drawing/2014/main" val="955337123"/>
                    </a:ext>
                  </a:extLst>
                </a:gridCol>
                <a:gridCol w="1424016">
                  <a:extLst>
                    <a:ext uri="{9D8B030D-6E8A-4147-A177-3AD203B41FA5}">
                      <a16:colId xmlns:a16="http://schemas.microsoft.com/office/drawing/2014/main" val="830064598"/>
                    </a:ext>
                  </a:extLst>
                </a:gridCol>
              </a:tblGrid>
              <a:tr h="342900">
                <a:tc rowSpan="2">
                  <a:txBody>
                    <a:bodyPr/>
                    <a:lstStyle/>
                    <a:p>
                      <a:pPr indent="457200" algn="just">
                        <a:lnSpc>
                          <a:spcPct val="250000"/>
                        </a:lnSpc>
                        <a:spcAft>
                          <a:spcPts val="0"/>
                        </a:spcAft>
                      </a:pPr>
                      <a:r>
                        <a:rPr lang="ru-RU" sz="2400" dirty="0" err="1">
                          <a:effectLst/>
                        </a:rPr>
                        <a:t>Me`yoriy</a:t>
                      </a:r>
                      <a:r>
                        <a:rPr lang="ru-RU" sz="2400" dirty="0">
                          <a:effectLst/>
                        </a:rPr>
                        <a:t> </a:t>
                      </a:r>
                      <a:r>
                        <a:rPr lang="ru-RU" sz="2400" dirty="0" err="1">
                          <a:effectLst/>
                        </a:rPr>
                        <a:t>mashq</a:t>
                      </a:r>
                      <a:endParaRPr lang="ru-RU" sz="2000"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gridSpan="2">
                  <a:txBody>
                    <a:bodyPr/>
                    <a:lstStyle/>
                    <a:p>
                      <a:pPr indent="457200" algn="just">
                        <a:lnSpc>
                          <a:spcPct val="250000"/>
                        </a:lnSpc>
                        <a:spcAft>
                          <a:spcPts val="0"/>
                        </a:spcAft>
                      </a:pPr>
                      <a:r>
                        <a:rPr lang="ru-RU" sz="2400" dirty="0" err="1">
                          <a:effectLst/>
                        </a:rPr>
                        <a:t>Tajribadan</a:t>
                      </a:r>
                      <a:r>
                        <a:rPr lang="ru-RU" sz="2400" dirty="0">
                          <a:effectLst/>
                        </a:rPr>
                        <a:t> </a:t>
                      </a:r>
                      <a:r>
                        <a:rPr lang="ru-RU" sz="2400" dirty="0" err="1">
                          <a:effectLst/>
                        </a:rPr>
                        <a:t>oldin</a:t>
                      </a:r>
                      <a:endParaRPr lang="ru-RU" sz="2000"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hMerge="1">
                  <a:txBody>
                    <a:bodyPr/>
                    <a:lstStyle/>
                    <a:p>
                      <a:endParaRPr lang="ru-RU"/>
                    </a:p>
                  </a:txBody>
                  <a:tcPr/>
                </a:tc>
                <a:tc gridSpan="2">
                  <a:txBody>
                    <a:bodyPr/>
                    <a:lstStyle/>
                    <a:p>
                      <a:pPr indent="457200" algn="just">
                        <a:lnSpc>
                          <a:spcPct val="250000"/>
                        </a:lnSpc>
                        <a:spcAft>
                          <a:spcPts val="0"/>
                        </a:spcAft>
                      </a:pPr>
                      <a:r>
                        <a:rPr lang="ru-RU" sz="2400">
                          <a:effectLst/>
                        </a:rPr>
                        <a:t>Tajribadan so’ng</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hMerge="1">
                  <a:txBody>
                    <a:bodyPr/>
                    <a:lstStyle/>
                    <a:p>
                      <a:endParaRPr lang="ru-RU"/>
                    </a:p>
                  </a:txBody>
                  <a:tcPr/>
                </a:tc>
                <a:extLst>
                  <a:ext uri="{0D108BD9-81ED-4DB2-BD59-A6C34878D82A}">
                    <a16:rowId xmlns:a16="http://schemas.microsoft.com/office/drawing/2014/main" val="3775862424"/>
                  </a:ext>
                </a:extLst>
              </a:tr>
              <a:tr h="285336">
                <a:tc vMerge="1">
                  <a:txBody>
                    <a:bodyPr/>
                    <a:lstStyle/>
                    <a:p>
                      <a:endParaRPr lang="ru-RU"/>
                    </a:p>
                  </a:txBody>
                  <a:tcPr/>
                </a:tc>
                <a:tc>
                  <a:txBody>
                    <a:bodyPr/>
                    <a:lstStyle/>
                    <a:p>
                      <a:pPr algn="ctr">
                        <a:lnSpc>
                          <a:spcPct val="250000"/>
                        </a:lnSpc>
                        <a:spcAft>
                          <a:spcPts val="0"/>
                        </a:spcAft>
                      </a:pPr>
                      <a:r>
                        <a:rPr lang="ru-RU" sz="2400">
                          <a:effectLst/>
                        </a:rPr>
                        <a:t>n</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250000"/>
                        </a:lnSpc>
                        <a:spcAft>
                          <a:spcPts val="0"/>
                        </a:spcAft>
                      </a:pPr>
                      <a:r>
                        <a:rPr lang="ru-RU" sz="2400">
                          <a:effectLst/>
                        </a:rPr>
                        <a:t>t</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250000"/>
                        </a:lnSpc>
                        <a:spcAft>
                          <a:spcPts val="0"/>
                        </a:spcAft>
                      </a:pPr>
                      <a:r>
                        <a:rPr lang="ru-RU" sz="2400">
                          <a:effectLst/>
                        </a:rPr>
                        <a:t>n</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250000"/>
                        </a:lnSpc>
                        <a:spcAft>
                          <a:spcPts val="0"/>
                        </a:spcAft>
                      </a:pPr>
                      <a:r>
                        <a:rPr lang="ru-RU" sz="2400">
                          <a:effectLst/>
                        </a:rPr>
                        <a:t>t</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694087674"/>
                  </a:ext>
                </a:extLst>
              </a:tr>
              <a:tr h="342900">
                <a:tc>
                  <a:txBody>
                    <a:bodyPr/>
                    <a:lstStyle/>
                    <a:p>
                      <a:pPr indent="457200" algn="just">
                        <a:lnSpc>
                          <a:spcPct val="250000"/>
                        </a:lnSpc>
                        <a:spcAft>
                          <a:spcPts val="0"/>
                        </a:spcAft>
                      </a:pPr>
                      <a:r>
                        <a:rPr lang="uz-Latn-UZ" sz="2400">
                          <a:effectLst/>
                        </a:rPr>
                        <a:t>3</a:t>
                      </a:r>
                      <a:r>
                        <a:rPr lang="en-US" sz="2400">
                          <a:effectLst/>
                        </a:rPr>
                        <a:t>0 m ga yugurish (s)</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5,8±0,6</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5,9±0,9</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5,4±0,7</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dirty="0">
                          <a:effectLst/>
                        </a:rPr>
                        <a:t>5,0±0,8</a:t>
                      </a:r>
                      <a:endParaRPr lang="ru-RU" sz="2000"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349184514"/>
                  </a:ext>
                </a:extLst>
              </a:tr>
              <a:tr h="342900">
                <a:tc>
                  <a:txBody>
                    <a:bodyPr/>
                    <a:lstStyle/>
                    <a:p>
                      <a:pPr indent="457200" algn="just">
                        <a:lnSpc>
                          <a:spcPct val="250000"/>
                        </a:lnSpc>
                        <a:spcAft>
                          <a:spcPts val="0"/>
                        </a:spcAft>
                      </a:pPr>
                      <a:r>
                        <a:rPr lang="ru-RU" sz="2400">
                          <a:effectLst/>
                        </a:rPr>
                        <a:t>4x6 m ga yugurish</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7,0±0,9</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7,1±0,7</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a:effectLst/>
                        </a:rPr>
                        <a:t>6,7±0,4 </a:t>
                      </a:r>
                      <a:endParaRPr lang="ru-RU" sz="200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250000"/>
                        </a:lnSpc>
                        <a:spcAft>
                          <a:spcPts val="0"/>
                        </a:spcAft>
                      </a:pPr>
                      <a:r>
                        <a:rPr lang="ru-RU" sz="2400" dirty="0">
                          <a:effectLst/>
                        </a:rPr>
                        <a:t>6,2±0,6</a:t>
                      </a:r>
                      <a:endParaRPr lang="ru-RU" sz="2000"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853516516"/>
                  </a:ext>
                </a:extLst>
              </a:tr>
            </a:tbl>
          </a:graphicData>
        </a:graphic>
      </p:graphicFrame>
    </p:spTree>
    <p:extLst>
      <p:ext uri="{BB962C8B-B14F-4D97-AF65-F5344CB8AC3E}">
        <p14:creationId xmlns:p14="http://schemas.microsoft.com/office/powerpoint/2010/main" val="964295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798687-F1F7-C2A0-1E2F-0824D52B89D3}"/>
              </a:ext>
            </a:extLst>
          </p:cNvPr>
          <p:cNvSpPr/>
          <p:nvPr/>
        </p:nvSpPr>
        <p:spPr>
          <a:xfrm>
            <a:off x="5873626" y="2844800"/>
            <a:ext cx="6296670" cy="40132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descr="A picture containing athletic game, sport, volleyball, person&#10;&#10;Description automatically generated">
            <a:extLst>
              <a:ext uri="{FF2B5EF4-FFF2-40B4-BE49-F238E27FC236}">
                <a16:creationId xmlns:a16="http://schemas.microsoft.com/office/drawing/2014/main" id="{B26A0F1D-8E4D-332E-2366-15EF5284D7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5961" y="0"/>
            <a:ext cx="4572000" cy="6858000"/>
          </a:xfrm>
          <a:prstGeom prst="rect">
            <a:avLst/>
          </a:prstGeom>
        </p:spPr>
      </p:pic>
      <p:grpSp>
        <p:nvGrpSpPr>
          <p:cNvPr id="5" name="Group 4">
            <a:extLst>
              <a:ext uri="{FF2B5EF4-FFF2-40B4-BE49-F238E27FC236}">
                <a16:creationId xmlns:a16="http://schemas.microsoft.com/office/drawing/2014/main" id="{C541126C-96A9-FFEA-4092-1E472054E06D}"/>
              </a:ext>
            </a:extLst>
          </p:cNvPr>
          <p:cNvGrpSpPr/>
          <p:nvPr/>
        </p:nvGrpSpPr>
        <p:grpSpPr>
          <a:xfrm>
            <a:off x="10935150" y="0"/>
            <a:ext cx="1256850" cy="1169164"/>
            <a:chOff x="10939462" y="-29029"/>
            <a:chExt cx="1248227" cy="1161143"/>
          </a:xfrm>
        </p:grpSpPr>
        <p:sp>
          <p:nvSpPr>
            <p:cNvPr id="6" name="Freeform: Shape 5">
              <a:extLst>
                <a:ext uri="{FF2B5EF4-FFF2-40B4-BE49-F238E27FC236}">
                  <a16:creationId xmlns:a16="http://schemas.microsoft.com/office/drawing/2014/main" id="{485E9438-0613-0407-EFCC-D36723D9C3E2}"/>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7" name="Picture 6" descr="Volleyball - Free gaming icons">
              <a:extLst>
                <a:ext uri="{FF2B5EF4-FFF2-40B4-BE49-F238E27FC236}">
                  <a16:creationId xmlns:a16="http://schemas.microsoft.com/office/drawing/2014/main" id="{7549488E-8854-7AF5-BF2D-29177721B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DACE7DD4-0273-1449-CF56-D39E29E12EA9}"/>
              </a:ext>
            </a:extLst>
          </p:cNvPr>
          <p:cNvGrpSpPr/>
          <p:nvPr/>
        </p:nvGrpSpPr>
        <p:grpSpPr>
          <a:xfrm>
            <a:off x="189553" y="232166"/>
            <a:ext cx="6293985" cy="6305953"/>
            <a:chOff x="202013" y="2306191"/>
            <a:chExt cx="5046773" cy="6305953"/>
          </a:xfrm>
        </p:grpSpPr>
        <p:sp>
          <p:nvSpPr>
            <p:cNvPr id="9" name="TextBox 8">
              <a:extLst>
                <a:ext uri="{FF2B5EF4-FFF2-40B4-BE49-F238E27FC236}">
                  <a16:creationId xmlns:a16="http://schemas.microsoft.com/office/drawing/2014/main" id="{888454B4-FE46-5098-388A-0EC5AD24AE4D}"/>
                </a:ext>
              </a:extLst>
            </p:cNvPr>
            <p:cNvSpPr txBox="1"/>
            <p:nvPr/>
          </p:nvSpPr>
          <p:spPr>
            <a:xfrm>
              <a:off x="252424" y="2306191"/>
              <a:ext cx="4996362" cy="1569660"/>
            </a:xfrm>
            <a:prstGeom prst="rect">
              <a:avLst/>
            </a:prstGeom>
            <a:noFill/>
          </p:spPr>
          <p:txBody>
            <a:bodyPr wrap="square">
              <a:spAutoFit/>
            </a:bodyPr>
            <a:lstStyle/>
            <a:p>
              <a:r>
                <a:rPr lang="en-US" sz="3200" b="1" dirty="0">
                  <a:solidFill>
                    <a:schemeClr val="accent1"/>
                  </a:solidFill>
                  <a:latin typeface="Montserrat" panose="00000500000000000000" pitchFamily="2" charset="0"/>
                </a:rPr>
                <a:t>II Bob  MILLIY </a:t>
              </a:r>
              <a:r>
                <a:rPr lang="uz-Cyrl-UZ" sz="3200" b="1" dirty="0">
                  <a:solidFill>
                    <a:schemeClr val="accent1"/>
                  </a:solidFill>
                </a:rPr>
                <a:t>HARAKATLI O'YNLARNI </a:t>
              </a:r>
              <a:r>
                <a:rPr lang="en-US" sz="3200" b="1" dirty="0">
                  <a:solidFill>
                    <a:schemeClr val="accent1"/>
                  </a:solidFill>
                  <a:latin typeface="Montserrat" panose="00000500000000000000" pitchFamily="2" charset="0"/>
                </a:rPr>
                <a:t>QO’LLASH METODIKASI</a:t>
              </a:r>
              <a:endParaRPr lang="en-IN" sz="3200" b="1" dirty="0">
                <a:solidFill>
                  <a:schemeClr val="accent1"/>
                </a:solidFill>
                <a:latin typeface="Montserrat" panose="00000500000000000000" pitchFamily="2" charset="0"/>
              </a:endParaRPr>
            </a:p>
          </p:txBody>
        </p:sp>
        <p:sp>
          <p:nvSpPr>
            <p:cNvPr id="11" name="TextBox 10">
              <a:extLst>
                <a:ext uri="{FF2B5EF4-FFF2-40B4-BE49-F238E27FC236}">
                  <a16:creationId xmlns:a16="http://schemas.microsoft.com/office/drawing/2014/main" id="{B16C5EDB-2078-A433-3102-D63431656806}"/>
                </a:ext>
              </a:extLst>
            </p:cNvPr>
            <p:cNvSpPr txBox="1"/>
            <p:nvPr/>
          </p:nvSpPr>
          <p:spPr>
            <a:xfrm>
              <a:off x="202013" y="4918825"/>
              <a:ext cx="4456520" cy="3693319"/>
            </a:xfrm>
            <a:prstGeom prst="rect">
              <a:avLst/>
            </a:prstGeom>
            <a:noFill/>
          </p:spPr>
          <p:txBody>
            <a:bodyPr wrap="square">
              <a:spAutoFit/>
            </a:bodyPr>
            <a:lstStyle/>
            <a:p>
              <a:pPr algn="just"/>
              <a:r>
                <a:rPr lang="uz-Cyrl-UZ" dirty="0">
                  <a:solidFill>
                    <a:schemeClr val="tx1">
                      <a:lumMod val="85000"/>
                      <a:lumOff val="15000"/>
                    </a:schemeClr>
                  </a:solidFill>
                </a:rPr>
                <a:t>Voleybol musobaqalarida barcha turdagi kuch sifatlari (umumiy va maxsus, mutloq va nisbiy, statik va dinamik, tezkor-portlovchi, kuch chidamliligi) hal qiluvchi ahamiyatiga ega bo’lishi isbotini talab qilmaydi. Shuning uchun o’quv-mashg’ulot jarayonida kuch va kuchlanish turlarini rivojlantirishga e`tibor qaratish malakali voleybolchilar tayyorlashning muhim shartlaridan biridir.</a:t>
              </a:r>
              <a:endParaRPr lang="ru-RU" dirty="0">
                <a:solidFill>
                  <a:schemeClr val="tx1">
                    <a:lumMod val="85000"/>
                    <a:lumOff val="15000"/>
                  </a:schemeClr>
                </a:solidFill>
              </a:endParaRPr>
            </a:p>
            <a:p>
              <a:pPr algn="just"/>
              <a:r>
                <a:rPr lang="uz-Cyrl-UZ" dirty="0">
                  <a:solidFill>
                    <a:schemeClr val="tx1">
                      <a:lumMod val="85000"/>
                      <a:lumOff val="15000"/>
                    </a:schemeClr>
                  </a:solidFill>
                </a:rPr>
                <a:t>Yosh voleybolchilarda har xil turdagi kuch sifatlarini o’rganish qayd etilgan ko’rsatkichlar malakali yosh sportchilar nisbatan sezilarli darajada sayoz ekanligini ko’rsatdi (4-jadval). Jumladan, ikki guruhdagi bolalarni qo’shib hisoblaganda ham ularning ko’rsatkichlari tadqiqot boshlanmasdan avval deyarli farq qilmadi.</a:t>
              </a:r>
              <a:endParaRPr lang="en-US" b="0" i="0" dirty="0">
                <a:solidFill>
                  <a:schemeClr val="tx1">
                    <a:lumMod val="85000"/>
                    <a:lumOff val="15000"/>
                  </a:schemeClr>
                </a:solidFill>
                <a:effectLst/>
                <a:latin typeface="Montserrat" panose="00000500000000000000" pitchFamily="2" charset="0"/>
              </a:endParaRPr>
            </a:p>
          </p:txBody>
        </p:sp>
        <p:sp>
          <p:nvSpPr>
            <p:cNvPr id="10" name="TextBox 9">
              <a:extLst>
                <a:ext uri="{FF2B5EF4-FFF2-40B4-BE49-F238E27FC236}">
                  <a16:creationId xmlns:a16="http://schemas.microsoft.com/office/drawing/2014/main" id="{31E761AE-E655-4941-A415-BA5213D90414}"/>
                </a:ext>
              </a:extLst>
            </p:cNvPr>
            <p:cNvSpPr txBox="1"/>
            <p:nvPr/>
          </p:nvSpPr>
          <p:spPr>
            <a:xfrm>
              <a:off x="218626" y="3597029"/>
              <a:ext cx="4886836" cy="967957"/>
            </a:xfrm>
            <a:prstGeom prst="rect">
              <a:avLst/>
            </a:prstGeom>
            <a:noFill/>
          </p:spPr>
          <p:txBody>
            <a:bodyPr wrap="square">
              <a:spAutoFit/>
            </a:bodyPr>
            <a:lstStyle/>
            <a:p>
              <a:pPr>
                <a:lnSpc>
                  <a:spcPct val="150000"/>
                </a:lnSpc>
              </a:pPr>
              <a:r>
                <a:rPr lang="en-US" sz="2000" b="1" dirty="0">
                  <a:solidFill>
                    <a:schemeClr val="tx1">
                      <a:lumMod val="85000"/>
                      <a:lumOff val="15000"/>
                    </a:schemeClr>
                  </a:solidFill>
                  <a:latin typeface="Montserrat" panose="00000500000000000000" pitchFamily="2" charset="0"/>
                </a:rPr>
                <a:t>2.1 </a:t>
              </a:r>
              <a:r>
                <a:rPr lang="uz-Cyrl-UZ" sz="2000" b="1" dirty="0">
                  <a:solidFill>
                    <a:schemeClr val="tx1">
                      <a:lumMod val="85000"/>
                      <a:lumOff val="15000"/>
                    </a:schemeClr>
                  </a:solidFill>
                </a:rPr>
                <a:t> Yosh voleybolchilarda tezlik-kuch sifatini </a:t>
              </a:r>
              <a:r>
                <a:rPr lang="en-US" sz="2000" b="1" dirty="0" err="1">
                  <a:solidFill>
                    <a:schemeClr val="tx1">
                      <a:lumMod val="85000"/>
                      <a:lumOff val="15000"/>
                    </a:schemeClr>
                  </a:solidFill>
                  <a:latin typeface="Montserrat" panose="00000500000000000000" pitchFamily="2" charset="0"/>
                </a:rPr>
                <a:t>milliy</a:t>
              </a:r>
              <a:r>
                <a:rPr lang="en-US" sz="2000" b="1" dirty="0">
                  <a:solidFill>
                    <a:schemeClr val="tx1">
                      <a:lumMod val="85000"/>
                      <a:lumOff val="15000"/>
                    </a:schemeClr>
                  </a:solidFill>
                  <a:latin typeface="Montserrat" panose="00000500000000000000" pitchFamily="2" charset="0"/>
                </a:rPr>
                <a:t> </a:t>
              </a:r>
              <a:r>
                <a:rPr lang="uz-Cyrl-UZ" sz="2000" b="1" dirty="0">
                  <a:solidFill>
                    <a:schemeClr val="tx1">
                      <a:lumMod val="85000"/>
                      <a:lumOff val="15000"/>
                    </a:schemeClr>
                  </a:solidFill>
                </a:rPr>
                <a:t>harakatli o’yinlar orqali rivojlantirish samaradorligi</a:t>
              </a:r>
              <a:endParaRPr lang="en-US" sz="2000" b="1"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1979980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0D33DFD-C792-15AA-6F79-0002732846F9}"/>
              </a:ext>
            </a:extLst>
          </p:cNvPr>
          <p:cNvSpPr/>
          <p:nvPr/>
        </p:nvSpPr>
        <p:spPr>
          <a:xfrm>
            <a:off x="0" y="0"/>
            <a:ext cx="492369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a:extLst>
              <a:ext uri="{FF2B5EF4-FFF2-40B4-BE49-F238E27FC236}">
                <a16:creationId xmlns:a16="http://schemas.microsoft.com/office/drawing/2014/main" id="{38C17AB4-4C2C-E132-DD75-C94EC820F713}"/>
              </a:ext>
            </a:extLst>
          </p:cNvPr>
          <p:cNvGrpSpPr/>
          <p:nvPr/>
        </p:nvGrpSpPr>
        <p:grpSpPr>
          <a:xfrm>
            <a:off x="10935151" y="-33039"/>
            <a:ext cx="1256850" cy="1169164"/>
            <a:chOff x="10939462" y="-29029"/>
            <a:chExt cx="1248227" cy="1161143"/>
          </a:xfrm>
        </p:grpSpPr>
        <p:sp>
          <p:nvSpPr>
            <p:cNvPr id="3" name="Freeform: Shape 2">
              <a:extLst>
                <a:ext uri="{FF2B5EF4-FFF2-40B4-BE49-F238E27FC236}">
                  <a16:creationId xmlns:a16="http://schemas.microsoft.com/office/drawing/2014/main" id="{F41C6E60-AB8A-A2D5-BC0E-00B83FE97F8B}"/>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4" name="Picture 3" descr="Volleyball - Free gaming icons">
              <a:extLst>
                <a:ext uri="{FF2B5EF4-FFF2-40B4-BE49-F238E27FC236}">
                  <a16:creationId xmlns:a16="http://schemas.microsoft.com/office/drawing/2014/main" id="{780A1A91-8DDA-9236-F66F-CAAF00D80A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Free photo girl with volley ball">
            <a:extLst>
              <a:ext uri="{FF2B5EF4-FFF2-40B4-BE49-F238E27FC236}">
                <a16:creationId xmlns:a16="http://schemas.microsoft.com/office/drawing/2014/main" id="{26BDE90E-FF53-05B0-4FCF-0315F9EA29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0517"/>
          <a:stretch/>
        </p:blipFill>
        <p:spPr bwMode="auto">
          <a:xfrm>
            <a:off x="807720" y="4424251"/>
            <a:ext cx="4115972" cy="2433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holding a volleyball&#10;&#10;Description automatically generated with medium confidence">
            <a:extLst>
              <a:ext uri="{FF2B5EF4-FFF2-40B4-BE49-F238E27FC236}">
                <a16:creationId xmlns:a16="http://schemas.microsoft.com/office/drawing/2014/main" id="{8AC336DF-F973-05F5-A970-326E4E993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039"/>
            <a:ext cx="2961636" cy="4459417"/>
          </a:xfrm>
          <a:prstGeom prst="rect">
            <a:avLst/>
          </a:prstGeom>
        </p:spPr>
      </p:pic>
      <p:sp>
        <p:nvSpPr>
          <p:cNvPr id="9" name="TextBox 8">
            <a:extLst>
              <a:ext uri="{FF2B5EF4-FFF2-40B4-BE49-F238E27FC236}">
                <a16:creationId xmlns:a16="http://schemas.microsoft.com/office/drawing/2014/main" id="{039CFE64-2D3D-2416-EAD6-725F885FDE31}"/>
              </a:ext>
            </a:extLst>
          </p:cNvPr>
          <p:cNvSpPr txBox="1"/>
          <p:nvPr/>
        </p:nvSpPr>
        <p:spPr>
          <a:xfrm>
            <a:off x="4923691" y="262666"/>
            <a:ext cx="6011459" cy="1569660"/>
          </a:xfrm>
          <a:prstGeom prst="rect">
            <a:avLst/>
          </a:prstGeom>
          <a:noFill/>
        </p:spPr>
        <p:txBody>
          <a:bodyPr wrap="square">
            <a:spAutoFit/>
          </a:bodyPr>
          <a:lstStyle/>
          <a:p>
            <a:pPr algn="r"/>
            <a:r>
              <a:rPr lang="uz-Cyrl-UZ" sz="3200" b="1" dirty="0"/>
              <a:t>4-jadval</a:t>
            </a:r>
            <a:endParaRPr lang="ru-RU" sz="3200" b="1" dirty="0"/>
          </a:p>
          <a:p>
            <a:pPr algn="just"/>
            <a:r>
              <a:rPr lang="uz-Cyrl-UZ" sz="3200" b="1" dirty="0"/>
              <a:t>Yosh voleybolchilarda tezlik-kuch sifatining darajasi (18 kishi).</a:t>
            </a:r>
            <a:endParaRPr lang="en-IN" sz="3200" b="1" dirty="0">
              <a:latin typeface="Montserrat" panose="00000500000000000000" pitchFamily="2" charset="0"/>
            </a:endParaRPr>
          </a:p>
        </p:txBody>
      </p:sp>
      <p:graphicFrame>
        <p:nvGraphicFramePr>
          <p:cNvPr id="6" name="Таблица 5">
            <a:extLst>
              <a:ext uri="{FF2B5EF4-FFF2-40B4-BE49-F238E27FC236}">
                <a16:creationId xmlns:a16="http://schemas.microsoft.com/office/drawing/2014/main" id="{DD9A5F4F-FE6B-4D1D-9880-FDC0CBDFAB16}"/>
              </a:ext>
            </a:extLst>
          </p:cNvPr>
          <p:cNvGraphicFramePr>
            <a:graphicFrameLocks noGrp="1"/>
          </p:cNvGraphicFramePr>
          <p:nvPr>
            <p:extLst>
              <p:ext uri="{D42A27DB-BD31-4B8C-83A1-F6EECF244321}">
                <p14:modId xmlns:p14="http://schemas.microsoft.com/office/powerpoint/2010/main" val="1691683852"/>
              </p:ext>
            </p:extLst>
          </p:nvPr>
        </p:nvGraphicFramePr>
        <p:xfrm>
          <a:off x="4923691" y="2094992"/>
          <a:ext cx="7015887" cy="3551875"/>
        </p:xfrm>
        <a:graphic>
          <a:graphicData uri="http://schemas.openxmlformats.org/drawingml/2006/table">
            <a:tbl>
              <a:tblPr>
                <a:tableStyleId>{5C22544A-7EE6-4342-B048-85BDC9FD1C3A}</a:tableStyleId>
              </a:tblPr>
              <a:tblGrid>
                <a:gridCol w="4952391">
                  <a:extLst>
                    <a:ext uri="{9D8B030D-6E8A-4147-A177-3AD203B41FA5}">
                      <a16:colId xmlns:a16="http://schemas.microsoft.com/office/drawing/2014/main" val="2876638040"/>
                    </a:ext>
                  </a:extLst>
                </a:gridCol>
                <a:gridCol w="2063496">
                  <a:extLst>
                    <a:ext uri="{9D8B030D-6E8A-4147-A177-3AD203B41FA5}">
                      <a16:colId xmlns:a16="http://schemas.microsoft.com/office/drawing/2014/main" val="2954894197"/>
                    </a:ext>
                  </a:extLst>
                </a:gridCol>
              </a:tblGrid>
              <a:tr h="407035">
                <a:tc>
                  <a:txBody>
                    <a:bodyPr/>
                    <a:lstStyle/>
                    <a:p>
                      <a:pPr algn="ctr">
                        <a:lnSpc>
                          <a:spcPct val="250000"/>
                        </a:lnSpc>
                        <a:spcAft>
                          <a:spcPts val="0"/>
                        </a:spcAft>
                      </a:pPr>
                      <a:r>
                        <a:rPr lang="ru-RU" sz="1800" b="1" dirty="0" err="1">
                          <a:effectLst/>
                        </a:rPr>
                        <a:t>Kuch</a:t>
                      </a:r>
                      <a:r>
                        <a:rPr lang="ru-RU" sz="1800" b="1" dirty="0">
                          <a:effectLst/>
                        </a:rPr>
                        <a:t> </a:t>
                      </a:r>
                      <a:r>
                        <a:rPr lang="ru-RU" sz="1800" b="1" dirty="0" err="1">
                          <a:effectLst/>
                        </a:rPr>
                        <a:t>turlari</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250000"/>
                        </a:lnSpc>
                        <a:spcAft>
                          <a:spcPts val="0"/>
                        </a:spcAft>
                      </a:pPr>
                      <a:r>
                        <a:rPr lang="ru-RU" sz="1800" b="1">
                          <a:effectLst/>
                        </a:rPr>
                        <a:t>Kuch ko’rsatkichlari XL</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633849936"/>
                  </a:ext>
                </a:extLst>
              </a:tr>
              <a:tr h="351155">
                <a:tc>
                  <a:txBody>
                    <a:bodyPr/>
                    <a:lstStyle/>
                    <a:p>
                      <a:pPr indent="203200" algn="just">
                        <a:lnSpc>
                          <a:spcPct val="250000"/>
                        </a:lnSpc>
                        <a:spcAft>
                          <a:spcPts val="0"/>
                        </a:spcAft>
                      </a:pPr>
                      <a:r>
                        <a:rPr lang="ru-RU" sz="1800" b="1">
                          <a:effectLst/>
                        </a:rPr>
                        <a:t>Gavda kuchi, kg</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indent="457200" algn="just">
                        <a:lnSpc>
                          <a:spcPct val="250000"/>
                        </a:lnSpc>
                        <a:spcAft>
                          <a:spcPts val="0"/>
                        </a:spcAft>
                      </a:pPr>
                      <a:r>
                        <a:rPr lang="ru-RU" sz="1800" b="1">
                          <a:effectLst/>
                        </a:rPr>
                        <a:t>54,2±2,7</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1939527932"/>
                  </a:ext>
                </a:extLst>
              </a:tr>
              <a:tr h="357505">
                <a:tc>
                  <a:txBody>
                    <a:bodyPr/>
                    <a:lstStyle/>
                    <a:p>
                      <a:pPr indent="203200" algn="just">
                        <a:lnSpc>
                          <a:spcPct val="250000"/>
                        </a:lnSpc>
                        <a:spcAft>
                          <a:spcPts val="0"/>
                        </a:spcAft>
                      </a:pPr>
                      <a:r>
                        <a:rPr lang="ru-RU" sz="1800" b="1">
                          <a:effectLst/>
                        </a:rPr>
                        <a:t>Turnikda tortilish</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indent="457200" algn="just">
                        <a:lnSpc>
                          <a:spcPct val="250000"/>
                        </a:lnSpc>
                        <a:spcAft>
                          <a:spcPts val="0"/>
                        </a:spcAft>
                      </a:pPr>
                      <a:r>
                        <a:rPr lang="ru-RU" sz="1800" b="1">
                          <a:effectLst/>
                        </a:rPr>
                        <a:t>5,3±1,2</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727875808"/>
                  </a:ext>
                </a:extLst>
              </a:tr>
              <a:tr h="434975">
                <a:tc>
                  <a:txBody>
                    <a:bodyPr/>
                    <a:lstStyle/>
                    <a:p>
                      <a:pPr indent="203200" algn="just">
                        <a:lnSpc>
                          <a:spcPct val="250000"/>
                        </a:lnSpc>
                        <a:spcAft>
                          <a:spcPts val="0"/>
                        </a:spcAft>
                      </a:pPr>
                      <a:r>
                        <a:rPr lang="ru-RU" sz="1800" b="1">
                          <a:effectLst/>
                        </a:rPr>
                        <a:t>Brusyada qo’llarni bukish-yozish</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indent="457200" algn="just">
                        <a:lnSpc>
                          <a:spcPct val="250000"/>
                        </a:lnSpc>
                        <a:spcAft>
                          <a:spcPts val="0"/>
                        </a:spcAft>
                      </a:pPr>
                      <a:r>
                        <a:rPr lang="ru-RU" sz="1800" b="1">
                          <a:effectLst/>
                        </a:rPr>
                        <a:t>4,5±1,7</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473327147"/>
                  </a:ext>
                </a:extLst>
              </a:tr>
              <a:tr h="0">
                <a:tc>
                  <a:txBody>
                    <a:bodyPr/>
                    <a:lstStyle/>
                    <a:p>
                      <a:pPr indent="203200" algn="just">
                        <a:lnSpc>
                          <a:spcPct val="250000"/>
                        </a:lnSpc>
                        <a:spcAft>
                          <a:spcPts val="0"/>
                        </a:spcAft>
                      </a:pPr>
                      <a:r>
                        <a:rPr lang="en-US" sz="1800" b="1">
                          <a:effectLst/>
                        </a:rPr>
                        <a:t>Gorizontal holatdan qo’llarni bukish-yozish (30 s)</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indent="457200" algn="just">
                        <a:lnSpc>
                          <a:spcPct val="250000"/>
                        </a:lnSpc>
                        <a:spcAft>
                          <a:spcPts val="0"/>
                        </a:spcAft>
                      </a:pPr>
                      <a:r>
                        <a:rPr lang="ru-RU" sz="1800" b="1" dirty="0">
                          <a:effectLst/>
                        </a:rPr>
                        <a:t>8,1±1,3</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521563328"/>
                  </a:ext>
                </a:extLst>
              </a:tr>
            </a:tbl>
          </a:graphicData>
        </a:graphic>
      </p:graphicFrame>
    </p:spTree>
    <p:extLst>
      <p:ext uri="{BB962C8B-B14F-4D97-AF65-F5344CB8AC3E}">
        <p14:creationId xmlns:p14="http://schemas.microsoft.com/office/powerpoint/2010/main" val="1094346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volleyball on the sand&#10;&#10;Description automatically generated with low confidence">
            <a:extLst>
              <a:ext uri="{FF2B5EF4-FFF2-40B4-BE49-F238E27FC236}">
                <a16:creationId xmlns:a16="http://schemas.microsoft.com/office/drawing/2014/main" id="{8250C78D-1450-9417-FBCA-A7E3212B7F6C}"/>
              </a:ext>
            </a:extLst>
          </p:cNvPr>
          <p:cNvPicPr>
            <a:picLocks noChangeAspect="1"/>
          </p:cNvPicPr>
          <p:nvPr/>
        </p:nvPicPr>
        <p:blipFill rotWithShape="1">
          <a:blip r:embed="rId2">
            <a:extLst>
              <a:ext uri="{28A0092B-C50C-407E-A947-70E740481C1C}">
                <a14:useLocalDpi xmlns:a14="http://schemas.microsoft.com/office/drawing/2010/main" val="0"/>
              </a:ext>
            </a:extLst>
          </a:blip>
          <a:srcRect t="10048" b="5698"/>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B59FE8C3-BD49-1896-9942-DCA2FAB2BB85}"/>
              </a:ext>
            </a:extLst>
          </p:cNvPr>
          <p:cNvSpPr txBox="1"/>
          <p:nvPr/>
        </p:nvSpPr>
        <p:spPr>
          <a:xfrm>
            <a:off x="6690360" y="175032"/>
            <a:ext cx="5288280" cy="6507935"/>
          </a:xfrm>
          <a:prstGeom prst="rect">
            <a:avLst/>
          </a:prstGeom>
          <a:noFill/>
        </p:spPr>
        <p:txBody>
          <a:bodyPr wrap="square">
            <a:spAutoFit/>
          </a:bodyPr>
          <a:lstStyle/>
          <a:p>
            <a:pPr algn="just">
              <a:lnSpc>
                <a:spcPct val="150000"/>
              </a:lnSpc>
            </a:pPr>
            <a:r>
              <a:rPr lang="uz-Cyrl-UZ" altLang="ru-RU" sz="2000" b="1" dirty="0">
                <a:solidFill>
                  <a:schemeClr val="accent1"/>
                </a:solidFill>
              </a:rPr>
              <a:t>Chunonchi, qo’l-qorin-bel mushaklari kuchi tekshiriluvchi bokschilarda 54,2±2,7 kg ni tashkil etdi. Ushbu ko’rsatkichni taqqoslash maqsadida shu narsa ravshan bo’ldiki, 15-16 yoshdagi dzyudochilarda bu ko’rsatkich 142-182 kg oralig’ida bo’lishi mumkin. 11-12 yoshga to’lgan malakali voleybolchilarda bu ko’rsatkich ancha yuqori darajada qayd etilgan.</a:t>
            </a:r>
            <a:r>
              <a:rPr lang="ru-RU" altLang="ru-RU" sz="2000" b="1" dirty="0">
                <a:solidFill>
                  <a:schemeClr val="accent1"/>
                </a:solidFill>
              </a:rPr>
              <a:t> </a:t>
            </a:r>
            <a:r>
              <a:rPr lang="uz-Cyrl-UZ" sz="2000" b="1" dirty="0">
                <a:solidFill>
                  <a:schemeClr val="accent1"/>
                </a:solidFill>
              </a:rPr>
              <a:t>Turnikda tortilish testi bo’yicha baholanadigan – qo’llarni bukuvchi mushaklar kuchi 5,3±1,2 martaga teng bo’ldi. Qo’llarni yozuvchi mushaklar kuchi (brusyada qo’llarni bukish-yozish) tekshiruvdan o’tgan ko’rashchilarda 4,5±1,7 martani tashkil etdi.</a:t>
            </a:r>
            <a:endParaRPr lang="en-US" sz="2000" b="1" i="0" dirty="0">
              <a:solidFill>
                <a:schemeClr val="accent1"/>
              </a:solidFill>
              <a:effectLst/>
              <a:latin typeface="Montserrat" panose="00000500000000000000" pitchFamily="2" charset="0"/>
            </a:endParaRPr>
          </a:p>
        </p:txBody>
      </p:sp>
    </p:spTree>
    <p:extLst>
      <p:ext uri="{BB962C8B-B14F-4D97-AF65-F5344CB8AC3E}">
        <p14:creationId xmlns:p14="http://schemas.microsoft.com/office/powerpoint/2010/main" val="1097793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16EDCD-12BF-C7B5-88B4-56CE97715FA5}"/>
              </a:ext>
            </a:extLst>
          </p:cNvPr>
          <p:cNvSpPr/>
          <p:nvPr/>
        </p:nvSpPr>
        <p:spPr>
          <a:xfrm>
            <a:off x="8921040" y="0"/>
            <a:ext cx="327096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 name="Group 5">
            <a:extLst>
              <a:ext uri="{FF2B5EF4-FFF2-40B4-BE49-F238E27FC236}">
                <a16:creationId xmlns:a16="http://schemas.microsoft.com/office/drawing/2014/main" id="{5F41DA0F-F58B-19FE-5E07-803F6BE38418}"/>
              </a:ext>
            </a:extLst>
          </p:cNvPr>
          <p:cNvGrpSpPr/>
          <p:nvPr/>
        </p:nvGrpSpPr>
        <p:grpSpPr>
          <a:xfrm>
            <a:off x="7553906" y="254554"/>
            <a:ext cx="4638094" cy="6348891"/>
            <a:chOff x="6758278" y="339406"/>
            <a:chExt cx="4638094" cy="6348891"/>
          </a:xfrm>
        </p:grpSpPr>
        <p:pic>
          <p:nvPicPr>
            <p:cNvPr id="3074" name="Picture 2" descr="Free photo young volleyball man player in the court">
              <a:extLst>
                <a:ext uri="{FF2B5EF4-FFF2-40B4-BE49-F238E27FC236}">
                  <a16:creationId xmlns:a16="http://schemas.microsoft.com/office/drawing/2014/main" id="{923E364A-3D79-35DE-3CB8-96F53CF21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278" y="339406"/>
              <a:ext cx="4638094" cy="308959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hoto beach volleyball scene with bokeh effect">
              <a:extLst>
                <a:ext uri="{FF2B5EF4-FFF2-40B4-BE49-F238E27FC236}">
                  <a16:creationId xmlns:a16="http://schemas.microsoft.com/office/drawing/2014/main" id="{B75DBECC-35F5-4CFB-99E4-7AFE084B9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278" y="3598703"/>
              <a:ext cx="4638094" cy="3089594"/>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a16="http://schemas.microsoft.com/office/drawing/2014/main" id="{8EF57629-A356-87FA-219D-671BDA953DE6}"/>
              </a:ext>
            </a:extLst>
          </p:cNvPr>
          <p:cNvSpPr txBox="1"/>
          <p:nvPr/>
        </p:nvSpPr>
        <p:spPr>
          <a:xfrm>
            <a:off x="222960" y="254554"/>
            <a:ext cx="7183680" cy="3139321"/>
          </a:xfrm>
          <a:prstGeom prst="rect">
            <a:avLst/>
          </a:prstGeom>
          <a:noFill/>
        </p:spPr>
        <p:txBody>
          <a:bodyPr wrap="square">
            <a:spAutoFit/>
          </a:bodyPr>
          <a:lstStyle/>
          <a:p>
            <a:pPr algn="just"/>
            <a:r>
              <a:rPr lang="en-US" b="1" i="0" dirty="0">
                <a:solidFill>
                  <a:schemeClr val="accent1"/>
                </a:solidFill>
                <a:effectLst/>
                <a:latin typeface="Montserrat" panose="00000500000000000000" pitchFamily="2" charset="0"/>
              </a:rPr>
              <a:t>Volleyball Psychology And Mental </a:t>
            </a:r>
            <a:r>
              <a:rPr lang="en-US" b="1" dirty="0">
                <a:solidFill>
                  <a:schemeClr val="accent1"/>
                </a:solidFill>
                <a:latin typeface="Montserrat" panose="00000500000000000000" pitchFamily="2" charset="0"/>
              </a:rPr>
              <a:t>Toughness </a:t>
            </a:r>
            <a:r>
              <a:rPr lang="uz-Cyrl-UZ" b="1" dirty="0">
                <a:solidFill>
                  <a:schemeClr val="accent1"/>
                </a:solidFill>
              </a:rPr>
              <a:t>Qo’llarga tayanib gorizontal holatda qo’llarni 30 soniya davomida bukish-yozish o’rtacha 8,1±1,3 martaga teng bo’lib, tekshiruvdan o’tkazilgan voleybolchilarda kuch chidamliligini etarli darajada shakllanmagan deb baholashga asos bo’ldi.</a:t>
            </a:r>
            <a:endParaRPr lang="ru-RU" b="1" dirty="0">
              <a:solidFill>
                <a:schemeClr val="accent1"/>
              </a:solidFill>
            </a:endParaRPr>
          </a:p>
          <a:p>
            <a:pPr algn="just"/>
            <a:r>
              <a:rPr lang="uz-Cyrl-UZ" b="1" dirty="0">
                <a:solidFill>
                  <a:schemeClr val="accent1"/>
                </a:solidFill>
              </a:rPr>
              <a:t>Rejalashtirilgan pedagogik tadqiqot samarasini baholash maqsadida kuzatuv va tadqiqot guruhlariga mansub voleybolchilar ko’rsatkichlari alohida statistik tahlil qilindi (5, 6-jadval).</a:t>
            </a:r>
            <a:endParaRPr lang="en-US" b="1" dirty="0">
              <a:solidFill>
                <a:schemeClr val="accent1"/>
              </a:solidFill>
            </a:endParaRPr>
          </a:p>
          <a:p>
            <a:pPr algn="just"/>
            <a:endParaRPr lang="en-US" b="1" dirty="0">
              <a:solidFill>
                <a:schemeClr val="accent1"/>
              </a:solidFill>
            </a:endParaRPr>
          </a:p>
          <a:p>
            <a:pPr algn="r"/>
            <a:r>
              <a:rPr lang="uz-Cyrl-UZ" b="1" dirty="0">
                <a:solidFill>
                  <a:schemeClr val="accent1"/>
                </a:solidFill>
              </a:rPr>
              <a:t>5-jadval</a:t>
            </a:r>
            <a:endParaRPr lang="ru-RU" b="1" dirty="0">
              <a:solidFill>
                <a:schemeClr val="accent1"/>
              </a:solidFill>
            </a:endParaRPr>
          </a:p>
          <a:p>
            <a:pPr algn="just"/>
            <a:r>
              <a:rPr lang="uz-Cyrl-UZ" b="1" dirty="0">
                <a:solidFill>
                  <a:schemeClr val="accent1"/>
                </a:solidFill>
              </a:rPr>
              <a:t>Nazorat (kuzatuv) guruhi tarkibiga kiruvchi voleybolchilarda tezlik-kuch sifatining darajasi (n=10)</a:t>
            </a:r>
            <a:endParaRPr lang="en-IN" b="1" dirty="0">
              <a:solidFill>
                <a:schemeClr val="accent1"/>
              </a:solidFill>
            </a:endParaRPr>
          </a:p>
        </p:txBody>
      </p:sp>
      <p:graphicFrame>
        <p:nvGraphicFramePr>
          <p:cNvPr id="7" name="Таблица 6">
            <a:extLst>
              <a:ext uri="{FF2B5EF4-FFF2-40B4-BE49-F238E27FC236}">
                <a16:creationId xmlns:a16="http://schemas.microsoft.com/office/drawing/2014/main" id="{6D0018C5-A876-46F5-8947-437DF4D1EED2}"/>
              </a:ext>
            </a:extLst>
          </p:cNvPr>
          <p:cNvGraphicFramePr>
            <a:graphicFrameLocks noGrp="1"/>
          </p:cNvGraphicFramePr>
          <p:nvPr>
            <p:extLst>
              <p:ext uri="{D42A27DB-BD31-4B8C-83A1-F6EECF244321}">
                <p14:modId xmlns:p14="http://schemas.microsoft.com/office/powerpoint/2010/main" val="1317629049"/>
              </p:ext>
            </p:extLst>
          </p:nvPr>
        </p:nvGraphicFramePr>
        <p:xfrm>
          <a:off x="332460" y="3934220"/>
          <a:ext cx="6964680" cy="2248855"/>
        </p:xfrm>
        <a:graphic>
          <a:graphicData uri="http://schemas.openxmlformats.org/drawingml/2006/table">
            <a:tbl>
              <a:tblPr>
                <a:tableStyleId>{5C22544A-7EE6-4342-B048-85BDC9FD1C3A}</a:tableStyleId>
              </a:tblPr>
              <a:tblGrid>
                <a:gridCol w="4841781">
                  <a:extLst>
                    <a:ext uri="{9D8B030D-6E8A-4147-A177-3AD203B41FA5}">
                      <a16:colId xmlns:a16="http://schemas.microsoft.com/office/drawing/2014/main" val="3967419268"/>
                    </a:ext>
                  </a:extLst>
                </a:gridCol>
                <a:gridCol w="2122899">
                  <a:extLst>
                    <a:ext uri="{9D8B030D-6E8A-4147-A177-3AD203B41FA5}">
                      <a16:colId xmlns:a16="http://schemas.microsoft.com/office/drawing/2014/main" val="1399119390"/>
                    </a:ext>
                  </a:extLst>
                </a:gridCol>
              </a:tblGrid>
              <a:tr h="342900">
                <a:tc>
                  <a:txBody>
                    <a:bodyPr/>
                    <a:lstStyle/>
                    <a:p>
                      <a:pPr algn="ctr">
                        <a:lnSpc>
                          <a:spcPct val="150000"/>
                        </a:lnSpc>
                        <a:spcAft>
                          <a:spcPts val="0"/>
                        </a:spcAft>
                      </a:pPr>
                      <a:r>
                        <a:rPr lang="ru-RU" sz="1800" b="1" dirty="0" err="1">
                          <a:effectLst/>
                        </a:rPr>
                        <a:t>Test</a:t>
                      </a:r>
                      <a:r>
                        <a:rPr lang="ru-RU" sz="1800" b="1" dirty="0">
                          <a:effectLst/>
                        </a:rPr>
                        <a:t> </a:t>
                      </a:r>
                      <a:r>
                        <a:rPr lang="ru-RU" sz="1800" b="1" dirty="0" err="1">
                          <a:effectLst/>
                        </a:rPr>
                        <a:t>mashqlari</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800" b="1">
                          <a:effectLst/>
                        </a:rPr>
                        <a:t>Ko’rsatkichlar, </a:t>
                      </a:r>
                      <a:endParaRPr lang="ru-RU" sz="1600" b="1">
                        <a:effectLst/>
                      </a:endParaRPr>
                    </a:p>
                    <a:p>
                      <a:pPr algn="ctr">
                        <a:lnSpc>
                          <a:spcPct val="150000"/>
                        </a:lnSpc>
                        <a:spcAft>
                          <a:spcPts val="0"/>
                        </a:spcAft>
                      </a:pPr>
                      <a:r>
                        <a:rPr lang="ru-RU" sz="1800" b="1">
                          <a:effectLst/>
                        </a:rPr>
                        <a:t>X±δ</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2835600384"/>
                  </a:ext>
                </a:extLst>
              </a:tr>
              <a:tr h="342900">
                <a:tc>
                  <a:txBody>
                    <a:bodyPr/>
                    <a:lstStyle/>
                    <a:p>
                      <a:pPr indent="457200" algn="just">
                        <a:lnSpc>
                          <a:spcPct val="150000"/>
                        </a:lnSpc>
                        <a:spcAft>
                          <a:spcPts val="0"/>
                        </a:spcAft>
                      </a:pPr>
                      <a:r>
                        <a:rPr lang="ru-RU" sz="1800" b="1" dirty="0" err="1">
                          <a:effectLst/>
                        </a:rPr>
                        <a:t>Gavda</a:t>
                      </a:r>
                      <a:r>
                        <a:rPr lang="ru-RU" sz="1800" b="1" dirty="0">
                          <a:effectLst/>
                        </a:rPr>
                        <a:t> </a:t>
                      </a:r>
                      <a:r>
                        <a:rPr lang="ru-RU" sz="1800" b="1" dirty="0" err="1">
                          <a:effectLst/>
                        </a:rPr>
                        <a:t>kuchi</a:t>
                      </a:r>
                      <a:r>
                        <a:rPr lang="ru-RU" sz="1800" b="1" dirty="0">
                          <a:effectLst/>
                        </a:rPr>
                        <a:t>, </a:t>
                      </a:r>
                      <a:r>
                        <a:rPr lang="ru-RU" sz="1800" b="1" dirty="0" err="1">
                          <a:effectLst/>
                        </a:rPr>
                        <a:t>kg</a:t>
                      </a:r>
                      <a:r>
                        <a:rPr lang="ru-RU" sz="1800" b="1" dirty="0">
                          <a:effectLst/>
                        </a:rPr>
                        <a:t> </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tc>
                  <a:txBody>
                    <a:bodyPr/>
                    <a:lstStyle/>
                    <a:p>
                      <a:pPr indent="457200" algn="just">
                        <a:lnSpc>
                          <a:spcPct val="150000"/>
                        </a:lnSpc>
                        <a:spcAft>
                          <a:spcPts val="0"/>
                        </a:spcAft>
                      </a:pPr>
                      <a:r>
                        <a:rPr lang="ru-RU" sz="1800" b="1">
                          <a:effectLst/>
                        </a:rPr>
                        <a:t>53,2±2,6</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208092122"/>
                  </a:ext>
                </a:extLst>
              </a:tr>
              <a:tr h="342900">
                <a:tc>
                  <a:txBody>
                    <a:bodyPr/>
                    <a:lstStyle/>
                    <a:p>
                      <a:pPr indent="457200" algn="just">
                        <a:lnSpc>
                          <a:spcPct val="150000"/>
                        </a:lnSpc>
                        <a:spcAft>
                          <a:spcPts val="0"/>
                        </a:spcAft>
                      </a:pPr>
                      <a:r>
                        <a:rPr lang="ru-RU" sz="1800" b="1">
                          <a:effectLst/>
                        </a:rPr>
                        <a:t>Turnikda tortilish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tc>
                  <a:txBody>
                    <a:bodyPr/>
                    <a:lstStyle/>
                    <a:p>
                      <a:pPr indent="457200" algn="just">
                        <a:lnSpc>
                          <a:spcPct val="150000"/>
                        </a:lnSpc>
                        <a:spcAft>
                          <a:spcPts val="0"/>
                        </a:spcAft>
                      </a:pPr>
                      <a:r>
                        <a:rPr lang="ru-RU" sz="1800" b="1">
                          <a:effectLst/>
                        </a:rPr>
                        <a:t>5,2±0,8</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2742529968"/>
                  </a:ext>
                </a:extLst>
              </a:tr>
              <a:tr h="342900">
                <a:tc>
                  <a:txBody>
                    <a:bodyPr/>
                    <a:lstStyle/>
                    <a:p>
                      <a:pPr indent="457200" algn="just">
                        <a:lnSpc>
                          <a:spcPct val="150000"/>
                        </a:lnSpc>
                        <a:spcAft>
                          <a:spcPts val="0"/>
                        </a:spcAft>
                      </a:pPr>
                      <a:r>
                        <a:rPr lang="ru-RU" sz="1800" b="1">
                          <a:effectLst/>
                        </a:rPr>
                        <a:t>Brusyada qo’llarni bukish-yozish</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tc>
                  <a:txBody>
                    <a:bodyPr/>
                    <a:lstStyle/>
                    <a:p>
                      <a:pPr indent="457200" algn="just">
                        <a:lnSpc>
                          <a:spcPct val="150000"/>
                        </a:lnSpc>
                        <a:spcAft>
                          <a:spcPts val="0"/>
                        </a:spcAft>
                      </a:pPr>
                      <a:r>
                        <a:rPr lang="ru-RU" sz="1800" b="1">
                          <a:effectLst/>
                        </a:rPr>
                        <a:t>4,8±0,5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2873736874"/>
                  </a:ext>
                </a:extLst>
              </a:tr>
              <a:tr h="342900">
                <a:tc>
                  <a:txBody>
                    <a:bodyPr/>
                    <a:lstStyle/>
                    <a:p>
                      <a:pPr indent="457200" algn="just">
                        <a:lnSpc>
                          <a:spcPct val="150000"/>
                        </a:lnSpc>
                        <a:spcAft>
                          <a:spcPts val="0"/>
                        </a:spcAft>
                      </a:pPr>
                      <a:r>
                        <a:rPr lang="en-US" sz="1800" b="1">
                          <a:effectLst/>
                        </a:rPr>
                        <a:t>Gorizontal holatdan qo’llarni bukish-yozish</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indent="457200" algn="just">
                        <a:lnSpc>
                          <a:spcPct val="150000"/>
                        </a:lnSpc>
                        <a:spcAft>
                          <a:spcPts val="0"/>
                        </a:spcAft>
                      </a:pPr>
                      <a:r>
                        <a:rPr lang="ru-RU" sz="1800" b="1" dirty="0">
                          <a:effectLst/>
                        </a:rPr>
                        <a:t>8,2±1,4 </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662138982"/>
                  </a:ext>
                </a:extLst>
              </a:tr>
            </a:tbl>
          </a:graphicData>
        </a:graphic>
      </p:graphicFrame>
    </p:spTree>
    <p:extLst>
      <p:ext uri="{BB962C8B-B14F-4D97-AF65-F5344CB8AC3E}">
        <p14:creationId xmlns:p14="http://schemas.microsoft.com/office/powerpoint/2010/main" val="3265143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42C8A5-FA5B-9567-3454-7633726B077F}"/>
              </a:ext>
            </a:extLst>
          </p:cNvPr>
          <p:cNvSpPr/>
          <p:nvPr/>
        </p:nvSpPr>
        <p:spPr>
          <a:xfrm>
            <a:off x="0" y="0"/>
            <a:ext cx="1573823"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 name="Group 4">
            <a:extLst>
              <a:ext uri="{FF2B5EF4-FFF2-40B4-BE49-F238E27FC236}">
                <a16:creationId xmlns:a16="http://schemas.microsoft.com/office/drawing/2014/main" id="{D0BD412A-F39B-C303-6743-39DC2654BA65}"/>
              </a:ext>
            </a:extLst>
          </p:cNvPr>
          <p:cNvGrpSpPr/>
          <p:nvPr/>
        </p:nvGrpSpPr>
        <p:grpSpPr>
          <a:xfrm flipH="1">
            <a:off x="0" y="0"/>
            <a:ext cx="1256850" cy="1169164"/>
            <a:chOff x="10939462" y="-29029"/>
            <a:chExt cx="1248227" cy="1161143"/>
          </a:xfrm>
        </p:grpSpPr>
        <p:sp>
          <p:nvSpPr>
            <p:cNvPr id="6" name="Freeform: Shape 5">
              <a:extLst>
                <a:ext uri="{FF2B5EF4-FFF2-40B4-BE49-F238E27FC236}">
                  <a16:creationId xmlns:a16="http://schemas.microsoft.com/office/drawing/2014/main" id="{2838371E-5CE8-40B6-AE79-82AFA9DDE63D}"/>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7" name="Picture 6" descr="Volleyball - Free gaming icons">
              <a:extLst>
                <a:ext uri="{FF2B5EF4-FFF2-40B4-BE49-F238E27FC236}">
                  <a16:creationId xmlns:a16="http://schemas.microsoft.com/office/drawing/2014/main" id="{60137273-6E2A-ACDA-5728-15F4F2560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86049CE6-4AE8-F32E-ED2F-6383A84008C0}"/>
              </a:ext>
            </a:extLst>
          </p:cNvPr>
          <p:cNvGrpSpPr/>
          <p:nvPr/>
        </p:nvGrpSpPr>
        <p:grpSpPr>
          <a:xfrm>
            <a:off x="227867" y="198008"/>
            <a:ext cx="11711708" cy="5473764"/>
            <a:chOff x="227867" y="198008"/>
            <a:chExt cx="11711708" cy="5473764"/>
          </a:xfrm>
        </p:grpSpPr>
        <p:grpSp>
          <p:nvGrpSpPr>
            <p:cNvPr id="4" name="Group 3">
              <a:extLst>
                <a:ext uri="{FF2B5EF4-FFF2-40B4-BE49-F238E27FC236}">
                  <a16:creationId xmlns:a16="http://schemas.microsoft.com/office/drawing/2014/main" id="{1475F529-32EE-A57C-A65A-DC9C3C59F911}"/>
                </a:ext>
              </a:extLst>
            </p:cNvPr>
            <p:cNvGrpSpPr/>
            <p:nvPr/>
          </p:nvGrpSpPr>
          <p:grpSpPr>
            <a:xfrm>
              <a:off x="227867" y="1186228"/>
              <a:ext cx="6709264" cy="4485544"/>
              <a:chOff x="227867" y="1186228"/>
              <a:chExt cx="6709264" cy="4485544"/>
            </a:xfrm>
          </p:grpSpPr>
          <p:pic>
            <p:nvPicPr>
              <p:cNvPr id="6146" name="Picture 2" descr="Photo girls playing voleyball">
                <a:extLst>
                  <a:ext uri="{FF2B5EF4-FFF2-40B4-BE49-F238E27FC236}">
                    <a16:creationId xmlns:a16="http://schemas.microsoft.com/office/drawing/2014/main" id="{340466D1-8136-EE5B-2F8F-1854873423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42" r="21586" b="26997"/>
              <a:stretch/>
            </p:blipFill>
            <p:spPr bwMode="auto">
              <a:xfrm>
                <a:off x="227867" y="1252538"/>
                <a:ext cx="2893402" cy="435292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773A2C5-228F-8A5C-A4C2-E589AC31385F}"/>
                  </a:ext>
                </a:extLst>
              </p:cNvPr>
              <p:cNvGrpSpPr/>
              <p:nvPr/>
            </p:nvGrpSpPr>
            <p:grpSpPr>
              <a:xfrm>
                <a:off x="3281729" y="1186228"/>
                <a:ext cx="3655402" cy="4485544"/>
                <a:chOff x="3281729" y="1186228"/>
                <a:chExt cx="3655402" cy="4485544"/>
              </a:xfrm>
            </p:grpSpPr>
            <p:pic>
              <p:nvPicPr>
                <p:cNvPr id="6148" name="Picture 4" descr="Free photo young volleyball man player in the court">
                  <a:extLst>
                    <a:ext uri="{FF2B5EF4-FFF2-40B4-BE49-F238E27FC236}">
                      <a16:creationId xmlns:a16="http://schemas.microsoft.com/office/drawing/2014/main" id="{1A6410B4-933B-58CB-3710-5532878A36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1729" y="1186228"/>
                  <a:ext cx="3655402" cy="20554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hoto friends playing volleyball">
                  <a:extLst>
                    <a:ext uri="{FF2B5EF4-FFF2-40B4-BE49-F238E27FC236}">
                      <a16:creationId xmlns:a16="http://schemas.microsoft.com/office/drawing/2014/main" id="{B7B29E36-1159-2B7E-C073-0BCDDDF1AF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500"/>
                <a:stretch/>
              </p:blipFill>
              <p:spPr bwMode="auto">
                <a:xfrm>
                  <a:off x="3281729" y="3429001"/>
                  <a:ext cx="3655402" cy="2242771"/>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6AD9D6D3-8A9D-FC25-0BA4-B75C1A45B80D}"/>
                </a:ext>
              </a:extLst>
            </p:cNvPr>
            <p:cNvSpPr txBox="1"/>
            <p:nvPr/>
          </p:nvSpPr>
          <p:spPr>
            <a:xfrm>
              <a:off x="7097590" y="198008"/>
              <a:ext cx="4841985" cy="1569660"/>
            </a:xfrm>
            <a:prstGeom prst="rect">
              <a:avLst/>
            </a:prstGeom>
            <a:noFill/>
          </p:spPr>
          <p:txBody>
            <a:bodyPr wrap="square">
              <a:spAutoFit/>
            </a:bodyPr>
            <a:lstStyle/>
            <a:p>
              <a:pPr algn="r"/>
              <a:r>
                <a:rPr lang="uz-Cyrl-UZ" sz="2400" b="1" dirty="0">
                  <a:solidFill>
                    <a:schemeClr val="accent1"/>
                  </a:solidFill>
                </a:rPr>
                <a:t>6-jadval</a:t>
              </a:r>
              <a:endParaRPr lang="ru-RU" sz="2400" b="1" dirty="0">
                <a:solidFill>
                  <a:schemeClr val="accent1"/>
                </a:solidFill>
              </a:endParaRPr>
            </a:p>
            <a:p>
              <a:pPr algn="just"/>
              <a:r>
                <a:rPr lang="uz-Cyrl-UZ" sz="2400" b="1" dirty="0">
                  <a:solidFill>
                    <a:schemeClr val="accent1"/>
                  </a:solidFill>
                </a:rPr>
                <a:t>Pedagogik tajriba guruhi tarkibiga kiruvchi voleybolchilarda tezlik-kuch sifatining darajasi (n=10)</a:t>
              </a:r>
              <a:endParaRPr lang="en-IN" sz="2400" b="1" dirty="0">
                <a:solidFill>
                  <a:schemeClr val="accent1"/>
                </a:solidFill>
                <a:latin typeface="Montserrat" panose="00000500000000000000" pitchFamily="2" charset="0"/>
              </a:endParaRPr>
            </a:p>
          </p:txBody>
        </p:sp>
      </p:grpSp>
      <p:graphicFrame>
        <p:nvGraphicFramePr>
          <p:cNvPr id="8" name="Таблица 7">
            <a:extLst>
              <a:ext uri="{FF2B5EF4-FFF2-40B4-BE49-F238E27FC236}">
                <a16:creationId xmlns:a16="http://schemas.microsoft.com/office/drawing/2014/main" id="{BBAB36F7-757B-47D2-82A4-3662A88FD905}"/>
              </a:ext>
            </a:extLst>
          </p:cNvPr>
          <p:cNvGraphicFramePr>
            <a:graphicFrameLocks noGrp="1"/>
          </p:cNvGraphicFramePr>
          <p:nvPr>
            <p:extLst>
              <p:ext uri="{D42A27DB-BD31-4B8C-83A1-F6EECF244321}">
                <p14:modId xmlns:p14="http://schemas.microsoft.com/office/powerpoint/2010/main" val="2656114659"/>
              </p:ext>
            </p:extLst>
          </p:nvPr>
        </p:nvGraphicFramePr>
        <p:xfrm>
          <a:off x="7097589" y="2213945"/>
          <a:ext cx="4841985" cy="3894775"/>
        </p:xfrm>
        <a:graphic>
          <a:graphicData uri="http://schemas.openxmlformats.org/drawingml/2006/table">
            <a:tbl>
              <a:tblPr>
                <a:tableStyleId>{5C22544A-7EE6-4342-B048-85BDC9FD1C3A}</a:tableStyleId>
              </a:tblPr>
              <a:tblGrid>
                <a:gridCol w="3781227">
                  <a:extLst>
                    <a:ext uri="{9D8B030D-6E8A-4147-A177-3AD203B41FA5}">
                      <a16:colId xmlns:a16="http://schemas.microsoft.com/office/drawing/2014/main" val="1225153946"/>
                    </a:ext>
                  </a:extLst>
                </a:gridCol>
                <a:gridCol w="1060758">
                  <a:extLst>
                    <a:ext uri="{9D8B030D-6E8A-4147-A177-3AD203B41FA5}">
                      <a16:colId xmlns:a16="http://schemas.microsoft.com/office/drawing/2014/main" val="2137796740"/>
                    </a:ext>
                  </a:extLst>
                </a:gridCol>
              </a:tblGrid>
              <a:tr h="480695">
                <a:tc>
                  <a:txBody>
                    <a:bodyPr/>
                    <a:lstStyle/>
                    <a:p>
                      <a:pPr indent="227330" algn="ctr">
                        <a:lnSpc>
                          <a:spcPct val="150000"/>
                        </a:lnSpc>
                        <a:spcAft>
                          <a:spcPts val="0"/>
                        </a:spcAft>
                      </a:pPr>
                      <a:r>
                        <a:rPr lang="ru-RU" sz="1800" b="1" dirty="0" err="1">
                          <a:effectLst/>
                        </a:rPr>
                        <a:t>Test</a:t>
                      </a:r>
                      <a:r>
                        <a:rPr lang="ru-RU" sz="1800" b="1" dirty="0">
                          <a:effectLst/>
                        </a:rPr>
                        <a:t> </a:t>
                      </a:r>
                      <a:r>
                        <a:rPr lang="ru-RU" sz="1800" b="1" dirty="0" err="1">
                          <a:effectLst/>
                        </a:rPr>
                        <a:t>mashqlari</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tc>
                  <a:txBody>
                    <a:bodyPr/>
                    <a:lstStyle/>
                    <a:p>
                      <a:pPr algn="ctr">
                        <a:lnSpc>
                          <a:spcPct val="150000"/>
                        </a:lnSpc>
                        <a:spcAft>
                          <a:spcPts val="0"/>
                        </a:spcAft>
                      </a:pPr>
                      <a:r>
                        <a:rPr lang="ru-RU" sz="1800" b="1">
                          <a:effectLst/>
                        </a:rPr>
                        <a:t>Ko’rsatkichlar</a:t>
                      </a:r>
                      <a:endParaRPr lang="ru-RU" sz="1600" b="1">
                        <a:effectLst/>
                      </a:endParaRPr>
                    </a:p>
                    <a:p>
                      <a:pPr algn="ctr">
                        <a:lnSpc>
                          <a:spcPct val="150000"/>
                        </a:lnSpc>
                        <a:spcAft>
                          <a:spcPts val="0"/>
                        </a:spcAft>
                      </a:pPr>
                      <a:r>
                        <a:rPr lang="ru-RU" sz="1800" b="1">
                          <a:effectLst/>
                        </a:rPr>
                        <a:t>X±&amp;</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3715513323"/>
                  </a:ext>
                </a:extLst>
              </a:tr>
              <a:tr h="335280">
                <a:tc>
                  <a:txBody>
                    <a:bodyPr/>
                    <a:lstStyle/>
                    <a:p>
                      <a:pPr marL="107950" algn="just">
                        <a:lnSpc>
                          <a:spcPct val="150000"/>
                        </a:lnSpc>
                        <a:spcAft>
                          <a:spcPts val="0"/>
                        </a:spcAft>
                      </a:pPr>
                      <a:r>
                        <a:rPr lang="en-US" sz="1800" b="1">
                          <a:effectLst/>
                        </a:rPr>
                        <a:t>Qo’l-qorin-bel mushaklari kuchi, kg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b"/>
                </a:tc>
                <a:tc>
                  <a:txBody>
                    <a:bodyPr/>
                    <a:lstStyle/>
                    <a:p>
                      <a:pPr marL="107950" algn="just">
                        <a:lnSpc>
                          <a:spcPct val="150000"/>
                        </a:lnSpc>
                        <a:spcAft>
                          <a:spcPts val="0"/>
                        </a:spcAft>
                      </a:pPr>
                      <a:r>
                        <a:rPr lang="ru-RU" sz="1800" b="1">
                          <a:effectLst/>
                        </a:rPr>
                        <a:t>53,9±1,9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b"/>
                </a:tc>
                <a:extLst>
                  <a:ext uri="{0D108BD9-81ED-4DB2-BD59-A6C34878D82A}">
                    <a16:rowId xmlns:a16="http://schemas.microsoft.com/office/drawing/2014/main" val="1873681495"/>
                  </a:ext>
                </a:extLst>
              </a:tr>
              <a:tr h="617220">
                <a:tc>
                  <a:txBody>
                    <a:bodyPr/>
                    <a:lstStyle/>
                    <a:p>
                      <a:pPr marL="107950" algn="just">
                        <a:lnSpc>
                          <a:spcPct val="150000"/>
                        </a:lnSpc>
                        <a:spcAft>
                          <a:spcPts val="0"/>
                        </a:spcAft>
                      </a:pPr>
                      <a:r>
                        <a:rPr lang="en-US" sz="1800" b="1" dirty="0" err="1">
                          <a:effectLst/>
                        </a:rPr>
                        <a:t>Qo’llarni</a:t>
                      </a:r>
                      <a:r>
                        <a:rPr lang="en-US" sz="1800" b="1" dirty="0">
                          <a:effectLst/>
                        </a:rPr>
                        <a:t> </a:t>
                      </a:r>
                      <a:r>
                        <a:rPr lang="en-US" sz="1800" b="1" dirty="0" err="1">
                          <a:effectLst/>
                        </a:rPr>
                        <a:t>bukuvchi</a:t>
                      </a:r>
                      <a:r>
                        <a:rPr lang="en-US" sz="1800" b="1" dirty="0">
                          <a:effectLst/>
                        </a:rPr>
                        <a:t> </a:t>
                      </a:r>
                      <a:r>
                        <a:rPr lang="en-US" sz="1800" b="1" dirty="0" err="1">
                          <a:effectLst/>
                        </a:rPr>
                        <a:t>mushaklar</a:t>
                      </a:r>
                      <a:r>
                        <a:rPr lang="en-US" sz="1800" b="1" dirty="0">
                          <a:effectLst/>
                        </a:rPr>
                        <a:t> </a:t>
                      </a:r>
                      <a:r>
                        <a:rPr lang="en-US" sz="1800" b="1" dirty="0" err="1">
                          <a:effectLst/>
                        </a:rPr>
                        <a:t>kuchi</a:t>
                      </a:r>
                      <a:r>
                        <a:rPr lang="en-US" sz="1800" b="1" dirty="0">
                          <a:effectLst/>
                        </a:rPr>
                        <a:t> (</a:t>
                      </a:r>
                      <a:r>
                        <a:rPr lang="en-US" sz="1800" b="1" dirty="0" err="1">
                          <a:effectLst/>
                        </a:rPr>
                        <a:t>turnikda</a:t>
                      </a:r>
                      <a:r>
                        <a:rPr lang="en-US" sz="1800" b="1" dirty="0">
                          <a:effectLst/>
                        </a:rPr>
                        <a:t> </a:t>
                      </a:r>
                      <a:r>
                        <a:rPr lang="en-US" sz="1800" b="1" dirty="0" err="1">
                          <a:effectLst/>
                        </a:rPr>
                        <a:t>tortilish</a:t>
                      </a:r>
                      <a:r>
                        <a:rPr lang="en-US" sz="1800" b="1" dirty="0">
                          <a:effectLst/>
                        </a:rPr>
                        <a:t> </a:t>
                      </a:r>
                      <a:r>
                        <a:rPr lang="en-US" sz="1800" b="1" dirty="0" err="1">
                          <a:effectLst/>
                        </a:rPr>
                        <a:t>soni</a:t>
                      </a:r>
                      <a:r>
                        <a:rPr lang="en-US" sz="1800" b="1" dirty="0">
                          <a:effectLst/>
                        </a:rPr>
                        <a:t>)</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marL="107950" algn="just">
                        <a:lnSpc>
                          <a:spcPct val="150000"/>
                        </a:lnSpc>
                        <a:spcAft>
                          <a:spcPts val="0"/>
                        </a:spcAft>
                      </a:pPr>
                      <a:r>
                        <a:rPr lang="ru-RU" sz="1800" b="1">
                          <a:effectLst/>
                        </a:rPr>
                        <a:t>5,4±0,7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745401281"/>
                  </a:ext>
                </a:extLst>
              </a:tr>
              <a:tr h="567055">
                <a:tc>
                  <a:txBody>
                    <a:bodyPr/>
                    <a:lstStyle/>
                    <a:p>
                      <a:pPr marL="107950" algn="just">
                        <a:lnSpc>
                          <a:spcPct val="150000"/>
                        </a:lnSpc>
                        <a:spcAft>
                          <a:spcPts val="0"/>
                        </a:spcAft>
                      </a:pPr>
                      <a:r>
                        <a:rPr lang="ru-RU" sz="1800" b="1">
                          <a:effectLst/>
                        </a:rPr>
                        <a:t>Qo’llarni yozuvchi mushaklar kuchi (brusyada qo’llarni bukish-yozish soni)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marL="107950" algn="just">
                        <a:lnSpc>
                          <a:spcPct val="150000"/>
                        </a:lnSpc>
                        <a:spcAft>
                          <a:spcPts val="0"/>
                        </a:spcAft>
                      </a:pPr>
                      <a:r>
                        <a:rPr lang="ru-RU" sz="1800" b="1">
                          <a:effectLst/>
                        </a:rPr>
                        <a:t>4,9±0,7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1137051373"/>
                  </a:ext>
                </a:extLst>
              </a:tr>
              <a:tr h="454660">
                <a:tc>
                  <a:txBody>
                    <a:bodyPr/>
                    <a:lstStyle/>
                    <a:p>
                      <a:pPr marL="107950" algn="just">
                        <a:lnSpc>
                          <a:spcPct val="150000"/>
                        </a:lnSpc>
                        <a:spcAft>
                          <a:spcPts val="0"/>
                        </a:spcAft>
                      </a:pPr>
                      <a:r>
                        <a:rPr lang="en-US" sz="1800" b="1">
                          <a:effectLst/>
                        </a:rPr>
                        <a:t>Gorizontal holatdan ularni bukish-yozish (30 s)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tc>
                  <a:txBody>
                    <a:bodyPr/>
                    <a:lstStyle/>
                    <a:p>
                      <a:pPr marL="107950" algn="just">
                        <a:lnSpc>
                          <a:spcPct val="150000"/>
                        </a:lnSpc>
                        <a:spcAft>
                          <a:spcPts val="0"/>
                        </a:spcAft>
                      </a:pPr>
                      <a:r>
                        <a:rPr lang="ru-RU" sz="1800" b="1" dirty="0">
                          <a:effectLst/>
                        </a:rPr>
                        <a:t>8,0±1,7 </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tc>
                <a:extLst>
                  <a:ext uri="{0D108BD9-81ED-4DB2-BD59-A6C34878D82A}">
                    <a16:rowId xmlns:a16="http://schemas.microsoft.com/office/drawing/2014/main" val="3790932112"/>
                  </a:ext>
                </a:extLst>
              </a:tr>
            </a:tbl>
          </a:graphicData>
        </a:graphic>
      </p:graphicFrame>
    </p:spTree>
    <p:extLst>
      <p:ext uri="{BB962C8B-B14F-4D97-AF65-F5344CB8AC3E}">
        <p14:creationId xmlns:p14="http://schemas.microsoft.com/office/powerpoint/2010/main" val="1774927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2E27E2-1D8C-8202-161D-C30EDB6D8C87}"/>
              </a:ext>
            </a:extLst>
          </p:cNvPr>
          <p:cNvSpPr/>
          <p:nvPr/>
        </p:nvSpPr>
        <p:spPr>
          <a:xfrm>
            <a:off x="9144000" y="0"/>
            <a:ext cx="1573823"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a:extLst>
              <a:ext uri="{FF2B5EF4-FFF2-40B4-BE49-F238E27FC236}">
                <a16:creationId xmlns:a16="http://schemas.microsoft.com/office/drawing/2014/main" id="{A9D76DA0-10DE-CCBC-0EB2-D01FE7C38434}"/>
              </a:ext>
            </a:extLst>
          </p:cNvPr>
          <p:cNvGrpSpPr/>
          <p:nvPr/>
        </p:nvGrpSpPr>
        <p:grpSpPr>
          <a:xfrm flipH="1">
            <a:off x="7833360" y="628514"/>
            <a:ext cx="4358640" cy="5757946"/>
            <a:chOff x="768350" y="1012054"/>
            <a:chExt cx="4358640" cy="5757946"/>
          </a:xfrm>
        </p:grpSpPr>
        <p:pic>
          <p:nvPicPr>
            <p:cNvPr id="7170" name="Picture 2" descr="Free photo girls playing volleyball">
              <a:extLst>
                <a:ext uri="{FF2B5EF4-FFF2-40B4-BE49-F238E27FC236}">
                  <a16:creationId xmlns:a16="http://schemas.microsoft.com/office/drawing/2014/main" id="{5722873E-5BE9-752C-DC3A-CC4F741960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50" y="1012054"/>
              <a:ext cx="3435350" cy="229389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ree photo volleyball players  having a match">
              <a:extLst>
                <a:ext uri="{FF2B5EF4-FFF2-40B4-BE49-F238E27FC236}">
                  <a16:creationId xmlns:a16="http://schemas.microsoft.com/office/drawing/2014/main" id="{6ED27A75-7997-1C79-003B-C3EF4B0EB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0" y="4319135"/>
              <a:ext cx="4358640" cy="245086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30A5FD0C-1758-0B36-F19E-B75121948671}"/>
              </a:ext>
            </a:extLst>
          </p:cNvPr>
          <p:cNvGrpSpPr/>
          <p:nvPr/>
        </p:nvGrpSpPr>
        <p:grpSpPr>
          <a:xfrm>
            <a:off x="267971" y="285423"/>
            <a:ext cx="8205469" cy="6287154"/>
            <a:chOff x="831851" y="1615559"/>
            <a:chExt cx="4952999" cy="6287154"/>
          </a:xfrm>
        </p:grpSpPr>
        <p:sp>
          <p:nvSpPr>
            <p:cNvPr id="8" name="TextBox 7">
              <a:extLst>
                <a:ext uri="{FF2B5EF4-FFF2-40B4-BE49-F238E27FC236}">
                  <a16:creationId xmlns:a16="http://schemas.microsoft.com/office/drawing/2014/main" id="{B5DD3270-393A-9F07-9A66-320A6EFA15C4}"/>
                </a:ext>
              </a:extLst>
            </p:cNvPr>
            <p:cNvSpPr txBox="1"/>
            <p:nvPr/>
          </p:nvSpPr>
          <p:spPr>
            <a:xfrm>
              <a:off x="831851" y="1615559"/>
              <a:ext cx="4952999" cy="954107"/>
            </a:xfrm>
            <a:prstGeom prst="rect">
              <a:avLst/>
            </a:prstGeom>
            <a:noFill/>
          </p:spPr>
          <p:txBody>
            <a:bodyPr wrap="square">
              <a:spAutoFit/>
            </a:bodyPr>
            <a:lstStyle/>
            <a:p>
              <a:pPr algn="just"/>
              <a:r>
                <a:rPr lang="en-US" sz="2800" b="1" dirty="0">
                  <a:solidFill>
                    <a:schemeClr val="accent1"/>
                  </a:solidFill>
                  <a:latin typeface="Montserrat" panose="00000500000000000000" pitchFamily="2" charset="0"/>
                </a:rPr>
                <a:t>2.2  </a:t>
              </a:r>
              <a:r>
                <a:rPr lang="uz-Cyrl-UZ" sz="2800" b="1" dirty="0">
                  <a:solidFill>
                    <a:schemeClr val="accent1"/>
                  </a:solidFill>
                </a:rPr>
                <a:t>Yosh voleybolchilarda sakrovchanlik sifatini </a:t>
              </a:r>
              <a:r>
                <a:rPr lang="en-US" sz="2800" b="1" dirty="0" err="1">
                  <a:solidFill>
                    <a:schemeClr val="accent1"/>
                  </a:solidFill>
                  <a:latin typeface="Montserrat" panose="00000500000000000000" pitchFamily="2" charset="0"/>
                </a:rPr>
                <a:t>milliy</a:t>
              </a:r>
              <a:r>
                <a:rPr lang="en-US" sz="2800" b="1" dirty="0">
                  <a:solidFill>
                    <a:schemeClr val="accent1"/>
                  </a:solidFill>
                  <a:latin typeface="Montserrat" panose="00000500000000000000" pitchFamily="2" charset="0"/>
                </a:rPr>
                <a:t> </a:t>
              </a:r>
              <a:r>
                <a:rPr lang="uz-Cyrl-UZ" sz="2800" b="1" dirty="0">
                  <a:solidFill>
                    <a:schemeClr val="accent1"/>
                  </a:solidFill>
                </a:rPr>
                <a:t>harakatli o’yinlar yordamida o’stirish samaradorligi</a:t>
              </a:r>
              <a:endParaRPr lang="en-IN" sz="2800" b="1" dirty="0">
                <a:solidFill>
                  <a:schemeClr val="accent1"/>
                </a:solidFill>
                <a:latin typeface="Montserrat" panose="00000500000000000000" pitchFamily="2" charset="0"/>
              </a:endParaRPr>
            </a:p>
          </p:txBody>
        </p:sp>
        <p:sp>
          <p:nvSpPr>
            <p:cNvPr id="10" name="TextBox 9">
              <a:extLst>
                <a:ext uri="{FF2B5EF4-FFF2-40B4-BE49-F238E27FC236}">
                  <a16:creationId xmlns:a16="http://schemas.microsoft.com/office/drawing/2014/main" id="{2D6D2AC3-31DB-C629-471F-00FE6CBE790D}"/>
                </a:ext>
              </a:extLst>
            </p:cNvPr>
            <p:cNvSpPr txBox="1"/>
            <p:nvPr/>
          </p:nvSpPr>
          <p:spPr>
            <a:xfrm>
              <a:off x="835023" y="2677949"/>
              <a:ext cx="4543425" cy="5224764"/>
            </a:xfrm>
            <a:prstGeom prst="rect">
              <a:avLst/>
            </a:prstGeom>
            <a:noFill/>
          </p:spPr>
          <p:txBody>
            <a:bodyPr wrap="square">
              <a:spAutoFit/>
            </a:bodyPr>
            <a:lstStyle/>
            <a:p>
              <a:pPr algn="just">
                <a:lnSpc>
                  <a:spcPct val="150000"/>
                </a:lnSpc>
              </a:pPr>
              <a:r>
                <a:rPr lang="uz-Cyrl-UZ" sz="1600" dirty="0">
                  <a:solidFill>
                    <a:schemeClr val="tx1">
                      <a:lumMod val="85000"/>
                      <a:lumOff val="15000"/>
                    </a:schemeClr>
                  </a:solidFill>
                </a:rPr>
                <a:t>Voleybolda o’yin malakalarini (to’p kiritish, uzatish, zarba berish, to’siq qo’yish) sakrab samarali ijro etish har bir o’yin ko’rinishini yoki butun o’yin taqdirini belgilaydi. Demak, shu sifat qancha yuqori rivojlangan bo’lsa shuncha to’p kiritish imkoniyati ortadi. Shuning uchun </a:t>
              </a:r>
              <a:r>
                <a:rPr lang="uz-Latn-UZ" sz="1600" dirty="0">
                  <a:solidFill>
                    <a:schemeClr val="tx1">
                      <a:lumMod val="85000"/>
                      <a:lumOff val="15000"/>
                    </a:schemeClr>
                  </a:solidFill>
                </a:rPr>
                <a:t>sakrovchanlik </a:t>
              </a:r>
              <a:r>
                <a:rPr lang="uz-Cyrl-UZ" sz="1600" dirty="0">
                  <a:solidFill>
                    <a:schemeClr val="tx1">
                      <a:lumMod val="85000"/>
                      <a:lumOff val="15000"/>
                    </a:schemeClr>
                  </a:solidFill>
                </a:rPr>
                <a:t>va tezkor sakrovchanlik sifatlarini voleybolga xos xususiyatga moslashtirib rivojlantirish nafaqat sport mahoratini takomillashtirish guruhlarida katta rol o’ynaydi, balki bunday ixtisoslashtirilgan sifatlarni dastlabki o’rgatish bosqichidanoq boshlab shakllantira borish muhim ahamiyat kashf etadi. Yuqorida qayd etilgan nazariy g’oyalar va uslubiy mulohazalar mazkur bitiruv malakaviy ish bo’yicha yosh voleybolchilar ishtirokida pedagogik tajriba o’tkazishga da`vat etib olib borilgan tadqiqot natijalari shuni ko’rsatdiki, yosh voleybolchi bolalardan iborat nazorat va tajriba guruhlariga sakrovchanlik sifatiga oid ko’rsatkichlar pedagogik tadqiqotdan avval deyarli bir xil darajada ekanligi kuzatildi (8-jadval). Jumladan, joydan turib vertikal sakrash nazorat guruhidagi bolalarda o’rtacha 33,4±2,2 sm ni tashkil etgan bo’lsa, tajriba guruhida ushbu ko’rsatkich 32,4±2,6 sm ga teng bo’ldi.</a:t>
              </a:r>
              <a:endParaRPr lang="en-IN" sz="1600"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190208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B52319-E28C-794C-3CEE-9C4A8F62EAD9}"/>
              </a:ext>
            </a:extLst>
          </p:cNvPr>
          <p:cNvSpPr/>
          <p:nvPr/>
        </p:nvSpPr>
        <p:spPr>
          <a:xfrm>
            <a:off x="0" y="0"/>
            <a:ext cx="43815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8" name="Group 17">
            <a:extLst>
              <a:ext uri="{FF2B5EF4-FFF2-40B4-BE49-F238E27FC236}">
                <a16:creationId xmlns:a16="http://schemas.microsoft.com/office/drawing/2014/main" id="{3031B2DF-6443-3D1C-8060-3835FBCF5A31}"/>
              </a:ext>
            </a:extLst>
          </p:cNvPr>
          <p:cNvGrpSpPr/>
          <p:nvPr/>
        </p:nvGrpSpPr>
        <p:grpSpPr>
          <a:xfrm>
            <a:off x="10935151" y="-33039"/>
            <a:ext cx="1256850" cy="1169164"/>
            <a:chOff x="10939462" y="-29029"/>
            <a:chExt cx="1248227" cy="1161143"/>
          </a:xfrm>
        </p:grpSpPr>
        <p:sp>
          <p:nvSpPr>
            <p:cNvPr id="20" name="Freeform: Shape 19">
              <a:extLst>
                <a:ext uri="{FF2B5EF4-FFF2-40B4-BE49-F238E27FC236}">
                  <a16:creationId xmlns:a16="http://schemas.microsoft.com/office/drawing/2014/main" id="{55D1586D-F238-FFB5-3D2F-A29F3AD0746A}"/>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21" name="Picture 20" descr="Volleyball - Free gaming icons">
              <a:extLst>
                <a:ext uri="{FF2B5EF4-FFF2-40B4-BE49-F238E27FC236}">
                  <a16:creationId xmlns:a16="http://schemas.microsoft.com/office/drawing/2014/main" id="{7092201C-71D9-3D21-6652-BF109B902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Free photo front view of volleyball on the beach sand">
            <a:extLst>
              <a:ext uri="{FF2B5EF4-FFF2-40B4-BE49-F238E27FC236}">
                <a16:creationId xmlns:a16="http://schemas.microsoft.com/office/drawing/2014/main" id="{CCD85AAF-1C7A-9278-6AD5-C7DB084AC3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6002" y="462188"/>
            <a:ext cx="3800112" cy="590290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1875EE70-A2B7-149F-7B88-F088A771EAA7}"/>
              </a:ext>
            </a:extLst>
          </p:cNvPr>
          <p:cNvGrpSpPr/>
          <p:nvPr/>
        </p:nvGrpSpPr>
        <p:grpSpPr>
          <a:xfrm>
            <a:off x="5542015" y="414103"/>
            <a:ext cx="6134501" cy="5999073"/>
            <a:chOff x="6095998" y="2545278"/>
            <a:chExt cx="6576736" cy="5999073"/>
          </a:xfrm>
        </p:grpSpPr>
        <p:sp>
          <p:nvSpPr>
            <p:cNvPr id="4" name="TextBox 3">
              <a:extLst>
                <a:ext uri="{FF2B5EF4-FFF2-40B4-BE49-F238E27FC236}">
                  <a16:creationId xmlns:a16="http://schemas.microsoft.com/office/drawing/2014/main" id="{8928A61F-2DEA-57D6-CAC4-FE39201EB96F}"/>
                </a:ext>
              </a:extLst>
            </p:cNvPr>
            <p:cNvSpPr txBox="1"/>
            <p:nvPr/>
          </p:nvSpPr>
          <p:spPr>
            <a:xfrm>
              <a:off x="6095998" y="3189039"/>
              <a:ext cx="6576734" cy="5355312"/>
            </a:xfrm>
            <a:prstGeom prst="rect">
              <a:avLst/>
            </a:prstGeom>
            <a:noFill/>
          </p:spPr>
          <p:txBody>
            <a:bodyPr wrap="square">
              <a:spAutoFit/>
            </a:bodyPr>
            <a:lstStyle/>
            <a:p>
              <a:pPr algn="just"/>
              <a:r>
                <a:rPr lang="uz-Cyrl-UZ" dirty="0">
                  <a:solidFill>
                    <a:schemeClr val="tx1">
                      <a:lumMod val="85000"/>
                      <a:lumOff val="15000"/>
                    </a:schemeClr>
                  </a:solidFill>
                </a:rPr>
                <a:t>Zamonaviy sport amaliyotida jismoniy tayyorgarlik texnik va taktik mahoratni yuksak cho’qqilarga olib keluvchi yagona va hal qiluvchi poydevor bo’lib xizmat qiladi. Binobarin, raqobatbardosh sportchilarni tayyorlash uchun jismoniy sifatlarini erta yoshlikdan, to’garakka endi kelgan bolalar tomonidan tanlangan sport turining o’ziga xos xususiyatlariga mos ravishda rivojlantirish sport mashg’ulotining muhim shartlaridan biridir. Buning uchun mashqlarni to’g’ri tanlash va amaliyotga joriy etish samaradorligini pedagogik nazorat ostiga olish iste`dodli sport zahiralarini etishtirishda o’ta dolzarb masalalar sirasiga kiradi. Shuni ham ta`kidlash muhimki, har bir sport turida o’ziga xoslik mavjud bo’lib, shu xususiyatlar yosh sportchilarni tayyorlashda qaysi bir jismoniy sifatlar ustivor ekanligini belgilab beradi.  Voleybolda, tezlik-kuch qobiliyatlari va </a:t>
              </a:r>
              <a:r>
                <a:rPr lang="uz-Latn-UZ" dirty="0">
                  <a:solidFill>
                    <a:schemeClr val="tx1">
                      <a:lumMod val="85000"/>
                      <a:lumOff val="15000"/>
                    </a:schemeClr>
                  </a:solidFill>
                </a:rPr>
                <a:t>sakrovchanlik </a:t>
              </a:r>
              <a:r>
                <a:rPr lang="uz-Cyrl-UZ" dirty="0">
                  <a:solidFill>
                    <a:schemeClr val="tx1">
                      <a:lumMod val="85000"/>
                      <a:lumOff val="15000"/>
                    </a:schemeClr>
                  </a:solidFill>
                </a:rPr>
                <a:t>sifati ustun turadi. Yosh voleybolchilarda ushbu sifatni shakllantirishda harakatli o’yinlardan foydalanish to’liq o’rganilmagan va bugungi kun jismoniy tarbiyasining dolzarb muammolaridan biridir.</a:t>
              </a:r>
              <a:r>
                <a:rPr lang="ru-RU" dirty="0">
                  <a:solidFill>
                    <a:schemeClr val="tx1">
                      <a:lumMod val="85000"/>
                      <a:lumOff val="15000"/>
                    </a:schemeClr>
                  </a:solidFill>
                </a:rPr>
                <a:t> </a:t>
              </a:r>
              <a:r>
                <a:rPr lang="uz-Cyrl-UZ" dirty="0">
                  <a:solidFill>
                    <a:schemeClr val="tx1">
                      <a:lumMod val="85000"/>
                      <a:lumOff val="15000"/>
                    </a:schemeClr>
                  </a:solidFill>
                </a:rPr>
                <a:t>Karimov I. A.. Yuksak ma`naviyat – </a:t>
              </a:r>
              <a:r>
                <a:rPr lang="en-US" dirty="0">
                  <a:solidFill>
                    <a:schemeClr val="tx1">
                      <a:lumMod val="85000"/>
                      <a:lumOff val="15000"/>
                    </a:schemeClr>
                  </a:solidFill>
                  <a:latin typeface="Montserrat" panose="00000500000000000000" pitchFamily="2" charset="0"/>
                </a:rPr>
                <a:t>y</a:t>
              </a:r>
              <a:r>
                <a:rPr lang="uz-Cyrl-UZ" dirty="0">
                  <a:solidFill>
                    <a:schemeClr val="tx1">
                      <a:lumMod val="85000"/>
                      <a:lumOff val="15000"/>
                    </a:schemeClr>
                  </a:solidFill>
                </a:rPr>
                <a:t>engilmas kuch. </a:t>
              </a:r>
              <a:r>
                <a:rPr lang="en-US" dirty="0">
                  <a:solidFill>
                    <a:schemeClr val="tx1">
                      <a:lumMod val="85000"/>
                      <a:lumOff val="15000"/>
                    </a:schemeClr>
                  </a:solidFill>
                  <a:latin typeface="Montserrat" panose="00000500000000000000" pitchFamily="2" charset="0"/>
                </a:rPr>
                <a:t>T., “</a:t>
              </a:r>
              <a:r>
                <a:rPr lang="en-US" dirty="0" err="1">
                  <a:solidFill>
                    <a:schemeClr val="tx1">
                      <a:lumMod val="85000"/>
                      <a:lumOff val="15000"/>
                    </a:schemeClr>
                  </a:solidFill>
                  <a:latin typeface="Montserrat" panose="00000500000000000000" pitchFamily="2" charset="0"/>
                </a:rPr>
                <a:t>Ma`naviyat</a:t>
              </a:r>
              <a:r>
                <a:rPr lang="en-US" dirty="0">
                  <a:solidFill>
                    <a:schemeClr val="tx1">
                      <a:lumMod val="85000"/>
                      <a:lumOff val="15000"/>
                    </a:schemeClr>
                  </a:solidFill>
                  <a:latin typeface="Montserrat" panose="00000500000000000000" pitchFamily="2" charset="0"/>
                </a:rPr>
                <a:t>” </a:t>
              </a:r>
              <a:r>
                <a:rPr lang="en-US" dirty="0" err="1">
                  <a:solidFill>
                    <a:schemeClr val="tx1">
                      <a:lumMod val="85000"/>
                      <a:lumOff val="15000"/>
                    </a:schemeClr>
                  </a:solidFill>
                  <a:latin typeface="Montserrat" panose="00000500000000000000" pitchFamily="2" charset="0"/>
                </a:rPr>
                <a:t>nashr</a:t>
              </a:r>
              <a:r>
                <a:rPr lang="en-US" dirty="0">
                  <a:solidFill>
                    <a:schemeClr val="tx1">
                      <a:lumMod val="85000"/>
                      <a:lumOff val="15000"/>
                    </a:schemeClr>
                  </a:solidFill>
                  <a:latin typeface="Montserrat" panose="00000500000000000000" pitchFamily="2" charset="0"/>
                </a:rPr>
                <a:t>., 2018</a:t>
              </a:r>
              <a:r>
                <a:rPr lang="uz-Cyrl-UZ" dirty="0">
                  <a:solidFill>
                    <a:schemeClr val="tx1">
                      <a:lumMod val="85000"/>
                      <a:lumOff val="15000"/>
                    </a:schemeClr>
                  </a:solidFill>
                </a:rPr>
                <a:t> 26-b</a:t>
              </a:r>
              <a:r>
                <a:rPr lang="en-US" dirty="0">
                  <a:solidFill>
                    <a:schemeClr val="tx1">
                      <a:lumMod val="85000"/>
                      <a:lumOff val="15000"/>
                    </a:schemeClr>
                  </a:solidFill>
                  <a:latin typeface="Montserrat" panose="00000500000000000000" pitchFamily="2" charset="0"/>
                </a:rPr>
                <a:t>.</a:t>
              </a:r>
              <a:endParaRPr lang="ru-RU" dirty="0">
                <a:solidFill>
                  <a:schemeClr val="tx1">
                    <a:lumMod val="85000"/>
                    <a:lumOff val="15000"/>
                  </a:schemeClr>
                </a:solidFill>
              </a:endParaRPr>
            </a:p>
          </p:txBody>
        </p:sp>
        <p:sp>
          <p:nvSpPr>
            <p:cNvPr id="5" name="TextBox 4">
              <a:extLst>
                <a:ext uri="{FF2B5EF4-FFF2-40B4-BE49-F238E27FC236}">
                  <a16:creationId xmlns:a16="http://schemas.microsoft.com/office/drawing/2014/main" id="{570D9F6C-A73D-3B0D-0E72-AA2CB8E6FC33}"/>
                </a:ext>
              </a:extLst>
            </p:cNvPr>
            <p:cNvSpPr txBox="1"/>
            <p:nvPr/>
          </p:nvSpPr>
          <p:spPr>
            <a:xfrm>
              <a:off x="6096000" y="2545278"/>
              <a:ext cx="6576734" cy="646331"/>
            </a:xfrm>
            <a:prstGeom prst="rect">
              <a:avLst/>
            </a:prstGeom>
            <a:noFill/>
          </p:spPr>
          <p:txBody>
            <a:bodyPr wrap="square">
              <a:spAutoFit/>
            </a:bodyPr>
            <a:lstStyle/>
            <a:p>
              <a:r>
                <a:rPr lang="uz-Cyrl-UZ" sz="3600" b="1" dirty="0">
                  <a:solidFill>
                    <a:schemeClr val="accent1"/>
                  </a:solidFill>
                </a:rPr>
                <a:t>Mavzuning dolzarbligi.</a:t>
              </a:r>
              <a:endParaRPr lang="en-IN" sz="3600" b="1" dirty="0">
                <a:solidFill>
                  <a:schemeClr val="accent1"/>
                </a:solidFill>
                <a:latin typeface="Montserrat" panose="00000500000000000000" pitchFamily="2" charset="0"/>
              </a:endParaRPr>
            </a:p>
          </p:txBody>
        </p:sp>
      </p:grpSp>
    </p:spTree>
    <p:extLst>
      <p:ext uri="{BB962C8B-B14F-4D97-AF65-F5344CB8AC3E}">
        <p14:creationId xmlns:p14="http://schemas.microsoft.com/office/powerpoint/2010/main" val="2753924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2D37AB-466E-A27F-E2A8-50A5B0E44001}"/>
              </a:ext>
            </a:extLst>
          </p:cNvPr>
          <p:cNvSpPr/>
          <p:nvPr/>
        </p:nvSpPr>
        <p:spPr>
          <a:xfrm>
            <a:off x="0" y="2844800"/>
            <a:ext cx="12192000" cy="40132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A picture containing sport, outdoor, athletic game, person&#10;&#10;Description automatically generated">
            <a:extLst>
              <a:ext uri="{FF2B5EF4-FFF2-40B4-BE49-F238E27FC236}">
                <a16:creationId xmlns:a16="http://schemas.microsoft.com/office/drawing/2014/main" id="{4B631A3C-B688-DABD-8A42-72B8A90ACE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4286" cy="6858000"/>
          </a:xfrm>
          <a:prstGeom prst="rect">
            <a:avLst/>
          </a:prstGeom>
        </p:spPr>
      </p:pic>
      <p:grpSp>
        <p:nvGrpSpPr>
          <p:cNvPr id="9" name="Group 8">
            <a:extLst>
              <a:ext uri="{FF2B5EF4-FFF2-40B4-BE49-F238E27FC236}">
                <a16:creationId xmlns:a16="http://schemas.microsoft.com/office/drawing/2014/main" id="{7975E7A6-DD4E-05AC-90AC-0C0D973736CA}"/>
              </a:ext>
            </a:extLst>
          </p:cNvPr>
          <p:cNvGrpSpPr/>
          <p:nvPr/>
        </p:nvGrpSpPr>
        <p:grpSpPr>
          <a:xfrm>
            <a:off x="4730788" y="168720"/>
            <a:ext cx="7293572" cy="1938992"/>
            <a:chOff x="6306536" y="2615625"/>
            <a:chExt cx="4952999" cy="1938992"/>
          </a:xfrm>
        </p:grpSpPr>
        <p:sp>
          <p:nvSpPr>
            <p:cNvPr id="7" name="TextBox 6">
              <a:extLst>
                <a:ext uri="{FF2B5EF4-FFF2-40B4-BE49-F238E27FC236}">
                  <a16:creationId xmlns:a16="http://schemas.microsoft.com/office/drawing/2014/main" id="{722CFDB5-6704-FFB6-AA33-3BF0C5485954}"/>
                </a:ext>
              </a:extLst>
            </p:cNvPr>
            <p:cNvSpPr txBox="1"/>
            <p:nvPr/>
          </p:nvSpPr>
          <p:spPr>
            <a:xfrm>
              <a:off x="6306536" y="3276471"/>
              <a:ext cx="4680901" cy="423449"/>
            </a:xfrm>
            <a:prstGeom prst="rect">
              <a:avLst/>
            </a:prstGeom>
            <a:no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1600" b="0" i="0" u="none" strike="noStrike" cap="none" normalizeH="0" baseline="0" dirty="0">
                <a:ln>
                  <a:noFill/>
                </a:ln>
                <a:solidFill>
                  <a:schemeClr val="bg1"/>
                </a:solidFill>
                <a:effectLst/>
                <a:latin typeface="Montserrat" panose="00000500000000000000" pitchFamily="2" charset="0"/>
              </a:endParaRPr>
            </a:p>
          </p:txBody>
        </p:sp>
        <p:sp>
          <p:nvSpPr>
            <p:cNvPr id="8" name="TextBox 7">
              <a:extLst>
                <a:ext uri="{FF2B5EF4-FFF2-40B4-BE49-F238E27FC236}">
                  <a16:creationId xmlns:a16="http://schemas.microsoft.com/office/drawing/2014/main" id="{A1905D08-263B-3526-3351-9B0050F5D8C5}"/>
                </a:ext>
              </a:extLst>
            </p:cNvPr>
            <p:cNvSpPr txBox="1"/>
            <p:nvPr/>
          </p:nvSpPr>
          <p:spPr>
            <a:xfrm>
              <a:off x="6306536" y="2615625"/>
              <a:ext cx="4952999" cy="1938992"/>
            </a:xfrm>
            <a:prstGeom prst="rect">
              <a:avLst/>
            </a:prstGeom>
            <a:noFill/>
          </p:spPr>
          <p:txBody>
            <a:bodyPr wrap="square">
              <a:spAutoFit/>
            </a:bodyPr>
            <a:lstStyle/>
            <a:p>
              <a:pPr algn="r"/>
              <a:r>
                <a:rPr lang="uz-Cyrl-UZ" sz="2400" b="1" dirty="0"/>
                <a:t>8-jadval</a:t>
              </a:r>
              <a:endParaRPr lang="ru-RU" sz="2400" b="1" dirty="0"/>
            </a:p>
            <a:p>
              <a:pPr algn="just"/>
              <a:r>
                <a:rPr lang="uz-Cyrl-UZ" sz="2400" b="1" dirty="0"/>
                <a:t>10-11 yoshli voleybolchilardan iborat nazorat (n) va tajriba (t) guruhlarida sakrovchanlik sifati 1 oylik pedagogik tadqiqot,    </a:t>
              </a:r>
              <a:endParaRPr lang="ru-RU" sz="2400" b="1" dirty="0"/>
            </a:p>
            <a:p>
              <a:pPr algn="ctr"/>
              <a:r>
                <a:rPr lang="uz-Cyrl-UZ" sz="2400" b="1" dirty="0"/>
                <a:t> N-n=10; T-n=10</a:t>
              </a:r>
              <a:endParaRPr lang="en-IN" sz="2400" b="1" dirty="0">
                <a:latin typeface="Montserrat" panose="00000500000000000000" pitchFamily="2" charset="0"/>
              </a:endParaRPr>
            </a:p>
          </p:txBody>
        </p:sp>
      </p:grpSp>
      <p:graphicFrame>
        <p:nvGraphicFramePr>
          <p:cNvPr id="2" name="Таблица 1">
            <a:extLst>
              <a:ext uri="{FF2B5EF4-FFF2-40B4-BE49-F238E27FC236}">
                <a16:creationId xmlns:a16="http://schemas.microsoft.com/office/drawing/2014/main" id="{74BA5E09-B771-4623-9788-61116D0B2295}"/>
              </a:ext>
            </a:extLst>
          </p:cNvPr>
          <p:cNvGraphicFramePr>
            <a:graphicFrameLocks noGrp="1"/>
          </p:cNvGraphicFramePr>
          <p:nvPr>
            <p:extLst>
              <p:ext uri="{D42A27DB-BD31-4B8C-83A1-F6EECF244321}">
                <p14:modId xmlns:p14="http://schemas.microsoft.com/office/powerpoint/2010/main" val="2020008129"/>
              </p:ext>
            </p:extLst>
          </p:nvPr>
        </p:nvGraphicFramePr>
        <p:xfrm>
          <a:off x="4804935" y="3429000"/>
          <a:ext cx="7156415" cy="2403540"/>
        </p:xfrm>
        <a:graphic>
          <a:graphicData uri="http://schemas.openxmlformats.org/drawingml/2006/table">
            <a:tbl>
              <a:tblPr>
                <a:tableStyleId>{5C22544A-7EE6-4342-B048-85BDC9FD1C3A}</a:tableStyleId>
              </a:tblPr>
              <a:tblGrid>
                <a:gridCol w="3031737">
                  <a:extLst>
                    <a:ext uri="{9D8B030D-6E8A-4147-A177-3AD203B41FA5}">
                      <a16:colId xmlns:a16="http://schemas.microsoft.com/office/drawing/2014/main" val="1305088540"/>
                    </a:ext>
                  </a:extLst>
                </a:gridCol>
                <a:gridCol w="1091425">
                  <a:extLst>
                    <a:ext uri="{9D8B030D-6E8A-4147-A177-3AD203B41FA5}">
                      <a16:colId xmlns:a16="http://schemas.microsoft.com/office/drawing/2014/main" val="4051621515"/>
                    </a:ext>
                  </a:extLst>
                </a:gridCol>
                <a:gridCol w="1039128">
                  <a:extLst>
                    <a:ext uri="{9D8B030D-6E8A-4147-A177-3AD203B41FA5}">
                      <a16:colId xmlns:a16="http://schemas.microsoft.com/office/drawing/2014/main" val="1629144929"/>
                    </a:ext>
                  </a:extLst>
                </a:gridCol>
                <a:gridCol w="1039128">
                  <a:extLst>
                    <a:ext uri="{9D8B030D-6E8A-4147-A177-3AD203B41FA5}">
                      <a16:colId xmlns:a16="http://schemas.microsoft.com/office/drawing/2014/main" val="1862153288"/>
                    </a:ext>
                  </a:extLst>
                </a:gridCol>
                <a:gridCol w="954997">
                  <a:extLst>
                    <a:ext uri="{9D8B030D-6E8A-4147-A177-3AD203B41FA5}">
                      <a16:colId xmlns:a16="http://schemas.microsoft.com/office/drawing/2014/main" val="3577427076"/>
                    </a:ext>
                  </a:extLst>
                </a:gridCol>
              </a:tblGrid>
              <a:tr h="201295">
                <a:tc rowSpan="2">
                  <a:txBody>
                    <a:bodyPr/>
                    <a:lstStyle/>
                    <a:p>
                      <a:pPr algn="ctr">
                        <a:lnSpc>
                          <a:spcPct val="150000"/>
                        </a:lnSpc>
                        <a:spcAft>
                          <a:spcPts val="0"/>
                        </a:spcAft>
                      </a:pPr>
                      <a:r>
                        <a:rPr lang="ru-RU" sz="1800" b="1" dirty="0" err="1">
                          <a:effectLst/>
                        </a:rPr>
                        <a:t>Me`yoriy</a:t>
                      </a:r>
                      <a:r>
                        <a:rPr lang="ru-RU" sz="1800" b="1" dirty="0">
                          <a:effectLst/>
                        </a:rPr>
                        <a:t> </a:t>
                      </a:r>
                      <a:r>
                        <a:rPr lang="ru-RU" sz="1800" b="1" dirty="0" err="1">
                          <a:effectLst/>
                        </a:rPr>
                        <a:t>mashq</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gridSpan="2">
                  <a:txBody>
                    <a:bodyPr/>
                    <a:lstStyle/>
                    <a:p>
                      <a:pPr algn="ctr">
                        <a:lnSpc>
                          <a:spcPct val="150000"/>
                        </a:lnSpc>
                        <a:spcAft>
                          <a:spcPts val="0"/>
                        </a:spcAft>
                      </a:pPr>
                      <a:r>
                        <a:rPr lang="ru-RU" sz="1800" b="1">
                          <a:effectLst/>
                        </a:rPr>
                        <a:t>Tajribadan oldin</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hMerge="1">
                  <a:txBody>
                    <a:bodyPr/>
                    <a:lstStyle/>
                    <a:p>
                      <a:endParaRPr lang="ru-RU"/>
                    </a:p>
                  </a:txBody>
                  <a:tcPr/>
                </a:tc>
                <a:tc gridSpan="2">
                  <a:txBody>
                    <a:bodyPr/>
                    <a:lstStyle/>
                    <a:p>
                      <a:pPr algn="ctr">
                        <a:lnSpc>
                          <a:spcPct val="150000"/>
                        </a:lnSpc>
                        <a:spcAft>
                          <a:spcPts val="0"/>
                        </a:spcAft>
                      </a:pPr>
                      <a:r>
                        <a:rPr lang="ru-RU" sz="1800" b="1">
                          <a:effectLst/>
                        </a:rPr>
                        <a:t>Tajribadan so’ng</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hMerge="1">
                  <a:txBody>
                    <a:bodyPr/>
                    <a:lstStyle/>
                    <a:p>
                      <a:endParaRPr lang="ru-RU"/>
                    </a:p>
                  </a:txBody>
                  <a:tcPr/>
                </a:tc>
                <a:extLst>
                  <a:ext uri="{0D108BD9-81ED-4DB2-BD59-A6C34878D82A}">
                    <a16:rowId xmlns:a16="http://schemas.microsoft.com/office/drawing/2014/main" val="2358321272"/>
                  </a:ext>
                </a:extLst>
              </a:tr>
              <a:tr h="478155">
                <a:tc vMerge="1">
                  <a:txBody>
                    <a:bodyPr/>
                    <a:lstStyle/>
                    <a:p>
                      <a:endParaRPr lang="ru-RU"/>
                    </a:p>
                  </a:txBody>
                  <a:tcPr/>
                </a:tc>
                <a:tc>
                  <a:txBody>
                    <a:bodyPr/>
                    <a:lstStyle/>
                    <a:p>
                      <a:pPr algn="ctr">
                        <a:lnSpc>
                          <a:spcPct val="150000"/>
                        </a:lnSpc>
                        <a:spcAft>
                          <a:spcPts val="0"/>
                        </a:spcAft>
                      </a:pPr>
                      <a:r>
                        <a:rPr lang="ru-RU" sz="1800" b="1">
                          <a:effectLst/>
                        </a:rPr>
                        <a:t>n</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800" b="1">
                          <a:effectLst/>
                        </a:rPr>
                        <a:t>t</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800" b="1">
                          <a:effectLst/>
                        </a:rPr>
                        <a:t>n</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ctr">
                        <a:lnSpc>
                          <a:spcPct val="150000"/>
                        </a:lnSpc>
                        <a:spcAft>
                          <a:spcPts val="0"/>
                        </a:spcAft>
                      </a:pPr>
                      <a:r>
                        <a:rPr lang="ru-RU" sz="1800" b="1">
                          <a:effectLst/>
                        </a:rPr>
                        <a:t>t</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498653153"/>
                  </a:ext>
                </a:extLst>
              </a:tr>
              <a:tr h="601345">
                <a:tc>
                  <a:txBody>
                    <a:bodyPr/>
                    <a:lstStyle/>
                    <a:p>
                      <a:pPr algn="just">
                        <a:lnSpc>
                          <a:spcPct val="150000"/>
                        </a:lnSpc>
                        <a:spcAft>
                          <a:spcPts val="0"/>
                        </a:spcAft>
                      </a:pPr>
                      <a:r>
                        <a:rPr lang="en-US" sz="1800" b="1">
                          <a:effectLst/>
                        </a:rPr>
                        <a:t>Joydan turib vertikal sakrash (sm) </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33,4 ±2,2</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32,8 + 2,6</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35,2 ±2,3</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39,3±3,2</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2613739529"/>
                  </a:ext>
                </a:extLst>
              </a:tr>
              <a:tr h="629285">
                <a:tc>
                  <a:txBody>
                    <a:bodyPr/>
                    <a:lstStyle/>
                    <a:p>
                      <a:pPr algn="just">
                        <a:lnSpc>
                          <a:spcPct val="150000"/>
                        </a:lnSpc>
                        <a:spcAft>
                          <a:spcPts val="0"/>
                        </a:spcAft>
                      </a:pPr>
                      <a:r>
                        <a:rPr lang="en-US" sz="1800" b="1">
                          <a:effectLst/>
                        </a:rPr>
                        <a:t>Joydan turib uzunlikka sakrash, (sm)</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170,4±3,3</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171,0±3,6</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a:effectLst/>
                        </a:rPr>
                        <a:t>176,2 ± 3,2</a:t>
                      </a:r>
                      <a:endParaRPr lang="ru-RU" sz="1600" b="1">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tc>
                  <a:txBody>
                    <a:bodyPr/>
                    <a:lstStyle/>
                    <a:p>
                      <a:pPr algn="just">
                        <a:lnSpc>
                          <a:spcPct val="150000"/>
                        </a:lnSpc>
                        <a:spcAft>
                          <a:spcPts val="0"/>
                        </a:spcAft>
                      </a:pPr>
                      <a:r>
                        <a:rPr lang="ru-RU" sz="1800" b="1" dirty="0">
                          <a:effectLst/>
                        </a:rPr>
                        <a:t>181,2±2,8</a:t>
                      </a:r>
                      <a:endParaRPr lang="ru-RU" sz="1600" b="1" dirty="0">
                        <a:effectLst/>
                        <a:latin typeface="Times New Roman" panose="02020603050405020304" pitchFamily="18" charset="0"/>
                        <a:ea typeface="Times New Roman" panose="02020603050405020304" pitchFamily="18" charset="0"/>
                        <a:cs typeface="SimSun" panose="02010600030101010101" pitchFamily="2" charset="-122"/>
                      </a:endParaRPr>
                    </a:p>
                  </a:txBody>
                  <a:tcPr marL="25400" marR="25400" marT="0" marB="0" anchor="ctr"/>
                </a:tc>
                <a:extLst>
                  <a:ext uri="{0D108BD9-81ED-4DB2-BD59-A6C34878D82A}">
                    <a16:rowId xmlns:a16="http://schemas.microsoft.com/office/drawing/2014/main" val="3571943463"/>
                  </a:ext>
                </a:extLst>
              </a:tr>
            </a:tbl>
          </a:graphicData>
        </a:graphic>
      </p:graphicFrame>
    </p:spTree>
    <p:extLst>
      <p:ext uri="{BB962C8B-B14F-4D97-AF65-F5344CB8AC3E}">
        <p14:creationId xmlns:p14="http://schemas.microsoft.com/office/powerpoint/2010/main" val="802736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F617BC9-0E96-48DA-9E26-192D663D8FF9}"/>
              </a:ext>
            </a:extLst>
          </p:cNvPr>
          <p:cNvSpPr/>
          <p:nvPr/>
        </p:nvSpPr>
        <p:spPr>
          <a:xfrm>
            <a:off x="0" y="2844800"/>
            <a:ext cx="12192000" cy="40132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Google Shape;2858;p60">
            <a:extLst>
              <a:ext uri="{FF2B5EF4-FFF2-40B4-BE49-F238E27FC236}">
                <a16:creationId xmlns:a16="http://schemas.microsoft.com/office/drawing/2014/main" id="{667585FD-ACB0-4734-A5A6-C2128D7FD7BE}"/>
              </a:ext>
            </a:extLst>
          </p:cNvPr>
          <p:cNvSpPr txBox="1">
            <a:spLocks/>
          </p:cNvSpPr>
          <p:nvPr/>
        </p:nvSpPr>
        <p:spPr>
          <a:xfrm>
            <a:off x="626745" y="3028950"/>
            <a:ext cx="10938510" cy="800100"/>
          </a:xfrm>
          <a:prstGeom prst="rect">
            <a:avLst/>
          </a:prstGeom>
          <a:noFill/>
        </p:spPr>
        <p:txBody>
          <a:bodyPr spcFirstLastPara="1" vert="horz" wrap="square" lIns="0" tIns="0" rIns="0" bIns="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200000"/>
              </a:lnSpc>
              <a:buNone/>
            </a:pPr>
            <a:r>
              <a:rPr lang="uz-Cyrl-UZ" sz="2000" b="1" dirty="0">
                <a:cs typeface="Helvetica" panose="020B0604020202020204" pitchFamily="34" charset="0"/>
              </a:rPr>
              <a:t>Joydan turib uzunlikka sakrash sifati nazorat guruhida 170,4+3,</a:t>
            </a:r>
            <a:r>
              <a:rPr lang="uz-Latn-UZ" sz="2000" b="1" dirty="0">
                <a:cs typeface="Helvetica" panose="020B0604020202020204" pitchFamily="34" charset="0"/>
              </a:rPr>
              <a:t>7 </a:t>
            </a:r>
            <a:r>
              <a:rPr lang="uz-Cyrl-UZ" sz="2000" b="1" dirty="0">
                <a:cs typeface="Helvetica" panose="020B0604020202020204" pitchFamily="34" charset="0"/>
              </a:rPr>
              <a:t>sm, tajriba guruhida 171,6±3,6 sm ga teng ekanliga kuzatildi. E`tiborga loyiq joyi shundaki, gandbol bo’yicha ishlab chiqilgan BO’SM dasturida shu yoshdagi bolalarda joydan turib uzunlikka sakrash ko’rsatkichi o’rtacha 175 sm ga teng deb meyoriy mezon qabul qilingan. Aniqrog’i 10 yoshli bolalarda - 170 sm, 12-yoshli bolalarda esa 180 sm deb belgilangan. Afsuski ushbu mualliflar tomonidan joydan turib yoki kelib vertikal sakrash sifatlari me`yor sifatida taqdim etilmagan</a:t>
            </a:r>
            <a:endParaRPr lang="ru-RU" sz="2000" b="1" dirty="0">
              <a:cs typeface="Helvetica" panose="020B0604020202020204" pitchFamily="34" charset="0"/>
            </a:endParaRPr>
          </a:p>
          <a:p>
            <a:pPr marL="0" indent="0" algn="just">
              <a:lnSpc>
                <a:spcPct val="200000"/>
              </a:lnSpc>
              <a:buNone/>
            </a:pPr>
            <a:r>
              <a:rPr lang="uz-Cyrl-UZ" sz="2000" b="1" dirty="0">
                <a:cs typeface="Helvetica" panose="020B0604020202020204" pitchFamily="34" charset="0"/>
              </a:rPr>
              <a:t>Yosh voleybolchi bolalarda joydan turib vertikal sakrash 40-42 sm miqdorida me`yor qilib olingan. Joydan turib uzunlikka sakrash esa 180-186 sm qilib belgilangan.</a:t>
            </a:r>
            <a:endParaRPr lang="en-US" sz="2000" b="1" dirty="0">
              <a:latin typeface="Montserrat" panose="00000500000000000000" pitchFamily="2" charset="0"/>
              <a:ea typeface="Arial"/>
              <a:cs typeface="Helvetica" panose="020B0604020202020204" pitchFamily="34" charset="0"/>
              <a:sym typeface="Arial"/>
            </a:endParaRPr>
          </a:p>
        </p:txBody>
      </p:sp>
    </p:spTree>
    <p:extLst>
      <p:ext uri="{BB962C8B-B14F-4D97-AF65-F5344CB8AC3E}">
        <p14:creationId xmlns:p14="http://schemas.microsoft.com/office/powerpoint/2010/main" val="1847142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857;p60">
            <a:extLst>
              <a:ext uri="{FF2B5EF4-FFF2-40B4-BE49-F238E27FC236}">
                <a16:creationId xmlns:a16="http://schemas.microsoft.com/office/drawing/2014/main" id="{A8FBC570-A7C4-BC33-5617-76B6FF1A0350}"/>
              </a:ext>
            </a:extLst>
          </p:cNvPr>
          <p:cNvSpPr txBox="1">
            <a:spLocks/>
          </p:cNvSpPr>
          <p:nvPr/>
        </p:nvSpPr>
        <p:spPr>
          <a:xfrm>
            <a:off x="838200" y="309726"/>
            <a:ext cx="10515600" cy="664797"/>
          </a:xfrm>
          <a:prstGeom prst="rect">
            <a:avLst/>
          </a:prstGeom>
        </p:spPr>
        <p:txBody>
          <a:bodyPr spcFirstLastPara="1" vert="horz" wrap="square" lIns="0" tIns="0" rIns="0" bIns="0" rtlCol="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buClr>
                <a:srgbClr val="000000"/>
              </a:buClr>
              <a:buSzPts val="1100"/>
              <a:defRPr/>
            </a:pPr>
            <a:r>
              <a:rPr lang="uz-Cyrl-UZ" sz="4800" b="1" dirty="0">
                <a:solidFill>
                  <a:schemeClr val="accent1"/>
                </a:solidFill>
                <a:effectLst>
                  <a:outerShdw blurRad="38100" dist="38100" dir="2700000" algn="tl">
                    <a:srgbClr val="000000">
                      <a:alpha val="43137"/>
                    </a:srgbClr>
                  </a:outerShdw>
                </a:effectLst>
                <a:ea typeface="Cambria" panose="02040503050406030204" pitchFamily="18" charset="0"/>
                <a:cs typeface="+mn-cs"/>
              </a:rPr>
              <a:t>Xulosa</a:t>
            </a:r>
            <a:endParaRPr lang="en-US" sz="4800" b="1" dirty="0">
              <a:solidFill>
                <a:schemeClr val="accent1"/>
              </a:solidFill>
              <a:effectLst>
                <a:outerShdw blurRad="38100" dist="38100" dir="2700000" algn="tl">
                  <a:srgbClr val="000000">
                    <a:alpha val="43137"/>
                  </a:srgbClr>
                </a:outerShdw>
              </a:effectLst>
              <a:latin typeface="Montserrat" panose="00000500000000000000" pitchFamily="2" charset="0"/>
              <a:ea typeface="Cambria" panose="02040503050406030204" pitchFamily="18" charset="0"/>
              <a:cs typeface="+mn-cs"/>
            </a:endParaRPr>
          </a:p>
        </p:txBody>
      </p:sp>
      <p:sp>
        <p:nvSpPr>
          <p:cNvPr id="9" name="Rectangle 3">
            <a:extLst>
              <a:ext uri="{FF2B5EF4-FFF2-40B4-BE49-F238E27FC236}">
                <a16:creationId xmlns:a16="http://schemas.microsoft.com/office/drawing/2014/main" id="{B7E973E6-BD39-4A58-9FBC-66F486EB1CE0}"/>
              </a:ext>
            </a:extLst>
          </p:cNvPr>
          <p:cNvSpPr/>
          <p:nvPr/>
        </p:nvSpPr>
        <p:spPr>
          <a:xfrm>
            <a:off x="0" y="2844800"/>
            <a:ext cx="12192000" cy="401320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 name="Group 5">
            <a:extLst>
              <a:ext uri="{FF2B5EF4-FFF2-40B4-BE49-F238E27FC236}">
                <a16:creationId xmlns:a16="http://schemas.microsoft.com/office/drawing/2014/main" id="{2B36874C-3E7A-4AD6-A074-F1180801EB67}"/>
              </a:ext>
            </a:extLst>
          </p:cNvPr>
          <p:cNvGrpSpPr/>
          <p:nvPr/>
        </p:nvGrpSpPr>
        <p:grpSpPr>
          <a:xfrm>
            <a:off x="601980" y="1541595"/>
            <a:ext cx="10988040" cy="4527521"/>
            <a:chOff x="1524000" y="1838157"/>
            <a:chExt cx="9029700" cy="4527521"/>
          </a:xfrm>
        </p:grpSpPr>
        <p:sp>
          <p:nvSpPr>
            <p:cNvPr id="11" name="Rectangle 6">
              <a:extLst>
                <a:ext uri="{FF2B5EF4-FFF2-40B4-BE49-F238E27FC236}">
                  <a16:creationId xmlns:a16="http://schemas.microsoft.com/office/drawing/2014/main" id="{94A32020-9568-49E7-A0CA-DC3F7F5A8CC6}"/>
                </a:ext>
              </a:extLst>
            </p:cNvPr>
            <p:cNvSpPr/>
            <p:nvPr/>
          </p:nvSpPr>
          <p:spPr>
            <a:xfrm>
              <a:off x="1524000" y="1838157"/>
              <a:ext cx="9029700" cy="4527521"/>
            </a:xfrm>
            <a:prstGeom prst="rect">
              <a:avLst/>
            </a:prstGeom>
          </p:spPr>
          <p:txBody>
            <a:bodyPr wrap="square" lIns="0" tIns="0" rIns="0" bIns="0">
              <a:spAutoFit/>
            </a:bodyPr>
            <a:lstStyle/>
            <a:p>
              <a:pPr marL="342900" lvl="0" indent="-342900" algn="just">
                <a:lnSpc>
                  <a:spcPct val="150000"/>
                </a:lnSpc>
                <a:buFont typeface="+mj-lt"/>
                <a:buAutoNum type="arabicPeriod"/>
              </a:pPr>
              <a:r>
                <a:rPr lang="ru-RU" b="1" dirty="0" err="1">
                  <a:solidFill>
                    <a:srgbClr val="000000"/>
                  </a:solidFill>
                  <a:cs typeface="Segoe UI" panose="020B0502040204020203" pitchFamily="34" charset="0"/>
                </a:rPr>
                <a:t>Ishda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ko’rib</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chiqilgan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adabiyotlar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tahlili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shundan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dalolat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beradiki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ko’p</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yillik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sport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mashg’uloti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jarayonida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yuqori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malakali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voleybolchilarni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tayyorlash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ustivor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jihatdan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jismoniy</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sifatlarni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rivojla</a:t>
              </a:r>
              <a:r>
                <a:rPr lang="uz-Cyrl-UZ" b="1" dirty="0">
                  <a:solidFill>
                    <a:srgbClr val="000000"/>
                  </a:solidFill>
                  <a:cs typeface="Segoe UI" panose="020B0502040204020203" pitchFamily="34" charset="0"/>
                </a:rPr>
                <a:t>n</a:t>
              </a:r>
              <a:r>
                <a:rPr lang="ru-RU" b="1" dirty="0" err="1">
                  <a:solidFill>
                    <a:srgbClr val="000000"/>
                  </a:solidFill>
                  <a:cs typeface="Segoe UI" panose="020B0502040204020203" pitchFamily="34" charset="0"/>
                </a:rPr>
                <a:t>tirish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sur`atiga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bog’liq</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Ya`ni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ushbu</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sifatlar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qanchalik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shakllangan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bo’lsa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shug’ullanuvchilarning</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yoshidan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qat`iy</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nazar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texnik-taktik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mahoratining</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o’sish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darajasi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shunchalik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samarali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kechadi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Bu</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borada</a:t>
              </a:r>
              <a:r>
                <a:rPr lang="ru-RU" b="1" dirty="0">
                  <a:solidFill>
                    <a:srgbClr val="000000"/>
                  </a:solidFill>
                  <a:cs typeface="Segoe UI" panose="020B0502040204020203" pitchFamily="34" charset="0"/>
                </a:rPr>
                <a:t> </a:t>
              </a:r>
              <a:r>
                <a:rPr lang="uz-Latn-UZ" b="1" dirty="0">
                  <a:solidFill>
                    <a:srgbClr val="000000"/>
                  </a:solidFill>
                  <a:cs typeface="Segoe UI" panose="020B0502040204020203" pitchFamily="34" charset="0"/>
                </a:rPr>
                <a:t>sakrovchanlik </a:t>
              </a:r>
              <a:r>
                <a:rPr lang="ru-RU" b="1" dirty="0" err="1">
                  <a:solidFill>
                    <a:srgbClr val="000000"/>
                  </a:solidFill>
                  <a:cs typeface="Segoe UI" panose="020B0502040204020203" pitchFamily="34" charset="0"/>
                </a:rPr>
                <a:t>sifati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texnik-taktik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tayyorgarlik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ko’rsatkichlari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bilan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uzviy</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bogliqligi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hamda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mazkur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sifatlar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sport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mahoratini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progressiv</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taraqqiy</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etishida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muhim</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rol</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o’ynashi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yana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bir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e`tirof</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etildi</a:t>
              </a:r>
              <a:r>
                <a:rPr lang="ru-RU" b="1" dirty="0">
                  <a:solidFill>
                    <a:srgbClr val="000000"/>
                  </a:solidFill>
                  <a:cs typeface="Segoe UI" panose="020B0502040204020203" pitchFamily="34" charset="0"/>
                </a:rPr>
                <a:t>.</a:t>
              </a:r>
            </a:p>
            <a:p>
              <a:pPr marL="342900" lvl="0" indent="-342900" algn="just">
                <a:lnSpc>
                  <a:spcPct val="150000"/>
                </a:lnSpc>
                <a:buFont typeface="+mj-lt"/>
                <a:buAutoNum type="arabicPeriod"/>
              </a:pPr>
              <a:r>
                <a:rPr lang="uz-Latn-UZ" b="1" dirty="0">
                  <a:solidFill>
                    <a:srgbClr val="000000"/>
                  </a:solidFill>
                  <a:cs typeface="Segoe UI" panose="020B0502040204020203" pitchFamily="34" charset="0"/>
                </a:rPr>
                <a:t>Sakrovchanlik </a:t>
              </a:r>
              <a:r>
                <a:rPr lang="ru-RU" b="1" dirty="0" err="1">
                  <a:solidFill>
                    <a:srgbClr val="000000"/>
                  </a:solidFill>
                  <a:cs typeface="Segoe UI" panose="020B0502040204020203" pitchFamily="34" charset="0"/>
                </a:rPr>
                <a:t>sifatini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tarbiyalashda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nostandart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o’yin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mashqlarini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qo’llash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tajribasini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o’rganish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natijalari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shuni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ko’rsatdiki</a:t>
              </a:r>
              <a:r>
                <a:rPr lang="ru-RU" b="1" dirty="0">
                  <a:solidFill>
                    <a:srgbClr val="000000"/>
                  </a:solidFill>
                  <a:cs typeface="Segoe UI" panose="020B0502040204020203" pitchFamily="34" charset="0"/>
                </a:rPr>
                <a:t>, </a:t>
              </a:r>
              <a:r>
                <a:rPr lang="uz-Cyrl-UZ" b="1" dirty="0">
                  <a:solidFill>
                    <a:srgbClr val="000000"/>
                  </a:solidFill>
                  <a:cs typeface="Segoe UI" panose="020B0502040204020203" pitchFamily="34" charset="0"/>
                </a:rPr>
                <a:t>murabbiy</a:t>
              </a:r>
              <a:r>
                <a:rPr lang="ru-RU" b="1" dirty="0" err="1">
                  <a:solidFill>
                    <a:srgbClr val="000000"/>
                  </a:solidFill>
                  <a:cs typeface="Segoe UI" panose="020B0502040204020203" pitchFamily="34" charset="0"/>
                </a:rPr>
                <a:t>larning</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aksariyat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qismi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yosh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voleybolchilarni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tayyorlashda</a:t>
              </a:r>
              <a:r>
                <a:rPr lang="ru-RU" b="1" dirty="0">
                  <a:solidFill>
                    <a:srgbClr val="000000"/>
                  </a:solidFill>
                  <a:cs typeface="Segoe UI" panose="020B0502040204020203" pitchFamily="34" charset="0"/>
                </a:rPr>
                <a:t> </a:t>
              </a:r>
              <a:r>
                <a:rPr lang="uz-Cyrl-UZ" b="1" dirty="0">
                  <a:solidFill>
                    <a:srgbClr val="000000"/>
                  </a:solidFill>
                  <a:cs typeface="Segoe UI" panose="020B0502040204020203" pitchFamily="34" charset="0"/>
                </a:rPr>
                <a:t>harakatli o’yinlardan </a:t>
              </a:r>
              <a:r>
                <a:rPr lang="ru-RU" b="1" dirty="0" err="1">
                  <a:solidFill>
                    <a:srgbClr val="000000"/>
                  </a:solidFill>
                  <a:cs typeface="Segoe UI" panose="020B0502040204020203" pitchFamily="34" charset="0"/>
                </a:rPr>
                <a:t>deyarli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foydalanmas</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ekanlar</a:t>
              </a:r>
              <a:r>
                <a:rPr lang="ru-RU" b="1" dirty="0">
                  <a:solidFill>
                    <a:srgbClr val="000000"/>
                  </a:solidFill>
                  <a:cs typeface="Segoe UI" panose="020B0502040204020203" pitchFamily="34" charset="0"/>
                </a:rPr>
                <a:t>.</a:t>
              </a:r>
            </a:p>
            <a:p>
              <a:pPr marL="342900" lvl="0" indent="-342900" algn="just">
                <a:lnSpc>
                  <a:spcPct val="150000"/>
                </a:lnSpc>
                <a:buFont typeface="+mj-lt"/>
                <a:buAutoNum type="arabicPeriod"/>
              </a:pPr>
              <a:r>
                <a:rPr lang="ru-RU" b="1" dirty="0" err="1">
                  <a:solidFill>
                    <a:srgbClr val="000000"/>
                  </a:solidFill>
                  <a:cs typeface="Segoe UI" panose="020B0502040204020203" pitchFamily="34" charset="0"/>
                </a:rPr>
                <a:t>Nazorat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guruhiga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mansub</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bolalar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bilan</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amaldagi</a:t>
              </a:r>
              <a:r>
                <a:rPr lang="ru-RU" b="1" dirty="0">
                  <a:solidFill>
                    <a:srgbClr val="000000"/>
                  </a:solidFill>
                  <a:cs typeface="Segoe UI" panose="020B0502040204020203" pitchFamily="34" charset="0"/>
                </a:rPr>
                <a:t> BO’SM </a:t>
              </a:r>
              <a:r>
                <a:rPr lang="ru-RU" b="1" dirty="0" err="1">
                  <a:solidFill>
                    <a:srgbClr val="000000"/>
                  </a:solidFill>
                  <a:cs typeface="Segoe UI" panose="020B0502040204020203" pitchFamily="34" charset="0"/>
                </a:rPr>
                <a:t>dasturi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asosida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o’t</a:t>
              </a:r>
              <a:r>
                <a:rPr lang="uz-Cyrl-UZ" b="1" dirty="0">
                  <a:solidFill>
                    <a:srgbClr val="000000"/>
                  </a:solidFill>
                  <a:cs typeface="Segoe UI" panose="020B0502040204020203" pitchFamily="34" charset="0"/>
                </a:rPr>
                <a:t>k</a:t>
              </a:r>
              <a:r>
                <a:rPr lang="ru-RU" b="1" dirty="0" err="1">
                  <a:solidFill>
                    <a:srgbClr val="000000"/>
                  </a:solidFill>
                  <a:cs typeface="Segoe UI" panose="020B0502040204020203" pitchFamily="34" charset="0"/>
                </a:rPr>
                <a:t>azilgan</a:t>
              </a:r>
              <a:r>
                <a:rPr lang="ru-RU" b="1" dirty="0">
                  <a:solidFill>
                    <a:srgbClr val="000000"/>
                  </a:solidFill>
                  <a:cs typeface="Segoe UI" panose="020B0502040204020203" pitchFamily="34" charset="0"/>
                </a:rPr>
                <a:t> 1 </a:t>
              </a:r>
              <a:r>
                <a:rPr lang="ru-RU" b="1" dirty="0" err="1">
                  <a:solidFill>
                    <a:srgbClr val="000000"/>
                  </a:solidFill>
                  <a:cs typeface="Segoe UI" panose="020B0502040204020203" pitchFamily="34" charset="0"/>
                </a:rPr>
                <a:t>oylik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mashg’ulotlar</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boshida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va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yakunida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o’rganilgan</a:t>
              </a:r>
              <a:r>
                <a:rPr lang="ru-RU" b="1" dirty="0">
                  <a:solidFill>
                    <a:srgbClr val="000000"/>
                  </a:solidFill>
                  <a:cs typeface="Segoe UI" panose="020B0502040204020203" pitchFamily="34" charset="0"/>
                </a:rPr>
                <a:t> </a:t>
              </a:r>
              <a:r>
                <a:rPr lang="uz-Latn-UZ" b="1" dirty="0">
                  <a:solidFill>
                    <a:srgbClr val="000000"/>
                  </a:solidFill>
                  <a:cs typeface="Segoe UI" panose="020B0502040204020203" pitchFamily="34" charset="0"/>
                </a:rPr>
                <a:t>sakrovchanlik </a:t>
              </a:r>
              <a:r>
                <a:rPr lang="ru-RU" b="1" dirty="0" err="1">
                  <a:solidFill>
                    <a:srgbClr val="000000"/>
                  </a:solidFill>
                  <a:cs typeface="Segoe UI" panose="020B0502040204020203" pitchFamily="34" charset="0"/>
                </a:rPr>
                <a:t>sifati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sust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rivojlanganligi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kuzatildi</a:t>
              </a:r>
              <a:r>
                <a:rPr lang="ru-RU" b="1" dirty="0">
                  <a:solidFill>
                    <a:srgbClr val="000000"/>
                  </a:solidFill>
                  <a:cs typeface="Segoe UI" panose="020B0502040204020203" pitchFamily="34" charset="0"/>
                </a:rPr>
                <a:t>.</a:t>
              </a:r>
            </a:p>
          </p:txBody>
        </p:sp>
        <p:sp>
          <p:nvSpPr>
            <p:cNvPr id="12" name="Rectangle 7">
              <a:extLst>
                <a:ext uri="{FF2B5EF4-FFF2-40B4-BE49-F238E27FC236}">
                  <a16:creationId xmlns:a16="http://schemas.microsoft.com/office/drawing/2014/main" id="{BAEDCB3B-90AD-48B8-8FEA-3356650C1BD8}"/>
                </a:ext>
              </a:extLst>
            </p:cNvPr>
            <p:cNvSpPr/>
            <p:nvPr/>
          </p:nvSpPr>
          <p:spPr>
            <a:xfrm>
              <a:off x="1524000" y="6027356"/>
              <a:ext cx="59" cy="307777"/>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Montserrat" panose="00000500000000000000" pitchFamily="2" charset="0"/>
                <a:cs typeface="Segoe UI" panose="020B0502040204020203" pitchFamily="34" charset="0"/>
              </a:endParaRPr>
            </a:p>
          </p:txBody>
        </p:sp>
      </p:grpSp>
    </p:spTree>
    <p:extLst>
      <p:ext uri="{BB962C8B-B14F-4D97-AF65-F5344CB8AC3E}">
        <p14:creationId xmlns:p14="http://schemas.microsoft.com/office/powerpoint/2010/main" val="2881170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AF3BEC1-6777-4670-AC03-0495794BDA38}"/>
              </a:ext>
            </a:extLst>
          </p:cNvPr>
          <p:cNvSpPr/>
          <p:nvPr/>
        </p:nvSpPr>
        <p:spPr>
          <a:xfrm>
            <a:off x="0" y="2844800"/>
            <a:ext cx="12192000" cy="40132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6">
            <a:extLst>
              <a:ext uri="{FF2B5EF4-FFF2-40B4-BE49-F238E27FC236}">
                <a16:creationId xmlns:a16="http://schemas.microsoft.com/office/drawing/2014/main" id="{488897F4-3855-4A84-8719-A60ED2592050}"/>
              </a:ext>
            </a:extLst>
          </p:cNvPr>
          <p:cNvSpPr/>
          <p:nvPr/>
        </p:nvSpPr>
        <p:spPr>
          <a:xfrm>
            <a:off x="678659" y="702099"/>
            <a:ext cx="10834681" cy="5453801"/>
          </a:xfrm>
          <a:prstGeom prst="rect">
            <a:avLst/>
          </a:prstGeom>
        </p:spPr>
        <p:txBody>
          <a:bodyPr wrap="square" lIns="0" tIns="0" rIns="0" bIns="0">
            <a:spAutoFit/>
          </a:bodyPr>
          <a:lstStyle/>
          <a:p>
            <a:pPr marL="457200" lvl="0" indent="-457200" algn="just">
              <a:lnSpc>
                <a:spcPct val="200000"/>
              </a:lnSpc>
              <a:buFont typeface="+mj-lt"/>
              <a:buAutoNum type="arabicPeriod" startAt="4"/>
            </a:pPr>
            <a:r>
              <a:rPr lang="ru-RU" sz="2000" b="1" dirty="0" err="1">
                <a:solidFill>
                  <a:srgbClr val="000000"/>
                </a:solidFill>
                <a:cs typeface="Segoe UI" panose="020B0502040204020203" pitchFamily="34" charset="0"/>
              </a:rPr>
              <a:t>Bu</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muddat</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davomida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tajriba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guruhida</a:t>
            </a:r>
            <a:r>
              <a:rPr lang="ru-RU" sz="2000" b="1" dirty="0">
                <a:solidFill>
                  <a:srgbClr val="000000"/>
                </a:solidFill>
                <a:cs typeface="Segoe UI" panose="020B0502040204020203" pitchFamily="34" charset="0"/>
              </a:rPr>
              <a:t> </a:t>
            </a:r>
            <a:r>
              <a:rPr lang="uz-Latn-UZ" sz="2000" b="1" dirty="0">
                <a:solidFill>
                  <a:srgbClr val="000000"/>
                </a:solidFill>
                <a:cs typeface="Segoe UI" panose="020B0502040204020203" pitchFamily="34" charset="0"/>
              </a:rPr>
              <a:t>sakrovchanlik </a:t>
            </a:r>
            <a:r>
              <a:rPr lang="ru-RU" sz="2000" b="1" dirty="0" err="1">
                <a:solidFill>
                  <a:srgbClr val="000000"/>
                </a:solidFill>
                <a:cs typeface="Segoe UI" panose="020B0502040204020203" pitchFamily="34" charset="0"/>
              </a:rPr>
              <a:t>sifatini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rivojlantirish</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maqsadida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qo’llanilgan</a:t>
            </a:r>
            <a:r>
              <a:rPr lang="ru-RU"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harakatli </a:t>
            </a:r>
            <a:r>
              <a:rPr lang="ru-RU" sz="2000" b="1" dirty="0" err="1">
                <a:solidFill>
                  <a:srgbClr val="000000"/>
                </a:solidFill>
                <a:cs typeface="Segoe UI" panose="020B0502040204020203" pitchFamily="34" charset="0"/>
              </a:rPr>
              <a:t>o’yinlar</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qayd</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etilgan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sifatlarni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tez</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sur`atlar</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bilan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rivojlanishiga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olib</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keldi</a:t>
            </a:r>
            <a:r>
              <a:rPr lang="ru-RU" sz="2000" b="1" dirty="0">
                <a:solidFill>
                  <a:srgbClr val="000000"/>
                </a:solidFill>
                <a:cs typeface="Segoe UI" panose="020B0502040204020203" pitchFamily="34" charset="0"/>
              </a:rPr>
              <a:t>.</a:t>
            </a:r>
          </a:p>
          <a:p>
            <a:pPr marL="457200" lvl="0" indent="-457200" algn="just">
              <a:lnSpc>
                <a:spcPct val="200000"/>
              </a:lnSpc>
              <a:buFont typeface="+mj-lt"/>
              <a:buAutoNum type="arabicPeriod" startAt="4"/>
            </a:pPr>
            <a:r>
              <a:rPr lang="ru-RU" sz="2000" b="1" dirty="0" err="1">
                <a:solidFill>
                  <a:srgbClr val="000000"/>
                </a:solidFill>
                <a:cs typeface="Segoe UI" panose="020B0502040204020203" pitchFamily="34" charset="0"/>
              </a:rPr>
              <a:t>Sinab</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ko’rilgan</a:t>
            </a:r>
            <a:r>
              <a:rPr lang="ru-RU" sz="2000" b="1" dirty="0">
                <a:solidFill>
                  <a:srgbClr val="000000"/>
                </a:solidFill>
                <a:cs typeface="Segoe UI" panose="020B0502040204020203" pitchFamily="34" charset="0"/>
              </a:rPr>
              <a:t> </a:t>
            </a:r>
            <a:r>
              <a:rPr lang="uz-Latn-UZ" sz="2000" b="1" dirty="0">
                <a:solidFill>
                  <a:srgbClr val="000000"/>
                </a:solidFill>
                <a:cs typeface="Segoe UI" panose="020B0502040204020203" pitchFamily="34" charset="0"/>
              </a:rPr>
              <a:t>sakrovchanlik </a:t>
            </a:r>
            <a:r>
              <a:rPr lang="ru-RU" sz="2000" b="1" dirty="0" err="1">
                <a:solidFill>
                  <a:srgbClr val="000000"/>
                </a:solidFill>
                <a:cs typeface="Segoe UI" panose="020B0502040204020203" pitchFamily="34" charset="0"/>
              </a:rPr>
              <a:t>sifatini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rivojlantirishga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qaratilgan</a:t>
            </a:r>
            <a:r>
              <a:rPr lang="ru-RU"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harakatli </a:t>
            </a:r>
            <a:r>
              <a:rPr lang="ru-RU" sz="2000" b="1" dirty="0" err="1">
                <a:solidFill>
                  <a:srgbClr val="000000"/>
                </a:solidFill>
                <a:cs typeface="Segoe UI" panose="020B0502040204020203" pitchFamily="34" charset="0"/>
              </a:rPr>
              <a:t>o’yinlar</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an`anaviy</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standart</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mashqlardan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ustun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ekanligi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hamda</a:t>
            </a:r>
            <a:r>
              <a:rPr lang="ru-RU"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harakatli </a:t>
            </a:r>
            <a:r>
              <a:rPr lang="ru-RU" sz="2000" b="1" dirty="0" err="1">
                <a:solidFill>
                  <a:srgbClr val="000000"/>
                </a:solidFill>
                <a:cs typeface="Segoe UI" panose="020B0502040204020203" pitchFamily="34" charset="0"/>
              </a:rPr>
              <a:t>o’yinlar</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o’zining</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emotsional</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mohiyati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tufayli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mazkur</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sifatni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samarali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rivojlantirish</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qiymatiga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ekanligi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ilmiy</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jixatdan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asoslandi</a:t>
            </a:r>
            <a:r>
              <a:rPr lang="ru-RU" sz="2000" b="1" dirty="0">
                <a:solidFill>
                  <a:srgbClr val="000000"/>
                </a:solidFill>
                <a:cs typeface="Segoe UI" panose="020B0502040204020203" pitchFamily="34" charset="0"/>
              </a:rPr>
              <a:t>. </a:t>
            </a:r>
          </a:p>
          <a:p>
            <a:pPr marL="457200" indent="-457200" algn="just">
              <a:lnSpc>
                <a:spcPct val="200000"/>
              </a:lnSpc>
              <a:buFont typeface="+mj-lt"/>
              <a:buAutoNum type="arabicPeriod" startAt="4"/>
            </a:pPr>
            <a:r>
              <a:rPr lang="ru-RU" sz="2000" b="1" dirty="0" err="1">
                <a:solidFill>
                  <a:srgbClr val="000000"/>
                </a:solidFill>
                <a:cs typeface="Segoe UI" panose="020B0502040204020203" pitchFamily="34" charset="0"/>
              </a:rPr>
              <a:t>Yuqori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malakali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voleybolchilarni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tayyorlash</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bilan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bo’lgan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ko’p</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yillik</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mashg’ulot</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jarayonida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yuqorida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qayd</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etilgan</a:t>
            </a:r>
            <a:r>
              <a:rPr lang="ru-RU"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harakatli </a:t>
            </a:r>
            <a:r>
              <a:rPr lang="ru-RU" sz="2000" b="1" dirty="0" err="1">
                <a:solidFill>
                  <a:srgbClr val="000000"/>
                </a:solidFill>
                <a:cs typeface="Segoe UI" panose="020B0502040204020203" pitchFamily="34" charset="0"/>
              </a:rPr>
              <a:t>o’yin</a:t>
            </a:r>
            <a:r>
              <a:rPr lang="uz-Cyrl-UZ" sz="2000" b="1" dirty="0">
                <a:solidFill>
                  <a:srgbClr val="000000"/>
                </a:solidFill>
                <a:cs typeface="Segoe UI" panose="020B0502040204020203" pitchFamily="34" charset="0"/>
              </a:rPr>
              <a:t>l</a:t>
            </a:r>
            <a:r>
              <a:rPr lang="ru-RU" sz="2000" b="1" dirty="0" err="1">
                <a:solidFill>
                  <a:srgbClr val="000000"/>
                </a:solidFill>
                <a:cs typeface="Segoe UI" panose="020B0502040204020203" pitchFamily="34" charset="0"/>
              </a:rPr>
              <a:t>arni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muntazam</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qo’llash</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nafaqat</a:t>
            </a:r>
            <a:r>
              <a:rPr lang="ru-RU" sz="2000" b="1" dirty="0">
                <a:solidFill>
                  <a:srgbClr val="000000"/>
                </a:solidFill>
                <a:cs typeface="Segoe UI" panose="020B0502040204020203" pitchFamily="34" charset="0"/>
              </a:rPr>
              <a:t> </a:t>
            </a:r>
            <a:r>
              <a:rPr lang="uz-Latn-UZ" sz="2000" b="1" dirty="0">
                <a:solidFill>
                  <a:srgbClr val="000000"/>
                </a:solidFill>
                <a:cs typeface="Segoe UI" panose="020B0502040204020203" pitchFamily="34" charset="0"/>
              </a:rPr>
              <a:t>sakrovchanlik </a:t>
            </a:r>
            <a:r>
              <a:rPr lang="ru-RU" sz="2000" b="1" dirty="0" err="1">
                <a:solidFill>
                  <a:srgbClr val="000000"/>
                </a:solidFill>
                <a:cs typeface="Segoe UI" panose="020B0502040204020203" pitchFamily="34" charset="0"/>
              </a:rPr>
              <a:t>sifatini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unumli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shakllantirishga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imkon</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yaratadi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balki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shu</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asosda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texnik-taktik</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mahoratni</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qisqa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muddatlarda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osonroq</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takomillashuviga</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asos</a:t>
            </a:r>
            <a:r>
              <a:rPr lang="ru-RU" sz="2000" b="1" dirty="0">
                <a:solidFill>
                  <a:srgbClr val="000000"/>
                </a:solidFill>
                <a:cs typeface="Segoe UI" panose="020B0502040204020203" pitchFamily="34" charset="0"/>
              </a:rPr>
              <a:t> </a:t>
            </a:r>
            <a:r>
              <a:rPr lang="ru-RU" sz="2000" b="1" dirty="0" err="1">
                <a:solidFill>
                  <a:srgbClr val="000000"/>
                </a:solidFill>
                <a:cs typeface="Segoe UI" panose="020B0502040204020203" pitchFamily="34" charset="0"/>
              </a:rPr>
              <a:t>bo’ladi</a:t>
            </a:r>
            <a:r>
              <a:rPr lang="ru-RU" sz="2000" b="1" dirty="0">
                <a:solidFill>
                  <a:srgbClr val="000000"/>
                </a:solidFill>
                <a:cs typeface="Segoe UI" panose="020B0502040204020203" pitchFamily="34" charset="0"/>
              </a:rPr>
              <a:t>.</a:t>
            </a:r>
            <a:endParaRPr lang="en-US" sz="2000" b="1" dirty="0">
              <a:solidFill>
                <a:srgbClr val="000000"/>
              </a:solidFill>
              <a:latin typeface="Montserrat" panose="00000500000000000000" pitchFamily="2" charset="0"/>
              <a:cs typeface="Segoe UI" panose="020B0502040204020203" pitchFamily="34" charset="0"/>
            </a:endParaRPr>
          </a:p>
        </p:txBody>
      </p:sp>
    </p:spTree>
    <p:extLst>
      <p:ext uri="{BB962C8B-B14F-4D97-AF65-F5344CB8AC3E}">
        <p14:creationId xmlns:p14="http://schemas.microsoft.com/office/powerpoint/2010/main" val="481936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857;p60">
            <a:extLst>
              <a:ext uri="{FF2B5EF4-FFF2-40B4-BE49-F238E27FC236}">
                <a16:creationId xmlns:a16="http://schemas.microsoft.com/office/drawing/2014/main" id="{72AEC1EE-1408-4A47-9B39-8D22F5545CA2}"/>
              </a:ext>
            </a:extLst>
          </p:cNvPr>
          <p:cNvSpPr txBox="1">
            <a:spLocks/>
          </p:cNvSpPr>
          <p:nvPr/>
        </p:nvSpPr>
        <p:spPr>
          <a:xfrm>
            <a:off x="838200" y="56138"/>
            <a:ext cx="10515600" cy="553998"/>
          </a:xfrm>
          <a:prstGeom prst="rect">
            <a:avLst/>
          </a:prstGeom>
        </p:spPr>
        <p:txBody>
          <a:bodyPr spcFirstLastPara="1" vert="horz" wrap="square" lIns="0" tIns="0" rIns="0" bIns="0" rtlCol="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buClr>
                <a:srgbClr val="000000"/>
              </a:buClr>
              <a:buSzPts val="1100"/>
              <a:defRPr/>
            </a:pPr>
            <a:r>
              <a:rPr lang="ru-RU" sz="4000" b="1" dirty="0" err="1">
                <a:solidFill>
                  <a:schemeClr val="accent1"/>
                </a:solidFill>
                <a:effectLst>
                  <a:outerShdw blurRad="38100" dist="38100" dir="2700000" algn="tl">
                    <a:srgbClr val="000000">
                      <a:alpha val="43137"/>
                    </a:srgbClr>
                  </a:outerShdw>
                </a:effectLst>
                <a:ea typeface="Cambria" panose="02040503050406030204" pitchFamily="18" charset="0"/>
                <a:cs typeface="+mn-cs"/>
              </a:rPr>
              <a:t>Foydalanilgan</a:t>
            </a:r>
            <a:r>
              <a:rPr lang="ru-RU" sz="4000" b="1" dirty="0">
                <a:solidFill>
                  <a:schemeClr val="accent1"/>
                </a:solidFill>
                <a:effectLst>
                  <a:outerShdw blurRad="38100" dist="38100" dir="2700000" algn="tl">
                    <a:srgbClr val="000000">
                      <a:alpha val="43137"/>
                    </a:srgbClr>
                  </a:outerShdw>
                </a:effectLst>
                <a:ea typeface="Cambria" panose="02040503050406030204" pitchFamily="18" charset="0"/>
                <a:cs typeface="+mn-cs"/>
              </a:rPr>
              <a:t> </a:t>
            </a:r>
            <a:r>
              <a:rPr lang="ru-RU" sz="4000" b="1" dirty="0" err="1">
                <a:solidFill>
                  <a:schemeClr val="accent1"/>
                </a:solidFill>
                <a:effectLst>
                  <a:outerShdw blurRad="38100" dist="38100" dir="2700000" algn="tl">
                    <a:srgbClr val="000000">
                      <a:alpha val="43137"/>
                    </a:srgbClr>
                  </a:outerShdw>
                </a:effectLst>
                <a:ea typeface="Cambria" panose="02040503050406030204" pitchFamily="18" charset="0"/>
                <a:cs typeface="+mn-cs"/>
              </a:rPr>
              <a:t>adabiyotlar</a:t>
            </a:r>
            <a:r>
              <a:rPr lang="ru-RU" sz="4000" b="1" dirty="0">
                <a:solidFill>
                  <a:schemeClr val="accent1"/>
                </a:solidFill>
                <a:effectLst>
                  <a:outerShdw blurRad="38100" dist="38100" dir="2700000" algn="tl">
                    <a:srgbClr val="000000">
                      <a:alpha val="43137"/>
                    </a:srgbClr>
                  </a:outerShdw>
                </a:effectLst>
                <a:ea typeface="Cambria" panose="02040503050406030204" pitchFamily="18" charset="0"/>
                <a:cs typeface="+mn-cs"/>
              </a:rPr>
              <a:t> </a:t>
            </a:r>
            <a:r>
              <a:rPr lang="ru-RU" sz="4000" b="1" dirty="0" err="1">
                <a:solidFill>
                  <a:schemeClr val="accent1"/>
                </a:solidFill>
                <a:effectLst>
                  <a:outerShdw blurRad="38100" dist="38100" dir="2700000" algn="tl">
                    <a:srgbClr val="000000">
                      <a:alpha val="43137"/>
                    </a:srgbClr>
                  </a:outerShdw>
                </a:effectLst>
                <a:ea typeface="Cambria" panose="02040503050406030204" pitchFamily="18" charset="0"/>
                <a:cs typeface="+mn-cs"/>
              </a:rPr>
              <a:t>ro</a:t>
            </a:r>
            <a:r>
              <a:rPr lang="en-US" sz="4000" b="1" dirty="0">
                <a:solidFill>
                  <a:schemeClr val="accent1"/>
                </a:solidFill>
                <a:effectLst>
                  <a:outerShdw blurRad="38100" dist="38100" dir="2700000" algn="tl">
                    <a:srgbClr val="000000">
                      <a:alpha val="43137"/>
                    </a:srgbClr>
                  </a:outerShdw>
                </a:effectLst>
                <a:ea typeface="Cambria" panose="02040503050406030204" pitchFamily="18" charset="0"/>
                <a:cs typeface="+mn-cs"/>
              </a:rPr>
              <a:t>‘</a:t>
            </a:r>
            <a:r>
              <a:rPr lang="ru-RU" sz="4000" b="1" dirty="0" err="1">
                <a:solidFill>
                  <a:schemeClr val="accent1"/>
                </a:solidFill>
                <a:effectLst>
                  <a:outerShdw blurRad="38100" dist="38100" dir="2700000" algn="tl">
                    <a:srgbClr val="000000">
                      <a:alpha val="43137"/>
                    </a:srgbClr>
                  </a:outerShdw>
                </a:effectLst>
                <a:ea typeface="Cambria" panose="02040503050406030204" pitchFamily="18" charset="0"/>
                <a:cs typeface="+mn-cs"/>
              </a:rPr>
              <a:t>yxati</a:t>
            </a:r>
            <a:endParaRPr lang="en-US" sz="4000" b="1" dirty="0">
              <a:solidFill>
                <a:schemeClr val="accent1"/>
              </a:solidFill>
              <a:effectLst>
                <a:outerShdw blurRad="38100" dist="38100" dir="2700000" algn="tl">
                  <a:srgbClr val="000000">
                    <a:alpha val="43137"/>
                  </a:srgbClr>
                </a:outerShdw>
              </a:effectLst>
              <a:ea typeface="Cambria" panose="02040503050406030204" pitchFamily="18" charset="0"/>
              <a:cs typeface="+mn-cs"/>
            </a:endParaRPr>
          </a:p>
        </p:txBody>
      </p:sp>
      <p:sp>
        <p:nvSpPr>
          <p:cNvPr id="4" name="Rectangle 3">
            <a:extLst>
              <a:ext uri="{FF2B5EF4-FFF2-40B4-BE49-F238E27FC236}">
                <a16:creationId xmlns:a16="http://schemas.microsoft.com/office/drawing/2014/main" id="{D2A54AC1-4EB3-434E-81BC-2B673C2553B1}"/>
              </a:ext>
            </a:extLst>
          </p:cNvPr>
          <p:cNvSpPr/>
          <p:nvPr/>
        </p:nvSpPr>
        <p:spPr>
          <a:xfrm>
            <a:off x="0" y="2844800"/>
            <a:ext cx="12192000" cy="40132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 name="Group 5">
            <a:extLst>
              <a:ext uri="{FF2B5EF4-FFF2-40B4-BE49-F238E27FC236}">
                <a16:creationId xmlns:a16="http://schemas.microsoft.com/office/drawing/2014/main" id="{FDD84AE8-89BB-4CF9-86EF-B54E8C866E3C}"/>
              </a:ext>
            </a:extLst>
          </p:cNvPr>
          <p:cNvGrpSpPr/>
          <p:nvPr/>
        </p:nvGrpSpPr>
        <p:grpSpPr>
          <a:xfrm>
            <a:off x="342900" y="776403"/>
            <a:ext cx="11506200" cy="5816977"/>
            <a:chOff x="1524000" y="1838157"/>
            <a:chExt cx="9029700" cy="5816977"/>
          </a:xfrm>
        </p:grpSpPr>
        <p:sp>
          <p:nvSpPr>
            <p:cNvPr id="6" name="Rectangle 6">
              <a:extLst>
                <a:ext uri="{FF2B5EF4-FFF2-40B4-BE49-F238E27FC236}">
                  <a16:creationId xmlns:a16="http://schemas.microsoft.com/office/drawing/2014/main" id="{B42F3407-2779-46F8-AD39-31901282BCE3}"/>
                </a:ext>
              </a:extLst>
            </p:cNvPr>
            <p:cNvSpPr/>
            <p:nvPr/>
          </p:nvSpPr>
          <p:spPr>
            <a:xfrm>
              <a:off x="1524000" y="1838157"/>
              <a:ext cx="9029700" cy="5816977"/>
            </a:xfrm>
            <a:prstGeom prst="rect">
              <a:avLst/>
            </a:prstGeom>
          </p:spPr>
          <p:txBody>
            <a:bodyPr wrap="square" lIns="0" tIns="0" rIns="0" bIns="0">
              <a:spAutoFit/>
            </a:bodyPr>
            <a:lstStyle/>
            <a:p>
              <a:pPr marL="342900" lvl="0" indent="-342900" algn="just">
                <a:buFont typeface="+mj-lt"/>
                <a:buAutoNum type="arabicPeriod"/>
              </a:pPr>
              <a:r>
                <a:rPr lang="uz-Cyrl-UZ" sz="2000" b="1" dirty="0">
                  <a:solidFill>
                    <a:srgbClr val="000000"/>
                  </a:solidFill>
                  <a:cs typeface="Segoe UI" panose="020B0502040204020203" pitchFamily="34" charset="0"/>
                </a:rPr>
                <a:t>Karimov I. A.. Yuksak ma`naviyat – </a:t>
              </a:r>
              <a:r>
                <a:rPr lang="en-US" sz="2000" b="1" dirty="0">
                  <a:solidFill>
                    <a:srgbClr val="000000"/>
                  </a:solidFill>
                  <a:cs typeface="Segoe UI" panose="020B0502040204020203" pitchFamily="34" charset="0"/>
                </a:rPr>
                <a:t>y</a:t>
              </a:r>
              <a:r>
                <a:rPr lang="uz-Cyrl-UZ" sz="2000" b="1" dirty="0">
                  <a:solidFill>
                    <a:srgbClr val="000000"/>
                  </a:solidFill>
                  <a:cs typeface="Segoe UI" panose="020B0502040204020203" pitchFamily="34" charset="0"/>
                </a:rPr>
                <a:t>engilmas kuch. </a:t>
              </a:r>
              <a:r>
                <a:rPr lang="en-US" sz="2000" b="1" dirty="0">
                  <a:solidFill>
                    <a:srgbClr val="000000"/>
                  </a:solidFill>
                  <a:cs typeface="Segoe UI" panose="020B0502040204020203" pitchFamily="34" charset="0"/>
                </a:rPr>
                <a:t>T., “</a:t>
              </a:r>
              <a:r>
                <a:rPr lang="en-US" sz="2000" b="1" dirty="0" err="1">
                  <a:solidFill>
                    <a:srgbClr val="000000"/>
                  </a:solidFill>
                  <a:cs typeface="Segoe UI" panose="020B0502040204020203" pitchFamily="34" charset="0"/>
                </a:rPr>
                <a:t>Ma`naviyat</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nashr</a:t>
              </a:r>
              <a:r>
                <a:rPr lang="en-US" sz="2000" b="1" dirty="0">
                  <a:solidFill>
                    <a:srgbClr val="000000"/>
                  </a:solidFill>
                  <a:cs typeface="Segoe UI" panose="020B0502040204020203" pitchFamily="34" charset="0"/>
                </a:rPr>
                <a:t>., 2018</a:t>
              </a:r>
              <a:r>
                <a:rPr lang="uz-Cyrl-UZ" sz="2000" b="1" dirty="0">
                  <a:solidFill>
                    <a:srgbClr val="000000"/>
                  </a:solidFill>
                  <a:cs typeface="Segoe UI" panose="020B0502040204020203" pitchFamily="34" charset="0"/>
                </a:rPr>
                <a:t> 26-b</a:t>
              </a:r>
              <a:r>
                <a:rPr lang="en-US" sz="2000" b="1" dirty="0">
                  <a:solidFill>
                    <a:srgbClr val="000000"/>
                  </a:solidFill>
                  <a:cs typeface="Segoe UI" panose="020B0502040204020203" pitchFamily="34" charset="0"/>
                </a:rPr>
                <a:t>.</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en-US" sz="2000" b="1" dirty="0" err="1">
                  <a:solidFill>
                    <a:srgbClr val="000000"/>
                  </a:solidFill>
                  <a:cs typeface="Segoe UI" panose="020B0502040204020203" pitchFamily="34" charset="0"/>
                </a:rPr>
                <a:t>Karimov</a:t>
              </a:r>
              <a:r>
                <a:rPr lang="en-US" sz="2000" b="1" dirty="0">
                  <a:solidFill>
                    <a:srgbClr val="000000"/>
                  </a:solidFill>
                  <a:cs typeface="Segoe UI" panose="020B0502040204020203" pitchFamily="34" charset="0"/>
                </a:rPr>
                <a:t> I. A. «So</a:t>
              </a:r>
              <a:r>
                <a:rPr lang="uz-Cyrl-UZ" sz="2000" b="1" dirty="0">
                  <a:solidFill>
                    <a:srgbClr val="000000"/>
                  </a:solidFill>
                  <a:cs typeface="Segoe UI" panose="020B0502040204020203" pitchFamily="34" charset="0"/>
                </a:rPr>
                <a:t>g’</a:t>
              </a:r>
              <a:r>
                <a:rPr lang="en-US" sz="2000" b="1" dirty="0" err="1">
                  <a:solidFill>
                    <a:srgbClr val="000000"/>
                  </a:solidFill>
                  <a:cs typeface="Segoe UI" panose="020B0502040204020203" pitchFamily="34" charset="0"/>
                </a:rPr>
                <a:t>lom</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avlod</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bizning</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kelaja</a:t>
              </a:r>
              <a:r>
                <a:rPr lang="uz-Cyrl-UZ" sz="2000" b="1" dirty="0">
                  <a:solidFill>
                    <a:srgbClr val="000000"/>
                  </a:solidFill>
                  <a:cs typeface="Segoe UI" panose="020B0502040204020203" pitchFamily="34" charset="0"/>
                </a:rPr>
                <a:t>g</a:t>
              </a:r>
              <a:r>
                <a:rPr lang="en-US" sz="2000" b="1" dirty="0" err="1">
                  <a:solidFill>
                    <a:srgbClr val="000000"/>
                  </a:solidFill>
                  <a:cs typeface="Segoe UI" panose="020B0502040204020203" pitchFamily="34" charset="0"/>
                </a:rPr>
                <a:t>imiz</a:t>
              </a:r>
              <a:r>
                <a:rPr lang="en-US" sz="2000" b="1" dirty="0">
                  <a:solidFill>
                    <a:srgbClr val="000000"/>
                  </a:solidFill>
                  <a:cs typeface="Segoe UI" panose="020B0502040204020203" pitchFamily="34" charset="0"/>
                </a:rPr>
                <a:t>»</a:t>
              </a:r>
              <a:r>
                <a:rPr lang="uz-Cyrl-UZ" sz="2000" b="1" dirty="0">
                  <a:solidFill>
                    <a:srgbClr val="000000"/>
                  </a:solidFill>
                  <a:cs typeface="Segoe UI" panose="020B0502040204020203" pitchFamily="34" charset="0"/>
                </a:rPr>
                <a:t>.</a:t>
              </a:r>
              <a:r>
                <a:rPr lang="en-US" sz="2000" b="1" dirty="0">
                  <a:solidFill>
                    <a:srgbClr val="000000"/>
                  </a:solidFill>
                  <a:cs typeface="Segoe UI" panose="020B0502040204020203" pitchFamily="34" charset="0"/>
                </a:rPr>
                <a:t> So</a:t>
              </a:r>
              <a:r>
                <a:rPr lang="uz-Cyrl-UZ" sz="2000" b="1" dirty="0">
                  <a:solidFill>
                    <a:srgbClr val="000000"/>
                  </a:solidFill>
                  <a:cs typeface="Segoe UI" panose="020B0502040204020203" pitchFamily="34" charset="0"/>
                </a:rPr>
                <a:t>g’</a:t>
              </a:r>
              <a:r>
                <a:rPr lang="en-US" sz="2000" b="1" dirty="0" err="1">
                  <a:solidFill>
                    <a:srgbClr val="000000"/>
                  </a:solidFill>
                  <a:cs typeface="Segoe UI" panose="020B0502040204020203" pitchFamily="34" charset="0"/>
                </a:rPr>
                <a:t>lom</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avlod</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dasturini</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tasdi</a:t>
              </a:r>
              <a:r>
                <a:rPr lang="uz-Cyrl-UZ" sz="2000" b="1" dirty="0">
                  <a:solidFill>
                    <a:srgbClr val="000000"/>
                  </a:solidFill>
                  <a:cs typeface="Segoe UI" panose="020B0502040204020203" pitchFamily="34" charset="0"/>
                </a:rPr>
                <a:t>q</a:t>
              </a:r>
              <a:r>
                <a:rPr lang="en-US" sz="2000" b="1" dirty="0" err="1">
                  <a:solidFill>
                    <a:srgbClr val="000000"/>
                  </a:solidFill>
                  <a:cs typeface="Segoe UI" panose="020B0502040204020203" pitchFamily="34" charset="0"/>
                </a:rPr>
                <a:t>lashga</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ba</a:t>
              </a:r>
              <a:r>
                <a:rPr lang="uz-Cyrl-UZ" sz="2000" b="1" dirty="0">
                  <a:solidFill>
                    <a:srgbClr val="000000"/>
                  </a:solidFill>
                  <a:cs typeface="Segoe UI" panose="020B0502040204020203" pitchFamily="34" charset="0"/>
                </a:rPr>
                <a:t>g’</a:t>
              </a:r>
              <a:r>
                <a:rPr lang="en-US" sz="2000" b="1" dirty="0" err="1">
                  <a:solidFill>
                    <a:srgbClr val="000000"/>
                  </a:solidFill>
                  <a:cs typeface="Segoe UI" panose="020B0502040204020203" pitchFamily="34" charset="0"/>
                </a:rPr>
                <a:t>ishlangan</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majlisda</a:t>
              </a:r>
              <a:r>
                <a:rPr lang="en-US" sz="2000" b="1" dirty="0">
                  <a:solidFill>
                    <a:srgbClr val="000000"/>
                  </a:solidFill>
                  <a:cs typeface="Segoe UI" panose="020B0502040204020203" pitchFamily="34" charset="0"/>
                </a:rPr>
                <a:t> s</a:t>
              </a:r>
              <a:r>
                <a:rPr lang="uz-Cyrl-UZ" sz="2000" b="1" dirty="0">
                  <a:solidFill>
                    <a:srgbClr val="000000"/>
                  </a:solidFill>
                  <a:cs typeface="Segoe UI" panose="020B0502040204020203" pitchFamily="34" charset="0"/>
                </a:rPr>
                <a:t>o’</a:t>
              </a:r>
              <a:r>
                <a:rPr lang="en-US" sz="2000" b="1" dirty="0" err="1">
                  <a:solidFill>
                    <a:srgbClr val="000000"/>
                  </a:solidFill>
                  <a:cs typeface="Segoe UI" panose="020B0502040204020203" pitchFamily="34" charset="0"/>
                </a:rPr>
                <a:t>zlagan</a:t>
              </a:r>
              <a:r>
                <a:rPr lang="en-US" sz="2000" b="1" dirty="0">
                  <a:solidFill>
                    <a:srgbClr val="000000"/>
                  </a:solidFill>
                  <a:cs typeface="Segoe UI" panose="020B0502040204020203" pitchFamily="34" charset="0"/>
                </a:rPr>
                <a:t> nut</a:t>
              </a:r>
              <a:r>
                <a:rPr lang="uz-Cyrl-UZ" sz="2000" b="1" dirty="0">
                  <a:solidFill>
                    <a:srgbClr val="000000"/>
                  </a:solidFill>
                  <a:cs typeface="Segoe UI" panose="020B0502040204020203" pitchFamily="34" charset="0"/>
                </a:rPr>
                <a:t>q</a:t>
              </a:r>
              <a:r>
                <a:rPr lang="en-US" sz="2000" b="1" dirty="0" err="1">
                  <a:solidFill>
                    <a:srgbClr val="000000"/>
                  </a:solidFill>
                  <a:cs typeface="Segoe UI" panose="020B0502040204020203" pitchFamily="34" charset="0"/>
                </a:rPr>
                <a:t>i</a:t>
              </a:r>
              <a:r>
                <a:rPr lang="en-US" sz="2000" b="1" dirty="0">
                  <a:solidFill>
                    <a:srgbClr val="000000"/>
                  </a:solidFill>
                  <a:cs typeface="Segoe UI" panose="020B0502040204020203" pitchFamily="34" charset="0"/>
                </a:rPr>
                <a:t>. </a:t>
              </a:r>
              <a:r>
                <a:rPr lang="ru-RU" sz="2000" b="1" dirty="0">
                  <a:solidFill>
                    <a:srgbClr val="000000"/>
                  </a:solidFill>
                  <a:cs typeface="Segoe UI" panose="020B0502040204020203" pitchFamily="34" charset="0"/>
                </a:rPr>
                <a:t>T. 20</a:t>
              </a:r>
              <a:r>
                <a:rPr lang="en-US" sz="2000" b="1" dirty="0">
                  <a:solidFill>
                    <a:srgbClr val="000000"/>
                  </a:solidFill>
                  <a:cs typeface="Segoe UI" panose="020B0502040204020203" pitchFamily="34" charset="0"/>
                </a:rPr>
                <a:t>19 </a:t>
              </a:r>
              <a:r>
                <a:rPr lang="ru-RU" sz="2000" b="1" dirty="0">
                  <a:solidFill>
                    <a:srgbClr val="000000"/>
                  </a:solidFill>
                  <a:cs typeface="Segoe UI" panose="020B0502040204020203" pitchFamily="34" charset="0"/>
                </a:rPr>
                <a:t>y. </a:t>
              </a:r>
            </a:p>
            <a:p>
              <a:pPr marL="342900" lvl="0" indent="-342900" algn="just">
                <a:buFont typeface="+mj-lt"/>
                <a:buAutoNum type="arabicPeriod"/>
              </a:pPr>
              <a:r>
                <a:rPr lang="en-US" sz="2000" b="1" dirty="0" err="1">
                  <a:solidFill>
                    <a:srgbClr val="000000"/>
                  </a:solidFill>
                  <a:cs typeface="Segoe UI" panose="020B0502040204020203" pitchFamily="34" charset="0"/>
                </a:rPr>
                <a:t>Karimov</a:t>
              </a:r>
              <a:r>
                <a:rPr lang="en-US" sz="2000" b="1" dirty="0">
                  <a:solidFill>
                    <a:srgbClr val="000000"/>
                  </a:solidFill>
                  <a:cs typeface="Segoe UI" panose="020B0502040204020203" pitchFamily="34" charset="0"/>
                </a:rPr>
                <a:t> I. A. </a:t>
              </a:r>
              <a:r>
                <a:rPr lang="uz-Latn-UZ" sz="2000" b="1" dirty="0">
                  <a:solidFill>
                    <a:srgbClr val="000000"/>
                  </a:solidFill>
                  <a:cs typeface="Segoe UI" panose="020B0502040204020203" pitchFamily="34" charset="0"/>
                </a:rPr>
                <a:t>O’zbekiston</a:t>
              </a:r>
              <a:r>
                <a:rPr lang="uz-Cyrl-UZ" sz="2000" b="1" dirty="0">
                  <a:solidFill>
                    <a:srgbClr val="000000"/>
                  </a:solidFill>
                  <a:cs typeface="Segoe UI" panose="020B0502040204020203" pitchFamily="34" charset="0"/>
                </a:rPr>
                <a:t> buyuk kelajak sari.</a:t>
              </a:r>
              <a:r>
                <a:rPr lang="en-US" sz="2000" b="1" dirty="0">
                  <a:solidFill>
                    <a:srgbClr val="000000"/>
                  </a:solidFill>
                  <a:cs typeface="Segoe UI" panose="020B0502040204020203" pitchFamily="34" charset="0"/>
                </a:rPr>
                <a:t> T:. </a:t>
              </a:r>
              <a:r>
                <a:rPr lang="uz-Cyrl-UZ" sz="2000" b="1" dirty="0">
                  <a:solidFill>
                    <a:srgbClr val="000000"/>
                  </a:solidFill>
                  <a:cs typeface="Segoe UI" panose="020B0502040204020203" pitchFamily="34" charset="0"/>
                </a:rPr>
                <a:t>O’</a:t>
              </a:r>
              <a:r>
                <a:rPr lang="en-US" sz="2000" b="1" dirty="0" err="1">
                  <a:solidFill>
                    <a:srgbClr val="000000"/>
                  </a:solidFill>
                  <a:cs typeface="Segoe UI" panose="020B0502040204020203" pitchFamily="34" charset="0"/>
                </a:rPr>
                <a:t>zbekiston</a:t>
              </a:r>
              <a:r>
                <a:rPr lang="uz-Cyrl-UZ" sz="2000" b="1" dirty="0">
                  <a:solidFill>
                    <a:srgbClr val="000000"/>
                  </a:solidFill>
                  <a:cs typeface="Segoe UI" panose="020B0502040204020203" pitchFamily="34" charset="0"/>
                </a:rPr>
                <a:t> nashr.</a:t>
              </a:r>
              <a:r>
                <a:rPr lang="en-US" sz="2000" b="1" dirty="0">
                  <a:solidFill>
                    <a:srgbClr val="000000"/>
                  </a:solidFill>
                  <a:cs typeface="Segoe UI" panose="020B0502040204020203" pitchFamily="34" charset="0"/>
                </a:rPr>
                <a:t> 201</a:t>
              </a:r>
              <a:r>
                <a:rPr lang="uz-Cyrl-UZ" sz="2000" b="1" dirty="0">
                  <a:solidFill>
                    <a:srgbClr val="000000"/>
                  </a:solidFill>
                  <a:cs typeface="Segoe UI" panose="020B0502040204020203" pitchFamily="34" charset="0"/>
                </a:rPr>
                <a:t>8</a:t>
              </a:r>
              <a:r>
                <a:rPr lang="en-US" sz="2000" b="1" dirty="0">
                  <a:solidFill>
                    <a:srgbClr val="000000"/>
                  </a:solidFill>
                  <a:cs typeface="Segoe UI" panose="020B0502040204020203" pitchFamily="34" charset="0"/>
                </a:rPr>
                <a:t> y. – </a:t>
              </a:r>
              <a:r>
                <a:rPr lang="uz-Cyrl-UZ" sz="2000" b="1" dirty="0">
                  <a:solidFill>
                    <a:srgbClr val="000000"/>
                  </a:solidFill>
                  <a:cs typeface="Segoe UI" panose="020B0502040204020203" pitchFamily="34" charset="0"/>
                </a:rPr>
                <a:t>60 b</a:t>
              </a:r>
              <a:r>
                <a:rPr lang="en-US" sz="2000" b="1" dirty="0">
                  <a:solidFill>
                    <a:srgbClr val="000000"/>
                  </a:solidFill>
                  <a:cs typeface="Segoe UI" panose="020B0502040204020203" pitchFamily="34" charset="0"/>
                </a:rPr>
                <a:t>.</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en-US" sz="2000" b="1" dirty="0" err="1">
                  <a:solidFill>
                    <a:srgbClr val="000000"/>
                  </a:solidFill>
                  <a:cs typeface="Segoe UI" panose="020B0502040204020203" pitchFamily="34" charset="0"/>
                </a:rPr>
                <a:t>Barkamol</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avlod</a:t>
              </a:r>
              <a:r>
                <a:rPr lang="en-US" sz="2000" b="1" dirty="0">
                  <a:solidFill>
                    <a:srgbClr val="000000"/>
                  </a:solidFill>
                  <a:cs typeface="Segoe UI" panose="020B0502040204020203" pitchFamily="34" charset="0"/>
                </a:rPr>
                <a:t>–</a:t>
              </a:r>
              <a:r>
                <a:rPr lang="uz-Latn-UZ" sz="2000" b="1" dirty="0">
                  <a:solidFill>
                    <a:srgbClr val="000000"/>
                  </a:solidFill>
                  <a:cs typeface="Segoe UI" panose="020B0502040204020203" pitchFamily="34" charset="0"/>
                </a:rPr>
                <a:t>O’zbekiston taraqqiyotining poydevori.T., 2018.</a:t>
              </a:r>
              <a:r>
                <a:rPr lang="uz-Cyrl-UZ" sz="2000" b="1" dirty="0">
                  <a:solidFill>
                    <a:srgbClr val="000000"/>
                  </a:solidFill>
                  <a:cs typeface="Segoe UI" panose="020B0502040204020203" pitchFamily="34" charset="0"/>
                </a:rPr>
                <a:t> 6-b.</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Latn-UZ" sz="2000" b="1" dirty="0">
                  <a:solidFill>
                    <a:srgbClr val="000000"/>
                  </a:solidFill>
                  <a:cs typeface="Segoe UI" panose="020B0502040204020203" pitchFamily="34" charset="0"/>
                </a:rPr>
                <a:t>O’zbekiston Respublika Prezidentining “Bolalar sportini rivojlantirish to’g’risida”gi Farmoni. </a:t>
              </a:r>
              <a:r>
                <a:rPr lang="ru-RU" sz="2000" b="1" dirty="0" err="1">
                  <a:solidFill>
                    <a:srgbClr val="000000"/>
                  </a:solidFill>
                  <a:cs typeface="Segoe UI" panose="020B0502040204020203" pitchFamily="34" charset="0"/>
                </a:rPr>
                <a:t>Toshkent</a:t>
              </a:r>
              <a:r>
                <a:rPr lang="ru-RU" sz="2000" b="1" dirty="0">
                  <a:solidFill>
                    <a:srgbClr val="000000"/>
                  </a:solidFill>
                  <a:cs typeface="Segoe UI" panose="020B0502040204020203" pitchFamily="34" charset="0"/>
                </a:rPr>
                <a:t>, 20</a:t>
              </a:r>
              <a:r>
                <a:rPr lang="en-US" sz="2000" b="1" dirty="0">
                  <a:solidFill>
                    <a:srgbClr val="000000"/>
                  </a:solidFill>
                  <a:cs typeface="Segoe UI" panose="020B0502040204020203" pitchFamily="34" charset="0"/>
                </a:rPr>
                <a:t>19 </a:t>
              </a:r>
              <a:r>
                <a:rPr lang="ru-RU" sz="2000" b="1" dirty="0" err="1">
                  <a:solidFill>
                    <a:srgbClr val="000000"/>
                  </a:solidFill>
                  <a:cs typeface="Segoe UI" panose="020B0502040204020203" pitchFamily="34" charset="0"/>
                </a:rPr>
                <a:t>yil</a:t>
              </a:r>
              <a:r>
                <a:rPr lang="ru-RU" sz="2000" b="1" dirty="0">
                  <a:solidFill>
                    <a:srgbClr val="000000"/>
                  </a:solidFill>
                  <a:cs typeface="Segoe UI" panose="020B0502040204020203" pitchFamily="34" charset="0"/>
                </a:rPr>
                <a:t> 24 </a:t>
              </a:r>
              <a:r>
                <a:rPr lang="ru-RU" sz="2000" b="1" dirty="0" err="1">
                  <a:solidFill>
                    <a:srgbClr val="000000"/>
                  </a:solidFill>
                  <a:cs typeface="Segoe UI" panose="020B0502040204020203" pitchFamily="34" charset="0"/>
                </a:rPr>
                <a:t>oktyabr</a:t>
              </a:r>
              <a:r>
                <a:rPr lang="ru-RU" sz="2000" b="1" dirty="0">
                  <a:solidFill>
                    <a:srgbClr val="000000"/>
                  </a:solidFill>
                  <a:cs typeface="Segoe UI" panose="020B0502040204020203" pitchFamily="34" charset="0"/>
                </a:rPr>
                <a:t>.</a:t>
              </a:r>
            </a:p>
            <a:p>
              <a:pPr marL="342900" lvl="0" indent="-342900" algn="just">
                <a:buFont typeface="+mj-lt"/>
                <a:buAutoNum type="arabicPeriod"/>
              </a:pPr>
              <a:r>
                <a:rPr lang="uz-Cyrl-UZ" sz="2000" b="1" dirty="0">
                  <a:solidFill>
                    <a:srgbClr val="000000"/>
                  </a:solidFill>
                  <a:cs typeface="Segoe UI" panose="020B0502040204020203" pitchFamily="34" charset="0"/>
                </a:rPr>
                <a:t>Ayrapetyants L.R. Voleybol. Toshkent, Zar qalam, 2</a:t>
              </a:r>
              <a:r>
                <a:rPr lang="en-US" sz="2000" b="1" dirty="0">
                  <a:solidFill>
                    <a:srgbClr val="000000"/>
                  </a:solidFill>
                  <a:cs typeface="Segoe UI" panose="020B0502040204020203" pitchFamily="34" charset="0"/>
                </a:rPr>
                <a:t>019</a:t>
              </a:r>
              <a:r>
                <a:rPr lang="uz-Cyrl-UZ" sz="2000" b="1" dirty="0">
                  <a:solidFill>
                    <a:srgbClr val="000000"/>
                  </a:solidFill>
                  <a:cs typeface="Segoe UI" panose="020B0502040204020203" pitchFamily="34" charset="0"/>
                </a:rPr>
                <a:t>. </a:t>
              </a:r>
              <a:r>
                <a:rPr lang="ru-RU" sz="2000" b="1" dirty="0">
                  <a:solidFill>
                    <a:srgbClr val="000000"/>
                  </a:solidFill>
                  <a:cs typeface="Segoe UI" panose="020B0502040204020203" pitchFamily="34" charset="0"/>
                </a:rPr>
                <a:t>24</a:t>
              </a:r>
              <a:r>
                <a:rPr lang="en-US" sz="2000" b="1" dirty="0">
                  <a:solidFill>
                    <a:srgbClr val="000000"/>
                  </a:solidFill>
                  <a:cs typeface="Segoe UI" panose="020B0502040204020203" pitchFamily="34" charset="0"/>
                </a:rPr>
                <a:t>-</a:t>
              </a:r>
              <a:r>
                <a:rPr lang="ru-RU" sz="2000" b="1" dirty="0">
                  <a:solidFill>
                    <a:srgbClr val="000000"/>
                  </a:solidFill>
                  <a:cs typeface="Segoe UI" panose="020B0502040204020203" pitchFamily="34" charset="0"/>
                </a:rPr>
                <a:t>b.</a:t>
              </a:r>
            </a:p>
            <a:p>
              <a:pPr marL="342900" lvl="0" indent="-342900" algn="just">
                <a:buFont typeface="+mj-lt"/>
                <a:buAutoNum type="arabicPeriod"/>
              </a:pPr>
              <a:r>
                <a:rPr lang="en-US" sz="2000" b="1" dirty="0" err="1">
                  <a:solidFill>
                    <a:srgbClr val="000000"/>
                  </a:solidFill>
                  <a:cs typeface="Segoe UI" panose="020B0502040204020203" pitchFamily="34" charset="0"/>
                </a:rPr>
                <a:t>Ayrapetyants</a:t>
              </a:r>
              <a:r>
                <a:rPr lang="en-US" sz="2000" b="1" dirty="0">
                  <a:solidFill>
                    <a:srgbClr val="000000"/>
                  </a:solidFill>
                  <a:cs typeface="Segoe UI" panose="020B0502040204020203" pitchFamily="34" charset="0"/>
                </a:rPr>
                <a:t> L.R., </a:t>
              </a:r>
              <a:r>
                <a:rPr lang="en-US" sz="2000" b="1" dirty="0" err="1">
                  <a:solidFill>
                    <a:srgbClr val="000000"/>
                  </a:solidFill>
                  <a:cs typeface="Segoe UI" panose="020B0502040204020203" pitchFamily="34" charset="0"/>
                </a:rPr>
                <a:t>Godik</a:t>
              </a:r>
              <a:r>
                <a:rPr lang="en-US" sz="2000" b="1" dirty="0">
                  <a:solidFill>
                    <a:srgbClr val="000000"/>
                  </a:solidFill>
                  <a:cs typeface="Segoe UI" panose="020B0502040204020203" pitchFamily="34" charset="0"/>
                </a:rPr>
                <a:t> M.A. </a:t>
              </a:r>
              <a:r>
                <a:rPr lang="en-US" sz="2000" b="1" dirty="0" err="1">
                  <a:solidFill>
                    <a:srgbClr val="000000"/>
                  </a:solidFill>
                  <a:cs typeface="Segoe UI" panose="020B0502040204020203" pitchFamily="34" charset="0"/>
                </a:rPr>
                <a:t>Sportivnie</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igri</a:t>
              </a:r>
              <a:r>
                <a:rPr lang="en-US" sz="2000" b="1" dirty="0">
                  <a:solidFill>
                    <a:srgbClr val="000000"/>
                  </a:solidFill>
                  <a:cs typeface="Segoe UI" panose="020B0502040204020203" pitchFamily="34" charset="0"/>
                </a:rPr>
                <a:t>. T., 2021</a:t>
              </a:r>
              <a:r>
                <a:rPr lang="uz-Cyrl-UZ" sz="2000" b="1" dirty="0">
                  <a:solidFill>
                    <a:srgbClr val="000000"/>
                  </a:solidFill>
                  <a:cs typeface="Segoe UI" panose="020B0502040204020203" pitchFamily="34" charset="0"/>
                </a:rPr>
                <a:t>.</a:t>
              </a:r>
              <a:r>
                <a:rPr lang="en-US" sz="2000" b="1" dirty="0">
                  <a:solidFill>
                    <a:srgbClr val="000000"/>
                  </a:solidFill>
                  <a:cs typeface="Segoe UI" panose="020B0502040204020203" pitchFamily="34" charset="0"/>
                </a:rPr>
                <a:t> 18-</a:t>
              </a:r>
              <a:r>
                <a:rPr lang="uz-Cyrl-UZ" sz="2000" b="1" dirty="0">
                  <a:solidFill>
                    <a:srgbClr val="000000"/>
                  </a:solidFill>
                  <a:cs typeface="Segoe UI" panose="020B0502040204020203" pitchFamily="34" charset="0"/>
                </a:rPr>
                <a:t>b</a:t>
              </a:r>
              <a:r>
                <a:rPr lang="en-US" sz="2000" b="1" dirty="0">
                  <a:solidFill>
                    <a:srgbClr val="000000"/>
                  </a:solidFill>
                  <a:cs typeface="Segoe UI" panose="020B0502040204020203" pitchFamily="34" charset="0"/>
                </a:rPr>
                <a:t>.</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en-US" sz="2000" b="1" dirty="0" err="1">
                  <a:solidFill>
                    <a:srgbClr val="000000"/>
                  </a:solidFill>
                  <a:cs typeface="Segoe UI" panose="020B0502040204020203" pitchFamily="34" charset="0"/>
                </a:rPr>
                <a:t>Ayrapetyants</a:t>
              </a:r>
              <a:r>
                <a:rPr lang="en-US" sz="2000" b="1" dirty="0">
                  <a:solidFill>
                    <a:srgbClr val="000000"/>
                  </a:solidFill>
                  <a:cs typeface="Segoe UI" panose="020B0502040204020203" pitchFamily="34" charset="0"/>
                </a:rPr>
                <a:t> L.R., </a:t>
              </a:r>
              <a:r>
                <a:rPr lang="en-US" sz="2000" b="1" dirty="0" err="1">
                  <a:solidFill>
                    <a:srgbClr val="000000"/>
                  </a:solidFill>
                  <a:cs typeface="Segoe UI" panose="020B0502040204020203" pitchFamily="34" charset="0"/>
                </a:rPr>
                <a:t>Pulatov</a:t>
              </a:r>
              <a:r>
                <a:rPr lang="en-US" sz="2000" b="1" dirty="0">
                  <a:solidFill>
                    <a:srgbClr val="000000"/>
                  </a:solidFill>
                  <a:cs typeface="Segoe UI" panose="020B0502040204020203" pitchFamily="34" charset="0"/>
                </a:rPr>
                <a:t> A.A. </a:t>
              </a:r>
              <a:r>
                <a:rPr lang="en-US" sz="2000" b="1" dirty="0" err="1">
                  <a:solidFill>
                    <a:srgbClr val="000000"/>
                  </a:solidFill>
                  <a:cs typeface="Segoe UI" panose="020B0502040204020203" pitchFamily="34" charset="0"/>
                </a:rPr>
                <a:t>Voleybol</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nazariyasi</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va</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uslubiyati</a:t>
              </a:r>
              <a:r>
                <a:rPr lang="en-US" sz="2000" b="1" dirty="0">
                  <a:solidFill>
                    <a:srgbClr val="000000"/>
                  </a:solidFill>
                  <a:cs typeface="Segoe UI" panose="020B0502040204020203" pitchFamily="34" charset="0"/>
                </a:rPr>
                <a:t>. //</a:t>
              </a:r>
              <a:r>
                <a:rPr lang="en-US" sz="2000" b="1" dirty="0" err="1">
                  <a:solidFill>
                    <a:srgbClr val="000000"/>
                  </a:solidFill>
                  <a:cs typeface="Segoe UI" panose="020B0502040204020203" pitchFamily="34" charset="0"/>
                </a:rPr>
                <a:t>Oliy</a:t>
              </a:r>
              <a:r>
                <a:rPr lang="en-US"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o’quv yurtlari uchun darslik. T.: Fan va texnologiya. 20</a:t>
              </a:r>
              <a:r>
                <a:rPr lang="en-US" sz="2000" b="1" dirty="0">
                  <a:solidFill>
                    <a:srgbClr val="000000"/>
                  </a:solidFill>
                  <a:cs typeface="Segoe UI" panose="020B0502040204020203" pitchFamily="34" charset="0"/>
                </a:rPr>
                <a:t>21</a:t>
              </a:r>
              <a:r>
                <a:rPr lang="uz-Cyrl-UZ" sz="2000" b="1" dirty="0">
                  <a:solidFill>
                    <a:srgbClr val="000000"/>
                  </a:solidFill>
                  <a:cs typeface="Segoe UI" panose="020B0502040204020203" pitchFamily="34" charset="0"/>
                </a:rPr>
                <a:t>. -208 b.</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Cyrl-UZ" sz="2000" b="1" dirty="0">
                  <a:solidFill>
                    <a:srgbClr val="000000"/>
                  </a:solidFill>
                  <a:cs typeface="Segoe UI" panose="020B0502040204020203" pitchFamily="34" charset="0"/>
                </a:rPr>
                <a:t>Ayrapetyants L.R., Pulatov A.A. Yuqori malakali voleybolchilarni tayyorlashda tanlovning o’rni. «JT, sport va ma`naviyat» to’plami, T., </a:t>
              </a:r>
              <a:r>
                <a:rPr lang="en-US" sz="2000" b="1" dirty="0">
                  <a:solidFill>
                    <a:srgbClr val="000000"/>
                  </a:solidFill>
                  <a:cs typeface="Segoe UI" panose="020B0502040204020203" pitchFamily="34" charset="0"/>
                </a:rPr>
                <a:t>2020</a:t>
              </a:r>
              <a:r>
                <a:rPr lang="uz-Cyrl-UZ" sz="2000" b="1" dirty="0">
                  <a:solidFill>
                    <a:srgbClr val="000000"/>
                  </a:solidFill>
                  <a:cs typeface="Segoe UI" panose="020B0502040204020203" pitchFamily="34" charset="0"/>
                </a:rPr>
                <a:t>. 11-b.</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Latn-UZ" sz="2000" b="1" dirty="0">
                  <a:solidFill>
                    <a:srgbClr val="000000"/>
                  </a:solidFill>
                  <a:cs typeface="Segoe UI" panose="020B0502040204020203" pitchFamily="34" charset="0"/>
                </a:rPr>
                <a:t>Vardiashvili I. R va boshq.. Talabalarning ilmiy bilish faoliyatlari. Qarshi, “Nasaf” nashriyoti, 2018.</a:t>
              </a:r>
              <a:r>
                <a:rPr lang="uz-Cyrl-UZ" sz="2000" b="1" dirty="0">
                  <a:solidFill>
                    <a:srgbClr val="000000"/>
                  </a:solidFill>
                  <a:cs typeface="Segoe UI" panose="020B0502040204020203" pitchFamily="34" charset="0"/>
                </a:rPr>
                <a:t> 7-b.</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Latn-UZ" sz="2000" b="1" dirty="0">
                  <a:solidFill>
                    <a:srgbClr val="000000"/>
                  </a:solidFill>
                  <a:cs typeface="Segoe UI" panose="020B0502040204020203" pitchFamily="34" charset="0"/>
                </a:rPr>
                <a:t>G</a:t>
              </a:r>
              <a:r>
                <a:rPr lang="uz-Cyrl-UZ" sz="2000" b="1" dirty="0">
                  <a:solidFill>
                    <a:srgbClr val="000000"/>
                  </a:solidFill>
                  <a:cs typeface="Segoe UI" panose="020B0502040204020203" pitchFamily="34" charset="0"/>
                </a:rPr>
                <a:t>o</a:t>
              </a:r>
              <a:r>
                <a:rPr lang="uz-Latn-UZ" sz="2000" b="1" dirty="0">
                  <a:solidFill>
                    <a:srgbClr val="000000"/>
                  </a:solidFill>
                  <a:cs typeface="Segoe UI" panose="020B0502040204020203" pitchFamily="34" charset="0"/>
                </a:rPr>
                <a:t>ncharova O.V. “Yosh sportchilarning jismoniy </a:t>
              </a:r>
              <a:r>
                <a:rPr lang="uz-Cyrl-UZ" sz="2000" b="1" dirty="0">
                  <a:solidFill>
                    <a:srgbClr val="000000"/>
                  </a:solidFill>
                  <a:cs typeface="Segoe UI" panose="020B0502040204020203" pitchFamily="34" charset="0"/>
                </a:rPr>
                <a:t>q</a:t>
              </a:r>
              <a:r>
                <a:rPr lang="uz-Latn-UZ" sz="2000" b="1" dirty="0">
                  <a:solidFill>
                    <a:srgbClr val="000000"/>
                  </a:solidFill>
                  <a:cs typeface="Segoe UI" panose="020B0502040204020203" pitchFamily="34" charset="0"/>
                </a:rPr>
                <a:t>obiliyatlarini rivojlantirish”</a:t>
              </a:r>
              <a:r>
                <a:rPr lang="uz-Cyrl-UZ" sz="2000" b="1" dirty="0">
                  <a:solidFill>
                    <a:srgbClr val="000000"/>
                  </a:solidFill>
                  <a:cs typeface="Segoe UI" panose="020B0502040204020203" pitchFamily="34" charset="0"/>
                </a:rPr>
                <a:t>. T.,  O’</a:t>
              </a:r>
              <a:r>
                <a:rPr lang="uz-Latn-UZ" sz="2000" b="1" dirty="0">
                  <a:solidFill>
                    <a:srgbClr val="000000"/>
                  </a:solidFill>
                  <a:cs typeface="Segoe UI" panose="020B0502040204020203" pitchFamily="34" charset="0"/>
                </a:rPr>
                <a:t>zDJTI </a:t>
              </a:r>
              <a:r>
                <a:rPr lang="uz-Cyrl-UZ" sz="2000" b="1" dirty="0">
                  <a:solidFill>
                    <a:srgbClr val="000000"/>
                  </a:solidFill>
                  <a:cs typeface="Segoe UI" panose="020B0502040204020203" pitchFamily="34" charset="0"/>
                </a:rPr>
                <a:t>matbaa </a:t>
              </a:r>
              <a:r>
                <a:rPr lang="uz-Latn-UZ" sz="2000" b="1" dirty="0">
                  <a:solidFill>
                    <a:srgbClr val="000000"/>
                  </a:solidFill>
                  <a:cs typeface="Segoe UI" panose="020B0502040204020203" pitchFamily="34" charset="0"/>
                </a:rPr>
                <a:t>nashr</a:t>
              </a:r>
              <a:r>
                <a:rPr lang="uz-Cyrl-UZ" sz="2000" b="1" dirty="0">
                  <a:solidFill>
                    <a:srgbClr val="000000"/>
                  </a:solidFill>
                  <a:cs typeface="Segoe UI" panose="020B0502040204020203" pitchFamily="34" charset="0"/>
                </a:rPr>
                <a:t>i</a:t>
              </a:r>
              <a:r>
                <a:rPr lang="uz-Latn-UZ" sz="2000" b="1" dirty="0">
                  <a:solidFill>
                    <a:srgbClr val="000000"/>
                  </a:solidFill>
                  <a:cs typeface="Segoe UI" panose="020B0502040204020203" pitchFamily="34" charset="0"/>
                </a:rPr>
                <a:t>yoti b</a:t>
              </a:r>
              <a:r>
                <a:rPr lang="uz-Cyrl-UZ" sz="2000" b="1" dirty="0">
                  <a:solidFill>
                    <a:srgbClr val="000000"/>
                  </a:solidFill>
                  <a:cs typeface="Segoe UI" panose="020B0502040204020203" pitchFamily="34" charset="0"/>
                </a:rPr>
                <a:t>o’</a:t>
              </a:r>
              <a:r>
                <a:rPr lang="uz-Latn-UZ" sz="2000" b="1" dirty="0">
                  <a:solidFill>
                    <a:srgbClr val="000000"/>
                  </a:solidFill>
                  <a:cs typeface="Segoe UI" panose="020B0502040204020203" pitchFamily="34" charset="0"/>
                </a:rPr>
                <a:t>limi</a:t>
              </a:r>
              <a:r>
                <a:rPr lang="uz-Cyrl-UZ" sz="2000" b="1" dirty="0">
                  <a:solidFill>
                    <a:srgbClr val="000000"/>
                  </a:solidFill>
                  <a:cs typeface="Segoe UI" panose="020B0502040204020203" pitchFamily="34" charset="0"/>
                </a:rPr>
                <a:t>,</a:t>
              </a:r>
              <a:r>
                <a:rPr lang="uz-Latn-UZ" sz="2000" b="1" dirty="0">
                  <a:solidFill>
                    <a:srgbClr val="000000"/>
                  </a:solidFill>
                  <a:cs typeface="Segoe UI" panose="020B0502040204020203" pitchFamily="34" charset="0"/>
                </a:rPr>
                <a:t> 2020 y.</a:t>
              </a:r>
              <a:r>
                <a:rPr lang="uz-Cyrl-UZ" sz="2000" b="1" dirty="0">
                  <a:solidFill>
                    <a:srgbClr val="000000"/>
                  </a:solidFill>
                  <a:cs typeface="Segoe UI" panose="020B0502040204020203" pitchFamily="34" charset="0"/>
                </a:rPr>
                <a:t> 57-b.</a:t>
              </a:r>
              <a:r>
                <a:rPr lang="uz-Latn-UZ" sz="2000" b="1" dirty="0">
                  <a:solidFill>
                    <a:srgbClr val="000000"/>
                  </a:solidFill>
                  <a:cs typeface="Segoe UI" panose="020B0502040204020203" pitchFamily="34" charset="0"/>
                </a:rPr>
                <a:t> </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Latn-UZ" sz="2000" b="1" dirty="0">
                  <a:solidFill>
                    <a:srgbClr val="000000"/>
                  </a:solidFill>
                  <a:cs typeface="Segoe UI" panose="020B0502040204020203" pitchFamily="34" charset="0"/>
                </a:rPr>
                <a:t>Jismoniy tarbiya nazariyasi va </a:t>
              </a:r>
              <a:r>
                <a:rPr lang="uz-Cyrl-UZ" sz="2000" b="1" dirty="0">
                  <a:solidFill>
                    <a:srgbClr val="000000"/>
                  </a:solidFill>
                  <a:cs typeface="Segoe UI" panose="020B0502040204020203" pitchFamily="34" charset="0"/>
                </a:rPr>
                <a:t>uslubiyati</a:t>
              </a:r>
              <a:r>
                <a:rPr lang="uz-Latn-UZ" sz="2000" b="1" dirty="0">
                  <a:solidFill>
                    <a:srgbClr val="000000"/>
                  </a:solidFill>
                  <a:cs typeface="Segoe UI" panose="020B0502040204020203" pitchFamily="34" charset="0"/>
                </a:rPr>
                <a:t>. </a:t>
              </a:r>
              <a:r>
                <a:rPr lang="uz-Cyrl-UZ" sz="2000" b="1" dirty="0">
                  <a:solidFill>
                    <a:srgbClr val="000000"/>
                  </a:solidFill>
                  <a:cs typeface="Segoe UI" panose="020B0502040204020203" pitchFamily="34" charset="0"/>
                </a:rPr>
                <a:t>Prof. R.Salomovning umumiy tahriri ostida. </a:t>
              </a:r>
              <a:r>
                <a:rPr lang="uz-Latn-UZ" sz="2000" b="1" dirty="0">
                  <a:solidFill>
                    <a:srgbClr val="000000"/>
                  </a:solidFill>
                  <a:cs typeface="Segoe UI" panose="020B0502040204020203" pitchFamily="34" charset="0"/>
                </a:rPr>
                <a:t>1 tom. T., “I</a:t>
              </a:r>
              <a:r>
                <a:rPr lang="uz-Cyrl-UZ" sz="2000" b="1" dirty="0">
                  <a:solidFill>
                    <a:srgbClr val="000000"/>
                  </a:solidFill>
                  <a:cs typeface="Segoe UI" panose="020B0502040204020203" pitchFamily="34" charset="0"/>
                </a:rPr>
                <a:t>TA</a:t>
              </a:r>
              <a:r>
                <a:rPr lang="uz-Latn-UZ" sz="2000" b="1" dirty="0">
                  <a:solidFill>
                    <a:srgbClr val="000000"/>
                  </a:solidFill>
                  <a:cs typeface="Segoe UI" panose="020B0502040204020203" pitchFamily="34" charset="0"/>
                </a:rPr>
                <a:t> Press” nashr., 2021.</a:t>
              </a:r>
              <a:r>
                <a:rPr lang="uz-Cyrl-UZ" sz="2000" b="1" dirty="0">
                  <a:solidFill>
                    <a:srgbClr val="000000"/>
                  </a:solidFill>
                  <a:cs typeface="Segoe UI" panose="020B0502040204020203" pitchFamily="34" charset="0"/>
                </a:rPr>
                <a:t> 78-b.</a:t>
              </a:r>
              <a:endParaRPr lang="ru-RU" sz="2000" b="1" dirty="0">
                <a:solidFill>
                  <a:srgbClr val="000000"/>
                </a:solidFill>
                <a:cs typeface="Segoe UI" panose="020B0502040204020203" pitchFamily="34" charset="0"/>
              </a:endParaRPr>
            </a:p>
            <a:p>
              <a:pPr marL="342900" lvl="0" indent="-342900" algn="just">
                <a:buFont typeface="+mj-lt"/>
                <a:buAutoNum type="arabicPeriod"/>
              </a:pPr>
              <a:r>
                <a:rPr lang="uz-Latn-UZ" sz="2000" b="1" dirty="0">
                  <a:solidFill>
                    <a:srgbClr val="000000"/>
                  </a:solidFill>
                  <a:cs typeface="Segoe UI" panose="020B0502040204020203" pitchFamily="34" charset="0"/>
                </a:rPr>
                <a:t>Kerimov F.A. Sport sohasidagi ilmiy tadqiqotlar. T., “Zarqalam” nashr., 2020</a:t>
              </a:r>
              <a:r>
                <a:rPr lang="uz-Cyrl-UZ" sz="2000" b="1" dirty="0">
                  <a:solidFill>
                    <a:srgbClr val="000000"/>
                  </a:solidFill>
                  <a:cs typeface="Segoe UI" panose="020B0502040204020203" pitchFamily="34" charset="0"/>
                </a:rPr>
                <a:t>. 112-b</a:t>
              </a:r>
              <a:r>
                <a:rPr lang="uz-Latn-UZ" sz="2000" b="1" dirty="0">
                  <a:solidFill>
                    <a:srgbClr val="000000"/>
                  </a:solidFill>
                  <a:cs typeface="Segoe UI" panose="020B0502040204020203" pitchFamily="34" charset="0"/>
                </a:rPr>
                <a:t>.</a:t>
              </a:r>
            </a:p>
          </p:txBody>
        </p:sp>
        <p:sp>
          <p:nvSpPr>
            <p:cNvPr id="7" name="Rectangle 7">
              <a:extLst>
                <a:ext uri="{FF2B5EF4-FFF2-40B4-BE49-F238E27FC236}">
                  <a16:creationId xmlns:a16="http://schemas.microsoft.com/office/drawing/2014/main" id="{CAD186DA-E214-4159-8937-CB34E0D8D0FF}"/>
                </a:ext>
              </a:extLst>
            </p:cNvPr>
            <p:cNvSpPr/>
            <p:nvPr/>
          </p:nvSpPr>
          <p:spPr>
            <a:xfrm>
              <a:off x="1524000" y="6027356"/>
              <a:ext cx="59" cy="307777"/>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Montserrat" panose="00000500000000000000" pitchFamily="2" charset="0"/>
                <a:cs typeface="Segoe UI" panose="020B0502040204020203" pitchFamily="34" charset="0"/>
              </a:endParaRPr>
            </a:p>
          </p:txBody>
        </p:sp>
      </p:grpSp>
    </p:spTree>
    <p:extLst>
      <p:ext uri="{BB962C8B-B14F-4D97-AF65-F5344CB8AC3E}">
        <p14:creationId xmlns:p14="http://schemas.microsoft.com/office/powerpoint/2010/main" val="1551071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A002F16E-E7E9-48A7-A801-9B766ACE573F}"/>
              </a:ext>
            </a:extLst>
          </p:cNvPr>
          <p:cNvSpPr/>
          <p:nvPr/>
        </p:nvSpPr>
        <p:spPr>
          <a:xfrm>
            <a:off x="0" y="2844800"/>
            <a:ext cx="12192000" cy="40132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 name="Group 5">
            <a:extLst>
              <a:ext uri="{FF2B5EF4-FFF2-40B4-BE49-F238E27FC236}">
                <a16:creationId xmlns:a16="http://schemas.microsoft.com/office/drawing/2014/main" id="{4CD90492-A510-462D-92C3-0675B5E1710E}"/>
              </a:ext>
            </a:extLst>
          </p:cNvPr>
          <p:cNvGrpSpPr/>
          <p:nvPr/>
        </p:nvGrpSpPr>
        <p:grpSpPr>
          <a:xfrm>
            <a:off x="449580" y="749741"/>
            <a:ext cx="11506200" cy="5358518"/>
            <a:chOff x="1524000" y="1838157"/>
            <a:chExt cx="9029700" cy="5358518"/>
          </a:xfrm>
        </p:grpSpPr>
        <p:sp>
          <p:nvSpPr>
            <p:cNvPr id="8" name="Rectangle 6">
              <a:extLst>
                <a:ext uri="{FF2B5EF4-FFF2-40B4-BE49-F238E27FC236}">
                  <a16:creationId xmlns:a16="http://schemas.microsoft.com/office/drawing/2014/main" id="{330A37C1-530E-45ED-B563-875F98BC8082}"/>
                </a:ext>
              </a:extLst>
            </p:cNvPr>
            <p:cNvSpPr/>
            <p:nvPr/>
          </p:nvSpPr>
          <p:spPr>
            <a:xfrm>
              <a:off x="1524000" y="1838157"/>
              <a:ext cx="9029700" cy="5358518"/>
            </a:xfrm>
            <a:prstGeom prst="rect">
              <a:avLst/>
            </a:prstGeom>
          </p:spPr>
          <p:txBody>
            <a:bodyPr wrap="square" lIns="0" tIns="0" rIns="0" bIns="0">
              <a:spAutoFit/>
            </a:bodyPr>
            <a:lstStyle/>
            <a:p>
              <a:pPr marL="342900" lvl="0" indent="-342900" algn="just">
                <a:lnSpc>
                  <a:spcPct val="150000"/>
                </a:lnSpc>
                <a:buFont typeface="+mj-lt"/>
                <a:buAutoNum type="arabicPeriod" startAt="14"/>
              </a:pPr>
              <a:r>
                <a:rPr lang="uz-Latn-UZ" b="1" dirty="0">
                  <a:solidFill>
                    <a:srgbClr val="000000"/>
                  </a:solidFill>
                  <a:cs typeface="Segoe UI" panose="020B0502040204020203" pitchFamily="34" charset="0"/>
                </a:rPr>
                <a:t>Nasritdinov F.N., </a:t>
              </a:r>
              <a:r>
                <a:rPr lang="uz-Cyrl-UZ" b="1" dirty="0">
                  <a:solidFill>
                    <a:srgbClr val="000000"/>
                  </a:solidFill>
                  <a:cs typeface="Segoe UI" panose="020B0502040204020203" pitchFamily="34" charset="0"/>
                </a:rPr>
                <a:t>Q</a:t>
              </a:r>
              <a:r>
                <a:rPr lang="uz-Latn-UZ" b="1" dirty="0">
                  <a:solidFill>
                    <a:srgbClr val="000000"/>
                  </a:solidFill>
                  <a:cs typeface="Segoe UI" panose="020B0502040204020203" pitchFamily="34" charset="0"/>
                </a:rPr>
                <a:t>osimov A.Sh. O’zbek xal</a:t>
              </a:r>
              <a:r>
                <a:rPr lang="uz-Cyrl-UZ" b="1" dirty="0">
                  <a:solidFill>
                    <a:srgbClr val="000000"/>
                  </a:solidFill>
                  <a:cs typeface="Segoe UI" panose="020B0502040204020203" pitchFamily="34" charset="0"/>
                </a:rPr>
                <a:t>q </a:t>
              </a:r>
              <a:r>
                <a:rPr lang="uz-Latn-UZ" b="1" dirty="0">
                  <a:solidFill>
                    <a:srgbClr val="000000"/>
                  </a:solidFill>
                  <a:cs typeface="Segoe UI" panose="020B0502040204020203" pitchFamily="34" charset="0"/>
                </a:rPr>
                <a:t>milliy o’yinlari. T., 1 to’plam. 2017. – 27 b.</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uz-Latn-UZ" b="1" dirty="0">
                  <a:solidFill>
                    <a:srgbClr val="000000"/>
                  </a:solidFill>
                  <a:cs typeface="Segoe UI" panose="020B0502040204020203" pitchFamily="34" charset="0"/>
                </a:rPr>
                <a:t>Po’latov A.A. Voleybol. JTI talabalariga mo’ljallangan dastur. </a:t>
              </a:r>
              <a:r>
                <a:rPr lang="ru-RU" b="1" dirty="0" err="1">
                  <a:solidFill>
                    <a:srgbClr val="000000"/>
                  </a:solidFill>
                  <a:cs typeface="Segoe UI" panose="020B0502040204020203" pitchFamily="34" charset="0"/>
                </a:rPr>
                <a:t>Ixtisoslik</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kursi</a:t>
              </a:r>
              <a:r>
                <a:rPr lang="ru-RU" b="1" dirty="0">
                  <a:solidFill>
                    <a:srgbClr val="000000"/>
                  </a:solidFill>
                  <a:cs typeface="Segoe UI" panose="020B0502040204020203" pitchFamily="34" charset="0"/>
                </a:rPr>
                <a:t>. T., </a:t>
              </a:r>
              <a:r>
                <a:rPr lang="en-US" b="1" dirty="0">
                  <a:solidFill>
                    <a:srgbClr val="000000"/>
                  </a:solidFill>
                  <a:cs typeface="Segoe UI" panose="020B0502040204020203" pitchFamily="34" charset="0"/>
                </a:rPr>
                <a:t>2017</a:t>
              </a:r>
              <a:r>
                <a:rPr lang="ru-RU" b="1" dirty="0">
                  <a:solidFill>
                    <a:srgbClr val="000000"/>
                  </a:solidFill>
                  <a:cs typeface="Segoe UI" panose="020B0502040204020203" pitchFamily="34" charset="0"/>
                </a:rPr>
                <a:t>.</a:t>
              </a:r>
              <a:r>
                <a:rPr lang="uz-Cyrl-UZ" b="1" dirty="0">
                  <a:solidFill>
                    <a:srgbClr val="000000"/>
                  </a:solidFill>
                  <a:cs typeface="Segoe UI" panose="020B0502040204020203" pitchFamily="34" charset="0"/>
                </a:rPr>
                <a:t> 15-b.</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uz-Latn-UZ" b="1" dirty="0">
                  <a:solidFill>
                    <a:srgbClr val="000000"/>
                  </a:solidFill>
                  <a:cs typeface="Segoe UI" panose="020B0502040204020203" pitchFamily="34" charset="0"/>
                </a:rPr>
                <a:t>Po’latov A.A. O’rgatish uslubiyatiga noan`anaviy yondoshish masalalari. O’qituvchilar va talabalar ilmiy konferentsiyasi to’plami. T., 2021. 32</a:t>
              </a:r>
              <a:r>
                <a:rPr lang="uz-Cyrl-UZ" b="1" dirty="0">
                  <a:solidFill>
                    <a:srgbClr val="000000"/>
                  </a:solidFill>
                  <a:cs typeface="Segoe UI" panose="020B0502040204020203" pitchFamily="34" charset="0"/>
                </a:rPr>
                <a:t>-</a:t>
              </a:r>
              <a:r>
                <a:rPr lang="uz-Latn-UZ" b="1" dirty="0">
                  <a:solidFill>
                    <a:srgbClr val="000000"/>
                  </a:solidFill>
                  <a:cs typeface="Segoe UI" panose="020B0502040204020203" pitchFamily="34" charset="0"/>
                </a:rPr>
                <a:t>b.</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uz-Latn-UZ" b="1" dirty="0">
                  <a:solidFill>
                    <a:srgbClr val="000000"/>
                  </a:solidFill>
                  <a:cs typeface="Segoe UI" panose="020B0502040204020203" pitchFamily="34" charset="0"/>
                </a:rPr>
                <a:t>Usmonxo’jaev T., Xo’jaev F.. 1001 o’yin. T., </a:t>
              </a:r>
              <a:r>
                <a:rPr lang="en-US" b="1" dirty="0">
                  <a:solidFill>
                    <a:srgbClr val="000000"/>
                  </a:solidFill>
                  <a:cs typeface="Segoe UI" panose="020B0502040204020203" pitchFamily="34" charset="0"/>
                </a:rPr>
                <a:t>“Ibn </a:t>
              </a:r>
              <a:r>
                <a:rPr lang="en-US" b="1" dirty="0" err="1">
                  <a:solidFill>
                    <a:srgbClr val="000000"/>
                  </a:solidFill>
                  <a:cs typeface="Segoe UI" panose="020B0502040204020203" pitchFamily="34" charset="0"/>
                </a:rPr>
                <a:t>Sino”nomidagi</a:t>
              </a:r>
              <a:r>
                <a:rPr lang="en-US" b="1" dirty="0">
                  <a:solidFill>
                    <a:srgbClr val="000000"/>
                  </a:solidFill>
                  <a:cs typeface="Segoe UI" panose="020B0502040204020203" pitchFamily="34" charset="0"/>
                </a:rPr>
                <a:t> </a:t>
              </a:r>
              <a:r>
                <a:rPr lang="en-US" b="1" dirty="0" err="1">
                  <a:solidFill>
                    <a:srgbClr val="000000"/>
                  </a:solidFill>
                  <a:cs typeface="Segoe UI" panose="020B0502040204020203" pitchFamily="34" charset="0"/>
                </a:rPr>
                <a:t>nashr</a:t>
              </a:r>
              <a:r>
                <a:rPr lang="en-US" b="1" dirty="0">
                  <a:solidFill>
                    <a:srgbClr val="000000"/>
                  </a:solidFill>
                  <a:cs typeface="Segoe UI" panose="020B0502040204020203" pitchFamily="34" charset="0"/>
                </a:rPr>
                <a:t>., </a:t>
              </a:r>
              <a:r>
                <a:rPr lang="uz-Latn-UZ" b="1" dirty="0">
                  <a:solidFill>
                    <a:srgbClr val="000000"/>
                  </a:solidFill>
                  <a:cs typeface="Segoe UI" panose="020B0502040204020203" pitchFamily="34" charset="0"/>
                </a:rPr>
                <a:t>2020</a:t>
              </a:r>
              <a:r>
                <a:rPr lang="en-US" b="1" dirty="0">
                  <a:solidFill>
                    <a:srgbClr val="000000"/>
                  </a:solidFill>
                  <a:cs typeface="Segoe UI" panose="020B0502040204020203" pitchFamily="34" charset="0"/>
                </a:rPr>
                <a:t>. 45</a:t>
              </a:r>
              <a:r>
                <a:rPr lang="uz-Cyrl-UZ" b="1" dirty="0">
                  <a:solidFill>
                    <a:srgbClr val="000000"/>
                  </a:solidFill>
                  <a:cs typeface="Segoe UI" panose="020B0502040204020203" pitchFamily="34" charset="0"/>
                </a:rPr>
                <a:t>-</a:t>
              </a:r>
              <a:r>
                <a:rPr lang="en-US" b="1" dirty="0">
                  <a:solidFill>
                    <a:srgbClr val="000000"/>
                  </a:solidFill>
                  <a:cs typeface="Segoe UI" panose="020B0502040204020203" pitchFamily="34" charset="0"/>
                </a:rPr>
                <a:t>b</a:t>
              </a:r>
              <a:r>
                <a:rPr lang="uz-Latn-UZ" b="1" dirty="0">
                  <a:solidFill>
                    <a:srgbClr val="000000"/>
                  </a:solidFill>
                  <a:cs typeface="Segoe UI" panose="020B0502040204020203" pitchFamily="34" charset="0"/>
                </a:rPr>
                <a:t>.</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ru-RU" b="1" dirty="0" err="1">
                  <a:solidFill>
                    <a:srgbClr val="000000"/>
                  </a:solidFill>
                  <a:cs typeface="Segoe UI" panose="020B0502040204020203" pitchFamily="34" charset="0"/>
                </a:rPr>
                <a:t>Usmonxo’jaev</a:t>
              </a:r>
              <a:r>
                <a:rPr lang="ru-RU" b="1" dirty="0">
                  <a:solidFill>
                    <a:srgbClr val="000000"/>
                  </a:solidFill>
                  <a:cs typeface="Segoe UI" panose="020B0502040204020203" pitchFamily="34" charset="0"/>
                </a:rPr>
                <a:t> T.S., </a:t>
              </a:r>
              <a:r>
                <a:rPr lang="uz-Cyrl-UZ" b="1" dirty="0">
                  <a:solidFill>
                    <a:srgbClr val="000000"/>
                  </a:solidFill>
                  <a:cs typeface="Segoe UI" panose="020B0502040204020203" pitchFamily="34" charset="0"/>
                </a:rPr>
                <a:t>Q</a:t>
              </a:r>
              <a:r>
                <a:rPr lang="ru-RU" b="1" dirty="0" err="1">
                  <a:solidFill>
                    <a:srgbClr val="000000"/>
                  </a:solidFill>
                  <a:cs typeface="Segoe UI" panose="020B0502040204020203" pitchFamily="34" charset="0"/>
                </a:rPr>
                <a:t>osimova</a:t>
              </a:r>
              <a:r>
                <a:rPr lang="ru-RU" b="1" dirty="0">
                  <a:solidFill>
                    <a:srgbClr val="000000"/>
                  </a:solidFill>
                  <a:cs typeface="Segoe UI" panose="020B0502040204020203" pitchFamily="34" charset="0"/>
                </a:rPr>
                <a:t> M.U. 500 </a:t>
              </a:r>
              <a:r>
                <a:rPr lang="ru-RU" b="1" dirty="0" err="1">
                  <a:solidFill>
                    <a:srgbClr val="000000"/>
                  </a:solidFill>
                  <a:cs typeface="Segoe UI" panose="020B0502040204020203" pitchFamily="34" charset="0"/>
                </a:rPr>
                <a:t>mash</a:t>
              </a:r>
              <a:r>
                <a:rPr lang="uz-Cyrl-UZ" b="1" dirty="0">
                  <a:solidFill>
                    <a:srgbClr val="000000"/>
                  </a:solidFill>
                  <a:cs typeface="Segoe UI" panose="020B0502040204020203" pitchFamily="34" charset="0"/>
                </a:rPr>
                <a:t>q </a:t>
              </a:r>
              <a:r>
                <a:rPr lang="ru-RU" b="1" dirty="0" err="1">
                  <a:solidFill>
                    <a:srgbClr val="000000"/>
                  </a:solidFill>
                  <a:cs typeface="Segoe UI" panose="020B0502040204020203" pitchFamily="34" charset="0"/>
                </a:rPr>
                <a:t>va</a:t>
              </a:r>
              <a:r>
                <a:rPr lang="ru-RU" b="1" dirty="0">
                  <a:solidFill>
                    <a:srgbClr val="000000"/>
                  </a:solidFill>
                  <a:cs typeface="Segoe UI" panose="020B0502040204020203" pitchFamily="34" charset="0"/>
                </a:rPr>
                <a:t> </a:t>
              </a:r>
              <a:r>
                <a:rPr lang="uz-Cyrl-UZ" b="1" dirty="0">
                  <a:solidFill>
                    <a:srgbClr val="000000"/>
                  </a:solidFill>
                  <a:cs typeface="Segoe UI" panose="020B0502040204020203" pitchFamily="34" charset="0"/>
                </a:rPr>
                <a:t>h</a:t>
              </a:r>
              <a:r>
                <a:rPr lang="ru-RU" b="1" dirty="0" err="1">
                  <a:solidFill>
                    <a:srgbClr val="000000"/>
                  </a:solidFill>
                  <a:cs typeface="Segoe UI" panose="020B0502040204020203" pitchFamily="34" charset="0"/>
                </a:rPr>
                <a:t>arakatli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o’yinlar</a:t>
              </a:r>
              <a:r>
                <a:rPr lang="ru-RU" b="1" dirty="0">
                  <a:solidFill>
                    <a:srgbClr val="000000"/>
                  </a:solidFill>
                  <a:cs typeface="Segoe UI" panose="020B0502040204020203" pitchFamily="34" charset="0"/>
                </a:rPr>
                <a:t>. T.: </a:t>
              </a:r>
              <a:r>
                <a:rPr lang="ru-RU" b="1" dirty="0" err="1">
                  <a:solidFill>
                    <a:srgbClr val="000000"/>
                  </a:solidFill>
                  <a:cs typeface="Segoe UI" panose="020B0502040204020203" pitchFamily="34" charset="0"/>
                </a:rPr>
                <a:t>O’zDJTI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nashriyot</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bo’limi</a:t>
              </a:r>
              <a:r>
                <a:rPr lang="ru-RU" b="1" dirty="0">
                  <a:solidFill>
                    <a:srgbClr val="000000"/>
                  </a:solidFill>
                  <a:cs typeface="Segoe UI" panose="020B0502040204020203" pitchFamily="34" charset="0"/>
                </a:rPr>
                <a:t>. </a:t>
              </a:r>
              <a:r>
                <a:rPr lang="en-US" b="1" dirty="0">
                  <a:solidFill>
                    <a:srgbClr val="000000"/>
                  </a:solidFill>
                  <a:cs typeface="Segoe UI" panose="020B0502040204020203" pitchFamily="34" charset="0"/>
                </a:rPr>
                <a:t>201</a:t>
              </a:r>
              <a:r>
                <a:rPr lang="ru-RU" b="1" dirty="0">
                  <a:solidFill>
                    <a:srgbClr val="000000"/>
                  </a:solidFill>
                  <a:cs typeface="Segoe UI" panose="020B0502040204020203" pitchFamily="34" charset="0"/>
                </a:rPr>
                <a:t>9. – 60</a:t>
              </a:r>
              <a:r>
                <a:rPr lang="uz-Cyrl-UZ" b="1" dirty="0">
                  <a:solidFill>
                    <a:srgbClr val="000000"/>
                  </a:solidFill>
                  <a:cs typeface="Segoe UI" panose="020B0502040204020203" pitchFamily="34" charset="0"/>
                </a:rPr>
                <a:t>-</a:t>
              </a:r>
              <a:r>
                <a:rPr lang="ru-RU" b="1" dirty="0">
                  <a:solidFill>
                    <a:srgbClr val="000000"/>
                  </a:solidFill>
                  <a:cs typeface="Segoe UI" panose="020B0502040204020203" pitchFamily="34" charset="0"/>
                </a:rPr>
                <a:t>b.</a:t>
              </a:r>
            </a:p>
            <a:p>
              <a:pPr marL="342900" lvl="0" indent="-342900" algn="just">
                <a:lnSpc>
                  <a:spcPct val="150000"/>
                </a:lnSpc>
                <a:buFont typeface="+mj-lt"/>
                <a:buAutoNum type="arabicPeriod" startAt="14"/>
              </a:pPr>
              <a:r>
                <a:rPr lang="ru-RU" b="1" dirty="0" err="1">
                  <a:solidFill>
                    <a:srgbClr val="000000"/>
                  </a:solidFill>
                  <a:cs typeface="Segoe UI" panose="020B0502040204020203" pitchFamily="34" charset="0"/>
                </a:rPr>
                <a:t>Usmonxo’jaev</a:t>
              </a:r>
              <a:r>
                <a:rPr lang="ru-RU" b="1" dirty="0">
                  <a:solidFill>
                    <a:srgbClr val="000000"/>
                  </a:solidFill>
                  <a:cs typeface="Segoe UI" panose="020B0502040204020203" pitchFamily="34" charset="0"/>
                </a:rPr>
                <a:t> T.S., </a:t>
              </a:r>
              <a:r>
                <a:rPr lang="ru-RU" b="1" dirty="0" err="1">
                  <a:solidFill>
                    <a:srgbClr val="000000"/>
                  </a:solidFill>
                  <a:cs typeface="Segoe UI" panose="020B0502040204020203" pitchFamily="34" charset="0"/>
                </a:rPr>
                <a:t>Xo’jaev</a:t>
              </a:r>
              <a:r>
                <a:rPr lang="ru-RU" b="1" dirty="0">
                  <a:solidFill>
                    <a:srgbClr val="000000"/>
                  </a:solidFill>
                  <a:cs typeface="Segoe UI" panose="020B0502040204020203" pitchFamily="34" charset="0"/>
                </a:rPr>
                <a:t> F. </a:t>
              </a:r>
              <a:r>
                <a:rPr lang="uz-Cyrl-UZ" b="1" dirty="0">
                  <a:solidFill>
                    <a:srgbClr val="000000"/>
                  </a:solidFill>
                  <a:cs typeface="Segoe UI" panose="020B0502040204020203" pitchFamily="34" charset="0"/>
                </a:rPr>
                <a:t>H</a:t>
              </a:r>
              <a:r>
                <a:rPr lang="ru-RU" b="1" dirty="0" err="1">
                  <a:solidFill>
                    <a:srgbClr val="000000"/>
                  </a:solidFill>
                  <a:cs typeface="Segoe UI" panose="020B0502040204020203" pitchFamily="34" charset="0"/>
                </a:rPr>
                <a:t>arakatli</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o’yinlar</a:t>
              </a:r>
              <a:r>
                <a:rPr lang="ru-RU" b="1" dirty="0">
                  <a:solidFill>
                    <a:srgbClr val="000000"/>
                  </a:solidFill>
                  <a:cs typeface="Segoe UI" panose="020B0502040204020203" pitchFamily="34" charset="0"/>
                </a:rPr>
                <a:t>. T.: </a:t>
              </a:r>
              <a:r>
                <a:rPr lang="ru-RU" b="1" dirty="0" err="1">
                  <a:solidFill>
                    <a:srgbClr val="000000"/>
                  </a:solidFill>
                  <a:cs typeface="Segoe UI" panose="020B0502040204020203" pitchFamily="34" charset="0"/>
                </a:rPr>
                <a:t>O’qituvchi</a:t>
              </a:r>
              <a:r>
                <a:rPr lang="ru-RU" b="1" dirty="0">
                  <a:solidFill>
                    <a:srgbClr val="000000"/>
                  </a:solidFill>
                  <a:cs typeface="Segoe UI" panose="020B0502040204020203" pitchFamily="34" charset="0"/>
                </a:rPr>
                <a:t>, 2021.- 80</a:t>
              </a:r>
              <a:r>
                <a:rPr lang="uz-Cyrl-UZ" b="1" dirty="0">
                  <a:solidFill>
                    <a:srgbClr val="000000"/>
                  </a:solidFill>
                  <a:cs typeface="Segoe UI" panose="020B0502040204020203" pitchFamily="34" charset="0"/>
                </a:rPr>
                <a:t>- </a:t>
              </a:r>
              <a:r>
                <a:rPr lang="ru-RU" b="1" dirty="0">
                  <a:solidFill>
                    <a:srgbClr val="000000"/>
                  </a:solidFill>
                  <a:cs typeface="Segoe UI" panose="020B0502040204020203" pitchFamily="34" charset="0"/>
                </a:rPr>
                <a:t>b.</a:t>
              </a:r>
            </a:p>
            <a:p>
              <a:pPr marL="342900" lvl="0" indent="-342900" algn="just">
                <a:lnSpc>
                  <a:spcPct val="150000"/>
                </a:lnSpc>
                <a:buFont typeface="+mj-lt"/>
                <a:buAutoNum type="arabicPeriod" startAt="14"/>
              </a:pPr>
              <a:r>
                <a:rPr lang="ru-RU" b="1" dirty="0" err="1">
                  <a:solidFill>
                    <a:srgbClr val="000000"/>
                  </a:solidFill>
                  <a:cs typeface="Segoe UI" panose="020B0502040204020203" pitchFamily="34" charset="0"/>
                </a:rPr>
                <a:t>Xo’jaev</a:t>
              </a:r>
              <a:r>
                <a:rPr lang="ru-RU" b="1" dirty="0">
                  <a:solidFill>
                    <a:srgbClr val="000000"/>
                  </a:solidFill>
                  <a:cs typeface="Segoe UI" panose="020B0502040204020203" pitchFamily="34" charset="0"/>
                </a:rPr>
                <a:t> F., </a:t>
              </a:r>
              <a:r>
                <a:rPr lang="ru-RU" b="1" dirty="0" err="1">
                  <a:solidFill>
                    <a:srgbClr val="000000"/>
                  </a:solidFill>
                  <a:cs typeface="Segoe UI" panose="020B0502040204020203" pitchFamily="34" charset="0"/>
                </a:rPr>
                <a:t>Usmonxo’jaev</a:t>
              </a:r>
              <a:r>
                <a:rPr lang="ru-RU" b="1" dirty="0">
                  <a:solidFill>
                    <a:srgbClr val="000000"/>
                  </a:solidFill>
                  <a:cs typeface="Segoe UI" panose="020B0502040204020203" pitchFamily="34" charset="0"/>
                </a:rPr>
                <a:t> T. </a:t>
              </a:r>
              <a:r>
                <a:rPr lang="ru-RU" b="1" dirty="0" err="1">
                  <a:solidFill>
                    <a:srgbClr val="000000"/>
                  </a:solidFill>
                  <a:cs typeface="Segoe UI" panose="020B0502040204020203" pitchFamily="34" charset="0"/>
                </a:rPr>
                <a:t>Boshlang’ich</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sinflarda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jismoniy</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tarbiya</a:t>
              </a:r>
              <a:r>
                <a:rPr lang="ru-RU" b="1" dirty="0">
                  <a:solidFill>
                    <a:srgbClr val="000000"/>
                  </a:solidFill>
                  <a:cs typeface="Segoe UI" panose="020B0502040204020203" pitchFamily="34" charset="0"/>
                </a:rPr>
                <a:t> </a:t>
              </a:r>
              <a:r>
                <a:rPr lang="ru-RU" b="1" dirty="0" err="1">
                  <a:solidFill>
                    <a:srgbClr val="000000"/>
                  </a:solidFill>
                  <a:cs typeface="Segoe UI" panose="020B0502040204020203" pitchFamily="34" charset="0"/>
                </a:rPr>
                <a:t>darslari</a:t>
              </a:r>
              <a:r>
                <a:rPr lang="ru-RU" b="1" dirty="0">
                  <a:solidFill>
                    <a:srgbClr val="000000"/>
                  </a:solidFill>
                  <a:cs typeface="Segoe UI" panose="020B0502040204020203" pitchFamily="34" charset="0"/>
                </a:rPr>
                <a:t>. T.,  </a:t>
              </a:r>
              <a:r>
                <a:rPr lang="en-US" b="1" dirty="0">
                  <a:solidFill>
                    <a:srgbClr val="000000"/>
                  </a:solidFill>
                  <a:cs typeface="Segoe UI" panose="020B0502040204020203" pitchFamily="34" charset="0"/>
                </a:rPr>
                <a:t>2019</a:t>
              </a:r>
              <a:r>
                <a:rPr lang="ru-RU" b="1" dirty="0">
                  <a:solidFill>
                    <a:srgbClr val="000000"/>
                  </a:solidFill>
                  <a:cs typeface="Segoe UI" panose="020B0502040204020203" pitchFamily="34" charset="0"/>
                </a:rPr>
                <a:t>.</a:t>
              </a:r>
              <a:r>
                <a:rPr lang="uz-Cyrl-UZ" b="1" dirty="0">
                  <a:solidFill>
                    <a:srgbClr val="000000"/>
                  </a:solidFill>
                  <a:cs typeface="Segoe UI" panose="020B0502040204020203" pitchFamily="34" charset="0"/>
                </a:rPr>
                <a:t> 123-b.</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uz-Cyrl-UZ" b="1" dirty="0">
                  <a:solidFill>
                    <a:srgbClr val="000000"/>
                  </a:solidFill>
                  <a:cs typeface="Segoe UI" panose="020B0502040204020203" pitchFamily="34" charset="0"/>
                </a:rPr>
                <a:t>F. Xo’jaev. Basketbol darslarida harakatli o’yinlar. T., 20</a:t>
              </a:r>
              <a:r>
                <a:rPr lang="en-US" b="1" dirty="0">
                  <a:solidFill>
                    <a:srgbClr val="000000"/>
                  </a:solidFill>
                  <a:cs typeface="Segoe UI" panose="020B0502040204020203" pitchFamily="34" charset="0"/>
                </a:rPr>
                <a:t>20</a:t>
              </a:r>
              <a:r>
                <a:rPr lang="uz-Cyrl-UZ" b="1" dirty="0">
                  <a:solidFill>
                    <a:srgbClr val="000000"/>
                  </a:solidFill>
                  <a:cs typeface="Segoe UI" panose="020B0502040204020203" pitchFamily="34" charset="0"/>
                </a:rPr>
                <a:t>. 4-b.</a:t>
              </a:r>
              <a:endParaRPr lang="ru-RU" b="1" dirty="0">
                <a:solidFill>
                  <a:srgbClr val="000000"/>
                </a:solidFill>
                <a:cs typeface="Segoe UI" panose="020B0502040204020203" pitchFamily="34" charset="0"/>
              </a:endParaRPr>
            </a:p>
            <a:p>
              <a:pPr marL="342900" lvl="0" indent="-342900" algn="just">
                <a:lnSpc>
                  <a:spcPct val="150000"/>
                </a:lnSpc>
                <a:buFont typeface="+mj-lt"/>
                <a:buAutoNum type="arabicPeriod" startAt="14"/>
              </a:pPr>
              <a:r>
                <a:rPr lang="ru-RU" b="1" dirty="0">
                  <a:solidFill>
                    <a:srgbClr val="000000"/>
                  </a:solidFill>
                  <a:cs typeface="Segoe UI" panose="020B0502040204020203" pitchFamily="34" charset="0"/>
                  <a:hlinkClick r:id="rId2">
                    <a:extLst>
                      <a:ext uri="{A12FA001-AC4F-418D-AE19-62706E023703}">
                        <ahyp:hlinkClr xmlns:ahyp="http://schemas.microsoft.com/office/drawing/2018/hyperlinkcolor" val="tx"/>
                      </a:ext>
                    </a:extLst>
                  </a:hlinkClick>
                </a:rPr>
                <a:t>www.voleybol.uz</a:t>
              </a:r>
              <a:r>
                <a:rPr lang="ru-RU" b="1" dirty="0">
                  <a:solidFill>
                    <a:srgbClr val="000000"/>
                  </a:solidFill>
                  <a:cs typeface="Segoe UI" panose="020B0502040204020203" pitchFamily="34" charset="0"/>
                </a:rPr>
                <a:t>.</a:t>
              </a:r>
            </a:p>
            <a:p>
              <a:pPr marL="342900" lvl="0" indent="-342900" algn="just">
                <a:lnSpc>
                  <a:spcPct val="150000"/>
                </a:lnSpc>
                <a:buFont typeface="+mj-lt"/>
                <a:buAutoNum type="arabicPeriod" startAt="14"/>
              </a:pPr>
              <a:r>
                <a:rPr lang="ru-RU" b="1" dirty="0">
                  <a:solidFill>
                    <a:srgbClr val="000000"/>
                  </a:solidFill>
                  <a:cs typeface="Segoe UI" panose="020B0502040204020203" pitchFamily="34" charset="0"/>
                  <a:hlinkClick r:id="rId3">
                    <a:extLst>
                      <a:ext uri="{A12FA001-AC4F-418D-AE19-62706E023703}">
                        <ahyp:hlinkClr xmlns:ahyp="http://schemas.microsoft.com/office/drawing/2018/hyperlinkcolor" val="tx"/>
                      </a:ext>
                    </a:extLst>
                  </a:hlinkClick>
                </a:rPr>
                <a:t>www.ziyonet.uz</a:t>
              </a:r>
              <a:r>
                <a:rPr lang="ru-RU" b="1" dirty="0">
                  <a:solidFill>
                    <a:srgbClr val="000000"/>
                  </a:solidFill>
                  <a:cs typeface="Segoe UI" panose="020B0502040204020203" pitchFamily="34" charset="0"/>
                </a:rPr>
                <a:t>.</a:t>
              </a:r>
            </a:p>
            <a:p>
              <a:pPr marL="342900" lvl="0" indent="-342900" algn="just">
                <a:lnSpc>
                  <a:spcPct val="150000"/>
                </a:lnSpc>
                <a:buFont typeface="+mj-lt"/>
                <a:buAutoNum type="arabicPeriod" startAt="14"/>
              </a:pPr>
              <a:r>
                <a:rPr lang="ru-RU" b="1" dirty="0">
                  <a:solidFill>
                    <a:srgbClr val="000000"/>
                  </a:solidFill>
                  <a:cs typeface="Segoe UI" panose="020B0502040204020203" pitchFamily="34" charset="0"/>
                  <a:hlinkClick r:id="rId4">
                    <a:extLst>
                      <a:ext uri="{A12FA001-AC4F-418D-AE19-62706E023703}">
                        <ahyp:hlinkClr xmlns:ahyp="http://schemas.microsoft.com/office/drawing/2018/hyperlinkcolor" val="tx"/>
                      </a:ext>
                    </a:extLst>
                  </a:hlinkClick>
                </a:rPr>
                <a:t>www.uzsport.uz</a:t>
              </a:r>
              <a:r>
                <a:rPr lang="ru-RU" b="1" dirty="0">
                  <a:solidFill>
                    <a:srgbClr val="000000"/>
                  </a:solidFill>
                  <a:cs typeface="Segoe UI" panose="020B0502040204020203" pitchFamily="34" charset="0"/>
                </a:rPr>
                <a:t>.</a:t>
              </a:r>
            </a:p>
            <a:p>
              <a:pPr marL="342900" lvl="0" indent="-342900" algn="just">
                <a:lnSpc>
                  <a:spcPct val="150000"/>
                </a:lnSpc>
                <a:buFont typeface="+mj-lt"/>
                <a:buAutoNum type="arabicPeriod" startAt="14"/>
              </a:pPr>
              <a:r>
                <a:rPr lang="ru-RU" b="1" dirty="0">
                  <a:solidFill>
                    <a:srgbClr val="000000"/>
                  </a:solidFill>
                  <a:cs typeface="Segoe UI" panose="020B0502040204020203" pitchFamily="34" charset="0"/>
                  <a:hlinkClick r:id="rId5">
                    <a:extLst>
                      <a:ext uri="{A12FA001-AC4F-418D-AE19-62706E023703}">
                        <ahyp:hlinkClr xmlns:ahyp="http://schemas.microsoft.com/office/drawing/2018/hyperlinkcolor" val="tx"/>
                      </a:ext>
                    </a:extLst>
                  </a:hlinkClick>
                </a:rPr>
                <a:t>www.yandex.ru</a:t>
              </a:r>
              <a:r>
                <a:rPr lang="ru-RU" b="1" dirty="0">
                  <a:solidFill>
                    <a:srgbClr val="000000"/>
                  </a:solidFill>
                  <a:cs typeface="Segoe UI" panose="020B0502040204020203" pitchFamily="34" charset="0"/>
                </a:rPr>
                <a:t>.</a:t>
              </a:r>
            </a:p>
          </p:txBody>
        </p:sp>
        <p:sp>
          <p:nvSpPr>
            <p:cNvPr id="9" name="Rectangle 7">
              <a:extLst>
                <a:ext uri="{FF2B5EF4-FFF2-40B4-BE49-F238E27FC236}">
                  <a16:creationId xmlns:a16="http://schemas.microsoft.com/office/drawing/2014/main" id="{5B76AD7F-4DB2-401E-B8F7-55ED56654641}"/>
                </a:ext>
              </a:extLst>
            </p:cNvPr>
            <p:cNvSpPr/>
            <p:nvPr/>
          </p:nvSpPr>
          <p:spPr>
            <a:xfrm>
              <a:off x="1524000" y="6027356"/>
              <a:ext cx="59" cy="307777"/>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Montserrat" panose="00000500000000000000" pitchFamily="2" charset="0"/>
                <a:cs typeface="Segoe UI" panose="020B0502040204020203" pitchFamily="34" charset="0"/>
              </a:endParaRPr>
            </a:p>
          </p:txBody>
        </p:sp>
      </p:grpSp>
    </p:spTree>
    <p:extLst>
      <p:ext uri="{BB962C8B-B14F-4D97-AF65-F5344CB8AC3E}">
        <p14:creationId xmlns:p14="http://schemas.microsoft.com/office/powerpoint/2010/main" val="503376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5D6C6BD-F4B0-FF57-D1CC-69C3E8B0835D}"/>
              </a:ext>
            </a:extLst>
          </p:cNvPr>
          <p:cNvGrpSpPr/>
          <p:nvPr/>
        </p:nvGrpSpPr>
        <p:grpSpPr>
          <a:xfrm>
            <a:off x="1659924" y="1939259"/>
            <a:ext cx="8872151" cy="1831773"/>
            <a:chOff x="1659924" y="1985315"/>
            <a:chExt cx="8872151" cy="1831773"/>
          </a:xfrm>
        </p:grpSpPr>
        <p:sp>
          <p:nvSpPr>
            <p:cNvPr id="4" name="TextBox 3">
              <a:extLst>
                <a:ext uri="{FF2B5EF4-FFF2-40B4-BE49-F238E27FC236}">
                  <a16:creationId xmlns:a16="http://schemas.microsoft.com/office/drawing/2014/main" id="{AA022012-F0A4-EAD0-5433-F3D20941C3F8}"/>
                </a:ext>
              </a:extLst>
            </p:cNvPr>
            <p:cNvSpPr txBox="1"/>
            <p:nvPr/>
          </p:nvSpPr>
          <p:spPr>
            <a:xfrm>
              <a:off x="1659924" y="1985315"/>
              <a:ext cx="8872151"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chemeClr val="accent1"/>
                  </a:solidFill>
                  <a:effectLst/>
                  <a:uLnTx/>
                  <a:uFillTx/>
                  <a:latin typeface="LORA" pitchFamily="2" charset="0"/>
                  <a:ea typeface="+mn-ea"/>
                  <a:cs typeface="Segoe UI" panose="020B0502040204020203" pitchFamily="34" charset="0"/>
                </a:rPr>
                <a:t>E’tiboringiz</a:t>
              </a:r>
              <a:r>
                <a:rPr kumimoji="0" lang="en-US" sz="5400" b="1" i="0" u="none" strike="noStrike" kern="1200" cap="none" spc="0" normalizeH="0" baseline="0" noProof="0" dirty="0">
                  <a:ln>
                    <a:noFill/>
                  </a:ln>
                  <a:solidFill>
                    <a:schemeClr val="accent1"/>
                  </a:solidFill>
                  <a:effectLst/>
                  <a:uLnTx/>
                  <a:uFillTx/>
                  <a:latin typeface="LORA" pitchFamily="2" charset="0"/>
                  <a:ea typeface="+mn-ea"/>
                  <a:cs typeface="Segoe UI" panose="020B0502040204020203" pitchFamily="34" charset="0"/>
                </a:rPr>
                <a:t> </a:t>
              </a:r>
              <a:r>
                <a:rPr kumimoji="0" lang="en-US" sz="5400" b="1" i="0" u="none" strike="noStrike" kern="1200" cap="none" spc="0" normalizeH="0" baseline="0" noProof="0" dirty="0" err="1">
                  <a:ln>
                    <a:noFill/>
                  </a:ln>
                  <a:solidFill>
                    <a:schemeClr val="accent1"/>
                  </a:solidFill>
                  <a:effectLst/>
                  <a:uLnTx/>
                  <a:uFillTx/>
                  <a:latin typeface="LORA" pitchFamily="2" charset="0"/>
                  <a:ea typeface="+mn-ea"/>
                  <a:cs typeface="Segoe UI" panose="020B0502040204020203" pitchFamily="34" charset="0"/>
                </a:rPr>
                <a:t>uchun</a:t>
              </a:r>
              <a:r>
                <a:rPr kumimoji="0" lang="en-US" sz="5400" b="1" i="0" u="none" strike="noStrike" kern="1200" cap="none" spc="0" normalizeH="0" baseline="0" noProof="0" dirty="0">
                  <a:ln>
                    <a:noFill/>
                  </a:ln>
                  <a:solidFill>
                    <a:schemeClr val="accent1"/>
                  </a:solidFill>
                  <a:effectLst/>
                  <a:uLnTx/>
                  <a:uFillTx/>
                  <a:latin typeface="LORA" pitchFamily="2" charset="0"/>
                  <a:ea typeface="+mn-ea"/>
                  <a:cs typeface="Segoe UI" panose="020B0502040204020203" pitchFamily="34" charset="0"/>
                </a:rPr>
                <a:t> </a:t>
              </a:r>
              <a:r>
                <a:rPr kumimoji="0" lang="en-US" sz="5400" b="1" i="0" u="none" strike="noStrike" kern="1200" cap="none" spc="0" normalizeH="0" baseline="0" noProof="0" dirty="0" err="1">
                  <a:ln>
                    <a:noFill/>
                  </a:ln>
                  <a:solidFill>
                    <a:schemeClr val="accent1"/>
                  </a:solidFill>
                  <a:effectLst/>
                  <a:uLnTx/>
                  <a:uFillTx/>
                  <a:latin typeface="LORA" pitchFamily="2" charset="0"/>
                  <a:ea typeface="+mn-ea"/>
                  <a:cs typeface="Segoe UI" panose="020B0502040204020203" pitchFamily="34" charset="0"/>
                </a:rPr>
                <a:t>rahmat</a:t>
              </a:r>
              <a:endParaRPr kumimoji="0" lang="en-US" sz="5400" b="1" i="0" u="none" strike="noStrike" kern="1200" cap="none" spc="0" normalizeH="0" baseline="0" noProof="0" dirty="0">
                <a:ln>
                  <a:noFill/>
                </a:ln>
                <a:solidFill>
                  <a:schemeClr val="accent1"/>
                </a:solidFill>
                <a:effectLst/>
                <a:uLnTx/>
                <a:uFillTx/>
                <a:latin typeface="LORA" pitchFamily="2" charset="0"/>
                <a:ea typeface="+mn-ea"/>
                <a:cs typeface="Segoe UI" panose="020B0502040204020203" pitchFamily="34" charset="0"/>
              </a:endParaRPr>
            </a:p>
          </p:txBody>
        </p:sp>
        <p:grpSp>
          <p:nvGrpSpPr>
            <p:cNvPr id="5" name="Group 4">
              <a:extLst>
                <a:ext uri="{FF2B5EF4-FFF2-40B4-BE49-F238E27FC236}">
                  <a16:creationId xmlns:a16="http://schemas.microsoft.com/office/drawing/2014/main" id="{B59C85C9-F63B-E7AD-66C9-0248A7089251}"/>
                </a:ext>
              </a:extLst>
            </p:cNvPr>
            <p:cNvGrpSpPr/>
            <p:nvPr/>
          </p:nvGrpSpPr>
          <p:grpSpPr>
            <a:xfrm>
              <a:off x="4889500" y="3372853"/>
              <a:ext cx="2878228" cy="444235"/>
              <a:chOff x="3889500" y="3338261"/>
              <a:chExt cx="4767228" cy="735789"/>
            </a:xfrm>
          </p:grpSpPr>
          <p:pic>
            <p:nvPicPr>
              <p:cNvPr id="8" name="Picture 4" descr="Facebook icon circle Logo PNG Vector (EPS) Free Download">
                <a:hlinkClick r:id="rId2"/>
                <a:extLst>
                  <a:ext uri="{FF2B5EF4-FFF2-40B4-BE49-F238E27FC236}">
                    <a16:creationId xmlns:a16="http://schemas.microsoft.com/office/drawing/2014/main" id="{5C3C7234-909E-D7A5-E600-6E4916658C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9500" y="3338261"/>
                <a:ext cx="730592" cy="7305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nstagram Logo Icon Png #96303 - Free Icons Library">
                <a:hlinkClick r:id="rId4"/>
                <a:extLst>
                  <a:ext uri="{FF2B5EF4-FFF2-40B4-BE49-F238E27FC236}">
                    <a16:creationId xmlns:a16="http://schemas.microsoft.com/office/drawing/2014/main" id="{568D218A-52FD-1CD7-0245-AA6DCEFA6C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0970" y="3338261"/>
                <a:ext cx="730592" cy="7211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Youtube PNG images free download">
                <a:hlinkClick r:id="rId6"/>
                <a:extLst>
                  <a:ext uri="{FF2B5EF4-FFF2-40B4-BE49-F238E27FC236}">
                    <a16:creationId xmlns:a16="http://schemas.microsoft.com/office/drawing/2014/main" id="{23E026E1-BA9A-5E81-4902-5C91A779D1A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8313" y="3352865"/>
                <a:ext cx="1019843" cy="7211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Download Twitter Logo Png Transparent Background - Logo Twitter Png PNG  Image with No Background - PNGkey.com">
                <a:hlinkClick r:id="rId8"/>
                <a:extLst>
                  <a:ext uri="{FF2B5EF4-FFF2-40B4-BE49-F238E27FC236}">
                    <a16:creationId xmlns:a16="http://schemas.microsoft.com/office/drawing/2014/main" id="{5203BCB7-88E4-37C6-A0A4-8EBF6C4C05A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87856" y="3352866"/>
                <a:ext cx="715989" cy="7159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LinkedIn Logo – Free PNG format download (2022)">
                <a:hlinkClick r:id="rId10"/>
                <a:extLst>
                  <a:ext uri="{FF2B5EF4-FFF2-40B4-BE49-F238E27FC236}">
                    <a16:creationId xmlns:a16="http://schemas.microsoft.com/office/drawing/2014/main" id="{0A229943-033E-CDA0-BDDA-4C18F914351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63296" y="3344440"/>
                <a:ext cx="1293432" cy="727554"/>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4076151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705CB6-EEA2-59BF-C1AC-1E10FC22D6E2}"/>
              </a:ext>
            </a:extLst>
          </p:cNvPr>
          <p:cNvGrpSpPr/>
          <p:nvPr/>
        </p:nvGrpSpPr>
        <p:grpSpPr>
          <a:xfrm flipH="1">
            <a:off x="0" y="0"/>
            <a:ext cx="1256850" cy="1169164"/>
            <a:chOff x="10939462" y="-29029"/>
            <a:chExt cx="1248227" cy="1161143"/>
          </a:xfrm>
        </p:grpSpPr>
        <p:sp>
          <p:nvSpPr>
            <p:cNvPr id="3" name="Freeform: Shape 2">
              <a:extLst>
                <a:ext uri="{FF2B5EF4-FFF2-40B4-BE49-F238E27FC236}">
                  <a16:creationId xmlns:a16="http://schemas.microsoft.com/office/drawing/2014/main" id="{C4ABCF7A-E3E3-76B7-2459-6EC4112744AC}"/>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4" name="Picture 3" descr="Volleyball - Free gaming icons">
              <a:extLst>
                <a:ext uri="{FF2B5EF4-FFF2-40B4-BE49-F238E27FC236}">
                  <a16:creationId xmlns:a16="http://schemas.microsoft.com/office/drawing/2014/main" id="{6F792C9A-D9EC-B4D5-9A5F-CF74DA024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1BE5A4EA-CC96-1FA4-86BD-EA1F8162F717}"/>
              </a:ext>
            </a:extLst>
          </p:cNvPr>
          <p:cNvGrpSpPr/>
          <p:nvPr/>
        </p:nvGrpSpPr>
        <p:grpSpPr>
          <a:xfrm>
            <a:off x="631321" y="1746830"/>
            <a:ext cx="10929358" cy="4107290"/>
            <a:chOff x="805442" y="1633365"/>
            <a:chExt cx="10929358" cy="4107290"/>
          </a:xfrm>
        </p:grpSpPr>
        <p:grpSp>
          <p:nvGrpSpPr>
            <p:cNvPr id="12" name="Group 11">
              <a:extLst>
                <a:ext uri="{FF2B5EF4-FFF2-40B4-BE49-F238E27FC236}">
                  <a16:creationId xmlns:a16="http://schemas.microsoft.com/office/drawing/2014/main" id="{DA2B55F9-2215-342B-8AB5-2DCF3EDE4B85}"/>
                </a:ext>
              </a:extLst>
            </p:cNvPr>
            <p:cNvGrpSpPr/>
            <p:nvPr/>
          </p:nvGrpSpPr>
          <p:grpSpPr>
            <a:xfrm>
              <a:off x="4757058" y="1633365"/>
              <a:ext cx="6977742" cy="4107290"/>
              <a:chOff x="3976915" y="1299792"/>
              <a:chExt cx="7852228" cy="4622036"/>
            </a:xfrm>
          </p:grpSpPr>
          <p:sp>
            <p:nvSpPr>
              <p:cNvPr id="8" name="Parallelogram 7">
                <a:extLst>
                  <a:ext uri="{FF2B5EF4-FFF2-40B4-BE49-F238E27FC236}">
                    <a16:creationId xmlns:a16="http://schemas.microsoft.com/office/drawing/2014/main" id="{E3A0CF03-4E94-65F0-82FA-3846C8F0A082}"/>
                  </a:ext>
                </a:extLst>
              </p:cNvPr>
              <p:cNvSpPr/>
              <p:nvPr/>
            </p:nvSpPr>
            <p:spPr>
              <a:xfrm>
                <a:off x="7503886" y="1299792"/>
                <a:ext cx="4325257" cy="4622036"/>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descr="A group of women playing volleyball&#10;&#10;Description automatically generated with low confidence">
                <a:extLst>
                  <a:ext uri="{FF2B5EF4-FFF2-40B4-BE49-F238E27FC236}">
                    <a16:creationId xmlns:a16="http://schemas.microsoft.com/office/drawing/2014/main" id="{9031704D-7BFD-AA30-2E03-BE8917ED1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6915" y="1514454"/>
                <a:ext cx="7460342" cy="4192712"/>
              </a:xfrm>
              <a:prstGeom prst="rect">
                <a:avLst/>
              </a:prstGeom>
            </p:spPr>
          </p:pic>
        </p:grpSp>
        <p:grpSp>
          <p:nvGrpSpPr>
            <p:cNvPr id="10" name="Group 9">
              <a:extLst>
                <a:ext uri="{FF2B5EF4-FFF2-40B4-BE49-F238E27FC236}">
                  <a16:creationId xmlns:a16="http://schemas.microsoft.com/office/drawing/2014/main" id="{4373B7A8-6206-4D81-1E34-5D6A5C03FB07}"/>
                </a:ext>
              </a:extLst>
            </p:cNvPr>
            <p:cNvGrpSpPr/>
            <p:nvPr/>
          </p:nvGrpSpPr>
          <p:grpSpPr>
            <a:xfrm>
              <a:off x="805442" y="2273696"/>
              <a:ext cx="4126827" cy="2129644"/>
              <a:chOff x="805442" y="1920359"/>
              <a:chExt cx="4126827" cy="2129644"/>
            </a:xfrm>
          </p:grpSpPr>
          <p:sp>
            <p:nvSpPr>
              <p:cNvPr id="6" name="TextBox 5">
                <a:extLst>
                  <a:ext uri="{FF2B5EF4-FFF2-40B4-BE49-F238E27FC236}">
                    <a16:creationId xmlns:a16="http://schemas.microsoft.com/office/drawing/2014/main" id="{6830FCE8-27DB-872A-9364-B64791179FF4}"/>
                  </a:ext>
                </a:extLst>
              </p:cNvPr>
              <p:cNvSpPr txBox="1"/>
              <p:nvPr/>
            </p:nvSpPr>
            <p:spPr>
              <a:xfrm>
                <a:off x="805442" y="1920359"/>
                <a:ext cx="4126827" cy="584775"/>
              </a:xfrm>
              <a:prstGeom prst="rect">
                <a:avLst/>
              </a:prstGeom>
              <a:noFill/>
            </p:spPr>
            <p:txBody>
              <a:bodyPr wrap="square">
                <a:spAutoFit/>
              </a:bodyPr>
              <a:lstStyle/>
              <a:p>
                <a:r>
                  <a:rPr lang="en-US" sz="3200" b="1" dirty="0" err="1">
                    <a:solidFill>
                      <a:schemeClr val="accent1"/>
                    </a:solidFill>
                    <a:latin typeface="Montserrat" panose="00000500000000000000" pitchFamily="2" charset="0"/>
                  </a:rPr>
                  <a:t>Kurs</a:t>
                </a:r>
                <a:r>
                  <a:rPr lang="en-US" sz="3200" b="1" dirty="0">
                    <a:solidFill>
                      <a:schemeClr val="accent1"/>
                    </a:solidFill>
                    <a:latin typeface="Montserrat" panose="00000500000000000000" pitchFamily="2" charset="0"/>
                  </a:rPr>
                  <a:t> </a:t>
                </a:r>
                <a:r>
                  <a:rPr lang="en-US" sz="3200" b="1" dirty="0" err="1">
                    <a:solidFill>
                      <a:schemeClr val="accent1"/>
                    </a:solidFill>
                    <a:latin typeface="Montserrat" panose="00000500000000000000" pitchFamily="2" charset="0"/>
                  </a:rPr>
                  <a:t>i</a:t>
                </a:r>
                <a:r>
                  <a:rPr lang="uz-Cyrl-UZ" sz="3200" b="1" dirty="0">
                    <a:solidFill>
                      <a:schemeClr val="accent1"/>
                    </a:solidFill>
                  </a:rPr>
                  <a:t>shning maqsadi:</a:t>
                </a:r>
                <a:endParaRPr lang="en-IN" sz="3200" b="1" dirty="0">
                  <a:solidFill>
                    <a:schemeClr val="accent1"/>
                  </a:solidFill>
                  <a:latin typeface="Montserrat" panose="00000500000000000000" pitchFamily="2" charset="0"/>
                </a:endParaRPr>
              </a:p>
            </p:txBody>
          </p:sp>
          <p:sp>
            <p:nvSpPr>
              <p:cNvPr id="9" name="TextBox 8">
                <a:extLst>
                  <a:ext uri="{FF2B5EF4-FFF2-40B4-BE49-F238E27FC236}">
                    <a16:creationId xmlns:a16="http://schemas.microsoft.com/office/drawing/2014/main" id="{21314D70-03AB-0FE2-E0B9-52CA5EB37E9C}"/>
                  </a:ext>
                </a:extLst>
              </p:cNvPr>
              <p:cNvSpPr txBox="1"/>
              <p:nvPr/>
            </p:nvSpPr>
            <p:spPr>
              <a:xfrm>
                <a:off x="805442" y="2849674"/>
                <a:ext cx="3843562" cy="1200329"/>
              </a:xfrm>
              <a:prstGeom prst="rect">
                <a:avLst/>
              </a:prstGeom>
              <a:noFill/>
            </p:spPr>
            <p:txBody>
              <a:bodyPr wrap="square">
                <a:spAutoFit/>
              </a:bodyPr>
              <a:lstStyle/>
              <a:p>
                <a:r>
                  <a:rPr lang="uz-Cyrl-UZ" dirty="0">
                    <a:solidFill>
                      <a:schemeClr val="tx1">
                        <a:lumMod val="85000"/>
                        <a:lumOff val="15000"/>
                      </a:schemeClr>
                    </a:solidFill>
                  </a:rPr>
                  <a:t>Voleybolchilarda </a:t>
                </a:r>
                <a:r>
                  <a:rPr lang="uz-Latn-UZ" dirty="0">
                    <a:solidFill>
                      <a:schemeClr val="tx1">
                        <a:lumMod val="85000"/>
                        <a:lumOff val="15000"/>
                      </a:schemeClr>
                    </a:solidFill>
                  </a:rPr>
                  <a:t>sakrovchanlik</a:t>
                </a:r>
                <a:r>
                  <a:rPr lang="uz-Cyrl-UZ" dirty="0">
                    <a:solidFill>
                      <a:schemeClr val="tx1">
                        <a:lumMod val="85000"/>
                        <a:lumOff val="15000"/>
                      </a:schemeClr>
                    </a:solidFill>
                  </a:rPr>
                  <a:t>ni shakllantirishda harakatli </a:t>
                </a:r>
                <a:r>
                  <a:rPr lang="uz-Latn-UZ" dirty="0">
                    <a:solidFill>
                      <a:schemeClr val="tx1">
                        <a:lumMod val="85000"/>
                        <a:lumOff val="15000"/>
                      </a:schemeClr>
                    </a:solidFill>
                  </a:rPr>
                  <a:t>o’</a:t>
                </a:r>
                <a:r>
                  <a:rPr lang="uz-Cyrl-UZ" dirty="0">
                    <a:solidFill>
                      <a:schemeClr val="tx1">
                        <a:lumMod val="85000"/>
                        <a:lumOff val="15000"/>
                      </a:schemeClr>
                    </a:solidFill>
                  </a:rPr>
                  <a:t>yinlardan samarali tarzda foydalanish uslublarini o’rganish  va  tahlil  qilish.</a:t>
                </a:r>
                <a:endParaRPr lang="en-US" b="0" i="0" dirty="0">
                  <a:solidFill>
                    <a:schemeClr val="tx1">
                      <a:lumMod val="85000"/>
                      <a:lumOff val="15000"/>
                    </a:schemeClr>
                  </a:solidFill>
                  <a:effectLst/>
                  <a:latin typeface="Montserrat" panose="00000500000000000000" pitchFamily="2" charset="0"/>
                </a:endParaRPr>
              </a:p>
            </p:txBody>
          </p:sp>
        </p:grpSp>
      </p:grpSp>
    </p:spTree>
    <p:extLst>
      <p:ext uri="{BB962C8B-B14F-4D97-AF65-F5344CB8AC3E}">
        <p14:creationId xmlns:p14="http://schemas.microsoft.com/office/powerpoint/2010/main" val="448965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C9C043-5144-B449-1D2A-EF2B5140009F}"/>
              </a:ext>
            </a:extLst>
          </p:cNvPr>
          <p:cNvGrpSpPr/>
          <p:nvPr/>
        </p:nvGrpSpPr>
        <p:grpSpPr>
          <a:xfrm flipH="1">
            <a:off x="4455887" y="0"/>
            <a:ext cx="7736113" cy="6858000"/>
            <a:chOff x="0" y="0"/>
            <a:chExt cx="7736113" cy="6858000"/>
          </a:xfrm>
        </p:grpSpPr>
        <p:sp>
          <p:nvSpPr>
            <p:cNvPr id="2" name="Rectangle 1">
              <a:extLst>
                <a:ext uri="{FF2B5EF4-FFF2-40B4-BE49-F238E27FC236}">
                  <a16:creationId xmlns:a16="http://schemas.microsoft.com/office/drawing/2014/main" id="{B66CE26A-019D-1117-A4AA-F5238E43FEED}"/>
                </a:ext>
              </a:extLst>
            </p:cNvPr>
            <p:cNvSpPr/>
            <p:nvPr/>
          </p:nvSpPr>
          <p:spPr>
            <a:xfrm>
              <a:off x="0" y="0"/>
              <a:ext cx="6487886"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146" name="Picture 2" descr="Free photo girl playing volleyball">
              <a:extLst>
                <a:ext uri="{FF2B5EF4-FFF2-40B4-BE49-F238E27FC236}">
                  <a16:creationId xmlns:a16="http://schemas.microsoft.com/office/drawing/2014/main" id="{3086CA32-1C13-3CCD-28F6-3597E93E2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248228" y="1262917"/>
              <a:ext cx="6487885" cy="43321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284E592F-2AD9-643F-E112-2313F7B60CF6}"/>
              </a:ext>
            </a:extLst>
          </p:cNvPr>
          <p:cNvGrpSpPr/>
          <p:nvPr/>
        </p:nvGrpSpPr>
        <p:grpSpPr>
          <a:xfrm flipH="1">
            <a:off x="0" y="0"/>
            <a:ext cx="1256850" cy="1169164"/>
            <a:chOff x="10939462" y="-29029"/>
            <a:chExt cx="1248227" cy="1161143"/>
          </a:xfrm>
        </p:grpSpPr>
        <p:sp>
          <p:nvSpPr>
            <p:cNvPr id="5" name="Freeform: Shape 4">
              <a:extLst>
                <a:ext uri="{FF2B5EF4-FFF2-40B4-BE49-F238E27FC236}">
                  <a16:creationId xmlns:a16="http://schemas.microsoft.com/office/drawing/2014/main" id="{63D8942A-A0E9-534D-0AF7-CFB3A4499F5E}"/>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6" name="Picture 5" descr="Volleyball - Free gaming icons">
              <a:extLst>
                <a:ext uri="{FF2B5EF4-FFF2-40B4-BE49-F238E27FC236}">
                  <a16:creationId xmlns:a16="http://schemas.microsoft.com/office/drawing/2014/main" id="{1A4D2ECD-6336-7784-A3FF-8497C31433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C6C6584C-CE5E-A2CC-8072-0D14293853C1}"/>
              </a:ext>
            </a:extLst>
          </p:cNvPr>
          <p:cNvGrpSpPr/>
          <p:nvPr/>
        </p:nvGrpSpPr>
        <p:grpSpPr>
          <a:xfrm>
            <a:off x="402551" y="758289"/>
            <a:ext cx="3928826" cy="5783420"/>
            <a:chOff x="521157" y="1825109"/>
            <a:chExt cx="3552825" cy="6657449"/>
          </a:xfrm>
        </p:grpSpPr>
        <p:sp>
          <p:nvSpPr>
            <p:cNvPr id="8" name="TextBox 7">
              <a:extLst>
                <a:ext uri="{FF2B5EF4-FFF2-40B4-BE49-F238E27FC236}">
                  <a16:creationId xmlns:a16="http://schemas.microsoft.com/office/drawing/2014/main" id="{06D69E69-9CEC-AF94-1AE9-E207936E53AB}"/>
                </a:ext>
              </a:extLst>
            </p:cNvPr>
            <p:cNvSpPr txBox="1"/>
            <p:nvPr/>
          </p:nvSpPr>
          <p:spPr>
            <a:xfrm>
              <a:off x="521157" y="1825109"/>
              <a:ext cx="3552825" cy="1200329"/>
            </a:xfrm>
            <a:prstGeom prst="rect">
              <a:avLst/>
            </a:prstGeom>
            <a:noFill/>
          </p:spPr>
          <p:txBody>
            <a:bodyPr wrap="square">
              <a:spAutoFit/>
            </a:bodyPr>
            <a:lstStyle/>
            <a:p>
              <a:pPr algn="r"/>
              <a:r>
                <a:rPr lang="en-US" sz="3600" b="1" dirty="0" err="1">
                  <a:solidFill>
                    <a:schemeClr val="accent1"/>
                  </a:solidFill>
                  <a:latin typeface="Montserrat" panose="00000500000000000000" pitchFamily="2" charset="0"/>
                </a:rPr>
                <a:t>Kurs</a:t>
              </a:r>
              <a:r>
                <a:rPr lang="en-US" sz="3600" b="1" dirty="0">
                  <a:solidFill>
                    <a:schemeClr val="accent1"/>
                  </a:solidFill>
                  <a:latin typeface="Montserrat" panose="00000500000000000000" pitchFamily="2" charset="0"/>
                </a:rPr>
                <a:t> </a:t>
              </a:r>
              <a:r>
                <a:rPr lang="en-US" sz="3600" b="1" dirty="0" err="1">
                  <a:solidFill>
                    <a:schemeClr val="accent1"/>
                  </a:solidFill>
                  <a:latin typeface="Montserrat" panose="00000500000000000000" pitchFamily="2" charset="0"/>
                </a:rPr>
                <a:t>i</a:t>
              </a:r>
              <a:r>
                <a:rPr lang="uz-Cyrl-UZ" sz="3600" b="1" dirty="0">
                  <a:solidFill>
                    <a:schemeClr val="accent1"/>
                  </a:solidFill>
                </a:rPr>
                <a:t>shning vazifalari.</a:t>
              </a:r>
              <a:endParaRPr lang="en-IN" sz="3600" b="1" dirty="0">
                <a:solidFill>
                  <a:schemeClr val="accent1"/>
                </a:solidFill>
                <a:latin typeface="Montserrat" panose="00000500000000000000" pitchFamily="2" charset="0"/>
              </a:endParaRPr>
            </a:p>
          </p:txBody>
        </p:sp>
        <p:sp>
          <p:nvSpPr>
            <p:cNvPr id="10" name="TextBox 9">
              <a:extLst>
                <a:ext uri="{FF2B5EF4-FFF2-40B4-BE49-F238E27FC236}">
                  <a16:creationId xmlns:a16="http://schemas.microsoft.com/office/drawing/2014/main" id="{CBBE8F9E-DC08-24F6-A96D-9E18E40A5B00}"/>
                </a:ext>
              </a:extLst>
            </p:cNvPr>
            <p:cNvSpPr txBox="1"/>
            <p:nvPr/>
          </p:nvSpPr>
          <p:spPr>
            <a:xfrm>
              <a:off x="521157" y="3127246"/>
              <a:ext cx="3372075" cy="5355312"/>
            </a:xfrm>
            <a:prstGeom prst="rect">
              <a:avLst/>
            </a:prstGeom>
            <a:noFill/>
          </p:spPr>
          <p:txBody>
            <a:bodyPr wrap="square">
              <a:spAutoFit/>
            </a:bodyPr>
            <a:lstStyle/>
            <a:p>
              <a:pPr marL="285750" lvl="0" indent="-285750" algn="just">
                <a:buFont typeface="Arial" panose="020B0604020202020204" pitchFamily="34" charset="0"/>
                <a:buChar char="•"/>
              </a:pPr>
              <a:r>
                <a:rPr lang="uz-Cyrl-UZ" dirty="0">
                  <a:solidFill>
                    <a:schemeClr val="tx1">
                      <a:lumMod val="85000"/>
                      <a:lumOff val="15000"/>
                    </a:schemeClr>
                  </a:solidFill>
                </a:rPr>
                <a:t>Yosh voleybolchilarni tayyorlashda jismoniy qobiliyatlarning tutgan o’rni va ularni rivojlantirish zarurligi haqida adabiyotlarni tahlil  qilish;</a:t>
              </a:r>
              <a:endParaRPr lang="ru-RU" dirty="0">
                <a:solidFill>
                  <a:schemeClr val="tx1">
                    <a:lumMod val="85000"/>
                    <a:lumOff val="15000"/>
                  </a:schemeClr>
                </a:solidFill>
              </a:endParaRPr>
            </a:p>
            <a:p>
              <a:pPr marL="285750" lvl="0" indent="-285750" algn="just">
                <a:buFont typeface="Arial" panose="020B0604020202020204" pitchFamily="34" charset="0"/>
                <a:buChar char="•"/>
              </a:pPr>
              <a:r>
                <a:rPr lang="uz-Cyrl-UZ" dirty="0">
                  <a:solidFill>
                    <a:schemeClr val="tx1">
                      <a:lumMod val="85000"/>
                      <a:lumOff val="15000"/>
                    </a:schemeClr>
                  </a:solidFill>
                </a:rPr>
                <a:t>Yosh bolalarda </a:t>
              </a:r>
              <a:r>
                <a:rPr lang="uz-Latn-UZ" dirty="0">
                  <a:solidFill>
                    <a:schemeClr val="tx1">
                      <a:lumMod val="85000"/>
                      <a:lumOff val="15000"/>
                    </a:schemeClr>
                  </a:solidFill>
                </a:rPr>
                <a:t>sakrovchanlik</a:t>
              </a:r>
              <a:r>
                <a:rPr lang="uz-Cyrl-UZ" dirty="0">
                  <a:solidFill>
                    <a:schemeClr val="tx1">
                      <a:lumMod val="85000"/>
                      <a:lumOff val="15000"/>
                    </a:schemeClr>
                  </a:solidFill>
                </a:rPr>
                <a:t>ni rivojlantirishning yosh xususiyatlarini o’rganib chiqish;</a:t>
              </a:r>
              <a:endParaRPr lang="ru-RU" dirty="0">
                <a:solidFill>
                  <a:schemeClr val="tx1">
                    <a:lumMod val="85000"/>
                    <a:lumOff val="15000"/>
                  </a:schemeClr>
                </a:solidFill>
              </a:endParaRPr>
            </a:p>
            <a:p>
              <a:pPr marL="285750" lvl="0" indent="-285750" algn="just">
                <a:buFont typeface="Arial" panose="020B0604020202020204" pitchFamily="34" charset="0"/>
                <a:buChar char="•"/>
              </a:pPr>
              <a:r>
                <a:rPr lang="uz-Cyrl-UZ" dirty="0">
                  <a:solidFill>
                    <a:schemeClr val="tx1">
                      <a:lumMod val="85000"/>
                      <a:lumOff val="15000"/>
                    </a:schemeClr>
                  </a:solidFill>
                </a:rPr>
                <a:t>Yosh sportchilarda jismoniy sifatlarni rivojlantirishda harakatli o’yinlardan foydalanish tajribasini o’rganish</a:t>
              </a:r>
              <a:endParaRPr lang="ru-RU" dirty="0">
                <a:solidFill>
                  <a:schemeClr val="tx1">
                    <a:lumMod val="85000"/>
                    <a:lumOff val="15000"/>
                  </a:schemeClr>
                </a:solidFill>
              </a:endParaRPr>
            </a:p>
            <a:p>
              <a:pPr marL="285750" indent="-285750" algn="just">
                <a:buFont typeface="Arial" panose="020B0604020202020204" pitchFamily="34" charset="0"/>
                <a:buChar char="•"/>
              </a:pPr>
              <a:r>
                <a:rPr lang="uz-Cyrl-UZ" dirty="0">
                  <a:solidFill>
                    <a:schemeClr val="tx1">
                      <a:lumMod val="85000"/>
                      <a:lumOff val="15000"/>
                    </a:schemeClr>
                  </a:solidFill>
                </a:rPr>
                <a:t>Yosh voleybolchilarda </a:t>
              </a:r>
              <a:r>
                <a:rPr lang="uz-Latn-UZ" dirty="0">
                  <a:solidFill>
                    <a:schemeClr val="tx1">
                      <a:lumMod val="85000"/>
                      <a:lumOff val="15000"/>
                    </a:schemeClr>
                  </a:solidFill>
                </a:rPr>
                <a:t>sakrovchanlik </a:t>
              </a:r>
              <a:r>
                <a:rPr lang="uz-Cyrl-UZ" dirty="0">
                  <a:solidFill>
                    <a:schemeClr val="tx1">
                      <a:lumMod val="85000"/>
                      <a:lumOff val="15000"/>
                    </a:schemeClr>
                  </a:solidFill>
                </a:rPr>
                <a:t>sifatini harakatli o’yinlar vositasida shakllantirish uslubiyatini  amaliy asoslash.</a:t>
              </a:r>
              <a:endParaRPr lang="en-US"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2609628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B52319-E28C-794C-3CEE-9C4A8F62EAD9}"/>
              </a:ext>
            </a:extLst>
          </p:cNvPr>
          <p:cNvSpPr/>
          <p:nvPr/>
        </p:nvSpPr>
        <p:spPr>
          <a:xfrm>
            <a:off x="0" y="0"/>
            <a:ext cx="43815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6" name="Picture 2" descr="Free photo young volleyball man player in the court">
            <a:extLst>
              <a:ext uri="{FF2B5EF4-FFF2-40B4-BE49-F238E27FC236}">
                <a16:creationId xmlns:a16="http://schemas.microsoft.com/office/drawing/2014/main" id="{453BAB46-94C7-0E1E-0235-3BFB345B1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150" y="721489"/>
            <a:ext cx="3607132" cy="5415022"/>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20B155D7-EFB5-E926-B60F-9BD18A3493EE}"/>
              </a:ext>
            </a:extLst>
          </p:cNvPr>
          <p:cNvGrpSpPr/>
          <p:nvPr/>
        </p:nvGrpSpPr>
        <p:grpSpPr>
          <a:xfrm flipH="1">
            <a:off x="0" y="0"/>
            <a:ext cx="1256850" cy="1169164"/>
            <a:chOff x="10939462" y="-29029"/>
            <a:chExt cx="1248227" cy="1161143"/>
          </a:xfrm>
        </p:grpSpPr>
        <p:sp>
          <p:nvSpPr>
            <p:cNvPr id="23" name="Freeform: Shape 22">
              <a:extLst>
                <a:ext uri="{FF2B5EF4-FFF2-40B4-BE49-F238E27FC236}">
                  <a16:creationId xmlns:a16="http://schemas.microsoft.com/office/drawing/2014/main" id="{6D2D24CB-6046-4320-FDCA-C5B0A6D3048A}"/>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24" name="Picture 23" descr="Volleyball - Free gaming icons">
              <a:extLst>
                <a:ext uri="{FF2B5EF4-FFF2-40B4-BE49-F238E27FC236}">
                  <a16:creationId xmlns:a16="http://schemas.microsoft.com/office/drawing/2014/main" id="{0D6DB654-CE40-1B1D-CF62-349509C0A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52C6D28A-DCA1-49C5-346C-72F42075FC09}"/>
              </a:ext>
            </a:extLst>
          </p:cNvPr>
          <p:cNvGrpSpPr/>
          <p:nvPr/>
        </p:nvGrpSpPr>
        <p:grpSpPr>
          <a:xfrm>
            <a:off x="5518300" y="758289"/>
            <a:ext cx="6259718" cy="5258436"/>
            <a:chOff x="5892650" y="2215634"/>
            <a:chExt cx="5162550" cy="5258436"/>
          </a:xfrm>
        </p:grpSpPr>
        <p:sp>
          <p:nvSpPr>
            <p:cNvPr id="4" name="TextBox 3">
              <a:extLst>
                <a:ext uri="{FF2B5EF4-FFF2-40B4-BE49-F238E27FC236}">
                  <a16:creationId xmlns:a16="http://schemas.microsoft.com/office/drawing/2014/main" id="{1E94B406-5460-11D7-07E2-CDCA37D6D5D8}"/>
                </a:ext>
              </a:extLst>
            </p:cNvPr>
            <p:cNvSpPr txBox="1"/>
            <p:nvPr/>
          </p:nvSpPr>
          <p:spPr>
            <a:xfrm>
              <a:off x="5892650" y="2215634"/>
              <a:ext cx="5162550" cy="646331"/>
            </a:xfrm>
            <a:prstGeom prst="rect">
              <a:avLst/>
            </a:prstGeom>
            <a:noFill/>
          </p:spPr>
          <p:txBody>
            <a:bodyPr wrap="square">
              <a:spAutoFit/>
            </a:bodyPr>
            <a:lstStyle/>
            <a:p>
              <a:r>
                <a:rPr lang="en-US" sz="3600" b="1" dirty="0" err="1">
                  <a:solidFill>
                    <a:schemeClr val="accent1"/>
                  </a:solidFill>
                  <a:latin typeface="Montserrat" panose="00000500000000000000" pitchFamily="2" charset="0"/>
                </a:rPr>
                <a:t>Kurs</a:t>
              </a:r>
              <a:r>
                <a:rPr lang="en-US" sz="3600" b="1" dirty="0">
                  <a:solidFill>
                    <a:schemeClr val="accent1"/>
                  </a:solidFill>
                  <a:latin typeface="Montserrat" panose="00000500000000000000" pitchFamily="2" charset="0"/>
                </a:rPr>
                <a:t> </a:t>
              </a:r>
              <a:r>
                <a:rPr lang="en-US" sz="3600" b="1" dirty="0" err="1">
                  <a:solidFill>
                    <a:schemeClr val="accent1"/>
                  </a:solidFill>
                  <a:latin typeface="Montserrat" panose="00000500000000000000" pitchFamily="2" charset="0"/>
                </a:rPr>
                <a:t>i</a:t>
              </a:r>
              <a:r>
                <a:rPr lang="uz-Cyrl-UZ" sz="3600" b="1" dirty="0">
                  <a:solidFill>
                    <a:schemeClr val="accent1"/>
                  </a:solidFill>
                </a:rPr>
                <a:t>shning yangiligi.</a:t>
              </a:r>
              <a:endParaRPr lang="en-IN" sz="3600" b="1" dirty="0">
                <a:solidFill>
                  <a:schemeClr val="accent1"/>
                </a:solidFill>
                <a:latin typeface="Montserrat" panose="00000500000000000000" pitchFamily="2" charset="0"/>
              </a:endParaRPr>
            </a:p>
          </p:txBody>
        </p:sp>
        <p:sp>
          <p:nvSpPr>
            <p:cNvPr id="6" name="TextBox 5">
              <a:extLst>
                <a:ext uri="{FF2B5EF4-FFF2-40B4-BE49-F238E27FC236}">
                  <a16:creationId xmlns:a16="http://schemas.microsoft.com/office/drawing/2014/main" id="{61C9F7B9-DC9B-094D-3388-86CCD1893FCF}"/>
                </a:ext>
              </a:extLst>
            </p:cNvPr>
            <p:cNvSpPr txBox="1"/>
            <p:nvPr/>
          </p:nvSpPr>
          <p:spPr>
            <a:xfrm>
              <a:off x="5943375" y="3380642"/>
              <a:ext cx="5061100" cy="4093428"/>
            </a:xfrm>
            <a:prstGeom prst="rect">
              <a:avLst/>
            </a:prstGeom>
            <a:noFill/>
          </p:spPr>
          <p:txBody>
            <a:bodyPr wrap="square">
              <a:spAutoFit/>
            </a:bodyPr>
            <a:lstStyle/>
            <a:p>
              <a:pPr algn="just"/>
              <a:r>
                <a:rPr lang="uz-Cyrl-UZ" sz="2000" dirty="0">
                  <a:solidFill>
                    <a:schemeClr val="tx1">
                      <a:lumMod val="85000"/>
                      <a:lumOff val="15000"/>
                    </a:schemeClr>
                  </a:solidFill>
                </a:rPr>
                <a:t>O’zbekistonda sog’lom avlod tarbiyasida Olimpiya sport turlarining muhim bo’lagi sifatida voleybol o’yinini bolalarga o’rgatishda, ularning </a:t>
              </a:r>
              <a:r>
                <a:rPr lang="uz-Latn-UZ" sz="2000" dirty="0">
                  <a:solidFill>
                    <a:schemeClr val="tx1">
                      <a:lumMod val="85000"/>
                      <a:lumOff val="15000"/>
                    </a:schemeClr>
                  </a:solidFill>
                </a:rPr>
                <a:t>sakrovchanlik</a:t>
              </a:r>
              <a:r>
                <a:rPr lang="uz-Cyrl-UZ" sz="2000" dirty="0">
                  <a:solidFill>
                    <a:schemeClr val="tx1">
                      <a:lumMod val="85000"/>
                      <a:lumOff val="15000"/>
                    </a:schemeClr>
                  </a:solidFill>
                </a:rPr>
                <a:t> sifatini rivojlantirishda harakatli o’yinlardan foydalanishning ilmiy-uslubiy jihatlari ishlab chiqildi va me`yorida tahlil qilindi.</a:t>
              </a:r>
              <a:endParaRPr lang="ru-RU" sz="2000" dirty="0">
                <a:solidFill>
                  <a:schemeClr val="tx1">
                    <a:lumMod val="85000"/>
                    <a:lumOff val="15000"/>
                  </a:schemeClr>
                </a:solidFill>
              </a:endParaRPr>
            </a:p>
            <a:p>
              <a:pPr algn="just"/>
              <a:r>
                <a:rPr lang="uz-Cyrl-UZ" sz="2000" dirty="0">
                  <a:solidFill>
                    <a:schemeClr val="tx1">
                      <a:lumMod val="85000"/>
                      <a:lumOff val="15000"/>
                    </a:schemeClr>
                  </a:solidFill>
                </a:rPr>
                <a:t>Shuningdek voleybol elementlari bilan boyitilgan harakatli o’yinlar voleybol mashg’ulotlarida, voleybol darslarida sinab ko’rildi, hamda ular vositasida </a:t>
              </a:r>
              <a:r>
                <a:rPr lang="uz-Latn-UZ" sz="2000" dirty="0">
                  <a:solidFill>
                    <a:schemeClr val="tx1">
                      <a:lumMod val="85000"/>
                      <a:lumOff val="15000"/>
                    </a:schemeClr>
                  </a:solidFill>
                </a:rPr>
                <a:t>sakrovchanlik</a:t>
              </a:r>
              <a:r>
                <a:rPr lang="uz-Cyrl-UZ" sz="2000" dirty="0">
                  <a:solidFill>
                    <a:schemeClr val="tx1">
                      <a:lumMod val="85000"/>
                      <a:lumOff val="15000"/>
                    </a:schemeClr>
                  </a:solidFill>
                </a:rPr>
                <a:t>ni takomillashtirish yo’llari tajribalarda ko’rib chiqildi. </a:t>
              </a:r>
              <a:endParaRPr lang="ru-RU" sz="2000" dirty="0">
                <a:solidFill>
                  <a:schemeClr val="tx1">
                    <a:lumMod val="85000"/>
                    <a:lumOff val="15000"/>
                  </a:schemeClr>
                </a:solidFill>
              </a:endParaRPr>
            </a:p>
          </p:txBody>
        </p:sp>
      </p:grpSp>
    </p:spTree>
    <p:extLst>
      <p:ext uri="{BB962C8B-B14F-4D97-AF65-F5344CB8AC3E}">
        <p14:creationId xmlns:p14="http://schemas.microsoft.com/office/powerpoint/2010/main" val="2287574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28CA0C-7F2A-5306-FCBF-BF671A3FBC4F}"/>
              </a:ext>
            </a:extLst>
          </p:cNvPr>
          <p:cNvSpPr/>
          <p:nvPr/>
        </p:nvSpPr>
        <p:spPr>
          <a:xfrm>
            <a:off x="5123542" y="0"/>
            <a:ext cx="7068458" cy="26416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46" name="Picture 6" descr="Free photo side view of woman reaching for ball over net while playing beach volleyball">
            <a:extLst>
              <a:ext uri="{FF2B5EF4-FFF2-40B4-BE49-F238E27FC236}">
                <a16:creationId xmlns:a16="http://schemas.microsoft.com/office/drawing/2014/main" id="{24075C00-E16A-5CF7-F56D-F955F9F6F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3737" y="576615"/>
            <a:ext cx="2757712" cy="412997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Free photo young woman as volleyball player">
            <a:extLst>
              <a:ext uri="{FF2B5EF4-FFF2-40B4-BE49-F238E27FC236}">
                <a16:creationId xmlns:a16="http://schemas.microsoft.com/office/drawing/2014/main" id="{A8A77A9D-6AFC-266A-4932-0535C4248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3088" y="1928133"/>
            <a:ext cx="3048587" cy="457653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144FD66C-B9AD-CB40-5FBA-7BC1FE163563}"/>
              </a:ext>
            </a:extLst>
          </p:cNvPr>
          <p:cNvGrpSpPr/>
          <p:nvPr/>
        </p:nvGrpSpPr>
        <p:grpSpPr>
          <a:xfrm>
            <a:off x="10935151" y="-33039"/>
            <a:ext cx="1256850" cy="1169164"/>
            <a:chOff x="10939462" y="-29029"/>
            <a:chExt cx="1248227" cy="1161143"/>
          </a:xfrm>
        </p:grpSpPr>
        <p:sp>
          <p:nvSpPr>
            <p:cNvPr id="8" name="Freeform: Shape 7">
              <a:extLst>
                <a:ext uri="{FF2B5EF4-FFF2-40B4-BE49-F238E27FC236}">
                  <a16:creationId xmlns:a16="http://schemas.microsoft.com/office/drawing/2014/main" id="{1F19A47B-2BB5-BD22-4032-BD3BD26DA3E0}"/>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9" name="Picture 8" descr="Volleyball - Free gaming icons">
              <a:extLst>
                <a:ext uri="{FF2B5EF4-FFF2-40B4-BE49-F238E27FC236}">
                  <a16:creationId xmlns:a16="http://schemas.microsoft.com/office/drawing/2014/main" id="{CB54CDB4-B82E-1C6D-46DE-1707A82ECA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6D970695-EDF3-D422-5A24-A036CFD07129}"/>
              </a:ext>
            </a:extLst>
          </p:cNvPr>
          <p:cNvGrpSpPr/>
          <p:nvPr/>
        </p:nvGrpSpPr>
        <p:grpSpPr>
          <a:xfrm>
            <a:off x="230090" y="1136125"/>
            <a:ext cx="4893088" cy="4635889"/>
            <a:chOff x="230090" y="675761"/>
            <a:chExt cx="4893088" cy="4635889"/>
          </a:xfrm>
        </p:grpSpPr>
        <p:sp>
          <p:nvSpPr>
            <p:cNvPr id="3" name="TextBox 2">
              <a:extLst>
                <a:ext uri="{FF2B5EF4-FFF2-40B4-BE49-F238E27FC236}">
                  <a16:creationId xmlns:a16="http://schemas.microsoft.com/office/drawing/2014/main" id="{36895FBD-8538-52B1-7FD7-C4618285956F}"/>
                </a:ext>
              </a:extLst>
            </p:cNvPr>
            <p:cNvSpPr txBox="1"/>
            <p:nvPr/>
          </p:nvSpPr>
          <p:spPr>
            <a:xfrm>
              <a:off x="230090" y="675761"/>
              <a:ext cx="4893088" cy="1668470"/>
            </a:xfrm>
            <a:prstGeom prst="rect">
              <a:avLst/>
            </a:prstGeom>
            <a:noFill/>
          </p:spPr>
          <p:txBody>
            <a:bodyPr wrap="square">
              <a:spAutoFit/>
            </a:bodyPr>
            <a:lstStyle/>
            <a:p>
              <a:pPr>
                <a:lnSpc>
                  <a:spcPct val="150000"/>
                </a:lnSpc>
              </a:pPr>
              <a:r>
                <a:rPr lang="en-US" sz="3600" b="1" dirty="0" err="1">
                  <a:solidFill>
                    <a:schemeClr val="accent1"/>
                  </a:solidFill>
                  <a:latin typeface="Montserrat" panose="00000500000000000000" pitchFamily="2" charset="0"/>
                </a:rPr>
                <a:t>Kurs</a:t>
              </a:r>
              <a:r>
                <a:rPr lang="en-US" sz="3600" b="1" dirty="0">
                  <a:solidFill>
                    <a:schemeClr val="accent1"/>
                  </a:solidFill>
                  <a:latin typeface="Montserrat" panose="00000500000000000000" pitchFamily="2" charset="0"/>
                </a:rPr>
                <a:t> </a:t>
              </a:r>
              <a:r>
                <a:rPr lang="en-US" sz="3600" b="1" dirty="0" err="1">
                  <a:solidFill>
                    <a:schemeClr val="accent1"/>
                  </a:solidFill>
                  <a:latin typeface="Montserrat" panose="00000500000000000000" pitchFamily="2" charset="0"/>
                </a:rPr>
                <a:t>i</a:t>
              </a:r>
              <a:r>
                <a:rPr lang="uz-Cyrl-UZ" sz="3600" b="1" dirty="0">
                  <a:solidFill>
                    <a:schemeClr val="accent1"/>
                  </a:solidFill>
                </a:rPr>
                <a:t>shning amaliy ahamiyati.</a:t>
              </a:r>
              <a:r>
                <a:rPr lang="en-IN" sz="3600" b="1" dirty="0">
                  <a:solidFill>
                    <a:schemeClr val="accent1"/>
                  </a:solidFill>
                  <a:latin typeface="Montserrat" panose="00000500000000000000" pitchFamily="2" charset="0"/>
                </a:rPr>
                <a:t> </a:t>
              </a:r>
            </a:p>
          </p:txBody>
        </p:sp>
        <p:sp>
          <p:nvSpPr>
            <p:cNvPr id="5" name="TextBox 4">
              <a:extLst>
                <a:ext uri="{FF2B5EF4-FFF2-40B4-BE49-F238E27FC236}">
                  <a16:creationId xmlns:a16="http://schemas.microsoft.com/office/drawing/2014/main" id="{A5EF92C4-C015-BFDD-81C9-2D65DBBF2B83}"/>
                </a:ext>
              </a:extLst>
            </p:cNvPr>
            <p:cNvSpPr txBox="1"/>
            <p:nvPr/>
          </p:nvSpPr>
          <p:spPr>
            <a:xfrm>
              <a:off x="242035" y="2497033"/>
              <a:ext cx="4649868" cy="2814617"/>
            </a:xfrm>
            <a:prstGeom prst="rect">
              <a:avLst/>
            </a:prstGeom>
            <a:noFill/>
          </p:spPr>
          <p:txBody>
            <a:bodyPr wrap="square">
              <a:spAutoFit/>
            </a:bodyPr>
            <a:lstStyle/>
            <a:p>
              <a:pPr algn="just">
                <a:lnSpc>
                  <a:spcPct val="150000"/>
                </a:lnSpc>
              </a:pPr>
              <a:r>
                <a:rPr lang="uz-Cyrl-UZ" sz="2000" dirty="0">
                  <a:solidFill>
                    <a:schemeClr val="tx1">
                      <a:lumMod val="85000"/>
                      <a:lumOff val="15000"/>
                    </a:schemeClr>
                  </a:solidFill>
                </a:rPr>
                <a:t>Bitiruv malakaviy ishining natijalari quyidagilarda qo’llanilishi mumkin:</a:t>
              </a:r>
              <a:endParaRPr lang="ru-RU" sz="2000" dirty="0">
                <a:solidFill>
                  <a:schemeClr val="tx1">
                    <a:lumMod val="85000"/>
                    <a:lumOff val="15000"/>
                  </a:schemeClr>
                </a:solidFill>
              </a:endParaRPr>
            </a:p>
            <a:p>
              <a:pPr marL="285750" lvl="0" indent="-285750" algn="just">
                <a:lnSpc>
                  <a:spcPct val="150000"/>
                </a:lnSpc>
                <a:buFont typeface="Arial" panose="020B0604020202020204" pitchFamily="34" charset="0"/>
                <a:buChar char="•"/>
              </a:pPr>
              <a:r>
                <a:rPr lang="uz-Cyrl-UZ" sz="2000" dirty="0">
                  <a:solidFill>
                    <a:schemeClr val="tx1">
                      <a:lumMod val="85000"/>
                      <a:lumOff val="15000"/>
                    </a:schemeClr>
                  </a:solidFill>
                </a:rPr>
                <a:t>Boshlang’ich sinflarda jismoniy tarbiya darslari jarayonida;</a:t>
              </a:r>
              <a:endParaRPr lang="ru-RU" sz="2000" dirty="0">
                <a:solidFill>
                  <a:schemeClr val="tx1">
                    <a:lumMod val="85000"/>
                    <a:lumOff val="15000"/>
                  </a:schemeClr>
                </a:solidFill>
              </a:endParaRPr>
            </a:p>
            <a:p>
              <a:pPr marL="285750" lvl="0" indent="-285750" algn="just">
                <a:lnSpc>
                  <a:spcPct val="150000"/>
                </a:lnSpc>
                <a:buFont typeface="Arial" panose="020B0604020202020204" pitchFamily="34" charset="0"/>
                <a:buChar char="•"/>
              </a:pPr>
              <a:r>
                <a:rPr lang="uz-Cyrl-UZ" sz="2000" dirty="0">
                  <a:solidFill>
                    <a:schemeClr val="tx1">
                      <a:lumMod val="85000"/>
                      <a:lumOff val="15000"/>
                    </a:schemeClr>
                  </a:solidFill>
                </a:rPr>
                <a:t>Sinfdan tashqari voleybol mashg’ulotlarini o’tkazishda;</a:t>
              </a:r>
              <a:endParaRPr lang="ru-RU" sz="2000" dirty="0">
                <a:solidFill>
                  <a:schemeClr val="tx1">
                    <a:lumMod val="85000"/>
                    <a:lumOff val="15000"/>
                  </a:schemeClr>
                </a:solidFill>
              </a:endParaRPr>
            </a:p>
          </p:txBody>
        </p:sp>
      </p:grpSp>
    </p:spTree>
    <p:extLst>
      <p:ext uri="{BB962C8B-B14F-4D97-AF65-F5344CB8AC3E}">
        <p14:creationId xmlns:p14="http://schemas.microsoft.com/office/powerpoint/2010/main" val="3492234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9AAE42-F094-BE8B-F9A2-6AE8C23350B2}"/>
              </a:ext>
            </a:extLst>
          </p:cNvPr>
          <p:cNvSpPr/>
          <p:nvPr/>
        </p:nvSpPr>
        <p:spPr>
          <a:xfrm>
            <a:off x="1264558" y="0"/>
            <a:ext cx="351064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a:extLst>
              <a:ext uri="{FF2B5EF4-FFF2-40B4-BE49-F238E27FC236}">
                <a16:creationId xmlns:a16="http://schemas.microsoft.com/office/drawing/2014/main" id="{BD1B731E-C955-7CD4-0D61-E0CA956E09F6}"/>
              </a:ext>
            </a:extLst>
          </p:cNvPr>
          <p:cNvGrpSpPr/>
          <p:nvPr/>
        </p:nvGrpSpPr>
        <p:grpSpPr>
          <a:xfrm>
            <a:off x="10935151" y="-33039"/>
            <a:ext cx="1256850" cy="1169164"/>
            <a:chOff x="10939462" y="-29029"/>
            <a:chExt cx="1248227" cy="1161143"/>
          </a:xfrm>
        </p:grpSpPr>
        <p:sp>
          <p:nvSpPr>
            <p:cNvPr id="3" name="Freeform: Shape 2">
              <a:extLst>
                <a:ext uri="{FF2B5EF4-FFF2-40B4-BE49-F238E27FC236}">
                  <a16:creationId xmlns:a16="http://schemas.microsoft.com/office/drawing/2014/main" id="{78EED2DE-45E2-F835-E774-AA560985CEDF}"/>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4" name="Picture 3" descr="Volleyball - Free gaming icons">
              <a:extLst>
                <a:ext uri="{FF2B5EF4-FFF2-40B4-BE49-F238E27FC236}">
                  <a16:creationId xmlns:a16="http://schemas.microsoft.com/office/drawing/2014/main" id="{B335B7C1-7686-86B6-18B5-2A45CFB06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pic>
        <p:nvPicPr>
          <p:cNvPr id="5124" name="Picture 4" descr="Free photo volleyball players  having a match">
            <a:extLst>
              <a:ext uri="{FF2B5EF4-FFF2-40B4-BE49-F238E27FC236}">
                <a16:creationId xmlns:a16="http://schemas.microsoft.com/office/drawing/2014/main" id="{07079465-77FE-0132-7CA4-2495B8AA2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315" y="1108901"/>
            <a:ext cx="4383314" cy="246473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ree photo people playing a game of volleyball">
            <a:extLst>
              <a:ext uri="{FF2B5EF4-FFF2-40B4-BE49-F238E27FC236}">
                <a16:creationId xmlns:a16="http://schemas.microsoft.com/office/drawing/2014/main" id="{05B87FA3-3EC3-C0DB-33ED-1AAC6CC7F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1738" y="2875633"/>
            <a:ext cx="5454650" cy="36335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3C73599-8879-0A9E-BA5F-C9479989122E}"/>
              </a:ext>
            </a:extLst>
          </p:cNvPr>
          <p:cNvSpPr txBox="1"/>
          <p:nvPr/>
        </p:nvSpPr>
        <p:spPr>
          <a:xfrm>
            <a:off x="1264558" y="4582596"/>
            <a:ext cx="3510641" cy="1323439"/>
          </a:xfrm>
          <a:prstGeom prst="rect">
            <a:avLst/>
          </a:prstGeom>
          <a:noFill/>
        </p:spPr>
        <p:txBody>
          <a:bodyPr wrap="square">
            <a:spAutoFit/>
          </a:bodyPr>
          <a:lstStyle/>
          <a:p>
            <a:pPr algn="ctr"/>
            <a:r>
              <a:rPr lang="en-US" sz="4000" b="1" dirty="0" err="1">
                <a:solidFill>
                  <a:schemeClr val="bg1"/>
                </a:solidFill>
                <a:latin typeface="Montserrat" panose="00000500000000000000" pitchFamily="2" charset="0"/>
              </a:rPr>
              <a:t>Kurs</a:t>
            </a:r>
            <a:r>
              <a:rPr lang="en-US" sz="4000" b="1" dirty="0">
                <a:solidFill>
                  <a:schemeClr val="bg1"/>
                </a:solidFill>
                <a:latin typeface="Montserrat" panose="00000500000000000000" pitchFamily="2" charset="0"/>
              </a:rPr>
              <a:t> </a:t>
            </a:r>
            <a:r>
              <a:rPr lang="en-US" sz="4000" b="1" dirty="0" err="1">
                <a:solidFill>
                  <a:schemeClr val="bg1"/>
                </a:solidFill>
                <a:latin typeface="Montserrat" panose="00000500000000000000" pitchFamily="2" charset="0"/>
              </a:rPr>
              <a:t>ishining</a:t>
            </a:r>
            <a:r>
              <a:rPr lang="en-US" sz="4000" b="1" dirty="0">
                <a:solidFill>
                  <a:schemeClr val="bg1"/>
                </a:solidFill>
                <a:latin typeface="Montserrat" panose="00000500000000000000" pitchFamily="2" charset="0"/>
              </a:rPr>
              <a:t> </a:t>
            </a:r>
            <a:r>
              <a:rPr lang="en-US" sz="4000" b="1" dirty="0" err="1">
                <a:solidFill>
                  <a:schemeClr val="bg1"/>
                </a:solidFill>
                <a:latin typeface="Montserrat" panose="00000500000000000000" pitchFamily="2" charset="0"/>
              </a:rPr>
              <a:t>tarkibi</a:t>
            </a:r>
            <a:r>
              <a:rPr lang="en-US" sz="4000" b="1" dirty="0">
                <a:solidFill>
                  <a:schemeClr val="bg1"/>
                </a:solidFill>
                <a:latin typeface="Montserrat" panose="00000500000000000000" pitchFamily="2" charset="0"/>
              </a:rPr>
              <a:t>.</a:t>
            </a:r>
            <a:endParaRPr lang="en-IN" sz="4000" b="1" dirty="0">
              <a:solidFill>
                <a:schemeClr val="bg1"/>
              </a:solidFill>
              <a:latin typeface="Montserrat" panose="00000500000000000000" pitchFamily="2" charset="0"/>
            </a:endParaRPr>
          </a:p>
        </p:txBody>
      </p:sp>
      <p:sp>
        <p:nvSpPr>
          <p:cNvPr id="9" name="TextBox 8">
            <a:extLst>
              <a:ext uri="{FF2B5EF4-FFF2-40B4-BE49-F238E27FC236}">
                <a16:creationId xmlns:a16="http://schemas.microsoft.com/office/drawing/2014/main" id="{2EF2F795-50E8-DC6E-9119-B7C4CF4558A7}"/>
              </a:ext>
            </a:extLst>
          </p:cNvPr>
          <p:cNvSpPr txBox="1"/>
          <p:nvPr/>
        </p:nvSpPr>
        <p:spPr>
          <a:xfrm>
            <a:off x="6281738" y="1368291"/>
            <a:ext cx="5529262" cy="967957"/>
          </a:xfrm>
          <a:prstGeom prst="rect">
            <a:avLst/>
          </a:prstGeom>
          <a:noFill/>
        </p:spPr>
        <p:txBody>
          <a:bodyPr wrap="square">
            <a:spAutoFit/>
          </a:bodyPr>
          <a:lstStyle/>
          <a:p>
            <a:pPr algn="just">
              <a:lnSpc>
                <a:spcPct val="150000"/>
              </a:lnSpc>
            </a:pPr>
            <a:r>
              <a:rPr lang="en-US" sz="2000" dirty="0" err="1">
                <a:solidFill>
                  <a:schemeClr val="tx1">
                    <a:lumMod val="85000"/>
                    <a:lumOff val="15000"/>
                  </a:schemeClr>
                </a:solidFill>
                <a:latin typeface="Montserrat" panose="00000500000000000000" pitchFamily="2" charset="0"/>
              </a:rPr>
              <a:t>Kirish</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qism</a:t>
            </a:r>
            <a:r>
              <a:rPr lang="en-US" sz="2000" dirty="0">
                <a:solidFill>
                  <a:schemeClr val="tx1">
                    <a:lumMod val="85000"/>
                    <a:lumOff val="15000"/>
                  </a:schemeClr>
                </a:solidFill>
                <a:latin typeface="Montserrat" panose="00000500000000000000" pitchFamily="2" charset="0"/>
              </a:rPr>
              <a:t>, 2 ta bob, 4 ta </a:t>
            </a:r>
            <a:r>
              <a:rPr lang="en-US" sz="2000" dirty="0" err="1">
                <a:solidFill>
                  <a:schemeClr val="tx1">
                    <a:lumMod val="85000"/>
                    <a:lumOff val="15000"/>
                  </a:schemeClr>
                </a:solidFill>
                <a:latin typeface="Montserrat" panose="00000500000000000000" pitchFamily="2" charset="0"/>
              </a:rPr>
              <a:t>paragrif</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xulosa</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va</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foydalanilgan</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adabiyotlardan</a:t>
            </a:r>
            <a:r>
              <a:rPr lang="en-US" sz="2000" dirty="0">
                <a:solidFill>
                  <a:schemeClr val="tx1">
                    <a:lumMod val="85000"/>
                    <a:lumOff val="15000"/>
                  </a:schemeClr>
                </a:solidFill>
                <a:latin typeface="Montserrat" panose="00000500000000000000" pitchFamily="2" charset="0"/>
              </a:rPr>
              <a:t> </a:t>
            </a:r>
            <a:r>
              <a:rPr lang="en-US" sz="2000" dirty="0" err="1">
                <a:solidFill>
                  <a:schemeClr val="tx1">
                    <a:lumMod val="85000"/>
                    <a:lumOff val="15000"/>
                  </a:schemeClr>
                </a:solidFill>
                <a:latin typeface="Montserrat" panose="00000500000000000000" pitchFamily="2" charset="0"/>
              </a:rPr>
              <a:t>iborat</a:t>
            </a:r>
            <a:endParaRPr lang="en-US" sz="2000" dirty="0">
              <a:solidFill>
                <a:schemeClr val="tx1">
                  <a:lumMod val="85000"/>
                  <a:lumOff val="15000"/>
                </a:schemeClr>
              </a:solidFill>
              <a:latin typeface="Montserrat" panose="00000500000000000000" pitchFamily="2" charset="0"/>
            </a:endParaRPr>
          </a:p>
        </p:txBody>
      </p:sp>
    </p:spTree>
    <p:extLst>
      <p:ext uri="{BB962C8B-B14F-4D97-AF65-F5344CB8AC3E}">
        <p14:creationId xmlns:p14="http://schemas.microsoft.com/office/powerpoint/2010/main" val="104654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B54269B-0DF8-C5D3-D8AE-B300AAA5BF29}"/>
              </a:ext>
            </a:extLst>
          </p:cNvPr>
          <p:cNvGrpSpPr/>
          <p:nvPr/>
        </p:nvGrpSpPr>
        <p:grpSpPr>
          <a:xfrm>
            <a:off x="305468" y="495227"/>
            <a:ext cx="4580431" cy="5962650"/>
            <a:chOff x="783770" y="495227"/>
            <a:chExt cx="4580431" cy="5962650"/>
          </a:xfrm>
        </p:grpSpPr>
        <p:sp>
          <p:nvSpPr>
            <p:cNvPr id="2" name="Rectangle 1">
              <a:extLst>
                <a:ext uri="{FF2B5EF4-FFF2-40B4-BE49-F238E27FC236}">
                  <a16:creationId xmlns:a16="http://schemas.microsoft.com/office/drawing/2014/main" id="{AD3E462A-2F60-7CFA-C80B-5B74562FCB3C}"/>
                </a:ext>
              </a:extLst>
            </p:cNvPr>
            <p:cNvSpPr/>
            <p:nvPr/>
          </p:nvSpPr>
          <p:spPr>
            <a:xfrm>
              <a:off x="783770" y="1625600"/>
              <a:ext cx="4580431" cy="3606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172" name="Picture 4" descr="Free photo young woman as volleyball player">
              <a:extLst>
                <a:ext uri="{FF2B5EF4-FFF2-40B4-BE49-F238E27FC236}">
                  <a16:creationId xmlns:a16="http://schemas.microsoft.com/office/drawing/2014/main" id="{C8D5EE0A-6AB1-1710-2271-30ED77F73A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727" y="495227"/>
              <a:ext cx="3971925" cy="59626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9677BA45-B41E-5666-2297-C029998644C0}"/>
              </a:ext>
            </a:extLst>
          </p:cNvPr>
          <p:cNvGrpSpPr/>
          <p:nvPr/>
        </p:nvGrpSpPr>
        <p:grpSpPr>
          <a:xfrm flipH="1">
            <a:off x="0" y="0"/>
            <a:ext cx="1256850" cy="1169164"/>
            <a:chOff x="10939462" y="-29029"/>
            <a:chExt cx="1248227" cy="1161143"/>
          </a:xfrm>
        </p:grpSpPr>
        <p:sp>
          <p:nvSpPr>
            <p:cNvPr id="5" name="Freeform: Shape 4">
              <a:extLst>
                <a:ext uri="{FF2B5EF4-FFF2-40B4-BE49-F238E27FC236}">
                  <a16:creationId xmlns:a16="http://schemas.microsoft.com/office/drawing/2014/main" id="{0598126A-086D-458E-FFBF-5E5566DA0753}"/>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6" name="Picture 5" descr="Volleyball - Free gaming icons">
              <a:extLst>
                <a:ext uri="{FF2B5EF4-FFF2-40B4-BE49-F238E27FC236}">
                  <a16:creationId xmlns:a16="http://schemas.microsoft.com/office/drawing/2014/main" id="{1C280671-C34A-71D6-5A61-18A1F5945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8D96D91F-369F-997B-B023-6CFD720B438F}"/>
              </a:ext>
            </a:extLst>
          </p:cNvPr>
          <p:cNvGrpSpPr/>
          <p:nvPr/>
        </p:nvGrpSpPr>
        <p:grpSpPr>
          <a:xfrm>
            <a:off x="5208856" y="292194"/>
            <a:ext cx="6730719" cy="6276127"/>
            <a:chOff x="6025988" y="634197"/>
            <a:chExt cx="4978789" cy="6276127"/>
          </a:xfrm>
        </p:grpSpPr>
        <p:sp>
          <p:nvSpPr>
            <p:cNvPr id="8" name="TextBox 7">
              <a:extLst>
                <a:ext uri="{FF2B5EF4-FFF2-40B4-BE49-F238E27FC236}">
                  <a16:creationId xmlns:a16="http://schemas.microsoft.com/office/drawing/2014/main" id="{8C2AA2D4-AA5D-6037-2AB3-149993F5A9C9}"/>
                </a:ext>
              </a:extLst>
            </p:cNvPr>
            <p:cNvSpPr txBox="1"/>
            <p:nvPr/>
          </p:nvSpPr>
          <p:spPr>
            <a:xfrm>
              <a:off x="6025989" y="634197"/>
              <a:ext cx="4978788" cy="2062103"/>
            </a:xfrm>
            <a:prstGeom prst="rect">
              <a:avLst/>
            </a:prstGeom>
            <a:noFill/>
          </p:spPr>
          <p:txBody>
            <a:bodyPr wrap="square">
              <a:spAutoFit/>
            </a:bodyPr>
            <a:lstStyle/>
            <a:p>
              <a:r>
                <a:rPr lang="uz-Latn-UZ" sz="3200" b="1" dirty="0">
                  <a:solidFill>
                    <a:schemeClr val="accent1"/>
                  </a:solidFill>
                </a:rPr>
                <a:t>I </a:t>
              </a:r>
              <a:r>
                <a:rPr lang="uz-Cyrl-UZ" sz="3200" b="1" dirty="0">
                  <a:solidFill>
                    <a:schemeClr val="accent1"/>
                  </a:solidFill>
                </a:rPr>
                <a:t>BOB. </a:t>
              </a:r>
              <a:r>
                <a:rPr lang="en-US" sz="3200" b="1" dirty="0">
                  <a:solidFill>
                    <a:schemeClr val="accent1"/>
                  </a:solidFill>
                  <a:latin typeface="Montserrat" panose="00000500000000000000" pitchFamily="2" charset="0"/>
                </a:rPr>
                <a:t>Y</a:t>
              </a:r>
              <a:r>
                <a:rPr lang="uz-Cyrl-UZ" sz="3200" b="1" dirty="0">
                  <a:solidFill>
                    <a:schemeClr val="accent1"/>
                  </a:solidFill>
                </a:rPr>
                <a:t>OSH VOLEYBOLCHILAR</a:t>
              </a:r>
              <a:r>
                <a:rPr lang="en-US" sz="3200" b="1" dirty="0">
                  <a:solidFill>
                    <a:schemeClr val="accent1"/>
                  </a:solidFill>
                  <a:latin typeface="Montserrat" panose="00000500000000000000" pitchFamily="2" charset="0"/>
                </a:rPr>
                <a:t> TEXNIK TAYYORGARLIGINI RIVOJLANTRISHDA MILLIY </a:t>
              </a:r>
              <a:r>
                <a:rPr lang="uz-Cyrl-UZ" sz="3200" b="1" dirty="0">
                  <a:solidFill>
                    <a:schemeClr val="accent1"/>
                  </a:solidFill>
                </a:rPr>
                <a:t>HARAKATLI O'YNLAR</a:t>
              </a:r>
              <a:endParaRPr lang="en-IN" sz="3200" b="1" dirty="0">
                <a:solidFill>
                  <a:schemeClr val="accent1"/>
                </a:solidFill>
                <a:latin typeface="Montserrat" panose="00000500000000000000" pitchFamily="2" charset="0"/>
              </a:endParaRPr>
            </a:p>
          </p:txBody>
        </p:sp>
        <p:sp>
          <p:nvSpPr>
            <p:cNvPr id="10" name="TextBox 9">
              <a:extLst>
                <a:ext uri="{FF2B5EF4-FFF2-40B4-BE49-F238E27FC236}">
                  <a16:creationId xmlns:a16="http://schemas.microsoft.com/office/drawing/2014/main" id="{26A9D2D0-D384-2020-CB5D-3D6D5A1EC6D9}"/>
                </a:ext>
              </a:extLst>
            </p:cNvPr>
            <p:cNvSpPr txBox="1"/>
            <p:nvPr/>
          </p:nvSpPr>
          <p:spPr>
            <a:xfrm>
              <a:off x="6025988" y="3771003"/>
              <a:ext cx="4978786" cy="3139321"/>
            </a:xfrm>
            <a:prstGeom prst="rect">
              <a:avLst/>
            </a:prstGeom>
            <a:noFill/>
          </p:spPr>
          <p:txBody>
            <a:bodyPr wrap="square">
              <a:spAutoFit/>
            </a:bodyPr>
            <a:lstStyle/>
            <a:p>
              <a:pPr algn="just"/>
              <a:r>
                <a:rPr lang="uz-Cyrl-UZ" dirty="0">
                  <a:solidFill>
                    <a:schemeClr val="tx1">
                      <a:lumMod val="85000"/>
                      <a:lumOff val="15000"/>
                    </a:schemeClr>
                  </a:solidFill>
                </a:rPr>
                <a:t>Yosh sportchilarni tayyorlash ko’p bosqichli murakkab pedagogik jarayon bo’lib, mashg’ulotlarni ilmiy asosda tashkil qilishni taqozo etadi. Mashg’ulotlarda ko’llaniladigan jismoniy va texnik-taktik mashqlar hajmi va shiddati shug’ullanuvchi bolalarning yoshi, jismoniy va funktsional imkoniyatlariga moslab rejalashtirilishi va qo’llanilishi muhim. Ushbu mashqlar hajmi, shiddati, qaytarilishi va davom etish vaqti biologik qonuniyatlarga asoslanishi lozim. Agar mashqlar yuklamasi bolaning imkoniyatidan o’ta yuqori bo’lsa, bunday yuklama shu bolaning organizmiga salbiy ta`sir etishi mumkin. Aksincha, yuklama imkoniyatdan kam bo’lsa shakllanish jarayoni sustlashishi muqarrar.</a:t>
              </a:r>
              <a:endParaRPr lang="ru-RU" dirty="0">
                <a:solidFill>
                  <a:schemeClr val="tx1">
                    <a:lumMod val="85000"/>
                    <a:lumOff val="15000"/>
                  </a:schemeClr>
                </a:solidFill>
              </a:endParaRPr>
            </a:p>
          </p:txBody>
        </p:sp>
        <p:sp>
          <p:nvSpPr>
            <p:cNvPr id="12" name="TextBox 11">
              <a:extLst>
                <a:ext uri="{FF2B5EF4-FFF2-40B4-BE49-F238E27FC236}">
                  <a16:creationId xmlns:a16="http://schemas.microsoft.com/office/drawing/2014/main" id="{F0766350-90F8-4746-8DE5-270E767220B8}"/>
                </a:ext>
              </a:extLst>
            </p:cNvPr>
            <p:cNvSpPr txBox="1"/>
            <p:nvPr/>
          </p:nvSpPr>
          <p:spPr>
            <a:xfrm>
              <a:off x="6025988" y="2168722"/>
              <a:ext cx="4978787" cy="1429622"/>
            </a:xfrm>
            <a:prstGeom prst="rect">
              <a:avLst/>
            </a:prstGeom>
            <a:noFill/>
          </p:spPr>
          <p:txBody>
            <a:bodyPr wrap="square">
              <a:spAutoFit/>
            </a:bodyPr>
            <a:lstStyle/>
            <a:p>
              <a:pPr algn="just">
                <a:lnSpc>
                  <a:spcPct val="150000"/>
                </a:lnSpc>
              </a:pPr>
              <a:r>
                <a:rPr lang="en-US" sz="2000" b="1" dirty="0">
                  <a:solidFill>
                    <a:schemeClr val="tx1">
                      <a:lumMod val="85000"/>
                      <a:lumOff val="15000"/>
                    </a:schemeClr>
                  </a:solidFill>
                  <a:latin typeface="Montserrat" panose="00000500000000000000" pitchFamily="2" charset="0"/>
                </a:rPr>
                <a:t>1</a:t>
              </a:r>
              <a:r>
                <a:rPr lang="uz-Cyrl-UZ" sz="2000" b="1" dirty="0">
                  <a:solidFill>
                    <a:schemeClr val="tx1">
                      <a:lumMod val="85000"/>
                      <a:lumOff val="15000"/>
                    </a:schemeClr>
                  </a:solidFill>
                </a:rPr>
                <a:t>.1. Yosh sportchilarda jismoniy sifatlarni rivojlantirishda</a:t>
              </a:r>
              <a:r>
                <a:rPr lang="en-US" sz="2000" b="1" dirty="0">
                  <a:solidFill>
                    <a:schemeClr val="tx1">
                      <a:lumMod val="85000"/>
                      <a:lumOff val="15000"/>
                    </a:schemeClr>
                  </a:solidFill>
                  <a:latin typeface="Montserrat" panose="00000500000000000000" pitchFamily="2" charset="0"/>
                </a:rPr>
                <a:t> </a:t>
              </a:r>
              <a:r>
                <a:rPr lang="en-US" sz="2000" b="1" dirty="0" err="1">
                  <a:solidFill>
                    <a:schemeClr val="tx1">
                      <a:lumMod val="85000"/>
                      <a:lumOff val="15000"/>
                    </a:schemeClr>
                  </a:solidFill>
                  <a:latin typeface="Montserrat" panose="00000500000000000000" pitchFamily="2" charset="0"/>
                </a:rPr>
                <a:t>milliy</a:t>
              </a:r>
              <a:r>
                <a:rPr lang="en-US" sz="2000" b="1" dirty="0">
                  <a:solidFill>
                    <a:schemeClr val="tx1">
                      <a:lumMod val="85000"/>
                      <a:lumOff val="15000"/>
                    </a:schemeClr>
                  </a:solidFill>
                  <a:latin typeface="Montserrat" panose="00000500000000000000" pitchFamily="2" charset="0"/>
                </a:rPr>
                <a:t> </a:t>
              </a:r>
              <a:r>
                <a:rPr lang="uz-Cyrl-UZ" sz="2000" b="1" dirty="0">
                  <a:solidFill>
                    <a:schemeClr val="tx1">
                      <a:lumMod val="85000"/>
                      <a:lumOff val="15000"/>
                    </a:schemeClr>
                  </a:solidFill>
                </a:rPr>
                <a:t>harakatli o</a:t>
              </a:r>
              <a:r>
                <a:rPr lang="en-US" sz="2000" b="1" dirty="0">
                  <a:solidFill>
                    <a:schemeClr val="tx1">
                      <a:lumMod val="85000"/>
                      <a:lumOff val="15000"/>
                    </a:schemeClr>
                  </a:solidFill>
                </a:rPr>
                <a:t>‘</a:t>
              </a:r>
              <a:r>
                <a:rPr lang="uz-Cyrl-UZ" sz="2000" b="1" dirty="0">
                  <a:solidFill>
                    <a:schemeClr val="tx1">
                      <a:lumMod val="85000"/>
                      <a:lumOff val="15000"/>
                    </a:schemeClr>
                  </a:solidFill>
                </a:rPr>
                <a:t>yinlardan foydalanish tajribasini savolnoma asosida o</a:t>
              </a:r>
              <a:r>
                <a:rPr lang="en-US" sz="2000" b="1" dirty="0">
                  <a:solidFill>
                    <a:schemeClr val="tx1">
                      <a:lumMod val="85000"/>
                      <a:lumOff val="15000"/>
                    </a:schemeClr>
                  </a:solidFill>
                </a:rPr>
                <a:t>‘</a:t>
              </a:r>
              <a:r>
                <a:rPr lang="uz-Cyrl-UZ" sz="2000" b="1" dirty="0">
                  <a:solidFill>
                    <a:schemeClr val="tx1">
                      <a:lumMod val="85000"/>
                      <a:lumOff val="15000"/>
                    </a:schemeClr>
                  </a:solidFill>
                </a:rPr>
                <a:t>rganish</a:t>
              </a:r>
              <a:endParaRPr lang="en-US" sz="2000" b="1" dirty="0">
                <a:solidFill>
                  <a:schemeClr val="tx1">
                    <a:lumMod val="85000"/>
                    <a:lumOff val="15000"/>
                  </a:schemeClr>
                </a:solidFill>
                <a:latin typeface="Montserrat" panose="00000500000000000000" pitchFamily="2" charset="0"/>
              </a:endParaRPr>
            </a:p>
          </p:txBody>
        </p:sp>
      </p:grpSp>
    </p:spTree>
    <p:extLst>
      <p:ext uri="{BB962C8B-B14F-4D97-AF65-F5344CB8AC3E}">
        <p14:creationId xmlns:p14="http://schemas.microsoft.com/office/powerpoint/2010/main" val="2758547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ED301D8-EA2E-0E65-42D8-4119F195FD49}"/>
              </a:ext>
            </a:extLst>
          </p:cNvPr>
          <p:cNvGrpSpPr/>
          <p:nvPr/>
        </p:nvGrpSpPr>
        <p:grpSpPr>
          <a:xfrm>
            <a:off x="0" y="3247572"/>
            <a:ext cx="12192000" cy="3610427"/>
            <a:chOff x="841830" y="2826658"/>
            <a:chExt cx="10609941" cy="3084286"/>
          </a:xfrm>
        </p:grpSpPr>
        <p:sp>
          <p:nvSpPr>
            <p:cNvPr id="4" name="Rectangle 3">
              <a:extLst>
                <a:ext uri="{FF2B5EF4-FFF2-40B4-BE49-F238E27FC236}">
                  <a16:creationId xmlns:a16="http://schemas.microsoft.com/office/drawing/2014/main" id="{C170A735-FF16-8267-2C94-F3272D49907A}"/>
                </a:ext>
              </a:extLst>
            </p:cNvPr>
            <p:cNvSpPr/>
            <p:nvPr/>
          </p:nvSpPr>
          <p:spPr>
            <a:xfrm flipH="1">
              <a:off x="841830" y="2826658"/>
              <a:ext cx="10116456" cy="308428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CFA656BF-5FE5-3F53-A711-8FF934768ECC}"/>
                </a:ext>
              </a:extLst>
            </p:cNvPr>
            <p:cNvSpPr/>
            <p:nvPr/>
          </p:nvSpPr>
          <p:spPr>
            <a:xfrm flipH="1">
              <a:off x="10711543" y="2826658"/>
              <a:ext cx="740228" cy="308428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3" name="Picture 2" descr="A picture containing volleyball, sport, person, net sports&#10;&#10;Description automatically generated">
            <a:extLst>
              <a:ext uri="{FF2B5EF4-FFF2-40B4-BE49-F238E27FC236}">
                <a16:creationId xmlns:a16="http://schemas.microsoft.com/office/drawing/2014/main" id="{94357749-42BD-7688-FCAB-54E7B70FAA07}"/>
              </a:ext>
            </a:extLst>
          </p:cNvPr>
          <p:cNvPicPr>
            <a:picLocks noChangeAspect="1"/>
          </p:cNvPicPr>
          <p:nvPr/>
        </p:nvPicPr>
        <p:blipFill rotWithShape="1">
          <a:blip r:embed="rId2">
            <a:extLst>
              <a:ext uri="{28A0092B-C50C-407E-A947-70E740481C1C}">
                <a14:useLocalDpi xmlns:a14="http://schemas.microsoft.com/office/drawing/2010/main" val="0"/>
              </a:ext>
            </a:extLst>
          </a:blip>
          <a:srcRect t="12987" b="21462"/>
          <a:stretch/>
        </p:blipFill>
        <p:spPr>
          <a:xfrm>
            <a:off x="0" y="1"/>
            <a:ext cx="12192000" cy="3247572"/>
          </a:xfrm>
          <a:prstGeom prst="rect">
            <a:avLst/>
          </a:prstGeom>
        </p:spPr>
      </p:pic>
      <p:grpSp>
        <p:nvGrpSpPr>
          <p:cNvPr id="7" name="Group 6">
            <a:extLst>
              <a:ext uri="{FF2B5EF4-FFF2-40B4-BE49-F238E27FC236}">
                <a16:creationId xmlns:a16="http://schemas.microsoft.com/office/drawing/2014/main" id="{E4B37980-84FB-CC23-54C8-19C4BDF17EFD}"/>
              </a:ext>
            </a:extLst>
          </p:cNvPr>
          <p:cNvGrpSpPr/>
          <p:nvPr/>
        </p:nvGrpSpPr>
        <p:grpSpPr>
          <a:xfrm>
            <a:off x="10935151" y="-33039"/>
            <a:ext cx="1256850" cy="1169164"/>
            <a:chOff x="10939462" y="-29029"/>
            <a:chExt cx="1248227" cy="1161143"/>
          </a:xfrm>
        </p:grpSpPr>
        <p:sp>
          <p:nvSpPr>
            <p:cNvPr id="8" name="Freeform: Shape 7">
              <a:extLst>
                <a:ext uri="{FF2B5EF4-FFF2-40B4-BE49-F238E27FC236}">
                  <a16:creationId xmlns:a16="http://schemas.microsoft.com/office/drawing/2014/main" id="{0DDFD62F-F648-D949-D7BC-93E75B6B96C6}"/>
                </a:ext>
              </a:extLst>
            </p:cNvPr>
            <p:cNvSpPr/>
            <p:nvPr/>
          </p:nvSpPr>
          <p:spPr>
            <a:xfrm rot="16200000">
              <a:off x="10983004" y="-72571"/>
              <a:ext cx="1161143" cy="1248227"/>
            </a:xfrm>
            <a:custGeom>
              <a:avLst/>
              <a:gdLst>
                <a:gd name="connsiteX0" fmla="*/ 1016000 w 1016000"/>
                <a:gd name="connsiteY0" fmla="*/ 1466 h 1248227"/>
                <a:gd name="connsiteX1" fmla="*/ 1016000 w 1016000"/>
                <a:gd name="connsiteY1" fmla="*/ 1248227 h 1248227"/>
                <a:gd name="connsiteX2" fmla="*/ 36083 w 1016000"/>
                <a:gd name="connsiteY2" fmla="*/ 1248227 h 1248227"/>
                <a:gd name="connsiteX3" fmla="*/ 20052 w 1016000"/>
                <a:gd name="connsiteY3" fmla="*/ 1185880 h 1248227"/>
                <a:gd name="connsiteX4" fmla="*/ 0 w 1016000"/>
                <a:gd name="connsiteY4" fmla="*/ 986971 h 1248227"/>
                <a:gd name="connsiteX5" fmla="*/ 986971 w 1016000"/>
                <a:gd name="connsiteY5" fmla="*/ 0 h 1248227"/>
                <a:gd name="connsiteX6" fmla="*/ 1016000 w 1016000"/>
                <a:gd name="connsiteY6" fmla="*/ 1466 h 124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6000" h="1248227">
                  <a:moveTo>
                    <a:pt x="1016000" y="1466"/>
                  </a:moveTo>
                  <a:lnTo>
                    <a:pt x="1016000" y="1248227"/>
                  </a:lnTo>
                  <a:lnTo>
                    <a:pt x="36083" y="1248227"/>
                  </a:lnTo>
                  <a:lnTo>
                    <a:pt x="20052" y="1185880"/>
                  </a:lnTo>
                  <a:cubicBezTo>
                    <a:pt x="6904" y="1121631"/>
                    <a:pt x="0" y="1055107"/>
                    <a:pt x="0" y="986971"/>
                  </a:cubicBezTo>
                  <a:cubicBezTo>
                    <a:pt x="0" y="441882"/>
                    <a:pt x="441882" y="0"/>
                    <a:pt x="986971" y="0"/>
                  </a:cubicBezTo>
                  <a:lnTo>
                    <a:pt x="1016000" y="146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pic>
          <p:nvPicPr>
            <p:cNvPr id="9" name="Picture 8" descr="Volleyball - Free gaming icons">
              <a:extLst>
                <a:ext uri="{FF2B5EF4-FFF2-40B4-BE49-F238E27FC236}">
                  <a16:creationId xmlns:a16="http://schemas.microsoft.com/office/drawing/2014/main" id="{99063E93-5AB2-396A-8BA0-B1D236CD8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483" y="201544"/>
              <a:ext cx="522514" cy="522514"/>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0613557D-5C46-B88D-2915-3A3B71B16A35}"/>
              </a:ext>
            </a:extLst>
          </p:cNvPr>
          <p:cNvSpPr txBox="1"/>
          <p:nvPr/>
        </p:nvSpPr>
        <p:spPr>
          <a:xfrm>
            <a:off x="291039" y="3529291"/>
            <a:ext cx="10695628" cy="3046988"/>
          </a:xfrm>
          <a:prstGeom prst="rect">
            <a:avLst/>
          </a:prstGeom>
          <a:noFill/>
        </p:spPr>
        <p:txBody>
          <a:bodyPr wrap="square">
            <a:spAutoFit/>
          </a:bodyPr>
          <a:lstStyle/>
          <a:p>
            <a:pPr algn="just"/>
            <a:r>
              <a:rPr lang="en-US" sz="1600" b="1" dirty="0">
                <a:solidFill>
                  <a:schemeClr val="bg1"/>
                </a:solidFill>
                <a:latin typeface="Montserrat" panose="00000500000000000000" pitchFamily="2" charset="0"/>
              </a:rPr>
              <a:t>Sport </a:t>
            </a:r>
            <a:r>
              <a:rPr lang="en-US" sz="1600" b="1" dirty="0" err="1">
                <a:solidFill>
                  <a:schemeClr val="bg1"/>
                </a:solidFill>
                <a:latin typeface="Montserrat" panose="00000500000000000000" pitchFamily="2" charset="0"/>
              </a:rPr>
              <a:t>mahoratining</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progressiv</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shakllanishi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va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yuqori</a:t>
            </a:r>
            <a:r>
              <a:rPr lang="en-US" sz="1600" b="1" dirty="0">
                <a:solidFill>
                  <a:schemeClr val="bg1"/>
                </a:solidFill>
                <a:latin typeface="Montserrat" panose="00000500000000000000" pitchFamily="2" charset="0"/>
              </a:rPr>
              <a:t> sport </a:t>
            </a:r>
            <a:r>
              <a:rPr lang="en-US" sz="1600" b="1" dirty="0" err="1">
                <a:solidFill>
                  <a:schemeClr val="bg1"/>
                </a:solidFill>
                <a:latin typeface="Montserrat" panose="00000500000000000000" pitchFamily="2" charset="0"/>
              </a:rPr>
              <a:t>natijalariga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erishishi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masalasi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jismoniy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tayyorgarlik</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jarayonini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ilmiy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asosda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tashkil</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qilish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zarurligiga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e`tibor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qaratadi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Ushbu</a:t>
            </a:r>
            <a:r>
              <a:rPr lang="en-US" sz="1600" b="1" dirty="0">
                <a:solidFill>
                  <a:schemeClr val="bg1"/>
                </a:solidFill>
                <a:latin typeface="Montserrat" panose="00000500000000000000" pitchFamily="2" charset="0"/>
              </a:rPr>
              <a:t> masala </a:t>
            </a:r>
            <a:r>
              <a:rPr lang="en-US" sz="1600" b="1" dirty="0" err="1">
                <a:solidFill>
                  <a:schemeClr val="bg1"/>
                </a:solidFill>
                <a:latin typeface="Montserrat" panose="00000500000000000000" pitchFamily="2" charset="0"/>
              </a:rPr>
              <a:t>nafaqat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ilmiy-nazariy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jihatdan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balki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amaliy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nuqtai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nazardan</a:t>
            </a:r>
            <a:r>
              <a:rPr lang="en-US" sz="1600" b="1" dirty="0">
                <a:solidFill>
                  <a:schemeClr val="bg1"/>
                </a:solidFill>
                <a:latin typeface="Montserrat" panose="00000500000000000000" pitchFamily="2" charset="0"/>
              </a:rPr>
              <a:t> ham </a:t>
            </a:r>
            <a:r>
              <a:rPr lang="en-US" sz="1600" b="1" dirty="0" err="1">
                <a:solidFill>
                  <a:schemeClr val="bg1"/>
                </a:solidFill>
                <a:latin typeface="Montserrat" panose="00000500000000000000" pitchFamily="2" charset="0"/>
              </a:rPr>
              <a:t>mutaxassis-olim</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va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murabbiylar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tomonidan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qayta-qayta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isbot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qilinib</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kelinmokda</a:t>
            </a:r>
            <a:r>
              <a:rPr lang="en-US" sz="1600" b="1" dirty="0">
                <a:solidFill>
                  <a:schemeClr val="bg1"/>
                </a:solidFill>
                <a:latin typeface="Montserrat" panose="00000500000000000000" pitchFamily="2" charset="0"/>
              </a:rPr>
              <a:t>. Shu </a:t>
            </a:r>
            <a:r>
              <a:rPr lang="en-US" sz="1600" b="1" dirty="0" err="1">
                <a:solidFill>
                  <a:schemeClr val="bg1"/>
                </a:solidFill>
                <a:latin typeface="Montserrat" panose="00000500000000000000" pitchFamily="2" charset="0"/>
              </a:rPr>
              <a:t>bilan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bir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qatorda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jismoniy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sifatlarni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dastlabki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tayyorgarlik</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bosqichidan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boshlab</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rivojlantirish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muammolariga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etarli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ahamiyat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berilmaydi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Kuzatuvlar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shuni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ko’rsatdiki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joylarda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faoliyat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ko’rsatayotgan</a:t>
            </a:r>
            <a:r>
              <a:rPr lang="en-US" sz="1600" b="1" dirty="0">
                <a:solidFill>
                  <a:schemeClr val="bg1"/>
                </a:solidFill>
                <a:latin typeface="Montserrat" panose="00000500000000000000" pitchFamily="2" charset="0"/>
              </a:rPr>
              <a:t> BO’SM </a:t>
            </a:r>
            <a:r>
              <a:rPr lang="en-US" sz="1600" b="1" dirty="0" err="1">
                <a:solidFill>
                  <a:schemeClr val="bg1"/>
                </a:solidFill>
                <a:latin typeface="Montserrat" panose="00000500000000000000" pitchFamily="2" charset="0"/>
              </a:rPr>
              <a:t>larda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jismoniy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sifatlarni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muvofiq</a:t>
            </a:r>
            <a:r>
              <a:rPr lang="en-US" sz="1600" b="1" dirty="0">
                <a:solidFill>
                  <a:schemeClr val="bg1"/>
                </a:solidFill>
                <a:latin typeface="Montserrat" panose="00000500000000000000" pitchFamily="2" charset="0"/>
              </a:rPr>
              <a:t> sport </a:t>
            </a:r>
            <a:r>
              <a:rPr lang="en-US" sz="1600" b="1" dirty="0" err="1">
                <a:solidFill>
                  <a:schemeClr val="bg1"/>
                </a:solidFill>
                <a:latin typeface="Montserrat" panose="00000500000000000000" pitchFamily="2" charset="0"/>
              </a:rPr>
              <a:t>turi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xususiyatiga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moslashtirib</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shakllantirish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masalalari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ko’r-ko’rona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amalga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oshiriladi</a:t>
            </a:r>
            <a:r>
              <a:rPr lang="en-US" sz="1600" b="1" dirty="0">
                <a:solidFill>
                  <a:schemeClr val="bg1"/>
                </a:solidFill>
                <a:latin typeface="Montserrat" panose="00000500000000000000" pitchFamily="2" charset="0"/>
              </a:rPr>
              <a:t>. Shu </a:t>
            </a:r>
            <a:r>
              <a:rPr lang="en-US" sz="1600" b="1" dirty="0" err="1">
                <a:solidFill>
                  <a:schemeClr val="bg1"/>
                </a:solidFill>
                <a:latin typeface="Montserrat" panose="00000500000000000000" pitchFamily="2" charset="0"/>
              </a:rPr>
              <a:t>sifatlarni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rivojlantirishga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mo’ljallangan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mashqlarni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yuzaki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qo’llash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hollari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uchrab</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turadi</a:t>
            </a:r>
            <a:r>
              <a:rPr lang="en-US" sz="1600" b="1" dirty="0">
                <a:solidFill>
                  <a:schemeClr val="bg1"/>
                </a:solidFill>
                <a:latin typeface="Montserrat" panose="00000500000000000000" pitchFamily="2" charset="0"/>
              </a:rPr>
              <a:t>. Boz </a:t>
            </a:r>
            <a:r>
              <a:rPr lang="en-US" sz="1600" b="1" dirty="0" err="1">
                <a:solidFill>
                  <a:schemeClr val="bg1"/>
                </a:solidFill>
                <a:latin typeface="Montserrat" panose="00000500000000000000" pitchFamily="2" charset="0"/>
              </a:rPr>
              <a:t>ustiga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mashg’ulotlarda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qo’llaniladigan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aksariyat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jismoniy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mashqlar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standart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sterotip</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xususiyatga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egaligi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ko’zga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tashlanadi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Berilayotgan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mashqlar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shug’ullanuvchilarning</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jismoniy</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va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funktsional</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imkoniyatlarini</a:t>
            </a:r>
            <a:r>
              <a:rPr lang="en-US" sz="1600" b="1" dirty="0">
                <a:solidFill>
                  <a:schemeClr val="bg1"/>
                </a:solidFill>
                <a:latin typeface="Montserrat" panose="00000500000000000000" pitchFamily="2" charset="0"/>
              </a:rPr>
              <a:t> har </a:t>
            </a:r>
            <a:r>
              <a:rPr lang="en-US" sz="1600" b="1" dirty="0" err="1">
                <a:solidFill>
                  <a:schemeClr val="bg1"/>
                </a:solidFill>
                <a:latin typeface="Montserrat" panose="00000500000000000000" pitchFamily="2" charset="0"/>
              </a:rPr>
              <a:t>doim</a:t>
            </a:r>
            <a:r>
              <a:rPr lang="en-US" sz="1600" b="1" dirty="0">
                <a:solidFill>
                  <a:schemeClr val="bg1"/>
                </a:solidFill>
                <a:latin typeface="Montserrat" panose="00000500000000000000" pitchFamily="2" charset="0"/>
              </a:rPr>
              <a:t> ham </a:t>
            </a:r>
            <a:r>
              <a:rPr lang="en-US" sz="1600" b="1" dirty="0" err="1">
                <a:solidFill>
                  <a:schemeClr val="bg1"/>
                </a:solidFill>
                <a:latin typeface="Montserrat" panose="00000500000000000000" pitchFamily="2" charset="0"/>
              </a:rPr>
              <a:t>nazarda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tutmagan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bo’ladi</a:t>
            </a:r>
            <a:r>
              <a:rPr lang="en-US" sz="1600" b="1" dirty="0">
                <a:solidFill>
                  <a:schemeClr val="bg1"/>
                </a:solidFill>
                <a:latin typeface="Montserrat" panose="00000500000000000000" pitchFamily="2" charset="0"/>
              </a:rPr>
              <a:t>. Bu </a:t>
            </a:r>
            <a:r>
              <a:rPr lang="en-US" sz="1600" b="1" dirty="0" err="1">
                <a:solidFill>
                  <a:schemeClr val="bg1"/>
                </a:solidFill>
                <a:latin typeface="Montserrat" panose="00000500000000000000" pitchFamily="2" charset="0"/>
              </a:rPr>
              <a:t>borada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ayniqsa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kuch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sifatlarini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absolyut</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kuch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portlovchan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kuch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kuch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chidamkorligi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rivojlantirishda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didaktik</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printsiplar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va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yuklamalarni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qo’llash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qonuniyatlariga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amal</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qilinmaydi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Jumladan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kuchni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rivojlantirishda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og’irliklar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va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trenajyorlar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yordamida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o’tkaziladigan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mashg’ulotlarda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yuklamalarni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qo’llash</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yo</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me`yoridan</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ortib</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ketadi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yoki</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meyor</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darajasiga</a:t>
            </a:r>
            <a:r>
              <a:rPr lang="en-US" sz="1600" b="1" dirty="0">
                <a:solidFill>
                  <a:schemeClr val="bg1"/>
                </a:solidFill>
                <a:latin typeface="Montserrat" panose="00000500000000000000" pitchFamily="2" charset="0"/>
              </a:rPr>
              <a:t> </a:t>
            </a:r>
            <a:r>
              <a:rPr lang="en-US" sz="1600" b="1" dirty="0" err="1">
                <a:solidFill>
                  <a:schemeClr val="bg1"/>
                </a:solidFill>
                <a:latin typeface="Montserrat" panose="00000500000000000000" pitchFamily="2" charset="0"/>
              </a:rPr>
              <a:t>etmaydi</a:t>
            </a:r>
            <a:r>
              <a:rPr lang="en-US" sz="1600" b="1" dirty="0">
                <a:solidFill>
                  <a:schemeClr val="bg1"/>
                </a:solidFill>
                <a:latin typeface="Montserrat" panose="00000500000000000000" pitchFamily="2" charset="0"/>
              </a:rPr>
              <a:t>. </a:t>
            </a:r>
            <a:endParaRPr lang="en-IN" sz="1600" b="1"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1850201557"/>
      </p:ext>
    </p:extLst>
  </p:cSld>
  <p:clrMapOvr>
    <a:masterClrMapping/>
  </p:clrMapOvr>
</p:sld>
</file>

<file path=ppt/theme/theme1.xml><?xml version="1.0" encoding="utf-8"?>
<a:theme xmlns:a="http://schemas.openxmlformats.org/drawingml/2006/main" name="Office Theme">
  <a:themeElements>
    <a:clrScheme name="ESSAY">
      <a:dk1>
        <a:sysClr val="windowText" lastClr="000000"/>
      </a:dk1>
      <a:lt1>
        <a:sysClr val="window" lastClr="FFFFFF"/>
      </a:lt1>
      <a:dk2>
        <a:srgbClr val="44546A"/>
      </a:dk2>
      <a:lt2>
        <a:srgbClr val="BF2424"/>
      </a:lt2>
      <a:accent1>
        <a:srgbClr val="000196"/>
      </a:accent1>
      <a:accent2>
        <a:srgbClr val="A2CD37"/>
      </a:accent2>
      <a:accent3>
        <a:srgbClr val="00B0F0"/>
      </a:accent3>
      <a:accent4>
        <a:srgbClr val="FD6D67"/>
      </a:accent4>
      <a:accent5>
        <a:srgbClr val="EAA31B"/>
      </a:accent5>
      <a:accent6>
        <a:srgbClr val="934584"/>
      </a:accent6>
      <a:hlink>
        <a:srgbClr val="BF2424"/>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2510</Words>
  <Application>Microsoft Office PowerPoint</Application>
  <PresentationFormat>Широкоэкранный</PresentationFormat>
  <Paragraphs>194</Paragraphs>
  <Slides>26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26</vt:i4>
      </vt:variant>
    </vt:vector>
  </HeadingPairs>
  <TitlesOfParts>
    <vt:vector size="33" baseType="lpstr">
      <vt:lpstr>Arial</vt:lpstr>
      <vt:lpstr>Calibri</vt:lpstr>
      <vt:lpstr>Calibri Light</vt:lpstr>
      <vt:lpstr>LORA</vt:lpstr>
      <vt:lpstr>Montserrat</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Arjun K</dc:creator>
  <cp:lastModifiedBy>O‘quv bo‘lim NDU</cp:lastModifiedBy>
  <cp:revision>16</cp:revision>
  <dcterms:created xsi:type="dcterms:W3CDTF">2023-06-28T07:29:42Z</dcterms:created>
  <dcterms:modified xsi:type="dcterms:W3CDTF">2025-10-18T05:16:12Z</dcterms:modified>
</cp:coreProperties>
</file>