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4630400" cy="8229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38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Afrika mintaqasining turizm geografiyasi 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..</a:t>
            </a:r>
          </a:p>
        </p:txBody>
      </p:sp>
      <p:pic>
        <p:nvPicPr>
          <p:cNvPr id="4" name="Picture 3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1620520"/>
            <a:ext cx="9144000" cy="36576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ctr">
              <a:defRPr sz="2800" b="1" i="0">
                <a:latin typeface="Amasis MT Pro Black"/>
              </a:defRPr>
            </a:pPr>
            <a:r>
              <a:rPr sz="4000" dirty="0"/>
              <a:t>Afrika </a:t>
            </a:r>
            <a:r>
              <a:rPr sz="4000" dirty="0" err="1"/>
              <a:t>mintaqasining</a:t>
            </a:r>
            <a:r>
              <a:rPr sz="4000" dirty="0"/>
              <a:t> </a:t>
            </a:r>
            <a:r>
              <a:rPr sz="4000" dirty="0" err="1"/>
              <a:t>turizm</a:t>
            </a:r>
            <a:r>
              <a:rPr sz="4000" dirty="0"/>
              <a:t> </a:t>
            </a:r>
            <a:r>
              <a:rPr sz="4000" dirty="0" err="1"/>
              <a:t>geografiyasi</a:t>
            </a:r>
            <a:r>
              <a:rPr sz="4000" dirty="0"/>
              <a:t> 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0" y="5303520"/>
            <a:ext cx="5486400" cy="9144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/>
          </a:p>
          <a:p>
            <a:pPr algn="l">
              <a:defRPr sz="2500" b="0" i="1">
                <a:latin typeface="Amasis MT Pro Black"/>
              </a:defRPr>
            </a:pPr>
            <a:r>
              <a:t>..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EA18C25-88DA-4CBF-B89B-8E7A5541E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0393" y="3296285"/>
            <a:ext cx="6871607" cy="38481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t.me/slaydai_bot</a:t>
            </a:r>
          </a:p>
        </p:txBody>
      </p:sp>
      <p:pic>
        <p:nvPicPr>
          <p:cNvPr id="4" name="Picture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1554480"/>
            <a:ext cx="8229600" cy="53035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500" b="0" i="0">
                <a:latin typeface="Vijaya"/>
              </a:defRPr>
            </a:pPr>
            <a:r>
              <a:rPr sz="3200" dirty="0" err="1"/>
              <a:t>Ekoturizm</a:t>
            </a:r>
            <a:r>
              <a:rPr sz="3200" dirty="0"/>
              <a:t> Afrika </a:t>
            </a:r>
            <a:r>
              <a:rPr sz="3200" dirty="0" err="1"/>
              <a:t>mintaqasida</a:t>
            </a:r>
            <a:r>
              <a:rPr sz="3200" dirty="0"/>
              <a:t> </a:t>
            </a:r>
            <a:r>
              <a:rPr sz="3200" dirty="0" err="1"/>
              <a:t>tabiatni</a:t>
            </a:r>
            <a:r>
              <a:rPr sz="3200" dirty="0"/>
              <a:t> </a:t>
            </a:r>
            <a:r>
              <a:rPr sz="3200" dirty="0" err="1"/>
              <a:t>muhofaza</a:t>
            </a:r>
            <a:r>
              <a:rPr sz="3200" dirty="0"/>
              <a:t> </a:t>
            </a:r>
            <a:r>
              <a:rPr sz="3200" dirty="0" err="1"/>
              <a:t>qilish</a:t>
            </a:r>
            <a:r>
              <a:rPr sz="3200" dirty="0"/>
              <a:t>, </a:t>
            </a:r>
            <a:r>
              <a:rPr sz="3200" dirty="0" err="1"/>
              <a:t>mahalliy</a:t>
            </a:r>
            <a:r>
              <a:rPr sz="3200" dirty="0"/>
              <a:t> </a:t>
            </a:r>
            <a:r>
              <a:rPr sz="3200" dirty="0" err="1"/>
              <a:t>iqtisodiyotni</a:t>
            </a:r>
            <a:r>
              <a:rPr sz="3200" dirty="0"/>
              <a:t> </a:t>
            </a:r>
            <a:r>
              <a:rPr sz="3200" dirty="0" err="1"/>
              <a:t>qo‘llab-quvvatlash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barqaror</a:t>
            </a:r>
            <a:r>
              <a:rPr sz="3200" dirty="0"/>
              <a:t> </a:t>
            </a:r>
            <a:r>
              <a:rPr sz="3200" dirty="0" err="1"/>
              <a:t>boshqaruvni</a:t>
            </a:r>
            <a:r>
              <a:rPr sz="3200" dirty="0"/>
              <a:t> </a:t>
            </a:r>
            <a:r>
              <a:rPr sz="3200" dirty="0" err="1"/>
              <a:t>rag‘batlantiradi</a:t>
            </a:r>
            <a:r>
              <a:rPr sz="3200" dirty="0"/>
              <a:t>. </a:t>
            </a:r>
            <a:r>
              <a:rPr sz="3200" dirty="0" err="1"/>
              <a:t>Mintaqaviy</a:t>
            </a:r>
            <a:r>
              <a:rPr sz="3200" dirty="0"/>
              <a:t> </a:t>
            </a:r>
            <a:r>
              <a:rPr sz="3200" dirty="0" err="1"/>
              <a:t>amaliyotlar</a:t>
            </a:r>
            <a:r>
              <a:rPr sz="3200" dirty="0"/>
              <a:t>: 1) </a:t>
            </a:r>
            <a:r>
              <a:rPr sz="3200" dirty="0" err="1"/>
              <a:t>mahalliy</a:t>
            </a:r>
            <a:r>
              <a:rPr sz="3200" dirty="0"/>
              <a:t> </a:t>
            </a:r>
            <a:r>
              <a:rPr sz="3200" dirty="0" err="1"/>
              <a:t>jamoalar</a:t>
            </a:r>
            <a:r>
              <a:rPr sz="3200" dirty="0"/>
              <a:t> </a:t>
            </a:r>
            <a:r>
              <a:rPr sz="3200" dirty="0" err="1"/>
              <a:t>bilan</a:t>
            </a:r>
            <a:r>
              <a:rPr sz="3200" dirty="0"/>
              <a:t> 60–80% </a:t>
            </a:r>
            <a:r>
              <a:rPr sz="3200" dirty="0" err="1"/>
              <a:t>daromad</a:t>
            </a:r>
            <a:r>
              <a:rPr sz="3200" dirty="0"/>
              <a:t> </a:t>
            </a:r>
            <a:r>
              <a:rPr sz="3200" dirty="0" err="1"/>
              <a:t>ulushi</a:t>
            </a:r>
            <a:r>
              <a:rPr sz="3200" dirty="0"/>
              <a:t> </a:t>
            </a:r>
            <a:r>
              <a:rPr sz="3200" dirty="0" err="1"/>
              <a:t>bo‘lishi</a:t>
            </a:r>
            <a:r>
              <a:rPr sz="3200" dirty="0"/>
              <a:t> </a:t>
            </a:r>
            <a:r>
              <a:rPr sz="3200" dirty="0" err="1"/>
              <a:t>mumkin</a:t>
            </a:r>
            <a:r>
              <a:rPr sz="3200" dirty="0"/>
              <a:t> </a:t>
            </a:r>
            <a:r>
              <a:rPr sz="3200" dirty="0" err="1"/>
              <a:t>bo‘lgan</a:t>
            </a:r>
            <a:r>
              <a:rPr sz="3200" dirty="0"/>
              <a:t> </a:t>
            </a:r>
            <a:r>
              <a:rPr sz="3200" dirty="0" err="1"/>
              <a:t>hamkorlikli</a:t>
            </a:r>
            <a:r>
              <a:rPr sz="3200" dirty="0"/>
              <a:t> </a:t>
            </a:r>
            <a:r>
              <a:rPr sz="3200" dirty="0" err="1"/>
              <a:t>loyihalar</a:t>
            </a:r>
            <a:r>
              <a:rPr sz="3200" dirty="0"/>
              <a:t>; 2) 2000–2024 </a:t>
            </a:r>
            <a:r>
              <a:rPr sz="3200" dirty="0" err="1"/>
              <a:t>yillarda</a:t>
            </a:r>
            <a:r>
              <a:rPr sz="3200" dirty="0"/>
              <a:t> </a:t>
            </a:r>
            <a:r>
              <a:rPr sz="3200" dirty="0" err="1"/>
              <a:t>joriy</a:t>
            </a:r>
            <a:r>
              <a:rPr sz="3200" dirty="0"/>
              <a:t> </a:t>
            </a:r>
            <a:r>
              <a:rPr sz="3200" dirty="0" err="1"/>
              <a:t>etilgan</a:t>
            </a:r>
            <a:r>
              <a:rPr sz="3200" dirty="0"/>
              <a:t> </a:t>
            </a:r>
            <a:r>
              <a:rPr sz="3200" dirty="0" err="1"/>
              <a:t>atrof-muhit</a:t>
            </a:r>
            <a:r>
              <a:rPr sz="3200" dirty="0"/>
              <a:t> </a:t>
            </a:r>
            <a:r>
              <a:rPr sz="3200" dirty="0" err="1"/>
              <a:t>monitoringi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barqaror</a:t>
            </a:r>
            <a:r>
              <a:rPr sz="3200" dirty="0"/>
              <a:t> </a:t>
            </a:r>
            <a:r>
              <a:rPr sz="3200" dirty="0" err="1"/>
              <a:t>sertifikatlash</a:t>
            </a:r>
            <a:r>
              <a:rPr sz="3200" dirty="0"/>
              <a:t> </a:t>
            </a:r>
            <a:r>
              <a:rPr sz="3200" dirty="0" err="1"/>
              <a:t>dasturlari</a:t>
            </a:r>
            <a:r>
              <a:rPr sz="3200" dirty="0"/>
              <a:t>; 3) </a:t>
            </a:r>
            <a:r>
              <a:rPr sz="3200" dirty="0" err="1"/>
              <a:t>bioxilma-xillikni</a:t>
            </a:r>
            <a:r>
              <a:rPr sz="3200" dirty="0"/>
              <a:t> </a:t>
            </a:r>
            <a:r>
              <a:rPr sz="3200" dirty="0" err="1"/>
              <a:t>saqlash</a:t>
            </a:r>
            <a:r>
              <a:rPr sz="3200" dirty="0"/>
              <a:t> </a:t>
            </a:r>
            <a:r>
              <a:rPr sz="3200" dirty="0" err="1"/>
              <a:t>uchun</a:t>
            </a:r>
            <a:r>
              <a:rPr sz="3200" dirty="0"/>
              <a:t> </a:t>
            </a:r>
            <a:r>
              <a:rPr sz="3200" dirty="0" err="1"/>
              <a:t>milliy</a:t>
            </a:r>
            <a:r>
              <a:rPr sz="3200" dirty="0"/>
              <a:t> </a:t>
            </a:r>
            <a:r>
              <a:rPr sz="3200" dirty="0" err="1"/>
              <a:t>bog‘larning</a:t>
            </a:r>
            <a:r>
              <a:rPr sz="3200" dirty="0"/>
              <a:t> 10–30% </a:t>
            </a:r>
            <a:r>
              <a:rPr sz="3200" dirty="0" err="1"/>
              <a:t>moliyalashtirilishi</a:t>
            </a:r>
            <a:r>
              <a:rPr sz="3200" dirty="0"/>
              <a:t>; 4) </a:t>
            </a:r>
            <a:r>
              <a:rPr sz="3200" dirty="0" err="1"/>
              <a:t>ekologik</a:t>
            </a:r>
            <a:r>
              <a:rPr sz="3200" dirty="0"/>
              <a:t> </a:t>
            </a:r>
            <a:r>
              <a:rPr sz="3200" dirty="0" err="1"/>
              <a:t>ta'lim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sayyohlik</a:t>
            </a:r>
            <a:r>
              <a:rPr sz="3200" dirty="0"/>
              <a:t> </a:t>
            </a:r>
            <a:r>
              <a:rPr sz="3200" dirty="0" err="1"/>
              <a:t>infratuzilmasini</a:t>
            </a:r>
            <a:r>
              <a:rPr sz="3200" dirty="0"/>
              <a:t> </a:t>
            </a:r>
            <a:r>
              <a:rPr sz="3200" dirty="0" err="1"/>
              <a:t>kamaytirish</a:t>
            </a:r>
            <a:r>
              <a:rPr sz="3200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t.me/slaydai_bot</a:t>
            </a:r>
          </a:p>
        </p:txBody>
      </p:sp>
      <p:pic>
        <p:nvPicPr>
          <p:cNvPr id="4" name="Picture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1554480"/>
            <a:ext cx="8229600" cy="53035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500" b="0" i="0">
                <a:latin typeface="Vijaya"/>
              </a:defRPr>
            </a:pPr>
            <a:r>
              <a:rPr sz="3200" dirty="0" err="1"/>
              <a:t>Madaniy</a:t>
            </a:r>
            <a:r>
              <a:rPr sz="3200" dirty="0"/>
              <a:t> </a:t>
            </a:r>
            <a:r>
              <a:rPr sz="3200" dirty="0" err="1"/>
              <a:t>meros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etno-turizm</a:t>
            </a:r>
            <a:r>
              <a:rPr sz="3200" dirty="0"/>
              <a:t> Afrika </a:t>
            </a:r>
            <a:r>
              <a:rPr sz="3200" dirty="0" err="1"/>
              <a:t>mintaqasida</a:t>
            </a:r>
            <a:r>
              <a:rPr sz="3200" dirty="0"/>
              <a:t> </a:t>
            </a:r>
            <a:r>
              <a:rPr sz="3200" dirty="0" err="1"/>
              <a:t>tarixiy</a:t>
            </a:r>
            <a:r>
              <a:rPr sz="3200" dirty="0"/>
              <a:t> </a:t>
            </a:r>
            <a:r>
              <a:rPr sz="3200" dirty="0" err="1"/>
              <a:t>shaharlar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qabila</a:t>
            </a:r>
            <a:r>
              <a:rPr sz="3200" dirty="0"/>
              <a:t> </a:t>
            </a:r>
            <a:r>
              <a:rPr sz="3200" dirty="0" err="1"/>
              <a:t>madaniyatini</a:t>
            </a:r>
            <a:r>
              <a:rPr sz="3200" dirty="0"/>
              <a:t> </a:t>
            </a:r>
            <a:r>
              <a:rPr sz="3200" dirty="0" err="1"/>
              <a:t>ta'kidlaydi</a:t>
            </a:r>
            <a:r>
              <a:rPr sz="3200" dirty="0"/>
              <a:t>. </a:t>
            </a:r>
            <a:r>
              <a:rPr sz="3200" dirty="0" err="1"/>
              <a:t>Mashhur</a:t>
            </a:r>
            <a:r>
              <a:rPr sz="3200" dirty="0"/>
              <a:t> </a:t>
            </a:r>
            <a:r>
              <a:rPr sz="3200" dirty="0" err="1"/>
              <a:t>misollar</a:t>
            </a:r>
            <a:r>
              <a:rPr sz="3200" dirty="0"/>
              <a:t>: Timbuktu, Zanzibar Stone Town, Marrakech, Lalibela, </a:t>
            </a:r>
            <a:r>
              <a:rPr sz="3200" dirty="0" err="1"/>
              <a:t>Djenne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Great Zimbabwe. </a:t>
            </a:r>
            <a:r>
              <a:rPr sz="3200" dirty="0" err="1"/>
              <a:t>Qabila</a:t>
            </a:r>
            <a:r>
              <a:rPr sz="3200" dirty="0"/>
              <a:t> </a:t>
            </a:r>
            <a:r>
              <a:rPr sz="3200" dirty="0" err="1"/>
              <a:t>madaniyati</a:t>
            </a:r>
            <a:r>
              <a:rPr sz="3200" dirty="0"/>
              <a:t> (Masai, </a:t>
            </a:r>
            <a:r>
              <a:rPr sz="3200" dirty="0" err="1"/>
              <a:t>Himba</a:t>
            </a:r>
            <a:r>
              <a:rPr sz="3200" dirty="0"/>
              <a:t>, Tuareg, Zulu, Berber) </a:t>
            </a:r>
            <a:r>
              <a:rPr sz="3200" dirty="0" err="1"/>
              <a:t>folklor</a:t>
            </a:r>
            <a:r>
              <a:rPr sz="3200" dirty="0"/>
              <a:t>, </a:t>
            </a:r>
            <a:r>
              <a:rPr sz="3200" dirty="0" err="1"/>
              <a:t>hunarmandchilik</a:t>
            </a:r>
            <a:r>
              <a:rPr sz="3200" dirty="0"/>
              <a:t>, </a:t>
            </a:r>
            <a:r>
              <a:rPr sz="3200" dirty="0" err="1"/>
              <a:t>marosimlar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kiyim</a:t>
            </a:r>
            <a:r>
              <a:rPr sz="3200" dirty="0"/>
              <a:t> </a:t>
            </a:r>
            <a:r>
              <a:rPr sz="3200" dirty="0" err="1"/>
              <a:t>orqali</a:t>
            </a:r>
            <a:r>
              <a:rPr sz="3200" dirty="0"/>
              <a:t> </a:t>
            </a:r>
            <a:r>
              <a:rPr sz="3200" dirty="0" err="1"/>
              <a:t>sayyohlarni</a:t>
            </a:r>
            <a:r>
              <a:rPr sz="3200" dirty="0"/>
              <a:t> </a:t>
            </a:r>
            <a:r>
              <a:rPr sz="3200" dirty="0" err="1"/>
              <a:t>jalb</a:t>
            </a:r>
            <a:r>
              <a:rPr sz="3200" dirty="0"/>
              <a:t> </a:t>
            </a:r>
            <a:r>
              <a:rPr sz="3200" dirty="0" err="1"/>
              <a:t>qiladi</a:t>
            </a:r>
            <a:r>
              <a:rPr sz="3200" dirty="0"/>
              <a:t>. UNESCO </a:t>
            </a:r>
            <a:r>
              <a:rPr sz="3200" dirty="0" err="1"/>
              <a:t>saytlar</a:t>
            </a:r>
            <a:r>
              <a:rPr sz="3200" dirty="0"/>
              <a:t>, </a:t>
            </a:r>
            <a:r>
              <a:rPr sz="3200" dirty="0" err="1"/>
              <a:t>mahalliy</a:t>
            </a:r>
            <a:r>
              <a:rPr sz="3200" dirty="0"/>
              <a:t> </a:t>
            </a:r>
            <a:r>
              <a:rPr sz="3200" dirty="0" err="1"/>
              <a:t>hamjamiyat</a:t>
            </a:r>
            <a:r>
              <a:rPr sz="3200" dirty="0"/>
              <a:t> </a:t>
            </a:r>
            <a:r>
              <a:rPr sz="3200" dirty="0" err="1"/>
              <a:t>ishtiroki</a:t>
            </a:r>
            <a:r>
              <a:rPr sz="3200" dirty="0"/>
              <a:t>, </a:t>
            </a:r>
            <a:r>
              <a:rPr sz="3200" dirty="0" err="1"/>
              <a:t>saqlash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tijoratlashtirish</a:t>
            </a:r>
            <a:r>
              <a:rPr sz="3200" dirty="0"/>
              <a:t> </a:t>
            </a:r>
            <a:r>
              <a:rPr sz="3200" dirty="0" err="1"/>
              <a:t>muammolari</a:t>
            </a:r>
            <a:r>
              <a:rPr sz="3200" dirty="0"/>
              <a:t> </a:t>
            </a:r>
            <a:r>
              <a:rPr sz="3200" dirty="0" err="1"/>
              <a:t>sayohat</a:t>
            </a:r>
            <a:r>
              <a:rPr sz="3200" dirty="0"/>
              <a:t> </a:t>
            </a:r>
            <a:r>
              <a:rPr sz="3200" dirty="0" err="1"/>
              <a:t>geografiyasini</a:t>
            </a:r>
            <a:r>
              <a:rPr sz="3200" dirty="0"/>
              <a:t> </a:t>
            </a:r>
            <a:r>
              <a:rPr sz="3200" dirty="0" err="1"/>
              <a:t>belgilaydi</a:t>
            </a:r>
            <a:r>
              <a:rPr sz="3200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t.me/ziyokortalababot</a:t>
            </a:r>
          </a:p>
        </p:txBody>
      </p:sp>
      <p:pic>
        <p:nvPicPr>
          <p:cNvPr id="4" name="Picture 3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640080"/>
            <a:ext cx="640080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/>
          </a:p>
          <a:p>
            <a:pPr algn="l">
              <a:defRPr sz="2700" b="1" i="1">
                <a:latin typeface="ADLaM Display"/>
              </a:defRPr>
            </a:pPr>
            <a:r>
              <a:t>10. Shahar turizmi: Kairo, Kapp-Stad, Dakar kabi markazlar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920240"/>
            <a:ext cx="6400800" cy="429633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sz="2400" dirty="0"/>
          </a:p>
          <a:p>
            <a:pPr algn="l">
              <a:defRPr sz="2300" b="0" i="0">
                <a:latin typeface="Vijaya"/>
              </a:defRPr>
            </a:pPr>
            <a:r>
              <a:rPr sz="2800" dirty="0"/>
              <a:t>Kairo: Giza </a:t>
            </a:r>
            <a:r>
              <a:rPr sz="2800" dirty="0" err="1"/>
              <a:t>piramidalari</a:t>
            </a:r>
            <a:r>
              <a:rPr sz="2800" dirty="0"/>
              <a:t>, </a:t>
            </a:r>
            <a:r>
              <a:rPr sz="2800" dirty="0" err="1"/>
              <a:t>Misr</a:t>
            </a:r>
            <a:r>
              <a:rPr sz="2800" dirty="0"/>
              <a:t> </a:t>
            </a:r>
            <a:r>
              <a:rPr sz="2800" dirty="0" err="1"/>
              <a:t>muzeyi</a:t>
            </a:r>
            <a:r>
              <a:rPr sz="2800" dirty="0"/>
              <a:t>, </a:t>
            </a:r>
            <a:r>
              <a:rPr sz="2800" dirty="0" err="1"/>
              <a:t>Islomiy</a:t>
            </a:r>
            <a:r>
              <a:rPr sz="2800" dirty="0"/>
              <a:t> </a:t>
            </a:r>
            <a:r>
              <a:rPr sz="2800" dirty="0" err="1"/>
              <a:t>Qohira</a:t>
            </a:r>
            <a:r>
              <a:rPr sz="2800" dirty="0"/>
              <a:t>, Nil </a:t>
            </a:r>
            <a:r>
              <a:rPr sz="2800" dirty="0" err="1"/>
              <a:t>kruizlari</a:t>
            </a:r>
            <a:r>
              <a:rPr sz="2800" dirty="0"/>
              <a:t>; </a:t>
            </a:r>
            <a:r>
              <a:rPr sz="2800" dirty="0" err="1"/>
              <a:t>aholisi</a:t>
            </a:r>
            <a:r>
              <a:rPr sz="2800" dirty="0"/>
              <a:t> </a:t>
            </a:r>
            <a:r>
              <a:rPr sz="2800" dirty="0" err="1"/>
              <a:t>shaharda</a:t>
            </a:r>
            <a:r>
              <a:rPr sz="2800" dirty="0"/>
              <a:t> ~9,5 </a:t>
            </a:r>
            <a:r>
              <a:rPr sz="2800" dirty="0" err="1"/>
              <a:t>mln</a:t>
            </a:r>
            <a:r>
              <a:rPr sz="2800" dirty="0"/>
              <a:t>, </a:t>
            </a:r>
            <a:r>
              <a:rPr sz="2800" dirty="0" err="1"/>
              <a:t>metropol</a:t>
            </a:r>
            <a:r>
              <a:rPr sz="2800" dirty="0"/>
              <a:t> ~20 </a:t>
            </a:r>
            <a:r>
              <a:rPr sz="2800" dirty="0" err="1"/>
              <a:t>mln</a:t>
            </a:r>
            <a:r>
              <a:rPr sz="2800" dirty="0"/>
              <a:t>; </a:t>
            </a:r>
            <a:r>
              <a:rPr sz="2800" dirty="0" err="1"/>
              <a:t>aeroport</a:t>
            </a:r>
            <a:r>
              <a:rPr sz="2800" dirty="0"/>
              <a:t> CAI. Kapp-</a:t>
            </a:r>
            <a:r>
              <a:rPr sz="2800" dirty="0" err="1"/>
              <a:t>Stad</a:t>
            </a:r>
            <a:r>
              <a:rPr sz="2800" dirty="0"/>
              <a:t>: </a:t>
            </a:r>
            <a:r>
              <a:rPr sz="2800" dirty="0" err="1"/>
              <a:t>Stol</a:t>
            </a:r>
            <a:r>
              <a:rPr sz="2800" dirty="0"/>
              <a:t> </a:t>
            </a:r>
            <a:r>
              <a:rPr sz="2800" dirty="0" err="1"/>
              <a:t>togʻi</a:t>
            </a:r>
            <a:r>
              <a:rPr sz="2800" dirty="0"/>
              <a:t>, Robben </a:t>
            </a:r>
            <a:r>
              <a:rPr sz="2800" dirty="0" err="1"/>
              <a:t>oroli</a:t>
            </a:r>
            <a:r>
              <a:rPr sz="2800" dirty="0"/>
              <a:t>, V&amp;A Waterfront, </a:t>
            </a:r>
            <a:r>
              <a:rPr sz="2800" dirty="0" err="1"/>
              <a:t>plyajlar</a:t>
            </a:r>
            <a:r>
              <a:rPr sz="2800" dirty="0"/>
              <a:t>, </a:t>
            </a:r>
            <a:r>
              <a:rPr sz="2800" dirty="0" err="1"/>
              <a:t>sharob</a:t>
            </a:r>
            <a:r>
              <a:rPr sz="2800" dirty="0"/>
              <a:t> </a:t>
            </a:r>
            <a:r>
              <a:rPr sz="2800" dirty="0" err="1"/>
              <a:t>yoʻllari</a:t>
            </a:r>
            <a:r>
              <a:rPr sz="2800" dirty="0"/>
              <a:t>; </a:t>
            </a:r>
            <a:r>
              <a:rPr sz="2800" dirty="0" err="1"/>
              <a:t>metropol</a:t>
            </a:r>
            <a:r>
              <a:rPr sz="2800" dirty="0"/>
              <a:t> </a:t>
            </a:r>
            <a:r>
              <a:rPr sz="2800" dirty="0" err="1"/>
              <a:t>aholisi</a:t>
            </a:r>
            <a:r>
              <a:rPr sz="2800" dirty="0"/>
              <a:t> ~4,6 </a:t>
            </a:r>
            <a:r>
              <a:rPr sz="2800" dirty="0" err="1"/>
              <a:t>mln</a:t>
            </a:r>
            <a:r>
              <a:rPr sz="2800" dirty="0"/>
              <a:t>; </a:t>
            </a:r>
            <a:r>
              <a:rPr sz="2800" dirty="0" err="1"/>
              <a:t>aeroport</a:t>
            </a:r>
            <a:r>
              <a:rPr sz="2800" dirty="0"/>
              <a:t> CPT. Dakar: </a:t>
            </a:r>
            <a:r>
              <a:rPr sz="2800" dirty="0" err="1"/>
              <a:t>Gorée</a:t>
            </a:r>
            <a:r>
              <a:rPr sz="2800" dirty="0"/>
              <a:t> </a:t>
            </a:r>
            <a:r>
              <a:rPr sz="2800" dirty="0" err="1"/>
              <a:t>oroli</a:t>
            </a:r>
            <a:r>
              <a:rPr sz="2800" dirty="0"/>
              <a:t>, Afrika Renaissance </a:t>
            </a:r>
            <a:r>
              <a:rPr sz="2800" dirty="0" err="1"/>
              <a:t>monumenti</a:t>
            </a:r>
            <a:r>
              <a:rPr sz="2800" dirty="0"/>
              <a:t>, </a:t>
            </a:r>
            <a:r>
              <a:rPr sz="2800" dirty="0" err="1"/>
              <a:t>musiqiy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hunarmand</a:t>
            </a:r>
            <a:r>
              <a:rPr sz="2800" dirty="0"/>
              <a:t> </a:t>
            </a:r>
            <a:r>
              <a:rPr sz="2800" dirty="0" err="1"/>
              <a:t>bozorlar</a:t>
            </a:r>
            <a:r>
              <a:rPr sz="2800" dirty="0"/>
              <a:t>, </a:t>
            </a:r>
            <a:r>
              <a:rPr sz="2800" dirty="0" err="1"/>
              <a:t>kruiz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port </a:t>
            </a:r>
            <a:r>
              <a:rPr sz="2800" dirty="0" err="1"/>
              <a:t>funksiyalari</a:t>
            </a:r>
            <a:r>
              <a:rPr sz="2800" dirty="0"/>
              <a:t>; </a:t>
            </a:r>
            <a:r>
              <a:rPr sz="2800" dirty="0" err="1"/>
              <a:t>poytaxt</a:t>
            </a:r>
            <a:r>
              <a:rPr sz="2800" dirty="0"/>
              <a:t> </a:t>
            </a:r>
            <a:r>
              <a:rPr sz="2800" dirty="0" err="1"/>
              <a:t>aholisi</a:t>
            </a:r>
            <a:r>
              <a:rPr sz="2800" dirty="0"/>
              <a:t> ~1,1 </a:t>
            </a:r>
            <a:r>
              <a:rPr sz="2800" dirty="0" err="1"/>
              <a:t>mln</a:t>
            </a:r>
            <a:r>
              <a:rPr sz="2800" dirty="0"/>
              <a:t>, </a:t>
            </a:r>
            <a:r>
              <a:rPr sz="2800" dirty="0" err="1"/>
              <a:t>metropol</a:t>
            </a:r>
            <a:r>
              <a:rPr sz="2800" dirty="0"/>
              <a:t> ~3,5 </a:t>
            </a:r>
            <a:r>
              <a:rPr sz="2800" dirty="0" err="1"/>
              <a:t>mln</a:t>
            </a:r>
            <a:r>
              <a:rPr sz="2800" dirty="0"/>
              <a:t>; </a:t>
            </a:r>
            <a:r>
              <a:rPr sz="2800" dirty="0" err="1"/>
              <a:t>aeroport</a:t>
            </a:r>
            <a:r>
              <a:rPr sz="2800" dirty="0"/>
              <a:t> DSS.</a:t>
            </a:r>
          </a:p>
        </p:txBody>
      </p:sp>
      <p:pic>
        <p:nvPicPr>
          <p:cNvPr id="7" name="Picture 6" descr="AgACAgIAAxkBAAEXHh1pMbg5J0quEXPuBJH84lkYPL6_VgAC9A1rG3RkkEm_1SbylhUhjQEAAwIAA20AAzY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999" y="1895475"/>
            <a:ext cx="4695065" cy="4902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t.me/slaydai_bot</a:t>
            </a:r>
          </a:p>
        </p:txBody>
      </p:sp>
      <p:pic>
        <p:nvPicPr>
          <p:cNvPr id="4" name="Picture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1554480"/>
            <a:ext cx="8229600" cy="57607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500" b="0" i="0">
                <a:latin typeface="Vijaya"/>
              </a:defRPr>
            </a:pPr>
            <a:r>
              <a:rPr sz="3200" dirty="0"/>
              <a:t>Afrika </a:t>
            </a:r>
            <a:r>
              <a:rPr sz="3200" dirty="0" err="1"/>
              <a:t>mintaqasida</a:t>
            </a:r>
            <a:r>
              <a:rPr sz="3200" dirty="0"/>
              <a:t> </a:t>
            </a:r>
            <a:r>
              <a:rPr sz="3200" dirty="0" err="1"/>
              <a:t>turizm</a:t>
            </a:r>
            <a:r>
              <a:rPr sz="3200" dirty="0"/>
              <a:t> </a:t>
            </a:r>
            <a:r>
              <a:rPr sz="3200" dirty="0" err="1"/>
              <a:t>infratuzilmasi</a:t>
            </a:r>
            <a:r>
              <a:rPr sz="3200" dirty="0"/>
              <a:t> transport, </a:t>
            </a:r>
            <a:r>
              <a:rPr sz="3200" dirty="0" err="1"/>
              <a:t>mehmonxona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xizmatlarga</a:t>
            </a:r>
            <a:r>
              <a:rPr sz="3200" dirty="0"/>
              <a:t> </a:t>
            </a:r>
            <a:r>
              <a:rPr sz="3200" dirty="0" err="1"/>
              <a:t>qaratilgan</a:t>
            </a:r>
            <a:r>
              <a:rPr sz="3200" dirty="0"/>
              <a:t>. </a:t>
            </a:r>
            <a:r>
              <a:rPr sz="3200" dirty="0" err="1"/>
              <a:t>Havo</a:t>
            </a:r>
            <a:r>
              <a:rPr sz="3200" dirty="0"/>
              <a:t> </a:t>
            </a:r>
            <a:r>
              <a:rPr sz="3200" dirty="0" err="1"/>
              <a:t>transporti</a:t>
            </a:r>
            <a:r>
              <a:rPr sz="3200" dirty="0"/>
              <a:t> </a:t>
            </a:r>
            <a:r>
              <a:rPr sz="3200" dirty="0" err="1"/>
              <a:t>asosiy</a:t>
            </a:r>
            <a:r>
              <a:rPr sz="3200" dirty="0"/>
              <a:t>: </a:t>
            </a:r>
            <a:r>
              <a:rPr sz="3200" dirty="0" err="1"/>
              <a:t>mamlakatlararo</a:t>
            </a:r>
            <a:r>
              <a:rPr sz="3200" dirty="0"/>
              <a:t> </a:t>
            </a:r>
            <a:r>
              <a:rPr sz="3200" dirty="0" err="1"/>
              <a:t>yo‘nalishlar</a:t>
            </a:r>
            <a:r>
              <a:rPr sz="3200" dirty="0"/>
              <a:t> 60%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xalqaro</a:t>
            </a:r>
            <a:r>
              <a:rPr sz="3200" dirty="0"/>
              <a:t> </a:t>
            </a:r>
            <a:r>
              <a:rPr sz="3200" dirty="0" err="1"/>
              <a:t>bronlashlar</a:t>
            </a:r>
            <a:r>
              <a:rPr sz="3200" dirty="0"/>
              <a:t> 70% </a:t>
            </a:r>
            <a:r>
              <a:rPr sz="3200" dirty="0" err="1"/>
              <a:t>o‘sish</a:t>
            </a:r>
            <a:r>
              <a:rPr sz="3200" dirty="0"/>
              <a:t> </a:t>
            </a:r>
            <a:r>
              <a:rPr sz="3200" dirty="0" err="1"/>
              <a:t>ko‘rsatmoqda</a:t>
            </a:r>
            <a:r>
              <a:rPr sz="3200" dirty="0"/>
              <a:t>. </a:t>
            </a:r>
            <a:r>
              <a:rPr sz="3200" dirty="0" err="1"/>
              <a:t>Yo‘l</a:t>
            </a:r>
            <a:r>
              <a:rPr sz="3200" dirty="0"/>
              <a:t> </a:t>
            </a:r>
            <a:r>
              <a:rPr sz="3200" dirty="0" err="1"/>
              <a:t>infratuzilmasi</a:t>
            </a:r>
            <a:r>
              <a:rPr sz="3200" dirty="0"/>
              <a:t> </a:t>
            </a:r>
            <a:r>
              <a:rPr sz="3200" dirty="0" err="1"/>
              <a:t>qisman</a:t>
            </a:r>
            <a:r>
              <a:rPr sz="3200" dirty="0"/>
              <a:t>: </a:t>
            </a:r>
            <a:r>
              <a:rPr sz="3200" dirty="0" err="1"/>
              <a:t>asfaltlangan</a:t>
            </a:r>
            <a:r>
              <a:rPr sz="3200" dirty="0"/>
              <a:t> </a:t>
            </a:r>
            <a:r>
              <a:rPr sz="3200" dirty="0" err="1"/>
              <a:t>yo‘llar</a:t>
            </a:r>
            <a:r>
              <a:rPr sz="3200" dirty="0"/>
              <a:t> 40–60% </a:t>
            </a:r>
            <a:r>
              <a:rPr sz="3200" dirty="0" err="1"/>
              <a:t>chegarasida</a:t>
            </a:r>
            <a:r>
              <a:rPr sz="3200" dirty="0"/>
              <a:t>. Temir </a:t>
            </a:r>
            <a:r>
              <a:rPr sz="3200" dirty="0" err="1"/>
              <a:t>yo‘l</a:t>
            </a:r>
            <a:r>
              <a:rPr sz="3200" dirty="0"/>
              <a:t> </a:t>
            </a:r>
            <a:r>
              <a:rPr sz="3200" dirty="0" err="1"/>
              <a:t>tarmog‘i</a:t>
            </a:r>
            <a:r>
              <a:rPr sz="3200" dirty="0"/>
              <a:t> </a:t>
            </a:r>
            <a:r>
              <a:rPr sz="3200" dirty="0" err="1"/>
              <a:t>cheklangan</a:t>
            </a:r>
            <a:r>
              <a:rPr sz="3200" dirty="0"/>
              <a:t>: </a:t>
            </a:r>
            <a:r>
              <a:rPr sz="3200" dirty="0" err="1"/>
              <a:t>faqat</a:t>
            </a:r>
            <a:r>
              <a:rPr sz="3200" dirty="0"/>
              <a:t> </a:t>
            </a:r>
            <a:r>
              <a:rPr sz="3200" dirty="0" err="1"/>
              <a:t>bir</a:t>
            </a:r>
            <a:r>
              <a:rPr sz="3200" dirty="0"/>
              <a:t> </a:t>
            </a:r>
            <a:r>
              <a:rPr sz="3200" dirty="0" err="1"/>
              <a:t>necha</a:t>
            </a:r>
            <a:r>
              <a:rPr sz="3200" dirty="0"/>
              <a:t> </a:t>
            </a:r>
            <a:r>
              <a:rPr sz="3200" dirty="0" err="1"/>
              <a:t>mamlakatlarda</a:t>
            </a:r>
            <a:r>
              <a:rPr sz="3200" dirty="0"/>
              <a:t> 10–20% yuk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yo‘lovchi</a:t>
            </a:r>
            <a:r>
              <a:rPr sz="3200" dirty="0"/>
              <a:t> </a:t>
            </a:r>
            <a:r>
              <a:rPr sz="3200" dirty="0" err="1"/>
              <a:t>tashish</a:t>
            </a:r>
            <a:r>
              <a:rPr sz="3200" dirty="0"/>
              <a:t>. </a:t>
            </a:r>
            <a:r>
              <a:rPr sz="3200" dirty="0" err="1"/>
              <a:t>Mehmonxona</a:t>
            </a:r>
            <a:r>
              <a:rPr sz="3200" dirty="0"/>
              <a:t> </a:t>
            </a:r>
            <a:r>
              <a:rPr sz="3200" dirty="0" err="1"/>
              <a:t>zaxirasi</a:t>
            </a:r>
            <a:r>
              <a:rPr sz="3200" dirty="0"/>
              <a:t>: 3–5 </a:t>
            </a:r>
            <a:r>
              <a:rPr sz="3200" dirty="0" err="1"/>
              <a:t>yulduzli</a:t>
            </a:r>
            <a:r>
              <a:rPr sz="3200" dirty="0"/>
              <a:t> </a:t>
            </a:r>
            <a:r>
              <a:rPr sz="3200" dirty="0" err="1"/>
              <a:t>obektlar</a:t>
            </a:r>
            <a:r>
              <a:rPr sz="3200" dirty="0"/>
              <a:t> </a:t>
            </a:r>
            <a:r>
              <a:rPr sz="3200" dirty="0" err="1"/>
              <a:t>soni</a:t>
            </a:r>
            <a:r>
              <a:rPr sz="3200" dirty="0"/>
              <a:t> </a:t>
            </a:r>
            <a:r>
              <a:rPr sz="3200" dirty="0" err="1"/>
              <a:t>oshmoqda</a:t>
            </a:r>
            <a:r>
              <a:rPr sz="3200" dirty="0"/>
              <a:t>, </a:t>
            </a:r>
            <a:r>
              <a:rPr sz="3200" dirty="0" err="1"/>
              <a:t>o‘rtacha</a:t>
            </a:r>
            <a:r>
              <a:rPr sz="3200" dirty="0"/>
              <a:t> </a:t>
            </a:r>
            <a:r>
              <a:rPr sz="3200" dirty="0" err="1"/>
              <a:t>xona</a:t>
            </a:r>
            <a:r>
              <a:rPr sz="3200" dirty="0"/>
              <a:t> </a:t>
            </a:r>
            <a:r>
              <a:rPr sz="3200" dirty="0" err="1"/>
              <a:t>sig‘imi</a:t>
            </a:r>
            <a:r>
              <a:rPr sz="3200" dirty="0"/>
              <a:t> 50—150. </a:t>
            </a:r>
            <a:r>
              <a:rPr sz="3200" dirty="0" err="1"/>
              <a:t>Sayyohlik</a:t>
            </a:r>
            <a:r>
              <a:rPr sz="3200" dirty="0"/>
              <a:t> </a:t>
            </a:r>
            <a:r>
              <a:rPr sz="3200" dirty="0" err="1"/>
              <a:t>xizmatlari</a:t>
            </a:r>
            <a:r>
              <a:rPr sz="3200" dirty="0"/>
              <a:t>: </a:t>
            </a:r>
            <a:r>
              <a:rPr sz="3200" dirty="0" err="1"/>
              <a:t>qo‘llanma</a:t>
            </a:r>
            <a:r>
              <a:rPr sz="3200" dirty="0"/>
              <a:t>, </a:t>
            </a:r>
            <a:r>
              <a:rPr sz="3200" dirty="0" err="1"/>
              <a:t>sayohat</a:t>
            </a:r>
            <a:r>
              <a:rPr sz="3200" dirty="0"/>
              <a:t> </a:t>
            </a:r>
            <a:r>
              <a:rPr sz="3200" dirty="0" err="1"/>
              <a:t>agentliklari</a:t>
            </a:r>
            <a:r>
              <a:rPr sz="3200" dirty="0"/>
              <a:t>, </a:t>
            </a:r>
            <a:r>
              <a:rPr sz="3200" dirty="0" err="1"/>
              <a:t>tibbiy</a:t>
            </a:r>
            <a:r>
              <a:rPr sz="3200" dirty="0"/>
              <a:t> </a:t>
            </a:r>
            <a:r>
              <a:rPr sz="3200" dirty="0" err="1"/>
              <a:t>yordam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xavfsizlik</a:t>
            </a:r>
            <a:r>
              <a:rPr sz="3200" dirty="0"/>
              <a:t> </a:t>
            </a:r>
            <a:r>
              <a:rPr sz="3200" dirty="0" err="1"/>
              <a:t>xizmatlari</a:t>
            </a:r>
            <a:r>
              <a:rPr sz="3200" dirty="0"/>
              <a:t> </a:t>
            </a:r>
            <a:r>
              <a:rPr sz="3200" dirty="0" err="1"/>
              <a:t>kerakli</a:t>
            </a:r>
            <a:r>
              <a:rPr sz="3200" dirty="0"/>
              <a:t> </a:t>
            </a:r>
            <a:r>
              <a:rPr sz="3200" dirty="0" err="1"/>
              <a:t>darajada</a:t>
            </a:r>
            <a:r>
              <a:rPr sz="3200" dirty="0"/>
              <a:t> </a:t>
            </a:r>
            <a:r>
              <a:rPr sz="3200" dirty="0" err="1"/>
              <a:t>rivojlanmoqda</a:t>
            </a:r>
            <a:r>
              <a:rPr sz="3200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t.me/slaydai_bot</a:t>
            </a:r>
          </a:p>
        </p:txBody>
      </p:sp>
      <p:pic>
        <p:nvPicPr>
          <p:cNvPr id="4" name="Picture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1554480"/>
            <a:ext cx="8229600" cy="53035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500" b="0" i="0">
                <a:latin typeface="Vijaya"/>
              </a:defRPr>
            </a:pPr>
            <a:r>
              <a:rPr sz="3200" dirty="0" err="1"/>
              <a:t>Iqlim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mavsumiylik</a:t>
            </a:r>
            <a:r>
              <a:rPr sz="3200" dirty="0"/>
              <a:t> </a:t>
            </a:r>
            <a:r>
              <a:rPr sz="3200" dirty="0" err="1"/>
              <a:t>Afrikaning</a:t>
            </a:r>
            <a:r>
              <a:rPr sz="3200" dirty="0"/>
              <a:t> </a:t>
            </a:r>
            <a:r>
              <a:rPr sz="3200" dirty="0" err="1"/>
              <a:t>turizm</a:t>
            </a:r>
            <a:r>
              <a:rPr sz="3200" dirty="0"/>
              <a:t> </a:t>
            </a:r>
            <a:r>
              <a:rPr sz="3200" dirty="0" err="1"/>
              <a:t>oqimlarini</a:t>
            </a:r>
            <a:r>
              <a:rPr sz="3200" dirty="0"/>
              <a:t> </a:t>
            </a:r>
            <a:r>
              <a:rPr sz="3200" dirty="0" err="1"/>
              <a:t>qatʼiy</a:t>
            </a:r>
            <a:r>
              <a:rPr sz="3200" dirty="0"/>
              <a:t> </a:t>
            </a:r>
            <a:r>
              <a:rPr sz="3200" dirty="0" err="1"/>
              <a:t>belgilaydi</a:t>
            </a:r>
            <a:r>
              <a:rPr sz="3200" dirty="0"/>
              <a:t>. </a:t>
            </a:r>
            <a:r>
              <a:rPr sz="3200" dirty="0" err="1"/>
              <a:t>Iyundan-oktabrgacha</a:t>
            </a:r>
            <a:r>
              <a:rPr sz="3200" dirty="0"/>
              <a:t> </a:t>
            </a:r>
            <a:r>
              <a:rPr sz="3200" dirty="0" err="1"/>
              <a:t>quruq</a:t>
            </a:r>
            <a:r>
              <a:rPr sz="3200" dirty="0"/>
              <a:t> </a:t>
            </a:r>
            <a:r>
              <a:rPr sz="3200" dirty="0" err="1"/>
              <a:t>mavsum</a:t>
            </a:r>
            <a:r>
              <a:rPr sz="3200" dirty="0"/>
              <a:t> safari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hayvon</a:t>
            </a:r>
            <a:r>
              <a:rPr sz="3200" dirty="0"/>
              <a:t> </a:t>
            </a:r>
            <a:r>
              <a:rPr sz="3200" dirty="0" err="1"/>
              <a:t>kuzatish</a:t>
            </a:r>
            <a:r>
              <a:rPr sz="3200" dirty="0"/>
              <a:t> </a:t>
            </a:r>
            <a:r>
              <a:rPr sz="3200" dirty="0" err="1"/>
              <a:t>faolligi</a:t>
            </a:r>
            <a:r>
              <a:rPr sz="3200" dirty="0"/>
              <a:t> </a:t>
            </a:r>
            <a:r>
              <a:rPr sz="3200" dirty="0" err="1"/>
              <a:t>oshadi</a:t>
            </a:r>
            <a:r>
              <a:rPr sz="3200" dirty="0"/>
              <a:t>. </a:t>
            </a:r>
            <a:r>
              <a:rPr sz="3200" dirty="0" err="1"/>
              <a:t>Noyabr-aprel</a:t>
            </a:r>
            <a:r>
              <a:rPr sz="3200" dirty="0"/>
              <a:t> </a:t>
            </a:r>
            <a:r>
              <a:rPr sz="3200" dirty="0" err="1"/>
              <a:t>plyaj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qush</a:t>
            </a:r>
            <a:r>
              <a:rPr sz="3200" dirty="0"/>
              <a:t> </a:t>
            </a:r>
            <a:r>
              <a:rPr sz="3200" dirty="0" err="1"/>
              <a:t>migratsiyasi</a:t>
            </a:r>
            <a:r>
              <a:rPr sz="3200" dirty="0"/>
              <a:t> </a:t>
            </a:r>
            <a:r>
              <a:rPr sz="3200" dirty="0" err="1"/>
              <a:t>mavsumi</a:t>
            </a:r>
            <a:r>
              <a:rPr sz="3200" dirty="0"/>
              <a:t> </a:t>
            </a:r>
            <a:r>
              <a:rPr sz="3200" dirty="0" err="1"/>
              <a:t>hisoblanadi</a:t>
            </a:r>
            <a:r>
              <a:rPr sz="3200" dirty="0"/>
              <a:t>. Musson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yomgʻir</a:t>
            </a:r>
            <a:r>
              <a:rPr sz="3200" dirty="0"/>
              <a:t> </a:t>
            </a:r>
            <a:r>
              <a:rPr sz="3200" dirty="0" err="1"/>
              <a:t>mavsumida</a:t>
            </a:r>
            <a:r>
              <a:rPr sz="3200" dirty="0"/>
              <a:t> (</a:t>
            </a:r>
            <a:r>
              <a:rPr sz="3200" dirty="0" err="1"/>
              <a:t>odatda</a:t>
            </a:r>
            <a:r>
              <a:rPr sz="3200" dirty="0"/>
              <a:t> may-</a:t>
            </a:r>
            <a:r>
              <a:rPr sz="3200" dirty="0" err="1"/>
              <a:t>oktyabr</a:t>
            </a:r>
            <a:r>
              <a:rPr sz="3200" dirty="0"/>
              <a:t>) </a:t>
            </a:r>
            <a:r>
              <a:rPr sz="3200" dirty="0" err="1"/>
              <a:t>yoʻl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infrastrukturaga</a:t>
            </a:r>
            <a:r>
              <a:rPr sz="3200" dirty="0"/>
              <a:t> </a:t>
            </a:r>
            <a:r>
              <a:rPr sz="3200" dirty="0" err="1"/>
              <a:t>zarar</a:t>
            </a:r>
            <a:r>
              <a:rPr sz="3200" dirty="0"/>
              <a:t> </a:t>
            </a:r>
            <a:r>
              <a:rPr sz="3200" dirty="0" err="1"/>
              <a:t>tufayli</a:t>
            </a:r>
            <a:r>
              <a:rPr sz="3200" dirty="0"/>
              <a:t> </a:t>
            </a:r>
            <a:r>
              <a:rPr sz="3200" dirty="0" err="1"/>
              <a:t>tashriflar</a:t>
            </a:r>
            <a:r>
              <a:rPr sz="3200" dirty="0"/>
              <a:t> </a:t>
            </a:r>
            <a:r>
              <a:rPr sz="3200" dirty="0" err="1"/>
              <a:t>kamayadi</a:t>
            </a:r>
            <a:r>
              <a:rPr sz="3200" dirty="0"/>
              <a:t>. </a:t>
            </a:r>
            <a:r>
              <a:rPr sz="3200" dirty="0" err="1"/>
              <a:t>Sahro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yarimchoʻl</a:t>
            </a:r>
            <a:r>
              <a:rPr sz="3200" dirty="0"/>
              <a:t> </a:t>
            </a:r>
            <a:r>
              <a:rPr sz="3200" dirty="0" err="1"/>
              <a:t>zonalarda</a:t>
            </a:r>
            <a:r>
              <a:rPr sz="3200" dirty="0"/>
              <a:t> </a:t>
            </a:r>
            <a:r>
              <a:rPr sz="3200" dirty="0" err="1"/>
              <a:t>yozgi</a:t>
            </a:r>
            <a:r>
              <a:rPr sz="3200" dirty="0"/>
              <a:t> </a:t>
            </a:r>
            <a:r>
              <a:rPr sz="3200" dirty="0" err="1"/>
              <a:t>yuqori</a:t>
            </a:r>
            <a:r>
              <a:rPr sz="3200" dirty="0"/>
              <a:t> </a:t>
            </a:r>
            <a:r>
              <a:rPr sz="3200" dirty="0" err="1"/>
              <a:t>haroratlar</a:t>
            </a:r>
            <a:r>
              <a:rPr sz="3200" dirty="0"/>
              <a:t> </a:t>
            </a:r>
            <a:r>
              <a:rPr sz="3200" dirty="0" err="1"/>
              <a:t>sayyohlikni</a:t>
            </a:r>
            <a:r>
              <a:rPr sz="3200" dirty="0"/>
              <a:t> </a:t>
            </a:r>
            <a:r>
              <a:rPr sz="3200" dirty="0" err="1"/>
              <a:t>pasaytiradi</a:t>
            </a:r>
            <a:r>
              <a:rPr sz="3200" dirty="0"/>
              <a:t>. </a:t>
            </a:r>
            <a:r>
              <a:rPr sz="3200" dirty="0" err="1"/>
              <a:t>Iqlim</a:t>
            </a:r>
            <a:r>
              <a:rPr sz="3200" dirty="0"/>
              <a:t> </a:t>
            </a:r>
            <a:r>
              <a:rPr sz="3200" dirty="0" err="1"/>
              <a:t>oʻzgarishi</a:t>
            </a:r>
            <a:r>
              <a:rPr sz="3200" dirty="0"/>
              <a:t> </a:t>
            </a:r>
            <a:r>
              <a:rPr sz="3200" dirty="0" err="1"/>
              <a:t>qurgʻoqchilik</a:t>
            </a:r>
            <a:r>
              <a:rPr sz="3200" dirty="0"/>
              <a:t>, </a:t>
            </a:r>
            <a:r>
              <a:rPr sz="3200" dirty="0" err="1"/>
              <a:t>suv</a:t>
            </a:r>
            <a:r>
              <a:rPr sz="3200" dirty="0"/>
              <a:t> </a:t>
            </a:r>
            <a:r>
              <a:rPr sz="3200" dirty="0" err="1"/>
              <a:t>resurslari</a:t>
            </a:r>
            <a:r>
              <a:rPr sz="3200" dirty="0"/>
              <a:t> </a:t>
            </a:r>
            <a:r>
              <a:rPr sz="3200" dirty="0" err="1"/>
              <a:t>cheklanishi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dengiz</a:t>
            </a:r>
            <a:r>
              <a:rPr sz="3200" dirty="0"/>
              <a:t> </a:t>
            </a:r>
            <a:r>
              <a:rPr sz="3200" dirty="0" err="1"/>
              <a:t>sathining</a:t>
            </a:r>
            <a:r>
              <a:rPr sz="3200" dirty="0"/>
              <a:t> </a:t>
            </a:r>
            <a:r>
              <a:rPr sz="3200" dirty="0" err="1"/>
              <a:t>koʻtarilishi</a:t>
            </a:r>
            <a:r>
              <a:rPr sz="3200" dirty="0"/>
              <a:t> </a:t>
            </a:r>
            <a:r>
              <a:rPr sz="3200" dirty="0" err="1"/>
              <a:t>orqali</a:t>
            </a:r>
            <a:r>
              <a:rPr sz="3200" dirty="0"/>
              <a:t> </a:t>
            </a:r>
            <a:r>
              <a:rPr sz="3200" dirty="0" err="1"/>
              <a:t>mavsumiy</a:t>
            </a:r>
            <a:r>
              <a:rPr sz="3200" dirty="0"/>
              <a:t> </a:t>
            </a:r>
            <a:r>
              <a:rPr sz="3200" dirty="0" err="1"/>
              <a:t>naqshlarni</a:t>
            </a:r>
            <a:r>
              <a:rPr sz="3200" dirty="0"/>
              <a:t> </a:t>
            </a:r>
            <a:r>
              <a:rPr sz="3200" dirty="0" err="1"/>
              <a:t>keskinlashtirmoqda</a:t>
            </a:r>
            <a:r>
              <a:rPr sz="3200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t.me/ziyokortalababot</a:t>
            </a:r>
          </a:p>
        </p:txBody>
      </p:sp>
      <p:pic>
        <p:nvPicPr>
          <p:cNvPr id="4" name="Picture 3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640080"/>
            <a:ext cx="640080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/>
          </a:p>
          <a:p>
            <a:pPr algn="l">
              <a:defRPr sz="2700" b="1" i="1">
                <a:latin typeface="ADLaM Display"/>
              </a:defRPr>
            </a:pPr>
            <a:r>
              <a:t>13. Turizmning iqtisodiy ta’siri va mahalliy rivojlanish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920240"/>
            <a:ext cx="6400800" cy="514096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300" b="0" i="0">
                <a:latin typeface="Vijaya"/>
              </a:defRPr>
            </a:pPr>
            <a:r>
              <a:rPr sz="2800" dirty="0" err="1"/>
              <a:t>Turizm</a:t>
            </a:r>
            <a:r>
              <a:rPr sz="2800" dirty="0"/>
              <a:t> Afrika </a:t>
            </a:r>
            <a:r>
              <a:rPr sz="2800" dirty="0" err="1"/>
              <a:t>mintaqasida</a:t>
            </a:r>
            <a:r>
              <a:rPr sz="2800" dirty="0"/>
              <a:t> </a:t>
            </a:r>
            <a:r>
              <a:rPr sz="2800" dirty="0" err="1"/>
              <a:t>mahalliy</a:t>
            </a:r>
            <a:r>
              <a:rPr sz="2800" dirty="0"/>
              <a:t> </a:t>
            </a:r>
            <a:r>
              <a:rPr sz="2800" dirty="0" err="1"/>
              <a:t>iqtisodiyotga</a:t>
            </a:r>
            <a:r>
              <a:rPr sz="2800" dirty="0"/>
              <a:t> </a:t>
            </a:r>
            <a:r>
              <a:rPr sz="2800" dirty="0" err="1"/>
              <a:t>sezilarli</a:t>
            </a:r>
            <a:r>
              <a:rPr sz="2800" dirty="0"/>
              <a:t> </a:t>
            </a:r>
            <a:r>
              <a:rPr sz="2800" dirty="0" err="1"/>
              <a:t>ta’sir</a:t>
            </a:r>
            <a:r>
              <a:rPr sz="2800" dirty="0"/>
              <a:t> </a:t>
            </a:r>
            <a:r>
              <a:rPr sz="2800" dirty="0" err="1"/>
              <a:t>ko‘rsatadi</a:t>
            </a:r>
            <a:r>
              <a:rPr sz="2800" dirty="0"/>
              <a:t>: </a:t>
            </a:r>
            <a:r>
              <a:rPr sz="2800" dirty="0" err="1"/>
              <a:t>turizm</a:t>
            </a:r>
            <a:r>
              <a:rPr sz="2800" dirty="0"/>
              <a:t> </a:t>
            </a:r>
            <a:r>
              <a:rPr sz="2800" dirty="0" err="1"/>
              <a:t>sektori</a:t>
            </a:r>
            <a:r>
              <a:rPr sz="2800" dirty="0"/>
              <a:t> </a:t>
            </a:r>
            <a:r>
              <a:rPr sz="2800" dirty="0" err="1"/>
              <a:t>ko‘plab</a:t>
            </a:r>
            <a:r>
              <a:rPr sz="2800" dirty="0"/>
              <a:t> </a:t>
            </a:r>
            <a:r>
              <a:rPr sz="2800" dirty="0" err="1"/>
              <a:t>mamlakatlarda</a:t>
            </a:r>
            <a:r>
              <a:rPr sz="2800" dirty="0"/>
              <a:t> 5–15% </a:t>
            </a:r>
            <a:r>
              <a:rPr sz="2800" dirty="0" err="1"/>
              <a:t>daromad</a:t>
            </a:r>
            <a:r>
              <a:rPr sz="2800" dirty="0"/>
              <a:t> (GDP)</a:t>
            </a:r>
            <a:r>
              <a:rPr sz="2800" dirty="0" err="1"/>
              <a:t>ga</a:t>
            </a:r>
            <a:r>
              <a:rPr sz="2800" dirty="0"/>
              <a:t> </a:t>
            </a:r>
            <a:r>
              <a:rPr sz="2800" dirty="0" err="1"/>
              <a:t>hissa</a:t>
            </a:r>
            <a:r>
              <a:rPr sz="2800" dirty="0"/>
              <a:t> </a:t>
            </a:r>
            <a:r>
              <a:rPr sz="2800" dirty="0" err="1"/>
              <a:t>qo‘shadi</a:t>
            </a:r>
            <a:r>
              <a:rPr sz="2800" dirty="0"/>
              <a:t>, </a:t>
            </a:r>
            <a:r>
              <a:rPr sz="2800" dirty="0" err="1"/>
              <a:t>to‘g‘ridan-to‘g‘ri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bilvosita</a:t>
            </a:r>
            <a:r>
              <a:rPr sz="2800" dirty="0"/>
              <a:t> </a:t>
            </a:r>
            <a:r>
              <a:rPr sz="2800" dirty="0" err="1"/>
              <a:t>ish</a:t>
            </a:r>
            <a:r>
              <a:rPr sz="2800" dirty="0"/>
              <a:t> </a:t>
            </a:r>
            <a:r>
              <a:rPr sz="2800" dirty="0" err="1"/>
              <a:t>o‘rinlari</a:t>
            </a:r>
            <a:r>
              <a:rPr sz="2800" dirty="0"/>
              <a:t> 2–10%ga </a:t>
            </a:r>
            <a:r>
              <a:rPr sz="2800" dirty="0" err="1"/>
              <a:t>teng</a:t>
            </a:r>
            <a:r>
              <a:rPr sz="2800" dirty="0"/>
              <a:t>. </a:t>
            </a:r>
            <a:r>
              <a:rPr sz="2800" dirty="0" err="1"/>
              <a:t>Turizm</a:t>
            </a:r>
            <a:r>
              <a:rPr sz="2800" dirty="0"/>
              <a:t> </a:t>
            </a:r>
            <a:r>
              <a:rPr sz="2800" dirty="0" err="1"/>
              <a:t>xorijiy</a:t>
            </a:r>
            <a:r>
              <a:rPr sz="2800" dirty="0"/>
              <a:t> </a:t>
            </a:r>
            <a:r>
              <a:rPr sz="2800" dirty="0" err="1"/>
              <a:t>valuta</a:t>
            </a:r>
            <a:r>
              <a:rPr sz="2800" dirty="0"/>
              <a:t> </a:t>
            </a:r>
            <a:r>
              <a:rPr sz="2800" dirty="0" err="1"/>
              <a:t>tushumlarini</a:t>
            </a:r>
            <a:r>
              <a:rPr sz="2800" dirty="0"/>
              <a:t> </a:t>
            </a:r>
            <a:r>
              <a:rPr sz="2800" dirty="0" err="1"/>
              <a:t>oshiradi</a:t>
            </a:r>
            <a:r>
              <a:rPr sz="2800" dirty="0"/>
              <a:t>, </a:t>
            </a:r>
            <a:r>
              <a:rPr sz="2800" dirty="0" err="1"/>
              <a:t>mahalliy</a:t>
            </a:r>
            <a:r>
              <a:rPr sz="2800" dirty="0"/>
              <a:t> </a:t>
            </a:r>
            <a:r>
              <a:rPr sz="2800" dirty="0" err="1"/>
              <a:t>yetkazib</a:t>
            </a:r>
            <a:r>
              <a:rPr sz="2800" dirty="0"/>
              <a:t> </a:t>
            </a:r>
            <a:r>
              <a:rPr sz="2800" dirty="0" err="1"/>
              <a:t>beruvchilar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kichik</a:t>
            </a:r>
            <a:r>
              <a:rPr sz="2800" dirty="0"/>
              <a:t> </a:t>
            </a:r>
            <a:r>
              <a:rPr sz="2800" dirty="0" err="1"/>
              <a:t>biznes</a:t>
            </a:r>
            <a:r>
              <a:rPr sz="2800" dirty="0"/>
              <a:t> </a:t>
            </a:r>
            <a:r>
              <a:rPr sz="2800" dirty="0" err="1"/>
              <a:t>uchun</a:t>
            </a:r>
            <a:r>
              <a:rPr sz="2800" dirty="0"/>
              <a:t> </a:t>
            </a:r>
            <a:r>
              <a:rPr sz="2800" dirty="0" err="1"/>
              <a:t>multiplikator</a:t>
            </a:r>
            <a:r>
              <a:rPr sz="2800" dirty="0"/>
              <a:t> 1,5–3 </a:t>
            </a:r>
            <a:r>
              <a:rPr sz="2800" dirty="0" err="1"/>
              <a:t>barobar</a:t>
            </a:r>
            <a:r>
              <a:rPr sz="2800" dirty="0"/>
              <a:t>. </a:t>
            </a:r>
            <a:r>
              <a:rPr sz="2800" dirty="0" err="1"/>
              <a:t>Lekin</a:t>
            </a:r>
            <a:r>
              <a:rPr sz="2800" dirty="0"/>
              <a:t> </a:t>
            </a:r>
            <a:r>
              <a:rPr sz="2800" dirty="0" err="1"/>
              <a:t>daromadlarning</a:t>
            </a:r>
            <a:r>
              <a:rPr sz="2800" dirty="0"/>
              <a:t> 20–60% </a:t>
            </a:r>
            <a:r>
              <a:rPr sz="2800" dirty="0" err="1"/>
              <a:t>gacha</a:t>
            </a:r>
            <a:r>
              <a:rPr sz="2800" dirty="0"/>
              <a:t> </a:t>
            </a:r>
            <a:r>
              <a:rPr sz="2800" dirty="0" err="1"/>
              <a:t>oqib</a:t>
            </a:r>
            <a:r>
              <a:rPr sz="2800" dirty="0"/>
              <a:t> </a:t>
            </a:r>
            <a:r>
              <a:rPr sz="2800" dirty="0" err="1"/>
              <a:t>ketishi</a:t>
            </a:r>
            <a:r>
              <a:rPr sz="2800" dirty="0"/>
              <a:t> </a:t>
            </a:r>
            <a:r>
              <a:rPr sz="2800" dirty="0" err="1"/>
              <a:t>mumkin</a:t>
            </a:r>
            <a:r>
              <a:rPr sz="2800" dirty="0"/>
              <a:t>. </a:t>
            </a:r>
            <a:r>
              <a:rPr sz="2800" dirty="0" err="1"/>
              <a:t>Barqaror</a:t>
            </a:r>
            <a:r>
              <a:rPr sz="2800" dirty="0"/>
              <a:t> </a:t>
            </a:r>
            <a:r>
              <a:rPr sz="2800" dirty="0" err="1"/>
              <a:t>strategiyalar</a:t>
            </a:r>
            <a:r>
              <a:rPr sz="2800" dirty="0"/>
              <a:t>, </a:t>
            </a:r>
            <a:r>
              <a:rPr sz="2800" dirty="0" err="1"/>
              <a:t>infratuzilma</a:t>
            </a:r>
            <a:r>
              <a:rPr sz="2800" dirty="0"/>
              <a:t>, </a:t>
            </a:r>
            <a:r>
              <a:rPr sz="2800" dirty="0" err="1"/>
              <a:t>malaka</a:t>
            </a:r>
            <a:r>
              <a:rPr sz="2800" dirty="0"/>
              <a:t> </a:t>
            </a:r>
            <a:r>
              <a:rPr sz="2800" dirty="0" err="1"/>
              <a:t>oshirish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mahalliy</a:t>
            </a:r>
            <a:r>
              <a:rPr sz="2800" dirty="0"/>
              <a:t> </a:t>
            </a:r>
            <a:r>
              <a:rPr sz="2800" dirty="0" err="1"/>
              <a:t>rivojlanish</a:t>
            </a:r>
            <a:r>
              <a:rPr sz="2800" dirty="0"/>
              <a:t> 10–25% </a:t>
            </a:r>
            <a:r>
              <a:rPr sz="2800" dirty="0" err="1"/>
              <a:t>o‘sish</a:t>
            </a:r>
            <a:r>
              <a:rPr sz="2800" dirty="0"/>
              <a:t> </a:t>
            </a:r>
            <a:r>
              <a:rPr sz="2800" dirty="0" err="1"/>
              <a:t>imkonini</a:t>
            </a:r>
            <a:r>
              <a:rPr sz="2800" dirty="0"/>
              <a:t> </a:t>
            </a:r>
            <a:r>
              <a:rPr sz="2800" dirty="0" err="1"/>
              <a:t>beradi</a:t>
            </a:r>
            <a:r>
              <a:rPr sz="2800" dirty="0"/>
              <a:t>.</a:t>
            </a:r>
          </a:p>
        </p:txBody>
      </p:sp>
      <p:pic>
        <p:nvPicPr>
          <p:cNvPr id="7" name="Picture 6" descr="AgACAgIAAxkBAAEXHhtpMbg2LrTkuctwro3cisZM8wckNgAC8g1rG3RkkEn0UHIzCSUrBwEAAwIAA20AAzY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1310640"/>
            <a:ext cx="4864420" cy="5461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t.me/slaydai_bot</a:t>
            </a:r>
          </a:p>
        </p:txBody>
      </p:sp>
      <p:pic>
        <p:nvPicPr>
          <p:cNvPr id="4" name="Picture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1554480"/>
            <a:ext cx="8229600" cy="53035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sz="2400" dirty="0"/>
          </a:p>
          <a:p>
            <a:pPr algn="l">
              <a:defRPr sz="2500" b="0" i="0">
                <a:latin typeface="Vijaya"/>
              </a:defRPr>
            </a:pPr>
            <a:r>
              <a:rPr sz="3200" dirty="0" err="1"/>
              <a:t>Xavfsizlik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siyosiy</a:t>
            </a:r>
            <a:r>
              <a:rPr sz="3200" dirty="0"/>
              <a:t> </a:t>
            </a:r>
            <a:r>
              <a:rPr sz="3200" dirty="0" err="1"/>
              <a:t>barqarorlik</a:t>
            </a:r>
            <a:r>
              <a:rPr sz="3200" dirty="0"/>
              <a:t> Afrika </a:t>
            </a:r>
            <a:r>
              <a:rPr sz="3200" dirty="0" err="1"/>
              <a:t>turizm</a:t>
            </a:r>
            <a:r>
              <a:rPr sz="3200" dirty="0"/>
              <a:t> </a:t>
            </a:r>
            <a:r>
              <a:rPr sz="3200" dirty="0" err="1"/>
              <a:t>oqimiga</a:t>
            </a:r>
            <a:r>
              <a:rPr sz="3200" dirty="0"/>
              <a:t> </a:t>
            </a:r>
            <a:r>
              <a:rPr sz="3200" dirty="0" err="1"/>
              <a:t>bevosita</a:t>
            </a:r>
            <a:r>
              <a:rPr sz="3200" dirty="0"/>
              <a:t> </a:t>
            </a:r>
            <a:r>
              <a:rPr sz="3200" dirty="0" err="1"/>
              <a:t>taʼsir</a:t>
            </a:r>
            <a:r>
              <a:rPr sz="3200" dirty="0"/>
              <a:t> </a:t>
            </a:r>
            <a:r>
              <a:rPr sz="3200" dirty="0" err="1"/>
              <a:t>qiladi</a:t>
            </a:r>
            <a:r>
              <a:rPr sz="3200" dirty="0"/>
              <a:t>. </a:t>
            </a:r>
            <a:r>
              <a:rPr sz="3200" dirty="0" err="1"/>
              <a:t>Xavfli</a:t>
            </a:r>
            <a:r>
              <a:rPr sz="3200" dirty="0"/>
              <a:t> </a:t>
            </a:r>
            <a:r>
              <a:rPr sz="3200" dirty="0" err="1"/>
              <a:t>hududlar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terror </a:t>
            </a:r>
            <a:r>
              <a:rPr sz="3200" dirty="0" err="1"/>
              <a:t>xurujlari</a:t>
            </a:r>
            <a:r>
              <a:rPr sz="3200" dirty="0"/>
              <a:t> </a:t>
            </a:r>
            <a:r>
              <a:rPr sz="3200" dirty="0" err="1"/>
              <a:t>sayyohlik</a:t>
            </a:r>
            <a:r>
              <a:rPr sz="3200" dirty="0"/>
              <a:t> </a:t>
            </a:r>
            <a:r>
              <a:rPr sz="3200" dirty="0" err="1"/>
              <a:t>talabini</a:t>
            </a:r>
            <a:r>
              <a:rPr sz="3200" dirty="0"/>
              <a:t> </a:t>
            </a:r>
            <a:r>
              <a:rPr sz="3200" dirty="0" err="1"/>
              <a:t>tez</a:t>
            </a:r>
            <a:r>
              <a:rPr sz="3200" dirty="0"/>
              <a:t> </a:t>
            </a:r>
            <a:r>
              <a:rPr sz="3200" dirty="0" err="1"/>
              <a:t>pasaytiradi</a:t>
            </a:r>
            <a:r>
              <a:rPr sz="3200" dirty="0"/>
              <a:t>; </a:t>
            </a:r>
            <a:r>
              <a:rPr sz="3200" dirty="0" err="1"/>
              <a:t>misol</a:t>
            </a:r>
            <a:r>
              <a:rPr sz="3200" dirty="0"/>
              <a:t> </a:t>
            </a:r>
            <a:r>
              <a:rPr sz="3200" dirty="0" err="1"/>
              <a:t>uchun</a:t>
            </a:r>
            <a:r>
              <a:rPr sz="3200" dirty="0"/>
              <a:t> 2015–2016 </a:t>
            </a:r>
            <a:r>
              <a:rPr sz="3200" dirty="0" err="1"/>
              <a:t>yillarda</a:t>
            </a:r>
            <a:r>
              <a:rPr sz="3200" dirty="0"/>
              <a:t> </a:t>
            </a:r>
            <a:r>
              <a:rPr sz="3200" dirty="0" err="1"/>
              <a:t>shimoliy</a:t>
            </a:r>
            <a:r>
              <a:rPr sz="3200" dirty="0"/>
              <a:t> Afrika </a:t>
            </a:r>
            <a:r>
              <a:rPr sz="3200" dirty="0" err="1"/>
              <a:t>davlatlarida</a:t>
            </a:r>
            <a:r>
              <a:rPr sz="3200" dirty="0"/>
              <a:t> </a:t>
            </a:r>
            <a:r>
              <a:rPr sz="3200" dirty="0" err="1"/>
              <a:t>tashriflar</a:t>
            </a:r>
            <a:r>
              <a:rPr sz="3200" dirty="0"/>
              <a:t> </a:t>
            </a:r>
            <a:r>
              <a:rPr sz="3200" dirty="0" err="1"/>
              <a:t>keskin</a:t>
            </a:r>
            <a:r>
              <a:rPr sz="3200" dirty="0"/>
              <a:t> </a:t>
            </a:r>
            <a:r>
              <a:rPr sz="3200" dirty="0" err="1"/>
              <a:t>kamaydi</a:t>
            </a:r>
            <a:r>
              <a:rPr sz="3200" dirty="0"/>
              <a:t>. </a:t>
            </a:r>
            <a:r>
              <a:rPr sz="3200" dirty="0" err="1"/>
              <a:t>Siyosiy</a:t>
            </a:r>
            <a:r>
              <a:rPr sz="3200" dirty="0"/>
              <a:t> </a:t>
            </a:r>
            <a:r>
              <a:rPr sz="3200" dirty="0" err="1"/>
              <a:t>barqarorlik</a:t>
            </a:r>
            <a:r>
              <a:rPr sz="3200" dirty="0"/>
              <a:t> </a:t>
            </a:r>
            <a:r>
              <a:rPr sz="3200" dirty="0" err="1"/>
              <a:t>sayyohlarni</a:t>
            </a:r>
            <a:r>
              <a:rPr sz="3200" dirty="0"/>
              <a:t> </a:t>
            </a:r>
            <a:r>
              <a:rPr sz="3200" dirty="0" err="1"/>
              <a:t>jalb</a:t>
            </a:r>
            <a:r>
              <a:rPr sz="3200" dirty="0"/>
              <a:t> </a:t>
            </a:r>
            <a:r>
              <a:rPr sz="3200" dirty="0" err="1"/>
              <a:t>qiladi</a:t>
            </a:r>
            <a:r>
              <a:rPr sz="3200" dirty="0"/>
              <a:t>, </a:t>
            </a:r>
            <a:r>
              <a:rPr sz="3200" dirty="0" err="1"/>
              <a:t>vizani</a:t>
            </a:r>
            <a:r>
              <a:rPr sz="3200" dirty="0"/>
              <a:t> </a:t>
            </a:r>
            <a:r>
              <a:rPr sz="3200" dirty="0" err="1"/>
              <a:t>osonlashtirish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investitsiyalarni</a:t>
            </a:r>
            <a:r>
              <a:rPr sz="3200" dirty="0"/>
              <a:t> </a:t>
            </a:r>
            <a:r>
              <a:rPr sz="3200" dirty="0" err="1"/>
              <a:t>ko‘paytiradi</a:t>
            </a:r>
            <a:r>
              <a:rPr sz="3200" dirty="0"/>
              <a:t>. </a:t>
            </a:r>
            <a:r>
              <a:rPr sz="3200" dirty="0" err="1"/>
              <a:t>Mahalliy</a:t>
            </a:r>
            <a:r>
              <a:rPr sz="3200" dirty="0"/>
              <a:t> </a:t>
            </a:r>
            <a:r>
              <a:rPr sz="3200" dirty="0" err="1"/>
              <a:t>xavfsizlik</a:t>
            </a:r>
            <a:r>
              <a:rPr sz="3200" dirty="0"/>
              <a:t> </a:t>
            </a:r>
            <a:r>
              <a:rPr sz="3200" dirty="0" err="1"/>
              <a:t>choralari</a:t>
            </a:r>
            <a:r>
              <a:rPr sz="3200" dirty="0"/>
              <a:t>, </a:t>
            </a:r>
            <a:r>
              <a:rPr sz="3200" dirty="0" err="1"/>
              <a:t>infratuzilma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marketing </a:t>
            </a:r>
            <a:r>
              <a:rPr sz="3200" dirty="0" err="1"/>
              <a:t>konfliktdan</a:t>
            </a:r>
            <a:r>
              <a:rPr sz="3200" dirty="0"/>
              <a:t> </a:t>
            </a:r>
            <a:r>
              <a:rPr sz="3200" dirty="0" err="1"/>
              <a:t>aziyat</a:t>
            </a:r>
            <a:r>
              <a:rPr sz="3200" dirty="0"/>
              <a:t> </a:t>
            </a:r>
            <a:r>
              <a:rPr sz="3200" dirty="0" err="1"/>
              <a:t>chekkan</a:t>
            </a:r>
            <a:r>
              <a:rPr sz="3200" dirty="0"/>
              <a:t> </a:t>
            </a:r>
            <a:r>
              <a:rPr sz="3200" dirty="0" err="1"/>
              <a:t>hududlarda</a:t>
            </a:r>
            <a:r>
              <a:rPr sz="3200" dirty="0"/>
              <a:t> </a:t>
            </a:r>
            <a:r>
              <a:rPr sz="3200" dirty="0" err="1"/>
              <a:t>tiklanishni</a:t>
            </a:r>
            <a:r>
              <a:rPr sz="3200" dirty="0"/>
              <a:t> </a:t>
            </a:r>
            <a:r>
              <a:rPr sz="3200" dirty="0" err="1"/>
              <a:t>tezlashtiradi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t.me/slaydai_bot</a:t>
            </a:r>
          </a:p>
        </p:txBody>
      </p:sp>
      <p:pic>
        <p:nvPicPr>
          <p:cNvPr id="4" name="Picture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1554480"/>
            <a:ext cx="8229600" cy="53035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sz="2400" dirty="0"/>
          </a:p>
          <a:p>
            <a:pPr algn="l">
              <a:defRPr sz="2500" b="0" i="0">
                <a:latin typeface="Vijaya"/>
              </a:defRPr>
            </a:pPr>
            <a:r>
              <a:rPr sz="3200" dirty="0"/>
              <a:t>15. </a:t>
            </a:r>
            <a:r>
              <a:rPr sz="3200" dirty="0" err="1"/>
              <a:t>Hududlararo</a:t>
            </a:r>
            <a:r>
              <a:rPr sz="3200" dirty="0"/>
              <a:t> </a:t>
            </a:r>
            <a:r>
              <a:rPr sz="3200" dirty="0" err="1"/>
              <a:t>turizm</a:t>
            </a:r>
            <a:r>
              <a:rPr sz="3200" dirty="0"/>
              <a:t> </a:t>
            </a:r>
            <a:r>
              <a:rPr sz="3200" dirty="0" err="1"/>
              <a:t>yo‘laklari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tranzit</a:t>
            </a:r>
            <a:r>
              <a:rPr sz="3200" dirty="0"/>
              <a:t> </a:t>
            </a:r>
            <a:r>
              <a:rPr sz="3200" dirty="0" err="1"/>
              <a:t>marshrutlari</a:t>
            </a:r>
            <a:r>
              <a:rPr sz="3200" dirty="0"/>
              <a:t> Afrika </a:t>
            </a:r>
            <a:r>
              <a:rPr sz="3200" dirty="0" err="1"/>
              <a:t>mintaqasida</a:t>
            </a:r>
            <a:r>
              <a:rPr sz="3200" dirty="0"/>
              <a:t> Trans-Saharan, </a:t>
            </a:r>
            <a:r>
              <a:rPr sz="3200" dirty="0" err="1"/>
              <a:t>Sharqiy</a:t>
            </a:r>
            <a:r>
              <a:rPr sz="3200" dirty="0"/>
              <a:t> </a:t>
            </a:r>
            <a:r>
              <a:rPr sz="3200" dirty="0" err="1"/>
              <a:t>qirg‘oqiy</a:t>
            </a:r>
            <a:r>
              <a:rPr sz="3200" dirty="0"/>
              <a:t> </a:t>
            </a:r>
            <a:r>
              <a:rPr sz="3200" dirty="0" err="1"/>
              <a:t>koridor</a:t>
            </a:r>
            <a:r>
              <a:rPr sz="3200" dirty="0"/>
              <a:t>, </a:t>
            </a:r>
            <a:r>
              <a:rPr sz="3200" dirty="0" err="1"/>
              <a:t>Kapdan</a:t>
            </a:r>
            <a:r>
              <a:rPr sz="3200" dirty="0"/>
              <a:t> </a:t>
            </a:r>
            <a:r>
              <a:rPr sz="3200" dirty="0" err="1"/>
              <a:t>Qohiragacha</a:t>
            </a:r>
            <a:r>
              <a:rPr sz="3200" dirty="0"/>
              <a:t> </a:t>
            </a:r>
            <a:r>
              <a:rPr sz="3200" dirty="0" err="1"/>
              <a:t>vizyon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SADC </a:t>
            </a:r>
            <a:r>
              <a:rPr sz="3200" dirty="0" err="1"/>
              <a:t>tranzit</a:t>
            </a:r>
            <a:r>
              <a:rPr sz="3200" dirty="0"/>
              <a:t> </a:t>
            </a:r>
            <a:r>
              <a:rPr sz="3200" dirty="0" err="1"/>
              <a:t>yo‘llari</a:t>
            </a:r>
            <a:r>
              <a:rPr sz="3200" dirty="0"/>
              <a:t> </a:t>
            </a:r>
            <a:r>
              <a:rPr sz="3200" dirty="0" err="1"/>
              <a:t>orqali</a:t>
            </a:r>
            <a:r>
              <a:rPr sz="3200" dirty="0"/>
              <a:t> </a:t>
            </a:r>
            <a:r>
              <a:rPr sz="3200" dirty="0" err="1"/>
              <a:t>rivojlanadi</a:t>
            </a:r>
            <a:r>
              <a:rPr sz="3200" dirty="0"/>
              <a:t>. </a:t>
            </a:r>
            <a:r>
              <a:rPr sz="3200" dirty="0" err="1"/>
              <a:t>Asosiy</a:t>
            </a:r>
            <a:r>
              <a:rPr sz="3200" dirty="0"/>
              <a:t> </a:t>
            </a:r>
            <a:r>
              <a:rPr sz="3200" dirty="0" err="1"/>
              <a:t>marshrutlar</a:t>
            </a:r>
            <a:r>
              <a:rPr sz="3200" dirty="0"/>
              <a:t>: </a:t>
            </a:r>
            <a:r>
              <a:rPr sz="3200" dirty="0" err="1"/>
              <a:t>Shimol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Janubni</a:t>
            </a:r>
            <a:r>
              <a:rPr sz="3200" dirty="0"/>
              <a:t> </a:t>
            </a:r>
            <a:r>
              <a:rPr sz="3200" dirty="0" err="1"/>
              <a:t>bog‘lovchi</a:t>
            </a:r>
            <a:r>
              <a:rPr sz="3200" dirty="0"/>
              <a:t> </a:t>
            </a:r>
            <a:r>
              <a:rPr sz="3200" dirty="0" err="1"/>
              <a:t>transkontinental</a:t>
            </a:r>
            <a:r>
              <a:rPr sz="3200" dirty="0"/>
              <a:t> </a:t>
            </a:r>
            <a:r>
              <a:rPr sz="3200" dirty="0" err="1"/>
              <a:t>yo‘llar</a:t>
            </a:r>
            <a:r>
              <a:rPr sz="3200" dirty="0"/>
              <a:t>, </a:t>
            </a:r>
            <a:r>
              <a:rPr sz="3200" dirty="0" err="1"/>
              <a:t>Sharqiy</a:t>
            </a:r>
            <a:r>
              <a:rPr sz="3200" dirty="0"/>
              <a:t> Afrika </a:t>
            </a:r>
            <a:r>
              <a:rPr sz="3200" dirty="0" err="1"/>
              <a:t>qirg‘og‘i</a:t>
            </a:r>
            <a:r>
              <a:rPr sz="3200" dirty="0"/>
              <a:t> </a:t>
            </a:r>
            <a:r>
              <a:rPr sz="3200" dirty="0" err="1"/>
              <a:t>orqali</a:t>
            </a:r>
            <a:r>
              <a:rPr sz="3200" dirty="0"/>
              <a:t> </a:t>
            </a:r>
            <a:r>
              <a:rPr sz="3200" dirty="0" err="1"/>
              <a:t>plyaj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madaniyat</a:t>
            </a:r>
            <a:r>
              <a:rPr sz="3200" dirty="0"/>
              <a:t> </a:t>
            </a:r>
            <a:r>
              <a:rPr sz="3200" dirty="0" err="1"/>
              <a:t>yo‘nalishlari</a:t>
            </a:r>
            <a:r>
              <a:rPr sz="3200" dirty="0"/>
              <a:t>, </a:t>
            </a:r>
            <a:r>
              <a:rPr sz="3200" dirty="0" err="1"/>
              <a:t>G‘arbiy</a:t>
            </a:r>
            <a:r>
              <a:rPr sz="3200" dirty="0"/>
              <a:t> Afrika </a:t>
            </a:r>
            <a:r>
              <a:rPr sz="3200" dirty="0" err="1"/>
              <a:t>sohil</a:t>
            </a:r>
            <a:r>
              <a:rPr sz="3200" dirty="0"/>
              <a:t> </a:t>
            </a:r>
            <a:r>
              <a:rPr sz="3200" dirty="0" err="1"/>
              <a:t>yo‘llari</a:t>
            </a:r>
            <a:r>
              <a:rPr sz="3200" dirty="0"/>
              <a:t>, Kongo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Markaziy</a:t>
            </a:r>
            <a:r>
              <a:rPr sz="3200" dirty="0"/>
              <a:t> Afrika </a:t>
            </a:r>
            <a:r>
              <a:rPr sz="3200" dirty="0" err="1"/>
              <a:t>ichki</a:t>
            </a:r>
            <a:r>
              <a:rPr sz="3200" dirty="0"/>
              <a:t> </a:t>
            </a:r>
            <a:r>
              <a:rPr sz="3200" dirty="0" err="1"/>
              <a:t>yo‘laklari</a:t>
            </a:r>
            <a:r>
              <a:rPr sz="3200" dirty="0"/>
              <a:t>. KAZA </a:t>
            </a:r>
            <a:r>
              <a:rPr sz="3200" dirty="0" err="1"/>
              <a:t>kabi</a:t>
            </a:r>
            <a:r>
              <a:rPr sz="3200" dirty="0"/>
              <a:t> </a:t>
            </a:r>
            <a:r>
              <a:rPr sz="3200" dirty="0" err="1"/>
              <a:t>chegaralararo</a:t>
            </a:r>
            <a:r>
              <a:rPr sz="3200" dirty="0"/>
              <a:t> </a:t>
            </a:r>
            <a:r>
              <a:rPr sz="3200" dirty="0" err="1"/>
              <a:t>parklar</a:t>
            </a:r>
            <a:r>
              <a:rPr sz="3200" dirty="0"/>
              <a:t> ham </a:t>
            </a:r>
            <a:r>
              <a:rPr sz="3200" dirty="0" err="1"/>
              <a:t>yo‘laklarni</a:t>
            </a:r>
            <a:r>
              <a:rPr sz="3200" dirty="0"/>
              <a:t> </a:t>
            </a:r>
            <a:r>
              <a:rPr sz="3200" dirty="0" err="1"/>
              <a:t>oshiradi</a:t>
            </a:r>
            <a:r>
              <a:rPr sz="3200" dirty="0"/>
              <a:t>. </a:t>
            </a:r>
            <a:r>
              <a:rPr sz="3200" dirty="0" err="1"/>
              <a:t>Cheklovlar</a:t>
            </a:r>
            <a:r>
              <a:rPr sz="3200" dirty="0"/>
              <a:t>: </a:t>
            </a:r>
            <a:r>
              <a:rPr sz="3200" dirty="0" err="1"/>
              <a:t>infratuzilma</a:t>
            </a:r>
            <a:r>
              <a:rPr sz="3200" dirty="0"/>
              <a:t> </a:t>
            </a:r>
            <a:r>
              <a:rPr sz="3200" dirty="0" err="1"/>
              <a:t>yetishmovchiligi</a:t>
            </a:r>
            <a:r>
              <a:rPr sz="3200" dirty="0"/>
              <a:t>, </a:t>
            </a:r>
            <a:r>
              <a:rPr sz="3200" dirty="0" err="1"/>
              <a:t>xavfsizlik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vizoviy</a:t>
            </a:r>
            <a:r>
              <a:rPr sz="3200" dirty="0"/>
              <a:t> </a:t>
            </a:r>
            <a:r>
              <a:rPr sz="3200" dirty="0" err="1"/>
              <a:t>to‘sqinliklar</a:t>
            </a:r>
            <a:r>
              <a:rPr sz="3200" dirty="0"/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t.me/ziyokortalababot</a:t>
            </a:r>
          </a:p>
        </p:txBody>
      </p:sp>
      <p:pic>
        <p:nvPicPr>
          <p:cNvPr id="4" name="Picture 3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640080"/>
            <a:ext cx="640080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700" b="1" i="1">
                <a:latin typeface="ADLaM Display"/>
              </a:defRPr>
            </a:pPr>
            <a:r>
              <a:rPr dirty="0"/>
              <a:t>16. UNESCO </a:t>
            </a:r>
            <a:r>
              <a:rPr dirty="0" err="1"/>
              <a:t>meros</a:t>
            </a:r>
            <a:r>
              <a:rPr dirty="0"/>
              <a:t> </a:t>
            </a:r>
            <a:r>
              <a:rPr dirty="0" err="1"/>
              <a:t>ob’ektlari</a:t>
            </a:r>
            <a:r>
              <a:rPr dirty="0"/>
              <a:t> </a:t>
            </a:r>
            <a:r>
              <a:rPr dirty="0" err="1"/>
              <a:t>va</a:t>
            </a:r>
            <a:r>
              <a:rPr dirty="0"/>
              <a:t> </a:t>
            </a:r>
            <a:r>
              <a:rPr dirty="0" err="1"/>
              <a:t>ularning</a:t>
            </a:r>
            <a:r>
              <a:rPr dirty="0"/>
              <a:t> </a:t>
            </a:r>
            <a:r>
              <a:rPr dirty="0" err="1"/>
              <a:t>geografik</a:t>
            </a:r>
            <a:r>
              <a:rPr dirty="0"/>
              <a:t> </a:t>
            </a:r>
            <a:r>
              <a:rPr dirty="0" err="1"/>
              <a:t>tarqalishi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1378669" y="2162810"/>
            <a:ext cx="6400800" cy="51206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300" b="0" i="0">
                <a:latin typeface="Vijaya"/>
              </a:defRPr>
            </a:pPr>
            <a:r>
              <a:rPr sz="2800" dirty="0"/>
              <a:t>UNESCO </a:t>
            </a:r>
            <a:r>
              <a:rPr sz="2800" dirty="0" err="1"/>
              <a:t>meros</a:t>
            </a:r>
            <a:r>
              <a:rPr sz="2800" dirty="0"/>
              <a:t> </a:t>
            </a:r>
            <a:r>
              <a:rPr sz="2800" dirty="0" err="1"/>
              <a:t>ob’ektlari</a:t>
            </a:r>
            <a:r>
              <a:rPr sz="2800" dirty="0"/>
              <a:t> Afrika </a:t>
            </a:r>
            <a:r>
              <a:rPr sz="2800" dirty="0" err="1"/>
              <a:t>mintaqasida</a:t>
            </a:r>
            <a:r>
              <a:rPr sz="2800" dirty="0"/>
              <a:t> </a:t>
            </a:r>
            <a:r>
              <a:rPr sz="2800" dirty="0" err="1"/>
              <a:t>keng</a:t>
            </a:r>
            <a:r>
              <a:rPr sz="2800" dirty="0"/>
              <a:t> </a:t>
            </a:r>
            <a:r>
              <a:rPr sz="2800" dirty="0" err="1"/>
              <a:t>tarqalgan</a:t>
            </a:r>
            <a:r>
              <a:rPr sz="2800" dirty="0"/>
              <a:t>; </a:t>
            </a:r>
            <a:r>
              <a:rPr sz="2800" dirty="0" err="1"/>
              <a:t>mintaqada</a:t>
            </a:r>
            <a:r>
              <a:rPr sz="2800" dirty="0"/>
              <a:t> 54 ta </a:t>
            </a:r>
            <a:r>
              <a:rPr sz="2800" dirty="0" err="1"/>
              <a:t>davlatdan</a:t>
            </a:r>
            <a:r>
              <a:rPr sz="2800" dirty="0"/>
              <a:t> </a:t>
            </a:r>
            <a:r>
              <a:rPr sz="2800" dirty="0" err="1"/>
              <a:t>ko‘plab</a:t>
            </a:r>
            <a:r>
              <a:rPr sz="2800" dirty="0"/>
              <a:t> </a:t>
            </a:r>
            <a:r>
              <a:rPr sz="2800" dirty="0" err="1"/>
              <a:t>sayyohlik</a:t>
            </a:r>
            <a:r>
              <a:rPr sz="2800" dirty="0"/>
              <a:t> </a:t>
            </a:r>
            <a:r>
              <a:rPr sz="2800" dirty="0" err="1"/>
              <a:t>ahamiyatiga</a:t>
            </a:r>
            <a:r>
              <a:rPr sz="2800" dirty="0"/>
              <a:t> </a:t>
            </a:r>
            <a:r>
              <a:rPr sz="2800" dirty="0" err="1"/>
              <a:t>ega</a:t>
            </a:r>
            <a:r>
              <a:rPr sz="2800" dirty="0"/>
              <a:t> </a:t>
            </a:r>
            <a:r>
              <a:rPr sz="2800" dirty="0" err="1"/>
              <a:t>ob’ektlar</a:t>
            </a:r>
            <a:r>
              <a:rPr sz="2800" dirty="0"/>
              <a:t> </a:t>
            </a:r>
            <a:r>
              <a:rPr sz="2800" dirty="0" err="1"/>
              <a:t>mavjud</a:t>
            </a:r>
            <a:r>
              <a:rPr sz="2800" dirty="0"/>
              <a:t>. </a:t>
            </a:r>
            <a:r>
              <a:rPr sz="2800" dirty="0" err="1"/>
              <a:t>Klasterlar</a:t>
            </a:r>
            <a:r>
              <a:rPr sz="2800" dirty="0"/>
              <a:t>: </a:t>
            </a:r>
            <a:r>
              <a:rPr sz="2800" dirty="0" err="1"/>
              <a:t>Shimoliy</a:t>
            </a:r>
            <a:r>
              <a:rPr sz="2800" dirty="0"/>
              <a:t> Afrika (</a:t>
            </a:r>
            <a:r>
              <a:rPr sz="2800" dirty="0" err="1"/>
              <a:t>Misr</a:t>
            </a:r>
            <a:r>
              <a:rPr sz="2800" dirty="0"/>
              <a:t>, </a:t>
            </a:r>
            <a:r>
              <a:rPr sz="2800" dirty="0" err="1"/>
              <a:t>Marokash</a:t>
            </a:r>
            <a:r>
              <a:rPr sz="2800" dirty="0"/>
              <a:t>, Tunis), </a:t>
            </a:r>
            <a:r>
              <a:rPr sz="2800" dirty="0" err="1"/>
              <a:t>Sharqiy</a:t>
            </a:r>
            <a:r>
              <a:rPr sz="2800" dirty="0"/>
              <a:t> Afrika (</a:t>
            </a:r>
            <a:r>
              <a:rPr sz="2800" dirty="0" err="1"/>
              <a:t>Efiopiya</a:t>
            </a:r>
            <a:r>
              <a:rPr sz="2800" dirty="0"/>
              <a:t>, </a:t>
            </a:r>
            <a:r>
              <a:rPr sz="2800" dirty="0" err="1"/>
              <a:t>Tanzaniya</a:t>
            </a:r>
            <a:r>
              <a:rPr sz="2800" dirty="0"/>
              <a:t>, </a:t>
            </a:r>
            <a:r>
              <a:rPr sz="2800" dirty="0" err="1"/>
              <a:t>Keniya</a:t>
            </a:r>
            <a:r>
              <a:rPr sz="2800" dirty="0"/>
              <a:t>), </a:t>
            </a:r>
            <a:r>
              <a:rPr sz="2800" dirty="0" err="1"/>
              <a:t>Janubiy</a:t>
            </a:r>
            <a:r>
              <a:rPr sz="2800" dirty="0"/>
              <a:t> Afrika (</a:t>
            </a:r>
            <a:r>
              <a:rPr sz="2800" dirty="0" err="1"/>
              <a:t>Janubiy</a:t>
            </a:r>
            <a:r>
              <a:rPr sz="2800" dirty="0"/>
              <a:t> Afrika, </a:t>
            </a:r>
            <a:r>
              <a:rPr sz="2800" dirty="0" err="1"/>
              <a:t>Zimbabve</a:t>
            </a:r>
            <a:r>
              <a:rPr sz="2800" dirty="0"/>
              <a:t>, </a:t>
            </a:r>
            <a:r>
              <a:rPr sz="2800" dirty="0" err="1"/>
              <a:t>Mozambik</a:t>
            </a:r>
            <a:r>
              <a:rPr sz="2800" dirty="0"/>
              <a:t>), </a:t>
            </a:r>
            <a:r>
              <a:rPr sz="2800" dirty="0" err="1"/>
              <a:t>G‘arbiy</a:t>
            </a:r>
            <a:r>
              <a:rPr sz="2800" dirty="0"/>
              <a:t> Afrika (Mali, Senegal)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Markaziy</a:t>
            </a:r>
            <a:r>
              <a:rPr sz="2800" dirty="0"/>
              <a:t> Afrika (Kongo DR). </a:t>
            </a:r>
            <a:r>
              <a:rPr sz="2800" dirty="0" err="1"/>
              <a:t>Mashhur</a:t>
            </a:r>
            <a:r>
              <a:rPr sz="2800" dirty="0"/>
              <a:t> </a:t>
            </a:r>
            <a:r>
              <a:rPr sz="2800" dirty="0" err="1"/>
              <a:t>ob’ektlar</a:t>
            </a:r>
            <a:r>
              <a:rPr sz="2800" dirty="0"/>
              <a:t>: </a:t>
            </a:r>
            <a:r>
              <a:rPr sz="2800" dirty="0" err="1"/>
              <a:t>Qohira</a:t>
            </a:r>
            <a:r>
              <a:rPr sz="2800" dirty="0"/>
              <a:t> </a:t>
            </a:r>
            <a:r>
              <a:rPr sz="2800" dirty="0" err="1"/>
              <a:t>piramidalari</a:t>
            </a:r>
            <a:r>
              <a:rPr sz="2800" dirty="0"/>
              <a:t>, Timbuktu, Lalibela </a:t>
            </a:r>
            <a:r>
              <a:rPr sz="2800" dirty="0" err="1"/>
              <a:t>monastirlari</a:t>
            </a:r>
            <a:r>
              <a:rPr sz="2800" dirty="0"/>
              <a:t>, Serengeti </a:t>
            </a:r>
            <a:r>
              <a:rPr sz="2800" dirty="0" err="1"/>
              <a:t>va</a:t>
            </a:r>
            <a:r>
              <a:rPr sz="2800" dirty="0"/>
              <a:t> Ngorongoro, Kilimanjaro, Victoria Falls, Robben Island, Stone Town.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9A93B8-E5AA-4BC3-AAFF-D3AD2CE95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2571751"/>
            <a:ext cx="5493469" cy="41147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t.me/slaydai_bot</a:t>
            </a:r>
          </a:p>
        </p:txBody>
      </p:sp>
      <p:pic>
        <p:nvPicPr>
          <p:cNvPr id="4" name="Picture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1554480"/>
            <a:ext cx="8229600" cy="53035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500" b="0" i="0">
                <a:latin typeface="Vijaya"/>
              </a:defRPr>
            </a:pPr>
            <a:r>
              <a:rPr sz="3200" dirty="0"/>
              <a:t>Afrika </a:t>
            </a:r>
            <a:r>
              <a:rPr sz="3200" dirty="0" err="1"/>
              <a:t>turizm</a:t>
            </a:r>
            <a:r>
              <a:rPr sz="3200" dirty="0"/>
              <a:t> </a:t>
            </a:r>
            <a:r>
              <a:rPr sz="3200" dirty="0" err="1"/>
              <a:t>marketingi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manba</a:t>
            </a:r>
            <a:r>
              <a:rPr sz="3200" dirty="0"/>
              <a:t> </a:t>
            </a:r>
            <a:r>
              <a:rPr sz="3200" dirty="0" err="1"/>
              <a:t>bozorlar</a:t>
            </a:r>
            <a:r>
              <a:rPr sz="3200" dirty="0"/>
              <a:t> </a:t>
            </a:r>
            <a:r>
              <a:rPr sz="3200" dirty="0" err="1"/>
              <a:t>geografiyasi</a:t>
            </a:r>
            <a:r>
              <a:rPr sz="3200" dirty="0"/>
              <a:t>: </a:t>
            </a:r>
            <a:r>
              <a:rPr sz="3200" dirty="0" err="1"/>
              <a:t>Asosiy</a:t>
            </a:r>
            <a:r>
              <a:rPr sz="3200" dirty="0"/>
              <a:t> </a:t>
            </a:r>
            <a:r>
              <a:rPr sz="3200" dirty="0" err="1"/>
              <a:t>manba</a:t>
            </a:r>
            <a:r>
              <a:rPr sz="3200" dirty="0"/>
              <a:t> </a:t>
            </a:r>
            <a:r>
              <a:rPr sz="3200" dirty="0" err="1"/>
              <a:t>bozorlar</a:t>
            </a:r>
            <a:r>
              <a:rPr sz="3200" dirty="0"/>
              <a:t>: 1) </a:t>
            </a:r>
            <a:r>
              <a:rPr sz="3200" dirty="0" err="1"/>
              <a:t>Yevropa</a:t>
            </a:r>
            <a:r>
              <a:rPr sz="3200" dirty="0"/>
              <a:t>, 2) </a:t>
            </a:r>
            <a:r>
              <a:rPr sz="3200" dirty="0" err="1"/>
              <a:t>Xitoy</a:t>
            </a:r>
            <a:r>
              <a:rPr sz="3200" dirty="0"/>
              <a:t>, 3) AQSH, 4) </a:t>
            </a:r>
            <a:r>
              <a:rPr sz="3200" dirty="0" err="1"/>
              <a:t>Yaqin</a:t>
            </a:r>
            <a:r>
              <a:rPr sz="3200" dirty="0"/>
              <a:t> </a:t>
            </a:r>
            <a:r>
              <a:rPr sz="3200" dirty="0" err="1"/>
              <a:t>Sharq</a:t>
            </a:r>
            <a:r>
              <a:rPr sz="3200" dirty="0"/>
              <a:t>, 5) Afrika </a:t>
            </a:r>
            <a:r>
              <a:rPr sz="3200" dirty="0" err="1"/>
              <a:t>ichki</a:t>
            </a:r>
            <a:r>
              <a:rPr sz="3200" dirty="0"/>
              <a:t> </a:t>
            </a:r>
            <a:r>
              <a:rPr sz="3200" dirty="0" err="1"/>
              <a:t>bozorlar</a:t>
            </a:r>
            <a:r>
              <a:rPr sz="3200" dirty="0"/>
              <a:t>. Niche: safari, </a:t>
            </a:r>
            <a:r>
              <a:rPr sz="3200" dirty="0" err="1"/>
              <a:t>plyaj</a:t>
            </a:r>
            <a:r>
              <a:rPr sz="3200" dirty="0"/>
              <a:t>, </a:t>
            </a:r>
            <a:r>
              <a:rPr sz="3200" dirty="0" err="1"/>
              <a:t>madaniy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ekoturizm</a:t>
            </a:r>
            <a:r>
              <a:rPr sz="3200" dirty="0"/>
              <a:t>. </a:t>
            </a:r>
            <a:r>
              <a:rPr sz="3200" dirty="0" err="1"/>
              <a:t>Marketologik</a:t>
            </a:r>
            <a:r>
              <a:rPr sz="3200" dirty="0"/>
              <a:t> </a:t>
            </a:r>
            <a:r>
              <a:rPr sz="3200" dirty="0" err="1"/>
              <a:t>strategiyalar</a:t>
            </a:r>
            <a:r>
              <a:rPr sz="3200" dirty="0"/>
              <a:t>: 1) </a:t>
            </a:r>
            <a:r>
              <a:rPr sz="3200" dirty="0" err="1"/>
              <a:t>brendlash</a:t>
            </a:r>
            <a:r>
              <a:rPr sz="3200" dirty="0"/>
              <a:t>, 2) </a:t>
            </a:r>
            <a:r>
              <a:rPr sz="3200" dirty="0" err="1"/>
              <a:t>raqamli</a:t>
            </a:r>
            <a:r>
              <a:rPr sz="3200" dirty="0"/>
              <a:t> </a:t>
            </a:r>
            <a:r>
              <a:rPr sz="3200" dirty="0" err="1"/>
              <a:t>reklama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ijtimoiy</a:t>
            </a:r>
            <a:r>
              <a:rPr sz="3200" dirty="0"/>
              <a:t> media, 3) tur </a:t>
            </a:r>
            <a:r>
              <a:rPr sz="3200" dirty="0" err="1"/>
              <a:t>operatorlar</a:t>
            </a:r>
            <a:r>
              <a:rPr sz="3200" dirty="0"/>
              <a:t> </a:t>
            </a:r>
            <a:r>
              <a:rPr sz="3200" dirty="0" err="1"/>
              <a:t>bilan</a:t>
            </a:r>
            <a:r>
              <a:rPr sz="3200" dirty="0"/>
              <a:t> </a:t>
            </a:r>
            <a:r>
              <a:rPr sz="3200" dirty="0" err="1"/>
              <a:t>hamkorlik</a:t>
            </a:r>
            <a:r>
              <a:rPr sz="3200" dirty="0"/>
              <a:t>, 4) diaspora </a:t>
            </a:r>
            <a:r>
              <a:rPr sz="3200" dirty="0" err="1"/>
              <a:t>va</a:t>
            </a:r>
            <a:r>
              <a:rPr sz="3200" dirty="0"/>
              <a:t> MICE </a:t>
            </a:r>
            <a:r>
              <a:rPr sz="3200" dirty="0" err="1"/>
              <a:t>kampaniyalari</a:t>
            </a:r>
            <a:r>
              <a:rPr sz="3200" dirty="0"/>
              <a:t>. </a:t>
            </a:r>
            <a:r>
              <a:rPr sz="3200" dirty="0" err="1"/>
              <a:t>Muammolar</a:t>
            </a:r>
            <a:r>
              <a:rPr sz="3200" dirty="0"/>
              <a:t>: </a:t>
            </a:r>
            <a:r>
              <a:rPr sz="3200" dirty="0" err="1"/>
              <a:t>vizalar</a:t>
            </a:r>
            <a:r>
              <a:rPr sz="3200" dirty="0"/>
              <a:t>, </a:t>
            </a:r>
            <a:r>
              <a:rPr sz="3200" dirty="0" err="1"/>
              <a:t>infratuzilma</a:t>
            </a:r>
            <a:r>
              <a:rPr sz="3200" dirty="0"/>
              <a:t>, transport, </a:t>
            </a:r>
            <a:r>
              <a:rPr sz="3200" dirty="0" err="1"/>
              <a:t>xavfsizlik</a:t>
            </a:r>
            <a:r>
              <a:rPr sz="3200" dirty="0"/>
              <a:t>. </a:t>
            </a:r>
            <a:r>
              <a:rPr sz="3200" dirty="0" err="1"/>
              <a:t>Rivojlanish</a:t>
            </a:r>
            <a:r>
              <a:rPr sz="3200" dirty="0"/>
              <a:t> </a:t>
            </a:r>
            <a:r>
              <a:rPr sz="3200" dirty="0" err="1"/>
              <a:t>uchun</a:t>
            </a:r>
            <a:r>
              <a:rPr sz="3200" dirty="0"/>
              <a:t> </a:t>
            </a:r>
            <a:r>
              <a:rPr sz="3200" dirty="0" err="1"/>
              <a:t>fokus</a:t>
            </a:r>
            <a:r>
              <a:rPr sz="3200" dirty="0"/>
              <a:t>: </a:t>
            </a:r>
            <a:r>
              <a:rPr sz="3200" dirty="0" err="1"/>
              <a:t>barqaror</a:t>
            </a:r>
            <a:r>
              <a:rPr sz="3200" dirty="0"/>
              <a:t> marketing, </a:t>
            </a:r>
            <a:r>
              <a:rPr sz="3200" dirty="0" err="1"/>
              <a:t>maqsadli</a:t>
            </a:r>
            <a:r>
              <a:rPr sz="3200" dirty="0"/>
              <a:t> </a:t>
            </a:r>
            <a:r>
              <a:rPr sz="3200" dirty="0" err="1"/>
              <a:t>segmentatsiya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raqamli</a:t>
            </a:r>
            <a:r>
              <a:rPr sz="3200" dirty="0"/>
              <a:t> </a:t>
            </a:r>
            <a:r>
              <a:rPr sz="3200" dirty="0" err="1"/>
              <a:t>analitika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Afrika mintaqasining turizm geografiyasi 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..</a:t>
            </a:r>
          </a:p>
        </p:txBody>
      </p:sp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43200" y="914400"/>
            <a:ext cx="7315200" cy="36576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ctr">
              <a:defRPr sz="3400" b="1" i="0">
                <a:latin typeface="Amasis MT Pro Black"/>
              </a:defRPr>
            </a:pPr>
            <a:r>
              <a:rPr sz="5400" dirty="0" err="1"/>
              <a:t>Reja</a:t>
            </a:r>
            <a:r>
              <a:rPr sz="5400" dirty="0"/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075658"/>
            <a:ext cx="9144000" cy="9144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400" b="0" i="1">
                <a:latin typeface="Amasis MT Pro Black"/>
              </a:defRPr>
            </a:pPr>
            <a:r>
              <a:rPr sz="2800" b="1" dirty="0"/>
              <a:t>1. Afrika </a:t>
            </a:r>
            <a:r>
              <a:rPr sz="2800" b="1" dirty="0" err="1"/>
              <a:t>mintaqasining</a:t>
            </a:r>
            <a:r>
              <a:rPr sz="2800" b="1" dirty="0"/>
              <a:t> </a:t>
            </a:r>
            <a:r>
              <a:rPr sz="2800" b="1" dirty="0" err="1"/>
              <a:t>turizm</a:t>
            </a:r>
            <a:r>
              <a:rPr sz="2800" b="1" dirty="0"/>
              <a:t> </a:t>
            </a:r>
            <a:r>
              <a:rPr sz="2800" b="1" dirty="0" err="1"/>
              <a:t>geografiyasi</a:t>
            </a:r>
            <a:r>
              <a:rPr sz="2800" b="1" dirty="0"/>
              <a:t>: </a:t>
            </a:r>
            <a:r>
              <a:rPr sz="2800" b="1" dirty="0" err="1"/>
              <a:t>tabiiy</a:t>
            </a:r>
            <a:r>
              <a:rPr sz="2800" b="1" dirty="0"/>
              <a:t> </a:t>
            </a:r>
            <a:r>
              <a:rPr sz="2800" b="1" dirty="0" err="1"/>
              <a:t>resurslar</a:t>
            </a:r>
            <a:r>
              <a:rPr sz="2800" b="1" dirty="0"/>
              <a:t> </a:t>
            </a:r>
            <a:r>
              <a:rPr sz="2800" b="1" dirty="0" err="1"/>
              <a:t>va</a:t>
            </a:r>
            <a:r>
              <a:rPr sz="2800" b="1" dirty="0"/>
              <a:t> </a:t>
            </a:r>
            <a:r>
              <a:rPr sz="2800" b="1" dirty="0" err="1"/>
              <a:t>landshaftlar</a:t>
            </a:r>
            <a:endParaRPr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371600" y="3176588"/>
            <a:ext cx="9144000" cy="9144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sz="2000" b="1" dirty="0"/>
          </a:p>
          <a:p>
            <a:pPr algn="l">
              <a:defRPr sz="2400" b="0" i="1">
                <a:latin typeface="Amasis MT Pro Black"/>
              </a:defRPr>
            </a:pPr>
            <a:r>
              <a:rPr sz="2800" b="1" dirty="0"/>
              <a:t>2. </a:t>
            </a:r>
            <a:r>
              <a:rPr sz="2800" b="1" dirty="0" err="1"/>
              <a:t>Sahro</a:t>
            </a:r>
            <a:r>
              <a:rPr sz="2800" b="1" dirty="0"/>
              <a:t> </a:t>
            </a:r>
            <a:r>
              <a:rPr sz="2800" b="1" dirty="0" err="1"/>
              <a:t>turizmi</a:t>
            </a:r>
            <a:r>
              <a:rPr sz="2800" b="1" dirty="0"/>
              <a:t> (Sahara): </a:t>
            </a:r>
            <a:r>
              <a:rPr sz="2800" b="1" dirty="0" err="1"/>
              <a:t>imkoniyatlar</a:t>
            </a:r>
            <a:r>
              <a:rPr sz="2800" b="1" dirty="0"/>
              <a:t> </a:t>
            </a:r>
            <a:r>
              <a:rPr sz="2800" b="1" dirty="0" err="1"/>
              <a:t>va</a:t>
            </a:r>
            <a:r>
              <a:rPr sz="2800" b="1" dirty="0"/>
              <a:t> </a:t>
            </a:r>
            <a:r>
              <a:rPr sz="2800" b="1" dirty="0" err="1"/>
              <a:t>cheklovlar</a:t>
            </a:r>
            <a:endParaRPr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371600" y="3952478"/>
            <a:ext cx="9144000" cy="123904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400" b="0" i="1">
                <a:latin typeface="Amasis MT Pro Black"/>
              </a:defRPr>
            </a:pPr>
            <a:r>
              <a:rPr sz="2800" b="1" dirty="0"/>
              <a:t>3. </a:t>
            </a:r>
            <a:r>
              <a:rPr sz="2800" b="1" dirty="0" err="1"/>
              <a:t>Yovvoyi</a:t>
            </a:r>
            <a:r>
              <a:rPr sz="2800" b="1" dirty="0"/>
              <a:t> </a:t>
            </a:r>
            <a:r>
              <a:rPr sz="2800" b="1" dirty="0" err="1"/>
              <a:t>hayvonlar</a:t>
            </a:r>
            <a:r>
              <a:rPr sz="2800" b="1" dirty="0"/>
              <a:t> </a:t>
            </a:r>
            <a:r>
              <a:rPr sz="2800" b="1" dirty="0" err="1"/>
              <a:t>va</a:t>
            </a:r>
            <a:r>
              <a:rPr sz="2800" b="1" dirty="0"/>
              <a:t> safari </a:t>
            </a:r>
            <a:r>
              <a:rPr sz="2800" b="1" dirty="0" err="1"/>
              <a:t>turizmi</a:t>
            </a:r>
            <a:r>
              <a:rPr sz="2800" b="1" dirty="0"/>
              <a:t>: </a:t>
            </a:r>
            <a:r>
              <a:rPr sz="2800" b="1" dirty="0" err="1"/>
              <a:t>tayanadigan</a:t>
            </a:r>
            <a:r>
              <a:rPr sz="2800" b="1" dirty="0"/>
              <a:t> </a:t>
            </a:r>
            <a:r>
              <a:rPr sz="2800" b="1" dirty="0" err="1"/>
              <a:t>zonalar</a:t>
            </a:r>
            <a:r>
              <a:rPr sz="2800" b="1" dirty="0"/>
              <a:t> </a:t>
            </a:r>
            <a:r>
              <a:rPr sz="2800" b="1" dirty="0" err="1"/>
              <a:t>va</a:t>
            </a:r>
            <a:r>
              <a:rPr sz="2800" b="1" dirty="0"/>
              <a:t> </a:t>
            </a:r>
            <a:r>
              <a:rPr sz="2800" b="1" dirty="0" err="1"/>
              <a:t>marshrutlar</a:t>
            </a:r>
            <a:endParaRPr sz="2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D141D9-A2A9-4E67-8F59-DCF0C4F04AF5}"/>
              </a:ext>
            </a:extLst>
          </p:cNvPr>
          <p:cNvSpPr txBox="1"/>
          <p:nvPr/>
        </p:nvSpPr>
        <p:spPr>
          <a:xfrm>
            <a:off x="1371600" y="5278437"/>
            <a:ext cx="7162800" cy="10699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b="1" dirty="0"/>
          </a:p>
          <a:p>
            <a:pPr algn="l">
              <a:defRPr sz="2700" b="1" i="1">
                <a:latin typeface="ADLaM Display"/>
              </a:defRPr>
            </a:pPr>
            <a:r>
              <a:rPr lang="en-US" b="1" dirty="0"/>
              <a:t>4</a:t>
            </a:r>
            <a:r>
              <a:rPr b="1" dirty="0"/>
              <a:t>. </a:t>
            </a:r>
            <a:r>
              <a:rPr b="1" dirty="0" err="1"/>
              <a:t>Suv</a:t>
            </a:r>
            <a:r>
              <a:rPr b="1" dirty="0"/>
              <a:t> </a:t>
            </a:r>
            <a:r>
              <a:rPr b="1" dirty="0" err="1"/>
              <a:t>turizmi</a:t>
            </a:r>
            <a:r>
              <a:rPr b="1" dirty="0"/>
              <a:t>: Nil </a:t>
            </a:r>
            <a:r>
              <a:rPr b="1" dirty="0" err="1"/>
              <a:t>daryosi</a:t>
            </a:r>
            <a:r>
              <a:rPr b="1" dirty="0"/>
              <a:t> </a:t>
            </a:r>
            <a:r>
              <a:rPr b="1" dirty="0" err="1"/>
              <a:t>va</a:t>
            </a:r>
            <a:r>
              <a:rPr b="1" dirty="0"/>
              <a:t> </a:t>
            </a:r>
            <a:r>
              <a:rPr b="1" dirty="0" err="1"/>
              <a:t>Buyuk</a:t>
            </a:r>
            <a:r>
              <a:rPr b="1" dirty="0"/>
              <a:t> </a:t>
            </a:r>
            <a:r>
              <a:rPr b="1" dirty="0" err="1"/>
              <a:t>ko‘l</a:t>
            </a:r>
            <a:r>
              <a:rPr b="1" dirty="0"/>
              <a:t> </a:t>
            </a:r>
            <a:r>
              <a:rPr b="1" dirty="0" err="1"/>
              <a:t>tizimlari</a:t>
            </a:r>
            <a:r>
              <a:rPr lang="en-US" b="1" dirty="0"/>
              <a:t>.</a:t>
            </a:r>
            <a:endParaRPr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52571F-579A-467A-940D-09E48D40A196}"/>
              </a:ext>
            </a:extLst>
          </p:cNvPr>
          <p:cNvSpPr txBox="1"/>
          <p:nvPr/>
        </p:nvSpPr>
        <p:spPr>
          <a:xfrm>
            <a:off x="1371600" y="6028136"/>
            <a:ext cx="7772400" cy="123904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700" b="1" i="1">
                <a:latin typeface="ADLaM Display"/>
              </a:defRPr>
            </a:pPr>
            <a:r>
              <a:rPr lang="en-US" dirty="0"/>
              <a:t>5</a:t>
            </a:r>
            <a:r>
              <a:rPr dirty="0"/>
              <a:t>. </a:t>
            </a:r>
            <a:r>
              <a:rPr sz="2400" dirty="0"/>
              <a:t>UNESCO </a:t>
            </a:r>
            <a:r>
              <a:rPr sz="2400" dirty="0" err="1"/>
              <a:t>meros</a:t>
            </a:r>
            <a:r>
              <a:rPr sz="2400" dirty="0"/>
              <a:t> </a:t>
            </a:r>
            <a:r>
              <a:rPr sz="2400" dirty="0" err="1"/>
              <a:t>ob’ektlari</a:t>
            </a:r>
            <a:r>
              <a:rPr sz="2400" dirty="0"/>
              <a:t> </a:t>
            </a:r>
            <a:r>
              <a:rPr sz="2400" dirty="0" err="1"/>
              <a:t>va</a:t>
            </a:r>
            <a:r>
              <a:rPr sz="2400" dirty="0"/>
              <a:t> </a:t>
            </a:r>
            <a:r>
              <a:rPr sz="2400" dirty="0" err="1"/>
              <a:t>ularning</a:t>
            </a:r>
            <a:r>
              <a:rPr lang="en-US" sz="2400" dirty="0"/>
              <a:t> </a:t>
            </a:r>
            <a:r>
              <a:rPr sz="2400" dirty="0" err="1"/>
              <a:t>geografik</a:t>
            </a:r>
            <a:r>
              <a:rPr sz="2400" dirty="0"/>
              <a:t> </a:t>
            </a:r>
            <a:r>
              <a:rPr sz="2400" dirty="0" err="1"/>
              <a:t>tarqalishi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t.me/slaydai_bot</a:t>
            </a:r>
          </a:p>
        </p:txBody>
      </p:sp>
      <p:pic>
        <p:nvPicPr>
          <p:cNvPr id="4" name="Picture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1554480"/>
            <a:ext cx="8229600" cy="53035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sz="3200" b="1" dirty="0"/>
              <a:t>                               </a:t>
            </a:r>
            <a:r>
              <a:rPr lang="en-US" sz="3200" b="1" dirty="0" err="1"/>
              <a:t>Xulosa</a:t>
            </a:r>
            <a:endParaRPr sz="3200" b="1" dirty="0"/>
          </a:p>
          <a:p>
            <a:pPr algn="l">
              <a:defRPr sz="2500" b="0" i="0">
                <a:latin typeface="Vijaya"/>
              </a:defRPr>
            </a:pPr>
            <a:r>
              <a:rPr sz="3200" dirty="0" err="1"/>
              <a:t>Turizmning</a:t>
            </a:r>
            <a:r>
              <a:rPr sz="3200" dirty="0"/>
              <a:t> </a:t>
            </a:r>
            <a:r>
              <a:rPr sz="3200" dirty="0" err="1"/>
              <a:t>atrof‑muhitga</a:t>
            </a:r>
            <a:r>
              <a:rPr sz="3200" dirty="0"/>
              <a:t> </a:t>
            </a:r>
            <a:r>
              <a:rPr sz="3200" dirty="0" err="1"/>
              <a:t>ta’siri</a:t>
            </a:r>
            <a:r>
              <a:rPr sz="3200" dirty="0"/>
              <a:t>: habitat </a:t>
            </a:r>
            <a:r>
              <a:rPr sz="3200" dirty="0" err="1"/>
              <a:t>yo‘qolishi</a:t>
            </a:r>
            <a:r>
              <a:rPr sz="3200" dirty="0"/>
              <a:t>, </a:t>
            </a:r>
            <a:r>
              <a:rPr sz="3200" dirty="0" err="1"/>
              <a:t>biologik</a:t>
            </a:r>
            <a:r>
              <a:rPr sz="3200" dirty="0"/>
              <a:t> </a:t>
            </a:r>
            <a:r>
              <a:rPr sz="3200" dirty="0" err="1"/>
              <a:t>xilma‑xillik</a:t>
            </a:r>
            <a:r>
              <a:rPr sz="3200" dirty="0"/>
              <a:t> </a:t>
            </a:r>
            <a:r>
              <a:rPr sz="3200" dirty="0" err="1"/>
              <a:t>kamayishi</a:t>
            </a:r>
            <a:r>
              <a:rPr sz="3200" dirty="0"/>
              <a:t>, </a:t>
            </a:r>
            <a:r>
              <a:rPr sz="3200" dirty="0" err="1"/>
              <a:t>qirg‘oq</a:t>
            </a:r>
            <a:r>
              <a:rPr sz="3200" dirty="0"/>
              <a:t> </a:t>
            </a:r>
            <a:r>
              <a:rPr sz="3200" dirty="0" err="1"/>
              <a:t>eroziyasi</a:t>
            </a:r>
            <a:r>
              <a:rPr sz="3200" dirty="0"/>
              <a:t>, </a:t>
            </a:r>
            <a:r>
              <a:rPr sz="3200" dirty="0" err="1"/>
              <a:t>suv</a:t>
            </a:r>
            <a:r>
              <a:rPr sz="3200" dirty="0"/>
              <a:t> </a:t>
            </a:r>
            <a:r>
              <a:rPr sz="3200" dirty="0" err="1"/>
              <a:t>tanqisligi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chiqindilar</a:t>
            </a:r>
            <a:r>
              <a:rPr sz="3200" dirty="0"/>
              <a:t> </a:t>
            </a:r>
            <a:r>
              <a:rPr sz="3200" dirty="0" err="1"/>
              <a:t>ortishi</a:t>
            </a:r>
            <a:r>
              <a:rPr sz="3200" dirty="0"/>
              <a:t>; </a:t>
            </a:r>
            <a:r>
              <a:rPr sz="3200" dirty="0" err="1"/>
              <a:t>ba’zi</a:t>
            </a:r>
            <a:r>
              <a:rPr sz="3200" dirty="0"/>
              <a:t> </a:t>
            </a:r>
            <a:r>
              <a:rPr sz="3200" dirty="0" err="1"/>
              <a:t>hududlarda</a:t>
            </a:r>
            <a:r>
              <a:rPr sz="3200" dirty="0"/>
              <a:t> </a:t>
            </a:r>
            <a:r>
              <a:rPr sz="3200" dirty="0" err="1"/>
              <a:t>suv</a:t>
            </a:r>
            <a:r>
              <a:rPr sz="3200" dirty="0"/>
              <a:t> </a:t>
            </a:r>
            <a:r>
              <a:rPr sz="3200" dirty="0" err="1"/>
              <a:t>iste’moli</a:t>
            </a:r>
            <a:r>
              <a:rPr sz="3200" dirty="0"/>
              <a:t> 30–50% </a:t>
            </a:r>
            <a:r>
              <a:rPr sz="3200" dirty="0" err="1"/>
              <a:t>ga</a:t>
            </a:r>
            <a:r>
              <a:rPr sz="3200" dirty="0"/>
              <a:t> </a:t>
            </a:r>
            <a:r>
              <a:rPr sz="3200" dirty="0" err="1"/>
              <a:t>oshadi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chiqindi</a:t>
            </a:r>
            <a:r>
              <a:rPr sz="3200" dirty="0"/>
              <a:t> </a:t>
            </a:r>
            <a:r>
              <a:rPr sz="3200" dirty="0" err="1"/>
              <a:t>yuklanishi</a:t>
            </a:r>
            <a:r>
              <a:rPr sz="3200" dirty="0"/>
              <a:t> 20–40% </a:t>
            </a:r>
            <a:r>
              <a:rPr sz="3200" dirty="0" err="1"/>
              <a:t>ga</a:t>
            </a:r>
            <a:r>
              <a:rPr sz="3200" dirty="0"/>
              <a:t> </a:t>
            </a:r>
            <a:r>
              <a:rPr sz="3200" dirty="0" err="1"/>
              <a:t>ko‘payadi</a:t>
            </a:r>
            <a:r>
              <a:rPr sz="3200" dirty="0"/>
              <a:t>. </a:t>
            </a:r>
            <a:r>
              <a:rPr sz="3200" dirty="0" err="1"/>
              <a:t>Resurslarni</a:t>
            </a:r>
            <a:r>
              <a:rPr sz="3200" dirty="0"/>
              <a:t> </a:t>
            </a:r>
            <a:r>
              <a:rPr sz="3200" dirty="0" err="1"/>
              <a:t>boshqarish</a:t>
            </a:r>
            <a:r>
              <a:rPr sz="3200" dirty="0"/>
              <a:t> </a:t>
            </a:r>
            <a:r>
              <a:rPr sz="3200" dirty="0" err="1"/>
              <a:t>strategiyalari</a:t>
            </a:r>
            <a:r>
              <a:rPr sz="3200" dirty="0"/>
              <a:t>: </a:t>
            </a:r>
            <a:r>
              <a:rPr sz="3200" dirty="0" err="1"/>
              <a:t>barqaror</a:t>
            </a:r>
            <a:r>
              <a:rPr sz="3200" dirty="0"/>
              <a:t> </a:t>
            </a:r>
            <a:r>
              <a:rPr sz="3200" dirty="0" err="1"/>
              <a:t>turizm</a:t>
            </a:r>
            <a:r>
              <a:rPr sz="3200" dirty="0"/>
              <a:t> </a:t>
            </a:r>
            <a:r>
              <a:rPr sz="3200" dirty="0" err="1"/>
              <a:t>siyosati</a:t>
            </a:r>
            <a:r>
              <a:rPr sz="3200" dirty="0"/>
              <a:t>, </a:t>
            </a:r>
            <a:r>
              <a:rPr sz="3200" dirty="0" err="1"/>
              <a:t>jamoaviy</a:t>
            </a:r>
            <a:r>
              <a:rPr sz="3200" dirty="0"/>
              <a:t> </a:t>
            </a:r>
            <a:r>
              <a:rPr sz="3200" dirty="0" err="1"/>
              <a:t>boshqaruv</a:t>
            </a:r>
            <a:r>
              <a:rPr sz="3200" dirty="0"/>
              <a:t>, </a:t>
            </a:r>
            <a:r>
              <a:rPr sz="3200" dirty="0" err="1"/>
              <a:t>himoya</a:t>
            </a:r>
            <a:r>
              <a:rPr sz="3200" dirty="0"/>
              <a:t> </a:t>
            </a:r>
            <a:r>
              <a:rPr sz="3200" dirty="0" err="1"/>
              <a:t>qilingan</a:t>
            </a:r>
            <a:r>
              <a:rPr sz="3200" dirty="0"/>
              <a:t> </a:t>
            </a:r>
            <a:r>
              <a:rPr sz="3200" dirty="0" err="1"/>
              <a:t>hududlar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tashrifchi</a:t>
            </a:r>
            <a:r>
              <a:rPr sz="3200" dirty="0"/>
              <a:t> </a:t>
            </a:r>
            <a:r>
              <a:rPr sz="3200" dirty="0" err="1"/>
              <a:t>sig‘imi</a:t>
            </a:r>
            <a:r>
              <a:rPr sz="3200" dirty="0"/>
              <a:t> (carrying capacity), </a:t>
            </a:r>
            <a:r>
              <a:rPr sz="3200" dirty="0" err="1"/>
              <a:t>ekologik</a:t>
            </a:r>
            <a:r>
              <a:rPr sz="3200" dirty="0"/>
              <a:t> </a:t>
            </a:r>
            <a:r>
              <a:rPr sz="3200" dirty="0" err="1"/>
              <a:t>sertifikatlash</a:t>
            </a:r>
            <a:r>
              <a:rPr sz="3200" dirty="0"/>
              <a:t>, </a:t>
            </a:r>
            <a:r>
              <a:rPr sz="3200" dirty="0" err="1"/>
              <a:t>chiqindi</a:t>
            </a:r>
            <a:r>
              <a:rPr sz="3200" dirty="0"/>
              <a:t> </a:t>
            </a:r>
            <a:r>
              <a:rPr sz="3200" dirty="0" err="1"/>
              <a:t>qayta</a:t>
            </a:r>
            <a:r>
              <a:rPr sz="3200" dirty="0"/>
              <a:t> </a:t>
            </a:r>
            <a:r>
              <a:rPr sz="3200" dirty="0" err="1"/>
              <a:t>ishlash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suv</a:t>
            </a:r>
            <a:r>
              <a:rPr sz="3200" dirty="0"/>
              <a:t> </a:t>
            </a:r>
            <a:r>
              <a:rPr sz="3200" dirty="0" err="1"/>
              <a:t>tejash</a:t>
            </a:r>
            <a:r>
              <a:rPr sz="3200" dirty="0"/>
              <a:t> </a:t>
            </a:r>
            <a:r>
              <a:rPr sz="3200" dirty="0" err="1"/>
              <a:t>texnologiyalari</a:t>
            </a:r>
            <a:r>
              <a:rPr sz="3200" dirty="0"/>
              <a:t>, </a:t>
            </a:r>
            <a:r>
              <a:rPr sz="3200" dirty="0" err="1"/>
              <a:t>qayta</a:t>
            </a:r>
            <a:r>
              <a:rPr sz="3200" dirty="0"/>
              <a:t> </a:t>
            </a:r>
            <a:r>
              <a:rPr sz="3200" dirty="0" err="1"/>
              <a:t>tiklanadigan</a:t>
            </a:r>
            <a:r>
              <a:rPr sz="3200" dirty="0"/>
              <a:t> </a:t>
            </a:r>
            <a:r>
              <a:rPr sz="3200" dirty="0" err="1"/>
              <a:t>energiya</a:t>
            </a:r>
            <a:r>
              <a:rPr sz="3200" dirty="0"/>
              <a:t>, </a:t>
            </a:r>
            <a:r>
              <a:rPr sz="3200" dirty="0" err="1"/>
              <a:t>atrof‑muhit</a:t>
            </a:r>
            <a:r>
              <a:rPr sz="3200" dirty="0"/>
              <a:t> </a:t>
            </a:r>
            <a:r>
              <a:rPr sz="3200" dirty="0" err="1"/>
              <a:t>ta’limi</a:t>
            </a:r>
            <a:r>
              <a:rPr sz="3200" dirty="0"/>
              <a:t>, monitoring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xalqaro</a:t>
            </a:r>
            <a:r>
              <a:rPr sz="3200" dirty="0"/>
              <a:t> </a:t>
            </a:r>
            <a:r>
              <a:rPr sz="3200" dirty="0" err="1"/>
              <a:t>hamkorlik</a:t>
            </a:r>
            <a:r>
              <a:rPr sz="3200" dirty="0"/>
              <a:t> </a:t>
            </a:r>
            <a:r>
              <a:rPr sz="3200" dirty="0" err="1"/>
              <a:t>orqali</a:t>
            </a:r>
            <a:r>
              <a:rPr sz="3200" dirty="0"/>
              <a:t> </a:t>
            </a:r>
            <a:r>
              <a:rPr sz="3200" dirty="0" err="1"/>
              <a:t>moliyalashtirish</a:t>
            </a:r>
            <a:r>
              <a:rPr sz="3200" dirty="0"/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Afrika mintaqasining turizm geografiyasi 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..</a:t>
            </a:r>
          </a:p>
        </p:txBody>
      </p:sp>
      <p:pic>
        <p:nvPicPr>
          <p:cNvPr id="4" name="Picture 3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9823" y="0"/>
            <a:ext cx="14630400" cy="82296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9D6D45-BCF8-4B5C-BD18-85AFEF0135E7}"/>
              </a:ext>
            </a:extLst>
          </p:cNvPr>
          <p:cNvSpPr/>
          <p:nvPr/>
        </p:nvSpPr>
        <p:spPr>
          <a:xfrm>
            <a:off x="3695700" y="577602"/>
            <a:ext cx="81534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         </a:t>
            </a:r>
            <a:r>
              <a:rPr lang="ru-RU" sz="3200" b="1" dirty="0"/>
              <a:t>FOYDALANILGAN ADABIYOTLAR</a:t>
            </a:r>
            <a:endParaRPr lang="en-US" sz="3200" b="1" dirty="0"/>
          </a:p>
          <a:p>
            <a:endParaRPr lang="ru-RU" sz="3200" b="1" dirty="0"/>
          </a:p>
          <a:p>
            <a:r>
              <a:rPr lang="en-US" sz="2000" dirty="0"/>
              <a:t>1. </a:t>
            </a:r>
            <a:r>
              <a:rPr lang="ru-RU" sz="2000" dirty="0" err="1"/>
              <a:t>Бархударов</a:t>
            </a:r>
            <a:r>
              <a:rPr lang="ru-RU" sz="2000" dirty="0"/>
              <a:t> С.Г. География мирового туризма. – Москва: Академия, 2019.</a:t>
            </a:r>
          </a:p>
          <a:p>
            <a:r>
              <a:rPr lang="en-US" sz="2000" dirty="0"/>
              <a:t>2. </a:t>
            </a:r>
            <a:r>
              <a:rPr lang="ru-RU" sz="2000" dirty="0"/>
              <a:t>Гладкий Ю.Н., </a:t>
            </a:r>
            <a:r>
              <a:rPr lang="ru-RU" sz="2000" dirty="0" err="1"/>
              <a:t>Черванёв</a:t>
            </a:r>
            <a:r>
              <a:rPr lang="ru-RU" sz="2000" dirty="0"/>
              <a:t> И.Г. Социально-экономическая география мира. – Москва: Дрофа, 2020.</a:t>
            </a:r>
          </a:p>
          <a:p>
            <a:r>
              <a:rPr lang="en-US" sz="2000" dirty="0"/>
              <a:t>3. </a:t>
            </a:r>
            <a:r>
              <a:rPr lang="ru-RU" sz="2000" dirty="0" err="1"/>
              <a:t>Горкин</a:t>
            </a:r>
            <a:r>
              <a:rPr lang="ru-RU" sz="2000" dirty="0"/>
              <a:t> А.П. Страны мира: Географическое описание. – Москва: Весь Мир, 2018.</a:t>
            </a:r>
          </a:p>
          <a:p>
            <a:r>
              <a:rPr lang="en-US" sz="2000" dirty="0"/>
              <a:t>4. </a:t>
            </a:r>
            <a:r>
              <a:rPr lang="ru-RU" sz="2000" dirty="0" err="1"/>
              <a:t>Cooper</a:t>
            </a:r>
            <a:r>
              <a:rPr lang="ru-RU" sz="2000" dirty="0"/>
              <a:t>, C., </a:t>
            </a:r>
            <a:r>
              <a:rPr lang="ru-RU" sz="2000" dirty="0" err="1"/>
              <a:t>Fletcher</a:t>
            </a:r>
            <a:r>
              <a:rPr lang="ru-RU" sz="2000" dirty="0"/>
              <a:t>, J., </a:t>
            </a:r>
            <a:r>
              <a:rPr lang="ru-RU" sz="2000" dirty="0" err="1"/>
              <a:t>Fyall</a:t>
            </a:r>
            <a:r>
              <a:rPr lang="ru-RU" sz="2000" dirty="0"/>
              <a:t>, A., </a:t>
            </a:r>
            <a:r>
              <a:rPr lang="ru-RU" sz="2000" dirty="0" err="1"/>
              <a:t>Gilbert</a:t>
            </a:r>
            <a:r>
              <a:rPr lang="ru-RU" sz="2000" dirty="0"/>
              <a:t>, D., </a:t>
            </a:r>
            <a:r>
              <a:rPr lang="ru-RU" sz="2000" dirty="0" err="1"/>
              <a:t>Wanhill</a:t>
            </a:r>
            <a:r>
              <a:rPr lang="ru-RU" sz="2000" dirty="0"/>
              <a:t>, S. </a:t>
            </a:r>
            <a:r>
              <a:rPr lang="ru-RU" sz="2000" dirty="0" err="1"/>
              <a:t>Tourism</a:t>
            </a:r>
            <a:r>
              <a:rPr lang="ru-RU" sz="2000" dirty="0"/>
              <a:t>: </a:t>
            </a:r>
            <a:r>
              <a:rPr lang="ru-RU" sz="2000" dirty="0" err="1"/>
              <a:t>Principles</a:t>
            </a:r>
            <a:r>
              <a:rPr lang="ru-RU" sz="2000" dirty="0"/>
              <a:t> </a:t>
            </a:r>
            <a:r>
              <a:rPr lang="ru-RU" sz="2000" dirty="0" err="1"/>
              <a:t>and</a:t>
            </a:r>
            <a:r>
              <a:rPr lang="ru-RU" sz="2000" dirty="0"/>
              <a:t> </a:t>
            </a:r>
            <a:r>
              <a:rPr lang="ru-RU" sz="2000" dirty="0" err="1"/>
              <a:t>Practice</a:t>
            </a:r>
            <a:r>
              <a:rPr lang="ru-RU" sz="2000" dirty="0"/>
              <a:t>. – </a:t>
            </a:r>
            <a:r>
              <a:rPr lang="ru-RU" sz="2000" dirty="0" err="1"/>
              <a:t>London</a:t>
            </a:r>
            <a:r>
              <a:rPr lang="ru-RU" sz="2000" dirty="0"/>
              <a:t>: </a:t>
            </a:r>
            <a:r>
              <a:rPr lang="ru-RU" sz="2000" dirty="0" err="1"/>
              <a:t>Pearson</a:t>
            </a:r>
            <a:r>
              <a:rPr lang="ru-RU" sz="2000" dirty="0"/>
              <a:t> </a:t>
            </a:r>
            <a:r>
              <a:rPr lang="ru-RU" sz="2000" dirty="0" err="1"/>
              <a:t>Education</a:t>
            </a:r>
            <a:r>
              <a:rPr lang="ru-RU" sz="2000" dirty="0"/>
              <a:t>, 2018.</a:t>
            </a:r>
            <a:endParaRPr lang="en-US" sz="2000" dirty="0"/>
          </a:p>
          <a:p>
            <a:endParaRPr lang="ru-RU" sz="2000" dirty="0"/>
          </a:p>
          <a:p>
            <a:r>
              <a:rPr lang="en-US" sz="2000" dirty="0"/>
              <a:t>5. </a:t>
            </a:r>
            <a:r>
              <a:rPr lang="ru-RU" sz="2000" dirty="0" err="1"/>
              <a:t>Rogerson</a:t>
            </a:r>
            <a:r>
              <a:rPr lang="ru-RU" sz="2000" dirty="0"/>
              <a:t>, C.M., </a:t>
            </a:r>
            <a:r>
              <a:rPr lang="ru-RU" sz="2000" dirty="0" err="1"/>
              <a:t>Visser</a:t>
            </a:r>
            <a:r>
              <a:rPr lang="ru-RU" sz="2000" dirty="0"/>
              <a:t>, G. </a:t>
            </a:r>
            <a:r>
              <a:rPr lang="ru-RU" sz="2000" dirty="0" err="1"/>
              <a:t>Tourism</a:t>
            </a:r>
            <a:r>
              <a:rPr lang="ru-RU" sz="2000" dirty="0"/>
              <a:t> </a:t>
            </a:r>
            <a:r>
              <a:rPr lang="ru-RU" sz="2000" dirty="0" err="1"/>
              <a:t>in</a:t>
            </a:r>
            <a:r>
              <a:rPr lang="ru-RU" sz="2000" dirty="0"/>
              <a:t> </a:t>
            </a:r>
            <a:r>
              <a:rPr lang="ru-RU" sz="2000" dirty="0" err="1"/>
              <a:t>Africa</a:t>
            </a:r>
            <a:r>
              <a:rPr lang="ru-RU" sz="2000" dirty="0"/>
              <a:t>: </a:t>
            </a:r>
            <a:r>
              <a:rPr lang="ru-RU" sz="2000" dirty="0" err="1"/>
              <a:t>Trends</a:t>
            </a:r>
            <a:r>
              <a:rPr lang="ru-RU" sz="2000" dirty="0"/>
              <a:t> </a:t>
            </a:r>
            <a:r>
              <a:rPr lang="ru-RU" sz="2000" dirty="0" err="1"/>
              <a:t>and</a:t>
            </a:r>
            <a:r>
              <a:rPr lang="ru-RU" sz="2000" dirty="0"/>
              <a:t> </a:t>
            </a:r>
            <a:r>
              <a:rPr lang="ru-RU" sz="2000" dirty="0" err="1"/>
              <a:t>Issues</a:t>
            </a:r>
            <a:r>
              <a:rPr lang="ru-RU" sz="2000" dirty="0"/>
              <a:t>. – </a:t>
            </a:r>
            <a:r>
              <a:rPr lang="ru-RU" sz="2000" dirty="0" err="1"/>
              <a:t>Springer</a:t>
            </a:r>
            <a:r>
              <a:rPr lang="ru-RU" sz="2000" dirty="0"/>
              <a:t>, 2020.</a:t>
            </a:r>
          </a:p>
          <a:p>
            <a:r>
              <a:rPr lang="en-US" sz="2000" dirty="0"/>
              <a:t>6. </a:t>
            </a:r>
            <a:r>
              <a:rPr lang="ru-RU" sz="2000" dirty="0" err="1"/>
              <a:t>Christie</a:t>
            </a:r>
            <a:r>
              <a:rPr lang="ru-RU" sz="2000" dirty="0"/>
              <a:t>, I., </a:t>
            </a:r>
            <a:r>
              <a:rPr lang="ru-RU" sz="2000" dirty="0" err="1"/>
              <a:t>Fernandes</a:t>
            </a:r>
            <a:r>
              <a:rPr lang="ru-RU" sz="2000" dirty="0"/>
              <a:t>, E., </a:t>
            </a:r>
            <a:r>
              <a:rPr lang="ru-RU" sz="2000" dirty="0" err="1"/>
              <a:t>Messerli</a:t>
            </a:r>
            <a:r>
              <a:rPr lang="ru-RU" sz="2000" dirty="0"/>
              <a:t>, H., </a:t>
            </a:r>
            <a:r>
              <a:rPr lang="ru-RU" sz="2000" dirty="0" err="1"/>
              <a:t>Twining-Ward</a:t>
            </a:r>
            <a:r>
              <a:rPr lang="ru-RU" sz="2000" dirty="0"/>
              <a:t>, L. </a:t>
            </a:r>
            <a:r>
              <a:rPr lang="ru-RU" sz="2000" dirty="0" err="1"/>
              <a:t>Tourism</a:t>
            </a:r>
            <a:r>
              <a:rPr lang="ru-RU" sz="2000" dirty="0"/>
              <a:t> </a:t>
            </a:r>
            <a:r>
              <a:rPr lang="ru-RU" sz="2000" dirty="0" err="1"/>
              <a:t>in</a:t>
            </a:r>
            <a:r>
              <a:rPr lang="ru-RU" sz="2000" dirty="0"/>
              <a:t> </a:t>
            </a:r>
            <a:r>
              <a:rPr lang="ru-RU" sz="2000" dirty="0" err="1"/>
              <a:t>Africa</a:t>
            </a:r>
            <a:r>
              <a:rPr lang="ru-RU" sz="2000" dirty="0"/>
              <a:t>: </a:t>
            </a:r>
            <a:r>
              <a:rPr lang="ru-RU" sz="2000" dirty="0" err="1"/>
              <a:t>Harnessing</a:t>
            </a:r>
            <a:r>
              <a:rPr lang="ru-RU" sz="2000" dirty="0"/>
              <a:t> </a:t>
            </a:r>
            <a:r>
              <a:rPr lang="ru-RU" sz="2000" dirty="0" err="1"/>
              <a:t>Tourism</a:t>
            </a:r>
            <a:r>
              <a:rPr lang="ru-RU" sz="2000" dirty="0"/>
              <a:t> </a:t>
            </a:r>
            <a:r>
              <a:rPr lang="ru-RU" sz="2000" dirty="0" err="1"/>
              <a:t>for</a:t>
            </a:r>
            <a:r>
              <a:rPr lang="ru-RU" sz="2000" dirty="0"/>
              <a:t> </a:t>
            </a:r>
            <a:r>
              <a:rPr lang="ru-RU" sz="2000" dirty="0" err="1"/>
              <a:t>Growth</a:t>
            </a:r>
            <a:r>
              <a:rPr lang="ru-RU" sz="2000" dirty="0"/>
              <a:t> </a:t>
            </a:r>
            <a:r>
              <a:rPr lang="ru-RU" sz="2000" dirty="0" err="1"/>
              <a:t>and</a:t>
            </a:r>
            <a:r>
              <a:rPr lang="ru-RU" sz="2000" dirty="0"/>
              <a:t> </a:t>
            </a:r>
            <a:r>
              <a:rPr lang="ru-RU" sz="2000" dirty="0" err="1"/>
              <a:t>Improved</a:t>
            </a:r>
            <a:r>
              <a:rPr lang="ru-RU" sz="2000" dirty="0"/>
              <a:t> </a:t>
            </a:r>
            <a:r>
              <a:rPr lang="ru-RU" sz="2000" dirty="0" err="1"/>
              <a:t>Livelihoods</a:t>
            </a:r>
            <a:r>
              <a:rPr lang="ru-RU" sz="2000" dirty="0"/>
              <a:t>. – </a:t>
            </a:r>
            <a:r>
              <a:rPr lang="ru-RU" sz="2000" dirty="0" err="1"/>
              <a:t>World</a:t>
            </a:r>
            <a:r>
              <a:rPr lang="ru-RU" sz="2000" dirty="0"/>
              <a:t> </a:t>
            </a:r>
            <a:r>
              <a:rPr lang="ru-RU" sz="2000" dirty="0" err="1"/>
              <a:t>Bank</a:t>
            </a:r>
            <a:r>
              <a:rPr lang="ru-RU" sz="2000" dirty="0"/>
              <a:t> </a:t>
            </a:r>
            <a:r>
              <a:rPr lang="ru-RU" sz="2000" dirty="0" err="1"/>
              <a:t>Publications</a:t>
            </a:r>
            <a:r>
              <a:rPr lang="ru-RU" sz="2000" dirty="0"/>
              <a:t>, 2014.</a:t>
            </a:r>
          </a:p>
          <a:p>
            <a:r>
              <a:rPr lang="en-US" sz="2000" dirty="0"/>
              <a:t>7. </a:t>
            </a:r>
            <a:r>
              <a:rPr lang="ru-RU" sz="2000" dirty="0" err="1"/>
              <a:t>Sharpley</a:t>
            </a:r>
            <a:r>
              <a:rPr lang="ru-RU" sz="2000" dirty="0"/>
              <a:t>, R. &amp; </a:t>
            </a:r>
            <a:r>
              <a:rPr lang="ru-RU" sz="2000" dirty="0" err="1"/>
              <a:t>Telfer</a:t>
            </a:r>
            <a:r>
              <a:rPr lang="ru-RU" sz="2000" dirty="0"/>
              <a:t>, D. </a:t>
            </a:r>
            <a:r>
              <a:rPr lang="ru-RU" sz="2000" dirty="0" err="1"/>
              <a:t>Tourism</a:t>
            </a:r>
            <a:r>
              <a:rPr lang="ru-RU" sz="2000" dirty="0"/>
              <a:t> </a:t>
            </a:r>
            <a:r>
              <a:rPr lang="ru-RU" sz="2000" dirty="0" err="1"/>
              <a:t>and</a:t>
            </a:r>
            <a:r>
              <a:rPr lang="ru-RU" sz="2000" dirty="0"/>
              <a:t> </a:t>
            </a:r>
            <a:r>
              <a:rPr lang="ru-RU" sz="2000" dirty="0" err="1"/>
              <a:t>Development</a:t>
            </a:r>
            <a:r>
              <a:rPr lang="ru-RU" sz="2000" dirty="0"/>
              <a:t> </a:t>
            </a:r>
            <a:r>
              <a:rPr lang="ru-RU" sz="2000" dirty="0" err="1"/>
              <a:t>in</a:t>
            </a:r>
            <a:r>
              <a:rPr lang="ru-RU" sz="2000" dirty="0"/>
              <a:t> </a:t>
            </a:r>
            <a:r>
              <a:rPr lang="ru-RU" sz="2000" dirty="0" err="1"/>
              <a:t>the</a:t>
            </a:r>
            <a:r>
              <a:rPr lang="ru-RU" sz="2000" dirty="0"/>
              <a:t> </a:t>
            </a:r>
            <a:r>
              <a:rPr lang="ru-RU" sz="2000" dirty="0" err="1"/>
              <a:t>Developing</a:t>
            </a:r>
            <a:r>
              <a:rPr lang="ru-RU" sz="2000" dirty="0"/>
              <a:t> </a:t>
            </a:r>
            <a:r>
              <a:rPr lang="ru-RU" sz="2000" dirty="0" err="1"/>
              <a:t>World</a:t>
            </a:r>
            <a:r>
              <a:rPr lang="ru-RU" sz="2000" dirty="0"/>
              <a:t>. – </a:t>
            </a:r>
            <a:r>
              <a:rPr lang="ru-RU" sz="2000" dirty="0" err="1"/>
              <a:t>Routledge</a:t>
            </a:r>
            <a:r>
              <a:rPr lang="ru-RU" sz="2000" dirty="0"/>
              <a:t>, 2015.</a:t>
            </a:r>
          </a:p>
          <a:p>
            <a:r>
              <a:rPr lang="en-US" sz="2000" dirty="0"/>
              <a:t>8. </a:t>
            </a:r>
            <a:r>
              <a:rPr lang="ru-RU" sz="2000" dirty="0"/>
              <a:t>UNWTO (</a:t>
            </a:r>
            <a:r>
              <a:rPr lang="ru-RU" sz="2000" dirty="0" err="1"/>
              <a:t>World</a:t>
            </a:r>
            <a:r>
              <a:rPr lang="ru-RU" sz="2000" dirty="0"/>
              <a:t> </a:t>
            </a:r>
            <a:r>
              <a:rPr lang="ru-RU" sz="2000" dirty="0" err="1"/>
              <a:t>Tourism</a:t>
            </a:r>
            <a:r>
              <a:rPr lang="ru-RU" sz="2000" dirty="0"/>
              <a:t> </a:t>
            </a:r>
            <a:r>
              <a:rPr lang="ru-RU" sz="2000" dirty="0" err="1"/>
              <a:t>Organization</a:t>
            </a:r>
            <a:r>
              <a:rPr lang="ru-RU" sz="2000" dirty="0"/>
              <a:t>). </a:t>
            </a:r>
            <a:r>
              <a:rPr lang="ru-RU" sz="2000" dirty="0" err="1"/>
              <a:t>Tourism</a:t>
            </a:r>
            <a:r>
              <a:rPr lang="ru-RU" sz="2000" dirty="0"/>
              <a:t> </a:t>
            </a:r>
            <a:r>
              <a:rPr lang="ru-RU" sz="2000" dirty="0" err="1"/>
              <a:t>Highlights</a:t>
            </a:r>
            <a:r>
              <a:rPr lang="ru-RU" sz="2000" dirty="0"/>
              <a:t>: </a:t>
            </a:r>
            <a:r>
              <a:rPr lang="ru-RU" sz="2000" dirty="0" err="1"/>
              <a:t>Africa</a:t>
            </a:r>
            <a:r>
              <a:rPr lang="ru-RU" sz="2000" dirty="0"/>
              <a:t> </a:t>
            </a:r>
            <a:r>
              <a:rPr lang="ru-RU" sz="2000" dirty="0" err="1"/>
              <a:t>Region</a:t>
            </a:r>
            <a:r>
              <a:rPr lang="ru-RU" sz="2000" dirty="0"/>
              <a:t> </a:t>
            </a:r>
            <a:r>
              <a:rPr lang="ru-RU" sz="2000" dirty="0" err="1"/>
              <a:t>Reports</a:t>
            </a:r>
            <a:r>
              <a:rPr lang="ru-RU" sz="2000" dirty="0"/>
              <a:t>. – UNWTO, 2018–2024.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t.me/ziyokortalababot</a:t>
            </a:r>
          </a:p>
        </p:txBody>
      </p:sp>
      <p:pic>
        <p:nvPicPr>
          <p:cNvPr id="4" name="Picture 3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640080"/>
            <a:ext cx="640080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/>
          </a:p>
          <a:p>
            <a:pPr algn="l">
              <a:defRPr sz="2700" b="1" i="1">
                <a:latin typeface="ADLaM Display"/>
              </a:defRPr>
            </a:pPr>
            <a:r>
              <a:t>1. Afrika mintaqasining turizm geografiyasi: tabiiy resurslar va landshaftlar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00200" y="2150745"/>
            <a:ext cx="6400800" cy="53543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300" b="0" i="0">
                <a:latin typeface="Vijaya"/>
              </a:defRPr>
            </a:pPr>
            <a:r>
              <a:rPr sz="2800" dirty="0"/>
              <a:t>Afrika </a:t>
            </a:r>
            <a:r>
              <a:rPr sz="2800" dirty="0" err="1"/>
              <a:t>turizm</a:t>
            </a:r>
            <a:r>
              <a:rPr sz="2800" dirty="0"/>
              <a:t> </a:t>
            </a:r>
            <a:r>
              <a:rPr sz="2800" dirty="0" err="1"/>
              <a:t>geografiyasi</a:t>
            </a:r>
            <a:r>
              <a:rPr sz="2800" dirty="0"/>
              <a:t> </a:t>
            </a:r>
            <a:r>
              <a:rPr sz="2800" dirty="0" err="1"/>
              <a:t>tabiiy</a:t>
            </a:r>
            <a:r>
              <a:rPr sz="2800" dirty="0"/>
              <a:t> </a:t>
            </a:r>
            <a:r>
              <a:rPr sz="2800" dirty="0" err="1"/>
              <a:t>resurslar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landshaftlar</a:t>
            </a:r>
            <a:r>
              <a:rPr sz="2800" dirty="0"/>
              <a:t> </a:t>
            </a:r>
            <a:r>
              <a:rPr sz="2800" dirty="0" err="1"/>
              <a:t>asosida</a:t>
            </a:r>
            <a:r>
              <a:rPr sz="2800" dirty="0"/>
              <a:t> </a:t>
            </a:r>
            <a:r>
              <a:rPr sz="2800" dirty="0" err="1"/>
              <a:t>xilma-xil</a:t>
            </a:r>
            <a:r>
              <a:rPr sz="2800" dirty="0"/>
              <a:t>. Sahara </a:t>
            </a:r>
            <a:r>
              <a:rPr sz="2800" dirty="0" err="1"/>
              <a:t>cho'li</a:t>
            </a:r>
            <a:r>
              <a:rPr sz="2800" dirty="0"/>
              <a:t> 9,200,000 km², </a:t>
            </a:r>
            <a:r>
              <a:rPr sz="2800" dirty="0" err="1"/>
              <a:t>Qizil</a:t>
            </a:r>
            <a:r>
              <a:rPr sz="2800" dirty="0"/>
              <a:t> </a:t>
            </a:r>
            <a:r>
              <a:rPr sz="2800" dirty="0" err="1"/>
              <a:t>dengiz</a:t>
            </a:r>
            <a:r>
              <a:rPr sz="2800" dirty="0"/>
              <a:t> </a:t>
            </a:r>
            <a:r>
              <a:rPr sz="2800" dirty="0" err="1"/>
              <a:t>sohillari</a:t>
            </a:r>
            <a:r>
              <a:rPr sz="2800" dirty="0"/>
              <a:t>, </a:t>
            </a:r>
            <a:r>
              <a:rPr sz="2800" dirty="0" err="1"/>
              <a:t>tropik</a:t>
            </a:r>
            <a:r>
              <a:rPr sz="2800" dirty="0"/>
              <a:t> </a:t>
            </a:r>
            <a:r>
              <a:rPr sz="2800" dirty="0" err="1"/>
              <a:t>o'rmonlar</a:t>
            </a:r>
            <a:r>
              <a:rPr sz="2800" dirty="0"/>
              <a:t>, </a:t>
            </a:r>
            <a:r>
              <a:rPr sz="2800" dirty="0" err="1"/>
              <a:t>savannalar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Rift </a:t>
            </a:r>
            <a:r>
              <a:rPr sz="2800" dirty="0" err="1"/>
              <a:t>vodiysi</a:t>
            </a:r>
            <a:r>
              <a:rPr sz="2800" dirty="0"/>
              <a:t> </a:t>
            </a:r>
            <a:r>
              <a:rPr sz="2800" dirty="0" err="1"/>
              <a:t>taxminan</a:t>
            </a:r>
            <a:r>
              <a:rPr sz="2800" dirty="0"/>
              <a:t> 6,000 km. Kilimanjaro </a:t>
            </a:r>
            <a:r>
              <a:rPr sz="2800" dirty="0" err="1"/>
              <a:t>balandligi</a:t>
            </a:r>
            <a:r>
              <a:rPr sz="2800" dirty="0"/>
              <a:t> 5,895 m, Viktoriya </a:t>
            </a:r>
            <a:r>
              <a:rPr sz="2800" dirty="0" err="1"/>
              <a:t>sharsharasi</a:t>
            </a:r>
            <a:r>
              <a:rPr sz="2800" dirty="0"/>
              <a:t> </a:t>
            </a:r>
            <a:r>
              <a:rPr sz="2800" dirty="0" err="1"/>
              <a:t>balandligi</a:t>
            </a:r>
            <a:r>
              <a:rPr sz="2800" dirty="0"/>
              <a:t> 108 m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eni</a:t>
            </a:r>
            <a:r>
              <a:rPr sz="2800" dirty="0"/>
              <a:t> 1,708 m. Viktoriya </a:t>
            </a:r>
            <a:r>
              <a:rPr sz="2800" dirty="0" err="1"/>
              <a:t>ko'li</a:t>
            </a:r>
            <a:r>
              <a:rPr sz="2800" dirty="0"/>
              <a:t> </a:t>
            </a:r>
            <a:r>
              <a:rPr sz="2800" dirty="0" err="1"/>
              <a:t>maydoni</a:t>
            </a:r>
            <a:r>
              <a:rPr sz="2800" dirty="0"/>
              <a:t> 68,800 km², Tanganyika </a:t>
            </a:r>
            <a:r>
              <a:rPr sz="2800" dirty="0" err="1"/>
              <a:t>maydoni</a:t>
            </a:r>
            <a:r>
              <a:rPr sz="2800" dirty="0"/>
              <a:t> 32,900 km², Malawi </a:t>
            </a:r>
            <a:r>
              <a:rPr sz="2800" dirty="0" err="1"/>
              <a:t>maydoni</a:t>
            </a:r>
            <a:r>
              <a:rPr sz="2800" dirty="0"/>
              <a:t> 29,500 km². Serengeti 14,763 km², Kruger 19,485 km² </a:t>
            </a:r>
            <a:r>
              <a:rPr sz="2800" dirty="0" err="1"/>
              <a:t>kabi</a:t>
            </a:r>
            <a:r>
              <a:rPr sz="2800" dirty="0"/>
              <a:t> </a:t>
            </a:r>
            <a:r>
              <a:rPr sz="2800" dirty="0" err="1"/>
              <a:t>milliy</a:t>
            </a:r>
            <a:r>
              <a:rPr sz="2800" dirty="0"/>
              <a:t> </a:t>
            </a:r>
            <a:r>
              <a:rPr sz="2800" dirty="0" err="1"/>
              <a:t>bog'lar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biologik</a:t>
            </a:r>
            <a:r>
              <a:rPr sz="2800" dirty="0"/>
              <a:t> </a:t>
            </a:r>
            <a:r>
              <a:rPr sz="2800" dirty="0" err="1"/>
              <a:t>xilma-xillik</a:t>
            </a:r>
            <a:r>
              <a:rPr sz="2800" dirty="0"/>
              <a:t> </a:t>
            </a:r>
            <a:r>
              <a:rPr sz="2800" dirty="0" err="1"/>
              <a:t>ekoturizmni</a:t>
            </a:r>
            <a:r>
              <a:rPr sz="2800" dirty="0"/>
              <a:t> </a:t>
            </a:r>
            <a:r>
              <a:rPr sz="2800" dirty="0" err="1"/>
              <a:t>qo'llab-quvvatlaydi</a:t>
            </a:r>
            <a:r>
              <a:rPr sz="2800" dirty="0"/>
              <a:t>.</a:t>
            </a:r>
          </a:p>
        </p:txBody>
      </p:sp>
      <p:pic>
        <p:nvPicPr>
          <p:cNvPr id="7" name="Picture 6" descr="AgACAgIAAxkBAAEXHh5pMbg9d8ne0FLVbllXcjFKjc3BQQAC9Q1rG3RkkEkCIQVCLOa69QEAAwIAA20AAzY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2130425"/>
            <a:ext cx="4572000" cy="427639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t.me/slaydai_bot</a:t>
            </a:r>
          </a:p>
        </p:txBody>
      </p:sp>
      <p:pic>
        <p:nvPicPr>
          <p:cNvPr id="4" name="Picture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1554480"/>
            <a:ext cx="8229600" cy="53035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sz="2400" dirty="0"/>
          </a:p>
          <a:p>
            <a:pPr algn="l">
              <a:defRPr sz="2500" b="0" i="0">
                <a:latin typeface="Vijaya"/>
              </a:defRPr>
            </a:pPr>
            <a:r>
              <a:rPr sz="3200" dirty="0" err="1"/>
              <a:t>Sahro</a:t>
            </a:r>
            <a:r>
              <a:rPr sz="3200" dirty="0"/>
              <a:t> </a:t>
            </a:r>
            <a:r>
              <a:rPr sz="3200" dirty="0" err="1"/>
              <a:t>turizmi</a:t>
            </a:r>
            <a:r>
              <a:rPr sz="3200" dirty="0"/>
              <a:t> (Sahara) </a:t>
            </a:r>
            <a:r>
              <a:rPr sz="3200" dirty="0" err="1"/>
              <a:t>imkoniyatlari</a:t>
            </a:r>
            <a:r>
              <a:rPr sz="3200" dirty="0"/>
              <a:t>: 9,2 million km²lik </a:t>
            </a:r>
            <a:r>
              <a:rPr sz="3200" dirty="0" err="1"/>
              <a:t>hududda</a:t>
            </a:r>
            <a:r>
              <a:rPr sz="3200" dirty="0"/>
              <a:t> </a:t>
            </a:r>
            <a:r>
              <a:rPr sz="3200" dirty="0" err="1"/>
              <a:t>sahro</a:t>
            </a:r>
            <a:r>
              <a:rPr sz="3200" dirty="0"/>
              <a:t> safari, </a:t>
            </a:r>
            <a:r>
              <a:rPr sz="3200" dirty="0" err="1"/>
              <a:t>balandlikdagi</a:t>
            </a:r>
            <a:r>
              <a:rPr sz="3200" dirty="0"/>
              <a:t> </a:t>
            </a:r>
            <a:r>
              <a:rPr sz="3200" dirty="0" err="1"/>
              <a:t>qum</a:t>
            </a:r>
            <a:r>
              <a:rPr sz="3200" dirty="0"/>
              <a:t> </a:t>
            </a:r>
            <a:r>
              <a:rPr sz="3200" dirty="0" err="1"/>
              <a:t>dunyolari</a:t>
            </a:r>
            <a:r>
              <a:rPr sz="3200" dirty="0"/>
              <a:t>, </a:t>
            </a:r>
            <a:r>
              <a:rPr sz="3200" dirty="0" err="1"/>
              <a:t>beduyn</a:t>
            </a:r>
            <a:r>
              <a:rPr sz="3200" dirty="0"/>
              <a:t> </a:t>
            </a:r>
            <a:r>
              <a:rPr sz="3200" dirty="0" err="1"/>
              <a:t>madaniyati</a:t>
            </a:r>
            <a:r>
              <a:rPr sz="3200" dirty="0"/>
              <a:t> </a:t>
            </a:r>
            <a:r>
              <a:rPr sz="3200" dirty="0" err="1"/>
              <a:t>bilan</a:t>
            </a:r>
            <a:r>
              <a:rPr sz="3200" dirty="0"/>
              <a:t> </a:t>
            </a:r>
            <a:r>
              <a:rPr sz="3200" dirty="0" err="1"/>
              <a:t>ekologik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sarguzasht</a:t>
            </a:r>
            <a:r>
              <a:rPr sz="3200" dirty="0"/>
              <a:t> </a:t>
            </a:r>
            <a:r>
              <a:rPr sz="3200" dirty="0" err="1"/>
              <a:t>turizmi</a:t>
            </a:r>
            <a:r>
              <a:rPr sz="3200" dirty="0"/>
              <a:t>; </a:t>
            </a:r>
            <a:r>
              <a:rPr sz="3200" dirty="0" err="1"/>
              <a:t>yulduz</a:t>
            </a:r>
            <a:r>
              <a:rPr sz="3200" dirty="0"/>
              <a:t> </a:t>
            </a:r>
            <a:r>
              <a:rPr sz="3200" dirty="0" err="1"/>
              <a:t>tomosha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fotograflik</a:t>
            </a:r>
            <a:r>
              <a:rPr sz="3200" dirty="0"/>
              <a:t> </a:t>
            </a:r>
            <a:r>
              <a:rPr sz="3200" dirty="0" err="1"/>
              <a:t>imkoniyati</a:t>
            </a:r>
            <a:r>
              <a:rPr sz="3200" dirty="0"/>
              <a:t>. </a:t>
            </a:r>
            <a:r>
              <a:rPr sz="3200" dirty="0" err="1"/>
              <a:t>Cheklovlar</a:t>
            </a:r>
            <a:r>
              <a:rPr sz="3200" dirty="0"/>
              <a:t>: </a:t>
            </a:r>
            <a:r>
              <a:rPr sz="3200" dirty="0" err="1"/>
              <a:t>ekstremal</a:t>
            </a:r>
            <a:r>
              <a:rPr sz="3200" dirty="0"/>
              <a:t> </a:t>
            </a:r>
            <a:r>
              <a:rPr sz="3200" dirty="0" err="1"/>
              <a:t>harorat</a:t>
            </a:r>
            <a:r>
              <a:rPr sz="3200" dirty="0"/>
              <a:t> (+50°C dan -5°C </a:t>
            </a:r>
            <a:r>
              <a:rPr sz="3200" dirty="0" err="1"/>
              <a:t>gacha</a:t>
            </a:r>
            <a:r>
              <a:rPr sz="3200" dirty="0"/>
              <a:t>), </a:t>
            </a:r>
            <a:r>
              <a:rPr sz="3200" dirty="0" err="1"/>
              <a:t>suv</a:t>
            </a:r>
            <a:r>
              <a:rPr sz="3200" dirty="0"/>
              <a:t> </a:t>
            </a:r>
            <a:r>
              <a:rPr sz="3200" dirty="0" err="1"/>
              <a:t>yetishmovchiligi</a:t>
            </a:r>
            <a:r>
              <a:rPr sz="3200" dirty="0"/>
              <a:t>, </a:t>
            </a:r>
            <a:r>
              <a:rPr sz="3200" dirty="0" err="1"/>
              <a:t>infratuzilma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transport </a:t>
            </a:r>
            <a:r>
              <a:rPr sz="3200" dirty="0" err="1"/>
              <a:t>cheklanishi</a:t>
            </a:r>
            <a:r>
              <a:rPr sz="3200" dirty="0"/>
              <a:t>, </a:t>
            </a:r>
            <a:r>
              <a:rPr sz="3200" dirty="0" err="1"/>
              <a:t>xavfsizlik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siyosiy</a:t>
            </a:r>
            <a:r>
              <a:rPr sz="3200" dirty="0"/>
              <a:t> </a:t>
            </a:r>
            <a:r>
              <a:rPr sz="3200" dirty="0" err="1"/>
              <a:t>beqarorlik</a:t>
            </a:r>
            <a:r>
              <a:rPr sz="3200" dirty="0"/>
              <a:t> (</a:t>
            </a:r>
            <a:r>
              <a:rPr sz="3200" dirty="0" err="1"/>
              <a:t>ba'zi</a:t>
            </a:r>
            <a:r>
              <a:rPr sz="3200" dirty="0"/>
              <a:t> </a:t>
            </a:r>
            <a:r>
              <a:rPr sz="3200" dirty="0" err="1"/>
              <a:t>hududlarda</a:t>
            </a:r>
            <a:r>
              <a:rPr sz="3200" dirty="0"/>
              <a:t> </a:t>
            </a:r>
            <a:r>
              <a:rPr sz="3200" dirty="0" err="1"/>
              <a:t>sayohat</a:t>
            </a:r>
            <a:r>
              <a:rPr sz="3200" dirty="0"/>
              <a:t> </a:t>
            </a:r>
            <a:r>
              <a:rPr sz="3200" dirty="0" err="1"/>
              <a:t>cheklovlari</a:t>
            </a:r>
            <a:r>
              <a:rPr sz="3200" dirty="0"/>
              <a:t>), </a:t>
            </a:r>
            <a:r>
              <a:rPr sz="3200" dirty="0" err="1"/>
              <a:t>ekologik</a:t>
            </a:r>
            <a:r>
              <a:rPr sz="3200" dirty="0"/>
              <a:t> </a:t>
            </a:r>
            <a:r>
              <a:rPr sz="3200" dirty="0" err="1"/>
              <a:t>ta'sirni</a:t>
            </a:r>
            <a:r>
              <a:rPr sz="3200" dirty="0"/>
              <a:t> </a:t>
            </a:r>
            <a:r>
              <a:rPr sz="3200" dirty="0" err="1"/>
              <a:t>boshqarish</a:t>
            </a:r>
            <a:r>
              <a:rPr sz="3200" dirty="0"/>
              <a:t> </a:t>
            </a:r>
            <a:r>
              <a:rPr sz="3200" dirty="0" err="1"/>
              <a:t>zarurati</a:t>
            </a:r>
            <a:r>
              <a:rPr sz="32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t.me/slaydai_bot</a:t>
            </a:r>
          </a:p>
        </p:txBody>
      </p:sp>
      <p:pic>
        <p:nvPicPr>
          <p:cNvPr id="4" name="Picture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1554480"/>
            <a:ext cx="8229600" cy="53035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500" b="0" i="0">
                <a:latin typeface="Vijaya"/>
              </a:defRPr>
            </a:pPr>
            <a:r>
              <a:rPr sz="3200" dirty="0"/>
              <a:t>Safari </a:t>
            </a:r>
            <a:r>
              <a:rPr sz="3200" dirty="0" err="1"/>
              <a:t>turizmi</a:t>
            </a:r>
            <a:r>
              <a:rPr sz="3200" dirty="0"/>
              <a:t> </a:t>
            </a:r>
            <a:r>
              <a:rPr sz="3200" dirty="0" err="1"/>
              <a:t>asosan</a:t>
            </a:r>
            <a:r>
              <a:rPr sz="3200" dirty="0"/>
              <a:t> savanna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deltali</a:t>
            </a:r>
            <a:r>
              <a:rPr sz="3200" dirty="0"/>
              <a:t> </a:t>
            </a:r>
            <a:r>
              <a:rPr sz="3200" dirty="0" err="1"/>
              <a:t>zonalarga</a:t>
            </a:r>
            <a:r>
              <a:rPr sz="3200" dirty="0"/>
              <a:t> </a:t>
            </a:r>
            <a:r>
              <a:rPr sz="3200" dirty="0" err="1"/>
              <a:t>tayanadi</a:t>
            </a:r>
            <a:r>
              <a:rPr sz="3200" dirty="0"/>
              <a:t>: Serengeti–Maasai Mara </a:t>
            </a:r>
            <a:r>
              <a:rPr sz="3200" dirty="0" err="1"/>
              <a:t>migratsiya</a:t>
            </a:r>
            <a:r>
              <a:rPr sz="3200" dirty="0"/>
              <a:t> </a:t>
            </a:r>
            <a:r>
              <a:rPr sz="3200" dirty="0" err="1"/>
              <a:t>yo‘nalishi</a:t>
            </a:r>
            <a:r>
              <a:rPr sz="3200" dirty="0"/>
              <a:t>, Okavango Delta </a:t>
            </a:r>
            <a:r>
              <a:rPr sz="3200" dirty="0" err="1"/>
              <a:t>suv</a:t>
            </a:r>
            <a:r>
              <a:rPr sz="3200" dirty="0"/>
              <a:t> </a:t>
            </a:r>
            <a:r>
              <a:rPr sz="3200" dirty="0" err="1"/>
              <a:t>yo‘llari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kanallari</a:t>
            </a:r>
            <a:r>
              <a:rPr sz="3200" dirty="0"/>
              <a:t>, Kruger–</a:t>
            </a:r>
            <a:r>
              <a:rPr sz="3200" dirty="0" err="1"/>
              <a:t>Sabi</a:t>
            </a:r>
            <a:r>
              <a:rPr sz="3200" dirty="0"/>
              <a:t> Sand </a:t>
            </a:r>
            <a:r>
              <a:rPr sz="3200" dirty="0" err="1"/>
              <a:t>jihozlangan</a:t>
            </a:r>
            <a:r>
              <a:rPr sz="3200" dirty="0"/>
              <a:t> </a:t>
            </a:r>
            <a:r>
              <a:rPr sz="3200" dirty="0" err="1"/>
              <a:t>marshrutlar</a:t>
            </a:r>
            <a:r>
              <a:rPr sz="3200" dirty="0"/>
              <a:t>, </a:t>
            </a:r>
            <a:r>
              <a:rPr sz="3200" dirty="0" err="1"/>
              <a:t>Etosha</a:t>
            </a:r>
            <a:r>
              <a:rPr sz="3200" dirty="0"/>
              <a:t> </a:t>
            </a:r>
            <a:r>
              <a:rPr sz="3200" dirty="0" err="1"/>
              <a:t>sahrosi</a:t>
            </a:r>
            <a:r>
              <a:rPr sz="3200" dirty="0"/>
              <a:t> </a:t>
            </a:r>
            <a:r>
              <a:rPr sz="3200" dirty="0" err="1"/>
              <a:t>kuzatuv</a:t>
            </a:r>
            <a:r>
              <a:rPr sz="3200" dirty="0"/>
              <a:t> </a:t>
            </a:r>
            <a:r>
              <a:rPr sz="3200" dirty="0" err="1"/>
              <a:t>zonalari</a:t>
            </a:r>
            <a:r>
              <a:rPr sz="3200" dirty="0"/>
              <a:t>. </a:t>
            </a:r>
            <a:r>
              <a:rPr sz="3200" dirty="0" err="1"/>
              <a:t>Marshrutlar</a:t>
            </a:r>
            <a:r>
              <a:rPr sz="3200" dirty="0"/>
              <a:t>: </a:t>
            </a:r>
            <a:r>
              <a:rPr sz="3200" dirty="0" err="1"/>
              <a:t>Shimoliy</a:t>
            </a:r>
            <a:r>
              <a:rPr sz="3200" dirty="0"/>
              <a:t> Circuit (Masai Mara–Amboseli), </a:t>
            </a:r>
            <a:r>
              <a:rPr sz="3200" dirty="0" err="1"/>
              <a:t>Janubiy</a:t>
            </a:r>
            <a:r>
              <a:rPr sz="3200" dirty="0"/>
              <a:t> Circuit (Kruger–</a:t>
            </a:r>
            <a:r>
              <a:rPr sz="3200" dirty="0" err="1"/>
              <a:t>Hluhluwe</a:t>
            </a:r>
            <a:r>
              <a:rPr sz="3200" dirty="0"/>
              <a:t>–</a:t>
            </a:r>
            <a:r>
              <a:rPr sz="3200" dirty="0" err="1"/>
              <a:t>iSimangaliso</a:t>
            </a:r>
            <a:r>
              <a:rPr sz="3200" dirty="0"/>
              <a:t>), Okavango </a:t>
            </a:r>
            <a:r>
              <a:rPr sz="3200" dirty="0" err="1"/>
              <a:t>va</a:t>
            </a:r>
            <a:r>
              <a:rPr sz="3200" dirty="0"/>
              <a:t> Moremi </a:t>
            </a:r>
            <a:r>
              <a:rPr sz="3200" dirty="0" err="1"/>
              <a:t>sayohat</a:t>
            </a:r>
            <a:r>
              <a:rPr sz="3200" dirty="0"/>
              <a:t> </a:t>
            </a:r>
            <a:r>
              <a:rPr sz="3200" dirty="0" err="1"/>
              <a:t>yo‘llari</a:t>
            </a:r>
            <a:r>
              <a:rPr sz="3200" dirty="0"/>
              <a:t>, Luangwa </a:t>
            </a:r>
            <a:r>
              <a:rPr sz="3200" dirty="0" err="1"/>
              <a:t>vodiysi</a:t>
            </a:r>
            <a:r>
              <a:rPr sz="3200" dirty="0"/>
              <a:t> </a:t>
            </a:r>
            <a:r>
              <a:rPr sz="3200" dirty="0" err="1"/>
              <a:t>chalish</a:t>
            </a:r>
            <a:r>
              <a:rPr sz="3200" dirty="0"/>
              <a:t> </a:t>
            </a:r>
            <a:r>
              <a:rPr sz="3200" dirty="0" err="1"/>
              <a:t>yo‘li</a:t>
            </a:r>
            <a:r>
              <a:rPr sz="3200" dirty="0"/>
              <a:t>. </a:t>
            </a:r>
            <a:r>
              <a:rPr sz="3200" dirty="0" err="1"/>
              <a:t>Asosiy</a:t>
            </a:r>
            <a:r>
              <a:rPr sz="3200" dirty="0"/>
              <a:t> </a:t>
            </a:r>
            <a:r>
              <a:rPr sz="3200" dirty="0" err="1"/>
              <a:t>bog‘lar</a:t>
            </a:r>
            <a:r>
              <a:rPr sz="3200" dirty="0"/>
              <a:t> </a:t>
            </a:r>
            <a:r>
              <a:rPr sz="3200" dirty="0" err="1"/>
              <a:t>atrofida</a:t>
            </a:r>
            <a:r>
              <a:rPr sz="3200" dirty="0"/>
              <a:t> </a:t>
            </a:r>
            <a:r>
              <a:rPr sz="3200" dirty="0" err="1"/>
              <a:t>mobil</a:t>
            </a:r>
            <a:r>
              <a:rPr sz="3200" dirty="0"/>
              <a:t> </a:t>
            </a:r>
            <a:r>
              <a:rPr sz="3200" dirty="0" err="1"/>
              <a:t>lagerlar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lodjlar</a:t>
            </a:r>
            <a:r>
              <a:rPr sz="3200" dirty="0"/>
              <a:t>, </a:t>
            </a:r>
            <a:r>
              <a:rPr sz="3200" dirty="0" err="1"/>
              <a:t>quruq</a:t>
            </a:r>
            <a:r>
              <a:rPr sz="3200" dirty="0"/>
              <a:t> </a:t>
            </a:r>
            <a:r>
              <a:rPr sz="3200" dirty="0" err="1"/>
              <a:t>mavsum</a:t>
            </a:r>
            <a:r>
              <a:rPr sz="3200" dirty="0"/>
              <a:t> (</a:t>
            </a:r>
            <a:r>
              <a:rPr sz="3200" dirty="0" err="1"/>
              <a:t>iyun</a:t>
            </a:r>
            <a:r>
              <a:rPr sz="3200" dirty="0"/>
              <a:t>–</a:t>
            </a:r>
            <a:r>
              <a:rPr sz="3200" dirty="0" err="1"/>
              <a:t>oktabr</a:t>
            </a:r>
            <a:r>
              <a:rPr sz="3200" dirty="0"/>
              <a:t>) </a:t>
            </a:r>
            <a:r>
              <a:rPr sz="3200" dirty="0" err="1"/>
              <a:t>nazorat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hayvon</a:t>
            </a:r>
            <a:r>
              <a:rPr sz="3200" dirty="0"/>
              <a:t> </a:t>
            </a:r>
            <a:r>
              <a:rPr sz="3200" dirty="0" err="1"/>
              <a:t>ko‘payishi</a:t>
            </a:r>
            <a:r>
              <a:rPr sz="3200" dirty="0"/>
              <a:t> </a:t>
            </a:r>
            <a:r>
              <a:rPr sz="3200" dirty="0" err="1"/>
              <a:t>uchun</a:t>
            </a:r>
            <a:r>
              <a:rPr sz="3200" dirty="0"/>
              <a:t> </a:t>
            </a:r>
            <a:r>
              <a:rPr sz="3200" dirty="0" err="1"/>
              <a:t>eng</a:t>
            </a:r>
            <a:r>
              <a:rPr sz="3200" dirty="0"/>
              <a:t> </a:t>
            </a:r>
            <a:r>
              <a:rPr sz="3200" dirty="0" err="1"/>
              <a:t>mos</a:t>
            </a:r>
            <a:r>
              <a:rPr sz="3200" dirty="0"/>
              <a:t> </a:t>
            </a:r>
            <a:r>
              <a:rPr sz="3200" dirty="0" err="1"/>
              <a:t>davr</a:t>
            </a:r>
            <a:r>
              <a:rPr sz="3200" dirty="0"/>
              <a:t> </a:t>
            </a:r>
            <a:r>
              <a:rPr sz="3200" dirty="0" err="1"/>
              <a:t>hisoblanadi</a:t>
            </a:r>
            <a:r>
              <a:rPr sz="3200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t.me/ziyokortalababot</a:t>
            </a:r>
          </a:p>
        </p:txBody>
      </p:sp>
      <p:pic>
        <p:nvPicPr>
          <p:cNvPr id="4" name="Picture 3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640080"/>
            <a:ext cx="640080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/>
          </a:p>
          <a:p>
            <a:pPr algn="l">
              <a:defRPr sz="2700" b="1" i="1">
                <a:latin typeface="ADLaM Display"/>
              </a:defRPr>
            </a:pPr>
            <a:r>
              <a:t>4. Milliy bog‘lar va qo‘riqxonalar: geografik taqsimoti va ahamiyati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468880"/>
            <a:ext cx="6400800" cy="41148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sz="2000" dirty="0"/>
          </a:p>
          <a:p>
            <a:pPr algn="l">
              <a:defRPr sz="2300" b="0" i="0">
                <a:latin typeface="Vijaya"/>
              </a:defRPr>
            </a:pPr>
            <a:r>
              <a:rPr sz="2400" dirty="0" err="1"/>
              <a:t>Milliy</a:t>
            </a:r>
            <a:r>
              <a:rPr sz="2400" dirty="0"/>
              <a:t> </a:t>
            </a:r>
            <a:r>
              <a:rPr sz="2400" dirty="0" err="1"/>
              <a:t>bogʻlar</a:t>
            </a:r>
            <a:r>
              <a:rPr sz="2400" dirty="0"/>
              <a:t> </a:t>
            </a:r>
            <a:r>
              <a:rPr sz="2400" dirty="0" err="1"/>
              <a:t>va</a:t>
            </a:r>
            <a:r>
              <a:rPr sz="2400" dirty="0"/>
              <a:t> </a:t>
            </a:r>
            <a:r>
              <a:rPr sz="2400" dirty="0" err="1"/>
              <a:t>qoʻriqxonalar</a:t>
            </a:r>
            <a:r>
              <a:rPr sz="2400" dirty="0"/>
              <a:t> </a:t>
            </a:r>
            <a:r>
              <a:rPr sz="2400" dirty="0" err="1"/>
              <a:t>Afrikaning</a:t>
            </a:r>
            <a:r>
              <a:rPr sz="2400" dirty="0"/>
              <a:t> </a:t>
            </a:r>
            <a:r>
              <a:rPr sz="2400" dirty="0" err="1"/>
              <a:t>turizm</a:t>
            </a:r>
            <a:r>
              <a:rPr sz="2400" dirty="0"/>
              <a:t> </a:t>
            </a:r>
            <a:r>
              <a:rPr sz="2400" dirty="0" err="1"/>
              <a:t>geografiyasida</a:t>
            </a:r>
            <a:r>
              <a:rPr sz="2400" dirty="0"/>
              <a:t> </a:t>
            </a:r>
            <a:r>
              <a:rPr sz="2400" dirty="0" err="1"/>
              <a:t>keng</a:t>
            </a:r>
            <a:r>
              <a:rPr sz="2400" dirty="0"/>
              <a:t> </a:t>
            </a:r>
            <a:r>
              <a:rPr sz="2400" dirty="0" err="1"/>
              <a:t>tarqalgan</a:t>
            </a:r>
            <a:r>
              <a:rPr sz="2400" dirty="0"/>
              <a:t>; </a:t>
            </a:r>
            <a:r>
              <a:rPr sz="2400" dirty="0" err="1"/>
              <a:t>taxminan</a:t>
            </a:r>
            <a:r>
              <a:rPr sz="2400" dirty="0"/>
              <a:t> 15% </a:t>
            </a:r>
            <a:r>
              <a:rPr sz="2400" dirty="0" err="1"/>
              <a:t>quruqlik</a:t>
            </a:r>
            <a:r>
              <a:rPr sz="2400" dirty="0"/>
              <a:t> </a:t>
            </a:r>
            <a:r>
              <a:rPr sz="2400" dirty="0" err="1"/>
              <a:t>himoyalangan</a:t>
            </a:r>
            <a:r>
              <a:rPr sz="2400" dirty="0"/>
              <a:t> </a:t>
            </a:r>
            <a:r>
              <a:rPr sz="2400" dirty="0" err="1"/>
              <a:t>zonalarga</a:t>
            </a:r>
            <a:r>
              <a:rPr sz="2400" dirty="0"/>
              <a:t> </a:t>
            </a:r>
            <a:r>
              <a:rPr sz="2400" dirty="0" err="1"/>
              <a:t>toʻgʻri</a:t>
            </a:r>
            <a:r>
              <a:rPr sz="2400" dirty="0"/>
              <a:t> </a:t>
            </a:r>
            <a:r>
              <a:rPr sz="2400" dirty="0" err="1"/>
              <a:t>keladi</a:t>
            </a:r>
            <a:r>
              <a:rPr sz="2400" dirty="0"/>
              <a:t>. </a:t>
            </a:r>
            <a:r>
              <a:rPr sz="2400" dirty="0" err="1"/>
              <a:t>Markaziy</a:t>
            </a:r>
            <a:r>
              <a:rPr sz="2400" dirty="0"/>
              <a:t> </a:t>
            </a:r>
            <a:r>
              <a:rPr sz="2400" dirty="0" err="1"/>
              <a:t>kontsentratsiya</a:t>
            </a:r>
            <a:r>
              <a:rPr sz="2400" dirty="0"/>
              <a:t> savanna </a:t>
            </a:r>
            <a:r>
              <a:rPr sz="2400" dirty="0" err="1"/>
              <a:t>va</a:t>
            </a:r>
            <a:r>
              <a:rPr sz="2400" dirty="0"/>
              <a:t> </a:t>
            </a:r>
            <a:r>
              <a:rPr sz="2400" dirty="0" err="1"/>
              <a:t>tropik</a:t>
            </a:r>
            <a:r>
              <a:rPr sz="2400" dirty="0"/>
              <a:t> </a:t>
            </a:r>
            <a:r>
              <a:rPr sz="2400" dirty="0" err="1"/>
              <a:t>yomgʻir</a:t>
            </a:r>
            <a:r>
              <a:rPr sz="2400" dirty="0"/>
              <a:t> </a:t>
            </a:r>
            <a:r>
              <a:rPr sz="2400" dirty="0" err="1"/>
              <a:t>oʻrmonlarida</a:t>
            </a:r>
            <a:r>
              <a:rPr sz="2400" dirty="0"/>
              <a:t>, </a:t>
            </a:r>
            <a:r>
              <a:rPr sz="2400" dirty="0" err="1"/>
              <a:t>Sahro</a:t>
            </a:r>
            <a:r>
              <a:rPr sz="2400" dirty="0"/>
              <a:t> </a:t>
            </a:r>
            <a:r>
              <a:rPr sz="2400" dirty="0" err="1"/>
              <a:t>oldi</a:t>
            </a:r>
            <a:r>
              <a:rPr sz="2400" dirty="0"/>
              <a:t> (Sahel) </a:t>
            </a:r>
            <a:r>
              <a:rPr sz="2400" dirty="0" err="1"/>
              <a:t>va</a:t>
            </a:r>
            <a:r>
              <a:rPr sz="2400" dirty="0"/>
              <a:t> </a:t>
            </a:r>
            <a:r>
              <a:rPr sz="2400" dirty="0" err="1"/>
              <a:t>qirgʻoqli</a:t>
            </a:r>
            <a:r>
              <a:rPr sz="2400" dirty="0"/>
              <a:t> </a:t>
            </a:r>
            <a:r>
              <a:rPr sz="2400" dirty="0" err="1"/>
              <a:t>hududlarda</a:t>
            </a:r>
            <a:r>
              <a:rPr sz="2400" dirty="0"/>
              <a:t> ham </a:t>
            </a:r>
            <a:r>
              <a:rPr sz="2400" dirty="0" err="1"/>
              <a:t>mavjud</a:t>
            </a:r>
            <a:r>
              <a:rPr sz="2400" dirty="0"/>
              <a:t>. </a:t>
            </a:r>
            <a:r>
              <a:rPr sz="2400" dirty="0" err="1"/>
              <a:t>Mashhur</a:t>
            </a:r>
            <a:r>
              <a:rPr sz="2400" dirty="0"/>
              <a:t> </a:t>
            </a:r>
            <a:r>
              <a:rPr sz="2400" dirty="0" err="1"/>
              <a:t>misollar</a:t>
            </a:r>
            <a:r>
              <a:rPr sz="2400" dirty="0"/>
              <a:t>: Serengeti (</a:t>
            </a:r>
            <a:r>
              <a:rPr sz="2400" dirty="0" err="1"/>
              <a:t>Tanzaniya</a:t>
            </a:r>
            <a:r>
              <a:rPr sz="2400" dirty="0"/>
              <a:t>), Masai Mara (</a:t>
            </a:r>
            <a:r>
              <a:rPr sz="2400" dirty="0" err="1"/>
              <a:t>Keniya</a:t>
            </a:r>
            <a:r>
              <a:rPr sz="2400" dirty="0"/>
              <a:t>), Kruger (</a:t>
            </a:r>
            <a:r>
              <a:rPr sz="2400" dirty="0" err="1"/>
              <a:t>Janubiy</a:t>
            </a:r>
            <a:r>
              <a:rPr sz="2400" dirty="0"/>
              <a:t> Afrika), </a:t>
            </a:r>
            <a:r>
              <a:rPr sz="2400" dirty="0" err="1"/>
              <a:t>Etosha</a:t>
            </a:r>
            <a:r>
              <a:rPr sz="2400" dirty="0"/>
              <a:t> (</a:t>
            </a:r>
            <a:r>
              <a:rPr sz="2400" dirty="0" err="1"/>
              <a:t>Namibiya</a:t>
            </a:r>
            <a:r>
              <a:rPr sz="2400" dirty="0"/>
              <a:t>), Chobe (</a:t>
            </a:r>
            <a:r>
              <a:rPr sz="2400" dirty="0" err="1"/>
              <a:t>Botsvana</a:t>
            </a:r>
            <a:r>
              <a:rPr sz="2400" dirty="0"/>
              <a:t>). </a:t>
            </a:r>
            <a:r>
              <a:rPr sz="2400" dirty="0" err="1"/>
              <a:t>Ahamiyati</a:t>
            </a:r>
            <a:r>
              <a:rPr sz="2400" dirty="0"/>
              <a:t>: </a:t>
            </a:r>
            <a:r>
              <a:rPr sz="2400" dirty="0" err="1"/>
              <a:t>biologik</a:t>
            </a:r>
            <a:r>
              <a:rPr sz="2400" dirty="0"/>
              <a:t> </a:t>
            </a:r>
            <a:r>
              <a:rPr sz="2400" dirty="0" err="1"/>
              <a:t>xilma-xillikni</a:t>
            </a:r>
            <a:r>
              <a:rPr sz="2400" dirty="0"/>
              <a:t> </a:t>
            </a:r>
            <a:r>
              <a:rPr sz="2400" dirty="0" err="1"/>
              <a:t>saqlash</a:t>
            </a:r>
            <a:r>
              <a:rPr sz="2400" dirty="0"/>
              <a:t>, </a:t>
            </a:r>
            <a:r>
              <a:rPr sz="2400" dirty="0" err="1"/>
              <a:t>sayyohlik</a:t>
            </a:r>
            <a:r>
              <a:rPr sz="2400" dirty="0"/>
              <a:t> </a:t>
            </a:r>
            <a:r>
              <a:rPr sz="2400" dirty="0" err="1"/>
              <a:t>daromadi</a:t>
            </a:r>
            <a:r>
              <a:rPr sz="2400" dirty="0"/>
              <a:t>, </a:t>
            </a:r>
            <a:r>
              <a:rPr sz="2400" dirty="0" err="1"/>
              <a:t>mahalliy</a:t>
            </a:r>
            <a:r>
              <a:rPr sz="2400" dirty="0"/>
              <a:t> </a:t>
            </a:r>
            <a:r>
              <a:rPr sz="2400" dirty="0" err="1"/>
              <a:t>jamoalarning</a:t>
            </a:r>
            <a:r>
              <a:rPr sz="2400" dirty="0"/>
              <a:t> </a:t>
            </a:r>
            <a:r>
              <a:rPr sz="2400" dirty="0" err="1"/>
              <a:t>daromad</a:t>
            </a:r>
            <a:r>
              <a:rPr sz="2400" dirty="0"/>
              <a:t> </a:t>
            </a:r>
            <a:r>
              <a:rPr sz="2400" dirty="0" err="1"/>
              <a:t>manbai</a:t>
            </a:r>
            <a:r>
              <a:rPr sz="2400" dirty="0"/>
              <a:t>, </a:t>
            </a:r>
            <a:r>
              <a:rPr sz="2400" dirty="0" err="1"/>
              <a:t>migratsion</a:t>
            </a:r>
            <a:r>
              <a:rPr sz="2400" dirty="0"/>
              <a:t> </a:t>
            </a:r>
            <a:r>
              <a:rPr sz="2400" dirty="0" err="1"/>
              <a:t>yoʻllarni</a:t>
            </a:r>
            <a:r>
              <a:rPr sz="2400" dirty="0"/>
              <a:t> </a:t>
            </a:r>
            <a:r>
              <a:rPr sz="2400" dirty="0" err="1"/>
              <a:t>himoya</a:t>
            </a:r>
            <a:r>
              <a:rPr sz="2400" dirty="0"/>
              <a:t> </a:t>
            </a:r>
            <a:r>
              <a:rPr sz="2400" dirty="0" err="1"/>
              <a:t>qilish</a:t>
            </a:r>
            <a:r>
              <a:rPr sz="2400" dirty="0"/>
              <a:t>.</a:t>
            </a:r>
          </a:p>
        </p:txBody>
      </p:sp>
      <p:pic>
        <p:nvPicPr>
          <p:cNvPr id="7" name="Picture 6" descr="AgACAgIAAxkBAAEXHh9pMbhAY_ApNboU3C47v8hskZWKMgAC9g1rG3RkkEkZtpyp7xhLzAEAAwIAA20AAzY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2209800"/>
            <a:ext cx="5086546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t.me/slaydai_bot</a:t>
            </a:r>
          </a:p>
        </p:txBody>
      </p:sp>
      <p:pic>
        <p:nvPicPr>
          <p:cNvPr id="4" name="Picture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1554480"/>
            <a:ext cx="8229600" cy="53035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500" b="0" i="0">
                <a:latin typeface="Vijaya"/>
              </a:defRPr>
            </a:pPr>
            <a:r>
              <a:rPr sz="3200" dirty="0" err="1"/>
              <a:t>Shimoliy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Janubiy</a:t>
            </a:r>
            <a:r>
              <a:rPr sz="3200" dirty="0"/>
              <a:t> Afrika </a:t>
            </a:r>
            <a:r>
              <a:rPr sz="3200" dirty="0" err="1"/>
              <a:t>sohillari</a:t>
            </a:r>
            <a:r>
              <a:rPr sz="3200" dirty="0"/>
              <a:t> </a:t>
            </a:r>
            <a:r>
              <a:rPr sz="3200" dirty="0" err="1"/>
              <a:t>plyaj</a:t>
            </a:r>
            <a:r>
              <a:rPr sz="3200" dirty="0"/>
              <a:t> </a:t>
            </a:r>
            <a:r>
              <a:rPr sz="3200" dirty="0" err="1"/>
              <a:t>turizmi</a:t>
            </a:r>
            <a:r>
              <a:rPr sz="3200" dirty="0"/>
              <a:t> </a:t>
            </a:r>
            <a:r>
              <a:rPr sz="3200" dirty="0" err="1"/>
              <a:t>uchun</a:t>
            </a:r>
            <a:r>
              <a:rPr sz="3200" dirty="0"/>
              <a:t> </a:t>
            </a:r>
            <a:r>
              <a:rPr sz="3200" dirty="0" err="1"/>
              <a:t>asosiy</a:t>
            </a:r>
            <a:r>
              <a:rPr sz="3200" dirty="0"/>
              <a:t> </a:t>
            </a:r>
            <a:r>
              <a:rPr sz="3200" dirty="0" err="1"/>
              <a:t>yo'nalishlardir</a:t>
            </a:r>
            <a:r>
              <a:rPr sz="3200" dirty="0"/>
              <a:t>. Afrika </a:t>
            </a:r>
            <a:r>
              <a:rPr sz="3200" dirty="0" err="1"/>
              <a:t>qirgʻogʻi</a:t>
            </a:r>
            <a:r>
              <a:rPr sz="3200" dirty="0"/>
              <a:t> </a:t>
            </a:r>
            <a:r>
              <a:rPr sz="3200" dirty="0" err="1"/>
              <a:t>taxminan</a:t>
            </a:r>
            <a:r>
              <a:rPr sz="3200" dirty="0"/>
              <a:t> 30 500 km </a:t>
            </a:r>
            <a:r>
              <a:rPr sz="3200" dirty="0" err="1"/>
              <a:t>bo'lib</a:t>
            </a:r>
            <a:r>
              <a:rPr sz="3200" dirty="0"/>
              <a:t>, </a:t>
            </a:r>
            <a:r>
              <a:rPr sz="3200" dirty="0" err="1"/>
              <a:t>Shimoliy</a:t>
            </a:r>
            <a:r>
              <a:rPr sz="3200" dirty="0"/>
              <a:t> </a:t>
            </a:r>
            <a:r>
              <a:rPr sz="3200" dirty="0" err="1"/>
              <a:t>qismda</a:t>
            </a:r>
            <a:r>
              <a:rPr sz="3200" dirty="0"/>
              <a:t> </a:t>
            </a:r>
            <a:r>
              <a:rPr sz="3200" dirty="0" err="1"/>
              <a:t>Marokash</a:t>
            </a:r>
            <a:r>
              <a:rPr sz="3200" dirty="0"/>
              <a:t>, Tunis, </a:t>
            </a:r>
            <a:r>
              <a:rPr sz="3200" dirty="0" err="1"/>
              <a:t>Jazoir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Misrning</a:t>
            </a:r>
            <a:r>
              <a:rPr sz="3200" dirty="0"/>
              <a:t> </a:t>
            </a:r>
            <a:r>
              <a:rPr sz="3200" dirty="0" err="1"/>
              <a:t>Oʻrta</a:t>
            </a:r>
            <a:r>
              <a:rPr sz="3200" dirty="0"/>
              <a:t> </a:t>
            </a:r>
            <a:r>
              <a:rPr sz="3200" dirty="0" err="1"/>
              <a:t>Yer</a:t>
            </a:r>
            <a:r>
              <a:rPr sz="3200" dirty="0"/>
              <a:t> </a:t>
            </a:r>
            <a:r>
              <a:rPr sz="3200" dirty="0" err="1"/>
              <a:t>dengizi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Qizil</a:t>
            </a:r>
            <a:r>
              <a:rPr sz="3200" dirty="0"/>
              <a:t> </a:t>
            </a:r>
            <a:r>
              <a:rPr sz="3200" dirty="0" err="1"/>
              <a:t>dengiz</a:t>
            </a:r>
            <a:r>
              <a:rPr sz="3200" dirty="0"/>
              <a:t> </a:t>
            </a:r>
            <a:r>
              <a:rPr sz="3200" dirty="0" err="1"/>
              <a:t>sohillari</a:t>
            </a:r>
            <a:r>
              <a:rPr sz="3200" dirty="0"/>
              <a:t> </a:t>
            </a:r>
            <a:r>
              <a:rPr sz="3200" dirty="0" err="1"/>
              <a:t>mashhur</a:t>
            </a:r>
            <a:r>
              <a:rPr sz="3200" dirty="0"/>
              <a:t>. </a:t>
            </a:r>
            <a:r>
              <a:rPr sz="3200" dirty="0" err="1"/>
              <a:t>Janubiy</a:t>
            </a:r>
            <a:r>
              <a:rPr sz="3200" dirty="0"/>
              <a:t> </a:t>
            </a:r>
            <a:r>
              <a:rPr sz="3200" dirty="0" err="1"/>
              <a:t>qismda</a:t>
            </a:r>
            <a:r>
              <a:rPr sz="3200" dirty="0"/>
              <a:t> </a:t>
            </a:r>
            <a:r>
              <a:rPr sz="3200" dirty="0" err="1"/>
              <a:t>Janubiy</a:t>
            </a:r>
            <a:r>
              <a:rPr sz="3200" dirty="0"/>
              <a:t> Afrika, </a:t>
            </a:r>
            <a:r>
              <a:rPr sz="3200" dirty="0" err="1"/>
              <a:t>Mozambik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Madagaskar</a:t>
            </a:r>
            <a:r>
              <a:rPr sz="3200" dirty="0"/>
              <a:t> </a:t>
            </a:r>
            <a:r>
              <a:rPr sz="3200" dirty="0" err="1"/>
              <a:t>plyajlari</a:t>
            </a:r>
            <a:r>
              <a:rPr sz="3200" dirty="0"/>
              <a:t>, surf, </a:t>
            </a:r>
            <a:r>
              <a:rPr sz="3200" dirty="0" err="1"/>
              <a:t>sho'ng'in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ekoturizm</a:t>
            </a:r>
            <a:r>
              <a:rPr sz="3200" dirty="0"/>
              <a:t> </a:t>
            </a:r>
            <a:r>
              <a:rPr sz="3200" dirty="0" err="1"/>
              <a:t>markazlari</a:t>
            </a:r>
            <a:r>
              <a:rPr sz="3200" dirty="0"/>
              <a:t>. </a:t>
            </a:r>
            <a:r>
              <a:rPr sz="3200" dirty="0" err="1"/>
              <a:t>Qizil</a:t>
            </a:r>
            <a:r>
              <a:rPr sz="3200" dirty="0"/>
              <a:t> </a:t>
            </a:r>
            <a:r>
              <a:rPr sz="3200" dirty="0" err="1"/>
              <a:t>dengiz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Mozambik</a:t>
            </a:r>
            <a:r>
              <a:rPr sz="3200" dirty="0"/>
              <a:t> </a:t>
            </a:r>
            <a:r>
              <a:rPr sz="3200" dirty="0" err="1"/>
              <a:t>kanali</a:t>
            </a:r>
            <a:r>
              <a:rPr sz="3200" dirty="0"/>
              <a:t> </a:t>
            </a:r>
            <a:r>
              <a:rPr sz="3200" dirty="0" err="1"/>
              <a:t>korall</a:t>
            </a:r>
            <a:r>
              <a:rPr sz="3200" dirty="0"/>
              <a:t> </a:t>
            </a:r>
            <a:r>
              <a:rPr sz="3200" dirty="0" err="1"/>
              <a:t>riflari</a:t>
            </a:r>
            <a:r>
              <a:rPr sz="3200" dirty="0"/>
              <a:t> </a:t>
            </a:r>
            <a:r>
              <a:rPr sz="3200" dirty="0" err="1"/>
              <a:t>biologik</a:t>
            </a:r>
            <a:r>
              <a:rPr sz="3200" dirty="0"/>
              <a:t> </a:t>
            </a:r>
            <a:r>
              <a:rPr sz="3200" dirty="0" err="1"/>
              <a:t>xilma-xillikni</a:t>
            </a:r>
            <a:r>
              <a:rPr sz="3200" dirty="0"/>
              <a:t> </a:t>
            </a:r>
            <a:r>
              <a:rPr sz="3200" dirty="0" err="1"/>
              <a:t>ta'minlaydi</a:t>
            </a:r>
            <a:r>
              <a:rPr sz="3200" dirty="0"/>
              <a:t>. </a:t>
            </a:r>
            <a:r>
              <a:rPr sz="3200" dirty="0" err="1"/>
              <a:t>Plyaj</a:t>
            </a:r>
            <a:r>
              <a:rPr sz="3200" dirty="0"/>
              <a:t> </a:t>
            </a:r>
            <a:r>
              <a:rPr sz="3200" dirty="0" err="1"/>
              <a:t>turizmi</a:t>
            </a:r>
            <a:r>
              <a:rPr sz="3200" dirty="0"/>
              <a:t> </a:t>
            </a:r>
            <a:r>
              <a:rPr sz="3200" dirty="0" err="1"/>
              <a:t>mavsumiy</a:t>
            </a:r>
            <a:r>
              <a:rPr sz="3200" dirty="0"/>
              <a:t> </a:t>
            </a:r>
            <a:r>
              <a:rPr sz="3200" dirty="0" err="1"/>
              <a:t>bo'lib</a:t>
            </a:r>
            <a:r>
              <a:rPr sz="3200" dirty="0"/>
              <a:t> </a:t>
            </a:r>
            <a:r>
              <a:rPr sz="3200" dirty="0" err="1"/>
              <a:t>erozion</a:t>
            </a:r>
            <a:r>
              <a:rPr sz="3200" dirty="0"/>
              <a:t>, </a:t>
            </a:r>
            <a:r>
              <a:rPr sz="3200" dirty="0" err="1"/>
              <a:t>gentrifikatsiya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iqlim</a:t>
            </a:r>
            <a:r>
              <a:rPr sz="3200" dirty="0"/>
              <a:t> </a:t>
            </a:r>
            <a:r>
              <a:rPr sz="3200" dirty="0" err="1"/>
              <a:t>o'zgarishi</a:t>
            </a:r>
            <a:r>
              <a:rPr sz="3200" dirty="0"/>
              <a:t> </a:t>
            </a:r>
            <a:r>
              <a:rPr sz="3200" dirty="0" err="1"/>
              <a:t>xavflariga</a:t>
            </a:r>
            <a:r>
              <a:rPr sz="3200" dirty="0"/>
              <a:t> </a:t>
            </a:r>
            <a:r>
              <a:rPr sz="3200" dirty="0" err="1"/>
              <a:t>duch</a:t>
            </a:r>
            <a:r>
              <a:rPr sz="3200" dirty="0"/>
              <a:t> </a:t>
            </a:r>
            <a:r>
              <a:rPr sz="3200" dirty="0" err="1"/>
              <a:t>keladi</a:t>
            </a:r>
            <a:r>
              <a:rPr sz="3200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t.me/slaydai_bot</a:t>
            </a:r>
          </a:p>
        </p:txBody>
      </p:sp>
      <p:pic>
        <p:nvPicPr>
          <p:cNvPr id="4" name="Picture 3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1554480"/>
            <a:ext cx="8229600" cy="53035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500" b="0" i="0">
                <a:latin typeface="Vijaya"/>
              </a:defRPr>
            </a:pPr>
            <a:r>
              <a:rPr sz="3200" dirty="0" err="1"/>
              <a:t>Madagaskar</a:t>
            </a:r>
            <a:r>
              <a:rPr sz="3200" dirty="0"/>
              <a:t> (587 041 km²)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Seyshel</a:t>
            </a:r>
            <a:r>
              <a:rPr sz="3200" dirty="0"/>
              <a:t> (115 </a:t>
            </a:r>
            <a:r>
              <a:rPr sz="3200" dirty="0" err="1"/>
              <a:t>orol</a:t>
            </a:r>
            <a:r>
              <a:rPr sz="3200" dirty="0"/>
              <a:t>, 459 km²) </a:t>
            </a:r>
            <a:r>
              <a:rPr sz="3200" dirty="0" err="1"/>
              <a:t>kabi</a:t>
            </a:r>
            <a:r>
              <a:rPr sz="3200" dirty="0"/>
              <a:t> </a:t>
            </a:r>
            <a:r>
              <a:rPr sz="3200" dirty="0" err="1"/>
              <a:t>orol</a:t>
            </a:r>
            <a:r>
              <a:rPr sz="3200" dirty="0"/>
              <a:t> </a:t>
            </a:r>
            <a:r>
              <a:rPr sz="3200" dirty="0" err="1"/>
              <a:t>mintaqalari</a:t>
            </a:r>
            <a:r>
              <a:rPr sz="3200" dirty="0"/>
              <a:t> </a:t>
            </a:r>
            <a:r>
              <a:rPr sz="3200" dirty="0" err="1"/>
              <a:t>plyaj</a:t>
            </a:r>
            <a:r>
              <a:rPr sz="3200" dirty="0"/>
              <a:t>, </a:t>
            </a:r>
            <a:r>
              <a:rPr sz="3200" dirty="0" err="1"/>
              <a:t>suvosti</a:t>
            </a:r>
            <a:r>
              <a:rPr sz="3200" dirty="0"/>
              <a:t> </a:t>
            </a:r>
            <a:r>
              <a:rPr sz="3200" dirty="0" err="1"/>
              <a:t>sho'ng'in</a:t>
            </a:r>
            <a:r>
              <a:rPr sz="3200" dirty="0"/>
              <a:t>, </a:t>
            </a:r>
            <a:r>
              <a:rPr sz="3200" dirty="0" err="1"/>
              <a:t>korall</a:t>
            </a:r>
            <a:r>
              <a:rPr sz="3200" dirty="0"/>
              <a:t> </a:t>
            </a:r>
            <a:r>
              <a:rPr sz="3200" dirty="0" err="1"/>
              <a:t>riflar</a:t>
            </a:r>
            <a:r>
              <a:rPr sz="3200" dirty="0"/>
              <a:t>, </a:t>
            </a:r>
            <a:r>
              <a:rPr sz="3200" dirty="0" err="1"/>
              <a:t>milliy</a:t>
            </a:r>
            <a:r>
              <a:rPr sz="3200" dirty="0"/>
              <a:t> </a:t>
            </a:r>
            <a:r>
              <a:rPr sz="3200" dirty="0" err="1"/>
              <a:t>bog'lar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ekoturizmga</a:t>
            </a:r>
            <a:r>
              <a:rPr sz="3200" dirty="0"/>
              <a:t> </a:t>
            </a:r>
            <a:r>
              <a:rPr sz="3200" dirty="0" err="1"/>
              <a:t>yo'naltirilgan</a:t>
            </a:r>
            <a:r>
              <a:rPr sz="3200" dirty="0"/>
              <a:t>. </a:t>
            </a:r>
            <a:r>
              <a:rPr sz="3200" dirty="0" err="1"/>
              <a:t>Madagaskarda</a:t>
            </a:r>
            <a:r>
              <a:rPr sz="3200" dirty="0"/>
              <a:t> </a:t>
            </a:r>
            <a:r>
              <a:rPr sz="3200" dirty="0" err="1"/>
              <a:t>o'simlik</a:t>
            </a:r>
            <a:r>
              <a:rPr sz="3200" dirty="0"/>
              <a:t>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hayvonot</a:t>
            </a:r>
            <a:r>
              <a:rPr sz="3200" dirty="0"/>
              <a:t> </a:t>
            </a:r>
            <a:r>
              <a:rPr sz="3200" dirty="0" err="1"/>
              <a:t>dunyosida</a:t>
            </a:r>
            <a:r>
              <a:rPr sz="3200" dirty="0"/>
              <a:t> </a:t>
            </a:r>
            <a:r>
              <a:rPr sz="3200" dirty="0" err="1"/>
              <a:t>taxminan</a:t>
            </a:r>
            <a:r>
              <a:rPr sz="3200" dirty="0"/>
              <a:t> 90%ga </a:t>
            </a:r>
            <a:r>
              <a:rPr sz="3200" dirty="0" err="1"/>
              <a:t>yaqin</a:t>
            </a:r>
            <a:r>
              <a:rPr sz="3200" dirty="0"/>
              <a:t> </a:t>
            </a:r>
            <a:r>
              <a:rPr sz="3200" dirty="0" err="1"/>
              <a:t>endemizm</a:t>
            </a:r>
            <a:r>
              <a:rPr sz="3200" dirty="0"/>
              <a:t> </a:t>
            </a:r>
            <a:r>
              <a:rPr sz="3200" dirty="0" err="1"/>
              <a:t>mavjud</a:t>
            </a:r>
            <a:r>
              <a:rPr sz="3200" dirty="0"/>
              <a:t>. </a:t>
            </a:r>
            <a:r>
              <a:rPr sz="3200" dirty="0" err="1"/>
              <a:t>Turistik</a:t>
            </a:r>
            <a:r>
              <a:rPr sz="3200" dirty="0"/>
              <a:t> </a:t>
            </a:r>
            <a:r>
              <a:rPr sz="3200" dirty="0" err="1"/>
              <a:t>mavsum</a:t>
            </a:r>
            <a:r>
              <a:rPr sz="3200" dirty="0"/>
              <a:t> </a:t>
            </a:r>
            <a:r>
              <a:rPr sz="3200" dirty="0" err="1"/>
              <a:t>quruq</a:t>
            </a:r>
            <a:r>
              <a:rPr sz="3200" dirty="0"/>
              <a:t> </a:t>
            </a:r>
            <a:r>
              <a:rPr sz="3200" dirty="0" err="1"/>
              <a:t>davrda</a:t>
            </a:r>
            <a:r>
              <a:rPr sz="3200" dirty="0"/>
              <a:t> (may–</a:t>
            </a:r>
            <a:r>
              <a:rPr sz="3200" dirty="0" err="1"/>
              <a:t>oktyabr</a:t>
            </a:r>
            <a:r>
              <a:rPr sz="3200" dirty="0"/>
              <a:t>) </a:t>
            </a:r>
            <a:r>
              <a:rPr sz="3200" dirty="0" err="1"/>
              <a:t>faollashadi</a:t>
            </a:r>
            <a:r>
              <a:rPr sz="3200" dirty="0"/>
              <a:t>. Mauritius (2 040 km²), </a:t>
            </a:r>
            <a:r>
              <a:rPr sz="3200" dirty="0" err="1"/>
              <a:t>Komor</a:t>
            </a:r>
            <a:r>
              <a:rPr sz="3200" dirty="0"/>
              <a:t> </a:t>
            </a:r>
            <a:r>
              <a:rPr sz="3200" dirty="0" err="1"/>
              <a:t>orollari</a:t>
            </a:r>
            <a:r>
              <a:rPr sz="3200" dirty="0"/>
              <a:t> (</a:t>
            </a:r>
            <a:r>
              <a:rPr sz="3200" dirty="0" err="1"/>
              <a:t>taxminan</a:t>
            </a:r>
            <a:r>
              <a:rPr sz="3200" dirty="0"/>
              <a:t> 1 861 km²) </a:t>
            </a:r>
            <a:r>
              <a:rPr sz="3200" dirty="0" err="1"/>
              <a:t>va</a:t>
            </a:r>
            <a:r>
              <a:rPr sz="3200" dirty="0"/>
              <a:t> San-Tome </a:t>
            </a:r>
            <a:r>
              <a:rPr sz="3200" dirty="0" err="1"/>
              <a:t>va</a:t>
            </a:r>
            <a:r>
              <a:rPr sz="3200" dirty="0"/>
              <a:t> </a:t>
            </a:r>
            <a:r>
              <a:rPr sz="3200" dirty="0" err="1"/>
              <a:t>Prinsip</a:t>
            </a:r>
            <a:r>
              <a:rPr sz="3200" dirty="0"/>
              <a:t> (964 km²) </a:t>
            </a:r>
            <a:r>
              <a:rPr sz="3200" dirty="0" err="1"/>
              <a:t>sayyohlik</a:t>
            </a:r>
            <a:r>
              <a:rPr sz="3200" dirty="0"/>
              <a:t> </a:t>
            </a:r>
            <a:r>
              <a:rPr sz="3200" dirty="0" err="1"/>
              <a:t>rivoji</a:t>
            </a:r>
            <a:r>
              <a:rPr sz="3200" dirty="0"/>
              <a:t> </a:t>
            </a:r>
            <a:r>
              <a:rPr sz="3200" dirty="0" err="1"/>
              <a:t>uchun</a:t>
            </a:r>
            <a:r>
              <a:rPr sz="3200" dirty="0"/>
              <a:t> </a:t>
            </a:r>
            <a:r>
              <a:rPr sz="3200" dirty="0" err="1"/>
              <a:t>muhim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...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t.me/ziyokortalababot</a:t>
            </a:r>
          </a:p>
        </p:txBody>
      </p:sp>
      <p:pic>
        <p:nvPicPr>
          <p:cNvPr id="4" name="Picture 3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640080"/>
            <a:ext cx="640080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700" b="1" i="1">
                <a:latin typeface="ADLaM Display"/>
              </a:defRPr>
            </a:pPr>
            <a:r>
              <a:rPr dirty="0"/>
              <a:t>7. </a:t>
            </a:r>
            <a:r>
              <a:rPr dirty="0" err="1"/>
              <a:t>Suv</a:t>
            </a:r>
            <a:r>
              <a:rPr dirty="0"/>
              <a:t> </a:t>
            </a:r>
            <a:r>
              <a:rPr dirty="0" err="1"/>
              <a:t>turizmi</a:t>
            </a:r>
            <a:r>
              <a:rPr dirty="0"/>
              <a:t>: Nil </a:t>
            </a:r>
            <a:r>
              <a:rPr dirty="0" err="1"/>
              <a:t>daryosi</a:t>
            </a:r>
            <a:r>
              <a:rPr dirty="0"/>
              <a:t> </a:t>
            </a:r>
            <a:r>
              <a:rPr dirty="0" err="1"/>
              <a:t>va</a:t>
            </a:r>
            <a:r>
              <a:rPr dirty="0"/>
              <a:t> </a:t>
            </a:r>
            <a:r>
              <a:rPr dirty="0" err="1"/>
              <a:t>Buyuk</a:t>
            </a:r>
            <a:r>
              <a:rPr dirty="0"/>
              <a:t> </a:t>
            </a:r>
            <a:r>
              <a:rPr dirty="0" err="1"/>
              <a:t>ko‘l</a:t>
            </a:r>
            <a:r>
              <a:rPr dirty="0"/>
              <a:t> </a:t>
            </a:r>
            <a:r>
              <a:rPr dirty="0" err="1"/>
              <a:t>tizimlari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1371600" y="1920240"/>
            <a:ext cx="6400800" cy="521716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dirty="0"/>
          </a:p>
          <a:p>
            <a:pPr algn="l">
              <a:defRPr sz="2300" b="0" i="0">
                <a:latin typeface="Vijaya"/>
              </a:defRPr>
            </a:pPr>
            <a:r>
              <a:rPr sz="2800" dirty="0"/>
              <a:t>Nil </a:t>
            </a:r>
            <a:r>
              <a:rPr sz="2800" dirty="0" err="1"/>
              <a:t>daryosi</a:t>
            </a:r>
            <a:r>
              <a:rPr sz="2800" dirty="0"/>
              <a:t> </a:t>
            </a:r>
            <a:r>
              <a:rPr sz="2800" dirty="0" err="1"/>
              <a:t>uzunligi</a:t>
            </a:r>
            <a:r>
              <a:rPr sz="2800" dirty="0"/>
              <a:t> </a:t>
            </a:r>
            <a:r>
              <a:rPr sz="2800" dirty="0" err="1"/>
              <a:t>taxminan</a:t>
            </a:r>
            <a:r>
              <a:rPr sz="2800" dirty="0"/>
              <a:t> 6 650 km; </a:t>
            </a:r>
            <a:r>
              <a:rPr sz="2800" dirty="0" err="1"/>
              <a:t>oqimi</a:t>
            </a:r>
            <a:r>
              <a:rPr sz="2800" dirty="0"/>
              <a:t> Bosh </a:t>
            </a:r>
            <a:r>
              <a:rPr sz="2800" dirty="0" err="1"/>
              <a:t>Nildan</a:t>
            </a:r>
            <a:r>
              <a:rPr sz="2800" dirty="0"/>
              <a:t> (White Nile)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Moviy</a:t>
            </a:r>
            <a:r>
              <a:rPr sz="2800" dirty="0"/>
              <a:t> </a:t>
            </a:r>
            <a:r>
              <a:rPr sz="2800" dirty="0" err="1"/>
              <a:t>Nildan</a:t>
            </a:r>
            <a:r>
              <a:rPr sz="2800" dirty="0"/>
              <a:t> (Blue Nile) </a:t>
            </a:r>
            <a:r>
              <a:rPr sz="2800" dirty="0" err="1"/>
              <a:t>hosil</a:t>
            </a:r>
            <a:r>
              <a:rPr sz="2800" dirty="0"/>
              <a:t> </a:t>
            </a:r>
            <a:r>
              <a:rPr sz="2800" dirty="0" err="1"/>
              <a:t>bo‘ladi</a:t>
            </a:r>
            <a:r>
              <a:rPr sz="2800" dirty="0"/>
              <a:t>; </a:t>
            </a:r>
            <a:r>
              <a:rPr sz="2800" dirty="0" err="1"/>
              <a:t>Moviy</a:t>
            </a:r>
            <a:r>
              <a:rPr sz="2800" dirty="0"/>
              <a:t> Nil </a:t>
            </a:r>
            <a:r>
              <a:rPr sz="2800" dirty="0" err="1"/>
              <a:t>Etiopiyadagi</a:t>
            </a:r>
            <a:r>
              <a:rPr sz="2800" dirty="0"/>
              <a:t> Tana </a:t>
            </a:r>
            <a:r>
              <a:rPr sz="2800" dirty="0" err="1"/>
              <a:t>ko‘lidan</a:t>
            </a:r>
            <a:r>
              <a:rPr sz="2800" dirty="0"/>
              <a:t> </a:t>
            </a:r>
            <a:r>
              <a:rPr sz="2800" dirty="0" err="1"/>
              <a:t>boshlanadi</a:t>
            </a:r>
            <a:r>
              <a:rPr sz="2800" dirty="0"/>
              <a:t>; </a:t>
            </a:r>
            <a:r>
              <a:rPr sz="2800" dirty="0" err="1"/>
              <a:t>oqimlar</a:t>
            </a:r>
            <a:r>
              <a:rPr sz="2800" dirty="0"/>
              <a:t> </a:t>
            </a:r>
            <a:r>
              <a:rPr sz="2800" dirty="0" err="1"/>
              <a:t>Xartumda</a:t>
            </a:r>
            <a:r>
              <a:rPr sz="2800" dirty="0"/>
              <a:t> </a:t>
            </a:r>
            <a:r>
              <a:rPr sz="2800" dirty="0" err="1"/>
              <a:t>qo‘shiladi</a:t>
            </a:r>
            <a:r>
              <a:rPr sz="2800" dirty="0"/>
              <a:t>. Nil </a:t>
            </a:r>
            <a:r>
              <a:rPr sz="2800" dirty="0" err="1"/>
              <a:t>bo‘yidagi</a:t>
            </a:r>
            <a:r>
              <a:rPr sz="2800" dirty="0"/>
              <a:t> </a:t>
            </a:r>
            <a:r>
              <a:rPr sz="2800" dirty="0" err="1"/>
              <a:t>sayyohlik</a:t>
            </a:r>
            <a:r>
              <a:rPr sz="2800" dirty="0"/>
              <a:t> </a:t>
            </a:r>
            <a:r>
              <a:rPr sz="2800" dirty="0" err="1"/>
              <a:t>yo‘nalishlari</a:t>
            </a:r>
            <a:r>
              <a:rPr sz="2800" dirty="0"/>
              <a:t>: </a:t>
            </a:r>
            <a:r>
              <a:rPr sz="2800" dirty="0" err="1"/>
              <a:t>Qohira</a:t>
            </a:r>
            <a:r>
              <a:rPr sz="2800" dirty="0"/>
              <a:t>, </a:t>
            </a:r>
            <a:r>
              <a:rPr sz="2800" dirty="0" err="1"/>
              <a:t>Luksor</a:t>
            </a:r>
            <a:r>
              <a:rPr sz="2800" dirty="0"/>
              <a:t>, </a:t>
            </a:r>
            <a:r>
              <a:rPr sz="2800" dirty="0" err="1"/>
              <a:t>Asvan</a:t>
            </a:r>
            <a:r>
              <a:rPr sz="2800" dirty="0"/>
              <a:t>—</a:t>
            </a:r>
            <a:r>
              <a:rPr sz="2800" dirty="0" err="1"/>
              <a:t>Asvan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Luksor</a:t>
            </a:r>
            <a:r>
              <a:rPr sz="2800" dirty="0"/>
              <a:t> </a:t>
            </a:r>
            <a:r>
              <a:rPr sz="2800" dirty="0" err="1"/>
              <a:t>orasidagi</a:t>
            </a:r>
            <a:r>
              <a:rPr sz="2800" dirty="0"/>
              <a:t> </a:t>
            </a:r>
            <a:r>
              <a:rPr sz="2800" dirty="0" err="1"/>
              <a:t>kruiz</a:t>
            </a:r>
            <a:r>
              <a:rPr sz="2800" dirty="0"/>
              <a:t> </a:t>
            </a:r>
            <a:r>
              <a:rPr sz="2800" dirty="0" err="1"/>
              <a:t>masofasi</a:t>
            </a:r>
            <a:r>
              <a:rPr sz="2800" dirty="0"/>
              <a:t> </a:t>
            </a:r>
            <a:r>
              <a:rPr sz="2800" dirty="0" err="1"/>
              <a:t>taxminan</a:t>
            </a:r>
            <a:r>
              <a:rPr sz="2800" dirty="0"/>
              <a:t> 240 km. </a:t>
            </a:r>
            <a:r>
              <a:rPr sz="2800" dirty="0" err="1"/>
              <a:t>Buyuk</a:t>
            </a:r>
            <a:r>
              <a:rPr sz="2800" dirty="0"/>
              <a:t> </a:t>
            </a:r>
            <a:r>
              <a:rPr sz="2800" dirty="0" err="1"/>
              <a:t>ko‘llar</a:t>
            </a:r>
            <a:r>
              <a:rPr sz="2800" dirty="0"/>
              <a:t>: </a:t>
            </a:r>
            <a:r>
              <a:rPr sz="2800" dirty="0" err="1"/>
              <a:t>Viktoriyya</a:t>
            </a:r>
            <a:r>
              <a:rPr sz="2800" dirty="0"/>
              <a:t> </a:t>
            </a:r>
            <a:r>
              <a:rPr sz="2800" dirty="0" err="1"/>
              <a:t>ko‘li</a:t>
            </a:r>
            <a:r>
              <a:rPr sz="2800" dirty="0"/>
              <a:t> </a:t>
            </a:r>
            <a:r>
              <a:rPr sz="2800" dirty="0" err="1"/>
              <a:t>maydoni</a:t>
            </a:r>
            <a:r>
              <a:rPr sz="2800" dirty="0"/>
              <a:t> 68 800 km², Tanganyika 32 900 km², Malawi 29 600 km²; Tanganyika </a:t>
            </a:r>
            <a:r>
              <a:rPr sz="2800" dirty="0" err="1"/>
              <a:t>chuqurligi</a:t>
            </a:r>
            <a:r>
              <a:rPr sz="2800" dirty="0"/>
              <a:t> </a:t>
            </a:r>
            <a:r>
              <a:rPr sz="2800" dirty="0" err="1"/>
              <a:t>maksimal</a:t>
            </a:r>
            <a:r>
              <a:rPr sz="2800" dirty="0"/>
              <a:t> 1 470 m, Malawi 706 m. </a:t>
            </a:r>
            <a:r>
              <a:rPr sz="2800" dirty="0" err="1"/>
              <a:t>Ko‘llar</a:t>
            </a:r>
            <a:r>
              <a:rPr sz="2800" dirty="0"/>
              <a:t> sport </a:t>
            </a:r>
            <a:r>
              <a:rPr sz="2800" dirty="0" err="1"/>
              <a:t>baliq</a:t>
            </a:r>
            <a:r>
              <a:rPr sz="2800" dirty="0"/>
              <a:t> </a:t>
            </a:r>
            <a:r>
              <a:rPr sz="2800" dirty="0" err="1"/>
              <a:t>ovlash</a:t>
            </a:r>
            <a:r>
              <a:rPr sz="2800" dirty="0"/>
              <a:t>, </a:t>
            </a:r>
            <a:r>
              <a:rPr sz="2800" dirty="0" err="1"/>
              <a:t>orollar</a:t>
            </a:r>
            <a:r>
              <a:rPr sz="2800" dirty="0"/>
              <a:t> </a:t>
            </a:r>
            <a:r>
              <a:rPr sz="2800" dirty="0" err="1"/>
              <a:t>ekoturizmi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qushlarni</a:t>
            </a:r>
            <a:r>
              <a:rPr sz="2800" dirty="0"/>
              <a:t> </a:t>
            </a:r>
            <a:r>
              <a:rPr sz="2800" dirty="0" err="1"/>
              <a:t>kuzatish</a:t>
            </a:r>
            <a:r>
              <a:rPr sz="2800" dirty="0"/>
              <a:t> </a:t>
            </a:r>
            <a:r>
              <a:rPr sz="2800" dirty="0" err="1"/>
              <a:t>uchun</a:t>
            </a:r>
            <a:r>
              <a:rPr sz="2800" dirty="0"/>
              <a:t> </a:t>
            </a:r>
            <a:r>
              <a:rPr sz="2800" dirty="0" err="1"/>
              <a:t>mashhur</a:t>
            </a:r>
            <a:r>
              <a:rPr sz="2400" dirty="0"/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A39F9D-676B-46FF-9DE4-A61467AC6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412" y="1998345"/>
            <a:ext cx="4115339" cy="51390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2051</Words>
  <Application>Microsoft Office PowerPoint</Application>
  <PresentationFormat>Произвольный</PresentationFormat>
  <Paragraphs>117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ADLaM Display</vt:lpstr>
      <vt:lpstr>Amasis MT Pro Black</vt:lpstr>
      <vt:lpstr>Arial</vt:lpstr>
      <vt:lpstr>Calibri</vt:lpstr>
      <vt:lpstr>Vijaya</vt:lpstr>
      <vt:lpstr>Office Theme</vt:lpstr>
      <vt:lpstr>Afrika mintaqasining turizm geografiyasi ..</vt:lpstr>
      <vt:lpstr>Afrika mintaqasining turizm geografiyasi ..</vt:lpstr>
      <vt:lpstr>...</vt:lpstr>
      <vt:lpstr>...</vt:lpstr>
      <vt:lpstr>...</vt:lpstr>
      <vt:lpstr>...</vt:lpstr>
      <vt:lpstr>...</vt:lpstr>
      <vt:lpstr>...</vt:lpstr>
      <vt:lpstr>...</vt:lpstr>
      <vt:lpstr>...</vt:lpstr>
      <vt:lpstr>...</vt:lpstr>
      <vt:lpstr>...</vt:lpstr>
      <vt:lpstr>...</vt:lpstr>
      <vt:lpstr>...</vt:lpstr>
      <vt:lpstr>...</vt:lpstr>
      <vt:lpstr>...</vt:lpstr>
      <vt:lpstr>...</vt:lpstr>
      <vt:lpstr>...</vt:lpstr>
      <vt:lpstr>...</vt:lpstr>
      <vt:lpstr>...</vt:lpstr>
      <vt:lpstr>Afrika mintaqasining turizm geografiyasi ..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Afrika mintaqasining turizm geografiyasi ..</dc:title>
  <dc:subject/>
  <dc:creator>Lenovo</dc:creator>
  <cp:keywords/>
  <dc:description>generated using python-pptx</dc:description>
  <cp:lastModifiedBy>User</cp:lastModifiedBy>
  <cp:revision>3</cp:revision>
  <dcterms:created xsi:type="dcterms:W3CDTF">2013-01-27T09:14:16Z</dcterms:created>
  <dcterms:modified xsi:type="dcterms:W3CDTF">2025-12-04T17:07:14Z</dcterms:modified>
  <cp:category/>
</cp:coreProperties>
</file>