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type="screen16x9" cy="5143500" cx="9144000"/>
  <p:notesSz cx="5765800" cy="3244850"/>
  <p:defaultTextStyle>
    <a:defPPr>
      <a:defRPr lang="ru-RU"/>
    </a:defPPr>
    <a:lvl1pPr algn="l" defTabSz="1449768" eaLnBrk="1" hangingPunct="1" latinLnBrk="0" marL="0" rtl="0">
      <a:defRPr sz="2900" kern="1200">
        <a:solidFill>
          <a:schemeClr val="tx1"/>
        </a:solidFill>
        <a:latin typeface="+mn-lt"/>
        <a:ea typeface="+mn-ea"/>
        <a:cs typeface="+mn-cs"/>
      </a:defRPr>
    </a:lvl1pPr>
    <a:lvl2pPr algn="l" defTabSz="1449768" eaLnBrk="1" hangingPunct="1" latinLnBrk="0" marL="724883" rtl="0">
      <a:defRPr sz="2900" kern="1200">
        <a:solidFill>
          <a:schemeClr val="tx1"/>
        </a:solidFill>
        <a:latin typeface="+mn-lt"/>
        <a:ea typeface="+mn-ea"/>
        <a:cs typeface="+mn-cs"/>
      </a:defRPr>
    </a:lvl2pPr>
    <a:lvl3pPr algn="l" defTabSz="1449768" eaLnBrk="1" hangingPunct="1" latinLnBrk="0" marL="1449768" rtl="0">
      <a:defRPr sz="2900" kern="1200">
        <a:solidFill>
          <a:schemeClr val="tx1"/>
        </a:solidFill>
        <a:latin typeface="+mn-lt"/>
        <a:ea typeface="+mn-ea"/>
        <a:cs typeface="+mn-cs"/>
      </a:defRPr>
    </a:lvl3pPr>
    <a:lvl4pPr algn="l" defTabSz="1449768" eaLnBrk="1" hangingPunct="1" latinLnBrk="0" marL="2174652" rtl="0">
      <a:defRPr sz="2900" kern="1200">
        <a:solidFill>
          <a:schemeClr val="tx1"/>
        </a:solidFill>
        <a:latin typeface="+mn-lt"/>
        <a:ea typeface="+mn-ea"/>
        <a:cs typeface="+mn-cs"/>
      </a:defRPr>
    </a:lvl4pPr>
    <a:lvl5pPr algn="l" defTabSz="1449768" eaLnBrk="1" hangingPunct="1" latinLnBrk="0" marL="2899537" rtl="0">
      <a:defRPr sz="2900" kern="1200">
        <a:solidFill>
          <a:schemeClr val="tx1"/>
        </a:solidFill>
        <a:latin typeface="+mn-lt"/>
        <a:ea typeface="+mn-ea"/>
        <a:cs typeface="+mn-cs"/>
      </a:defRPr>
    </a:lvl5pPr>
    <a:lvl6pPr algn="l" defTabSz="1449768" eaLnBrk="1" hangingPunct="1" latinLnBrk="0" marL="3624422" rtl="0">
      <a:defRPr sz="2900" kern="1200">
        <a:solidFill>
          <a:schemeClr val="tx1"/>
        </a:solidFill>
        <a:latin typeface="+mn-lt"/>
        <a:ea typeface="+mn-ea"/>
        <a:cs typeface="+mn-cs"/>
      </a:defRPr>
    </a:lvl6pPr>
    <a:lvl7pPr algn="l" defTabSz="1449768" eaLnBrk="1" hangingPunct="1" latinLnBrk="0" marL="4349305" rtl="0">
      <a:defRPr sz="2900" kern="1200">
        <a:solidFill>
          <a:schemeClr val="tx1"/>
        </a:solidFill>
        <a:latin typeface="+mn-lt"/>
        <a:ea typeface="+mn-ea"/>
        <a:cs typeface="+mn-cs"/>
      </a:defRPr>
    </a:lvl7pPr>
    <a:lvl8pPr algn="l" defTabSz="1449768" eaLnBrk="1" hangingPunct="1" latinLnBrk="0" marL="5074190" rtl="0">
      <a:defRPr sz="2900" kern="1200">
        <a:solidFill>
          <a:schemeClr val="tx1"/>
        </a:solidFill>
        <a:latin typeface="+mn-lt"/>
        <a:ea typeface="+mn-ea"/>
        <a:cs typeface="+mn-cs"/>
      </a:defRPr>
    </a:lvl8pPr>
    <a:lvl9pPr algn="l" defTabSz="1449768" eaLnBrk="1" hangingPunct="1" latinLnBrk="0" marL="5799074" rtl="0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00A859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258" y="9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tableStyles" Target="tableStyle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08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1048709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ru-RU"/>
          </a:p>
        </p:txBody>
      </p:sp>
      <p:sp>
        <p:nvSpPr>
          <p:cNvPr id="1048710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711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712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684637" eaLnBrk="1" hangingPunct="1" latinLnBrk="0" marL="0" rtl="0">
      <a:defRPr sz="1000" kern="1200">
        <a:solidFill>
          <a:schemeClr val="tx1"/>
        </a:solidFill>
        <a:latin typeface="+mn-lt"/>
        <a:ea typeface="+mn-ea"/>
        <a:cs typeface="+mn-cs"/>
      </a:defRPr>
    </a:lvl1pPr>
    <a:lvl2pPr algn="l" defTabSz="684637" eaLnBrk="1" hangingPunct="1" latinLnBrk="0" marL="342319" rtl="0">
      <a:defRPr sz="1000" kern="1200">
        <a:solidFill>
          <a:schemeClr val="tx1"/>
        </a:solidFill>
        <a:latin typeface="+mn-lt"/>
        <a:ea typeface="+mn-ea"/>
        <a:cs typeface="+mn-cs"/>
      </a:defRPr>
    </a:lvl2pPr>
    <a:lvl3pPr algn="l" defTabSz="684637" eaLnBrk="1" hangingPunct="1" latinLnBrk="0" marL="684637" rtl="0">
      <a:defRPr sz="1000" kern="1200">
        <a:solidFill>
          <a:schemeClr val="tx1"/>
        </a:solidFill>
        <a:latin typeface="+mn-lt"/>
        <a:ea typeface="+mn-ea"/>
        <a:cs typeface="+mn-cs"/>
      </a:defRPr>
    </a:lvl3pPr>
    <a:lvl4pPr algn="l" defTabSz="684637" eaLnBrk="1" hangingPunct="1" latinLnBrk="0" marL="1026958" rtl="0">
      <a:defRPr sz="1000" kern="1200">
        <a:solidFill>
          <a:schemeClr val="tx1"/>
        </a:solidFill>
        <a:latin typeface="+mn-lt"/>
        <a:ea typeface="+mn-ea"/>
        <a:cs typeface="+mn-cs"/>
      </a:defRPr>
    </a:lvl4pPr>
    <a:lvl5pPr algn="l" defTabSz="684637" eaLnBrk="1" hangingPunct="1" latinLnBrk="0" marL="1369276" rtl="0">
      <a:defRPr sz="1000" kern="1200">
        <a:solidFill>
          <a:schemeClr val="tx1"/>
        </a:solidFill>
        <a:latin typeface="+mn-lt"/>
        <a:ea typeface="+mn-ea"/>
        <a:cs typeface="+mn-cs"/>
      </a:defRPr>
    </a:lvl5pPr>
    <a:lvl6pPr algn="l" defTabSz="684637" eaLnBrk="1" hangingPunct="1" latinLnBrk="0" marL="1711595" rtl="0">
      <a:defRPr sz="1000" kern="1200">
        <a:solidFill>
          <a:schemeClr val="tx1"/>
        </a:solidFill>
        <a:latin typeface="+mn-lt"/>
        <a:ea typeface="+mn-ea"/>
        <a:cs typeface="+mn-cs"/>
      </a:defRPr>
    </a:lvl6pPr>
    <a:lvl7pPr algn="l" defTabSz="684637" eaLnBrk="1" hangingPunct="1" latinLnBrk="0" marL="2053914" rtl="0">
      <a:defRPr sz="1000" kern="1200">
        <a:solidFill>
          <a:schemeClr val="tx1"/>
        </a:solidFill>
        <a:latin typeface="+mn-lt"/>
        <a:ea typeface="+mn-ea"/>
        <a:cs typeface="+mn-cs"/>
      </a:defRPr>
    </a:lvl7pPr>
    <a:lvl8pPr algn="l" defTabSz="684637" eaLnBrk="1" hangingPunct="1" latinLnBrk="0" marL="2396234" rtl="0">
      <a:defRPr sz="1000" kern="1200">
        <a:solidFill>
          <a:schemeClr val="tx1"/>
        </a:solidFill>
        <a:latin typeface="+mn-lt"/>
        <a:ea typeface="+mn-ea"/>
        <a:cs typeface="+mn-cs"/>
      </a:defRPr>
    </a:lvl8pPr>
    <a:lvl9pPr algn="l" defTabSz="684637" eaLnBrk="1" hangingPunct="1" latinLnBrk="0" marL="2738553" rtl="0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Slide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9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94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95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696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and Content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bIns="0" lIns="0" rIns="0" tIns="0"/>
          <a:lstStyle>
            <a:lvl1pPr>
              <a:defRPr b="1" sz="410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98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bIns="0" lIns="0" rIns="0" tIns="0"/>
          <a:lstStyle>
            <a:lvl1pPr>
              <a:defRPr b="0" sz="350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99" name="Holder 4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700" name="Holder 5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701" name="Holder 6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wo Content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ah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bIns="0" lIns="0" rIns="0" rtlCol="0" tIns="0" wrap="square"/>
          <a:p/>
        </p:txBody>
      </p:sp>
      <p:sp>
        <p:nvSpPr>
          <p:cNvPr id="1048600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bIns="0" lIns="0" rIns="0" rtlCol="0" tIns="0" wrap="square"/>
          <a:p/>
        </p:txBody>
      </p:sp>
      <p:sp>
        <p:nvSpPr>
          <p:cNvPr id="1048601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bIns="0" lIns="0" rIns="0" tIns="0"/>
          <a:lstStyle>
            <a:lvl1pPr>
              <a:defRPr b="1" sz="410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02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220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603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/>
        </p:spPr>
        <p:txBody>
          <a:bodyPr bIns="0" lIns="0" rIns="0" tIns="0" wrap="square">
            <a:spAutoFit/>
          </a:bodyPr>
          <a:p/>
        </p:txBody>
      </p:sp>
      <p:sp>
        <p:nvSpPr>
          <p:cNvPr id="1048604" name="Holder 5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05" name="Holder 6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606" name="Holder 7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Title Only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ah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bIns="0" lIns="0" rIns="0" rtlCol="0" tIns="0" wrap="square"/>
          <a:p/>
        </p:txBody>
      </p:sp>
      <p:sp>
        <p:nvSpPr>
          <p:cNvPr id="1048703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bIns="0" lIns="0" rIns="0" tIns="0"/>
          <a:lstStyle>
            <a:lvl1pPr>
              <a:defRPr b="1" sz="410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704" name="Holder 3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705" name="Holder 4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706" name="Holder 5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Blank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Holder 2"/>
          <p:cNvSpPr>
            <a:spLocks noGrp="1"/>
          </p:cNvSpPr>
          <p:nvPr>
            <p:ph type="ftr" sz="quarter" idx="5"/>
          </p:nvPr>
        </p:nvSpPr>
        <p:spPr/>
        <p:txBody>
          <a:bodyPr bIns="0" lIns="0" rIns="0" t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686" name="Holder 3"/>
          <p:cNvSpPr>
            <a:spLocks noGrp="1"/>
          </p:cNvSpPr>
          <p:nvPr>
            <p:ph type="dt" sz="half" idx="6"/>
          </p:nvPr>
        </p:nvSpPr>
        <p:spPr/>
        <p:txBody>
          <a:bodyPr bIns="0" lIns="0" rIns="0" t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687" name="Holder 4"/>
          <p:cNvSpPr>
            <a:spLocks noGrp="1"/>
          </p:cNvSpPr>
          <p:nvPr>
            <p:ph type="sldNum" sz="quarter" idx="7"/>
          </p:nvPr>
        </p:nvSpPr>
        <p:spPr/>
        <p:txBody>
          <a:bodyPr bIns="0" lIns="0" rIns="0" t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58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algn="t" dir="5400000" dist="50800" rotWithShape="0">
              <a:schemeClr val="accent1"/>
            </a:outerShdw>
          </a:effectLst>
        </p:spPr>
        <p:txBody>
          <a:bodyPr anchor="ctr" bIns="0" lIns="0" rIns="0" rtlCol="0" tIns="0" vert="horz">
            <a:normAutofit/>
          </a:bodyPr>
          <a:lstStyle>
            <a:lvl1pPr algn="ctr" indent="0" marL="0">
              <a:buNone/>
              <a:defRPr sz="1049" lang="en-US"/>
            </a:lvl1pPr>
          </a:lstStyle>
          <a:p>
            <a:pPr lvl="0"/>
            <a:endParaRPr lang="en-US"/>
          </a:p>
        </p:txBody>
      </p:sp>
      <p:sp>
        <p:nvSpPr>
          <p:cNvPr id="104858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algn="t" dir="5400000" dist="50800" rotWithShape="0">
              <a:schemeClr val="accent4"/>
            </a:outerShdw>
          </a:effectLst>
        </p:spPr>
        <p:txBody>
          <a:bodyPr anchor="ctr" bIns="0" lIns="0" rIns="0" rtlCol="0" tIns="0" vert="horz">
            <a:normAutofit/>
          </a:bodyPr>
          <a:lstStyle>
            <a:lvl1pPr algn="ctr" indent="0" marL="0">
              <a:buNone/>
              <a:defRPr sz="1049" lang="en-US"/>
            </a:lvl1pPr>
          </a:lstStyle>
          <a:p>
            <a:pPr lvl="0"/>
            <a:endParaRPr lang="en-US"/>
          </a:p>
        </p:txBody>
      </p:sp>
      <p:sp>
        <p:nvSpPr>
          <p:cNvPr id="104858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algn="t" dir="5400000" dist="50800" rotWithShape="0">
              <a:schemeClr val="bg2"/>
            </a:outerShdw>
          </a:effectLst>
        </p:spPr>
        <p:txBody>
          <a:bodyPr anchor="ctr" bIns="0" lIns="0" rIns="0" rtlCol="0" tIns="0" vert="horz">
            <a:normAutofit/>
          </a:bodyPr>
          <a:lstStyle>
            <a:lvl1pPr algn="ctr" indent="0" marL="0">
              <a:buNone/>
              <a:defRPr sz="1049" lang="en-US"/>
            </a:lvl1pPr>
          </a:lstStyle>
          <a:p>
            <a:pPr lvl="0"/>
            <a:endParaRPr lang="en-US"/>
          </a:p>
        </p:txBody>
      </p:sp>
      <p:sp>
        <p:nvSpPr>
          <p:cNvPr id="104858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indent="0" marL="0">
              <a:buNone/>
              <a:defRPr sz="1049"/>
            </a:lvl1pPr>
            <a:lvl2pPr indent="-114287" marL="114287">
              <a:buFont typeface="Arial" panose="020B0604020202020204" pitchFamily="34" charset="0"/>
              <a:buChar char="•"/>
              <a:defRPr sz="1049"/>
            </a:lvl2pPr>
            <a:lvl3pPr indent="-114287" marL="228575">
              <a:defRPr sz="1049"/>
            </a:lvl3pPr>
            <a:lvl4pPr indent="-171431" marL="400006">
              <a:defRPr sz="1049"/>
            </a:lvl4pPr>
            <a:lvl5pPr indent="-171431" marL="571437">
              <a:defRPr sz="1049"/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8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indent="0" marL="0">
              <a:buNone/>
              <a:defRPr sz="1049"/>
            </a:lvl1pPr>
            <a:lvl2pPr indent="-114287" marL="114287">
              <a:buFont typeface="Arial" panose="020B0604020202020204" pitchFamily="34" charset="0"/>
              <a:buChar char="•"/>
              <a:defRPr sz="1049"/>
            </a:lvl2pPr>
            <a:lvl3pPr indent="-114287" marL="228575">
              <a:defRPr sz="1049"/>
            </a:lvl3pPr>
            <a:lvl4pPr indent="-171431" marL="400006">
              <a:defRPr sz="1049"/>
            </a:lvl4pPr>
            <a:lvl5pPr indent="-171431" marL="571437">
              <a:defRPr sz="1049"/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88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indent="0" marL="0">
              <a:buNone/>
              <a:defRPr sz="1049"/>
            </a:lvl1pPr>
            <a:lvl2pPr indent="-114287" marL="114287">
              <a:buFont typeface="Arial" panose="020B0604020202020204" pitchFamily="34" charset="0"/>
              <a:buChar char="•"/>
              <a:defRPr sz="1049"/>
            </a:lvl2pPr>
            <a:lvl3pPr indent="-114287" marL="228575">
              <a:defRPr sz="1049"/>
            </a:lvl3pPr>
            <a:lvl4pPr indent="-171431" marL="400006">
              <a:defRPr sz="1049"/>
            </a:lvl4pPr>
            <a:lvl5pPr indent="-171431" marL="571437">
              <a:defRPr sz="1049"/>
            </a:lvl5pPr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8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algn="ctr" indent="0" marL="0">
              <a:lnSpc>
                <a:spcPct val="86000"/>
              </a:lnSpc>
              <a:spcBef>
                <a:spcPts val="0"/>
              </a:spcBef>
              <a:buNone/>
              <a:defRPr baseline="0" sz="1349"/>
            </a:lvl1pPr>
          </a:lstStyle>
          <a:p>
            <a:pPr lvl="0"/>
            <a:r>
              <a:rPr dirty="0" lang="en-US"/>
              <a:t>Click here to edit subtitle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ah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bIns="0" lIns="0" rIns="0" rtlCol="0" tIns="0" wrap="square"/>
          <a:p/>
        </p:txBody>
      </p:sp>
      <p:sp>
        <p:nvSpPr>
          <p:cNvPr id="1048577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78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/>
        </p:spPr>
        <p:txBody>
          <a:bodyPr bIns="0" lIns="0" rIns="0" tIns="0" wrap="square">
            <a:spAutoFit/>
          </a:bodyPr>
          <a:lstStyle>
            <a:lvl1pPr>
              <a:defRPr b="0" sz="220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1048579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/>
        </p:spPr>
        <p:txBody>
          <a:bodyPr bIns="0" lIns="0" rIns="0" tIns="0" wrap="square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1048580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/>
        </p:spPr>
        <p:txBody>
          <a:bodyPr bIns="0" lIns="0" rIns="0" tIns="0" wrap="square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11/11/2025</a:t>
            </a:fld>
            <a:endParaRPr lang="en-US"/>
          </a:p>
        </p:txBody>
      </p:sp>
      <p:sp>
        <p:nvSpPr>
          <p:cNvPr id="1048581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/>
        </p:spPr>
        <p:txBody>
          <a:bodyPr bIns="0" lIns="0" rIns="0" tIns="0" wrap="square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3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slideLayout" Target="../slideLayouts/slideLayout3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3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slideLayout" Target="../slideLayouts/slideLayout3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slideLayout" Target="../slideLayouts/slideLayout3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3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slideLayout" Target="../slideLayouts/slideLayout3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3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5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3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3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object 2"/>
          <p:cNvSpPr/>
          <p:nvPr/>
        </p:nvSpPr>
        <p:spPr>
          <a:xfrm>
            <a:off x="2239" y="2436"/>
            <a:ext cx="9130468" cy="1618541"/>
          </a:xfrm>
          <a:custGeom>
            <a:avLst/>
            <a:ah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bIns="0" lIns="0" rIns="0" rtlCol="0" tIns="0" wrap="square"/>
          <a:p>
            <a:endParaRPr sz="1797"/>
          </a:p>
        </p:txBody>
      </p:sp>
      <p:sp>
        <p:nvSpPr>
          <p:cNvPr id="1048591" name="object 4"/>
          <p:cNvSpPr txBox="1"/>
          <p:nvPr/>
        </p:nvSpPr>
        <p:spPr>
          <a:xfrm>
            <a:off x="1043608" y="2103452"/>
            <a:ext cx="7164156" cy="1548418"/>
          </a:xfrm>
          <a:prstGeom prst="rect"/>
        </p:spPr>
        <p:txBody>
          <a:bodyPr bIns="0" lIns="0" rIns="0" rtlCol="0" tIns="22143" vert="horz" wrap="square">
            <a:spAutoFit/>
          </a:bodyPr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dirty="0" sz="380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dirty="0" sz="380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y=k/x </a:t>
            </a:r>
            <a:r>
              <a:rPr b="1" dirty="0" sz="3800" lang="en-US" err="1">
                <a:solidFill>
                  <a:srgbClr val="002060"/>
                </a:solidFill>
                <a:latin typeface="Arial"/>
                <a:cs typeface="Arial"/>
              </a:rPr>
              <a:t>funksiya</a:t>
            </a: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b="1" dirty="0" sz="3800" lang="en-US" err="1">
                <a:solidFill>
                  <a:srgbClr val="002060"/>
                </a:solidFill>
                <a:latin typeface="Arial"/>
                <a:cs typeface="Arial"/>
              </a:rPr>
              <a:t>grafigi</a:t>
            </a: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b="1" dirty="0" sz="3800" lang="en-US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b="1" dirty="0" sz="3800" lang="en-US" err="1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b="1" dirty="0" sz="3800" lang="en-US" err="1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r>
              <a:rPr b="1" dirty="0" sz="3800" lang="en-US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dirty="0" sz="3800">
              <a:latin typeface="Arial"/>
              <a:cs typeface="Arial"/>
            </a:endParaRPr>
          </a:p>
        </p:txBody>
      </p:sp>
      <p:sp>
        <p:nvSpPr>
          <p:cNvPr id="1048592" name="object 5"/>
          <p:cNvSpPr/>
          <p:nvPr/>
        </p:nvSpPr>
        <p:spPr>
          <a:xfrm>
            <a:off x="323528" y="2067694"/>
            <a:ext cx="545553" cy="1584176"/>
          </a:xfrm>
          <a:custGeom>
            <a:avLst/>
            <a:ah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bIns="0" lIns="0" rIns="0" rtlCol="0" tIns="0" wrap="square"/>
          <a:p>
            <a:endParaRPr sz="1797"/>
          </a:p>
        </p:txBody>
      </p:sp>
      <p:sp>
        <p:nvSpPr>
          <p:cNvPr id="1048593" name="object 9"/>
          <p:cNvSpPr/>
          <p:nvPr/>
        </p:nvSpPr>
        <p:spPr>
          <a:xfrm>
            <a:off x="7576328" y="381666"/>
            <a:ext cx="957235" cy="957235"/>
          </a:xfrm>
          <a:custGeom>
            <a:avLst/>
            <a:ah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bIns="0" lIns="0" rIns="0" rtlCol="0" tIns="0" wrap="square"/>
          <a:p>
            <a:endParaRPr sz="1797"/>
          </a:p>
        </p:txBody>
      </p:sp>
      <p:sp>
        <p:nvSpPr>
          <p:cNvPr id="1048594" name="object 10"/>
          <p:cNvSpPr/>
          <p:nvPr/>
        </p:nvSpPr>
        <p:spPr>
          <a:xfrm>
            <a:off x="7596336" y="360474"/>
            <a:ext cx="957235" cy="957235"/>
          </a:xfrm>
          <a:custGeom>
            <a:avLst/>
            <a:ah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bIns="0" lIns="0" rIns="0" rtlCol="0" tIns="0" wrap="square"/>
          <a:p>
            <a:endParaRPr sz="1797"/>
          </a:p>
        </p:txBody>
      </p:sp>
      <p:sp>
        <p:nvSpPr>
          <p:cNvPr id="1048595" name="object 12"/>
          <p:cNvSpPr txBox="1"/>
          <p:nvPr/>
        </p:nvSpPr>
        <p:spPr>
          <a:xfrm>
            <a:off x="7884368" y="394730"/>
            <a:ext cx="316966" cy="545864"/>
          </a:xfrm>
          <a:prstGeom prst="rect"/>
        </p:spPr>
        <p:txBody>
          <a:bodyPr bIns="0" lIns="0" rIns="0" rtlCol="0" tIns="25164" vert="horz" wrap="square">
            <a:spAutoFit/>
          </a:bodyPr>
          <a:p>
            <a:pPr>
              <a:spcBef>
                <a:spcPts val="198"/>
              </a:spcBef>
            </a:pPr>
            <a:r>
              <a:rPr b="1" dirty="0" sz="3567" lang="en-US" spc="16">
                <a:solidFill>
                  <a:srgbClr val="FEFEFE"/>
                </a:solidFill>
                <a:latin typeface="Arial"/>
                <a:cs typeface="Arial"/>
              </a:rPr>
              <a:t>8 </a:t>
            </a:r>
            <a:endParaRPr dirty="0" sz="3567">
              <a:latin typeface="Arial"/>
              <a:cs typeface="Arial"/>
            </a:endParaRPr>
          </a:p>
        </p:txBody>
      </p:sp>
      <p:sp>
        <p:nvSpPr>
          <p:cNvPr id="1048596" name="object 13"/>
          <p:cNvSpPr txBox="1"/>
          <p:nvPr/>
        </p:nvSpPr>
        <p:spPr>
          <a:xfrm>
            <a:off x="7864360" y="859056"/>
            <a:ext cx="412646" cy="628723"/>
          </a:xfrm>
          <a:prstGeom prst="rect"/>
        </p:spPr>
        <p:txBody>
          <a:bodyPr bIns="0" lIns="0" rIns="0" rtlCol="0" tIns="19124" vert="horz" wrap="square">
            <a:spAutoFit/>
          </a:bodyPr>
          <a:p>
            <a:pPr>
              <a:spcBef>
                <a:spcPts val="151"/>
              </a:spcBef>
            </a:pPr>
            <a:r>
              <a:rPr dirty="0" sz="2061" spc="-8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dirty="0" sz="2061">
              <a:latin typeface="Arial"/>
              <a:cs typeface="Arial"/>
            </a:endParaRPr>
          </a:p>
        </p:txBody>
      </p:sp>
      <p:sp>
        <p:nvSpPr>
          <p:cNvPr id="1048597" name="object 2"/>
          <p:cNvSpPr txBox="1"/>
          <p:nvPr/>
        </p:nvSpPr>
        <p:spPr>
          <a:xfrm>
            <a:off x="1330982" y="330377"/>
            <a:ext cx="5617281" cy="810584"/>
          </a:xfrm>
          <a:prstGeom prst="rect"/>
        </p:spPr>
        <p:txBody>
          <a:bodyPr bIns="0" lIns="0" rIns="0" rtlCol="0" tIns="23183" vert="horz" wrap="square">
            <a:spAutoFit/>
          </a:bodyPr>
          <a:lstStyle>
            <a:lvl1pPr>
              <a:defRPr b="1" sz="340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51610" marL="20161">
              <a:spcBef>
                <a:spcPts val="181"/>
              </a:spcBef>
            </a:pPr>
            <a:r>
              <a:rPr dirty="0" sz="5398" kern="0" lang="en-US" spc="16">
                <a:solidFill>
                  <a:sysClr lastClr="FFFFFF" val="window"/>
                </a:solidFill>
              </a:rPr>
              <a:t>ALGEBRA</a:t>
            </a:r>
          </a:p>
        </p:txBody>
      </p:sp>
      <p:sp>
        <p:nvSpPr>
          <p:cNvPr id="1048598" name="object 11"/>
          <p:cNvSpPr/>
          <p:nvPr/>
        </p:nvSpPr>
        <p:spPr>
          <a:xfrm>
            <a:off x="519834" y="381666"/>
            <a:ext cx="577604" cy="796348"/>
          </a:xfrm>
          <a:custGeom>
            <a:avLst/>
            <a:ah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bIns="0" lIns="0" rIns="0" rtlCol="0" tIns="0" wrap="square"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40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Masalalar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yechish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60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21399" y="777635"/>
            <a:ext cx="8278307" cy="1434075"/>
          </a:xfrm>
          <a:prstGeom prst="rect"/>
        </p:spPr>
      </p:pic>
      <p:sp>
        <p:nvSpPr>
          <p:cNvPr id="1048641" name="Дуга 11"/>
          <p:cNvSpPr/>
          <p:nvPr/>
        </p:nvSpPr>
        <p:spPr>
          <a:xfrm>
            <a:off x="2339752" y="2211710"/>
            <a:ext cx="3146648" cy="1922512"/>
          </a:xfrm>
          <a:prstGeom prst="arc">
            <a:avLst>
              <a:gd name="adj1" fmla="val 16200000"/>
              <a:gd name="adj2" fmla="val 164144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 rtlCol="0"/>
          <a:p>
            <a:pPr algn="ctr"/>
            <a:endParaRPr lang="ru-RU"/>
          </a:p>
        </p:txBody>
      </p:sp>
      <p:pic>
        <p:nvPicPr>
          <p:cNvPr id="2097161" name="Рисунок 2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917060" y="1875917"/>
            <a:ext cx="4696761" cy="3210028"/>
          </a:xfrm>
          <a:prstGeom prst="rect"/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43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Masalalar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yechish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44" name="TextBox 14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4860032" y="1895823"/>
            <a:ext cx="1977015" cy="901785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45" name="Стрелка: вправо 11"/>
          <p:cNvSpPr/>
          <p:nvPr/>
        </p:nvSpPr>
        <p:spPr>
          <a:xfrm>
            <a:off x="6921919" y="2336170"/>
            <a:ext cx="525431" cy="180152"/>
          </a:xfrm>
          <a:prstGeom prst="rightArrow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6" name="TextBox 1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7595445" y="2161346"/>
            <a:ext cx="1258230" cy="446276"/>
          </a:xfrm>
          <a:prstGeom prst="rect"/>
          <a:blipFill>
            <a:blip xmlns:r="http://schemas.openxmlformats.org/officeDocument/2006/relationships" r:embed="rId2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47" name="Стрелка: вправо 13"/>
          <p:cNvSpPr/>
          <p:nvPr/>
        </p:nvSpPr>
        <p:spPr>
          <a:xfrm>
            <a:off x="1936925" y="2294408"/>
            <a:ext cx="525431" cy="180152"/>
          </a:xfrm>
          <a:prstGeom prst="rightArrow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48" name="TextBox 17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610451" y="1884536"/>
            <a:ext cx="980910" cy="835550"/>
          </a:xfrm>
          <a:prstGeom prst="rect"/>
          <a:blipFill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49" name="TextBox 18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95523" y="3834150"/>
            <a:ext cx="1638188" cy="838435"/>
          </a:xfrm>
          <a:prstGeom prst="rect"/>
          <a:blipFill>
            <a:blip xmlns:r="http://schemas.openxmlformats.org/officeDocument/2006/relationships" r:embed="rId4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pic>
        <p:nvPicPr>
          <p:cNvPr id="2097162" name="Рисунок 19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1812720" y="4222313"/>
            <a:ext cx="554784" cy="243861"/>
          </a:xfrm>
          <a:prstGeom prst="rect"/>
        </p:spPr>
      </p:pic>
      <p:sp>
        <p:nvSpPr>
          <p:cNvPr id="1048650" name="TextBox 21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468395" y="3834150"/>
            <a:ext cx="1130227" cy="838435"/>
          </a:xfrm>
          <a:prstGeom prst="rect"/>
          <a:blipFill>
            <a:blip xmlns:r="http://schemas.openxmlformats.org/officeDocument/2006/relationships" r:embed="rId6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51" name="TextBox 2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004048" y="3666894"/>
            <a:ext cx="1512168" cy="838435"/>
          </a:xfrm>
          <a:prstGeom prst="rect"/>
          <a:blipFill>
            <a:blip xmlns:r="http://schemas.openxmlformats.org/officeDocument/2006/relationships" r:embed="rId7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pic>
        <p:nvPicPr>
          <p:cNvPr id="2097163" name="Рисунок 23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6742880" y="4009506"/>
            <a:ext cx="554784" cy="243861"/>
          </a:xfrm>
          <a:prstGeom prst="rect"/>
        </p:spPr>
      </p:pic>
      <p:sp>
        <p:nvSpPr>
          <p:cNvPr id="1048652" name="TextBox 24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7524328" y="3897967"/>
            <a:ext cx="982513" cy="446276"/>
          </a:xfrm>
          <a:prstGeom prst="rect"/>
          <a:blipFill>
            <a:blip xmlns:r="http://schemas.openxmlformats.org/officeDocument/2006/relationships" r:embed="rId8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53" name="TextBox 2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95523" y="1895823"/>
            <a:ext cx="1638187" cy="835550"/>
          </a:xfrm>
          <a:prstGeom prst="rect"/>
          <a:blipFill>
            <a:blip xmlns:r="http://schemas.openxmlformats.org/officeDocument/2006/relationships" r:embed="rId9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54" name="TextBox 26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9741" y="929857"/>
            <a:ext cx="8924914" cy="446276"/>
          </a:xfrm>
          <a:prstGeom prst="rect"/>
          <a:blipFill>
            <a:blip xmlns:r="http://schemas.openxmlformats.org/officeDocument/2006/relationships" r:embed="rId10"/>
            <a:stretch>
              <a:fillRect r="-1298"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56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Masalalar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yechish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64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949" y="699542"/>
            <a:ext cx="9144000" cy="3670300"/>
          </a:xfrm>
          <a:prstGeom prst="rect"/>
        </p:spPr>
      </p:pic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>
            <a:r>
              <a:rPr b="1" dirty="0" sz="4000" lang="en-US">
                <a:solidFill>
                  <a:schemeClr val="bg1"/>
                </a:solidFill>
              </a:rPr>
              <a:t>                       </a:t>
            </a:r>
            <a:r>
              <a:rPr b="1" dirty="0" sz="4000" lang="en-US" err="1">
                <a:solidFill>
                  <a:schemeClr val="bg1"/>
                </a:solidFill>
              </a:rPr>
              <a:t>Masalalar</a:t>
            </a:r>
            <a:r>
              <a:rPr b="1" dirty="0" sz="4000" lang="en-US">
                <a:solidFill>
                  <a:schemeClr val="bg1"/>
                </a:solidFill>
              </a:rPr>
              <a:t> </a:t>
            </a:r>
            <a:r>
              <a:rPr b="1" dirty="0" sz="4000" lang="en-US" err="1">
                <a:solidFill>
                  <a:schemeClr val="bg1"/>
                </a:solidFill>
              </a:rPr>
              <a:t>yechish</a:t>
            </a:r>
            <a:endParaRPr b="1" dirty="0" sz="4000">
              <a:solidFill>
                <a:schemeClr val="bg1"/>
              </a:solidFill>
            </a:endParaRPr>
          </a:p>
        </p:txBody>
      </p:sp>
      <p:sp>
        <p:nvSpPr>
          <p:cNvPr id="1048658" name="TextBox 19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3215653" y="3935603"/>
            <a:ext cx="3642344" cy="507831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pic>
        <p:nvPicPr>
          <p:cNvPr id="209716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11801" y="987574"/>
            <a:ext cx="8320396" cy="3963303"/>
          </a:xfrm>
          <a:prstGeom prst="rect"/>
        </p:spPr>
      </p:pic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7"/>
                                        <p:tgtEl>
                                          <p:spTgt spid="104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60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Masalalar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yechish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61" name="TextBox 20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445351" y="1710656"/>
            <a:ext cx="3466012" cy="872868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graphicFrame>
        <p:nvGraphicFramePr>
          <p:cNvPr id="4194304" name="Таблица 2"/>
          <p:cNvGraphicFramePr>
            <a:graphicFrameLocks noGrp="1"/>
          </p:cNvGraphicFramePr>
          <p:nvPr/>
        </p:nvGraphicFramePr>
        <p:xfrm>
          <a:off x="755576" y="993340"/>
          <a:ext cx="7128793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399"/>
                <a:gridCol w="1003746"/>
                <a:gridCol w="1033052"/>
                <a:gridCol w="1018399"/>
                <a:gridCol w="1018399"/>
                <a:gridCol w="1018399"/>
                <a:gridCol w="1018399"/>
              </a:tblGrid>
              <a:tr h="158921">
                <a:tc>
                  <a:txBody>
                    <a:bodyPr/>
                    <a:p>
                      <a:r>
                        <a:rPr dirty="0" lang="en-US"/>
                        <a:t>       x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-2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-1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0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1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2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3</a:t>
                      </a:r>
                      <a:endParaRPr dirty="0" lang="ru-RU"/>
                    </a:p>
                  </a:txBody>
                </a:tc>
              </a:tr>
              <a:tr h="370840">
                <a:tc>
                  <a:txBody>
                    <a:bodyPr/>
                    <a:p>
                      <a:r>
                        <a:rPr dirty="0" lang="en-US"/>
                        <a:t>       y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0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-1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-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3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2</a:t>
                      </a:r>
                      <a:endParaRPr dirty="0" lang="ru-RU"/>
                    </a:p>
                  </a:txBody>
                </a:tc>
                <a:tc>
                  <a:txBody>
                    <a:bodyPr/>
                    <a:p>
                      <a:r>
                        <a:rPr dirty="0" lang="en-US"/>
                        <a:t>5/3 </a:t>
                      </a:r>
                      <a:endParaRPr dirty="0" lang="ru-RU"/>
                    </a:p>
                  </a:txBody>
                </a:tc>
              </a:tr>
            </a:tbl>
          </a:graphicData>
        </a:graphic>
      </p:graphicFrame>
      <p:pic>
        <p:nvPicPr>
          <p:cNvPr id="2097166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420222" y="1729940"/>
            <a:ext cx="4723778" cy="3374462"/>
          </a:xfrm>
          <a:prstGeom prst="rect"/>
        </p:spPr>
      </p:pic>
      <p:sp>
        <p:nvSpPr>
          <p:cNvPr id="1048662" name="TextBox 16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22173" y="2489191"/>
            <a:ext cx="3312368" cy="835550"/>
          </a:xfrm>
          <a:prstGeom prst="rect"/>
          <a:blipFill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63" name="TextBox 19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88771" y="3444618"/>
            <a:ext cx="3779173" cy="835550"/>
          </a:xfrm>
          <a:prstGeom prst="rect"/>
          <a:blipFill>
            <a:blip xmlns:r="http://schemas.openxmlformats.org/officeDocument/2006/relationships" r:embed="rId4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64" name="TextBox 2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622939" y="4278917"/>
            <a:ext cx="2837956" cy="835550"/>
          </a:xfrm>
          <a:prstGeom prst="rect"/>
          <a:blipFill>
            <a:blip xmlns:r="http://schemas.openxmlformats.org/officeDocument/2006/relationships" r:embed="rId5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7"/>
                                        <p:tgtEl>
                                          <p:spTgt spid="104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66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Masalalar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yechish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67" name="TextBox 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27571" y="915566"/>
            <a:ext cx="3216778" cy="913583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68" name="TextBox 7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32257" y="1829149"/>
            <a:ext cx="4681282" cy="913583"/>
          </a:xfrm>
          <a:prstGeom prst="rect"/>
          <a:blipFill>
            <a:blip xmlns:r="http://schemas.openxmlformats.org/officeDocument/2006/relationships" r:embed="rId2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69" name="TextBox 8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32257" y="2863980"/>
            <a:ext cx="4901406" cy="913583"/>
          </a:xfrm>
          <a:prstGeom prst="rect"/>
          <a:blipFill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70" name="TextBox 9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27571" y="3922657"/>
            <a:ext cx="3210238" cy="913583"/>
          </a:xfrm>
          <a:prstGeom prst="rect"/>
          <a:blipFill>
            <a:blip xmlns:r="http://schemas.openxmlformats.org/officeDocument/2006/relationships" r:embed="rId4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71" name="TextBox 11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151841" y="903642"/>
            <a:ext cx="3817584" cy="913583"/>
          </a:xfrm>
          <a:prstGeom prst="rect"/>
          <a:blipFill>
            <a:blip xmlns:r="http://schemas.openxmlformats.org/officeDocument/2006/relationships" r:embed="rId5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72" name="TextBox 1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065127" y="2114958"/>
            <a:ext cx="4078873" cy="913583"/>
          </a:xfrm>
          <a:prstGeom prst="rect"/>
          <a:blipFill>
            <a:blip xmlns:r="http://schemas.openxmlformats.org/officeDocument/2006/relationships" r:embed="rId6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74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Yuqoridagi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misol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grafigi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7069" y="837407"/>
            <a:ext cx="8199535" cy="4306093"/>
          </a:xfrm>
          <a:prstGeom prst="rect"/>
        </p:spPr>
      </p:pic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76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Savollarga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javob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bering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!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77" name="TextBox 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37128" y="912383"/>
            <a:ext cx="8064452" cy="642740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78" name="TextBox 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65156" y="1717882"/>
            <a:ext cx="9013685" cy="446276"/>
          </a:xfrm>
          <a:prstGeom prst="rect"/>
          <a:blipFill>
            <a:blip xmlns:r="http://schemas.openxmlformats.org/officeDocument/2006/relationships" r:embed="rId2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79" name="TextBox 6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73331" y="2387296"/>
            <a:ext cx="9095439" cy="446276"/>
          </a:xfrm>
          <a:prstGeom prst="rect"/>
          <a:blipFill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80" name="TextBox 12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73331" y="2944250"/>
            <a:ext cx="3418550" cy="984885"/>
          </a:xfrm>
          <a:prstGeom prst="rect"/>
          <a:blipFill>
            <a:blip xmlns:r="http://schemas.openxmlformats.org/officeDocument/2006/relationships" r:embed="rId4"/>
            <a:stretch>
              <a:fillRect r="-136542"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81" name="TextBox 13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27653" y="3986484"/>
            <a:ext cx="6321346" cy="446276"/>
          </a:xfrm>
          <a:prstGeom prst="rect"/>
          <a:blipFill>
            <a:blip xmlns:r="http://schemas.openxmlformats.org/officeDocument/2006/relationships" r:embed="rId5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83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Uyga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vazifalar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84" name="TextBox 3"/>
          <p:cNvSpPr txBox="1"/>
          <p:nvPr/>
        </p:nvSpPr>
        <p:spPr>
          <a:xfrm>
            <a:off x="395536" y="777635"/>
            <a:ext cx="8591739" cy="1066800"/>
          </a:xfrm>
          <a:prstGeom prst="rect"/>
          <a:noFill/>
        </p:spPr>
        <p:txBody>
          <a:bodyPr bIns="0" lIns="0" rIns="0" rtlCol="0" tIns="0" wrap="square">
            <a:spAutoFit/>
          </a:bodyPr>
          <a:p>
            <a:r>
              <a:rPr b="1" dirty="0" sz="3600" lang="en-US" err="1"/>
              <a:t>Darslikning</a:t>
            </a:r>
            <a:r>
              <a:rPr b="1" dirty="0" sz="3600" lang="en-US"/>
              <a:t> </a:t>
            </a:r>
            <a:r>
              <a:rPr b="1" dirty="0" sz="3600" lang="en-US">
                <a:solidFill>
                  <a:srgbClr val="C00000"/>
                </a:solidFill>
              </a:rPr>
              <a:t>38</a:t>
            </a:r>
            <a:r>
              <a:rPr b="1" dirty="0" sz="3600" lang="en-US"/>
              <a:t>-betidagi </a:t>
            </a:r>
            <a:r>
              <a:rPr b="1" dirty="0" sz="3600" lang="en-US">
                <a:solidFill>
                  <a:srgbClr val="C00000"/>
                </a:solidFill>
              </a:rPr>
              <a:t>100-</a:t>
            </a:r>
            <a:r>
              <a:rPr b="1" dirty="0" sz="3600" lang="en-US"/>
              <a:t> </a:t>
            </a:r>
            <a:r>
              <a:rPr b="1" dirty="0" sz="3600" lang="en-US" err="1"/>
              <a:t>va</a:t>
            </a:r>
            <a:r>
              <a:rPr b="1" dirty="0" sz="3600" lang="en-US"/>
              <a:t> </a:t>
            </a:r>
            <a:r>
              <a:rPr b="1" dirty="0" sz="3600" lang="en-US">
                <a:solidFill>
                  <a:srgbClr val="C00000"/>
                </a:solidFill>
              </a:rPr>
              <a:t>104-</a:t>
            </a:r>
            <a:r>
              <a:rPr b="1" dirty="0" sz="3600" lang="en-US"/>
              <a:t> </a:t>
            </a:r>
            <a:r>
              <a:rPr b="1" dirty="0" sz="3600" lang="en-US" err="1"/>
              <a:t>misollar</a:t>
            </a:r>
            <a:endParaRPr b="1" dirty="0" sz="3600" lang="ru-RU"/>
          </a:p>
        </p:txBody>
      </p:sp>
      <p:pic>
        <p:nvPicPr>
          <p:cNvPr id="2097168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130530" y="1331633"/>
            <a:ext cx="6882938" cy="3828554"/>
          </a:xfrm>
          <a:prstGeom prst="rect"/>
        </p:spPr>
      </p:pic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object 2"/>
          <p:cNvSpPr txBox="1">
            <a:spLocks noGrp="1"/>
          </p:cNvSpPr>
          <p:nvPr>
            <p:ph type="title" idx="4294967295"/>
          </p:nvPr>
        </p:nvSpPr>
        <p:spPr>
          <a:xfrm>
            <a:off x="1007048" y="549255"/>
            <a:ext cx="6888211" cy="1344959"/>
          </a:xfrm>
          <a:prstGeom prst="rect"/>
        </p:spPr>
        <p:txBody>
          <a:bodyPr bIns="0" lIns="0" rIns="0" rtlCol="0" tIns="24158" vert="horz" wrap="square">
            <a:spAutoFit/>
          </a:bodyPr>
          <a:p>
            <a:pPr algn="ctr" marL="62411">
              <a:spcBef>
                <a:spcPts val="190"/>
              </a:spcBef>
            </a:pPr>
            <a:r>
              <a:rPr dirty="0" sz="4400" lang="en-US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dirty="0" spc="16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89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/>
        </p:spPr>
        <p:txBody>
          <a:bodyPr bIns="72478" lIns="144954" rIns="144954" tIns="72478">
            <a:spAutoFit/>
          </a:bodyPr>
          <a:p>
            <a:endParaRPr dirty="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90" name="object 4"/>
          <p:cNvSpPr txBox="1"/>
          <p:nvPr/>
        </p:nvSpPr>
        <p:spPr>
          <a:xfrm>
            <a:off x="342397" y="192346"/>
            <a:ext cx="8475234" cy="538679"/>
          </a:xfrm>
          <a:prstGeom prst="rect"/>
        </p:spPr>
        <p:txBody>
          <a:bodyPr bIns="0" lIns="0" rIns="0" rtlCol="0" tIns="26172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marL="20132">
              <a:spcBef>
                <a:spcPts val="206"/>
              </a:spcBef>
            </a:pPr>
            <a:r>
              <a:rPr dirty="0" sz="3300" lang="en-US" spc="24">
                <a:latin typeface="Arial" pitchFamily="34" charset="0"/>
                <a:cs typeface="Arial" pitchFamily="34" charset="0"/>
              </a:rPr>
              <a:t>ARALASHMAGA OID MASALALAR</a:t>
            </a:r>
            <a:endParaRPr dirty="0" sz="3300"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91" name="object 2"/>
          <p:cNvSpPr/>
          <p:nvPr/>
        </p:nvSpPr>
        <p:spPr>
          <a:xfrm>
            <a:off x="0" y="0"/>
            <a:ext cx="9144000" cy="68043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>
            <a:endParaRPr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69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28343" y="1851670"/>
            <a:ext cx="6687314" cy="3291829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>
            <a:endParaRPr dirty="0"/>
          </a:p>
        </p:txBody>
      </p:sp>
      <p:sp>
        <p:nvSpPr>
          <p:cNvPr id="1048608" name="TextBox 11"/>
          <p:cNvSpPr txBox="1"/>
          <p:nvPr/>
        </p:nvSpPr>
        <p:spPr>
          <a:xfrm>
            <a:off x="323528" y="1419622"/>
            <a:ext cx="8640960" cy="2529840"/>
          </a:xfrm>
          <a:prstGeom prst="rect"/>
          <a:noFill/>
        </p:spPr>
        <p:txBody>
          <a:bodyPr rtlCol="0" wrap="square">
            <a:spAutoFit/>
          </a:bodyPr>
          <a:p>
            <a:pPr indent="-514350" marL="514350">
              <a:buAutoNum type="arabicPeriod"/>
            </a:pP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y=k\x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ta’rifi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b="1" dirty="0" sz="2800" lang="en-US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b="1" dirty="0" sz="2800"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b="1" dirty="0" sz="2800" lang="en-US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600" lang="en-US" err="1"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b="1" dirty="0" sz="3600"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48609" name="object 4"/>
          <p:cNvSpPr txBox="1"/>
          <p:nvPr/>
        </p:nvSpPr>
        <p:spPr>
          <a:xfrm>
            <a:off x="0" y="51470"/>
            <a:ext cx="9144000" cy="580424"/>
          </a:xfrm>
          <a:prstGeom prst="rect"/>
        </p:spPr>
        <p:txBody>
          <a:bodyPr bIns="0" lIns="0" rIns="0" rtlCol="0" tIns="26171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b="0" dirty="0" sz="3600"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REJA: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11" name="object 4"/>
          <p:cNvSpPr txBox="1"/>
          <p:nvPr/>
        </p:nvSpPr>
        <p:spPr>
          <a:xfrm>
            <a:off x="0" y="51470"/>
            <a:ext cx="9144000" cy="580424"/>
          </a:xfrm>
          <a:prstGeom prst="rect"/>
        </p:spPr>
        <p:txBody>
          <a:bodyPr bIns="0" lIns="0" rIns="0" rtlCol="0" tIns="26171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b="0" dirty="0" sz="3600" lang="en-US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Funksiya</a:t>
            </a:r>
            <a:r>
              <a:rPr b="0" dirty="0" sz="3600"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b="0" dirty="0" sz="3600" lang="en-US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tushunchasi</a:t>
            </a:r>
            <a:endParaRPr b="0" dirty="0" sz="3600"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2" name="Овал 2"/>
          <p:cNvSpPr/>
          <p:nvPr/>
        </p:nvSpPr>
        <p:spPr>
          <a:xfrm>
            <a:off x="7308304" y="843558"/>
            <a:ext cx="25807" cy="45888"/>
          </a:xfrm>
          <a:prstGeom prst="ellipse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13" name="TextBox 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78124" y="2622154"/>
            <a:ext cx="6538778" cy="743665"/>
          </a:xfrm>
          <a:prstGeom prst="rect"/>
          <a:blipFill>
            <a:blip xmlns:r="http://schemas.openxmlformats.org/officeDocument/2006/relationships" r:embed="rId1"/>
            <a:stretch>
              <a:fillRect l="-2052" b="-8197"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14" name="TextBox 7"/>
          <p:cNvSpPr txBox="1"/>
          <p:nvPr/>
        </p:nvSpPr>
        <p:spPr>
          <a:xfrm>
            <a:off x="156272" y="2414863"/>
            <a:ext cx="184731" cy="523220"/>
          </a:xfrm>
          <a:prstGeom prst="rect"/>
          <a:noFill/>
        </p:spPr>
        <p:txBody>
          <a:bodyPr rtlCol="0" wrap="none">
            <a:spAutoFit/>
          </a:bodyPr>
          <a:p>
            <a:endParaRPr b="1" dirty="0" sz="2800" lang="en-US"/>
          </a:p>
        </p:txBody>
      </p:sp>
      <p:sp>
        <p:nvSpPr>
          <p:cNvPr id="1048615" name="TextBox 24"/>
          <p:cNvSpPr txBox="1"/>
          <p:nvPr/>
        </p:nvSpPr>
        <p:spPr>
          <a:xfrm>
            <a:off x="341003" y="1069666"/>
            <a:ext cx="8645503" cy="13487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Ikkita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o’zgaruvchi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kattaliklari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biror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qonuniyatga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asosan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o’zaro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bog’langan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bo’lsa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bunday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bog’lanish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dirty="0" sz="2800" lang="en-US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funksiya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deb </a:t>
            </a:r>
            <a:r>
              <a:rPr b="1" dirty="0" sz="2800" lang="en-US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ataladi</a:t>
            </a:r>
            <a:r>
              <a:rPr b="1" dirty="0" sz="2800"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48616" name="TextBox 9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915816" y="3507854"/>
            <a:ext cx="4201086" cy="446276"/>
          </a:xfrm>
          <a:prstGeom prst="rect"/>
          <a:blipFill>
            <a:blip xmlns:r="http://schemas.openxmlformats.org/officeDocument/2006/relationships" r:embed="rId2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17" name="TextBox 11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915816" y="4155926"/>
            <a:ext cx="4582986" cy="446276"/>
          </a:xfrm>
          <a:prstGeom prst="rect"/>
          <a:blipFill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7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12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Ph="1" nodeType="clickEffect" presetClass="entr" presetID="22" presetSubtype="8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17"/>
                                        <p:tgtEl>
                                          <p:spTgt spid="104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22"/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2" grpId="0" animBg="1"/>
      <p:bldP spid="1048613" grpId="0"/>
      <p:bldP spid="1048614" grpId="0"/>
      <p:bldP spid="10486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object 2"/>
          <p:cNvSpPr/>
          <p:nvPr/>
        </p:nvSpPr>
        <p:spPr>
          <a:xfrm>
            <a:off x="-35497" y="-6191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19" name="object 4"/>
          <p:cNvSpPr txBox="1"/>
          <p:nvPr/>
        </p:nvSpPr>
        <p:spPr>
          <a:xfrm>
            <a:off x="0" y="51470"/>
            <a:ext cx="9144000" cy="580424"/>
          </a:xfrm>
          <a:prstGeom prst="rect"/>
        </p:spPr>
        <p:txBody>
          <a:bodyPr bIns="0" lIns="0" rIns="0" rtlCol="0" tIns="26171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b="0" dirty="0" sz="3600" lang="en-US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</a:t>
            </a:r>
            <a:r>
              <a:rPr b="0" dirty="0" sz="3600"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→ </a:t>
            </a:r>
            <a:r>
              <a:rPr b="0" dirty="0" sz="3600" lang="en-US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</a:t>
            </a:r>
            <a:r>
              <a:rPr b="0" dirty="0" sz="3600"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→ </a:t>
            </a:r>
            <a:r>
              <a:rPr b="0" dirty="0" sz="3600" lang="en-US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Xossa</a:t>
            </a:r>
            <a:endParaRPr b="0" dirty="0" sz="3600"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20" name="Овал 2"/>
          <p:cNvSpPr/>
          <p:nvPr/>
        </p:nvSpPr>
        <p:spPr>
          <a:xfrm>
            <a:off x="7308304" y="843558"/>
            <a:ext cx="25807" cy="45888"/>
          </a:xfrm>
          <a:prstGeom prst="ellipse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21" name="TextBox 19"/>
          <p:cNvSpPr txBox="1"/>
          <p:nvPr/>
        </p:nvSpPr>
        <p:spPr>
          <a:xfrm>
            <a:off x="706151" y="3994646"/>
            <a:ext cx="7731698" cy="92333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700" lang="en-US" err="1">
                <a:solidFill>
                  <a:srgbClr val="C00000"/>
                </a:solidFill>
              </a:rPr>
              <a:t>Giperbola</a:t>
            </a:r>
            <a:r>
              <a:rPr b="1" dirty="0" sz="2700" lang="en-US"/>
              <a:t> </a:t>
            </a:r>
            <a:r>
              <a:rPr b="1" dirty="0" sz="2700" lang="en-US">
                <a:solidFill>
                  <a:srgbClr val="002060"/>
                </a:solidFill>
              </a:rPr>
              <a:t>– </a:t>
            </a:r>
            <a:r>
              <a:rPr b="1" dirty="0" sz="2700" lang="en-US" err="1">
                <a:solidFill>
                  <a:srgbClr val="002060"/>
                </a:solidFill>
              </a:rPr>
              <a:t>ikki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uzluksiz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tarmoqdan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iborat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bo’lgan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egri</a:t>
            </a:r>
            <a:r>
              <a:rPr b="1" dirty="0" sz="2700" lang="en-US">
                <a:solidFill>
                  <a:srgbClr val="002060"/>
                </a:solidFill>
              </a:rPr>
              <a:t> </a:t>
            </a:r>
            <a:r>
              <a:rPr b="1" dirty="0" sz="2700" lang="en-US" err="1">
                <a:solidFill>
                  <a:srgbClr val="002060"/>
                </a:solidFill>
              </a:rPr>
              <a:t>chiziq</a:t>
            </a:r>
            <a:r>
              <a:rPr b="1" dirty="0" sz="2700" lang="en-US">
                <a:solidFill>
                  <a:srgbClr val="002060"/>
                </a:solidFill>
              </a:rPr>
              <a:t>. </a:t>
            </a:r>
            <a:endParaRPr b="1" dirty="0" sz="2700" lang="ru-RU">
              <a:solidFill>
                <a:srgbClr val="002060"/>
              </a:solidFill>
            </a:endParaRPr>
          </a:p>
        </p:txBody>
      </p:sp>
      <p:pic>
        <p:nvPicPr>
          <p:cNvPr id="2097153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23437" y="866502"/>
            <a:ext cx="4176464" cy="3152166"/>
          </a:xfrm>
          <a:prstGeom prst="rect"/>
        </p:spPr>
      </p:pic>
      <p:sp>
        <p:nvSpPr>
          <p:cNvPr id="1048622" name="TextBox 24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11596" y="1059582"/>
            <a:ext cx="989110" cy="743665"/>
          </a:xfrm>
          <a:prstGeom prst="rect"/>
          <a:blipFill>
            <a:blip xmlns:r="http://schemas.openxmlformats.org/officeDocument/2006/relationships" r:embed="rId2"/>
            <a:stretch>
              <a:fillRect l="-13580" b="-8197"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sp>
        <p:nvSpPr>
          <p:cNvPr id="1048623" name="TextBox 27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7740330" y="923961"/>
            <a:ext cx="1166331" cy="736933"/>
          </a:xfrm>
          <a:prstGeom prst="rect"/>
          <a:blipFill>
            <a:blip xmlns:r="http://schemas.openxmlformats.org/officeDocument/2006/relationships" r:embed="rId3"/>
            <a:stretch>
              <a:fillRect l="-11518" b="-9167"/>
            </a:stretch>
          </a:blipFill>
        </p:spPr>
        <p:txBody>
          <a:bodyPr/>
          <a:p>
            <a:r>
              <a:rPr lang="ru-RU">
                <a:noFill/>
              </a:rPr>
              <a:t> </a:t>
            </a:r>
          </a:p>
        </p:txBody>
      </p:sp>
      <p:pic>
        <p:nvPicPr>
          <p:cNvPr id="2097154" name="Рисунок 30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6194412" y="1626465"/>
            <a:ext cx="2243437" cy="2229039"/>
          </a:xfrm>
          <a:prstGeom prst="rect"/>
        </p:spPr>
      </p:pic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7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8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10"/>
                                        <p:tgtEl>
                                          <p:spTgt spid="104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0" grpId="0" animBg="1"/>
      <p:bldP spid="10486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object 2"/>
          <p:cNvSpPr/>
          <p:nvPr/>
        </p:nvSpPr>
        <p:spPr>
          <a:xfrm>
            <a:off x="0" y="-23328"/>
            <a:ext cx="9144001" cy="703444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>
            <a:r>
              <a:rPr b="1" dirty="0" lang="en-US">
                <a:solidFill>
                  <a:schemeClr val="bg1"/>
                </a:solidFill>
              </a:rPr>
              <a:t>                                             </a:t>
            </a:r>
            <a:r>
              <a:rPr b="1" dirty="0" sz="3600" lang="en-US" err="1">
                <a:solidFill>
                  <a:schemeClr val="bg1"/>
                </a:solidFill>
              </a:rPr>
              <a:t>funksiyaning</a:t>
            </a:r>
            <a:r>
              <a:rPr b="1" dirty="0" lang="en-US">
                <a:solidFill>
                  <a:schemeClr val="bg1"/>
                </a:solidFill>
              </a:rPr>
              <a:t> </a:t>
            </a:r>
            <a:r>
              <a:rPr b="1" dirty="0" sz="3600" lang="en-US" err="1">
                <a:solidFill>
                  <a:schemeClr val="bg1"/>
                </a:solidFill>
              </a:rPr>
              <a:t>xossalari</a:t>
            </a:r>
            <a:endParaRPr b="1" dirty="0" sz="3600">
              <a:solidFill>
                <a:schemeClr val="bg1"/>
              </a:solidFill>
            </a:endParaRPr>
          </a:p>
        </p:txBody>
      </p:sp>
      <p:sp>
        <p:nvSpPr>
          <p:cNvPr id="1048625" name="TextBox 7"/>
          <p:cNvSpPr txBox="1"/>
          <p:nvPr/>
        </p:nvSpPr>
        <p:spPr>
          <a:xfrm>
            <a:off x="0" y="888220"/>
            <a:ext cx="5303267" cy="3406140"/>
          </a:xfrm>
          <a:prstGeom prst="rect"/>
          <a:noFill/>
        </p:spPr>
        <p:txBody>
          <a:bodyPr rtlCol="0" wrap="square">
            <a:spAutoFit/>
          </a:bodyPr>
          <a:p>
            <a:pPr indent="-457200" marL="457200">
              <a:buAutoNum type="arabicParenR"/>
            </a:pP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≠ 0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-457200" marL="457200">
              <a:buAutoNum type="arabicParenR"/>
            </a:pP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-457200" marL="457200">
              <a:buAutoNum type="arabicParenR"/>
            </a:pP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-457200" marL="457200">
              <a:buAutoNum type="arabicParenR"/>
            </a:pP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&gt; 0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&lt; 0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-457200" marL="457200">
              <a:buAutoNum type="arabicParenR"/>
            </a:pP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&lt; 0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&gt; 0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oraliqlarda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500" lang="en-US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b="1" dirty="0" sz="2500" lang="en-U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97155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95655" y="-48714"/>
            <a:ext cx="1024217" cy="768163"/>
          </a:xfrm>
          <a:prstGeom prst="rect"/>
        </p:spPr>
      </p:pic>
      <p:pic>
        <p:nvPicPr>
          <p:cNvPr id="2097156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303267" y="676008"/>
            <a:ext cx="3844854" cy="4392281"/>
          </a:xfrm>
          <a:prstGeom prst="rect"/>
        </p:spPr>
      </p:pic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27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>
                <a:latin typeface="Arial" pitchFamily="34" charset="0"/>
                <a:cs typeface="Arial" pitchFamily="34" charset="0"/>
              </a:rPr>
              <a:t>                </a:t>
            </a:r>
            <a:r>
              <a:rPr dirty="0" sz="3600" lang="en-US" err="1">
                <a:latin typeface="Arial" pitchFamily="34" charset="0"/>
                <a:cs typeface="Arial" pitchFamily="34" charset="0"/>
              </a:rPr>
              <a:t>funksiyaning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3600" lang="en-US" err="1">
                <a:latin typeface="Arial" pitchFamily="34" charset="0"/>
                <a:cs typeface="Arial" pitchFamily="34" charset="0"/>
              </a:rPr>
              <a:t>xossalari</a:t>
            </a:r>
            <a:endParaRPr dirty="0" sz="36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28" name="TextBox 4"/>
          <p:cNvSpPr txBox="1"/>
          <p:nvPr/>
        </p:nvSpPr>
        <p:spPr>
          <a:xfrm>
            <a:off x="251520" y="1275606"/>
            <a:ext cx="5040560" cy="32918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k &lt; 0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y=k/x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– 3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– 5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4’) x &lt; 0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&gt; 0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5’) x &lt; 0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&gt; 0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oraliqlarda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400" lang="en-US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o’sadi</a:t>
            </a:r>
            <a:r>
              <a:rPr b="1" dirty="0" sz="2400"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b="1" dirty="0" sz="2400"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97157" name="Рисунок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91680" y="2848"/>
            <a:ext cx="1024217" cy="768163"/>
          </a:xfrm>
          <a:prstGeom prst="rect"/>
        </p:spPr>
      </p:pic>
      <p:pic>
        <p:nvPicPr>
          <p:cNvPr id="2097158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004048" y="848565"/>
            <a:ext cx="4017805" cy="4213200"/>
          </a:xfrm>
          <a:prstGeom prst="rect"/>
        </p:spPr>
      </p:pic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30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Mustahkamlash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uchun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misollar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1" name="TextBox 4"/>
          <p:cNvSpPr txBox="1"/>
          <p:nvPr/>
        </p:nvSpPr>
        <p:spPr>
          <a:xfrm>
            <a:off x="-108520" y="699542"/>
            <a:ext cx="9361041" cy="47015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800" lang="en-US" u="sng">
                <a:solidFill>
                  <a:srgbClr val="002060"/>
                </a:solidFill>
              </a:rPr>
              <a:t>1 - masala. </a:t>
            </a:r>
            <a:r>
              <a:rPr b="1" dirty="0" sz="2800" lang="en-US">
                <a:solidFill>
                  <a:srgbClr val="0070C0"/>
                </a:solidFill>
              </a:rPr>
              <a:t>y = 1/x </a:t>
            </a:r>
            <a:r>
              <a:rPr b="1" dirty="0" sz="2800" lang="en-US" err="1">
                <a:solidFill>
                  <a:srgbClr val="0070C0"/>
                </a:solidFill>
              </a:rPr>
              <a:t>funksiya</a:t>
            </a:r>
            <a:r>
              <a:rPr b="1" dirty="0" sz="2800" lang="en-US">
                <a:solidFill>
                  <a:srgbClr val="0070C0"/>
                </a:solidFill>
              </a:rPr>
              <a:t> </a:t>
            </a:r>
            <a:r>
              <a:rPr b="1" dirty="0" sz="2800" lang="en-US" err="1">
                <a:solidFill>
                  <a:srgbClr val="0070C0"/>
                </a:solidFill>
              </a:rPr>
              <a:t>grafigini</a:t>
            </a:r>
            <a:r>
              <a:rPr b="1" dirty="0" sz="2800" lang="en-US">
                <a:solidFill>
                  <a:srgbClr val="0070C0"/>
                </a:solidFill>
              </a:rPr>
              <a:t> </a:t>
            </a:r>
            <a:r>
              <a:rPr b="1" dirty="0" sz="2800" lang="en-US" err="1">
                <a:solidFill>
                  <a:srgbClr val="0070C0"/>
                </a:solidFill>
              </a:rPr>
              <a:t>yasang</a:t>
            </a:r>
            <a:r>
              <a:rPr b="1" dirty="0" sz="2800" lang="en-US">
                <a:solidFill>
                  <a:srgbClr val="0070C0"/>
                </a:solidFill>
              </a:rPr>
              <a:t>.</a:t>
            </a:r>
          </a:p>
          <a:p>
            <a:pPr indent="-514350" marL="514350">
              <a:buAutoNum type="arabicParenR"/>
            </a:pPr>
            <a:r>
              <a:rPr b="1" dirty="0" sz="2800" lang="en-US" err="1"/>
              <a:t>Aniqlanish</a:t>
            </a:r>
            <a:r>
              <a:rPr b="1" dirty="0" sz="2800" lang="en-US"/>
              <a:t> </a:t>
            </a:r>
            <a:r>
              <a:rPr b="1" dirty="0" sz="2800" lang="en-US" err="1"/>
              <a:t>sohasi</a:t>
            </a:r>
            <a:r>
              <a:rPr b="1" dirty="0" sz="2800" lang="en-US"/>
              <a:t> 0 dan </a:t>
            </a:r>
            <a:r>
              <a:rPr b="1" dirty="0" sz="2800" lang="en-US" err="1"/>
              <a:t>boshqa</a:t>
            </a:r>
            <a:r>
              <a:rPr b="1" dirty="0" sz="2800" lang="en-US"/>
              <a:t> </a:t>
            </a:r>
            <a:r>
              <a:rPr b="1" dirty="0" sz="2800" lang="en-US" err="1"/>
              <a:t>barcha</a:t>
            </a:r>
            <a:r>
              <a:rPr b="1" dirty="0" sz="2800" lang="en-US"/>
              <a:t> </a:t>
            </a:r>
            <a:r>
              <a:rPr b="1" dirty="0" sz="2800" lang="en-US" err="1"/>
              <a:t>haqiqiy</a:t>
            </a:r>
            <a:r>
              <a:rPr b="1" dirty="0" sz="2800" lang="en-US"/>
              <a:t> </a:t>
            </a:r>
            <a:r>
              <a:rPr b="1" dirty="0" sz="2800" lang="en-US" err="1"/>
              <a:t>sonlar</a:t>
            </a:r>
            <a:r>
              <a:rPr b="1" dirty="0" sz="2800" lang="en-US"/>
              <a:t>;</a:t>
            </a:r>
          </a:p>
          <a:p>
            <a:pPr indent="-514350" marL="514350">
              <a:buAutoNum type="arabicParenR"/>
            </a:pPr>
            <a:r>
              <a:rPr b="1" dirty="0" sz="2800" lang="en-US" err="1"/>
              <a:t>Funksiya</a:t>
            </a:r>
            <a:r>
              <a:rPr b="1" dirty="0" sz="2800" lang="en-US"/>
              <a:t> – </a:t>
            </a:r>
            <a:r>
              <a:rPr b="1" dirty="0" sz="2800" lang="en-US" err="1"/>
              <a:t>toq</a:t>
            </a:r>
            <a:r>
              <a:rPr b="1" dirty="0" sz="2800" lang="en-US"/>
              <a:t>, </a:t>
            </a:r>
            <a:r>
              <a:rPr b="1" dirty="0" sz="2800" lang="en-US" err="1"/>
              <a:t>chunki</a:t>
            </a:r>
            <a:r>
              <a:rPr b="1" dirty="0" sz="2800" lang="en-US"/>
              <a:t> x ≠ 0 </a:t>
            </a:r>
            <a:r>
              <a:rPr b="1" dirty="0" sz="2800" lang="en-US" err="1"/>
              <a:t>bo’lganda</a:t>
            </a:r>
            <a:r>
              <a:rPr b="1" dirty="0" sz="2800" lang="en-US"/>
              <a:t> 1/(-x) = -1/x </a:t>
            </a:r>
          </a:p>
          <a:p>
            <a:pPr indent="-514350" marL="514350">
              <a:buAutoNum type="arabicParenR"/>
            </a:pPr>
            <a:r>
              <a:rPr b="1" dirty="0" sz="2800" lang="en-US" err="1"/>
              <a:t>Funksiya</a:t>
            </a:r>
            <a:r>
              <a:rPr b="1" dirty="0" sz="2800" lang="en-US"/>
              <a:t> x &gt; 0 </a:t>
            </a:r>
            <a:r>
              <a:rPr b="1" dirty="0" sz="2800" lang="en-US" err="1"/>
              <a:t>oraliqda</a:t>
            </a:r>
            <a:r>
              <a:rPr b="1" dirty="0" sz="2800" lang="en-US"/>
              <a:t> </a:t>
            </a:r>
            <a:r>
              <a:rPr b="1" dirty="0" sz="2800" lang="en-US" err="1"/>
              <a:t>manfiy</a:t>
            </a:r>
            <a:r>
              <a:rPr b="1" dirty="0" sz="2800" lang="en-US"/>
              <a:t> </a:t>
            </a:r>
            <a:r>
              <a:rPr b="1" dirty="0" sz="2800" lang="en-US" err="1"/>
              <a:t>ko’rsatkichli</a:t>
            </a:r>
            <a:r>
              <a:rPr b="1" dirty="0" sz="2800" lang="en-US"/>
              <a:t> </a:t>
            </a:r>
            <a:r>
              <a:rPr b="1" dirty="0" sz="2800" lang="en-US" err="1"/>
              <a:t>darajali</a:t>
            </a:r>
            <a:r>
              <a:rPr b="1" dirty="0" sz="2800" lang="en-US"/>
              <a:t> </a:t>
            </a:r>
            <a:r>
              <a:rPr b="1" dirty="0" sz="2800" lang="en-US" err="1"/>
              <a:t>funksiyaning</a:t>
            </a:r>
            <a:r>
              <a:rPr b="1" dirty="0" sz="2800" lang="en-US"/>
              <a:t> </a:t>
            </a:r>
            <a:r>
              <a:rPr b="1" dirty="0" sz="2800" lang="en-US" err="1"/>
              <a:t>xossasiga</a:t>
            </a:r>
            <a:r>
              <a:rPr b="1" dirty="0" sz="2800" lang="en-US"/>
              <a:t> </a:t>
            </a:r>
            <a:r>
              <a:rPr b="1" dirty="0" sz="2800" lang="en-US" err="1"/>
              <a:t>ko’ra</a:t>
            </a:r>
            <a:r>
              <a:rPr b="1" dirty="0" sz="2800" lang="en-US"/>
              <a:t> </a:t>
            </a:r>
            <a:r>
              <a:rPr b="1" dirty="0" sz="2800" lang="en-US" err="1"/>
              <a:t>kamayadi</a:t>
            </a:r>
            <a:r>
              <a:rPr b="1" dirty="0" sz="2800" lang="en-US"/>
              <a:t>;</a:t>
            </a:r>
          </a:p>
          <a:p>
            <a:pPr indent="-514350" marL="514350">
              <a:buAutoNum type="arabicParenR"/>
            </a:pPr>
            <a:r>
              <a:rPr b="1" dirty="0" sz="2800" lang="en-US"/>
              <a:t>x &gt; 0 </a:t>
            </a:r>
            <a:r>
              <a:rPr b="1" dirty="0" sz="2800" lang="en-US" err="1"/>
              <a:t>bo’lganda</a:t>
            </a:r>
            <a:r>
              <a:rPr b="1" dirty="0" sz="2800" lang="en-US"/>
              <a:t> </a:t>
            </a:r>
            <a:r>
              <a:rPr b="1" dirty="0" sz="2800" lang="en-US" err="1"/>
              <a:t>funksiya</a:t>
            </a:r>
            <a:r>
              <a:rPr b="1" dirty="0" sz="2800" lang="en-US"/>
              <a:t> </a:t>
            </a:r>
            <a:r>
              <a:rPr b="1" dirty="0" sz="2800" lang="en-US" err="1"/>
              <a:t>musbat</a:t>
            </a:r>
            <a:r>
              <a:rPr b="1" dirty="0" sz="2800" lang="en-US"/>
              <a:t> </a:t>
            </a:r>
            <a:r>
              <a:rPr b="1" dirty="0" sz="2800" lang="en-US" err="1"/>
              <a:t>qiymatlarni</a:t>
            </a:r>
            <a:r>
              <a:rPr b="1" dirty="0" sz="2800" lang="en-US"/>
              <a:t> </a:t>
            </a:r>
            <a:r>
              <a:rPr b="1" dirty="0" sz="2800" lang="en-US" err="1"/>
              <a:t>qabul</a:t>
            </a:r>
            <a:r>
              <a:rPr b="1" dirty="0" sz="2800" lang="en-US"/>
              <a:t> </a:t>
            </a:r>
            <a:r>
              <a:rPr b="1" dirty="0" sz="2800" lang="en-US" err="1"/>
              <a:t>qiladi</a:t>
            </a:r>
            <a:r>
              <a:rPr b="1" dirty="0" sz="2800" lang="en-US"/>
              <a:t>;</a:t>
            </a:r>
          </a:p>
          <a:p>
            <a:pPr indent="-514350" marL="514350">
              <a:buAutoNum type="arabicParenR"/>
            </a:pPr>
            <a:r>
              <a:rPr b="1" dirty="0" sz="2800" lang="en-US" err="1"/>
              <a:t>Grafikka</a:t>
            </a:r>
            <a:r>
              <a:rPr b="1" dirty="0" sz="2800" lang="en-US"/>
              <a:t> </a:t>
            </a:r>
            <a:r>
              <a:rPr b="1" dirty="0" sz="2800" lang="en-US" err="1"/>
              <a:t>tegishli</a:t>
            </a:r>
            <a:r>
              <a:rPr b="1" dirty="0" sz="2800" lang="en-US"/>
              <a:t> </a:t>
            </a:r>
            <a:r>
              <a:rPr b="1" dirty="0" sz="2800" lang="en-US" err="1"/>
              <a:t>bir</a:t>
            </a:r>
            <a:r>
              <a:rPr b="1" dirty="0" sz="2800" lang="en-US"/>
              <a:t> </a:t>
            </a:r>
            <a:r>
              <a:rPr b="1" dirty="0" sz="2800" lang="en-US" err="1"/>
              <a:t>nechta</a:t>
            </a:r>
            <a:r>
              <a:rPr b="1" dirty="0" sz="2800" lang="en-US"/>
              <a:t> </a:t>
            </a:r>
            <a:r>
              <a:rPr b="1" dirty="0" sz="2800" lang="en-US" err="1"/>
              <a:t>nuqtalar</a:t>
            </a:r>
            <a:r>
              <a:rPr b="1" dirty="0" sz="2800" lang="en-US"/>
              <a:t>, </a:t>
            </a:r>
            <a:r>
              <a:rPr b="1" dirty="0" sz="2800" lang="en-US" err="1"/>
              <a:t>masalan</a:t>
            </a:r>
            <a:r>
              <a:rPr b="1" dirty="0" sz="2800" lang="en-US"/>
              <a:t>, (1/3;3), (1/2;2), (1;1), (2; 1/2) </a:t>
            </a:r>
            <a:r>
              <a:rPr b="1" dirty="0" sz="2800" lang="en-US" err="1"/>
              <a:t>nuqtalarni</a:t>
            </a:r>
            <a:r>
              <a:rPr b="1" dirty="0" sz="2800" lang="en-US"/>
              <a:t> </a:t>
            </a:r>
            <a:r>
              <a:rPr b="1" dirty="0" sz="2800" lang="en-US" err="1"/>
              <a:t>topib</a:t>
            </a:r>
            <a:r>
              <a:rPr b="1" dirty="0" sz="2800" lang="en-US"/>
              <a:t>, x &gt; 0 </a:t>
            </a:r>
            <a:r>
              <a:rPr b="1" dirty="0" sz="2800" lang="en-US" err="1"/>
              <a:t>ning</a:t>
            </a:r>
            <a:r>
              <a:rPr b="1" dirty="0" sz="2800" lang="en-US"/>
              <a:t> </a:t>
            </a:r>
            <a:r>
              <a:rPr b="1" dirty="0" sz="2800" lang="en-US" err="1"/>
              <a:t>qiymatlari</a:t>
            </a:r>
            <a:r>
              <a:rPr b="1" dirty="0" sz="2800" lang="en-US"/>
              <a:t> </a:t>
            </a:r>
            <a:r>
              <a:rPr b="1" dirty="0" sz="2800" lang="en-US" err="1"/>
              <a:t>uchun</a:t>
            </a:r>
            <a:r>
              <a:rPr b="1" dirty="0" sz="2800" lang="en-US"/>
              <a:t> </a:t>
            </a:r>
            <a:r>
              <a:rPr b="1" dirty="0" sz="2800" lang="en-US" err="1"/>
              <a:t>grafikning</a:t>
            </a:r>
            <a:r>
              <a:rPr b="1" dirty="0" sz="2800" lang="en-US"/>
              <a:t> </a:t>
            </a:r>
            <a:r>
              <a:rPr b="1" dirty="0" sz="2800" lang="en-US" err="1"/>
              <a:t>bir</a:t>
            </a:r>
            <a:r>
              <a:rPr b="1" dirty="0" sz="2800" lang="en-US"/>
              <a:t> </a:t>
            </a:r>
            <a:r>
              <a:rPr b="1" dirty="0" sz="2800" lang="en-US" err="1"/>
              <a:t>qismini</a:t>
            </a:r>
            <a:r>
              <a:rPr b="1" dirty="0" sz="2800" lang="en-US"/>
              <a:t> </a:t>
            </a:r>
            <a:r>
              <a:rPr b="1" dirty="0" sz="2800" lang="en-US" err="1"/>
              <a:t>yasaymiz</a:t>
            </a:r>
            <a:r>
              <a:rPr b="1" dirty="0" sz="2800" lang="en-US"/>
              <a:t> (4-rasm).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33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 err="1">
                <a:latin typeface="Arial" pitchFamily="34" charset="0"/>
                <a:cs typeface="Arial" pitchFamily="34" charset="0"/>
              </a:rPr>
              <a:t>Mustahkamlash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uchun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misollar</a:t>
            </a:r>
            <a:r>
              <a:rPr dirty="0" sz="4000" lang="en-US">
                <a:latin typeface="Arial" pitchFamily="34" charset="0"/>
                <a:cs typeface="Arial" pitchFamily="34" charset="0"/>
              </a:rPr>
              <a:t>: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4" name="TextBox 4"/>
          <p:cNvSpPr txBox="1"/>
          <p:nvPr/>
        </p:nvSpPr>
        <p:spPr>
          <a:xfrm>
            <a:off x="179512" y="2002001"/>
            <a:ext cx="8352928" cy="2606041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800" lang="en-US" err="1">
                <a:solidFill>
                  <a:schemeClr val="tx2"/>
                </a:solidFill>
              </a:rPr>
              <a:t>Argumentning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ayni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bir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qiymatlarida</a:t>
            </a:r>
            <a:r>
              <a:rPr b="1" dirty="0" sz="2800" lang="en-US">
                <a:solidFill>
                  <a:schemeClr val="tx2"/>
                </a:solidFill>
              </a:rPr>
              <a:t> y = 2/x </a:t>
            </a:r>
            <a:r>
              <a:rPr b="1" dirty="0" sz="2800" lang="en-US" err="1">
                <a:solidFill>
                  <a:schemeClr val="tx2"/>
                </a:solidFill>
              </a:rPr>
              <a:t>funksiyaning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qiymatlari</a:t>
            </a:r>
            <a:r>
              <a:rPr b="1" dirty="0" sz="2800" lang="en-US">
                <a:solidFill>
                  <a:schemeClr val="tx2"/>
                </a:solidFill>
              </a:rPr>
              <a:t> y = 1/x </a:t>
            </a:r>
            <a:r>
              <a:rPr b="1" dirty="0" sz="2800" lang="en-US" err="1">
                <a:solidFill>
                  <a:schemeClr val="tx2"/>
                </a:solidFill>
              </a:rPr>
              <a:t>funksiya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qiymatlarini</a:t>
            </a:r>
            <a:r>
              <a:rPr b="1" dirty="0" sz="2800" lang="en-US">
                <a:solidFill>
                  <a:schemeClr val="tx2"/>
                </a:solidFill>
              </a:rPr>
              <a:t> 2 ga </a:t>
            </a:r>
            <a:r>
              <a:rPr b="1" dirty="0" sz="2800" lang="en-US" err="1">
                <a:solidFill>
                  <a:schemeClr val="tx2"/>
                </a:solidFill>
              </a:rPr>
              <a:t>ko’paytirish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bilan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hosil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qilinishini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eslatamiz</a:t>
            </a:r>
            <a:r>
              <a:rPr b="1" dirty="0" sz="2800" lang="en-US">
                <a:solidFill>
                  <a:schemeClr val="tx2"/>
                </a:solidFill>
              </a:rPr>
              <a:t>. Bu </a:t>
            </a:r>
            <a:r>
              <a:rPr b="1" dirty="0" sz="2800" lang="en-US" err="1">
                <a:solidFill>
                  <a:schemeClr val="tx2"/>
                </a:solidFill>
              </a:rPr>
              <a:t>esa</a:t>
            </a:r>
            <a:r>
              <a:rPr b="1" dirty="0" sz="2800" lang="en-US">
                <a:solidFill>
                  <a:schemeClr val="tx2"/>
                </a:solidFill>
              </a:rPr>
              <a:t> y = 2/x </a:t>
            </a:r>
            <a:r>
              <a:rPr b="1" dirty="0" sz="2800" lang="en-US" err="1">
                <a:solidFill>
                  <a:schemeClr val="tx2"/>
                </a:solidFill>
              </a:rPr>
              <a:t>funksiyaning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grafigi</a:t>
            </a:r>
            <a:r>
              <a:rPr b="1" dirty="0" sz="2800" lang="en-US">
                <a:solidFill>
                  <a:schemeClr val="tx2"/>
                </a:solidFill>
              </a:rPr>
              <a:t> y = 1/x </a:t>
            </a:r>
            <a:r>
              <a:rPr b="1" dirty="0" sz="2800" lang="en-US" err="1">
                <a:solidFill>
                  <a:schemeClr val="tx2"/>
                </a:solidFill>
              </a:rPr>
              <a:t>funksiya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grafigini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absissalar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o’qi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bo’ylab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ikki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baravar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cho’zish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bilan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hosil</a:t>
            </a:r>
            <a:r>
              <a:rPr b="1" dirty="0" sz="2800" lang="en-US">
                <a:solidFill>
                  <a:schemeClr val="tx2"/>
                </a:solidFill>
              </a:rPr>
              <a:t> </a:t>
            </a:r>
            <a:r>
              <a:rPr b="1" dirty="0" sz="2800" lang="en-US" err="1">
                <a:solidFill>
                  <a:schemeClr val="tx2"/>
                </a:solidFill>
              </a:rPr>
              <a:t>qilinadi</a:t>
            </a:r>
            <a:r>
              <a:rPr b="1" dirty="0" sz="2800" lang="en-US">
                <a:solidFill>
                  <a:schemeClr val="tx2"/>
                </a:solidFill>
              </a:rPr>
              <a:t>, </a:t>
            </a:r>
            <a:r>
              <a:rPr b="1" dirty="0" sz="2800" lang="en-US" err="1">
                <a:solidFill>
                  <a:schemeClr val="tx2"/>
                </a:solidFill>
              </a:rPr>
              <a:t>demakdir</a:t>
            </a:r>
            <a:r>
              <a:rPr b="1" dirty="0" sz="2800" lang="en-US">
                <a:solidFill>
                  <a:schemeClr val="tx2"/>
                </a:solidFill>
              </a:rPr>
              <a:t> (5 – rasm)</a:t>
            </a:r>
            <a:endParaRPr b="1" dirty="0" sz="2800" lang="ru-RU">
              <a:solidFill>
                <a:schemeClr val="tx2"/>
              </a:solidFill>
            </a:endParaRPr>
          </a:p>
        </p:txBody>
      </p:sp>
      <p:sp>
        <p:nvSpPr>
          <p:cNvPr id="1048635" name="TextBox 1"/>
          <p:cNvSpPr txBox="1"/>
          <p:nvPr/>
        </p:nvSpPr>
        <p:spPr>
          <a:xfrm>
            <a:off x="-12653" y="848565"/>
            <a:ext cx="9169303" cy="954107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2800"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masala. 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= 2 </a:t>
            </a:r>
            <a:r>
              <a:rPr b="1" dirty="0" sz="2800" lang="en-US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= -2 </a:t>
            </a:r>
            <a:r>
              <a:rPr b="1" dirty="0" sz="2800" lang="en-US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bo’lganda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y=k/x </a:t>
            </a:r>
            <a:r>
              <a:rPr b="1" dirty="0" sz="2800" lang="en-US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800" lang="en-US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2800" lang="en-US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b="1" dirty="0" sz="2800"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 sz="2800" lang="ru-RU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7"/>
                                        <p:tgtEl>
                                          <p:spTgt spid="104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dur="500" id="12"/>
                                        <p:tgtEl>
                                          <p:spTgt spid="104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4" grpId="0"/>
      <p:bldP spid="10486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object 2"/>
          <p:cNvSpPr/>
          <p:nvPr/>
        </p:nvSpPr>
        <p:spPr>
          <a:xfrm>
            <a:off x="22889" y="24623"/>
            <a:ext cx="9144001" cy="791010"/>
          </a:xfrm>
          <a:custGeom>
            <a:avLst/>
            <a:ah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bIns="0" lIns="0" rIns="0" rtlCol="0" tIns="0" wrap="square"/>
          <a:p/>
        </p:txBody>
      </p:sp>
      <p:sp>
        <p:nvSpPr>
          <p:cNvPr id="1048637" name="object 4"/>
          <p:cNvSpPr txBox="1"/>
          <p:nvPr/>
        </p:nvSpPr>
        <p:spPr>
          <a:xfrm>
            <a:off x="342395" y="57555"/>
            <a:ext cx="8557312" cy="641987"/>
          </a:xfrm>
          <a:prstGeom prst="rect"/>
        </p:spPr>
        <p:txBody>
          <a:bodyPr bIns="0" lIns="0" rIns="0" rtlCol="0" tIns="26178" vert="horz" wrap="square">
            <a:spAutoFit/>
          </a:bodyPr>
          <a:lstStyle>
            <a:lvl1pPr>
              <a:defRPr b="1" sz="2650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lvl="0"/>
            <a:r>
              <a:rPr dirty="0" sz="4000" lang="en-US">
                <a:latin typeface="Arial" pitchFamily="34" charset="0"/>
                <a:cs typeface="Arial" pitchFamily="34" charset="0"/>
              </a:rPr>
              <a:t>1 – 2 masala </a:t>
            </a:r>
            <a:r>
              <a:rPr dirty="0" sz="4000" lang="en-US" err="1">
                <a:latin typeface="Arial" pitchFamily="34" charset="0"/>
                <a:cs typeface="Arial" pitchFamily="34" charset="0"/>
              </a:rPr>
              <a:t>grafiklari</a:t>
            </a:r>
            <a:endParaRPr dirty="0" sz="4000"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8" name="TextBox 3"/>
          <p:cNvSpPr txBox="1"/>
          <p:nvPr/>
        </p:nvSpPr>
        <p:spPr>
          <a:xfrm>
            <a:off x="8676456" y="2897237"/>
            <a:ext cx="184731" cy="538609"/>
          </a:xfrm>
          <a:prstGeom prst="rect"/>
          <a:solidFill>
            <a:schemeClr val="accent6">
              <a:lumMod val="20000"/>
              <a:lumOff val="80000"/>
            </a:schemeClr>
          </a:solidFill>
        </p:spPr>
        <p:txBody>
          <a:bodyPr rtlCol="0" wrap="none">
            <a:spAutoFit/>
          </a:bodyPr>
          <a:p>
            <a:endParaRPr b="1" dirty="0" lang="ru-RU"/>
          </a:p>
        </p:txBody>
      </p:sp>
      <p:pic>
        <p:nvPicPr>
          <p:cNvPr id="2097159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942752"/>
            <a:ext cx="9144000" cy="4200748"/>
          </a:xfrm>
          <a:prstGeom prst="rect"/>
        </p:spPr>
      </p:pic>
    </p:spTree>
  </p:cSld>
  <p:clrMapOvr>
    <a:masterClrMapping/>
  </p:clrMapOvr>
  <p:transition spd="slow">
    <p:push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00" id="7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Презентация.cdr</dc:title>
  <dc:creator>Komlov Mirodil</dc:creator>
  <cp:lastModifiedBy>iroda rahimova</cp:lastModifiedBy>
  <dcterms:created xsi:type="dcterms:W3CDTF">2020-04-08T01:32:19Z</dcterms:created>
  <dcterms:modified xsi:type="dcterms:W3CDTF">2025-11-12T15:53:33Z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  <property fmtid="{D5CDD505-2E9C-101B-9397-08002B2CF9AE}" pid="5" name="ICV">
    <vt:lpwstr>f21f1b3eba244b6091bb3795fbdb46c6</vt:lpwstr>
  </property>
</Properties>
</file>