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3"/>
    <p:sldId id="262" r:id="rId4"/>
    <p:sldId id="261" r:id="rId5"/>
    <p:sldId id="271" r:id="rId6"/>
    <p:sldId id="257" r:id="rId7"/>
    <p:sldId id="260" r:id="rId8"/>
    <p:sldId id="259" r:id="rId9"/>
    <p:sldId id="263" r:id="rId10"/>
    <p:sldId id="270" r:id="rId11"/>
    <p:sldId id="268" r:id="rId12"/>
    <p:sldId id="272" r:id="rId13"/>
    <p:sldId id="269" r:id="rId14"/>
    <p:sldId id="264" r:id="rId15"/>
    <p:sldId id="258" r:id="rId16"/>
    <p:sldId id="265" r:id="rId17"/>
    <p:sldId id="267" r:id="rId18"/>
    <p:sldId id="266" r:id="rId19"/>
    <p:sldId id="273" r:id="rId20"/>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2278" autoAdjust="0"/>
    <p:restoredTop sz="94660"/>
  </p:normalViewPr>
  <p:slideViewPr>
    <p:cSldViewPr snapToGrid="0" showGuides="1">
      <p:cViewPr varScale="1">
        <p:scale>
          <a:sx n="117" d="100"/>
          <a:sy n="117" d="100"/>
        </p:scale>
        <p:origin x="510" y="102"/>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760FBDFE-C587-4B4C-A407-44438C67B59E}"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49AE70B2-8BF9-45C0-BB95-33D1B9D3A854}"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Замещающая дата 4"/>
          <p:cNvSpPr>
            <a:spLocks noGrp="1"/>
          </p:cNvSpPr>
          <p:nvPr>
            <p:ph type="dt" sz="half" idx="10"/>
          </p:nvPr>
        </p:nvSpPr>
        <p:spPr/>
        <p:txBody>
          <a:bodyPr/>
          <a:p>
            <a:fld id="{760FBDFE-C587-4B4C-A407-44438C67B59E}" type="datetimeFigureOut">
              <a:rPr lang="en-US" smtClean="0"/>
            </a:fld>
            <a:endParaRPr lang="en-US"/>
          </a:p>
        </p:txBody>
      </p:sp>
      <p:sp>
        <p:nvSpPr>
          <p:cNvPr id="6" name="Замещающий нижний колонтитул 5"/>
          <p:cNvSpPr>
            <a:spLocks noGrp="1"/>
          </p:cNvSpPr>
          <p:nvPr>
            <p:ph type="ftr" sz="quarter" idx="11"/>
          </p:nvPr>
        </p:nvSpPr>
        <p:spPr/>
        <p:txBody>
          <a:bodyPr/>
          <a:p>
            <a:endParaRPr lang="en-US"/>
          </a:p>
        </p:txBody>
      </p:sp>
      <p:sp>
        <p:nvSpPr>
          <p:cNvPr id="7" name="Замещающий номер слайда 6"/>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Замещающая дата 6"/>
          <p:cNvSpPr>
            <a:spLocks noGrp="1"/>
          </p:cNvSpPr>
          <p:nvPr>
            <p:ph type="dt" sz="half" idx="10"/>
          </p:nvPr>
        </p:nvSpPr>
        <p:spPr/>
        <p:txBody>
          <a:bodyPr/>
          <a:p>
            <a:fld id="{760FBDFE-C587-4B4C-A407-44438C67B59E}" type="datetimeFigureOut">
              <a:rPr lang="en-US" smtClean="0"/>
            </a:fld>
            <a:endParaRPr lang="en-US"/>
          </a:p>
        </p:txBody>
      </p:sp>
      <p:sp>
        <p:nvSpPr>
          <p:cNvPr id="8" name="Замещающий нижний колонтитул 7"/>
          <p:cNvSpPr>
            <a:spLocks noGrp="1"/>
          </p:cNvSpPr>
          <p:nvPr>
            <p:ph type="ftr" sz="quarter" idx="11"/>
          </p:nvPr>
        </p:nvSpPr>
        <p:spPr/>
        <p:txBody>
          <a:bodyPr/>
          <a:p>
            <a:endParaRPr lang="en-US"/>
          </a:p>
        </p:txBody>
      </p:sp>
      <p:sp>
        <p:nvSpPr>
          <p:cNvPr id="9" name="Замещающий номер слайда 8"/>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p>
            <a:fld id="{760FBDFE-C587-4B4C-A407-44438C67B59E}" type="datetimeFigureOut">
              <a:rPr lang="en-US" smtClean="0"/>
            </a:fld>
            <a:endParaRPr lang="en-US"/>
          </a:p>
        </p:txBody>
      </p:sp>
      <p:sp>
        <p:nvSpPr>
          <p:cNvPr id="4" name="Замещающий нижний колонтитул 3"/>
          <p:cNvSpPr>
            <a:spLocks noGrp="1"/>
          </p:cNvSpPr>
          <p:nvPr>
            <p:ph type="ftr" sz="quarter" idx="11"/>
          </p:nvPr>
        </p:nvSpPr>
        <p:spPr/>
        <p:txBody>
          <a:bodyPr/>
          <a:p>
            <a:endParaRPr lang="en-US"/>
          </a:p>
        </p:txBody>
      </p:sp>
      <p:sp>
        <p:nvSpPr>
          <p:cNvPr id="5" name="Замещающий номер слайда 4"/>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fld id="{760FBDFE-C587-4B4C-A407-44438C67B59E}" type="datetimeFigureOut">
              <a:rPr lang="en-US" smtClean="0"/>
            </a:fld>
            <a:endParaRPr lang="en-US"/>
          </a:p>
        </p:txBody>
      </p:sp>
      <p:sp>
        <p:nvSpPr>
          <p:cNvPr id="3" name="Замещающий нижний колонтитул 2"/>
          <p:cNvSpPr>
            <a:spLocks noGrp="1"/>
          </p:cNvSpPr>
          <p:nvPr>
            <p:ph type="ftr" sz="quarter" idx="11"/>
          </p:nvPr>
        </p:nvSpPr>
        <p:spPr/>
        <p:txBody>
          <a:bodyPr/>
          <a:p>
            <a:endParaRPr lang="en-US"/>
          </a:p>
        </p:txBody>
      </p:sp>
      <p:sp>
        <p:nvSpPr>
          <p:cNvPr id="4" name="Замещающий номер слайда 3"/>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Замещающий номер слайда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fld id="{9EFD9D74-47D9-4702-A33C-335B63B48DBF}" type="datetimeFigureOut">
              <a:rPr lang="en-US" smtClean="0"/>
            </a:fld>
            <a:endParaRPr lang="en-US" dirty="0"/>
          </a:p>
        </p:txBody>
      </p:sp>
      <p:sp>
        <p:nvSpPr>
          <p:cNvPr id="6" name="Замещающий нижний колонтитул 5"/>
          <p:cNvSpPr>
            <a:spLocks noGrp="1"/>
          </p:cNvSpPr>
          <p:nvPr>
            <p:ph type="ftr" sz="quarter" idx="11"/>
          </p:nvPr>
        </p:nvSpPr>
        <p:spPr/>
        <p:txBody>
          <a:bodyPr/>
          <a:p>
            <a:endParaRPr lang="en-US" dirty="0"/>
          </a:p>
        </p:txBody>
      </p:sp>
      <p:sp>
        <p:nvSpPr>
          <p:cNvPr id="7" name="Замещающий номер слайда 6"/>
          <p:cNvSpPr>
            <a:spLocks noGrp="1"/>
          </p:cNvSpPr>
          <p:nvPr>
            <p:ph type="sldNum" sz="quarter" idx="12"/>
          </p:nvPr>
        </p:nvSpPr>
        <p:spPr/>
        <p:txBody>
          <a:bodyPr/>
          <a:p>
            <a:fld id="{FABC47A4-756D-490B-A52F-7D9E2C9FC05F}"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760FBDFE-C587-4B4C-A407-44438C67B59E}" type="datetimeFigureOut">
              <a:rPr lang="en-US" smtClean="0"/>
            </a:fld>
            <a:endParaRPr lang="en-US" dirty="0"/>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49AE70B2-8BF9-45C0-BB95-33D1B9D3A85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ctrTitle"/>
          </p:nvPr>
        </p:nvSpPr>
        <p:spPr/>
        <p:txBody>
          <a:bodyPr/>
          <a:p>
            <a:endParaRPr lang="en-US" altLang="ru-RU" sz="6000"/>
          </a:p>
        </p:txBody>
      </p:sp>
      <p:sp>
        <p:nvSpPr>
          <p:cNvPr id="3" name="Подзаголовок 2"/>
          <p:cNvSpPr>
            <a:spLocks noGrp="1"/>
          </p:cNvSpPr>
          <p:nvPr>
            <p:ph type="subTitle" idx="1"/>
          </p:nvPr>
        </p:nvSpPr>
        <p:spPr>
          <a:xfrm>
            <a:off x="626533" y="1315085"/>
            <a:ext cx="10949517" cy="1752600"/>
          </a:xfrm>
        </p:spPr>
        <p:txBody>
          <a:bodyPr>
            <a:scene3d>
              <a:camera prst="orthographicFront"/>
              <a:lightRig rig="soft" dir="t">
                <a:rot lat="0" lon="0" rev="15600000"/>
              </a:lightRig>
            </a:scene3d>
            <a:sp3d extrusionH="57150" prstMaterial="softEdge">
              <a:bevelT w="25400" h="38100"/>
            </a:sp3d>
          </a:bodyPr>
          <a:p>
            <a:r>
              <a:rPr lang="en-US" altLang="ru-RU">
                <a:solidFill>
                  <a:schemeClr val="accent4"/>
                </a:solidFill>
              </a:rPr>
              <a:t>Mirzo Ulug‘bek nomidagi O’zbekiston milliy universiteti Jizzax filiali Amaliy matematika fakulteti barqaror transport yo’nalishi 1 kurs 354-25 guruh talabasi </a:t>
            </a:r>
            <a:endParaRPr lang="en-US" altLang="ru-RU">
              <a:solidFill>
                <a:schemeClr val="accent4"/>
              </a:solidFill>
            </a:endParaRPr>
          </a:p>
          <a:p>
            <a:r>
              <a:rPr lang="en-US" altLang="ru-RU">
                <a:solidFill>
                  <a:schemeClr val="accent4"/>
                </a:solidFill>
              </a:rPr>
              <a:t>Boltakova Shahzoda </a:t>
            </a:r>
            <a:endParaRPr lang="en-US" altLang="ru-RU">
              <a:solidFill>
                <a:schemeClr val="accent4"/>
              </a:solidFill>
            </a:endParaRPr>
          </a:p>
          <a:p>
            <a:r>
              <a:rPr lang="en-US" altLang="ru-RU" sz="3600">
                <a:solidFill>
                  <a:srgbClr val="FF0000"/>
                </a:solidFill>
                <a:effectLst/>
              </a:rPr>
              <a:t>Fizikadan mustaqil ishi</a:t>
            </a:r>
            <a:endParaRPr lang="en-US" altLang="ru-RU" sz="3600">
              <a:solidFill>
                <a:srgbClr val="FF0000"/>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a:xfrm>
            <a:off x="628015" y="228600"/>
            <a:ext cx="11116945" cy="4953000"/>
          </a:xfrm>
        </p:spPr>
        <p:txBody>
          <a:bodyPr/>
          <a:p>
            <a:pPr marL="0" indent="0" algn="ctr">
              <a:buNone/>
            </a:pPr>
            <a:r>
              <a:rPr lang="en-US" altLang="ru-RU" sz="2400"/>
              <a:t>Ularning tortishish kuchiga qarshi turish qobiliyati, tortishish kuchi kabi, diskdagi moment ta'sirida bo'lgan burchak momentumining samarasidir. giroskopik prekretsiya yigiruvchi disk yoki g'ildirak.Ushbu hodisa giroskopik harakat yoki giroskopik kuch deb ham ataladi va bu haqiqatan ham biz odamlar uchun juda foydali ekanligini isbotladi. Ushbu atamalar faqat giroskopni emas, balki aylanadigan ob'ektning uning aylanish yo'nalishini saqlab qolish tendentsiyasini anglatadi.Shunday qilib, aylanayotgan ob'ekt, ilgari aytib o'tilganidek, burchak momentumiga ega va bu saqlanishi kerak. Shu sababli, aylanayotgan ob'ekt aylanish o'qidagi har qanday o'zgarishga qarshi turishga moyil bo'ladi, chunki yo'nalish o'zgarishi burchak momentumining o'zgarishiga olib keladi.Prekessiyaning yana bir ajoyib namunasi Yer sayyorasida ham uchraydi. Ma'lumki, Yerning aylanish o'qi vertikaldan burchak ostida yotadi, uning burchagi tufayli aylanma o'qning o'zi aylanayotganda aylana chizadi.Ushbu maqolaga umuman tegishli bo'lmasa- da,Yerning g'alati egilishining sababi aslida juda qiziq.Ushbu effekt Nyutonning ikkinchi qonuni bashorat qilganidek, disk yoki g'ildirak tezroq aylanayotganda kuchayadi.</a:t>
            </a:r>
            <a:endParaRPr lang="en-US" altLang="ru-RU"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scene3d>
              <a:camera prst="orthographicFront"/>
              <a:lightRig rig="threePt" dir="t"/>
            </a:scene3d>
          </a:bodyPr>
          <a:p>
            <a:pPr algn="ctr"/>
            <a:r>
              <a:rPr lang="en-US" altLang="ru-RU">
                <a:ln w="22225">
                  <a:solidFill>
                    <a:schemeClr val="accent2"/>
                  </a:solidFill>
                  <a:prstDash val="solid"/>
                </a:ln>
                <a:solidFill>
                  <a:schemeClr val="accent2">
                    <a:lumMod val="40000"/>
                    <a:lumOff val="60000"/>
                  </a:schemeClr>
                </a:solidFill>
                <a:effectLst/>
              </a:rPr>
              <a:t>GIROSKOPLARNING FOYDALANISH SOHALARI</a:t>
            </a:r>
            <a:endParaRPr lang="en-US" altLang="ru-RU">
              <a:ln w="22225">
                <a:solidFill>
                  <a:schemeClr val="accent2"/>
                </a:solidFill>
                <a:prstDash val="solid"/>
              </a:ln>
              <a:solidFill>
                <a:schemeClr val="accent2">
                  <a:lumMod val="40000"/>
                  <a:lumOff val="60000"/>
                </a:schemeClr>
              </a:solidFill>
              <a:effectLst/>
            </a:endParaRPr>
          </a:p>
        </p:txBody>
      </p:sp>
      <p:sp>
        <p:nvSpPr>
          <p:cNvPr id="3" name="Замещающее содержимое 2"/>
          <p:cNvSpPr>
            <a:spLocks noGrp="1"/>
          </p:cNvSpPr>
          <p:nvPr>
            <p:ph sz="half" idx="1"/>
          </p:nvPr>
        </p:nvSpPr>
        <p:spPr/>
        <p:txBody>
          <a:bodyPr/>
          <a:p>
            <a:pPr marL="0" indent="0" algn="ctr">
              <a:buNone/>
            </a:pPr>
            <a:r>
              <a:rPr lang="en-US" altLang="ru-RU">
                <a:sym typeface="+mn-ea"/>
              </a:rPr>
              <a:t>Giroskopik qurilmalarni dengiz flotida, aviatsiyada, raketa va kosmik texnikada, harakatlanuvchi obyektlarning navigatsiya va boshqarish masalalarini hal qilish uchun xalq xo</a:t>
            </a:r>
            <a:r>
              <a:rPr lang="en-US" altLang="en-US">
                <a:sym typeface="+mn-ea"/>
              </a:rPr>
              <a:t>ʻ</a:t>
            </a:r>
            <a:r>
              <a:rPr lang="en-US" altLang="ru-RU">
                <a:sym typeface="+mn-ea"/>
              </a:rPr>
              <a:t>jaligida, ba</a:t>
            </a:r>
            <a:r>
              <a:rPr lang="en-US" altLang="en-US">
                <a:sym typeface="+mn-ea"/>
              </a:rPr>
              <a:t>ʼ</a:t>
            </a:r>
            <a:r>
              <a:rPr lang="en-US" altLang="ru-RU">
                <a:sym typeface="+mn-ea"/>
              </a:rPr>
              <a:t>zi maxsus ishlarni (geodezik, topografik va b.) o</a:t>
            </a:r>
            <a:r>
              <a:rPr lang="en-US" altLang="en-US">
                <a:sym typeface="+mn-ea"/>
              </a:rPr>
              <a:t>ʻ</a:t>
            </a:r>
            <a:r>
              <a:rPr lang="en-US" altLang="ru-RU">
                <a:sym typeface="+mn-ea"/>
              </a:rPr>
              <a:t>tkazishda ishlatiladi.</a:t>
            </a:r>
            <a:endParaRPr lang="ru-RU" altLang="en-US"/>
          </a:p>
        </p:txBody>
      </p:sp>
      <p:pic>
        <p:nvPicPr>
          <p:cNvPr id="4" name="Замещающее содержимое 3"/>
          <p:cNvPicPr>
            <a:picLocks noChangeAspect="1"/>
          </p:cNvPicPr>
          <p:nvPr>
            <p:ph sz="half" idx="2"/>
          </p:nvPr>
        </p:nvPicPr>
        <p:blipFill>
          <a:blip r:embed="rId1"/>
          <a:srcRect l="13712" r="13712"/>
          <a:stretch>
            <a:fillRect/>
          </a:stretch>
        </p:blipFill>
        <p:spPr>
          <a:xfrm>
            <a:off x="8272145" y="1174750"/>
            <a:ext cx="3310255" cy="1529715"/>
          </a:xfrm>
        </p:spPr>
      </p:pic>
      <p:pic>
        <p:nvPicPr>
          <p:cNvPr id="5" name="Изображение 4"/>
          <p:cNvPicPr>
            <a:picLocks noChangeAspect="1"/>
          </p:cNvPicPr>
          <p:nvPr/>
        </p:nvPicPr>
        <p:blipFill>
          <a:blip r:embed="rId2"/>
          <a:stretch>
            <a:fillRect/>
          </a:stretch>
        </p:blipFill>
        <p:spPr>
          <a:xfrm>
            <a:off x="8272780" y="2783840"/>
            <a:ext cx="3309620" cy="1617345"/>
          </a:xfrm>
          <a:prstGeom prst="rect">
            <a:avLst/>
          </a:prstGeom>
        </p:spPr>
      </p:pic>
      <p:pic>
        <p:nvPicPr>
          <p:cNvPr id="6" name="Изображение 5"/>
          <p:cNvPicPr>
            <a:picLocks noChangeAspect="1"/>
          </p:cNvPicPr>
          <p:nvPr/>
        </p:nvPicPr>
        <p:blipFill>
          <a:blip r:embed="rId3"/>
          <a:stretch>
            <a:fillRect/>
          </a:stretch>
        </p:blipFill>
        <p:spPr>
          <a:xfrm>
            <a:off x="8272145" y="4597400"/>
            <a:ext cx="3310255" cy="17868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Заголовок 8"/>
          <p:cNvSpPr>
            <a:spLocks noGrp="1"/>
          </p:cNvSpPr>
          <p:nvPr>
            <p:ph type="title"/>
          </p:nvPr>
        </p:nvSpPr>
        <p:spPr/>
        <p:txBody>
          <a:bodyPr/>
          <a:p>
            <a:endParaRPr lang="ru-RU" altLang="en-US"/>
          </a:p>
        </p:txBody>
      </p:sp>
      <p:sp>
        <p:nvSpPr>
          <p:cNvPr id="3" name="Замещающее содержимое 2"/>
          <p:cNvSpPr>
            <a:spLocks noGrp="1"/>
          </p:cNvSpPr>
          <p:nvPr>
            <p:ph sz="half" idx="1"/>
          </p:nvPr>
        </p:nvSpPr>
        <p:spPr>
          <a:xfrm>
            <a:off x="452120" y="484505"/>
            <a:ext cx="6624320" cy="4953000"/>
          </a:xfrm>
        </p:spPr>
        <p:txBody>
          <a:bodyPr/>
          <a:p>
            <a:pPr marL="0" indent="0">
              <a:buNone/>
            </a:pPr>
            <a:r>
              <a:rPr lang="en-US" altLang="ru-RU" sz="2400"/>
              <a:t>Siz samolyotlarda juda ko'p giroskoplarni topasiz.Zamonaviy samolyotlarda inertsional yo'l- yo'riq tizimlari ushbu nisbatan oddiy qurilmalardan unumli foydalanadi. Ularda parvozdagi samolyot yo'nalishini kuzatish va boshqarish uchun yigiruvchi giroskoplar to'plami mavjud. Yigiruvchi giroskoplar samolyot yo'nalishidan mustaqil ravishda o'z yo'nalishini saqlashga imkon beradigan maxsus kataklarda saqlanadi. Giroskop katakchalarida elektr kontaktlari va datchiklari mavjud bo'lib, ular samolyot yuvarlanayotganda yoki balandlikda uchuvchiga ma'lumot uzatishi mumkin. Bu uchuvchi va yo'l-yo'riq tizimlariga samolyotning kosmosdagi nisbiy yo'nalishini "bilish" imkonini beradi.</a:t>
            </a:r>
            <a:endParaRPr lang="en-US" altLang="ru-RU" sz="2400"/>
          </a:p>
        </p:txBody>
      </p:sp>
      <p:pic>
        <p:nvPicPr>
          <p:cNvPr id="8" name="Замещающее содержимое 7"/>
          <p:cNvPicPr/>
          <p:nvPr>
            <p:ph sz="half" idx="2"/>
          </p:nvPr>
        </p:nvPicPr>
        <p:blipFill>
          <a:blip r:embed="rId1"/>
          <a:srcRect t="4009" b="4009"/>
          <a:stretch>
            <a:fillRect/>
          </a:stretch>
        </p:blipFill>
        <p:spPr>
          <a:xfrm>
            <a:off x="7752080" y="1467485"/>
            <a:ext cx="4142105" cy="406654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Заголовок 3"/>
          <p:cNvSpPr>
            <a:spLocks noGrp="1"/>
          </p:cNvSpPr>
          <p:nvPr>
            <p:ph type="title"/>
          </p:nvPr>
        </p:nvSpPr>
        <p:spPr/>
        <p:txBody>
          <a:bodyPr/>
          <a:p>
            <a:endParaRPr lang="ru-RU" altLang="en-US"/>
          </a:p>
        </p:txBody>
      </p:sp>
      <p:sp>
        <p:nvSpPr>
          <p:cNvPr id="3" name="Замещающее содержимое 2"/>
          <p:cNvSpPr>
            <a:spLocks noGrp="1"/>
          </p:cNvSpPr>
          <p:nvPr>
            <p:ph sz="half" idx="1"/>
          </p:nvPr>
        </p:nvSpPr>
        <p:spPr/>
        <p:txBody>
          <a:bodyPr/>
          <a:p>
            <a:pPr marL="0" indent="0" algn="ctr">
              <a:lnSpc>
                <a:spcPct val="150000"/>
              </a:lnSpc>
              <a:buNone/>
            </a:pPr>
            <a:r>
              <a:rPr lang="en-US" altLang="ru-RU">
                <a:solidFill>
                  <a:srgbClr val="252525"/>
                </a:solidFill>
                <a:latin typeface="Times New Roman" panose="02020603050405020304" pitchFamily="18" charset="0"/>
                <a:cs typeface="Times New Roman" panose="02020603050405020304" pitchFamily="18" charset="0"/>
                <a:sym typeface="+mn-ea"/>
              </a:rPr>
              <a:t>Samolyotning kursdan ogʻganligini aniqlaydigan asbob yoʻnalish Giroskopi, yaʼni giropolukompas deb ataladi. U avtopilotlarda qoʻllaniladi.</a:t>
            </a:r>
            <a:endParaRPr lang="ru-RU" altLang="en-US"/>
          </a:p>
        </p:txBody>
      </p:sp>
      <p:pic>
        <p:nvPicPr>
          <p:cNvPr id="6" name="Замещающее содержимое 5"/>
          <p:cNvPicPr>
            <a:picLocks noChangeAspect="1"/>
          </p:cNvPicPr>
          <p:nvPr>
            <p:ph sz="half" idx="2"/>
          </p:nvPr>
        </p:nvPicPr>
        <p:blipFill>
          <a:blip r:embed="rId1"/>
          <a:stretch>
            <a:fillRect/>
          </a:stretch>
        </p:blipFill>
        <p:spPr>
          <a:xfrm>
            <a:off x="6416040" y="752475"/>
            <a:ext cx="5384800" cy="53530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pPr algn="ctr"/>
            <a:r>
              <a:rPr lang="en-US" altLang="ru-RU">
                <a:ln w="22225">
                  <a:solidFill>
                    <a:schemeClr val="accent2"/>
                  </a:solidFill>
                  <a:prstDash val="solid"/>
                </a:ln>
                <a:solidFill>
                  <a:schemeClr val="accent2">
                    <a:lumMod val="40000"/>
                    <a:lumOff val="60000"/>
                  </a:schemeClr>
                </a:solidFill>
                <a:effectLst/>
              </a:rPr>
              <a:t>GIROSKOPLARNING TURLARI</a:t>
            </a:r>
            <a:endParaRPr lang="en-US" altLang="ru-RU">
              <a:ln w="22225">
                <a:solidFill>
                  <a:schemeClr val="accent2"/>
                </a:solidFill>
                <a:prstDash val="solid"/>
              </a:ln>
              <a:solidFill>
                <a:schemeClr val="accent2">
                  <a:lumMod val="40000"/>
                  <a:lumOff val="60000"/>
                </a:schemeClr>
              </a:solidFill>
              <a:effectLst/>
            </a:endParaRPr>
          </a:p>
        </p:txBody>
      </p:sp>
      <p:sp>
        <p:nvSpPr>
          <p:cNvPr id="3" name="Замещающее содержимое 2"/>
          <p:cNvSpPr>
            <a:spLocks noGrp="1"/>
          </p:cNvSpPr>
          <p:nvPr>
            <p:ph idx="1"/>
          </p:nvPr>
        </p:nvSpPr>
        <p:spPr>
          <a:xfrm>
            <a:off x="705485" y="834390"/>
            <a:ext cx="10972800" cy="4953000"/>
          </a:xfrm>
        </p:spPr>
        <p:txBody>
          <a:bodyPr/>
          <a:p>
            <a:pPr marL="0" indent="0" algn="ctr">
              <a:buNone/>
            </a:pPr>
            <a:r>
              <a:rPr lang="en-US" altLang="ru-RU" sz="2400"/>
              <a:t>Giroskopik qurilma obyektning burchak og</a:t>
            </a:r>
            <a:r>
              <a:rPr lang="en-US" altLang="en-US" sz="2800"/>
              <a:t>ʻ</a:t>
            </a:r>
            <a:r>
              <a:rPr lang="en-US" altLang="ru-RU" sz="2800"/>
              <a:t>ishlarini aniqlaydigan (turli astatik va pozitsion giroskoplar); </a:t>
            </a:r>
            <a:endParaRPr lang="en-US" altLang="ru-RU" sz="2800"/>
          </a:p>
          <a:p>
            <a:pPr marL="0" indent="0" algn="ctr">
              <a:buNone/>
            </a:pPr>
            <a:r>
              <a:rPr lang="en-US" altLang="ru-RU" sz="2800"/>
              <a:t>obyektning burchak tezliklari va tezlanishlarini aniqlaydigan (differensiyalovchi giroskoplar); </a:t>
            </a:r>
            <a:endParaRPr lang="en-US" altLang="ru-RU" sz="2800"/>
          </a:p>
          <a:p>
            <a:pPr marL="0" indent="0" algn="ctr">
              <a:buNone/>
            </a:pPr>
            <a:r>
              <a:rPr lang="en-US" altLang="ru-RU" sz="2800"/>
              <a:t>kattaliklar bo</a:t>
            </a:r>
            <a:r>
              <a:rPr lang="en-US" altLang="en-US" sz="2800"/>
              <a:t>ʻ</a:t>
            </a:r>
            <a:r>
              <a:rPr lang="en-US" altLang="ru-RU" sz="2800"/>
              <a:t>yicha integrallarni aniqlaydigan (integrallovchi giroskoplar); </a:t>
            </a:r>
            <a:endParaRPr lang="en-US" altLang="ru-RU" sz="2800"/>
          </a:p>
          <a:p>
            <a:pPr marL="0" indent="0" algn="ctr">
              <a:buNone/>
            </a:pPr>
            <a:r>
              <a:rPr lang="en-US" altLang="ru-RU" sz="2800"/>
              <a:t>obyektni yoki alohida asbob va qurilmalarni barqarorlaydigan, </a:t>
            </a:r>
            <a:endParaRPr lang="en-US" altLang="ru-RU" sz="2800"/>
          </a:p>
          <a:p>
            <a:pPr marL="0" indent="0" algn="ctr">
              <a:buNone/>
            </a:pPr>
            <a:r>
              <a:rPr lang="en-US" altLang="ru-RU" sz="2800"/>
              <a:t>shuningdek, obyektning burchak og</a:t>
            </a:r>
            <a:r>
              <a:rPr lang="en-US" altLang="en-US" sz="2800"/>
              <a:t>ʻ</a:t>
            </a:r>
            <a:r>
              <a:rPr lang="en-US" altLang="ru-RU" sz="2800"/>
              <a:t>ishlarini aniqlaydigan (girostabilizatorlar);</a:t>
            </a:r>
            <a:endParaRPr lang="en-US" altLang="ru-RU" sz="2800"/>
          </a:p>
          <a:p>
            <a:pPr marL="0" indent="0" algn="ctr">
              <a:buNone/>
            </a:pPr>
            <a:r>
              <a:rPr lang="en-US" altLang="ru-RU" sz="2800"/>
              <a:t> navigatsiya masalalarini hal qiladigan (girokompaslar, kompaslar) va boshqa xillarga bo</a:t>
            </a:r>
            <a:r>
              <a:rPr lang="en-US" altLang="en-US" sz="2800"/>
              <a:t>ʻ</a:t>
            </a:r>
            <a:r>
              <a:rPr lang="en-US" altLang="ru-RU" sz="2800"/>
              <a:t>linadi. </a:t>
            </a:r>
            <a:endParaRPr lang="en-US" altLang="ru-RU" sz="2800"/>
          </a:p>
          <a:p>
            <a:pPr marL="0" indent="0" algn="ctr">
              <a:buNone/>
            </a:pPr>
            <a:endParaRPr lang="en-US" altLang="ru-RU"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p:txBody>
          <a:bodyPr/>
          <a:p>
            <a:pPr algn="ctr"/>
            <a:r>
              <a:rPr lang="en-US" altLang="ru-RU"/>
              <a:t>GIROSKOPLARNING TURLARI</a:t>
            </a:r>
            <a:endParaRPr lang="en-US" altLang="ru-RU"/>
          </a:p>
        </p:txBody>
      </p:sp>
      <p:pic>
        <p:nvPicPr>
          <p:cNvPr id="4" name="Замещающее содержимое 3"/>
          <p:cNvPicPr/>
          <p:nvPr>
            <p:ph sz="half" idx="1"/>
          </p:nvPr>
        </p:nvPicPr>
        <p:blipFill>
          <a:blip r:embed="rId1"/>
          <a:srcRect t="4009" b="4009"/>
          <a:stretch>
            <a:fillRect/>
          </a:stretch>
        </p:blipFill>
        <p:spPr>
          <a:xfrm>
            <a:off x="609600" y="1174750"/>
            <a:ext cx="5384800" cy="3809365"/>
          </a:xfrm>
        </p:spPr>
      </p:pic>
      <p:sp>
        <p:nvSpPr>
          <p:cNvPr id="6" name="Текстовое поле 5"/>
          <p:cNvSpPr txBox="1"/>
          <p:nvPr/>
        </p:nvSpPr>
        <p:spPr>
          <a:xfrm>
            <a:off x="3296285" y="5788025"/>
            <a:ext cx="6706235" cy="583565"/>
          </a:xfrm>
          <a:prstGeom prst="rect">
            <a:avLst/>
          </a:prstGeom>
          <a:noFill/>
        </p:spPr>
        <p:txBody>
          <a:bodyPr wrap="square" rtlCol="0">
            <a:spAutoFit/>
          </a:bodyPr>
          <a:p>
            <a:pPr algn="ctr"/>
            <a:r>
              <a:rPr lang="en-US" altLang="ru-RU" sz="3200"/>
              <a:t>Simsiz optik tolali giroskop</a:t>
            </a:r>
            <a:endParaRPr lang="en-US" altLang="ru-RU" sz="3200"/>
          </a:p>
        </p:txBody>
      </p:sp>
      <p:pic>
        <p:nvPicPr>
          <p:cNvPr id="7" name="Замещающее содержимое 6"/>
          <p:cNvPicPr/>
          <p:nvPr>
            <p:ph sz="half" idx="2"/>
          </p:nvPr>
        </p:nvPicPr>
        <p:blipFill>
          <a:blip r:embed="rId2"/>
          <a:srcRect t="4009" b="4009"/>
          <a:stretch>
            <a:fillRect/>
          </a:stretch>
        </p:blipFill>
        <p:spPr>
          <a:xfrm>
            <a:off x="7201535" y="1174750"/>
            <a:ext cx="3810000" cy="3810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p:txBody>
          <a:bodyPr/>
          <a:p>
            <a:pPr algn="ctr"/>
            <a:r>
              <a:rPr lang="en-US" altLang="ru-RU">
                <a:sym typeface="+mn-ea"/>
              </a:rPr>
              <a:t>GIROSKOPLARNING TURLARI</a:t>
            </a:r>
            <a:endParaRPr lang="ru-RU" altLang="en-US"/>
          </a:p>
        </p:txBody>
      </p:sp>
      <p:pic>
        <p:nvPicPr>
          <p:cNvPr id="7" name="Замещающее содержимое 6"/>
          <p:cNvPicPr/>
          <p:nvPr>
            <p:ph sz="half" idx="1"/>
          </p:nvPr>
        </p:nvPicPr>
        <p:blipFill>
          <a:blip r:embed="rId1"/>
          <a:srcRect t="4009" b="4009"/>
          <a:stretch>
            <a:fillRect/>
          </a:stretch>
        </p:blipFill>
        <p:spPr>
          <a:xfrm>
            <a:off x="609600" y="1174750"/>
            <a:ext cx="5384800" cy="4263390"/>
          </a:xfrm>
        </p:spPr>
      </p:pic>
      <p:sp>
        <p:nvSpPr>
          <p:cNvPr id="6" name="Текстовое поле 5"/>
          <p:cNvSpPr txBox="1"/>
          <p:nvPr/>
        </p:nvSpPr>
        <p:spPr>
          <a:xfrm>
            <a:off x="847725" y="5583555"/>
            <a:ext cx="5732145" cy="706755"/>
          </a:xfrm>
          <a:prstGeom prst="rect">
            <a:avLst/>
          </a:prstGeom>
          <a:noFill/>
        </p:spPr>
        <p:txBody>
          <a:bodyPr wrap="square" rtlCol="0">
            <a:spAutoFit/>
          </a:bodyPr>
          <a:p>
            <a:r>
              <a:rPr lang="en-US" altLang="ru-RU" sz="4000"/>
              <a:t>Elektron giroskop</a:t>
            </a:r>
            <a:endParaRPr lang="en-US" altLang="ru-RU" sz="4000"/>
          </a:p>
        </p:txBody>
      </p:sp>
      <p:pic>
        <p:nvPicPr>
          <p:cNvPr id="11" name="Замещающее содержимое 10"/>
          <p:cNvPicPr>
            <a:picLocks noChangeAspect="1"/>
          </p:cNvPicPr>
          <p:nvPr>
            <p:ph sz="half" idx="2"/>
          </p:nvPr>
        </p:nvPicPr>
        <p:blipFill>
          <a:blip r:embed="rId2"/>
          <a:stretch>
            <a:fillRect/>
          </a:stretch>
        </p:blipFill>
        <p:spPr>
          <a:xfrm>
            <a:off x="7047230" y="1174115"/>
            <a:ext cx="4251325" cy="4264660"/>
          </a:xfrm>
          <a:prstGeom prst="rect">
            <a:avLst/>
          </a:prstGeom>
        </p:spPr>
      </p:pic>
      <p:sp>
        <p:nvSpPr>
          <p:cNvPr id="12" name="Текстовое поле 11"/>
          <p:cNvSpPr txBox="1"/>
          <p:nvPr/>
        </p:nvSpPr>
        <p:spPr>
          <a:xfrm>
            <a:off x="7404100" y="5583555"/>
            <a:ext cx="4064000" cy="645160"/>
          </a:xfrm>
          <a:prstGeom prst="rect">
            <a:avLst/>
          </a:prstGeom>
          <a:noFill/>
        </p:spPr>
        <p:txBody>
          <a:bodyPr wrap="square" rtlCol="0">
            <a:spAutoFit/>
          </a:bodyPr>
          <a:p>
            <a:r>
              <a:rPr lang="en-US" altLang="ru-RU" sz="3600"/>
              <a:t>Lazer giroskop</a:t>
            </a:r>
            <a:endParaRPr lang="en-US" altLang="ru-RU" sz="3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pPr algn="ctr"/>
            <a:r>
              <a:rPr lang="ru-RU" altLang="ru-RU" b="1">
                <a:solidFill>
                  <a:srgbClr val="000000"/>
                </a:solidFill>
                <a:latin typeface="Times New Roman" panose="02020603050405020304" pitchFamily="18" charset="0"/>
                <a:cs typeface="Times New Roman" panose="02020603050405020304" pitchFamily="18" charset="0"/>
                <a:sym typeface="+mn-ea"/>
              </a:rPr>
              <a:t>Адабиётлар</a:t>
            </a:r>
            <a:br>
              <a:rPr lang="ru-RU" altLang="ru-RU">
                <a:latin typeface="Times New Roman" panose="02020603050405020304" pitchFamily="18" charset="0"/>
                <a:cs typeface="Times New Roman" panose="02020603050405020304" pitchFamily="18" charset="0"/>
                <a:sym typeface="+mn-ea"/>
              </a:rPr>
            </a:br>
            <a:br>
              <a:rPr lang="ru-RU" altLang="ru-RU">
                <a:latin typeface="Times New Roman" panose="02020603050405020304" pitchFamily="18" charset="0"/>
                <a:cs typeface="Times New Roman" panose="02020603050405020304" pitchFamily="18" charset="0"/>
                <a:sym typeface="+mn-ea"/>
              </a:rPr>
            </a:br>
            <a:r>
              <a:rPr lang="ru-RU" altLang="ru-RU" sz="2000">
                <a:solidFill>
                  <a:srgbClr val="000000"/>
                </a:solidFill>
                <a:latin typeface="Times New Roman" panose="02020603050405020304" pitchFamily="18" charset="0"/>
                <a:cs typeface="Times New Roman" panose="02020603050405020304" pitchFamily="18" charset="0"/>
                <a:sym typeface="+mn-ea"/>
              </a:rPr>
              <a:t>1. Спектор Я.Г. «Электрические измерения физических величин» М: Энергоатомиздат 1987г</a:t>
            </a:r>
            <a:br>
              <a:rPr lang="ru-RU" altLang="ru-RU" sz="2000">
                <a:latin typeface="Times New Roman" panose="02020603050405020304" pitchFamily="18" charset="0"/>
                <a:cs typeface="Times New Roman" panose="02020603050405020304" pitchFamily="18" charset="0"/>
                <a:sym typeface="+mn-ea"/>
              </a:rPr>
            </a:br>
            <a:r>
              <a:rPr lang="ru-RU" altLang="ru-RU" sz="2000">
                <a:solidFill>
                  <a:srgbClr val="000000"/>
                </a:solidFill>
                <a:latin typeface="Times New Roman" panose="02020603050405020304" pitchFamily="18" charset="0"/>
                <a:cs typeface="Times New Roman" panose="02020603050405020304" pitchFamily="18" charset="0"/>
                <a:sym typeface="+mn-ea"/>
              </a:rPr>
              <a:t>2. «Основы метрологии и электрические измерения», Б. Я. Авдеев, Е.М.Душин –Л.: Энергоатомиздат, 1987 г - 480 с. </a:t>
            </a:r>
            <a:br>
              <a:rPr lang="ru-RU" altLang="ru-RU" sz="2000">
                <a:latin typeface="Times New Roman" panose="02020603050405020304" pitchFamily="18" charset="0"/>
                <a:cs typeface="Times New Roman" panose="02020603050405020304" pitchFamily="18" charset="0"/>
                <a:sym typeface="+mn-ea"/>
              </a:rPr>
            </a:br>
            <a:r>
              <a:rPr lang="ru-RU" altLang="ru-RU" sz="2000">
                <a:solidFill>
                  <a:srgbClr val="000000"/>
                </a:solidFill>
                <a:latin typeface="Times New Roman" panose="02020603050405020304" pitchFamily="18" charset="0"/>
                <a:cs typeface="Times New Roman" panose="02020603050405020304" pitchFamily="18" charset="0"/>
                <a:sym typeface="+mn-ea"/>
              </a:rPr>
              <a:t>3. «Электрические измерения», под.ред. Шмакова Е. Г., М.: Высшая школа, 1972.</a:t>
            </a:r>
            <a:br>
              <a:rPr lang="ru-RU" altLang="ru-RU" sz="2000">
                <a:latin typeface="Times New Roman" panose="02020603050405020304" pitchFamily="18" charset="0"/>
                <a:cs typeface="Times New Roman" panose="02020603050405020304" pitchFamily="18" charset="0"/>
                <a:sym typeface="+mn-ea"/>
              </a:rPr>
            </a:br>
            <a:r>
              <a:rPr lang="ru-RU" altLang="ru-RU" sz="2000">
                <a:solidFill>
                  <a:srgbClr val="000000"/>
                </a:solidFill>
                <a:latin typeface="Times New Roman" panose="02020603050405020304" pitchFamily="18" charset="0"/>
                <a:cs typeface="Times New Roman" panose="02020603050405020304" pitchFamily="18" charset="0"/>
                <a:sym typeface="+mn-ea"/>
              </a:rPr>
              <a:t>4. «Электрические измерения», под.ред. Малиновского, М.: Энергоатомиздат, 1985 г. </a:t>
            </a:r>
            <a:br>
              <a:rPr lang="ru-RU" altLang="ru-RU" sz="2000">
                <a:latin typeface="Times New Roman" panose="02020603050405020304" pitchFamily="18" charset="0"/>
                <a:cs typeface="Times New Roman" panose="02020603050405020304" pitchFamily="18" charset="0"/>
                <a:sym typeface="+mn-ea"/>
              </a:rPr>
            </a:br>
            <a:r>
              <a:rPr lang="ru-RU" altLang="ru-RU" sz="2000">
                <a:solidFill>
                  <a:srgbClr val="000000"/>
                </a:solidFill>
                <a:latin typeface="Times New Roman" panose="02020603050405020304" pitchFamily="18" charset="0"/>
                <a:cs typeface="Times New Roman" panose="02020603050405020304" pitchFamily="18" charset="0"/>
                <a:sym typeface="+mn-ea"/>
              </a:rPr>
              <a:t>5. «Электрические измерения электрических и неэлектрических величин» М.А. Гаврилюк, Е.Л. Полищук, С. С. Обозовский и др. Под.ред. Е.С. Полищука, Киев.: Высшая школа, 1984 г. </a:t>
            </a:r>
            <a:br>
              <a:rPr lang="ru-RU" altLang="ru-RU" sz="2000">
                <a:latin typeface="Times New Roman" panose="02020603050405020304" pitchFamily="18" charset="0"/>
                <a:cs typeface="Times New Roman" panose="02020603050405020304" pitchFamily="18" charset="0"/>
                <a:sym typeface="+mn-ea"/>
              </a:rPr>
            </a:br>
            <a:r>
              <a:rPr lang="ru-RU" altLang="ru-RU" sz="2000">
                <a:solidFill>
                  <a:srgbClr val="000000"/>
                </a:solidFill>
                <a:latin typeface="Times New Roman" panose="02020603050405020304" pitchFamily="18" charset="0"/>
                <a:cs typeface="Times New Roman" panose="02020603050405020304" pitchFamily="18" charset="0"/>
                <a:sym typeface="+mn-ea"/>
              </a:rPr>
              <a:t>6. «Измерения в электронике: справочник», В. А. Кузнецов, В.А. Долгов, В.М. Коневских и др., Под.ред. В. А. Кузнецова М.:- Энергоатомиздат, 1987 г, 512 с. </a:t>
            </a:r>
            <a:br>
              <a:rPr lang="ru-RU" altLang="ru-RU" sz="2000">
                <a:latin typeface="Times New Roman" panose="02020603050405020304" pitchFamily="18" charset="0"/>
                <a:cs typeface="Times New Roman" panose="02020603050405020304" pitchFamily="18" charset="0"/>
                <a:sym typeface="+mn-ea"/>
              </a:rPr>
            </a:br>
            <a:r>
              <a:rPr lang="ru-RU" altLang="ru-RU" sz="2000">
                <a:solidFill>
                  <a:srgbClr val="000000"/>
                </a:solidFill>
                <a:latin typeface="Times New Roman" panose="02020603050405020304" pitchFamily="18" charset="0"/>
                <a:cs typeface="Times New Roman" panose="02020603050405020304" pitchFamily="18" charset="0"/>
                <a:sym typeface="+mn-ea"/>
              </a:rPr>
              <a:t>7. В.М Шляндин «Цифровые измерителpные устройства», М.: Высшая школа, 1981г, 335 с.</a:t>
            </a:r>
            <a:endParaRPr lang="ru-RU" altLang="ru-RU" sz="2000">
              <a:latin typeface="Times New Roman" panose="02020603050405020304" pitchFamily="18" charset="0"/>
              <a:cs typeface="Times New Roman" panose="02020603050405020304" pitchFamily="18" charset="0"/>
            </a:endParaRPr>
          </a:p>
          <a:p>
            <a:endParaRPr lang="ru-RU" altLang="ru-RU"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pPr marL="0" indent="0" algn="ctr">
              <a:buNone/>
            </a:pPr>
            <a:endParaRPr lang="en-US" altLang="ru-RU" sz="4400" b="1">
              <a:ln/>
              <a:solidFill>
                <a:schemeClr val="accent1"/>
              </a:solidFill>
              <a:effectLst>
                <a:outerShdw blurRad="38100" dist="25400" dir="5400000" algn="ctr" rotWithShape="0">
                  <a:srgbClr val="6E747A">
                    <a:alpha val="43000"/>
                  </a:srgbClr>
                </a:outerShdw>
              </a:effectLst>
            </a:endParaRPr>
          </a:p>
          <a:p>
            <a:pPr marL="0" indent="0" algn="ctr">
              <a:buNone/>
            </a:pPr>
            <a:endParaRPr lang="en-US" altLang="ru-RU" sz="4400" b="1">
              <a:ln/>
              <a:solidFill>
                <a:schemeClr val="accent1"/>
              </a:solidFill>
              <a:effectLst>
                <a:outerShdw blurRad="38100" dist="25400" dir="5400000" algn="ctr" rotWithShape="0">
                  <a:srgbClr val="6E747A">
                    <a:alpha val="43000"/>
                  </a:srgbClr>
                </a:outerShdw>
              </a:effectLst>
            </a:endParaRPr>
          </a:p>
          <a:p>
            <a:pPr marL="0" indent="0" algn="ctr">
              <a:buNone/>
            </a:pPr>
            <a:r>
              <a:rPr lang="en-US" altLang="ru-RU" sz="4400" b="1">
                <a:ln/>
                <a:solidFill>
                  <a:schemeClr val="accent1"/>
                </a:solidFill>
                <a:effectLst>
                  <a:outerShdw blurRad="38100" dist="25400" dir="5400000" algn="ctr" rotWithShape="0">
                    <a:srgbClr val="6E747A">
                      <a:alpha val="43000"/>
                    </a:srgbClr>
                  </a:outerShdw>
                </a:effectLst>
              </a:rPr>
              <a:t>E’TIBORINGIZ UCHUN RAHMAT</a:t>
            </a:r>
            <a:endParaRPr lang="en-US" altLang="ru-RU" sz="4400" b="1">
              <a:ln/>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Заголовок 13"/>
          <p:cNvSpPr>
            <a:spLocks noGrp="1"/>
          </p:cNvSpPr>
          <p:nvPr>
            <p:ph type="title"/>
          </p:nvPr>
        </p:nvSpPr>
        <p:spPr/>
        <p:txBody>
          <a:bodyPr/>
          <a:p>
            <a:endParaRPr lang="ru-RU" altLang="en-US"/>
          </a:p>
        </p:txBody>
      </p:sp>
      <p:sp>
        <p:nvSpPr>
          <p:cNvPr id="3" name="Замещающее содержимое 2"/>
          <p:cNvSpPr>
            <a:spLocks noGrp="1"/>
          </p:cNvSpPr>
          <p:nvPr>
            <p:ph sz="half" idx="1"/>
          </p:nvPr>
        </p:nvSpPr>
        <p:spPr>
          <a:xfrm>
            <a:off x="609600" y="1174750"/>
            <a:ext cx="5734685" cy="4953000"/>
          </a:xfrm>
        </p:spPr>
        <p:txBody>
          <a:bodyPr/>
          <a:p>
            <a:r>
              <a:rPr lang="en-US" altLang="ru-RU" sz="2800"/>
              <a:t>Giroskop (giro... va ...skop) — aylanish o</a:t>
            </a:r>
            <a:r>
              <a:rPr lang="en-US" altLang="en-US" sz="2800"/>
              <a:t>ʻ</a:t>
            </a:r>
            <a:r>
              <a:rPr lang="en-US" altLang="ru-RU" sz="2800"/>
              <a:t>qi fazoda o</a:t>
            </a:r>
            <a:r>
              <a:rPr lang="en-US" altLang="en-US" sz="2800"/>
              <a:t>ʻ</a:t>
            </a:r>
            <a:r>
              <a:rPr lang="en-US" altLang="ru-RU" sz="2800"/>
              <a:t>z yo</a:t>
            </a:r>
            <a:r>
              <a:rPr lang="en-US" altLang="en-US" sz="2800"/>
              <a:t>ʻ</a:t>
            </a:r>
            <a:r>
              <a:rPr lang="en-US" altLang="ru-RU" sz="2800"/>
              <a:t>nalishini o</a:t>
            </a:r>
            <a:r>
              <a:rPr lang="en-US" altLang="en-US" sz="2800"/>
              <a:t>ʻ</a:t>
            </a:r>
            <a:r>
              <a:rPr lang="en-US" altLang="ru-RU" sz="2800"/>
              <a:t>zgartira oladigan tez aylanuvchi qattiq jism. Aylanish o</a:t>
            </a:r>
            <a:r>
              <a:rPr lang="en-US" altLang="en-US" sz="2800"/>
              <a:t>ʻ</a:t>
            </a:r>
            <a:r>
              <a:rPr lang="en-US" altLang="ru-RU" sz="2800"/>
              <a:t>qi fazoda erkin aylana olishi uchun giroskopni kardanli osmaga mahkamlab qo</a:t>
            </a:r>
            <a:r>
              <a:rPr lang="en-US" altLang="en-US" sz="2800"/>
              <a:t>ʻ</a:t>
            </a:r>
            <a:r>
              <a:rPr lang="en-US" altLang="ru-RU" sz="2800"/>
              <a:t>yish kerak. Osma markaziga nisbatan giroskop istalgan yo</a:t>
            </a:r>
            <a:r>
              <a:rPr lang="en-US" altLang="en-US" sz="2800"/>
              <a:t>ʻ</a:t>
            </a:r>
            <a:r>
              <a:rPr lang="en-US" altLang="ru-RU" sz="2800"/>
              <a:t>nalishda burilishi, uning aylanish o</a:t>
            </a:r>
            <a:r>
              <a:rPr lang="en-US" altLang="en-US" sz="2800"/>
              <a:t>ʻ</a:t>
            </a:r>
            <a:r>
              <a:rPr lang="en-US" altLang="ru-RU" sz="2800"/>
              <a:t>qi doiraviy konussimon sirt yasab harakatlanishi mumkin.</a:t>
            </a:r>
            <a:endParaRPr lang="en-US" altLang="ru-RU" sz="2800"/>
          </a:p>
        </p:txBody>
      </p:sp>
      <p:pic>
        <p:nvPicPr>
          <p:cNvPr id="13" name="Замещающее содержимое 12"/>
          <p:cNvPicPr/>
          <p:nvPr>
            <p:ph sz="half" idx="2"/>
          </p:nvPr>
        </p:nvPicPr>
        <p:blipFill>
          <a:blip r:embed="rId1"/>
          <a:srcRect t="4009" b="4009"/>
          <a:stretch>
            <a:fillRect/>
          </a:stretch>
        </p:blipFill>
        <p:spPr>
          <a:xfrm>
            <a:off x="7276465" y="899160"/>
            <a:ext cx="4411980" cy="49625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4" name="Замещающее содержимое 3"/>
          <p:cNvPicPr>
            <a:picLocks noChangeAspect="1"/>
          </p:cNvPicPr>
          <p:nvPr>
            <p:ph idx="1"/>
          </p:nvPr>
        </p:nvPicPr>
        <p:blipFill>
          <a:blip r:embed="rId1"/>
          <a:stretch>
            <a:fillRect/>
          </a:stretch>
        </p:blipFill>
        <p:spPr>
          <a:xfrm>
            <a:off x="985520" y="476250"/>
            <a:ext cx="10158730" cy="5895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a:xfrm>
            <a:off x="504825" y="544830"/>
            <a:ext cx="11252200" cy="4953000"/>
          </a:xfrm>
        </p:spPr>
        <p:txBody>
          <a:bodyPr/>
          <a:p>
            <a:pPr marL="0" indent="0">
              <a:buNone/>
            </a:pPr>
            <a:r>
              <a:rPr lang="en-US" altLang="ru-RU" sz="2800"/>
              <a:t>Giroskop (qadimgi yunoncha: γ</a:t>
            </a:r>
            <a:r>
              <a:rPr lang="en-US" altLang="en-US" sz="2800"/>
              <a:t>ῦ</a:t>
            </a:r>
            <a:r>
              <a:rPr lang="en-US" altLang="ru-RU" sz="2800"/>
              <a:t>ρος — „halqa“, qadimgi yunoncha: σκοπός — „kuzataman“), deb impuls momenti prinsiplariga asosan mo</a:t>
            </a:r>
            <a:r>
              <a:rPr lang="en-US" altLang="en-US" sz="2800"/>
              <a:t>ʻ</a:t>
            </a:r>
            <a:r>
              <a:rPr lang="en-US" altLang="ru-RU" sz="2800"/>
              <a:t>ljal olish uchun xizmat qiluvchi qurilmaga aytiladi. Mexanik jihatdan, giroskop o</a:t>
            </a:r>
            <a:r>
              <a:rPr lang="en-US" altLang="en-US" sz="2800"/>
              <a:t>ʻ</a:t>
            </a:r>
            <a:r>
              <a:rPr lang="en-US" altLang="ru-RU" sz="2800"/>
              <a:t>qi erkin harakatlanuvchi aylanuvchi g</a:t>
            </a:r>
            <a:r>
              <a:rPr lang="en-US" altLang="en-US" sz="2800"/>
              <a:t>ʻ</a:t>
            </a:r>
            <a:r>
              <a:rPr lang="en-US" altLang="ru-RU" sz="2800"/>
              <a:t>ildirak yoki diskdan iborat. Ushbu mo</a:t>
            </a:r>
            <a:r>
              <a:rPr lang="en-US" altLang="en-US" sz="2800"/>
              <a:t>ʻ</a:t>
            </a:r>
            <a:r>
              <a:rPr lang="en-US" altLang="ru-RU" sz="2800"/>
              <a:t>ljal o</a:t>
            </a:r>
            <a:r>
              <a:rPr lang="en-US" altLang="en-US" sz="2800"/>
              <a:t>ʻ</a:t>
            </a:r>
            <a:r>
              <a:rPr lang="en-US" altLang="ru-RU" sz="2800"/>
              <a:t>zgarmas bo</a:t>
            </a:r>
            <a:r>
              <a:rPr lang="en-US" altLang="en-US" sz="2800"/>
              <a:t>ʻ</a:t>
            </a:r>
            <a:r>
              <a:rPr lang="en-US" altLang="ru-RU" sz="2800"/>
              <a:t>lmasa-da, u katta aylanish tezligi va inersiya momenti tufayli tashqi kuch momenti ta</a:t>
            </a:r>
            <a:r>
              <a:rPr lang="en-US" altLang="en-US" sz="2800"/>
              <a:t>ʼ</a:t>
            </a:r>
            <a:r>
              <a:rPr lang="en-US" altLang="ru-RU" sz="2800"/>
              <a:t>siridan deyarli o</a:t>
            </a:r>
            <a:r>
              <a:rPr lang="en-US" altLang="en-US" sz="2800"/>
              <a:t>ʻ</a:t>
            </a:r>
            <a:r>
              <a:rPr lang="en-US" altLang="ru-RU" sz="2800"/>
              <a:t>zgarmaydi. Tashqi kuch momentini yanada kamaytirish uchun giroskop muvozanat xalqasiga o</a:t>
            </a:r>
            <a:r>
              <a:rPr lang="en-US" altLang="en-US" sz="2800"/>
              <a:t>ʻ</a:t>
            </a:r>
            <a:r>
              <a:rPr lang="en-US" altLang="ru-RU" sz="2800"/>
              <a:t>rnatiladi, natijada unga o</a:t>
            </a:r>
            <a:r>
              <a:rPr lang="en-US" altLang="en-US" sz="2800"/>
              <a:t>ʻ</a:t>
            </a:r>
            <a:r>
              <a:rPr lang="en-US" altLang="ru-RU" sz="2800"/>
              <a:t>zi joylashgan platforma harakati ta</a:t>
            </a:r>
            <a:r>
              <a:rPr lang="en-US" altLang="en-US" sz="2800"/>
              <a:t>ʼ</a:t>
            </a:r>
            <a:r>
              <a:rPr lang="en-US" altLang="ru-RU" sz="2800"/>
              <a:t>sir qilmaydi.</a:t>
            </a:r>
            <a:endParaRPr lang="en-US" altLang="ru-RU" sz="2800"/>
          </a:p>
          <a:p>
            <a:pPr marL="0" indent="0">
              <a:buNone/>
            </a:pPr>
            <a:r>
              <a:rPr lang="en-US" altLang="ru-RU" sz="2800"/>
              <a:t>Boshqacha prinsiplarga asoslangan giroskoplar ham mavjud, masalan, elektron giroskop, lazerli giroskop, optik tolali giroskop va o</a:t>
            </a:r>
            <a:r>
              <a:rPr lang="en-US" altLang="en-US" sz="2800"/>
              <a:t>ʻ</a:t>
            </a:r>
            <a:r>
              <a:rPr lang="en-US" altLang="ru-RU" sz="2800"/>
              <a:t>ta sezgir kvant giroskopi.</a:t>
            </a:r>
            <a:endParaRPr lang="en-US" altLang="ru-RU" sz="2800"/>
          </a:p>
          <a:p>
            <a:pPr marL="0" indent="0">
              <a:buNone/>
            </a:pPr>
            <a:endParaRPr lang="en-US" altLang="ru-RU"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p:txBody>
          <a:bodyPr/>
          <a:p>
            <a:endParaRPr lang="ru-RU" altLang="en-US"/>
          </a:p>
        </p:txBody>
      </p:sp>
      <p:pic>
        <p:nvPicPr>
          <p:cNvPr id="7" name="Замещающее содержимое 6"/>
          <p:cNvPicPr>
            <a:picLocks noChangeAspect="1"/>
          </p:cNvPicPr>
          <p:nvPr>
            <p:ph idx="1"/>
          </p:nvPr>
        </p:nvPicPr>
        <p:blipFill>
          <a:blip r:embed="rId1"/>
          <a:stretch>
            <a:fillRect/>
          </a:stretch>
        </p:blipFill>
        <p:spPr>
          <a:xfrm>
            <a:off x="1247775" y="1296035"/>
            <a:ext cx="8829675" cy="4972685"/>
          </a:xfrm>
          <a:prstGeom prst="rect">
            <a:avLst/>
          </a:prstGeom>
        </p:spPr>
      </p:pic>
      <p:sp>
        <p:nvSpPr>
          <p:cNvPr id="8" name="Текстовое поле 7"/>
          <p:cNvSpPr txBox="1"/>
          <p:nvPr/>
        </p:nvSpPr>
        <p:spPr>
          <a:xfrm>
            <a:off x="1650365" y="190500"/>
            <a:ext cx="8721725" cy="1014730"/>
          </a:xfrm>
          <a:prstGeom prst="rect">
            <a:avLst/>
          </a:prstGeom>
          <a:noFill/>
        </p:spPr>
        <p:txBody>
          <a:bodyPr wrap="square" rtlCol="0">
            <a:spAutoFit/>
          </a:bodyPr>
          <a:p>
            <a:r>
              <a:rPr lang="en-US" altLang="ru-RU" sz="6000"/>
              <a:t>Giroskopning ishlashi</a:t>
            </a:r>
            <a:endParaRPr lang="en-US" altLang="ru-RU" sz="6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a:xfrm>
            <a:off x="505460" y="773430"/>
            <a:ext cx="11164570" cy="4953000"/>
          </a:xfrm>
        </p:spPr>
        <p:txBody>
          <a:bodyPr/>
          <a:p>
            <a:r>
              <a:rPr lang="en-US" altLang="ru-RU"/>
              <a:t>Mexanik jihatdan, giroskop o</a:t>
            </a:r>
            <a:r>
              <a:rPr lang="en-US" altLang="en-US"/>
              <a:t>ʻ</a:t>
            </a:r>
            <a:r>
              <a:rPr lang="en-US" altLang="ru-RU"/>
              <a:t>qi erkin harakatlanuvchi aylanuvchi g</a:t>
            </a:r>
            <a:r>
              <a:rPr lang="en-US" altLang="en-US"/>
              <a:t>ʻ</a:t>
            </a:r>
            <a:r>
              <a:rPr lang="en-US" altLang="ru-RU"/>
              <a:t>ildirak yoki diskdan iborat. Ushbu mo</a:t>
            </a:r>
            <a:r>
              <a:rPr lang="en-US" altLang="en-US"/>
              <a:t>ʻ</a:t>
            </a:r>
            <a:r>
              <a:rPr lang="en-US" altLang="ru-RU"/>
              <a:t>ljal o</a:t>
            </a:r>
            <a:r>
              <a:rPr lang="en-US" altLang="en-US"/>
              <a:t>ʻ</a:t>
            </a:r>
            <a:r>
              <a:rPr lang="en-US" altLang="ru-RU"/>
              <a:t>zgarmas bo</a:t>
            </a:r>
            <a:r>
              <a:rPr lang="en-US" altLang="en-US"/>
              <a:t>ʻ</a:t>
            </a:r>
            <a:r>
              <a:rPr lang="en-US" altLang="ru-RU"/>
              <a:t>lmasa-da, u katta aylanish tezligi va inersiya momenti tufayli tashqi kuch momenti ta</a:t>
            </a:r>
            <a:r>
              <a:rPr lang="en-US" altLang="en-US"/>
              <a:t>ʼ</a:t>
            </a:r>
            <a:r>
              <a:rPr lang="en-US" altLang="ru-RU"/>
              <a:t>siridan deyarli o</a:t>
            </a:r>
            <a:r>
              <a:rPr lang="en-US" altLang="en-US"/>
              <a:t>ʻ</a:t>
            </a:r>
            <a:r>
              <a:rPr lang="en-US" altLang="ru-RU"/>
              <a:t>zgarmaydi. Tashqi kuch momentini yanada kamaytirish uchun giroskop muvozanat xalqasiga o</a:t>
            </a:r>
            <a:r>
              <a:rPr lang="en-US" altLang="en-US"/>
              <a:t>ʻ</a:t>
            </a:r>
            <a:r>
              <a:rPr lang="en-US" altLang="ru-RU"/>
              <a:t>rnatiladi, natijada unga o</a:t>
            </a:r>
            <a:r>
              <a:rPr lang="en-US" altLang="en-US"/>
              <a:t>ʻ</a:t>
            </a:r>
            <a:r>
              <a:rPr lang="en-US" altLang="ru-RU"/>
              <a:t>zi joylashgan platforma harakati ta</a:t>
            </a:r>
            <a:r>
              <a:rPr lang="en-US" altLang="en-US"/>
              <a:t>ʼ</a:t>
            </a:r>
            <a:r>
              <a:rPr lang="en-US" altLang="ru-RU"/>
              <a:t>sir qilmaydi.</a:t>
            </a:r>
            <a:endParaRPr lang="en-US" altLang="ru-RU"/>
          </a:p>
          <a:p>
            <a:r>
              <a:rPr lang="en-US" altLang="ru-RU"/>
              <a:t>Boshqacha prinsiplarga asoslangan giroskoplar ham mavjud, masalan, elektron giroskop, lazerli giroskop, optik tolali giroskop va o</a:t>
            </a:r>
            <a:r>
              <a:rPr lang="en-US" altLang="en-US"/>
              <a:t>ʻ</a:t>
            </a:r>
            <a:r>
              <a:rPr lang="en-US" altLang="ru-RU"/>
              <a:t>ta sezgir kvant giroskopi.</a:t>
            </a:r>
            <a:endParaRPr lang="en-US" alt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pPr algn="ctr"/>
            <a:r>
              <a:rPr lang="en-US" altLang="ru-RU">
                <a:ln w="22225">
                  <a:solidFill>
                    <a:schemeClr val="accent2"/>
                  </a:solidFill>
                  <a:prstDash val="solid"/>
                </a:ln>
                <a:solidFill>
                  <a:schemeClr val="accent2">
                    <a:lumMod val="40000"/>
                    <a:lumOff val="60000"/>
                  </a:schemeClr>
                </a:solidFill>
                <a:effectLst/>
              </a:rPr>
              <a:t>GIROSKOPLARNING QO’LLANILISHI</a:t>
            </a:r>
            <a:endParaRPr lang="en-US" altLang="ru-RU">
              <a:ln w="22225">
                <a:solidFill>
                  <a:schemeClr val="accent2"/>
                </a:solidFill>
                <a:prstDash val="solid"/>
              </a:ln>
              <a:solidFill>
                <a:schemeClr val="accent2">
                  <a:lumMod val="40000"/>
                  <a:lumOff val="60000"/>
                </a:schemeClr>
              </a:solidFill>
              <a:effectLst/>
            </a:endParaRPr>
          </a:p>
        </p:txBody>
      </p:sp>
      <p:sp>
        <p:nvSpPr>
          <p:cNvPr id="3" name="Замещающее содержимое 2"/>
          <p:cNvSpPr>
            <a:spLocks noGrp="1"/>
          </p:cNvSpPr>
          <p:nvPr>
            <p:ph sz="half" idx="1"/>
          </p:nvPr>
        </p:nvSpPr>
        <p:spPr>
          <a:xfrm>
            <a:off x="294640" y="952500"/>
            <a:ext cx="5384800" cy="4953000"/>
          </a:xfrm>
        </p:spPr>
        <p:txBody>
          <a:bodyPr/>
          <a:p>
            <a:pPr algn="ctr"/>
            <a:r>
              <a:rPr lang="en-US" altLang="ru-RU">
                <a:solidFill>
                  <a:schemeClr val="accent1"/>
                </a:solidFill>
                <a:effectLst>
                  <a:outerShdw blurRad="38100" dist="25400" dir="5400000" algn="ctr" rotWithShape="0">
                    <a:srgbClr val="6E747A">
                      <a:alpha val="43000"/>
                    </a:srgbClr>
                  </a:outerShdw>
                </a:effectLst>
              </a:rPr>
              <a:t>Giroskoplar inersiyali navigatsiyada, ayniqsa kompas ishlamaydigan sohalarda qo</a:t>
            </a:r>
            <a:r>
              <a:rPr lang="en-US" altLang="en-US">
                <a:solidFill>
                  <a:schemeClr val="accent1"/>
                </a:solidFill>
                <a:effectLst>
                  <a:outerShdw blurRad="38100" dist="25400" dir="5400000" algn="ctr" rotWithShape="0">
                    <a:srgbClr val="6E747A">
                      <a:alpha val="43000"/>
                    </a:srgbClr>
                  </a:outerShdw>
                </a:effectLst>
              </a:rPr>
              <a:t>ʻ</a:t>
            </a:r>
            <a:r>
              <a:rPr lang="en-US" altLang="ru-RU">
                <a:solidFill>
                  <a:schemeClr val="accent1"/>
                </a:solidFill>
                <a:effectLst>
                  <a:outerShdw blurRad="38100" dist="25400" dir="5400000" algn="ctr" rotWithShape="0">
                    <a:srgbClr val="6E747A">
                      <a:alpha val="43000"/>
                    </a:srgbClr>
                  </a:outerShdw>
                </a:effectLst>
              </a:rPr>
              <a:t>llanadi. Bularga qit</a:t>
            </a:r>
            <a:r>
              <a:rPr lang="en-US" altLang="en-US">
                <a:solidFill>
                  <a:schemeClr val="accent1"/>
                </a:solidFill>
                <a:effectLst>
                  <a:outerShdw blurRad="38100" dist="25400" dir="5400000" algn="ctr" rotWithShape="0">
                    <a:srgbClr val="6E747A">
                      <a:alpha val="43000"/>
                    </a:srgbClr>
                  </a:outerShdw>
                </a:effectLst>
              </a:rPr>
              <a:t>ʼ</a:t>
            </a:r>
            <a:r>
              <a:rPr lang="en-US" altLang="ru-RU">
                <a:solidFill>
                  <a:schemeClr val="accent1"/>
                </a:solidFill>
                <a:effectLst>
                  <a:outerShdw blurRad="38100" dist="25400" dir="5400000" algn="ctr" rotWithShape="0">
                    <a:srgbClr val="6E747A">
                      <a:alpha val="43000"/>
                    </a:srgbClr>
                  </a:outerShdw>
                </a:effectLst>
              </a:rPr>
              <a:t>alararo ballistik raketalar, fazoviy kemalar parvozlari, yerosti tunnel kavlash va boshqalar kiradi.</a:t>
            </a:r>
            <a:endParaRPr lang="en-US" altLang="ru-RU">
              <a:solidFill>
                <a:schemeClr val="accent1"/>
              </a:solidFill>
              <a:effectLst>
                <a:outerShdw blurRad="38100" dist="25400" dir="5400000" algn="ctr" rotWithShape="0">
                  <a:srgbClr val="6E747A">
                    <a:alpha val="43000"/>
                  </a:srgbClr>
                </a:outerShdw>
              </a:effectLst>
            </a:endParaRPr>
          </a:p>
        </p:txBody>
      </p:sp>
      <p:pic>
        <p:nvPicPr>
          <p:cNvPr id="6" name="Замещающее содержимое 5"/>
          <p:cNvPicPr>
            <a:picLocks noChangeAspect="1"/>
          </p:cNvPicPr>
          <p:nvPr>
            <p:ph sz="half" idx="2"/>
          </p:nvPr>
        </p:nvPicPr>
        <p:blipFill>
          <a:blip r:embed="rId1"/>
          <a:stretch>
            <a:fillRect/>
          </a:stretch>
        </p:blipFill>
        <p:spPr>
          <a:xfrm>
            <a:off x="6320155" y="1113155"/>
            <a:ext cx="5384800" cy="3589655"/>
          </a:xfrm>
          <a:prstGeom prst="rect">
            <a:avLst/>
          </a:prstGeom>
        </p:spPr>
      </p:pic>
      <p:sp>
        <p:nvSpPr>
          <p:cNvPr id="7" name="Текстовое поле 6"/>
          <p:cNvSpPr txBox="1"/>
          <p:nvPr/>
        </p:nvSpPr>
        <p:spPr>
          <a:xfrm>
            <a:off x="7228840" y="4867275"/>
            <a:ext cx="4064000" cy="645160"/>
          </a:xfrm>
          <a:prstGeom prst="rect">
            <a:avLst/>
          </a:prstGeom>
          <a:noFill/>
        </p:spPr>
        <p:txBody>
          <a:bodyPr wrap="square" rtlCol="0">
            <a:spAutoFit/>
          </a:bodyPr>
          <a:p>
            <a:pPr algn="ctr"/>
            <a:r>
              <a:rPr lang="en-US" altLang="ru-RU"/>
              <a:t>Inertial navigatsiya va transport tizimlari uchun optik tolali giroskop</a:t>
            </a:r>
            <a:endParaRPr lang="en-US" alt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p:txBody>
          <a:bodyPr/>
          <a:p>
            <a:endParaRPr lang="ru-RU" altLang="en-US"/>
          </a:p>
        </p:txBody>
      </p:sp>
      <p:sp>
        <p:nvSpPr>
          <p:cNvPr id="3" name="Замещающее содержимое 2"/>
          <p:cNvSpPr>
            <a:spLocks noGrp="1"/>
          </p:cNvSpPr>
          <p:nvPr>
            <p:ph sz="half" idx="1"/>
          </p:nvPr>
        </p:nvSpPr>
        <p:spPr>
          <a:xfrm>
            <a:off x="391160" y="484505"/>
            <a:ext cx="6948170" cy="4953000"/>
          </a:xfrm>
        </p:spPr>
        <p:txBody>
          <a:bodyPr/>
          <a:p>
            <a:pPr marL="0" indent="0">
              <a:lnSpc>
                <a:spcPct val="150000"/>
              </a:lnSpc>
              <a:buNone/>
            </a:pPr>
            <a:r>
              <a:rPr lang="en-US" altLang="ru-RU" sz="2800">
                <a:solidFill>
                  <a:srgbClr val="252525"/>
                </a:solidFill>
                <a:latin typeface="Times New Roman" panose="02020603050405020304" pitchFamily="18" charset="0"/>
                <a:cs typeface="Times New Roman" panose="02020603050405020304" pitchFamily="18" charset="0"/>
                <a:sym typeface="+mn-ea"/>
              </a:rPr>
              <a:t>Giroskopning har qanday holda ham fazoda oʻz oʻqi yoʻnalishini oʻzgarishsiz saqlay olishi xossasidan samolyot, raketa, dengiz kemalari, torpedolar  harakatini avtomatik tarzda saqlash uchun foydalaniladi (mas, avtopilot). Kemalarda matroslarning osma toʻrkrovatlari Giroskop xossasiga asoslangan (kema qanchalik chayqalmasin matroslar bemalol uxlab ketishaveradi).</a:t>
            </a:r>
            <a:endParaRPr lang="ru-RU" altLang="ru-RU" sz="2800">
              <a:latin typeface="Times New Roman" panose="02020603050405020304" pitchFamily="18" charset="0"/>
              <a:cs typeface="Times New Roman" panose="02020603050405020304" pitchFamily="18" charset="0"/>
            </a:endParaRPr>
          </a:p>
          <a:p>
            <a:endParaRPr lang="ru-RU" altLang="ru-RU" sz="2800">
              <a:latin typeface="Times New Roman" panose="02020603050405020304" pitchFamily="18" charset="0"/>
              <a:cs typeface="Times New Roman" panose="02020603050405020304" pitchFamily="18" charset="0"/>
            </a:endParaRPr>
          </a:p>
        </p:txBody>
      </p:sp>
      <p:pic>
        <p:nvPicPr>
          <p:cNvPr id="4" name="Замещающее содержимое 3"/>
          <p:cNvPicPr>
            <a:picLocks noChangeAspect="1"/>
          </p:cNvPicPr>
          <p:nvPr>
            <p:ph sz="half" idx="2"/>
          </p:nvPr>
        </p:nvPicPr>
        <p:blipFill>
          <a:blip r:embed="rId1"/>
          <a:srcRect t="4009" b="4009"/>
          <a:stretch>
            <a:fillRect/>
          </a:stretch>
        </p:blipFill>
        <p:spPr>
          <a:xfrm>
            <a:off x="8232775" y="694055"/>
            <a:ext cx="3724910" cy="4953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sz="half" idx="1"/>
          </p:nvPr>
        </p:nvSpPr>
        <p:spPr>
          <a:xfrm>
            <a:off x="609600" y="644525"/>
            <a:ext cx="11144885" cy="4953000"/>
          </a:xfrm>
        </p:spPr>
        <p:txBody>
          <a:bodyPr/>
          <a:p>
            <a:pPr marL="0" indent="0" algn="ctr">
              <a:buNone/>
            </a:pPr>
            <a:r>
              <a:rPr lang="en-US" altLang="ru-RU">
                <a:solidFill>
                  <a:schemeClr val="accent1"/>
                </a:solidFill>
                <a:effectLst>
                  <a:outerShdw blurRad="38100" dist="25400" dir="5400000" algn="ctr" rotWithShape="0">
                    <a:srgbClr val="6E747A">
                      <a:alpha val="43000"/>
                    </a:srgbClr>
                  </a:outerShdw>
                </a:effectLst>
              </a:rPr>
              <a:t>Oz simmetriya o'qiga ega bo'lgan va shu o'q atrofida w burchakli tezlik bilan harakatlanuvchi bir jinsli va birorta O nuqtasi qo'zg'almas bo'lgan qattiq jismga giroskop deb ataladi. Giroskopga qo'yiladigan eng asosiy talablardan yana biri , ya'ni jismning simmetriya o'qi atrofidagi aylanishining burchakli tezligi v , qo'zg'almas O nuqtasidan o'tuvchi simmetriya o'qining burchakli tezligidan juda katta bo'lishi shart. Giroskopning Oz o'qi, simmetriya o'qi bo'libgina qolmasdan, balki bosh markaziy inertsiya o'qi ham bo'lishligi kerak .</a:t>
            </a:r>
            <a:endParaRPr lang="en-US" altLang="ru-RU">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6818</Words>
  <Application>WPS Presentation</Application>
  <PresentationFormat>宽屏</PresentationFormat>
  <Paragraphs>62</Paragraphs>
  <Slides>18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Arial</vt:lpstr>
      <vt:lpstr>SimSun</vt:lpstr>
      <vt:lpstr>Wingdings</vt:lpstr>
      <vt:lpstr>Times New Roman</vt:lpstr>
      <vt:lpstr>Microsoft YaHei</vt:lpstr>
      <vt:lpstr>Arial Unicode MS</vt:lpstr>
      <vt:lpstr>Blue Waves</vt:lpstr>
      <vt:lpstr>PowerPoint 演示文稿</vt:lpstr>
      <vt:lpstr>PowerPoint 演示文稿</vt:lpstr>
      <vt:lpstr>PowerPoint 演示文稿</vt:lpstr>
      <vt:lpstr>PowerPoint 演示文稿</vt:lpstr>
      <vt:lpstr>PowerPoint 演示文稿</vt:lpstr>
      <vt:lpstr>PowerPoint 演示文稿</vt:lpstr>
      <vt:lpstr>GIROSKOPLARNING QO’LLANILISHI</vt:lpstr>
      <vt:lpstr>PowerPoint 演示文稿</vt:lpstr>
      <vt:lpstr>PowerPoint 演示文稿</vt:lpstr>
      <vt:lpstr>PowerPoint 演示文稿</vt:lpstr>
      <vt:lpstr>GIROSKOPLARNING FOYDALANISH SOHALARI</vt:lpstr>
      <vt:lpstr>PowerPoint 演示文稿</vt:lpstr>
      <vt:lpstr>PowerPoint 演示文稿</vt:lpstr>
      <vt:lpstr>GIROSKOPLARNING TURLARI</vt:lpstr>
      <vt:lpstr>GIROSKOPLARNING TURLARI</vt:lpstr>
      <vt:lpstr>GIROSKOPLARNING TURLARI</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Windows_10</dc:creator>
  <cp:lastModifiedBy>Windows_10</cp:lastModifiedBy>
  <cp:revision>10</cp:revision>
  <dcterms:created xsi:type="dcterms:W3CDTF">2025-07-23T00:59:00Z</dcterms:created>
  <dcterms:modified xsi:type="dcterms:W3CDTF">2025-10-07T05:43:08Z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1049-12.2.0.22549</vt:lpwstr>
  </property>
  <property fmtid="{D5CDD505-2E9C-101B-9397-08002B2CF9AE}" pid="3" name="ICV">
    <vt:lpwstr>28058FB2B4354D4BB9C227289B4044B2_11</vt:lpwstr>
  </property>
</Properties>
</file>