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oppins Bold" charset="1" panose="00000800000000000000"/>
      <p:regular r:id="rId16"/>
    </p:embeddedFont>
    <p:embeddedFont>
      <p:font typeface="Poppins Italics" charset="1" panose="00000500000000000000"/>
      <p:regular r:id="rId17"/>
    </p:embeddedFont>
    <p:embeddedFont>
      <p:font typeface="Poppins" charset="1" panose="00000500000000000000"/>
      <p:regular r:id="rId18"/>
    </p:embeddedFont>
    <p:embeddedFont>
      <p:font typeface="Schoolbell" charset="1" panose="020000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13.pn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13.pn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13450441" y="5858320"/>
            <a:ext cx="4837559" cy="4114800"/>
          </a:xfrm>
          <a:custGeom>
            <a:avLst/>
            <a:gdLst/>
            <a:ahLst/>
            <a:cxnLst/>
            <a:rect r="r" b="b" t="t" l="l"/>
            <a:pathLst>
              <a:path h="4114800" w="4837559">
                <a:moveTo>
                  <a:pt x="0" y="0"/>
                </a:moveTo>
                <a:lnTo>
                  <a:pt x="4837559" y="0"/>
                </a:lnTo>
                <a:lnTo>
                  <a:pt x="483755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51027" y="5858320"/>
            <a:ext cx="3554361" cy="4114800"/>
          </a:xfrm>
          <a:custGeom>
            <a:avLst/>
            <a:gdLst/>
            <a:ahLst/>
            <a:cxnLst/>
            <a:rect r="r" b="b" t="t" l="l"/>
            <a:pathLst>
              <a:path h="4114800" w="3554361">
                <a:moveTo>
                  <a:pt x="0" y="0"/>
                </a:moveTo>
                <a:lnTo>
                  <a:pt x="3554361" y="0"/>
                </a:lnTo>
                <a:lnTo>
                  <a:pt x="355436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625916" y="2625435"/>
            <a:ext cx="15036798" cy="2894859"/>
          </a:xfrm>
          <a:prstGeom prst="rect">
            <a:avLst/>
          </a:prstGeom>
        </p:spPr>
        <p:txBody>
          <a:bodyPr anchor="t" rtlCol="false" tIns="0" lIns="0" bIns="0" rIns="0">
            <a:spAutoFit/>
          </a:bodyPr>
          <a:lstStyle/>
          <a:p>
            <a:pPr algn="ctr">
              <a:lnSpc>
                <a:spcPts val="11175"/>
              </a:lnSpc>
            </a:pPr>
            <a:r>
              <a:rPr lang="en-US" b="true" sz="9160" spc="-577">
                <a:solidFill>
                  <a:srgbClr val="000000"/>
                </a:solidFill>
                <a:latin typeface="Poppins Bold"/>
                <a:ea typeface="Poppins Bold"/>
                <a:cs typeface="Poppins Bold"/>
                <a:sym typeface="Poppins Bold"/>
              </a:rPr>
              <a:t>WAYS  TO ASK CLARIFICATION </a:t>
            </a:r>
          </a:p>
        </p:txBody>
      </p:sp>
      <p:sp>
        <p:nvSpPr>
          <p:cNvPr name="Freeform 5" id="5"/>
          <p:cNvSpPr/>
          <p:nvPr/>
        </p:nvSpPr>
        <p:spPr>
          <a:xfrm flipH="false" flipV="false" rot="341568">
            <a:off x="5406116" y="6003613"/>
            <a:ext cx="7382372" cy="966420"/>
          </a:xfrm>
          <a:custGeom>
            <a:avLst/>
            <a:gdLst/>
            <a:ahLst/>
            <a:cxnLst/>
            <a:rect r="r" b="b" t="t" l="l"/>
            <a:pathLst>
              <a:path h="966420" w="7382372">
                <a:moveTo>
                  <a:pt x="0" y="0"/>
                </a:moveTo>
                <a:lnTo>
                  <a:pt x="7382372" y="0"/>
                </a:lnTo>
                <a:lnTo>
                  <a:pt x="7382372" y="966420"/>
                </a:lnTo>
                <a:lnTo>
                  <a:pt x="0" y="9664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 id="6"/>
          <p:cNvGrpSpPr/>
          <p:nvPr/>
        </p:nvGrpSpPr>
        <p:grpSpPr>
          <a:xfrm rot="0">
            <a:off x="630" y="9740643"/>
            <a:ext cx="18287370" cy="3086100"/>
            <a:chOff x="0" y="0"/>
            <a:chExt cx="4816427" cy="812800"/>
          </a:xfrm>
        </p:grpSpPr>
        <p:sp>
          <p:nvSpPr>
            <p:cNvPr name="Freeform 7" id="7"/>
            <p:cNvSpPr/>
            <p:nvPr/>
          </p:nvSpPr>
          <p:spPr>
            <a:xfrm flipH="false" flipV="false" rot="0">
              <a:off x="0" y="0"/>
              <a:ext cx="4816427" cy="812800"/>
            </a:xfrm>
            <a:custGeom>
              <a:avLst/>
              <a:gdLst/>
              <a:ahLst/>
              <a:cxnLst/>
              <a:rect r="r" b="b" t="t" l="l"/>
              <a:pathLst>
                <a:path h="812800" w="4816427">
                  <a:moveTo>
                    <a:pt x="0" y="0"/>
                  </a:moveTo>
                  <a:lnTo>
                    <a:pt x="4816427" y="0"/>
                  </a:lnTo>
                  <a:lnTo>
                    <a:pt x="4816427" y="812800"/>
                  </a:lnTo>
                  <a:lnTo>
                    <a:pt x="0" y="812800"/>
                  </a:lnTo>
                  <a:close/>
                </a:path>
              </a:pathLst>
            </a:custGeom>
            <a:solidFill>
              <a:srgbClr val="E36533"/>
            </a:solidFill>
          </p:spPr>
        </p:sp>
        <p:sp>
          <p:nvSpPr>
            <p:cNvPr name="TextBox 8" id="8"/>
            <p:cNvSpPr txBox="true"/>
            <p:nvPr/>
          </p:nvSpPr>
          <p:spPr>
            <a:xfrm>
              <a:off x="0" y="19050"/>
              <a:ext cx="4816427" cy="793750"/>
            </a:xfrm>
            <a:prstGeom prst="rect">
              <a:avLst/>
            </a:prstGeom>
          </p:spPr>
          <p:txBody>
            <a:bodyPr anchor="ctr" rtlCol="false" tIns="50800" lIns="50800" bIns="50800" rIns="50800"/>
            <a:lstStyle/>
            <a:p>
              <a:pPr algn="ctr">
                <a:lnSpc>
                  <a:spcPts val="1238"/>
                </a:lnSpc>
              </a:pPr>
            </a:p>
          </p:txBody>
        </p:sp>
      </p:grpSp>
      <p:grpSp>
        <p:nvGrpSpPr>
          <p:cNvPr name="Group 9" id="9"/>
          <p:cNvGrpSpPr/>
          <p:nvPr/>
        </p:nvGrpSpPr>
        <p:grpSpPr>
          <a:xfrm rot="0">
            <a:off x="8789661" y="8850125"/>
            <a:ext cx="1414693" cy="1414693"/>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36533"/>
            </a:solidFill>
          </p:spPr>
        </p:sp>
        <p:sp>
          <p:nvSpPr>
            <p:cNvPr name="TextBox 11" id="11"/>
            <p:cNvSpPr txBox="true"/>
            <p:nvPr/>
          </p:nvSpPr>
          <p:spPr>
            <a:xfrm>
              <a:off x="76200" y="95250"/>
              <a:ext cx="660400" cy="641350"/>
            </a:xfrm>
            <a:prstGeom prst="rect">
              <a:avLst/>
            </a:prstGeom>
          </p:spPr>
          <p:txBody>
            <a:bodyPr anchor="ctr" rtlCol="false" tIns="50800" lIns="50800" bIns="50800" rIns="50800"/>
            <a:lstStyle/>
            <a:p>
              <a:pPr algn="ctr">
                <a:lnSpc>
                  <a:spcPts val="1238"/>
                </a:lnSpc>
              </a:pPr>
            </a:p>
          </p:txBody>
        </p:sp>
      </p:grpSp>
      <p:sp>
        <p:nvSpPr>
          <p:cNvPr name="Freeform 12" id="12"/>
          <p:cNvSpPr/>
          <p:nvPr/>
        </p:nvSpPr>
        <p:spPr>
          <a:xfrm flipH="false" flipV="false" rot="-5400000">
            <a:off x="9180701" y="9306151"/>
            <a:ext cx="632613" cy="502640"/>
          </a:xfrm>
          <a:custGeom>
            <a:avLst/>
            <a:gdLst/>
            <a:ahLst/>
            <a:cxnLst/>
            <a:rect r="r" b="b" t="t" l="l"/>
            <a:pathLst>
              <a:path h="502640" w="632613">
                <a:moveTo>
                  <a:pt x="0" y="0"/>
                </a:moveTo>
                <a:lnTo>
                  <a:pt x="632613" y="0"/>
                </a:lnTo>
                <a:lnTo>
                  <a:pt x="632613" y="502640"/>
                </a:lnTo>
                <a:lnTo>
                  <a:pt x="0" y="5026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5857293" y="7348578"/>
            <a:ext cx="6960922" cy="612202"/>
          </a:xfrm>
          <a:prstGeom prst="rect">
            <a:avLst/>
          </a:prstGeom>
        </p:spPr>
        <p:txBody>
          <a:bodyPr anchor="t" rtlCol="false" tIns="0" lIns="0" bIns="0" rIns="0">
            <a:spAutoFit/>
          </a:bodyPr>
          <a:lstStyle/>
          <a:p>
            <a:pPr algn="ctr">
              <a:lnSpc>
                <a:spcPts val="4768"/>
              </a:lnSpc>
            </a:pPr>
            <a:r>
              <a:rPr lang="en-US" sz="3406" i="true" spc="-286">
                <a:solidFill>
                  <a:srgbClr val="000000"/>
                </a:solidFill>
                <a:latin typeface="Poppins Italics"/>
                <a:ea typeface="Poppins Italics"/>
                <a:cs typeface="Poppins Italics"/>
                <a:sym typeface="Poppins Italics"/>
              </a:rPr>
              <a:t>AMINOVA HILOLA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13450441" y="5858320"/>
            <a:ext cx="4837559" cy="4114800"/>
          </a:xfrm>
          <a:custGeom>
            <a:avLst/>
            <a:gdLst/>
            <a:ahLst/>
            <a:cxnLst/>
            <a:rect r="r" b="b" t="t" l="l"/>
            <a:pathLst>
              <a:path h="4114800" w="4837559">
                <a:moveTo>
                  <a:pt x="0" y="0"/>
                </a:moveTo>
                <a:lnTo>
                  <a:pt x="4837559" y="0"/>
                </a:lnTo>
                <a:lnTo>
                  <a:pt x="483755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51027" y="5858320"/>
            <a:ext cx="3554361" cy="4114800"/>
          </a:xfrm>
          <a:custGeom>
            <a:avLst/>
            <a:gdLst/>
            <a:ahLst/>
            <a:cxnLst/>
            <a:rect r="r" b="b" t="t" l="l"/>
            <a:pathLst>
              <a:path h="4114800" w="3554361">
                <a:moveTo>
                  <a:pt x="0" y="0"/>
                </a:moveTo>
                <a:lnTo>
                  <a:pt x="3554361" y="0"/>
                </a:lnTo>
                <a:lnTo>
                  <a:pt x="355436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341568">
            <a:off x="5449935" y="6820948"/>
            <a:ext cx="7382372" cy="966420"/>
          </a:xfrm>
          <a:custGeom>
            <a:avLst/>
            <a:gdLst/>
            <a:ahLst/>
            <a:cxnLst/>
            <a:rect r="r" b="b" t="t" l="l"/>
            <a:pathLst>
              <a:path h="966420" w="7382372">
                <a:moveTo>
                  <a:pt x="0" y="0"/>
                </a:moveTo>
                <a:lnTo>
                  <a:pt x="7382371" y="0"/>
                </a:lnTo>
                <a:lnTo>
                  <a:pt x="7382371" y="966420"/>
                </a:lnTo>
                <a:lnTo>
                  <a:pt x="0" y="9664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5" id="5"/>
          <p:cNvGrpSpPr/>
          <p:nvPr/>
        </p:nvGrpSpPr>
        <p:grpSpPr>
          <a:xfrm rot="0">
            <a:off x="630" y="9740643"/>
            <a:ext cx="18287370" cy="3086100"/>
            <a:chOff x="0" y="0"/>
            <a:chExt cx="4816427" cy="812800"/>
          </a:xfrm>
        </p:grpSpPr>
        <p:sp>
          <p:nvSpPr>
            <p:cNvPr name="Freeform 6" id="6"/>
            <p:cNvSpPr/>
            <p:nvPr/>
          </p:nvSpPr>
          <p:spPr>
            <a:xfrm flipH="false" flipV="false" rot="0">
              <a:off x="0" y="0"/>
              <a:ext cx="4816427" cy="812800"/>
            </a:xfrm>
            <a:custGeom>
              <a:avLst/>
              <a:gdLst/>
              <a:ahLst/>
              <a:cxnLst/>
              <a:rect r="r" b="b" t="t" l="l"/>
              <a:pathLst>
                <a:path h="812800" w="4816427">
                  <a:moveTo>
                    <a:pt x="0" y="0"/>
                  </a:moveTo>
                  <a:lnTo>
                    <a:pt x="4816427" y="0"/>
                  </a:lnTo>
                  <a:lnTo>
                    <a:pt x="4816427" y="812800"/>
                  </a:lnTo>
                  <a:lnTo>
                    <a:pt x="0" y="812800"/>
                  </a:lnTo>
                  <a:close/>
                </a:path>
              </a:pathLst>
            </a:custGeom>
            <a:solidFill>
              <a:srgbClr val="E36533"/>
            </a:solidFill>
          </p:spPr>
        </p:sp>
        <p:sp>
          <p:nvSpPr>
            <p:cNvPr name="TextBox 7" id="7"/>
            <p:cNvSpPr txBox="true"/>
            <p:nvPr/>
          </p:nvSpPr>
          <p:spPr>
            <a:xfrm>
              <a:off x="0" y="19050"/>
              <a:ext cx="4816427" cy="793750"/>
            </a:xfrm>
            <a:prstGeom prst="rect">
              <a:avLst/>
            </a:prstGeom>
          </p:spPr>
          <p:txBody>
            <a:bodyPr anchor="ctr" rtlCol="false" tIns="50800" lIns="50800" bIns="50800" rIns="50800"/>
            <a:lstStyle/>
            <a:p>
              <a:pPr algn="ctr">
                <a:lnSpc>
                  <a:spcPts val="1238"/>
                </a:lnSpc>
              </a:pPr>
            </a:p>
          </p:txBody>
        </p:sp>
      </p:grpSp>
      <p:grpSp>
        <p:nvGrpSpPr>
          <p:cNvPr name="Group 8" id="8"/>
          <p:cNvGrpSpPr/>
          <p:nvPr/>
        </p:nvGrpSpPr>
        <p:grpSpPr>
          <a:xfrm rot="0">
            <a:off x="8789661" y="8850125"/>
            <a:ext cx="1414693" cy="141469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36533"/>
            </a:solidFill>
          </p:spPr>
        </p:sp>
        <p:sp>
          <p:nvSpPr>
            <p:cNvPr name="TextBox 10" id="10"/>
            <p:cNvSpPr txBox="true"/>
            <p:nvPr/>
          </p:nvSpPr>
          <p:spPr>
            <a:xfrm>
              <a:off x="76200" y="95250"/>
              <a:ext cx="660400" cy="641350"/>
            </a:xfrm>
            <a:prstGeom prst="rect">
              <a:avLst/>
            </a:prstGeom>
          </p:spPr>
          <p:txBody>
            <a:bodyPr anchor="ctr" rtlCol="false" tIns="50800" lIns="50800" bIns="50800" rIns="50800"/>
            <a:lstStyle/>
            <a:p>
              <a:pPr algn="ctr">
                <a:lnSpc>
                  <a:spcPts val="1238"/>
                </a:lnSpc>
              </a:pPr>
            </a:p>
          </p:txBody>
        </p:sp>
      </p:grpSp>
      <p:sp>
        <p:nvSpPr>
          <p:cNvPr name="Freeform 11" id="11"/>
          <p:cNvSpPr/>
          <p:nvPr/>
        </p:nvSpPr>
        <p:spPr>
          <a:xfrm flipH="false" flipV="false" rot="-5400000">
            <a:off x="9180701" y="9306151"/>
            <a:ext cx="632613" cy="502640"/>
          </a:xfrm>
          <a:custGeom>
            <a:avLst/>
            <a:gdLst/>
            <a:ahLst/>
            <a:cxnLst/>
            <a:rect r="r" b="b" t="t" l="l"/>
            <a:pathLst>
              <a:path h="502640" w="632613">
                <a:moveTo>
                  <a:pt x="0" y="0"/>
                </a:moveTo>
                <a:lnTo>
                  <a:pt x="632613" y="0"/>
                </a:lnTo>
                <a:lnTo>
                  <a:pt x="632613" y="502640"/>
                </a:lnTo>
                <a:lnTo>
                  <a:pt x="0" y="5026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4834995" y="3370146"/>
            <a:ext cx="8618640" cy="1792849"/>
          </a:xfrm>
          <a:prstGeom prst="rect">
            <a:avLst/>
          </a:prstGeom>
        </p:spPr>
        <p:txBody>
          <a:bodyPr anchor="t" rtlCol="false" tIns="0" lIns="0" bIns="0" rIns="0">
            <a:spAutoFit/>
          </a:bodyPr>
          <a:lstStyle/>
          <a:p>
            <a:pPr algn="ctr">
              <a:lnSpc>
                <a:spcPts val="13416"/>
              </a:lnSpc>
            </a:pPr>
            <a:r>
              <a:rPr lang="en-US" sz="10996" spc="-692">
                <a:solidFill>
                  <a:srgbClr val="E36533"/>
                </a:solidFill>
                <a:latin typeface="Poppins"/>
                <a:ea typeface="Poppins"/>
                <a:cs typeface="Poppins"/>
                <a:sym typeface="Poppins"/>
              </a:rPr>
              <a:t>THANK YOU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Freeform 2" id="2"/>
          <p:cNvSpPr/>
          <p:nvPr/>
        </p:nvSpPr>
        <p:spPr>
          <a:xfrm flipH="false" flipV="false" rot="0">
            <a:off x="5459995" y="2671601"/>
            <a:ext cx="3684005" cy="1225769"/>
          </a:xfrm>
          <a:custGeom>
            <a:avLst/>
            <a:gdLst/>
            <a:ahLst/>
            <a:cxnLst/>
            <a:rect r="r" b="b" t="t" l="l"/>
            <a:pathLst>
              <a:path h="1225769" w="3684005">
                <a:moveTo>
                  <a:pt x="0" y="0"/>
                </a:moveTo>
                <a:lnTo>
                  <a:pt x="3684005" y="0"/>
                </a:lnTo>
                <a:lnTo>
                  <a:pt x="3684005" y="1225769"/>
                </a:lnTo>
                <a:lnTo>
                  <a:pt x="0" y="12257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7162" y="2471700"/>
            <a:ext cx="7395310" cy="6208408"/>
          </a:xfrm>
          <a:custGeom>
            <a:avLst/>
            <a:gdLst/>
            <a:ahLst/>
            <a:cxnLst/>
            <a:rect r="r" b="b" t="t" l="l"/>
            <a:pathLst>
              <a:path h="6208408" w="7395310">
                <a:moveTo>
                  <a:pt x="0" y="0"/>
                </a:moveTo>
                <a:lnTo>
                  <a:pt x="7395310" y="0"/>
                </a:lnTo>
                <a:lnTo>
                  <a:pt x="7395310" y="6208408"/>
                </a:lnTo>
                <a:lnTo>
                  <a:pt x="0" y="62084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371543" y="7582987"/>
            <a:ext cx="3086100" cy="691819"/>
            <a:chOff x="0" y="0"/>
            <a:chExt cx="812800" cy="182207"/>
          </a:xfrm>
        </p:grpSpPr>
        <p:sp>
          <p:nvSpPr>
            <p:cNvPr name="Freeform 5" id="5"/>
            <p:cNvSpPr/>
            <p:nvPr/>
          </p:nvSpPr>
          <p:spPr>
            <a:xfrm flipH="false" flipV="false" rot="0">
              <a:off x="0" y="0"/>
              <a:ext cx="812800" cy="182207"/>
            </a:xfrm>
            <a:custGeom>
              <a:avLst/>
              <a:gdLst/>
              <a:ahLst/>
              <a:cxnLst/>
              <a:rect r="r" b="b" t="t" l="l"/>
              <a:pathLst>
                <a:path h="182207" w="812800">
                  <a:moveTo>
                    <a:pt x="91104" y="0"/>
                  </a:moveTo>
                  <a:lnTo>
                    <a:pt x="721696" y="0"/>
                  </a:lnTo>
                  <a:cubicBezTo>
                    <a:pt x="745859" y="0"/>
                    <a:pt x="769031" y="9598"/>
                    <a:pt x="786116" y="26684"/>
                  </a:cubicBezTo>
                  <a:cubicBezTo>
                    <a:pt x="803202" y="43769"/>
                    <a:pt x="812800" y="66941"/>
                    <a:pt x="812800" y="91104"/>
                  </a:cubicBezTo>
                  <a:lnTo>
                    <a:pt x="812800" y="91104"/>
                  </a:lnTo>
                  <a:cubicBezTo>
                    <a:pt x="812800" y="115266"/>
                    <a:pt x="803202" y="138438"/>
                    <a:pt x="786116" y="155524"/>
                  </a:cubicBezTo>
                  <a:cubicBezTo>
                    <a:pt x="769031" y="172609"/>
                    <a:pt x="745859" y="182207"/>
                    <a:pt x="721696" y="182207"/>
                  </a:cubicBezTo>
                  <a:lnTo>
                    <a:pt x="91104" y="182207"/>
                  </a:lnTo>
                  <a:cubicBezTo>
                    <a:pt x="66941" y="182207"/>
                    <a:pt x="43769" y="172609"/>
                    <a:pt x="26684" y="155524"/>
                  </a:cubicBezTo>
                  <a:cubicBezTo>
                    <a:pt x="9598" y="138438"/>
                    <a:pt x="0" y="115266"/>
                    <a:pt x="0" y="91104"/>
                  </a:cubicBezTo>
                  <a:lnTo>
                    <a:pt x="0" y="91104"/>
                  </a:lnTo>
                  <a:cubicBezTo>
                    <a:pt x="0" y="66941"/>
                    <a:pt x="9598" y="43769"/>
                    <a:pt x="26684" y="26684"/>
                  </a:cubicBezTo>
                  <a:cubicBezTo>
                    <a:pt x="43769" y="9598"/>
                    <a:pt x="66941" y="0"/>
                    <a:pt x="91104" y="0"/>
                  </a:cubicBezTo>
                  <a:close/>
                </a:path>
              </a:pathLst>
            </a:custGeom>
            <a:solidFill>
              <a:srgbClr val="E36533"/>
            </a:solidFill>
          </p:spPr>
        </p:sp>
        <p:sp>
          <p:nvSpPr>
            <p:cNvPr name="TextBox 6" id="6"/>
            <p:cNvSpPr txBox="true"/>
            <p:nvPr/>
          </p:nvSpPr>
          <p:spPr>
            <a:xfrm>
              <a:off x="0" y="19050"/>
              <a:ext cx="812800" cy="163157"/>
            </a:xfrm>
            <a:prstGeom prst="rect">
              <a:avLst/>
            </a:prstGeom>
          </p:spPr>
          <p:txBody>
            <a:bodyPr anchor="ctr" rtlCol="false" tIns="50800" lIns="50800" bIns="50800" rIns="50800"/>
            <a:lstStyle/>
            <a:p>
              <a:pPr algn="ctr">
                <a:lnSpc>
                  <a:spcPts val="1238"/>
                </a:lnSpc>
              </a:pPr>
            </a:p>
          </p:txBody>
        </p:sp>
      </p:grpSp>
      <p:sp>
        <p:nvSpPr>
          <p:cNvPr name="TextBox 7" id="7"/>
          <p:cNvSpPr txBox="true"/>
          <p:nvPr/>
        </p:nvSpPr>
        <p:spPr>
          <a:xfrm rot="0">
            <a:off x="1371543" y="2671601"/>
            <a:ext cx="7166757" cy="1091180"/>
          </a:xfrm>
          <a:prstGeom prst="rect">
            <a:avLst/>
          </a:prstGeom>
        </p:spPr>
        <p:txBody>
          <a:bodyPr anchor="t" rtlCol="false" tIns="0" lIns="0" bIns="0" rIns="0">
            <a:spAutoFit/>
          </a:bodyPr>
          <a:lstStyle/>
          <a:p>
            <a:pPr algn="l">
              <a:lnSpc>
                <a:spcPts val="7961"/>
              </a:lnSpc>
            </a:pPr>
            <a:r>
              <a:rPr lang="en-US" b="true" sz="7172" spc="-451">
                <a:solidFill>
                  <a:srgbClr val="000000"/>
                </a:solidFill>
                <a:latin typeface="Poppins Bold"/>
                <a:ea typeface="Poppins Bold"/>
                <a:cs typeface="Poppins Bold"/>
                <a:sym typeface="Poppins Bold"/>
              </a:rPr>
              <a:t>INTRODUCTION </a:t>
            </a:r>
          </a:p>
        </p:txBody>
      </p:sp>
      <p:sp>
        <p:nvSpPr>
          <p:cNvPr name="TextBox 8" id="8"/>
          <p:cNvSpPr txBox="true"/>
          <p:nvPr/>
        </p:nvSpPr>
        <p:spPr>
          <a:xfrm rot="0">
            <a:off x="1362304" y="4080261"/>
            <a:ext cx="7782012" cy="2915086"/>
          </a:xfrm>
          <a:prstGeom prst="rect">
            <a:avLst/>
          </a:prstGeom>
        </p:spPr>
        <p:txBody>
          <a:bodyPr anchor="t" rtlCol="false" tIns="0" lIns="0" bIns="0" rIns="0">
            <a:spAutoFit/>
          </a:bodyPr>
          <a:lstStyle/>
          <a:p>
            <a:pPr algn="just">
              <a:lnSpc>
                <a:spcPts val="3893"/>
              </a:lnSpc>
            </a:pPr>
            <a:r>
              <a:rPr lang="en-US" sz="2781" spc="-233">
                <a:solidFill>
                  <a:srgbClr val="000000"/>
                </a:solidFill>
                <a:latin typeface="Poppins"/>
                <a:ea typeface="Poppins"/>
                <a:cs typeface="Poppins"/>
                <a:sym typeface="Poppins"/>
              </a:rPr>
              <a:t>First, what does “clarification” mean?</a:t>
            </a:r>
          </a:p>
          <a:p>
            <a:pPr algn="just">
              <a:lnSpc>
                <a:spcPts val="3893"/>
              </a:lnSpc>
            </a:pPr>
            <a:r>
              <a:rPr lang="en-US" sz="2781" spc="-233">
                <a:solidFill>
                  <a:srgbClr val="000000"/>
                </a:solidFill>
                <a:latin typeface="Poppins"/>
                <a:ea typeface="Poppins"/>
                <a:cs typeface="Poppins"/>
                <a:sym typeface="Poppins"/>
              </a:rPr>
              <a:t>Clarification is when we ask someone to explain something more clearly, so we can fully understand. It’s an important part of communication because it helps prevent mistakes, saves time, and shows respect for the other person.</a:t>
            </a:r>
          </a:p>
        </p:txBody>
      </p:sp>
      <p:sp>
        <p:nvSpPr>
          <p:cNvPr name="TextBox 9" id="9"/>
          <p:cNvSpPr txBox="true"/>
          <p:nvPr/>
        </p:nvSpPr>
        <p:spPr>
          <a:xfrm rot="0">
            <a:off x="1546499" y="7709564"/>
            <a:ext cx="2736188" cy="419615"/>
          </a:xfrm>
          <a:prstGeom prst="rect">
            <a:avLst/>
          </a:prstGeom>
        </p:spPr>
        <p:txBody>
          <a:bodyPr anchor="t" rtlCol="false" tIns="0" lIns="0" bIns="0" rIns="0">
            <a:spAutoFit/>
          </a:bodyPr>
          <a:lstStyle/>
          <a:p>
            <a:pPr algn="ctr">
              <a:lnSpc>
                <a:spcPts val="3225"/>
              </a:lnSpc>
            </a:pPr>
            <a:r>
              <a:rPr lang="en-US" sz="2643" spc="-166">
                <a:solidFill>
                  <a:srgbClr val="FFFFFF"/>
                </a:solidFill>
                <a:latin typeface="Schoolbell"/>
                <a:ea typeface="Schoolbell"/>
                <a:cs typeface="Schoolbell"/>
                <a:sym typeface="Schoolbell"/>
              </a:rPr>
              <a:t>NEXT PAGE</a:t>
            </a:r>
          </a:p>
        </p:txBody>
      </p:sp>
      <p:grpSp>
        <p:nvGrpSpPr>
          <p:cNvPr name="Group 10" id="10"/>
          <p:cNvGrpSpPr/>
          <p:nvPr/>
        </p:nvGrpSpPr>
        <p:grpSpPr>
          <a:xfrm rot="0">
            <a:off x="630" y="9740643"/>
            <a:ext cx="18287370" cy="3086100"/>
            <a:chOff x="0" y="0"/>
            <a:chExt cx="4816427" cy="812800"/>
          </a:xfrm>
        </p:grpSpPr>
        <p:sp>
          <p:nvSpPr>
            <p:cNvPr name="Freeform 11" id="11"/>
            <p:cNvSpPr/>
            <p:nvPr/>
          </p:nvSpPr>
          <p:spPr>
            <a:xfrm flipH="false" flipV="false" rot="0">
              <a:off x="0" y="0"/>
              <a:ext cx="4816427" cy="812800"/>
            </a:xfrm>
            <a:custGeom>
              <a:avLst/>
              <a:gdLst/>
              <a:ahLst/>
              <a:cxnLst/>
              <a:rect r="r" b="b" t="t" l="l"/>
              <a:pathLst>
                <a:path h="812800" w="4816427">
                  <a:moveTo>
                    <a:pt x="0" y="0"/>
                  </a:moveTo>
                  <a:lnTo>
                    <a:pt x="4816427" y="0"/>
                  </a:lnTo>
                  <a:lnTo>
                    <a:pt x="4816427" y="812800"/>
                  </a:lnTo>
                  <a:lnTo>
                    <a:pt x="0" y="812800"/>
                  </a:lnTo>
                  <a:close/>
                </a:path>
              </a:pathLst>
            </a:custGeom>
            <a:solidFill>
              <a:srgbClr val="E36533"/>
            </a:solidFill>
          </p:spPr>
        </p:sp>
        <p:sp>
          <p:nvSpPr>
            <p:cNvPr name="TextBox 12" id="12"/>
            <p:cNvSpPr txBox="true"/>
            <p:nvPr/>
          </p:nvSpPr>
          <p:spPr>
            <a:xfrm>
              <a:off x="0" y="19050"/>
              <a:ext cx="4816427" cy="793750"/>
            </a:xfrm>
            <a:prstGeom prst="rect">
              <a:avLst/>
            </a:prstGeom>
          </p:spPr>
          <p:txBody>
            <a:bodyPr anchor="ctr" rtlCol="false" tIns="50800" lIns="50800" bIns="50800" rIns="50800"/>
            <a:lstStyle/>
            <a:p>
              <a:pPr algn="ctr">
                <a:lnSpc>
                  <a:spcPts val="1238"/>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9524312" y="2484324"/>
            <a:ext cx="7679097" cy="2944814"/>
          </a:xfrm>
          <a:prstGeom prst="rect">
            <a:avLst/>
          </a:prstGeom>
        </p:spPr>
        <p:txBody>
          <a:bodyPr anchor="t" rtlCol="false" tIns="0" lIns="0" bIns="0" rIns="0">
            <a:spAutoFit/>
          </a:bodyPr>
          <a:lstStyle/>
          <a:p>
            <a:pPr algn="r">
              <a:lnSpc>
                <a:spcPts val="7554"/>
              </a:lnSpc>
            </a:pPr>
            <a:r>
              <a:rPr lang="en-US" b="true" sz="6805" spc="-428">
                <a:solidFill>
                  <a:srgbClr val="000000"/>
                </a:solidFill>
                <a:latin typeface="Poppins Bold"/>
                <a:ea typeface="Poppins Bold"/>
                <a:cs typeface="Poppins Bold"/>
                <a:sym typeface="Poppins Bold"/>
              </a:rPr>
              <a:t>SITUATIONS WHERE WE ASK FOR CLARIFICATION</a:t>
            </a:r>
          </a:p>
        </p:txBody>
      </p:sp>
      <p:grpSp>
        <p:nvGrpSpPr>
          <p:cNvPr name="Group 3" id="3"/>
          <p:cNvGrpSpPr/>
          <p:nvPr/>
        </p:nvGrpSpPr>
        <p:grpSpPr>
          <a:xfrm rot="0">
            <a:off x="0" y="1873684"/>
            <a:ext cx="8962337" cy="3769861"/>
            <a:chOff x="0" y="0"/>
            <a:chExt cx="1388501" cy="584050"/>
          </a:xfrm>
        </p:grpSpPr>
        <p:sp>
          <p:nvSpPr>
            <p:cNvPr name="Freeform 4" id="4"/>
            <p:cNvSpPr/>
            <p:nvPr/>
          </p:nvSpPr>
          <p:spPr>
            <a:xfrm flipH="false" flipV="false" rot="0">
              <a:off x="0" y="0"/>
              <a:ext cx="1388501" cy="584050"/>
            </a:xfrm>
            <a:custGeom>
              <a:avLst/>
              <a:gdLst/>
              <a:ahLst/>
              <a:cxnLst/>
              <a:rect r="r" b="b" t="t" l="l"/>
              <a:pathLst>
                <a:path h="584050" w="1388501">
                  <a:moveTo>
                    <a:pt x="0" y="0"/>
                  </a:moveTo>
                  <a:lnTo>
                    <a:pt x="1388501" y="0"/>
                  </a:lnTo>
                  <a:lnTo>
                    <a:pt x="1388501" y="584050"/>
                  </a:lnTo>
                  <a:lnTo>
                    <a:pt x="0" y="584050"/>
                  </a:lnTo>
                  <a:close/>
                </a:path>
              </a:pathLst>
            </a:custGeom>
            <a:solidFill>
              <a:srgbClr val="E36533"/>
            </a:solidFill>
            <a:ln w="12700">
              <a:solidFill>
                <a:srgbClr val="000000"/>
              </a:solidFill>
            </a:ln>
          </p:spPr>
        </p:sp>
      </p:grpSp>
      <p:sp>
        <p:nvSpPr>
          <p:cNvPr name="Freeform 5" id="5"/>
          <p:cNvSpPr/>
          <p:nvPr/>
        </p:nvSpPr>
        <p:spPr>
          <a:xfrm flipH="false" flipV="false" rot="-157048">
            <a:off x="-296584" y="1772741"/>
            <a:ext cx="1747611" cy="4394139"/>
          </a:xfrm>
          <a:custGeom>
            <a:avLst/>
            <a:gdLst/>
            <a:ahLst/>
            <a:cxnLst/>
            <a:rect r="r" b="b" t="t" l="l"/>
            <a:pathLst>
              <a:path h="4394139" w="1747611">
                <a:moveTo>
                  <a:pt x="0" y="0"/>
                </a:moveTo>
                <a:lnTo>
                  <a:pt x="1747611" y="0"/>
                </a:lnTo>
                <a:lnTo>
                  <a:pt x="1747611" y="4394139"/>
                </a:lnTo>
                <a:lnTo>
                  <a:pt x="0" y="4394139"/>
                </a:lnTo>
                <a:lnTo>
                  <a:pt x="0" y="0"/>
                </a:lnTo>
                <a:close/>
              </a:path>
            </a:pathLst>
          </a:custGeom>
          <a:blipFill>
            <a:blip r:embed="rId2"/>
            <a:stretch>
              <a:fillRect l="-2487" t="0" r="-2487" b="0"/>
            </a:stretch>
          </a:blipFill>
        </p:spPr>
      </p:sp>
      <p:sp>
        <p:nvSpPr>
          <p:cNvPr name="Freeform 6" id="6"/>
          <p:cNvSpPr/>
          <p:nvPr/>
        </p:nvSpPr>
        <p:spPr>
          <a:xfrm flipH="true" flipV="true" rot="-156738">
            <a:off x="16740663" y="1482829"/>
            <a:ext cx="1747611" cy="4394139"/>
          </a:xfrm>
          <a:custGeom>
            <a:avLst/>
            <a:gdLst/>
            <a:ahLst/>
            <a:cxnLst/>
            <a:rect r="r" b="b" t="t" l="l"/>
            <a:pathLst>
              <a:path h="4394139" w="1747611">
                <a:moveTo>
                  <a:pt x="1747611" y="4394138"/>
                </a:moveTo>
                <a:lnTo>
                  <a:pt x="0" y="4394138"/>
                </a:lnTo>
                <a:lnTo>
                  <a:pt x="0" y="0"/>
                </a:lnTo>
                <a:lnTo>
                  <a:pt x="1747611" y="0"/>
                </a:lnTo>
                <a:lnTo>
                  <a:pt x="1747611" y="4394138"/>
                </a:lnTo>
                <a:close/>
              </a:path>
            </a:pathLst>
          </a:custGeom>
          <a:blipFill>
            <a:blip r:embed="rId2"/>
            <a:stretch>
              <a:fillRect l="-2487" t="0" r="-2487" b="0"/>
            </a:stretch>
          </a:blipFill>
        </p:spPr>
      </p:sp>
      <p:sp>
        <p:nvSpPr>
          <p:cNvPr name="Freeform 7" id="7"/>
          <p:cNvSpPr/>
          <p:nvPr/>
        </p:nvSpPr>
        <p:spPr>
          <a:xfrm flipH="false" flipV="false" rot="0">
            <a:off x="2110012" y="2056571"/>
            <a:ext cx="6023545" cy="3586974"/>
          </a:xfrm>
          <a:custGeom>
            <a:avLst/>
            <a:gdLst/>
            <a:ahLst/>
            <a:cxnLst/>
            <a:rect r="r" b="b" t="t" l="l"/>
            <a:pathLst>
              <a:path h="3586974" w="6023545">
                <a:moveTo>
                  <a:pt x="0" y="0"/>
                </a:moveTo>
                <a:lnTo>
                  <a:pt x="6023544" y="0"/>
                </a:lnTo>
                <a:lnTo>
                  <a:pt x="6023544" y="3586974"/>
                </a:lnTo>
                <a:lnTo>
                  <a:pt x="0" y="35869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2011232" y="6472220"/>
            <a:ext cx="14265536" cy="2234168"/>
          </a:xfrm>
          <a:prstGeom prst="rect">
            <a:avLst/>
          </a:prstGeom>
        </p:spPr>
        <p:txBody>
          <a:bodyPr anchor="t" rtlCol="false" tIns="0" lIns="0" bIns="0" rIns="0">
            <a:spAutoFit/>
          </a:bodyPr>
          <a:lstStyle/>
          <a:p>
            <a:pPr algn="just">
              <a:lnSpc>
                <a:spcPts val="4475"/>
              </a:lnSpc>
            </a:pPr>
            <a:r>
              <a:rPr lang="en-US" sz="3196" spc="-268">
                <a:solidFill>
                  <a:srgbClr val="000000"/>
                </a:solidFill>
                <a:latin typeface="Poppins"/>
                <a:ea typeface="Poppins"/>
                <a:cs typeface="Poppins"/>
                <a:sym typeface="Poppins"/>
              </a:rPr>
              <a:t>There are many situations where we need clarification: in class when a teacher gives instructions, at work when a supervisor gives a task, or in everyday conversation when someone uses a word or idea we don’t know. In all these cases, it’s okay—and actually very smart—to ask for clarification.</a:t>
            </a:r>
          </a:p>
        </p:txBody>
      </p:sp>
      <p:sp>
        <p:nvSpPr>
          <p:cNvPr name="AutoShape 9" id="9"/>
          <p:cNvSpPr/>
          <p:nvPr/>
        </p:nvSpPr>
        <p:spPr>
          <a:xfrm flipV="true">
            <a:off x="8913524" y="5643545"/>
            <a:ext cx="9374476" cy="0"/>
          </a:xfrm>
          <a:prstGeom prst="line">
            <a:avLst/>
          </a:prstGeom>
          <a:ln cap="flat" w="38100">
            <a:solidFill>
              <a:srgbClr val="000000"/>
            </a:solidFill>
            <a:prstDash val="sysDot"/>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10835059" y="1747940"/>
            <a:ext cx="3732731" cy="4309456"/>
            <a:chOff x="0" y="0"/>
            <a:chExt cx="983106" cy="1135001"/>
          </a:xfrm>
        </p:grpSpPr>
        <p:sp>
          <p:nvSpPr>
            <p:cNvPr name="Freeform 3" id="3"/>
            <p:cNvSpPr/>
            <p:nvPr/>
          </p:nvSpPr>
          <p:spPr>
            <a:xfrm flipH="false" flipV="false" rot="0">
              <a:off x="0" y="0"/>
              <a:ext cx="983106" cy="1135001"/>
            </a:xfrm>
            <a:custGeom>
              <a:avLst/>
              <a:gdLst/>
              <a:ahLst/>
              <a:cxnLst/>
              <a:rect r="r" b="b" t="t" l="l"/>
              <a:pathLst>
                <a:path h="1135001" w="983106">
                  <a:moveTo>
                    <a:pt x="0" y="0"/>
                  </a:moveTo>
                  <a:lnTo>
                    <a:pt x="983106" y="0"/>
                  </a:lnTo>
                  <a:lnTo>
                    <a:pt x="983106" y="1135001"/>
                  </a:lnTo>
                  <a:lnTo>
                    <a:pt x="0" y="1135001"/>
                  </a:lnTo>
                  <a:close/>
                </a:path>
              </a:pathLst>
            </a:custGeom>
            <a:solidFill>
              <a:srgbClr val="E36533"/>
            </a:solidFill>
          </p:spPr>
        </p:sp>
        <p:sp>
          <p:nvSpPr>
            <p:cNvPr name="TextBox 4" id="4"/>
            <p:cNvSpPr txBox="true"/>
            <p:nvPr/>
          </p:nvSpPr>
          <p:spPr>
            <a:xfrm>
              <a:off x="0" y="19050"/>
              <a:ext cx="983106" cy="1115951"/>
            </a:xfrm>
            <a:prstGeom prst="rect">
              <a:avLst/>
            </a:prstGeom>
          </p:spPr>
          <p:txBody>
            <a:bodyPr anchor="ctr" rtlCol="false" tIns="50800" lIns="50800" bIns="50800" rIns="50800"/>
            <a:lstStyle/>
            <a:p>
              <a:pPr algn="ctr">
                <a:lnSpc>
                  <a:spcPts val="1238"/>
                </a:lnSpc>
              </a:pPr>
            </a:p>
          </p:txBody>
        </p:sp>
      </p:grpSp>
      <p:grpSp>
        <p:nvGrpSpPr>
          <p:cNvPr name="Group 5" id="5"/>
          <p:cNvGrpSpPr/>
          <p:nvPr/>
        </p:nvGrpSpPr>
        <p:grpSpPr>
          <a:xfrm rot="0">
            <a:off x="14555269" y="1747940"/>
            <a:ext cx="3732731" cy="5532811"/>
            <a:chOff x="0" y="0"/>
            <a:chExt cx="983106" cy="1457201"/>
          </a:xfrm>
        </p:grpSpPr>
        <p:sp>
          <p:nvSpPr>
            <p:cNvPr name="Freeform 6" id="6"/>
            <p:cNvSpPr/>
            <p:nvPr/>
          </p:nvSpPr>
          <p:spPr>
            <a:xfrm flipH="false" flipV="false" rot="0">
              <a:off x="0" y="0"/>
              <a:ext cx="983106" cy="1457201"/>
            </a:xfrm>
            <a:custGeom>
              <a:avLst/>
              <a:gdLst/>
              <a:ahLst/>
              <a:cxnLst/>
              <a:rect r="r" b="b" t="t" l="l"/>
              <a:pathLst>
                <a:path h="1457201" w="983106">
                  <a:moveTo>
                    <a:pt x="0" y="0"/>
                  </a:moveTo>
                  <a:lnTo>
                    <a:pt x="983106" y="0"/>
                  </a:lnTo>
                  <a:lnTo>
                    <a:pt x="983106" y="1457201"/>
                  </a:lnTo>
                  <a:lnTo>
                    <a:pt x="0" y="1457201"/>
                  </a:lnTo>
                  <a:close/>
                </a:path>
              </a:pathLst>
            </a:custGeom>
            <a:solidFill>
              <a:srgbClr val="000000"/>
            </a:solidFill>
          </p:spPr>
        </p:sp>
        <p:sp>
          <p:nvSpPr>
            <p:cNvPr name="TextBox 7" id="7"/>
            <p:cNvSpPr txBox="true"/>
            <p:nvPr/>
          </p:nvSpPr>
          <p:spPr>
            <a:xfrm>
              <a:off x="0" y="19050"/>
              <a:ext cx="983106" cy="1438151"/>
            </a:xfrm>
            <a:prstGeom prst="rect">
              <a:avLst/>
            </a:prstGeom>
          </p:spPr>
          <p:txBody>
            <a:bodyPr anchor="ctr" rtlCol="false" tIns="50800" lIns="50800" bIns="50800" rIns="50800"/>
            <a:lstStyle/>
            <a:p>
              <a:pPr algn="ctr">
                <a:lnSpc>
                  <a:spcPts val="1238"/>
                </a:lnSpc>
              </a:pPr>
            </a:p>
          </p:txBody>
        </p:sp>
      </p:grpSp>
      <p:grpSp>
        <p:nvGrpSpPr>
          <p:cNvPr name="Group 8" id="8"/>
          <p:cNvGrpSpPr/>
          <p:nvPr/>
        </p:nvGrpSpPr>
        <p:grpSpPr>
          <a:xfrm rot="0">
            <a:off x="10835059" y="6057396"/>
            <a:ext cx="3732731" cy="4309456"/>
            <a:chOff x="0" y="0"/>
            <a:chExt cx="983106" cy="1135001"/>
          </a:xfrm>
        </p:grpSpPr>
        <p:sp>
          <p:nvSpPr>
            <p:cNvPr name="Freeform 9" id="9"/>
            <p:cNvSpPr/>
            <p:nvPr/>
          </p:nvSpPr>
          <p:spPr>
            <a:xfrm flipH="false" flipV="false" rot="0">
              <a:off x="0" y="0"/>
              <a:ext cx="983106" cy="1135001"/>
            </a:xfrm>
            <a:custGeom>
              <a:avLst/>
              <a:gdLst/>
              <a:ahLst/>
              <a:cxnLst/>
              <a:rect r="r" b="b" t="t" l="l"/>
              <a:pathLst>
                <a:path h="1135001" w="983106">
                  <a:moveTo>
                    <a:pt x="0" y="0"/>
                  </a:moveTo>
                  <a:lnTo>
                    <a:pt x="983106" y="0"/>
                  </a:lnTo>
                  <a:lnTo>
                    <a:pt x="983106" y="1135001"/>
                  </a:lnTo>
                  <a:lnTo>
                    <a:pt x="0" y="1135001"/>
                  </a:lnTo>
                  <a:close/>
                </a:path>
              </a:pathLst>
            </a:custGeom>
            <a:solidFill>
              <a:srgbClr val="FFFFFF"/>
            </a:solidFill>
          </p:spPr>
        </p:sp>
        <p:sp>
          <p:nvSpPr>
            <p:cNvPr name="TextBox 10" id="10"/>
            <p:cNvSpPr txBox="true"/>
            <p:nvPr/>
          </p:nvSpPr>
          <p:spPr>
            <a:xfrm>
              <a:off x="0" y="19050"/>
              <a:ext cx="983106" cy="1115951"/>
            </a:xfrm>
            <a:prstGeom prst="rect">
              <a:avLst/>
            </a:prstGeom>
          </p:spPr>
          <p:txBody>
            <a:bodyPr anchor="ctr" rtlCol="false" tIns="50800" lIns="50800" bIns="50800" rIns="50800"/>
            <a:lstStyle/>
            <a:p>
              <a:pPr algn="ctr">
                <a:lnSpc>
                  <a:spcPts val="1238"/>
                </a:lnSpc>
              </a:pPr>
            </a:p>
          </p:txBody>
        </p:sp>
      </p:grpSp>
      <p:grpSp>
        <p:nvGrpSpPr>
          <p:cNvPr name="Group 11" id="11"/>
          <p:cNvGrpSpPr/>
          <p:nvPr/>
        </p:nvGrpSpPr>
        <p:grpSpPr>
          <a:xfrm rot="0">
            <a:off x="14555269" y="7280751"/>
            <a:ext cx="3732731" cy="4309456"/>
            <a:chOff x="0" y="0"/>
            <a:chExt cx="983106" cy="1135001"/>
          </a:xfrm>
        </p:grpSpPr>
        <p:sp>
          <p:nvSpPr>
            <p:cNvPr name="Freeform 12" id="12"/>
            <p:cNvSpPr/>
            <p:nvPr/>
          </p:nvSpPr>
          <p:spPr>
            <a:xfrm flipH="false" flipV="false" rot="0">
              <a:off x="0" y="0"/>
              <a:ext cx="983106" cy="1135001"/>
            </a:xfrm>
            <a:custGeom>
              <a:avLst/>
              <a:gdLst/>
              <a:ahLst/>
              <a:cxnLst/>
              <a:rect r="r" b="b" t="t" l="l"/>
              <a:pathLst>
                <a:path h="1135001" w="983106">
                  <a:moveTo>
                    <a:pt x="0" y="0"/>
                  </a:moveTo>
                  <a:lnTo>
                    <a:pt x="983106" y="0"/>
                  </a:lnTo>
                  <a:lnTo>
                    <a:pt x="983106" y="1135001"/>
                  </a:lnTo>
                  <a:lnTo>
                    <a:pt x="0" y="1135001"/>
                  </a:lnTo>
                  <a:close/>
                </a:path>
              </a:pathLst>
            </a:custGeom>
            <a:solidFill>
              <a:srgbClr val="E36533"/>
            </a:solidFill>
          </p:spPr>
        </p:sp>
        <p:sp>
          <p:nvSpPr>
            <p:cNvPr name="TextBox 13" id="13"/>
            <p:cNvSpPr txBox="true"/>
            <p:nvPr/>
          </p:nvSpPr>
          <p:spPr>
            <a:xfrm>
              <a:off x="0" y="19050"/>
              <a:ext cx="983106" cy="1115951"/>
            </a:xfrm>
            <a:prstGeom prst="rect">
              <a:avLst/>
            </a:prstGeom>
          </p:spPr>
          <p:txBody>
            <a:bodyPr anchor="ctr" rtlCol="false" tIns="50800" lIns="50800" bIns="50800" rIns="50800"/>
            <a:lstStyle/>
            <a:p>
              <a:pPr algn="ctr">
                <a:lnSpc>
                  <a:spcPts val="1238"/>
                </a:lnSpc>
              </a:pPr>
            </a:p>
          </p:txBody>
        </p:sp>
      </p:grpSp>
      <p:sp>
        <p:nvSpPr>
          <p:cNvPr name="Freeform 14" id="14"/>
          <p:cNvSpPr/>
          <p:nvPr/>
        </p:nvSpPr>
        <p:spPr>
          <a:xfrm flipH="false" flipV="false" rot="0">
            <a:off x="15130839" y="2098567"/>
            <a:ext cx="4673388" cy="5182185"/>
          </a:xfrm>
          <a:custGeom>
            <a:avLst/>
            <a:gdLst/>
            <a:ahLst/>
            <a:cxnLst/>
            <a:rect r="r" b="b" t="t" l="l"/>
            <a:pathLst>
              <a:path h="5182185" w="4673388">
                <a:moveTo>
                  <a:pt x="0" y="0"/>
                </a:moveTo>
                <a:lnTo>
                  <a:pt x="4673388" y="0"/>
                </a:lnTo>
                <a:lnTo>
                  <a:pt x="4673388" y="5182184"/>
                </a:lnTo>
                <a:lnTo>
                  <a:pt x="0" y="5182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5130839" y="7661751"/>
            <a:ext cx="3845468" cy="4114800"/>
          </a:xfrm>
          <a:custGeom>
            <a:avLst/>
            <a:gdLst/>
            <a:ahLst/>
            <a:cxnLst/>
            <a:rect r="r" b="b" t="t" l="l"/>
            <a:pathLst>
              <a:path h="4114800" w="3845468">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1156753" y="6948809"/>
            <a:ext cx="3089344" cy="3338191"/>
          </a:xfrm>
          <a:custGeom>
            <a:avLst/>
            <a:gdLst/>
            <a:ahLst/>
            <a:cxnLst/>
            <a:rect r="r" b="b" t="t" l="l"/>
            <a:pathLst>
              <a:path h="3338191" w="3089344">
                <a:moveTo>
                  <a:pt x="0" y="0"/>
                </a:moveTo>
                <a:lnTo>
                  <a:pt x="3089344" y="0"/>
                </a:lnTo>
                <a:lnTo>
                  <a:pt x="3089344" y="3338191"/>
                </a:lnTo>
                <a:lnTo>
                  <a:pt x="0" y="33381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1272590" y="2615037"/>
            <a:ext cx="2973507" cy="3442358"/>
          </a:xfrm>
          <a:custGeom>
            <a:avLst/>
            <a:gdLst/>
            <a:ahLst/>
            <a:cxnLst/>
            <a:rect r="r" b="b" t="t" l="l"/>
            <a:pathLst>
              <a:path h="3442358" w="2973507">
                <a:moveTo>
                  <a:pt x="0" y="0"/>
                </a:moveTo>
                <a:lnTo>
                  <a:pt x="2973507" y="0"/>
                </a:lnTo>
                <a:lnTo>
                  <a:pt x="2973507" y="3442359"/>
                </a:lnTo>
                <a:lnTo>
                  <a:pt x="0" y="34423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5365844" y="139290"/>
            <a:ext cx="2101689" cy="1345081"/>
          </a:xfrm>
          <a:custGeom>
            <a:avLst/>
            <a:gdLst/>
            <a:ahLst/>
            <a:cxnLst/>
            <a:rect r="r" b="b" t="t" l="l"/>
            <a:pathLst>
              <a:path h="1345081" w="2101689">
                <a:moveTo>
                  <a:pt x="0" y="0"/>
                </a:moveTo>
                <a:lnTo>
                  <a:pt x="2101689" y="0"/>
                </a:lnTo>
                <a:lnTo>
                  <a:pt x="2101689" y="1345081"/>
                </a:lnTo>
                <a:lnTo>
                  <a:pt x="0" y="13450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1028700" y="1459272"/>
            <a:ext cx="8242512" cy="3071408"/>
          </a:xfrm>
          <a:prstGeom prst="rect">
            <a:avLst/>
          </a:prstGeom>
        </p:spPr>
        <p:txBody>
          <a:bodyPr anchor="t" rtlCol="false" tIns="0" lIns="0" bIns="0" rIns="0">
            <a:spAutoFit/>
          </a:bodyPr>
          <a:lstStyle/>
          <a:p>
            <a:pPr algn="l">
              <a:lnSpc>
                <a:spcPts val="7823"/>
              </a:lnSpc>
            </a:pPr>
            <a:r>
              <a:rPr lang="en-US" b="true" sz="7047" spc="-444">
                <a:solidFill>
                  <a:srgbClr val="000000"/>
                </a:solidFill>
                <a:latin typeface="Poppins Bold"/>
                <a:ea typeface="Poppins Bold"/>
                <a:cs typeface="Poppins Bold"/>
                <a:sym typeface="Poppins Bold"/>
              </a:rPr>
              <a:t>WAYS TO ASK FOR CLARIFICATION (CORE PART)</a:t>
            </a:r>
          </a:p>
        </p:txBody>
      </p:sp>
      <p:sp>
        <p:nvSpPr>
          <p:cNvPr name="TextBox 20" id="20"/>
          <p:cNvSpPr txBox="true"/>
          <p:nvPr/>
        </p:nvSpPr>
        <p:spPr>
          <a:xfrm rot="0">
            <a:off x="1028700" y="5076569"/>
            <a:ext cx="7459139" cy="2204182"/>
          </a:xfrm>
          <a:prstGeom prst="rect">
            <a:avLst/>
          </a:prstGeom>
        </p:spPr>
        <p:txBody>
          <a:bodyPr anchor="t" rtlCol="false" tIns="0" lIns="0" bIns="0" rIns="0">
            <a:spAutoFit/>
          </a:bodyPr>
          <a:lstStyle/>
          <a:p>
            <a:pPr algn="just">
              <a:lnSpc>
                <a:spcPts val="4412"/>
              </a:lnSpc>
            </a:pPr>
            <a:r>
              <a:rPr lang="en-US" sz="3152" spc="-264">
                <a:solidFill>
                  <a:srgbClr val="000000"/>
                </a:solidFill>
                <a:latin typeface="Poppins"/>
                <a:ea typeface="Poppins"/>
                <a:cs typeface="Poppins"/>
                <a:sym typeface="Poppins"/>
              </a:rPr>
              <a:t>Here’s where you give examples. You can break it into three types: direct questions, rephrasing/paraphrasing, and nonverbal cues.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1151105" y="7582987"/>
            <a:ext cx="3086100" cy="691819"/>
            <a:chOff x="0" y="0"/>
            <a:chExt cx="812800" cy="182207"/>
          </a:xfrm>
        </p:grpSpPr>
        <p:sp>
          <p:nvSpPr>
            <p:cNvPr name="Freeform 3" id="3"/>
            <p:cNvSpPr/>
            <p:nvPr/>
          </p:nvSpPr>
          <p:spPr>
            <a:xfrm flipH="false" flipV="false" rot="0">
              <a:off x="0" y="0"/>
              <a:ext cx="812800" cy="182207"/>
            </a:xfrm>
            <a:custGeom>
              <a:avLst/>
              <a:gdLst/>
              <a:ahLst/>
              <a:cxnLst/>
              <a:rect r="r" b="b" t="t" l="l"/>
              <a:pathLst>
                <a:path h="182207" w="812800">
                  <a:moveTo>
                    <a:pt x="91104" y="0"/>
                  </a:moveTo>
                  <a:lnTo>
                    <a:pt x="721696" y="0"/>
                  </a:lnTo>
                  <a:cubicBezTo>
                    <a:pt x="745859" y="0"/>
                    <a:pt x="769031" y="9598"/>
                    <a:pt x="786116" y="26684"/>
                  </a:cubicBezTo>
                  <a:cubicBezTo>
                    <a:pt x="803202" y="43769"/>
                    <a:pt x="812800" y="66941"/>
                    <a:pt x="812800" y="91104"/>
                  </a:cubicBezTo>
                  <a:lnTo>
                    <a:pt x="812800" y="91104"/>
                  </a:lnTo>
                  <a:cubicBezTo>
                    <a:pt x="812800" y="115266"/>
                    <a:pt x="803202" y="138438"/>
                    <a:pt x="786116" y="155524"/>
                  </a:cubicBezTo>
                  <a:cubicBezTo>
                    <a:pt x="769031" y="172609"/>
                    <a:pt x="745859" y="182207"/>
                    <a:pt x="721696" y="182207"/>
                  </a:cubicBezTo>
                  <a:lnTo>
                    <a:pt x="91104" y="182207"/>
                  </a:lnTo>
                  <a:cubicBezTo>
                    <a:pt x="66941" y="182207"/>
                    <a:pt x="43769" y="172609"/>
                    <a:pt x="26684" y="155524"/>
                  </a:cubicBezTo>
                  <a:cubicBezTo>
                    <a:pt x="9598" y="138438"/>
                    <a:pt x="0" y="115266"/>
                    <a:pt x="0" y="91104"/>
                  </a:cubicBezTo>
                  <a:lnTo>
                    <a:pt x="0" y="91104"/>
                  </a:lnTo>
                  <a:cubicBezTo>
                    <a:pt x="0" y="66941"/>
                    <a:pt x="9598" y="43769"/>
                    <a:pt x="26684" y="26684"/>
                  </a:cubicBezTo>
                  <a:cubicBezTo>
                    <a:pt x="43769" y="9598"/>
                    <a:pt x="66941" y="0"/>
                    <a:pt x="91104" y="0"/>
                  </a:cubicBezTo>
                  <a:close/>
                </a:path>
              </a:pathLst>
            </a:custGeom>
            <a:solidFill>
              <a:srgbClr val="E36533"/>
            </a:solidFill>
          </p:spPr>
        </p:sp>
        <p:sp>
          <p:nvSpPr>
            <p:cNvPr name="TextBox 4" id="4"/>
            <p:cNvSpPr txBox="true"/>
            <p:nvPr/>
          </p:nvSpPr>
          <p:spPr>
            <a:xfrm>
              <a:off x="0" y="19050"/>
              <a:ext cx="812800" cy="163157"/>
            </a:xfrm>
            <a:prstGeom prst="rect">
              <a:avLst/>
            </a:prstGeom>
          </p:spPr>
          <p:txBody>
            <a:bodyPr anchor="ctr" rtlCol="false" tIns="50800" lIns="50800" bIns="50800" rIns="50800"/>
            <a:lstStyle/>
            <a:p>
              <a:pPr algn="ctr">
                <a:lnSpc>
                  <a:spcPts val="1238"/>
                </a:lnSpc>
              </a:pPr>
            </a:p>
          </p:txBody>
        </p:sp>
      </p:grpSp>
      <p:grpSp>
        <p:nvGrpSpPr>
          <p:cNvPr name="Group 5" id="5"/>
          <p:cNvGrpSpPr/>
          <p:nvPr/>
        </p:nvGrpSpPr>
        <p:grpSpPr>
          <a:xfrm rot="0">
            <a:off x="630" y="9740643"/>
            <a:ext cx="18287370" cy="3086100"/>
            <a:chOff x="0" y="0"/>
            <a:chExt cx="4816427" cy="812800"/>
          </a:xfrm>
        </p:grpSpPr>
        <p:sp>
          <p:nvSpPr>
            <p:cNvPr name="Freeform 6" id="6"/>
            <p:cNvSpPr/>
            <p:nvPr/>
          </p:nvSpPr>
          <p:spPr>
            <a:xfrm flipH="false" flipV="false" rot="0">
              <a:off x="0" y="0"/>
              <a:ext cx="4816427" cy="812800"/>
            </a:xfrm>
            <a:custGeom>
              <a:avLst/>
              <a:gdLst/>
              <a:ahLst/>
              <a:cxnLst/>
              <a:rect r="r" b="b" t="t" l="l"/>
              <a:pathLst>
                <a:path h="812800" w="4816427">
                  <a:moveTo>
                    <a:pt x="0" y="0"/>
                  </a:moveTo>
                  <a:lnTo>
                    <a:pt x="4816427" y="0"/>
                  </a:lnTo>
                  <a:lnTo>
                    <a:pt x="4816427" y="812800"/>
                  </a:lnTo>
                  <a:lnTo>
                    <a:pt x="0" y="812800"/>
                  </a:lnTo>
                  <a:close/>
                </a:path>
              </a:pathLst>
            </a:custGeom>
            <a:solidFill>
              <a:srgbClr val="E36533"/>
            </a:solidFill>
          </p:spPr>
        </p:sp>
        <p:sp>
          <p:nvSpPr>
            <p:cNvPr name="TextBox 7" id="7"/>
            <p:cNvSpPr txBox="true"/>
            <p:nvPr/>
          </p:nvSpPr>
          <p:spPr>
            <a:xfrm>
              <a:off x="0" y="19050"/>
              <a:ext cx="4816427" cy="793750"/>
            </a:xfrm>
            <a:prstGeom prst="rect">
              <a:avLst/>
            </a:prstGeom>
          </p:spPr>
          <p:txBody>
            <a:bodyPr anchor="ctr" rtlCol="false" tIns="50800" lIns="50800" bIns="50800" rIns="50800"/>
            <a:lstStyle/>
            <a:p>
              <a:pPr algn="ctr">
                <a:lnSpc>
                  <a:spcPts val="1238"/>
                </a:lnSpc>
              </a:pPr>
            </a:p>
          </p:txBody>
        </p:sp>
      </p:grpSp>
      <p:sp>
        <p:nvSpPr>
          <p:cNvPr name="Freeform 8" id="8"/>
          <p:cNvSpPr/>
          <p:nvPr/>
        </p:nvSpPr>
        <p:spPr>
          <a:xfrm flipH="false" flipV="false" rot="0">
            <a:off x="15409489" y="1368767"/>
            <a:ext cx="1057079" cy="724579"/>
          </a:xfrm>
          <a:custGeom>
            <a:avLst/>
            <a:gdLst/>
            <a:ahLst/>
            <a:cxnLst/>
            <a:rect r="r" b="b" t="t" l="l"/>
            <a:pathLst>
              <a:path h="724579" w="1057079">
                <a:moveTo>
                  <a:pt x="0" y="0"/>
                </a:moveTo>
                <a:lnTo>
                  <a:pt x="1057079" y="0"/>
                </a:lnTo>
                <a:lnTo>
                  <a:pt x="1057079" y="724579"/>
                </a:lnTo>
                <a:lnTo>
                  <a:pt x="0" y="7245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0748905" y="2419406"/>
            <a:ext cx="6067172" cy="6687264"/>
          </a:xfrm>
          <a:custGeom>
            <a:avLst/>
            <a:gdLst/>
            <a:ahLst/>
            <a:cxnLst/>
            <a:rect r="r" b="b" t="t" l="l"/>
            <a:pathLst>
              <a:path h="6687264" w="6067172">
                <a:moveTo>
                  <a:pt x="0" y="0"/>
                </a:moveTo>
                <a:lnTo>
                  <a:pt x="6067172" y="0"/>
                </a:lnTo>
                <a:lnTo>
                  <a:pt x="6067172" y="6687265"/>
                </a:lnTo>
                <a:lnTo>
                  <a:pt x="0" y="66872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151105" y="1368767"/>
            <a:ext cx="8604432" cy="2101280"/>
          </a:xfrm>
          <a:prstGeom prst="rect">
            <a:avLst/>
          </a:prstGeom>
        </p:spPr>
        <p:txBody>
          <a:bodyPr anchor="t" rtlCol="false" tIns="0" lIns="0" bIns="0" rIns="0">
            <a:spAutoFit/>
          </a:bodyPr>
          <a:lstStyle/>
          <a:p>
            <a:pPr algn="l">
              <a:lnSpc>
                <a:spcPts val="7961"/>
              </a:lnSpc>
            </a:pPr>
            <a:r>
              <a:rPr lang="en-US" b="true" sz="7172" spc="-451">
                <a:solidFill>
                  <a:srgbClr val="000000"/>
                </a:solidFill>
                <a:latin typeface="Poppins Bold"/>
                <a:ea typeface="Poppins Bold"/>
                <a:cs typeface="Poppins Bold"/>
                <a:sym typeface="Poppins Bold"/>
              </a:rPr>
              <a:t>DIRECT QUESTIONS (EXAMPLES)</a:t>
            </a:r>
          </a:p>
        </p:txBody>
      </p:sp>
      <p:sp>
        <p:nvSpPr>
          <p:cNvPr name="TextBox 11" id="11"/>
          <p:cNvSpPr txBox="true"/>
          <p:nvPr/>
        </p:nvSpPr>
        <p:spPr>
          <a:xfrm rot="0">
            <a:off x="1151105" y="3810025"/>
            <a:ext cx="8387958" cy="3453037"/>
          </a:xfrm>
          <a:prstGeom prst="rect">
            <a:avLst/>
          </a:prstGeom>
        </p:spPr>
        <p:txBody>
          <a:bodyPr anchor="t" rtlCol="false" tIns="0" lIns="0" bIns="0" rIns="0">
            <a:spAutoFit/>
          </a:bodyPr>
          <a:lstStyle/>
          <a:p>
            <a:pPr algn="just">
              <a:lnSpc>
                <a:spcPts val="3451"/>
              </a:lnSpc>
            </a:pPr>
            <a:r>
              <a:rPr lang="en-US" sz="2465" spc="-207">
                <a:solidFill>
                  <a:srgbClr val="000000"/>
                </a:solidFill>
                <a:latin typeface="Poppins"/>
                <a:ea typeface="Poppins"/>
                <a:cs typeface="Poppins"/>
                <a:sym typeface="Poppins"/>
              </a:rPr>
              <a:t>The first way is direct questions. This is the simplest and clearest approach. For example:</a:t>
            </a:r>
          </a:p>
          <a:p>
            <a:pPr algn="just">
              <a:lnSpc>
                <a:spcPts val="3451"/>
              </a:lnSpc>
            </a:pPr>
          </a:p>
          <a:p>
            <a:pPr algn="just">
              <a:lnSpc>
                <a:spcPts val="3451"/>
              </a:lnSpc>
            </a:pPr>
            <a:r>
              <a:rPr lang="en-US" sz="2465" spc="-207">
                <a:solidFill>
                  <a:srgbClr val="000000"/>
                </a:solidFill>
                <a:latin typeface="Poppins"/>
                <a:ea typeface="Poppins"/>
                <a:cs typeface="Poppins"/>
                <a:sym typeface="Poppins"/>
              </a:rPr>
              <a:t>“Could you explain that again, please?”</a:t>
            </a:r>
          </a:p>
          <a:p>
            <a:pPr algn="just">
              <a:lnSpc>
                <a:spcPts val="3451"/>
              </a:lnSpc>
            </a:pPr>
          </a:p>
          <a:p>
            <a:pPr algn="just">
              <a:lnSpc>
                <a:spcPts val="3451"/>
              </a:lnSpc>
            </a:pPr>
            <a:r>
              <a:rPr lang="en-US" sz="2465" spc="-207">
                <a:solidFill>
                  <a:srgbClr val="000000"/>
                </a:solidFill>
                <a:latin typeface="Poppins"/>
                <a:ea typeface="Poppins"/>
                <a:cs typeface="Poppins"/>
                <a:sym typeface="Poppins"/>
              </a:rPr>
              <a:t>“I’m not sure I understood. Can you clarify?”</a:t>
            </a:r>
          </a:p>
          <a:p>
            <a:pPr algn="just">
              <a:lnSpc>
                <a:spcPts val="3451"/>
              </a:lnSpc>
            </a:pPr>
          </a:p>
          <a:p>
            <a:pPr algn="just">
              <a:lnSpc>
                <a:spcPts val="3451"/>
              </a:lnSpc>
            </a:pPr>
            <a:r>
              <a:rPr lang="en-US" sz="2465" spc="-207">
                <a:solidFill>
                  <a:srgbClr val="000000"/>
                </a:solidFill>
                <a:latin typeface="Poppins"/>
                <a:ea typeface="Poppins"/>
                <a:cs typeface="Poppins"/>
                <a:sym typeface="Poppins"/>
              </a:rPr>
              <a:t>“What do you mean by…?”</a:t>
            </a:r>
          </a:p>
        </p:txBody>
      </p:sp>
      <p:sp>
        <p:nvSpPr>
          <p:cNvPr name="TextBox 12" id="12"/>
          <p:cNvSpPr txBox="true"/>
          <p:nvPr/>
        </p:nvSpPr>
        <p:spPr>
          <a:xfrm rot="0">
            <a:off x="1326061" y="7709564"/>
            <a:ext cx="2736188" cy="419615"/>
          </a:xfrm>
          <a:prstGeom prst="rect">
            <a:avLst/>
          </a:prstGeom>
        </p:spPr>
        <p:txBody>
          <a:bodyPr anchor="t" rtlCol="false" tIns="0" lIns="0" bIns="0" rIns="0">
            <a:spAutoFit/>
          </a:bodyPr>
          <a:lstStyle/>
          <a:p>
            <a:pPr algn="ctr">
              <a:lnSpc>
                <a:spcPts val="3225"/>
              </a:lnSpc>
            </a:pPr>
            <a:r>
              <a:rPr lang="en-US" sz="2643" spc="-166">
                <a:solidFill>
                  <a:srgbClr val="FFFFFF"/>
                </a:solidFill>
                <a:latin typeface="Schoolbell"/>
                <a:ea typeface="Schoolbell"/>
                <a:cs typeface="Schoolbell"/>
                <a:sym typeface="Schoolbell"/>
              </a:rPr>
              <a:t>NEXT PAGE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10268771" y="5293162"/>
            <a:ext cx="7426107" cy="2260232"/>
          </a:xfrm>
          <a:prstGeom prst="rect">
            <a:avLst/>
          </a:prstGeom>
        </p:spPr>
        <p:txBody>
          <a:bodyPr anchor="t" rtlCol="false" tIns="0" lIns="0" bIns="0" rIns="0">
            <a:spAutoFit/>
          </a:bodyPr>
          <a:lstStyle/>
          <a:p>
            <a:pPr algn="r">
              <a:lnSpc>
                <a:spcPts val="8597"/>
              </a:lnSpc>
            </a:pPr>
            <a:r>
              <a:rPr lang="en-US" b="true" sz="7745" spc="-487">
                <a:solidFill>
                  <a:srgbClr val="000000"/>
                </a:solidFill>
                <a:latin typeface="Poppins Bold"/>
                <a:ea typeface="Poppins Bold"/>
                <a:cs typeface="Poppins Bold"/>
                <a:sym typeface="Poppins Bold"/>
              </a:rPr>
              <a:t>REPHRASING PARAPHRASING</a:t>
            </a:r>
          </a:p>
        </p:txBody>
      </p:sp>
      <p:sp>
        <p:nvSpPr>
          <p:cNvPr name="Freeform 3" id="3"/>
          <p:cNvSpPr/>
          <p:nvPr/>
        </p:nvSpPr>
        <p:spPr>
          <a:xfrm flipH="true" flipV="false" rot="5400000">
            <a:off x="14923756" y="8983991"/>
            <a:ext cx="937080" cy="548618"/>
          </a:xfrm>
          <a:custGeom>
            <a:avLst/>
            <a:gdLst/>
            <a:ahLst/>
            <a:cxnLst/>
            <a:rect r="r" b="b" t="t" l="l"/>
            <a:pathLst>
              <a:path h="548618" w="937080">
                <a:moveTo>
                  <a:pt x="937080" y="0"/>
                </a:moveTo>
                <a:lnTo>
                  <a:pt x="0" y="0"/>
                </a:lnTo>
                <a:lnTo>
                  <a:pt x="0" y="548618"/>
                </a:lnTo>
                <a:lnTo>
                  <a:pt x="937080" y="548618"/>
                </a:lnTo>
                <a:lnTo>
                  <a:pt x="93708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0" y="1148583"/>
            <a:ext cx="18288000" cy="3769861"/>
            <a:chOff x="0" y="0"/>
            <a:chExt cx="2833290" cy="584050"/>
          </a:xfrm>
        </p:grpSpPr>
        <p:sp>
          <p:nvSpPr>
            <p:cNvPr name="Freeform 5" id="5"/>
            <p:cNvSpPr/>
            <p:nvPr/>
          </p:nvSpPr>
          <p:spPr>
            <a:xfrm flipH="false" flipV="false" rot="0">
              <a:off x="0" y="0"/>
              <a:ext cx="2833290" cy="584050"/>
            </a:xfrm>
            <a:custGeom>
              <a:avLst/>
              <a:gdLst/>
              <a:ahLst/>
              <a:cxnLst/>
              <a:rect r="r" b="b" t="t" l="l"/>
              <a:pathLst>
                <a:path h="584050" w="2833290">
                  <a:moveTo>
                    <a:pt x="0" y="0"/>
                  </a:moveTo>
                  <a:lnTo>
                    <a:pt x="2833290" y="0"/>
                  </a:lnTo>
                  <a:lnTo>
                    <a:pt x="2833290" y="584050"/>
                  </a:lnTo>
                  <a:lnTo>
                    <a:pt x="0" y="584050"/>
                  </a:lnTo>
                  <a:close/>
                </a:path>
              </a:pathLst>
            </a:custGeom>
            <a:solidFill>
              <a:srgbClr val="E36533"/>
            </a:solidFill>
            <a:ln w="12700">
              <a:solidFill>
                <a:srgbClr val="000000"/>
              </a:solidFill>
            </a:ln>
          </p:spPr>
        </p:sp>
      </p:grpSp>
      <p:sp>
        <p:nvSpPr>
          <p:cNvPr name="Freeform 6" id="6"/>
          <p:cNvSpPr/>
          <p:nvPr/>
        </p:nvSpPr>
        <p:spPr>
          <a:xfrm flipH="false" flipV="false" rot="0">
            <a:off x="14095408" y="2598785"/>
            <a:ext cx="3142395" cy="2319659"/>
          </a:xfrm>
          <a:custGeom>
            <a:avLst/>
            <a:gdLst/>
            <a:ahLst/>
            <a:cxnLst/>
            <a:rect r="r" b="b" t="t" l="l"/>
            <a:pathLst>
              <a:path h="2319659" w="3142395">
                <a:moveTo>
                  <a:pt x="0" y="0"/>
                </a:moveTo>
                <a:lnTo>
                  <a:pt x="3142395" y="0"/>
                </a:lnTo>
                <a:lnTo>
                  <a:pt x="3142395" y="2319659"/>
                </a:lnTo>
                <a:lnTo>
                  <a:pt x="0" y="231965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157048">
            <a:off x="-281532" y="836444"/>
            <a:ext cx="1747611" cy="4394139"/>
          </a:xfrm>
          <a:custGeom>
            <a:avLst/>
            <a:gdLst/>
            <a:ahLst/>
            <a:cxnLst/>
            <a:rect r="r" b="b" t="t" l="l"/>
            <a:pathLst>
              <a:path h="4394139" w="1747611">
                <a:moveTo>
                  <a:pt x="0" y="0"/>
                </a:moveTo>
                <a:lnTo>
                  <a:pt x="1747611" y="0"/>
                </a:lnTo>
                <a:lnTo>
                  <a:pt x="1747611" y="4394139"/>
                </a:lnTo>
                <a:lnTo>
                  <a:pt x="0" y="4394139"/>
                </a:lnTo>
                <a:lnTo>
                  <a:pt x="0" y="0"/>
                </a:lnTo>
                <a:close/>
              </a:path>
            </a:pathLst>
          </a:custGeom>
          <a:blipFill>
            <a:blip r:embed="rId6"/>
            <a:stretch>
              <a:fillRect l="-2487" t="0" r="-2487" b="0"/>
            </a:stretch>
          </a:blipFill>
        </p:spPr>
      </p:sp>
      <p:sp>
        <p:nvSpPr>
          <p:cNvPr name="Freeform 8" id="8"/>
          <p:cNvSpPr/>
          <p:nvPr/>
        </p:nvSpPr>
        <p:spPr>
          <a:xfrm flipH="true" flipV="true" rot="-178919">
            <a:off x="16908463" y="1428874"/>
            <a:ext cx="1747611" cy="4394139"/>
          </a:xfrm>
          <a:custGeom>
            <a:avLst/>
            <a:gdLst/>
            <a:ahLst/>
            <a:cxnLst/>
            <a:rect r="r" b="b" t="t" l="l"/>
            <a:pathLst>
              <a:path h="4394139" w="1747611">
                <a:moveTo>
                  <a:pt x="1747611" y="4394139"/>
                </a:moveTo>
                <a:lnTo>
                  <a:pt x="0" y="4394139"/>
                </a:lnTo>
                <a:lnTo>
                  <a:pt x="0" y="0"/>
                </a:lnTo>
                <a:lnTo>
                  <a:pt x="1747611" y="0"/>
                </a:lnTo>
                <a:lnTo>
                  <a:pt x="1747611" y="4394139"/>
                </a:lnTo>
                <a:close/>
              </a:path>
            </a:pathLst>
          </a:custGeom>
          <a:blipFill>
            <a:blip r:embed="rId6"/>
            <a:stretch>
              <a:fillRect l="-2487" t="0" r="-2487" b="0"/>
            </a:stretch>
          </a:blipFill>
        </p:spPr>
      </p:sp>
      <p:sp>
        <p:nvSpPr>
          <p:cNvPr name="Freeform 9" id="9"/>
          <p:cNvSpPr/>
          <p:nvPr/>
        </p:nvSpPr>
        <p:spPr>
          <a:xfrm flipH="false" flipV="false" rot="0">
            <a:off x="1565502" y="1189942"/>
            <a:ext cx="5210756" cy="3687143"/>
          </a:xfrm>
          <a:custGeom>
            <a:avLst/>
            <a:gdLst/>
            <a:ahLst/>
            <a:cxnLst/>
            <a:rect r="r" b="b" t="t" l="l"/>
            <a:pathLst>
              <a:path h="3687143" w="5210756">
                <a:moveTo>
                  <a:pt x="0" y="0"/>
                </a:moveTo>
                <a:lnTo>
                  <a:pt x="5210756" y="0"/>
                </a:lnTo>
                <a:lnTo>
                  <a:pt x="5210756" y="3687143"/>
                </a:lnTo>
                <a:lnTo>
                  <a:pt x="0" y="36871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1028700" y="5486723"/>
            <a:ext cx="9240071" cy="4057141"/>
          </a:xfrm>
          <a:prstGeom prst="rect">
            <a:avLst/>
          </a:prstGeom>
        </p:spPr>
        <p:txBody>
          <a:bodyPr anchor="t" rtlCol="false" tIns="0" lIns="0" bIns="0" rIns="0">
            <a:spAutoFit/>
          </a:bodyPr>
          <a:lstStyle/>
          <a:p>
            <a:pPr algn="just">
              <a:lnSpc>
                <a:spcPts val="4069"/>
              </a:lnSpc>
            </a:pPr>
            <a:r>
              <a:rPr lang="en-US" sz="2906" spc="-244">
                <a:solidFill>
                  <a:srgbClr val="000000"/>
                </a:solidFill>
                <a:latin typeface="Poppins"/>
                <a:ea typeface="Poppins"/>
                <a:cs typeface="Poppins"/>
                <a:sym typeface="Poppins"/>
              </a:rPr>
              <a:t>The second way is rephrasing or paraphrasing. This means repeating back what you understood, so the other person can confirm or correct you. For example:</a:t>
            </a:r>
          </a:p>
          <a:p>
            <a:pPr algn="just">
              <a:lnSpc>
                <a:spcPts val="4069"/>
              </a:lnSpc>
            </a:pPr>
          </a:p>
          <a:p>
            <a:pPr algn="just">
              <a:lnSpc>
                <a:spcPts val="4069"/>
              </a:lnSpc>
            </a:pPr>
            <a:r>
              <a:rPr lang="en-US" sz="2906" spc="-244">
                <a:solidFill>
                  <a:srgbClr val="000000"/>
                </a:solidFill>
                <a:latin typeface="Poppins"/>
                <a:ea typeface="Poppins"/>
                <a:cs typeface="Poppins"/>
                <a:sym typeface="Poppins"/>
              </a:rPr>
              <a:t>“So you’re saying we should finish by Friday, right?”</a:t>
            </a:r>
          </a:p>
          <a:p>
            <a:pPr algn="just">
              <a:lnSpc>
                <a:spcPts val="4069"/>
              </a:lnSpc>
            </a:pPr>
          </a:p>
          <a:p>
            <a:pPr algn="just">
              <a:lnSpc>
                <a:spcPts val="4069"/>
              </a:lnSpc>
            </a:pPr>
            <a:r>
              <a:rPr lang="en-US" sz="2906" spc="-244">
                <a:solidFill>
                  <a:srgbClr val="000000"/>
                </a:solidFill>
                <a:latin typeface="Poppins"/>
                <a:ea typeface="Poppins"/>
                <a:cs typeface="Poppins"/>
                <a:sym typeface="Poppins"/>
              </a:rPr>
              <a:t>“Just to make sure I understand, you want me to do A before B?”</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10835059" y="1747940"/>
            <a:ext cx="3732731" cy="4309456"/>
            <a:chOff x="0" y="0"/>
            <a:chExt cx="983106" cy="1135001"/>
          </a:xfrm>
        </p:grpSpPr>
        <p:sp>
          <p:nvSpPr>
            <p:cNvPr name="Freeform 3" id="3"/>
            <p:cNvSpPr/>
            <p:nvPr/>
          </p:nvSpPr>
          <p:spPr>
            <a:xfrm flipH="false" flipV="false" rot="0">
              <a:off x="0" y="0"/>
              <a:ext cx="983106" cy="1135001"/>
            </a:xfrm>
            <a:custGeom>
              <a:avLst/>
              <a:gdLst/>
              <a:ahLst/>
              <a:cxnLst/>
              <a:rect r="r" b="b" t="t" l="l"/>
              <a:pathLst>
                <a:path h="1135001" w="983106">
                  <a:moveTo>
                    <a:pt x="0" y="0"/>
                  </a:moveTo>
                  <a:lnTo>
                    <a:pt x="983106" y="0"/>
                  </a:lnTo>
                  <a:lnTo>
                    <a:pt x="983106" y="1135001"/>
                  </a:lnTo>
                  <a:lnTo>
                    <a:pt x="0" y="1135001"/>
                  </a:lnTo>
                  <a:close/>
                </a:path>
              </a:pathLst>
            </a:custGeom>
            <a:solidFill>
              <a:srgbClr val="E36533"/>
            </a:solidFill>
          </p:spPr>
        </p:sp>
        <p:sp>
          <p:nvSpPr>
            <p:cNvPr name="TextBox 4" id="4"/>
            <p:cNvSpPr txBox="true"/>
            <p:nvPr/>
          </p:nvSpPr>
          <p:spPr>
            <a:xfrm>
              <a:off x="0" y="19050"/>
              <a:ext cx="983106" cy="1115951"/>
            </a:xfrm>
            <a:prstGeom prst="rect">
              <a:avLst/>
            </a:prstGeom>
          </p:spPr>
          <p:txBody>
            <a:bodyPr anchor="ctr" rtlCol="false" tIns="50800" lIns="50800" bIns="50800" rIns="50800"/>
            <a:lstStyle/>
            <a:p>
              <a:pPr algn="ctr">
                <a:lnSpc>
                  <a:spcPts val="1238"/>
                </a:lnSpc>
              </a:pPr>
            </a:p>
          </p:txBody>
        </p:sp>
      </p:grpSp>
      <p:grpSp>
        <p:nvGrpSpPr>
          <p:cNvPr name="Group 5" id="5"/>
          <p:cNvGrpSpPr/>
          <p:nvPr/>
        </p:nvGrpSpPr>
        <p:grpSpPr>
          <a:xfrm rot="0">
            <a:off x="14555269" y="1747940"/>
            <a:ext cx="3732731" cy="5532811"/>
            <a:chOff x="0" y="0"/>
            <a:chExt cx="983106" cy="1457201"/>
          </a:xfrm>
        </p:grpSpPr>
        <p:sp>
          <p:nvSpPr>
            <p:cNvPr name="Freeform 6" id="6"/>
            <p:cNvSpPr/>
            <p:nvPr/>
          </p:nvSpPr>
          <p:spPr>
            <a:xfrm flipH="false" flipV="false" rot="0">
              <a:off x="0" y="0"/>
              <a:ext cx="983106" cy="1457201"/>
            </a:xfrm>
            <a:custGeom>
              <a:avLst/>
              <a:gdLst/>
              <a:ahLst/>
              <a:cxnLst/>
              <a:rect r="r" b="b" t="t" l="l"/>
              <a:pathLst>
                <a:path h="1457201" w="983106">
                  <a:moveTo>
                    <a:pt x="0" y="0"/>
                  </a:moveTo>
                  <a:lnTo>
                    <a:pt x="983106" y="0"/>
                  </a:lnTo>
                  <a:lnTo>
                    <a:pt x="983106" y="1457201"/>
                  </a:lnTo>
                  <a:lnTo>
                    <a:pt x="0" y="1457201"/>
                  </a:lnTo>
                  <a:close/>
                </a:path>
              </a:pathLst>
            </a:custGeom>
            <a:solidFill>
              <a:srgbClr val="000000"/>
            </a:solidFill>
          </p:spPr>
        </p:sp>
        <p:sp>
          <p:nvSpPr>
            <p:cNvPr name="TextBox 7" id="7"/>
            <p:cNvSpPr txBox="true"/>
            <p:nvPr/>
          </p:nvSpPr>
          <p:spPr>
            <a:xfrm>
              <a:off x="0" y="19050"/>
              <a:ext cx="983106" cy="1438151"/>
            </a:xfrm>
            <a:prstGeom prst="rect">
              <a:avLst/>
            </a:prstGeom>
          </p:spPr>
          <p:txBody>
            <a:bodyPr anchor="ctr" rtlCol="false" tIns="50800" lIns="50800" bIns="50800" rIns="50800"/>
            <a:lstStyle/>
            <a:p>
              <a:pPr algn="ctr">
                <a:lnSpc>
                  <a:spcPts val="1238"/>
                </a:lnSpc>
              </a:pPr>
            </a:p>
          </p:txBody>
        </p:sp>
      </p:grpSp>
      <p:grpSp>
        <p:nvGrpSpPr>
          <p:cNvPr name="Group 8" id="8"/>
          <p:cNvGrpSpPr/>
          <p:nvPr/>
        </p:nvGrpSpPr>
        <p:grpSpPr>
          <a:xfrm rot="0">
            <a:off x="10835059" y="6057396"/>
            <a:ext cx="3732731" cy="4309456"/>
            <a:chOff x="0" y="0"/>
            <a:chExt cx="983106" cy="1135001"/>
          </a:xfrm>
        </p:grpSpPr>
        <p:sp>
          <p:nvSpPr>
            <p:cNvPr name="Freeform 9" id="9"/>
            <p:cNvSpPr/>
            <p:nvPr/>
          </p:nvSpPr>
          <p:spPr>
            <a:xfrm flipH="false" flipV="false" rot="0">
              <a:off x="0" y="0"/>
              <a:ext cx="983106" cy="1135001"/>
            </a:xfrm>
            <a:custGeom>
              <a:avLst/>
              <a:gdLst/>
              <a:ahLst/>
              <a:cxnLst/>
              <a:rect r="r" b="b" t="t" l="l"/>
              <a:pathLst>
                <a:path h="1135001" w="983106">
                  <a:moveTo>
                    <a:pt x="0" y="0"/>
                  </a:moveTo>
                  <a:lnTo>
                    <a:pt x="983106" y="0"/>
                  </a:lnTo>
                  <a:lnTo>
                    <a:pt x="983106" y="1135001"/>
                  </a:lnTo>
                  <a:lnTo>
                    <a:pt x="0" y="1135001"/>
                  </a:lnTo>
                  <a:close/>
                </a:path>
              </a:pathLst>
            </a:custGeom>
            <a:solidFill>
              <a:srgbClr val="FFFFFF"/>
            </a:solidFill>
          </p:spPr>
        </p:sp>
        <p:sp>
          <p:nvSpPr>
            <p:cNvPr name="TextBox 10" id="10"/>
            <p:cNvSpPr txBox="true"/>
            <p:nvPr/>
          </p:nvSpPr>
          <p:spPr>
            <a:xfrm>
              <a:off x="0" y="19050"/>
              <a:ext cx="983106" cy="1115951"/>
            </a:xfrm>
            <a:prstGeom prst="rect">
              <a:avLst/>
            </a:prstGeom>
          </p:spPr>
          <p:txBody>
            <a:bodyPr anchor="ctr" rtlCol="false" tIns="50800" lIns="50800" bIns="50800" rIns="50800"/>
            <a:lstStyle/>
            <a:p>
              <a:pPr algn="ctr">
                <a:lnSpc>
                  <a:spcPts val="1238"/>
                </a:lnSpc>
              </a:pPr>
            </a:p>
          </p:txBody>
        </p:sp>
      </p:grpSp>
      <p:grpSp>
        <p:nvGrpSpPr>
          <p:cNvPr name="Group 11" id="11"/>
          <p:cNvGrpSpPr/>
          <p:nvPr/>
        </p:nvGrpSpPr>
        <p:grpSpPr>
          <a:xfrm rot="0">
            <a:off x="14555269" y="7280751"/>
            <a:ext cx="3732731" cy="4309456"/>
            <a:chOff x="0" y="0"/>
            <a:chExt cx="983106" cy="1135001"/>
          </a:xfrm>
        </p:grpSpPr>
        <p:sp>
          <p:nvSpPr>
            <p:cNvPr name="Freeform 12" id="12"/>
            <p:cNvSpPr/>
            <p:nvPr/>
          </p:nvSpPr>
          <p:spPr>
            <a:xfrm flipH="false" flipV="false" rot="0">
              <a:off x="0" y="0"/>
              <a:ext cx="983106" cy="1135001"/>
            </a:xfrm>
            <a:custGeom>
              <a:avLst/>
              <a:gdLst/>
              <a:ahLst/>
              <a:cxnLst/>
              <a:rect r="r" b="b" t="t" l="l"/>
              <a:pathLst>
                <a:path h="1135001" w="983106">
                  <a:moveTo>
                    <a:pt x="0" y="0"/>
                  </a:moveTo>
                  <a:lnTo>
                    <a:pt x="983106" y="0"/>
                  </a:lnTo>
                  <a:lnTo>
                    <a:pt x="983106" y="1135001"/>
                  </a:lnTo>
                  <a:lnTo>
                    <a:pt x="0" y="1135001"/>
                  </a:lnTo>
                  <a:close/>
                </a:path>
              </a:pathLst>
            </a:custGeom>
            <a:solidFill>
              <a:srgbClr val="E36533"/>
            </a:solidFill>
          </p:spPr>
        </p:sp>
        <p:sp>
          <p:nvSpPr>
            <p:cNvPr name="TextBox 13" id="13"/>
            <p:cNvSpPr txBox="true"/>
            <p:nvPr/>
          </p:nvSpPr>
          <p:spPr>
            <a:xfrm>
              <a:off x="0" y="19050"/>
              <a:ext cx="983106" cy="1115951"/>
            </a:xfrm>
            <a:prstGeom prst="rect">
              <a:avLst/>
            </a:prstGeom>
          </p:spPr>
          <p:txBody>
            <a:bodyPr anchor="ctr" rtlCol="false" tIns="50800" lIns="50800" bIns="50800" rIns="50800"/>
            <a:lstStyle/>
            <a:p>
              <a:pPr algn="ctr">
                <a:lnSpc>
                  <a:spcPts val="1238"/>
                </a:lnSpc>
              </a:pPr>
            </a:p>
          </p:txBody>
        </p:sp>
      </p:grpSp>
      <p:sp>
        <p:nvSpPr>
          <p:cNvPr name="Freeform 14" id="14"/>
          <p:cNvSpPr/>
          <p:nvPr/>
        </p:nvSpPr>
        <p:spPr>
          <a:xfrm flipH="false" flipV="false" rot="0">
            <a:off x="15130839" y="2098567"/>
            <a:ext cx="4673388" cy="5182185"/>
          </a:xfrm>
          <a:custGeom>
            <a:avLst/>
            <a:gdLst/>
            <a:ahLst/>
            <a:cxnLst/>
            <a:rect r="r" b="b" t="t" l="l"/>
            <a:pathLst>
              <a:path h="5182185" w="4673388">
                <a:moveTo>
                  <a:pt x="0" y="0"/>
                </a:moveTo>
                <a:lnTo>
                  <a:pt x="4673388" y="0"/>
                </a:lnTo>
                <a:lnTo>
                  <a:pt x="4673388" y="5182184"/>
                </a:lnTo>
                <a:lnTo>
                  <a:pt x="0" y="5182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5130839" y="7661751"/>
            <a:ext cx="3845468" cy="4114800"/>
          </a:xfrm>
          <a:custGeom>
            <a:avLst/>
            <a:gdLst/>
            <a:ahLst/>
            <a:cxnLst/>
            <a:rect r="r" b="b" t="t" l="l"/>
            <a:pathLst>
              <a:path h="4114800" w="3845468">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11156753" y="6948809"/>
            <a:ext cx="3089344" cy="3338191"/>
          </a:xfrm>
          <a:custGeom>
            <a:avLst/>
            <a:gdLst/>
            <a:ahLst/>
            <a:cxnLst/>
            <a:rect r="r" b="b" t="t" l="l"/>
            <a:pathLst>
              <a:path h="3338191" w="3089344">
                <a:moveTo>
                  <a:pt x="0" y="0"/>
                </a:moveTo>
                <a:lnTo>
                  <a:pt x="3089344" y="0"/>
                </a:lnTo>
                <a:lnTo>
                  <a:pt x="3089344" y="3338191"/>
                </a:lnTo>
                <a:lnTo>
                  <a:pt x="0" y="333819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11272590" y="2615037"/>
            <a:ext cx="2973507" cy="3442358"/>
          </a:xfrm>
          <a:custGeom>
            <a:avLst/>
            <a:gdLst/>
            <a:ahLst/>
            <a:cxnLst/>
            <a:rect r="r" b="b" t="t" l="l"/>
            <a:pathLst>
              <a:path h="3442358" w="2973507">
                <a:moveTo>
                  <a:pt x="0" y="0"/>
                </a:moveTo>
                <a:lnTo>
                  <a:pt x="2973507" y="0"/>
                </a:lnTo>
                <a:lnTo>
                  <a:pt x="2973507" y="3442359"/>
                </a:lnTo>
                <a:lnTo>
                  <a:pt x="0" y="34423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1028700" y="1738415"/>
            <a:ext cx="7153531" cy="2309675"/>
          </a:xfrm>
          <a:prstGeom prst="rect">
            <a:avLst/>
          </a:prstGeom>
        </p:spPr>
        <p:txBody>
          <a:bodyPr anchor="t" rtlCol="false" tIns="0" lIns="0" bIns="0" rIns="0">
            <a:spAutoFit/>
          </a:bodyPr>
          <a:lstStyle/>
          <a:p>
            <a:pPr algn="l">
              <a:lnSpc>
                <a:spcPts val="8774"/>
              </a:lnSpc>
            </a:pPr>
            <a:r>
              <a:rPr lang="en-US" b="true" sz="7904" spc="-497">
                <a:solidFill>
                  <a:srgbClr val="000000"/>
                </a:solidFill>
                <a:latin typeface="Poppins Bold"/>
                <a:ea typeface="Poppins Bold"/>
                <a:cs typeface="Poppins Bold"/>
                <a:sym typeface="Poppins Bold"/>
              </a:rPr>
              <a:t>NONVERBAL CUES</a:t>
            </a:r>
          </a:p>
        </p:txBody>
      </p:sp>
      <p:sp>
        <p:nvSpPr>
          <p:cNvPr name="TextBox 19" id="19"/>
          <p:cNvSpPr txBox="true"/>
          <p:nvPr/>
        </p:nvSpPr>
        <p:spPr>
          <a:xfrm rot="0">
            <a:off x="1028700" y="5142125"/>
            <a:ext cx="8232638" cy="3475780"/>
          </a:xfrm>
          <a:prstGeom prst="rect">
            <a:avLst/>
          </a:prstGeom>
        </p:spPr>
        <p:txBody>
          <a:bodyPr anchor="t" rtlCol="false" tIns="0" lIns="0" bIns="0" rIns="0">
            <a:spAutoFit/>
          </a:bodyPr>
          <a:lstStyle/>
          <a:p>
            <a:pPr algn="just">
              <a:lnSpc>
                <a:spcPts val="4636"/>
              </a:lnSpc>
            </a:pPr>
            <a:r>
              <a:rPr lang="en-US" sz="3311" spc="-278">
                <a:solidFill>
                  <a:srgbClr val="000000"/>
                </a:solidFill>
                <a:latin typeface="Poppins"/>
                <a:ea typeface="Poppins"/>
                <a:cs typeface="Poppins"/>
                <a:sym typeface="Poppins"/>
              </a:rPr>
              <a:t>The third way is nonverbal cues. Sometimes just a confused facial expression, raising your hand, or pausing can signal that you need more explanation. These small gestures can encourage the speaker to slow down or give more detail.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6061" y="8661815"/>
            <a:ext cx="3086100" cy="691819"/>
            <a:chOff x="0" y="0"/>
            <a:chExt cx="812800" cy="182207"/>
          </a:xfrm>
        </p:grpSpPr>
        <p:sp>
          <p:nvSpPr>
            <p:cNvPr name="Freeform 3" id="3"/>
            <p:cNvSpPr/>
            <p:nvPr/>
          </p:nvSpPr>
          <p:spPr>
            <a:xfrm flipH="false" flipV="false" rot="0">
              <a:off x="0" y="0"/>
              <a:ext cx="812800" cy="182207"/>
            </a:xfrm>
            <a:custGeom>
              <a:avLst/>
              <a:gdLst/>
              <a:ahLst/>
              <a:cxnLst/>
              <a:rect r="r" b="b" t="t" l="l"/>
              <a:pathLst>
                <a:path h="182207" w="812800">
                  <a:moveTo>
                    <a:pt x="91104" y="0"/>
                  </a:moveTo>
                  <a:lnTo>
                    <a:pt x="721696" y="0"/>
                  </a:lnTo>
                  <a:cubicBezTo>
                    <a:pt x="745859" y="0"/>
                    <a:pt x="769031" y="9598"/>
                    <a:pt x="786116" y="26684"/>
                  </a:cubicBezTo>
                  <a:cubicBezTo>
                    <a:pt x="803202" y="43769"/>
                    <a:pt x="812800" y="66941"/>
                    <a:pt x="812800" y="91104"/>
                  </a:cubicBezTo>
                  <a:lnTo>
                    <a:pt x="812800" y="91104"/>
                  </a:lnTo>
                  <a:cubicBezTo>
                    <a:pt x="812800" y="115266"/>
                    <a:pt x="803202" y="138438"/>
                    <a:pt x="786116" y="155524"/>
                  </a:cubicBezTo>
                  <a:cubicBezTo>
                    <a:pt x="769031" y="172609"/>
                    <a:pt x="745859" y="182207"/>
                    <a:pt x="721696" y="182207"/>
                  </a:cubicBezTo>
                  <a:lnTo>
                    <a:pt x="91104" y="182207"/>
                  </a:lnTo>
                  <a:cubicBezTo>
                    <a:pt x="66941" y="182207"/>
                    <a:pt x="43769" y="172609"/>
                    <a:pt x="26684" y="155524"/>
                  </a:cubicBezTo>
                  <a:cubicBezTo>
                    <a:pt x="9598" y="138438"/>
                    <a:pt x="0" y="115266"/>
                    <a:pt x="0" y="91104"/>
                  </a:cubicBezTo>
                  <a:lnTo>
                    <a:pt x="0" y="91104"/>
                  </a:lnTo>
                  <a:cubicBezTo>
                    <a:pt x="0" y="66941"/>
                    <a:pt x="9598" y="43769"/>
                    <a:pt x="26684" y="26684"/>
                  </a:cubicBezTo>
                  <a:cubicBezTo>
                    <a:pt x="43769" y="9598"/>
                    <a:pt x="66941" y="0"/>
                    <a:pt x="91104" y="0"/>
                  </a:cubicBezTo>
                  <a:close/>
                </a:path>
              </a:pathLst>
            </a:custGeom>
            <a:solidFill>
              <a:srgbClr val="E36533"/>
            </a:solidFill>
          </p:spPr>
        </p:sp>
        <p:sp>
          <p:nvSpPr>
            <p:cNvPr name="TextBox 4" id="4"/>
            <p:cNvSpPr txBox="true"/>
            <p:nvPr/>
          </p:nvSpPr>
          <p:spPr>
            <a:xfrm>
              <a:off x="0" y="19050"/>
              <a:ext cx="812800" cy="163157"/>
            </a:xfrm>
            <a:prstGeom prst="rect">
              <a:avLst/>
            </a:prstGeom>
          </p:spPr>
          <p:txBody>
            <a:bodyPr anchor="ctr" rtlCol="false" tIns="50800" lIns="50800" bIns="50800" rIns="50800"/>
            <a:lstStyle/>
            <a:p>
              <a:pPr algn="ctr">
                <a:lnSpc>
                  <a:spcPts val="1238"/>
                </a:lnSpc>
              </a:pPr>
            </a:p>
          </p:txBody>
        </p:sp>
      </p:grpSp>
      <p:grpSp>
        <p:nvGrpSpPr>
          <p:cNvPr name="Group 5" id="5"/>
          <p:cNvGrpSpPr/>
          <p:nvPr/>
        </p:nvGrpSpPr>
        <p:grpSpPr>
          <a:xfrm rot="0">
            <a:off x="630" y="9740643"/>
            <a:ext cx="18287370" cy="3086100"/>
            <a:chOff x="0" y="0"/>
            <a:chExt cx="4816427" cy="812800"/>
          </a:xfrm>
        </p:grpSpPr>
        <p:sp>
          <p:nvSpPr>
            <p:cNvPr name="Freeform 6" id="6"/>
            <p:cNvSpPr/>
            <p:nvPr/>
          </p:nvSpPr>
          <p:spPr>
            <a:xfrm flipH="false" flipV="false" rot="0">
              <a:off x="0" y="0"/>
              <a:ext cx="4816427" cy="812800"/>
            </a:xfrm>
            <a:custGeom>
              <a:avLst/>
              <a:gdLst/>
              <a:ahLst/>
              <a:cxnLst/>
              <a:rect r="r" b="b" t="t" l="l"/>
              <a:pathLst>
                <a:path h="812800" w="4816427">
                  <a:moveTo>
                    <a:pt x="0" y="0"/>
                  </a:moveTo>
                  <a:lnTo>
                    <a:pt x="4816427" y="0"/>
                  </a:lnTo>
                  <a:lnTo>
                    <a:pt x="4816427" y="812800"/>
                  </a:lnTo>
                  <a:lnTo>
                    <a:pt x="0" y="812800"/>
                  </a:lnTo>
                  <a:close/>
                </a:path>
              </a:pathLst>
            </a:custGeom>
            <a:solidFill>
              <a:srgbClr val="E36533"/>
            </a:solidFill>
          </p:spPr>
        </p:sp>
        <p:sp>
          <p:nvSpPr>
            <p:cNvPr name="TextBox 7" id="7"/>
            <p:cNvSpPr txBox="true"/>
            <p:nvPr/>
          </p:nvSpPr>
          <p:spPr>
            <a:xfrm>
              <a:off x="0" y="19050"/>
              <a:ext cx="4816427" cy="793750"/>
            </a:xfrm>
            <a:prstGeom prst="rect">
              <a:avLst/>
            </a:prstGeom>
          </p:spPr>
          <p:txBody>
            <a:bodyPr anchor="ctr" rtlCol="false" tIns="50800" lIns="50800" bIns="50800" rIns="50800"/>
            <a:lstStyle/>
            <a:p>
              <a:pPr algn="ctr">
                <a:lnSpc>
                  <a:spcPts val="1238"/>
                </a:lnSpc>
              </a:pPr>
            </a:p>
          </p:txBody>
        </p:sp>
      </p:grpSp>
      <p:sp>
        <p:nvSpPr>
          <p:cNvPr name="TextBox 8" id="8"/>
          <p:cNvSpPr txBox="true"/>
          <p:nvPr/>
        </p:nvSpPr>
        <p:spPr>
          <a:xfrm rot="0">
            <a:off x="1151105" y="1881328"/>
            <a:ext cx="8483499" cy="2517840"/>
          </a:xfrm>
          <a:prstGeom prst="rect">
            <a:avLst/>
          </a:prstGeom>
        </p:spPr>
        <p:txBody>
          <a:bodyPr anchor="t" rtlCol="false" tIns="0" lIns="0" bIns="0" rIns="0">
            <a:spAutoFit/>
          </a:bodyPr>
          <a:lstStyle/>
          <a:p>
            <a:pPr algn="l">
              <a:lnSpc>
                <a:spcPts val="9564"/>
              </a:lnSpc>
            </a:pPr>
            <a:r>
              <a:rPr lang="en-US" b="true" sz="8616" spc="-542">
                <a:solidFill>
                  <a:srgbClr val="000000"/>
                </a:solidFill>
                <a:latin typeface="Poppins Bold"/>
                <a:ea typeface="Poppins Bold"/>
                <a:cs typeface="Poppins Bold"/>
                <a:sym typeface="Poppins Bold"/>
              </a:rPr>
              <a:t>TIPS FOR ASKING POLITELY</a:t>
            </a:r>
          </a:p>
        </p:txBody>
      </p:sp>
      <p:sp>
        <p:nvSpPr>
          <p:cNvPr name="Freeform 9" id="9"/>
          <p:cNvSpPr/>
          <p:nvPr/>
        </p:nvSpPr>
        <p:spPr>
          <a:xfrm flipH="false" flipV="false" rot="0">
            <a:off x="7669703" y="3393936"/>
            <a:ext cx="1474612" cy="1010780"/>
          </a:xfrm>
          <a:custGeom>
            <a:avLst/>
            <a:gdLst/>
            <a:ahLst/>
            <a:cxnLst/>
            <a:rect r="r" b="b" t="t" l="l"/>
            <a:pathLst>
              <a:path h="1010780" w="1474612">
                <a:moveTo>
                  <a:pt x="0" y="0"/>
                </a:moveTo>
                <a:lnTo>
                  <a:pt x="1474612" y="0"/>
                </a:lnTo>
                <a:lnTo>
                  <a:pt x="1474612" y="1010780"/>
                </a:lnTo>
                <a:lnTo>
                  <a:pt x="0" y="10107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9940634" y="2429920"/>
            <a:ext cx="7120540" cy="6291968"/>
          </a:xfrm>
          <a:custGeom>
            <a:avLst/>
            <a:gdLst/>
            <a:ahLst/>
            <a:cxnLst/>
            <a:rect r="r" b="b" t="t" l="l"/>
            <a:pathLst>
              <a:path h="6291968" w="7120540">
                <a:moveTo>
                  <a:pt x="0" y="0"/>
                </a:moveTo>
                <a:lnTo>
                  <a:pt x="7120540" y="0"/>
                </a:lnTo>
                <a:lnTo>
                  <a:pt x="7120540" y="6291968"/>
                </a:lnTo>
                <a:lnTo>
                  <a:pt x="0" y="62919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151105" y="4734752"/>
            <a:ext cx="7480835" cy="2495786"/>
          </a:xfrm>
          <a:prstGeom prst="rect">
            <a:avLst/>
          </a:prstGeom>
        </p:spPr>
        <p:txBody>
          <a:bodyPr anchor="t" rtlCol="false" tIns="0" lIns="0" bIns="0" rIns="0">
            <a:spAutoFit/>
          </a:bodyPr>
          <a:lstStyle/>
          <a:p>
            <a:pPr algn="just">
              <a:lnSpc>
                <a:spcPts val="3986"/>
              </a:lnSpc>
            </a:pPr>
            <a:r>
              <a:rPr lang="en-US" sz="2847" spc="-239">
                <a:solidFill>
                  <a:srgbClr val="000000"/>
                </a:solidFill>
                <a:latin typeface="Poppins"/>
                <a:ea typeface="Poppins"/>
                <a:cs typeface="Poppins"/>
                <a:sym typeface="Poppins"/>
              </a:rPr>
              <a:t>When asking for clarification, it’s important to be polite. Use words like “please” and “could you.” Be specific about what’s unclear, and always listen carefully to the response. This shows respect and makes communication smoother.</a:t>
            </a:r>
          </a:p>
        </p:txBody>
      </p:sp>
      <p:sp>
        <p:nvSpPr>
          <p:cNvPr name="TextBox 12" id="12"/>
          <p:cNvSpPr txBox="true"/>
          <p:nvPr/>
        </p:nvSpPr>
        <p:spPr>
          <a:xfrm rot="0">
            <a:off x="1501017" y="8788392"/>
            <a:ext cx="2736188" cy="419615"/>
          </a:xfrm>
          <a:prstGeom prst="rect">
            <a:avLst/>
          </a:prstGeom>
        </p:spPr>
        <p:txBody>
          <a:bodyPr anchor="t" rtlCol="false" tIns="0" lIns="0" bIns="0" rIns="0">
            <a:spAutoFit/>
          </a:bodyPr>
          <a:lstStyle/>
          <a:p>
            <a:pPr algn="ctr">
              <a:lnSpc>
                <a:spcPts val="3225"/>
              </a:lnSpc>
            </a:pPr>
            <a:r>
              <a:rPr lang="en-US" sz="2643" spc="-166">
                <a:solidFill>
                  <a:srgbClr val="FFFFFF"/>
                </a:solidFill>
                <a:latin typeface="Schoolbell"/>
                <a:ea typeface="Schoolbell"/>
                <a:cs typeface="Schoolbell"/>
                <a:sym typeface="Schoolbell"/>
              </a:rPr>
              <a:t>NEXT PAGE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8968054" y="2978470"/>
            <a:ext cx="6934230" cy="1218579"/>
          </a:xfrm>
          <a:prstGeom prst="rect">
            <a:avLst/>
          </a:prstGeom>
        </p:spPr>
        <p:txBody>
          <a:bodyPr anchor="t" rtlCol="false" tIns="0" lIns="0" bIns="0" rIns="0">
            <a:spAutoFit/>
          </a:bodyPr>
          <a:lstStyle/>
          <a:p>
            <a:pPr algn="r">
              <a:lnSpc>
                <a:spcPts val="8887"/>
              </a:lnSpc>
            </a:pPr>
            <a:r>
              <a:rPr lang="en-US" b="true" sz="8006" spc="-504">
                <a:solidFill>
                  <a:srgbClr val="000000"/>
                </a:solidFill>
                <a:latin typeface="Poppins Bold"/>
                <a:ea typeface="Poppins Bold"/>
                <a:cs typeface="Poppins Bold"/>
                <a:sym typeface="Poppins Bold"/>
              </a:rPr>
              <a:t>CONCLUSION </a:t>
            </a:r>
          </a:p>
        </p:txBody>
      </p:sp>
      <p:sp>
        <p:nvSpPr>
          <p:cNvPr name="Freeform 3" id="3"/>
          <p:cNvSpPr/>
          <p:nvPr/>
        </p:nvSpPr>
        <p:spPr>
          <a:xfrm flipH="true" flipV="false" rot="1898537">
            <a:off x="9042307" y="4104294"/>
            <a:ext cx="937080" cy="548618"/>
          </a:xfrm>
          <a:custGeom>
            <a:avLst/>
            <a:gdLst/>
            <a:ahLst/>
            <a:cxnLst/>
            <a:rect r="r" b="b" t="t" l="l"/>
            <a:pathLst>
              <a:path h="548618" w="937080">
                <a:moveTo>
                  <a:pt x="937080" y="0"/>
                </a:moveTo>
                <a:lnTo>
                  <a:pt x="0" y="0"/>
                </a:lnTo>
                <a:lnTo>
                  <a:pt x="0" y="548618"/>
                </a:lnTo>
                <a:lnTo>
                  <a:pt x="937080" y="548618"/>
                </a:lnTo>
                <a:lnTo>
                  <a:pt x="93708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15416837" y="1735129"/>
            <a:ext cx="970893" cy="951476"/>
          </a:xfrm>
          <a:custGeom>
            <a:avLst/>
            <a:gdLst/>
            <a:ahLst/>
            <a:cxnLst/>
            <a:rect r="r" b="b" t="t" l="l"/>
            <a:pathLst>
              <a:path h="951476" w="970893">
                <a:moveTo>
                  <a:pt x="970893" y="0"/>
                </a:moveTo>
                <a:lnTo>
                  <a:pt x="0" y="0"/>
                </a:lnTo>
                <a:lnTo>
                  <a:pt x="0" y="951475"/>
                </a:lnTo>
                <a:lnTo>
                  <a:pt x="970893" y="951475"/>
                </a:lnTo>
                <a:lnTo>
                  <a:pt x="97089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0" y="1873684"/>
            <a:ext cx="7901254" cy="3769861"/>
            <a:chOff x="0" y="0"/>
            <a:chExt cx="1224111" cy="584050"/>
          </a:xfrm>
        </p:grpSpPr>
        <p:sp>
          <p:nvSpPr>
            <p:cNvPr name="Freeform 6" id="6"/>
            <p:cNvSpPr/>
            <p:nvPr/>
          </p:nvSpPr>
          <p:spPr>
            <a:xfrm flipH="false" flipV="false" rot="0">
              <a:off x="0" y="0"/>
              <a:ext cx="1224111" cy="584050"/>
            </a:xfrm>
            <a:custGeom>
              <a:avLst/>
              <a:gdLst/>
              <a:ahLst/>
              <a:cxnLst/>
              <a:rect r="r" b="b" t="t" l="l"/>
              <a:pathLst>
                <a:path h="584050" w="1224111">
                  <a:moveTo>
                    <a:pt x="0" y="0"/>
                  </a:moveTo>
                  <a:lnTo>
                    <a:pt x="1224111" y="0"/>
                  </a:lnTo>
                  <a:lnTo>
                    <a:pt x="1224111" y="584050"/>
                  </a:lnTo>
                  <a:lnTo>
                    <a:pt x="0" y="584050"/>
                  </a:lnTo>
                  <a:close/>
                </a:path>
              </a:pathLst>
            </a:custGeom>
            <a:solidFill>
              <a:srgbClr val="E36533"/>
            </a:solidFill>
            <a:ln w="12700">
              <a:solidFill>
                <a:srgbClr val="000000"/>
              </a:solidFill>
            </a:ln>
          </p:spPr>
        </p:sp>
      </p:grpSp>
      <p:sp>
        <p:nvSpPr>
          <p:cNvPr name="Freeform 7" id="7"/>
          <p:cNvSpPr/>
          <p:nvPr/>
        </p:nvSpPr>
        <p:spPr>
          <a:xfrm flipH="false" flipV="false" rot="-157048">
            <a:off x="-296584" y="1772741"/>
            <a:ext cx="1747611" cy="4394139"/>
          </a:xfrm>
          <a:custGeom>
            <a:avLst/>
            <a:gdLst/>
            <a:ahLst/>
            <a:cxnLst/>
            <a:rect r="r" b="b" t="t" l="l"/>
            <a:pathLst>
              <a:path h="4394139" w="1747611">
                <a:moveTo>
                  <a:pt x="0" y="0"/>
                </a:moveTo>
                <a:lnTo>
                  <a:pt x="1747611" y="0"/>
                </a:lnTo>
                <a:lnTo>
                  <a:pt x="1747611" y="4394139"/>
                </a:lnTo>
                <a:lnTo>
                  <a:pt x="0" y="4394139"/>
                </a:lnTo>
                <a:lnTo>
                  <a:pt x="0" y="0"/>
                </a:lnTo>
                <a:close/>
              </a:path>
            </a:pathLst>
          </a:custGeom>
          <a:blipFill>
            <a:blip r:embed="rId6"/>
            <a:stretch>
              <a:fillRect l="-2487" t="0" r="-2487" b="0"/>
            </a:stretch>
          </a:blipFill>
        </p:spPr>
      </p:sp>
      <p:sp>
        <p:nvSpPr>
          <p:cNvPr name="Freeform 8" id="8"/>
          <p:cNvSpPr/>
          <p:nvPr/>
        </p:nvSpPr>
        <p:spPr>
          <a:xfrm flipH="true" flipV="true" rot="-178919">
            <a:off x="16908463" y="1428874"/>
            <a:ext cx="1747611" cy="4394139"/>
          </a:xfrm>
          <a:custGeom>
            <a:avLst/>
            <a:gdLst/>
            <a:ahLst/>
            <a:cxnLst/>
            <a:rect r="r" b="b" t="t" l="l"/>
            <a:pathLst>
              <a:path h="4394139" w="1747611">
                <a:moveTo>
                  <a:pt x="1747611" y="4394139"/>
                </a:moveTo>
                <a:lnTo>
                  <a:pt x="0" y="4394139"/>
                </a:lnTo>
                <a:lnTo>
                  <a:pt x="0" y="0"/>
                </a:lnTo>
                <a:lnTo>
                  <a:pt x="1747611" y="0"/>
                </a:lnTo>
                <a:lnTo>
                  <a:pt x="1747611" y="4394139"/>
                </a:lnTo>
                <a:close/>
              </a:path>
            </a:pathLst>
          </a:custGeom>
          <a:blipFill>
            <a:blip r:embed="rId6"/>
            <a:stretch>
              <a:fillRect l="-2487" t="0" r="-2487" b="0"/>
            </a:stretch>
          </a:blipFill>
        </p:spPr>
      </p:sp>
      <p:sp>
        <p:nvSpPr>
          <p:cNvPr name="Freeform 9" id="9"/>
          <p:cNvSpPr/>
          <p:nvPr/>
        </p:nvSpPr>
        <p:spPr>
          <a:xfrm flipH="false" flipV="false" rot="0">
            <a:off x="2617053" y="1873684"/>
            <a:ext cx="4415564" cy="3769861"/>
          </a:xfrm>
          <a:custGeom>
            <a:avLst/>
            <a:gdLst/>
            <a:ahLst/>
            <a:cxnLst/>
            <a:rect r="r" b="b" t="t" l="l"/>
            <a:pathLst>
              <a:path h="3769861" w="4415564">
                <a:moveTo>
                  <a:pt x="0" y="0"/>
                </a:moveTo>
                <a:lnTo>
                  <a:pt x="4415563" y="0"/>
                </a:lnTo>
                <a:lnTo>
                  <a:pt x="4415563" y="3769861"/>
                </a:lnTo>
                <a:lnTo>
                  <a:pt x="0" y="376986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0" id="10"/>
          <p:cNvSpPr txBox="true"/>
          <p:nvPr/>
        </p:nvSpPr>
        <p:spPr>
          <a:xfrm rot="0">
            <a:off x="924994" y="6471829"/>
            <a:ext cx="15165216" cy="2786471"/>
          </a:xfrm>
          <a:prstGeom prst="rect">
            <a:avLst/>
          </a:prstGeom>
        </p:spPr>
        <p:txBody>
          <a:bodyPr anchor="t" rtlCol="false" tIns="0" lIns="0" bIns="0" rIns="0">
            <a:spAutoFit/>
          </a:bodyPr>
          <a:lstStyle/>
          <a:p>
            <a:pPr algn="ctr">
              <a:lnSpc>
                <a:spcPts val="5489"/>
              </a:lnSpc>
            </a:pPr>
            <a:r>
              <a:rPr lang="en-US" sz="3921" spc="-329">
                <a:solidFill>
                  <a:srgbClr val="000000"/>
                </a:solidFill>
                <a:latin typeface="Poppins"/>
                <a:ea typeface="Poppins"/>
                <a:cs typeface="Poppins"/>
                <a:sym typeface="Poppins"/>
              </a:rPr>
              <a:t>In conclusion, asking for clarification is not a weakness — it’s a skill. By using direct questions, paraphrasing, and nonverbal cues, we can communicate more effectively, avoid misunderstandings, and build better relationships.</a:t>
            </a:r>
          </a:p>
        </p:txBody>
      </p:sp>
      <p:sp>
        <p:nvSpPr>
          <p:cNvPr name="AutoShape 11" id="11"/>
          <p:cNvSpPr/>
          <p:nvPr/>
        </p:nvSpPr>
        <p:spPr>
          <a:xfrm>
            <a:off x="7901254" y="5624495"/>
            <a:ext cx="9881015" cy="19050"/>
          </a:xfrm>
          <a:prstGeom prst="line">
            <a:avLst/>
          </a:prstGeom>
          <a:ln cap="flat" w="38100">
            <a:solidFill>
              <a:srgbClr val="000000"/>
            </a:solidFill>
            <a:prstDash val="sysDot"/>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DAGzGt7fnBg</dc:identifier>
  <dcterms:modified xsi:type="dcterms:W3CDTF">2011-08-01T06:04:30Z</dcterms:modified>
  <cp:revision>1</cp:revision>
  <dc:title>Asking clarification</dc:title>
</cp:coreProperties>
</file>