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60" r:id="rId6"/>
    <p:sldId id="261" r:id="rId7"/>
    <p:sldId id="269" r:id="rId8"/>
    <p:sldId id="262" r:id="rId9"/>
    <p:sldId id="263" r:id="rId10"/>
    <p:sldId id="264" r:id="rId11"/>
    <p:sldId id="266" r:id="rId12"/>
    <p:sldId id="267" r:id="rId13"/>
    <p:sldId id="271" r:id="rId14"/>
    <p:sldId id="272" r:id="rId15"/>
  </p:sldIdLst>
  <p:sldSz cx="18288000" cy="10287000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350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70939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9" y="0"/>
                </a:lnTo>
                <a:lnTo>
                  <a:pt x="15214939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06085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9" y="0"/>
                </a:lnTo>
                <a:lnTo>
                  <a:pt x="15214939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66503" y="2101930"/>
            <a:ext cx="13246270" cy="5667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ZAMONAVIY NOTIQLIK VA NOTIQLAR. NOTIQLIKNING PSIXOLOGIK ASPEKTLARI.</a:t>
            </a:r>
            <a:endParaRPr lang="ru-RU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5400" dirty="0">
              <a:solidFill>
                <a:srgbClr val="D4863F"/>
              </a:solidFill>
              <a:latin typeface="Times New Roman" panose="02020603050405020304" pitchFamily="18" charset="0"/>
              <a:ea typeface="Feel Free Playful"/>
              <a:cs typeface="Times New Roman" panose="02020603050405020304" pitchFamily="18" charset="0"/>
              <a:sym typeface="Feel Free Playful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601362" y="6671007"/>
            <a:ext cx="2111411" cy="2778173"/>
          </a:xfrm>
          <a:custGeom>
            <a:avLst/>
            <a:gdLst/>
            <a:ahLst/>
            <a:cxnLst/>
            <a:rect l="l" t="t" r="r" b="b"/>
            <a:pathLst>
              <a:path w="2111411" h="2778173">
                <a:moveTo>
                  <a:pt x="0" y="0"/>
                </a:moveTo>
                <a:lnTo>
                  <a:pt x="2111412" y="0"/>
                </a:lnTo>
                <a:lnTo>
                  <a:pt x="2111412" y="2778172"/>
                </a:lnTo>
                <a:lnTo>
                  <a:pt x="0" y="27781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657067" y="-176117"/>
            <a:ext cx="2772173" cy="2671366"/>
          </a:xfrm>
          <a:custGeom>
            <a:avLst/>
            <a:gdLst/>
            <a:ahLst/>
            <a:cxnLst/>
            <a:rect l="l" t="t" r="r" b="b"/>
            <a:pathLst>
              <a:path w="2772173" h="2671366">
                <a:moveTo>
                  <a:pt x="0" y="0"/>
                </a:moveTo>
                <a:lnTo>
                  <a:pt x="2772173" y="0"/>
                </a:lnTo>
                <a:lnTo>
                  <a:pt x="2772173" y="2671366"/>
                </a:lnTo>
                <a:lnTo>
                  <a:pt x="0" y="2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F10305-D6A6-3516-6446-3655DF6BB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73479"/>
            <a:ext cx="54102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51498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24560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8200" y="2114310"/>
            <a:ext cx="16872837" cy="8039100"/>
          </a:xfrm>
          <a:custGeom>
            <a:avLst/>
            <a:gdLst/>
            <a:ahLst/>
            <a:cxnLst/>
            <a:rect l="l" t="t" r="r" b="b"/>
            <a:pathLst>
              <a:path w="7602067" h="5172479">
                <a:moveTo>
                  <a:pt x="0" y="0"/>
                </a:moveTo>
                <a:lnTo>
                  <a:pt x="7602067" y="0"/>
                </a:lnTo>
                <a:lnTo>
                  <a:pt x="7602067" y="5172479"/>
                </a:lnTo>
                <a:lnTo>
                  <a:pt x="0" y="51724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55971" y="3836668"/>
            <a:ext cx="14687668" cy="5497831"/>
            <a:chOff x="0" y="0"/>
            <a:chExt cx="1664683" cy="9863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64683" cy="986381"/>
            </a:xfrm>
            <a:custGeom>
              <a:avLst/>
              <a:gdLst/>
              <a:ahLst/>
              <a:cxnLst/>
              <a:rect l="l" t="t" r="r" b="b"/>
              <a:pathLst>
                <a:path w="1664683" h="986381">
                  <a:moveTo>
                    <a:pt x="62468" y="0"/>
                  </a:moveTo>
                  <a:lnTo>
                    <a:pt x="1602215" y="0"/>
                  </a:lnTo>
                  <a:cubicBezTo>
                    <a:pt x="1636715" y="0"/>
                    <a:pt x="1664683" y="27968"/>
                    <a:pt x="1664683" y="62468"/>
                  </a:cubicBezTo>
                  <a:lnTo>
                    <a:pt x="1664683" y="923913"/>
                  </a:lnTo>
                  <a:cubicBezTo>
                    <a:pt x="1664683" y="958413"/>
                    <a:pt x="1636715" y="986381"/>
                    <a:pt x="1602215" y="986381"/>
                  </a:cubicBezTo>
                  <a:lnTo>
                    <a:pt x="62468" y="986381"/>
                  </a:lnTo>
                  <a:cubicBezTo>
                    <a:pt x="27968" y="986381"/>
                    <a:pt x="0" y="958413"/>
                    <a:pt x="0" y="923913"/>
                  </a:cubicBezTo>
                  <a:lnTo>
                    <a:pt x="0" y="62468"/>
                  </a:lnTo>
                  <a:cubicBezTo>
                    <a:pt x="0" y="27968"/>
                    <a:pt x="27968" y="0"/>
                    <a:pt x="62468" y="0"/>
                  </a:cubicBezTo>
                  <a:close/>
                </a:path>
              </a:pathLst>
            </a:custGeom>
            <a:solidFill>
              <a:srgbClr val="FFF3D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664683" cy="1043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113552" y="1500555"/>
            <a:ext cx="4754441" cy="1227510"/>
          </a:xfrm>
          <a:custGeom>
            <a:avLst/>
            <a:gdLst/>
            <a:ahLst/>
            <a:cxnLst/>
            <a:rect l="l" t="t" r="r" b="b"/>
            <a:pathLst>
              <a:path w="4754441" h="1227510">
                <a:moveTo>
                  <a:pt x="0" y="0"/>
                </a:moveTo>
                <a:lnTo>
                  <a:pt x="4754441" y="0"/>
                </a:lnTo>
                <a:lnTo>
                  <a:pt x="4754441" y="1227510"/>
                </a:lnTo>
                <a:lnTo>
                  <a:pt x="0" y="12275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2C1BBF-796D-9524-9D4E-8660C8B72BE6}"/>
              </a:ext>
            </a:extLst>
          </p:cNvPr>
          <p:cNvSpPr txBox="1"/>
          <p:nvPr/>
        </p:nvSpPr>
        <p:spPr>
          <a:xfrm>
            <a:off x="2044361" y="3659938"/>
            <a:ext cx="14535150" cy="6607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O’qituvchining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notiqlik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mahorati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auditoriya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bilan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o'zaro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aloqada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bo'lishni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nazarda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tutadi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nafaqat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nutqni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tarzda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etkazish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balki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tinglovchilarni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ruhiy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jihatdan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o'ziga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jalb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hamdir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C28AF2A-D431-C997-DECF-ECF9193F8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655" y="-386128"/>
            <a:ext cx="4956382" cy="33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51498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24560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DD3EF-FAB3-0882-ADCF-0165CA382114}"/>
              </a:ext>
            </a:extLst>
          </p:cNvPr>
          <p:cNvSpPr txBox="1"/>
          <p:nvPr/>
        </p:nvSpPr>
        <p:spPr>
          <a:xfrm>
            <a:off x="603238" y="1409700"/>
            <a:ext cx="13258800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b="1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Ishonch</a:t>
            </a:r>
            <a:r>
              <a:rPr lang="sv-SE" sz="4800" b="1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va </a:t>
            </a:r>
            <a:r>
              <a:rPr lang="sv-SE" sz="4800" b="1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xotirjamlik</a:t>
            </a:r>
            <a:r>
              <a:rPr lang="sv-SE" sz="4800" b="1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: 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O’qituvchi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taqdimot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davomida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ishonchli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va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xotirjam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bo'lishi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kerak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. Agar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o’qituvchi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o'ziga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ishonmasa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yoki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g'oyalarini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aniq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ifoda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eta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olmasa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auditoriya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ham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unga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ishonchni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yo'qotishi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mumkin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. Bu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o'z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navbatida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ilmiy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tadbirlarda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muvaffaqiyatsizlikka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olib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keladi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O’qituvchining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ishonchi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uning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tanasi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tili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ovozi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va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nutq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ritmi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orqali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seziladi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Masalan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o’qituvchining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ovozining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balandligi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tembri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, va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pauzalar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notiqlikda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muhim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ahamiyatga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8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ega</a:t>
            </a:r>
            <a:r>
              <a:rPr lang="sv-SE" sz="48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ru-RU" sz="3600" dirty="0"/>
          </a:p>
        </p:txBody>
      </p:sp>
      <p:pic>
        <p:nvPicPr>
          <p:cNvPr id="10242" name="Picture 2" descr="Анимированные картинки с 1 сентября">
            <a:extLst>
              <a:ext uri="{FF2B5EF4-FFF2-40B4-BE49-F238E27FC236}">
                <a16:creationId xmlns:a16="http://schemas.microsoft.com/office/drawing/2014/main" id="{924B7FAE-67BC-4758-E4D5-615BB945E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038" y="0"/>
            <a:ext cx="4425962" cy="415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51498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24560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66800" y="1028700"/>
            <a:ext cx="14960074" cy="7620000"/>
          </a:xfrm>
          <a:custGeom>
            <a:avLst/>
            <a:gdLst/>
            <a:ahLst/>
            <a:cxnLst/>
            <a:rect l="l" t="t" r="r" b="b"/>
            <a:pathLst>
              <a:path w="4892871" h="6172200">
                <a:moveTo>
                  <a:pt x="0" y="0"/>
                </a:moveTo>
                <a:lnTo>
                  <a:pt x="4892872" y="0"/>
                </a:lnTo>
                <a:lnTo>
                  <a:pt x="4892872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C6F162-4439-CCAB-3C06-B758C228D2C0}"/>
              </a:ext>
            </a:extLst>
          </p:cNvPr>
          <p:cNvSpPr txBox="1"/>
          <p:nvPr/>
        </p:nvSpPr>
        <p:spPr>
          <a:xfrm>
            <a:off x="1828800" y="2095500"/>
            <a:ext cx="13436073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400" b="1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Empatiya</a:t>
            </a:r>
            <a:r>
              <a:rPr lang="sv-SE" sz="4400" b="1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va </a:t>
            </a:r>
            <a:r>
              <a:rPr lang="sv-SE" sz="4400" b="1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auditoriyani</a:t>
            </a:r>
            <a:r>
              <a:rPr lang="sv-SE" sz="4400" b="1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1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o'qish</a:t>
            </a:r>
            <a:r>
              <a:rPr lang="sv-SE" sz="4400" b="1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: 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Tinglovchilarni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tushunish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va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ularning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qiziqishini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aniqlash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uchun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o'qtuvchi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ularning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reaktsiyalarini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diqqat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bilan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kuzatishi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kerak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. Agar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auditoriya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zerikayotganini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yoki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qiziqishini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yo'qotayotganini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sezsa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o'qtuvchi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taqdimotni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yangilashi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yoki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savollar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berib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, interaktiv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usulga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o'tishi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mumkin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Empatiya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orqali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o'qtuvchi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tinglovchilarning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ehtiyojlarini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tushunib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ularni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ilmiy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mavzu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bilan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bog'lashga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harakat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qiladi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ru-RU" sz="36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77FE980-9403-A868-FABB-793569BEF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99" y="3370392"/>
            <a:ext cx="3620109" cy="68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65EFC-2F68-8A81-4434-2EF859431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4EDE062-0267-0668-0519-420C3C9E292E}"/>
              </a:ext>
            </a:extLst>
          </p:cNvPr>
          <p:cNvSpPr/>
          <p:nvPr/>
        </p:nvSpPr>
        <p:spPr>
          <a:xfrm>
            <a:off x="-6070939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9" y="0"/>
                </a:lnTo>
                <a:lnTo>
                  <a:pt x="15214939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DE2A7B1-D7A5-205C-3F29-FA87F1FAA59B}"/>
              </a:ext>
            </a:extLst>
          </p:cNvPr>
          <p:cNvSpPr/>
          <p:nvPr/>
        </p:nvSpPr>
        <p:spPr>
          <a:xfrm>
            <a:off x="9105119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9" y="0"/>
                </a:lnTo>
                <a:lnTo>
                  <a:pt x="15214939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6E56A7B-5537-CF5F-0282-025801C31826}"/>
              </a:ext>
            </a:extLst>
          </p:cNvPr>
          <p:cNvSpPr/>
          <p:nvPr/>
        </p:nvSpPr>
        <p:spPr>
          <a:xfrm>
            <a:off x="166996" y="0"/>
            <a:ext cx="2849431" cy="3278634"/>
          </a:xfrm>
          <a:custGeom>
            <a:avLst/>
            <a:gdLst/>
            <a:ahLst/>
            <a:cxnLst/>
            <a:rect l="l" t="t" r="r" b="b"/>
            <a:pathLst>
              <a:path w="2849431" h="3278634">
                <a:moveTo>
                  <a:pt x="0" y="0"/>
                </a:moveTo>
                <a:lnTo>
                  <a:pt x="2849431" y="0"/>
                </a:lnTo>
                <a:lnTo>
                  <a:pt x="2849431" y="3278634"/>
                </a:lnTo>
                <a:lnTo>
                  <a:pt x="0" y="327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3FD237-CC7D-73B9-0AC6-DA8C6A8286DB}"/>
              </a:ext>
            </a:extLst>
          </p:cNvPr>
          <p:cNvSpPr txBox="1"/>
          <p:nvPr/>
        </p:nvSpPr>
        <p:spPr>
          <a:xfrm>
            <a:off x="3276600" y="1333500"/>
            <a:ext cx="14097000" cy="80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</a:pPr>
            <a:r>
              <a:rPr lang="en-US" sz="4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v-SE" sz="4400" b="1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O'zaro</a:t>
            </a:r>
            <a:r>
              <a:rPr lang="sv-SE" sz="4400" b="1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1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munosabatlarni</a:t>
            </a:r>
            <a:r>
              <a:rPr lang="sv-SE" sz="4400" b="1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1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mustahkamlash</a:t>
            </a:r>
            <a:r>
              <a:rPr lang="sv-SE" sz="4400" b="1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: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Ilmiy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tadbirda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o’qituvchining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auditoriya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bilan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o'zaro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munosabatlarni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yaratishi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muhimdir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Buning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uchun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o’qituvchi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savollarni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interaktiv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tarzda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berishi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auditoriyaning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fikrini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olishga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harakat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qilishi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va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tinglovchilarni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muhokamaga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jalb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etishi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kerak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. Bu metod,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nafaqat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tinglovchilarni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qiziqtiradi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balki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ilmiy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tadbirning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samaradorligini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sz="4400" b="0" i="0" dirty="0" err="1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oshiradi</a:t>
            </a:r>
            <a:r>
              <a:rPr lang="sv-SE" sz="4400" b="0" i="0" dirty="0">
                <a:solidFill>
                  <a:srgbClr val="191C1D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indent="270510" algn="just">
              <a:lnSpc>
                <a:spcPct val="150000"/>
              </a:lnSpc>
            </a:pP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F4A9A05-DF5C-F875-4626-3954E1C78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95" y="6834827"/>
            <a:ext cx="3038342" cy="33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0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6D167-31EE-486B-9C6D-AF3FDC664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D665F6-C4B4-172C-42BC-7435464881AC}"/>
              </a:ext>
            </a:extLst>
          </p:cNvPr>
          <p:cNvSpPr/>
          <p:nvPr/>
        </p:nvSpPr>
        <p:spPr>
          <a:xfrm>
            <a:off x="-6051498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497D511-E1FE-0D43-4668-499987689317}"/>
              </a:ext>
            </a:extLst>
          </p:cNvPr>
          <p:cNvSpPr/>
          <p:nvPr/>
        </p:nvSpPr>
        <p:spPr>
          <a:xfrm>
            <a:off x="9124560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F123D-E9EA-9E6C-5F08-BE5C0C70B0B5}"/>
              </a:ext>
            </a:extLst>
          </p:cNvPr>
          <p:cNvSpPr txBox="1"/>
          <p:nvPr/>
        </p:nvSpPr>
        <p:spPr>
          <a:xfrm>
            <a:off x="408180" y="190500"/>
            <a:ext cx="17510521" cy="102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950"/>
              </a:spcBef>
              <a:spcAft>
                <a:spcPts val="1950"/>
              </a:spcAft>
              <a:buNone/>
            </a:pPr>
            <a:r>
              <a:rPr lang="sv-SE" sz="3600" b="0" i="0" dirty="0">
                <a:effectLst/>
                <a:latin typeface="var(--font-family-serif)"/>
              </a:rPr>
              <a:t>«</a:t>
            </a:r>
            <a:r>
              <a:rPr lang="sv-SE" sz="3600" b="0" i="0" dirty="0" err="1">
                <a:effectLst/>
                <a:latin typeface="var(--font-family-serif)"/>
              </a:rPr>
              <a:t>Notiqlik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san'ati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akademiyasi</a:t>
            </a:r>
            <a:r>
              <a:rPr lang="sv-SE" sz="3600" b="0" i="0" dirty="0">
                <a:effectLst/>
                <a:latin typeface="var(--font-family-serif)"/>
              </a:rPr>
              <a:t>» nodavlat </a:t>
            </a:r>
            <a:r>
              <a:rPr lang="sv-SE" sz="3600" b="0" i="0" dirty="0" err="1">
                <a:effectLst/>
                <a:latin typeface="var(--font-family-serif)"/>
              </a:rPr>
              <a:t>ta'lim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muassasasi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nutq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mahorati</a:t>
            </a:r>
            <a:r>
              <a:rPr lang="sv-SE" sz="3600" b="0" i="0" dirty="0">
                <a:effectLst/>
                <a:latin typeface="var(--font-family-serif)"/>
              </a:rPr>
              <a:t> va </a:t>
            </a:r>
            <a:r>
              <a:rPr lang="sv-SE" sz="3600" b="0" i="0" dirty="0" err="1">
                <a:effectLst/>
                <a:latin typeface="var(--font-family-serif)"/>
              </a:rPr>
              <a:t>notiqlik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san'atini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egallash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istagida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bo‘lganlarni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chorlaydi</a:t>
            </a:r>
            <a:r>
              <a:rPr lang="sv-SE" sz="3600" b="0" i="0" dirty="0">
                <a:effectLst/>
                <a:latin typeface="var(--font-family-serif)"/>
              </a:rPr>
              <a:t>. </a:t>
            </a:r>
            <a:r>
              <a:rPr lang="sv-SE" sz="3600" b="0" i="0" dirty="0" err="1">
                <a:effectLst/>
                <a:latin typeface="var(--font-family-serif)"/>
              </a:rPr>
              <a:t>Muassasa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o‘z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o‘quvchilariga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quyidagi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bilimlarni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o‘rgatadi</a:t>
            </a:r>
            <a:r>
              <a:rPr lang="sv-SE" sz="3600" b="0" i="0" dirty="0">
                <a:effectLst/>
                <a:latin typeface="var(--font-family-serif)"/>
              </a:rPr>
              <a:t>:</a:t>
            </a:r>
          </a:p>
          <a:p>
            <a:pPr algn="l">
              <a:spcBef>
                <a:spcPts val="1950"/>
              </a:spcBef>
              <a:spcAft>
                <a:spcPts val="1950"/>
              </a:spcAft>
              <a:buNone/>
            </a:pPr>
            <a:r>
              <a:rPr lang="sv-SE" sz="3600" b="0" i="0" dirty="0">
                <a:effectLst/>
                <a:latin typeface="var(--font-family-serif)"/>
              </a:rPr>
              <a:t>- </a:t>
            </a:r>
            <a:r>
              <a:rPr lang="sv-SE" sz="3600" b="0" i="0" dirty="0" err="1">
                <a:effectLst/>
                <a:latin typeface="var(--font-family-serif)"/>
              </a:rPr>
              <a:t>Omma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oldida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nutq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so‘zlash</a:t>
            </a:r>
            <a:r>
              <a:rPr lang="sv-SE" sz="3600" b="0" i="0" dirty="0">
                <a:effectLst/>
                <a:latin typeface="var(--font-family-serif)"/>
              </a:rPr>
              <a:t>, </a:t>
            </a:r>
            <a:r>
              <a:rPr lang="sv-SE" sz="3600" b="0" i="0" dirty="0" err="1">
                <a:effectLst/>
                <a:latin typeface="var(--font-family-serif)"/>
              </a:rPr>
              <a:t>fikrni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erkin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bayon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etish</a:t>
            </a:r>
            <a:r>
              <a:rPr lang="sv-SE" sz="3600" b="0" i="0" dirty="0">
                <a:effectLst/>
                <a:latin typeface="var(--font-family-serif)"/>
              </a:rPr>
              <a:t>, </a:t>
            </a:r>
            <a:r>
              <a:rPr lang="sv-SE" sz="3600" b="0" i="0" dirty="0" err="1">
                <a:effectLst/>
                <a:latin typeface="var(--font-family-serif)"/>
              </a:rPr>
              <a:t>qo‘rquv</a:t>
            </a:r>
            <a:r>
              <a:rPr lang="sv-SE" sz="3600" b="0" i="0" dirty="0">
                <a:effectLst/>
                <a:latin typeface="var(--font-family-serif)"/>
              </a:rPr>
              <a:t> va </a:t>
            </a:r>
            <a:r>
              <a:rPr lang="sv-SE" sz="3600" b="0" i="0" dirty="0" err="1">
                <a:effectLst/>
                <a:latin typeface="var(--font-family-serif)"/>
              </a:rPr>
              <a:t>hayajonni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yengish</a:t>
            </a:r>
            <a:r>
              <a:rPr lang="sv-SE" sz="3600" b="0" i="0" dirty="0">
                <a:effectLst/>
                <a:latin typeface="var(--font-family-serif)"/>
              </a:rPr>
              <a:t>;</a:t>
            </a:r>
            <a:br>
              <a:rPr lang="sv-SE" sz="3600" b="0" i="0" dirty="0">
                <a:effectLst/>
                <a:latin typeface="var(--font-family-serif)"/>
              </a:rPr>
            </a:br>
            <a:r>
              <a:rPr lang="sv-SE" sz="3600" b="0" i="0" dirty="0">
                <a:effectLst/>
                <a:latin typeface="var(--font-family-serif)"/>
              </a:rPr>
              <a:t>- </a:t>
            </a:r>
            <a:r>
              <a:rPr lang="sv-SE" sz="3600" b="0" i="0" dirty="0" err="1">
                <a:effectLst/>
                <a:latin typeface="var(--font-family-serif)"/>
              </a:rPr>
              <a:t>Televideniye</a:t>
            </a:r>
            <a:r>
              <a:rPr lang="sv-SE" sz="3600" b="0" i="0" dirty="0">
                <a:effectLst/>
                <a:latin typeface="var(--font-family-serif)"/>
              </a:rPr>
              <a:t> va </a:t>
            </a:r>
            <a:r>
              <a:rPr lang="sv-SE" sz="3600" b="0" i="0" dirty="0" err="1">
                <a:effectLst/>
                <a:latin typeface="var(--font-family-serif)"/>
              </a:rPr>
              <a:t>radiokanallarga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intervyu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berish</a:t>
            </a:r>
            <a:r>
              <a:rPr lang="sv-SE" sz="3600" b="0" i="0" dirty="0">
                <a:effectLst/>
                <a:latin typeface="var(--font-family-serif)"/>
              </a:rPr>
              <a:t>;</a:t>
            </a:r>
            <a:br>
              <a:rPr lang="sv-SE" sz="3600" b="0" i="0" dirty="0">
                <a:effectLst/>
                <a:latin typeface="var(--font-family-serif)"/>
              </a:rPr>
            </a:br>
            <a:r>
              <a:rPr lang="sv-SE" sz="3600" b="0" i="0" dirty="0">
                <a:effectLst/>
                <a:latin typeface="var(--font-family-serif)"/>
              </a:rPr>
              <a:t>- </a:t>
            </a:r>
            <a:r>
              <a:rPr lang="sv-SE" sz="3600" b="0" i="0" dirty="0" err="1">
                <a:effectLst/>
                <a:latin typeface="var(--font-family-serif)"/>
              </a:rPr>
              <a:t>Muloqot</a:t>
            </a:r>
            <a:r>
              <a:rPr lang="sv-SE" sz="3600" b="0" i="0" dirty="0">
                <a:effectLst/>
                <a:latin typeface="var(--font-family-serif)"/>
              </a:rPr>
              <a:t> va </a:t>
            </a:r>
            <a:r>
              <a:rPr lang="sv-SE" sz="3600" b="0" i="0" dirty="0" err="1">
                <a:effectLst/>
                <a:latin typeface="var(--font-family-serif)"/>
              </a:rPr>
              <a:t>muomala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madaniyatini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rivojlantirish</a:t>
            </a:r>
            <a:r>
              <a:rPr lang="sv-SE" sz="3600" b="0" i="0" dirty="0">
                <a:effectLst/>
                <a:latin typeface="var(--font-family-serif)"/>
              </a:rPr>
              <a:t>;</a:t>
            </a:r>
            <a:br>
              <a:rPr lang="sv-SE" sz="3600" b="0" i="0" dirty="0">
                <a:effectLst/>
                <a:latin typeface="var(--font-family-serif)"/>
              </a:rPr>
            </a:br>
            <a:r>
              <a:rPr lang="sv-SE" sz="3600" b="0" i="0" dirty="0">
                <a:effectLst/>
                <a:latin typeface="var(--font-family-serif)"/>
              </a:rPr>
              <a:t>- Majlis va </a:t>
            </a:r>
            <a:r>
              <a:rPr lang="sv-SE" sz="3600" b="0" i="0" dirty="0" err="1">
                <a:effectLst/>
                <a:latin typeface="var(--font-family-serif)"/>
              </a:rPr>
              <a:t>turli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anjumanlarni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boshqarish</a:t>
            </a:r>
            <a:r>
              <a:rPr lang="sv-SE" sz="3600" b="0" i="0" dirty="0">
                <a:effectLst/>
                <a:latin typeface="var(--font-family-serif)"/>
              </a:rPr>
              <a:t>, har </a:t>
            </a:r>
            <a:r>
              <a:rPr lang="sv-SE" sz="3600" b="0" i="0" dirty="0" err="1">
                <a:effectLst/>
                <a:latin typeface="var(--font-family-serif)"/>
              </a:rPr>
              <a:t>xil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tadbir</a:t>
            </a:r>
            <a:r>
              <a:rPr lang="sv-SE" sz="3600" b="0" i="0" dirty="0">
                <a:effectLst/>
                <a:latin typeface="var(--font-family-serif)"/>
              </a:rPr>
              <a:t> va </a:t>
            </a:r>
            <a:r>
              <a:rPr lang="sv-SE" sz="3600" b="0" i="0" dirty="0" err="1">
                <a:effectLst/>
                <a:latin typeface="var(--font-family-serif)"/>
              </a:rPr>
              <a:t>marosimlarda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boshlovchilik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qilish</a:t>
            </a:r>
            <a:r>
              <a:rPr lang="sv-SE" sz="3600" b="0" i="0" dirty="0">
                <a:effectLst/>
                <a:latin typeface="var(--font-family-serif)"/>
              </a:rPr>
              <a:t>;</a:t>
            </a:r>
            <a:br>
              <a:rPr lang="sv-SE" sz="3600" b="0" i="0" dirty="0">
                <a:effectLst/>
                <a:latin typeface="var(--font-family-serif)"/>
              </a:rPr>
            </a:br>
            <a:r>
              <a:rPr lang="sv-SE" sz="3600" b="0" i="0" dirty="0">
                <a:effectLst/>
                <a:latin typeface="var(--font-family-serif)"/>
              </a:rPr>
              <a:t>- </a:t>
            </a:r>
            <a:r>
              <a:rPr lang="sv-SE" sz="3600" b="0" i="0" dirty="0" err="1">
                <a:effectLst/>
                <a:latin typeface="var(--font-family-serif)"/>
              </a:rPr>
              <a:t>Kitob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mutolaasi</a:t>
            </a:r>
            <a:r>
              <a:rPr lang="sv-SE" sz="3600" b="0" i="0" dirty="0">
                <a:effectLst/>
                <a:latin typeface="var(--font-family-serif)"/>
              </a:rPr>
              <a:t>, </a:t>
            </a:r>
            <a:r>
              <a:rPr lang="sv-SE" sz="3600" b="0" i="0" dirty="0" err="1">
                <a:effectLst/>
                <a:latin typeface="var(--font-family-serif)"/>
              </a:rPr>
              <a:t>kitobsevarlikka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chorlash</a:t>
            </a:r>
            <a:r>
              <a:rPr lang="sv-SE" sz="3600" b="0" i="0" dirty="0">
                <a:effectLst/>
                <a:latin typeface="var(--font-family-serif)"/>
              </a:rPr>
              <a:t>, </a:t>
            </a:r>
            <a:r>
              <a:rPr lang="sv-SE" sz="3600" b="0" i="0" dirty="0" err="1">
                <a:effectLst/>
                <a:latin typeface="var(--font-family-serif)"/>
              </a:rPr>
              <a:t>o‘qish</a:t>
            </a:r>
            <a:r>
              <a:rPr lang="sv-SE" sz="3600" b="0" i="0" dirty="0">
                <a:effectLst/>
                <a:latin typeface="var(--font-family-serif)"/>
              </a:rPr>
              <a:t> va </a:t>
            </a:r>
            <a:r>
              <a:rPr lang="sv-SE" sz="3600" b="0" i="0" dirty="0" err="1">
                <a:effectLst/>
                <a:latin typeface="var(--font-family-serif)"/>
              </a:rPr>
              <a:t>uqish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sirlarini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o‘rgatish</a:t>
            </a:r>
            <a:r>
              <a:rPr lang="sv-SE" sz="3600" b="0" i="0" dirty="0">
                <a:effectLst/>
                <a:latin typeface="var(--font-family-serif)"/>
              </a:rPr>
              <a:t>;</a:t>
            </a:r>
            <a:br>
              <a:rPr lang="sv-SE" sz="3600" b="0" i="0" dirty="0">
                <a:effectLst/>
                <a:latin typeface="var(--font-family-serif)"/>
              </a:rPr>
            </a:br>
            <a:r>
              <a:rPr lang="sv-SE" sz="3600" b="0" i="0" dirty="0">
                <a:effectLst/>
                <a:latin typeface="var(--font-family-serif)"/>
              </a:rPr>
              <a:t>- </a:t>
            </a:r>
            <a:r>
              <a:rPr lang="sv-SE" sz="3600" b="0" i="0" dirty="0" err="1">
                <a:effectLst/>
                <a:latin typeface="var(--font-family-serif)"/>
              </a:rPr>
              <a:t>Adabiy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til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me'yorlariga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rioya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qilgan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holda</a:t>
            </a:r>
            <a:r>
              <a:rPr lang="sv-SE" sz="3600" b="0" i="0" dirty="0">
                <a:effectLst/>
                <a:latin typeface="var(--font-family-serif)"/>
              </a:rPr>
              <a:t>, </a:t>
            </a:r>
            <a:r>
              <a:rPr lang="sv-SE" sz="3600" b="0" i="0" dirty="0" err="1">
                <a:effectLst/>
                <a:latin typeface="var(--font-family-serif)"/>
              </a:rPr>
              <a:t>og‘zaki</a:t>
            </a:r>
            <a:r>
              <a:rPr lang="sv-SE" sz="3600" b="0" i="0" dirty="0">
                <a:effectLst/>
                <a:latin typeface="var(--font-family-serif)"/>
              </a:rPr>
              <a:t> va </a:t>
            </a:r>
            <a:r>
              <a:rPr lang="sv-SE" sz="3600" b="0" i="0" dirty="0" err="1">
                <a:effectLst/>
                <a:latin typeface="var(--font-family-serif)"/>
              </a:rPr>
              <a:t>yozma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nutq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madaniyatiga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amal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qilish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ko‘nikmasini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hosil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qilish</a:t>
            </a:r>
            <a:r>
              <a:rPr lang="sv-SE" sz="3600" b="0" i="0" dirty="0">
                <a:effectLst/>
                <a:latin typeface="var(--font-family-serif)"/>
              </a:rPr>
              <a:t>;</a:t>
            </a:r>
            <a:br>
              <a:rPr lang="sv-SE" sz="3600" b="0" i="0" dirty="0">
                <a:effectLst/>
                <a:latin typeface="var(--font-family-serif)"/>
              </a:rPr>
            </a:br>
            <a:r>
              <a:rPr lang="sv-SE" sz="3600" b="0" i="0" dirty="0">
                <a:effectLst/>
                <a:latin typeface="var(--font-family-serif)"/>
              </a:rPr>
              <a:t>- </a:t>
            </a:r>
            <a:r>
              <a:rPr lang="sv-SE" sz="3600" b="0" i="0" dirty="0" err="1">
                <a:effectLst/>
                <a:latin typeface="var(--font-family-serif)"/>
              </a:rPr>
              <a:t>Minbar</a:t>
            </a:r>
            <a:r>
              <a:rPr lang="sv-SE" sz="3600" b="0" i="0" dirty="0">
                <a:effectLst/>
                <a:latin typeface="var(--font-family-serif)"/>
              </a:rPr>
              <a:t>, mikrofon va videokamera </a:t>
            </a:r>
            <a:r>
              <a:rPr lang="sv-SE" sz="3600" b="0" i="0" dirty="0" err="1">
                <a:effectLst/>
                <a:latin typeface="var(--font-family-serif)"/>
              </a:rPr>
              <a:t>orqali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jamoatchilikka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fikr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yetkazish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madaniyati</a:t>
            </a:r>
            <a:r>
              <a:rPr lang="sv-SE" sz="3600" b="0" i="0" dirty="0">
                <a:effectLst/>
                <a:latin typeface="var(--font-family-serif)"/>
              </a:rPr>
              <a:t>;</a:t>
            </a:r>
            <a:br>
              <a:rPr lang="sv-SE" sz="3600" b="0" i="0" dirty="0">
                <a:effectLst/>
                <a:latin typeface="var(--font-family-serif)"/>
              </a:rPr>
            </a:br>
            <a:r>
              <a:rPr lang="sv-SE" sz="3600" b="0" i="0" dirty="0">
                <a:effectLst/>
                <a:latin typeface="var(--font-family-serif)"/>
              </a:rPr>
              <a:t>- </a:t>
            </a:r>
            <a:r>
              <a:rPr lang="sv-SE" sz="3600" b="0" i="0" dirty="0" err="1">
                <a:effectLst/>
                <a:latin typeface="var(--font-family-serif)"/>
              </a:rPr>
              <a:t>Idoraviy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hujjatlar</a:t>
            </a:r>
            <a:r>
              <a:rPr lang="sv-SE" sz="3600" b="0" i="0" dirty="0">
                <a:effectLst/>
                <a:latin typeface="var(--font-family-serif)"/>
              </a:rPr>
              <a:t>, </a:t>
            </a:r>
            <a:r>
              <a:rPr lang="sv-SE" sz="3600" b="0" i="0" dirty="0" err="1">
                <a:effectLst/>
                <a:latin typeface="var(--font-family-serif)"/>
              </a:rPr>
              <a:t>rasmiy</a:t>
            </a:r>
            <a:r>
              <a:rPr lang="sv-SE" sz="3600" b="0" i="0" dirty="0">
                <a:effectLst/>
                <a:latin typeface="var(--font-family-serif)"/>
              </a:rPr>
              <a:t>, </a:t>
            </a:r>
            <a:r>
              <a:rPr lang="sv-SE" sz="3600" b="0" i="0" dirty="0" err="1">
                <a:effectLst/>
                <a:latin typeface="var(--font-family-serif)"/>
              </a:rPr>
              <a:t>ish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yuritish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qog‘ozlarini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to‘g‘ri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yozish</a:t>
            </a:r>
            <a:r>
              <a:rPr lang="sv-SE" sz="3600" b="0" i="0" dirty="0">
                <a:effectLst/>
                <a:latin typeface="var(--font-family-serif)"/>
              </a:rPr>
              <a:t> va </a:t>
            </a:r>
            <a:r>
              <a:rPr lang="sv-SE" sz="3600" b="0" i="0" dirty="0" err="1">
                <a:effectLst/>
                <a:latin typeface="var(--font-family-serif)"/>
              </a:rPr>
              <a:t>to‘ldirish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qoidalarini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o‘rgatish</a:t>
            </a:r>
            <a:r>
              <a:rPr lang="sv-SE" sz="3600" b="0" i="0" dirty="0">
                <a:effectLst/>
                <a:latin typeface="var(--font-family-serif)"/>
              </a:rPr>
              <a:t>;</a:t>
            </a:r>
            <a:br>
              <a:rPr lang="sv-SE" sz="3600" b="0" i="0" dirty="0">
                <a:effectLst/>
                <a:latin typeface="var(--font-family-serif)"/>
              </a:rPr>
            </a:br>
            <a:r>
              <a:rPr lang="sv-SE" sz="3600" b="0" i="0" dirty="0">
                <a:effectLst/>
                <a:latin typeface="var(--font-family-serif)"/>
              </a:rPr>
              <a:t>- </a:t>
            </a:r>
            <a:r>
              <a:rPr lang="sv-SE" sz="3600" b="0" i="0" dirty="0" err="1">
                <a:effectLst/>
                <a:latin typeface="var(--font-family-serif)"/>
              </a:rPr>
              <a:t>Mantiqiy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mushohada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yuritish</a:t>
            </a:r>
            <a:r>
              <a:rPr lang="sv-SE" sz="3600" b="0" i="0" dirty="0">
                <a:effectLst/>
                <a:latin typeface="var(--font-family-serif)"/>
              </a:rPr>
              <a:t> va </a:t>
            </a:r>
            <a:r>
              <a:rPr lang="sv-SE" sz="3600" b="0" i="0" dirty="0" err="1">
                <a:effectLst/>
                <a:latin typeface="var(--font-family-serif)"/>
              </a:rPr>
              <a:t>yangicha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fikrlash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tarzini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shakllantirish</a:t>
            </a:r>
            <a:r>
              <a:rPr lang="sv-SE" sz="3600" b="0" i="0" dirty="0">
                <a:effectLst/>
                <a:latin typeface="var(--font-family-serif)"/>
              </a:rPr>
              <a:t>;</a:t>
            </a:r>
            <a:br>
              <a:rPr lang="sv-SE" sz="3600" b="0" i="0" dirty="0">
                <a:effectLst/>
                <a:latin typeface="var(--font-family-serif)"/>
              </a:rPr>
            </a:br>
            <a:r>
              <a:rPr lang="sv-SE" sz="3600" b="0" i="0" dirty="0">
                <a:effectLst/>
                <a:latin typeface="var(--font-family-serif)"/>
              </a:rPr>
              <a:t>- Har bir </a:t>
            </a:r>
            <a:r>
              <a:rPr lang="sv-SE" sz="3600" b="0" i="0" dirty="0" err="1">
                <a:effectLst/>
                <a:latin typeface="var(--font-family-serif)"/>
              </a:rPr>
              <a:t>xodimda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nutq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mahorati</a:t>
            </a:r>
            <a:r>
              <a:rPr lang="sv-SE" sz="3600" b="0" i="0" dirty="0">
                <a:effectLst/>
                <a:latin typeface="var(--font-family-serif)"/>
              </a:rPr>
              <a:t> va </a:t>
            </a:r>
            <a:r>
              <a:rPr lang="sv-SE" sz="3600" b="0" i="0" dirty="0" err="1">
                <a:effectLst/>
                <a:latin typeface="var(--font-family-serif)"/>
              </a:rPr>
              <a:t>notiqlik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san'atini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takomillashtirish</a:t>
            </a:r>
            <a:r>
              <a:rPr lang="sv-SE" sz="3600" b="0" i="0" dirty="0">
                <a:effectLst/>
                <a:latin typeface="var(--font-family-serif)"/>
              </a:rPr>
              <a:t>;</a:t>
            </a:r>
            <a:br>
              <a:rPr lang="sv-SE" sz="3600" b="0" i="0" dirty="0">
                <a:effectLst/>
                <a:latin typeface="var(--font-family-serif)"/>
              </a:rPr>
            </a:br>
            <a:r>
              <a:rPr lang="sv-SE" sz="3600" b="0" i="0" dirty="0">
                <a:effectLst/>
                <a:latin typeface="var(--font-family-serif)"/>
              </a:rPr>
              <a:t>- </a:t>
            </a:r>
            <a:r>
              <a:rPr lang="sv-SE" sz="3600" b="0" i="0" dirty="0" err="1">
                <a:effectLst/>
                <a:latin typeface="var(--font-family-serif)"/>
              </a:rPr>
              <a:t>Ta'sirchan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so‘zlash</a:t>
            </a:r>
            <a:r>
              <a:rPr lang="sv-SE" sz="3600" b="0" i="0" dirty="0">
                <a:effectLst/>
                <a:latin typeface="var(--font-family-serif)"/>
              </a:rPr>
              <a:t> va </a:t>
            </a:r>
            <a:r>
              <a:rPr lang="sv-SE" sz="3600" b="0" i="0" dirty="0" err="1">
                <a:effectLst/>
                <a:latin typeface="var(--font-family-serif)"/>
              </a:rPr>
              <a:t>ifodali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o‘qish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qoidalarini</a:t>
            </a:r>
            <a:r>
              <a:rPr lang="sv-SE" sz="3600" b="0" i="0" dirty="0">
                <a:effectLst/>
                <a:latin typeface="var(--font-family-serif)"/>
              </a:rPr>
              <a:t> </a:t>
            </a:r>
            <a:r>
              <a:rPr lang="sv-SE" sz="3600" b="0" i="0" dirty="0" err="1">
                <a:effectLst/>
                <a:latin typeface="var(--font-family-serif)"/>
              </a:rPr>
              <a:t>o‘rgatish</a:t>
            </a:r>
            <a:r>
              <a:rPr lang="sv-SE" sz="3600" b="0" i="0" dirty="0">
                <a:effectLst/>
                <a:latin typeface="var(--font-family-serif)"/>
              </a:rPr>
              <a:t>;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7863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31610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45413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9" y="0"/>
                </a:lnTo>
                <a:lnTo>
                  <a:pt x="15214939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2008">
            <a:off x="10838650" y="2355391"/>
            <a:ext cx="5798385" cy="5798385"/>
          </a:xfrm>
          <a:custGeom>
            <a:avLst/>
            <a:gdLst/>
            <a:ahLst/>
            <a:cxnLst/>
            <a:rect l="l" t="t" r="r" b="b"/>
            <a:pathLst>
              <a:path w="5798385" h="5798385">
                <a:moveTo>
                  <a:pt x="0" y="0"/>
                </a:moveTo>
                <a:lnTo>
                  <a:pt x="5798385" y="0"/>
                </a:lnTo>
                <a:lnTo>
                  <a:pt x="5798385" y="5798385"/>
                </a:lnTo>
                <a:lnTo>
                  <a:pt x="0" y="57983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-332877">
            <a:off x="11201653" y="2776184"/>
            <a:ext cx="5072380" cy="4956800"/>
            <a:chOff x="0" y="0"/>
            <a:chExt cx="882577" cy="8624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2577" cy="862466"/>
            </a:xfrm>
            <a:custGeom>
              <a:avLst/>
              <a:gdLst/>
              <a:ahLst/>
              <a:cxnLst/>
              <a:rect l="l" t="t" r="r" b="b"/>
              <a:pathLst>
                <a:path w="882577" h="862466">
                  <a:moveTo>
                    <a:pt x="0" y="0"/>
                  </a:moveTo>
                  <a:lnTo>
                    <a:pt x="882577" y="0"/>
                  </a:lnTo>
                  <a:lnTo>
                    <a:pt x="882577" y="862466"/>
                  </a:lnTo>
                  <a:lnTo>
                    <a:pt x="0" y="862466"/>
                  </a:lnTo>
                  <a:close/>
                </a:path>
              </a:pathLst>
            </a:custGeom>
            <a:blipFill>
              <a:blip r:embed="rId6"/>
              <a:stretch>
                <a:fillRect l="-23336" r="-23336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744551">
            <a:off x="16048434" y="6628863"/>
            <a:ext cx="1678873" cy="2429947"/>
          </a:xfrm>
          <a:custGeom>
            <a:avLst/>
            <a:gdLst/>
            <a:ahLst/>
            <a:cxnLst/>
            <a:rect l="l" t="t" r="r" b="b"/>
            <a:pathLst>
              <a:path w="1678873" h="2429947">
                <a:moveTo>
                  <a:pt x="0" y="0"/>
                </a:moveTo>
                <a:lnTo>
                  <a:pt x="1678873" y="0"/>
                </a:lnTo>
                <a:lnTo>
                  <a:pt x="1678873" y="2429948"/>
                </a:lnTo>
                <a:lnTo>
                  <a:pt x="0" y="24299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1F4ABF-2CA8-DA54-6316-CA95BA386EAA}"/>
              </a:ext>
            </a:extLst>
          </p:cNvPr>
          <p:cNvSpPr txBox="1"/>
          <p:nvPr/>
        </p:nvSpPr>
        <p:spPr>
          <a:xfrm>
            <a:off x="914400" y="1298353"/>
            <a:ext cx="9655039" cy="5956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5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REJA:</a:t>
            </a:r>
            <a:endParaRPr lang="ru-RU" sz="5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z-Cyrl-U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Zamonaviy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notiqlik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notiqlar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Notiqliknin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psixologik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aspektlari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Notiqlik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san’ati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akademiyasi</a:t>
            </a:r>
            <a:r>
              <a:rPr lang="en-US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51981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25043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5247AC-0AD3-E0BC-F3E3-D186C4CB7C94}"/>
              </a:ext>
            </a:extLst>
          </p:cNvPr>
          <p:cNvSpPr txBox="1"/>
          <p:nvPr/>
        </p:nvSpPr>
        <p:spPr>
          <a:xfrm>
            <a:off x="546978" y="348615"/>
            <a:ext cx="15468600" cy="9111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4300" indent="457200" algn="just">
              <a:lnSpc>
                <a:spcPct val="150000"/>
              </a:lnSpc>
            </a:pP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Ko’pgina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tadqiqotchilar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notiqlikni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faoliyatining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o’ziga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turlaridan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hisoblashadi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og’zaki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so’z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bilan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bog’langan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 bir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kishi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o’zlashtirishi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yodda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tutish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kerakki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notiqlik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san’ati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doim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ijtimoiy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guruhlar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sinflar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shaxslar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manfaatlariga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qilmoqda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axloqiy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maqsadlarda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ishlatilishi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Bugungi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ommaviy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fan va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san’atning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o’ziga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yo’nalishi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qaraladi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insonning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hissiyotlariga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fikrlariga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ta’sir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qarashini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o’zgartirishi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ok">
            <a:extLst>
              <a:ext uri="{FF2B5EF4-FFF2-40B4-BE49-F238E27FC236}">
                <a16:creationId xmlns:a16="http://schemas.microsoft.com/office/drawing/2014/main" id="{EC5BFA01-046F-D0FE-407B-28222153F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600" y="7452360"/>
            <a:ext cx="3547596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7CBAE-A2F8-44C2-08C3-8C142D0AB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B4CE653-B522-8595-2A89-E01B9D62B2BC}"/>
              </a:ext>
            </a:extLst>
          </p:cNvPr>
          <p:cNvSpPr/>
          <p:nvPr/>
        </p:nvSpPr>
        <p:spPr>
          <a:xfrm>
            <a:off x="-6070939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9" y="0"/>
                </a:lnTo>
                <a:lnTo>
                  <a:pt x="15214939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0547C6A-C409-DD9A-78A7-6A72DFD9D53E}"/>
              </a:ext>
            </a:extLst>
          </p:cNvPr>
          <p:cNvSpPr/>
          <p:nvPr/>
        </p:nvSpPr>
        <p:spPr>
          <a:xfrm>
            <a:off x="9105119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9" y="0"/>
                </a:lnTo>
                <a:lnTo>
                  <a:pt x="15214939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919DF58-E694-6D7B-24BB-2D770E5AF125}"/>
              </a:ext>
            </a:extLst>
          </p:cNvPr>
          <p:cNvSpPr/>
          <p:nvPr/>
        </p:nvSpPr>
        <p:spPr>
          <a:xfrm>
            <a:off x="166996" y="0"/>
            <a:ext cx="2849431" cy="3278634"/>
          </a:xfrm>
          <a:custGeom>
            <a:avLst/>
            <a:gdLst/>
            <a:ahLst/>
            <a:cxnLst/>
            <a:rect l="l" t="t" r="r" b="b"/>
            <a:pathLst>
              <a:path w="2849431" h="3278634">
                <a:moveTo>
                  <a:pt x="0" y="0"/>
                </a:moveTo>
                <a:lnTo>
                  <a:pt x="2849431" y="0"/>
                </a:lnTo>
                <a:lnTo>
                  <a:pt x="2849431" y="3278634"/>
                </a:lnTo>
                <a:lnTo>
                  <a:pt x="0" y="327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4890F7-4A4C-FAD7-0E84-9EBF56D9E741}"/>
              </a:ext>
            </a:extLst>
          </p:cNvPr>
          <p:cNvSpPr txBox="1"/>
          <p:nvPr/>
        </p:nvSpPr>
        <p:spPr>
          <a:xfrm>
            <a:off x="3276600" y="1333500"/>
            <a:ext cx="14097000" cy="708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</a:pPr>
            <a:r>
              <a:rPr lang="en-US" sz="4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Notiqlik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san’ati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bu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tinglovchilar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guruhiga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maqsadni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ko’zda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tutib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ko’rsatilgan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muammoga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ishontirish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tushunchani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murojaat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qiladigan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dialog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tushuniladi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Speranskiy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yozgan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Notiqlik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bu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qalblarni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silkitib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ehtiroslarni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to’kish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o’z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tushunchalari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qiyofasini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yetkazish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sovg’adir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4BEC93E-DE21-195D-B7EB-1A0B7AFC4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95" y="6834827"/>
            <a:ext cx="3038342" cy="33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6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51981" y="-2466155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25043" y="-2466155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5800" y="2610326"/>
            <a:ext cx="16840200" cy="7333774"/>
          </a:xfrm>
          <a:custGeom>
            <a:avLst/>
            <a:gdLst/>
            <a:ahLst/>
            <a:cxnLst/>
            <a:rect l="l" t="t" r="r" b="b"/>
            <a:pathLst>
              <a:path w="7181989" h="5810882">
                <a:moveTo>
                  <a:pt x="0" y="0"/>
                </a:moveTo>
                <a:lnTo>
                  <a:pt x="7181989" y="0"/>
                </a:lnTo>
                <a:lnTo>
                  <a:pt x="7181989" y="5810882"/>
                </a:lnTo>
                <a:lnTo>
                  <a:pt x="0" y="5810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55058" y="-724184"/>
            <a:ext cx="3809756" cy="3671219"/>
          </a:xfrm>
          <a:custGeom>
            <a:avLst/>
            <a:gdLst/>
            <a:ahLst/>
            <a:cxnLst/>
            <a:rect l="l" t="t" r="r" b="b"/>
            <a:pathLst>
              <a:path w="3809756" h="3671219">
                <a:moveTo>
                  <a:pt x="0" y="0"/>
                </a:moveTo>
                <a:lnTo>
                  <a:pt x="3809756" y="0"/>
                </a:lnTo>
                <a:lnTo>
                  <a:pt x="3809756" y="3671219"/>
                </a:lnTo>
                <a:lnTo>
                  <a:pt x="0" y="36712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C700DF-2F0A-57CD-CB44-7E033BFAF568}"/>
              </a:ext>
            </a:extLst>
          </p:cNvPr>
          <p:cNvSpPr txBox="1"/>
          <p:nvPr/>
        </p:nvSpPr>
        <p:spPr>
          <a:xfrm>
            <a:off x="3037037" y="2947035"/>
            <a:ext cx="14404267" cy="7080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4300" indent="457200" algn="just">
              <a:lnSpc>
                <a:spcPct val="150000"/>
              </a:lnSpc>
            </a:pP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Qadim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zamonlardan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to’g’ri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muvaffaqiyatning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fikrlar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taniqli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faylasuflar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olimjlar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tasdiqlangan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Aristotel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ta’kidlagan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Notiqlik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ishontirish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ishchisi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to’g’ri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faoliyatning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ko’plab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sohalarida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martaba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qurishga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erishish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mijozlaringizni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ishontirish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ishontirish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qobiliyatiga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bog’liq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A0E987F-181B-02DA-5920-361EFB16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74" y="-43066"/>
            <a:ext cx="3984326" cy="26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51981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>
          <a:xfrm>
            <a:off x="9125043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6954" y="2444567"/>
            <a:ext cx="17111446" cy="7288532"/>
          </a:xfrm>
          <a:custGeom>
            <a:avLst/>
            <a:gdLst/>
            <a:ahLst/>
            <a:cxnLst/>
            <a:rect l="l" t="t" r="r" b="b"/>
            <a:pathLst>
              <a:path w="8115300" h="5170706">
                <a:moveTo>
                  <a:pt x="0" y="0"/>
                </a:moveTo>
                <a:lnTo>
                  <a:pt x="8115300" y="0"/>
                </a:lnTo>
                <a:lnTo>
                  <a:pt x="8115300" y="5170707"/>
                </a:lnTo>
                <a:lnTo>
                  <a:pt x="0" y="51707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6953" y="-481212"/>
            <a:ext cx="4436936" cy="3614086"/>
          </a:xfrm>
          <a:custGeom>
            <a:avLst/>
            <a:gdLst/>
            <a:ahLst/>
            <a:cxnLst/>
            <a:rect l="l" t="t" r="r" b="b"/>
            <a:pathLst>
              <a:path w="4436936" h="3614086">
                <a:moveTo>
                  <a:pt x="0" y="0"/>
                </a:moveTo>
                <a:lnTo>
                  <a:pt x="4436936" y="0"/>
                </a:lnTo>
                <a:lnTo>
                  <a:pt x="4436936" y="3614087"/>
                </a:lnTo>
                <a:lnTo>
                  <a:pt x="0" y="36140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285D7-2D96-1695-97FB-8DFB9C2B36CD}"/>
              </a:ext>
            </a:extLst>
          </p:cNvPr>
          <p:cNvSpPr txBox="1"/>
          <p:nvPr/>
        </p:nvSpPr>
        <p:spPr>
          <a:xfrm>
            <a:off x="2760812" y="2997167"/>
            <a:ext cx="12723730" cy="552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14300" indent="457200" algn="just">
              <a:lnSpc>
                <a:spcPct val="150000"/>
              </a:lnSpc>
            </a:pP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Bugungi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o’tmishda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bo’lgani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ma’ruzachilar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ko’nikmalarga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ahamiyat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berishadi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marR="114300" indent="-742950" algn="just">
              <a:lnSpc>
                <a:spcPct val="150000"/>
              </a:lnSpc>
              <a:buAutoNum type="arabicParenR"/>
            </a:pP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vaziyatlarga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ovozning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intonatsiyasi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R="114300" algn="just">
              <a:lnSpc>
                <a:spcPct val="150000"/>
              </a:lnSpc>
            </a:pP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Iboralarni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talaffuz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qilishda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intonatsiyaning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to’g’riligi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R="114300" algn="just">
              <a:lnSpc>
                <a:spcPct val="150000"/>
              </a:lnSpc>
            </a:pP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Umuman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ma’daniyatini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0D3DE6A-B473-383B-803E-09D5FB639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541" y="419100"/>
            <a:ext cx="441950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1A1E8-4E48-D74A-21A1-4CFAF96BB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E1C22CB-0FD3-97AD-AF13-BF8122325E82}"/>
              </a:ext>
            </a:extLst>
          </p:cNvPr>
          <p:cNvSpPr/>
          <p:nvPr/>
        </p:nvSpPr>
        <p:spPr>
          <a:xfrm>
            <a:off x="-6051498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253D16B-9D3C-D539-C1B6-3DEA848A1AF6}"/>
              </a:ext>
            </a:extLst>
          </p:cNvPr>
          <p:cNvSpPr/>
          <p:nvPr/>
        </p:nvSpPr>
        <p:spPr>
          <a:xfrm>
            <a:off x="9124560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750AED8-FB57-E019-8A3B-D867214CA2DD}"/>
              </a:ext>
            </a:extLst>
          </p:cNvPr>
          <p:cNvSpPr/>
          <p:nvPr/>
        </p:nvSpPr>
        <p:spPr>
          <a:xfrm>
            <a:off x="1066800" y="952500"/>
            <a:ext cx="13258800" cy="6768342"/>
          </a:xfrm>
          <a:custGeom>
            <a:avLst/>
            <a:gdLst/>
            <a:ahLst/>
            <a:cxnLst/>
            <a:rect l="l" t="t" r="r" b="b"/>
            <a:pathLst>
              <a:path w="4892871" h="6172200">
                <a:moveTo>
                  <a:pt x="0" y="0"/>
                </a:moveTo>
                <a:lnTo>
                  <a:pt x="4892872" y="0"/>
                </a:lnTo>
                <a:lnTo>
                  <a:pt x="4892872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12564C-F3C7-19FD-C4F9-8B382C566B9E}"/>
              </a:ext>
            </a:extLst>
          </p:cNvPr>
          <p:cNvSpPr txBox="1"/>
          <p:nvPr/>
        </p:nvSpPr>
        <p:spPr>
          <a:xfrm>
            <a:off x="1935480" y="2247900"/>
            <a:ext cx="1242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6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72C43AD-87BE-A249-3264-80970171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327" y="6459764"/>
            <a:ext cx="4502538" cy="41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99A9A8-6824-2FC8-7274-19991C823596}"/>
              </a:ext>
            </a:extLst>
          </p:cNvPr>
          <p:cNvSpPr txBox="1"/>
          <p:nvPr/>
        </p:nvSpPr>
        <p:spPr>
          <a:xfrm>
            <a:off x="1905000" y="2050638"/>
            <a:ext cx="124206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Notiqlik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davrda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jamoat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hayotining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jihati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bo'lib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qolmoqda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Siyosatchilar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faollar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biznes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rahbarlari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g'oyalarini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yetkazish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jamoatchilik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fikriga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ta'sir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nutqlardan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foydalanadilar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Ommaviy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axborot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texnologiyalarning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paydo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bo'lishi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notiqlik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doirasini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kengaytirdi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nutqlar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platformalar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tarqatilmoqda</a:t>
            </a:r>
            <a:r>
              <a:rPr lang="sv-S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0" i="0" dirty="0">
              <a:solidFill>
                <a:srgbClr val="6666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8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70939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9" y="0"/>
                </a:lnTo>
                <a:lnTo>
                  <a:pt x="15214939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05119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9" y="0"/>
                </a:lnTo>
                <a:lnTo>
                  <a:pt x="15214939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996" y="0"/>
            <a:ext cx="2849431" cy="3278634"/>
          </a:xfrm>
          <a:custGeom>
            <a:avLst/>
            <a:gdLst/>
            <a:ahLst/>
            <a:cxnLst/>
            <a:rect l="l" t="t" r="r" b="b"/>
            <a:pathLst>
              <a:path w="2849431" h="3278634">
                <a:moveTo>
                  <a:pt x="0" y="0"/>
                </a:moveTo>
                <a:lnTo>
                  <a:pt x="2849431" y="0"/>
                </a:lnTo>
                <a:lnTo>
                  <a:pt x="2849431" y="3278634"/>
                </a:lnTo>
                <a:lnTo>
                  <a:pt x="0" y="327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F3BA66-F5C0-7266-B4B0-F60606F07E25}"/>
              </a:ext>
            </a:extLst>
          </p:cNvPr>
          <p:cNvSpPr txBox="1"/>
          <p:nvPr/>
        </p:nvSpPr>
        <p:spPr>
          <a:xfrm>
            <a:off x="3276600" y="1333500"/>
            <a:ext cx="14097000" cy="709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>
              <a:lnSpc>
                <a:spcPct val="150000"/>
              </a:lnSpc>
            </a:pPr>
            <a:r>
              <a:rPr lang="en-US" sz="4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v-SE" sz="4400" dirty="0" err="1"/>
              <a:t>Bugungi</a:t>
            </a:r>
            <a:r>
              <a:rPr lang="sv-SE" sz="4400" dirty="0"/>
              <a:t> </a:t>
            </a:r>
            <a:r>
              <a:rPr lang="sv-SE" sz="4400" dirty="0" err="1"/>
              <a:t>kunda</a:t>
            </a:r>
            <a:r>
              <a:rPr lang="sv-SE" sz="4400" dirty="0"/>
              <a:t> </a:t>
            </a:r>
            <a:r>
              <a:rPr lang="sv-SE" sz="4400" dirty="0" err="1"/>
              <a:t>eng</a:t>
            </a:r>
            <a:r>
              <a:rPr lang="sv-SE" sz="4400" dirty="0"/>
              <a:t> </a:t>
            </a:r>
            <a:r>
              <a:rPr lang="sv-SE" sz="4400" dirty="0" err="1"/>
              <a:t>mashhur</a:t>
            </a:r>
            <a:r>
              <a:rPr lang="sv-SE" sz="4400" dirty="0"/>
              <a:t> </a:t>
            </a:r>
            <a:r>
              <a:rPr lang="sv-SE" sz="4400" dirty="0" err="1"/>
              <a:t>notiqlik</a:t>
            </a:r>
            <a:r>
              <a:rPr lang="sv-SE" sz="4400" dirty="0"/>
              <a:t> </a:t>
            </a:r>
            <a:r>
              <a:rPr lang="sv-SE" sz="4400" dirty="0" err="1"/>
              <a:t>guruhlari</a:t>
            </a:r>
            <a:r>
              <a:rPr lang="sv-SE" sz="4400" dirty="0"/>
              <a:t> </a:t>
            </a:r>
            <a:r>
              <a:rPr lang="sv-SE" sz="4400" dirty="0" err="1"/>
              <a:t>orasida</a:t>
            </a:r>
            <a:r>
              <a:rPr lang="sv-SE" sz="4400" dirty="0"/>
              <a:t> radio va </a:t>
            </a:r>
            <a:r>
              <a:rPr lang="sv-SE" sz="4400" dirty="0" err="1"/>
              <a:t>televideniyedagi</a:t>
            </a:r>
            <a:r>
              <a:rPr lang="sv-SE" sz="4400" dirty="0"/>
              <a:t> </a:t>
            </a:r>
            <a:r>
              <a:rPr lang="sv-SE" sz="4400" dirty="0" err="1"/>
              <a:t>so’zlashuvlar</a:t>
            </a:r>
            <a:r>
              <a:rPr lang="sv-SE" sz="4400" dirty="0"/>
              <a:t>, </a:t>
            </a:r>
            <a:r>
              <a:rPr lang="sv-SE" sz="4400" dirty="0" err="1"/>
              <a:t>reklama</a:t>
            </a:r>
            <a:r>
              <a:rPr lang="sv-SE" sz="4400" dirty="0"/>
              <a:t>, </a:t>
            </a:r>
            <a:r>
              <a:rPr lang="sv-SE" sz="4400" dirty="0" err="1"/>
              <a:t>siyosatchilar</a:t>
            </a:r>
            <a:r>
              <a:rPr lang="sv-SE" sz="4400" dirty="0"/>
              <a:t> va </a:t>
            </a:r>
            <a:r>
              <a:rPr lang="sv-SE" sz="4400" dirty="0" err="1"/>
              <a:t>diplomatlar</a:t>
            </a:r>
            <a:r>
              <a:rPr lang="sv-SE" sz="4400" dirty="0"/>
              <a:t> </a:t>
            </a:r>
            <a:r>
              <a:rPr lang="sv-SE" sz="4400" dirty="0" err="1"/>
              <a:t>nutqlari</a:t>
            </a:r>
            <a:r>
              <a:rPr lang="sv-SE" sz="4400" dirty="0"/>
              <a:t> va </a:t>
            </a:r>
            <a:r>
              <a:rPr lang="sv-SE" sz="4400" dirty="0" err="1"/>
              <a:t>boshqalar</a:t>
            </a:r>
            <a:r>
              <a:rPr lang="sv-SE" sz="4400" dirty="0"/>
              <a:t> bor. </a:t>
            </a:r>
            <a:r>
              <a:rPr lang="sv-SE" sz="4400" dirty="0" err="1"/>
              <a:t>Shulardan</a:t>
            </a:r>
            <a:r>
              <a:rPr lang="sv-SE" sz="4400" dirty="0"/>
              <a:t> </a:t>
            </a:r>
            <a:r>
              <a:rPr lang="sv-SE" sz="4400" dirty="0" err="1"/>
              <a:t>biri</a:t>
            </a:r>
            <a:r>
              <a:rPr lang="sv-SE" sz="4400" dirty="0"/>
              <a:t> </a:t>
            </a:r>
            <a:r>
              <a:rPr lang="sv-SE" sz="4400" dirty="0" err="1"/>
              <a:t>mashhur</a:t>
            </a:r>
            <a:r>
              <a:rPr lang="sv-SE" sz="4400" dirty="0"/>
              <a:t> </a:t>
            </a:r>
            <a:r>
              <a:rPr lang="sv-SE" sz="4400" dirty="0" err="1"/>
              <a:t>notiq</a:t>
            </a:r>
            <a:r>
              <a:rPr lang="sv-SE" sz="4400" dirty="0"/>
              <a:t> </a:t>
            </a:r>
            <a:r>
              <a:rPr lang="sv-SE" sz="4400" dirty="0" err="1"/>
              <a:t>Stiv</a:t>
            </a:r>
            <a:r>
              <a:rPr lang="sv-SE" sz="4400" dirty="0"/>
              <a:t> </a:t>
            </a:r>
            <a:r>
              <a:rPr lang="sv-SE" sz="4400" dirty="0" err="1"/>
              <a:t>Jobsdir</a:t>
            </a:r>
            <a:r>
              <a:rPr lang="sv-SE" sz="4400" dirty="0"/>
              <a:t>. </a:t>
            </a:r>
            <a:r>
              <a:rPr lang="sv-SE" sz="4400" dirty="0" err="1"/>
              <a:t>Epl</a:t>
            </a:r>
            <a:r>
              <a:rPr lang="sv-SE" sz="4400" dirty="0"/>
              <a:t>(Apple) </a:t>
            </a:r>
            <a:r>
              <a:rPr lang="sv-SE" sz="4400" dirty="0" err="1"/>
              <a:t>kompaniyasi</a:t>
            </a:r>
            <a:r>
              <a:rPr lang="sv-SE" sz="4400" dirty="0"/>
              <a:t> </a:t>
            </a:r>
            <a:r>
              <a:rPr lang="sv-SE" sz="4400" dirty="0" err="1"/>
              <a:t>ko’plab</a:t>
            </a:r>
            <a:r>
              <a:rPr lang="sv-SE" sz="4400" dirty="0"/>
              <a:t> </a:t>
            </a:r>
            <a:r>
              <a:rPr lang="sv-SE" sz="4400" dirty="0" err="1"/>
              <a:t>pozitsiyalar</a:t>
            </a:r>
            <a:r>
              <a:rPr lang="sv-SE" sz="4400" dirty="0"/>
              <a:t> </a:t>
            </a:r>
            <a:r>
              <a:rPr lang="sv-SE" sz="4400" dirty="0" err="1"/>
              <a:t>bo’yicha</a:t>
            </a:r>
            <a:r>
              <a:rPr lang="sv-SE" sz="4400" dirty="0"/>
              <a:t> </a:t>
            </a:r>
            <a:r>
              <a:rPr lang="sv-SE" sz="4400" dirty="0" err="1"/>
              <a:t>jahonning</a:t>
            </a:r>
            <a:r>
              <a:rPr lang="sv-SE" sz="4400" dirty="0"/>
              <a:t> </a:t>
            </a:r>
            <a:r>
              <a:rPr lang="sv-SE" sz="4400" dirty="0" err="1"/>
              <a:t>eng</a:t>
            </a:r>
            <a:r>
              <a:rPr lang="sv-SE" sz="4400" dirty="0"/>
              <a:t> </a:t>
            </a:r>
            <a:r>
              <a:rPr lang="sv-SE" sz="4400" dirty="0" err="1"/>
              <a:t>yetakchi</a:t>
            </a:r>
            <a:r>
              <a:rPr lang="sv-SE" sz="4400" dirty="0"/>
              <a:t> </a:t>
            </a:r>
            <a:r>
              <a:rPr lang="sv-SE" sz="4400" dirty="0" err="1"/>
              <a:t>o’rinlariga</a:t>
            </a:r>
            <a:r>
              <a:rPr lang="sv-SE" sz="4400" dirty="0"/>
              <a:t> </a:t>
            </a:r>
            <a:r>
              <a:rPr lang="sv-SE" sz="4400" dirty="0" err="1"/>
              <a:t>ko’tarilganiga</a:t>
            </a:r>
            <a:r>
              <a:rPr lang="sv-SE" sz="4400" dirty="0"/>
              <a:t> </a:t>
            </a:r>
            <a:r>
              <a:rPr lang="sv-SE" sz="4400" dirty="0" err="1"/>
              <a:t>qaramasdan</a:t>
            </a:r>
            <a:r>
              <a:rPr lang="sv-SE" sz="4400" dirty="0"/>
              <a:t>, Jobs </a:t>
            </a:r>
            <a:r>
              <a:rPr lang="sv-SE" sz="4400" dirty="0" err="1"/>
              <a:t>doim</a:t>
            </a:r>
            <a:r>
              <a:rPr lang="sv-SE" sz="4400" dirty="0"/>
              <a:t> </a:t>
            </a:r>
            <a:r>
              <a:rPr lang="sv-SE" sz="4400" dirty="0" err="1"/>
              <a:t>oddiy</a:t>
            </a:r>
            <a:r>
              <a:rPr lang="sv-SE" sz="4400" dirty="0"/>
              <a:t> va </a:t>
            </a:r>
            <a:r>
              <a:rPr lang="sv-SE" sz="4400" dirty="0" err="1"/>
              <a:t>kamtar</a:t>
            </a:r>
            <a:r>
              <a:rPr lang="sv-SE" sz="4400" dirty="0"/>
              <a:t> </a:t>
            </a:r>
            <a:r>
              <a:rPr lang="sv-SE" sz="4400" dirty="0" err="1"/>
              <a:t>odam</a:t>
            </a:r>
            <a:r>
              <a:rPr lang="sv-SE" sz="4400" dirty="0"/>
              <a:t> </a:t>
            </a:r>
            <a:r>
              <a:rPr lang="sv-SE" sz="4400" dirty="0" err="1"/>
              <a:t>bo’lib</a:t>
            </a:r>
            <a:r>
              <a:rPr lang="sv-SE" sz="4400" dirty="0"/>
              <a:t> </a:t>
            </a:r>
            <a:r>
              <a:rPr lang="sv-SE" sz="4400" dirty="0" err="1"/>
              <a:t>qolgan</a:t>
            </a:r>
            <a:r>
              <a:rPr lang="sv-SE" sz="4400" dirty="0"/>
              <a:t>. 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F8BC89B-E9B6-564B-CDDD-48FB11D6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95" y="6834827"/>
            <a:ext cx="3038342" cy="339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51498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26281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B7BB843-32CA-B5A8-EC42-5B9C5B2C7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7048500"/>
            <a:ext cx="453525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7C9295C-2489-6D9D-7632-02AF02E9D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09812"/>
            <a:ext cx="7081838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889EDC-6090-F421-FD0E-53CF0DA625BE}"/>
              </a:ext>
            </a:extLst>
          </p:cNvPr>
          <p:cNvSpPr txBox="1"/>
          <p:nvPr/>
        </p:nvSpPr>
        <p:spPr>
          <a:xfrm>
            <a:off x="8763000" y="1409700"/>
            <a:ext cx="89916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Jamila</a:t>
            </a:r>
            <a:r>
              <a:rPr lang="sv-SE" sz="4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v-SE" sz="4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Toshpoʻlatovna</a:t>
            </a:r>
            <a:r>
              <a:rPr lang="sv-SE" sz="4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v-SE" sz="4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Shermuhamedova</a:t>
            </a:r>
            <a:r>
              <a:rPr lang="sv-SE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(1950-yil 18-iyun, </a:t>
            </a:r>
            <a:r>
              <a:rPr lang="sv-SE" sz="4800" dirty="0" err="1">
                <a:latin typeface="Arial" panose="020B0604020202020204" pitchFamily="34" charset="0"/>
              </a:rPr>
              <a:t>Qorakoʻl</a:t>
            </a:r>
            <a:r>
              <a:rPr lang="sv-SE" sz="4800" dirty="0">
                <a:latin typeface="Arial" panose="020B0604020202020204" pitchFamily="34" charset="0"/>
              </a:rPr>
              <a:t> </a:t>
            </a:r>
            <a:r>
              <a:rPr lang="sv-SE" sz="4800" dirty="0" err="1">
                <a:latin typeface="Arial" panose="020B0604020202020204" pitchFamily="34" charset="0"/>
              </a:rPr>
              <a:t>tumani</a:t>
            </a:r>
            <a:r>
              <a:rPr lang="sv-SE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sv-SE" sz="4800" dirty="0" err="1">
                <a:latin typeface="Arial" panose="020B0604020202020204" pitchFamily="34" charset="0"/>
              </a:rPr>
              <a:t>Buxoro</a:t>
            </a:r>
            <a:r>
              <a:rPr lang="sv-SE" sz="4800" dirty="0">
                <a:latin typeface="Arial" panose="020B0604020202020204" pitchFamily="34" charset="0"/>
              </a:rPr>
              <a:t> </a:t>
            </a:r>
            <a:r>
              <a:rPr lang="sv-SE" sz="4800" dirty="0" err="1">
                <a:latin typeface="Arial" panose="020B0604020202020204" pitchFamily="34" charset="0"/>
              </a:rPr>
              <a:t>viloyati</a:t>
            </a:r>
            <a:r>
              <a:rPr lang="sv-SE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v-SE" sz="4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Oʻzbekiston</a:t>
            </a:r>
            <a:r>
              <a:rPr lang="sv-SE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SSR) – </a:t>
            </a:r>
            <a:r>
              <a:rPr lang="sv-SE" sz="4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oʻzbekistonlik</a:t>
            </a:r>
            <a:r>
              <a:rPr lang="sv-SE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v-SE" sz="4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olima</a:t>
            </a:r>
            <a:r>
              <a:rPr lang="sv-SE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v-SE" sz="4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falsafa</a:t>
            </a:r>
            <a:r>
              <a:rPr lang="sv-SE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v-SE" sz="4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fanlari</a:t>
            </a:r>
            <a:r>
              <a:rPr lang="sv-SE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v-SE" sz="4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doktori</a:t>
            </a:r>
            <a:r>
              <a:rPr lang="sv-SE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(2004), professor (2004).</a:t>
            </a:r>
            <a:endParaRPr lang="ru-RU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785</Words>
  <Application>Microsoft Office PowerPoint</Application>
  <PresentationFormat>Произвольный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Roboto</vt:lpstr>
      <vt:lpstr>Calibri</vt:lpstr>
      <vt:lpstr>var(--font-family-serif)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ElcoMax</dc:creator>
  <cp:lastModifiedBy>ElcoMax</cp:lastModifiedBy>
  <cp:revision>5</cp:revision>
  <dcterms:created xsi:type="dcterms:W3CDTF">2006-08-16T00:00:00Z</dcterms:created>
  <dcterms:modified xsi:type="dcterms:W3CDTF">2025-04-06T15:27:54Z</dcterms:modified>
  <dc:identifier>DAGdMV3w7p8</dc:identifier>
</cp:coreProperties>
</file>